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75" r:id="rId2"/>
    <p:sldId id="384" r:id="rId3"/>
    <p:sldId id="359" r:id="rId4"/>
    <p:sldId id="334" r:id="rId5"/>
    <p:sldId id="362" r:id="rId6"/>
    <p:sldId id="361" r:id="rId7"/>
    <p:sldId id="343" r:id="rId8"/>
    <p:sldId id="346" r:id="rId9"/>
    <p:sldId id="356" r:id="rId10"/>
    <p:sldId id="395" r:id="rId11"/>
    <p:sldId id="363" r:id="rId12"/>
    <p:sldId id="344" r:id="rId13"/>
    <p:sldId id="377" r:id="rId14"/>
    <p:sldId id="366" r:id="rId15"/>
    <p:sldId id="371" r:id="rId16"/>
    <p:sldId id="369" r:id="rId17"/>
    <p:sldId id="347" r:id="rId18"/>
    <p:sldId id="303" r:id="rId19"/>
    <p:sldId id="370" r:id="rId20"/>
    <p:sldId id="389" r:id="rId21"/>
    <p:sldId id="390" r:id="rId22"/>
    <p:sldId id="391" r:id="rId23"/>
    <p:sldId id="368" r:id="rId24"/>
    <p:sldId id="383" r:id="rId25"/>
    <p:sldId id="381" r:id="rId26"/>
    <p:sldId id="379" r:id="rId27"/>
    <p:sldId id="385" r:id="rId28"/>
    <p:sldId id="367" r:id="rId29"/>
    <p:sldId id="386" r:id="rId30"/>
    <p:sldId id="321" r:id="rId31"/>
    <p:sldId id="388" r:id="rId32"/>
    <p:sldId id="392" r:id="rId33"/>
    <p:sldId id="358" r:id="rId34"/>
    <p:sldId id="333" r:id="rId35"/>
    <p:sldId id="336" r:id="rId36"/>
    <p:sldId id="352"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66"/>
    <a:srgbClr val="FF0000"/>
    <a:srgbClr val="F7F737"/>
    <a:srgbClr val="A5002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8" autoAdjust="0"/>
    <p:restoredTop sz="99824" autoAdjust="0"/>
  </p:normalViewPr>
  <p:slideViewPr>
    <p:cSldViewPr>
      <p:cViewPr varScale="1">
        <p:scale>
          <a:sx n="116" d="100"/>
          <a:sy n="116" d="100"/>
        </p:scale>
        <p:origin x="16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4475B20D-2C75-4C13-AA19-C84254D58FF6}" type="slidenum">
              <a:rPr lang="ru-RU"/>
              <a:pPr>
                <a:defRPr/>
              </a:pPr>
              <a:t>‹#›</a:t>
            </a:fld>
            <a:endParaRPr lang="ru-RU"/>
          </a:p>
        </p:txBody>
      </p:sp>
    </p:spTree>
    <p:extLst>
      <p:ext uri="{BB962C8B-B14F-4D97-AF65-F5344CB8AC3E}">
        <p14:creationId xmlns:p14="http://schemas.microsoft.com/office/powerpoint/2010/main" val="1725783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5FCE3F6-4CF6-46EC-A089-A24BF8D9893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FF50D48-4423-41FC-900A-770D01CAA29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9A66655-9A9A-4D29-A577-A494B4CD2169}"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E4D3C3-4342-4039-83C7-65C2548B953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4B2CA66-1483-4D20-9FD6-4876D8526E6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AA98D9-0902-4612-925A-ADBB59BD416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C36F663-5777-4845-8E5A-BD8DFC08539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651B9E0-A8C0-4651-BF2B-437011292F1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3846ADF-E2C1-4C03-94B0-AC8922A7F2C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4718AF7-A795-40A7-9A6D-A10FED2E852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575B15E-2E95-4CF8-B4A3-7EB3AE0B4DA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A7B333B-6450-4AD0-87F9-4DD8024AEDF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2C274"/>
            </a:gs>
            <a:gs pos="100000">
              <a:srgbClr val="FFFF99"/>
            </a:gs>
          </a:gsLst>
          <a:lin ang="5400000" scaled="1"/>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Click to edit Master title style</a:t>
            </a:r>
          </a:p>
        </p:txBody>
      </p:sp>
      <p:sp>
        <p:nvSpPr>
          <p:cNvPr id="348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Click to edit Master text styles</a:t>
            </a:r>
          </a:p>
          <a:p>
            <a:pPr lvl="1"/>
            <a:r>
              <a:rPr lang="ru-RU" altLang="ru-RU" smtClean="0"/>
              <a:t>Second level</a:t>
            </a:r>
          </a:p>
          <a:p>
            <a:pPr lvl="2"/>
            <a:r>
              <a:rPr lang="ru-RU" altLang="ru-RU" smtClean="0"/>
              <a:t>Third level</a:t>
            </a:r>
          </a:p>
          <a:p>
            <a:pPr lvl="3"/>
            <a:r>
              <a:rPr lang="ru-RU" altLang="ru-RU" smtClean="0"/>
              <a:t>Fourth level</a:t>
            </a:r>
          </a:p>
          <a:p>
            <a:pPr lvl="4"/>
            <a:r>
              <a:rPr lang="ru-RU" altLang="ru-R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BBB2D7D-9B44-4A34-818C-2B6AF71D25A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image" Target="../media/image12.jpeg"/><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slideLayout" Target="../slideLayouts/slideLayout2.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physics.nist.gov/cgi-bin/ASD/lines1.pl" TargetMode="External"/><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____________Microsoft_PowerPoint_97_20031.ppt"/></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67.jpeg"/><Relationship Id="rId7" Type="http://schemas.openxmlformats.org/officeDocument/2006/relationships/image" Target="../media/image70.jpe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32.png"/><Relationship Id="rId4" Type="http://schemas.openxmlformats.org/officeDocument/2006/relationships/image" Target="../media/image68.png"/><Relationship Id="rId9" Type="http://schemas.openxmlformats.org/officeDocument/2006/relationships/image" Target="../media/image7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04800" y="457200"/>
            <a:ext cx="8839200" cy="5410200"/>
          </a:xfrm>
        </p:spPr>
        <p:txBody>
          <a:bodyPr/>
          <a:lstStyle/>
          <a:p>
            <a:pPr>
              <a:defRPr/>
            </a:pPr>
            <a:r>
              <a:rPr lang="en-US" altLang="ru-RU" sz="3200" b="1" smtClean="0">
                <a:solidFill>
                  <a:srgbClr val="A50021"/>
                </a:solidFill>
                <a:effectLst>
                  <a:outerShdw blurRad="38100" dist="38100" dir="2700000" algn="tl">
                    <a:srgbClr val="000000"/>
                  </a:outerShdw>
                </a:effectLst>
                <a:latin typeface="Comic Sans MS" pitchFamily="66" charset="0"/>
              </a:rPr>
              <a:t>Status of the GALS Setup </a:t>
            </a:r>
            <a:br>
              <a:rPr lang="en-US" altLang="ru-RU" sz="3200" b="1" smtClean="0">
                <a:solidFill>
                  <a:srgbClr val="A50021"/>
                </a:solidFill>
                <a:effectLst>
                  <a:outerShdw blurRad="38100" dist="38100" dir="2700000" algn="tl">
                    <a:srgbClr val="000000"/>
                  </a:outerShdw>
                </a:effectLst>
                <a:latin typeface="Comic Sans MS" pitchFamily="66" charset="0"/>
              </a:rPr>
            </a:br>
            <a:r>
              <a:rPr lang="en-US" altLang="ru-RU" sz="2400" b="1" smtClean="0">
                <a:solidFill>
                  <a:srgbClr val="FF0000"/>
                </a:solidFill>
                <a:effectLst>
                  <a:outerShdw blurRad="38100" dist="38100" dir="2700000" algn="tl">
                    <a:srgbClr val="000000"/>
                  </a:outerShdw>
                </a:effectLst>
                <a:latin typeface="Comic Sans MS" pitchFamily="66" charset="0"/>
              </a:rPr>
              <a:t>Ga</a:t>
            </a:r>
            <a:r>
              <a:rPr lang="en-US" altLang="ru-RU" sz="2400" b="1" smtClean="0">
                <a:solidFill>
                  <a:srgbClr val="A50021"/>
                </a:solidFill>
                <a:effectLst>
                  <a:outerShdw blurRad="38100" dist="38100" dir="2700000" algn="tl">
                    <a:srgbClr val="000000"/>
                  </a:outerShdw>
                </a:effectLst>
                <a:latin typeface="Comic Sans MS" pitchFamily="66" charset="0"/>
              </a:rPr>
              <a:t>s Cell Based </a:t>
            </a:r>
            <a:r>
              <a:rPr lang="en-US" altLang="ru-RU" sz="2400" b="1" smtClean="0">
                <a:solidFill>
                  <a:srgbClr val="FF0000"/>
                </a:solidFill>
                <a:effectLst>
                  <a:outerShdw blurRad="38100" dist="38100" dir="2700000" algn="tl">
                    <a:srgbClr val="000000"/>
                  </a:outerShdw>
                </a:effectLst>
                <a:latin typeface="Comic Sans MS" pitchFamily="66" charset="0"/>
              </a:rPr>
              <a:t>L</a:t>
            </a:r>
            <a:r>
              <a:rPr lang="en-US" altLang="ru-RU" sz="2400" b="1" smtClean="0">
                <a:solidFill>
                  <a:srgbClr val="A50021"/>
                </a:solidFill>
                <a:effectLst>
                  <a:outerShdw blurRad="38100" dist="38100" dir="2700000" algn="tl">
                    <a:srgbClr val="000000"/>
                  </a:outerShdw>
                </a:effectLst>
                <a:latin typeface="Comic Sans MS" pitchFamily="66" charset="0"/>
              </a:rPr>
              <a:t>aser Ionization &amp; </a:t>
            </a:r>
            <a:r>
              <a:rPr lang="en-US" altLang="ru-RU" sz="2400" b="1" smtClean="0">
                <a:solidFill>
                  <a:srgbClr val="FF0000"/>
                </a:solidFill>
                <a:effectLst>
                  <a:outerShdw blurRad="38100" dist="38100" dir="2700000" algn="tl">
                    <a:srgbClr val="000000"/>
                  </a:outerShdw>
                </a:effectLst>
                <a:latin typeface="Comic Sans MS" pitchFamily="66" charset="0"/>
              </a:rPr>
              <a:t>S</a:t>
            </a:r>
            <a:r>
              <a:rPr lang="en-US" altLang="ru-RU" sz="2400" b="1" smtClean="0">
                <a:solidFill>
                  <a:srgbClr val="A50021"/>
                </a:solidFill>
                <a:effectLst>
                  <a:outerShdw blurRad="38100" dist="38100" dir="2700000" algn="tl">
                    <a:srgbClr val="000000"/>
                  </a:outerShdw>
                </a:effectLst>
                <a:latin typeface="Comic Sans MS" pitchFamily="66" charset="0"/>
              </a:rPr>
              <a:t>eparation Setup </a:t>
            </a:r>
            <a:r>
              <a:rPr lang="en-US" altLang="ru-RU" sz="2400" i="1" smtClean="0">
                <a:solidFill>
                  <a:schemeClr val="accent2"/>
                </a:solidFill>
                <a:effectLst>
                  <a:outerShdw blurRad="38100" dist="38100" dir="2700000" algn="tl">
                    <a:srgbClr val="000000"/>
                  </a:outerShdw>
                </a:effectLst>
                <a:latin typeface="Times New Roman" pitchFamily="18" charset="0"/>
              </a:rPr>
              <a:t/>
            </a:r>
            <a:br>
              <a:rPr lang="en-US" altLang="ru-RU" sz="2400" i="1" smtClean="0">
                <a:solidFill>
                  <a:schemeClr val="accent2"/>
                </a:solidFill>
                <a:effectLst>
                  <a:outerShdw blurRad="38100" dist="38100" dir="2700000" algn="tl">
                    <a:srgbClr val="000000"/>
                  </a:outerShdw>
                </a:effectLst>
                <a:latin typeface="Times New Roman" pitchFamily="18" charset="0"/>
              </a:rPr>
            </a:br>
            <a:r>
              <a:rPr lang="en-US" altLang="ru-RU" sz="2800" i="1" smtClean="0">
                <a:solidFill>
                  <a:srgbClr val="2D2D8A"/>
                </a:solidFill>
                <a:latin typeface="Times New Roman" pitchFamily="18" charset="0"/>
                <a:cs typeface="Times New Roman" pitchFamily="18" charset="0"/>
              </a:rPr>
              <a:t/>
            </a:r>
            <a:br>
              <a:rPr lang="en-US" altLang="ru-RU" sz="2800" i="1" smtClean="0">
                <a:solidFill>
                  <a:srgbClr val="2D2D8A"/>
                </a:solidFill>
                <a:latin typeface="Times New Roman" pitchFamily="18" charset="0"/>
                <a:cs typeface="Times New Roman" pitchFamily="18" charset="0"/>
              </a:rPr>
            </a:br>
            <a:r>
              <a:rPr lang="en-US" altLang="ru-RU" sz="2800" i="1" smtClean="0">
                <a:solidFill>
                  <a:srgbClr val="2D2D8A"/>
                </a:solidFill>
                <a:latin typeface="Times New Roman" pitchFamily="18" charset="0"/>
                <a:cs typeface="Times New Roman" pitchFamily="18" charset="0"/>
              </a:rPr>
              <a:t/>
            </a:r>
            <a:br>
              <a:rPr lang="en-US" altLang="ru-RU" sz="2800" i="1" smtClean="0">
                <a:solidFill>
                  <a:srgbClr val="2D2D8A"/>
                </a:solidFill>
                <a:latin typeface="Times New Roman" pitchFamily="18" charset="0"/>
                <a:cs typeface="Times New Roman" pitchFamily="18" charset="0"/>
              </a:rPr>
            </a:br>
            <a:r>
              <a:rPr lang="en-US" altLang="ru-RU" sz="2800" i="1" smtClean="0">
                <a:solidFill>
                  <a:srgbClr val="2D2D8A"/>
                </a:solidFill>
                <a:latin typeface="Times New Roman" pitchFamily="18" charset="0"/>
                <a:cs typeface="Times New Roman" pitchFamily="18" charset="0"/>
              </a:rPr>
              <a:t>	</a:t>
            </a:r>
            <a:r>
              <a:rPr lang="en-US" altLang="ru-RU" sz="2800" smtClean="0">
                <a:solidFill>
                  <a:srgbClr val="2D2D8A"/>
                </a:solidFill>
                <a:latin typeface="Comic Sans MS" pitchFamily="66" charset="0"/>
                <a:cs typeface="Times New Roman" pitchFamily="18" charset="0"/>
              </a:rPr>
              <a:t>Sergey Zemlyanoy </a:t>
            </a:r>
            <a:r>
              <a:rPr lang="en-US" altLang="ru-RU" sz="2800" i="1" smtClean="0">
                <a:solidFill>
                  <a:srgbClr val="2D2D8A"/>
                </a:solidFill>
                <a:latin typeface="Comic Sans MS" pitchFamily="66" charset="0"/>
                <a:cs typeface="Times New Roman" pitchFamily="18" charset="0"/>
              </a:rPr>
              <a:t/>
            </a:r>
            <a:br>
              <a:rPr lang="en-US" altLang="ru-RU" sz="2800" i="1" smtClean="0">
                <a:solidFill>
                  <a:srgbClr val="2D2D8A"/>
                </a:solidFill>
                <a:latin typeface="Comic Sans MS" pitchFamily="66" charset="0"/>
                <a:cs typeface="Times New Roman" pitchFamily="18" charset="0"/>
              </a:rPr>
            </a:br>
            <a:r>
              <a:rPr lang="en-US" altLang="ru-RU" sz="2800" i="1" smtClean="0">
                <a:solidFill>
                  <a:srgbClr val="2D2D8A"/>
                </a:solidFill>
                <a:latin typeface="Comic Sans MS" pitchFamily="66" charset="0"/>
                <a:cs typeface="Times New Roman" pitchFamily="18" charset="0"/>
              </a:rPr>
              <a:t/>
            </a:r>
            <a:br>
              <a:rPr lang="en-US" altLang="ru-RU" sz="2800" i="1" smtClean="0">
                <a:solidFill>
                  <a:srgbClr val="2D2D8A"/>
                </a:solidFill>
                <a:latin typeface="Comic Sans MS" pitchFamily="66" charset="0"/>
                <a:cs typeface="Times New Roman" pitchFamily="18" charset="0"/>
              </a:rPr>
            </a:br>
            <a:r>
              <a:rPr lang="en-US" altLang="ru-RU" sz="2800" i="1" smtClean="0">
                <a:solidFill>
                  <a:srgbClr val="2D2D8A"/>
                </a:solidFill>
                <a:latin typeface="Comic Sans MS" pitchFamily="66" charset="0"/>
                <a:cs typeface="Times New Roman" pitchFamily="18" charset="0"/>
              </a:rPr>
              <a:t/>
            </a:r>
            <a:br>
              <a:rPr lang="en-US" altLang="ru-RU" sz="2800" i="1" smtClean="0">
                <a:solidFill>
                  <a:srgbClr val="2D2D8A"/>
                </a:solidFill>
                <a:latin typeface="Comic Sans MS" pitchFamily="66" charset="0"/>
                <a:cs typeface="Times New Roman" pitchFamily="18" charset="0"/>
              </a:rPr>
            </a:br>
            <a:r>
              <a:rPr lang="en-US" altLang="ru-RU" sz="2800" i="1" smtClean="0">
                <a:solidFill>
                  <a:srgbClr val="2D2D8A"/>
                </a:solidFill>
                <a:latin typeface="Comic Sans MS" pitchFamily="66" charset="0"/>
                <a:cs typeface="Times New Roman" pitchFamily="18" charset="0"/>
              </a:rPr>
              <a:t> 	</a:t>
            </a:r>
            <a:r>
              <a:rPr lang="en-US" altLang="ru-RU" sz="2400" b="1" smtClean="0">
                <a:solidFill>
                  <a:schemeClr val="tx1"/>
                </a:solidFill>
                <a:latin typeface="Comic Sans MS" pitchFamily="66" charset="0"/>
              </a:rPr>
              <a:t>Flerov Laboratory of Nuclear Reactions</a:t>
            </a:r>
            <a:br>
              <a:rPr lang="en-US" altLang="ru-RU" sz="2400" b="1" smtClean="0">
                <a:solidFill>
                  <a:schemeClr val="tx1"/>
                </a:solidFill>
                <a:latin typeface="Comic Sans MS" pitchFamily="66" charset="0"/>
              </a:rPr>
            </a:br>
            <a:r>
              <a:rPr lang="en-US" altLang="ru-RU" sz="2400" b="1" smtClean="0">
                <a:solidFill>
                  <a:schemeClr val="tx1"/>
                </a:solidFill>
                <a:latin typeface="Comic Sans MS" pitchFamily="66" charset="0"/>
              </a:rPr>
              <a:t>	Joint Institute for Nuclear Research</a:t>
            </a:r>
            <a:br>
              <a:rPr lang="en-US" altLang="ru-RU" sz="2400" b="1" smtClean="0">
                <a:solidFill>
                  <a:schemeClr val="tx1"/>
                </a:solidFill>
                <a:latin typeface="Comic Sans MS" pitchFamily="66" charset="0"/>
              </a:rPr>
            </a:br>
            <a:r>
              <a:rPr lang="en-US" altLang="ru-RU" sz="2400" b="1" smtClean="0">
                <a:solidFill>
                  <a:schemeClr val="tx1"/>
                </a:solidFill>
                <a:latin typeface="Comic Sans MS" pitchFamily="66" charset="0"/>
              </a:rPr>
              <a:t> 	Dubna</a:t>
            </a:r>
            <a:br>
              <a:rPr lang="en-US" altLang="ru-RU" sz="2400" b="1" smtClean="0">
                <a:solidFill>
                  <a:schemeClr val="tx1"/>
                </a:solidFill>
                <a:latin typeface="Comic Sans MS" pitchFamily="66" charset="0"/>
              </a:rPr>
            </a:br>
            <a:r>
              <a:rPr lang="ru-RU" altLang="ru-RU" sz="2400" b="1" smtClean="0">
                <a:solidFill>
                  <a:schemeClr val="tx1"/>
                </a:solidFill>
                <a:latin typeface="Comic Sans MS" pitchFamily="66" charset="0"/>
              </a:rPr>
              <a:t/>
            </a:r>
            <a:br>
              <a:rPr lang="ru-RU" altLang="ru-RU" sz="2400" b="1" smtClean="0">
                <a:solidFill>
                  <a:schemeClr val="tx1"/>
                </a:solidFill>
                <a:latin typeface="Comic Sans MS" pitchFamily="66" charset="0"/>
              </a:rPr>
            </a:br>
            <a:r>
              <a:rPr lang="ru-RU" altLang="ru-RU" sz="2400" b="1" smtClean="0">
                <a:solidFill>
                  <a:schemeClr val="tx1"/>
                </a:solidFill>
                <a:latin typeface="Comic Sans MS" pitchFamily="66" charset="0"/>
              </a:rPr>
              <a:t> </a:t>
            </a:r>
            <a:r>
              <a:rPr lang="en-US" altLang="ru-RU" sz="2400" b="1" smtClean="0">
                <a:solidFill>
                  <a:srgbClr val="0000FF"/>
                </a:solidFill>
                <a:latin typeface="Comic Sans MS" pitchFamily="66" charset="0"/>
              </a:rPr>
              <a:t>49th meeting of the JINR PAC for Nuclear Physics </a:t>
            </a:r>
            <a:br>
              <a:rPr lang="en-US" altLang="ru-RU" sz="2400" b="1" smtClean="0">
                <a:solidFill>
                  <a:srgbClr val="0000FF"/>
                </a:solidFill>
                <a:latin typeface="Comic Sans MS" pitchFamily="66" charset="0"/>
              </a:rPr>
            </a:br>
            <a:r>
              <a:rPr lang="en-US" altLang="ru-RU" sz="2400" b="1" smtClean="0">
                <a:solidFill>
                  <a:srgbClr val="0000FF"/>
                </a:solidFill>
                <a:latin typeface="Comic Sans MS" pitchFamily="66" charset="0"/>
              </a:rPr>
              <a:t>Jan.2</a:t>
            </a:r>
            <a:r>
              <a:rPr lang="ru-RU" altLang="ru-RU" sz="2400" b="1" smtClean="0">
                <a:solidFill>
                  <a:srgbClr val="0000FF"/>
                </a:solidFill>
                <a:latin typeface="Comic Sans MS" pitchFamily="66" charset="0"/>
              </a:rPr>
              <a:t>2</a:t>
            </a:r>
            <a:r>
              <a:rPr lang="en-US" altLang="ru-RU" sz="2400" b="1" smtClean="0">
                <a:solidFill>
                  <a:srgbClr val="0000FF"/>
                </a:solidFill>
                <a:latin typeface="Comic Sans MS" pitchFamily="66" charset="0"/>
              </a:rPr>
              <a:t>-23, 201</a:t>
            </a:r>
            <a:r>
              <a:rPr lang="ru-RU" altLang="ru-RU" sz="2400" b="1" smtClean="0">
                <a:solidFill>
                  <a:srgbClr val="0000FF"/>
                </a:solidFill>
                <a:latin typeface="Comic Sans MS" pitchFamily="66" charset="0"/>
              </a:rPr>
              <a:t>9</a:t>
            </a:r>
            <a:r>
              <a:rPr lang="en-US" altLang="ru-RU" sz="2400" b="1" smtClean="0">
                <a:solidFill>
                  <a:srgbClr val="0000FF"/>
                </a:solidFill>
                <a:latin typeface="Comic Sans MS" pitchFamily="66" charset="0"/>
              </a:rPr>
              <a:t>, Dubna.</a:t>
            </a:r>
            <a:r>
              <a:rPr lang="ru-RU" altLang="ru-RU" sz="2400" b="1" smtClean="0">
                <a:solidFill>
                  <a:srgbClr val="000000"/>
                </a:solidFill>
                <a:latin typeface="Comic Sans MS" pitchFamily="66" charset="0"/>
              </a:rPr>
              <a:t/>
            </a:r>
            <a:br>
              <a:rPr lang="ru-RU" altLang="ru-RU" sz="2400" b="1" smtClean="0">
                <a:solidFill>
                  <a:srgbClr val="000000"/>
                </a:solidFill>
                <a:latin typeface="Comic Sans MS" pitchFamily="66" charset="0"/>
              </a:rPr>
            </a:br>
            <a:endParaRPr lang="en-US" altLang="ru-RU" sz="2400" b="1" smtClean="0">
              <a:solidFill>
                <a:srgbClr val="3333FF"/>
              </a:solidFill>
              <a:latin typeface="Comic Sans MS" pitchFamily="66" charset="0"/>
            </a:endParaRPr>
          </a:p>
        </p:txBody>
      </p:sp>
      <p:pic>
        <p:nvPicPr>
          <p:cNvPr id="15362" name="Picture 6" descr="jinr"/>
          <p:cNvPicPr>
            <a:picLocks noChangeAspect="1" noChangeArrowheads="1"/>
          </p:cNvPicPr>
          <p:nvPr/>
        </p:nvPicPr>
        <p:blipFill>
          <a:blip r:embed="rId2" cstate="print"/>
          <a:srcRect/>
          <a:stretch>
            <a:fillRect/>
          </a:stretch>
        </p:blipFill>
        <p:spPr bwMode="auto">
          <a:xfrm>
            <a:off x="381000" y="15240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762000"/>
          </a:xfrm>
        </p:spPr>
        <p:txBody>
          <a:bodyPr/>
          <a:lstStyle/>
          <a:p>
            <a:r>
              <a:rPr lang="en-US" sz="2400" b="1" dirty="0" smtClean="0">
                <a:solidFill>
                  <a:schemeClr val="accent2"/>
                </a:solidFill>
                <a:effectLst>
                  <a:outerShdw blurRad="38100" dist="38100" dir="2700000" algn="tl">
                    <a:srgbClr val="000000">
                      <a:alpha val="43137"/>
                    </a:srgbClr>
                  </a:outerShdw>
                </a:effectLst>
                <a:latin typeface="Times New Roman" pitchFamily="18" charset="0"/>
              </a:rPr>
              <a:t>The optimum RILIS Laser System</a:t>
            </a:r>
            <a:endParaRPr lang="ru-RU" sz="2400" b="1" dirty="0" smtClean="0">
              <a:solidFill>
                <a:schemeClr val="accent2"/>
              </a:solidFill>
              <a:effectLst>
                <a:outerShdw blurRad="38100" dist="38100" dir="2700000" algn="tl">
                  <a:srgbClr val="000000">
                    <a:alpha val="43137"/>
                  </a:srgbClr>
                </a:outerShdw>
              </a:effectLst>
              <a:latin typeface="Times New Roman" pitchFamily="18" charset="0"/>
            </a:endParaRPr>
          </a:p>
        </p:txBody>
      </p:sp>
      <p:sp>
        <p:nvSpPr>
          <p:cNvPr id="44035" name="Rectangle 3"/>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44037" name="Rectangle 5"/>
          <p:cNvSpPr>
            <a:spLocks noChangeArrowheads="1"/>
          </p:cNvSpPr>
          <p:nvPr/>
        </p:nvSpPr>
        <p:spPr bwMode="auto">
          <a:xfrm>
            <a:off x="2209800" y="4579938"/>
            <a:ext cx="1136650" cy="366712"/>
          </a:xfrm>
          <a:prstGeom prst="rect">
            <a:avLst/>
          </a:prstGeom>
          <a:noFill/>
          <a:ln w="9525">
            <a:noFill/>
            <a:miter lim="800000"/>
            <a:headEnd/>
            <a:tailEnd/>
          </a:ln>
          <a:effectLst/>
        </p:spPr>
        <p:txBody>
          <a:bodyPr anchor="ctr">
            <a:spAutoFit/>
          </a:bodyPr>
          <a:lstStyle/>
          <a:p>
            <a:pPr eaLnBrk="0" hangingPunct="0"/>
            <a:r>
              <a:rPr lang="en-US">
                <a:latin typeface="Arial" charset="0"/>
              </a:rPr>
              <a:t>               </a:t>
            </a:r>
            <a:endParaRPr lang="ru-RU">
              <a:latin typeface="Arial" charset="0"/>
            </a:endParaRPr>
          </a:p>
        </p:txBody>
      </p:sp>
      <p:sp>
        <p:nvSpPr>
          <p:cNvPr id="44038" name="Rectangle 6"/>
          <p:cNvSpPr>
            <a:spLocks noChangeArrowheads="1"/>
          </p:cNvSpPr>
          <p:nvPr/>
        </p:nvSpPr>
        <p:spPr bwMode="auto">
          <a:xfrm>
            <a:off x="2209800" y="4572000"/>
            <a:ext cx="1136650" cy="366713"/>
          </a:xfrm>
          <a:prstGeom prst="rect">
            <a:avLst/>
          </a:prstGeom>
          <a:noFill/>
          <a:ln w="9525">
            <a:noFill/>
            <a:miter lim="800000"/>
            <a:headEnd/>
            <a:tailEnd/>
          </a:ln>
          <a:effectLst/>
        </p:spPr>
        <p:txBody>
          <a:bodyPr anchor="ctr">
            <a:spAutoFit/>
          </a:bodyPr>
          <a:lstStyle/>
          <a:p>
            <a:pPr eaLnBrk="0" hangingPunct="0"/>
            <a:r>
              <a:rPr lang="en-US">
                <a:latin typeface="Arial" charset="0"/>
              </a:rPr>
              <a:t>               </a:t>
            </a:r>
            <a:endParaRPr lang="ru-RU">
              <a:latin typeface="Arial" charset="0"/>
            </a:endParaRPr>
          </a:p>
        </p:txBody>
      </p:sp>
      <p:sp>
        <p:nvSpPr>
          <p:cNvPr id="44039" name="Rectangle 7"/>
          <p:cNvSpPr>
            <a:spLocks noChangeArrowheads="1"/>
          </p:cNvSpPr>
          <p:nvPr/>
        </p:nvSpPr>
        <p:spPr bwMode="auto">
          <a:xfrm>
            <a:off x="6400800" y="4724400"/>
            <a:ext cx="1143000" cy="366713"/>
          </a:xfrm>
          <a:prstGeom prst="rect">
            <a:avLst/>
          </a:prstGeom>
          <a:noFill/>
          <a:ln w="9525">
            <a:noFill/>
            <a:miter lim="800000"/>
            <a:headEnd/>
            <a:tailEnd/>
          </a:ln>
          <a:effectLst/>
        </p:spPr>
        <p:txBody>
          <a:bodyPr>
            <a:spAutoFit/>
          </a:bodyPr>
          <a:lstStyle/>
          <a:p>
            <a:r>
              <a:rPr lang="en-US">
                <a:latin typeface="Arial" charset="0"/>
              </a:rPr>
              <a:t> </a:t>
            </a:r>
            <a:endParaRPr lang="ru-RU">
              <a:latin typeface="Arial" charset="0"/>
            </a:endParaRPr>
          </a:p>
        </p:txBody>
      </p:sp>
      <p:grpSp>
        <p:nvGrpSpPr>
          <p:cNvPr id="2" name="Gruppieren 253"/>
          <p:cNvGrpSpPr>
            <a:grpSpLocks/>
          </p:cNvGrpSpPr>
          <p:nvPr/>
        </p:nvGrpSpPr>
        <p:grpSpPr bwMode="auto">
          <a:xfrm>
            <a:off x="533400" y="1066800"/>
            <a:ext cx="8026400" cy="5341937"/>
            <a:chOff x="251520" y="116632"/>
            <a:chExt cx="8944885" cy="6192688"/>
          </a:xfrm>
        </p:grpSpPr>
        <p:cxnSp>
          <p:nvCxnSpPr>
            <p:cNvPr id="255" name="Gerade Verbindung mit Pfeil 122"/>
            <p:cNvCxnSpPr/>
            <p:nvPr>
              <p:custDataLst>
                <p:tags r:id="rId1"/>
              </p:custDataLst>
            </p:nvPr>
          </p:nvCxnSpPr>
          <p:spPr>
            <a:xfrm flipV="1">
              <a:off x="5519174" y="3789040"/>
              <a:ext cx="132946" cy="1"/>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56" name="Gerade Verbindung mit Pfeil 122"/>
            <p:cNvCxnSpPr/>
            <p:nvPr>
              <p:custDataLst>
                <p:tags r:id="rId2"/>
              </p:custDataLst>
            </p:nvPr>
          </p:nvCxnSpPr>
          <p:spPr>
            <a:xfrm flipV="1">
              <a:off x="5597835" y="4415242"/>
              <a:ext cx="132946" cy="1"/>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57" name="Gerade Verbindung mit Pfeil 122"/>
            <p:cNvCxnSpPr/>
            <p:nvPr>
              <p:custDataLst>
                <p:tags r:id="rId3"/>
              </p:custDataLst>
            </p:nvPr>
          </p:nvCxnSpPr>
          <p:spPr>
            <a:xfrm flipV="1">
              <a:off x="3729608" y="4421502"/>
              <a:ext cx="1768970" cy="13446"/>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58" name="Gerade Verbindung mit Pfeil 122"/>
            <p:cNvCxnSpPr/>
            <p:nvPr>
              <p:custDataLst>
                <p:tags r:id="rId4"/>
              </p:custDataLst>
            </p:nvPr>
          </p:nvCxnSpPr>
          <p:spPr>
            <a:xfrm flipV="1">
              <a:off x="5925433" y="4417475"/>
              <a:ext cx="132946" cy="1"/>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59" name="Gerade Verbindung mit Pfeil 122"/>
            <p:cNvCxnSpPr/>
            <p:nvPr>
              <p:custDataLst>
                <p:tags r:id="rId5"/>
              </p:custDataLst>
            </p:nvPr>
          </p:nvCxnSpPr>
          <p:spPr>
            <a:xfrm flipV="1">
              <a:off x="5759848" y="4417475"/>
              <a:ext cx="132946" cy="1"/>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60" name="Gerade Verbindung mit Pfeil 122"/>
            <p:cNvCxnSpPr/>
            <p:nvPr>
              <p:custDataLst>
                <p:tags r:id="rId6"/>
              </p:custDataLst>
            </p:nvPr>
          </p:nvCxnSpPr>
          <p:spPr>
            <a:xfrm flipV="1">
              <a:off x="5514975" y="2996952"/>
              <a:ext cx="209153" cy="1417886"/>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44047" name="Straight Connector 113"/>
            <p:cNvCxnSpPr>
              <a:cxnSpLocks noChangeShapeType="1"/>
            </p:cNvCxnSpPr>
            <p:nvPr>
              <p:custDataLst>
                <p:tags r:id="rId7"/>
              </p:custDataLst>
            </p:nvPr>
          </p:nvCxnSpPr>
          <p:spPr bwMode="auto">
            <a:xfrm>
              <a:off x="5755912" y="2633266"/>
              <a:ext cx="2488496" cy="273176"/>
            </a:xfrm>
            <a:prstGeom prst="line">
              <a:avLst/>
            </a:prstGeom>
            <a:noFill/>
            <a:ln w="38100" algn="ctr">
              <a:solidFill>
                <a:srgbClr val="C0504D"/>
              </a:solidFill>
              <a:round/>
              <a:headEnd/>
              <a:tailEnd type="triangle" w="med" len="med"/>
            </a:ln>
          </p:spPr>
        </p:cxnSp>
        <p:sp>
          <p:nvSpPr>
            <p:cNvPr id="262" name="Oval 101"/>
            <p:cNvSpPr/>
            <p:nvPr>
              <p:custDataLst>
                <p:tags r:id="rId8"/>
              </p:custDataLst>
            </p:nvPr>
          </p:nvSpPr>
          <p:spPr>
            <a:xfrm rot="10800000">
              <a:off x="8087141" y="2532976"/>
              <a:ext cx="672282" cy="662516"/>
            </a:xfrm>
            <a:prstGeom prst="ellipse">
              <a:avLst/>
            </a:prstGeom>
            <a:solidFill>
              <a:srgbClr val="BBE0E3"/>
            </a:solidFill>
            <a:ln w="25400" cap="flat" cmpd="sng" algn="ctr">
              <a:solidFill>
                <a:srgbClr val="BBE0E3">
                  <a:shade val="50000"/>
                </a:srgbClr>
              </a:solidFill>
              <a:prstDash val="solid"/>
            </a:ln>
            <a:effectLst/>
          </p:spPr>
          <p:txBody>
            <a:bodyPr anchor="ctr"/>
            <a:lstStyle/>
            <a:p>
              <a:pPr algn="ctr">
                <a:defRPr/>
              </a:pPr>
              <a:endParaRPr lang="en-GB" sz="1400" kern="0" dirty="0">
                <a:solidFill>
                  <a:srgbClr val="FFFFFF"/>
                </a:solidFill>
                <a:latin typeface="Calibri"/>
                <a:cs typeface="Arial" pitchFamily="34" charset="0"/>
              </a:endParaRPr>
            </a:p>
          </p:txBody>
        </p:sp>
        <p:cxnSp>
          <p:nvCxnSpPr>
            <p:cNvPr id="44049" name="Straight Connector 10"/>
            <p:cNvCxnSpPr>
              <a:cxnSpLocks noChangeShapeType="1"/>
              <a:stCxn id="345" idx="3"/>
            </p:cNvCxnSpPr>
            <p:nvPr>
              <p:custDataLst>
                <p:tags r:id="rId9"/>
              </p:custDataLst>
            </p:nvPr>
          </p:nvCxnSpPr>
          <p:spPr bwMode="auto">
            <a:xfrm flipH="1">
              <a:off x="6791155" y="3172392"/>
              <a:ext cx="36679" cy="636767"/>
            </a:xfrm>
            <a:prstGeom prst="line">
              <a:avLst/>
            </a:prstGeom>
            <a:noFill/>
            <a:ln w="12700" algn="ctr">
              <a:solidFill>
                <a:srgbClr val="000000"/>
              </a:solidFill>
              <a:round/>
              <a:headEnd/>
              <a:tailEnd type="arrow" w="med" len="med"/>
            </a:ln>
          </p:spPr>
        </p:cxnSp>
        <p:cxnSp>
          <p:nvCxnSpPr>
            <p:cNvPr id="264" name="Gerade Verbindung mit Pfeil 122"/>
            <p:cNvCxnSpPr/>
            <p:nvPr>
              <p:custDataLst>
                <p:tags r:id="rId10"/>
              </p:custDataLst>
            </p:nvPr>
          </p:nvCxnSpPr>
          <p:spPr>
            <a:xfrm flipV="1">
              <a:off x="5777680" y="1250570"/>
              <a:ext cx="132946" cy="1"/>
            </a:xfrm>
            <a:prstGeom prst="straightConnector1">
              <a:avLst/>
            </a:prstGeom>
            <a:noFill/>
            <a:ln w="53975" cap="flat" cmpd="sng" algn="ctr">
              <a:solidFill>
                <a:srgbClr val="4BACC6"/>
              </a:solidFill>
              <a:prstDash val="dash"/>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65" name="Gerade Verbindung mit Pfeil 122"/>
            <p:cNvCxnSpPr/>
            <p:nvPr>
              <p:custDataLst>
                <p:tags r:id="rId11"/>
              </p:custDataLst>
            </p:nvPr>
          </p:nvCxnSpPr>
          <p:spPr>
            <a:xfrm flipV="1">
              <a:off x="5674059" y="3789453"/>
              <a:ext cx="132946" cy="1"/>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66" name="Straight Connector 42"/>
            <p:cNvCxnSpPr>
              <a:endCxn id="304" idx="1"/>
            </p:cNvCxnSpPr>
            <p:nvPr>
              <p:custDataLst>
                <p:tags r:id="rId12"/>
              </p:custDataLst>
            </p:nvPr>
          </p:nvCxnSpPr>
          <p:spPr>
            <a:xfrm>
              <a:off x="1547664" y="3800037"/>
              <a:ext cx="1157122" cy="9122"/>
            </a:xfrm>
            <a:prstGeom prst="line">
              <a:avLst/>
            </a:prstGeom>
            <a:noFill/>
            <a:ln w="53975" cap="flat" cmpd="sng" algn="ctr">
              <a:solidFill>
                <a:srgbClr val="00B05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67" name="Straight Connector 43"/>
            <p:cNvCxnSpPr/>
            <p:nvPr>
              <p:custDataLst>
                <p:tags r:id="rId13"/>
              </p:custDataLst>
            </p:nvPr>
          </p:nvCxnSpPr>
          <p:spPr>
            <a:xfrm flipV="1">
              <a:off x="2388243" y="4392279"/>
              <a:ext cx="438313" cy="533"/>
            </a:xfrm>
            <a:prstGeom prst="line">
              <a:avLst/>
            </a:prstGeom>
            <a:noFill/>
            <a:ln w="53975" cap="flat" cmpd="sng" algn="ctr">
              <a:solidFill>
                <a:srgbClr val="00B05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68" name="Gerade Verbindung mit Pfeil 122"/>
            <p:cNvCxnSpPr/>
            <p:nvPr>
              <p:custDataLst>
                <p:tags r:id="rId14"/>
              </p:custDataLst>
            </p:nvPr>
          </p:nvCxnSpPr>
          <p:spPr>
            <a:xfrm flipV="1">
              <a:off x="5742845" y="2894855"/>
              <a:ext cx="2595796" cy="94111"/>
            </a:xfrm>
            <a:prstGeom prst="straightConnector1">
              <a:avLst/>
            </a:prstGeom>
            <a:noFill/>
            <a:ln w="53975" cap="flat" cmpd="sng" algn="ctr">
              <a:solidFill>
                <a:srgbClr val="4BACC6"/>
              </a:solidFill>
              <a:prstDash val="solid"/>
              <a:headEnd type="none" w="sm" len="med"/>
              <a:tailEnd type="triangl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69" name="Gerade Verbindung mit Pfeil 122"/>
            <p:cNvCxnSpPr/>
            <p:nvPr>
              <p:custDataLst>
                <p:tags r:id="rId15"/>
              </p:custDataLst>
            </p:nvPr>
          </p:nvCxnSpPr>
          <p:spPr>
            <a:xfrm flipH="1">
              <a:off x="5742846" y="2952678"/>
              <a:ext cx="2595795" cy="20548"/>
            </a:xfrm>
            <a:prstGeom prst="straightConnector1">
              <a:avLst/>
            </a:prstGeom>
            <a:noFill/>
            <a:ln w="53975" cap="flat" cmpd="sng" algn="ctr">
              <a:solidFill>
                <a:srgbClr val="C00000"/>
              </a:solidFill>
              <a:prstDash val="solid"/>
              <a:headEnd type="stealth"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70" name="Gerade Verbindung mit Pfeil 118"/>
            <p:cNvCxnSpPr/>
            <p:nvPr>
              <p:custDataLst>
                <p:tags r:id="rId16"/>
              </p:custDataLst>
            </p:nvPr>
          </p:nvCxnSpPr>
          <p:spPr>
            <a:xfrm>
              <a:off x="2424776" y="2793353"/>
              <a:ext cx="5913865" cy="101502"/>
            </a:xfrm>
            <a:prstGeom prst="straightConnector1">
              <a:avLst/>
            </a:prstGeom>
            <a:noFill/>
            <a:ln w="53975" cap="flat" cmpd="sng" algn="ctr">
              <a:solidFill>
                <a:srgbClr val="00B050"/>
              </a:solidFill>
              <a:prstDash val="solid"/>
              <a:headEnd type="none" w="sm" len="med"/>
              <a:tailEnd type="triangl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sp>
          <p:nvSpPr>
            <p:cNvPr id="271" name="Rectangle 49"/>
            <p:cNvSpPr/>
            <p:nvPr>
              <p:custDataLst>
                <p:tags r:id="rId17"/>
              </p:custDataLst>
            </p:nvPr>
          </p:nvSpPr>
          <p:spPr>
            <a:xfrm>
              <a:off x="251520" y="414764"/>
              <a:ext cx="1525018" cy="432475"/>
            </a:xfrm>
            <a:prstGeom prst="rect">
              <a:avLst/>
            </a:prstGeom>
            <a:solidFill>
              <a:srgbClr val="9BBB59"/>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de-DE" sz="1400" kern="0" dirty="0">
                  <a:solidFill>
                    <a:sysClr val="window" lastClr="FFFFFF"/>
                  </a:solidFill>
                  <a:latin typeface="Calibri"/>
                </a:rPr>
                <a:t>Nd:YAG</a:t>
              </a:r>
            </a:p>
          </p:txBody>
        </p:sp>
        <p:sp>
          <p:nvSpPr>
            <p:cNvPr id="272" name="Rectangle 50"/>
            <p:cNvSpPr/>
            <p:nvPr>
              <p:custDataLst>
                <p:tags r:id="rId18"/>
              </p:custDataLst>
            </p:nvPr>
          </p:nvSpPr>
          <p:spPr>
            <a:xfrm>
              <a:off x="2705349" y="414764"/>
              <a:ext cx="1523248" cy="432475"/>
            </a:xfrm>
            <a:prstGeom prst="rect">
              <a:avLst/>
            </a:prstGeom>
            <a:solidFill>
              <a:srgbClr val="F79646"/>
            </a:solidFill>
            <a:ln w="25400" cap="flat" cmpd="sng" algn="ctr">
              <a:solidFill>
                <a:srgbClr val="F79646">
                  <a:shade val="50000"/>
                </a:srgbClr>
              </a:solidFill>
              <a:prstDash val="solid"/>
            </a:ln>
            <a:effectLst/>
          </p:spPr>
          <p:txBody>
            <a:bodyPr anchor="ctr"/>
            <a:lstStyle/>
            <a:p>
              <a:pPr fontAlgn="auto">
                <a:spcBef>
                  <a:spcPts val="0"/>
                </a:spcBef>
                <a:spcAft>
                  <a:spcPts val="0"/>
                </a:spcAft>
                <a:defRPr/>
              </a:pPr>
              <a:r>
                <a:rPr lang="de-DE" sz="1400" kern="0" dirty="0">
                  <a:solidFill>
                    <a:sysClr val="window" lastClr="FFFFFF"/>
                  </a:solidFill>
                  <a:latin typeface="Calibri"/>
                </a:rPr>
                <a:t>Dye 2</a:t>
              </a:r>
            </a:p>
          </p:txBody>
        </p:sp>
        <p:sp>
          <p:nvSpPr>
            <p:cNvPr id="273" name="Rectangle 51"/>
            <p:cNvSpPr/>
            <p:nvPr>
              <p:custDataLst>
                <p:tags r:id="rId19"/>
              </p:custDataLst>
            </p:nvPr>
          </p:nvSpPr>
          <p:spPr>
            <a:xfrm>
              <a:off x="2705349" y="1014710"/>
              <a:ext cx="1523248" cy="432475"/>
            </a:xfrm>
            <a:prstGeom prst="rect">
              <a:avLst/>
            </a:prstGeom>
            <a:solidFill>
              <a:srgbClr val="C0504D"/>
            </a:solidFill>
            <a:ln w="25400" cap="flat" cmpd="sng" algn="ctr">
              <a:solidFill>
                <a:srgbClr val="C0504D">
                  <a:shade val="50000"/>
                </a:srgbClr>
              </a:solidFill>
              <a:prstDash val="solid"/>
            </a:ln>
            <a:effectLst/>
          </p:spPr>
          <p:txBody>
            <a:bodyPr anchor="ctr"/>
            <a:lstStyle/>
            <a:p>
              <a:pPr fontAlgn="auto">
                <a:spcBef>
                  <a:spcPts val="0"/>
                </a:spcBef>
                <a:spcAft>
                  <a:spcPts val="0"/>
                </a:spcAft>
                <a:defRPr/>
              </a:pPr>
              <a:r>
                <a:rPr lang="de-DE" sz="1400" kern="0" dirty="0">
                  <a:solidFill>
                    <a:sysClr val="window" lastClr="FFFFFF"/>
                  </a:solidFill>
                  <a:latin typeface="Calibri"/>
                </a:rPr>
                <a:t>Dye 1</a:t>
              </a:r>
            </a:p>
          </p:txBody>
        </p:sp>
        <p:cxnSp>
          <p:nvCxnSpPr>
            <p:cNvPr id="274" name="Straight Connector 52"/>
            <p:cNvCxnSpPr/>
            <p:nvPr>
              <p:custDataLst>
                <p:tags r:id="rId20"/>
              </p:custDataLst>
            </p:nvPr>
          </p:nvCxnSpPr>
          <p:spPr>
            <a:xfrm>
              <a:off x="1763360" y="632734"/>
              <a:ext cx="928969" cy="0"/>
            </a:xfrm>
            <a:prstGeom prst="line">
              <a:avLst/>
            </a:prstGeom>
            <a:noFill/>
            <a:ln w="53975" cap="flat" cmpd="sng" algn="ctr">
              <a:solidFill>
                <a:srgbClr val="00B05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75" name="Straight Connector 53"/>
            <p:cNvCxnSpPr/>
            <p:nvPr>
              <p:custDataLst>
                <p:tags r:id="rId21"/>
              </p:custDataLst>
            </p:nvPr>
          </p:nvCxnSpPr>
          <p:spPr>
            <a:xfrm>
              <a:off x="2402821" y="1207944"/>
              <a:ext cx="292981" cy="0"/>
            </a:xfrm>
            <a:prstGeom prst="line">
              <a:avLst/>
            </a:prstGeom>
            <a:noFill/>
            <a:ln w="53975" cap="flat" cmpd="sng" algn="ctr">
              <a:solidFill>
                <a:srgbClr val="00B05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76" name="Straight Connector 54"/>
            <p:cNvCxnSpPr/>
            <p:nvPr>
              <p:custDataLst>
                <p:tags r:id="rId22"/>
              </p:custDataLst>
            </p:nvPr>
          </p:nvCxnSpPr>
          <p:spPr>
            <a:xfrm>
              <a:off x="2411805" y="631061"/>
              <a:ext cx="12971" cy="2111394"/>
            </a:xfrm>
            <a:prstGeom prst="line">
              <a:avLst/>
            </a:prstGeom>
            <a:noFill/>
            <a:ln w="53975" cap="flat" cmpd="sng" algn="ctr">
              <a:solidFill>
                <a:srgbClr val="00B05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sp>
          <p:nvSpPr>
            <p:cNvPr id="277" name="Rectangle 55"/>
            <p:cNvSpPr/>
            <p:nvPr>
              <p:custDataLst>
                <p:tags r:id="rId23"/>
              </p:custDataLst>
            </p:nvPr>
          </p:nvSpPr>
          <p:spPr>
            <a:xfrm>
              <a:off x="4380745" y="1053356"/>
              <a:ext cx="606823" cy="355183"/>
            </a:xfrm>
            <a:prstGeom prst="rect">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r>
                <a:rPr lang="de-DE" sz="1400" kern="0" dirty="0">
                  <a:solidFill>
                    <a:sysClr val="window" lastClr="FFFFFF"/>
                  </a:solidFill>
                  <a:latin typeface="Calibri"/>
                </a:rPr>
                <a:t>THG</a:t>
              </a:r>
            </a:p>
          </p:txBody>
        </p:sp>
        <p:sp>
          <p:nvSpPr>
            <p:cNvPr id="278" name="Rectangle 56"/>
            <p:cNvSpPr/>
            <p:nvPr>
              <p:custDataLst>
                <p:tags r:id="rId24"/>
              </p:custDataLst>
            </p:nvPr>
          </p:nvSpPr>
          <p:spPr>
            <a:xfrm>
              <a:off x="3547470" y="479175"/>
              <a:ext cx="605054" cy="303654"/>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de-DE" sz="1400" kern="0" dirty="0">
                  <a:solidFill>
                    <a:sysClr val="window" lastClr="FFFFFF"/>
                  </a:solidFill>
                  <a:latin typeface="Calibri"/>
                </a:rPr>
                <a:t>SHG</a:t>
              </a:r>
            </a:p>
          </p:txBody>
        </p:sp>
        <p:cxnSp>
          <p:nvCxnSpPr>
            <p:cNvPr id="44065" name="Straight Connector 57"/>
            <p:cNvCxnSpPr>
              <a:cxnSpLocks noChangeShapeType="1"/>
              <a:stCxn id="273" idx="3"/>
              <a:endCxn id="277" idx="1"/>
            </p:cNvCxnSpPr>
            <p:nvPr>
              <p:custDataLst>
                <p:tags r:id="rId25"/>
              </p:custDataLst>
            </p:nvPr>
          </p:nvCxnSpPr>
          <p:spPr bwMode="auto">
            <a:xfrm>
              <a:off x="4229083" y="1230417"/>
              <a:ext cx="152401" cy="0"/>
            </a:xfrm>
            <a:prstGeom prst="line">
              <a:avLst/>
            </a:prstGeom>
            <a:noFill/>
            <a:ln w="38100" algn="ctr">
              <a:solidFill>
                <a:srgbClr val="C0504D"/>
              </a:solidFill>
              <a:round/>
              <a:headEnd/>
              <a:tailEnd/>
            </a:ln>
          </p:spPr>
        </p:cxnSp>
        <p:cxnSp>
          <p:nvCxnSpPr>
            <p:cNvPr id="280" name="Gerade Verbindung mit Pfeil 122"/>
            <p:cNvCxnSpPr/>
            <p:nvPr>
              <p:custDataLst>
                <p:tags r:id="rId26"/>
              </p:custDataLst>
            </p:nvPr>
          </p:nvCxnSpPr>
          <p:spPr>
            <a:xfrm flipV="1">
              <a:off x="5758330" y="665170"/>
              <a:ext cx="136843" cy="1968095"/>
            </a:xfrm>
            <a:prstGeom prst="straightConnector1">
              <a:avLst/>
            </a:prstGeom>
            <a:noFill/>
            <a:ln w="53975" cap="flat" cmpd="sng" algn="ctr">
              <a:solidFill>
                <a:srgbClr val="4F81BD"/>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81" name="Gerade Verbindung mit Pfeil 122"/>
            <p:cNvCxnSpPr>
              <a:stCxn id="272" idx="3"/>
            </p:cNvCxnSpPr>
            <p:nvPr>
              <p:custDataLst>
                <p:tags r:id="rId27"/>
              </p:custDataLst>
            </p:nvPr>
          </p:nvCxnSpPr>
          <p:spPr>
            <a:xfrm flipV="1">
              <a:off x="4229083" y="621006"/>
              <a:ext cx="1667926" cy="10055"/>
            </a:xfrm>
            <a:prstGeom prst="straightConnector1">
              <a:avLst/>
            </a:prstGeom>
            <a:noFill/>
            <a:ln w="53975" cap="flat" cmpd="sng" algn="ctr">
              <a:solidFill>
                <a:srgbClr val="4F81BD"/>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82" name="Gerade Verbindung mit Pfeil 122"/>
            <p:cNvCxnSpPr/>
            <p:nvPr>
              <p:custDataLst>
                <p:tags r:id="rId28"/>
              </p:custDataLst>
            </p:nvPr>
          </p:nvCxnSpPr>
          <p:spPr>
            <a:xfrm flipH="1" flipV="1">
              <a:off x="5674059" y="1241011"/>
              <a:ext cx="81788" cy="1408020"/>
            </a:xfrm>
            <a:prstGeom prst="straightConnector1">
              <a:avLst/>
            </a:prstGeom>
            <a:noFill/>
            <a:ln w="53975" cap="flat" cmpd="sng" algn="ctr">
              <a:solidFill>
                <a:srgbClr val="4BACC6"/>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83" name="Gerade Verbindung mit Pfeil 122"/>
            <p:cNvCxnSpPr>
              <a:stCxn id="277" idx="3"/>
            </p:cNvCxnSpPr>
            <p:nvPr>
              <p:custDataLst>
                <p:tags r:id="rId29"/>
              </p:custDataLst>
            </p:nvPr>
          </p:nvCxnSpPr>
          <p:spPr>
            <a:xfrm flipV="1">
              <a:off x="4987016" y="1230239"/>
              <a:ext cx="667931" cy="178"/>
            </a:xfrm>
            <a:prstGeom prst="straightConnector1">
              <a:avLst/>
            </a:prstGeom>
            <a:noFill/>
            <a:ln w="53975" cap="flat" cmpd="sng" algn="ctr">
              <a:solidFill>
                <a:srgbClr val="4BACC6"/>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84" name="Gerade Verbindung mit Pfeil 122"/>
            <p:cNvCxnSpPr/>
            <p:nvPr>
              <p:custDataLst>
                <p:tags r:id="rId30"/>
              </p:custDataLst>
            </p:nvPr>
          </p:nvCxnSpPr>
          <p:spPr>
            <a:xfrm flipV="1">
              <a:off x="6035491" y="650271"/>
              <a:ext cx="132946" cy="1"/>
            </a:xfrm>
            <a:prstGeom prst="straightConnector1">
              <a:avLst/>
            </a:prstGeom>
            <a:noFill/>
            <a:ln w="53975" cap="flat" cmpd="sng" algn="ctr">
              <a:solidFill>
                <a:srgbClr val="4F81BD"/>
              </a:solidFill>
              <a:prstDash val="dash"/>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85" name="Gerade Verbindung mit Pfeil 122"/>
            <p:cNvCxnSpPr/>
            <p:nvPr>
              <p:custDataLst>
                <p:tags r:id="rId31"/>
              </p:custDataLst>
            </p:nvPr>
          </p:nvCxnSpPr>
          <p:spPr>
            <a:xfrm flipV="1">
              <a:off x="6264800" y="650272"/>
              <a:ext cx="132946" cy="1"/>
            </a:xfrm>
            <a:prstGeom prst="straightConnector1">
              <a:avLst/>
            </a:prstGeom>
            <a:noFill/>
            <a:ln w="53975" cap="flat" cmpd="sng" algn="ctr">
              <a:solidFill>
                <a:srgbClr val="4F81BD"/>
              </a:solidFill>
              <a:prstDash val="dash"/>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86" name="Gerade Verbindung mit Pfeil 122"/>
            <p:cNvCxnSpPr/>
            <p:nvPr>
              <p:custDataLst>
                <p:tags r:id="rId32"/>
              </p:custDataLst>
            </p:nvPr>
          </p:nvCxnSpPr>
          <p:spPr>
            <a:xfrm flipV="1">
              <a:off x="6467772" y="649743"/>
              <a:ext cx="132946" cy="1"/>
            </a:xfrm>
            <a:prstGeom prst="straightConnector1">
              <a:avLst/>
            </a:prstGeom>
            <a:noFill/>
            <a:ln w="53975" cap="flat" cmpd="sng" algn="ctr">
              <a:solidFill>
                <a:srgbClr val="4F81BD"/>
              </a:solidFill>
              <a:prstDash val="dash"/>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87" name="Gerade Verbindung mit Pfeil 122"/>
            <p:cNvCxnSpPr/>
            <p:nvPr>
              <p:custDataLst>
                <p:tags r:id="rId33"/>
              </p:custDataLst>
            </p:nvPr>
          </p:nvCxnSpPr>
          <p:spPr>
            <a:xfrm flipV="1">
              <a:off x="5969018" y="1245821"/>
              <a:ext cx="132946" cy="1"/>
            </a:xfrm>
            <a:prstGeom prst="straightConnector1">
              <a:avLst/>
            </a:prstGeom>
            <a:noFill/>
            <a:ln w="53975" cap="flat" cmpd="sng" algn="ctr">
              <a:solidFill>
                <a:srgbClr val="4BACC6"/>
              </a:solidFill>
              <a:prstDash val="dash"/>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88" name="Gerade Verbindung mit Pfeil 122"/>
            <p:cNvCxnSpPr/>
            <p:nvPr>
              <p:custDataLst>
                <p:tags r:id="rId34"/>
              </p:custDataLst>
            </p:nvPr>
          </p:nvCxnSpPr>
          <p:spPr>
            <a:xfrm flipV="1">
              <a:off x="6163361" y="1245822"/>
              <a:ext cx="132946" cy="1"/>
            </a:xfrm>
            <a:prstGeom prst="straightConnector1">
              <a:avLst/>
            </a:prstGeom>
            <a:noFill/>
            <a:ln w="53975" cap="flat" cmpd="sng" algn="ctr">
              <a:solidFill>
                <a:srgbClr val="4BACC6"/>
              </a:solidFill>
              <a:prstDash val="dash"/>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44075" name="Elbow Connector 67"/>
            <p:cNvCxnSpPr>
              <a:cxnSpLocks noChangeShapeType="1"/>
              <a:stCxn id="291" idx="3"/>
              <a:endCxn id="302" idx="1"/>
            </p:cNvCxnSpPr>
            <p:nvPr>
              <p:custDataLst>
                <p:tags r:id="rId35"/>
              </p:custDataLst>
            </p:nvPr>
          </p:nvCxnSpPr>
          <p:spPr bwMode="auto">
            <a:xfrm flipV="1">
              <a:off x="6936302" y="296653"/>
              <a:ext cx="497525" cy="353618"/>
            </a:xfrm>
            <a:prstGeom prst="bentConnector3">
              <a:avLst>
                <a:gd name="adj1" fmla="val 50000"/>
              </a:avLst>
            </a:prstGeom>
            <a:noFill/>
            <a:ln w="28575" algn="ctr">
              <a:solidFill>
                <a:srgbClr val="FFC000"/>
              </a:solidFill>
              <a:miter lim="800000"/>
              <a:headEnd/>
              <a:tailEnd/>
            </a:ln>
          </p:spPr>
        </p:cxnSp>
        <p:cxnSp>
          <p:nvCxnSpPr>
            <p:cNvPr id="44076" name="Elbow Connector 68"/>
            <p:cNvCxnSpPr>
              <a:cxnSpLocks noChangeShapeType="1"/>
              <a:stCxn id="292" idx="3"/>
              <a:endCxn id="302" idx="1"/>
            </p:cNvCxnSpPr>
            <p:nvPr>
              <p:custDataLst>
                <p:tags r:id="rId36"/>
              </p:custDataLst>
            </p:nvPr>
          </p:nvCxnSpPr>
          <p:spPr bwMode="auto">
            <a:xfrm flipV="1">
              <a:off x="6938580" y="296653"/>
              <a:ext cx="495247" cy="944358"/>
            </a:xfrm>
            <a:prstGeom prst="bentConnector3">
              <a:avLst>
                <a:gd name="adj1" fmla="val 50000"/>
              </a:avLst>
            </a:prstGeom>
            <a:noFill/>
            <a:ln w="28575" algn="ctr">
              <a:solidFill>
                <a:srgbClr val="FFC000"/>
              </a:solidFill>
              <a:miter lim="800000"/>
              <a:headEnd/>
              <a:tailEnd/>
            </a:ln>
          </p:spPr>
        </p:cxnSp>
        <p:sp>
          <p:nvSpPr>
            <p:cNvPr id="291" name="Flussdiagramm: Verzögerung 110"/>
            <p:cNvSpPr/>
            <p:nvPr>
              <p:custDataLst>
                <p:tags r:id="rId37"/>
              </p:custDataLst>
            </p:nvPr>
          </p:nvSpPr>
          <p:spPr>
            <a:xfrm>
              <a:off x="6671811" y="567511"/>
              <a:ext cx="265374" cy="165629"/>
            </a:xfrm>
            <a:prstGeom prst="flowChartDelay">
              <a:avLst/>
            </a:prstGeom>
            <a:solidFill>
              <a:sysClr val="window" lastClr="FFFFFF">
                <a:lumMod val="75000"/>
              </a:sysClr>
            </a:solidFill>
            <a:ln w="25400" cap="flat" cmpd="sng" algn="ctr">
              <a:solidFill>
                <a:sysClr val="windowText" lastClr="000000">
                  <a:lumMod val="85000"/>
                  <a:lumOff val="15000"/>
                </a:sysClr>
              </a:solidFill>
              <a:prstDash val="solid"/>
            </a:ln>
            <a:effectLst/>
          </p:spPr>
          <p:txBody>
            <a:bodyPr anchor="ctr"/>
            <a:lstStyle/>
            <a:p>
              <a:pPr algn="ctr">
                <a:defRPr/>
              </a:pPr>
              <a:endParaRPr lang="en-US" sz="1400" dirty="0">
                <a:solidFill>
                  <a:srgbClr val="FFFFFF"/>
                </a:solidFill>
                <a:latin typeface="Calibri"/>
              </a:endParaRPr>
            </a:p>
          </p:txBody>
        </p:sp>
        <p:sp>
          <p:nvSpPr>
            <p:cNvPr id="292" name="Flussdiagramm: Verzögerung 110"/>
            <p:cNvSpPr/>
            <p:nvPr>
              <p:custDataLst>
                <p:tags r:id="rId38"/>
              </p:custDataLst>
            </p:nvPr>
          </p:nvSpPr>
          <p:spPr>
            <a:xfrm>
              <a:off x="6673579" y="1158255"/>
              <a:ext cx="265374" cy="165629"/>
            </a:xfrm>
            <a:prstGeom prst="flowChartDelay">
              <a:avLst/>
            </a:prstGeom>
            <a:solidFill>
              <a:sysClr val="window" lastClr="FFFFFF">
                <a:lumMod val="75000"/>
              </a:sysClr>
            </a:solidFill>
            <a:ln w="25400" cap="flat" cmpd="sng" algn="ctr">
              <a:solidFill>
                <a:sysClr val="windowText" lastClr="000000">
                  <a:lumMod val="85000"/>
                  <a:lumOff val="15000"/>
                </a:sysClr>
              </a:solidFill>
              <a:prstDash val="solid"/>
            </a:ln>
            <a:effectLst/>
          </p:spPr>
          <p:txBody>
            <a:bodyPr anchor="ctr"/>
            <a:lstStyle/>
            <a:p>
              <a:pPr algn="ctr">
                <a:defRPr/>
              </a:pPr>
              <a:endParaRPr lang="en-US" sz="1400" dirty="0">
                <a:solidFill>
                  <a:srgbClr val="FFFFFF"/>
                </a:solidFill>
                <a:latin typeface="Calibri"/>
              </a:endParaRPr>
            </a:p>
          </p:txBody>
        </p:sp>
        <p:sp>
          <p:nvSpPr>
            <p:cNvPr id="293" name="computr1"/>
            <p:cNvSpPr>
              <a:spLocks noEditPoints="1" noChangeArrowheads="1"/>
            </p:cNvSpPr>
            <p:nvPr>
              <p:custDataLst>
                <p:tags r:id="rId39"/>
              </p:custDataLst>
            </p:nvPr>
          </p:nvSpPr>
          <p:spPr bwMode="auto">
            <a:xfrm flipH="1">
              <a:off x="7220251" y="558310"/>
              <a:ext cx="1655936" cy="1343436"/>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ysClr val="window" lastClr="FFFFFF">
                <a:lumMod val="75000"/>
              </a:sysClr>
            </a:solidFill>
            <a:ln w="9525">
              <a:solidFill>
                <a:srgbClr val="000000"/>
              </a:solidFill>
              <a:miter lim="800000"/>
              <a:headEnd/>
              <a:tailEnd/>
            </a:ln>
            <a:effectLst/>
          </p:spPr>
          <p:txBody>
            <a:bodyPr/>
            <a:lstStyle/>
            <a:p>
              <a:pPr fontAlgn="auto">
                <a:spcBef>
                  <a:spcPts val="0"/>
                </a:spcBef>
                <a:spcAft>
                  <a:spcPts val="0"/>
                </a:spcAft>
                <a:defRPr/>
              </a:pPr>
              <a:endParaRPr lang="de-DE" sz="1400" kern="0">
                <a:solidFill>
                  <a:sysClr val="windowText" lastClr="000000"/>
                </a:solidFill>
                <a:latin typeface="Arial" pitchFamily="34" charset="0"/>
                <a:cs typeface="Arial" pitchFamily="34" charset="0"/>
              </a:endParaRPr>
            </a:p>
          </p:txBody>
        </p:sp>
        <p:sp>
          <p:nvSpPr>
            <p:cNvPr id="294" name="TextBox 73"/>
            <p:cNvSpPr txBox="1"/>
            <p:nvPr>
              <p:custDataLst>
                <p:tags r:id="rId40"/>
              </p:custDataLst>
            </p:nvPr>
          </p:nvSpPr>
          <p:spPr>
            <a:xfrm>
              <a:off x="2700041" y="2113382"/>
              <a:ext cx="2145995" cy="309174"/>
            </a:xfrm>
            <a:prstGeom prst="rect">
              <a:avLst/>
            </a:prstGeom>
            <a:noFill/>
          </p:spPr>
          <p:txBody>
            <a:bodyPr wrap="none">
              <a:spAutoFit/>
            </a:bodyPr>
            <a:lstStyle/>
            <a:p>
              <a:pPr fontAlgn="auto">
                <a:spcBef>
                  <a:spcPts val="0"/>
                </a:spcBef>
                <a:spcAft>
                  <a:spcPts val="0"/>
                </a:spcAft>
                <a:defRPr/>
              </a:pPr>
              <a:r>
                <a:rPr lang="de-DE" sz="1400" kern="0" dirty="0">
                  <a:solidFill>
                    <a:sysClr val="windowText" lastClr="000000"/>
                  </a:solidFill>
                  <a:latin typeface="Arial" pitchFamily="34" charset="0"/>
                  <a:cs typeface="Arial" pitchFamily="34" charset="0"/>
                </a:rPr>
                <a:t>RILIS Dye Laser System</a:t>
              </a:r>
              <a:endParaRPr lang="en-GB" sz="1400" kern="0" dirty="0">
                <a:solidFill>
                  <a:sysClr val="windowText" lastClr="000000"/>
                </a:solidFill>
                <a:latin typeface="Arial" pitchFamily="34" charset="0"/>
                <a:cs typeface="Arial" pitchFamily="34" charset="0"/>
              </a:endParaRPr>
            </a:p>
          </p:txBody>
        </p:sp>
        <p:cxnSp>
          <p:nvCxnSpPr>
            <p:cNvPr id="295" name="Gerade Verbindung mit Pfeil 118"/>
            <p:cNvCxnSpPr/>
            <p:nvPr>
              <p:custDataLst>
                <p:tags r:id="rId41"/>
              </p:custDataLst>
            </p:nvPr>
          </p:nvCxnSpPr>
          <p:spPr>
            <a:xfrm>
              <a:off x="5786111" y="2667070"/>
              <a:ext cx="2552530" cy="177034"/>
            </a:xfrm>
            <a:prstGeom prst="straightConnector1">
              <a:avLst/>
            </a:prstGeom>
            <a:noFill/>
            <a:ln w="53975" cap="flat" cmpd="sng" algn="ctr">
              <a:solidFill>
                <a:srgbClr val="4F81BD"/>
              </a:solidFill>
              <a:prstDash val="solid"/>
              <a:headEnd type="none" w="sm" len="med"/>
              <a:tailEnd type="triangl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296" name="Gerade Verbindung mit Pfeil 122"/>
            <p:cNvCxnSpPr/>
            <p:nvPr>
              <p:custDataLst>
                <p:tags r:id="rId42"/>
              </p:custDataLst>
            </p:nvPr>
          </p:nvCxnSpPr>
          <p:spPr>
            <a:xfrm>
              <a:off x="5758330" y="2655182"/>
              <a:ext cx="2580311" cy="239673"/>
            </a:xfrm>
            <a:prstGeom prst="straightConnector1">
              <a:avLst/>
            </a:prstGeom>
            <a:noFill/>
            <a:ln w="53975" cap="flat" cmpd="sng" algn="ctr">
              <a:solidFill>
                <a:srgbClr val="4BACC6"/>
              </a:solidFill>
              <a:prstDash val="solid"/>
              <a:headEnd type="none" w="sm" len="med"/>
              <a:tailEnd type="triangl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44083" name="Straight Connector 114"/>
            <p:cNvCxnSpPr>
              <a:cxnSpLocks noChangeShapeType="1"/>
            </p:cNvCxnSpPr>
            <p:nvPr>
              <p:custDataLst>
                <p:tags r:id="rId43"/>
              </p:custDataLst>
            </p:nvPr>
          </p:nvCxnSpPr>
          <p:spPr bwMode="auto">
            <a:xfrm rot="10800000">
              <a:off x="8338641" y="2102670"/>
              <a:ext cx="0" cy="0"/>
            </a:xfrm>
            <a:prstGeom prst="line">
              <a:avLst/>
            </a:prstGeom>
            <a:noFill/>
            <a:ln w="9525" algn="ctr">
              <a:solidFill>
                <a:srgbClr val="4A7EBB"/>
              </a:solidFill>
              <a:round/>
              <a:headEnd/>
              <a:tailEnd/>
            </a:ln>
          </p:spPr>
        </p:cxnSp>
        <p:sp>
          <p:nvSpPr>
            <p:cNvPr id="298" name="Ellipse 182"/>
            <p:cNvSpPr/>
            <p:nvPr>
              <p:custDataLst>
                <p:tags r:id="rId44"/>
              </p:custDataLst>
            </p:nvPr>
          </p:nvSpPr>
          <p:spPr>
            <a:xfrm rot="2610813">
              <a:off x="6719717" y="3429883"/>
              <a:ext cx="142876" cy="142876"/>
            </a:xfrm>
            <a:prstGeom prst="ellipse">
              <a:avLst/>
            </a:prstGeom>
            <a:solidFill>
              <a:srgbClr val="1F497D">
                <a:lumMod val="60000"/>
                <a:lumOff val="40000"/>
              </a:srgbClr>
            </a:solidFill>
            <a:ln w="25400" cap="flat" cmpd="sng" algn="ctr">
              <a:solidFill>
                <a:srgbClr val="1F497D">
                  <a:lumMod val="60000"/>
                  <a:lumOff val="40000"/>
                </a:srgbClr>
              </a:solidFill>
              <a:prstDash val="solid"/>
            </a:ln>
            <a:effectLst>
              <a:glow rad="139700">
                <a:srgbClr val="C0504D">
                  <a:satMod val="175000"/>
                  <a:alpha val="60000"/>
                </a:srgbClr>
              </a:glow>
            </a:effectLst>
            <a:scene3d>
              <a:camera prst="orthographicFront"/>
              <a:lightRig rig="threePt" dir="t"/>
            </a:scene3d>
            <a:sp3d>
              <a:bevelT/>
            </a:sp3d>
          </p:spPr>
          <p:txBody>
            <a:bodyPr anchor="ctr"/>
            <a:lstStyle/>
            <a:p>
              <a:pPr algn="ctr">
                <a:defRPr/>
              </a:pPr>
              <a:endParaRPr lang="en-US" sz="1400" dirty="0">
                <a:solidFill>
                  <a:srgbClr val="FFFFFF"/>
                </a:solidFill>
                <a:effectLst>
                  <a:glow rad="139700">
                    <a:srgbClr val="C0504D">
                      <a:satMod val="175000"/>
                      <a:alpha val="40000"/>
                    </a:srgbClr>
                  </a:glow>
                </a:effectLst>
                <a:latin typeface="Calibri"/>
              </a:endParaRPr>
            </a:p>
          </p:txBody>
        </p:sp>
        <p:sp>
          <p:nvSpPr>
            <p:cNvPr id="299" name="TextBox 132"/>
            <p:cNvSpPr txBox="1"/>
            <p:nvPr>
              <p:custDataLst>
                <p:tags r:id="rId45"/>
              </p:custDataLst>
            </p:nvPr>
          </p:nvSpPr>
          <p:spPr>
            <a:xfrm flipH="1">
              <a:off x="6641735" y="2177794"/>
              <a:ext cx="994269" cy="307333"/>
            </a:xfrm>
            <a:prstGeom prst="rect">
              <a:avLst/>
            </a:prstGeom>
            <a:noFill/>
          </p:spPr>
          <p:txBody>
            <a:bodyPr wrap="none">
              <a:spAutoFit/>
            </a:bodyPr>
            <a:lstStyle/>
            <a:p>
              <a:pPr fontAlgn="auto">
                <a:spcBef>
                  <a:spcPts val="0"/>
                </a:spcBef>
                <a:spcAft>
                  <a:spcPts val="0"/>
                </a:spcAft>
                <a:defRPr/>
              </a:pPr>
              <a:r>
                <a:rPr lang="de-DE" sz="1400" kern="0" dirty="0">
                  <a:solidFill>
                    <a:sysClr val="windowText" lastClr="000000"/>
                  </a:solidFill>
                  <a:latin typeface="Arial" pitchFamily="34" charset="0"/>
                  <a:cs typeface="Arial" pitchFamily="34" charset="0"/>
                </a:rPr>
                <a:t>GPS/HRS</a:t>
              </a:r>
            </a:p>
          </p:txBody>
        </p:sp>
        <p:sp>
          <p:nvSpPr>
            <p:cNvPr id="300" name="TextBox 159"/>
            <p:cNvSpPr txBox="1"/>
            <p:nvPr>
              <p:custDataLst>
                <p:tags r:id="rId46"/>
              </p:custDataLst>
            </p:nvPr>
          </p:nvSpPr>
          <p:spPr>
            <a:xfrm flipH="1">
              <a:off x="7643080" y="3320635"/>
              <a:ext cx="1553325" cy="524493"/>
            </a:xfrm>
            <a:prstGeom prst="rect">
              <a:avLst/>
            </a:prstGeom>
            <a:noFill/>
          </p:spPr>
          <p:txBody>
            <a:bodyPr>
              <a:spAutoFit/>
            </a:bodyPr>
            <a:lstStyle/>
            <a:p>
              <a:pPr fontAlgn="auto">
                <a:spcBef>
                  <a:spcPts val="0"/>
                </a:spcBef>
                <a:spcAft>
                  <a:spcPts val="0"/>
                </a:spcAft>
                <a:defRPr/>
              </a:pPr>
              <a:r>
                <a:rPr lang="de-DE" sz="1400" kern="0" dirty="0">
                  <a:solidFill>
                    <a:sysClr val="windowText" lastClr="000000"/>
                  </a:solidFill>
                  <a:latin typeface="Arial" pitchFamily="34" charset="0"/>
                  <a:cs typeface="Arial" pitchFamily="34" charset="0"/>
                </a:rPr>
                <a:t>Target &amp;</a:t>
              </a:r>
            </a:p>
            <a:p>
              <a:pPr fontAlgn="auto">
                <a:spcBef>
                  <a:spcPts val="0"/>
                </a:spcBef>
                <a:spcAft>
                  <a:spcPts val="0"/>
                </a:spcAft>
                <a:defRPr/>
              </a:pPr>
              <a:r>
                <a:rPr lang="de-DE" sz="1400" kern="0" dirty="0">
                  <a:solidFill>
                    <a:sysClr val="windowText" lastClr="000000"/>
                  </a:solidFill>
                  <a:latin typeface="Arial" pitchFamily="34" charset="0"/>
                  <a:cs typeface="Arial" pitchFamily="34" charset="0"/>
                </a:rPr>
                <a:t> Ion Source</a:t>
              </a:r>
              <a:endParaRPr lang="en-GB" sz="1400" kern="0" dirty="0">
                <a:solidFill>
                  <a:sysClr val="windowText" lastClr="000000"/>
                </a:solidFill>
                <a:latin typeface="Arial" pitchFamily="34" charset="0"/>
                <a:cs typeface="Arial" pitchFamily="34" charset="0"/>
              </a:endParaRPr>
            </a:p>
          </p:txBody>
        </p:sp>
        <p:cxnSp>
          <p:nvCxnSpPr>
            <p:cNvPr id="44089" name="Straight Connector 161"/>
            <p:cNvCxnSpPr>
              <a:cxnSpLocks noChangeShapeType="1"/>
            </p:cNvCxnSpPr>
            <p:nvPr>
              <p:custDataLst>
                <p:tags r:id="rId47"/>
              </p:custDataLst>
            </p:nvPr>
          </p:nvCxnSpPr>
          <p:spPr bwMode="auto">
            <a:xfrm>
              <a:off x="5585279" y="1142327"/>
              <a:ext cx="177560" cy="175825"/>
            </a:xfrm>
            <a:prstGeom prst="line">
              <a:avLst/>
            </a:prstGeom>
            <a:noFill/>
            <a:ln w="76200" algn="ctr">
              <a:solidFill>
                <a:srgbClr val="000000"/>
              </a:solidFill>
              <a:round/>
              <a:headEnd/>
              <a:tailEnd/>
            </a:ln>
          </p:spPr>
        </p:cxnSp>
        <p:sp>
          <p:nvSpPr>
            <p:cNvPr id="302" name="Rounded Rectangle 162"/>
            <p:cNvSpPr/>
            <p:nvPr>
              <p:custDataLst>
                <p:tags r:id="rId48"/>
              </p:custDataLst>
            </p:nvPr>
          </p:nvSpPr>
          <p:spPr>
            <a:xfrm>
              <a:off x="7434319" y="116632"/>
              <a:ext cx="1208338" cy="360703"/>
            </a:xfrm>
            <a:prstGeom prst="roundRect">
              <a:avLst/>
            </a:prstGeom>
            <a:solidFill>
              <a:schemeClr val="bg1">
                <a:lumMod val="95000"/>
              </a:schemeClr>
            </a:solidFill>
            <a:ln w="28575" cap="flat" cmpd="sng" algn="ctr">
              <a:solidFill>
                <a:sysClr val="window" lastClr="FFFFFF">
                  <a:lumMod val="50000"/>
                </a:sysClr>
              </a:solidFill>
              <a:prstDash val="solid"/>
            </a:ln>
            <a:effectLst/>
          </p:spPr>
          <p:txBody>
            <a:bodyPr anchor="ctr"/>
            <a:lstStyle/>
            <a:p>
              <a:pPr algn="ctr">
                <a:defRPr/>
              </a:pPr>
              <a:r>
                <a:rPr lang="de-DE" sz="1400" kern="0" dirty="0">
                  <a:solidFill>
                    <a:sysClr val="windowText" lastClr="000000"/>
                  </a:solidFill>
                  <a:latin typeface="Symbol" pitchFamily="18" charset="2"/>
                </a:rPr>
                <a:t>l</a:t>
              </a:r>
              <a:r>
                <a:rPr lang="de-DE" sz="1400" kern="0" dirty="0">
                  <a:solidFill>
                    <a:sysClr val="windowText" lastClr="000000"/>
                  </a:solidFill>
                  <a:latin typeface="Calibri"/>
                </a:rPr>
                <a:t> </a:t>
              </a:r>
              <a:r>
                <a:rPr lang="de-DE" sz="1400" kern="0" dirty="0">
                  <a:solidFill>
                    <a:sysClr val="windowText" lastClr="000000"/>
                  </a:solidFill>
                  <a:latin typeface="Arial" pitchFamily="34" charset="0"/>
                  <a:cs typeface="Arial" pitchFamily="34" charset="0"/>
                </a:rPr>
                <a:t>–</a:t>
              </a:r>
              <a:r>
                <a:rPr lang="de-DE" sz="1400" kern="0" dirty="0">
                  <a:solidFill>
                    <a:sysClr val="windowText" lastClr="000000"/>
                  </a:solidFill>
                  <a:latin typeface="Calibri"/>
                </a:rPr>
                <a:t> meter</a:t>
              </a:r>
            </a:p>
          </p:txBody>
        </p:sp>
        <p:sp>
          <p:nvSpPr>
            <p:cNvPr id="303" name="Rectangle 164"/>
            <p:cNvSpPr/>
            <p:nvPr>
              <p:custDataLst>
                <p:tags r:id="rId49"/>
              </p:custDataLst>
            </p:nvPr>
          </p:nvSpPr>
          <p:spPr>
            <a:xfrm>
              <a:off x="251520" y="3574599"/>
              <a:ext cx="1525018" cy="432477"/>
            </a:xfrm>
            <a:prstGeom prst="rect">
              <a:avLst/>
            </a:prstGeom>
            <a:solidFill>
              <a:srgbClr val="92D050"/>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r>
                <a:rPr lang="de-DE" sz="1400" kern="0" dirty="0">
                  <a:solidFill>
                    <a:sysClr val="window" lastClr="FFFFFF"/>
                  </a:solidFill>
                  <a:latin typeface="Calibri"/>
                </a:rPr>
                <a:t>Nd:YAG</a:t>
              </a:r>
            </a:p>
          </p:txBody>
        </p:sp>
        <p:sp>
          <p:nvSpPr>
            <p:cNvPr id="304" name="Rectangle 165"/>
            <p:cNvSpPr/>
            <p:nvPr>
              <p:custDataLst>
                <p:tags r:id="rId50"/>
              </p:custDataLst>
            </p:nvPr>
          </p:nvSpPr>
          <p:spPr>
            <a:xfrm>
              <a:off x="2705349" y="3593003"/>
              <a:ext cx="1003115" cy="432477"/>
            </a:xfrm>
            <a:prstGeom prst="rect">
              <a:avLst/>
            </a:prstGeom>
            <a:solidFill>
              <a:schemeClr val="accent2"/>
            </a:solidFill>
            <a:ln w="25400" cap="flat" cmpd="sng" algn="ctr">
              <a:solidFill>
                <a:srgbClr val="F79646">
                  <a:shade val="50000"/>
                </a:srgbClr>
              </a:solidFill>
              <a:prstDash val="solid"/>
            </a:ln>
            <a:effectLst/>
          </p:spPr>
          <p:txBody>
            <a:bodyPr anchor="ctr"/>
            <a:lstStyle/>
            <a:p>
              <a:pPr fontAlgn="auto">
                <a:spcBef>
                  <a:spcPts val="0"/>
                </a:spcBef>
                <a:spcAft>
                  <a:spcPts val="0"/>
                </a:spcAft>
                <a:defRPr/>
              </a:pPr>
              <a:r>
                <a:rPr lang="de-DE" sz="1400" kern="0" dirty="0" err="1">
                  <a:solidFill>
                    <a:sysClr val="window" lastClr="FFFFFF"/>
                  </a:solidFill>
                  <a:latin typeface="Calibri"/>
                </a:rPr>
                <a:t>Ti:Sa</a:t>
              </a:r>
              <a:r>
                <a:rPr lang="de-DE" sz="1400" kern="0" dirty="0">
                  <a:solidFill>
                    <a:sysClr val="window" lastClr="FFFFFF"/>
                  </a:solidFill>
                  <a:latin typeface="Calibri"/>
                </a:rPr>
                <a:t> 3</a:t>
              </a:r>
            </a:p>
          </p:txBody>
        </p:sp>
        <p:sp>
          <p:nvSpPr>
            <p:cNvPr id="305" name="Rectangle 166"/>
            <p:cNvSpPr/>
            <p:nvPr>
              <p:custDataLst>
                <p:tags r:id="rId51"/>
              </p:custDataLst>
            </p:nvPr>
          </p:nvSpPr>
          <p:spPr>
            <a:xfrm>
              <a:off x="2705349" y="4192948"/>
              <a:ext cx="1003115" cy="432477"/>
            </a:xfrm>
            <a:prstGeom prst="rect">
              <a:avLst/>
            </a:prstGeom>
            <a:solidFill>
              <a:srgbClr val="C0504D"/>
            </a:solidFill>
            <a:ln w="25400" cap="flat" cmpd="sng" algn="ctr">
              <a:solidFill>
                <a:srgbClr val="C0504D">
                  <a:shade val="50000"/>
                </a:srgbClr>
              </a:solidFill>
              <a:prstDash val="solid"/>
            </a:ln>
            <a:effectLst/>
          </p:spPr>
          <p:txBody>
            <a:bodyPr anchor="ctr"/>
            <a:lstStyle/>
            <a:p>
              <a:pPr fontAlgn="auto">
                <a:spcBef>
                  <a:spcPts val="0"/>
                </a:spcBef>
                <a:spcAft>
                  <a:spcPts val="0"/>
                </a:spcAft>
                <a:defRPr/>
              </a:pPr>
              <a:r>
                <a:rPr lang="de-DE" sz="1400" kern="0" dirty="0">
                  <a:solidFill>
                    <a:sysClr val="window" lastClr="FFFFFF"/>
                  </a:solidFill>
                  <a:latin typeface="Calibri"/>
                </a:rPr>
                <a:t>Ti:Sa 2</a:t>
              </a:r>
            </a:p>
          </p:txBody>
        </p:sp>
        <p:cxnSp>
          <p:nvCxnSpPr>
            <p:cNvPr id="306" name="Straight Connector 167"/>
            <p:cNvCxnSpPr/>
            <p:nvPr>
              <p:custDataLst>
                <p:tags r:id="rId52"/>
              </p:custDataLst>
            </p:nvPr>
          </p:nvCxnSpPr>
          <p:spPr>
            <a:xfrm>
              <a:off x="2389048" y="3881167"/>
              <a:ext cx="3869" cy="1118953"/>
            </a:xfrm>
            <a:prstGeom prst="line">
              <a:avLst/>
            </a:prstGeom>
            <a:noFill/>
            <a:ln w="53975" cap="flat" cmpd="sng" algn="ctr">
              <a:solidFill>
                <a:srgbClr val="00B05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307" name="Gerade Verbindung mit Pfeil 122"/>
            <p:cNvCxnSpPr/>
            <p:nvPr>
              <p:custDataLst>
                <p:tags r:id="rId53"/>
              </p:custDataLst>
            </p:nvPr>
          </p:nvCxnSpPr>
          <p:spPr>
            <a:xfrm flipV="1">
              <a:off x="3731720" y="3795713"/>
              <a:ext cx="1768970" cy="13446"/>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44096" name="Straight Connector 172"/>
            <p:cNvCxnSpPr>
              <a:cxnSpLocks noChangeShapeType="1"/>
            </p:cNvCxnSpPr>
            <p:nvPr>
              <p:custDataLst>
                <p:tags r:id="rId54"/>
              </p:custDataLst>
            </p:nvPr>
          </p:nvCxnSpPr>
          <p:spPr bwMode="auto">
            <a:xfrm>
              <a:off x="5808229" y="538120"/>
              <a:ext cx="177560" cy="175825"/>
            </a:xfrm>
            <a:prstGeom prst="line">
              <a:avLst/>
            </a:prstGeom>
            <a:noFill/>
            <a:ln w="76200" algn="ctr">
              <a:solidFill>
                <a:srgbClr val="000000"/>
              </a:solidFill>
              <a:round/>
              <a:headEnd/>
              <a:tailEnd/>
            </a:ln>
          </p:spPr>
        </p:cxnSp>
        <p:cxnSp>
          <p:nvCxnSpPr>
            <p:cNvPr id="309" name="Gerade Verbindung mit Pfeil 122"/>
            <p:cNvCxnSpPr/>
            <p:nvPr>
              <p:custDataLst>
                <p:tags r:id="rId55"/>
              </p:custDataLst>
            </p:nvPr>
          </p:nvCxnSpPr>
          <p:spPr>
            <a:xfrm flipV="1">
              <a:off x="6397746" y="1245823"/>
              <a:ext cx="132946" cy="1"/>
            </a:xfrm>
            <a:prstGeom prst="straightConnector1">
              <a:avLst/>
            </a:prstGeom>
            <a:noFill/>
            <a:ln w="53975" cap="flat" cmpd="sng" algn="ctr">
              <a:solidFill>
                <a:srgbClr val="4BACC6"/>
              </a:solidFill>
              <a:prstDash val="dash"/>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44098" name="Straight Connector 174"/>
            <p:cNvCxnSpPr>
              <a:cxnSpLocks noChangeShapeType="1"/>
            </p:cNvCxnSpPr>
            <p:nvPr>
              <p:custDataLst>
                <p:tags r:id="rId56"/>
              </p:custDataLst>
            </p:nvPr>
          </p:nvCxnSpPr>
          <p:spPr bwMode="auto">
            <a:xfrm>
              <a:off x="5630669" y="2573563"/>
              <a:ext cx="177560" cy="175825"/>
            </a:xfrm>
            <a:prstGeom prst="line">
              <a:avLst/>
            </a:prstGeom>
            <a:noFill/>
            <a:ln w="76200" algn="ctr">
              <a:solidFill>
                <a:srgbClr val="000000"/>
              </a:solidFill>
              <a:round/>
              <a:headEnd/>
              <a:tailEnd/>
            </a:ln>
          </p:spPr>
        </p:cxnSp>
        <p:cxnSp>
          <p:nvCxnSpPr>
            <p:cNvPr id="44099" name="Straight Connector 175"/>
            <p:cNvCxnSpPr>
              <a:cxnSpLocks noChangeShapeType="1"/>
            </p:cNvCxnSpPr>
            <p:nvPr>
              <p:custDataLst>
                <p:tags r:id="rId57"/>
              </p:custDataLst>
            </p:nvPr>
          </p:nvCxnSpPr>
          <p:spPr bwMode="auto">
            <a:xfrm>
              <a:off x="2310786" y="533093"/>
              <a:ext cx="177560" cy="175825"/>
            </a:xfrm>
            <a:prstGeom prst="line">
              <a:avLst/>
            </a:prstGeom>
            <a:noFill/>
            <a:ln w="76200" algn="ctr">
              <a:solidFill>
                <a:srgbClr val="000000"/>
              </a:solidFill>
              <a:round/>
              <a:headEnd/>
              <a:tailEnd/>
            </a:ln>
          </p:spPr>
        </p:cxnSp>
        <p:cxnSp>
          <p:nvCxnSpPr>
            <p:cNvPr id="44100" name="Straight Connector 176"/>
            <p:cNvCxnSpPr>
              <a:cxnSpLocks noChangeShapeType="1"/>
            </p:cNvCxnSpPr>
            <p:nvPr>
              <p:custDataLst>
                <p:tags r:id="rId58"/>
              </p:custDataLst>
            </p:nvPr>
          </p:nvCxnSpPr>
          <p:spPr bwMode="auto">
            <a:xfrm>
              <a:off x="2323025" y="1126268"/>
              <a:ext cx="177560" cy="175825"/>
            </a:xfrm>
            <a:prstGeom prst="line">
              <a:avLst/>
            </a:prstGeom>
            <a:noFill/>
            <a:ln w="76200" algn="ctr">
              <a:solidFill>
                <a:srgbClr val="000000"/>
              </a:solidFill>
              <a:round/>
              <a:headEnd/>
              <a:tailEnd/>
            </a:ln>
          </p:spPr>
        </p:cxnSp>
        <p:cxnSp>
          <p:nvCxnSpPr>
            <p:cNvPr id="44101" name="Straight Connector 177"/>
            <p:cNvCxnSpPr>
              <a:cxnSpLocks noChangeShapeType="1"/>
            </p:cNvCxnSpPr>
            <p:nvPr>
              <p:custDataLst>
                <p:tags r:id="rId59"/>
              </p:custDataLst>
            </p:nvPr>
          </p:nvCxnSpPr>
          <p:spPr bwMode="auto">
            <a:xfrm>
              <a:off x="2300268" y="3721246"/>
              <a:ext cx="177560" cy="175825"/>
            </a:xfrm>
            <a:prstGeom prst="line">
              <a:avLst/>
            </a:prstGeom>
            <a:noFill/>
            <a:ln w="76200" algn="ctr">
              <a:solidFill>
                <a:srgbClr val="000000"/>
              </a:solidFill>
              <a:round/>
              <a:headEnd/>
              <a:tailEnd/>
            </a:ln>
          </p:spPr>
        </p:cxnSp>
        <p:cxnSp>
          <p:nvCxnSpPr>
            <p:cNvPr id="44102" name="Straight Connector 178"/>
            <p:cNvCxnSpPr>
              <a:cxnSpLocks noChangeShapeType="1"/>
            </p:cNvCxnSpPr>
            <p:nvPr>
              <p:custDataLst>
                <p:tags r:id="rId60"/>
              </p:custDataLst>
            </p:nvPr>
          </p:nvCxnSpPr>
          <p:spPr bwMode="auto">
            <a:xfrm>
              <a:off x="2299463" y="4319797"/>
              <a:ext cx="177560" cy="175825"/>
            </a:xfrm>
            <a:prstGeom prst="line">
              <a:avLst/>
            </a:prstGeom>
            <a:noFill/>
            <a:ln w="76200" algn="ctr">
              <a:solidFill>
                <a:srgbClr val="000000"/>
              </a:solidFill>
              <a:round/>
              <a:headEnd/>
              <a:tailEnd/>
            </a:ln>
          </p:spPr>
        </p:cxnSp>
        <p:cxnSp>
          <p:nvCxnSpPr>
            <p:cNvPr id="44103" name="Straight Connector 179"/>
            <p:cNvCxnSpPr>
              <a:cxnSpLocks noChangeShapeType="1"/>
            </p:cNvCxnSpPr>
            <p:nvPr>
              <p:custDataLst>
                <p:tags r:id="rId61"/>
              </p:custDataLst>
            </p:nvPr>
          </p:nvCxnSpPr>
          <p:spPr bwMode="auto">
            <a:xfrm>
              <a:off x="2323025" y="2692764"/>
              <a:ext cx="177560" cy="175825"/>
            </a:xfrm>
            <a:prstGeom prst="line">
              <a:avLst/>
            </a:prstGeom>
            <a:noFill/>
            <a:ln w="76200" algn="ctr">
              <a:solidFill>
                <a:srgbClr val="000000"/>
              </a:solidFill>
              <a:round/>
              <a:headEnd/>
              <a:tailEnd/>
            </a:ln>
          </p:spPr>
        </p:cxnSp>
        <p:cxnSp>
          <p:nvCxnSpPr>
            <p:cNvPr id="316" name="Gerade Verbindung mit Pfeil 122"/>
            <p:cNvCxnSpPr/>
            <p:nvPr>
              <p:custDataLst>
                <p:tags r:id="rId62"/>
              </p:custDataLst>
            </p:nvPr>
          </p:nvCxnSpPr>
          <p:spPr>
            <a:xfrm flipV="1">
              <a:off x="5376863" y="2978163"/>
              <a:ext cx="342586" cy="812787"/>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44105" name="Straight Connector 181"/>
            <p:cNvCxnSpPr>
              <a:cxnSpLocks noChangeShapeType="1"/>
            </p:cNvCxnSpPr>
            <p:nvPr>
              <p:custDataLst>
                <p:tags r:id="rId63"/>
              </p:custDataLst>
            </p:nvPr>
          </p:nvCxnSpPr>
          <p:spPr bwMode="auto">
            <a:xfrm flipH="1">
              <a:off x="5292080" y="3717032"/>
              <a:ext cx="177560" cy="175825"/>
            </a:xfrm>
            <a:prstGeom prst="line">
              <a:avLst/>
            </a:prstGeom>
            <a:noFill/>
            <a:ln w="76200" algn="ctr">
              <a:solidFill>
                <a:srgbClr val="000000"/>
              </a:solidFill>
              <a:round/>
              <a:headEnd/>
              <a:tailEnd/>
            </a:ln>
          </p:spPr>
        </p:cxnSp>
        <p:cxnSp>
          <p:nvCxnSpPr>
            <p:cNvPr id="318" name="Gerade Verbindung mit Pfeil 122"/>
            <p:cNvCxnSpPr/>
            <p:nvPr>
              <p:custDataLst>
                <p:tags r:id="rId64"/>
              </p:custDataLst>
            </p:nvPr>
          </p:nvCxnSpPr>
          <p:spPr>
            <a:xfrm>
              <a:off x="5742845" y="2978162"/>
              <a:ext cx="7742" cy="2035014"/>
            </a:xfrm>
            <a:prstGeom prst="straightConnector1">
              <a:avLst/>
            </a:prstGeom>
            <a:noFill/>
            <a:ln w="53975" cap="flat" cmpd="sng" algn="ctr">
              <a:solidFill>
                <a:srgbClr val="4BACC6"/>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44107" name="Straight Connector 183"/>
            <p:cNvCxnSpPr>
              <a:cxnSpLocks noChangeShapeType="1"/>
            </p:cNvCxnSpPr>
            <p:nvPr>
              <p:custDataLst>
                <p:tags r:id="rId65"/>
              </p:custDataLst>
            </p:nvPr>
          </p:nvCxnSpPr>
          <p:spPr bwMode="auto">
            <a:xfrm flipH="1">
              <a:off x="5630669" y="2906442"/>
              <a:ext cx="177560" cy="175825"/>
            </a:xfrm>
            <a:prstGeom prst="line">
              <a:avLst/>
            </a:prstGeom>
            <a:noFill/>
            <a:ln w="76200" algn="ctr">
              <a:solidFill>
                <a:srgbClr val="000000"/>
              </a:solidFill>
              <a:round/>
              <a:headEnd/>
              <a:tailEnd/>
            </a:ln>
          </p:spPr>
        </p:cxnSp>
        <p:cxnSp>
          <p:nvCxnSpPr>
            <p:cNvPr id="44108" name="Straight Connector 184"/>
            <p:cNvCxnSpPr>
              <a:cxnSpLocks noChangeShapeType="1"/>
            </p:cNvCxnSpPr>
            <p:nvPr>
              <p:custDataLst>
                <p:tags r:id="rId66"/>
              </p:custDataLst>
            </p:nvPr>
          </p:nvCxnSpPr>
          <p:spPr bwMode="auto">
            <a:xfrm flipH="1">
              <a:off x="5455711" y="4326437"/>
              <a:ext cx="177560" cy="175825"/>
            </a:xfrm>
            <a:prstGeom prst="line">
              <a:avLst/>
            </a:prstGeom>
            <a:noFill/>
            <a:ln w="76200" algn="ctr">
              <a:solidFill>
                <a:srgbClr val="000000"/>
              </a:solidFill>
              <a:round/>
              <a:headEnd/>
              <a:tailEnd/>
            </a:ln>
          </p:spPr>
        </p:cxnSp>
        <p:sp>
          <p:nvSpPr>
            <p:cNvPr id="321" name="TextBox 185"/>
            <p:cNvSpPr txBox="1"/>
            <p:nvPr>
              <p:custDataLst>
                <p:tags r:id="rId67"/>
              </p:custDataLst>
            </p:nvPr>
          </p:nvSpPr>
          <p:spPr>
            <a:xfrm>
              <a:off x="2700041" y="3068511"/>
              <a:ext cx="2245068" cy="307333"/>
            </a:xfrm>
            <a:prstGeom prst="rect">
              <a:avLst/>
            </a:prstGeom>
            <a:noFill/>
          </p:spPr>
          <p:txBody>
            <a:bodyPr wrap="none">
              <a:spAutoFit/>
            </a:bodyPr>
            <a:lstStyle/>
            <a:p>
              <a:pPr fontAlgn="auto">
                <a:spcBef>
                  <a:spcPts val="0"/>
                </a:spcBef>
                <a:spcAft>
                  <a:spcPts val="0"/>
                </a:spcAft>
                <a:defRPr/>
              </a:pPr>
              <a:r>
                <a:rPr lang="de-DE" sz="1400" kern="0" dirty="0">
                  <a:solidFill>
                    <a:sysClr val="windowText" lastClr="000000"/>
                  </a:solidFill>
                  <a:latin typeface="Arial" pitchFamily="34" charset="0"/>
                  <a:cs typeface="Arial" pitchFamily="34" charset="0"/>
                </a:rPr>
                <a:t>RILIS Ti:Sa Laser System</a:t>
              </a:r>
              <a:endParaRPr lang="en-GB" sz="1400" kern="0" dirty="0">
                <a:solidFill>
                  <a:sysClr val="windowText" lastClr="000000"/>
                </a:solidFill>
                <a:latin typeface="Arial" pitchFamily="34" charset="0"/>
                <a:cs typeface="Arial" pitchFamily="34" charset="0"/>
              </a:endParaRPr>
            </a:p>
          </p:txBody>
        </p:sp>
        <p:cxnSp>
          <p:nvCxnSpPr>
            <p:cNvPr id="44110" name="Elbow Connector 34"/>
            <p:cNvCxnSpPr>
              <a:cxnSpLocks noChangeShapeType="1"/>
              <a:stCxn id="325" idx="3"/>
              <a:endCxn id="328" idx="3"/>
            </p:cNvCxnSpPr>
            <p:nvPr>
              <p:custDataLst>
                <p:tags r:id="rId68"/>
              </p:custDataLst>
            </p:nvPr>
          </p:nvCxnSpPr>
          <p:spPr bwMode="auto">
            <a:xfrm flipH="1">
              <a:off x="5826751" y="4419726"/>
              <a:ext cx="505979" cy="1139736"/>
            </a:xfrm>
            <a:prstGeom prst="bentConnector3">
              <a:avLst>
                <a:gd name="adj1" fmla="val -45181"/>
              </a:avLst>
            </a:prstGeom>
            <a:noFill/>
            <a:ln w="28575" algn="ctr">
              <a:solidFill>
                <a:srgbClr val="FFC000"/>
              </a:solidFill>
              <a:miter lim="800000"/>
              <a:headEnd/>
              <a:tailEnd/>
            </a:ln>
          </p:spPr>
        </p:cxnSp>
        <p:cxnSp>
          <p:nvCxnSpPr>
            <p:cNvPr id="44111" name="Elbow Connector 35"/>
            <p:cNvCxnSpPr>
              <a:cxnSpLocks noChangeShapeType="1"/>
              <a:stCxn id="326" idx="3"/>
              <a:endCxn id="328" idx="3"/>
            </p:cNvCxnSpPr>
            <p:nvPr>
              <p:custDataLst>
                <p:tags r:id="rId69"/>
              </p:custDataLst>
            </p:nvPr>
          </p:nvCxnSpPr>
          <p:spPr bwMode="auto">
            <a:xfrm flipH="1">
              <a:off x="5826751" y="3791688"/>
              <a:ext cx="505979" cy="1767774"/>
            </a:xfrm>
            <a:prstGeom prst="bentConnector3">
              <a:avLst>
                <a:gd name="adj1" fmla="val -45181"/>
              </a:avLst>
            </a:prstGeom>
            <a:noFill/>
            <a:ln w="28575" algn="ctr">
              <a:solidFill>
                <a:srgbClr val="FFC000"/>
              </a:solidFill>
              <a:miter lim="800000"/>
              <a:headEnd/>
              <a:tailEnd/>
            </a:ln>
          </p:spPr>
        </p:cxnSp>
        <p:cxnSp>
          <p:nvCxnSpPr>
            <p:cNvPr id="324" name="Gerade Verbindung mit Pfeil 122"/>
            <p:cNvCxnSpPr/>
            <p:nvPr>
              <p:custDataLst>
                <p:tags r:id="rId70"/>
              </p:custDataLst>
            </p:nvPr>
          </p:nvCxnSpPr>
          <p:spPr>
            <a:xfrm flipV="1">
              <a:off x="6001657" y="3791686"/>
              <a:ext cx="132946" cy="1"/>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sp>
          <p:nvSpPr>
            <p:cNvPr id="325" name="Flussdiagramm: Verzögerung 110"/>
            <p:cNvSpPr/>
            <p:nvPr>
              <p:custDataLst>
                <p:tags r:id="rId71"/>
              </p:custDataLst>
            </p:nvPr>
          </p:nvSpPr>
          <p:spPr>
            <a:xfrm>
              <a:off x="6068526" y="4336493"/>
              <a:ext cx="263606" cy="165629"/>
            </a:xfrm>
            <a:prstGeom prst="flowChartDelay">
              <a:avLst/>
            </a:prstGeom>
            <a:solidFill>
              <a:sysClr val="window" lastClr="FFFFFF">
                <a:lumMod val="75000"/>
              </a:sysClr>
            </a:solidFill>
            <a:ln w="25400" cap="flat" cmpd="sng" algn="ctr">
              <a:solidFill>
                <a:sysClr val="windowText" lastClr="000000">
                  <a:lumMod val="85000"/>
                  <a:lumOff val="15000"/>
                </a:sysClr>
              </a:solidFill>
              <a:prstDash val="solid"/>
            </a:ln>
            <a:effectLst/>
          </p:spPr>
          <p:txBody>
            <a:bodyPr anchor="ctr"/>
            <a:lstStyle/>
            <a:p>
              <a:pPr algn="ctr">
                <a:defRPr/>
              </a:pPr>
              <a:endParaRPr lang="en-US" sz="1400" dirty="0">
                <a:solidFill>
                  <a:srgbClr val="FFFFFF"/>
                </a:solidFill>
                <a:latin typeface="Calibri"/>
              </a:endParaRPr>
            </a:p>
          </p:txBody>
        </p:sp>
        <p:sp>
          <p:nvSpPr>
            <p:cNvPr id="326" name="Flussdiagramm: Verzögerung 110"/>
            <p:cNvSpPr/>
            <p:nvPr>
              <p:custDataLst>
                <p:tags r:id="rId72"/>
              </p:custDataLst>
            </p:nvPr>
          </p:nvSpPr>
          <p:spPr>
            <a:xfrm>
              <a:off x="6068526" y="3708943"/>
              <a:ext cx="263606" cy="165629"/>
            </a:xfrm>
            <a:prstGeom prst="flowChartDelay">
              <a:avLst/>
            </a:prstGeom>
            <a:solidFill>
              <a:sysClr val="window" lastClr="FFFFFF">
                <a:lumMod val="75000"/>
              </a:sysClr>
            </a:solidFill>
            <a:ln w="25400" cap="flat" cmpd="sng" algn="ctr">
              <a:solidFill>
                <a:sysClr val="windowText" lastClr="000000">
                  <a:lumMod val="85000"/>
                  <a:lumOff val="15000"/>
                </a:sysClr>
              </a:solidFill>
              <a:prstDash val="solid"/>
            </a:ln>
            <a:effectLst/>
          </p:spPr>
          <p:txBody>
            <a:bodyPr anchor="ctr"/>
            <a:lstStyle/>
            <a:p>
              <a:pPr algn="ctr">
                <a:defRPr/>
              </a:pPr>
              <a:endParaRPr lang="en-US" sz="1400" dirty="0">
                <a:solidFill>
                  <a:srgbClr val="FFFFFF"/>
                </a:solidFill>
                <a:latin typeface="Calibri"/>
              </a:endParaRPr>
            </a:p>
          </p:txBody>
        </p:sp>
        <p:cxnSp>
          <p:nvCxnSpPr>
            <p:cNvPr id="327" name="Gerade Verbindung mit Pfeil 122"/>
            <p:cNvCxnSpPr/>
            <p:nvPr>
              <p:custDataLst>
                <p:tags r:id="rId73"/>
              </p:custDataLst>
            </p:nvPr>
          </p:nvCxnSpPr>
          <p:spPr>
            <a:xfrm flipV="1">
              <a:off x="5836072" y="3791686"/>
              <a:ext cx="132946" cy="1"/>
            </a:xfrm>
            <a:prstGeom prst="straightConnector1">
              <a:avLst/>
            </a:prstGeom>
            <a:noFill/>
            <a:ln w="53975" cap="flat" cmpd="sng" algn="ctr">
              <a:solidFill>
                <a:srgbClr val="C0000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sp>
          <p:nvSpPr>
            <p:cNvPr id="328" name="Rounded Rectangle 41"/>
            <p:cNvSpPr/>
            <p:nvPr>
              <p:custDataLst>
                <p:tags r:id="rId74"/>
              </p:custDataLst>
            </p:nvPr>
          </p:nvSpPr>
          <p:spPr>
            <a:xfrm>
              <a:off x="4630197" y="5379957"/>
              <a:ext cx="1195954" cy="358863"/>
            </a:xfrm>
            <a:prstGeom prst="roundRect">
              <a:avLst/>
            </a:prstGeom>
            <a:solidFill>
              <a:schemeClr val="bg1">
                <a:lumMod val="95000"/>
              </a:schemeClr>
            </a:solidFill>
            <a:ln w="28575" cap="flat" cmpd="sng" algn="ctr">
              <a:solidFill>
                <a:sysClr val="window" lastClr="FFFFFF">
                  <a:lumMod val="50000"/>
                </a:sysClr>
              </a:solidFill>
              <a:prstDash val="solid"/>
            </a:ln>
            <a:effectLst/>
          </p:spPr>
          <p:txBody>
            <a:bodyPr anchor="ctr"/>
            <a:lstStyle/>
            <a:p>
              <a:pPr algn="ctr">
                <a:defRPr/>
              </a:pPr>
              <a:r>
                <a:rPr lang="de-DE" sz="1400" kern="0" dirty="0">
                  <a:solidFill>
                    <a:sysClr val="windowText" lastClr="000000"/>
                  </a:solidFill>
                  <a:latin typeface="Symbol" pitchFamily="18" charset="2"/>
                </a:rPr>
                <a:t>l</a:t>
              </a:r>
              <a:r>
                <a:rPr lang="de-DE" sz="1400" kern="0" dirty="0">
                  <a:solidFill>
                    <a:sysClr val="windowText" lastClr="000000"/>
                  </a:solidFill>
                  <a:latin typeface="Calibri"/>
                </a:rPr>
                <a:t> </a:t>
              </a:r>
              <a:r>
                <a:rPr lang="de-DE" sz="1400" kern="0" dirty="0">
                  <a:solidFill>
                    <a:sysClr val="windowText" lastClr="000000"/>
                  </a:solidFill>
                  <a:latin typeface="Arial" pitchFamily="34" charset="0"/>
                  <a:cs typeface="Arial" pitchFamily="34" charset="0"/>
                </a:rPr>
                <a:t>–</a:t>
              </a:r>
              <a:r>
                <a:rPr lang="de-DE" sz="1400" kern="0" dirty="0">
                  <a:solidFill>
                    <a:sysClr val="windowText" lastClr="000000"/>
                  </a:solidFill>
                  <a:latin typeface="Calibri"/>
                </a:rPr>
                <a:t> meter</a:t>
              </a:r>
            </a:p>
          </p:txBody>
        </p:sp>
        <p:sp>
          <p:nvSpPr>
            <p:cNvPr id="329" name="Rounded Rectangle 13"/>
            <p:cNvSpPr/>
            <p:nvPr>
              <p:custDataLst>
                <p:tags r:id="rId75"/>
              </p:custDataLst>
            </p:nvPr>
          </p:nvSpPr>
          <p:spPr>
            <a:xfrm>
              <a:off x="469128" y="1158255"/>
              <a:ext cx="1089804" cy="588904"/>
            </a:xfrm>
            <a:prstGeom prst="roundRect">
              <a:avLst/>
            </a:prstGeom>
            <a:solidFill>
              <a:schemeClr val="bg1">
                <a:lumMod val="95000"/>
              </a:schemeClr>
            </a:solidFill>
            <a:ln w="28575"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r>
                <a:rPr lang="de-DE" sz="1400" kern="0" dirty="0">
                  <a:solidFill>
                    <a:sysClr val="windowText" lastClr="000000"/>
                  </a:solidFill>
                  <a:latin typeface="+mj-lt"/>
                </a:rPr>
                <a:t>Master clock</a:t>
              </a:r>
            </a:p>
          </p:txBody>
        </p:sp>
        <p:cxnSp>
          <p:nvCxnSpPr>
            <p:cNvPr id="330" name="Straight Connector 14"/>
            <p:cNvCxnSpPr>
              <a:stCxn id="329" idx="0"/>
              <a:endCxn id="271" idx="2"/>
            </p:cNvCxnSpPr>
            <p:nvPr>
              <p:custDataLst>
                <p:tags r:id="rId76"/>
              </p:custDataLst>
            </p:nvPr>
          </p:nvCxnSpPr>
          <p:spPr>
            <a:xfrm flipV="1">
              <a:off x="1014030" y="847240"/>
              <a:ext cx="0" cy="311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1" name="Rounded Rectangle 15"/>
            <p:cNvSpPr/>
            <p:nvPr>
              <p:custDataLst>
                <p:tags r:id="rId77"/>
              </p:custDataLst>
            </p:nvPr>
          </p:nvSpPr>
          <p:spPr>
            <a:xfrm>
              <a:off x="274520" y="2348944"/>
              <a:ext cx="1477250" cy="588904"/>
            </a:xfrm>
            <a:prstGeom prst="roundRect">
              <a:avLst/>
            </a:prstGeom>
            <a:solidFill>
              <a:schemeClr val="bg1">
                <a:lumMod val="95000"/>
              </a:schemeClr>
            </a:solidFill>
            <a:ln w="28575" cap="flat" cmpd="sng" algn="ctr">
              <a:solidFill>
                <a:sysClr val="window" lastClr="FFFFFF">
                  <a:lumMod val="50000"/>
                </a:sysClr>
              </a:solidFill>
              <a:prstDash val="solid"/>
            </a:ln>
            <a:effectLst/>
          </p:spPr>
          <p:txBody>
            <a:bodyPr anchor="ctr"/>
            <a:lstStyle/>
            <a:p>
              <a:pPr algn="ctr" fontAlgn="auto">
                <a:spcBef>
                  <a:spcPts val="0"/>
                </a:spcBef>
                <a:spcAft>
                  <a:spcPts val="0"/>
                </a:spcAft>
                <a:defRPr/>
              </a:pPr>
              <a:r>
                <a:rPr lang="de-DE" sz="1400" kern="0" dirty="0">
                  <a:solidFill>
                    <a:sysClr val="windowText" lastClr="000000"/>
                  </a:solidFill>
                  <a:latin typeface="+mj-lt"/>
                </a:rPr>
                <a:t>Delay Generator</a:t>
              </a:r>
            </a:p>
          </p:txBody>
        </p:sp>
        <p:cxnSp>
          <p:nvCxnSpPr>
            <p:cNvPr id="332" name="Straight Connector 16"/>
            <p:cNvCxnSpPr>
              <a:stCxn id="329" idx="2"/>
              <a:endCxn id="331" idx="0"/>
            </p:cNvCxnSpPr>
            <p:nvPr>
              <p:custDataLst>
                <p:tags r:id="rId78"/>
              </p:custDataLst>
            </p:nvPr>
          </p:nvCxnSpPr>
          <p:spPr>
            <a:xfrm>
              <a:off x="1014030" y="1747159"/>
              <a:ext cx="0" cy="601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17"/>
            <p:cNvCxnSpPr>
              <a:stCxn id="303" idx="0"/>
              <a:endCxn id="331" idx="2"/>
            </p:cNvCxnSpPr>
            <p:nvPr>
              <p:custDataLst>
                <p:tags r:id="rId79"/>
              </p:custDataLst>
            </p:nvPr>
          </p:nvCxnSpPr>
          <p:spPr>
            <a:xfrm flipV="1">
              <a:off x="1014030" y="2937847"/>
              <a:ext cx="0" cy="636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4" name="computr1"/>
            <p:cNvSpPr>
              <a:spLocks noEditPoints="1" noChangeArrowheads="1"/>
            </p:cNvSpPr>
            <p:nvPr>
              <p:custDataLst>
                <p:tags r:id="rId80"/>
              </p:custDataLst>
            </p:nvPr>
          </p:nvSpPr>
          <p:spPr bwMode="auto">
            <a:xfrm>
              <a:off x="274520" y="4965884"/>
              <a:ext cx="1657705" cy="1343436"/>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ysClr val="window" lastClr="FFFFFF">
                <a:lumMod val="75000"/>
              </a:sysClr>
            </a:solidFill>
            <a:ln w="9525">
              <a:solidFill>
                <a:srgbClr val="000000"/>
              </a:solidFill>
              <a:miter lim="800000"/>
              <a:headEnd/>
              <a:tailEnd/>
            </a:ln>
            <a:effectLst/>
          </p:spPr>
          <p:txBody>
            <a:bodyPr/>
            <a:lstStyle/>
            <a:p>
              <a:pPr fontAlgn="auto">
                <a:spcBef>
                  <a:spcPts val="0"/>
                </a:spcBef>
                <a:spcAft>
                  <a:spcPts val="0"/>
                </a:spcAft>
                <a:defRPr/>
              </a:pPr>
              <a:endParaRPr lang="de-DE" sz="1400" kern="0">
                <a:solidFill>
                  <a:sysClr val="windowText" lastClr="000000"/>
                </a:solidFill>
                <a:latin typeface="Arial" pitchFamily="34" charset="0"/>
                <a:cs typeface="Arial" pitchFamily="34" charset="0"/>
              </a:endParaRPr>
            </a:p>
          </p:txBody>
        </p:sp>
        <p:pic>
          <p:nvPicPr>
            <p:cNvPr id="335" name="Picture 259"/>
            <p:cNvPicPr>
              <a:picLocks noChangeAspect="1" noChangeArrowheads="1"/>
            </p:cNvPicPr>
            <p:nvPr>
              <p:custDataLst>
                <p:tags r:id="rId81"/>
              </p:custDataLst>
            </p:nvPr>
          </p:nvPicPr>
          <p:blipFill rotWithShape="1">
            <a:blip r:embed="rId111" cstate="print"/>
            <a:srcRect l="774" t="600" r="1209" b="1851"/>
            <a:stretch/>
          </p:blipFill>
          <p:spPr bwMode="auto">
            <a:xfrm>
              <a:off x="506279" y="5002690"/>
              <a:ext cx="1162340" cy="736129"/>
            </a:xfrm>
            <a:prstGeom prst="rect">
              <a:avLst/>
            </a:prstGeom>
            <a:ln>
              <a:noFill/>
            </a:ln>
            <a:effectLst>
              <a:outerShdw blurRad="292100" dist="139700" dir="2700000" algn="tl" rotWithShape="0">
                <a:srgbClr val="333333">
                  <a:alpha val="65000"/>
                </a:srgbClr>
              </a:outerShdw>
            </a:effectLst>
            <a:extLst/>
          </p:spPr>
        </p:pic>
        <p:sp>
          <p:nvSpPr>
            <p:cNvPr id="336" name="Freeform 29"/>
            <p:cNvSpPr/>
            <p:nvPr>
              <p:custDataLst>
                <p:tags r:id="rId82"/>
              </p:custDataLst>
            </p:nvPr>
          </p:nvSpPr>
          <p:spPr>
            <a:xfrm>
              <a:off x="663735" y="5234571"/>
              <a:ext cx="896965" cy="406712"/>
            </a:xfrm>
            <a:custGeom>
              <a:avLst/>
              <a:gdLst>
                <a:gd name="connsiteX0" fmla="*/ 0 w 897731"/>
                <a:gd name="connsiteY0" fmla="*/ 397700 h 405985"/>
                <a:gd name="connsiteX1" fmla="*/ 28575 w 897731"/>
                <a:gd name="connsiteY1" fmla="*/ 392937 h 405985"/>
                <a:gd name="connsiteX2" fmla="*/ 54768 w 897731"/>
                <a:gd name="connsiteY2" fmla="*/ 400081 h 405985"/>
                <a:gd name="connsiteX3" fmla="*/ 64293 w 897731"/>
                <a:gd name="connsiteY3" fmla="*/ 397700 h 405985"/>
                <a:gd name="connsiteX4" fmla="*/ 71437 w 897731"/>
                <a:gd name="connsiteY4" fmla="*/ 397700 h 405985"/>
                <a:gd name="connsiteX5" fmla="*/ 80962 w 897731"/>
                <a:gd name="connsiteY5" fmla="*/ 395319 h 405985"/>
                <a:gd name="connsiteX6" fmla="*/ 88106 w 897731"/>
                <a:gd name="connsiteY6" fmla="*/ 392937 h 405985"/>
                <a:gd name="connsiteX7" fmla="*/ 100012 w 897731"/>
                <a:gd name="connsiteY7" fmla="*/ 397700 h 405985"/>
                <a:gd name="connsiteX8" fmla="*/ 116681 w 897731"/>
                <a:gd name="connsiteY8" fmla="*/ 395319 h 405985"/>
                <a:gd name="connsiteX9" fmla="*/ 128587 w 897731"/>
                <a:gd name="connsiteY9" fmla="*/ 390556 h 405985"/>
                <a:gd name="connsiteX10" fmla="*/ 135731 w 897731"/>
                <a:gd name="connsiteY10" fmla="*/ 383412 h 405985"/>
                <a:gd name="connsiteX11" fmla="*/ 138112 w 897731"/>
                <a:gd name="connsiteY11" fmla="*/ 376269 h 405985"/>
                <a:gd name="connsiteX12" fmla="*/ 147637 w 897731"/>
                <a:gd name="connsiteY12" fmla="*/ 373887 h 405985"/>
                <a:gd name="connsiteX13" fmla="*/ 154781 w 897731"/>
                <a:gd name="connsiteY13" fmla="*/ 364362 h 405985"/>
                <a:gd name="connsiteX14" fmla="*/ 161925 w 897731"/>
                <a:gd name="connsiteY14" fmla="*/ 366744 h 405985"/>
                <a:gd name="connsiteX15" fmla="*/ 178593 w 897731"/>
                <a:gd name="connsiteY15" fmla="*/ 371506 h 405985"/>
                <a:gd name="connsiteX16" fmla="*/ 185737 w 897731"/>
                <a:gd name="connsiteY16" fmla="*/ 376269 h 405985"/>
                <a:gd name="connsiteX17" fmla="*/ 200025 w 897731"/>
                <a:gd name="connsiteY17" fmla="*/ 357219 h 405985"/>
                <a:gd name="connsiteX18" fmla="*/ 202406 w 897731"/>
                <a:gd name="connsiteY18" fmla="*/ 350075 h 405985"/>
                <a:gd name="connsiteX19" fmla="*/ 214312 w 897731"/>
                <a:gd name="connsiteY19" fmla="*/ 338169 h 405985"/>
                <a:gd name="connsiteX20" fmla="*/ 221456 w 897731"/>
                <a:gd name="connsiteY20" fmla="*/ 319119 h 405985"/>
                <a:gd name="connsiteX21" fmla="*/ 230981 w 897731"/>
                <a:gd name="connsiteY21" fmla="*/ 311975 h 405985"/>
                <a:gd name="connsiteX22" fmla="*/ 240506 w 897731"/>
                <a:gd name="connsiteY22" fmla="*/ 288162 h 405985"/>
                <a:gd name="connsiteX23" fmla="*/ 245268 w 897731"/>
                <a:gd name="connsiteY23" fmla="*/ 259587 h 405985"/>
                <a:gd name="connsiteX24" fmla="*/ 250031 w 897731"/>
                <a:gd name="connsiteY24" fmla="*/ 247681 h 405985"/>
                <a:gd name="connsiteX25" fmla="*/ 257175 w 897731"/>
                <a:gd name="connsiteY25" fmla="*/ 242919 h 405985"/>
                <a:gd name="connsiteX26" fmla="*/ 259556 w 897731"/>
                <a:gd name="connsiteY26" fmla="*/ 233394 h 405985"/>
                <a:gd name="connsiteX27" fmla="*/ 264318 w 897731"/>
                <a:gd name="connsiteY27" fmla="*/ 200056 h 405985"/>
                <a:gd name="connsiteX28" fmla="*/ 269081 w 897731"/>
                <a:gd name="connsiteY28" fmla="*/ 171481 h 405985"/>
                <a:gd name="connsiteX29" fmla="*/ 276225 w 897731"/>
                <a:gd name="connsiteY29" fmla="*/ 154812 h 405985"/>
                <a:gd name="connsiteX30" fmla="*/ 280987 w 897731"/>
                <a:gd name="connsiteY30" fmla="*/ 138144 h 405985"/>
                <a:gd name="connsiteX31" fmla="*/ 290512 w 897731"/>
                <a:gd name="connsiteY31" fmla="*/ 104806 h 405985"/>
                <a:gd name="connsiteX32" fmla="*/ 292893 w 897731"/>
                <a:gd name="connsiteY32" fmla="*/ 85756 h 405985"/>
                <a:gd name="connsiteX33" fmla="*/ 295275 w 897731"/>
                <a:gd name="connsiteY33" fmla="*/ 92900 h 405985"/>
                <a:gd name="connsiteX34" fmla="*/ 304800 w 897731"/>
                <a:gd name="connsiteY34" fmla="*/ 85756 h 405985"/>
                <a:gd name="connsiteX35" fmla="*/ 314325 w 897731"/>
                <a:gd name="connsiteY35" fmla="*/ 50037 h 405985"/>
                <a:gd name="connsiteX36" fmla="*/ 321468 w 897731"/>
                <a:gd name="connsiteY36" fmla="*/ 45275 h 405985"/>
                <a:gd name="connsiteX37" fmla="*/ 330993 w 897731"/>
                <a:gd name="connsiteY37" fmla="*/ 26225 h 405985"/>
                <a:gd name="connsiteX38" fmla="*/ 335756 w 897731"/>
                <a:gd name="connsiteY38" fmla="*/ 30987 h 405985"/>
                <a:gd name="connsiteX39" fmla="*/ 340518 w 897731"/>
                <a:gd name="connsiteY39" fmla="*/ 23844 h 405985"/>
                <a:gd name="connsiteX40" fmla="*/ 342900 w 897731"/>
                <a:gd name="connsiteY40" fmla="*/ 16700 h 405985"/>
                <a:gd name="connsiteX41" fmla="*/ 359568 w 897731"/>
                <a:gd name="connsiteY41" fmla="*/ 7175 h 405985"/>
                <a:gd name="connsiteX42" fmla="*/ 359568 w 897731"/>
                <a:gd name="connsiteY42" fmla="*/ 26225 h 405985"/>
                <a:gd name="connsiteX43" fmla="*/ 371475 w 897731"/>
                <a:gd name="connsiteY43" fmla="*/ 16700 h 405985"/>
                <a:gd name="connsiteX44" fmla="*/ 373856 w 897731"/>
                <a:gd name="connsiteY44" fmla="*/ 26225 h 405985"/>
                <a:gd name="connsiteX45" fmla="*/ 376237 w 897731"/>
                <a:gd name="connsiteY45" fmla="*/ 45275 h 405985"/>
                <a:gd name="connsiteX46" fmla="*/ 381000 w 897731"/>
                <a:gd name="connsiteY46" fmla="*/ 28606 h 405985"/>
                <a:gd name="connsiteX47" fmla="*/ 383381 w 897731"/>
                <a:gd name="connsiteY47" fmla="*/ 66706 h 405985"/>
                <a:gd name="connsiteX48" fmla="*/ 390525 w 897731"/>
                <a:gd name="connsiteY48" fmla="*/ 57181 h 405985"/>
                <a:gd name="connsiteX49" fmla="*/ 392906 w 897731"/>
                <a:gd name="connsiteY49" fmla="*/ 83375 h 405985"/>
                <a:gd name="connsiteX50" fmla="*/ 402431 w 897731"/>
                <a:gd name="connsiteY50" fmla="*/ 95281 h 405985"/>
                <a:gd name="connsiteX51" fmla="*/ 414337 w 897731"/>
                <a:gd name="connsiteY51" fmla="*/ 83375 h 405985"/>
                <a:gd name="connsiteX52" fmla="*/ 416718 w 897731"/>
                <a:gd name="connsiteY52" fmla="*/ 102425 h 405985"/>
                <a:gd name="connsiteX53" fmla="*/ 414337 w 897731"/>
                <a:gd name="connsiteY53" fmla="*/ 111950 h 405985"/>
                <a:gd name="connsiteX54" fmla="*/ 416718 w 897731"/>
                <a:gd name="connsiteY54" fmla="*/ 138144 h 405985"/>
                <a:gd name="connsiteX55" fmla="*/ 416718 w 897731"/>
                <a:gd name="connsiteY55" fmla="*/ 188150 h 405985"/>
                <a:gd name="connsiteX56" fmla="*/ 421481 w 897731"/>
                <a:gd name="connsiteY56" fmla="*/ 195294 h 405985"/>
                <a:gd name="connsiteX57" fmla="*/ 423862 w 897731"/>
                <a:gd name="connsiteY57" fmla="*/ 211962 h 405985"/>
                <a:gd name="connsiteX58" fmla="*/ 428625 w 897731"/>
                <a:gd name="connsiteY58" fmla="*/ 204819 h 405985"/>
                <a:gd name="connsiteX59" fmla="*/ 431006 w 897731"/>
                <a:gd name="connsiteY59" fmla="*/ 242919 h 405985"/>
                <a:gd name="connsiteX60" fmla="*/ 433387 w 897731"/>
                <a:gd name="connsiteY60" fmla="*/ 250062 h 405985"/>
                <a:gd name="connsiteX61" fmla="*/ 423862 w 897731"/>
                <a:gd name="connsiteY61" fmla="*/ 288162 h 405985"/>
                <a:gd name="connsiteX62" fmla="*/ 431006 w 897731"/>
                <a:gd name="connsiteY62" fmla="*/ 281019 h 405985"/>
                <a:gd name="connsiteX63" fmla="*/ 438150 w 897731"/>
                <a:gd name="connsiteY63" fmla="*/ 328644 h 405985"/>
                <a:gd name="connsiteX64" fmla="*/ 442912 w 897731"/>
                <a:gd name="connsiteY64" fmla="*/ 321500 h 405985"/>
                <a:gd name="connsiteX65" fmla="*/ 445293 w 897731"/>
                <a:gd name="connsiteY65" fmla="*/ 342931 h 405985"/>
                <a:gd name="connsiteX66" fmla="*/ 447675 w 897731"/>
                <a:gd name="connsiteY66" fmla="*/ 350075 h 405985"/>
                <a:gd name="connsiteX67" fmla="*/ 452437 w 897731"/>
                <a:gd name="connsiteY67" fmla="*/ 342931 h 405985"/>
                <a:gd name="connsiteX68" fmla="*/ 459581 w 897731"/>
                <a:gd name="connsiteY68" fmla="*/ 366744 h 405985"/>
                <a:gd name="connsiteX69" fmla="*/ 466725 w 897731"/>
                <a:gd name="connsiteY69" fmla="*/ 354837 h 405985"/>
                <a:gd name="connsiteX70" fmla="*/ 481012 w 897731"/>
                <a:gd name="connsiteY70" fmla="*/ 381031 h 405985"/>
                <a:gd name="connsiteX71" fmla="*/ 488156 w 897731"/>
                <a:gd name="connsiteY71" fmla="*/ 378650 h 405985"/>
                <a:gd name="connsiteX72" fmla="*/ 500062 w 897731"/>
                <a:gd name="connsiteY72" fmla="*/ 371506 h 405985"/>
                <a:gd name="connsiteX73" fmla="*/ 521493 w 897731"/>
                <a:gd name="connsiteY73" fmla="*/ 373887 h 405985"/>
                <a:gd name="connsiteX74" fmla="*/ 545306 w 897731"/>
                <a:gd name="connsiteY74" fmla="*/ 366744 h 405985"/>
                <a:gd name="connsiteX75" fmla="*/ 566737 w 897731"/>
                <a:gd name="connsiteY75" fmla="*/ 369125 h 405985"/>
                <a:gd name="connsiteX76" fmla="*/ 571500 w 897731"/>
                <a:gd name="connsiteY76" fmla="*/ 376269 h 405985"/>
                <a:gd name="connsiteX77" fmla="*/ 602456 w 897731"/>
                <a:gd name="connsiteY77" fmla="*/ 369125 h 405985"/>
                <a:gd name="connsiteX78" fmla="*/ 611981 w 897731"/>
                <a:gd name="connsiteY78" fmla="*/ 378650 h 405985"/>
                <a:gd name="connsiteX79" fmla="*/ 631031 w 897731"/>
                <a:gd name="connsiteY79" fmla="*/ 373887 h 405985"/>
                <a:gd name="connsiteX80" fmla="*/ 642937 w 897731"/>
                <a:gd name="connsiteY80" fmla="*/ 376269 h 405985"/>
                <a:gd name="connsiteX81" fmla="*/ 645318 w 897731"/>
                <a:gd name="connsiteY81" fmla="*/ 383412 h 405985"/>
                <a:gd name="connsiteX82" fmla="*/ 673893 w 897731"/>
                <a:gd name="connsiteY82" fmla="*/ 383412 h 405985"/>
                <a:gd name="connsiteX83" fmla="*/ 683418 w 897731"/>
                <a:gd name="connsiteY83" fmla="*/ 385794 h 405985"/>
                <a:gd name="connsiteX84" fmla="*/ 685800 w 897731"/>
                <a:gd name="connsiteY84" fmla="*/ 392937 h 405985"/>
                <a:gd name="connsiteX85" fmla="*/ 692943 w 897731"/>
                <a:gd name="connsiteY85" fmla="*/ 388175 h 405985"/>
                <a:gd name="connsiteX86" fmla="*/ 702468 w 897731"/>
                <a:gd name="connsiteY86" fmla="*/ 383412 h 405985"/>
                <a:gd name="connsiteX87" fmla="*/ 711993 w 897731"/>
                <a:gd name="connsiteY87" fmla="*/ 390556 h 405985"/>
                <a:gd name="connsiteX88" fmla="*/ 728662 w 897731"/>
                <a:gd name="connsiteY88" fmla="*/ 385794 h 405985"/>
                <a:gd name="connsiteX89" fmla="*/ 740568 w 897731"/>
                <a:gd name="connsiteY89" fmla="*/ 388175 h 405985"/>
                <a:gd name="connsiteX90" fmla="*/ 750093 w 897731"/>
                <a:gd name="connsiteY90" fmla="*/ 381031 h 405985"/>
                <a:gd name="connsiteX91" fmla="*/ 757237 w 897731"/>
                <a:gd name="connsiteY91" fmla="*/ 378650 h 405985"/>
                <a:gd name="connsiteX92" fmla="*/ 762000 w 897731"/>
                <a:gd name="connsiteY92" fmla="*/ 388175 h 405985"/>
                <a:gd name="connsiteX93" fmla="*/ 773906 w 897731"/>
                <a:gd name="connsiteY93" fmla="*/ 381031 h 405985"/>
                <a:gd name="connsiteX94" fmla="*/ 781050 w 897731"/>
                <a:gd name="connsiteY94" fmla="*/ 378650 h 405985"/>
                <a:gd name="connsiteX95" fmla="*/ 788193 w 897731"/>
                <a:gd name="connsiteY95" fmla="*/ 385794 h 405985"/>
                <a:gd name="connsiteX96" fmla="*/ 819150 w 897731"/>
                <a:gd name="connsiteY96" fmla="*/ 378650 h 405985"/>
                <a:gd name="connsiteX97" fmla="*/ 845343 w 897731"/>
                <a:gd name="connsiteY97" fmla="*/ 388175 h 405985"/>
                <a:gd name="connsiteX98" fmla="*/ 852487 w 897731"/>
                <a:gd name="connsiteY98" fmla="*/ 397700 h 405985"/>
                <a:gd name="connsiteX99" fmla="*/ 881062 w 897731"/>
                <a:gd name="connsiteY99" fmla="*/ 397700 h 405985"/>
                <a:gd name="connsiteX100" fmla="*/ 890587 w 897731"/>
                <a:gd name="connsiteY100" fmla="*/ 400081 h 405985"/>
                <a:gd name="connsiteX101" fmla="*/ 897731 w 897731"/>
                <a:gd name="connsiteY101" fmla="*/ 402462 h 40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897731" h="405985">
                  <a:moveTo>
                    <a:pt x="0" y="397700"/>
                  </a:moveTo>
                  <a:cubicBezTo>
                    <a:pt x="38120" y="416762"/>
                    <a:pt x="-11098" y="397605"/>
                    <a:pt x="28575" y="392937"/>
                  </a:cubicBezTo>
                  <a:cubicBezTo>
                    <a:pt x="37563" y="391879"/>
                    <a:pt x="46037" y="397700"/>
                    <a:pt x="54768" y="400081"/>
                  </a:cubicBezTo>
                  <a:cubicBezTo>
                    <a:pt x="57943" y="399287"/>
                    <a:pt x="61570" y="399515"/>
                    <a:pt x="64293" y="397700"/>
                  </a:cubicBezTo>
                  <a:cubicBezTo>
                    <a:pt x="71847" y="392664"/>
                    <a:pt x="66924" y="384160"/>
                    <a:pt x="71437" y="397700"/>
                  </a:cubicBezTo>
                  <a:cubicBezTo>
                    <a:pt x="74612" y="396906"/>
                    <a:pt x="77815" y="396218"/>
                    <a:pt x="80962" y="395319"/>
                  </a:cubicBezTo>
                  <a:cubicBezTo>
                    <a:pt x="83376" y="394629"/>
                    <a:pt x="85615" y="392626"/>
                    <a:pt x="88106" y="392937"/>
                  </a:cubicBezTo>
                  <a:cubicBezTo>
                    <a:pt x="92347" y="393467"/>
                    <a:pt x="96043" y="396112"/>
                    <a:pt x="100012" y="397700"/>
                  </a:cubicBezTo>
                  <a:cubicBezTo>
                    <a:pt x="116872" y="386459"/>
                    <a:pt x="96383" y="397574"/>
                    <a:pt x="116681" y="395319"/>
                  </a:cubicBezTo>
                  <a:cubicBezTo>
                    <a:pt x="120929" y="394847"/>
                    <a:pt x="124618" y="392144"/>
                    <a:pt x="128587" y="390556"/>
                  </a:cubicBezTo>
                  <a:cubicBezTo>
                    <a:pt x="130968" y="388175"/>
                    <a:pt x="133863" y="386214"/>
                    <a:pt x="135731" y="383412"/>
                  </a:cubicBezTo>
                  <a:cubicBezTo>
                    <a:pt x="137123" y="381324"/>
                    <a:pt x="136152" y="377837"/>
                    <a:pt x="138112" y="376269"/>
                  </a:cubicBezTo>
                  <a:cubicBezTo>
                    <a:pt x="140668" y="374224"/>
                    <a:pt x="144462" y="374681"/>
                    <a:pt x="147637" y="373887"/>
                  </a:cubicBezTo>
                  <a:cubicBezTo>
                    <a:pt x="150018" y="370712"/>
                    <a:pt x="151231" y="366137"/>
                    <a:pt x="154781" y="364362"/>
                  </a:cubicBezTo>
                  <a:cubicBezTo>
                    <a:pt x="157026" y="363240"/>
                    <a:pt x="159521" y="366023"/>
                    <a:pt x="161925" y="366744"/>
                  </a:cubicBezTo>
                  <a:cubicBezTo>
                    <a:pt x="167460" y="368404"/>
                    <a:pt x="173037" y="369919"/>
                    <a:pt x="178593" y="371506"/>
                  </a:cubicBezTo>
                  <a:cubicBezTo>
                    <a:pt x="180974" y="373094"/>
                    <a:pt x="182904" y="376674"/>
                    <a:pt x="185737" y="376269"/>
                  </a:cubicBezTo>
                  <a:cubicBezTo>
                    <a:pt x="195184" y="374920"/>
                    <a:pt x="197554" y="363807"/>
                    <a:pt x="200025" y="357219"/>
                  </a:cubicBezTo>
                  <a:cubicBezTo>
                    <a:pt x="200906" y="354869"/>
                    <a:pt x="200900" y="352083"/>
                    <a:pt x="202406" y="350075"/>
                  </a:cubicBezTo>
                  <a:cubicBezTo>
                    <a:pt x="205773" y="345585"/>
                    <a:pt x="210343" y="342138"/>
                    <a:pt x="214312" y="338169"/>
                  </a:cubicBezTo>
                  <a:cubicBezTo>
                    <a:pt x="215705" y="333991"/>
                    <a:pt x="219745" y="321400"/>
                    <a:pt x="221456" y="319119"/>
                  </a:cubicBezTo>
                  <a:cubicBezTo>
                    <a:pt x="223837" y="315944"/>
                    <a:pt x="227806" y="314356"/>
                    <a:pt x="230981" y="311975"/>
                  </a:cubicBezTo>
                  <a:cubicBezTo>
                    <a:pt x="235213" y="303510"/>
                    <a:pt x="238545" y="297968"/>
                    <a:pt x="240506" y="288162"/>
                  </a:cubicBezTo>
                  <a:cubicBezTo>
                    <a:pt x="245816" y="261615"/>
                    <a:pt x="239688" y="274465"/>
                    <a:pt x="245268" y="259587"/>
                  </a:cubicBezTo>
                  <a:cubicBezTo>
                    <a:pt x="246769" y="255585"/>
                    <a:pt x="247546" y="251159"/>
                    <a:pt x="250031" y="247681"/>
                  </a:cubicBezTo>
                  <a:cubicBezTo>
                    <a:pt x="251695" y="245352"/>
                    <a:pt x="254794" y="244506"/>
                    <a:pt x="257175" y="242919"/>
                  </a:cubicBezTo>
                  <a:cubicBezTo>
                    <a:pt x="257969" y="239744"/>
                    <a:pt x="259124" y="236638"/>
                    <a:pt x="259556" y="233394"/>
                  </a:cubicBezTo>
                  <a:cubicBezTo>
                    <a:pt x="264193" y="198613"/>
                    <a:pt x="258584" y="217260"/>
                    <a:pt x="264318" y="200056"/>
                  </a:cubicBezTo>
                  <a:cubicBezTo>
                    <a:pt x="266251" y="184597"/>
                    <a:pt x="265585" y="183717"/>
                    <a:pt x="269081" y="171481"/>
                  </a:cubicBezTo>
                  <a:cubicBezTo>
                    <a:pt x="274410" y="152827"/>
                    <a:pt x="267757" y="178097"/>
                    <a:pt x="276225" y="154812"/>
                  </a:cubicBezTo>
                  <a:cubicBezTo>
                    <a:pt x="278200" y="149382"/>
                    <a:pt x="279664" y="143769"/>
                    <a:pt x="280987" y="138144"/>
                  </a:cubicBezTo>
                  <a:cubicBezTo>
                    <a:pt x="288265" y="107212"/>
                    <a:pt x="281333" y="123167"/>
                    <a:pt x="290512" y="104806"/>
                  </a:cubicBezTo>
                  <a:cubicBezTo>
                    <a:pt x="291306" y="98456"/>
                    <a:pt x="290516" y="91698"/>
                    <a:pt x="292893" y="85756"/>
                  </a:cubicBezTo>
                  <a:cubicBezTo>
                    <a:pt x="293825" y="83425"/>
                    <a:pt x="292765" y="92900"/>
                    <a:pt x="295275" y="92900"/>
                  </a:cubicBezTo>
                  <a:cubicBezTo>
                    <a:pt x="299244" y="92900"/>
                    <a:pt x="301625" y="88137"/>
                    <a:pt x="304800" y="85756"/>
                  </a:cubicBezTo>
                  <a:cubicBezTo>
                    <a:pt x="311360" y="62793"/>
                    <a:pt x="308160" y="74693"/>
                    <a:pt x="314325" y="50037"/>
                  </a:cubicBezTo>
                  <a:cubicBezTo>
                    <a:pt x="315019" y="47261"/>
                    <a:pt x="319087" y="46862"/>
                    <a:pt x="321468" y="45275"/>
                  </a:cubicBezTo>
                  <a:cubicBezTo>
                    <a:pt x="324643" y="38925"/>
                    <a:pt x="328444" y="32851"/>
                    <a:pt x="330993" y="26225"/>
                  </a:cubicBezTo>
                  <a:cubicBezTo>
                    <a:pt x="335346" y="14907"/>
                    <a:pt x="331596" y="1865"/>
                    <a:pt x="335756" y="30987"/>
                  </a:cubicBezTo>
                  <a:cubicBezTo>
                    <a:pt x="337343" y="28606"/>
                    <a:pt x="339238" y="26403"/>
                    <a:pt x="340518" y="23844"/>
                  </a:cubicBezTo>
                  <a:cubicBezTo>
                    <a:pt x="341641" y="21599"/>
                    <a:pt x="341011" y="18353"/>
                    <a:pt x="342900" y="16700"/>
                  </a:cubicBezTo>
                  <a:cubicBezTo>
                    <a:pt x="347716" y="12486"/>
                    <a:pt x="354012" y="10350"/>
                    <a:pt x="359568" y="7175"/>
                  </a:cubicBezTo>
                  <a:cubicBezTo>
                    <a:pt x="366728" y="-14300"/>
                    <a:pt x="355174" y="18535"/>
                    <a:pt x="359568" y="26225"/>
                  </a:cubicBezTo>
                  <a:cubicBezTo>
                    <a:pt x="362090" y="30638"/>
                    <a:pt x="367506" y="19875"/>
                    <a:pt x="371475" y="16700"/>
                  </a:cubicBezTo>
                  <a:cubicBezTo>
                    <a:pt x="372269" y="19875"/>
                    <a:pt x="373318" y="22997"/>
                    <a:pt x="373856" y="26225"/>
                  </a:cubicBezTo>
                  <a:cubicBezTo>
                    <a:pt x="374908" y="32537"/>
                    <a:pt x="370166" y="43252"/>
                    <a:pt x="376237" y="45275"/>
                  </a:cubicBezTo>
                  <a:cubicBezTo>
                    <a:pt x="381719" y="47102"/>
                    <a:pt x="379412" y="34162"/>
                    <a:pt x="381000" y="28606"/>
                  </a:cubicBezTo>
                  <a:cubicBezTo>
                    <a:pt x="381794" y="41306"/>
                    <a:pt x="379357" y="54634"/>
                    <a:pt x="383381" y="66706"/>
                  </a:cubicBezTo>
                  <a:cubicBezTo>
                    <a:pt x="384636" y="70471"/>
                    <a:pt x="388556" y="53735"/>
                    <a:pt x="390525" y="57181"/>
                  </a:cubicBezTo>
                  <a:cubicBezTo>
                    <a:pt x="394875" y="64793"/>
                    <a:pt x="392112" y="74644"/>
                    <a:pt x="392906" y="83375"/>
                  </a:cubicBezTo>
                  <a:cubicBezTo>
                    <a:pt x="409768" y="49652"/>
                    <a:pt x="390024" y="82873"/>
                    <a:pt x="402431" y="95281"/>
                  </a:cubicBezTo>
                  <a:lnTo>
                    <a:pt x="414337" y="83375"/>
                  </a:lnTo>
                  <a:cubicBezTo>
                    <a:pt x="415131" y="89725"/>
                    <a:pt x="416718" y="96026"/>
                    <a:pt x="416718" y="102425"/>
                  </a:cubicBezTo>
                  <a:cubicBezTo>
                    <a:pt x="416718" y="105698"/>
                    <a:pt x="414337" y="108677"/>
                    <a:pt x="414337" y="111950"/>
                  </a:cubicBezTo>
                  <a:cubicBezTo>
                    <a:pt x="414337" y="120717"/>
                    <a:pt x="415924" y="129413"/>
                    <a:pt x="416718" y="138144"/>
                  </a:cubicBezTo>
                  <a:cubicBezTo>
                    <a:pt x="415168" y="156741"/>
                    <a:pt x="412208" y="170109"/>
                    <a:pt x="416718" y="188150"/>
                  </a:cubicBezTo>
                  <a:cubicBezTo>
                    <a:pt x="417412" y="190927"/>
                    <a:pt x="419893" y="192913"/>
                    <a:pt x="421481" y="195294"/>
                  </a:cubicBezTo>
                  <a:cubicBezTo>
                    <a:pt x="422275" y="200850"/>
                    <a:pt x="420494" y="207472"/>
                    <a:pt x="423862" y="211962"/>
                  </a:cubicBezTo>
                  <a:cubicBezTo>
                    <a:pt x="425579" y="214251"/>
                    <a:pt x="427981" y="202030"/>
                    <a:pt x="428625" y="204819"/>
                  </a:cubicBezTo>
                  <a:cubicBezTo>
                    <a:pt x="431486" y="217218"/>
                    <a:pt x="429674" y="230264"/>
                    <a:pt x="431006" y="242919"/>
                  </a:cubicBezTo>
                  <a:cubicBezTo>
                    <a:pt x="431269" y="245415"/>
                    <a:pt x="432593" y="247681"/>
                    <a:pt x="433387" y="250062"/>
                  </a:cubicBezTo>
                  <a:cubicBezTo>
                    <a:pt x="429181" y="259876"/>
                    <a:pt x="420051" y="276729"/>
                    <a:pt x="423862" y="288162"/>
                  </a:cubicBezTo>
                  <a:cubicBezTo>
                    <a:pt x="424927" y="291357"/>
                    <a:pt x="428625" y="283400"/>
                    <a:pt x="431006" y="281019"/>
                  </a:cubicBezTo>
                  <a:cubicBezTo>
                    <a:pt x="433277" y="296916"/>
                    <a:pt x="435878" y="312747"/>
                    <a:pt x="438150" y="328644"/>
                  </a:cubicBezTo>
                  <a:cubicBezTo>
                    <a:pt x="439737" y="326263"/>
                    <a:pt x="441632" y="318940"/>
                    <a:pt x="442912" y="321500"/>
                  </a:cubicBezTo>
                  <a:cubicBezTo>
                    <a:pt x="446126" y="327929"/>
                    <a:pt x="444111" y="335841"/>
                    <a:pt x="445293" y="342931"/>
                  </a:cubicBezTo>
                  <a:cubicBezTo>
                    <a:pt x="445706" y="345407"/>
                    <a:pt x="446881" y="347694"/>
                    <a:pt x="447675" y="350075"/>
                  </a:cubicBezTo>
                  <a:cubicBezTo>
                    <a:pt x="449262" y="347694"/>
                    <a:pt x="450148" y="341214"/>
                    <a:pt x="452437" y="342931"/>
                  </a:cubicBezTo>
                  <a:cubicBezTo>
                    <a:pt x="454222" y="344270"/>
                    <a:pt x="458599" y="362814"/>
                    <a:pt x="459581" y="366744"/>
                  </a:cubicBezTo>
                  <a:cubicBezTo>
                    <a:pt x="461962" y="362775"/>
                    <a:pt x="462132" y="354263"/>
                    <a:pt x="466725" y="354837"/>
                  </a:cubicBezTo>
                  <a:cubicBezTo>
                    <a:pt x="478025" y="356249"/>
                    <a:pt x="479502" y="373481"/>
                    <a:pt x="481012" y="381031"/>
                  </a:cubicBezTo>
                  <a:cubicBezTo>
                    <a:pt x="483393" y="380237"/>
                    <a:pt x="485911" y="379773"/>
                    <a:pt x="488156" y="378650"/>
                  </a:cubicBezTo>
                  <a:cubicBezTo>
                    <a:pt x="492296" y="376580"/>
                    <a:pt x="495480" y="372161"/>
                    <a:pt x="500062" y="371506"/>
                  </a:cubicBezTo>
                  <a:cubicBezTo>
                    <a:pt x="507177" y="370489"/>
                    <a:pt x="514349" y="373093"/>
                    <a:pt x="521493" y="373887"/>
                  </a:cubicBezTo>
                  <a:cubicBezTo>
                    <a:pt x="532614" y="390568"/>
                    <a:pt x="518544" y="374615"/>
                    <a:pt x="545306" y="366744"/>
                  </a:cubicBezTo>
                  <a:cubicBezTo>
                    <a:pt x="552202" y="364716"/>
                    <a:pt x="559593" y="368331"/>
                    <a:pt x="566737" y="369125"/>
                  </a:cubicBezTo>
                  <a:cubicBezTo>
                    <a:pt x="568325" y="371506"/>
                    <a:pt x="568650" y="376010"/>
                    <a:pt x="571500" y="376269"/>
                  </a:cubicBezTo>
                  <a:cubicBezTo>
                    <a:pt x="573503" y="376451"/>
                    <a:pt x="595949" y="370752"/>
                    <a:pt x="602456" y="369125"/>
                  </a:cubicBezTo>
                  <a:cubicBezTo>
                    <a:pt x="605631" y="372300"/>
                    <a:pt x="607552" y="377912"/>
                    <a:pt x="611981" y="378650"/>
                  </a:cubicBezTo>
                  <a:cubicBezTo>
                    <a:pt x="618437" y="379726"/>
                    <a:pt x="624505" y="374389"/>
                    <a:pt x="631031" y="373887"/>
                  </a:cubicBezTo>
                  <a:cubicBezTo>
                    <a:pt x="635066" y="373577"/>
                    <a:pt x="638968" y="375475"/>
                    <a:pt x="642937" y="376269"/>
                  </a:cubicBezTo>
                  <a:cubicBezTo>
                    <a:pt x="643731" y="378650"/>
                    <a:pt x="643025" y="382393"/>
                    <a:pt x="645318" y="383412"/>
                  </a:cubicBezTo>
                  <a:cubicBezTo>
                    <a:pt x="657361" y="388764"/>
                    <a:pt x="663404" y="386035"/>
                    <a:pt x="673893" y="383412"/>
                  </a:cubicBezTo>
                  <a:cubicBezTo>
                    <a:pt x="677068" y="384206"/>
                    <a:pt x="680862" y="383750"/>
                    <a:pt x="683418" y="385794"/>
                  </a:cubicBezTo>
                  <a:cubicBezTo>
                    <a:pt x="685378" y="387362"/>
                    <a:pt x="683365" y="392328"/>
                    <a:pt x="685800" y="392937"/>
                  </a:cubicBezTo>
                  <a:cubicBezTo>
                    <a:pt x="688576" y="393631"/>
                    <a:pt x="690458" y="389595"/>
                    <a:pt x="692943" y="388175"/>
                  </a:cubicBezTo>
                  <a:cubicBezTo>
                    <a:pt x="696025" y="386414"/>
                    <a:pt x="699293" y="385000"/>
                    <a:pt x="702468" y="383412"/>
                  </a:cubicBezTo>
                  <a:cubicBezTo>
                    <a:pt x="705643" y="385793"/>
                    <a:pt x="708143" y="389593"/>
                    <a:pt x="711993" y="390556"/>
                  </a:cubicBezTo>
                  <a:cubicBezTo>
                    <a:pt x="713701" y="390983"/>
                    <a:pt x="726276" y="386589"/>
                    <a:pt x="728662" y="385794"/>
                  </a:cubicBezTo>
                  <a:cubicBezTo>
                    <a:pt x="732631" y="386588"/>
                    <a:pt x="736617" y="389053"/>
                    <a:pt x="740568" y="388175"/>
                  </a:cubicBezTo>
                  <a:cubicBezTo>
                    <a:pt x="744442" y="387314"/>
                    <a:pt x="746647" y="383000"/>
                    <a:pt x="750093" y="381031"/>
                  </a:cubicBezTo>
                  <a:cubicBezTo>
                    <a:pt x="752272" y="379786"/>
                    <a:pt x="754856" y="379444"/>
                    <a:pt x="757237" y="378650"/>
                  </a:cubicBezTo>
                  <a:cubicBezTo>
                    <a:pt x="758825" y="381825"/>
                    <a:pt x="758486" y="387673"/>
                    <a:pt x="762000" y="388175"/>
                  </a:cubicBezTo>
                  <a:cubicBezTo>
                    <a:pt x="766582" y="388829"/>
                    <a:pt x="769766" y="383101"/>
                    <a:pt x="773906" y="381031"/>
                  </a:cubicBezTo>
                  <a:cubicBezTo>
                    <a:pt x="776151" y="379908"/>
                    <a:pt x="778669" y="379444"/>
                    <a:pt x="781050" y="378650"/>
                  </a:cubicBezTo>
                  <a:cubicBezTo>
                    <a:pt x="783431" y="381031"/>
                    <a:pt x="784891" y="385134"/>
                    <a:pt x="788193" y="385794"/>
                  </a:cubicBezTo>
                  <a:cubicBezTo>
                    <a:pt x="795918" y="387339"/>
                    <a:pt x="811982" y="381039"/>
                    <a:pt x="819150" y="378650"/>
                  </a:cubicBezTo>
                  <a:cubicBezTo>
                    <a:pt x="830624" y="395864"/>
                    <a:pt x="814222" y="375208"/>
                    <a:pt x="845343" y="388175"/>
                  </a:cubicBezTo>
                  <a:cubicBezTo>
                    <a:pt x="849007" y="389701"/>
                    <a:pt x="850106" y="394525"/>
                    <a:pt x="852487" y="397700"/>
                  </a:cubicBezTo>
                  <a:cubicBezTo>
                    <a:pt x="871537" y="391349"/>
                    <a:pt x="862012" y="391349"/>
                    <a:pt x="881062" y="397700"/>
                  </a:cubicBezTo>
                  <a:cubicBezTo>
                    <a:pt x="884167" y="398735"/>
                    <a:pt x="887440" y="399182"/>
                    <a:pt x="890587" y="400081"/>
                  </a:cubicBezTo>
                  <a:cubicBezTo>
                    <a:pt x="893001" y="400771"/>
                    <a:pt x="897731" y="402462"/>
                    <a:pt x="897731" y="402462"/>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400"/>
            </a:p>
          </p:txBody>
        </p:sp>
        <p:sp>
          <p:nvSpPr>
            <p:cNvPr id="337" name="Rounded Rectangle 19"/>
            <p:cNvSpPr/>
            <p:nvPr>
              <p:custDataLst>
                <p:tags r:id="rId83"/>
              </p:custDataLst>
            </p:nvPr>
          </p:nvSpPr>
          <p:spPr>
            <a:xfrm>
              <a:off x="4619582" y="5840038"/>
              <a:ext cx="1321564" cy="371745"/>
            </a:xfrm>
            <a:prstGeom prst="roundRect">
              <a:avLst/>
            </a:prstGeom>
            <a:solidFill>
              <a:schemeClr val="bg1">
                <a:lumMod val="95000"/>
              </a:schemeClr>
            </a:solidFill>
            <a:ln w="28575" cap="flat" cmpd="sng" algn="ctr">
              <a:solidFill>
                <a:sysClr val="window" lastClr="FFFFFF">
                  <a:lumMod val="50000"/>
                </a:sysClr>
              </a:solidFill>
              <a:prstDash val="solid"/>
            </a:ln>
            <a:effectLst/>
          </p:spPr>
          <p:txBody>
            <a:bodyPr anchor="ctr"/>
            <a:lstStyle/>
            <a:p>
              <a:pPr algn="ctr">
                <a:defRPr/>
              </a:pPr>
              <a:r>
                <a:rPr lang="de-DE" sz="1400" kern="0" dirty="0">
                  <a:solidFill>
                    <a:sysClr val="windowText" lastClr="000000"/>
                  </a:solidFill>
                  <a:latin typeface="Arial" pitchFamily="34" charset="0"/>
                  <a:cs typeface="Arial" pitchFamily="34" charset="0"/>
                </a:rPr>
                <a:t>pA – meter</a:t>
              </a:r>
              <a:endParaRPr lang="de-DE" sz="1400" kern="0" dirty="0">
                <a:solidFill>
                  <a:sysClr val="windowText" lastClr="000000"/>
                </a:solidFill>
                <a:latin typeface="Calibri"/>
              </a:endParaRPr>
            </a:p>
          </p:txBody>
        </p:sp>
        <p:sp>
          <p:nvSpPr>
            <p:cNvPr id="338" name="Flussdiagramm: Verzögerung 110"/>
            <p:cNvSpPr/>
            <p:nvPr>
              <p:custDataLst>
                <p:tags r:id="rId84"/>
              </p:custDataLst>
            </p:nvPr>
          </p:nvSpPr>
          <p:spPr>
            <a:xfrm rot="5400000">
              <a:off x="6657842" y="3922084"/>
              <a:ext cx="265007" cy="166301"/>
            </a:xfrm>
            <a:prstGeom prst="flowChartDelay">
              <a:avLst/>
            </a:prstGeom>
            <a:solidFill>
              <a:sysClr val="window" lastClr="FFFFFF">
                <a:lumMod val="75000"/>
              </a:sysClr>
            </a:solidFill>
            <a:ln w="25400" cap="flat" cmpd="sng" algn="ctr">
              <a:solidFill>
                <a:sysClr val="windowText" lastClr="000000">
                  <a:lumMod val="85000"/>
                  <a:lumOff val="15000"/>
                </a:sysClr>
              </a:solidFill>
              <a:prstDash val="solid"/>
            </a:ln>
            <a:effectLst/>
          </p:spPr>
          <p:txBody>
            <a:bodyPr anchor="ctr"/>
            <a:lstStyle/>
            <a:p>
              <a:pPr algn="ctr">
                <a:defRPr/>
              </a:pPr>
              <a:endParaRPr lang="en-US" sz="1400" dirty="0">
                <a:solidFill>
                  <a:srgbClr val="FFFFFF"/>
                </a:solidFill>
                <a:latin typeface="Calibri"/>
              </a:endParaRPr>
            </a:p>
          </p:txBody>
        </p:sp>
        <p:sp>
          <p:nvSpPr>
            <p:cNvPr id="339" name="TextBox 22"/>
            <p:cNvSpPr txBox="1"/>
            <p:nvPr>
              <p:custDataLst>
                <p:tags r:id="rId85"/>
              </p:custDataLst>
            </p:nvPr>
          </p:nvSpPr>
          <p:spPr>
            <a:xfrm>
              <a:off x="6907109" y="3889295"/>
              <a:ext cx="1178262" cy="307333"/>
            </a:xfrm>
            <a:prstGeom prst="rect">
              <a:avLst/>
            </a:prstGeom>
            <a:noFill/>
          </p:spPr>
          <p:txBody>
            <a:bodyPr wrap="none">
              <a:spAutoFit/>
            </a:bodyPr>
            <a:lstStyle/>
            <a:p>
              <a:pPr fontAlgn="auto">
                <a:spcBef>
                  <a:spcPts val="0"/>
                </a:spcBef>
                <a:spcAft>
                  <a:spcPts val="0"/>
                </a:spcAft>
                <a:defRPr/>
              </a:pPr>
              <a:r>
                <a:rPr lang="de-DE" sz="1400" kern="0" dirty="0">
                  <a:solidFill>
                    <a:sysClr val="windowText" lastClr="000000"/>
                  </a:solidFill>
                  <a:latin typeface="Arial" pitchFamily="34" charset="0"/>
                  <a:cs typeface="Arial" pitchFamily="34" charset="0"/>
                </a:rPr>
                <a:t>Faraday cup</a:t>
              </a:r>
            </a:p>
          </p:txBody>
        </p:sp>
        <p:cxnSp>
          <p:nvCxnSpPr>
            <p:cNvPr id="340" name="Elbow Connector 23"/>
            <p:cNvCxnSpPr>
              <a:stCxn id="328" idx="1"/>
              <a:endCxn id="334" idx="13"/>
            </p:cNvCxnSpPr>
            <p:nvPr>
              <p:custDataLst>
                <p:tags r:id="rId86"/>
              </p:custDataLst>
            </p:nvPr>
          </p:nvCxnSpPr>
          <p:spPr>
            <a:xfrm rot="10800000" flipV="1">
              <a:off x="1932224" y="5560309"/>
              <a:ext cx="2697973" cy="555778"/>
            </a:xfrm>
            <a:prstGeom prst="bentConnector3">
              <a:avLst>
                <a:gd name="adj1" fmla="val 9164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Elbow Connector 24"/>
            <p:cNvCxnSpPr>
              <a:stCxn id="337" idx="1"/>
              <a:endCxn id="334" idx="13"/>
            </p:cNvCxnSpPr>
            <p:nvPr>
              <p:custDataLst>
                <p:tags r:id="rId87"/>
              </p:custDataLst>
            </p:nvPr>
          </p:nvCxnSpPr>
          <p:spPr>
            <a:xfrm rot="10800000" flipV="1">
              <a:off x="1932224" y="6025910"/>
              <a:ext cx="2687358" cy="90176"/>
            </a:xfrm>
            <a:prstGeom prst="bentConnector3">
              <a:avLst>
                <a:gd name="adj1" fmla="val 9145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42" name="Picture 880" descr="G:\Users\r\rilis\Documents\WORK\wavemeter_screenshot.JPG"/>
            <p:cNvPicPr>
              <a:picLocks noChangeAspect="1" noChangeArrowheads="1"/>
            </p:cNvPicPr>
            <p:nvPr>
              <p:custDataLst>
                <p:tags r:id="rId88"/>
              </p:custDataLst>
            </p:nvPr>
          </p:nvPicPr>
          <p:blipFill>
            <a:blip r:embed="rId112" cstate="print"/>
            <a:srcRect/>
            <a:stretch>
              <a:fillRect/>
            </a:stretch>
          </p:blipFill>
          <p:spPr bwMode="auto">
            <a:xfrm>
              <a:off x="7446704" y="609839"/>
              <a:ext cx="1181800" cy="686440"/>
            </a:xfrm>
            <a:prstGeom prst="rect">
              <a:avLst/>
            </a:prstGeom>
            <a:ln>
              <a:noFill/>
            </a:ln>
            <a:effectLst>
              <a:outerShdw blurRad="292100" dist="139700" dir="2700000" algn="tl" rotWithShape="0">
                <a:srgbClr val="333333">
                  <a:alpha val="65000"/>
                </a:srgbClr>
              </a:outerShdw>
            </a:effectLst>
            <a:extLst/>
          </p:spPr>
        </p:pic>
        <p:cxnSp>
          <p:nvCxnSpPr>
            <p:cNvPr id="343" name="Elbow Connector 191"/>
            <p:cNvCxnSpPr>
              <a:stCxn id="338" idx="3"/>
              <a:endCxn id="337" idx="3"/>
            </p:cNvCxnSpPr>
            <p:nvPr>
              <p:custDataLst>
                <p:tags r:id="rId89"/>
              </p:custDataLst>
            </p:nvPr>
          </p:nvCxnSpPr>
          <p:spPr>
            <a:xfrm rot="5400000">
              <a:off x="5421659" y="4657226"/>
              <a:ext cx="1888172" cy="849198"/>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Elbow Connector 194"/>
            <p:cNvCxnSpPr>
              <a:stCxn id="302" idx="2"/>
              <a:endCxn id="342" idx="0"/>
            </p:cNvCxnSpPr>
            <p:nvPr>
              <p:custDataLst>
                <p:tags r:id="rId90"/>
              </p:custDataLst>
            </p:nvPr>
          </p:nvCxnSpPr>
          <p:spPr>
            <a:xfrm rot="5400000">
              <a:off x="7971353" y="543587"/>
              <a:ext cx="132503" cy="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AutoShape 934"/>
            <p:cNvSpPr>
              <a:spLocks noChangeArrowheads="1"/>
            </p:cNvSpPr>
            <p:nvPr>
              <p:custDataLst>
                <p:tags r:id="rId91"/>
              </p:custDataLst>
            </p:nvPr>
          </p:nvSpPr>
          <p:spPr bwMode="auto">
            <a:xfrm rot="19793845" flipH="1">
              <a:off x="6509048" y="2527456"/>
              <a:ext cx="1818699" cy="1834802"/>
            </a:xfrm>
            <a:custGeom>
              <a:avLst/>
              <a:gdLst>
                <a:gd name="G0" fmla="+- 4564 0 0"/>
                <a:gd name="G1" fmla="+- -8217291 0 0"/>
                <a:gd name="G2" fmla="+- 0 0 -8217291"/>
                <a:gd name="T0" fmla="*/ 0 256 1"/>
                <a:gd name="T1" fmla="*/ 180 256 1"/>
                <a:gd name="G3" fmla="+- -8217291 T0 T1"/>
                <a:gd name="T2" fmla="*/ 0 256 1"/>
                <a:gd name="T3" fmla="*/ 90 256 1"/>
                <a:gd name="G4" fmla="+- -8217291 T2 T3"/>
                <a:gd name="G5" fmla="*/ G4 2 1"/>
                <a:gd name="T4" fmla="*/ 90 256 1"/>
                <a:gd name="T5" fmla="*/ 0 256 1"/>
                <a:gd name="G6" fmla="+- -8217291 T4 T5"/>
                <a:gd name="G7" fmla="*/ G6 2 1"/>
                <a:gd name="G8" fmla="abs -8217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564"/>
                <a:gd name="G18" fmla="*/ 4564 1 2"/>
                <a:gd name="G19" fmla="+- G18 5400 0"/>
                <a:gd name="G20" fmla="cos G19 -8217291"/>
                <a:gd name="G21" fmla="sin G19 -8217291"/>
                <a:gd name="G22" fmla="+- G20 10800 0"/>
                <a:gd name="G23" fmla="+- G21 10800 0"/>
                <a:gd name="G24" fmla="+- 10800 0 G20"/>
                <a:gd name="G25" fmla="+- 4564 10800 0"/>
                <a:gd name="G26" fmla="?: G9 G17 G25"/>
                <a:gd name="G27" fmla="?: G9 0 21600"/>
                <a:gd name="G28" fmla="cos 10800 -8217291"/>
                <a:gd name="G29" fmla="sin 10800 -8217291"/>
                <a:gd name="G30" fmla="sin 4564 -8217291"/>
                <a:gd name="G31" fmla="+- G28 10800 0"/>
                <a:gd name="G32" fmla="+- G29 10800 0"/>
                <a:gd name="G33" fmla="+- G30 10800 0"/>
                <a:gd name="G34" fmla="?: G4 0 G31"/>
                <a:gd name="G35" fmla="?: -8217291 G34 0"/>
                <a:gd name="G36" fmla="?: G6 G35 G31"/>
                <a:gd name="G37" fmla="+- 21600 0 G36"/>
                <a:gd name="G38" fmla="?: G4 0 G33"/>
                <a:gd name="G39" fmla="?: -8217291 G38 G32"/>
                <a:gd name="G40" fmla="?: G6 G39 0"/>
                <a:gd name="G41" fmla="?: G4 G32 21600"/>
                <a:gd name="G42" fmla="?: G6 G41 G33"/>
                <a:gd name="T12" fmla="*/ 10800 w 21600"/>
                <a:gd name="T13" fmla="*/ 0 h 21600"/>
                <a:gd name="T14" fmla="*/ 6351 w 21600"/>
                <a:gd name="T15" fmla="*/ 4537 h 21600"/>
                <a:gd name="T16" fmla="*/ 10800 w 21600"/>
                <a:gd name="T17" fmla="*/ 6236 h 21600"/>
                <a:gd name="T18" fmla="*/ 15249 w 21600"/>
                <a:gd name="T19" fmla="*/ 453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157" y="7079"/>
                  </a:moveTo>
                  <a:cubicBezTo>
                    <a:pt x="8929" y="6530"/>
                    <a:pt x="9852" y="6235"/>
                    <a:pt x="10800" y="6236"/>
                  </a:cubicBezTo>
                  <a:cubicBezTo>
                    <a:pt x="11747" y="6236"/>
                    <a:pt x="12670" y="6530"/>
                    <a:pt x="13442" y="7079"/>
                  </a:cubicBezTo>
                  <a:lnTo>
                    <a:pt x="17054" y="1995"/>
                  </a:lnTo>
                  <a:cubicBezTo>
                    <a:pt x="15226" y="697"/>
                    <a:pt x="13041" y="-1"/>
                    <a:pt x="10799" y="0"/>
                  </a:cubicBezTo>
                  <a:cubicBezTo>
                    <a:pt x="8558" y="0"/>
                    <a:pt x="6373" y="697"/>
                    <a:pt x="4545" y="1995"/>
                  </a:cubicBezTo>
                  <a:close/>
                </a:path>
              </a:pathLst>
            </a:custGeom>
            <a:solidFill>
              <a:srgbClr val="BBE0E3"/>
            </a:solidFill>
            <a:ln w="25400" cap="flat" cmpd="sng" algn="ctr">
              <a:solidFill>
                <a:srgbClr val="BBE0E3">
                  <a:shade val="50000"/>
                </a:srgbClr>
              </a:solidFill>
              <a:prstDash val="solid"/>
            </a:ln>
            <a:effectLst/>
          </p:spPr>
          <p:txBody>
            <a:bodyPr anchor="ctr"/>
            <a:lstStyle/>
            <a:p>
              <a:pPr algn="ctr">
                <a:defRPr/>
              </a:pPr>
              <a:endParaRPr lang="en-US" sz="1400" kern="0" dirty="0">
                <a:solidFill>
                  <a:srgbClr val="FFFFFF"/>
                </a:solidFill>
                <a:latin typeface="Calibri"/>
                <a:cs typeface="Arial" pitchFamily="34" charset="0"/>
              </a:endParaRPr>
            </a:p>
          </p:txBody>
        </p:sp>
        <p:sp>
          <p:nvSpPr>
            <p:cNvPr id="346" name="Rectangle 105"/>
            <p:cNvSpPr/>
            <p:nvPr>
              <p:custDataLst>
                <p:tags r:id="rId92"/>
              </p:custDataLst>
            </p:nvPr>
          </p:nvSpPr>
          <p:spPr>
            <a:xfrm>
              <a:off x="3535085" y="1073600"/>
              <a:ext cx="605054" cy="303653"/>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de-DE" sz="1400" kern="0" dirty="0">
                  <a:solidFill>
                    <a:sysClr val="window" lastClr="FFFFFF"/>
                  </a:solidFill>
                  <a:latin typeface="Calibri"/>
                </a:rPr>
                <a:t>SHG</a:t>
              </a:r>
            </a:p>
          </p:txBody>
        </p:sp>
        <p:sp>
          <p:nvSpPr>
            <p:cNvPr id="347" name="Rectangle 106"/>
            <p:cNvSpPr/>
            <p:nvPr>
              <p:custDataLst>
                <p:tags r:id="rId93"/>
              </p:custDataLst>
            </p:nvPr>
          </p:nvSpPr>
          <p:spPr>
            <a:xfrm>
              <a:off x="2700041" y="1577849"/>
              <a:ext cx="1930157" cy="432475"/>
            </a:xfrm>
            <a:prstGeom prst="rect">
              <a:avLst/>
            </a:prstGeom>
            <a:solidFill>
              <a:srgbClr val="C0504D"/>
            </a:solidFill>
            <a:ln w="25400" cap="flat" cmpd="sng" algn="ctr">
              <a:solidFill>
                <a:srgbClr val="C0504D">
                  <a:shade val="50000"/>
                </a:srgbClr>
              </a:solidFill>
              <a:prstDash val="solid"/>
            </a:ln>
            <a:effectLst/>
          </p:spPr>
          <p:txBody>
            <a:bodyPr anchor="ctr"/>
            <a:lstStyle/>
            <a:p>
              <a:pPr fontAlgn="auto">
                <a:spcBef>
                  <a:spcPts val="0"/>
                </a:spcBef>
                <a:spcAft>
                  <a:spcPts val="0"/>
                </a:spcAft>
                <a:defRPr/>
              </a:pPr>
              <a:r>
                <a:rPr lang="de-DE" sz="1400" kern="0" dirty="0" err="1">
                  <a:solidFill>
                    <a:sysClr val="window" lastClr="FFFFFF"/>
                  </a:solidFill>
                  <a:latin typeface="Calibri"/>
                </a:rPr>
                <a:t>Narrowband</a:t>
              </a:r>
              <a:r>
                <a:rPr lang="de-DE" sz="1400" kern="0" dirty="0">
                  <a:solidFill>
                    <a:sysClr val="window" lastClr="FFFFFF"/>
                  </a:solidFill>
                  <a:latin typeface="Calibri"/>
                </a:rPr>
                <a:t> </a:t>
              </a:r>
              <a:r>
                <a:rPr lang="de-DE" sz="1400" kern="0" dirty="0" err="1">
                  <a:solidFill>
                    <a:sysClr val="window" lastClr="FFFFFF"/>
                  </a:solidFill>
                  <a:latin typeface="Calibri"/>
                </a:rPr>
                <a:t>Dye</a:t>
              </a:r>
              <a:r>
                <a:rPr lang="de-DE" sz="1400" kern="0" dirty="0">
                  <a:solidFill>
                    <a:sysClr val="window" lastClr="FFFFFF"/>
                  </a:solidFill>
                  <a:latin typeface="Calibri"/>
                </a:rPr>
                <a:t> </a:t>
              </a:r>
            </a:p>
          </p:txBody>
        </p:sp>
        <p:cxnSp>
          <p:nvCxnSpPr>
            <p:cNvPr id="348" name="Straight Connector 107"/>
            <p:cNvCxnSpPr/>
            <p:nvPr>
              <p:custDataLst>
                <p:tags r:id="rId94"/>
              </p:custDataLst>
            </p:nvPr>
          </p:nvCxnSpPr>
          <p:spPr>
            <a:xfrm>
              <a:off x="2402821" y="1826292"/>
              <a:ext cx="292981" cy="0"/>
            </a:xfrm>
            <a:prstGeom prst="line">
              <a:avLst/>
            </a:prstGeom>
            <a:noFill/>
            <a:ln w="53975" cap="flat" cmpd="sng" algn="ctr">
              <a:solidFill>
                <a:srgbClr val="00B05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44137" name="Straight Connector 108"/>
            <p:cNvCxnSpPr>
              <a:cxnSpLocks noChangeShapeType="1"/>
            </p:cNvCxnSpPr>
            <p:nvPr>
              <p:custDataLst>
                <p:tags r:id="rId95"/>
              </p:custDataLst>
            </p:nvPr>
          </p:nvCxnSpPr>
          <p:spPr bwMode="auto">
            <a:xfrm>
              <a:off x="4635623" y="1794092"/>
              <a:ext cx="995046" cy="0"/>
            </a:xfrm>
            <a:prstGeom prst="line">
              <a:avLst/>
            </a:prstGeom>
            <a:noFill/>
            <a:ln w="38100" algn="ctr">
              <a:solidFill>
                <a:srgbClr val="C0504D"/>
              </a:solidFill>
              <a:round/>
              <a:headEnd/>
              <a:tailEnd/>
            </a:ln>
          </p:spPr>
        </p:cxnSp>
        <p:cxnSp>
          <p:nvCxnSpPr>
            <p:cNvPr id="44138" name="Straight Connector 110"/>
            <p:cNvCxnSpPr>
              <a:cxnSpLocks noChangeShapeType="1"/>
            </p:cNvCxnSpPr>
            <p:nvPr>
              <p:custDataLst>
                <p:tags r:id="rId96"/>
              </p:custDataLst>
            </p:nvPr>
          </p:nvCxnSpPr>
          <p:spPr bwMode="auto">
            <a:xfrm>
              <a:off x="5580112" y="1705389"/>
              <a:ext cx="177560" cy="175825"/>
            </a:xfrm>
            <a:prstGeom prst="line">
              <a:avLst/>
            </a:prstGeom>
            <a:noFill/>
            <a:ln w="76200" algn="ctr">
              <a:solidFill>
                <a:srgbClr val="000000"/>
              </a:solidFill>
              <a:round/>
              <a:headEnd/>
              <a:tailEnd/>
            </a:ln>
          </p:spPr>
        </p:cxnSp>
        <p:cxnSp>
          <p:nvCxnSpPr>
            <p:cNvPr id="44139" name="Straight Connector 111"/>
            <p:cNvCxnSpPr>
              <a:cxnSpLocks noChangeShapeType="1"/>
            </p:cNvCxnSpPr>
            <p:nvPr>
              <p:custDataLst>
                <p:tags r:id="rId97"/>
              </p:custDataLst>
            </p:nvPr>
          </p:nvCxnSpPr>
          <p:spPr bwMode="auto">
            <a:xfrm flipH="1" flipV="1">
              <a:off x="5639054" y="1794092"/>
              <a:ext cx="103792" cy="839173"/>
            </a:xfrm>
            <a:prstGeom prst="line">
              <a:avLst/>
            </a:prstGeom>
            <a:noFill/>
            <a:ln w="38100" algn="ctr">
              <a:solidFill>
                <a:srgbClr val="C0504D"/>
              </a:solidFill>
              <a:round/>
              <a:headEnd/>
              <a:tailEnd/>
            </a:ln>
          </p:spPr>
        </p:cxnSp>
        <p:cxnSp>
          <p:nvCxnSpPr>
            <p:cNvPr id="44140" name="Straight Connector 115"/>
            <p:cNvCxnSpPr>
              <a:cxnSpLocks noChangeShapeType="1"/>
            </p:cNvCxnSpPr>
            <p:nvPr>
              <p:custDataLst>
                <p:tags r:id="rId98"/>
              </p:custDataLst>
            </p:nvPr>
          </p:nvCxnSpPr>
          <p:spPr bwMode="auto">
            <a:xfrm>
              <a:off x="2339752" y="1722084"/>
              <a:ext cx="177560" cy="175825"/>
            </a:xfrm>
            <a:prstGeom prst="line">
              <a:avLst/>
            </a:prstGeom>
            <a:noFill/>
            <a:ln w="76200" algn="ctr">
              <a:solidFill>
                <a:srgbClr val="000000"/>
              </a:solidFill>
              <a:round/>
              <a:headEnd/>
              <a:tailEnd/>
            </a:ln>
          </p:spPr>
        </p:cxnSp>
        <p:cxnSp>
          <p:nvCxnSpPr>
            <p:cNvPr id="353" name="Gerade Verbindung mit Pfeil 122"/>
            <p:cNvCxnSpPr/>
            <p:nvPr>
              <p:custDataLst>
                <p:tags r:id="rId99"/>
              </p:custDataLst>
            </p:nvPr>
          </p:nvCxnSpPr>
          <p:spPr>
            <a:xfrm flipV="1">
              <a:off x="5810346" y="5017127"/>
              <a:ext cx="132946" cy="1"/>
            </a:xfrm>
            <a:prstGeom prst="straightConnector1">
              <a:avLst/>
            </a:prstGeom>
            <a:noFill/>
            <a:ln w="53975" cap="flat" cmpd="sng" algn="ctr">
              <a:solidFill>
                <a:srgbClr val="4BACC6"/>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354" name="Straight Connector 43"/>
            <p:cNvCxnSpPr/>
            <p:nvPr>
              <p:custDataLst>
                <p:tags r:id="rId100"/>
              </p:custDataLst>
            </p:nvPr>
          </p:nvCxnSpPr>
          <p:spPr>
            <a:xfrm flipV="1">
              <a:off x="2387879" y="4996940"/>
              <a:ext cx="438313" cy="533"/>
            </a:xfrm>
            <a:prstGeom prst="line">
              <a:avLst/>
            </a:prstGeom>
            <a:noFill/>
            <a:ln w="53975" cap="flat" cmpd="sng" algn="ctr">
              <a:solidFill>
                <a:srgbClr val="00B050"/>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355" name="Gerade Verbindung mit Pfeil 122"/>
            <p:cNvCxnSpPr/>
            <p:nvPr>
              <p:custDataLst>
                <p:tags r:id="rId101"/>
              </p:custDataLst>
            </p:nvPr>
          </p:nvCxnSpPr>
          <p:spPr>
            <a:xfrm>
              <a:off x="3676618" y="5006371"/>
              <a:ext cx="432411" cy="0"/>
            </a:xfrm>
            <a:prstGeom prst="straightConnector1">
              <a:avLst/>
            </a:prstGeom>
            <a:noFill/>
            <a:ln w="53975" cap="flat" cmpd="sng" algn="ctr">
              <a:solidFill>
                <a:srgbClr val="4F81BD"/>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sp>
          <p:nvSpPr>
            <p:cNvPr id="356" name="Rectangle 166"/>
            <p:cNvSpPr/>
            <p:nvPr>
              <p:custDataLst>
                <p:tags r:id="rId102"/>
              </p:custDataLst>
            </p:nvPr>
          </p:nvSpPr>
          <p:spPr>
            <a:xfrm>
              <a:off x="2703579" y="4796574"/>
              <a:ext cx="1003116" cy="432477"/>
            </a:xfrm>
            <a:prstGeom prst="rect">
              <a:avLst/>
            </a:prstGeom>
            <a:solidFill>
              <a:srgbClr val="C0504D"/>
            </a:solidFill>
            <a:ln w="25400" cap="flat" cmpd="sng" algn="ctr">
              <a:solidFill>
                <a:srgbClr val="C0504D">
                  <a:shade val="50000"/>
                </a:srgbClr>
              </a:solidFill>
              <a:prstDash val="solid"/>
            </a:ln>
            <a:effectLst/>
          </p:spPr>
          <p:txBody>
            <a:bodyPr anchor="ctr"/>
            <a:lstStyle/>
            <a:p>
              <a:pPr fontAlgn="auto">
                <a:spcBef>
                  <a:spcPts val="0"/>
                </a:spcBef>
                <a:spcAft>
                  <a:spcPts val="0"/>
                </a:spcAft>
                <a:defRPr/>
              </a:pPr>
              <a:r>
                <a:rPr lang="de-DE" sz="1400" kern="0" dirty="0" err="1">
                  <a:solidFill>
                    <a:sysClr val="window" lastClr="FFFFFF"/>
                  </a:solidFill>
                  <a:latin typeface="Calibri"/>
                </a:rPr>
                <a:t>Ti:Sa</a:t>
              </a:r>
              <a:r>
                <a:rPr lang="de-DE" sz="1400" kern="0" dirty="0">
                  <a:solidFill>
                    <a:sysClr val="window" lastClr="FFFFFF"/>
                  </a:solidFill>
                  <a:latin typeface="Calibri"/>
                </a:rPr>
                <a:t> 1</a:t>
              </a:r>
            </a:p>
          </p:txBody>
        </p:sp>
        <p:sp>
          <p:nvSpPr>
            <p:cNvPr id="357" name="Rectangle 168"/>
            <p:cNvSpPr/>
            <p:nvPr>
              <p:custDataLst>
                <p:tags r:id="rId103"/>
              </p:custDataLst>
            </p:nvPr>
          </p:nvSpPr>
          <p:spPr>
            <a:xfrm>
              <a:off x="3849996" y="4851784"/>
              <a:ext cx="1560401" cy="355183"/>
            </a:xfrm>
            <a:prstGeom prst="rect">
              <a:avLst/>
            </a:prstGeom>
            <a:solidFill>
              <a:srgbClr val="4BACC6"/>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r>
                <a:rPr lang="de-DE" sz="1400" kern="0" dirty="0">
                  <a:solidFill>
                    <a:sysClr val="window" lastClr="FFFFFF"/>
                  </a:solidFill>
                  <a:latin typeface="Calibri"/>
                  <a:cs typeface="Arial" pitchFamily="34" charset="0"/>
                </a:rPr>
                <a:t>SHG</a:t>
              </a:r>
              <a:r>
                <a:rPr lang="de-DE" sz="1400" kern="0" dirty="0">
                  <a:solidFill>
                    <a:sysClr val="window" lastClr="FFFFFF"/>
                  </a:solidFill>
                  <a:latin typeface="Calibri"/>
                </a:rPr>
                <a:t>/THG</a:t>
              </a:r>
              <a:r>
                <a:rPr lang="de-DE" sz="1400" kern="0" dirty="0">
                  <a:solidFill>
                    <a:sysClr val="window" lastClr="FFFFFF"/>
                  </a:solidFill>
                  <a:latin typeface="Calibri"/>
                  <a:cs typeface="Arial" pitchFamily="34" charset="0"/>
                </a:rPr>
                <a:t>/FHG</a:t>
              </a:r>
              <a:r>
                <a:rPr lang="de-DE" sz="1400" kern="0" dirty="0">
                  <a:solidFill>
                    <a:sysClr val="window" lastClr="FFFFFF"/>
                  </a:solidFill>
                  <a:latin typeface="Calibri"/>
                </a:rPr>
                <a:t>  </a:t>
              </a:r>
            </a:p>
          </p:txBody>
        </p:sp>
        <p:cxnSp>
          <p:nvCxnSpPr>
            <p:cNvPr id="358" name="Gerade Verbindung mit Pfeil 122"/>
            <p:cNvCxnSpPr>
              <a:stCxn id="357" idx="3"/>
            </p:cNvCxnSpPr>
            <p:nvPr>
              <p:custDataLst>
                <p:tags r:id="rId104"/>
              </p:custDataLst>
            </p:nvPr>
          </p:nvCxnSpPr>
          <p:spPr>
            <a:xfrm>
              <a:off x="5410427" y="5029417"/>
              <a:ext cx="345056" cy="3250"/>
            </a:xfrm>
            <a:prstGeom prst="straightConnector1">
              <a:avLst/>
            </a:prstGeom>
            <a:noFill/>
            <a:ln w="53975" cap="flat" cmpd="sng" algn="ctr">
              <a:solidFill>
                <a:srgbClr val="4BACC6"/>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cxnSp>
          <p:nvCxnSpPr>
            <p:cNvPr id="44147" name="Straight Connector 178"/>
            <p:cNvCxnSpPr>
              <a:cxnSpLocks noChangeShapeType="1"/>
            </p:cNvCxnSpPr>
            <p:nvPr>
              <p:custDataLst>
                <p:tags r:id="rId105"/>
              </p:custDataLst>
            </p:nvPr>
          </p:nvCxnSpPr>
          <p:spPr bwMode="auto">
            <a:xfrm>
              <a:off x="2299099" y="4924458"/>
              <a:ext cx="177560" cy="175825"/>
            </a:xfrm>
            <a:prstGeom prst="line">
              <a:avLst/>
            </a:prstGeom>
            <a:noFill/>
            <a:ln w="76200" algn="ctr">
              <a:solidFill>
                <a:srgbClr val="000000"/>
              </a:solidFill>
              <a:round/>
              <a:headEnd/>
              <a:tailEnd/>
            </a:ln>
          </p:spPr>
        </p:cxnSp>
        <p:cxnSp>
          <p:nvCxnSpPr>
            <p:cNvPr id="44148" name="Straight Connector 184"/>
            <p:cNvCxnSpPr>
              <a:cxnSpLocks noChangeShapeType="1"/>
            </p:cNvCxnSpPr>
            <p:nvPr>
              <p:custDataLst>
                <p:tags r:id="rId106"/>
              </p:custDataLst>
            </p:nvPr>
          </p:nvCxnSpPr>
          <p:spPr bwMode="auto">
            <a:xfrm flipH="1">
              <a:off x="5688536" y="4928513"/>
              <a:ext cx="177560" cy="175825"/>
            </a:xfrm>
            <a:prstGeom prst="line">
              <a:avLst/>
            </a:prstGeom>
            <a:noFill/>
            <a:ln w="76200" algn="ctr">
              <a:solidFill>
                <a:srgbClr val="000000"/>
              </a:solidFill>
              <a:round/>
              <a:headEnd/>
              <a:tailEnd/>
            </a:ln>
          </p:spPr>
        </p:cxnSp>
        <p:cxnSp>
          <p:nvCxnSpPr>
            <p:cNvPr id="361" name="Gerade Verbindung mit Pfeil 122"/>
            <p:cNvCxnSpPr/>
            <p:nvPr>
              <p:custDataLst>
                <p:tags r:id="rId107"/>
              </p:custDataLst>
            </p:nvPr>
          </p:nvCxnSpPr>
          <p:spPr>
            <a:xfrm flipV="1">
              <a:off x="5971586" y="5017321"/>
              <a:ext cx="132946" cy="1"/>
            </a:xfrm>
            <a:prstGeom prst="straightConnector1">
              <a:avLst/>
            </a:prstGeom>
            <a:noFill/>
            <a:ln w="53975" cap="flat" cmpd="sng" algn="ctr">
              <a:solidFill>
                <a:srgbClr val="4BACC6"/>
              </a:solidFill>
              <a:prstDash val="solid"/>
              <a:headEnd type="none" w="sm" len="med"/>
              <a:tailEnd type="none" w="sm" len="med"/>
            </a:ln>
            <a:effectLst>
              <a:glow rad="444500">
                <a:srgbClr val="4F81BD">
                  <a:alpha val="0"/>
                </a:srgbClr>
              </a:glow>
            </a:effectLst>
            <a:scene3d>
              <a:camera prst="orthographicFront"/>
              <a:lightRig rig="threePt" dir="t"/>
            </a:scene3d>
            <a:sp3d extrusionH="76200" contourW="12700" prstMaterial="plastic">
              <a:bevelT/>
              <a:extrusionClr>
                <a:srgbClr val="FFFFFF"/>
              </a:extrusionClr>
              <a:contourClr>
                <a:srgbClr val="BBE0E3">
                  <a:lumMod val="50000"/>
                </a:srgbClr>
              </a:contourClr>
            </a:sp3d>
          </p:spPr>
        </p:cxnSp>
        <p:sp>
          <p:nvSpPr>
            <p:cNvPr id="362" name="Flussdiagramm: Verzögerung 110"/>
            <p:cNvSpPr/>
            <p:nvPr>
              <p:custDataLst>
                <p:tags r:id="rId108"/>
              </p:custDataLst>
            </p:nvPr>
          </p:nvSpPr>
          <p:spPr>
            <a:xfrm>
              <a:off x="6068526" y="4941960"/>
              <a:ext cx="263606" cy="165629"/>
            </a:xfrm>
            <a:prstGeom prst="flowChartDelay">
              <a:avLst/>
            </a:prstGeom>
            <a:solidFill>
              <a:sysClr val="window" lastClr="FFFFFF">
                <a:lumMod val="75000"/>
              </a:sysClr>
            </a:solidFill>
            <a:ln w="25400" cap="flat" cmpd="sng" algn="ctr">
              <a:solidFill>
                <a:sysClr val="windowText" lastClr="000000">
                  <a:lumMod val="85000"/>
                  <a:lumOff val="15000"/>
                </a:sysClr>
              </a:solidFill>
              <a:prstDash val="solid"/>
            </a:ln>
            <a:effectLst/>
          </p:spPr>
          <p:txBody>
            <a:bodyPr anchor="ctr"/>
            <a:lstStyle/>
            <a:p>
              <a:pPr algn="ctr">
                <a:defRPr/>
              </a:pPr>
              <a:endParaRPr lang="en-US" sz="1400" dirty="0">
                <a:solidFill>
                  <a:srgbClr val="FFFFFF"/>
                </a:solidFill>
                <a:latin typeface="Calibri"/>
              </a:endParaRPr>
            </a:p>
          </p:txBody>
        </p:sp>
        <p:cxnSp>
          <p:nvCxnSpPr>
            <p:cNvPr id="44151" name="Elbow Connector 34"/>
            <p:cNvCxnSpPr>
              <a:cxnSpLocks noChangeShapeType="1"/>
              <a:endCxn id="362" idx="3"/>
            </p:cNvCxnSpPr>
            <p:nvPr>
              <p:custDataLst>
                <p:tags r:id="rId109"/>
              </p:custDataLst>
            </p:nvPr>
          </p:nvCxnSpPr>
          <p:spPr bwMode="auto">
            <a:xfrm rot="10800000" flipV="1">
              <a:off x="6332366" y="5018781"/>
              <a:ext cx="255858" cy="5606"/>
            </a:xfrm>
            <a:prstGeom prst="bentConnector3">
              <a:avLst>
                <a:gd name="adj1" fmla="val 50000"/>
              </a:avLst>
            </a:prstGeom>
            <a:noFill/>
            <a:ln w="28575" algn="ctr">
              <a:solidFill>
                <a:srgbClr val="FFC000"/>
              </a:solidFill>
              <a:miter lim="800000"/>
              <a:headEnd/>
              <a:tailEnd/>
            </a:ln>
          </p:spPr>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0" name="Rectangle 12"/>
          <p:cNvSpPr>
            <a:spLocks noGrp="1" noChangeArrowheads="1"/>
          </p:cNvSpPr>
          <p:nvPr>
            <p:ph type="title"/>
          </p:nvPr>
        </p:nvSpPr>
        <p:spPr>
          <a:xfrm>
            <a:off x="457200" y="274638"/>
            <a:ext cx="7620000" cy="487362"/>
          </a:xfrm>
        </p:spPr>
        <p:txBody>
          <a:bodyPr/>
          <a:lstStyle/>
          <a:p>
            <a:pPr>
              <a:defRPr/>
            </a:pPr>
            <a:r>
              <a:rPr lang="en-US" altLang="ru-RU" sz="2400" b="1" dirty="0" smtClean="0">
                <a:solidFill>
                  <a:schemeClr val="accent2"/>
                </a:solidFill>
                <a:effectLst>
                  <a:outerShdw blurRad="38100" dist="38100" dir="2700000" algn="tl">
                    <a:srgbClr val="000000">
                      <a:alpha val="43137"/>
                    </a:srgbClr>
                  </a:outerShdw>
                </a:effectLst>
                <a:latin typeface="Times New Roman" pitchFamily="18" charset="0"/>
              </a:rPr>
              <a:t>The laser lab construction</a:t>
            </a:r>
            <a:endParaRPr lang="ru-RU" sz="2400" b="1" dirty="0" smtClean="0">
              <a:solidFill>
                <a:schemeClr val="accent2"/>
              </a:solidFill>
              <a:effectLst>
                <a:outerShdw blurRad="38100" dist="38100" dir="2700000" algn="tl">
                  <a:srgbClr val="000000">
                    <a:alpha val="43137"/>
                  </a:srgbClr>
                </a:outerShdw>
              </a:effectLst>
              <a:latin typeface="Times New Roman" pitchFamily="18" charset="0"/>
            </a:endParaRPr>
          </a:p>
        </p:txBody>
      </p:sp>
      <p:pic>
        <p:nvPicPr>
          <p:cNvPr id="27650" name="Picture 4" descr="room_old"/>
          <p:cNvPicPr>
            <a:picLocks noChangeAspect="1" noChangeArrowheads="1"/>
          </p:cNvPicPr>
          <p:nvPr/>
        </p:nvPicPr>
        <p:blipFill>
          <a:blip r:embed="rId2" cstate="print"/>
          <a:srcRect/>
          <a:stretch>
            <a:fillRect/>
          </a:stretch>
        </p:blipFill>
        <p:spPr bwMode="auto">
          <a:xfrm>
            <a:off x="533400" y="914400"/>
            <a:ext cx="3276600" cy="2457450"/>
          </a:xfrm>
          <a:prstGeom prst="rect">
            <a:avLst/>
          </a:prstGeom>
          <a:noFill/>
          <a:ln w="9525">
            <a:noFill/>
            <a:miter lim="800000"/>
            <a:headEnd/>
            <a:tailEnd/>
          </a:ln>
        </p:spPr>
      </p:pic>
      <p:pic>
        <p:nvPicPr>
          <p:cNvPr id="27651" name="Picture 13" descr="room_new"/>
          <p:cNvPicPr>
            <a:picLocks noChangeAspect="1" noChangeArrowheads="1"/>
          </p:cNvPicPr>
          <p:nvPr/>
        </p:nvPicPr>
        <p:blipFill>
          <a:blip r:embed="rId3" cstate="print"/>
          <a:srcRect/>
          <a:stretch>
            <a:fillRect/>
          </a:stretch>
        </p:blipFill>
        <p:spPr bwMode="auto">
          <a:xfrm>
            <a:off x="4876800" y="914400"/>
            <a:ext cx="3276600" cy="2457450"/>
          </a:xfrm>
          <a:prstGeom prst="rect">
            <a:avLst/>
          </a:prstGeom>
          <a:noFill/>
          <a:ln w="9525">
            <a:noFill/>
            <a:miter lim="800000"/>
            <a:headEnd/>
            <a:tailEnd/>
          </a:ln>
        </p:spPr>
      </p:pic>
      <p:pic>
        <p:nvPicPr>
          <p:cNvPr id="27652" name="Picture 14" descr="tables2"/>
          <p:cNvPicPr>
            <a:picLocks noChangeAspect="1" noChangeArrowheads="1"/>
          </p:cNvPicPr>
          <p:nvPr/>
        </p:nvPicPr>
        <p:blipFill>
          <a:blip r:embed="rId4" cstate="print"/>
          <a:srcRect/>
          <a:stretch>
            <a:fillRect/>
          </a:stretch>
        </p:blipFill>
        <p:spPr bwMode="auto">
          <a:xfrm>
            <a:off x="533400" y="3810000"/>
            <a:ext cx="3352800" cy="2503488"/>
          </a:xfrm>
          <a:prstGeom prst="rect">
            <a:avLst/>
          </a:prstGeom>
          <a:noFill/>
          <a:ln w="9525">
            <a:noFill/>
            <a:miter lim="800000"/>
            <a:headEnd/>
            <a:tailEnd/>
          </a:ln>
        </p:spPr>
      </p:pic>
      <p:pic>
        <p:nvPicPr>
          <p:cNvPr id="27653" name="Picture 4"/>
          <p:cNvPicPr>
            <a:picLocks noChangeAspect="1" noChangeArrowheads="1"/>
          </p:cNvPicPr>
          <p:nvPr/>
        </p:nvPicPr>
        <p:blipFill>
          <a:blip r:embed="rId5" cstate="print"/>
          <a:srcRect/>
          <a:stretch>
            <a:fillRect/>
          </a:stretch>
        </p:blipFill>
        <p:spPr bwMode="auto">
          <a:xfrm>
            <a:off x="4241800" y="3429000"/>
            <a:ext cx="43688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52400" y="44450"/>
            <a:ext cx="8991600" cy="869950"/>
          </a:xfrm>
        </p:spPr>
        <p:txBody>
          <a:bodyPr/>
          <a:lstStyle/>
          <a:p>
            <a:pPr eaLnBrk="1" hangingPunct="1">
              <a:defRPr/>
            </a:pPr>
            <a:r>
              <a:rPr lang="en-US" sz="2400" b="1" dirty="0" smtClean="0">
                <a:solidFill>
                  <a:schemeClr val="accent2"/>
                </a:solidFill>
                <a:effectLst>
                  <a:outerShdw blurRad="38100" dist="38100" dir="2700000" algn="tl">
                    <a:srgbClr val="000000">
                      <a:alpha val="43137"/>
                    </a:srgbClr>
                  </a:outerShdw>
                </a:effectLst>
                <a:latin typeface="Times New Roman" pitchFamily="18" charset="0"/>
              </a:rPr>
              <a:t>Laser system (delivered to JINR)</a:t>
            </a:r>
            <a:endParaRPr lang="ru-RU" sz="2400" b="1" dirty="0" smtClean="0">
              <a:effectLst>
                <a:outerShdw blurRad="38100" dist="38100" dir="2700000" algn="tl">
                  <a:srgbClr val="000000">
                    <a:alpha val="43137"/>
                  </a:srgbClr>
                </a:outerShdw>
              </a:effectLst>
            </a:endParaRPr>
          </a:p>
        </p:txBody>
      </p:sp>
      <p:sp>
        <p:nvSpPr>
          <p:cNvPr id="25602" name="Rectangle 47"/>
          <p:cNvSpPr>
            <a:spLocks noChangeArrowheads="1"/>
          </p:cNvSpPr>
          <p:nvPr/>
        </p:nvSpPr>
        <p:spPr bwMode="auto">
          <a:xfrm>
            <a:off x="0" y="3482975"/>
            <a:ext cx="4370388" cy="1384300"/>
          </a:xfrm>
          <a:prstGeom prst="rect">
            <a:avLst/>
          </a:prstGeom>
          <a:noFill/>
          <a:ln w="9525">
            <a:noFill/>
            <a:miter lim="800000"/>
            <a:headEnd/>
            <a:tailEnd/>
          </a:ln>
        </p:spPr>
        <p:txBody>
          <a:bodyPr anchor="ctr">
            <a:spAutoFit/>
          </a:bodyPr>
          <a:lstStyle/>
          <a:p>
            <a:pPr eaLnBrk="0" hangingPunct="0">
              <a:buFont typeface="Symbol" pitchFamily="18" charset="2"/>
              <a:buNone/>
            </a:pPr>
            <a:r>
              <a:rPr lang="en-US" altLang="ru-RU" sz="1200" b="1">
                <a:latin typeface="Arial" charset="0"/>
                <a:cs typeface="Times New Roman" pitchFamily="18" charset="0"/>
              </a:rPr>
              <a:t>Nd:YAG laser specification (EdgeWave GmbH) </a:t>
            </a:r>
          </a:p>
          <a:p>
            <a:pPr eaLnBrk="0" hangingPunct="0">
              <a:buFont typeface="Symbol" pitchFamily="18" charset="2"/>
              <a:buChar char=""/>
            </a:pPr>
            <a:r>
              <a:rPr lang="en-US" altLang="ru-RU" sz="1200">
                <a:latin typeface="Arial" charset="0"/>
                <a:cs typeface="Times New Roman" pitchFamily="18" charset="0"/>
              </a:rPr>
              <a:t>Maximal average power: 90 W and 36 W </a:t>
            </a:r>
            <a:r>
              <a:rPr lang="en-US" altLang="ru-RU" sz="1200">
                <a:latin typeface="Arial" charset="0"/>
              </a:rPr>
              <a:t>at fundamental and</a:t>
            </a:r>
            <a:r>
              <a:rPr lang="en-US" altLang="ru-RU" sz="1200">
                <a:latin typeface="Arial" charset="0"/>
                <a:cs typeface="Times New Roman" pitchFamily="18" charset="0"/>
              </a:rPr>
              <a:t> </a:t>
            </a:r>
            <a:r>
              <a:rPr lang="en-US" altLang="ru-RU" sz="1200">
                <a:latin typeface="Arial" charset="0"/>
              </a:rPr>
              <a:t>2nd harmonic </a:t>
            </a:r>
            <a:r>
              <a:rPr lang="en-US" altLang="ru-RU" sz="1200">
                <a:latin typeface="Arial" charset="0"/>
                <a:cs typeface="Times New Roman" pitchFamily="18" charset="0"/>
              </a:rPr>
              <a:t>respectively;</a:t>
            </a:r>
            <a:endParaRPr lang="ru-RU" altLang="ru-RU" sz="1200">
              <a:latin typeface="Arial" charset="0"/>
            </a:endParaRPr>
          </a:p>
          <a:p>
            <a:pPr eaLnBrk="0" hangingPunct="0">
              <a:buFont typeface="Symbol" pitchFamily="18" charset="2"/>
              <a:buChar char=""/>
            </a:pPr>
            <a:r>
              <a:rPr lang="en-US" altLang="ru-RU" sz="1200">
                <a:latin typeface="Arial" charset="0"/>
                <a:cs typeface="Times New Roman" pitchFamily="18" charset="0"/>
              </a:rPr>
              <a:t>Repetition rate: 10-15 kHz;</a:t>
            </a:r>
            <a:endParaRPr lang="ru-RU" altLang="ru-RU" sz="1200">
              <a:latin typeface="Arial" charset="0"/>
            </a:endParaRPr>
          </a:p>
          <a:p>
            <a:pPr eaLnBrk="0" hangingPunct="0">
              <a:buFont typeface="Symbol" pitchFamily="18" charset="2"/>
              <a:buChar char=""/>
            </a:pPr>
            <a:r>
              <a:rPr lang="en-US" altLang="ru-RU" sz="1200">
                <a:latin typeface="Arial" charset="0"/>
                <a:cs typeface="Times New Roman" pitchFamily="18" charset="0"/>
              </a:rPr>
              <a:t>Pulse duration: 8-10 ns.</a:t>
            </a:r>
            <a:endParaRPr lang="ru-RU" altLang="ru-RU" sz="1200">
              <a:latin typeface="Arial" charset="0"/>
            </a:endParaRPr>
          </a:p>
          <a:p>
            <a:pPr eaLnBrk="0" hangingPunct="0">
              <a:buFont typeface="Symbol" pitchFamily="18" charset="2"/>
              <a:buChar char=""/>
            </a:pPr>
            <a:r>
              <a:rPr lang="en-US" altLang="ru-RU" sz="1200">
                <a:latin typeface="Arial" charset="0"/>
                <a:cs typeface="Times New Roman" pitchFamily="18" charset="0"/>
              </a:rPr>
              <a:t>Divergence parameter of the green beam: M</a:t>
            </a:r>
            <a:r>
              <a:rPr lang="en-US" altLang="ru-RU" sz="1200" baseline="30000">
                <a:latin typeface="Arial" charset="0"/>
                <a:cs typeface="Times New Roman" pitchFamily="18" charset="0"/>
              </a:rPr>
              <a:t>2 </a:t>
            </a:r>
            <a:r>
              <a:rPr lang="en-US" altLang="ru-RU" sz="1200">
                <a:latin typeface="Arial" charset="0"/>
                <a:cs typeface="Times New Roman" pitchFamily="18" charset="0"/>
              </a:rPr>
              <a:t>= 1.4;</a:t>
            </a:r>
            <a:endParaRPr lang="ru-RU" altLang="ru-RU" sz="1200">
              <a:latin typeface="Arial" charset="0"/>
            </a:endParaRPr>
          </a:p>
          <a:p>
            <a:pPr eaLnBrk="0" hangingPunct="0">
              <a:buFont typeface="Symbol" pitchFamily="18" charset="2"/>
              <a:buChar char=""/>
            </a:pPr>
            <a:r>
              <a:rPr lang="en-US" altLang="ru-RU" sz="1200">
                <a:latin typeface="Arial" charset="0"/>
                <a:cs typeface="Times New Roman" pitchFamily="18" charset="0"/>
              </a:rPr>
              <a:t>Electrical power 3.6 kW including 1.6 kW for the water chiller.</a:t>
            </a:r>
          </a:p>
        </p:txBody>
      </p:sp>
      <p:sp>
        <p:nvSpPr>
          <p:cNvPr id="25603" name="Rectangle 48"/>
          <p:cNvSpPr>
            <a:spLocks noChangeArrowheads="1"/>
          </p:cNvSpPr>
          <p:nvPr/>
        </p:nvSpPr>
        <p:spPr bwMode="auto">
          <a:xfrm>
            <a:off x="4303713" y="3554413"/>
            <a:ext cx="4910137" cy="1385887"/>
          </a:xfrm>
          <a:prstGeom prst="rect">
            <a:avLst/>
          </a:prstGeom>
          <a:noFill/>
          <a:ln w="9525">
            <a:noFill/>
            <a:miter lim="800000"/>
            <a:headEnd/>
            <a:tailEnd/>
          </a:ln>
        </p:spPr>
        <p:txBody>
          <a:bodyPr anchor="ctr">
            <a:spAutoFit/>
          </a:bodyPr>
          <a:lstStyle/>
          <a:p>
            <a:pPr eaLnBrk="0" hangingPunct="0">
              <a:buFont typeface="Symbol" pitchFamily="18" charset="2"/>
              <a:buNone/>
            </a:pPr>
            <a:r>
              <a:rPr lang="en-US" altLang="ru-RU" sz="1200" b="1">
                <a:latin typeface="Arial" charset="0"/>
              </a:rPr>
              <a:t>Credo dye laser</a:t>
            </a:r>
            <a:r>
              <a:rPr lang="en-US" altLang="ru-RU" sz="1200">
                <a:latin typeface="Arial" charset="0"/>
              </a:rPr>
              <a:t> </a:t>
            </a:r>
            <a:r>
              <a:rPr lang="en-US" altLang="ru-RU" sz="1200" b="1">
                <a:latin typeface="Arial" charset="0"/>
              </a:rPr>
              <a:t>specification (Sirah)</a:t>
            </a:r>
          </a:p>
          <a:p>
            <a:pPr eaLnBrk="0" hangingPunct="0">
              <a:buFont typeface="Symbol" pitchFamily="18" charset="2"/>
              <a:buChar char=""/>
            </a:pPr>
            <a:r>
              <a:rPr lang="en-US" altLang="ru-RU" sz="1200">
                <a:latin typeface="Arial" charset="0"/>
              </a:rPr>
              <a:t>Maximal average power: 20 W at fundamental wavelength, 2 W at  2nd harmonic;</a:t>
            </a:r>
          </a:p>
          <a:p>
            <a:pPr eaLnBrk="0" hangingPunct="0">
              <a:buFont typeface="Symbol" pitchFamily="18" charset="2"/>
              <a:buChar char=""/>
            </a:pPr>
            <a:r>
              <a:rPr lang="en-US" altLang="ru-RU" sz="1200">
                <a:latin typeface="Arial" charset="0"/>
              </a:rPr>
              <a:t>Line width: 1.8 GHz </a:t>
            </a:r>
          </a:p>
          <a:p>
            <a:pPr eaLnBrk="0" hangingPunct="0">
              <a:buFont typeface="Symbol" pitchFamily="18" charset="2"/>
              <a:buChar char=""/>
            </a:pPr>
            <a:r>
              <a:rPr lang="en-US" altLang="ru-RU" sz="1200">
                <a:latin typeface="Arial" charset="0"/>
              </a:rPr>
              <a:t>Pulse duration: ~7 ns </a:t>
            </a:r>
          </a:p>
          <a:p>
            <a:pPr eaLnBrk="0" hangingPunct="0">
              <a:buFont typeface="Symbol" pitchFamily="18" charset="2"/>
              <a:buChar char=""/>
            </a:pPr>
            <a:r>
              <a:rPr lang="en-US" altLang="ru-RU" sz="1200">
                <a:latin typeface="Arial" charset="0"/>
              </a:rPr>
              <a:t> Remote control of wavelength with stabilization to an external laser wavelength meter. </a:t>
            </a:r>
          </a:p>
        </p:txBody>
      </p:sp>
      <p:pic>
        <p:nvPicPr>
          <p:cNvPr id="25604" name="Picture 2"/>
          <p:cNvPicPr>
            <a:picLocks noChangeAspect="1" noChangeArrowheads="1"/>
          </p:cNvPicPr>
          <p:nvPr/>
        </p:nvPicPr>
        <p:blipFill>
          <a:blip r:embed="rId2" cstate="print"/>
          <a:srcRect/>
          <a:stretch>
            <a:fillRect/>
          </a:stretch>
        </p:blipFill>
        <p:spPr bwMode="auto">
          <a:xfrm>
            <a:off x="1219200" y="5029200"/>
            <a:ext cx="2419350" cy="1611313"/>
          </a:xfrm>
          <a:prstGeom prst="rect">
            <a:avLst/>
          </a:prstGeom>
          <a:noFill/>
          <a:ln w="9525">
            <a:noFill/>
            <a:miter lim="800000"/>
            <a:headEnd/>
            <a:tailEnd/>
          </a:ln>
        </p:spPr>
      </p:pic>
      <p:pic>
        <p:nvPicPr>
          <p:cNvPr id="25605" name="Picture 3"/>
          <p:cNvPicPr>
            <a:picLocks noChangeAspect="1" noChangeArrowheads="1"/>
          </p:cNvPicPr>
          <p:nvPr/>
        </p:nvPicPr>
        <p:blipFill>
          <a:blip r:embed="rId3" cstate="print"/>
          <a:srcRect/>
          <a:stretch>
            <a:fillRect/>
          </a:stretch>
        </p:blipFill>
        <p:spPr bwMode="auto">
          <a:xfrm>
            <a:off x="5105400" y="5029200"/>
            <a:ext cx="2695575" cy="1584325"/>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1600200" y="838200"/>
          <a:ext cx="5943599" cy="2533225"/>
        </p:xfrm>
        <a:graphic>
          <a:graphicData uri="http://schemas.openxmlformats.org/drawingml/2006/table">
            <a:tbl>
              <a:tblPr>
                <a:tableStyleId>{284E427A-3D55-4303-BF80-6455036E1DE7}</a:tableStyleId>
              </a:tblPr>
              <a:tblGrid>
                <a:gridCol w="1153809"/>
                <a:gridCol w="1451023"/>
                <a:gridCol w="1155831"/>
                <a:gridCol w="1091805"/>
                <a:gridCol w="1091131"/>
              </a:tblGrid>
              <a:tr h="812800">
                <a:tc>
                  <a:txBody>
                    <a:bodyPr/>
                    <a:lstStyle/>
                    <a:p>
                      <a:pPr algn="just">
                        <a:spcAft>
                          <a:spcPts val="0"/>
                        </a:spcAft>
                      </a:pPr>
                      <a:endParaRPr lang="ru-RU" sz="1200" dirty="0"/>
                    </a:p>
                    <a:p>
                      <a:pPr algn="just">
                        <a:spcAft>
                          <a:spcPts val="0"/>
                        </a:spcAft>
                      </a:pPr>
                      <a:r>
                        <a:rPr lang="en-US" sz="1200" dirty="0"/>
                        <a:t>Type</a:t>
                      </a:r>
                      <a:endParaRPr lang="ru-RU" sz="1200" dirty="0">
                        <a:latin typeface="Times New Roman"/>
                        <a:ea typeface="Times New Roman"/>
                        <a:cs typeface="Times New Roman"/>
                      </a:endParaRPr>
                    </a:p>
                  </a:txBody>
                  <a:tcPr marL="68580" marR="68580" marT="0" marB="0"/>
                </a:tc>
                <a:tc>
                  <a:txBody>
                    <a:bodyPr/>
                    <a:lstStyle/>
                    <a:p>
                      <a:pPr algn="just">
                        <a:spcAft>
                          <a:spcPts val="0"/>
                        </a:spcAft>
                      </a:pPr>
                      <a:r>
                        <a:rPr lang="en-US" sz="1200"/>
                        <a:t>Output power</a:t>
                      </a:r>
                      <a:endParaRPr lang="ru-RU" sz="1200"/>
                    </a:p>
                    <a:p>
                      <a:pPr algn="just">
                        <a:spcAft>
                          <a:spcPts val="0"/>
                        </a:spcAft>
                      </a:pPr>
                      <a:r>
                        <a:rPr lang="en-US" sz="1200"/>
                        <a:t>Main&amp;harmonic, W, (2</a:t>
                      </a:r>
                      <a:r>
                        <a:rPr lang="en-US" sz="1200" baseline="30000"/>
                        <a:t>nd</a:t>
                      </a:r>
                      <a:r>
                        <a:rPr lang="en-US" sz="1200"/>
                        <a:t>),{3</a:t>
                      </a:r>
                      <a:r>
                        <a:rPr lang="en-US" sz="1200" baseline="30000"/>
                        <a:t>rd</a:t>
                      </a:r>
                      <a:r>
                        <a:rPr lang="en-US" sz="1200"/>
                        <a:t>, 4</a:t>
                      </a:r>
                      <a:r>
                        <a:rPr lang="en-US" sz="1200" baseline="30000"/>
                        <a:t>th</a:t>
                      </a:r>
                      <a:r>
                        <a:rPr lang="en-US" sz="1200"/>
                        <a:t>}</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t>Puls frequency,</a:t>
                      </a:r>
                      <a:endParaRPr lang="ru-RU" sz="1200"/>
                    </a:p>
                    <a:p>
                      <a:pPr algn="just">
                        <a:spcAft>
                          <a:spcPts val="0"/>
                        </a:spcAft>
                      </a:pPr>
                      <a:r>
                        <a:rPr lang="en-US" sz="1200"/>
                        <a:t>Hz</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t>Puls length,</a:t>
                      </a:r>
                      <a:endParaRPr lang="ru-RU" sz="1200"/>
                    </a:p>
                    <a:p>
                      <a:pPr algn="just">
                        <a:spcAft>
                          <a:spcPts val="0"/>
                        </a:spcAft>
                      </a:pPr>
                      <a:r>
                        <a:rPr lang="en-US" sz="1200"/>
                        <a:t>ns</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t>Wave length,</a:t>
                      </a:r>
                      <a:endParaRPr lang="ru-RU" sz="1200"/>
                    </a:p>
                    <a:p>
                      <a:pPr algn="just">
                        <a:spcAft>
                          <a:spcPts val="0"/>
                        </a:spcAft>
                      </a:pPr>
                      <a:r>
                        <a:rPr lang="en-US" sz="1200"/>
                        <a:t>nm</a:t>
                      </a:r>
                      <a:endParaRPr lang="ru-RU" sz="1200">
                        <a:latin typeface="Times New Roman"/>
                        <a:ea typeface="Times New Roman"/>
                        <a:cs typeface="Times New Roman"/>
                      </a:endParaRPr>
                    </a:p>
                  </a:txBody>
                  <a:tcPr marL="68580" marR="68580" marT="0" marB="0"/>
                </a:tc>
              </a:tr>
              <a:tr h="270933">
                <a:tc>
                  <a:txBody>
                    <a:bodyPr/>
                    <a:lstStyle/>
                    <a:p>
                      <a:pPr algn="just">
                        <a:spcAft>
                          <a:spcPts val="0"/>
                        </a:spcAft>
                      </a:pPr>
                      <a:r>
                        <a:rPr lang="en-US" sz="1200" b="1" i="0" dirty="0"/>
                        <a:t>Dye laser</a:t>
                      </a:r>
                      <a:endParaRPr lang="ru-RU" sz="1200" b="1" i="0" dirty="0">
                        <a:latin typeface="Times New Roman"/>
                        <a:ea typeface="Times New Roman"/>
                        <a:cs typeface="Times New Roman"/>
                      </a:endParaRPr>
                    </a:p>
                  </a:txBody>
                  <a:tcPr marL="68580" marR="68580" marT="0" marB="0"/>
                </a:tc>
                <a:tc>
                  <a:txBody>
                    <a:bodyPr/>
                    <a:lstStyle/>
                    <a:p>
                      <a:pPr algn="just">
                        <a:spcAft>
                          <a:spcPts val="0"/>
                        </a:spcAft>
                      </a:pPr>
                      <a:r>
                        <a:rPr lang="en-US" sz="1200" b="1" i="0" dirty="0"/>
                        <a:t>3, (0.3)</a:t>
                      </a:r>
                      <a:endParaRPr lang="ru-RU" sz="1200" b="1" i="0" dirty="0">
                        <a:latin typeface="Times New Roman"/>
                        <a:ea typeface="Times New Roman"/>
                        <a:cs typeface="Times New Roman"/>
                      </a:endParaRPr>
                    </a:p>
                  </a:txBody>
                  <a:tcPr marL="68580" marR="68580" marT="0" marB="0"/>
                </a:tc>
                <a:tc>
                  <a:txBody>
                    <a:bodyPr/>
                    <a:lstStyle/>
                    <a:p>
                      <a:pPr algn="just">
                        <a:spcAft>
                          <a:spcPts val="0"/>
                        </a:spcAft>
                      </a:pPr>
                      <a:r>
                        <a:rPr lang="en-US" sz="1200" b="1" i="0" dirty="0"/>
                        <a:t>10</a:t>
                      </a:r>
                      <a:r>
                        <a:rPr lang="en-US" sz="1200" b="1" i="0" baseline="30000" dirty="0"/>
                        <a:t>4</a:t>
                      </a:r>
                      <a:endParaRPr lang="ru-RU" sz="1200" b="1" i="0" dirty="0">
                        <a:latin typeface="Times New Roman"/>
                        <a:ea typeface="Times New Roman"/>
                        <a:cs typeface="Times New Roman"/>
                      </a:endParaRPr>
                    </a:p>
                  </a:txBody>
                  <a:tcPr marL="68580" marR="68580" marT="0" marB="0"/>
                </a:tc>
                <a:tc>
                  <a:txBody>
                    <a:bodyPr/>
                    <a:lstStyle/>
                    <a:p>
                      <a:pPr algn="just">
                        <a:spcAft>
                          <a:spcPts val="0"/>
                        </a:spcAft>
                      </a:pPr>
                      <a:r>
                        <a:rPr lang="en-US" sz="1200" b="1" i="0" dirty="0"/>
                        <a:t>10-30</a:t>
                      </a:r>
                      <a:endParaRPr lang="ru-RU" sz="1200" b="1" i="0" dirty="0">
                        <a:latin typeface="Times New Roman"/>
                        <a:ea typeface="Times New Roman"/>
                        <a:cs typeface="Times New Roman"/>
                      </a:endParaRPr>
                    </a:p>
                  </a:txBody>
                  <a:tcPr marL="68580" marR="68580" marT="0" marB="0"/>
                </a:tc>
                <a:tc>
                  <a:txBody>
                    <a:bodyPr/>
                    <a:lstStyle/>
                    <a:p>
                      <a:pPr algn="just">
                        <a:spcAft>
                          <a:spcPts val="0"/>
                        </a:spcAft>
                      </a:pPr>
                      <a:r>
                        <a:rPr lang="en-US" sz="1200" b="1" i="0" dirty="0"/>
                        <a:t>213-850</a:t>
                      </a:r>
                      <a:endParaRPr lang="ru-RU" sz="1200" b="1" i="0" dirty="0">
                        <a:latin typeface="Times New Roman"/>
                        <a:ea typeface="Times New Roman"/>
                        <a:cs typeface="Times New Roman"/>
                      </a:endParaRPr>
                    </a:p>
                  </a:txBody>
                  <a:tcPr marL="68580" marR="68580" marT="0" marB="0"/>
                </a:tc>
              </a:tr>
              <a:tr h="270933">
                <a:tc>
                  <a:txBody>
                    <a:bodyPr/>
                    <a:lstStyle/>
                    <a:p>
                      <a:pPr algn="just">
                        <a:spcAft>
                          <a:spcPts val="0"/>
                        </a:spcAft>
                      </a:pPr>
                      <a:r>
                        <a:rPr lang="en-US" sz="1200" b="0" i="1"/>
                        <a:t>Ti:Sapphir</a:t>
                      </a:r>
                      <a:endParaRPr lang="ru-RU" sz="1200" b="0" i="1">
                        <a:latin typeface="Times New Roman"/>
                        <a:ea typeface="Times New Roman"/>
                        <a:cs typeface="Times New Roman"/>
                      </a:endParaRPr>
                    </a:p>
                  </a:txBody>
                  <a:tcPr marL="68580" marR="68580" marT="0" marB="0"/>
                </a:tc>
                <a:tc>
                  <a:txBody>
                    <a:bodyPr/>
                    <a:lstStyle/>
                    <a:p>
                      <a:pPr algn="just">
                        <a:spcAft>
                          <a:spcPts val="0"/>
                        </a:spcAft>
                      </a:pPr>
                      <a:r>
                        <a:rPr lang="en-US" sz="1200" b="0" i="1"/>
                        <a:t>2, (0.2), {0.04}</a:t>
                      </a:r>
                      <a:endParaRPr lang="ru-RU" sz="1200" b="0" i="1">
                        <a:latin typeface="Times New Roman"/>
                        <a:ea typeface="Times New Roman"/>
                        <a:cs typeface="Times New Roman"/>
                      </a:endParaRPr>
                    </a:p>
                  </a:txBody>
                  <a:tcPr marL="68580" marR="68580" marT="0" marB="0"/>
                </a:tc>
                <a:tc>
                  <a:txBody>
                    <a:bodyPr/>
                    <a:lstStyle/>
                    <a:p>
                      <a:pPr algn="just">
                        <a:spcAft>
                          <a:spcPts val="0"/>
                        </a:spcAft>
                      </a:pPr>
                      <a:r>
                        <a:rPr lang="en-US" sz="1200" b="0" i="1"/>
                        <a:t>10</a:t>
                      </a:r>
                      <a:r>
                        <a:rPr lang="en-US" sz="1200" b="0" i="1" baseline="30000"/>
                        <a:t>4</a:t>
                      </a:r>
                      <a:endParaRPr lang="ru-RU" sz="1200" b="0" i="1">
                        <a:latin typeface="Times New Roman"/>
                        <a:ea typeface="Times New Roman"/>
                        <a:cs typeface="Times New Roman"/>
                      </a:endParaRPr>
                    </a:p>
                  </a:txBody>
                  <a:tcPr marL="68580" marR="68580" marT="0" marB="0"/>
                </a:tc>
                <a:tc>
                  <a:txBody>
                    <a:bodyPr/>
                    <a:lstStyle/>
                    <a:p>
                      <a:pPr algn="just">
                        <a:spcAft>
                          <a:spcPts val="0"/>
                        </a:spcAft>
                      </a:pPr>
                      <a:r>
                        <a:rPr lang="en-US" sz="1200" b="0" i="1"/>
                        <a:t>30-50</a:t>
                      </a:r>
                      <a:endParaRPr lang="ru-RU" sz="1200" b="0" i="1">
                        <a:latin typeface="Times New Roman"/>
                        <a:ea typeface="Times New Roman"/>
                        <a:cs typeface="Times New Roman"/>
                      </a:endParaRPr>
                    </a:p>
                  </a:txBody>
                  <a:tcPr marL="68580" marR="68580" marT="0" marB="0"/>
                </a:tc>
                <a:tc>
                  <a:txBody>
                    <a:bodyPr/>
                    <a:lstStyle/>
                    <a:p>
                      <a:pPr algn="just">
                        <a:spcAft>
                          <a:spcPts val="0"/>
                        </a:spcAft>
                      </a:pPr>
                      <a:r>
                        <a:rPr lang="en-US" sz="1200" b="0" i="1" dirty="0"/>
                        <a:t>680-960</a:t>
                      </a:r>
                      <a:endParaRPr lang="ru-RU" sz="1200" b="0" i="1" dirty="0">
                        <a:latin typeface="Times New Roman"/>
                        <a:ea typeface="Times New Roman"/>
                        <a:cs typeface="Times New Roman"/>
                      </a:endParaRPr>
                    </a:p>
                  </a:txBody>
                  <a:tcPr marL="68580" marR="68580" marT="0" marB="0"/>
                </a:tc>
              </a:tr>
              <a:tr h="270933">
                <a:tc>
                  <a:txBody>
                    <a:bodyPr/>
                    <a:lstStyle/>
                    <a:p>
                      <a:pPr algn="just">
                        <a:spcAft>
                          <a:spcPts val="0"/>
                        </a:spcAft>
                      </a:pPr>
                      <a:r>
                        <a:rPr lang="en-US" sz="1200" b="1"/>
                        <a:t>Nd-YAG</a:t>
                      </a:r>
                      <a:endParaRPr lang="ru-RU" sz="1200" b="1">
                        <a:latin typeface="Times New Roman"/>
                        <a:ea typeface="Times New Roman"/>
                        <a:cs typeface="Times New Roman"/>
                      </a:endParaRPr>
                    </a:p>
                  </a:txBody>
                  <a:tcPr marL="68580" marR="68580" marT="0" marB="0"/>
                </a:tc>
                <a:tc>
                  <a:txBody>
                    <a:bodyPr/>
                    <a:lstStyle/>
                    <a:p>
                      <a:pPr algn="just">
                        <a:spcAft>
                          <a:spcPts val="0"/>
                        </a:spcAft>
                      </a:pPr>
                      <a:r>
                        <a:rPr lang="en-US" sz="1200" b="1"/>
                        <a:t>(80-100), {20-40}</a:t>
                      </a:r>
                      <a:endParaRPr lang="ru-RU" sz="1200" b="1">
                        <a:latin typeface="Times New Roman"/>
                        <a:ea typeface="Times New Roman"/>
                        <a:cs typeface="Times New Roman"/>
                      </a:endParaRPr>
                    </a:p>
                  </a:txBody>
                  <a:tcPr marL="68580" marR="68580" marT="0" marB="0"/>
                </a:tc>
                <a:tc>
                  <a:txBody>
                    <a:bodyPr/>
                    <a:lstStyle/>
                    <a:p>
                      <a:pPr algn="just">
                        <a:spcAft>
                          <a:spcPts val="0"/>
                        </a:spcAft>
                      </a:pPr>
                      <a:r>
                        <a:rPr lang="en-US" sz="1200" b="1"/>
                        <a:t>10</a:t>
                      </a:r>
                      <a:r>
                        <a:rPr lang="en-US" sz="1200" b="1" baseline="30000"/>
                        <a:t>4</a:t>
                      </a:r>
                      <a:endParaRPr lang="ru-RU" sz="1200" b="1">
                        <a:latin typeface="Times New Roman"/>
                        <a:ea typeface="Times New Roman"/>
                        <a:cs typeface="Times New Roman"/>
                      </a:endParaRPr>
                    </a:p>
                  </a:txBody>
                  <a:tcPr marL="68580" marR="68580" marT="0" marB="0"/>
                </a:tc>
                <a:tc>
                  <a:txBody>
                    <a:bodyPr/>
                    <a:lstStyle/>
                    <a:p>
                      <a:pPr algn="just">
                        <a:spcAft>
                          <a:spcPts val="0"/>
                        </a:spcAft>
                      </a:pPr>
                      <a:r>
                        <a:rPr lang="en-US" sz="1200" b="1"/>
                        <a:t>10-50</a:t>
                      </a:r>
                      <a:endParaRPr lang="ru-RU" sz="1200" b="1">
                        <a:latin typeface="Times New Roman"/>
                        <a:ea typeface="Times New Roman"/>
                        <a:cs typeface="Times New Roman"/>
                      </a:endParaRPr>
                    </a:p>
                  </a:txBody>
                  <a:tcPr marL="68580" marR="68580" marT="0" marB="0"/>
                </a:tc>
                <a:tc>
                  <a:txBody>
                    <a:bodyPr/>
                    <a:lstStyle/>
                    <a:p>
                      <a:pPr algn="just">
                        <a:spcAft>
                          <a:spcPts val="0"/>
                        </a:spcAft>
                      </a:pPr>
                      <a:r>
                        <a:rPr lang="en-US" sz="1200" b="1" dirty="0"/>
                        <a:t>532</a:t>
                      </a:r>
                      <a:endParaRPr lang="ru-RU" sz="1200" b="1" dirty="0">
                        <a:latin typeface="Times New Roman"/>
                        <a:ea typeface="Times New Roman"/>
                        <a:cs typeface="Times New Roman"/>
                      </a:endParaRPr>
                    </a:p>
                  </a:txBody>
                  <a:tcPr marL="68580" marR="68580" marT="0" marB="0"/>
                </a:tc>
              </a:tr>
              <a:tr h="270933">
                <a:tc>
                  <a:txBody>
                    <a:bodyPr/>
                    <a:lstStyle/>
                    <a:p>
                      <a:pPr algn="just">
                        <a:spcAft>
                          <a:spcPts val="0"/>
                        </a:spcAft>
                      </a:pPr>
                      <a:r>
                        <a:rPr lang="en-US" sz="1200"/>
                        <a:t>Matisse system</a:t>
                      </a:r>
                      <a:endParaRPr lang="ru-RU" sz="1200">
                        <a:latin typeface="Times New Roman"/>
                        <a:ea typeface="Times New Roman"/>
                        <a:cs typeface="Times New Roman"/>
                      </a:endParaRPr>
                    </a:p>
                  </a:txBody>
                  <a:tcPr marL="68580" marR="68580" marT="0" marB="0"/>
                </a:tc>
                <a:tc>
                  <a:txBody>
                    <a:bodyPr/>
                    <a:lstStyle/>
                    <a:p>
                      <a:pPr algn="just">
                        <a:spcAft>
                          <a:spcPts val="0"/>
                        </a:spcAft>
                      </a:pPr>
                      <a:endParaRPr lang="en-US" sz="1200">
                        <a:latin typeface="Times New Roman"/>
                        <a:ea typeface="Times New Roman"/>
                        <a:cs typeface="Times New Roman"/>
                      </a:endParaRPr>
                    </a:p>
                  </a:txBody>
                  <a:tcPr marL="68580" marR="68580" marT="0" marB="0"/>
                </a:tc>
                <a:tc>
                  <a:txBody>
                    <a:bodyPr/>
                    <a:lstStyle/>
                    <a:p>
                      <a:pPr algn="just">
                        <a:spcAft>
                          <a:spcPts val="0"/>
                        </a:spcAft>
                      </a:pPr>
                      <a:endParaRPr lang="en-US" sz="1200">
                        <a:latin typeface="Times New Roman"/>
                        <a:ea typeface="Times New Roman"/>
                        <a:cs typeface="Times New Roman"/>
                      </a:endParaRPr>
                    </a:p>
                  </a:txBody>
                  <a:tcPr marL="68580" marR="68580" marT="0" marB="0"/>
                </a:tc>
                <a:tc>
                  <a:txBody>
                    <a:bodyPr/>
                    <a:lstStyle/>
                    <a:p>
                      <a:pPr algn="just">
                        <a:spcAft>
                          <a:spcPts val="0"/>
                        </a:spcAft>
                      </a:pPr>
                      <a:endParaRPr lang="en-US" sz="1200">
                        <a:latin typeface="Times New Roman"/>
                        <a:ea typeface="Times New Roman"/>
                        <a:cs typeface="Times New Roman"/>
                      </a:endParaRPr>
                    </a:p>
                  </a:txBody>
                  <a:tcPr marL="68580" marR="68580" marT="0" marB="0"/>
                </a:tc>
                <a:tc>
                  <a:txBody>
                    <a:bodyPr/>
                    <a:lstStyle/>
                    <a:p>
                      <a:pPr algn="just">
                        <a:spcAft>
                          <a:spcPts val="0"/>
                        </a:spcAft>
                      </a:pPr>
                      <a:endParaRPr lang="en-US" sz="1200">
                        <a:latin typeface="Times New Roman"/>
                        <a:ea typeface="Times New Roman"/>
                        <a:cs typeface="Times New Roman"/>
                      </a:endParaRPr>
                    </a:p>
                  </a:txBody>
                  <a:tcPr marL="68580" marR="68580" marT="0" marB="0"/>
                </a:tc>
              </a:tr>
              <a:tr h="270933">
                <a:tc>
                  <a:txBody>
                    <a:bodyPr/>
                    <a:lstStyle/>
                    <a:p>
                      <a:pPr algn="just">
                        <a:spcAft>
                          <a:spcPts val="0"/>
                        </a:spcAft>
                      </a:pPr>
                      <a:r>
                        <a:rPr lang="en-US" sz="1200"/>
                        <a:t>Ring dye</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t>0.8-6</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t>cw</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t>cw</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t>540-900</a:t>
                      </a:r>
                      <a:endParaRPr lang="ru-RU" sz="1200">
                        <a:latin typeface="Times New Roman"/>
                        <a:ea typeface="Times New Roman"/>
                        <a:cs typeface="Times New Roman"/>
                      </a:endParaRPr>
                    </a:p>
                  </a:txBody>
                  <a:tcPr marL="68580" marR="68580" marT="0" marB="0"/>
                </a:tc>
              </a:tr>
              <a:tr h="270933">
                <a:tc>
                  <a:txBody>
                    <a:bodyPr/>
                    <a:lstStyle/>
                    <a:p>
                      <a:pPr algn="just">
                        <a:spcAft>
                          <a:spcPts val="0"/>
                        </a:spcAft>
                      </a:pPr>
                      <a:r>
                        <a:rPr lang="en-US" sz="1200" dirty="0" err="1" smtClean="0"/>
                        <a:t>Ti:Sapphir</a:t>
                      </a:r>
                      <a:endParaRPr lang="ru-RU" sz="1200" dirty="0">
                        <a:latin typeface="Times New Roman"/>
                        <a:ea typeface="Times New Roman"/>
                        <a:cs typeface="Times New Roman"/>
                      </a:endParaRPr>
                    </a:p>
                  </a:txBody>
                  <a:tcPr marL="68580" marR="68580" marT="0" marB="0"/>
                </a:tc>
                <a:tc>
                  <a:txBody>
                    <a:bodyPr/>
                    <a:lstStyle/>
                    <a:p>
                      <a:pPr algn="just">
                        <a:spcAft>
                          <a:spcPts val="0"/>
                        </a:spcAft>
                      </a:pPr>
                      <a:r>
                        <a:rPr lang="en-US" sz="1200"/>
                        <a:t>0.8-6.5</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t>cw</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a:t>cw</a:t>
                      </a:r>
                      <a:endParaRPr lang="ru-RU" sz="1200">
                        <a:latin typeface="Times New Roman"/>
                        <a:ea typeface="Times New Roman"/>
                        <a:cs typeface="Times New Roman"/>
                      </a:endParaRPr>
                    </a:p>
                  </a:txBody>
                  <a:tcPr marL="68580" marR="68580" marT="0" marB="0"/>
                </a:tc>
                <a:tc>
                  <a:txBody>
                    <a:bodyPr/>
                    <a:lstStyle/>
                    <a:p>
                      <a:pPr algn="just">
                        <a:spcAft>
                          <a:spcPts val="0"/>
                        </a:spcAft>
                      </a:pPr>
                      <a:r>
                        <a:rPr lang="en-US" sz="1200" dirty="0"/>
                        <a:t>700-1000</a:t>
                      </a:r>
                      <a:endParaRPr lang="ru-RU" sz="12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0" name="Rectangle 12"/>
          <p:cNvSpPr>
            <a:spLocks noGrp="1" noChangeArrowheads="1"/>
          </p:cNvSpPr>
          <p:nvPr>
            <p:ph type="title"/>
          </p:nvPr>
        </p:nvSpPr>
        <p:spPr>
          <a:xfrm>
            <a:off x="457200" y="274638"/>
            <a:ext cx="7620000" cy="487362"/>
          </a:xfrm>
        </p:spPr>
        <p:txBody>
          <a:bodyPr/>
          <a:lstStyle/>
          <a:p>
            <a:pPr>
              <a:defRPr/>
            </a:pPr>
            <a:r>
              <a:rPr lang="fr-FR" sz="2400" b="1" dirty="0" smtClean="0">
                <a:solidFill>
                  <a:schemeClr val="accent2"/>
                </a:solidFill>
                <a:effectLst>
                  <a:outerShdw blurRad="38100" dist="38100" dir="2700000" algn="tl">
                    <a:srgbClr val="000000">
                      <a:alpha val="43137"/>
                    </a:srgbClr>
                  </a:outerShdw>
                </a:effectLst>
                <a:latin typeface="Times New Roman" pitchFamily="18" charset="0"/>
              </a:rPr>
              <a:t>Ti:Sa laser system</a:t>
            </a:r>
            <a:r>
              <a:rPr lang="en-US" sz="2400" dirty="0" smtClean="0"/>
              <a:t> </a:t>
            </a:r>
            <a:r>
              <a:rPr lang="en-US" altLang="ru-RU" sz="2400" b="1" dirty="0" smtClean="0">
                <a:solidFill>
                  <a:schemeClr val="accent2"/>
                </a:solidFill>
                <a:effectLst>
                  <a:outerShdw blurRad="38100" dist="38100" dir="2700000" algn="tl">
                    <a:srgbClr val="000000">
                      <a:alpha val="43137"/>
                    </a:srgbClr>
                  </a:outerShdw>
                </a:effectLst>
                <a:latin typeface="Times New Roman" pitchFamily="18" charset="0"/>
              </a:rPr>
              <a:t>installing in the laser lab </a:t>
            </a:r>
            <a:endParaRPr lang="ru-RU" sz="2400" b="1" dirty="0" smtClean="0">
              <a:solidFill>
                <a:schemeClr val="accent2"/>
              </a:solidFill>
              <a:effectLst>
                <a:outerShdw blurRad="38100" dist="38100" dir="2700000" algn="tl">
                  <a:srgbClr val="000000">
                    <a:alpha val="43137"/>
                  </a:srgbClr>
                </a:outerShdw>
              </a:effectLst>
              <a:latin typeface="Times New Roman" pitchFamily="18" charset="0"/>
            </a:endParaRPr>
          </a:p>
        </p:txBody>
      </p:sp>
      <p:pic>
        <p:nvPicPr>
          <p:cNvPr id="28674" name="Picture 3"/>
          <p:cNvPicPr>
            <a:picLocks noChangeAspect="1" noChangeArrowheads="1"/>
          </p:cNvPicPr>
          <p:nvPr/>
        </p:nvPicPr>
        <p:blipFill>
          <a:blip r:embed="rId2" cstate="print"/>
          <a:srcRect/>
          <a:stretch>
            <a:fillRect/>
          </a:stretch>
        </p:blipFill>
        <p:spPr bwMode="auto">
          <a:xfrm>
            <a:off x="4038600" y="1295400"/>
            <a:ext cx="1981200" cy="1935163"/>
          </a:xfrm>
          <a:prstGeom prst="rect">
            <a:avLst/>
          </a:prstGeom>
          <a:noFill/>
          <a:ln w="9525">
            <a:noFill/>
            <a:miter lim="800000"/>
            <a:headEnd/>
            <a:tailEnd/>
          </a:ln>
        </p:spPr>
      </p:pic>
      <p:pic>
        <p:nvPicPr>
          <p:cNvPr id="28675" name="Picture 5" descr="C:\SergeZ\Photo\Camera\IMG_20180711_213958.jpg"/>
          <p:cNvPicPr>
            <a:picLocks noChangeAspect="1" noChangeArrowheads="1"/>
          </p:cNvPicPr>
          <p:nvPr/>
        </p:nvPicPr>
        <p:blipFill>
          <a:blip r:embed="rId3" cstate="print"/>
          <a:srcRect/>
          <a:stretch>
            <a:fillRect/>
          </a:stretch>
        </p:blipFill>
        <p:spPr bwMode="auto">
          <a:xfrm>
            <a:off x="304800" y="914400"/>
            <a:ext cx="3505200" cy="2628900"/>
          </a:xfrm>
          <a:prstGeom prst="rect">
            <a:avLst/>
          </a:prstGeom>
          <a:noFill/>
          <a:ln w="9525">
            <a:noFill/>
            <a:miter lim="800000"/>
            <a:headEnd/>
            <a:tailEnd/>
          </a:ln>
        </p:spPr>
      </p:pic>
      <p:pic>
        <p:nvPicPr>
          <p:cNvPr id="28676" name="Picture 2" descr="C:\SergeZ\GaLS\Laser\Photonics\TU-Sept18-Img2.png"/>
          <p:cNvPicPr>
            <a:picLocks noChangeAspect="1" noChangeArrowheads="1"/>
          </p:cNvPicPr>
          <p:nvPr/>
        </p:nvPicPr>
        <p:blipFill>
          <a:blip r:embed="rId4" cstate="print"/>
          <a:srcRect/>
          <a:stretch>
            <a:fillRect/>
          </a:stretch>
        </p:blipFill>
        <p:spPr bwMode="auto">
          <a:xfrm>
            <a:off x="304800" y="3886200"/>
            <a:ext cx="4695825" cy="2800350"/>
          </a:xfrm>
          <a:prstGeom prst="rect">
            <a:avLst/>
          </a:prstGeom>
          <a:noFill/>
          <a:ln w="9525">
            <a:noFill/>
            <a:miter lim="800000"/>
            <a:headEnd/>
            <a:tailEnd/>
          </a:ln>
        </p:spPr>
      </p:pic>
      <p:sp>
        <p:nvSpPr>
          <p:cNvPr id="28677" name="Прямоугольник 6"/>
          <p:cNvSpPr>
            <a:spLocks noChangeArrowheads="1"/>
          </p:cNvSpPr>
          <p:nvPr/>
        </p:nvSpPr>
        <p:spPr bwMode="auto">
          <a:xfrm>
            <a:off x="5181600" y="3810000"/>
            <a:ext cx="3962400" cy="2862263"/>
          </a:xfrm>
          <a:prstGeom prst="rect">
            <a:avLst/>
          </a:prstGeom>
          <a:noFill/>
          <a:ln w="9525">
            <a:noFill/>
            <a:miter lim="800000"/>
            <a:headEnd/>
            <a:tailEnd/>
          </a:ln>
        </p:spPr>
        <p:txBody>
          <a:bodyPr>
            <a:spAutoFit/>
          </a:bodyPr>
          <a:lstStyle/>
          <a:p>
            <a:r>
              <a:rPr lang="en-US" sz="1200" b="1"/>
              <a:t>The advantages of the TU series:</a:t>
            </a:r>
            <a:endParaRPr lang="en-US" sz="1200"/>
          </a:p>
          <a:p>
            <a:r>
              <a:rPr lang="en-US" sz="1200" b="1"/>
              <a:t>Simpler design</a:t>
            </a:r>
            <a:endParaRPr lang="en-US" sz="1200"/>
          </a:p>
          <a:p>
            <a:r>
              <a:rPr lang="en-US" sz="1200" b="1"/>
              <a:t>Superior wavelength stability over Fabry-Pérot etalon based approaches </a:t>
            </a:r>
            <a:endParaRPr lang="en-US" sz="1200"/>
          </a:p>
          <a:p>
            <a:r>
              <a:rPr lang="en-US" sz="1200" b="1"/>
              <a:t>Superior wavelength stability that's better than 0.1cm-1 (typically &lt;0.04 cm-1 over eight hours).</a:t>
            </a:r>
            <a:endParaRPr lang="en-US" sz="1200"/>
          </a:p>
          <a:p>
            <a:r>
              <a:rPr lang="en-US" sz="1200" b="1"/>
              <a:t>Wavelength and line width are not affected by changes in temperature, and pressure</a:t>
            </a:r>
            <a:endParaRPr lang="en-US" sz="1200"/>
          </a:p>
          <a:p>
            <a:r>
              <a:rPr lang="en-US" sz="1200" b="1"/>
              <a:t>No need to re-calibrate wavelength on a daily basis</a:t>
            </a:r>
            <a:endParaRPr lang="en-US" sz="1200"/>
          </a:p>
          <a:p>
            <a:r>
              <a:rPr lang="en-US" sz="1200" b="1"/>
              <a:t>Diode pumped solid state (DPSS) laser solution vs a Dye laser solution: </a:t>
            </a:r>
            <a:endParaRPr lang="en-US" sz="1200"/>
          </a:p>
          <a:p>
            <a:r>
              <a:rPr lang="en-US" sz="1200" b="1"/>
              <a:t>No dye cells, replacement of dyes nor the need to flush and replenish any dyes at any time.</a:t>
            </a:r>
            <a:endParaRPr lang="en-US" sz="1200"/>
          </a:p>
          <a:p>
            <a:r>
              <a:rPr lang="en-US" sz="1200" b="1"/>
              <a:t>Much more stable wavelength.</a:t>
            </a:r>
            <a:endParaRPr lang="en-US" sz="1200"/>
          </a:p>
        </p:txBody>
      </p:sp>
      <p:pic>
        <p:nvPicPr>
          <p:cNvPr id="28678" name="Picture 3" descr="C:\SergeZ\GaLS\Laser\Photonics\TU-Sept18-Img1.png"/>
          <p:cNvPicPr>
            <a:picLocks noChangeAspect="1" noChangeArrowheads="1"/>
          </p:cNvPicPr>
          <p:nvPr/>
        </p:nvPicPr>
        <p:blipFill>
          <a:blip r:embed="rId5" cstate="print"/>
          <a:srcRect/>
          <a:stretch>
            <a:fillRect/>
          </a:stretch>
        </p:blipFill>
        <p:spPr bwMode="auto">
          <a:xfrm>
            <a:off x="6324600" y="990600"/>
            <a:ext cx="2093913" cy="1905000"/>
          </a:xfrm>
          <a:prstGeom prst="rect">
            <a:avLst/>
          </a:prstGeom>
          <a:noFill/>
          <a:ln w="9525">
            <a:noFill/>
            <a:miter lim="800000"/>
            <a:headEnd/>
            <a:tailEnd/>
          </a:ln>
        </p:spPr>
      </p:pic>
      <p:sp>
        <p:nvSpPr>
          <p:cNvPr id="28679" name="Прямоугольник 8"/>
          <p:cNvSpPr>
            <a:spLocks noChangeArrowheads="1"/>
          </p:cNvSpPr>
          <p:nvPr/>
        </p:nvSpPr>
        <p:spPr bwMode="auto">
          <a:xfrm>
            <a:off x="6172200" y="2895600"/>
            <a:ext cx="3276600" cy="830263"/>
          </a:xfrm>
          <a:prstGeom prst="rect">
            <a:avLst/>
          </a:prstGeom>
          <a:noFill/>
          <a:ln w="9525">
            <a:noFill/>
            <a:miter lim="800000"/>
            <a:headEnd/>
            <a:tailEnd/>
          </a:ln>
        </p:spPr>
        <p:txBody>
          <a:bodyPr>
            <a:spAutoFit/>
          </a:bodyPr>
          <a:lstStyle/>
          <a:p>
            <a:r>
              <a:rPr lang="en-US" sz="1200" b="1"/>
              <a:t>Narrow linewidth diffraction pattern measured from a Photonics Industries TU Series Diode Pumped Solid-State Tunable ns Ti: Sapphire Laser</a:t>
            </a:r>
            <a:endParaRPr lang="ru-RU"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8"/>
          <p:cNvGrpSpPr>
            <a:grpSpLocks/>
          </p:cNvGrpSpPr>
          <p:nvPr/>
        </p:nvGrpSpPr>
        <p:grpSpPr bwMode="auto">
          <a:xfrm>
            <a:off x="152400" y="838200"/>
            <a:ext cx="3743325" cy="3603625"/>
            <a:chOff x="0" y="116632"/>
            <a:chExt cx="3744416" cy="3603780"/>
          </a:xfrm>
        </p:grpSpPr>
        <p:pic>
          <p:nvPicPr>
            <p:cNvPr id="29775" name="Picture 3"/>
            <p:cNvPicPr>
              <a:picLocks noChangeAspect="1"/>
            </p:cNvPicPr>
            <p:nvPr/>
          </p:nvPicPr>
          <p:blipFill>
            <a:blip r:embed="rId2" cstate="print"/>
            <a:srcRect/>
            <a:stretch>
              <a:fillRect/>
            </a:stretch>
          </p:blipFill>
          <p:spPr bwMode="auto">
            <a:xfrm>
              <a:off x="0" y="116632"/>
              <a:ext cx="3744416" cy="3603780"/>
            </a:xfrm>
            <a:prstGeom prst="rect">
              <a:avLst/>
            </a:prstGeom>
            <a:noFill/>
            <a:ln w="9525">
              <a:noFill/>
              <a:miter lim="800000"/>
              <a:headEnd/>
              <a:tailEnd/>
            </a:ln>
          </p:spPr>
        </p:pic>
        <p:sp>
          <p:nvSpPr>
            <p:cNvPr id="29776" name="TextBox 4"/>
            <p:cNvSpPr txBox="1">
              <a:spLocks noChangeArrowheads="1"/>
            </p:cNvSpPr>
            <p:nvPr/>
          </p:nvSpPr>
          <p:spPr bwMode="auto">
            <a:xfrm>
              <a:off x="593512" y="260648"/>
              <a:ext cx="324128" cy="369332"/>
            </a:xfrm>
            <a:prstGeom prst="rect">
              <a:avLst/>
            </a:prstGeom>
            <a:noFill/>
            <a:ln w="9525">
              <a:noFill/>
              <a:miter lim="800000"/>
              <a:headEnd/>
              <a:tailEnd/>
            </a:ln>
          </p:spPr>
          <p:txBody>
            <a:bodyPr wrap="none">
              <a:spAutoFit/>
            </a:bodyPr>
            <a:lstStyle/>
            <a:p>
              <a:r>
                <a:rPr lang="en-US" altLang="en-US" b="1"/>
                <a:t>A</a:t>
              </a:r>
              <a:endParaRPr lang="en-GB" altLang="en-US" b="1"/>
            </a:p>
          </p:txBody>
        </p:sp>
        <p:sp>
          <p:nvSpPr>
            <p:cNvPr id="29777" name="TextBox 5"/>
            <p:cNvSpPr txBox="1">
              <a:spLocks noChangeArrowheads="1"/>
            </p:cNvSpPr>
            <p:nvPr/>
          </p:nvSpPr>
          <p:spPr bwMode="auto">
            <a:xfrm>
              <a:off x="1187624" y="269234"/>
              <a:ext cx="288032" cy="369332"/>
            </a:xfrm>
            <a:prstGeom prst="rect">
              <a:avLst/>
            </a:prstGeom>
            <a:noFill/>
            <a:ln w="9525">
              <a:noFill/>
              <a:miter lim="800000"/>
              <a:headEnd/>
              <a:tailEnd/>
            </a:ln>
          </p:spPr>
          <p:txBody>
            <a:bodyPr>
              <a:spAutoFit/>
            </a:bodyPr>
            <a:lstStyle/>
            <a:p>
              <a:r>
                <a:rPr lang="en-US" altLang="en-US" b="1"/>
                <a:t>B</a:t>
              </a:r>
              <a:endParaRPr lang="en-GB" altLang="en-US" b="1"/>
            </a:p>
          </p:txBody>
        </p:sp>
        <p:sp>
          <p:nvSpPr>
            <p:cNvPr id="29778" name="TextBox 6"/>
            <p:cNvSpPr txBox="1">
              <a:spLocks noChangeArrowheads="1"/>
            </p:cNvSpPr>
            <p:nvPr/>
          </p:nvSpPr>
          <p:spPr bwMode="auto">
            <a:xfrm>
              <a:off x="2110110" y="269234"/>
              <a:ext cx="308098" cy="369332"/>
            </a:xfrm>
            <a:prstGeom prst="rect">
              <a:avLst/>
            </a:prstGeom>
            <a:noFill/>
            <a:ln w="9525">
              <a:noFill/>
              <a:miter lim="800000"/>
              <a:headEnd/>
              <a:tailEnd/>
            </a:ln>
          </p:spPr>
          <p:txBody>
            <a:bodyPr wrap="none">
              <a:spAutoFit/>
            </a:bodyPr>
            <a:lstStyle/>
            <a:p>
              <a:r>
                <a:rPr lang="en-US" altLang="en-US" b="1"/>
                <a:t>C</a:t>
              </a:r>
              <a:endParaRPr lang="en-GB" altLang="en-US" b="1"/>
            </a:p>
          </p:txBody>
        </p:sp>
        <p:sp>
          <p:nvSpPr>
            <p:cNvPr id="29779" name="TextBox 7"/>
            <p:cNvSpPr txBox="1">
              <a:spLocks noChangeArrowheads="1"/>
            </p:cNvSpPr>
            <p:nvPr/>
          </p:nvSpPr>
          <p:spPr bwMode="auto">
            <a:xfrm>
              <a:off x="2966570" y="269234"/>
              <a:ext cx="330540" cy="369332"/>
            </a:xfrm>
            <a:prstGeom prst="rect">
              <a:avLst/>
            </a:prstGeom>
            <a:noFill/>
            <a:ln w="9525">
              <a:noFill/>
              <a:miter lim="800000"/>
              <a:headEnd/>
              <a:tailEnd/>
            </a:ln>
          </p:spPr>
          <p:txBody>
            <a:bodyPr wrap="none">
              <a:spAutoFit/>
            </a:bodyPr>
            <a:lstStyle/>
            <a:p>
              <a:r>
                <a:rPr lang="en-US" altLang="en-US" b="1"/>
                <a:t>D</a:t>
              </a:r>
              <a:endParaRPr lang="en-GB" altLang="en-US" b="1"/>
            </a:p>
          </p:txBody>
        </p:sp>
      </p:grpSp>
      <p:sp>
        <p:nvSpPr>
          <p:cNvPr id="2051" name="TextBox 9"/>
          <p:cNvSpPr txBox="1">
            <a:spLocks noChangeArrowheads="1"/>
          </p:cNvSpPr>
          <p:nvPr/>
        </p:nvSpPr>
        <p:spPr bwMode="auto">
          <a:xfrm>
            <a:off x="2062163" y="152400"/>
            <a:ext cx="4713287" cy="461963"/>
          </a:xfrm>
          <a:prstGeom prst="rect">
            <a:avLst/>
          </a:prstGeom>
          <a:noFill/>
          <a:ln w="9525">
            <a:noFill/>
            <a:miter lim="800000"/>
            <a:headEnd/>
            <a:tailEnd/>
          </a:ln>
        </p:spPr>
        <p:txBody>
          <a:bodyPr wrap="none">
            <a:spAutoFit/>
          </a:bodyPr>
          <a:lstStyle/>
          <a:p>
            <a:pPr algn="ctr">
              <a:defRPr/>
            </a:pPr>
            <a:r>
              <a:rPr lang="en-US" altLang="ru-RU" sz="2400" b="1" kern="0" dirty="0">
                <a:solidFill>
                  <a:srgbClr val="333399"/>
                </a:solidFill>
                <a:effectLst>
                  <a:outerShdw blurRad="38100" dist="38100" dir="2700000" algn="tl">
                    <a:srgbClr val="000000">
                      <a:alpha val="43137"/>
                    </a:srgbClr>
                  </a:outerShdw>
                </a:effectLst>
                <a:latin typeface="Times New Roman" pitchFamily="18" charset="0"/>
                <a:ea typeface="+mj-ea"/>
                <a:cs typeface="+mj-cs"/>
              </a:rPr>
              <a:t>Possible ionization schemes of </a:t>
            </a:r>
            <a:r>
              <a:rPr lang="en-US" altLang="ru-RU" sz="2400" b="1" kern="0" dirty="0" err="1">
                <a:solidFill>
                  <a:srgbClr val="333399"/>
                </a:solidFill>
                <a:effectLst>
                  <a:outerShdw blurRad="38100" dist="38100" dir="2700000" algn="tl">
                    <a:srgbClr val="000000">
                      <a:alpha val="43137"/>
                    </a:srgbClr>
                  </a:outerShdw>
                </a:effectLst>
                <a:latin typeface="Times New Roman" pitchFamily="18" charset="0"/>
                <a:ea typeface="+mj-ea"/>
                <a:cs typeface="+mj-cs"/>
              </a:rPr>
              <a:t>OsI</a:t>
            </a:r>
            <a:endParaRPr lang="en-GB" altLang="en-US" dirty="0">
              <a:latin typeface="Arial Rounded MT Bold" pitchFamily="34" charset="0"/>
              <a:cs typeface="+mn-cs"/>
            </a:endParaRPr>
          </a:p>
        </p:txBody>
      </p:sp>
      <p:graphicFrame>
        <p:nvGraphicFramePr>
          <p:cNvPr id="17" name="Table 16"/>
          <p:cNvGraphicFramePr>
            <a:graphicFrameLocks noGrp="1"/>
          </p:cNvGraphicFramePr>
          <p:nvPr/>
        </p:nvGraphicFramePr>
        <p:xfrm>
          <a:off x="4538663" y="2133600"/>
          <a:ext cx="2052637" cy="2171613"/>
        </p:xfrm>
        <a:graphic>
          <a:graphicData uri="http://schemas.openxmlformats.org/drawingml/2006/table">
            <a:tbl>
              <a:tblPr/>
              <a:tblGrid>
                <a:gridCol w="1008062"/>
                <a:gridCol w="1044575"/>
              </a:tblGrid>
              <a:tr h="3127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1" u="none" strike="noStrike" cap="none" normalizeH="0" baseline="0" smtClean="0">
                          <a:ln>
                            <a:noFill/>
                          </a:ln>
                          <a:solidFill>
                            <a:srgbClr val="FFFFFF"/>
                          </a:solidFill>
                          <a:effectLst/>
                          <a:latin typeface="Times New Roman" pitchFamily="18" charset="0"/>
                          <a:cs typeface="Arial" charset="0"/>
                        </a:rPr>
                        <a:t>λ</a:t>
                      </a:r>
                      <a:r>
                        <a:rPr kumimoji="0" lang="en-US" sz="1400" b="1" i="0" u="none" strike="noStrike" cap="none" normalizeH="0" baseline="-25000" smtClean="0">
                          <a:ln>
                            <a:noFill/>
                          </a:ln>
                          <a:solidFill>
                            <a:srgbClr val="FFFFFF"/>
                          </a:solidFill>
                          <a:effectLst/>
                          <a:latin typeface="Times New Roman" pitchFamily="18" charset="0"/>
                          <a:cs typeface="Arial" charset="0"/>
                        </a:rPr>
                        <a:t>1 </a:t>
                      </a:r>
                      <a:r>
                        <a:rPr kumimoji="0" lang="en-US" sz="1400" b="1" i="0" u="none" strike="noStrike" cap="none" normalizeH="0" baseline="0" smtClean="0">
                          <a:ln>
                            <a:noFill/>
                          </a:ln>
                          <a:solidFill>
                            <a:srgbClr val="FFFFFF"/>
                          </a:solidFill>
                          <a:effectLst/>
                          <a:latin typeface="Times New Roman" pitchFamily="18" charset="0"/>
                          <a:cs typeface="Arial" charset="0"/>
                        </a:rPr>
                        <a:t>nm (air)</a:t>
                      </a:r>
                      <a:endParaRPr kumimoji="0" lang="en-GB" sz="1100" b="1" i="0" u="none" strike="noStrike" cap="none" normalizeH="0" baseline="0" smtClean="0">
                        <a:ln>
                          <a:noFill/>
                        </a:ln>
                        <a:solidFill>
                          <a:srgbClr val="FFFFFF"/>
                        </a:solidFill>
                        <a:effectLst/>
                        <a:latin typeface="Calibri" pitchFamily="34" charset="0"/>
                        <a:cs typeface="Arial"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Times New Roman" pitchFamily="18" charset="0"/>
                          <a:cs typeface="Arial" charset="0"/>
                        </a:rPr>
                        <a:t>Level, cm</a:t>
                      </a:r>
                      <a:r>
                        <a:rPr kumimoji="0" lang="en-US" sz="1400" b="1" i="0" u="none" strike="noStrike" cap="none" normalizeH="0" baseline="30000" smtClean="0">
                          <a:ln>
                            <a:noFill/>
                          </a:ln>
                          <a:solidFill>
                            <a:srgbClr val="FFFFFF"/>
                          </a:solidFill>
                          <a:effectLst/>
                          <a:latin typeface="Times New Roman" pitchFamily="18" charset="0"/>
                          <a:cs typeface="Arial" charset="0"/>
                        </a:rPr>
                        <a:t>-1</a:t>
                      </a:r>
                      <a:endParaRPr kumimoji="0" lang="en-GB" sz="1100" b="1" i="0" u="none" strike="noStrike" cap="none" normalizeH="0" baseline="30000" smtClean="0">
                        <a:ln>
                          <a:noFill/>
                        </a:ln>
                        <a:solidFill>
                          <a:srgbClr val="FFFFFF"/>
                        </a:solidFill>
                        <a:effectLst/>
                        <a:latin typeface="Calibri" pitchFamily="34" charset="0"/>
                        <a:cs typeface="Arial" charset="0"/>
                      </a:endParaRPr>
                    </a:p>
                  </a:txBody>
                  <a:tcPr marL="68595" marR="6859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238.729</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41875.7</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239.588</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41725.6</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242.426</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41232.1</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242.497</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41225.1</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247.618</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Arial" charset="0"/>
                        </a:rPr>
                        <a:t>40361.8</a:t>
                      </a:r>
                      <a:endParaRPr kumimoji="0" lang="en-GB" sz="1600" b="1" i="0" u="none" strike="noStrike" cap="none" normalizeH="0" baseline="0" smtClean="0">
                        <a:ln>
                          <a:noFill/>
                        </a:ln>
                        <a:solidFill>
                          <a:srgbClr val="000000"/>
                        </a:solidFill>
                        <a:effectLst/>
                        <a:latin typeface="Calibri" pitchFamily="34" charset="0"/>
                        <a:cs typeface="Arial" charset="0"/>
                      </a:endParaRPr>
                    </a:p>
                  </a:txBody>
                  <a:tcPr marL="91460" marR="91460"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9722" name="Rectangle 17"/>
          <p:cNvSpPr>
            <a:spLocks noChangeArrowheads="1"/>
          </p:cNvSpPr>
          <p:nvPr/>
        </p:nvSpPr>
        <p:spPr bwMode="auto">
          <a:xfrm>
            <a:off x="3886200" y="1447800"/>
            <a:ext cx="5400675" cy="411163"/>
          </a:xfrm>
          <a:prstGeom prst="rect">
            <a:avLst/>
          </a:prstGeom>
          <a:noFill/>
          <a:ln w="9525">
            <a:noFill/>
            <a:miter lim="800000"/>
            <a:headEnd/>
            <a:tailEnd/>
          </a:ln>
        </p:spPr>
        <p:txBody>
          <a:bodyPr>
            <a:spAutoFit/>
          </a:bodyPr>
          <a:lstStyle/>
          <a:p>
            <a:pPr>
              <a:lnSpc>
                <a:spcPct val="115000"/>
              </a:lnSpc>
            </a:pPr>
            <a:r>
              <a:rPr lang="en-US" altLang="en-US" b="1" i="1">
                <a:latin typeface="Times New Roman" pitchFamily="18" charset="0"/>
              </a:rPr>
              <a:t>Resonance energy levels schemes  - to be tested offline</a:t>
            </a:r>
            <a:endParaRPr lang="en-GB" altLang="en-US" b="1"/>
          </a:p>
        </p:txBody>
      </p:sp>
      <p:graphicFrame>
        <p:nvGraphicFramePr>
          <p:cNvPr id="20" name="Table 19"/>
          <p:cNvGraphicFramePr>
            <a:graphicFrameLocks noGrp="1"/>
          </p:cNvGraphicFramePr>
          <p:nvPr/>
        </p:nvGraphicFramePr>
        <p:xfrm>
          <a:off x="1295400" y="4800600"/>
          <a:ext cx="6096000" cy="1760538"/>
        </p:xfrm>
        <a:graphic>
          <a:graphicData uri="http://schemas.openxmlformats.org/drawingml/2006/table">
            <a:tbl>
              <a:tblPr firstRow="1" bandRow="1">
                <a:tableStyleId>{5C22544A-7EE6-4342-B048-85BDC9FD1C3A}</a:tableStyleId>
              </a:tblPr>
              <a:tblGrid>
                <a:gridCol w="1219200"/>
                <a:gridCol w="1143000"/>
                <a:gridCol w="1295400"/>
                <a:gridCol w="1219200"/>
                <a:gridCol w="1219200"/>
              </a:tblGrid>
              <a:tr h="383788">
                <a:tc>
                  <a:txBody>
                    <a:bodyPr/>
                    <a:lstStyle/>
                    <a:p>
                      <a:r>
                        <a:rPr lang="el-GR" sz="1800" dirty="0" smtClean="0">
                          <a:latin typeface="Times New Roman"/>
                          <a:cs typeface="Times New Roman"/>
                        </a:rPr>
                        <a:t>λ</a:t>
                      </a:r>
                      <a:r>
                        <a:rPr lang="en-US" sz="1800" baseline="-25000" dirty="0" smtClean="0">
                          <a:latin typeface="Times New Roman"/>
                          <a:cs typeface="Times New Roman"/>
                        </a:rPr>
                        <a:t>1</a:t>
                      </a:r>
                      <a:r>
                        <a:rPr lang="en-US" sz="1800" dirty="0" smtClean="0">
                          <a:latin typeface="Times New Roman"/>
                          <a:cs typeface="Times New Roman"/>
                        </a:rPr>
                        <a:t>, nm</a:t>
                      </a:r>
                      <a:endParaRPr lang="en-GB" sz="1800" dirty="0"/>
                    </a:p>
                  </a:txBody>
                  <a:tcPr marT="45722" marB="45722"/>
                </a:tc>
                <a:tc>
                  <a:txBody>
                    <a:bodyPr/>
                    <a:lstStyle/>
                    <a:p>
                      <a:r>
                        <a:rPr lang="en-US" sz="1800" dirty="0" smtClean="0">
                          <a:latin typeface="Times New Roman" panose="02020603050405020304" pitchFamily="18" charset="0"/>
                          <a:cs typeface="Times New Roman" panose="02020603050405020304" pitchFamily="18" charset="0"/>
                        </a:rPr>
                        <a:t>E</a:t>
                      </a:r>
                      <a:r>
                        <a:rPr lang="en-US" sz="1800" baseline="-25000" dirty="0" smtClean="0">
                          <a:latin typeface="Times New Roman" panose="02020603050405020304" pitchFamily="18" charset="0"/>
                          <a:cs typeface="Times New Roman" panose="02020603050405020304" pitchFamily="18" charset="0"/>
                        </a:rPr>
                        <a:t>1</a:t>
                      </a:r>
                      <a:r>
                        <a:rPr lang="ru-RU" sz="1800" baseline="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cm-1</a:t>
                      </a:r>
                      <a:endParaRPr lang="en-GB" sz="1800" dirty="0">
                        <a:latin typeface="Times New Roman" panose="02020603050405020304" pitchFamily="18" charset="0"/>
                        <a:cs typeface="Times New Roman" panose="02020603050405020304" pitchFamily="18" charset="0"/>
                      </a:endParaRPr>
                    </a:p>
                  </a:txBody>
                  <a:tcPr marT="45722" marB="45722"/>
                </a:tc>
                <a:tc>
                  <a:txBody>
                    <a:bodyPr/>
                    <a:lstStyle/>
                    <a:p>
                      <a:r>
                        <a:rPr lang="el-GR" sz="1800" dirty="0" smtClean="0">
                          <a:latin typeface="Times New Roman"/>
                          <a:cs typeface="Times New Roman"/>
                        </a:rPr>
                        <a:t>λ</a:t>
                      </a:r>
                      <a:r>
                        <a:rPr lang="en-US" sz="1800" baseline="-25000" dirty="0" smtClean="0">
                          <a:latin typeface="Times New Roman"/>
                          <a:cs typeface="Times New Roman"/>
                        </a:rPr>
                        <a:t>2</a:t>
                      </a:r>
                      <a:r>
                        <a:rPr lang="en-US" sz="1800" dirty="0" smtClean="0">
                          <a:latin typeface="Times New Roman"/>
                          <a:cs typeface="Times New Roman"/>
                        </a:rPr>
                        <a:t>, nm</a:t>
                      </a:r>
                      <a:endParaRPr lang="en-GB" sz="1800" dirty="0"/>
                    </a:p>
                  </a:txBody>
                  <a:tcPr marT="45722" marB="45722"/>
                </a:tc>
                <a:tc>
                  <a:txBody>
                    <a:bodyPr/>
                    <a:lstStyle/>
                    <a:p>
                      <a:r>
                        <a:rPr lang="en-US" sz="1800" dirty="0" smtClean="0">
                          <a:latin typeface="Times New Roman" panose="02020603050405020304" pitchFamily="18" charset="0"/>
                          <a:cs typeface="Times New Roman" panose="02020603050405020304" pitchFamily="18" charset="0"/>
                        </a:rPr>
                        <a:t>E</a:t>
                      </a:r>
                      <a:r>
                        <a:rPr lang="en-US" sz="1800" baseline="-25000" dirty="0" smtClean="0">
                          <a:latin typeface="Times New Roman" panose="02020603050405020304" pitchFamily="18" charset="0"/>
                          <a:cs typeface="Times New Roman" panose="02020603050405020304" pitchFamily="18" charset="0"/>
                        </a:rPr>
                        <a:t>2</a:t>
                      </a:r>
                      <a:r>
                        <a:rPr lang="en-US" sz="1800" dirty="0" smtClean="0">
                          <a:latin typeface="Times New Roman" panose="02020603050405020304" pitchFamily="18" charset="0"/>
                          <a:cs typeface="Times New Roman" panose="02020603050405020304" pitchFamily="18" charset="0"/>
                        </a:rPr>
                        <a:t>, cm-1</a:t>
                      </a:r>
                      <a:endParaRPr lang="en-GB" sz="1800" dirty="0">
                        <a:latin typeface="Times New Roman" panose="02020603050405020304" pitchFamily="18" charset="0"/>
                        <a:cs typeface="Times New Roman" panose="02020603050405020304" pitchFamily="18" charset="0"/>
                      </a:endParaRPr>
                    </a:p>
                  </a:txBody>
                  <a:tcPr marT="45722" marB="45722"/>
                </a:tc>
                <a:tc>
                  <a:txBody>
                    <a:bodyPr/>
                    <a:lstStyle/>
                    <a:p>
                      <a:r>
                        <a:rPr lang="el-GR" sz="1800" dirty="0" smtClean="0">
                          <a:latin typeface="Times New Roman"/>
                          <a:cs typeface="Times New Roman"/>
                        </a:rPr>
                        <a:t>λ</a:t>
                      </a:r>
                      <a:r>
                        <a:rPr lang="en-US" sz="1800" baseline="-25000" dirty="0" smtClean="0">
                          <a:latin typeface="Times New Roman"/>
                          <a:cs typeface="Times New Roman"/>
                        </a:rPr>
                        <a:t>3</a:t>
                      </a:r>
                      <a:r>
                        <a:rPr lang="en-US" sz="1800" dirty="0" smtClean="0">
                          <a:latin typeface="Times New Roman"/>
                          <a:cs typeface="Times New Roman"/>
                        </a:rPr>
                        <a:t>, nm</a:t>
                      </a:r>
                      <a:endParaRPr lang="en-GB" sz="1800" dirty="0"/>
                    </a:p>
                  </a:txBody>
                  <a:tcPr marT="45722" marB="45722">
                    <a:lnT w="12700" cap="flat" cmpd="sng" algn="ctr">
                      <a:solidFill>
                        <a:schemeClr val="tx1"/>
                      </a:solidFill>
                      <a:prstDash val="solid"/>
                      <a:round/>
                      <a:headEnd type="none" w="med" len="med"/>
                      <a:tailEnd type="none" w="med" len="med"/>
                    </a:lnT>
                  </a:tcPr>
                </a:tc>
              </a:tr>
              <a:tr h="335297">
                <a:tc>
                  <a:txBody>
                    <a:bodyPr/>
                    <a:lstStyle/>
                    <a:p>
                      <a:r>
                        <a:rPr lang="ru-RU" sz="1600" b="1" dirty="0" smtClean="0">
                          <a:effectLst/>
                          <a:latin typeface="Times New Roman"/>
                          <a:ea typeface="Calibri"/>
                        </a:rPr>
                        <a:t>290.906</a:t>
                      </a:r>
                      <a:endParaRPr lang="en-GB" sz="1600" b="1" dirty="0"/>
                    </a:p>
                  </a:txBody>
                  <a:tcPr marT="45722" marB="45722"/>
                </a:tc>
                <a:tc>
                  <a:txBody>
                    <a:bodyPr/>
                    <a:lstStyle/>
                    <a:p>
                      <a:r>
                        <a:rPr lang="ru-RU" sz="1600" b="1" dirty="0" smtClean="0">
                          <a:effectLst/>
                          <a:latin typeface="Times New Roman"/>
                          <a:ea typeface="Calibri"/>
                        </a:rPr>
                        <a:t>34365.30</a:t>
                      </a:r>
                      <a:endParaRPr lang="en-GB" sz="1600" b="1" dirty="0"/>
                    </a:p>
                  </a:txBody>
                  <a:tcPr marT="45722" marB="45722"/>
                </a:tc>
                <a:tc>
                  <a:txBody>
                    <a:bodyPr/>
                    <a:lstStyle/>
                    <a:p>
                      <a:r>
                        <a:rPr lang="ru-RU" sz="1600" b="1" dirty="0" smtClean="0">
                          <a:effectLst/>
                          <a:latin typeface="Times New Roman"/>
                          <a:ea typeface="Calibri"/>
                        </a:rPr>
                        <a:t>475.216</a:t>
                      </a:r>
                      <a:endParaRPr lang="en-GB" sz="1600" b="1" dirty="0"/>
                    </a:p>
                  </a:txBody>
                  <a:tcPr marT="45722" marB="45722"/>
                </a:tc>
                <a:tc>
                  <a:txBody>
                    <a:bodyPr/>
                    <a:lstStyle/>
                    <a:p>
                      <a:r>
                        <a:rPr lang="ru-RU" sz="1600" b="1" dirty="0" smtClean="0">
                          <a:effectLst/>
                          <a:latin typeface="Times New Roman"/>
                          <a:ea typeface="Calibri"/>
                        </a:rPr>
                        <a:t>55403</a:t>
                      </a:r>
                      <a:endParaRPr lang="en-GB" sz="1600" b="1" dirty="0"/>
                    </a:p>
                  </a:txBody>
                  <a:tcPr marT="45722" marB="45722"/>
                </a:tc>
                <a:tc>
                  <a:txBody>
                    <a:bodyPr/>
                    <a:lstStyle/>
                    <a:p>
                      <a:r>
                        <a:rPr lang="ru-RU" sz="1600" b="1" dirty="0" smtClean="0">
                          <a:effectLst/>
                          <a:latin typeface="Times New Roman"/>
                          <a:ea typeface="Calibri"/>
                        </a:rPr>
                        <a:t>640.315</a:t>
                      </a:r>
                      <a:endParaRPr lang="en-GB" sz="1600" b="1" dirty="0"/>
                    </a:p>
                  </a:txBody>
                  <a:tcPr marT="45722" marB="45722"/>
                </a:tc>
              </a:tr>
              <a:tr h="335297">
                <a:tc>
                  <a:txBody>
                    <a:bodyPr/>
                    <a:lstStyle/>
                    <a:p>
                      <a:r>
                        <a:rPr lang="ru-RU" sz="1600" b="1" dirty="0" smtClean="0">
                          <a:solidFill>
                            <a:srgbClr val="000000"/>
                          </a:solidFill>
                          <a:effectLst/>
                          <a:latin typeface="Times New Roman"/>
                          <a:ea typeface="Calibri"/>
                        </a:rPr>
                        <a:t>301.805</a:t>
                      </a:r>
                      <a:endParaRPr lang="en-GB" sz="1600" b="1" dirty="0"/>
                    </a:p>
                  </a:txBody>
                  <a:tcPr marT="45722" marB="45722"/>
                </a:tc>
                <a:tc>
                  <a:txBody>
                    <a:bodyPr/>
                    <a:lstStyle/>
                    <a:p>
                      <a:r>
                        <a:rPr lang="ru-RU" sz="1600" b="1" dirty="0" smtClean="0">
                          <a:solidFill>
                            <a:srgbClr val="000000"/>
                          </a:solidFill>
                          <a:effectLst/>
                          <a:latin typeface="Times New Roman"/>
                          <a:ea typeface="Calibri"/>
                        </a:rPr>
                        <a:t>33124.48</a:t>
                      </a:r>
                      <a:endParaRPr lang="en-GB" sz="1600" b="1" dirty="0"/>
                    </a:p>
                  </a:txBody>
                  <a:tcPr marT="45722" marB="45722"/>
                </a:tc>
                <a:tc>
                  <a:txBody>
                    <a:bodyPr/>
                    <a:lstStyle/>
                    <a:p>
                      <a:r>
                        <a:rPr lang="ru-RU" sz="1600" b="1" dirty="0" smtClean="0">
                          <a:solidFill>
                            <a:srgbClr val="000000"/>
                          </a:solidFill>
                          <a:effectLst/>
                          <a:latin typeface="Times New Roman"/>
                          <a:ea typeface="Calibri"/>
                        </a:rPr>
                        <a:t>558.066</a:t>
                      </a:r>
                      <a:endParaRPr lang="en-GB" sz="1600" b="1" dirty="0"/>
                    </a:p>
                  </a:txBody>
                  <a:tcPr marT="45722" marB="45722"/>
                </a:tc>
                <a:tc>
                  <a:txBody>
                    <a:bodyPr/>
                    <a:lstStyle/>
                    <a:p>
                      <a:r>
                        <a:rPr lang="ru-RU" sz="1600" b="1" dirty="0" smtClean="0">
                          <a:solidFill>
                            <a:srgbClr val="000000"/>
                          </a:solidFill>
                          <a:effectLst/>
                          <a:latin typeface="Times New Roman"/>
                          <a:ea typeface="Calibri"/>
                        </a:rPr>
                        <a:t>51039</a:t>
                      </a:r>
                      <a:endParaRPr lang="en-GB" sz="1600" b="1" dirty="0"/>
                    </a:p>
                  </a:txBody>
                  <a:tcPr marT="45722" marB="45722"/>
                </a:tc>
                <a:tc>
                  <a:txBody>
                    <a:bodyPr/>
                    <a:lstStyle/>
                    <a:p>
                      <a:r>
                        <a:rPr lang="ru-RU" sz="1600" b="1" dirty="0" smtClean="0">
                          <a:solidFill>
                            <a:srgbClr val="000000"/>
                          </a:solidFill>
                          <a:effectLst/>
                          <a:latin typeface="Times New Roman"/>
                          <a:ea typeface="Calibri"/>
                        </a:rPr>
                        <a:t>558.066</a:t>
                      </a:r>
                      <a:endParaRPr lang="en-GB" sz="1600" b="1" dirty="0"/>
                    </a:p>
                  </a:txBody>
                  <a:tcPr marT="45722" marB="45722"/>
                </a:tc>
              </a:tr>
              <a:tr h="335297">
                <a:tc>
                  <a:txBody>
                    <a:bodyPr/>
                    <a:lstStyle/>
                    <a:p>
                      <a:r>
                        <a:rPr lang="ru-RU" sz="1600" b="1" dirty="0" smtClean="0">
                          <a:solidFill>
                            <a:srgbClr val="000000"/>
                          </a:solidFill>
                          <a:effectLst/>
                          <a:latin typeface="Times New Roman"/>
                          <a:ea typeface="Calibri"/>
                        </a:rPr>
                        <a:t>326.921</a:t>
                      </a:r>
                      <a:endParaRPr lang="en-GB" sz="1600" b="1" dirty="0"/>
                    </a:p>
                  </a:txBody>
                  <a:tcPr marT="45722" marB="45722"/>
                </a:tc>
                <a:tc>
                  <a:txBody>
                    <a:bodyPr/>
                    <a:lstStyle/>
                    <a:p>
                      <a:pPr algn="l">
                        <a:lnSpc>
                          <a:spcPct val="100000"/>
                        </a:lnSpc>
                        <a:spcAft>
                          <a:spcPts val="0"/>
                        </a:spcAft>
                      </a:pPr>
                      <a:r>
                        <a:rPr lang="ru-RU" sz="1600" b="1" dirty="0">
                          <a:solidFill>
                            <a:srgbClr val="000000"/>
                          </a:solidFill>
                          <a:effectLst/>
                          <a:latin typeface="Times New Roman"/>
                          <a:ea typeface="Calibri"/>
                          <a:cs typeface="Arial"/>
                        </a:rPr>
                        <a:t>30591.45</a:t>
                      </a:r>
                      <a:endParaRPr lang="en-GB" sz="1600" b="1" dirty="0">
                        <a:effectLst/>
                        <a:latin typeface="Calibri"/>
                        <a:ea typeface="Calibri"/>
                        <a:cs typeface="Arial"/>
                      </a:endParaRPr>
                    </a:p>
                  </a:txBody>
                  <a:tcPr marL="68580" marR="68580" marT="0" marB="0" anchor="b"/>
                </a:tc>
                <a:tc>
                  <a:txBody>
                    <a:bodyPr/>
                    <a:lstStyle/>
                    <a:p>
                      <a:r>
                        <a:rPr lang="ru-RU" sz="1600" b="1" dirty="0" smtClean="0">
                          <a:solidFill>
                            <a:srgbClr val="000000"/>
                          </a:solidFill>
                          <a:effectLst/>
                          <a:latin typeface="Times New Roman"/>
                          <a:ea typeface="Calibri"/>
                        </a:rPr>
                        <a:t>550.933</a:t>
                      </a:r>
                      <a:endParaRPr lang="en-GB" sz="1600" b="1" dirty="0"/>
                    </a:p>
                  </a:txBody>
                  <a:tcPr marT="45722" marB="45722"/>
                </a:tc>
                <a:tc>
                  <a:txBody>
                    <a:bodyPr/>
                    <a:lstStyle/>
                    <a:p>
                      <a:r>
                        <a:rPr lang="ru-RU" sz="1600" b="1" dirty="0" smtClean="0">
                          <a:solidFill>
                            <a:srgbClr val="000000"/>
                          </a:solidFill>
                          <a:effectLst/>
                          <a:latin typeface="Times New Roman"/>
                          <a:ea typeface="Calibri"/>
                        </a:rPr>
                        <a:t>48737</a:t>
                      </a:r>
                      <a:endParaRPr lang="en-GB" sz="1600" b="1" dirty="0"/>
                    </a:p>
                  </a:txBody>
                  <a:tcPr marT="45722" marB="45722"/>
                </a:tc>
                <a:tc>
                  <a:txBody>
                    <a:bodyPr/>
                    <a:lstStyle/>
                    <a:p>
                      <a:r>
                        <a:rPr lang="ru-RU" sz="1600" b="1" dirty="0" smtClean="0">
                          <a:solidFill>
                            <a:srgbClr val="000000"/>
                          </a:solidFill>
                          <a:effectLst/>
                          <a:latin typeface="Times New Roman"/>
                          <a:ea typeface="Calibri"/>
                        </a:rPr>
                        <a:t>326.921</a:t>
                      </a:r>
                      <a:endParaRPr lang="en-GB" sz="1600" b="1" dirty="0"/>
                    </a:p>
                  </a:txBody>
                  <a:tcPr marT="45722" marB="45722"/>
                </a:tc>
              </a:tr>
              <a:tr h="370859">
                <a:tc>
                  <a:txBody>
                    <a:bodyPr/>
                    <a:lstStyle/>
                    <a:p>
                      <a:r>
                        <a:rPr lang="ru-RU" sz="1600" b="1" dirty="0" smtClean="0">
                          <a:solidFill>
                            <a:srgbClr val="000000"/>
                          </a:solidFill>
                          <a:effectLst/>
                          <a:latin typeface="Times New Roman"/>
                          <a:ea typeface="Calibri"/>
                        </a:rPr>
                        <a:t>330.156</a:t>
                      </a:r>
                      <a:endParaRPr lang="en-GB" sz="1600" b="1" dirty="0"/>
                    </a:p>
                  </a:txBody>
                  <a:tcPr marT="45722" marB="45722"/>
                </a:tc>
                <a:tc>
                  <a:txBody>
                    <a:bodyPr/>
                    <a:lstStyle/>
                    <a:p>
                      <a:r>
                        <a:rPr lang="ru-RU" sz="1600" b="1" dirty="0" smtClean="0">
                          <a:solidFill>
                            <a:srgbClr val="000000"/>
                          </a:solidFill>
                          <a:effectLst/>
                          <a:latin typeface="Times New Roman"/>
                          <a:ea typeface="Calibri"/>
                        </a:rPr>
                        <a:t>30279.99</a:t>
                      </a:r>
                      <a:endParaRPr lang="en-GB" sz="1600" b="1" dirty="0"/>
                    </a:p>
                  </a:txBody>
                  <a:tcPr marT="45722" marB="45722"/>
                </a:tc>
                <a:tc>
                  <a:txBody>
                    <a:bodyPr/>
                    <a:lstStyle/>
                    <a:p>
                      <a:r>
                        <a:rPr lang="ru-RU" sz="1600" b="1" dirty="0" smtClean="0">
                          <a:solidFill>
                            <a:srgbClr val="000000"/>
                          </a:solidFill>
                          <a:effectLst/>
                          <a:latin typeface="Times New Roman"/>
                          <a:ea typeface="Calibri"/>
                        </a:rPr>
                        <a:t>481.596</a:t>
                      </a:r>
                      <a:endParaRPr lang="en-GB" sz="1600" b="1" dirty="0"/>
                    </a:p>
                  </a:txBody>
                  <a:tcPr marT="45722" marB="45722"/>
                </a:tc>
                <a:tc>
                  <a:txBody>
                    <a:bodyPr/>
                    <a:lstStyle/>
                    <a:p>
                      <a:r>
                        <a:rPr lang="ru-RU" sz="1600" b="1" dirty="0" smtClean="0">
                          <a:solidFill>
                            <a:srgbClr val="000000"/>
                          </a:solidFill>
                          <a:effectLst/>
                          <a:latin typeface="Times New Roman"/>
                          <a:ea typeface="Calibri"/>
                        </a:rPr>
                        <a:t>51039</a:t>
                      </a:r>
                      <a:endParaRPr lang="en-GB" sz="1600" b="1" dirty="0"/>
                    </a:p>
                  </a:txBody>
                  <a:tcPr marT="45722" marB="45722"/>
                </a:tc>
                <a:tc>
                  <a:txBody>
                    <a:bodyPr/>
                    <a:lstStyle/>
                    <a:p>
                      <a:r>
                        <a:rPr lang="ru-RU" sz="1600" b="1" dirty="0" smtClean="0">
                          <a:solidFill>
                            <a:srgbClr val="000000"/>
                          </a:solidFill>
                          <a:effectLst/>
                          <a:latin typeface="Times New Roman"/>
                          <a:ea typeface="Calibri"/>
                        </a:rPr>
                        <a:t>481.596</a:t>
                      </a:r>
                      <a:endParaRPr lang="en-GB" sz="1600" b="1" dirty="0"/>
                    </a:p>
                  </a:txBody>
                  <a:tcPr marT="45722" marB="45722"/>
                </a:tc>
              </a:tr>
            </a:tbl>
          </a:graphicData>
        </a:graphic>
      </p:graphicFrame>
      <p:sp>
        <p:nvSpPr>
          <p:cNvPr id="29762" name="Rectangle 24"/>
          <p:cNvSpPr>
            <a:spLocks noChangeArrowheads="1"/>
          </p:cNvSpPr>
          <p:nvPr/>
        </p:nvSpPr>
        <p:spPr bwMode="auto">
          <a:xfrm>
            <a:off x="4395788" y="685800"/>
            <a:ext cx="4572000" cy="1200150"/>
          </a:xfrm>
          <a:prstGeom prst="rect">
            <a:avLst/>
          </a:prstGeom>
          <a:noFill/>
          <a:ln w="9525">
            <a:noFill/>
            <a:miter lim="800000"/>
            <a:headEnd/>
            <a:tailEnd/>
          </a:ln>
        </p:spPr>
        <p:txBody>
          <a:bodyPr>
            <a:spAutoFit/>
          </a:bodyPr>
          <a:lstStyle/>
          <a:p>
            <a:pPr marL="457200"/>
            <a:r>
              <a:rPr lang="en-US" altLang="en-US" sz="1200" b="1">
                <a:solidFill>
                  <a:srgbClr val="0066CC"/>
                </a:solidFill>
                <a:latin typeface="Arial" charset="0"/>
              </a:rPr>
              <a:t>J.D. Blum et al, </a:t>
            </a:r>
            <a:r>
              <a:rPr lang="en-US" altLang="en-US" sz="1200" b="1" i="1">
                <a:solidFill>
                  <a:srgbClr val="0066CC"/>
                </a:solidFill>
                <a:latin typeface="Arial" charset="0"/>
              </a:rPr>
              <a:t>Anal. Chem. </a:t>
            </a:r>
            <a:r>
              <a:rPr lang="en-US" altLang="en-US" sz="1200" b="1">
                <a:solidFill>
                  <a:srgbClr val="0066CC"/>
                </a:solidFill>
                <a:latin typeface="Arial" charset="0"/>
              </a:rPr>
              <a:t>1990</a:t>
            </a:r>
            <a:endParaRPr lang="en-GB" altLang="en-US" sz="1200" b="1">
              <a:solidFill>
                <a:srgbClr val="0066CC"/>
              </a:solidFill>
              <a:latin typeface="Arial" charset="0"/>
            </a:endParaRPr>
          </a:p>
          <a:p>
            <a:pPr marL="457200"/>
            <a:r>
              <a:rPr lang="en-US" altLang="en-US" sz="1200" b="1">
                <a:solidFill>
                  <a:srgbClr val="0066CC"/>
                </a:solidFill>
                <a:latin typeface="Arial" charset="0"/>
              </a:rPr>
              <a:t>W.F. Calaway et al., </a:t>
            </a:r>
            <a:r>
              <a:rPr lang="en-US" altLang="en-US" sz="1200" b="1" i="1">
                <a:solidFill>
                  <a:srgbClr val="0066CC"/>
                </a:solidFill>
                <a:latin typeface="Arial" charset="0"/>
              </a:rPr>
              <a:t>J. Vac. Sci. Technol</a:t>
            </a:r>
            <a:r>
              <a:rPr lang="en-US" altLang="en-US" sz="1200" b="1">
                <a:solidFill>
                  <a:srgbClr val="0066CC"/>
                </a:solidFill>
                <a:latin typeface="Arial" charset="0"/>
              </a:rPr>
              <a:t>. 1995</a:t>
            </a:r>
          </a:p>
          <a:p>
            <a:pPr marL="457200"/>
            <a:r>
              <a:rPr lang="en-US" altLang="en-US" sz="1200" b="1">
                <a:solidFill>
                  <a:srgbClr val="0066CC"/>
                </a:solidFill>
                <a:latin typeface="Arial" charset="0"/>
                <a:hlinkClick r:id="rId3"/>
              </a:rPr>
              <a:t>http://physics.nist.gov/cgi-bin/ASD/lines1.pl</a:t>
            </a:r>
            <a:endParaRPr lang="en-US" altLang="en-US" sz="1200" b="1">
              <a:solidFill>
                <a:srgbClr val="0066CC"/>
              </a:solidFill>
              <a:latin typeface="Arial" charset="0"/>
            </a:endParaRPr>
          </a:p>
          <a:p>
            <a:pPr marL="457200"/>
            <a:r>
              <a:rPr lang="en-US" altLang="en-US" sz="1200" b="1">
                <a:solidFill>
                  <a:srgbClr val="0066CC"/>
                </a:solidFill>
                <a:latin typeface="Arial" charset="0"/>
              </a:rPr>
              <a:t>Ch. Corliss and W. Bozman, </a:t>
            </a:r>
            <a:r>
              <a:rPr lang="en-US" altLang="en-US" sz="1200" b="1" i="1">
                <a:solidFill>
                  <a:srgbClr val="0066CC"/>
                </a:solidFill>
                <a:latin typeface="Arial" charset="0"/>
              </a:rPr>
              <a:t>NBS Monograph 53</a:t>
            </a:r>
            <a:r>
              <a:rPr lang="en-US" altLang="en-US" sz="1200" b="1">
                <a:solidFill>
                  <a:srgbClr val="0066CC"/>
                </a:solidFill>
                <a:latin typeface="Arial" charset="0"/>
              </a:rPr>
              <a:t>, 1962</a:t>
            </a:r>
          </a:p>
          <a:p>
            <a:pPr marL="457200"/>
            <a:endParaRPr lang="en-US" altLang="en-US" sz="1200" b="1">
              <a:solidFill>
                <a:srgbClr val="0066CC"/>
              </a:solidFill>
              <a:latin typeface="Arial" charset="0"/>
            </a:endParaRPr>
          </a:p>
          <a:p>
            <a:pPr marL="457200"/>
            <a:endParaRPr lang="en-US" altLang="en-US" sz="1200" b="1">
              <a:solidFill>
                <a:srgbClr val="0066CC"/>
              </a:solidFill>
              <a:latin typeface="Arial" charset="0"/>
            </a:endParaRPr>
          </a:p>
        </p:txBody>
      </p:sp>
      <p:sp>
        <p:nvSpPr>
          <p:cNvPr id="29763" name="Rectangle 25"/>
          <p:cNvSpPr>
            <a:spLocks noChangeArrowheads="1"/>
          </p:cNvSpPr>
          <p:nvPr/>
        </p:nvSpPr>
        <p:spPr bwMode="auto">
          <a:xfrm>
            <a:off x="5399088" y="1735138"/>
            <a:ext cx="1470025" cy="323850"/>
          </a:xfrm>
          <a:prstGeom prst="rect">
            <a:avLst/>
          </a:prstGeom>
          <a:noFill/>
          <a:ln w="9525">
            <a:noFill/>
            <a:miter lim="800000"/>
            <a:headEnd/>
            <a:tailEnd/>
          </a:ln>
        </p:spPr>
        <p:txBody>
          <a:bodyPr wrap="none">
            <a:spAutoFit/>
          </a:bodyPr>
          <a:lstStyle/>
          <a:p>
            <a:pPr>
              <a:lnSpc>
                <a:spcPct val="115000"/>
              </a:lnSpc>
            </a:pPr>
            <a:r>
              <a:rPr lang="en-US" altLang="en-US" sz="1400" b="1" i="1" u="sng">
                <a:solidFill>
                  <a:srgbClr val="990000"/>
                </a:solidFill>
                <a:latin typeface="Times New Roman" pitchFamily="18" charset="0"/>
              </a:rPr>
              <a:t>Schemes A and B</a:t>
            </a:r>
            <a:endParaRPr lang="en-GB" altLang="en-US" sz="1400" b="1" u="sng">
              <a:solidFill>
                <a:srgbClr val="990000"/>
              </a:solidFill>
            </a:endParaRPr>
          </a:p>
        </p:txBody>
      </p:sp>
      <p:sp>
        <p:nvSpPr>
          <p:cNvPr id="29764" name="Rectangle 27"/>
          <p:cNvSpPr>
            <a:spLocks noChangeArrowheads="1"/>
          </p:cNvSpPr>
          <p:nvPr/>
        </p:nvSpPr>
        <p:spPr bwMode="auto">
          <a:xfrm>
            <a:off x="3405188" y="4418013"/>
            <a:ext cx="2260600" cy="323850"/>
          </a:xfrm>
          <a:prstGeom prst="rect">
            <a:avLst/>
          </a:prstGeom>
          <a:noFill/>
          <a:ln w="9525">
            <a:noFill/>
            <a:miter lim="800000"/>
            <a:headEnd/>
            <a:tailEnd/>
          </a:ln>
        </p:spPr>
        <p:txBody>
          <a:bodyPr>
            <a:spAutoFit/>
          </a:bodyPr>
          <a:lstStyle/>
          <a:p>
            <a:pPr>
              <a:lnSpc>
                <a:spcPct val="115000"/>
              </a:lnSpc>
            </a:pPr>
            <a:r>
              <a:rPr lang="en-US" altLang="en-US" sz="1400" b="1" i="1" u="sng">
                <a:solidFill>
                  <a:srgbClr val="00B050"/>
                </a:solidFill>
                <a:latin typeface="Times New Roman" pitchFamily="18" charset="0"/>
              </a:rPr>
              <a:t>Schemes D and C</a:t>
            </a:r>
            <a:endParaRPr lang="en-GB" altLang="en-US" sz="1400" b="1" u="sng">
              <a:solidFill>
                <a:srgbClr val="00B050"/>
              </a:solidFill>
            </a:endParaRPr>
          </a:p>
        </p:txBody>
      </p:sp>
      <p:sp>
        <p:nvSpPr>
          <p:cNvPr id="29765" name="TextBox 1"/>
          <p:cNvSpPr txBox="1">
            <a:spLocks noChangeArrowheads="1"/>
          </p:cNvSpPr>
          <p:nvPr/>
        </p:nvSpPr>
        <p:spPr bwMode="auto">
          <a:xfrm>
            <a:off x="6735763" y="2781300"/>
            <a:ext cx="1577975" cy="646113"/>
          </a:xfrm>
          <a:prstGeom prst="rect">
            <a:avLst/>
          </a:prstGeom>
          <a:noFill/>
          <a:ln w="9525">
            <a:noFill/>
            <a:miter lim="800000"/>
            <a:headEnd/>
            <a:tailEnd/>
          </a:ln>
        </p:spPr>
        <p:txBody>
          <a:bodyPr wrap="none">
            <a:spAutoFit/>
          </a:bodyPr>
          <a:lstStyle/>
          <a:p>
            <a:r>
              <a:rPr lang="en-US" altLang="en-US" b="1" i="1">
                <a:solidFill>
                  <a:srgbClr val="990000"/>
                </a:solidFill>
                <a:latin typeface="Times New Roman" pitchFamily="18" charset="0"/>
                <a:cs typeface="Times New Roman" pitchFamily="18" charset="0"/>
              </a:rPr>
              <a:t>A</a:t>
            </a:r>
            <a:r>
              <a:rPr lang="en-US" altLang="en-US" b="1">
                <a:solidFill>
                  <a:srgbClr val="990000"/>
                </a:solidFill>
                <a:latin typeface="Times New Roman" pitchFamily="18" charset="0"/>
                <a:cs typeface="Times New Roman" pitchFamily="18" charset="0"/>
              </a:rPr>
              <a:t>: </a:t>
            </a:r>
            <a:r>
              <a:rPr lang="el-GR" altLang="en-US" b="1">
                <a:latin typeface="Times New Roman" pitchFamily="18" charset="0"/>
                <a:cs typeface="Times New Roman" pitchFamily="18" charset="0"/>
              </a:rPr>
              <a:t>λ</a:t>
            </a:r>
            <a:r>
              <a:rPr lang="en-US" altLang="en-US" b="1" baseline="-25000">
                <a:latin typeface="Times New Roman" pitchFamily="18" charset="0"/>
                <a:cs typeface="Times New Roman" pitchFamily="18" charset="0"/>
              </a:rPr>
              <a:t>2</a:t>
            </a:r>
            <a:r>
              <a:rPr lang="en-US" altLang="en-US" b="1">
                <a:latin typeface="Times New Roman" pitchFamily="18" charset="0"/>
                <a:cs typeface="Times New Roman" pitchFamily="18" charset="0"/>
              </a:rPr>
              <a:t>&lt; 360 nm</a:t>
            </a:r>
          </a:p>
          <a:p>
            <a:r>
              <a:rPr lang="en-US" altLang="en-US" b="1" i="1">
                <a:solidFill>
                  <a:srgbClr val="990000"/>
                </a:solidFill>
                <a:latin typeface="Times New Roman" pitchFamily="18" charset="0"/>
                <a:cs typeface="Times New Roman" pitchFamily="18" charset="0"/>
              </a:rPr>
              <a:t>B</a:t>
            </a:r>
            <a:r>
              <a:rPr lang="en-US" altLang="en-US" b="1">
                <a:solidFill>
                  <a:srgbClr val="990000"/>
                </a:solidFill>
                <a:latin typeface="Times New Roman" pitchFamily="18" charset="0"/>
                <a:cs typeface="Times New Roman" pitchFamily="18" charset="0"/>
              </a:rPr>
              <a:t>: </a:t>
            </a:r>
            <a:r>
              <a:rPr lang="el-GR" altLang="en-US" b="1">
                <a:solidFill>
                  <a:srgbClr val="000000"/>
                </a:solidFill>
                <a:latin typeface="Times New Roman" pitchFamily="18" charset="0"/>
                <a:cs typeface="Times New Roman" pitchFamily="18" charset="0"/>
              </a:rPr>
              <a:t>λ</a:t>
            </a:r>
            <a:r>
              <a:rPr lang="en-US" altLang="en-US" b="1" baseline="-25000">
                <a:solidFill>
                  <a:srgbClr val="000000"/>
                </a:solidFill>
                <a:latin typeface="Times New Roman" pitchFamily="18" charset="0"/>
                <a:cs typeface="Times New Roman" pitchFamily="18" charset="0"/>
              </a:rPr>
              <a:t>2</a:t>
            </a:r>
            <a:r>
              <a:rPr lang="en-US" altLang="en-US" b="1">
                <a:solidFill>
                  <a:srgbClr val="000000"/>
                </a:solidFill>
                <a:latin typeface="Times New Roman" pitchFamily="18" charset="0"/>
                <a:cs typeface="Times New Roman" pitchFamily="18" charset="0"/>
              </a:rPr>
              <a:t> = </a:t>
            </a:r>
            <a:r>
              <a:rPr lang="el-GR" altLang="en-US" b="1">
                <a:solidFill>
                  <a:srgbClr val="000000"/>
                </a:solidFill>
                <a:latin typeface="Times New Roman" pitchFamily="18" charset="0"/>
                <a:cs typeface="Times New Roman" pitchFamily="18" charset="0"/>
              </a:rPr>
              <a:t>λ</a:t>
            </a:r>
            <a:r>
              <a:rPr lang="en-US" altLang="en-US" b="1" baseline="-25000">
                <a:solidFill>
                  <a:srgbClr val="000000"/>
                </a:solidFill>
                <a:latin typeface="Times New Roman" pitchFamily="18" charset="0"/>
                <a:cs typeface="Times New Roman" pitchFamily="18" charset="0"/>
              </a:rPr>
              <a:t>1</a:t>
            </a:r>
            <a:endParaRPr lang="en-US" altLang="en-US" b="1">
              <a:latin typeface="Times New Roman" pitchFamily="18" charset="0"/>
              <a:cs typeface="Times New Roman" pitchFamily="18" charset="0"/>
            </a:endParaRPr>
          </a:p>
        </p:txBody>
      </p:sp>
      <p:cxnSp>
        <p:nvCxnSpPr>
          <p:cNvPr id="11" name="Straight Arrow Connector 10"/>
          <p:cNvCxnSpPr/>
          <p:nvPr/>
        </p:nvCxnSpPr>
        <p:spPr>
          <a:xfrm>
            <a:off x="7524750" y="5300663"/>
            <a:ext cx="287338" cy="0"/>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9767" name="TextBox 11"/>
          <p:cNvSpPr txBox="1">
            <a:spLocks noChangeArrowheads="1"/>
          </p:cNvSpPr>
          <p:nvPr/>
        </p:nvSpPr>
        <p:spPr bwMode="auto">
          <a:xfrm>
            <a:off x="7829550" y="5116513"/>
            <a:ext cx="352425" cy="369887"/>
          </a:xfrm>
          <a:prstGeom prst="rect">
            <a:avLst/>
          </a:prstGeom>
          <a:noFill/>
          <a:ln w="9525">
            <a:noFill/>
            <a:miter lim="800000"/>
            <a:headEnd/>
            <a:tailEnd/>
          </a:ln>
        </p:spPr>
        <p:txBody>
          <a:bodyPr wrap="none">
            <a:spAutoFit/>
          </a:bodyPr>
          <a:lstStyle/>
          <a:p>
            <a:r>
              <a:rPr lang="en-US" altLang="en-US" b="1" i="1">
                <a:latin typeface="Times New Roman" pitchFamily="18" charset="0"/>
                <a:cs typeface="Times New Roman" pitchFamily="18" charset="0"/>
              </a:rPr>
              <a:t>D</a:t>
            </a:r>
          </a:p>
        </p:txBody>
      </p:sp>
      <p:cxnSp>
        <p:nvCxnSpPr>
          <p:cNvPr id="21" name="Straight Arrow Connector 20"/>
          <p:cNvCxnSpPr/>
          <p:nvPr/>
        </p:nvCxnSpPr>
        <p:spPr>
          <a:xfrm>
            <a:off x="7524750" y="5688013"/>
            <a:ext cx="287338" cy="0"/>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pic>
        <p:nvPicPr>
          <p:cNvPr id="29769" name="Picture 2"/>
          <p:cNvPicPr>
            <a:picLocks noChangeAspect="1" noChangeArrowheads="1"/>
          </p:cNvPicPr>
          <p:nvPr/>
        </p:nvPicPr>
        <p:blipFill>
          <a:blip r:embed="rId4" cstate="print"/>
          <a:srcRect/>
          <a:stretch>
            <a:fillRect/>
          </a:stretch>
        </p:blipFill>
        <p:spPr bwMode="auto">
          <a:xfrm>
            <a:off x="7510463" y="6237288"/>
            <a:ext cx="420687" cy="261937"/>
          </a:xfrm>
          <a:prstGeom prst="rect">
            <a:avLst/>
          </a:prstGeom>
          <a:noFill/>
          <a:ln w="9525">
            <a:noFill/>
            <a:miter lim="800000"/>
            <a:headEnd/>
            <a:tailEnd/>
          </a:ln>
        </p:spPr>
      </p:pic>
      <p:pic>
        <p:nvPicPr>
          <p:cNvPr id="29770" name="Picture 3"/>
          <p:cNvPicPr>
            <a:picLocks noChangeAspect="1" noChangeArrowheads="1"/>
          </p:cNvPicPr>
          <p:nvPr/>
        </p:nvPicPr>
        <p:blipFill>
          <a:blip r:embed="rId4" cstate="print"/>
          <a:srcRect/>
          <a:stretch>
            <a:fillRect/>
          </a:stretch>
        </p:blipFill>
        <p:spPr bwMode="auto">
          <a:xfrm>
            <a:off x="7524750" y="5876925"/>
            <a:ext cx="420688" cy="261938"/>
          </a:xfrm>
          <a:prstGeom prst="rect">
            <a:avLst/>
          </a:prstGeom>
          <a:noFill/>
          <a:ln w="9525">
            <a:noFill/>
            <a:miter lim="800000"/>
            <a:headEnd/>
            <a:tailEnd/>
          </a:ln>
        </p:spPr>
      </p:pic>
      <p:sp>
        <p:nvSpPr>
          <p:cNvPr id="29771" name="TextBox 12"/>
          <p:cNvSpPr txBox="1">
            <a:spLocks noChangeArrowheads="1"/>
          </p:cNvSpPr>
          <p:nvPr/>
        </p:nvSpPr>
        <p:spPr bwMode="auto">
          <a:xfrm>
            <a:off x="7812088" y="5484813"/>
            <a:ext cx="1158875" cy="369887"/>
          </a:xfrm>
          <a:prstGeom prst="rect">
            <a:avLst/>
          </a:prstGeom>
          <a:noFill/>
          <a:ln w="9525">
            <a:noFill/>
            <a:miter lim="800000"/>
            <a:headEnd/>
            <a:tailEnd/>
          </a:ln>
        </p:spPr>
        <p:txBody>
          <a:bodyPr wrap="none">
            <a:spAutoFit/>
          </a:bodyPr>
          <a:lstStyle/>
          <a:p>
            <a:r>
              <a:rPr lang="en-US" altLang="en-US" b="1" i="1">
                <a:latin typeface="Times New Roman" pitchFamily="18" charset="0"/>
                <a:cs typeface="Times New Roman" pitchFamily="18" charset="0"/>
              </a:rPr>
              <a:t>C: </a:t>
            </a:r>
            <a:r>
              <a:rPr lang="el-GR" altLang="en-US" b="1">
                <a:solidFill>
                  <a:srgbClr val="000000"/>
                </a:solidFill>
                <a:latin typeface="Times New Roman" pitchFamily="18" charset="0"/>
                <a:cs typeface="Times New Roman" pitchFamily="18" charset="0"/>
              </a:rPr>
              <a:t>λ</a:t>
            </a:r>
            <a:r>
              <a:rPr lang="en-US" altLang="en-US" b="1" baseline="-25000">
                <a:solidFill>
                  <a:srgbClr val="000000"/>
                </a:solidFill>
                <a:latin typeface="Times New Roman" pitchFamily="18" charset="0"/>
                <a:cs typeface="Times New Roman" pitchFamily="18" charset="0"/>
              </a:rPr>
              <a:t>3</a:t>
            </a:r>
            <a:r>
              <a:rPr lang="en-US" altLang="en-US" b="1" i="1">
                <a:latin typeface="Times New Roman" pitchFamily="18" charset="0"/>
                <a:cs typeface="Times New Roman" pitchFamily="18" charset="0"/>
              </a:rPr>
              <a:t>=</a:t>
            </a:r>
            <a:r>
              <a:rPr lang="el-GR" altLang="en-US" b="1">
                <a:solidFill>
                  <a:srgbClr val="000000"/>
                </a:solidFill>
                <a:latin typeface="Times New Roman" pitchFamily="18" charset="0"/>
                <a:cs typeface="Times New Roman" pitchFamily="18" charset="0"/>
              </a:rPr>
              <a:t> λ</a:t>
            </a:r>
            <a:r>
              <a:rPr lang="en-US" altLang="en-US" b="1" baseline="-25000">
                <a:solidFill>
                  <a:srgbClr val="000000"/>
                </a:solidFill>
                <a:latin typeface="Times New Roman" pitchFamily="18" charset="0"/>
                <a:cs typeface="Times New Roman" pitchFamily="18" charset="0"/>
              </a:rPr>
              <a:t>2</a:t>
            </a:r>
            <a:r>
              <a:rPr lang="en-US" altLang="en-US" b="1" i="1">
                <a:latin typeface="Times New Roman" pitchFamily="18" charset="0"/>
                <a:cs typeface="Times New Roman" pitchFamily="18" charset="0"/>
              </a:rPr>
              <a:t>  </a:t>
            </a:r>
          </a:p>
        </p:txBody>
      </p:sp>
      <p:pic>
        <p:nvPicPr>
          <p:cNvPr id="29772" name="Picture 4"/>
          <p:cNvPicPr>
            <a:picLocks noChangeAspect="1" noChangeArrowheads="1"/>
          </p:cNvPicPr>
          <p:nvPr/>
        </p:nvPicPr>
        <p:blipFill>
          <a:blip r:embed="rId5" cstate="print"/>
          <a:srcRect/>
          <a:stretch>
            <a:fillRect/>
          </a:stretch>
        </p:blipFill>
        <p:spPr bwMode="auto">
          <a:xfrm>
            <a:off x="7766050" y="6165850"/>
            <a:ext cx="1212850" cy="493713"/>
          </a:xfrm>
          <a:prstGeom prst="rect">
            <a:avLst/>
          </a:prstGeom>
          <a:noFill/>
          <a:ln w="9525">
            <a:noFill/>
            <a:miter lim="800000"/>
            <a:headEnd/>
            <a:tailEnd/>
          </a:ln>
        </p:spPr>
      </p:pic>
      <p:sp>
        <p:nvSpPr>
          <p:cNvPr id="29773" name="Rectangle 13"/>
          <p:cNvSpPr>
            <a:spLocks noChangeArrowheads="1"/>
          </p:cNvSpPr>
          <p:nvPr/>
        </p:nvSpPr>
        <p:spPr bwMode="auto">
          <a:xfrm>
            <a:off x="7805738" y="5853113"/>
            <a:ext cx="1158875" cy="368300"/>
          </a:xfrm>
          <a:prstGeom prst="rect">
            <a:avLst/>
          </a:prstGeom>
          <a:noFill/>
          <a:ln w="9525">
            <a:noFill/>
            <a:miter lim="800000"/>
            <a:headEnd/>
            <a:tailEnd/>
          </a:ln>
        </p:spPr>
        <p:txBody>
          <a:bodyPr wrap="none">
            <a:spAutoFit/>
          </a:bodyPr>
          <a:lstStyle/>
          <a:p>
            <a:r>
              <a:rPr lang="en-US" altLang="en-US" b="1" i="1">
                <a:solidFill>
                  <a:srgbClr val="000000"/>
                </a:solidFill>
                <a:latin typeface="Times New Roman" pitchFamily="18" charset="0"/>
                <a:cs typeface="Times New Roman" pitchFamily="18" charset="0"/>
              </a:rPr>
              <a:t>C: </a:t>
            </a:r>
            <a:r>
              <a:rPr lang="el-GR" altLang="en-US" b="1">
                <a:solidFill>
                  <a:srgbClr val="000000"/>
                </a:solidFill>
                <a:latin typeface="Times New Roman" pitchFamily="18" charset="0"/>
                <a:cs typeface="Times New Roman" pitchFamily="18" charset="0"/>
              </a:rPr>
              <a:t>λ</a:t>
            </a:r>
            <a:r>
              <a:rPr lang="en-US" altLang="en-US" b="1" baseline="-25000">
                <a:solidFill>
                  <a:srgbClr val="000000"/>
                </a:solidFill>
                <a:latin typeface="Times New Roman" pitchFamily="18" charset="0"/>
                <a:cs typeface="Times New Roman" pitchFamily="18" charset="0"/>
              </a:rPr>
              <a:t>3</a:t>
            </a:r>
            <a:r>
              <a:rPr lang="en-US" altLang="en-US" b="1" i="1">
                <a:solidFill>
                  <a:srgbClr val="000000"/>
                </a:solidFill>
                <a:latin typeface="Times New Roman" pitchFamily="18" charset="0"/>
                <a:cs typeface="Times New Roman" pitchFamily="18" charset="0"/>
              </a:rPr>
              <a:t>=</a:t>
            </a:r>
            <a:r>
              <a:rPr lang="el-GR" altLang="en-US" b="1">
                <a:solidFill>
                  <a:srgbClr val="000000"/>
                </a:solidFill>
                <a:latin typeface="Times New Roman" pitchFamily="18" charset="0"/>
                <a:cs typeface="Times New Roman" pitchFamily="18" charset="0"/>
              </a:rPr>
              <a:t> λ</a:t>
            </a:r>
            <a:r>
              <a:rPr lang="en-US" altLang="en-US" b="1" baseline="-25000">
                <a:solidFill>
                  <a:srgbClr val="000000"/>
                </a:solidFill>
                <a:latin typeface="Times New Roman" pitchFamily="18" charset="0"/>
                <a:cs typeface="Times New Roman" pitchFamily="18" charset="0"/>
              </a:rPr>
              <a:t>1</a:t>
            </a:r>
            <a:r>
              <a:rPr lang="en-US" altLang="en-US" b="1" i="1">
                <a:solidFill>
                  <a:srgbClr val="000000"/>
                </a:solidFill>
                <a:latin typeface="Times New Roman" pitchFamily="18" charset="0"/>
                <a:cs typeface="Times New Roman" pitchFamily="18" charset="0"/>
              </a:rPr>
              <a:t>  </a:t>
            </a:r>
          </a:p>
        </p:txBody>
      </p:sp>
      <p:sp>
        <p:nvSpPr>
          <p:cNvPr id="29774" name="TextBox 15"/>
          <p:cNvSpPr txBox="1">
            <a:spLocks noChangeArrowheads="1"/>
          </p:cNvSpPr>
          <p:nvPr/>
        </p:nvSpPr>
        <p:spPr bwMode="auto">
          <a:xfrm>
            <a:off x="152400" y="762000"/>
            <a:ext cx="1763713" cy="339725"/>
          </a:xfrm>
          <a:prstGeom prst="rect">
            <a:avLst/>
          </a:prstGeom>
          <a:noFill/>
          <a:ln w="9525">
            <a:noFill/>
            <a:miter lim="800000"/>
            <a:headEnd/>
            <a:tailEnd/>
          </a:ln>
        </p:spPr>
        <p:txBody>
          <a:bodyPr wrap="none">
            <a:spAutoFit/>
          </a:bodyPr>
          <a:lstStyle/>
          <a:p>
            <a:r>
              <a:rPr lang="en-US" altLang="en-US" sz="1600">
                <a:latin typeface="Times New Roman" pitchFamily="18" charset="0"/>
                <a:cs typeface="Times New Roman" pitchFamily="18" charset="0"/>
              </a:rPr>
              <a:t>IP = 68058.64 cm</a:t>
            </a:r>
            <a:r>
              <a:rPr lang="en-US" altLang="en-US" sz="1600" baseline="30000">
                <a:latin typeface="Times New Roman" pitchFamily="18" charset="0"/>
                <a:cs typeface="Times New Roman" pitchFamily="18" charset="0"/>
              </a:rPr>
              <a:t>-1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762"/>
          </a:xfrm>
        </p:spPr>
        <p:txBody>
          <a:bodyPr/>
          <a:lstStyle/>
          <a:p>
            <a:pPr>
              <a:defRPr/>
            </a:pPr>
            <a:r>
              <a:rPr lang="en-US" altLang="ru-RU" sz="2400" b="1" dirty="0" smtClean="0">
                <a:solidFill>
                  <a:srgbClr val="333399"/>
                </a:solidFill>
                <a:effectLst>
                  <a:outerShdw blurRad="38100" dist="38100" dir="2700000" algn="tl">
                    <a:srgbClr val="000000">
                      <a:alpha val="43137"/>
                    </a:srgbClr>
                  </a:outerShdw>
                </a:effectLst>
                <a:latin typeface="Times New Roman" pitchFamily="18" charset="0"/>
              </a:rPr>
              <a:t>Front-end, separator and detection systems at U-400M</a:t>
            </a:r>
            <a:endParaRPr lang="ru-RU" dirty="0"/>
          </a:p>
        </p:txBody>
      </p:sp>
      <p:pic>
        <p:nvPicPr>
          <p:cNvPr id="30722" name="Picture 2"/>
          <p:cNvPicPr>
            <a:picLocks noChangeAspect="1" noChangeArrowheads="1"/>
          </p:cNvPicPr>
          <p:nvPr/>
        </p:nvPicPr>
        <p:blipFill>
          <a:blip r:embed="rId2" cstate="print"/>
          <a:srcRect/>
          <a:stretch>
            <a:fillRect/>
          </a:stretch>
        </p:blipFill>
        <p:spPr bwMode="auto">
          <a:xfrm>
            <a:off x="2286000" y="1143000"/>
            <a:ext cx="4343400" cy="3773488"/>
          </a:xfrm>
          <a:prstGeom prst="rect">
            <a:avLst/>
          </a:prstGeom>
          <a:noFill/>
          <a:ln w="9525">
            <a:noFill/>
            <a:miter lim="800000"/>
            <a:headEnd/>
            <a:tailEnd/>
          </a:ln>
        </p:spPr>
      </p:pic>
      <p:sp>
        <p:nvSpPr>
          <p:cNvPr id="30723" name="Прямоугольник 3"/>
          <p:cNvSpPr>
            <a:spLocks noChangeArrowheads="1"/>
          </p:cNvSpPr>
          <p:nvPr/>
        </p:nvSpPr>
        <p:spPr bwMode="auto">
          <a:xfrm>
            <a:off x="838200" y="5257800"/>
            <a:ext cx="7467600" cy="1200150"/>
          </a:xfrm>
          <a:prstGeom prst="rect">
            <a:avLst/>
          </a:prstGeom>
          <a:noFill/>
          <a:ln w="9525">
            <a:noFill/>
            <a:miter lim="800000"/>
            <a:headEnd/>
            <a:tailEnd/>
          </a:ln>
        </p:spPr>
        <p:txBody>
          <a:bodyPr>
            <a:spAutoFit/>
          </a:bodyPr>
          <a:lstStyle/>
          <a:p>
            <a:pPr algn="ctr"/>
            <a:r>
              <a:rPr lang="en-GB"/>
              <a:t>Design of the full on-line part of  GaLS facility and allocation of production front-end, separation and detection part of system with two different tape stations in the experimental cave of cyclotron U-400M was performed. </a:t>
            </a: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cstate="print"/>
          <a:srcRect/>
          <a:stretch>
            <a:fillRect/>
          </a:stretch>
        </p:blipFill>
        <p:spPr bwMode="auto">
          <a:xfrm>
            <a:off x="228600" y="1447800"/>
            <a:ext cx="4572000" cy="2117725"/>
          </a:xfrm>
          <a:prstGeom prst="rect">
            <a:avLst/>
          </a:prstGeom>
          <a:noFill/>
          <a:ln w="9525">
            <a:noFill/>
            <a:miter lim="800000"/>
            <a:headEnd/>
            <a:tailEnd/>
          </a:ln>
        </p:spPr>
      </p:pic>
      <p:pic>
        <p:nvPicPr>
          <p:cNvPr id="31746" name="Рисунок 2"/>
          <p:cNvPicPr>
            <a:picLocks noChangeAspect="1" noChangeArrowheads="1"/>
          </p:cNvPicPr>
          <p:nvPr/>
        </p:nvPicPr>
        <p:blipFill>
          <a:blip r:embed="rId3" cstate="print"/>
          <a:srcRect/>
          <a:stretch>
            <a:fillRect/>
          </a:stretch>
        </p:blipFill>
        <p:spPr bwMode="auto">
          <a:xfrm>
            <a:off x="228600" y="4267200"/>
            <a:ext cx="4191000" cy="2362200"/>
          </a:xfrm>
          <a:prstGeom prst="rect">
            <a:avLst/>
          </a:prstGeom>
          <a:noFill/>
          <a:ln w="9525">
            <a:noFill/>
            <a:miter lim="800000"/>
            <a:headEnd/>
            <a:tailEnd/>
          </a:ln>
        </p:spPr>
      </p:pic>
      <p:pic>
        <p:nvPicPr>
          <p:cNvPr id="31747" name="Рисунок 3"/>
          <p:cNvPicPr>
            <a:picLocks noChangeAspect="1" noChangeArrowheads="1"/>
          </p:cNvPicPr>
          <p:nvPr/>
        </p:nvPicPr>
        <p:blipFill>
          <a:blip r:embed="rId4" cstate="print"/>
          <a:srcRect/>
          <a:stretch>
            <a:fillRect/>
          </a:stretch>
        </p:blipFill>
        <p:spPr bwMode="auto">
          <a:xfrm>
            <a:off x="4648200" y="4267200"/>
            <a:ext cx="4114800" cy="2286000"/>
          </a:xfrm>
          <a:prstGeom prst="rect">
            <a:avLst/>
          </a:prstGeom>
          <a:noFill/>
          <a:ln w="9525">
            <a:noFill/>
            <a:miter lim="800000"/>
            <a:headEnd/>
            <a:tailEnd/>
          </a:ln>
        </p:spPr>
      </p:pic>
      <p:pic>
        <p:nvPicPr>
          <p:cNvPr id="31748" name="Picture 3"/>
          <p:cNvPicPr>
            <a:picLocks noChangeAspect="1" noChangeArrowheads="1"/>
          </p:cNvPicPr>
          <p:nvPr/>
        </p:nvPicPr>
        <p:blipFill>
          <a:blip r:embed="rId5" cstate="print"/>
          <a:srcRect/>
          <a:stretch>
            <a:fillRect/>
          </a:stretch>
        </p:blipFill>
        <p:spPr bwMode="auto">
          <a:xfrm>
            <a:off x="5943600" y="685800"/>
            <a:ext cx="2625725" cy="3505200"/>
          </a:xfrm>
          <a:prstGeom prst="rect">
            <a:avLst/>
          </a:prstGeom>
          <a:noFill/>
          <a:ln w="9525">
            <a:noFill/>
            <a:miter lim="800000"/>
            <a:headEnd/>
            <a:tailEnd/>
          </a:ln>
        </p:spPr>
      </p:pic>
      <p:sp>
        <p:nvSpPr>
          <p:cNvPr id="7" name="Прямоугольник 6"/>
          <p:cNvSpPr/>
          <p:nvPr/>
        </p:nvSpPr>
        <p:spPr>
          <a:xfrm>
            <a:off x="82550" y="152400"/>
            <a:ext cx="8891588" cy="461963"/>
          </a:xfrm>
          <a:prstGeom prst="rect">
            <a:avLst/>
          </a:prstGeom>
        </p:spPr>
        <p:txBody>
          <a:bodyPr wrap="none">
            <a:spAutoFit/>
          </a:bodyPr>
          <a:lstStyle/>
          <a:p>
            <a:pPr>
              <a:defRPr/>
            </a:pPr>
            <a:r>
              <a:rPr lang="en-US" altLang="ru-RU" sz="2400" b="1" dirty="0" err="1">
                <a:solidFill>
                  <a:schemeClr val="accent2"/>
                </a:solidFill>
                <a:effectLst>
                  <a:outerShdw blurRad="38100" dist="38100" dir="2700000" algn="tl">
                    <a:srgbClr val="000000">
                      <a:alpha val="43137"/>
                    </a:srgbClr>
                  </a:outerShdw>
                </a:effectLst>
                <a:latin typeface="Times New Roman" pitchFamily="18" charset="0"/>
                <a:cs typeface="+mn-cs"/>
              </a:rPr>
              <a:t>Fluka</a:t>
            </a:r>
            <a:r>
              <a:rPr lang="en-US" altLang="ru-RU" sz="2400" b="1" dirty="0">
                <a:solidFill>
                  <a:schemeClr val="accent2"/>
                </a:solidFill>
                <a:effectLst>
                  <a:outerShdw blurRad="38100" dist="38100" dir="2700000" algn="tl">
                    <a:srgbClr val="000000">
                      <a:alpha val="43137"/>
                    </a:srgbClr>
                  </a:outerShdw>
                </a:effectLst>
                <a:latin typeface="Times New Roman" pitchFamily="18" charset="0"/>
                <a:cs typeface="+mn-cs"/>
              </a:rPr>
              <a:t> and Geant4 simulation for neutron and gamma background</a:t>
            </a:r>
            <a:endParaRPr lang="ru-RU" dirty="0">
              <a:solidFill>
                <a:srgbClr val="000000"/>
              </a:solidFill>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cstate="print"/>
          <a:srcRect/>
          <a:stretch>
            <a:fillRect/>
          </a:stretch>
        </p:blipFill>
        <p:spPr bwMode="auto">
          <a:xfrm>
            <a:off x="457200" y="1066800"/>
            <a:ext cx="4343400" cy="3257550"/>
          </a:xfrm>
          <a:prstGeom prst="rect">
            <a:avLst/>
          </a:prstGeom>
          <a:noFill/>
          <a:ln w="9525">
            <a:noFill/>
            <a:miter lim="800000"/>
            <a:headEnd/>
            <a:tailEnd/>
          </a:ln>
        </p:spPr>
      </p:pic>
      <p:sp>
        <p:nvSpPr>
          <p:cNvPr id="32770" name="Text Box 6"/>
          <p:cNvSpPr txBox="1">
            <a:spLocks noChangeArrowheads="1"/>
          </p:cNvSpPr>
          <p:nvPr/>
        </p:nvSpPr>
        <p:spPr bwMode="auto">
          <a:xfrm>
            <a:off x="914400" y="685800"/>
            <a:ext cx="1917700" cy="304800"/>
          </a:xfrm>
          <a:prstGeom prst="rect">
            <a:avLst/>
          </a:prstGeom>
          <a:noFill/>
          <a:ln w="9525">
            <a:noFill/>
            <a:miter lim="800000"/>
            <a:headEnd/>
            <a:tailEnd/>
          </a:ln>
        </p:spPr>
        <p:txBody>
          <a:bodyPr lIns="36000" tIns="0" rIns="36000" bIns="0">
            <a:spAutoFit/>
          </a:bodyPr>
          <a:lstStyle/>
          <a:p>
            <a:pPr algn="ctr">
              <a:spcBef>
                <a:spcPct val="50000"/>
              </a:spcBef>
            </a:pPr>
            <a:r>
              <a:rPr lang="en-US" altLang="ru-RU" sz="2000" b="1">
                <a:solidFill>
                  <a:srgbClr val="FF3300"/>
                </a:solidFill>
                <a:latin typeface="Times New Roman" pitchFamily="18" charset="0"/>
              </a:rPr>
              <a:t>Cyclotron beam</a:t>
            </a:r>
            <a:endParaRPr lang="en-GB" altLang="ru-RU" sz="2000" b="1">
              <a:solidFill>
                <a:srgbClr val="FF3300"/>
              </a:solidFill>
              <a:latin typeface="Times New Roman" pitchFamily="18" charset="0"/>
            </a:endParaRPr>
          </a:p>
        </p:txBody>
      </p:sp>
      <p:sp>
        <p:nvSpPr>
          <p:cNvPr id="32771" name="Text Box 7"/>
          <p:cNvSpPr txBox="1">
            <a:spLocks noChangeArrowheads="1"/>
          </p:cNvSpPr>
          <p:nvPr/>
        </p:nvSpPr>
        <p:spPr bwMode="auto">
          <a:xfrm>
            <a:off x="2286000" y="2819400"/>
            <a:ext cx="1028700" cy="304800"/>
          </a:xfrm>
          <a:prstGeom prst="rect">
            <a:avLst/>
          </a:prstGeom>
          <a:noFill/>
          <a:ln w="9525">
            <a:noFill/>
            <a:miter lim="800000"/>
            <a:headEnd/>
            <a:tailEnd/>
          </a:ln>
        </p:spPr>
        <p:txBody>
          <a:bodyPr lIns="36000" tIns="0" rIns="36000" bIns="0">
            <a:spAutoFit/>
          </a:bodyPr>
          <a:lstStyle/>
          <a:p>
            <a:pPr algn="ctr">
              <a:spcBef>
                <a:spcPct val="50000"/>
              </a:spcBef>
            </a:pPr>
            <a:r>
              <a:rPr lang="en-US" altLang="ru-RU" sz="2000" b="1">
                <a:solidFill>
                  <a:srgbClr val="FF3300"/>
                </a:solidFill>
                <a:latin typeface="Times New Roman" pitchFamily="18" charset="0"/>
              </a:rPr>
              <a:t>Gas Cell</a:t>
            </a:r>
            <a:endParaRPr lang="en-GB" altLang="ru-RU" sz="2000" b="1">
              <a:solidFill>
                <a:srgbClr val="FF3300"/>
              </a:solidFill>
              <a:latin typeface="Times New Roman" pitchFamily="18" charset="0"/>
            </a:endParaRPr>
          </a:p>
        </p:txBody>
      </p:sp>
      <p:sp>
        <p:nvSpPr>
          <p:cNvPr id="32772" name="Text Box 8"/>
          <p:cNvSpPr txBox="1">
            <a:spLocks noChangeArrowheads="1"/>
          </p:cNvSpPr>
          <p:nvPr/>
        </p:nvSpPr>
        <p:spPr bwMode="auto">
          <a:xfrm>
            <a:off x="1447800" y="3124200"/>
            <a:ext cx="723900" cy="304800"/>
          </a:xfrm>
          <a:prstGeom prst="rect">
            <a:avLst/>
          </a:prstGeom>
          <a:noFill/>
          <a:ln w="9525">
            <a:noFill/>
            <a:miter lim="800000"/>
            <a:headEnd/>
            <a:tailEnd/>
          </a:ln>
        </p:spPr>
        <p:txBody>
          <a:bodyPr lIns="36000" tIns="0" rIns="36000" bIns="0">
            <a:spAutoFit/>
          </a:bodyPr>
          <a:lstStyle/>
          <a:p>
            <a:pPr algn="ctr">
              <a:spcBef>
                <a:spcPct val="50000"/>
              </a:spcBef>
            </a:pPr>
            <a:r>
              <a:rPr lang="en-US" altLang="ru-RU" sz="2000" b="1">
                <a:solidFill>
                  <a:srgbClr val="FF3300"/>
                </a:solidFill>
                <a:latin typeface="Times New Roman" pitchFamily="18" charset="0"/>
              </a:rPr>
              <a:t>SPIG</a:t>
            </a:r>
            <a:endParaRPr lang="en-GB" altLang="ru-RU" sz="2000" b="1">
              <a:solidFill>
                <a:srgbClr val="FF3300"/>
              </a:solidFill>
              <a:latin typeface="Times New Roman" pitchFamily="18" charset="0"/>
            </a:endParaRPr>
          </a:p>
        </p:txBody>
      </p:sp>
      <p:sp>
        <p:nvSpPr>
          <p:cNvPr id="32773" name="Text Box 9"/>
          <p:cNvSpPr txBox="1">
            <a:spLocks noChangeArrowheads="1"/>
          </p:cNvSpPr>
          <p:nvPr/>
        </p:nvSpPr>
        <p:spPr bwMode="auto">
          <a:xfrm>
            <a:off x="381000" y="1524000"/>
            <a:ext cx="1447800" cy="609600"/>
          </a:xfrm>
          <a:prstGeom prst="rect">
            <a:avLst/>
          </a:prstGeom>
          <a:noFill/>
          <a:ln w="9525">
            <a:noFill/>
            <a:miter lim="800000"/>
            <a:headEnd/>
            <a:tailEnd/>
          </a:ln>
        </p:spPr>
        <p:txBody>
          <a:bodyPr lIns="36000" tIns="0" rIns="36000" bIns="0">
            <a:spAutoFit/>
          </a:bodyPr>
          <a:lstStyle/>
          <a:p>
            <a:pPr algn="ctr">
              <a:spcBef>
                <a:spcPct val="50000"/>
              </a:spcBef>
            </a:pPr>
            <a:r>
              <a:rPr lang="en-US" altLang="ru-RU" sz="2000" b="1">
                <a:solidFill>
                  <a:srgbClr val="FF3300"/>
                </a:solidFill>
                <a:latin typeface="Times New Roman" pitchFamily="18" charset="0"/>
              </a:rPr>
              <a:t>Extraction electrode</a:t>
            </a:r>
            <a:endParaRPr lang="en-GB" altLang="ru-RU" sz="2000" b="1">
              <a:solidFill>
                <a:srgbClr val="FF3300"/>
              </a:solidFill>
              <a:latin typeface="Times New Roman" pitchFamily="18" charset="0"/>
            </a:endParaRPr>
          </a:p>
        </p:txBody>
      </p:sp>
      <p:sp>
        <p:nvSpPr>
          <p:cNvPr id="32774" name="Text Box 10"/>
          <p:cNvSpPr txBox="1">
            <a:spLocks noChangeArrowheads="1"/>
          </p:cNvSpPr>
          <p:nvPr/>
        </p:nvSpPr>
        <p:spPr bwMode="auto">
          <a:xfrm>
            <a:off x="3429000" y="3124200"/>
            <a:ext cx="2095500" cy="304800"/>
          </a:xfrm>
          <a:prstGeom prst="rect">
            <a:avLst/>
          </a:prstGeom>
          <a:noFill/>
          <a:ln w="9525">
            <a:noFill/>
            <a:miter lim="800000"/>
            <a:headEnd/>
            <a:tailEnd/>
          </a:ln>
        </p:spPr>
        <p:txBody>
          <a:bodyPr lIns="36000" tIns="0" rIns="36000" bIns="0">
            <a:spAutoFit/>
          </a:bodyPr>
          <a:lstStyle/>
          <a:p>
            <a:pPr>
              <a:spcBef>
                <a:spcPct val="50000"/>
              </a:spcBef>
            </a:pPr>
            <a:r>
              <a:rPr lang="en-US" altLang="ru-RU" sz="2000" b="1">
                <a:solidFill>
                  <a:srgbClr val="FF3300"/>
                </a:solidFill>
                <a:latin typeface="Times New Roman" pitchFamily="18" charset="0"/>
              </a:rPr>
              <a:t>Gas from purifier</a:t>
            </a:r>
            <a:endParaRPr lang="en-GB" altLang="ru-RU" sz="2000" b="1">
              <a:solidFill>
                <a:srgbClr val="FF3300"/>
              </a:solidFill>
              <a:latin typeface="Times New Roman" pitchFamily="18" charset="0"/>
            </a:endParaRPr>
          </a:p>
        </p:txBody>
      </p:sp>
      <p:sp>
        <p:nvSpPr>
          <p:cNvPr id="32775" name="Line 11"/>
          <p:cNvSpPr>
            <a:spLocks noChangeShapeType="1"/>
          </p:cNvSpPr>
          <p:nvPr/>
        </p:nvSpPr>
        <p:spPr bwMode="auto">
          <a:xfrm flipH="1" flipV="1">
            <a:off x="3429000" y="2819400"/>
            <a:ext cx="228600" cy="152400"/>
          </a:xfrm>
          <a:prstGeom prst="line">
            <a:avLst/>
          </a:prstGeom>
          <a:noFill/>
          <a:ln w="50800">
            <a:solidFill>
              <a:srgbClr val="FFFF00"/>
            </a:solidFill>
            <a:round/>
            <a:headEnd/>
            <a:tailEnd type="stealth" w="med" len="med"/>
          </a:ln>
        </p:spPr>
        <p:txBody>
          <a:bodyPr>
            <a:spAutoFit/>
          </a:bodyPr>
          <a:lstStyle/>
          <a:p>
            <a:endParaRPr lang="ru-RU"/>
          </a:p>
        </p:txBody>
      </p:sp>
      <p:sp>
        <p:nvSpPr>
          <p:cNvPr id="32776" name="Line 12"/>
          <p:cNvSpPr>
            <a:spLocks noChangeShapeType="1"/>
          </p:cNvSpPr>
          <p:nvPr/>
        </p:nvSpPr>
        <p:spPr bwMode="auto">
          <a:xfrm flipV="1">
            <a:off x="1981200" y="2514600"/>
            <a:ext cx="228600" cy="444500"/>
          </a:xfrm>
          <a:prstGeom prst="line">
            <a:avLst/>
          </a:prstGeom>
          <a:noFill/>
          <a:ln w="50800">
            <a:solidFill>
              <a:srgbClr val="FFFF00"/>
            </a:solidFill>
            <a:round/>
            <a:headEnd/>
            <a:tailEnd type="stealth" w="med" len="med"/>
          </a:ln>
        </p:spPr>
        <p:txBody>
          <a:bodyPr>
            <a:spAutoFit/>
          </a:bodyPr>
          <a:lstStyle/>
          <a:p>
            <a:endParaRPr lang="ru-RU"/>
          </a:p>
        </p:txBody>
      </p:sp>
      <p:sp>
        <p:nvSpPr>
          <p:cNvPr id="32777" name="Line 13"/>
          <p:cNvSpPr>
            <a:spLocks noChangeShapeType="1"/>
          </p:cNvSpPr>
          <p:nvPr/>
        </p:nvSpPr>
        <p:spPr bwMode="auto">
          <a:xfrm>
            <a:off x="1524000" y="2209800"/>
            <a:ext cx="279400" cy="317500"/>
          </a:xfrm>
          <a:prstGeom prst="line">
            <a:avLst/>
          </a:prstGeom>
          <a:noFill/>
          <a:ln w="50800">
            <a:solidFill>
              <a:srgbClr val="FFFF00"/>
            </a:solidFill>
            <a:round/>
            <a:headEnd/>
            <a:tailEnd type="stealth" w="med" len="med"/>
          </a:ln>
        </p:spPr>
        <p:txBody>
          <a:bodyPr>
            <a:spAutoFit/>
          </a:bodyPr>
          <a:lstStyle/>
          <a:p>
            <a:endParaRPr lang="ru-RU"/>
          </a:p>
        </p:txBody>
      </p:sp>
      <p:sp>
        <p:nvSpPr>
          <p:cNvPr id="32778" name="Line 14"/>
          <p:cNvSpPr>
            <a:spLocks noChangeShapeType="1"/>
          </p:cNvSpPr>
          <p:nvPr/>
        </p:nvSpPr>
        <p:spPr bwMode="auto">
          <a:xfrm flipH="1" flipV="1">
            <a:off x="2819400" y="2438400"/>
            <a:ext cx="152400" cy="279400"/>
          </a:xfrm>
          <a:prstGeom prst="line">
            <a:avLst/>
          </a:prstGeom>
          <a:noFill/>
          <a:ln w="50800">
            <a:solidFill>
              <a:srgbClr val="FFFF00"/>
            </a:solidFill>
            <a:round/>
            <a:headEnd/>
            <a:tailEnd type="stealth" w="med" len="med"/>
          </a:ln>
        </p:spPr>
        <p:txBody>
          <a:bodyPr>
            <a:spAutoFit/>
          </a:bodyPr>
          <a:lstStyle/>
          <a:p>
            <a:endParaRPr lang="ru-RU"/>
          </a:p>
        </p:txBody>
      </p:sp>
      <p:sp>
        <p:nvSpPr>
          <p:cNvPr id="32779" name="WordArt 18"/>
          <p:cNvSpPr>
            <a:spLocks noChangeArrowheads="1" noChangeShapeType="1" noTextEdit="1"/>
          </p:cNvSpPr>
          <p:nvPr/>
        </p:nvSpPr>
        <p:spPr bwMode="auto">
          <a:xfrm>
            <a:off x="4876800" y="1524000"/>
            <a:ext cx="1725613" cy="242888"/>
          </a:xfrm>
          <a:prstGeom prst="rect">
            <a:avLst/>
          </a:prstGeom>
        </p:spPr>
        <p:txBody>
          <a:bodyPr wrap="none" fromWordArt="1">
            <a:prstTxWarp prst="textPlain">
              <a:avLst>
                <a:gd name="adj" fmla="val 50000"/>
              </a:avLst>
            </a:prstTxWarp>
          </a:bodyPr>
          <a:lstStyle/>
          <a:p>
            <a:pPr algn="ctr"/>
            <a:r>
              <a:rPr lang="en-US" kern="10">
                <a:ln w="12700">
                  <a:solidFill>
                    <a:srgbClr val="EAEAEA"/>
                  </a:solidFill>
                  <a:round/>
                  <a:headEnd/>
                  <a:tailEnd/>
                </a:ln>
                <a:solidFill>
                  <a:srgbClr val="FF0000"/>
                </a:solidFill>
                <a:effectLst>
                  <a:outerShdw dist="35921" dir="2700000" sy="50000" kx="2115830" algn="bl" rotWithShape="0">
                    <a:srgbClr val="C0C0C0"/>
                  </a:outerShdw>
                </a:effectLst>
                <a:latin typeface="Arial Black"/>
              </a:rPr>
              <a:t>Laser beams</a:t>
            </a:r>
            <a:endParaRPr lang="ru-RU" kern="10">
              <a:ln w="12700">
                <a:solidFill>
                  <a:srgbClr val="EAEAEA"/>
                </a:solidFill>
                <a:round/>
                <a:headEnd/>
                <a:tailEnd/>
              </a:ln>
              <a:solidFill>
                <a:srgbClr val="FF0000"/>
              </a:solidFill>
              <a:effectLst>
                <a:outerShdw dist="35921" dir="2700000" sy="50000" kx="2115830" algn="bl" rotWithShape="0">
                  <a:srgbClr val="C0C0C0"/>
                </a:outerShdw>
              </a:effectLst>
              <a:latin typeface="Arial Black"/>
            </a:endParaRPr>
          </a:p>
        </p:txBody>
      </p:sp>
      <p:sp>
        <p:nvSpPr>
          <p:cNvPr id="20493" name="Rectangle 2"/>
          <p:cNvSpPr>
            <a:spLocks noChangeArrowheads="1"/>
          </p:cNvSpPr>
          <p:nvPr/>
        </p:nvSpPr>
        <p:spPr bwMode="auto">
          <a:xfrm>
            <a:off x="0" y="228600"/>
            <a:ext cx="9144000" cy="488950"/>
          </a:xfrm>
          <a:prstGeom prst="rect">
            <a:avLst/>
          </a:prstGeom>
          <a:noFill/>
          <a:ln w="9525">
            <a:noFill/>
            <a:miter lim="800000"/>
            <a:headEnd/>
            <a:tailEnd/>
          </a:ln>
        </p:spPr>
        <p:txBody>
          <a:bodyPr anchor="ctr"/>
          <a:lstStyle/>
          <a:p>
            <a:pPr algn="ctr">
              <a:defRPr/>
            </a:pPr>
            <a:r>
              <a:rPr lang="en-US" altLang="ru-RU" sz="2400" b="1" dirty="0">
                <a:solidFill>
                  <a:schemeClr val="accent2"/>
                </a:solidFill>
                <a:effectLst>
                  <a:outerShdw blurRad="38100" dist="38100" dir="2700000" algn="tl">
                    <a:srgbClr val="000000">
                      <a:alpha val="43137"/>
                    </a:srgbClr>
                  </a:outerShdw>
                </a:effectLst>
                <a:latin typeface="Times New Roman" pitchFamily="18" charset="0"/>
                <a:cs typeface="+mn-cs"/>
              </a:rPr>
              <a:t>Front end of GALS setup</a:t>
            </a:r>
            <a:endParaRPr lang="ru-RU" altLang="ru-RU" sz="2000" dirty="0">
              <a:solidFill>
                <a:schemeClr val="accent2"/>
              </a:solidFill>
              <a:effectLst>
                <a:outerShdw blurRad="38100" dist="38100" dir="2700000" algn="tl">
                  <a:srgbClr val="000000">
                    <a:alpha val="43137"/>
                  </a:srgbClr>
                </a:outerShdw>
              </a:effectLst>
              <a:latin typeface="Times New Roman" pitchFamily="18" charset="0"/>
              <a:cs typeface="+mn-cs"/>
            </a:endParaRPr>
          </a:p>
        </p:txBody>
      </p:sp>
      <p:pic>
        <p:nvPicPr>
          <p:cNvPr id="32781" name="Picture 21"/>
          <p:cNvPicPr>
            <a:picLocks noChangeAspect="1" noChangeArrowheads="1"/>
          </p:cNvPicPr>
          <p:nvPr/>
        </p:nvPicPr>
        <p:blipFill>
          <a:blip r:embed="rId3" cstate="print"/>
          <a:srcRect/>
          <a:stretch>
            <a:fillRect/>
          </a:stretch>
        </p:blipFill>
        <p:spPr bwMode="auto">
          <a:xfrm>
            <a:off x="3810000" y="3776663"/>
            <a:ext cx="5029200" cy="288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sp>
        <p:nvSpPr>
          <p:cNvPr id="102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sp>
        <p:nvSpPr>
          <p:cNvPr id="102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tLang="ru-RU"/>
          </a:p>
        </p:txBody>
      </p:sp>
      <p:graphicFrame>
        <p:nvGraphicFramePr>
          <p:cNvPr id="1026" name="Object 7"/>
          <p:cNvGraphicFramePr>
            <a:graphicFrameLocks noChangeAspect="1"/>
          </p:cNvGraphicFramePr>
          <p:nvPr/>
        </p:nvGraphicFramePr>
        <p:xfrm>
          <a:off x="228600" y="1231900"/>
          <a:ext cx="5854700" cy="4394200"/>
        </p:xfrm>
        <a:graphic>
          <a:graphicData uri="http://schemas.openxmlformats.org/presentationml/2006/ole">
            <mc:AlternateContent xmlns:mc="http://schemas.openxmlformats.org/markup-compatibility/2006">
              <mc:Choice xmlns:v="urn:schemas-microsoft-com:vml" Requires="v">
                <p:oleObj spid="_x0000_s1027" name="Presentation" r:id="rId4" imgW="4044542" imgH="3034189" progId="PowerPoint.Show.8">
                  <p:embed/>
                </p:oleObj>
              </mc:Choice>
              <mc:Fallback>
                <p:oleObj name="Presentation" r:id="rId4" imgW="4044542" imgH="3034189" progId="PowerPoint.Show.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31900"/>
                        <a:ext cx="5854700" cy="439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Text Box 9"/>
          <p:cNvSpPr txBox="1">
            <a:spLocks noChangeArrowheads="1"/>
          </p:cNvSpPr>
          <p:nvPr/>
        </p:nvSpPr>
        <p:spPr bwMode="auto">
          <a:xfrm>
            <a:off x="609600" y="5715000"/>
            <a:ext cx="4418013" cy="952500"/>
          </a:xfrm>
          <a:prstGeom prst="rect">
            <a:avLst/>
          </a:prstGeom>
          <a:noFill/>
          <a:ln w="9525">
            <a:solidFill>
              <a:srgbClr val="008080"/>
            </a:solidFill>
            <a:miter lim="800000"/>
            <a:headEnd/>
            <a:tailEnd/>
          </a:ln>
        </p:spPr>
        <p:txBody>
          <a:bodyPr>
            <a:spAutoFit/>
          </a:bodyPr>
          <a:lstStyle/>
          <a:p>
            <a:pPr>
              <a:spcBef>
                <a:spcPct val="50000"/>
              </a:spcBef>
            </a:pPr>
            <a:r>
              <a:rPr lang="en-US" altLang="ru-RU" sz="1400" b="1">
                <a:solidFill>
                  <a:srgbClr val="000099"/>
                </a:solidFill>
                <a:latin typeface="Arial" charset="0"/>
              </a:rPr>
              <a:t>Exit hole diameter – 0.5mm/1mm</a:t>
            </a:r>
          </a:p>
          <a:p>
            <a:pPr>
              <a:spcBef>
                <a:spcPct val="50000"/>
              </a:spcBef>
            </a:pPr>
            <a:r>
              <a:rPr lang="en-US" altLang="ru-RU" sz="1400" b="1">
                <a:solidFill>
                  <a:srgbClr val="000099"/>
                </a:solidFill>
                <a:latin typeface="Arial" charset="0"/>
              </a:rPr>
              <a:t>Stopping chamber – 4 cm in diameter</a:t>
            </a:r>
          </a:p>
          <a:p>
            <a:pPr>
              <a:spcBef>
                <a:spcPct val="50000"/>
              </a:spcBef>
            </a:pPr>
            <a:r>
              <a:rPr lang="en-US" altLang="ru-RU" sz="1400" b="1">
                <a:solidFill>
                  <a:srgbClr val="000099"/>
                </a:solidFill>
                <a:latin typeface="Arial" charset="0"/>
              </a:rPr>
              <a:t>Laser ionization chamber – 1 cm in diameter</a:t>
            </a:r>
            <a:endParaRPr lang="en-GB" altLang="ru-RU" sz="1400" b="1">
              <a:solidFill>
                <a:srgbClr val="000099"/>
              </a:solidFill>
              <a:latin typeface="Arial" charset="0"/>
            </a:endParaRPr>
          </a:p>
        </p:txBody>
      </p:sp>
      <p:sp>
        <p:nvSpPr>
          <p:cNvPr id="1031" name="Text Box 11"/>
          <p:cNvSpPr txBox="1">
            <a:spLocks noChangeArrowheads="1"/>
          </p:cNvSpPr>
          <p:nvPr/>
        </p:nvSpPr>
        <p:spPr bwMode="auto">
          <a:xfrm>
            <a:off x="6096000" y="1371600"/>
            <a:ext cx="2895600" cy="2605088"/>
          </a:xfrm>
          <a:prstGeom prst="rect">
            <a:avLst/>
          </a:prstGeom>
          <a:noFill/>
          <a:ln w="9525">
            <a:solidFill>
              <a:srgbClr val="FF6600"/>
            </a:solidFill>
            <a:miter lim="800000"/>
            <a:headEnd/>
            <a:tailEnd/>
          </a:ln>
        </p:spPr>
        <p:txBody>
          <a:bodyPr>
            <a:spAutoFit/>
          </a:bodyPr>
          <a:lstStyle/>
          <a:p>
            <a:pPr>
              <a:spcBef>
                <a:spcPct val="50000"/>
              </a:spcBef>
            </a:pPr>
            <a:r>
              <a:rPr lang="en-US" altLang="ru-RU" sz="2000" b="1">
                <a:solidFill>
                  <a:srgbClr val="0033CC"/>
                </a:solidFill>
                <a:latin typeface="Times New Roman" pitchFamily="18" charset="0"/>
              </a:rPr>
              <a:t>The aim</a:t>
            </a:r>
            <a:r>
              <a:rPr lang="en-US" altLang="ru-RU" b="1">
                <a:solidFill>
                  <a:srgbClr val="0033CC"/>
                </a:solidFill>
                <a:latin typeface="Times New Roman" pitchFamily="18" charset="0"/>
              </a:rPr>
              <a:t>: </a:t>
            </a:r>
            <a:r>
              <a:rPr lang="en-US" altLang="ru-RU" b="1" i="1">
                <a:solidFill>
                  <a:srgbClr val="0033CC"/>
                </a:solidFill>
                <a:latin typeface="Times New Roman" pitchFamily="18" charset="0"/>
              </a:rPr>
              <a:t>(by separating stopping and laser ionization chambers)</a:t>
            </a:r>
          </a:p>
          <a:p>
            <a:pPr>
              <a:spcBef>
                <a:spcPct val="50000"/>
              </a:spcBef>
              <a:buFontTx/>
              <a:buChar char="•"/>
            </a:pPr>
            <a:r>
              <a:rPr lang="en-US" altLang="ru-RU" b="1">
                <a:solidFill>
                  <a:srgbClr val="0033CC"/>
                </a:solidFill>
                <a:latin typeface="Times New Roman" pitchFamily="18" charset="0"/>
              </a:rPr>
              <a:t>Increasing laser ionization efficiency at high  cyclotron beam current</a:t>
            </a:r>
          </a:p>
          <a:p>
            <a:pPr>
              <a:spcBef>
                <a:spcPct val="50000"/>
              </a:spcBef>
              <a:buFontTx/>
              <a:buChar char="•"/>
            </a:pPr>
            <a:r>
              <a:rPr lang="en-US" altLang="ru-RU" b="1">
                <a:solidFill>
                  <a:srgbClr val="0033CC"/>
                </a:solidFill>
                <a:latin typeface="Times New Roman" pitchFamily="18" charset="0"/>
              </a:rPr>
              <a:t> Increasing selectivity (collection of survival ions)</a:t>
            </a:r>
            <a:endParaRPr lang="en-GB" altLang="ru-RU" b="1">
              <a:solidFill>
                <a:srgbClr val="0033CC"/>
              </a:solidFill>
              <a:latin typeface="Times New Roman" pitchFamily="18" charset="0"/>
            </a:endParaRPr>
          </a:p>
        </p:txBody>
      </p:sp>
      <p:sp>
        <p:nvSpPr>
          <p:cNvPr id="1032" name="Text Box 12"/>
          <p:cNvSpPr txBox="1">
            <a:spLocks noChangeArrowheads="1"/>
          </p:cNvSpPr>
          <p:nvPr/>
        </p:nvSpPr>
        <p:spPr bwMode="auto">
          <a:xfrm>
            <a:off x="6553200" y="4343400"/>
            <a:ext cx="1992313" cy="1500188"/>
          </a:xfrm>
          <a:prstGeom prst="rect">
            <a:avLst/>
          </a:prstGeom>
          <a:noFill/>
          <a:ln w="25400">
            <a:solidFill>
              <a:srgbClr val="FF0000"/>
            </a:solidFill>
            <a:miter lim="800000"/>
            <a:headEnd/>
            <a:tailEnd/>
          </a:ln>
        </p:spPr>
        <p:txBody>
          <a:bodyPr>
            <a:spAutoFit/>
          </a:bodyPr>
          <a:lstStyle/>
          <a:p>
            <a:pPr>
              <a:spcBef>
                <a:spcPct val="50000"/>
              </a:spcBef>
            </a:pPr>
            <a:r>
              <a:rPr lang="en-GB" altLang="ru-RU" sz="1400" b="1">
                <a:solidFill>
                  <a:srgbClr val="CC0000"/>
                </a:solidFill>
                <a:latin typeface="Arial" charset="0"/>
              </a:rPr>
              <a:t>Working conditions:</a:t>
            </a:r>
          </a:p>
          <a:p>
            <a:pPr>
              <a:spcBef>
                <a:spcPct val="50000"/>
              </a:spcBef>
              <a:buFontTx/>
              <a:buChar char="-"/>
            </a:pPr>
            <a:r>
              <a:rPr lang="en-GB" altLang="ru-RU" sz="1400" b="1">
                <a:solidFill>
                  <a:srgbClr val="CC0000"/>
                </a:solidFill>
                <a:latin typeface="Arial" charset="0"/>
              </a:rPr>
              <a:t>cyclotron – DC</a:t>
            </a:r>
          </a:p>
          <a:p>
            <a:pPr>
              <a:spcBef>
                <a:spcPct val="50000"/>
              </a:spcBef>
              <a:buFontTx/>
              <a:buChar char="-"/>
            </a:pPr>
            <a:r>
              <a:rPr lang="en-GB" altLang="ru-RU" sz="1400" b="1">
                <a:solidFill>
                  <a:srgbClr val="CC0000"/>
                </a:solidFill>
                <a:latin typeface="Arial" charset="0"/>
              </a:rPr>
              <a:t>Ion collector – DC</a:t>
            </a:r>
          </a:p>
          <a:p>
            <a:pPr>
              <a:spcBef>
                <a:spcPct val="50000"/>
              </a:spcBef>
              <a:buFontTx/>
              <a:buChar char="-"/>
            </a:pPr>
            <a:r>
              <a:rPr lang="en-GB" altLang="ru-RU" sz="1400" b="1">
                <a:solidFill>
                  <a:srgbClr val="CC0000"/>
                </a:solidFill>
                <a:latin typeface="Arial" charset="0"/>
              </a:rPr>
              <a:t>Lasers – transverse or longitudinal</a:t>
            </a:r>
          </a:p>
        </p:txBody>
      </p:sp>
      <p:sp>
        <p:nvSpPr>
          <p:cNvPr id="65550" name="Rectangle 14"/>
          <p:cNvSpPr>
            <a:spLocks noChangeArrowheads="1"/>
          </p:cNvSpPr>
          <p:nvPr/>
        </p:nvSpPr>
        <p:spPr bwMode="auto">
          <a:xfrm>
            <a:off x="533400" y="152400"/>
            <a:ext cx="8229600" cy="1143000"/>
          </a:xfrm>
          <a:prstGeom prst="rect">
            <a:avLst/>
          </a:prstGeom>
          <a:noFill/>
          <a:ln>
            <a:noFill/>
          </a:ln>
          <a:effectLst/>
          <a:extLst/>
        </p:spPr>
        <p:txBody>
          <a:bodyPr anchor="ctr"/>
          <a:lstStyle>
            <a:lvl1pPr algn="ctr" eaLnBrk="0" hangingPunct="0">
              <a:defRPr sz="4400">
                <a:solidFill>
                  <a:schemeClr val="tx2"/>
                </a:solidFill>
                <a:latin typeface="Arial" charset="0"/>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eaLnBrk="0" fontAlgn="base" hangingPunct="0">
              <a:spcBef>
                <a:spcPct val="0"/>
              </a:spcBef>
              <a:spcAft>
                <a:spcPct val="0"/>
              </a:spcAft>
              <a:defRPr sz="4400">
                <a:solidFill>
                  <a:schemeClr val="tx2"/>
                </a:solidFill>
                <a:latin typeface="Arial" charset="0"/>
              </a:defRPr>
            </a:lvl6pPr>
            <a:lvl7pPr marL="914400" algn="ctr" eaLnBrk="0" fontAlgn="base" hangingPunct="0">
              <a:spcBef>
                <a:spcPct val="0"/>
              </a:spcBef>
              <a:spcAft>
                <a:spcPct val="0"/>
              </a:spcAft>
              <a:defRPr sz="4400">
                <a:solidFill>
                  <a:schemeClr val="tx2"/>
                </a:solidFill>
                <a:latin typeface="Arial" charset="0"/>
              </a:defRPr>
            </a:lvl7pPr>
            <a:lvl8pPr marL="1371600" algn="ctr" eaLnBrk="0" fontAlgn="base" hangingPunct="0">
              <a:spcBef>
                <a:spcPct val="0"/>
              </a:spcBef>
              <a:spcAft>
                <a:spcPct val="0"/>
              </a:spcAft>
              <a:defRPr sz="4400">
                <a:solidFill>
                  <a:schemeClr val="tx2"/>
                </a:solidFill>
                <a:latin typeface="Arial" charset="0"/>
              </a:defRPr>
            </a:lvl8pPr>
            <a:lvl9pPr marL="1828800" algn="ctr" eaLnBrk="0" fontAlgn="base" hangingPunct="0">
              <a:spcBef>
                <a:spcPct val="0"/>
              </a:spcBef>
              <a:spcAft>
                <a:spcPct val="0"/>
              </a:spcAft>
              <a:defRPr sz="4400">
                <a:solidFill>
                  <a:schemeClr val="tx2"/>
                </a:solidFill>
                <a:latin typeface="Arial" charset="0"/>
              </a:defRPr>
            </a:lvl9pPr>
          </a:lstStyle>
          <a:p>
            <a:pPr>
              <a:defRPr/>
            </a:pPr>
            <a:r>
              <a:rPr lang="en-US" altLang="ru-RU" sz="2400" b="1" dirty="0" smtClean="0">
                <a:solidFill>
                  <a:schemeClr val="accent2"/>
                </a:solidFill>
                <a:effectLst>
                  <a:outerShdw blurRad="38100" dist="38100" dir="2700000" algn="tl">
                    <a:srgbClr val="000000">
                      <a:alpha val="43137"/>
                    </a:srgbClr>
                  </a:outerShdw>
                </a:effectLst>
                <a:latin typeface="Times New Roman" pitchFamily="18" charset="0"/>
                <a:cs typeface="+mn-cs"/>
              </a:rPr>
              <a:t>The layout of the dual chamber laser ion source gas cell</a:t>
            </a:r>
            <a:endParaRPr lang="ru-RU" altLang="ru-RU" sz="2400" b="1" dirty="0" smtClean="0">
              <a:solidFill>
                <a:schemeClr val="accent2"/>
              </a:solidFill>
              <a:effectLst>
                <a:outerShdw blurRad="38100" dist="38100" dir="2700000" algn="tl">
                  <a:srgbClr val="000000">
                    <a:alpha val="43137"/>
                  </a:srgbClr>
                </a:outerShdw>
              </a:effectLst>
              <a:latin typeface="Times New Roman" pitchFamily="18" charset="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62"/>
          </a:xfrm>
        </p:spPr>
        <p:txBody>
          <a:bodyPr/>
          <a:lstStyle/>
          <a:p>
            <a:pPr eaLnBrk="1" hangingPunct="1">
              <a:defRPr/>
            </a:pPr>
            <a:r>
              <a:rPr lang="en-US" altLang="ru-RU" sz="2400" b="1" kern="1200" dirty="0" smtClean="0">
                <a:solidFill>
                  <a:srgbClr val="333399"/>
                </a:solidFill>
                <a:effectLst>
                  <a:outerShdw blurRad="38100" dist="38100" dir="2700000" algn="tl">
                    <a:srgbClr val="000000">
                      <a:alpha val="43137"/>
                    </a:srgbClr>
                  </a:outerShdw>
                </a:effectLst>
                <a:latin typeface="Times New Roman" pitchFamily="18" charset="0"/>
                <a:ea typeface="+mn-ea"/>
                <a:cs typeface="+mn-cs"/>
              </a:rPr>
              <a:t>From dual chamber to horn-like gas cell</a:t>
            </a:r>
            <a:endParaRPr lang="ru-RU" dirty="0"/>
          </a:p>
        </p:txBody>
      </p:sp>
      <p:pic>
        <p:nvPicPr>
          <p:cNvPr id="35842" name="Picture 2"/>
          <p:cNvPicPr>
            <a:picLocks noGrp="1" noChangeAspect="1" noChangeArrowheads="1"/>
          </p:cNvPicPr>
          <p:nvPr>
            <p:ph idx="1"/>
          </p:nvPr>
        </p:nvPicPr>
        <p:blipFill>
          <a:blip r:embed="rId2" cstate="print"/>
          <a:srcRect/>
          <a:stretch>
            <a:fillRect/>
          </a:stretch>
        </p:blipFill>
        <p:spPr>
          <a:xfrm>
            <a:off x="1066800" y="1143000"/>
            <a:ext cx="2971800" cy="2112963"/>
          </a:xfrm>
        </p:spPr>
      </p:pic>
      <p:pic>
        <p:nvPicPr>
          <p:cNvPr id="35843" name="Picture 3"/>
          <p:cNvPicPr>
            <a:picLocks noChangeAspect="1" noChangeArrowheads="1"/>
          </p:cNvPicPr>
          <p:nvPr/>
        </p:nvPicPr>
        <p:blipFill>
          <a:blip r:embed="rId3" cstate="print"/>
          <a:srcRect/>
          <a:stretch>
            <a:fillRect/>
          </a:stretch>
        </p:blipFill>
        <p:spPr bwMode="auto">
          <a:xfrm>
            <a:off x="5334000" y="1219200"/>
            <a:ext cx="3419475" cy="4956175"/>
          </a:xfrm>
          <a:prstGeom prst="rect">
            <a:avLst/>
          </a:prstGeom>
          <a:noFill/>
          <a:ln w="9525">
            <a:noFill/>
            <a:miter lim="800000"/>
            <a:headEnd/>
            <a:tailEnd/>
          </a:ln>
        </p:spPr>
      </p:pic>
      <p:pic>
        <p:nvPicPr>
          <p:cNvPr id="35844" name="Picture 5"/>
          <p:cNvPicPr>
            <a:picLocks noChangeAspect="1" noChangeArrowheads="1"/>
          </p:cNvPicPr>
          <p:nvPr/>
        </p:nvPicPr>
        <p:blipFill>
          <a:blip r:embed="rId4" cstate="print"/>
          <a:srcRect/>
          <a:stretch>
            <a:fillRect/>
          </a:stretch>
        </p:blipFill>
        <p:spPr bwMode="auto">
          <a:xfrm>
            <a:off x="1447800" y="3429000"/>
            <a:ext cx="20637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9750" y="333375"/>
            <a:ext cx="8229600" cy="647700"/>
          </a:xfrm>
        </p:spPr>
        <p:txBody>
          <a:bodyPr/>
          <a:lstStyle/>
          <a:p>
            <a:pPr>
              <a:defRPr/>
            </a:pPr>
            <a:r>
              <a:rPr lang="en-US" altLang="ru-RU" sz="2400" b="1" smtClean="0">
                <a:solidFill>
                  <a:srgbClr val="FF0000"/>
                </a:solidFill>
                <a:effectLst>
                  <a:outerShdw blurRad="38100" dist="38100" dir="2700000" algn="tl">
                    <a:srgbClr val="000000"/>
                  </a:outerShdw>
                </a:effectLst>
                <a:latin typeface="Comic Sans MS" pitchFamily="66" charset="0"/>
              </a:rPr>
              <a:t>GALS </a:t>
            </a:r>
            <a:r>
              <a:rPr lang="en-US" sz="2400" b="1" smtClean="0">
                <a:solidFill>
                  <a:srgbClr val="A50021"/>
                </a:solidFill>
              </a:rPr>
              <a:t/>
            </a:r>
            <a:br>
              <a:rPr lang="en-US" sz="2400" b="1" smtClean="0">
                <a:solidFill>
                  <a:srgbClr val="A50021"/>
                </a:solidFill>
              </a:rPr>
            </a:br>
            <a:r>
              <a:rPr lang="en-US" sz="2400" b="1" smtClean="0">
                <a:solidFill>
                  <a:srgbClr val="A50021"/>
                </a:solidFill>
              </a:rPr>
              <a:t> </a:t>
            </a:r>
            <a:r>
              <a:rPr lang="en-US" altLang="ru-RU" sz="2400" b="1" smtClean="0">
                <a:solidFill>
                  <a:srgbClr val="FF0000"/>
                </a:solidFill>
                <a:effectLst>
                  <a:outerShdw blurRad="38100" dist="38100" dir="2700000" algn="tl">
                    <a:srgbClr val="000000"/>
                  </a:outerShdw>
                </a:effectLst>
                <a:latin typeface="Comic Sans MS" pitchFamily="66" charset="0"/>
              </a:rPr>
              <a:t>Ga</a:t>
            </a:r>
            <a:r>
              <a:rPr lang="en-US" altLang="ru-RU" sz="2400" b="1" smtClean="0">
                <a:solidFill>
                  <a:srgbClr val="A50021"/>
                </a:solidFill>
                <a:effectLst>
                  <a:outerShdw blurRad="38100" dist="38100" dir="2700000" algn="tl">
                    <a:srgbClr val="000000"/>
                  </a:outerShdw>
                </a:effectLst>
                <a:latin typeface="Comic Sans MS" pitchFamily="66" charset="0"/>
              </a:rPr>
              <a:t>s Cell Based </a:t>
            </a:r>
            <a:r>
              <a:rPr lang="en-US" altLang="ru-RU" sz="2400" b="1" smtClean="0">
                <a:solidFill>
                  <a:srgbClr val="FF0000"/>
                </a:solidFill>
                <a:effectLst>
                  <a:outerShdw blurRad="38100" dist="38100" dir="2700000" algn="tl">
                    <a:srgbClr val="000000"/>
                  </a:outerShdw>
                </a:effectLst>
                <a:latin typeface="Comic Sans MS" pitchFamily="66" charset="0"/>
              </a:rPr>
              <a:t>L</a:t>
            </a:r>
            <a:r>
              <a:rPr lang="en-US" altLang="ru-RU" sz="2400" b="1" smtClean="0">
                <a:solidFill>
                  <a:srgbClr val="A50021"/>
                </a:solidFill>
                <a:effectLst>
                  <a:outerShdw blurRad="38100" dist="38100" dir="2700000" algn="tl">
                    <a:srgbClr val="000000"/>
                  </a:outerShdw>
                </a:effectLst>
                <a:latin typeface="Comic Sans MS" pitchFamily="66" charset="0"/>
              </a:rPr>
              <a:t>aser Ionization &amp; </a:t>
            </a:r>
            <a:r>
              <a:rPr lang="en-US" altLang="ru-RU" sz="2400" b="1" smtClean="0">
                <a:solidFill>
                  <a:srgbClr val="FF0000"/>
                </a:solidFill>
                <a:effectLst>
                  <a:outerShdw blurRad="38100" dist="38100" dir="2700000" algn="tl">
                    <a:srgbClr val="000000"/>
                  </a:outerShdw>
                </a:effectLst>
                <a:latin typeface="Comic Sans MS" pitchFamily="66" charset="0"/>
              </a:rPr>
              <a:t>S</a:t>
            </a:r>
            <a:r>
              <a:rPr lang="en-US" altLang="ru-RU" sz="2400" b="1" smtClean="0">
                <a:solidFill>
                  <a:srgbClr val="A50021"/>
                </a:solidFill>
                <a:effectLst>
                  <a:outerShdw blurRad="38100" dist="38100" dir="2700000" algn="tl">
                    <a:srgbClr val="000000"/>
                  </a:outerShdw>
                </a:effectLst>
                <a:latin typeface="Comic Sans MS" pitchFamily="66" charset="0"/>
              </a:rPr>
              <a:t>eparation Setup </a:t>
            </a:r>
            <a:endParaRPr lang="ru-RU" sz="2400" b="1" smtClean="0">
              <a:solidFill>
                <a:srgbClr val="A50021"/>
              </a:solidFill>
              <a:effectLst>
                <a:outerShdw blurRad="38100" dist="38100" dir="2700000" algn="tl">
                  <a:srgbClr val="000000"/>
                </a:outerShdw>
              </a:effectLst>
              <a:latin typeface="Comic Sans MS" pitchFamily="66" charset="0"/>
            </a:endParaRPr>
          </a:p>
        </p:txBody>
      </p:sp>
      <p:sp>
        <p:nvSpPr>
          <p:cNvPr id="16386" name="Rectangle 3"/>
          <p:cNvSpPr>
            <a:spLocks noGrp="1" noChangeArrowheads="1"/>
          </p:cNvSpPr>
          <p:nvPr>
            <p:ph type="body" idx="1"/>
          </p:nvPr>
        </p:nvSpPr>
        <p:spPr>
          <a:xfrm>
            <a:off x="468313" y="1746250"/>
            <a:ext cx="8229600" cy="5111750"/>
          </a:xfrm>
        </p:spPr>
        <p:txBody>
          <a:bodyPr/>
          <a:lstStyle/>
          <a:p>
            <a:pPr>
              <a:lnSpc>
                <a:spcPct val="80000"/>
              </a:lnSpc>
            </a:pPr>
            <a:r>
              <a:rPr lang="pt-BR" sz="1400" b="1" i="1" smtClean="0">
                <a:solidFill>
                  <a:srgbClr val="A50021"/>
                </a:solidFill>
              </a:rPr>
              <a:t>R E C O M M E N D A T I O N S  </a:t>
            </a:r>
            <a:r>
              <a:rPr lang="en-US" sz="1400" b="1" i="1" smtClean="0">
                <a:solidFill>
                  <a:srgbClr val="A50021"/>
                </a:solidFill>
              </a:rPr>
              <a:t>34th meeting, PAC for Nuclear Physics, 16-17 June, 2011</a:t>
            </a:r>
          </a:p>
          <a:p>
            <a:pPr>
              <a:lnSpc>
                <a:spcPct val="80000"/>
              </a:lnSpc>
            </a:pPr>
            <a:r>
              <a:rPr lang="en-US" sz="1200" b="1" i="1" smtClean="0"/>
              <a:t> </a:t>
            </a:r>
            <a:r>
              <a:rPr lang="en-US" sz="1200" b="1" i="1" smtClean="0">
                <a:solidFill>
                  <a:srgbClr val="A50021"/>
                </a:solidFill>
              </a:rPr>
              <a:t>Possibility for the production and study of heavy neutron-rich nuclei formed in multi-nucleon transfer reactions</a:t>
            </a:r>
            <a:endParaRPr lang="en-US" sz="1200" i="1" smtClean="0">
              <a:solidFill>
                <a:srgbClr val="A50021"/>
              </a:solidFill>
            </a:endParaRPr>
          </a:p>
          <a:p>
            <a:pPr>
              <a:lnSpc>
                <a:spcPct val="80000"/>
              </a:lnSpc>
            </a:pPr>
            <a:r>
              <a:rPr lang="en-US" sz="1200" smtClean="0"/>
              <a:t>The PAC discussed the proposal of the Flerov Laboratory, presented by V. Zagrebaev, on the synthesis of heavy neutron rich nuclei formed in low-energy multi-nucleon transfer reactions. The use of this method opens a new field of research in low-energy heavy-ion physics, namely, the production and study of new neutron rich heavy nuclei playing a key role in the r-process of nucleosynthesis. The development of an experimental set-up based on the method of stopping reaction fragments in gas and on their subsequent selective resonance laser ionization is proposed. With such a method atoms of required elements can be selected. The method is already used in several laboratories for separation and study of light exotic nuclei and fission fragments. Because of the capability of selecting ions of specific atomic numbers, this set-up can also be employed in other studies, like the unknown charge distribution of the products of quasi-fission. The PAC emphasizes that the proposed experimental method is feasible.</a:t>
            </a:r>
            <a:endParaRPr lang="en-US" sz="1200" u="sng" smtClean="0"/>
          </a:p>
          <a:p>
            <a:pPr>
              <a:lnSpc>
                <a:spcPct val="80000"/>
              </a:lnSpc>
            </a:pPr>
            <a:r>
              <a:rPr lang="en-US" sz="1200" b="1" i="1" u="sng" smtClean="0">
                <a:solidFill>
                  <a:srgbClr val="A50021"/>
                </a:solidFill>
              </a:rPr>
              <a:t>Recommendation.</a:t>
            </a:r>
            <a:r>
              <a:rPr lang="en-US" sz="1200" b="1" i="1" smtClean="0">
                <a:solidFill>
                  <a:srgbClr val="A50021"/>
                </a:solidFill>
              </a:rPr>
              <a:t> </a:t>
            </a:r>
          </a:p>
          <a:p>
            <a:pPr>
              <a:lnSpc>
                <a:spcPct val="80000"/>
              </a:lnSpc>
            </a:pPr>
            <a:r>
              <a:rPr lang="en-US" sz="1400" b="1" i="1" smtClean="0">
                <a:solidFill>
                  <a:srgbClr val="A50021"/>
                </a:solidFill>
              </a:rPr>
              <a:t>The PAC strongly recommends starting to work on the details of this proposal within the Flerov Laboratory right away</a:t>
            </a:r>
            <a:r>
              <a:rPr lang="en-US" sz="1400" smtClean="0">
                <a:solidFill>
                  <a:srgbClr val="A50021"/>
                </a:solidFill>
              </a:rPr>
              <a:t>.</a:t>
            </a:r>
          </a:p>
          <a:p>
            <a:pPr>
              <a:lnSpc>
                <a:spcPct val="80000"/>
              </a:lnSpc>
              <a:spcBef>
                <a:spcPct val="0"/>
              </a:spcBef>
              <a:buFontTx/>
              <a:buNone/>
            </a:pPr>
            <a:endParaRPr lang="en-US" sz="1400" smtClean="0"/>
          </a:p>
          <a:p>
            <a:pPr>
              <a:lnSpc>
                <a:spcPct val="80000"/>
              </a:lnSpc>
            </a:pPr>
            <a:r>
              <a:rPr lang="pt-BR" sz="1400" b="1" i="1" smtClean="0">
                <a:solidFill>
                  <a:srgbClr val="A50021"/>
                </a:solidFill>
              </a:rPr>
              <a:t>R E C O M M E N D A T I O N S  </a:t>
            </a:r>
            <a:r>
              <a:rPr lang="en-US" sz="1400" b="1" i="1" smtClean="0">
                <a:solidFill>
                  <a:srgbClr val="A50021"/>
                </a:solidFill>
              </a:rPr>
              <a:t>35th meeting, PAC for Nuclear Physics, 27-27 January, 2012</a:t>
            </a:r>
          </a:p>
          <a:p>
            <a:pPr>
              <a:lnSpc>
                <a:spcPct val="80000"/>
              </a:lnSpc>
            </a:pPr>
            <a:r>
              <a:rPr lang="ru-RU" sz="1200" b="1" i="1" smtClean="0">
                <a:solidFill>
                  <a:srgbClr val="A50021"/>
                </a:solidFill>
              </a:rPr>
              <a:t>New set-up of FLNR for on-line separation of reaction products by means of selective laser ionization</a:t>
            </a:r>
            <a:endParaRPr lang="en-US" sz="1200" i="1" smtClean="0">
              <a:solidFill>
                <a:srgbClr val="A50021"/>
              </a:solidFill>
            </a:endParaRPr>
          </a:p>
          <a:p>
            <a:pPr>
              <a:lnSpc>
                <a:spcPct val="80000"/>
              </a:lnSpc>
            </a:pPr>
            <a:r>
              <a:rPr lang="en-US" sz="1200" smtClean="0"/>
              <a:t>The PAC notes with great interest that the availability of such a facility extends the experimental possibilities of the laboratory in the field of low-energy heavy-ion physics, and, most importantly, in an unexplored region of the nuclear chart.</a:t>
            </a:r>
            <a:endParaRPr lang="en-US" sz="1200" b="1" u="sng" smtClean="0"/>
          </a:p>
          <a:p>
            <a:pPr>
              <a:lnSpc>
                <a:spcPct val="80000"/>
              </a:lnSpc>
            </a:pPr>
            <a:r>
              <a:rPr lang="en-US" sz="1200" b="1" i="1" u="sng" smtClean="0">
                <a:solidFill>
                  <a:srgbClr val="A50021"/>
                </a:solidFill>
              </a:rPr>
              <a:t>Recommendation.</a:t>
            </a:r>
            <a:r>
              <a:rPr lang="en-US" sz="1200" smtClean="0">
                <a:solidFill>
                  <a:srgbClr val="A50021"/>
                </a:solidFill>
              </a:rPr>
              <a:t> </a:t>
            </a:r>
          </a:p>
          <a:p>
            <a:pPr>
              <a:lnSpc>
                <a:spcPct val="80000"/>
              </a:lnSpc>
            </a:pPr>
            <a:r>
              <a:rPr lang="en-US" sz="1400" b="1" i="1" smtClean="0">
                <a:solidFill>
                  <a:srgbClr val="A50021"/>
                </a:solidFill>
              </a:rPr>
              <a:t>Taking into account the relevance of such studies and the international competition on similar approaches, the PAC strongly recommends the start of construction of such a facility in 2012.</a:t>
            </a:r>
          </a:p>
          <a:p>
            <a:pPr>
              <a:lnSpc>
                <a:spcPct val="80000"/>
              </a:lnSpc>
            </a:pPr>
            <a:endParaRPr lang="en-US" sz="1400" b="1" i="1" smtClean="0">
              <a:solidFill>
                <a:srgbClr val="A50021"/>
              </a:solidFill>
            </a:endParaRPr>
          </a:p>
          <a:p>
            <a:pPr>
              <a:lnSpc>
                <a:spcPct val="80000"/>
              </a:lnSpc>
            </a:pPr>
            <a:r>
              <a:rPr lang="en-US" sz="1200" b="1" i="1" smtClean="0">
                <a:solidFill>
                  <a:srgbClr val="A50021"/>
                </a:solidFill>
              </a:rPr>
              <a:t>The setup project was approved by </a:t>
            </a:r>
            <a:r>
              <a:rPr lang="ru-RU" sz="1200" b="1" i="1" smtClean="0">
                <a:solidFill>
                  <a:srgbClr val="A50021"/>
                </a:solidFill>
              </a:rPr>
              <a:t>JINR's Directorate</a:t>
            </a:r>
            <a:r>
              <a:rPr lang="en-US" sz="1200" b="1" i="1" smtClean="0">
                <a:solidFill>
                  <a:srgbClr val="A50021"/>
                </a:solidFill>
              </a:rPr>
              <a:t> on June 6, 2012</a:t>
            </a:r>
          </a:p>
          <a:p>
            <a:pPr>
              <a:lnSpc>
                <a:spcPct val="80000"/>
              </a:lnSpc>
            </a:pPr>
            <a:endParaRPr lang="en-US" sz="1200" b="1" i="1" smtClean="0">
              <a:solidFill>
                <a:srgbClr val="A50021"/>
              </a:solidFill>
            </a:endParaRPr>
          </a:p>
          <a:p>
            <a:pPr>
              <a:lnSpc>
                <a:spcPct val="80000"/>
              </a:lnSpc>
            </a:pPr>
            <a:endParaRPr lang="en-US" sz="1200" b="1" i="1" smtClean="0">
              <a:solidFill>
                <a:srgbClr val="A50021"/>
              </a:solidFill>
            </a:endParaRPr>
          </a:p>
        </p:txBody>
      </p:sp>
      <p:pic>
        <p:nvPicPr>
          <p:cNvPr id="16387" name="Рисунок 1"/>
          <p:cNvPicPr>
            <a:picLocks noChangeAspect="1"/>
          </p:cNvPicPr>
          <p:nvPr/>
        </p:nvPicPr>
        <p:blipFill>
          <a:blip r:embed="rId2" cstate="print"/>
          <a:srcRect/>
          <a:stretch>
            <a:fillRect/>
          </a:stretch>
        </p:blipFill>
        <p:spPr bwMode="auto">
          <a:xfrm>
            <a:off x="2339975" y="1125538"/>
            <a:ext cx="4551363" cy="44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3"/>
          <p:cNvSpPr>
            <a:spLocks noGrp="1"/>
          </p:cNvSpPr>
          <p:nvPr>
            <p:ph type="title" idx="4294967295"/>
          </p:nvPr>
        </p:nvSpPr>
        <p:spPr>
          <a:xfrm>
            <a:off x="457200" y="274638"/>
            <a:ext cx="8229600" cy="436562"/>
          </a:xfrm>
        </p:spPr>
        <p:txBody>
          <a:bodyPr/>
          <a:lstStyle/>
          <a:p>
            <a:pPr>
              <a:defRPr/>
            </a:pPr>
            <a:r>
              <a:rPr lang="en-US" sz="2800" b="1" smtClean="0">
                <a:solidFill>
                  <a:schemeClr val="accent2"/>
                </a:solidFill>
                <a:effectLst>
                  <a:outerShdw blurRad="38100" dist="38100" dir="2700000" algn="tl">
                    <a:srgbClr val="000000"/>
                  </a:outerShdw>
                </a:effectLst>
                <a:latin typeface="Times New Roman" pitchFamily="18" charset="0"/>
                <a:cs typeface="Arial" charset="0"/>
              </a:rPr>
              <a:t>SIMION simulations of ion guide system</a:t>
            </a:r>
            <a:endParaRPr lang="ru-RU" sz="2800" b="1" smtClean="0">
              <a:solidFill>
                <a:schemeClr val="accent2"/>
              </a:solidFill>
              <a:effectLst>
                <a:outerShdw blurRad="38100" dist="38100" dir="2700000" algn="tl">
                  <a:srgbClr val="000000"/>
                </a:outerShdw>
              </a:effectLst>
              <a:latin typeface="Times New Roman" pitchFamily="18" charset="0"/>
              <a:cs typeface="Arial" charset="0"/>
            </a:endParaRPr>
          </a:p>
        </p:txBody>
      </p:sp>
      <p:pic>
        <p:nvPicPr>
          <p:cNvPr id="36866" name="Рисунок 15"/>
          <p:cNvPicPr>
            <a:picLocks noChangeAspect="1"/>
          </p:cNvPicPr>
          <p:nvPr/>
        </p:nvPicPr>
        <p:blipFill>
          <a:blip r:embed="rId2" cstate="print"/>
          <a:srcRect/>
          <a:stretch>
            <a:fillRect/>
          </a:stretch>
        </p:blipFill>
        <p:spPr bwMode="auto">
          <a:xfrm>
            <a:off x="628650" y="3625850"/>
            <a:ext cx="2276475" cy="2297113"/>
          </a:xfrm>
          <a:prstGeom prst="rect">
            <a:avLst/>
          </a:prstGeom>
          <a:noFill/>
          <a:ln w="9525">
            <a:noFill/>
            <a:miter lim="800000"/>
            <a:headEnd/>
            <a:tailEnd/>
          </a:ln>
        </p:spPr>
      </p:pic>
      <p:sp>
        <p:nvSpPr>
          <p:cNvPr id="36867" name="TextBox 16"/>
          <p:cNvSpPr txBox="1">
            <a:spLocks noChangeArrowheads="1"/>
          </p:cNvSpPr>
          <p:nvPr/>
        </p:nvSpPr>
        <p:spPr bwMode="auto">
          <a:xfrm>
            <a:off x="3995738" y="3695700"/>
            <a:ext cx="4572000" cy="2862263"/>
          </a:xfrm>
          <a:prstGeom prst="rect">
            <a:avLst/>
          </a:prstGeom>
          <a:noFill/>
          <a:ln w="9525">
            <a:noFill/>
            <a:miter lim="800000"/>
            <a:headEnd/>
            <a:tailEnd/>
          </a:ln>
        </p:spPr>
        <p:txBody>
          <a:bodyPr wrap="none">
            <a:spAutoFit/>
          </a:bodyPr>
          <a:lstStyle/>
          <a:p>
            <a:r>
              <a:rPr lang="en-US">
                <a:latin typeface="Calibri" pitchFamily="34" charset="0"/>
              </a:rPr>
              <a:t>Parameters at the end of SPIG:</a:t>
            </a:r>
          </a:p>
          <a:p>
            <a:r>
              <a:rPr lang="en-US">
                <a:latin typeface="Calibri" pitchFamily="34" charset="0"/>
              </a:rPr>
              <a:t>Mean time of flight ≈ 3000 μs</a:t>
            </a:r>
          </a:p>
          <a:p>
            <a:r>
              <a:rPr lang="en-US">
                <a:latin typeface="Calibri" pitchFamily="34" charset="0"/>
              </a:rPr>
              <a:t>Mean longitudinal kinetic energy ≈ 0.2 eV</a:t>
            </a:r>
          </a:p>
          <a:p>
            <a:r>
              <a:rPr lang="en-US">
                <a:latin typeface="Calibri" pitchFamily="34" charset="0"/>
              </a:rPr>
              <a:t>Efficiency ≈ 95 %</a:t>
            </a:r>
          </a:p>
          <a:p>
            <a:endParaRPr lang="en-US">
              <a:latin typeface="Calibri" pitchFamily="34" charset="0"/>
            </a:endParaRPr>
          </a:p>
          <a:p>
            <a:r>
              <a:rPr lang="en-US" u="sng">
                <a:latin typeface="Calibri" pitchFamily="34" charset="0"/>
              </a:rPr>
              <a:t>Advantage</a:t>
            </a:r>
            <a:r>
              <a:rPr lang="en-US">
                <a:latin typeface="Calibri" pitchFamily="34" charset="0"/>
              </a:rPr>
              <a:t>: a single 6-rod structure ion guide</a:t>
            </a:r>
          </a:p>
          <a:p>
            <a:r>
              <a:rPr lang="en-US">
                <a:latin typeface="Calibri" pitchFamily="34" charset="0"/>
              </a:rPr>
              <a:t>through the whole front end vacuum chamber</a:t>
            </a:r>
          </a:p>
          <a:p>
            <a:endParaRPr lang="en-US">
              <a:latin typeface="Calibri" pitchFamily="34" charset="0"/>
            </a:endParaRPr>
          </a:p>
          <a:p>
            <a:r>
              <a:rPr lang="en-US" u="sng">
                <a:latin typeface="Calibri" pitchFamily="34" charset="0"/>
              </a:rPr>
              <a:t>Disadvantage</a:t>
            </a:r>
            <a:r>
              <a:rPr lang="en-US">
                <a:latin typeface="Calibri" pitchFamily="34" charset="0"/>
              </a:rPr>
              <a:t>: high risk that the ions get stuck</a:t>
            </a:r>
          </a:p>
          <a:p>
            <a:r>
              <a:rPr lang="en-US">
                <a:latin typeface="Calibri" pitchFamily="34" charset="0"/>
              </a:rPr>
              <a:t>inside long SPIG due to kinetic energy losses</a:t>
            </a:r>
            <a:endParaRPr lang="ru-RU">
              <a:latin typeface="Calibri" pitchFamily="34" charset="0"/>
            </a:endParaRPr>
          </a:p>
        </p:txBody>
      </p:sp>
      <p:sp>
        <p:nvSpPr>
          <p:cNvPr id="36868" name="TextBox 5"/>
          <p:cNvSpPr txBox="1">
            <a:spLocks noChangeArrowheads="1"/>
          </p:cNvSpPr>
          <p:nvPr/>
        </p:nvSpPr>
        <p:spPr bwMode="auto">
          <a:xfrm>
            <a:off x="5359400" y="1774825"/>
            <a:ext cx="3268663" cy="923925"/>
          </a:xfrm>
          <a:prstGeom prst="rect">
            <a:avLst/>
          </a:prstGeom>
          <a:noFill/>
          <a:ln w="9525">
            <a:noFill/>
            <a:miter lim="800000"/>
            <a:headEnd/>
            <a:tailEnd/>
          </a:ln>
        </p:spPr>
        <p:txBody>
          <a:bodyPr wrap="none">
            <a:spAutoFit/>
          </a:bodyPr>
          <a:lstStyle/>
          <a:p>
            <a:r>
              <a:rPr lang="en-US">
                <a:latin typeface="Calibri" pitchFamily="34" charset="0"/>
              </a:rPr>
              <a:t>The length of the SPIG ≈ 630 mm</a:t>
            </a:r>
          </a:p>
          <a:p>
            <a:r>
              <a:rPr lang="en-US">
                <a:latin typeface="Calibri" pitchFamily="34" charset="0"/>
              </a:rPr>
              <a:t>U</a:t>
            </a:r>
            <a:r>
              <a:rPr lang="en-US" baseline="-25000">
                <a:latin typeface="Calibri" pitchFamily="34" charset="0"/>
              </a:rPr>
              <a:t>rf (peak-to-peak)</a:t>
            </a:r>
            <a:r>
              <a:rPr lang="en-US">
                <a:latin typeface="Calibri" pitchFamily="34" charset="0"/>
              </a:rPr>
              <a:t> up to 500 V</a:t>
            </a:r>
          </a:p>
          <a:p>
            <a:r>
              <a:rPr lang="en-US">
                <a:latin typeface="Calibri" pitchFamily="34" charset="0"/>
              </a:rPr>
              <a:t>Frequency = 4.7 MHz</a:t>
            </a:r>
          </a:p>
        </p:txBody>
      </p:sp>
      <p:pic>
        <p:nvPicPr>
          <p:cNvPr id="36869" name="Рисунок 2"/>
          <p:cNvPicPr>
            <a:picLocks noChangeAspect="1"/>
          </p:cNvPicPr>
          <p:nvPr/>
        </p:nvPicPr>
        <p:blipFill>
          <a:blip r:embed="rId3" cstate="print"/>
          <a:srcRect/>
          <a:stretch>
            <a:fillRect/>
          </a:stretch>
        </p:blipFill>
        <p:spPr bwMode="auto">
          <a:xfrm>
            <a:off x="628650" y="1285875"/>
            <a:ext cx="4532313" cy="2287588"/>
          </a:xfrm>
          <a:prstGeom prst="rect">
            <a:avLst/>
          </a:prstGeom>
          <a:noFill/>
          <a:ln w="9525">
            <a:noFill/>
            <a:miter lim="800000"/>
            <a:headEnd/>
            <a:tailEnd/>
          </a:ln>
        </p:spPr>
      </p:pic>
      <p:sp>
        <p:nvSpPr>
          <p:cNvPr id="36870" name="TextBox 3"/>
          <p:cNvSpPr txBox="1">
            <a:spLocks noChangeArrowheads="1"/>
          </p:cNvSpPr>
          <p:nvPr/>
        </p:nvSpPr>
        <p:spPr bwMode="auto">
          <a:xfrm>
            <a:off x="1855788" y="865188"/>
            <a:ext cx="2078037" cy="369887"/>
          </a:xfrm>
          <a:prstGeom prst="rect">
            <a:avLst/>
          </a:prstGeom>
          <a:noFill/>
          <a:ln w="9525">
            <a:noFill/>
            <a:miter lim="800000"/>
            <a:headEnd/>
            <a:tailEnd/>
          </a:ln>
        </p:spPr>
        <p:txBody>
          <a:bodyPr wrap="none">
            <a:spAutoFit/>
          </a:bodyPr>
          <a:lstStyle/>
          <a:p>
            <a:r>
              <a:rPr lang="en-US" b="1">
                <a:latin typeface="Calibri" pitchFamily="34" charset="0"/>
              </a:rPr>
              <a:t>S</a:t>
            </a:r>
            <a:r>
              <a:rPr lang="en-US">
                <a:latin typeface="Calibri" pitchFamily="34" charset="0"/>
              </a:rPr>
              <a:t>extu</a:t>
            </a:r>
            <a:r>
              <a:rPr lang="en-US" b="1">
                <a:latin typeface="Calibri" pitchFamily="34" charset="0"/>
              </a:rPr>
              <a:t>P</a:t>
            </a:r>
            <a:r>
              <a:rPr lang="en-US">
                <a:latin typeface="Calibri" pitchFamily="34" charset="0"/>
              </a:rPr>
              <a:t>ole </a:t>
            </a:r>
            <a:r>
              <a:rPr lang="en-US" b="1">
                <a:latin typeface="Calibri" pitchFamily="34" charset="0"/>
              </a:rPr>
              <a:t>I</a:t>
            </a:r>
            <a:r>
              <a:rPr lang="en-US">
                <a:latin typeface="Calibri" pitchFamily="34" charset="0"/>
              </a:rPr>
              <a:t>on </a:t>
            </a:r>
            <a:r>
              <a:rPr lang="en-US" b="1">
                <a:latin typeface="Calibri" pitchFamily="34" charset="0"/>
              </a:rPr>
              <a:t>G</a:t>
            </a:r>
            <a:r>
              <a:rPr lang="en-US">
                <a:latin typeface="Calibri" pitchFamily="34" charset="0"/>
              </a:rPr>
              <a:t>uide</a:t>
            </a:r>
            <a:endParaRPr lang="ru-RU">
              <a:latin typeface="Calibri" pitchFamily="34" charset="0"/>
            </a:endParaRPr>
          </a:p>
        </p:txBody>
      </p:sp>
      <p:sp>
        <p:nvSpPr>
          <p:cNvPr id="36871" name="TextBox 4"/>
          <p:cNvSpPr txBox="1">
            <a:spLocks noChangeArrowheads="1"/>
          </p:cNvSpPr>
          <p:nvPr/>
        </p:nvSpPr>
        <p:spPr bwMode="auto">
          <a:xfrm>
            <a:off x="715963" y="5922963"/>
            <a:ext cx="2101850" cy="523875"/>
          </a:xfrm>
          <a:prstGeom prst="rect">
            <a:avLst/>
          </a:prstGeom>
          <a:noFill/>
          <a:ln w="9525">
            <a:noFill/>
            <a:miter lim="800000"/>
            <a:headEnd/>
            <a:tailEnd/>
          </a:ln>
        </p:spPr>
        <p:txBody>
          <a:bodyPr>
            <a:spAutoFit/>
          </a:bodyPr>
          <a:lstStyle/>
          <a:p>
            <a:r>
              <a:rPr lang="en-US" sz="1400">
                <a:latin typeface="Calibri" pitchFamily="34" charset="0"/>
              </a:rPr>
              <a:t>Interaction with the buffer gas atoms modelled</a:t>
            </a:r>
            <a:endParaRPr lang="ru-RU" sz="14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3"/>
          <p:cNvSpPr>
            <a:spLocks noGrp="1"/>
          </p:cNvSpPr>
          <p:nvPr>
            <p:ph type="title" idx="4294967295"/>
          </p:nvPr>
        </p:nvSpPr>
        <p:spPr>
          <a:xfrm>
            <a:off x="628650" y="330200"/>
            <a:ext cx="7886700" cy="506413"/>
          </a:xfrm>
        </p:spPr>
        <p:txBody>
          <a:bodyPr anchor="b"/>
          <a:lstStyle/>
          <a:p>
            <a:pPr>
              <a:defRPr/>
            </a:pPr>
            <a:r>
              <a:rPr lang="en-US" sz="2800" b="1" smtClean="0">
                <a:solidFill>
                  <a:schemeClr val="accent2"/>
                </a:solidFill>
                <a:effectLst>
                  <a:outerShdw blurRad="38100" dist="38100" dir="2700000" algn="tl">
                    <a:srgbClr val="000000"/>
                  </a:outerShdw>
                </a:effectLst>
                <a:latin typeface="Times New Roman" pitchFamily="18" charset="0"/>
                <a:cs typeface="Arial" charset="0"/>
              </a:rPr>
              <a:t>SIMION simulations of ion guide system</a:t>
            </a:r>
            <a:endParaRPr lang="ru-RU" sz="3200" smtClean="0">
              <a:cs typeface="Arial" charset="0"/>
            </a:endParaRPr>
          </a:p>
        </p:txBody>
      </p:sp>
      <p:pic>
        <p:nvPicPr>
          <p:cNvPr id="37890" name="Рисунок 8" descr="E:\! ЛЯР\GALS setup\SIMION simulations GAS JET\S-shaped-RFQ-v2.0\Imgs\07-1000i-300mm-32-150V-0.47MHz-0.03mbar.png"/>
          <p:cNvPicPr>
            <a:picLocks noChangeAspect="1"/>
          </p:cNvPicPr>
          <p:nvPr/>
        </p:nvPicPr>
        <p:blipFill>
          <a:blip r:embed="rId2" cstate="print"/>
          <a:srcRect/>
          <a:stretch>
            <a:fillRect/>
          </a:stretch>
        </p:blipFill>
        <p:spPr bwMode="auto">
          <a:xfrm>
            <a:off x="366713" y="3900488"/>
            <a:ext cx="4324350" cy="1343025"/>
          </a:xfrm>
          <a:prstGeom prst="rect">
            <a:avLst/>
          </a:prstGeom>
          <a:noFill/>
          <a:ln w="9525">
            <a:noFill/>
            <a:miter lim="800000"/>
            <a:headEnd/>
            <a:tailEnd/>
          </a:ln>
        </p:spPr>
      </p:pic>
      <p:pic>
        <p:nvPicPr>
          <p:cNvPr id="37891" name="Рисунок 9" descr="E:\! ЛЯР\GALS setup\SIMION simulations GAS JET\Wedge-type_mRFQ_v0.5_better_wedge\Images\03-fly.png"/>
          <p:cNvPicPr>
            <a:picLocks noChangeAspect="1"/>
          </p:cNvPicPr>
          <p:nvPr/>
        </p:nvPicPr>
        <p:blipFill>
          <a:blip r:embed="rId3" cstate="print"/>
          <a:srcRect l="6094" t="41016" r="2492" b="24805"/>
          <a:stretch>
            <a:fillRect/>
          </a:stretch>
        </p:blipFill>
        <p:spPr bwMode="auto">
          <a:xfrm>
            <a:off x="168275" y="5527675"/>
            <a:ext cx="4054475" cy="817563"/>
          </a:xfrm>
          <a:prstGeom prst="rect">
            <a:avLst/>
          </a:prstGeom>
          <a:noFill/>
          <a:ln w="9525">
            <a:noFill/>
            <a:miter lim="800000"/>
            <a:headEnd/>
            <a:tailEnd/>
          </a:ln>
        </p:spPr>
      </p:pic>
      <p:sp>
        <p:nvSpPr>
          <p:cNvPr id="37892" name="TextBox 10"/>
          <p:cNvSpPr txBox="1">
            <a:spLocks noChangeArrowheads="1"/>
          </p:cNvSpPr>
          <p:nvPr/>
        </p:nvSpPr>
        <p:spPr bwMode="auto">
          <a:xfrm>
            <a:off x="2651125" y="4733925"/>
            <a:ext cx="1531938" cy="369888"/>
          </a:xfrm>
          <a:prstGeom prst="rect">
            <a:avLst/>
          </a:prstGeom>
          <a:noFill/>
          <a:ln w="9525">
            <a:noFill/>
            <a:miter lim="800000"/>
            <a:headEnd/>
            <a:tailEnd/>
          </a:ln>
        </p:spPr>
        <p:txBody>
          <a:bodyPr>
            <a:spAutoFit/>
          </a:bodyPr>
          <a:lstStyle/>
          <a:p>
            <a:r>
              <a:rPr lang="en-US">
                <a:latin typeface="Calibri" pitchFamily="34" charset="0"/>
              </a:rPr>
              <a:t>S-shaped RFQ</a:t>
            </a:r>
            <a:endParaRPr lang="ru-RU">
              <a:latin typeface="Calibri" pitchFamily="34" charset="0"/>
            </a:endParaRPr>
          </a:p>
        </p:txBody>
      </p:sp>
      <p:sp>
        <p:nvSpPr>
          <p:cNvPr id="37893" name="TextBox 11"/>
          <p:cNvSpPr txBox="1">
            <a:spLocks noChangeArrowheads="1"/>
          </p:cNvSpPr>
          <p:nvPr/>
        </p:nvSpPr>
        <p:spPr bwMode="auto">
          <a:xfrm>
            <a:off x="1603375" y="6075363"/>
            <a:ext cx="1101725" cy="368300"/>
          </a:xfrm>
          <a:prstGeom prst="rect">
            <a:avLst/>
          </a:prstGeom>
          <a:noFill/>
          <a:ln w="9525">
            <a:noFill/>
            <a:miter lim="800000"/>
            <a:headEnd/>
            <a:tailEnd/>
          </a:ln>
        </p:spPr>
        <p:txBody>
          <a:bodyPr wrap="none">
            <a:spAutoFit/>
          </a:bodyPr>
          <a:lstStyle/>
          <a:p>
            <a:r>
              <a:rPr lang="en-US">
                <a:latin typeface="Calibri" pitchFamily="34" charset="0"/>
              </a:rPr>
              <a:t>microRFQ</a:t>
            </a:r>
            <a:endParaRPr lang="ru-RU">
              <a:latin typeface="Calibri" pitchFamily="34" charset="0"/>
            </a:endParaRPr>
          </a:p>
        </p:txBody>
      </p:sp>
      <p:pic>
        <p:nvPicPr>
          <p:cNvPr id="37894" name="Рисунок 12" descr="E:\! ЛЯР\GALS setup\SIMION simulations GAS JET\Wedge-type_mRFQ_v0.5_better_wedge\Images\03-fly-zy.png"/>
          <p:cNvPicPr>
            <a:picLocks noChangeAspect="1"/>
          </p:cNvPicPr>
          <p:nvPr/>
        </p:nvPicPr>
        <p:blipFill>
          <a:blip r:embed="rId4" cstate="print"/>
          <a:srcRect/>
          <a:stretch>
            <a:fillRect/>
          </a:stretch>
        </p:blipFill>
        <p:spPr bwMode="auto">
          <a:xfrm>
            <a:off x="4348163" y="5675313"/>
            <a:ext cx="531812" cy="523875"/>
          </a:xfrm>
          <a:prstGeom prst="rect">
            <a:avLst/>
          </a:prstGeom>
          <a:noFill/>
          <a:ln w="9525">
            <a:noFill/>
            <a:miter lim="800000"/>
            <a:headEnd/>
            <a:tailEnd/>
          </a:ln>
        </p:spPr>
      </p:pic>
      <p:sp>
        <p:nvSpPr>
          <p:cNvPr id="37895" name="TextBox 13"/>
          <p:cNvSpPr txBox="1">
            <a:spLocks noChangeArrowheads="1"/>
          </p:cNvSpPr>
          <p:nvPr/>
        </p:nvSpPr>
        <p:spPr bwMode="auto">
          <a:xfrm>
            <a:off x="5065713" y="3768725"/>
            <a:ext cx="4070350" cy="2862263"/>
          </a:xfrm>
          <a:prstGeom prst="rect">
            <a:avLst/>
          </a:prstGeom>
          <a:noFill/>
          <a:ln w="9525">
            <a:noFill/>
            <a:miter lim="800000"/>
            <a:headEnd/>
            <a:tailEnd/>
          </a:ln>
        </p:spPr>
        <p:txBody>
          <a:bodyPr>
            <a:spAutoFit/>
          </a:bodyPr>
          <a:lstStyle/>
          <a:p>
            <a:r>
              <a:rPr lang="en-US">
                <a:latin typeface="Calibri" pitchFamily="34" charset="0"/>
              </a:rPr>
              <a:t>Parameters at the end of LRFQ:</a:t>
            </a:r>
          </a:p>
          <a:p>
            <a:r>
              <a:rPr lang="en-US">
                <a:latin typeface="Calibri" pitchFamily="34" charset="0"/>
              </a:rPr>
              <a:t>Mean time of flight ≈ 650 μs</a:t>
            </a:r>
          </a:p>
          <a:p>
            <a:r>
              <a:rPr lang="en-US">
                <a:latin typeface="Calibri" pitchFamily="34" charset="0"/>
              </a:rPr>
              <a:t>Mean longitudinal kinetic energy ≈ 10 eV</a:t>
            </a:r>
          </a:p>
          <a:p>
            <a:r>
              <a:rPr lang="en-US">
                <a:latin typeface="Calibri" pitchFamily="34" charset="0"/>
              </a:rPr>
              <a:t>Efficiency ≈ 95-98 %</a:t>
            </a:r>
          </a:p>
          <a:p>
            <a:endParaRPr lang="en-US">
              <a:latin typeface="Calibri" pitchFamily="34" charset="0"/>
            </a:endParaRPr>
          </a:p>
          <a:p>
            <a:r>
              <a:rPr lang="en-US" u="sng">
                <a:latin typeface="Calibri" pitchFamily="34" charset="0"/>
              </a:rPr>
              <a:t>Advantage</a:t>
            </a:r>
            <a:r>
              <a:rPr lang="en-US">
                <a:latin typeface="Calibri" pitchFamily="34" charset="0"/>
              </a:rPr>
              <a:t>: much better TOF and efficiency</a:t>
            </a:r>
          </a:p>
          <a:p>
            <a:endParaRPr lang="en-US">
              <a:latin typeface="Calibri" pitchFamily="34" charset="0"/>
            </a:endParaRPr>
          </a:p>
          <a:p>
            <a:r>
              <a:rPr lang="en-US" u="sng">
                <a:latin typeface="Calibri" pitchFamily="34" charset="0"/>
              </a:rPr>
              <a:t>Disadvantage</a:t>
            </a:r>
            <a:r>
              <a:rPr lang="en-US">
                <a:latin typeface="Calibri" pitchFamily="34" charset="0"/>
              </a:rPr>
              <a:t>: much more complicated system</a:t>
            </a:r>
            <a:endParaRPr lang="ru-RU">
              <a:latin typeface="Calibri" pitchFamily="34" charset="0"/>
            </a:endParaRPr>
          </a:p>
        </p:txBody>
      </p:sp>
      <p:pic>
        <p:nvPicPr>
          <p:cNvPr id="37896" name="Picture 2" descr="00-geom02"/>
          <p:cNvPicPr>
            <a:picLocks noChangeAspect="1" noChangeArrowheads="1"/>
          </p:cNvPicPr>
          <p:nvPr/>
        </p:nvPicPr>
        <p:blipFill>
          <a:blip r:embed="rId5" cstate="print"/>
          <a:srcRect/>
          <a:stretch>
            <a:fillRect/>
          </a:stretch>
        </p:blipFill>
        <p:spPr bwMode="auto">
          <a:xfrm>
            <a:off x="5614988" y="1274763"/>
            <a:ext cx="3116262" cy="1022350"/>
          </a:xfrm>
          <a:prstGeom prst="rect">
            <a:avLst/>
          </a:prstGeom>
          <a:noFill/>
          <a:ln w="9525">
            <a:noFill/>
            <a:miter lim="800000"/>
            <a:headEnd/>
            <a:tailEnd/>
          </a:ln>
        </p:spPr>
      </p:pic>
      <p:pic>
        <p:nvPicPr>
          <p:cNvPr id="37897" name="Рисунок 14" descr="E:\! ЛЯР\GALS setup\SIMION simulations GAS JET\Wedge-type_mRFQ_v0.5_better_wedge\Images\01-geom-3degrees-wedge.png"/>
          <p:cNvPicPr>
            <a:picLocks noChangeAspect="1"/>
          </p:cNvPicPr>
          <p:nvPr/>
        </p:nvPicPr>
        <p:blipFill>
          <a:blip r:embed="rId6" cstate="print"/>
          <a:srcRect/>
          <a:stretch>
            <a:fillRect/>
          </a:stretch>
        </p:blipFill>
        <p:spPr bwMode="auto">
          <a:xfrm>
            <a:off x="5921375" y="2330450"/>
            <a:ext cx="2679700" cy="1268413"/>
          </a:xfrm>
          <a:prstGeom prst="rect">
            <a:avLst/>
          </a:prstGeom>
          <a:noFill/>
          <a:ln w="9525">
            <a:noFill/>
            <a:miter lim="800000"/>
            <a:headEnd/>
            <a:tailEnd/>
          </a:ln>
        </p:spPr>
      </p:pic>
      <p:pic>
        <p:nvPicPr>
          <p:cNvPr id="37898" name="Рисунок 2"/>
          <p:cNvPicPr>
            <a:picLocks noChangeAspect="1"/>
          </p:cNvPicPr>
          <p:nvPr/>
        </p:nvPicPr>
        <p:blipFill>
          <a:blip r:embed="rId7" cstate="print"/>
          <a:srcRect/>
          <a:stretch>
            <a:fillRect/>
          </a:stretch>
        </p:blipFill>
        <p:spPr bwMode="auto">
          <a:xfrm>
            <a:off x="628650" y="1271588"/>
            <a:ext cx="4548188" cy="2317750"/>
          </a:xfrm>
          <a:prstGeom prst="rect">
            <a:avLst/>
          </a:prstGeom>
          <a:noFill/>
          <a:ln w="9525">
            <a:noFill/>
            <a:miter lim="800000"/>
            <a:headEnd/>
            <a:tailEnd/>
          </a:ln>
        </p:spPr>
      </p:pic>
      <p:sp>
        <p:nvSpPr>
          <p:cNvPr id="37899" name="TextBox 16"/>
          <p:cNvSpPr txBox="1">
            <a:spLocks noChangeArrowheads="1"/>
          </p:cNvSpPr>
          <p:nvPr/>
        </p:nvSpPr>
        <p:spPr bwMode="auto">
          <a:xfrm>
            <a:off x="609600" y="812800"/>
            <a:ext cx="6138863" cy="369888"/>
          </a:xfrm>
          <a:prstGeom prst="rect">
            <a:avLst/>
          </a:prstGeom>
          <a:noFill/>
          <a:ln w="9525">
            <a:noFill/>
            <a:miter lim="800000"/>
            <a:headEnd/>
            <a:tailEnd/>
          </a:ln>
        </p:spPr>
        <p:txBody>
          <a:bodyPr>
            <a:spAutoFit/>
          </a:bodyPr>
          <a:lstStyle/>
          <a:p>
            <a:r>
              <a:rPr lang="en-US" b="1">
                <a:latin typeface="Calibri" pitchFamily="34" charset="0"/>
              </a:rPr>
              <a:t>S</a:t>
            </a:r>
            <a:r>
              <a:rPr lang="en-US">
                <a:latin typeface="Calibri" pitchFamily="34" charset="0"/>
              </a:rPr>
              <a:t>-shaped </a:t>
            </a:r>
            <a:r>
              <a:rPr lang="en-US" b="1">
                <a:latin typeface="Calibri" pitchFamily="34" charset="0"/>
              </a:rPr>
              <a:t>R</a:t>
            </a:r>
            <a:r>
              <a:rPr lang="en-US">
                <a:latin typeface="Calibri" pitchFamily="34" charset="0"/>
              </a:rPr>
              <a:t>adio</a:t>
            </a:r>
            <a:r>
              <a:rPr lang="en-US" b="1">
                <a:latin typeface="Calibri" pitchFamily="34" charset="0"/>
              </a:rPr>
              <a:t>F</a:t>
            </a:r>
            <a:r>
              <a:rPr lang="en-US">
                <a:latin typeface="Calibri" pitchFamily="34" charset="0"/>
              </a:rPr>
              <a:t>requency </a:t>
            </a:r>
            <a:r>
              <a:rPr lang="en-US" b="1">
                <a:latin typeface="Calibri" pitchFamily="34" charset="0"/>
              </a:rPr>
              <a:t>Q</a:t>
            </a:r>
            <a:r>
              <a:rPr lang="en-US">
                <a:latin typeface="Calibri" pitchFamily="34" charset="0"/>
              </a:rPr>
              <a:t>uadrupole + microRFQ + Linear RFQ</a:t>
            </a:r>
            <a:endParaRPr lang="ru-RU">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Рисунок 3"/>
          <p:cNvPicPr>
            <a:picLocks noChangeAspect="1"/>
          </p:cNvPicPr>
          <p:nvPr/>
        </p:nvPicPr>
        <p:blipFill>
          <a:blip r:embed="rId2" cstate="print"/>
          <a:srcRect/>
          <a:stretch>
            <a:fillRect/>
          </a:stretch>
        </p:blipFill>
        <p:spPr bwMode="auto">
          <a:xfrm>
            <a:off x="889000" y="1397000"/>
            <a:ext cx="7561263" cy="5308600"/>
          </a:xfrm>
          <a:prstGeom prst="rect">
            <a:avLst/>
          </a:prstGeom>
          <a:noFill/>
          <a:ln w="9525">
            <a:noFill/>
            <a:miter lim="800000"/>
            <a:headEnd/>
            <a:tailEnd/>
          </a:ln>
        </p:spPr>
      </p:pic>
      <p:sp>
        <p:nvSpPr>
          <p:cNvPr id="38914" name="TextBox 4"/>
          <p:cNvSpPr txBox="1">
            <a:spLocks noChangeArrowheads="1"/>
          </p:cNvSpPr>
          <p:nvPr/>
        </p:nvSpPr>
        <p:spPr bwMode="auto">
          <a:xfrm>
            <a:off x="381000" y="3754438"/>
            <a:ext cx="2300288" cy="1803400"/>
          </a:xfrm>
          <a:prstGeom prst="rect">
            <a:avLst/>
          </a:prstGeom>
          <a:noFill/>
          <a:ln w="9525">
            <a:noFill/>
            <a:miter lim="800000"/>
            <a:headEnd/>
            <a:tailEnd/>
          </a:ln>
        </p:spPr>
        <p:txBody>
          <a:bodyPr>
            <a:spAutoFit/>
          </a:bodyPr>
          <a:lstStyle/>
          <a:p>
            <a:r>
              <a:rPr lang="en-US" sz="1600">
                <a:solidFill>
                  <a:srgbClr val="F1500F"/>
                </a:solidFill>
                <a:latin typeface="Calibri" pitchFamily="34" charset="0"/>
              </a:rPr>
              <a:t>P=10</a:t>
            </a:r>
            <a:r>
              <a:rPr lang="en-US" sz="1600" baseline="30000">
                <a:solidFill>
                  <a:srgbClr val="F1500F"/>
                </a:solidFill>
                <a:latin typeface="Calibri" pitchFamily="34" charset="0"/>
              </a:rPr>
              <a:t>-1</a:t>
            </a:r>
            <a:r>
              <a:rPr lang="en-US" sz="1600">
                <a:solidFill>
                  <a:srgbClr val="F1500F"/>
                </a:solidFill>
                <a:latin typeface="Calibri" pitchFamily="34" charset="0"/>
              </a:rPr>
              <a:t> – 10</a:t>
            </a:r>
            <a:r>
              <a:rPr lang="en-US" sz="1600" baseline="30000">
                <a:solidFill>
                  <a:srgbClr val="F1500F"/>
                </a:solidFill>
                <a:latin typeface="Calibri" pitchFamily="34" charset="0"/>
              </a:rPr>
              <a:t>-2   </a:t>
            </a:r>
            <a:r>
              <a:rPr lang="en-US" sz="1600">
                <a:solidFill>
                  <a:srgbClr val="F1500F"/>
                </a:solidFill>
                <a:latin typeface="Calibri" pitchFamily="34" charset="0"/>
              </a:rPr>
              <a:t>mbar</a:t>
            </a:r>
          </a:p>
          <a:p>
            <a:r>
              <a:rPr lang="en-US" sz="1600">
                <a:solidFill>
                  <a:srgbClr val="F1500F"/>
                </a:solidFill>
                <a:latin typeface="Calibri" pitchFamily="34" charset="0"/>
              </a:rPr>
              <a:t>L = 310 mm</a:t>
            </a:r>
            <a:endParaRPr lang="ru-RU" sz="1600">
              <a:solidFill>
                <a:srgbClr val="F1500F"/>
              </a:solidFill>
              <a:latin typeface="Calibri" pitchFamily="34" charset="0"/>
            </a:endParaRPr>
          </a:p>
          <a:p>
            <a:r>
              <a:rPr lang="en-US" sz="1600">
                <a:solidFill>
                  <a:srgbClr val="F1500F"/>
                </a:solidFill>
                <a:latin typeface="Calibri" pitchFamily="34" charset="0"/>
              </a:rPr>
              <a:t>Rod diameter = 18 mm</a:t>
            </a:r>
          </a:p>
          <a:p>
            <a:r>
              <a:rPr lang="en-US" sz="1600">
                <a:solidFill>
                  <a:srgbClr val="F1500F"/>
                </a:solidFill>
                <a:latin typeface="Calibri" pitchFamily="34" charset="0"/>
              </a:rPr>
              <a:t>Rod distance = 18 mm</a:t>
            </a:r>
          </a:p>
          <a:p>
            <a:r>
              <a:rPr lang="en-US" sz="1600">
                <a:solidFill>
                  <a:srgbClr val="F1500F"/>
                </a:solidFill>
                <a:latin typeface="Calibri" pitchFamily="34" charset="0"/>
              </a:rPr>
              <a:t>Segment length = 15 mm</a:t>
            </a:r>
          </a:p>
          <a:p>
            <a:pPr>
              <a:buFont typeface="Symbol" pitchFamily="18" charset="2"/>
              <a:buChar char="n"/>
            </a:pPr>
            <a:r>
              <a:rPr lang="en-US" sz="1600">
                <a:solidFill>
                  <a:srgbClr val="F1500F"/>
                </a:solidFill>
                <a:latin typeface="Calibri" pitchFamily="34" charset="0"/>
              </a:rPr>
              <a:t>= 0.4 – 0.6 MHz</a:t>
            </a:r>
          </a:p>
          <a:p>
            <a:r>
              <a:rPr lang="en-US" sz="1600">
                <a:solidFill>
                  <a:srgbClr val="F1500F"/>
                </a:solidFill>
                <a:latin typeface="Calibri" pitchFamily="34" charset="0"/>
              </a:rPr>
              <a:t>U</a:t>
            </a:r>
            <a:r>
              <a:rPr lang="en-US" sz="1600" baseline="-25000">
                <a:solidFill>
                  <a:srgbClr val="F1500F"/>
                </a:solidFill>
                <a:latin typeface="Calibri" pitchFamily="34" charset="0"/>
              </a:rPr>
              <a:t>pp</a:t>
            </a:r>
            <a:r>
              <a:rPr lang="en-US" sz="1600">
                <a:solidFill>
                  <a:srgbClr val="F1500F"/>
                </a:solidFill>
                <a:latin typeface="Calibri" pitchFamily="34" charset="0"/>
              </a:rPr>
              <a:t> = 160 – 600 V</a:t>
            </a:r>
            <a:endParaRPr lang="ru-RU" sz="1600">
              <a:solidFill>
                <a:srgbClr val="F1500F"/>
              </a:solidFill>
              <a:latin typeface="Calibri" pitchFamily="34" charset="0"/>
            </a:endParaRPr>
          </a:p>
        </p:txBody>
      </p:sp>
      <p:sp>
        <p:nvSpPr>
          <p:cNvPr id="6" name="TextBox 5"/>
          <p:cNvSpPr txBox="1"/>
          <p:nvPr/>
        </p:nvSpPr>
        <p:spPr>
          <a:xfrm>
            <a:off x="4675188" y="1327150"/>
            <a:ext cx="2143125" cy="1776413"/>
          </a:xfrm>
          <a:prstGeom prst="rect">
            <a:avLst/>
          </a:prstGeom>
          <a:noFill/>
        </p:spPr>
        <p:txBody>
          <a:bodyPr wrap="none">
            <a:spAutoFit/>
          </a:bodyPr>
          <a:lstStyle/>
          <a:p>
            <a:pPr fontAlgn="auto">
              <a:spcBef>
                <a:spcPts val="0"/>
              </a:spcBef>
              <a:spcAft>
                <a:spcPts val="0"/>
              </a:spcAft>
              <a:defRPr/>
            </a:pPr>
            <a:r>
              <a:rPr lang="en-US" sz="1600" dirty="0">
                <a:solidFill>
                  <a:srgbClr val="0070C0"/>
                </a:solidFill>
                <a:latin typeface="+mn-lt"/>
                <a:cs typeface="+mn-cs"/>
              </a:rPr>
              <a:t>P=10</a:t>
            </a:r>
            <a:r>
              <a:rPr lang="en-US" sz="1600" baseline="30000" dirty="0">
                <a:solidFill>
                  <a:srgbClr val="0070C0"/>
                </a:solidFill>
                <a:latin typeface="+mn-lt"/>
                <a:cs typeface="+mn-cs"/>
              </a:rPr>
              <a:t>-3</a:t>
            </a:r>
            <a:r>
              <a:rPr lang="en-US" sz="1600" dirty="0">
                <a:solidFill>
                  <a:srgbClr val="0070C0"/>
                </a:solidFill>
                <a:latin typeface="+mn-lt"/>
                <a:cs typeface="+mn-cs"/>
              </a:rPr>
              <a:t> – 10</a:t>
            </a:r>
            <a:r>
              <a:rPr lang="en-US" sz="1600" baseline="30000" dirty="0">
                <a:solidFill>
                  <a:srgbClr val="0070C0"/>
                </a:solidFill>
                <a:latin typeface="+mn-lt"/>
                <a:cs typeface="+mn-cs"/>
              </a:rPr>
              <a:t>-5</a:t>
            </a:r>
            <a:r>
              <a:rPr lang="en-US" sz="1600" dirty="0">
                <a:solidFill>
                  <a:srgbClr val="0070C0"/>
                </a:solidFill>
                <a:latin typeface="+mn-lt"/>
                <a:cs typeface="+mn-cs"/>
              </a:rPr>
              <a:t> mbar</a:t>
            </a:r>
          </a:p>
          <a:p>
            <a:pPr fontAlgn="auto">
              <a:spcBef>
                <a:spcPts val="0"/>
              </a:spcBef>
              <a:spcAft>
                <a:spcPts val="0"/>
              </a:spcAft>
              <a:defRPr/>
            </a:pPr>
            <a:r>
              <a:rPr lang="en-US" sz="1600" dirty="0">
                <a:solidFill>
                  <a:srgbClr val="0070C0"/>
                </a:solidFill>
                <a:latin typeface="+mn-lt"/>
                <a:cs typeface="+mn-cs"/>
              </a:rPr>
              <a:t>L = 96 mm</a:t>
            </a:r>
          </a:p>
          <a:p>
            <a:pPr fontAlgn="auto">
              <a:spcBef>
                <a:spcPts val="0"/>
              </a:spcBef>
              <a:spcAft>
                <a:spcPts val="0"/>
              </a:spcAft>
              <a:defRPr/>
            </a:pPr>
            <a:r>
              <a:rPr lang="en-US" sz="1600" dirty="0">
                <a:solidFill>
                  <a:srgbClr val="0070C0"/>
                </a:solidFill>
                <a:latin typeface="+mn-lt"/>
                <a:cs typeface="+mn-cs"/>
              </a:rPr>
              <a:t>Rod diameter = 4.6 mm</a:t>
            </a:r>
          </a:p>
          <a:p>
            <a:pPr fontAlgn="auto">
              <a:spcBef>
                <a:spcPts val="0"/>
              </a:spcBef>
              <a:spcAft>
                <a:spcPts val="0"/>
              </a:spcAft>
              <a:defRPr/>
            </a:pPr>
            <a:r>
              <a:rPr lang="en-US" sz="1600" dirty="0">
                <a:solidFill>
                  <a:srgbClr val="0070C0"/>
                </a:solidFill>
                <a:latin typeface="+mn-lt"/>
                <a:cs typeface="+mn-cs"/>
              </a:rPr>
              <a:t>Rod distance = 6 mm</a:t>
            </a:r>
          </a:p>
          <a:p>
            <a:pPr marL="285750" indent="-285750" fontAlgn="auto">
              <a:spcBef>
                <a:spcPts val="0"/>
              </a:spcBef>
              <a:spcAft>
                <a:spcPts val="0"/>
              </a:spcAft>
              <a:buFont typeface="Symbol" panose="05050102010706020507" pitchFamily="18" charset="2"/>
              <a:buChar char="n"/>
              <a:defRPr/>
            </a:pPr>
            <a:r>
              <a:rPr lang="en-US" sz="1600" dirty="0">
                <a:solidFill>
                  <a:srgbClr val="0070C0"/>
                </a:solidFill>
                <a:latin typeface="+mn-lt"/>
                <a:cs typeface="+mn-cs"/>
              </a:rPr>
              <a:t>= 0.5 – 0.9 MHz</a:t>
            </a:r>
          </a:p>
          <a:p>
            <a:pPr fontAlgn="auto">
              <a:spcBef>
                <a:spcPts val="0"/>
              </a:spcBef>
              <a:spcAft>
                <a:spcPts val="0"/>
              </a:spcAft>
              <a:defRPr/>
            </a:pPr>
            <a:r>
              <a:rPr lang="en-US" sz="1600" dirty="0">
                <a:solidFill>
                  <a:srgbClr val="0070C0"/>
                </a:solidFill>
                <a:latin typeface="+mn-lt"/>
                <a:cs typeface="+mn-cs"/>
              </a:rPr>
              <a:t>U</a:t>
            </a:r>
            <a:r>
              <a:rPr lang="en-US" sz="1600" baseline="-25000" dirty="0">
                <a:solidFill>
                  <a:srgbClr val="0070C0"/>
                </a:solidFill>
                <a:latin typeface="+mn-lt"/>
                <a:cs typeface="+mn-cs"/>
              </a:rPr>
              <a:t>pp</a:t>
            </a:r>
            <a:r>
              <a:rPr lang="en-US" sz="1600" dirty="0">
                <a:solidFill>
                  <a:srgbClr val="0070C0"/>
                </a:solidFill>
                <a:latin typeface="+mn-lt"/>
                <a:cs typeface="+mn-cs"/>
              </a:rPr>
              <a:t>  = 50 – 100 V</a:t>
            </a:r>
          </a:p>
          <a:p>
            <a:pPr marL="285750" indent="-285750" fontAlgn="auto">
              <a:spcBef>
                <a:spcPts val="0"/>
              </a:spcBef>
              <a:spcAft>
                <a:spcPts val="0"/>
              </a:spcAft>
              <a:buFont typeface="Symbol" panose="05050102010706020507" pitchFamily="18" charset="2"/>
              <a:buChar char="n"/>
              <a:defRPr/>
            </a:pPr>
            <a:endParaRPr lang="ru-RU" sz="1350" dirty="0">
              <a:latin typeface="+mn-lt"/>
              <a:cs typeface="+mn-cs"/>
            </a:endParaRPr>
          </a:p>
        </p:txBody>
      </p:sp>
      <p:sp>
        <p:nvSpPr>
          <p:cNvPr id="38916" name="TextBox 6"/>
          <p:cNvSpPr txBox="1">
            <a:spLocks noChangeArrowheads="1"/>
          </p:cNvSpPr>
          <p:nvPr/>
        </p:nvSpPr>
        <p:spPr bwMode="auto">
          <a:xfrm>
            <a:off x="6519863" y="3109913"/>
            <a:ext cx="2136775" cy="1558925"/>
          </a:xfrm>
          <a:prstGeom prst="rect">
            <a:avLst/>
          </a:prstGeom>
          <a:noFill/>
          <a:ln w="9525">
            <a:noFill/>
            <a:miter lim="800000"/>
            <a:headEnd/>
            <a:tailEnd/>
          </a:ln>
        </p:spPr>
        <p:txBody>
          <a:bodyPr>
            <a:spAutoFit/>
          </a:bodyPr>
          <a:lstStyle/>
          <a:p>
            <a:r>
              <a:rPr lang="en-US" sz="1600">
                <a:solidFill>
                  <a:srgbClr val="2C6416"/>
                </a:solidFill>
                <a:latin typeface="Calibri" pitchFamily="34" charset="0"/>
              </a:rPr>
              <a:t>P &lt; 10</a:t>
            </a:r>
            <a:r>
              <a:rPr lang="en-US" sz="1600" baseline="30000">
                <a:solidFill>
                  <a:srgbClr val="2C6416"/>
                </a:solidFill>
                <a:latin typeface="Calibri" pitchFamily="34" charset="0"/>
              </a:rPr>
              <a:t>-5</a:t>
            </a:r>
            <a:r>
              <a:rPr lang="en-US" sz="1600">
                <a:solidFill>
                  <a:srgbClr val="2C6416"/>
                </a:solidFill>
                <a:latin typeface="Calibri" pitchFamily="34" charset="0"/>
              </a:rPr>
              <a:t> mbar</a:t>
            </a:r>
          </a:p>
          <a:p>
            <a:r>
              <a:rPr lang="en-US" sz="1600">
                <a:solidFill>
                  <a:srgbClr val="2C6416"/>
                </a:solidFill>
                <a:latin typeface="Calibri" pitchFamily="34" charset="0"/>
              </a:rPr>
              <a:t>L = 136 mm</a:t>
            </a:r>
          </a:p>
          <a:p>
            <a:r>
              <a:rPr lang="en-US" sz="1600">
                <a:solidFill>
                  <a:srgbClr val="2C6416"/>
                </a:solidFill>
                <a:latin typeface="Calibri" pitchFamily="34" charset="0"/>
              </a:rPr>
              <a:t>Rod diameter = 10 mm</a:t>
            </a:r>
          </a:p>
          <a:p>
            <a:r>
              <a:rPr lang="en-US" sz="1600">
                <a:solidFill>
                  <a:srgbClr val="2C6416"/>
                </a:solidFill>
                <a:latin typeface="Calibri" pitchFamily="34" charset="0"/>
              </a:rPr>
              <a:t>Rod distance = 10 mm</a:t>
            </a:r>
          </a:p>
          <a:p>
            <a:pPr>
              <a:buFont typeface="Symbol" pitchFamily="18" charset="2"/>
              <a:buChar char="n"/>
            </a:pPr>
            <a:r>
              <a:rPr lang="en-US" sz="1600">
                <a:solidFill>
                  <a:srgbClr val="2C6416"/>
                </a:solidFill>
                <a:latin typeface="Calibri" pitchFamily="34" charset="0"/>
              </a:rPr>
              <a:t>=  1.2 MHz</a:t>
            </a:r>
          </a:p>
          <a:p>
            <a:r>
              <a:rPr lang="en-US" sz="1600">
                <a:solidFill>
                  <a:srgbClr val="2C6416"/>
                </a:solidFill>
                <a:latin typeface="Calibri" pitchFamily="34" charset="0"/>
              </a:rPr>
              <a:t>U</a:t>
            </a:r>
            <a:r>
              <a:rPr lang="en-US" sz="1600" baseline="-25000">
                <a:solidFill>
                  <a:srgbClr val="2C6416"/>
                </a:solidFill>
                <a:latin typeface="Calibri" pitchFamily="34" charset="0"/>
              </a:rPr>
              <a:t>pp</a:t>
            </a:r>
            <a:r>
              <a:rPr lang="en-US" sz="1600">
                <a:solidFill>
                  <a:srgbClr val="2C6416"/>
                </a:solidFill>
                <a:latin typeface="Calibri" pitchFamily="34" charset="0"/>
              </a:rPr>
              <a:t> = 600 V</a:t>
            </a:r>
            <a:endParaRPr lang="ru-RU" sz="1600">
              <a:solidFill>
                <a:srgbClr val="2C6416"/>
              </a:solidFill>
              <a:latin typeface="Calibri" pitchFamily="34" charset="0"/>
            </a:endParaRPr>
          </a:p>
        </p:txBody>
      </p:sp>
      <p:pic>
        <p:nvPicPr>
          <p:cNvPr id="38917" name="Рисунок 7"/>
          <p:cNvPicPr>
            <a:picLocks noChangeAspect="1"/>
          </p:cNvPicPr>
          <p:nvPr/>
        </p:nvPicPr>
        <p:blipFill>
          <a:blip r:embed="rId3" cstate="print"/>
          <a:srcRect/>
          <a:stretch>
            <a:fillRect/>
          </a:stretch>
        </p:blipFill>
        <p:spPr bwMode="auto">
          <a:xfrm>
            <a:off x="5086350" y="4976813"/>
            <a:ext cx="2624138" cy="1482725"/>
          </a:xfrm>
          <a:prstGeom prst="rect">
            <a:avLst/>
          </a:prstGeom>
          <a:noFill/>
          <a:ln w="9525">
            <a:noFill/>
            <a:miter lim="800000"/>
            <a:headEnd/>
            <a:tailEnd/>
          </a:ln>
        </p:spPr>
      </p:pic>
      <p:sp>
        <p:nvSpPr>
          <p:cNvPr id="9" name="Прямоугольная выноска 8"/>
          <p:cNvSpPr/>
          <p:nvPr/>
        </p:nvSpPr>
        <p:spPr>
          <a:xfrm>
            <a:off x="4927600" y="4843463"/>
            <a:ext cx="2973388" cy="1666875"/>
          </a:xfrm>
          <a:prstGeom prst="wedgeRectCallout">
            <a:avLst>
              <a:gd name="adj1" fmla="val -15583"/>
              <a:gd name="adj2" fmla="val -140363"/>
            </a:avLst>
          </a:prstGeom>
          <a:no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ru-RU" sz="1350"/>
          </a:p>
        </p:txBody>
      </p:sp>
      <p:sp>
        <p:nvSpPr>
          <p:cNvPr id="10" name="Заголовок 9"/>
          <p:cNvSpPr>
            <a:spLocks noGrp="1"/>
          </p:cNvSpPr>
          <p:nvPr>
            <p:ph type="title" idx="4294967295"/>
          </p:nvPr>
        </p:nvSpPr>
        <p:spPr>
          <a:xfrm>
            <a:off x="457200" y="274638"/>
            <a:ext cx="8229600" cy="458787"/>
          </a:xfrm>
        </p:spPr>
        <p:txBody>
          <a:bodyPr>
            <a:normAutofit/>
          </a:bodyPr>
          <a:lstStyle/>
          <a:p>
            <a:pPr>
              <a:defRPr/>
            </a:pPr>
            <a:r>
              <a:rPr lang="en-US" altLang="ru-RU" sz="2400" b="1" smtClean="0">
                <a:solidFill>
                  <a:schemeClr val="accent2"/>
                </a:solidFill>
                <a:effectLst>
                  <a:outerShdw blurRad="38100" dist="38100" dir="2700000" algn="tl">
                    <a:srgbClr val="000000"/>
                  </a:outerShdw>
                </a:effectLst>
                <a:latin typeface="Times New Roman" pitchFamily="18" charset="0"/>
                <a:cs typeface="Arial" charset="0"/>
              </a:rPr>
              <a:t>The </a:t>
            </a:r>
            <a:r>
              <a:rPr lang="en-US" sz="2400" b="1" smtClean="0">
                <a:solidFill>
                  <a:schemeClr val="accent2"/>
                </a:solidFill>
                <a:effectLst>
                  <a:outerShdw blurRad="38100" dist="38100" dir="2700000" algn="tl">
                    <a:srgbClr val="000000"/>
                  </a:outerShdw>
                </a:effectLst>
                <a:latin typeface="Times New Roman" pitchFamily="18" charset="0"/>
                <a:cs typeface="Arial" charset="0"/>
              </a:rPr>
              <a:t>Ion Guide design</a:t>
            </a:r>
            <a:endParaRPr lang="ru-RU" sz="2400" b="1" smtClean="0">
              <a:solidFill>
                <a:schemeClr val="accent2"/>
              </a:solidFill>
              <a:effectLst>
                <a:outerShdw blurRad="38100" dist="38100" dir="2700000" algn="tl">
                  <a:srgbClr val="000000"/>
                </a:outerShdw>
              </a:effectLst>
              <a:latin typeface="Times New Roman" pitchFamily="18" charset="0"/>
              <a:cs typeface="Arial" charset="0"/>
            </a:endParaRPr>
          </a:p>
        </p:txBody>
      </p:sp>
      <p:sp>
        <p:nvSpPr>
          <p:cNvPr id="38920" name="TextBox 12"/>
          <p:cNvSpPr txBox="1">
            <a:spLocks noChangeArrowheads="1"/>
          </p:cNvSpPr>
          <p:nvPr/>
        </p:nvSpPr>
        <p:spPr bwMode="auto">
          <a:xfrm>
            <a:off x="6605588" y="5784850"/>
            <a:ext cx="1295400" cy="646113"/>
          </a:xfrm>
          <a:prstGeom prst="rect">
            <a:avLst/>
          </a:prstGeom>
          <a:noFill/>
          <a:ln w="9525">
            <a:noFill/>
            <a:miter lim="800000"/>
            <a:headEnd/>
            <a:tailEnd/>
          </a:ln>
        </p:spPr>
        <p:txBody>
          <a:bodyPr wrap="none">
            <a:spAutoFit/>
          </a:bodyPr>
          <a:lstStyle/>
          <a:p>
            <a:r>
              <a:rPr lang="en-US">
                <a:solidFill>
                  <a:srgbClr val="002060"/>
                </a:solidFill>
                <a:latin typeface="Calibri" pitchFamily="34" charset="0"/>
              </a:rPr>
              <a:t>wedge-type</a:t>
            </a:r>
          </a:p>
          <a:p>
            <a:r>
              <a:rPr lang="en-US">
                <a:solidFill>
                  <a:srgbClr val="002060"/>
                </a:solidFill>
                <a:latin typeface="Calibri" pitchFamily="34" charset="0"/>
              </a:rPr>
              <a:t>micro RFQ</a:t>
            </a:r>
            <a:endParaRPr lang="ru-RU">
              <a:solidFill>
                <a:srgbClr val="002060"/>
              </a:solidFill>
              <a:latin typeface="Calibri" pitchFamily="34" charset="0"/>
            </a:endParaRPr>
          </a:p>
        </p:txBody>
      </p:sp>
      <p:pic>
        <p:nvPicPr>
          <p:cNvPr id="38921" name="Рисунок 11"/>
          <p:cNvPicPr>
            <a:picLocks noChangeAspect="1"/>
          </p:cNvPicPr>
          <p:nvPr/>
        </p:nvPicPr>
        <p:blipFill>
          <a:blip r:embed="rId4" cstate="print"/>
          <a:srcRect/>
          <a:stretch>
            <a:fillRect/>
          </a:stretch>
        </p:blipFill>
        <p:spPr bwMode="auto">
          <a:xfrm>
            <a:off x="287338" y="1168400"/>
            <a:ext cx="4316412" cy="235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cstate="print"/>
          <a:srcRect/>
          <a:stretch>
            <a:fillRect/>
          </a:stretch>
        </p:blipFill>
        <p:spPr bwMode="auto">
          <a:xfrm>
            <a:off x="3810000" y="609600"/>
            <a:ext cx="2514600" cy="3014663"/>
          </a:xfrm>
          <a:prstGeom prst="rect">
            <a:avLst/>
          </a:prstGeom>
          <a:noFill/>
          <a:ln w="9525">
            <a:noFill/>
            <a:miter lim="800000"/>
            <a:headEnd/>
            <a:tailEnd/>
          </a:ln>
        </p:spPr>
      </p:pic>
      <p:pic>
        <p:nvPicPr>
          <p:cNvPr id="39938" name="Picture 3"/>
          <p:cNvPicPr>
            <a:picLocks noChangeAspect="1" noChangeArrowheads="1"/>
          </p:cNvPicPr>
          <p:nvPr/>
        </p:nvPicPr>
        <p:blipFill>
          <a:blip r:embed="rId3" cstate="print"/>
          <a:srcRect/>
          <a:stretch>
            <a:fillRect/>
          </a:stretch>
        </p:blipFill>
        <p:spPr bwMode="auto">
          <a:xfrm>
            <a:off x="6477000" y="609600"/>
            <a:ext cx="2552700" cy="3013075"/>
          </a:xfrm>
          <a:prstGeom prst="rect">
            <a:avLst/>
          </a:prstGeom>
          <a:noFill/>
          <a:ln w="9525">
            <a:noFill/>
            <a:miter lim="800000"/>
            <a:headEnd/>
            <a:tailEnd/>
          </a:ln>
        </p:spPr>
      </p:pic>
      <p:pic>
        <p:nvPicPr>
          <p:cNvPr id="39939" name="Picture 4"/>
          <p:cNvPicPr>
            <a:picLocks noChangeAspect="1" noChangeArrowheads="1"/>
          </p:cNvPicPr>
          <p:nvPr/>
        </p:nvPicPr>
        <p:blipFill>
          <a:blip r:embed="rId4" cstate="print"/>
          <a:srcRect/>
          <a:stretch>
            <a:fillRect/>
          </a:stretch>
        </p:blipFill>
        <p:spPr bwMode="auto">
          <a:xfrm>
            <a:off x="2286000" y="3581400"/>
            <a:ext cx="3657600" cy="1998663"/>
          </a:xfrm>
          <a:prstGeom prst="rect">
            <a:avLst/>
          </a:prstGeom>
          <a:noFill/>
          <a:ln w="9525">
            <a:noFill/>
            <a:miter lim="800000"/>
            <a:headEnd/>
            <a:tailEnd/>
          </a:ln>
        </p:spPr>
      </p:pic>
      <p:pic>
        <p:nvPicPr>
          <p:cNvPr id="39940" name="Picture 5"/>
          <p:cNvPicPr>
            <a:picLocks noChangeAspect="1" noChangeArrowheads="1"/>
          </p:cNvPicPr>
          <p:nvPr/>
        </p:nvPicPr>
        <p:blipFill>
          <a:blip r:embed="rId5" cstate="print"/>
          <a:srcRect/>
          <a:stretch>
            <a:fillRect/>
          </a:stretch>
        </p:blipFill>
        <p:spPr bwMode="auto">
          <a:xfrm>
            <a:off x="5562600" y="4724400"/>
            <a:ext cx="3581400" cy="1951038"/>
          </a:xfrm>
          <a:prstGeom prst="rect">
            <a:avLst/>
          </a:prstGeom>
          <a:noFill/>
          <a:ln w="9525">
            <a:noFill/>
            <a:miter lim="800000"/>
            <a:headEnd/>
            <a:tailEnd/>
          </a:ln>
        </p:spPr>
      </p:pic>
      <p:pic>
        <p:nvPicPr>
          <p:cNvPr id="39941" name="Picture 6"/>
          <p:cNvPicPr>
            <a:picLocks noChangeAspect="1" noChangeArrowheads="1"/>
          </p:cNvPicPr>
          <p:nvPr/>
        </p:nvPicPr>
        <p:blipFill>
          <a:blip r:embed="rId6" cstate="print"/>
          <a:srcRect/>
          <a:stretch>
            <a:fillRect/>
          </a:stretch>
        </p:blipFill>
        <p:spPr bwMode="auto">
          <a:xfrm>
            <a:off x="0" y="609600"/>
            <a:ext cx="3714750" cy="2819400"/>
          </a:xfrm>
          <a:prstGeom prst="rect">
            <a:avLst/>
          </a:prstGeom>
          <a:noFill/>
          <a:ln w="9525">
            <a:noFill/>
            <a:miter lim="800000"/>
            <a:headEnd/>
            <a:tailEnd/>
          </a:ln>
        </p:spPr>
      </p:pic>
      <p:sp>
        <p:nvSpPr>
          <p:cNvPr id="10" name="Прямоугольник 9"/>
          <p:cNvSpPr/>
          <p:nvPr/>
        </p:nvSpPr>
        <p:spPr>
          <a:xfrm>
            <a:off x="152400" y="152400"/>
            <a:ext cx="8839200" cy="461963"/>
          </a:xfrm>
          <a:prstGeom prst="rect">
            <a:avLst/>
          </a:prstGeom>
        </p:spPr>
        <p:txBody>
          <a:bodyPr>
            <a:spAutoFit/>
          </a:bodyPr>
          <a:lstStyle/>
          <a:p>
            <a:pPr algn="ctr">
              <a:defRPr/>
            </a:pPr>
            <a:r>
              <a:rPr lang="en-US" altLang="ru-RU" sz="2400" b="1" dirty="0">
                <a:solidFill>
                  <a:schemeClr val="accent2"/>
                </a:solidFill>
                <a:effectLst>
                  <a:outerShdw blurRad="38100" dist="38100" dir="2700000" algn="tl">
                    <a:srgbClr val="000000">
                      <a:alpha val="43137"/>
                    </a:srgbClr>
                  </a:outerShdw>
                </a:effectLst>
                <a:latin typeface="Times New Roman" pitchFamily="18" charset="0"/>
                <a:cs typeface="+mn-cs"/>
              </a:rPr>
              <a:t>The ion extraction system simulation</a:t>
            </a:r>
          </a:p>
        </p:txBody>
      </p:sp>
      <p:pic>
        <p:nvPicPr>
          <p:cNvPr id="39943" name="Picture 20"/>
          <p:cNvPicPr>
            <a:picLocks noChangeAspect="1" noChangeArrowheads="1"/>
          </p:cNvPicPr>
          <p:nvPr/>
        </p:nvPicPr>
        <p:blipFill>
          <a:blip r:embed="rId7" cstate="print"/>
          <a:srcRect/>
          <a:stretch>
            <a:fillRect/>
          </a:stretch>
        </p:blipFill>
        <p:spPr bwMode="auto">
          <a:xfrm>
            <a:off x="0" y="3962400"/>
            <a:ext cx="2281238"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Прямоугольник 9"/>
          <p:cNvSpPr>
            <a:spLocks noChangeArrowheads="1"/>
          </p:cNvSpPr>
          <p:nvPr/>
        </p:nvSpPr>
        <p:spPr bwMode="auto">
          <a:xfrm>
            <a:off x="3810000" y="152400"/>
            <a:ext cx="2216150" cy="457200"/>
          </a:xfrm>
          <a:prstGeom prst="rect">
            <a:avLst/>
          </a:prstGeom>
          <a:noFill/>
          <a:ln w="9525">
            <a:noFill/>
            <a:miter lim="800000"/>
            <a:headEnd/>
            <a:tailEnd/>
          </a:ln>
        </p:spPr>
        <p:txBody>
          <a:bodyPr wrap="none">
            <a:spAutoFit/>
          </a:bodyPr>
          <a:lstStyle/>
          <a:p>
            <a:pPr>
              <a:defRPr/>
            </a:pPr>
            <a:r>
              <a:rPr lang="en-US" sz="2400" b="1">
                <a:solidFill>
                  <a:schemeClr val="accent2"/>
                </a:solidFill>
                <a:effectLst>
                  <a:outerShdw blurRad="38100" dist="38100" dir="2700000" algn="tl">
                    <a:srgbClr val="000000"/>
                  </a:outerShdw>
                </a:effectLst>
                <a:latin typeface="Times New Roman" pitchFamily="18" charset="0"/>
              </a:rPr>
              <a:t>Mass-separator</a:t>
            </a:r>
            <a:endParaRPr lang="ru-RU" sz="2400" b="1">
              <a:solidFill>
                <a:schemeClr val="accent2"/>
              </a:solidFill>
              <a:effectLst>
                <a:outerShdw blurRad="38100" dist="38100" dir="2700000" algn="tl">
                  <a:srgbClr val="000000"/>
                </a:outerShdw>
              </a:effectLst>
              <a:latin typeface="Times New Roman" pitchFamily="18" charset="0"/>
            </a:endParaRPr>
          </a:p>
        </p:txBody>
      </p:sp>
      <p:pic>
        <p:nvPicPr>
          <p:cNvPr id="40962" name="Picture 18"/>
          <p:cNvPicPr>
            <a:picLocks noChangeAspect="1" noChangeArrowheads="1"/>
          </p:cNvPicPr>
          <p:nvPr/>
        </p:nvPicPr>
        <p:blipFill>
          <a:blip r:embed="rId2" cstate="print"/>
          <a:srcRect/>
          <a:stretch>
            <a:fillRect/>
          </a:stretch>
        </p:blipFill>
        <p:spPr bwMode="auto">
          <a:xfrm>
            <a:off x="1905000" y="4800600"/>
            <a:ext cx="2171700" cy="1819275"/>
          </a:xfrm>
          <a:prstGeom prst="rect">
            <a:avLst/>
          </a:prstGeom>
          <a:noFill/>
          <a:ln w="9525">
            <a:noFill/>
            <a:miter lim="800000"/>
            <a:headEnd/>
            <a:tailEnd/>
          </a:ln>
        </p:spPr>
      </p:pic>
      <p:pic>
        <p:nvPicPr>
          <p:cNvPr id="40963" name="Picture 18"/>
          <p:cNvPicPr>
            <a:picLocks noChangeAspect="1" noChangeArrowheads="1"/>
          </p:cNvPicPr>
          <p:nvPr/>
        </p:nvPicPr>
        <p:blipFill>
          <a:blip r:embed="rId3" cstate="print"/>
          <a:srcRect/>
          <a:stretch>
            <a:fillRect/>
          </a:stretch>
        </p:blipFill>
        <p:spPr bwMode="auto">
          <a:xfrm>
            <a:off x="838200" y="2743200"/>
            <a:ext cx="2324100" cy="1833563"/>
          </a:xfrm>
          <a:prstGeom prst="rect">
            <a:avLst/>
          </a:prstGeom>
          <a:noFill/>
          <a:ln w="9525">
            <a:noFill/>
            <a:miter lim="800000"/>
            <a:headEnd/>
            <a:tailEnd/>
          </a:ln>
        </p:spPr>
      </p:pic>
      <p:pic>
        <p:nvPicPr>
          <p:cNvPr id="40964" name="Picture 10" descr="Fig3"/>
          <p:cNvPicPr>
            <a:picLocks noChangeAspect="1" noChangeArrowheads="1"/>
          </p:cNvPicPr>
          <p:nvPr/>
        </p:nvPicPr>
        <p:blipFill>
          <a:blip r:embed="rId4" cstate="print"/>
          <a:srcRect/>
          <a:stretch>
            <a:fillRect/>
          </a:stretch>
        </p:blipFill>
        <p:spPr bwMode="auto">
          <a:xfrm>
            <a:off x="228600" y="731838"/>
            <a:ext cx="3886200" cy="1795462"/>
          </a:xfrm>
          <a:prstGeom prst="rect">
            <a:avLst/>
          </a:prstGeom>
          <a:noFill/>
          <a:ln w="9525">
            <a:noFill/>
            <a:miter lim="800000"/>
            <a:headEnd/>
            <a:tailEnd/>
          </a:ln>
        </p:spPr>
      </p:pic>
      <p:sp>
        <p:nvSpPr>
          <p:cNvPr id="40965" name="Rectangle 11"/>
          <p:cNvSpPr>
            <a:spLocks noChangeArrowheads="1"/>
          </p:cNvSpPr>
          <p:nvPr/>
        </p:nvSpPr>
        <p:spPr bwMode="auto">
          <a:xfrm>
            <a:off x="4267200" y="762000"/>
            <a:ext cx="4572000" cy="2563813"/>
          </a:xfrm>
          <a:prstGeom prst="rect">
            <a:avLst/>
          </a:prstGeom>
          <a:noFill/>
          <a:ln w="9525">
            <a:noFill/>
            <a:miter lim="800000"/>
            <a:headEnd/>
            <a:tailEnd/>
          </a:ln>
        </p:spPr>
        <p:txBody>
          <a:bodyPr anchor="ctr">
            <a:spAutoFit/>
          </a:bodyPr>
          <a:lstStyle/>
          <a:p>
            <a:pPr indent="227013" algn="ctr"/>
            <a:r>
              <a:rPr lang="en-US"/>
              <a:t>3D simulations of mass separator and beam dynamics within it were carried out. It used 3D map of the AM magnetic field calculated using OPERA code. The number of the ions was equal to 2∙10</a:t>
            </a:r>
            <a:r>
              <a:rPr lang="en-US" baseline="30000"/>
              <a:t>4</a:t>
            </a:r>
            <a:r>
              <a:rPr lang="en-US"/>
              <a:t>.The calculated distribution of the particles in the analyzing magnet focal plane is shown.The estimated mass resolution of mass-separator Rm = 1400.</a:t>
            </a:r>
          </a:p>
        </p:txBody>
      </p:sp>
      <p:sp>
        <p:nvSpPr>
          <p:cNvPr id="40966" name="Rectangle 12"/>
          <p:cNvSpPr>
            <a:spLocks noChangeArrowheads="1"/>
          </p:cNvSpPr>
          <p:nvPr/>
        </p:nvSpPr>
        <p:spPr bwMode="auto">
          <a:xfrm>
            <a:off x="4267200" y="3733800"/>
            <a:ext cx="4572000" cy="2882900"/>
          </a:xfrm>
          <a:prstGeom prst="rect">
            <a:avLst/>
          </a:prstGeom>
          <a:noFill/>
          <a:ln w="9525">
            <a:noFill/>
            <a:miter lim="800000"/>
            <a:headEnd/>
            <a:tailEnd/>
          </a:ln>
        </p:spPr>
        <p:txBody>
          <a:bodyPr>
            <a:spAutoFit/>
          </a:bodyPr>
          <a:lstStyle/>
          <a:p>
            <a:r>
              <a:rPr lang="en-US" b="1">
                <a:solidFill>
                  <a:srgbClr val="333399"/>
                </a:solidFill>
              </a:rPr>
              <a:t>Mass-separator specifications:</a:t>
            </a:r>
          </a:p>
          <a:p>
            <a:endParaRPr lang="en-US">
              <a:solidFill>
                <a:srgbClr val="0000FF"/>
              </a:solidFill>
            </a:endParaRPr>
          </a:p>
          <a:p>
            <a:r>
              <a:rPr lang="en-US">
                <a:solidFill>
                  <a:srgbClr val="000000"/>
                </a:solidFill>
              </a:rPr>
              <a:t> Bending radius 1 m  </a:t>
            </a:r>
          </a:p>
          <a:p>
            <a:r>
              <a:rPr lang="en-US">
                <a:solidFill>
                  <a:srgbClr val="000000"/>
                </a:solidFill>
              </a:rPr>
              <a:t> Bending angle</a:t>
            </a:r>
            <a:r>
              <a:rPr lang="ru-RU">
                <a:solidFill>
                  <a:srgbClr val="000000"/>
                </a:solidFill>
              </a:rPr>
              <a:t> 90</a:t>
            </a:r>
            <a:r>
              <a:rPr lang="ru-RU" baseline="30000">
                <a:solidFill>
                  <a:srgbClr val="000000"/>
                </a:solidFill>
              </a:rPr>
              <a:t>о</a:t>
            </a:r>
            <a:endParaRPr lang="en-US" baseline="30000">
              <a:solidFill>
                <a:srgbClr val="000000"/>
              </a:solidFill>
            </a:endParaRPr>
          </a:p>
          <a:p>
            <a:r>
              <a:rPr lang="en-US">
                <a:solidFill>
                  <a:srgbClr val="000000"/>
                </a:solidFill>
              </a:rPr>
              <a:t> Rigidity of about 0.5 </a:t>
            </a:r>
            <a:r>
              <a:rPr lang="ru-RU">
                <a:solidFill>
                  <a:srgbClr val="000000"/>
                </a:solidFill>
              </a:rPr>
              <a:t>Т</a:t>
            </a:r>
            <a:r>
              <a:rPr lang="en-US">
                <a:solidFill>
                  <a:srgbClr val="000000"/>
                </a:solidFill>
              </a:rPr>
              <a:t>.m.</a:t>
            </a:r>
          </a:p>
          <a:p>
            <a:r>
              <a:rPr lang="en-US">
                <a:solidFill>
                  <a:srgbClr val="000000"/>
                </a:solidFill>
              </a:rPr>
              <a:t> Dipole gap  60 mm</a:t>
            </a:r>
          </a:p>
          <a:p>
            <a:r>
              <a:rPr lang="en-US">
                <a:solidFill>
                  <a:srgbClr val="000000"/>
                </a:solidFill>
              </a:rPr>
              <a:t> Mass resolution 1400</a:t>
            </a:r>
          </a:p>
          <a:p>
            <a:r>
              <a:rPr lang="en-US">
                <a:solidFill>
                  <a:srgbClr val="000000"/>
                </a:solidFill>
              </a:rPr>
              <a:t> Focal plane length of about 1 m, </a:t>
            </a:r>
          </a:p>
          <a:p>
            <a:r>
              <a:rPr lang="en-US">
                <a:solidFill>
                  <a:srgbClr val="000000"/>
                </a:solidFill>
              </a:rPr>
              <a:t> Weight : 1800 kg</a:t>
            </a:r>
          </a:p>
          <a:p>
            <a:pPr>
              <a:spcBef>
                <a:spcPct val="50000"/>
              </a:spcBef>
              <a:buFontTx/>
              <a:buChar char="•"/>
            </a:pPr>
            <a:endParaRPr lang="en-US" sz="1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idx="4294967295"/>
          </p:nvPr>
        </p:nvSpPr>
        <p:spPr>
          <a:xfrm>
            <a:off x="457200" y="0"/>
            <a:ext cx="8229600" cy="654050"/>
          </a:xfrm>
        </p:spPr>
        <p:txBody>
          <a:bodyPr/>
          <a:lstStyle/>
          <a:p>
            <a:pPr>
              <a:defRPr/>
            </a:pPr>
            <a:r>
              <a:rPr lang="en-US" sz="2400" b="1" smtClean="0">
                <a:solidFill>
                  <a:schemeClr val="accent2"/>
                </a:solidFill>
                <a:effectLst>
                  <a:outerShdw blurRad="38100" dist="38100" dir="2700000" algn="tl">
                    <a:srgbClr val="000000"/>
                  </a:outerShdw>
                </a:effectLst>
                <a:latin typeface="Times New Roman" pitchFamily="18" charset="0"/>
              </a:rPr>
              <a:t>Gas purifying system</a:t>
            </a:r>
            <a:endParaRPr lang="ru-RU" sz="2400" b="1" smtClean="0">
              <a:solidFill>
                <a:schemeClr val="accent2"/>
              </a:solidFill>
              <a:effectLst>
                <a:outerShdw blurRad="38100" dist="38100" dir="2700000" algn="tl">
                  <a:srgbClr val="000000"/>
                </a:outerShdw>
              </a:effectLst>
              <a:latin typeface="Times New Roman" pitchFamily="18" charset="0"/>
            </a:endParaRPr>
          </a:p>
        </p:txBody>
      </p:sp>
      <p:pic>
        <p:nvPicPr>
          <p:cNvPr id="41986" name="Содержимое 3" descr="MonoTorr Phase II Gas Purifier"/>
          <p:cNvPicPr>
            <a:picLocks noGrp="1"/>
          </p:cNvPicPr>
          <p:nvPr>
            <p:ph idx="4294967295"/>
          </p:nvPr>
        </p:nvPicPr>
        <p:blipFill>
          <a:blip r:embed="rId2" cstate="print"/>
          <a:srcRect/>
          <a:stretch>
            <a:fillRect/>
          </a:stretch>
        </p:blipFill>
        <p:spPr>
          <a:xfrm>
            <a:off x="3429000" y="4419600"/>
            <a:ext cx="1214438" cy="2286000"/>
          </a:xfrm>
        </p:spPr>
      </p:pic>
      <p:sp>
        <p:nvSpPr>
          <p:cNvPr id="41987" name="Прямоугольник 6"/>
          <p:cNvSpPr>
            <a:spLocks noChangeArrowheads="1"/>
          </p:cNvSpPr>
          <p:nvPr/>
        </p:nvSpPr>
        <p:spPr bwMode="auto">
          <a:xfrm>
            <a:off x="500063" y="5072063"/>
            <a:ext cx="2143125" cy="769937"/>
          </a:xfrm>
          <a:prstGeom prst="rect">
            <a:avLst/>
          </a:prstGeom>
          <a:noFill/>
          <a:ln w="9525">
            <a:noFill/>
            <a:miter lim="800000"/>
            <a:headEnd/>
            <a:tailEnd/>
          </a:ln>
        </p:spPr>
        <p:txBody>
          <a:bodyPr>
            <a:spAutoFit/>
          </a:bodyPr>
          <a:lstStyle/>
          <a:p>
            <a:pPr algn="ctr"/>
            <a:r>
              <a:rPr lang="en-US" sz="1600" b="1">
                <a:solidFill>
                  <a:srgbClr val="FF0000"/>
                </a:solidFill>
                <a:latin typeface="Times New Roman" pitchFamily="18" charset="0"/>
                <a:cs typeface="Times New Roman" pitchFamily="18" charset="0"/>
              </a:rPr>
              <a:t>SAES Pure Gas, Inc</a:t>
            </a:r>
            <a:r>
              <a:rPr lang="en-US" sz="1600" b="1">
                <a:latin typeface="Times New Roman" pitchFamily="18" charset="0"/>
                <a:cs typeface="Times New Roman" pitchFamily="18" charset="0"/>
              </a:rPr>
              <a:t>.</a:t>
            </a:r>
          </a:p>
          <a:p>
            <a:pPr algn="ctr"/>
            <a:r>
              <a:rPr lang="en-US" sz="1400" b="1">
                <a:solidFill>
                  <a:srgbClr val="000000"/>
                </a:solidFill>
                <a:latin typeface="Times New Roman" pitchFamily="18" charset="0"/>
                <a:ea typeface="Calibri" pitchFamily="34" charset="0"/>
                <a:cs typeface="Times New Roman" pitchFamily="18" charset="0"/>
              </a:rPr>
              <a:t>Rare Gas Purifier 3000   Model   -  PS4-MT3-R-2</a:t>
            </a:r>
            <a:endParaRPr lang="en-US" sz="1400">
              <a:solidFill>
                <a:srgbClr val="000000"/>
              </a:solidFill>
              <a:latin typeface="Arial" charset="0"/>
            </a:endParaRPr>
          </a:p>
        </p:txBody>
      </p:sp>
      <p:graphicFrame>
        <p:nvGraphicFramePr>
          <p:cNvPr id="9" name="Таблица 8"/>
          <p:cNvGraphicFramePr>
            <a:graphicFrameLocks noGrp="1"/>
          </p:cNvGraphicFramePr>
          <p:nvPr/>
        </p:nvGraphicFramePr>
        <p:xfrm>
          <a:off x="5000625" y="4643438"/>
          <a:ext cx="2071688" cy="1892808"/>
        </p:xfrm>
        <a:graphic>
          <a:graphicData uri="http://schemas.openxmlformats.org/drawingml/2006/table">
            <a:tbl>
              <a:tblPr/>
              <a:tblGrid>
                <a:gridCol w="1000125"/>
                <a:gridCol w="1071563"/>
              </a:tblGrid>
              <a:tr h="3921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Inlet </a:t>
                      </a:r>
                    </a:p>
                    <a:p>
                      <a:pPr marL="0" marR="0" lvl="0" indent="0" algn="ctr" defTabSz="914400" rtl="0" eaLnBrk="0" fontAlgn="base" latinLnBrk="0" hangingPunct="0">
                        <a:lnSpc>
                          <a:spcPct val="115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Impurity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Calibri" pitchFamily="34" charset="0"/>
                          <a:cs typeface="Times New Roman" pitchFamily="18" charset="0"/>
                        </a:rPr>
                        <a:t>Ar –  4 </a:t>
                      </a: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slpm</a:t>
                      </a:r>
                      <a:r>
                        <a:rPr kumimoji="0" lang="en-US" sz="1200" b="1" i="0" u="none" strike="noStrike" cap="none" normalizeH="0" baseline="0" smtClean="0">
                          <a:ln>
                            <a:noFill/>
                          </a:ln>
                          <a:solidFill>
                            <a:schemeClr val="tx1"/>
                          </a:solidFill>
                          <a:effectLst/>
                          <a:latin typeface="Arial" charset="0"/>
                          <a:ea typeface="Calibri" pitchFamily="34" charset="0"/>
                          <a:cs typeface="Times New Roman" pitchFamily="18" charset="0"/>
                        </a:rPr>
                        <a:t>,</a:t>
                      </a:r>
                    </a:p>
                    <a:p>
                      <a:pPr marL="0" marR="0" lvl="0" indent="0" algn="ctr" defTabSz="914400" rtl="0" eaLnBrk="0" fontAlgn="base" latinLnBrk="0" hangingPunct="0">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Calibri" pitchFamily="34" charset="0"/>
                          <a:cs typeface="Times New Roman" pitchFamily="18" charset="0"/>
                        </a:rPr>
                        <a:t>He – 7 </a:t>
                      </a: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slpm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O</a:t>
                      </a:r>
                      <a:r>
                        <a:rPr kumimoji="0" lang="ru-RU" sz="1200" b="1" i="0" u="none" strike="noStrike" cap="none" normalizeH="0" baseline="-25000" smtClean="0">
                          <a:ln>
                            <a:noFill/>
                          </a:ln>
                          <a:solidFill>
                            <a:schemeClr val="tx1"/>
                          </a:solidFill>
                          <a:effectLst/>
                          <a:latin typeface="Arial" charset="0"/>
                          <a:ea typeface="Calibri" pitchFamily="34" charset="0"/>
                          <a:cs typeface="Times New Roman" pitchFamily="18" charset="0"/>
                        </a:rPr>
                        <a:t>2</a:t>
                      </a:r>
                      <a:endPar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&lt; 1 ppb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H</a:t>
                      </a:r>
                      <a:r>
                        <a:rPr kumimoji="0" lang="ru-RU" sz="1200" b="1" i="0" u="none" strike="noStrike" cap="none" normalizeH="0" baseline="-25000" smtClean="0">
                          <a:ln>
                            <a:noFill/>
                          </a:ln>
                          <a:solidFill>
                            <a:schemeClr val="tx1"/>
                          </a:solidFill>
                          <a:effectLst/>
                          <a:latin typeface="Arial" charset="0"/>
                          <a:ea typeface="Calibri" pitchFamily="34" charset="0"/>
                          <a:cs typeface="Times New Roman" pitchFamily="18" charset="0"/>
                        </a:rPr>
                        <a:t>2</a:t>
                      </a: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&lt; 1 ppb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CO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&lt; 1 ppb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CO</a:t>
                      </a:r>
                      <a:r>
                        <a:rPr kumimoji="0" lang="ru-RU" sz="1200" b="1" i="0" u="none" strike="noStrike" cap="none" normalizeH="0" baseline="-25000" smtClean="0">
                          <a:ln>
                            <a:noFill/>
                          </a:ln>
                          <a:solidFill>
                            <a:schemeClr val="tx1"/>
                          </a:solidFill>
                          <a:effectLst/>
                          <a:latin typeface="Arial" charset="0"/>
                          <a:ea typeface="Calibri" pitchFamily="34" charset="0"/>
                          <a:cs typeface="Times New Roman" pitchFamily="18" charset="0"/>
                        </a:rPr>
                        <a:t>2</a:t>
                      </a:r>
                      <a:endPar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&lt; 1 ppb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N</a:t>
                      </a:r>
                      <a:r>
                        <a:rPr kumimoji="0" lang="ru-RU" sz="1200" b="1" i="0" u="none" strike="noStrike" cap="none" normalizeH="0" baseline="-25000" smtClean="0">
                          <a:ln>
                            <a:noFill/>
                          </a:ln>
                          <a:solidFill>
                            <a:schemeClr val="tx1"/>
                          </a:solidFill>
                          <a:effectLst/>
                          <a:latin typeface="Arial" charset="0"/>
                          <a:ea typeface="Calibri" pitchFamily="34" charset="0"/>
                          <a:cs typeface="Times New Roman" pitchFamily="18" charset="0"/>
                        </a:rPr>
                        <a:t>2</a:t>
                      </a:r>
                      <a:endPar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&lt; 1 ppb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H</a:t>
                      </a:r>
                      <a:r>
                        <a:rPr kumimoji="0" lang="ru-RU" sz="1200" b="1" i="0" u="none" strike="noStrike" cap="none" normalizeH="0" baseline="-25000" smtClean="0">
                          <a:ln>
                            <a:noFill/>
                          </a:ln>
                          <a:solidFill>
                            <a:schemeClr val="tx1"/>
                          </a:solidFill>
                          <a:effectLst/>
                          <a:latin typeface="Arial" charset="0"/>
                          <a:ea typeface="Calibri" pitchFamily="34" charset="0"/>
                          <a:cs typeface="Times New Roman" pitchFamily="18" charset="0"/>
                        </a:rPr>
                        <a:t>2</a:t>
                      </a:r>
                      <a:endPar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&lt; 1 ppb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CH</a:t>
                      </a:r>
                      <a:r>
                        <a:rPr kumimoji="0" lang="ru-RU" sz="1200" b="1" i="0" u="none" strike="noStrike" cap="none" normalizeH="0" baseline="-25000" smtClean="0">
                          <a:ln>
                            <a:noFill/>
                          </a:ln>
                          <a:solidFill>
                            <a:schemeClr val="tx1"/>
                          </a:solidFill>
                          <a:effectLst/>
                          <a:latin typeface="Arial" charset="0"/>
                          <a:ea typeface="Calibri" pitchFamily="34" charset="0"/>
                          <a:cs typeface="Times New Roman" pitchFamily="18" charset="0"/>
                        </a:rPr>
                        <a:t>4</a:t>
                      </a:r>
                      <a:endPar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ru-RU" sz="1200" b="1" i="0" u="none" strike="noStrike" cap="none" normalizeH="0" baseline="0" smtClean="0">
                          <a:ln>
                            <a:noFill/>
                          </a:ln>
                          <a:solidFill>
                            <a:schemeClr val="tx1"/>
                          </a:solidFill>
                          <a:effectLst/>
                          <a:latin typeface="Arial" charset="0"/>
                          <a:ea typeface="Calibri" pitchFamily="34" charset="0"/>
                          <a:cs typeface="Times New Roman" pitchFamily="18" charset="0"/>
                        </a:rPr>
                        <a:t>&lt; 1 ppb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2017" name="Рисунок 10" descr="очистка газа - v2-3.jpg"/>
          <p:cNvPicPr>
            <a:picLocks noChangeAspect="1"/>
          </p:cNvPicPr>
          <p:nvPr/>
        </p:nvPicPr>
        <p:blipFill>
          <a:blip r:embed="rId3" cstate="print"/>
          <a:srcRect/>
          <a:stretch>
            <a:fillRect/>
          </a:stretch>
        </p:blipFill>
        <p:spPr bwMode="auto">
          <a:xfrm>
            <a:off x="4648200" y="1676400"/>
            <a:ext cx="3643313" cy="2662238"/>
          </a:xfrm>
          <a:prstGeom prst="rect">
            <a:avLst/>
          </a:prstGeom>
          <a:noFill/>
          <a:ln w="9525">
            <a:noFill/>
            <a:miter lim="800000"/>
            <a:headEnd/>
            <a:tailEnd/>
          </a:ln>
        </p:spPr>
      </p:pic>
      <p:pic>
        <p:nvPicPr>
          <p:cNvPr id="42018" name="Рисунок 13" descr="обложка2.jpg"/>
          <p:cNvPicPr>
            <a:picLocks noChangeAspect="1"/>
          </p:cNvPicPr>
          <p:nvPr/>
        </p:nvPicPr>
        <p:blipFill>
          <a:blip r:embed="rId4" cstate="print"/>
          <a:srcRect/>
          <a:stretch>
            <a:fillRect/>
          </a:stretch>
        </p:blipFill>
        <p:spPr bwMode="auto">
          <a:xfrm>
            <a:off x="914400" y="1714500"/>
            <a:ext cx="2881313" cy="2711450"/>
          </a:xfrm>
          <a:prstGeom prst="rect">
            <a:avLst/>
          </a:prstGeom>
          <a:noFill/>
          <a:ln w="9525">
            <a:noFill/>
            <a:miter lim="800000"/>
            <a:headEnd/>
            <a:tailEnd/>
          </a:ln>
        </p:spPr>
      </p:pic>
      <p:pic>
        <p:nvPicPr>
          <p:cNvPr id="42019" name="Picture 2"/>
          <p:cNvPicPr>
            <a:picLocks noChangeAspect="1" noChangeArrowheads="1"/>
          </p:cNvPicPr>
          <p:nvPr/>
        </p:nvPicPr>
        <p:blipFill>
          <a:blip r:embed="rId5" cstate="print"/>
          <a:srcRect/>
          <a:stretch>
            <a:fillRect/>
          </a:stretch>
        </p:blipFill>
        <p:spPr bwMode="auto">
          <a:xfrm>
            <a:off x="2286000" y="2514600"/>
            <a:ext cx="214313" cy="160338"/>
          </a:xfrm>
          <a:prstGeom prst="rect">
            <a:avLst/>
          </a:prstGeom>
          <a:noFill/>
          <a:ln w="9525">
            <a:noFill/>
            <a:miter lim="800000"/>
            <a:headEnd/>
            <a:tailEnd/>
          </a:ln>
        </p:spPr>
      </p:pic>
      <p:sp>
        <p:nvSpPr>
          <p:cNvPr id="42020" name="Rectangle 39"/>
          <p:cNvSpPr>
            <a:spLocks noChangeArrowheads="1"/>
          </p:cNvSpPr>
          <p:nvPr/>
        </p:nvSpPr>
        <p:spPr bwMode="auto">
          <a:xfrm>
            <a:off x="1143000" y="685800"/>
            <a:ext cx="7010400" cy="915988"/>
          </a:xfrm>
          <a:prstGeom prst="rect">
            <a:avLst/>
          </a:prstGeom>
          <a:noFill/>
          <a:ln w="9525">
            <a:noFill/>
            <a:miter lim="800000"/>
            <a:headEnd/>
            <a:tailEnd/>
          </a:ln>
        </p:spPr>
        <p:txBody>
          <a:bodyPr>
            <a:spAutoFit/>
          </a:bodyPr>
          <a:lstStyle/>
          <a:p>
            <a:r>
              <a:rPr lang="en-US"/>
              <a:t>The gas purity is a key issue for efficient running of the laser ion source. High-purity argon gas is additionally purified in a getter-based purifier to the sub-ppb level.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81000" y="0"/>
            <a:ext cx="8229600" cy="731838"/>
          </a:xfrm>
        </p:spPr>
        <p:txBody>
          <a:bodyPr/>
          <a:lstStyle/>
          <a:p>
            <a:pPr>
              <a:defRPr/>
            </a:pPr>
            <a:r>
              <a:rPr lang="en-US" altLang="ru-RU" sz="2400" b="1" smtClean="0">
                <a:solidFill>
                  <a:schemeClr val="accent2"/>
                </a:solidFill>
                <a:effectLst>
                  <a:outerShdw blurRad="38100" dist="38100" dir="2700000" algn="tl">
                    <a:srgbClr val="000000"/>
                  </a:outerShdw>
                </a:effectLst>
                <a:latin typeface="Symbol" pitchFamily="18" charset="2"/>
              </a:rPr>
              <a:t>b</a:t>
            </a:r>
            <a:r>
              <a:rPr lang="en-US" altLang="ru-RU" sz="2400" b="1" smtClean="0">
                <a:solidFill>
                  <a:schemeClr val="accent2"/>
                </a:solidFill>
                <a:effectLst>
                  <a:outerShdw blurRad="38100" dist="38100" dir="2700000" algn="tl">
                    <a:srgbClr val="000000"/>
                  </a:outerShdw>
                </a:effectLst>
                <a:latin typeface="Times New Roman" pitchFamily="18" charset="0"/>
              </a:rPr>
              <a:t>-</a:t>
            </a:r>
            <a:r>
              <a:rPr lang="ru-RU" altLang="ru-RU" sz="2400" b="1" smtClean="0">
                <a:solidFill>
                  <a:schemeClr val="accent2"/>
                </a:solidFill>
                <a:effectLst>
                  <a:outerShdw blurRad="38100" dist="38100" dir="2700000" algn="tl">
                    <a:srgbClr val="000000"/>
                  </a:outerShdw>
                </a:effectLst>
                <a:latin typeface="Times New Roman" pitchFamily="18" charset="0"/>
              </a:rPr>
              <a:t>d</a:t>
            </a:r>
            <a:r>
              <a:rPr lang="en-US" altLang="ru-RU" sz="2400" b="1" smtClean="0">
                <a:solidFill>
                  <a:schemeClr val="accent2"/>
                </a:solidFill>
                <a:effectLst>
                  <a:outerShdw blurRad="38100" dist="38100" dir="2700000" algn="tl">
                    <a:srgbClr val="000000"/>
                  </a:outerShdw>
                </a:effectLst>
                <a:latin typeface="Times New Roman" pitchFamily="18" charset="0"/>
              </a:rPr>
              <a:t>ecay </a:t>
            </a:r>
            <a:r>
              <a:rPr lang="ru-RU" altLang="ru-RU" sz="2400" b="1" smtClean="0">
                <a:solidFill>
                  <a:schemeClr val="accent2"/>
                </a:solidFill>
                <a:effectLst>
                  <a:outerShdw blurRad="38100" dist="38100" dir="2700000" algn="tl">
                    <a:srgbClr val="000000"/>
                  </a:outerShdw>
                </a:effectLst>
                <a:latin typeface="Times New Roman" pitchFamily="18" charset="0"/>
              </a:rPr>
              <a:t>T</a:t>
            </a:r>
            <a:r>
              <a:rPr lang="en-US" altLang="ru-RU" sz="2400" b="1" smtClean="0">
                <a:solidFill>
                  <a:schemeClr val="accent2"/>
                </a:solidFill>
                <a:effectLst>
                  <a:outerShdw blurRad="38100" dist="38100" dir="2700000" algn="tl">
                    <a:srgbClr val="000000"/>
                  </a:outerShdw>
                </a:effectLst>
                <a:latin typeface="Times New Roman" pitchFamily="18" charset="0"/>
              </a:rPr>
              <a:t>ape </a:t>
            </a:r>
            <a:r>
              <a:rPr lang="ru-RU" altLang="ru-RU" sz="2400" b="1" smtClean="0">
                <a:solidFill>
                  <a:schemeClr val="accent2"/>
                </a:solidFill>
                <a:effectLst>
                  <a:outerShdw blurRad="38100" dist="38100" dir="2700000" algn="tl">
                    <a:srgbClr val="000000"/>
                  </a:outerShdw>
                </a:effectLst>
                <a:latin typeface="Times New Roman" pitchFamily="18" charset="0"/>
              </a:rPr>
              <a:t>S</a:t>
            </a:r>
            <a:r>
              <a:rPr lang="en-US" altLang="ru-RU" sz="2400" b="1" smtClean="0">
                <a:solidFill>
                  <a:schemeClr val="accent2"/>
                </a:solidFill>
                <a:effectLst>
                  <a:outerShdw blurRad="38100" dist="38100" dir="2700000" algn="tl">
                    <a:srgbClr val="000000"/>
                  </a:outerShdw>
                </a:effectLst>
                <a:latin typeface="Times New Roman" pitchFamily="18" charset="0"/>
              </a:rPr>
              <a:t>tation</a:t>
            </a:r>
            <a:endParaRPr lang="ru-RU" altLang="ru-RU" sz="2400" b="1" smtClean="0">
              <a:solidFill>
                <a:schemeClr val="accent2"/>
              </a:solidFill>
              <a:effectLst>
                <a:outerShdw blurRad="38100" dist="38100" dir="2700000" algn="tl">
                  <a:srgbClr val="000000"/>
                </a:outerShdw>
              </a:effectLst>
              <a:latin typeface="Times New Roman" pitchFamily="18" charset="0"/>
            </a:endParaRPr>
          </a:p>
        </p:txBody>
      </p:sp>
      <p:pic>
        <p:nvPicPr>
          <p:cNvPr id="43010" name="Picture 119"/>
          <p:cNvPicPr>
            <a:picLocks noChangeAspect="1" noChangeArrowheads="1"/>
          </p:cNvPicPr>
          <p:nvPr/>
        </p:nvPicPr>
        <p:blipFill>
          <a:blip r:embed="rId2" cstate="print"/>
          <a:srcRect/>
          <a:stretch>
            <a:fillRect/>
          </a:stretch>
        </p:blipFill>
        <p:spPr bwMode="auto">
          <a:xfrm>
            <a:off x="228600" y="685800"/>
            <a:ext cx="4079875" cy="2873375"/>
          </a:xfrm>
          <a:prstGeom prst="rect">
            <a:avLst/>
          </a:prstGeom>
          <a:noFill/>
          <a:ln w="9525">
            <a:noFill/>
            <a:miter lim="800000"/>
            <a:headEnd/>
            <a:tailEnd/>
          </a:ln>
        </p:spPr>
      </p:pic>
      <p:pic>
        <p:nvPicPr>
          <p:cNvPr id="43011" name="Picture 120"/>
          <p:cNvPicPr>
            <a:picLocks noChangeAspect="1" noChangeArrowheads="1"/>
          </p:cNvPicPr>
          <p:nvPr/>
        </p:nvPicPr>
        <p:blipFill>
          <a:blip r:embed="rId3" cstate="print"/>
          <a:srcRect/>
          <a:stretch>
            <a:fillRect/>
          </a:stretch>
        </p:blipFill>
        <p:spPr bwMode="auto">
          <a:xfrm>
            <a:off x="4876800" y="838200"/>
            <a:ext cx="3962400" cy="2362200"/>
          </a:xfrm>
          <a:prstGeom prst="rect">
            <a:avLst/>
          </a:prstGeom>
          <a:noFill/>
          <a:ln w="9525">
            <a:noFill/>
            <a:miter lim="800000"/>
            <a:headEnd/>
            <a:tailEnd/>
          </a:ln>
        </p:spPr>
      </p:pic>
      <p:pic>
        <p:nvPicPr>
          <p:cNvPr id="43012" name="Picture 121"/>
          <p:cNvPicPr>
            <a:picLocks noChangeAspect="1" noChangeArrowheads="1"/>
          </p:cNvPicPr>
          <p:nvPr/>
        </p:nvPicPr>
        <p:blipFill>
          <a:blip r:embed="rId4" cstate="print"/>
          <a:srcRect/>
          <a:stretch>
            <a:fillRect/>
          </a:stretch>
        </p:blipFill>
        <p:spPr bwMode="auto">
          <a:xfrm>
            <a:off x="4800600" y="3581400"/>
            <a:ext cx="4019550" cy="3028950"/>
          </a:xfrm>
          <a:prstGeom prst="rect">
            <a:avLst/>
          </a:prstGeom>
          <a:noFill/>
          <a:ln w="9525">
            <a:noFill/>
            <a:miter lim="800000"/>
            <a:headEnd/>
            <a:tailEnd/>
          </a:ln>
        </p:spPr>
      </p:pic>
      <p:pic>
        <p:nvPicPr>
          <p:cNvPr id="43013" name="Picture 122"/>
          <p:cNvPicPr>
            <a:picLocks noChangeAspect="1" noChangeArrowheads="1"/>
          </p:cNvPicPr>
          <p:nvPr/>
        </p:nvPicPr>
        <p:blipFill>
          <a:blip r:embed="rId5" cstate="print"/>
          <a:srcRect/>
          <a:stretch>
            <a:fillRect/>
          </a:stretch>
        </p:blipFill>
        <p:spPr bwMode="auto">
          <a:xfrm>
            <a:off x="0" y="3048000"/>
            <a:ext cx="4876800" cy="309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457200" y="-152400"/>
            <a:ext cx="8229600" cy="731838"/>
          </a:xfrm>
        </p:spPr>
        <p:txBody>
          <a:bodyPr/>
          <a:lstStyle/>
          <a:p>
            <a:pPr>
              <a:defRPr/>
            </a:pPr>
            <a:r>
              <a:rPr lang="en-US" altLang="ru-RU" sz="2400" b="1" smtClean="0">
                <a:solidFill>
                  <a:schemeClr val="accent2"/>
                </a:solidFill>
                <a:effectLst>
                  <a:outerShdw blurRad="38100" dist="38100" dir="2700000" algn="tl">
                    <a:srgbClr val="000000"/>
                  </a:outerShdw>
                </a:effectLst>
                <a:latin typeface="Times New Roman" pitchFamily="18" charset="0"/>
              </a:rPr>
              <a:t>Preliminary result</a:t>
            </a:r>
            <a:endParaRPr lang="ru-RU" altLang="ru-RU" sz="2400" b="1" smtClean="0">
              <a:solidFill>
                <a:schemeClr val="accent2"/>
              </a:solidFill>
              <a:effectLst>
                <a:outerShdw blurRad="38100" dist="38100" dir="2700000" algn="tl">
                  <a:srgbClr val="000000"/>
                </a:outerShdw>
              </a:effectLst>
              <a:latin typeface="Times New Roman" pitchFamily="18" charset="0"/>
            </a:endParaRPr>
          </a:p>
        </p:txBody>
      </p:sp>
      <p:pic>
        <p:nvPicPr>
          <p:cNvPr id="44034" name="Picture 134"/>
          <p:cNvPicPr>
            <a:picLocks noChangeAspect="1" noChangeArrowheads="1"/>
          </p:cNvPicPr>
          <p:nvPr/>
        </p:nvPicPr>
        <p:blipFill>
          <a:blip r:embed="rId2" cstate="print"/>
          <a:srcRect/>
          <a:stretch>
            <a:fillRect/>
          </a:stretch>
        </p:blipFill>
        <p:spPr bwMode="auto">
          <a:xfrm>
            <a:off x="457200" y="533400"/>
            <a:ext cx="8305800" cy="618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7200" y="0"/>
            <a:ext cx="8229600" cy="808038"/>
          </a:xfrm>
        </p:spPr>
        <p:txBody>
          <a:bodyPr/>
          <a:lstStyle/>
          <a:p>
            <a:pPr>
              <a:defRPr/>
            </a:pPr>
            <a:r>
              <a:rPr lang="en-US" altLang="ru-RU" sz="2400" b="1" dirty="0" smtClean="0">
                <a:solidFill>
                  <a:schemeClr val="accent2"/>
                </a:solidFill>
                <a:effectLst>
                  <a:outerShdw blurRad="38100" dist="38100" dir="2700000" algn="tl">
                    <a:srgbClr val="000000">
                      <a:alpha val="43137"/>
                    </a:srgbClr>
                  </a:outerShdw>
                </a:effectLst>
                <a:latin typeface="Times New Roman" pitchFamily="18" charset="0"/>
              </a:rPr>
              <a:t>The experimental cabin subsystems of GALS setup</a:t>
            </a:r>
            <a:endParaRPr lang="ru-RU" altLang="ru-RU" sz="2400" b="1" dirty="0">
              <a:solidFill>
                <a:schemeClr val="accent2"/>
              </a:solidFill>
              <a:effectLst>
                <a:outerShdw blurRad="38100" dist="38100" dir="2700000" algn="tl">
                  <a:srgbClr val="C0C0C0"/>
                </a:outerShdw>
              </a:effectLst>
              <a:latin typeface="Times New Roman" pitchFamily="18" charset="0"/>
            </a:endParaRPr>
          </a:p>
        </p:txBody>
      </p:sp>
      <p:sp useBgFill="1">
        <p:nvSpPr>
          <p:cNvPr id="45058" name="Rectangle 2"/>
          <p:cNvSpPr>
            <a:spLocks noChangeArrowheads="1"/>
          </p:cNvSpPr>
          <p:nvPr/>
        </p:nvSpPr>
        <p:spPr bwMode="auto">
          <a:xfrm>
            <a:off x="179388" y="1341438"/>
            <a:ext cx="4038600" cy="533400"/>
          </a:xfrm>
          <a:prstGeom prst="rect">
            <a:avLst/>
          </a:prstGeom>
          <a:ln w="9525">
            <a:noFill/>
            <a:miter lim="800000"/>
            <a:headEnd/>
            <a:tailEnd/>
          </a:ln>
        </p:spPr>
        <p:txBody>
          <a:bodyPr anchor="ctr"/>
          <a:lstStyle/>
          <a:p>
            <a:pPr algn="ctr"/>
            <a:r>
              <a:rPr lang="en-US" altLang="ru-RU" sz="1600" b="1"/>
              <a:t>Main parts is ready for installing</a:t>
            </a:r>
            <a:endParaRPr lang="ru-RU" altLang="ru-RU" sz="1600" b="1"/>
          </a:p>
        </p:txBody>
      </p:sp>
      <p:pic>
        <p:nvPicPr>
          <p:cNvPr id="45059" name="Picture 5"/>
          <p:cNvPicPr>
            <a:picLocks noChangeAspect="1" noChangeArrowheads="1"/>
          </p:cNvPicPr>
          <p:nvPr/>
        </p:nvPicPr>
        <p:blipFill>
          <a:blip r:embed="rId2" cstate="print"/>
          <a:srcRect/>
          <a:stretch>
            <a:fillRect/>
          </a:stretch>
        </p:blipFill>
        <p:spPr bwMode="auto">
          <a:xfrm>
            <a:off x="684213" y="4868863"/>
            <a:ext cx="1511300" cy="1387475"/>
          </a:xfrm>
          <a:prstGeom prst="rect">
            <a:avLst/>
          </a:prstGeom>
          <a:noFill/>
          <a:ln w="9525">
            <a:noFill/>
            <a:miter lim="800000"/>
            <a:headEnd/>
            <a:tailEnd/>
          </a:ln>
        </p:spPr>
      </p:pic>
      <p:pic>
        <p:nvPicPr>
          <p:cNvPr id="45060" name="Picture 8"/>
          <p:cNvPicPr>
            <a:picLocks noChangeAspect="1" noChangeArrowheads="1"/>
          </p:cNvPicPr>
          <p:nvPr/>
        </p:nvPicPr>
        <p:blipFill>
          <a:blip r:embed="rId3" cstate="print"/>
          <a:srcRect/>
          <a:stretch>
            <a:fillRect/>
          </a:stretch>
        </p:blipFill>
        <p:spPr bwMode="auto">
          <a:xfrm>
            <a:off x="3733800" y="4876800"/>
            <a:ext cx="1535113" cy="1728788"/>
          </a:xfrm>
          <a:prstGeom prst="rect">
            <a:avLst/>
          </a:prstGeom>
          <a:noFill/>
          <a:ln w="9525">
            <a:noFill/>
            <a:miter lim="800000"/>
            <a:headEnd/>
            <a:tailEnd/>
          </a:ln>
        </p:spPr>
      </p:pic>
      <p:sp>
        <p:nvSpPr>
          <p:cNvPr id="11274" name="Rectangle 10"/>
          <p:cNvSpPr>
            <a:spLocks noChangeArrowheads="1"/>
          </p:cNvSpPr>
          <p:nvPr/>
        </p:nvSpPr>
        <p:spPr bwMode="auto">
          <a:xfrm>
            <a:off x="539750" y="1052513"/>
            <a:ext cx="2089150" cy="366712"/>
          </a:xfrm>
          <a:prstGeom prst="rect">
            <a:avLst/>
          </a:prstGeom>
          <a:noFill/>
          <a:ln w="9525">
            <a:noFill/>
            <a:miter lim="800000"/>
            <a:headEnd/>
            <a:tailEnd/>
          </a:ln>
          <a:effectLst/>
        </p:spPr>
        <p:txBody>
          <a:bodyPr wrap="none">
            <a:spAutoFit/>
          </a:bodyPr>
          <a:lstStyle/>
          <a:p>
            <a:pPr>
              <a:defRPr/>
            </a:pPr>
            <a:r>
              <a:rPr lang="en-US" altLang="ru-RU" b="1">
                <a:solidFill>
                  <a:schemeClr val="accent2"/>
                </a:solidFill>
                <a:effectLst>
                  <a:outerShdw blurRad="38100" dist="38100" dir="2700000" algn="tl">
                    <a:srgbClr val="C0C0C0"/>
                  </a:outerShdw>
                </a:effectLst>
                <a:cs typeface="+mn-cs"/>
              </a:rPr>
              <a:t>Front end system</a:t>
            </a:r>
            <a:endParaRPr lang="en-US" b="1">
              <a:solidFill>
                <a:schemeClr val="accent2"/>
              </a:solidFill>
              <a:effectLst>
                <a:outerShdw blurRad="38100" dist="38100" dir="2700000" algn="tl">
                  <a:srgbClr val="C0C0C0"/>
                </a:outerShdw>
              </a:effectLst>
              <a:cs typeface="+mn-cs"/>
            </a:endParaRPr>
          </a:p>
        </p:txBody>
      </p:sp>
      <p:sp>
        <p:nvSpPr>
          <p:cNvPr id="11275" name="Rectangle 11"/>
          <p:cNvSpPr>
            <a:spLocks noChangeArrowheads="1"/>
          </p:cNvSpPr>
          <p:nvPr/>
        </p:nvSpPr>
        <p:spPr bwMode="auto">
          <a:xfrm>
            <a:off x="152400" y="3962400"/>
            <a:ext cx="2508250" cy="366713"/>
          </a:xfrm>
          <a:prstGeom prst="rect">
            <a:avLst/>
          </a:prstGeom>
          <a:noFill/>
          <a:ln w="9525">
            <a:noFill/>
            <a:miter lim="800000"/>
            <a:headEnd/>
            <a:tailEnd/>
          </a:ln>
          <a:effectLst/>
        </p:spPr>
        <p:txBody>
          <a:bodyPr>
            <a:spAutoFit/>
          </a:bodyPr>
          <a:lstStyle/>
          <a:p>
            <a:pPr>
              <a:defRPr/>
            </a:pPr>
            <a:r>
              <a:rPr lang="en-US" altLang="ru-RU" b="1" dirty="0">
                <a:solidFill>
                  <a:schemeClr val="accent2"/>
                </a:solidFill>
                <a:effectLst>
                  <a:outerShdw blurRad="38100" dist="38100" dir="2700000" algn="tl">
                    <a:srgbClr val="C0C0C0"/>
                  </a:outerShdw>
                </a:effectLst>
                <a:cs typeface="+mn-cs"/>
              </a:rPr>
              <a:t>Gas purifying system</a:t>
            </a:r>
            <a:endParaRPr lang="en-US" b="1" dirty="0">
              <a:solidFill>
                <a:schemeClr val="accent2"/>
              </a:solidFill>
              <a:effectLst>
                <a:outerShdw blurRad="38100" dist="38100" dir="2700000" algn="tl">
                  <a:srgbClr val="C0C0C0"/>
                </a:outerShdw>
              </a:effectLst>
              <a:cs typeface="+mn-cs"/>
            </a:endParaRPr>
          </a:p>
        </p:txBody>
      </p:sp>
      <p:sp>
        <p:nvSpPr>
          <p:cNvPr id="11276" name="Rectangle 12"/>
          <p:cNvSpPr>
            <a:spLocks noChangeArrowheads="1"/>
          </p:cNvSpPr>
          <p:nvPr/>
        </p:nvSpPr>
        <p:spPr bwMode="auto">
          <a:xfrm>
            <a:off x="6588125" y="1052513"/>
            <a:ext cx="1938338" cy="366712"/>
          </a:xfrm>
          <a:prstGeom prst="rect">
            <a:avLst/>
          </a:prstGeom>
          <a:noFill/>
          <a:ln w="9525">
            <a:noFill/>
            <a:miter lim="800000"/>
            <a:headEnd/>
            <a:tailEnd/>
          </a:ln>
          <a:effectLst/>
        </p:spPr>
        <p:txBody>
          <a:bodyPr wrap="none">
            <a:spAutoFit/>
          </a:bodyPr>
          <a:lstStyle/>
          <a:p>
            <a:pPr>
              <a:defRPr/>
            </a:pPr>
            <a:r>
              <a:rPr lang="en-US" altLang="ru-RU" b="1">
                <a:solidFill>
                  <a:schemeClr val="accent2"/>
                </a:solidFill>
                <a:effectLst>
                  <a:outerShdw blurRad="38100" dist="38100" dir="2700000" algn="tl">
                    <a:srgbClr val="C0C0C0"/>
                  </a:outerShdw>
                </a:effectLst>
                <a:cs typeface="+mn-cs"/>
              </a:rPr>
              <a:t>Mass-sepa</a:t>
            </a:r>
            <a:r>
              <a:rPr lang="ru-RU" altLang="ru-RU" b="1">
                <a:solidFill>
                  <a:schemeClr val="accent2"/>
                </a:solidFill>
                <a:effectLst>
                  <a:outerShdw blurRad="38100" dist="38100" dir="2700000" algn="tl">
                    <a:srgbClr val="C0C0C0"/>
                  </a:outerShdw>
                </a:effectLst>
                <a:cs typeface="+mn-cs"/>
              </a:rPr>
              <a:t>r</a:t>
            </a:r>
            <a:r>
              <a:rPr lang="en-US" altLang="ru-RU" b="1">
                <a:solidFill>
                  <a:schemeClr val="accent2"/>
                </a:solidFill>
                <a:effectLst>
                  <a:outerShdw blurRad="38100" dist="38100" dir="2700000" algn="tl">
                    <a:srgbClr val="C0C0C0"/>
                  </a:outerShdw>
                </a:effectLst>
                <a:cs typeface="+mn-cs"/>
              </a:rPr>
              <a:t>ator</a:t>
            </a:r>
            <a:endParaRPr lang="en-US" b="1">
              <a:solidFill>
                <a:schemeClr val="accent2"/>
              </a:solidFill>
              <a:effectLst>
                <a:outerShdw blurRad="38100" dist="38100" dir="2700000" algn="tl">
                  <a:srgbClr val="C0C0C0"/>
                </a:outerShdw>
              </a:effectLst>
              <a:cs typeface="+mn-cs"/>
            </a:endParaRPr>
          </a:p>
        </p:txBody>
      </p:sp>
      <p:sp>
        <p:nvSpPr>
          <p:cNvPr id="11277" name="Rectangle 13"/>
          <p:cNvSpPr>
            <a:spLocks noChangeArrowheads="1"/>
          </p:cNvSpPr>
          <p:nvPr/>
        </p:nvSpPr>
        <p:spPr bwMode="auto">
          <a:xfrm>
            <a:off x="2895600" y="3657600"/>
            <a:ext cx="2952750" cy="646113"/>
          </a:xfrm>
          <a:prstGeom prst="rect">
            <a:avLst/>
          </a:prstGeom>
          <a:noFill/>
          <a:ln w="9525">
            <a:noFill/>
            <a:miter lim="800000"/>
            <a:headEnd/>
            <a:tailEnd/>
          </a:ln>
          <a:effectLst/>
        </p:spPr>
        <p:txBody>
          <a:bodyPr>
            <a:spAutoFit/>
          </a:bodyPr>
          <a:lstStyle/>
          <a:p>
            <a:pPr>
              <a:defRPr/>
            </a:pPr>
            <a:r>
              <a:rPr lang="en-US" altLang="ru-RU" b="1" dirty="0">
                <a:solidFill>
                  <a:schemeClr val="accent2"/>
                </a:solidFill>
                <a:effectLst>
                  <a:outerShdw blurRad="38100" dist="38100" dir="2700000" algn="tl">
                    <a:srgbClr val="C0C0C0"/>
                  </a:outerShdw>
                </a:effectLst>
              </a:rPr>
              <a:t>Pump station </a:t>
            </a:r>
          </a:p>
          <a:p>
            <a:pPr>
              <a:defRPr/>
            </a:pPr>
            <a:r>
              <a:rPr lang="en-US" altLang="ru-RU" b="1" dirty="0">
                <a:solidFill>
                  <a:schemeClr val="accent2"/>
                </a:solidFill>
                <a:effectLst>
                  <a:outerShdw blurRad="38100" dist="38100" dir="2700000" algn="tl">
                    <a:srgbClr val="C0C0C0"/>
                  </a:outerShdw>
                </a:effectLst>
              </a:rPr>
              <a:t>&amp; vacuum system </a:t>
            </a:r>
          </a:p>
        </p:txBody>
      </p:sp>
      <p:sp>
        <p:nvSpPr>
          <p:cNvPr id="45065" name="Rectangle 14"/>
          <p:cNvSpPr>
            <a:spLocks noChangeArrowheads="1"/>
          </p:cNvSpPr>
          <p:nvPr/>
        </p:nvSpPr>
        <p:spPr bwMode="auto">
          <a:xfrm>
            <a:off x="2743200" y="4267200"/>
            <a:ext cx="3271838" cy="581025"/>
          </a:xfrm>
          <a:prstGeom prst="rect">
            <a:avLst/>
          </a:prstGeom>
          <a:noFill/>
          <a:ln w="9525">
            <a:noFill/>
            <a:miter lim="800000"/>
            <a:headEnd/>
            <a:tailEnd/>
          </a:ln>
        </p:spPr>
        <p:txBody>
          <a:bodyPr>
            <a:spAutoFit/>
          </a:bodyPr>
          <a:lstStyle/>
          <a:p>
            <a:r>
              <a:rPr lang="en-US" sz="1600" b="1"/>
              <a:t>Delivered to FLNR JINR, will be ready in beginning of 2019</a:t>
            </a:r>
          </a:p>
        </p:txBody>
      </p:sp>
      <p:sp>
        <p:nvSpPr>
          <p:cNvPr id="45066" name="Rectangle 15"/>
          <p:cNvSpPr>
            <a:spLocks noChangeArrowheads="1"/>
          </p:cNvSpPr>
          <p:nvPr/>
        </p:nvSpPr>
        <p:spPr bwMode="auto">
          <a:xfrm>
            <a:off x="5867400" y="1484313"/>
            <a:ext cx="2851150" cy="581025"/>
          </a:xfrm>
          <a:prstGeom prst="rect">
            <a:avLst/>
          </a:prstGeom>
          <a:noFill/>
          <a:ln w="9525">
            <a:noFill/>
            <a:miter lim="800000"/>
            <a:headEnd/>
            <a:tailEnd/>
          </a:ln>
        </p:spPr>
        <p:txBody>
          <a:bodyPr>
            <a:spAutoFit/>
          </a:bodyPr>
          <a:lstStyle/>
          <a:p>
            <a:r>
              <a:rPr lang="en-US" altLang="ru-RU" sz="1600" b="1"/>
              <a:t>Main parts is ready for installing</a:t>
            </a:r>
            <a:endParaRPr lang="en-US" sz="1600" b="1"/>
          </a:p>
        </p:txBody>
      </p:sp>
      <p:sp>
        <p:nvSpPr>
          <p:cNvPr id="11280" name="Rectangle 16"/>
          <p:cNvSpPr>
            <a:spLocks noChangeArrowheads="1"/>
          </p:cNvSpPr>
          <p:nvPr/>
        </p:nvSpPr>
        <p:spPr bwMode="auto">
          <a:xfrm>
            <a:off x="6781800" y="3962400"/>
            <a:ext cx="2105025" cy="366713"/>
          </a:xfrm>
          <a:prstGeom prst="rect">
            <a:avLst/>
          </a:prstGeom>
          <a:noFill/>
          <a:ln w="9525">
            <a:noFill/>
            <a:miter lim="800000"/>
            <a:headEnd/>
            <a:tailEnd/>
          </a:ln>
          <a:effectLst/>
        </p:spPr>
        <p:txBody>
          <a:bodyPr wrap="none">
            <a:spAutoFit/>
          </a:bodyPr>
          <a:lstStyle/>
          <a:p>
            <a:pPr>
              <a:defRPr/>
            </a:pPr>
            <a:r>
              <a:rPr lang="ru-RU" altLang="ru-RU" b="1">
                <a:solidFill>
                  <a:schemeClr val="accent2"/>
                </a:solidFill>
                <a:effectLst>
                  <a:outerShdw blurRad="38100" dist="38100" dir="2700000" algn="tl">
                    <a:srgbClr val="C0C0C0"/>
                  </a:outerShdw>
                </a:effectLst>
                <a:cs typeface="+mn-cs"/>
              </a:rPr>
              <a:t>D</a:t>
            </a:r>
            <a:r>
              <a:rPr lang="en-US" altLang="ru-RU" b="1">
                <a:solidFill>
                  <a:schemeClr val="accent2"/>
                </a:solidFill>
                <a:effectLst>
                  <a:outerShdw blurRad="38100" dist="38100" dir="2700000" algn="tl">
                    <a:srgbClr val="C0C0C0"/>
                  </a:outerShdw>
                </a:effectLst>
                <a:cs typeface="+mn-cs"/>
              </a:rPr>
              <a:t>etection system</a:t>
            </a:r>
            <a:endParaRPr lang="en-US" b="1">
              <a:solidFill>
                <a:schemeClr val="accent2"/>
              </a:solidFill>
              <a:effectLst>
                <a:outerShdw blurRad="38100" dist="38100" dir="2700000" algn="tl">
                  <a:srgbClr val="C0C0C0"/>
                </a:outerShdw>
              </a:effectLst>
              <a:cs typeface="+mn-cs"/>
            </a:endParaRPr>
          </a:p>
        </p:txBody>
      </p:sp>
      <p:sp>
        <p:nvSpPr>
          <p:cNvPr id="45068" name="Rectangle 18"/>
          <p:cNvSpPr>
            <a:spLocks noChangeArrowheads="1"/>
          </p:cNvSpPr>
          <p:nvPr/>
        </p:nvSpPr>
        <p:spPr bwMode="auto">
          <a:xfrm>
            <a:off x="5870575" y="4343400"/>
            <a:ext cx="3273425" cy="581025"/>
          </a:xfrm>
          <a:prstGeom prst="rect">
            <a:avLst/>
          </a:prstGeom>
          <a:noFill/>
          <a:ln w="9525">
            <a:noFill/>
            <a:miter lim="800000"/>
            <a:headEnd/>
            <a:tailEnd/>
          </a:ln>
        </p:spPr>
        <p:txBody>
          <a:bodyPr wrap="none">
            <a:spAutoFit/>
          </a:bodyPr>
          <a:lstStyle/>
          <a:p>
            <a:r>
              <a:rPr lang="en-US" altLang="ru-RU" sz="1600" b="1"/>
              <a:t>D</a:t>
            </a:r>
            <a:r>
              <a:rPr lang="ru-RU" altLang="ru-RU" sz="1600" b="1"/>
              <a:t>e</a:t>
            </a:r>
            <a:r>
              <a:rPr lang="en-US" altLang="ru-RU" sz="1600" b="1"/>
              <a:t>signing a</a:t>
            </a:r>
            <a:r>
              <a:rPr lang="ru-RU" altLang="ru-RU" sz="1600" b="1"/>
              <a:t>n</a:t>
            </a:r>
            <a:r>
              <a:rPr lang="en-US" altLang="ru-RU" sz="1600" b="1"/>
              <a:t>d development </a:t>
            </a:r>
          </a:p>
          <a:p>
            <a:r>
              <a:rPr lang="en-US" altLang="ru-RU" sz="1600" b="1"/>
              <a:t>with </a:t>
            </a:r>
            <a:r>
              <a:rPr lang="ru-RU" altLang="ru-RU" sz="1600" b="1"/>
              <a:t>S</a:t>
            </a:r>
            <a:r>
              <a:rPr lang="en-US" altLang="ru-RU" sz="1600" b="1"/>
              <a:t>outh </a:t>
            </a:r>
            <a:r>
              <a:rPr lang="ru-RU" altLang="ru-RU" sz="1600" b="1"/>
              <a:t>A</a:t>
            </a:r>
            <a:r>
              <a:rPr lang="en-US" altLang="ru-RU" sz="1600" b="1"/>
              <a:t>frica and </a:t>
            </a:r>
            <a:r>
              <a:rPr lang="ru-RU" altLang="ru-RU" sz="1600" b="1"/>
              <a:t>S</a:t>
            </a:r>
            <a:r>
              <a:rPr lang="en-US" altLang="ru-RU" sz="1600" b="1"/>
              <a:t>lovakia</a:t>
            </a:r>
            <a:endParaRPr lang="en-US" sz="1600" b="1"/>
          </a:p>
        </p:txBody>
      </p:sp>
      <p:sp>
        <p:nvSpPr>
          <p:cNvPr id="45069" name="Rectangle 19"/>
          <p:cNvSpPr>
            <a:spLocks noChangeArrowheads="1"/>
          </p:cNvSpPr>
          <p:nvPr/>
        </p:nvSpPr>
        <p:spPr bwMode="auto">
          <a:xfrm>
            <a:off x="0" y="4343400"/>
            <a:ext cx="2790825" cy="336550"/>
          </a:xfrm>
          <a:prstGeom prst="rect">
            <a:avLst/>
          </a:prstGeom>
          <a:noFill/>
          <a:ln w="9525">
            <a:noFill/>
            <a:miter lim="800000"/>
            <a:headEnd/>
            <a:tailEnd/>
          </a:ln>
        </p:spPr>
        <p:txBody>
          <a:bodyPr wrap="none">
            <a:spAutoFit/>
          </a:bodyPr>
          <a:lstStyle/>
          <a:p>
            <a:r>
              <a:rPr lang="en-US" altLang="ru-RU" sz="1600" b="1"/>
              <a:t>D</a:t>
            </a:r>
            <a:r>
              <a:rPr lang="ru-RU" altLang="ru-RU" sz="1600" b="1"/>
              <a:t>e</a:t>
            </a:r>
            <a:r>
              <a:rPr lang="en-US" altLang="ru-RU" sz="1600" b="1"/>
              <a:t>signing a</a:t>
            </a:r>
            <a:r>
              <a:rPr lang="ru-RU" altLang="ru-RU" sz="1600" b="1"/>
              <a:t>n</a:t>
            </a:r>
            <a:r>
              <a:rPr lang="en-US" altLang="ru-RU" sz="1600" b="1"/>
              <a:t>d development</a:t>
            </a:r>
            <a:endParaRPr lang="en-US" sz="1600" b="1"/>
          </a:p>
        </p:txBody>
      </p:sp>
      <p:pic>
        <p:nvPicPr>
          <p:cNvPr id="45070" name="Picture 18"/>
          <p:cNvPicPr>
            <a:picLocks noChangeAspect="1" noChangeArrowheads="1"/>
          </p:cNvPicPr>
          <p:nvPr/>
        </p:nvPicPr>
        <p:blipFill>
          <a:blip r:embed="rId4" cstate="print"/>
          <a:srcRect/>
          <a:stretch>
            <a:fillRect/>
          </a:stretch>
        </p:blipFill>
        <p:spPr bwMode="auto">
          <a:xfrm>
            <a:off x="7010400" y="2133600"/>
            <a:ext cx="1981200" cy="1562100"/>
          </a:xfrm>
          <a:prstGeom prst="rect">
            <a:avLst/>
          </a:prstGeom>
          <a:noFill/>
          <a:ln w="9525">
            <a:noFill/>
            <a:miter lim="800000"/>
            <a:headEnd/>
            <a:tailEnd/>
          </a:ln>
        </p:spPr>
      </p:pic>
      <p:pic>
        <p:nvPicPr>
          <p:cNvPr id="45071" name="Picture 21"/>
          <p:cNvPicPr>
            <a:picLocks noChangeAspect="1" noChangeArrowheads="1"/>
          </p:cNvPicPr>
          <p:nvPr/>
        </p:nvPicPr>
        <p:blipFill>
          <a:blip r:embed="rId5" cstate="print"/>
          <a:srcRect/>
          <a:stretch>
            <a:fillRect/>
          </a:stretch>
        </p:blipFill>
        <p:spPr bwMode="auto">
          <a:xfrm>
            <a:off x="1905000" y="2286000"/>
            <a:ext cx="2362200" cy="1354138"/>
          </a:xfrm>
          <a:prstGeom prst="rect">
            <a:avLst/>
          </a:prstGeom>
          <a:noFill/>
          <a:ln w="9525">
            <a:noFill/>
            <a:miter lim="800000"/>
            <a:headEnd/>
            <a:tailEnd/>
          </a:ln>
        </p:spPr>
      </p:pic>
      <p:pic>
        <p:nvPicPr>
          <p:cNvPr id="45072" name="Picture 18"/>
          <p:cNvPicPr>
            <a:picLocks noChangeAspect="1" noChangeArrowheads="1"/>
          </p:cNvPicPr>
          <p:nvPr/>
        </p:nvPicPr>
        <p:blipFill>
          <a:blip r:embed="rId6" cstate="print"/>
          <a:srcRect/>
          <a:stretch>
            <a:fillRect/>
          </a:stretch>
        </p:blipFill>
        <p:spPr bwMode="auto">
          <a:xfrm>
            <a:off x="5257800" y="2286000"/>
            <a:ext cx="1676400" cy="1404938"/>
          </a:xfrm>
          <a:prstGeom prst="rect">
            <a:avLst/>
          </a:prstGeom>
          <a:noFill/>
          <a:ln w="9525">
            <a:noFill/>
            <a:miter lim="800000"/>
            <a:headEnd/>
            <a:tailEnd/>
          </a:ln>
        </p:spPr>
      </p:pic>
      <p:pic>
        <p:nvPicPr>
          <p:cNvPr id="45073" name="Picture 19"/>
          <p:cNvPicPr>
            <a:picLocks noChangeAspect="1" noChangeArrowheads="1"/>
          </p:cNvPicPr>
          <p:nvPr/>
        </p:nvPicPr>
        <p:blipFill>
          <a:blip r:embed="rId7" cstate="print"/>
          <a:srcRect/>
          <a:stretch>
            <a:fillRect/>
          </a:stretch>
        </p:blipFill>
        <p:spPr bwMode="auto">
          <a:xfrm>
            <a:off x="609600" y="1752600"/>
            <a:ext cx="1228725" cy="1905000"/>
          </a:xfrm>
          <a:prstGeom prst="rect">
            <a:avLst/>
          </a:prstGeom>
          <a:noFill/>
          <a:ln w="9525">
            <a:noFill/>
            <a:miter lim="800000"/>
            <a:headEnd/>
            <a:tailEnd/>
          </a:ln>
        </p:spPr>
      </p:pic>
      <p:pic>
        <p:nvPicPr>
          <p:cNvPr id="45074" name="Picture 20"/>
          <p:cNvPicPr>
            <a:picLocks noChangeAspect="1" noChangeArrowheads="1"/>
          </p:cNvPicPr>
          <p:nvPr/>
        </p:nvPicPr>
        <p:blipFill>
          <a:blip r:embed="rId8" cstate="print"/>
          <a:srcRect/>
          <a:stretch>
            <a:fillRect/>
          </a:stretch>
        </p:blipFill>
        <p:spPr bwMode="auto">
          <a:xfrm>
            <a:off x="4114800" y="685800"/>
            <a:ext cx="1347788" cy="1536700"/>
          </a:xfrm>
          <a:prstGeom prst="rect">
            <a:avLst/>
          </a:prstGeom>
          <a:noFill/>
          <a:ln w="9525">
            <a:noFill/>
            <a:miter lim="800000"/>
            <a:headEnd/>
            <a:tailEnd/>
          </a:ln>
        </p:spPr>
      </p:pic>
      <p:pic>
        <p:nvPicPr>
          <p:cNvPr id="45075" name="Picture 20"/>
          <p:cNvPicPr>
            <a:picLocks noChangeAspect="1" noChangeArrowheads="1"/>
          </p:cNvPicPr>
          <p:nvPr/>
        </p:nvPicPr>
        <p:blipFill>
          <a:blip r:embed="rId8" cstate="print"/>
          <a:srcRect/>
          <a:stretch>
            <a:fillRect/>
          </a:stretch>
        </p:blipFill>
        <p:spPr bwMode="auto">
          <a:xfrm>
            <a:off x="4114800" y="685800"/>
            <a:ext cx="1347788" cy="1536700"/>
          </a:xfrm>
          <a:prstGeom prst="rect">
            <a:avLst/>
          </a:prstGeom>
          <a:noFill/>
          <a:ln w="9525">
            <a:noFill/>
            <a:miter lim="800000"/>
            <a:headEnd/>
            <a:tailEnd/>
          </a:ln>
        </p:spPr>
      </p:pic>
      <p:pic>
        <p:nvPicPr>
          <p:cNvPr id="45076" name="Picture 20"/>
          <p:cNvPicPr>
            <a:picLocks noChangeAspect="1" noChangeArrowheads="1"/>
          </p:cNvPicPr>
          <p:nvPr/>
        </p:nvPicPr>
        <p:blipFill>
          <a:blip r:embed="rId8" cstate="print"/>
          <a:srcRect/>
          <a:stretch>
            <a:fillRect/>
          </a:stretch>
        </p:blipFill>
        <p:spPr bwMode="auto">
          <a:xfrm>
            <a:off x="4114800" y="685800"/>
            <a:ext cx="1347788" cy="1536700"/>
          </a:xfrm>
          <a:prstGeom prst="rect">
            <a:avLst/>
          </a:prstGeom>
          <a:noFill/>
          <a:ln w="9525">
            <a:noFill/>
            <a:miter lim="800000"/>
            <a:headEnd/>
            <a:tailEnd/>
          </a:ln>
        </p:spPr>
      </p:pic>
      <p:pic>
        <p:nvPicPr>
          <p:cNvPr id="45077" name="Picture 23"/>
          <p:cNvPicPr>
            <a:picLocks noChangeAspect="1" noChangeArrowheads="1"/>
          </p:cNvPicPr>
          <p:nvPr/>
        </p:nvPicPr>
        <p:blipFill>
          <a:blip r:embed="rId9" cstate="print"/>
          <a:srcRect/>
          <a:stretch>
            <a:fillRect/>
          </a:stretch>
        </p:blipFill>
        <p:spPr bwMode="auto">
          <a:xfrm>
            <a:off x="6096000" y="4876800"/>
            <a:ext cx="2724150" cy="173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457200" y="152400"/>
            <a:ext cx="8229600" cy="731838"/>
          </a:xfrm>
        </p:spPr>
        <p:txBody>
          <a:bodyPr/>
          <a:lstStyle/>
          <a:p>
            <a:pPr>
              <a:defRPr/>
            </a:pPr>
            <a:r>
              <a:rPr lang="en-US" altLang="ru-RU" sz="2400" b="1" dirty="0" smtClean="0">
                <a:solidFill>
                  <a:schemeClr val="accent2"/>
                </a:solidFill>
                <a:effectLst>
                  <a:outerShdw blurRad="38100" dist="38100" dir="2700000" algn="tl">
                    <a:srgbClr val="000000">
                      <a:alpha val="43137"/>
                    </a:srgbClr>
                  </a:outerShdw>
                </a:effectLst>
                <a:latin typeface="Times New Roman" pitchFamily="18" charset="0"/>
              </a:rPr>
              <a:t>Working plan</a:t>
            </a:r>
            <a:endParaRPr lang="ru-RU" altLang="ru-RU" sz="2400" b="1" dirty="0" smtClean="0">
              <a:solidFill>
                <a:schemeClr val="accent2"/>
              </a:solidFill>
              <a:effectLst>
                <a:outerShdw blurRad="38100" dist="38100" dir="2700000" algn="tl">
                  <a:srgbClr val="000000">
                    <a:alpha val="43137"/>
                  </a:srgbClr>
                </a:outerShdw>
              </a:effectLst>
              <a:latin typeface="Times New Roman" pitchFamily="18" charset="0"/>
            </a:endParaRPr>
          </a:p>
        </p:txBody>
      </p:sp>
      <p:graphicFrame>
        <p:nvGraphicFramePr>
          <p:cNvPr id="57466" name="Group 122"/>
          <p:cNvGraphicFramePr>
            <a:graphicFrameLocks noGrp="1"/>
          </p:cNvGraphicFramePr>
          <p:nvPr>
            <p:ph idx="4294967295"/>
          </p:nvPr>
        </p:nvGraphicFramePr>
        <p:xfrm>
          <a:off x="228600" y="914400"/>
          <a:ext cx="8610600" cy="4470402"/>
        </p:xfrm>
        <a:graphic>
          <a:graphicData uri="http://schemas.openxmlformats.org/drawingml/2006/table">
            <a:tbl>
              <a:tblPr/>
              <a:tblGrid>
                <a:gridCol w="990600"/>
                <a:gridCol w="533400"/>
                <a:gridCol w="495300"/>
                <a:gridCol w="495300"/>
                <a:gridCol w="533400"/>
                <a:gridCol w="495300"/>
                <a:gridCol w="495300"/>
                <a:gridCol w="533400"/>
                <a:gridCol w="495300"/>
                <a:gridCol w="495300"/>
                <a:gridCol w="533400"/>
                <a:gridCol w="495300"/>
                <a:gridCol w="495300"/>
                <a:gridCol w="533400"/>
                <a:gridCol w="495300"/>
                <a:gridCol w="495300"/>
              </a:tblGrid>
              <a:tr h="711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Laser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system</a:t>
                      </a:r>
                      <a:r>
                        <a:rPr kumimoji="0" lang="de-DE" altLang="ru-RU" sz="2000" b="0" i="0" u="none" strike="noStrike" cap="none" normalizeH="0" baseline="0" smtClean="0">
                          <a:ln>
                            <a:noFill/>
                          </a:ln>
                          <a:solidFill>
                            <a:schemeClr val="tx1"/>
                          </a:solidFill>
                          <a:effectLst/>
                          <a:latin typeface="Arial" charset="0"/>
                          <a:cs typeface="Arial" charset="0"/>
                        </a:rPr>
                        <a:t>       </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ru-RU" altLang="ru-RU" sz="2000" b="0" i="0" u="none" strike="noStrike" cap="none" normalizeH="0" baseline="0" smtClean="0">
                          <a:ln>
                            <a:noFill/>
                          </a:ln>
                          <a:solidFill>
                            <a:schemeClr val="tx1"/>
                          </a:solidFill>
                          <a:effectLst/>
                          <a:latin typeface="Arial" charset="0"/>
                          <a:cs typeface="Arial" charset="0"/>
                        </a:rPr>
                        <a:t> </a:t>
                      </a:r>
                      <a:r>
                        <a:rPr kumimoji="0" lang="en-US" altLang="ru-RU" sz="2000" b="0" i="0" u="none" strike="noStrike" cap="none" normalizeH="0" baseline="0" smtClean="0">
                          <a:ln>
                            <a:noFill/>
                          </a:ln>
                          <a:solidFill>
                            <a:schemeClr val="tx1"/>
                          </a:solidFill>
                          <a:effectLst/>
                          <a:latin typeface="Arial" charset="0"/>
                          <a:cs typeface="Arial" charset="0"/>
                        </a:rPr>
                        <a:t>     Front end system</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2000" b="0" i="0" u="none" strike="noStrike" cap="none" normalizeH="0" baseline="0" smtClean="0">
                          <a:ln>
                            <a:noFill/>
                          </a:ln>
                          <a:solidFill>
                            <a:schemeClr val="tx1"/>
                          </a:solidFill>
                          <a:effectLst/>
                          <a:latin typeface="Arial" charset="0"/>
                          <a:cs typeface="Arial" charset="0"/>
                        </a:rPr>
                        <a:t> </a:t>
                      </a:r>
                      <a:r>
                        <a:rPr kumimoji="0" lang="en-US" altLang="ru-RU" sz="2000" b="0" i="0" u="none" strike="noStrike" cap="none" normalizeH="0" baseline="0" smtClean="0">
                          <a:ln>
                            <a:noFill/>
                          </a:ln>
                          <a:solidFill>
                            <a:schemeClr val="tx1"/>
                          </a:solidFill>
                          <a:effectLst/>
                          <a:latin typeface="Arial" charset="0"/>
                          <a:cs typeface="Arial" charset="0"/>
                        </a:rPr>
                        <a:t>Pump station</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Gas purification</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gridSpan="3">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Separator,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detection</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644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preparation</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mounting</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commissioning </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preparation</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mounting</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commissioning </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preparation</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mounting</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commissioning </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preparation</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mounting</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commissioning</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preparation</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mounting</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1000" b="0" i="0" u="none" strike="noStrike" cap="none" normalizeH="0" baseline="0" smtClean="0">
                          <a:ln>
                            <a:noFill/>
                          </a:ln>
                          <a:solidFill>
                            <a:schemeClr val="tx1"/>
                          </a:solidFill>
                          <a:effectLst/>
                          <a:latin typeface="Arial" charset="0"/>
                          <a:cs typeface="Arial" charset="0"/>
                        </a:rPr>
                        <a:t>commissioning </a:t>
                      </a:r>
                      <a:endParaRPr kumimoji="0" lang="ru-RU" altLang="ru-RU" sz="1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2000" b="0" i="0" u="none" strike="noStrike" cap="none" normalizeH="0" baseline="0" smtClean="0">
                          <a:ln>
                            <a:noFill/>
                          </a:ln>
                          <a:solidFill>
                            <a:schemeClr val="tx1"/>
                          </a:solidFill>
                          <a:effectLst/>
                          <a:latin typeface="Arial" charset="0"/>
                          <a:cs typeface="Arial" charset="0"/>
                        </a:rPr>
                        <a:t>201</a:t>
                      </a:r>
                      <a:r>
                        <a:rPr kumimoji="0" lang="ru-RU" altLang="ru-RU" sz="2000" b="0" i="0" u="none" strike="noStrike" cap="none" normalizeH="0" baseline="0" smtClean="0">
                          <a:ln>
                            <a:noFill/>
                          </a:ln>
                          <a:solidFill>
                            <a:schemeClr val="tx1"/>
                          </a:solidFill>
                          <a:effectLst/>
                          <a:latin typeface="Arial" charset="0"/>
                          <a:cs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      </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2000" b="0" i="0" u="none" strike="noStrike" cap="none" normalizeH="0" baseline="0" smtClean="0">
                          <a:ln>
                            <a:noFill/>
                          </a:ln>
                          <a:solidFill>
                            <a:schemeClr val="tx1"/>
                          </a:solidFill>
                          <a:effectLst/>
                          <a:latin typeface="Arial" charset="0"/>
                          <a:cs typeface="Arial" charset="0"/>
                        </a:rPr>
                        <a:t>201</a:t>
                      </a:r>
                      <a:r>
                        <a:rPr kumimoji="0" lang="ru-RU" altLang="ru-RU" sz="2000" b="0" i="0" u="none" strike="noStrike" cap="none" normalizeH="0" baseline="0" smtClean="0">
                          <a:ln>
                            <a:noFill/>
                          </a:ln>
                          <a:solidFill>
                            <a:schemeClr val="tx1"/>
                          </a:solidFill>
                          <a:effectLst/>
                          <a:latin typeface="Arial" charset="0"/>
                          <a:cs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       </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      </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de-DE" altLang="ru-RU" sz="2000" b="0" i="0" u="none" strike="noStrike" cap="none" normalizeH="0" baseline="0" smtClean="0">
                          <a:ln>
                            <a:noFill/>
                          </a:ln>
                          <a:solidFill>
                            <a:schemeClr val="tx1"/>
                          </a:solidFill>
                          <a:effectLst/>
                          <a:latin typeface="Arial" charset="0"/>
                          <a:cs typeface="Arial" charset="0"/>
                        </a:rPr>
                        <a:t>201</a:t>
                      </a:r>
                      <a:r>
                        <a:rPr kumimoji="0" lang="ru-RU" altLang="ru-RU" sz="2000" b="0" i="0" u="none" strike="noStrike" cap="none" normalizeH="0" baseline="0" smtClean="0">
                          <a:ln>
                            <a:noFill/>
                          </a:ln>
                          <a:solidFill>
                            <a:schemeClr val="tx1"/>
                          </a:solidFill>
                          <a:effectLst/>
                          <a:latin typeface="Arial" charset="0"/>
                          <a:cs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  </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20</a:t>
                      </a:r>
                      <a:r>
                        <a:rPr kumimoji="0" lang="ru-RU" altLang="ru-RU" sz="2000" b="0" i="0" u="none" strike="noStrike" cap="none" normalizeH="0" baseline="0" smtClean="0">
                          <a:ln>
                            <a:noFill/>
                          </a:ln>
                          <a:solidFill>
                            <a:schemeClr val="tx1"/>
                          </a:solidFill>
                          <a:effectLst/>
                          <a:latin typeface="Arial" charset="0"/>
                          <a:cs typeface="Arial" charset="0"/>
                        </a:rPr>
                        <a:t>2</a:t>
                      </a:r>
                      <a:r>
                        <a:rPr kumimoji="0" lang="en-US" altLang="ru-RU" sz="2000" b="0" i="0" u="none" strike="noStrike" cap="none" normalizeH="0" baseline="0" smtClean="0">
                          <a:ln>
                            <a:noFill/>
                          </a:ln>
                          <a:solidFill>
                            <a:schemeClr val="tx1"/>
                          </a:solidFill>
                          <a:effectLst/>
                          <a:latin typeface="Arial" charset="0"/>
                          <a:cs typeface="Arial" charset="0"/>
                        </a:rPr>
                        <a:t>0</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611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20</a:t>
                      </a:r>
                      <a:r>
                        <a:rPr kumimoji="0" lang="ru-RU" altLang="ru-RU" sz="2000" b="0" i="0" u="none" strike="noStrike" cap="none" normalizeH="0" baseline="0" smtClean="0">
                          <a:ln>
                            <a:noFill/>
                          </a:ln>
                          <a:solidFill>
                            <a:schemeClr val="tx1"/>
                          </a:solidFill>
                          <a:effectLst/>
                          <a:latin typeface="Arial" charset="0"/>
                          <a:cs typeface="Arial" charset="0"/>
                        </a:rPr>
                        <a:t>2</a:t>
                      </a:r>
                      <a:r>
                        <a:rPr kumimoji="0" lang="en-US" altLang="ru-RU" sz="2000" b="0" i="0" u="none" strike="noStrike" cap="none" normalizeH="0" baseline="0" smtClean="0">
                          <a:ln>
                            <a:noFill/>
                          </a:ln>
                          <a:solidFill>
                            <a:schemeClr val="tx1"/>
                          </a:solidFill>
                          <a:effectLst/>
                          <a:latin typeface="Arial" charset="0"/>
                          <a:cs typeface="Arial" charset="0"/>
                        </a:rPr>
                        <a:t>1</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1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ru-RU" sz="2000" b="0" i="0" u="none" strike="noStrike" cap="none" normalizeH="0" baseline="0" smtClean="0">
                          <a:ln>
                            <a:noFill/>
                          </a:ln>
                          <a:solidFill>
                            <a:schemeClr val="tx1"/>
                          </a:solidFill>
                          <a:effectLst/>
                          <a:latin typeface="Arial" charset="0"/>
                          <a:cs typeface="Arial" charset="0"/>
                        </a:rPr>
                        <a:t>                                  starting experiments</a:t>
                      </a:r>
                      <a:endParaRPr kumimoji="0" lang="ru-RU" altLang="ru-RU"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r_process_and_abundance"/>
          <p:cNvPicPr>
            <a:picLocks noChangeAspect="1" noChangeArrowheads="1"/>
          </p:cNvPicPr>
          <p:nvPr/>
        </p:nvPicPr>
        <p:blipFill>
          <a:blip r:embed="rId2" cstate="print"/>
          <a:srcRect/>
          <a:stretch>
            <a:fillRect/>
          </a:stretch>
        </p:blipFill>
        <p:spPr bwMode="auto">
          <a:xfrm>
            <a:off x="304800" y="762000"/>
            <a:ext cx="8464550" cy="5692775"/>
          </a:xfrm>
          <a:prstGeom prst="rect">
            <a:avLst/>
          </a:prstGeom>
          <a:noFill/>
          <a:ln w="9525">
            <a:noFill/>
            <a:miter lim="800000"/>
            <a:headEnd/>
            <a:tailEnd/>
          </a:ln>
        </p:spPr>
      </p:pic>
      <p:sp>
        <p:nvSpPr>
          <p:cNvPr id="350210" name="Rectangle 2"/>
          <p:cNvSpPr>
            <a:spLocks noGrp="1" noChangeArrowheads="1"/>
          </p:cNvSpPr>
          <p:nvPr>
            <p:ph type="title" idx="4294967295"/>
          </p:nvPr>
        </p:nvSpPr>
        <p:spPr>
          <a:xfrm>
            <a:off x="0" y="152400"/>
            <a:ext cx="9144000" cy="533400"/>
          </a:xfrm>
        </p:spPr>
        <p:txBody>
          <a:bodyPr/>
          <a:lstStyle/>
          <a:p>
            <a:pPr eaLnBrk="1" hangingPunct="1">
              <a:defRPr/>
            </a:pPr>
            <a:r>
              <a:rPr lang="en-US" sz="2400" b="1" dirty="0" smtClean="0">
                <a:solidFill>
                  <a:schemeClr val="accent2"/>
                </a:solidFill>
                <a:effectLst>
                  <a:outerShdw blurRad="38100" dist="38100" dir="2700000" algn="tl">
                    <a:srgbClr val="000000">
                      <a:alpha val="43137"/>
                    </a:srgbClr>
                  </a:outerShdw>
                </a:effectLst>
                <a:latin typeface="Times New Roman" pitchFamily="18" charset="0"/>
              </a:rPr>
              <a:t>r-process and heavy neutron rich nuclei</a:t>
            </a:r>
            <a:endParaRPr lang="ru-RU" sz="2400" b="1" dirty="0" smtClean="0">
              <a:solidFill>
                <a:schemeClr val="accent2"/>
              </a:solidFill>
              <a:effectLst>
                <a:outerShdw blurRad="38100" dist="38100" dir="2700000" algn="tl">
                  <a:srgbClr val="000000">
                    <a:alpha val="43137"/>
                  </a:srgbClr>
                </a:outerShdw>
              </a:effectLst>
              <a:latin typeface="Times New Roman" pitchFamily="18" charset="0"/>
            </a:endParaRPr>
          </a:p>
        </p:txBody>
      </p:sp>
      <p:sp>
        <p:nvSpPr>
          <p:cNvPr id="17411" name="Oval 11"/>
          <p:cNvSpPr>
            <a:spLocks noChangeArrowheads="1"/>
          </p:cNvSpPr>
          <p:nvPr/>
        </p:nvSpPr>
        <p:spPr bwMode="auto">
          <a:xfrm rot="-1200000">
            <a:off x="5181600" y="3124200"/>
            <a:ext cx="1371600" cy="762000"/>
          </a:xfrm>
          <a:prstGeom prst="ellipse">
            <a:avLst/>
          </a:prstGeom>
          <a:solidFill>
            <a:schemeClr val="bg1">
              <a:alpha val="34117"/>
            </a:schemeClr>
          </a:solidFill>
          <a:ln w="9525">
            <a:solidFill>
              <a:schemeClr val="tx1"/>
            </a:solidFill>
            <a:round/>
            <a:headEnd/>
            <a:tailEnd/>
          </a:ln>
        </p:spPr>
        <p:txBody>
          <a:bodyPr wrap="none" anchor="ctr"/>
          <a:lstStyle/>
          <a:p>
            <a:endParaRPr lang="en-US" sz="2400">
              <a:latin typeface="Times New Roman" pitchFamily="18" charset="0"/>
            </a:endParaRPr>
          </a:p>
        </p:txBody>
      </p:sp>
      <p:sp>
        <p:nvSpPr>
          <p:cNvPr id="17412" name="Text Box 5"/>
          <p:cNvSpPr txBox="1">
            <a:spLocks noChangeArrowheads="1"/>
          </p:cNvSpPr>
          <p:nvPr/>
        </p:nvSpPr>
        <p:spPr bwMode="auto">
          <a:xfrm>
            <a:off x="6019800" y="5181600"/>
            <a:ext cx="2635250" cy="641350"/>
          </a:xfrm>
          <a:prstGeom prst="rect">
            <a:avLst/>
          </a:prstGeom>
          <a:noFill/>
          <a:ln w="9525">
            <a:noFill/>
            <a:miter lim="800000"/>
            <a:headEnd/>
            <a:tailEnd/>
          </a:ln>
        </p:spPr>
        <p:txBody>
          <a:bodyPr wrap="none">
            <a:spAutoFit/>
          </a:bodyPr>
          <a:lstStyle/>
          <a:p>
            <a:pPr marL="342900" indent="-342900">
              <a:buFontTx/>
              <a:buAutoNum type="arabicParenBoth"/>
            </a:pPr>
            <a:r>
              <a:rPr lang="en-US">
                <a:latin typeface="Arial" charset="0"/>
              </a:rPr>
              <a:t>difficult to synthesize</a:t>
            </a:r>
          </a:p>
          <a:p>
            <a:pPr marL="342900" indent="-342900">
              <a:buFontTx/>
              <a:buAutoNum type="arabicParenBoth"/>
            </a:pPr>
            <a:r>
              <a:rPr lang="en-US">
                <a:latin typeface="Arial" charset="0"/>
              </a:rPr>
              <a:t>difficult to separate </a:t>
            </a:r>
            <a:endParaRPr lang="ru-RU">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1"/>
          </p:nvPr>
        </p:nvSpPr>
        <p:spPr>
          <a:xfrm>
            <a:off x="152400" y="846138"/>
            <a:ext cx="8915400" cy="5707062"/>
          </a:xfrm>
        </p:spPr>
        <p:txBody>
          <a:bodyPr/>
          <a:lstStyle/>
          <a:p>
            <a:pPr>
              <a:lnSpc>
                <a:spcPct val="80000"/>
              </a:lnSpc>
            </a:pPr>
            <a:r>
              <a:rPr lang="en-US" sz="1800" b="1" smtClean="0"/>
              <a:t>Main results obtained in 2017-2018.</a:t>
            </a:r>
          </a:p>
          <a:p>
            <a:pPr>
              <a:lnSpc>
                <a:spcPct val="80000"/>
              </a:lnSpc>
            </a:pPr>
            <a:r>
              <a:rPr lang="en-US" sz="1800" b="1" smtClean="0"/>
              <a:t>1. Base laser equipment (TiSa and Dye lasers, beam diagnostic, doubling optics etc.) have been delivered and now is installing in the laser lab. This way the first laser part of setup will be completed and test experiments on selective resonance laser ionization will be started in the 2019 using the </a:t>
            </a:r>
            <a:r>
              <a:rPr lang="en-GB" sz="1800" b="1" smtClean="0"/>
              <a:t>reference cell which will be manufactured in collaboration with our CERN and German colleagues.</a:t>
            </a:r>
            <a:endParaRPr lang="en-US" sz="1800" b="1" smtClean="0"/>
          </a:p>
          <a:p>
            <a:pPr>
              <a:lnSpc>
                <a:spcPct val="80000"/>
              </a:lnSpc>
            </a:pPr>
            <a:r>
              <a:rPr lang="en-GB" sz="1800" b="1" smtClean="0"/>
              <a:t>2. Front-end subsystems (ion extraction system, Enzel lens, correcting dipoles etc) has been manufactured and delivered to laboratory.</a:t>
            </a:r>
          </a:p>
          <a:p>
            <a:pPr>
              <a:lnSpc>
                <a:spcPct val="80000"/>
              </a:lnSpc>
            </a:pPr>
            <a:r>
              <a:rPr lang="en-GB" sz="1800" b="1" smtClean="0"/>
              <a:t>3. Manufacturing of separator magnet was finished.  Joint assembly of a yoke and coils of a separator and also tests has been carried out </a:t>
            </a:r>
            <a:r>
              <a:rPr lang="en-US" sz="1800" b="1" smtClean="0"/>
              <a:t>at the site of </a:t>
            </a:r>
            <a:r>
              <a:rPr lang="en-GB" sz="1800" b="1" smtClean="0"/>
              <a:t>the producer.  Joint assembly with vacuum chamber of separator and testing will be performed in 2019.</a:t>
            </a:r>
          </a:p>
          <a:p>
            <a:pPr>
              <a:lnSpc>
                <a:spcPct val="80000"/>
              </a:lnSpc>
            </a:pPr>
            <a:r>
              <a:rPr lang="en-GB" sz="1800" b="1" smtClean="0"/>
              <a:t>4. Manufacturing of the first gas cell design has been finished and gas cell soon will be ready to testing. </a:t>
            </a:r>
          </a:p>
          <a:p>
            <a:pPr>
              <a:lnSpc>
                <a:spcPct val="80000"/>
              </a:lnSpc>
            </a:pPr>
            <a:r>
              <a:rPr lang="en-GB" sz="1800" b="1" smtClean="0"/>
              <a:t>5. First design of tape station was developed by our colleagues from South Africa and prototype manufacturing has been performed in iThemba LABS. First testing experiments and real on-line run on gamma-spectroscopy of </a:t>
            </a:r>
            <a:r>
              <a:rPr lang="en-US" sz="1800" b="1" smtClean="0"/>
              <a:t>Yb isotopes have been performed in order to determine deformation and triaxiality in these nuclei (2018).</a:t>
            </a:r>
            <a:r>
              <a:rPr lang="ru-RU" sz="1800" smtClean="0"/>
              <a:t> </a:t>
            </a:r>
            <a:endParaRPr lang="ru-RU" altLang="ru-RU" sz="1800" smtClean="0"/>
          </a:p>
        </p:txBody>
      </p:sp>
      <p:sp>
        <p:nvSpPr>
          <p:cNvPr id="29699" name="Rectangle 7"/>
          <p:cNvSpPr>
            <a:spLocks noChangeArrowheads="1"/>
          </p:cNvSpPr>
          <p:nvPr/>
        </p:nvSpPr>
        <p:spPr bwMode="auto">
          <a:xfrm>
            <a:off x="0" y="38100"/>
            <a:ext cx="9144000" cy="731838"/>
          </a:xfrm>
          <a:prstGeom prst="rect">
            <a:avLst/>
          </a:prstGeom>
          <a:noFill/>
          <a:ln w="9525">
            <a:noFill/>
            <a:miter lim="800000"/>
            <a:headEnd/>
            <a:tailEnd/>
          </a:ln>
        </p:spPr>
        <p:txBody>
          <a:bodyPr anchor="ctr"/>
          <a:lstStyle/>
          <a:p>
            <a:pPr algn="ctr" eaLnBrk="0" hangingPunct="0">
              <a:defRPr/>
            </a:pPr>
            <a:r>
              <a:rPr lang="en-US" altLang="ru-RU" sz="2800" b="1" dirty="0">
                <a:solidFill>
                  <a:schemeClr val="accent2"/>
                </a:solidFill>
                <a:effectLst>
                  <a:outerShdw blurRad="38100" dist="38100" dir="2700000" algn="tl">
                    <a:srgbClr val="000000">
                      <a:alpha val="43137"/>
                    </a:srgbClr>
                  </a:outerShdw>
                </a:effectLst>
                <a:latin typeface="Times New Roman" pitchFamily="18" charset="0"/>
                <a:cs typeface="+mn-cs"/>
              </a:rPr>
              <a:t>Summary</a:t>
            </a:r>
            <a:endParaRPr lang="ru-RU" altLang="ru-RU" sz="2800" b="1" dirty="0">
              <a:solidFill>
                <a:schemeClr val="accent2"/>
              </a:solidFill>
              <a:effectLst>
                <a:outerShdw blurRad="38100" dist="38100" dir="2700000" algn="tl">
                  <a:srgbClr val="000000">
                    <a:alpha val="43137"/>
                  </a:srgbClr>
                </a:outerShdw>
              </a:effectLst>
              <a:latin typeface="Times New Roman" pitchFamily="18"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idx="4294967295"/>
          </p:nvPr>
        </p:nvSpPr>
        <p:spPr>
          <a:xfrm>
            <a:off x="152400" y="846138"/>
            <a:ext cx="8915400" cy="5707062"/>
          </a:xfrm>
        </p:spPr>
        <p:txBody>
          <a:bodyPr/>
          <a:lstStyle/>
          <a:p>
            <a:pPr>
              <a:lnSpc>
                <a:spcPct val="80000"/>
              </a:lnSpc>
            </a:pPr>
            <a:r>
              <a:rPr lang="en-US" altLang="ru-RU" sz="2000" b="1" smtClean="0"/>
              <a:t>Proposed program for the next years</a:t>
            </a:r>
          </a:p>
          <a:p>
            <a:pPr>
              <a:lnSpc>
                <a:spcPct val="80000"/>
              </a:lnSpc>
            </a:pPr>
            <a:endParaRPr lang="en-US" altLang="ru-RU" sz="2000" b="1" smtClean="0"/>
          </a:p>
          <a:p>
            <a:pPr>
              <a:lnSpc>
                <a:spcPct val="80000"/>
              </a:lnSpc>
            </a:pPr>
            <a:r>
              <a:rPr lang="en-US" altLang="ru-RU" sz="2000" smtClean="0"/>
              <a:t> </a:t>
            </a:r>
            <a:r>
              <a:rPr lang="en-GB" altLang="ru-RU" sz="2000" b="1" smtClean="0"/>
              <a:t>2019: </a:t>
            </a:r>
            <a:r>
              <a:rPr lang="en-GB" altLang="ru-RU" sz="2000" smtClean="0"/>
              <a:t>O</a:t>
            </a:r>
            <a:r>
              <a:rPr lang="en-US" altLang="ru-RU" sz="2000" smtClean="0"/>
              <a:t>ff-line setup for laser spectroscopy modernization and development will be finished and extended investigation of ionization schemes elements under interest will be start. </a:t>
            </a:r>
          </a:p>
          <a:p>
            <a:pPr>
              <a:lnSpc>
                <a:spcPct val="80000"/>
              </a:lnSpc>
            </a:pPr>
            <a:r>
              <a:rPr lang="en-US" altLang="ru-RU" sz="2000" smtClean="0"/>
              <a:t>Start of installation and testing of base production and separation part of setup will be performed. Laser beams transportation channel to experimental area will be arranged.</a:t>
            </a:r>
          </a:p>
          <a:p>
            <a:pPr>
              <a:lnSpc>
                <a:spcPct val="80000"/>
              </a:lnSpc>
              <a:buFontTx/>
              <a:buNone/>
            </a:pPr>
            <a:r>
              <a:rPr lang="en-US" altLang="ru-RU" sz="2000" smtClean="0"/>
              <a:t> </a:t>
            </a:r>
            <a:endParaRPr lang="en-US" altLang="ru-RU" sz="2000" b="1" smtClean="0"/>
          </a:p>
          <a:p>
            <a:pPr>
              <a:lnSpc>
                <a:spcPct val="80000"/>
              </a:lnSpc>
            </a:pPr>
            <a:r>
              <a:rPr lang="en-US" altLang="ru-RU" sz="2000" b="1" smtClean="0"/>
              <a:t>2020: </a:t>
            </a:r>
            <a:r>
              <a:rPr lang="en-US" altLang="ru-RU" sz="2000" smtClean="0"/>
              <a:t>Full installation of the main production and separation part of setup will be performed during planned U-400M modernization stop.  </a:t>
            </a:r>
          </a:p>
          <a:p>
            <a:pPr>
              <a:lnSpc>
                <a:spcPct val="80000"/>
              </a:lnSpc>
            </a:pPr>
            <a:r>
              <a:rPr lang="en-US" altLang="ru-RU" sz="2000" smtClean="0"/>
              <a:t>Detecting system consisting of tape-station, Ge, LEP and MCP detectors will be developed. Control and data accusition systems including all the electronic subsystems will be prepared. Testing experiment will start.</a:t>
            </a:r>
          </a:p>
          <a:p>
            <a:pPr>
              <a:lnSpc>
                <a:spcPct val="80000"/>
              </a:lnSpc>
            </a:pPr>
            <a:endParaRPr lang="en-US" altLang="ru-RU" sz="2000" b="1" smtClean="0"/>
          </a:p>
          <a:p>
            <a:pPr>
              <a:lnSpc>
                <a:spcPct val="80000"/>
              </a:lnSpc>
            </a:pPr>
            <a:r>
              <a:rPr lang="en-US" altLang="ru-RU" sz="2000" b="1" smtClean="0"/>
              <a:t>2021: </a:t>
            </a:r>
            <a:r>
              <a:rPr lang="en-US" altLang="ru-RU" sz="2000" smtClean="0"/>
              <a:t>Full-scaled experiments on production and study of properties of new heavy neutron rich nuclei at the cyclotron U400M of FLNR will start. </a:t>
            </a:r>
          </a:p>
          <a:p>
            <a:pPr>
              <a:lnSpc>
                <a:spcPct val="80000"/>
              </a:lnSpc>
            </a:pPr>
            <a:r>
              <a:rPr lang="en-US" altLang="ru-RU" sz="2000" b="1" smtClean="0">
                <a:solidFill>
                  <a:schemeClr val="accent2"/>
                </a:solidFill>
                <a:latin typeface="Times New Roman" pitchFamily="18" charset="0"/>
                <a:cs typeface="Times New Roman" pitchFamily="18" charset="0"/>
              </a:rPr>
              <a:t>At target thickness 0.3 mg/cm</a:t>
            </a:r>
            <a:r>
              <a:rPr lang="en-US" altLang="ru-RU" sz="2000" b="1" baseline="30000" smtClean="0">
                <a:solidFill>
                  <a:schemeClr val="accent2"/>
                </a:solidFill>
                <a:latin typeface="Times New Roman" pitchFamily="18" charset="0"/>
                <a:cs typeface="Times New Roman" pitchFamily="18" charset="0"/>
              </a:rPr>
              <a:t>2</a:t>
            </a:r>
            <a:r>
              <a:rPr lang="en-US" altLang="ru-RU" sz="2000" b="1" smtClean="0">
                <a:solidFill>
                  <a:schemeClr val="accent2"/>
                </a:solidFill>
                <a:latin typeface="Times New Roman" pitchFamily="18" charset="0"/>
                <a:cs typeface="Times New Roman" pitchFamily="18" charset="0"/>
              </a:rPr>
              <a:t>, ion beam of </a:t>
            </a:r>
            <a:r>
              <a:rPr lang="de-DE" altLang="ru-RU" sz="2000" b="1" smtClean="0">
                <a:solidFill>
                  <a:schemeClr val="accent2"/>
                </a:solidFill>
                <a:latin typeface="Times New Roman" pitchFamily="18" charset="0"/>
                <a:cs typeface="Times New Roman" pitchFamily="18" charset="0"/>
              </a:rPr>
              <a:t>0.1 p</a:t>
            </a:r>
            <a:r>
              <a:rPr lang="de-DE" altLang="ru-RU" sz="2000" b="1" smtClean="0">
                <a:solidFill>
                  <a:schemeClr val="accent2"/>
                </a:solidFill>
                <a:latin typeface="Symbol" pitchFamily="18" charset="2"/>
                <a:cs typeface="Times New Roman" pitchFamily="18" charset="0"/>
              </a:rPr>
              <a:t>m</a:t>
            </a:r>
            <a:r>
              <a:rPr lang="en-US" altLang="ru-RU" sz="2000" b="1" smtClean="0">
                <a:solidFill>
                  <a:schemeClr val="accent2"/>
                </a:solidFill>
                <a:latin typeface="Times New Roman" pitchFamily="18" charset="0"/>
                <a:cs typeface="Times New Roman" pitchFamily="18" charset="0"/>
              </a:rPr>
              <a:t>A and setup efficiency of 10%  we would be able to measure decay properties of </a:t>
            </a:r>
            <a:r>
              <a:rPr lang="en-US" altLang="ru-RU" sz="2000" b="1" smtClean="0">
                <a:solidFill>
                  <a:srgbClr val="C00000"/>
                </a:solidFill>
                <a:latin typeface="Times New Roman" pitchFamily="18" charset="0"/>
                <a:cs typeface="Times New Roman" pitchFamily="18" charset="0"/>
              </a:rPr>
              <a:t>1 new isotope per day</a:t>
            </a:r>
            <a:endParaRPr lang="ru-RU" altLang="ru-RU" sz="2000" b="1" smtClean="0">
              <a:solidFill>
                <a:srgbClr val="C00000"/>
              </a:solidFill>
              <a:latin typeface="Times New Roman" pitchFamily="18" charset="0"/>
              <a:cs typeface="Times New Roman" pitchFamily="18" charset="0"/>
            </a:endParaRPr>
          </a:p>
          <a:p>
            <a:pPr>
              <a:lnSpc>
                <a:spcPct val="80000"/>
              </a:lnSpc>
            </a:pPr>
            <a:endParaRPr lang="ru-RU" altLang="ru-RU" sz="2000" smtClean="0"/>
          </a:p>
        </p:txBody>
      </p:sp>
      <p:sp>
        <p:nvSpPr>
          <p:cNvPr id="29699" name="Rectangle 7"/>
          <p:cNvSpPr>
            <a:spLocks noChangeArrowheads="1"/>
          </p:cNvSpPr>
          <p:nvPr/>
        </p:nvSpPr>
        <p:spPr bwMode="auto">
          <a:xfrm>
            <a:off x="0" y="38100"/>
            <a:ext cx="9144000" cy="731838"/>
          </a:xfrm>
          <a:prstGeom prst="rect">
            <a:avLst/>
          </a:prstGeom>
          <a:noFill/>
          <a:ln w="9525">
            <a:noFill/>
            <a:miter lim="800000"/>
            <a:headEnd/>
            <a:tailEnd/>
          </a:ln>
        </p:spPr>
        <p:txBody>
          <a:bodyPr anchor="ctr"/>
          <a:lstStyle/>
          <a:p>
            <a:pPr algn="ctr" eaLnBrk="0" hangingPunct="0">
              <a:defRPr/>
            </a:pPr>
            <a:r>
              <a:rPr lang="en-US" altLang="ru-RU" sz="2800" b="1" dirty="0">
                <a:solidFill>
                  <a:schemeClr val="accent2"/>
                </a:solidFill>
                <a:effectLst>
                  <a:outerShdw blurRad="38100" dist="38100" dir="2700000" algn="tl">
                    <a:srgbClr val="000000">
                      <a:alpha val="43137"/>
                    </a:srgbClr>
                  </a:outerShdw>
                </a:effectLst>
                <a:latin typeface="Times New Roman" pitchFamily="18" charset="0"/>
                <a:cs typeface="+mn-cs"/>
              </a:rPr>
              <a:t>Summary</a:t>
            </a:r>
            <a:endParaRPr lang="ru-RU" altLang="ru-RU" sz="2800" b="1" dirty="0">
              <a:solidFill>
                <a:schemeClr val="accent2"/>
              </a:solidFill>
              <a:effectLst>
                <a:outerShdw blurRad="38100" dist="38100" dir="2700000" algn="tl">
                  <a:srgbClr val="000000">
                    <a:alpha val="43137"/>
                  </a:srgbClr>
                </a:outerShdw>
              </a:effectLst>
              <a:latin typeface="Times New Roman" pitchFamily="18" charset="0"/>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44450"/>
            <a:ext cx="9144000" cy="641350"/>
          </a:xfrm>
        </p:spPr>
        <p:txBody>
          <a:bodyPr/>
          <a:lstStyle/>
          <a:p>
            <a:pPr eaLnBrk="1" hangingPunct="1">
              <a:defRPr/>
            </a:pPr>
            <a:r>
              <a:rPr lang="en-US" altLang="ru-RU" sz="2400" b="1" dirty="0" smtClean="0">
                <a:solidFill>
                  <a:schemeClr val="accent2"/>
                </a:solidFill>
                <a:effectLst>
                  <a:outerShdw blurRad="38100" dist="38100" dir="2700000" algn="tl">
                    <a:srgbClr val="000000">
                      <a:alpha val="43137"/>
                    </a:srgbClr>
                  </a:outerShdw>
                </a:effectLst>
                <a:latin typeface="Times New Roman" pitchFamily="18" charset="0"/>
              </a:rPr>
              <a:t>People involved in the Project</a:t>
            </a:r>
            <a:endParaRPr lang="ru-RU" altLang="ru-RU" sz="2400" b="1" dirty="0" smtClean="0">
              <a:solidFill>
                <a:schemeClr val="accent2"/>
              </a:solidFill>
              <a:effectLst>
                <a:outerShdw blurRad="38100" dist="38100" dir="2700000" algn="tl">
                  <a:srgbClr val="000000">
                    <a:alpha val="43137"/>
                  </a:srgbClr>
                </a:outerShdw>
              </a:effectLst>
              <a:latin typeface="Times New Roman" pitchFamily="18" charset="0"/>
            </a:endParaRPr>
          </a:p>
        </p:txBody>
      </p:sp>
      <p:sp>
        <p:nvSpPr>
          <p:cNvPr id="49154" name="Text Box 3"/>
          <p:cNvSpPr txBox="1">
            <a:spLocks noChangeArrowheads="1"/>
          </p:cNvSpPr>
          <p:nvPr/>
        </p:nvSpPr>
        <p:spPr bwMode="auto">
          <a:xfrm>
            <a:off x="457200" y="579438"/>
            <a:ext cx="8248650" cy="5737225"/>
          </a:xfrm>
          <a:prstGeom prst="rect">
            <a:avLst/>
          </a:prstGeom>
          <a:noFill/>
          <a:ln w="9525">
            <a:noFill/>
            <a:miter lim="800000"/>
            <a:headEnd/>
            <a:tailEnd/>
          </a:ln>
        </p:spPr>
        <p:txBody>
          <a:bodyPr>
            <a:spAutoFit/>
          </a:bodyPr>
          <a:lstStyle/>
          <a:p>
            <a:pPr>
              <a:lnSpc>
                <a:spcPct val="90000"/>
              </a:lnSpc>
            </a:pPr>
            <a:r>
              <a:rPr lang="en-US" altLang="ru-RU" sz="2000" b="1">
                <a:solidFill>
                  <a:srgbClr val="A50021"/>
                </a:solidFill>
                <a:latin typeface="Times New Roman" pitchFamily="18" charset="0"/>
              </a:rPr>
              <a:t>JINR:</a:t>
            </a:r>
            <a:r>
              <a:rPr lang="en-US" altLang="ru-RU" sz="2000">
                <a:latin typeface="Times New Roman" pitchFamily="18" charset="0"/>
              </a:rPr>
              <a:t> </a:t>
            </a:r>
            <a:r>
              <a:rPr lang="en-US" altLang="ru-RU" sz="2400">
                <a:latin typeface="Times New Roman" pitchFamily="18" charset="0"/>
              </a:rPr>
              <a:t>	</a:t>
            </a:r>
            <a:r>
              <a:rPr lang="en-US" altLang="ru-RU" sz="2000" b="1">
                <a:latin typeface="Times New Roman" pitchFamily="18" charset="0"/>
              </a:rPr>
              <a:t>V. Zagrebaev , S. Zemlyanoy, K</a:t>
            </a:r>
            <a:r>
              <a:rPr lang="ru-RU" altLang="ru-RU" sz="2000" b="1">
                <a:latin typeface="Times New Roman" pitchFamily="18" charset="0"/>
              </a:rPr>
              <a:t>.</a:t>
            </a:r>
            <a:r>
              <a:rPr lang="en-US" altLang="ru-RU" sz="2000" b="1">
                <a:latin typeface="Times New Roman" pitchFamily="18" charset="0"/>
              </a:rPr>
              <a:t> Avvakumov, </a:t>
            </a:r>
            <a:r>
              <a:rPr lang="ru-RU" altLang="ru-RU" sz="2000" b="1">
                <a:latin typeface="Times New Roman" pitchFamily="18" charset="0"/>
              </a:rPr>
              <a:t>G. </a:t>
            </a:r>
            <a:r>
              <a:rPr lang="en-US" altLang="ru-RU" sz="2000" b="1">
                <a:latin typeface="Times New Roman" pitchFamily="18" charset="0"/>
              </a:rPr>
              <a:t>Myshinsky,</a:t>
            </a:r>
          </a:p>
          <a:p>
            <a:pPr>
              <a:lnSpc>
                <a:spcPct val="90000"/>
              </a:lnSpc>
            </a:pPr>
            <a:r>
              <a:rPr lang="ru-RU" altLang="ru-RU" sz="2000" b="1">
                <a:latin typeface="Times New Roman" pitchFamily="18" charset="0"/>
              </a:rPr>
              <a:t>	V</a:t>
            </a:r>
            <a:r>
              <a:rPr lang="en-US" altLang="ru-RU" sz="2000" b="1">
                <a:latin typeface="Times New Roman" pitchFamily="18" charset="0"/>
              </a:rPr>
              <a:t>.Zhemenik, N</a:t>
            </a:r>
            <a:r>
              <a:rPr lang="ru-RU" altLang="ru-RU" sz="2000" b="1">
                <a:latin typeface="Times New Roman" pitchFamily="18" charset="0"/>
              </a:rPr>
              <a:t>.</a:t>
            </a:r>
            <a:r>
              <a:rPr lang="en-US" altLang="ru-RU" sz="2000" b="1">
                <a:latin typeface="Times New Roman" pitchFamily="18" charset="0"/>
              </a:rPr>
              <a:t> </a:t>
            </a:r>
            <a:r>
              <a:rPr lang="ru-RU" altLang="ru-RU" sz="2000" b="1">
                <a:latin typeface="Times New Roman" pitchFamily="18" charset="0"/>
              </a:rPr>
              <a:t>K</a:t>
            </a:r>
            <a:r>
              <a:rPr lang="en-US" altLang="ru-RU" sz="2000" b="1">
                <a:latin typeface="Times New Roman" pitchFamily="18" charset="0"/>
              </a:rPr>
              <a:t>azarinov, Z. Batsuren </a:t>
            </a:r>
            <a:r>
              <a:rPr lang="en-US" altLang="ru-RU" sz="2000">
                <a:latin typeface="Times New Roman" pitchFamily="18" charset="0"/>
              </a:rPr>
              <a:t>and others</a:t>
            </a:r>
          </a:p>
          <a:p>
            <a:pPr>
              <a:lnSpc>
                <a:spcPct val="90000"/>
              </a:lnSpc>
            </a:pPr>
            <a:endParaRPr lang="en-US" altLang="ru-RU" sz="1000" b="1">
              <a:solidFill>
                <a:srgbClr val="A50021"/>
              </a:solidFill>
              <a:latin typeface="Times New Roman" pitchFamily="18" charset="0"/>
            </a:endParaRPr>
          </a:p>
          <a:p>
            <a:pPr>
              <a:lnSpc>
                <a:spcPct val="90000"/>
              </a:lnSpc>
            </a:pPr>
            <a:r>
              <a:rPr lang="en-US" altLang="ru-RU" sz="2000" b="1">
                <a:solidFill>
                  <a:srgbClr val="A50021"/>
                </a:solidFill>
                <a:latin typeface="Times New Roman" pitchFamily="18" charset="0"/>
              </a:rPr>
              <a:t>iThemba</a:t>
            </a:r>
            <a:r>
              <a:rPr lang="ru-RU" altLang="ru-RU" sz="2000" b="1">
                <a:solidFill>
                  <a:srgbClr val="A50021"/>
                </a:solidFill>
                <a:latin typeface="Times New Roman" pitchFamily="18" charset="0"/>
              </a:rPr>
              <a:t>:</a:t>
            </a:r>
            <a:r>
              <a:rPr lang="ru-RU" altLang="ru-RU" sz="2000">
                <a:latin typeface="Times New Roman" pitchFamily="18" charset="0"/>
              </a:rPr>
              <a:t> </a:t>
            </a:r>
            <a:r>
              <a:rPr lang="en-US" altLang="ru-RU" sz="2000">
                <a:latin typeface="Times New Roman" pitchFamily="18" charset="0"/>
              </a:rPr>
              <a:t> </a:t>
            </a:r>
            <a:r>
              <a:rPr lang="en-US" altLang="ru-RU" sz="2000" b="1">
                <a:latin typeface="Times New Roman" pitchFamily="18" charset="0"/>
              </a:rPr>
              <a:t>Robert Bark </a:t>
            </a:r>
            <a:r>
              <a:rPr lang="en-US" altLang="ru-RU" sz="2000">
                <a:latin typeface="Times New Roman" pitchFamily="18" charset="0"/>
              </a:rPr>
              <a:t>+ 2 PhD students</a:t>
            </a:r>
          </a:p>
          <a:p>
            <a:pPr>
              <a:lnSpc>
                <a:spcPct val="90000"/>
              </a:lnSpc>
            </a:pPr>
            <a:endParaRPr lang="en-US" altLang="ru-RU" sz="1000" b="1">
              <a:solidFill>
                <a:srgbClr val="A50021"/>
              </a:solidFill>
              <a:latin typeface="Times New Roman" pitchFamily="18" charset="0"/>
            </a:endParaRPr>
          </a:p>
          <a:p>
            <a:pPr>
              <a:lnSpc>
                <a:spcPct val="90000"/>
              </a:lnSpc>
            </a:pPr>
            <a:r>
              <a:rPr lang="en-US" altLang="ru-RU" sz="2000" b="1">
                <a:solidFill>
                  <a:srgbClr val="A50021"/>
                </a:solidFill>
                <a:latin typeface="Times New Roman" pitchFamily="18" charset="0"/>
              </a:rPr>
              <a:t>Leuven:</a:t>
            </a:r>
            <a:r>
              <a:rPr lang="en-US" altLang="ru-RU">
                <a:latin typeface="Arial" charset="0"/>
              </a:rPr>
              <a:t> </a:t>
            </a:r>
            <a:r>
              <a:rPr lang="nl-NL" altLang="ru-RU" sz="2000" b="1">
                <a:latin typeface="Times New Roman" pitchFamily="18" charset="0"/>
              </a:rPr>
              <a:t>Yuri Kudryavtsev</a:t>
            </a:r>
            <a:r>
              <a:rPr lang="nl-NL" altLang="ru-RU" sz="2000">
                <a:latin typeface="Times New Roman" pitchFamily="18" charset="0"/>
              </a:rPr>
              <a:t>, P. Van Duppen, M. Huyse</a:t>
            </a:r>
            <a:endParaRPr lang="en-US" altLang="ru-RU" sz="2000">
              <a:latin typeface="Times New Roman" pitchFamily="18" charset="0"/>
            </a:endParaRPr>
          </a:p>
          <a:p>
            <a:pPr>
              <a:lnSpc>
                <a:spcPct val="90000"/>
              </a:lnSpc>
            </a:pPr>
            <a:endParaRPr lang="en-US" altLang="ru-RU" sz="1000">
              <a:latin typeface="Arial" charset="0"/>
            </a:endParaRPr>
          </a:p>
          <a:p>
            <a:pPr>
              <a:lnSpc>
                <a:spcPct val="90000"/>
              </a:lnSpc>
            </a:pPr>
            <a:r>
              <a:rPr lang="en-US" altLang="ru-RU" sz="2000" b="1">
                <a:solidFill>
                  <a:srgbClr val="A50021"/>
                </a:solidFill>
                <a:latin typeface="Times New Roman" pitchFamily="18" charset="0"/>
              </a:rPr>
              <a:t>CERN</a:t>
            </a:r>
            <a:r>
              <a:rPr lang="ru-RU" altLang="ru-RU" sz="2000" b="1">
                <a:solidFill>
                  <a:srgbClr val="A50021"/>
                </a:solidFill>
                <a:latin typeface="Times New Roman" pitchFamily="18" charset="0"/>
              </a:rPr>
              <a:t>:</a:t>
            </a:r>
            <a:r>
              <a:rPr lang="en-US" altLang="ru-RU" sz="2400" b="1">
                <a:solidFill>
                  <a:srgbClr val="A50021"/>
                </a:solidFill>
                <a:latin typeface="Times New Roman" pitchFamily="18" charset="0"/>
              </a:rPr>
              <a:t>	</a:t>
            </a:r>
            <a:r>
              <a:rPr lang="en-US" altLang="ru-RU" sz="2000" b="1">
                <a:latin typeface="Times New Roman" pitchFamily="18" charset="0"/>
              </a:rPr>
              <a:t>Valentin Fedosseev, Bruce March </a:t>
            </a:r>
            <a:endParaRPr lang="en-US" altLang="ru-RU" sz="2400" b="1">
              <a:latin typeface="Times New Roman" pitchFamily="18" charset="0"/>
            </a:endParaRPr>
          </a:p>
          <a:p>
            <a:pPr>
              <a:lnSpc>
                <a:spcPct val="90000"/>
              </a:lnSpc>
            </a:pPr>
            <a:endParaRPr lang="en-US" altLang="ru-RU" sz="1000">
              <a:latin typeface="Times New Roman" pitchFamily="18" charset="0"/>
            </a:endParaRPr>
          </a:p>
          <a:p>
            <a:pPr>
              <a:lnSpc>
                <a:spcPct val="90000"/>
              </a:lnSpc>
            </a:pPr>
            <a:r>
              <a:rPr lang="en-US" altLang="ru-RU" sz="2000" b="1">
                <a:solidFill>
                  <a:srgbClr val="A50021"/>
                </a:solidFill>
                <a:latin typeface="Times New Roman" pitchFamily="18" charset="0"/>
              </a:rPr>
              <a:t>Poland:</a:t>
            </a:r>
            <a:r>
              <a:rPr lang="en-US" altLang="ru-RU" sz="2400" b="1">
                <a:solidFill>
                  <a:srgbClr val="A50021"/>
                </a:solidFill>
                <a:latin typeface="Times New Roman" pitchFamily="18" charset="0"/>
              </a:rPr>
              <a:t>	</a:t>
            </a:r>
            <a:r>
              <a:rPr lang="en-US" altLang="ru-RU" sz="2000" b="1">
                <a:latin typeface="Times New Roman" pitchFamily="18" charset="0"/>
              </a:rPr>
              <a:t>Zenon Janas, Zdzislaw Blaszczak</a:t>
            </a:r>
            <a:endParaRPr lang="en-US" altLang="ru-RU" sz="1000" b="1">
              <a:latin typeface="Times New Roman" pitchFamily="18" charset="0"/>
            </a:endParaRPr>
          </a:p>
          <a:p>
            <a:pPr>
              <a:lnSpc>
                <a:spcPct val="90000"/>
              </a:lnSpc>
            </a:pPr>
            <a:endParaRPr lang="en-US" altLang="ru-RU" sz="1000">
              <a:latin typeface="Times New Roman" pitchFamily="18" charset="0"/>
            </a:endParaRPr>
          </a:p>
          <a:p>
            <a:pPr>
              <a:lnSpc>
                <a:spcPct val="90000"/>
              </a:lnSpc>
            </a:pPr>
            <a:r>
              <a:rPr lang="ru-RU" altLang="ru-RU" sz="2000" b="1">
                <a:solidFill>
                  <a:srgbClr val="A50021"/>
                </a:solidFill>
                <a:latin typeface="Times New Roman" pitchFamily="18" charset="0"/>
              </a:rPr>
              <a:t>Jyväskylä</a:t>
            </a:r>
            <a:r>
              <a:rPr lang="ru-RU" altLang="ru-RU" sz="2000">
                <a:solidFill>
                  <a:srgbClr val="A50021"/>
                </a:solidFill>
                <a:latin typeface="Times New Roman" pitchFamily="18" charset="0"/>
              </a:rPr>
              <a:t> </a:t>
            </a:r>
            <a:r>
              <a:rPr lang="en-US" altLang="ru-RU" sz="2000" b="1">
                <a:solidFill>
                  <a:srgbClr val="A50021"/>
                </a:solidFill>
                <a:latin typeface="Times New Roman" pitchFamily="18" charset="0"/>
              </a:rPr>
              <a:t>:</a:t>
            </a:r>
            <a:r>
              <a:rPr lang="en-US" altLang="ru-RU" sz="2000">
                <a:latin typeface="Times New Roman" pitchFamily="18" charset="0"/>
              </a:rPr>
              <a:t> </a:t>
            </a:r>
            <a:r>
              <a:rPr lang="en-US" altLang="ru-RU">
                <a:latin typeface="Times New Roman" pitchFamily="18" charset="0"/>
              </a:rPr>
              <a:t>Juha </a:t>
            </a:r>
            <a:r>
              <a:rPr lang="en-US" altLang="ru-RU">
                <a:latin typeface="Times New Roman" pitchFamily="18" charset="0"/>
                <a:cs typeface="Times New Roman" pitchFamily="18" charset="0"/>
              </a:rPr>
              <a:t>Ä</a:t>
            </a:r>
            <a:r>
              <a:rPr lang="en-US" altLang="ru-RU">
                <a:latin typeface="Times New Roman" pitchFamily="18" charset="0"/>
              </a:rPr>
              <a:t>yst</a:t>
            </a:r>
            <a:r>
              <a:rPr lang="en-US" altLang="ru-RU">
                <a:latin typeface="Times New Roman" pitchFamily="18" charset="0"/>
                <a:cs typeface="Times New Roman" pitchFamily="18" charset="0"/>
              </a:rPr>
              <a:t>ö</a:t>
            </a:r>
            <a:r>
              <a:rPr lang="en-US" altLang="ru-RU">
                <a:latin typeface="Times New Roman" pitchFamily="18" charset="0"/>
              </a:rPr>
              <a:t>, Iain Moore, </a:t>
            </a:r>
            <a:r>
              <a:rPr lang="ru-RU" altLang="ru-RU">
                <a:latin typeface="Times New Roman" pitchFamily="18" charset="0"/>
              </a:rPr>
              <a:t>Heikki Penttilä</a:t>
            </a:r>
            <a:endParaRPr lang="en-US" altLang="ru-RU">
              <a:latin typeface="Times New Roman" pitchFamily="18" charset="0"/>
            </a:endParaRPr>
          </a:p>
          <a:p>
            <a:pPr>
              <a:lnSpc>
                <a:spcPct val="90000"/>
              </a:lnSpc>
            </a:pPr>
            <a:endParaRPr lang="en-US" altLang="ru-RU" sz="1000">
              <a:latin typeface="Times New Roman" pitchFamily="18" charset="0"/>
            </a:endParaRPr>
          </a:p>
          <a:p>
            <a:pPr>
              <a:lnSpc>
                <a:spcPct val="90000"/>
              </a:lnSpc>
            </a:pPr>
            <a:r>
              <a:rPr lang="en-US" altLang="ru-RU" sz="2000" b="1">
                <a:solidFill>
                  <a:srgbClr val="A50021"/>
                </a:solidFill>
                <a:latin typeface="Times New Roman" pitchFamily="18" charset="0"/>
              </a:rPr>
              <a:t>GSI</a:t>
            </a:r>
            <a:r>
              <a:rPr lang="ru-RU" altLang="ru-RU" sz="2000" b="1">
                <a:solidFill>
                  <a:srgbClr val="A50021"/>
                </a:solidFill>
                <a:latin typeface="Times New Roman" pitchFamily="18" charset="0"/>
              </a:rPr>
              <a:t>:</a:t>
            </a:r>
            <a:r>
              <a:rPr lang="ru-RU" altLang="ru-RU" sz="2000">
                <a:latin typeface="Times New Roman" pitchFamily="18" charset="0"/>
              </a:rPr>
              <a:t> </a:t>
            </a:r>
            <a:r>
              <a:rPr lang="en-US" altLang="ru-RU" sz="2000">
                <a:latin typeface="Times New Roman" pitchFamily="18" charset="0"/>
              </a:rPr>
              <a:t> 	</a:t>
            </a:r>
            <a:r>
              <a:rPr lang="en-US" altLang="ru-RU">
                <a:latin typeface="Times New Roman" pitchFamily="18" charset="0"/>
              </a:rPr>
              <a:t>Michael Block, Thomas K</a:t>
            </a:r>
            <a:r>
              <a:rPr lang="en-US" altLang="ru-RU">
                <a:latin typeface="Times New Roman" pitchFamily="18" charset="0"/>
                <a:cs typeface="Times New Roman" pitchFamily="18" charset="0"/>
              </a:rPr>
              <a:t>ühl</a:t>
            </a:r>
          </a:p>
          <a:p>
            <a:pPr>
              <a:lnSpc>
                <a:spcPct val="90000"/>
              </a:lnSpc>
            </a:pPr>
            <a:endParaRPr lang="de-DE" altLang="ru-RU" sz="1000">
              <a:latin typeface="Times New Roman" pitchFamily="18" charset="0"/>
            </a:endParaRPr>
          </a:p>
          <a:p>
            <a:pPr>
              <a:lnSpc>
                <a:spcPct val="90000"/>
              </a:lnSpc>
            </a:pPr>
            <a:r>
              <a:rPr lang="en-US" altLang="ru-RU" sz="2000" b="1">
                <a:solidFill>
                  <a:srgbClr val="A50021"/>
                </a:solidFill>
                <a:latin typeface="Times New Roman" pitchFamily="18" charset="0"/>
              </a:rPr>
              <a:t>GANIL</a:t>
            </a:r>
            <a:r>
              <a:rPr lang="ru-RU" altLang="ru-RU" sz="2000" b="1">
                <a:solidFill>
                  <a:srgbClr val="A50021"/>
                </a:solidFill>
                <a:latin typeface="Times New Roman" pitchFamily="18" charset="0"/>
              </a:rPr>
              <a:t>:</a:t>
            </a:r>
            <a:r>
              <a:rPr lang="en-US" altLang="ru-RU">
                <a:latin typeface="Times New Roman" pitchFamily="18" charset="0"/>
              </a:rPr>
              <a:t>Nathalie Lecesne, Herve Savajols</a:t>
            </a:r>
            <a:endParaRPr lang="en-US" altLang="ru-RU" sz="2000">
              <a:latin typeface="Times New Roman" pitchFamily="18" charset="0"/>
            </a:endParaRPr>
          </a:p>
          <a:p>
            <a:pPr>
              <a:lnSpc>
                <a:spcPct val="90000"/>
              </a:lnSpc>
            </a:pPr>
            <a:endParaRPr lang="en-US" altLang="ru-RU" sz="1000">
              <a:latin typeface="Times New Roman" pitchFamily="18" charset="0"/>
            </a:endParaRPr>
          </a:p>
          <a:p>
            <a:pPr>
              <a:lnSpc>
                <a:spcPct val="90000"/>
              </a:lnSpc>
            </a:pPr>
            <a:r>
              <a:rPr lang="en-US" altLang="ru-RU" sz="2000" b="1">
                <a:solidFill>
                  <a:srgbClr val="A50021"/>
                </a:solidFill>
                <a:latin typeface="Times New Roman" pitchFamily="18" charset="0"/>
              </a:rPr>
              <a:t>Mainz</a:t>
            </a:r>
            <a:r>
              <a:rPr lang="ru-RU" altLang="ru-RU" sz="2000" b="1">
                <a:solidFill>
                  <a:srgbClr val="A50021"/>
                </a:solidFill>
                <a:latin typeface="Times New Roman" pitchFamily="18" charset="0"/>
              </a:rPr>
              <a:t>:</a:t>
            </a:r>
            <a:r>
              <a:rPr lang="ru-RU" altLang="ru-RU">
                <a:latin typeface="Times New Roman" pitchFamily="18" charset="0"/>
              </a:rPr>
              <a:t> </a:t>
            </a:r>
            <a:r>
              <a:rPr lang="en-US" altLang="ru-RU">
                <a:latin typeface="Times New Roman" pitchFamily="18" charset="0"/>
              </a:rPr>
              <a:t> 	</a:t>
            </a:r>
            <a:r>
              <a:rPr lang="ru-RU" altLang="ru-RU">
                <a:latin typeface="Times New Roman" pitchFamily="18" charset="0"/>
              </a:rPr>
              <a:t>Klaus Wendt</a:t>
            </a:r>
            <a:r>
              <a:rPr lang="en-US" altLang="ru-RU">
                <a:latin typeface="Times New Roman" pitchFamily="18" charset="0"/>
              </a:rPr>
              <a:t>, Hartmut Bake</a:t>
            </a:r>
          </a:p>
          <a:p>
            <a:pPr>
              <a:lnSpc>
                <a:spcPct val="90000"/>
              </a:lnSpc>
            </a:pPr>
            <a:endParaRPr lang="en-US" altLang="ru-RU" sz="1000">
              <a:latin typeface="Times New Roman" pitchFamily="18" charset="0"/>
            </a:endParaRPr>
          </a:p>
          <a:p>
            <a:pPr>
              <a:lnSpc>
                <a:spcPct val="90000"/>
              </a:lnSpc>
            </a:pPr>
            <a:r>
              <a:rPr lang="en-US" altLang="ru-RU" sz="2000" b="1">
                <a:solidFill>
                  <a:srgbClr val="A50021"/>
                </a:solidFill>
                <a:latin typeface="Times New Roman" pitchFamily="18" charset="0"/>
              </a:rPr>
              <a:t>Manchester</a:t>
            </a:r>
            <a:r>
              <a:rPr lang="ru-RU" altLang="ru-RU" sz="2000" b="1">
                <a:solidFill>
                  <a:srgbClr val="A50021"/>
                </a:solidFill>
                <a:latin typeface="Times New Roman" pitchFamily="18" charset="0"/>
              </a:rPr>
              <a:t>:</a:t>
            </a:r>
            <a:r>
              <a:rPr lang="ru-RU" altLang="ru-RU">
                <a:latin typeface="Times New Roman" pitchFamily="18" charset="0"/>
              </a:rPr>
              <a:t> </a:t>
            </a:r>
            <a:r>
              <a:rPr lang="en-US" altLang="ru-RU">
                <a:latin typeface="Times New Roman" pitchFamily="18" charset="0"/>
              </a:rPr>
              <a:t> </a:t>
            </a:r>
            <a:r>
              <a:rPr lang="ru-RU" altLang="ru-RU">
                <a:latin typeface="Times New Roman" pitchFamily="18" charset="0"/>
              </a:rPr>
              <a:t>Jonathan Billowes</a:t>
            </a:r>
            <a:r>
              <a:rPr lang="en-US" altLang="ru-RU">
                <a:latin typeface="Times New Roman" pitchFamily="18" charset="0"/>
              </a:rPr>
              <a:t>, </a:t>
            </a:r>
            <a:r>
              <a:rPr lang="ru-RU" altLang="ru-RU">
                <a:latin typeface="Times New Roman" pitchFamily="18" charset="0"/>
              </a:rPr>
              <a:t>Paul Campbell</a:t>
            </a:r>
            <a:endParaRPr lang="en-US" altLang="ru-RU">
              <a:latin typeface="Times New Roman" pitchFamily="18" charset="0"/>
            </a:endParaRPr>
          </a:p>
          <a:p>
            <a:pPr>
              <a:lnSpc>
                <a:spcPct val="90000"/>
              </a:lnSpc>
            </a:pPr>
            <a:endParaRPr lang="en-US" altLang="ru-RU" sz="1000">
              <a:latin typeface="Times New Roman" pitchFamily="18" charset="0"/>
            </a:endParaRPr>
          </a:p>
          <a:p>
            <a:pPr>
              <a:lnSpc>
                <a:spcPct val="90000"/>
              </a:lnSpc>
            </a:pPr>
            <a:r>
              <a:rPr lang="en-US" altLang="ru-RU" sz="2000" b="1">
                <a:solidFill>
                  <a:srgbClr val="A50021"/>
                </a:solidFill>
                <a:latin typeface="Times New Roman" pitchFamily="18" charset="0"/>
              </a:rPr>
              <a:t>Mongolia</a:t>
            </a:r>
            <a:r>
              <a:rPr lang="ru-RU" altLang="ru-RU" sz="2000" b="1">
                <a:solidFill>
                  <a:srgbClr val="A50021"/>
                </a:solidFill>
                <a:latin typeface="Times New Roman" pitchFamily="18" charset="0"/>
              </a:rPr>
              <a:t>:</a:t>
            </a:r>
            <a:r>
              <a:rPr lang="ru-RU" altLang="ru-RU" sz="2000">
                <a:solidFill>
                  <a:srgbClr val="000000"/>
                </a:solidFill>
                <a:latin typeface="Times New Roman" pitchFamily="18" charset="0"/>
              </a:rPr>
              <a:t> </a:t>
            </a:r>
            <a:r>
              <a:rPr lang="en-US" altLang="ru-RU" sz="2000">
                <a:solidFill>
                  <a:srgbClr val="000000"/>
                </a:solidFill>
                <a:latin typeface="Times New Roman" pitchFamily="18" charset="0"/>
              </a:rPr>
              <a:t> </a:t>
            </a:r>
            <a:r>
              <a:rPr lang="en-US" altLang="ru-RU" sz="2000" b="1">
                <a:solidFill>
                  <a:srgbClr val="000000"/>
                </a:solidFill>
                <a:latin typeface="Times New Roman" pitchFamily="18" charset="0"/>
              </a:rPr>
              <a:t>P. Zuzaan </a:t>
            </a:r>
            <a:r>
              <a:rPr lang="en-US" altLang="ru-RU" sz="2000">
                <a:solidFill>
                  <a:srgbClr val="000000"/>
                </a:solidFill>
                <a:latin typeface="Times New Roman" pitchFamily="18" charset="0"/>
              </a:rPr>
              <a:t>+</a:t>
            </a:r>
          </a:p>
          <a:p>
            <a:pPr>
              <a:lnSpc>
                <a:spcPct val="90000"/>
              </a:lnSpc>
            </a:pPr>
            <a:endParaRPr lang="en-US" altLang="ru-RU" sz="1000">
              <a:latin typeface="Times New Roman" pitchFamily="18" charset="0"/>
            </a:endParaRPr>
          </a:p>
          <a:p>
            <a:pPr>
              <a:lnSpc>
                <a:spcPct val="90000"/>
              </a:lnSpc>
            </a:pPr>
            <a:r>
              <a:rPr lang="en-US" altLang="ru-RU" sz="2000" b="1">
                <a:solidFill>
                  <a:srgbClr val="A50021"/>
                </a:solidFill>
                <a:latin typeface="Times New Roman" pitchFamily="18" charset="0"/>
              </a:rPr>
              <a:t>Egypt</a:t>
            </a:r>
            <a:r>
              <a:rPr lang="ru-RU" altLang="ru-RU" sz="2000" b="1">
                <a:solidFill>
                  <a:srgbClr val="A50021"/>
                </a:solidFill>
                <a:latin typeface="Times New Roman" pitchFamily="18" charset="0"/>
              </a:rPr>
              <a:t>:</a:t>
            </a:r>
            <a:r>
              <a:rPr lang="ru-RU" altLang="ru-RU">
                <a:latin typeface="Times New Roman" pitchFamily="18" charset="0"/>
              </a:rPr>
              <a:t> </a:t>
            </a:r>
            <a:r>
              <a:rPr lang="en-US" altLang="ru-RU">
                <a:latin typeface="Times New Roman" pitchFamily="18" charset="0"/>
              </a:rPr>
              <a:t> 	Hosam Othman +</a:t>
            </a:r>
          </a:p>
          <a:p>
            <a:pPr>
              <a:lnSpc>
                <a:spcPct val="90000"/>
              </a:lnSpc>
            </a:pPr>
            <a:endParaRPr lang="en-US" altLang="ru-RU" sz="1000">
              <a:latin typeface="Times New Roman" pitchFamily="18" charset="0"/>
            </a:endParaRPr>
          </a:p>
          <a:p>
            <a:pPr>
              <a:lnSpc>
                <a:spcPct val="90000"/>
              </a:lnSpc>
            </a:pPr>
            <a:r>
              <a:rPr lang="en-US" altLang="ru-RU" sz="2000" b="1">
                <a:solidFill>
                  <a:srgbClr val="A50021"/>
                </a:solidFill>
                <a:latin typeface="Times New Roman" pitchFamily="18" charset="0"/>
              </a:rPr>
              <a:t>IS RAN Troitsk:</a:t>
            </a:r>
            <a:r>
              <a:rPr lang="en-US" altLang="ru-RU" b="1">
                <a:solidFill>
                  <a:srgbClr val="A50021"/>
                </a:solidFill>
                <a:latin typeface="Arial" charset="0"/>
              </a:rPr>
              <a:t>	</a:t>
            </a:r>
            <a:r>
              <a:rPr lang="en-US" altLang="ru-RU">
                <a:latin typeface="Times New Roman" pitchFamily="18" charset="0"/>
              </a:rPr>
              <a:t>Vyacheslav Mishin</a:t>
            </a:r>
          </a:p>
        </p:txBody>
      </p:sp>
      <p:sp>
        <p:nvSpPr>
          <p:cNvPr id="4" name="Прямоугольник 3"/>
          <p:cNvSpPr/>
          <p:nvPr/>
        </p:nvSpPr>
        <p:spPr>
          <a:xfrm>
            <a:off x="1371600" y="685800"/>
            <a:ext cx="1600200" cy="29845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IMG_1433c_s"/>
          <p:cNvPicPr>
            <a:picLocks noChangeAspect="1" noChangeArrowheads="1"/>
          </p:cNvPicPr>
          <p:nvPr/>
        </p:nvPicPr>
        <p:blipFill>
          <a:blip r:embed="rId2" cstate="print"/>
          <a:srcRect/>
          <a:stretch>
            <a:fillRect/>
          </a:stretch>
        </p:blipFill>
        <p:spPr bwMode="auto">
          <a:xfrm>
            <a:off x="304800" y="914400"/>
            <a:ext cx="8515350" cy="5729288"/>
          </a:xfrm>
          <a:prstGeom prst="rect">
            <a:avLst/>
          </a:prstGeom>
          <a:noFill/>
          <a:ln w="9525">
            <a:noFill/>
            <a:miter lim="800000"/>
            <a:headEnd/>
            <a:tailEnd/>
          </a:ln>
        </p:spPr>
      </p:pic>
      <p:sp>
        <p:nvSpPr>
          <p:cNvPr id="15362" name="Rectangle 2"/>
          <p:cNvSpPr>
            <a:spLocks noChangeArrowheads="1"/>
          </p:cNvSpPr>
          <p:nvPr/>
        </p:nvSpPr>
        <p:spPr bwMode="auto">
          <a:xfrm>
            <a:off x="152400" y="44450"/>
            <a:ext cx="8991600" cy="869950"/>
          </a:xfrm>
          <a:prstGeom prst="rect">
            <a:avLst/>
          </a:prstGeom>
          <a:noFill/>
          <a:ln w="9525">
            <a:noFill/>
            <a:miter lim="800000"/>
            <a:headEnd/>
            <a:tailEnd/>
          </a:ln>
          <a:effectLst/>
        </p:spPr>
        <p:txBody>
          <a:bodyPr anchor="ctr"/>
          <a:lstStyle/>
          <a:p>
            <a:pPr algn="ctr">
              <a:defRPr/>
            </a:pPr>
            <a:r>
              <a:rPr lang="en-US" sz="2400" b="1" dirty="0">
                <a:solidFill>
                  <a:schemeClr val="accent2"/>
                </a:solidFill>
                <a:effectLst>
                  <a:outerShdw blurRad="38100" dist="38100" dir="2700000" algn="tl">
                    <a:srgbClr val="000000">
                      <a:alpha val="43137"/>
                    </a:srgbClr>
                  </a:outerShdw>
                </a:effectLst>
                <a:latin typeface="Times New Roman" pitchFamily="18" charset="0"/>
                <a:cs typeface="+mn-cs"/>
              </a:rPr>
              <a:t>People involved into developing and discussion of this SETUP project</a:t>
            </a:r>
            <a:endParaRPr lang="ru-RU" sz="2400" b="1" dirty="0">
              <a:solidFill>
                <a:schemeClr val="accent2"/>
              </a:solidFill>
              <a:effectLst>
                <a:outerShdw blurRad="38100" dist="38100" dir="2700000" algn="tl">
                  <a:srgbClr val="000000">
                    <a:alpha val="43137"/>
                  </a:srgbClr>
                </a:outerShdw>
              </a:effectLst>
              <a:latin typeface="Times New Roman" pitchFamily="18" charset="0"/>
              <a:cs typeface="+mn-cs"/>
            </a:endParaRPr>
          </a:p>
        </p:txBody>
      </p:sp>
      <p:sp>
        <p:nvSpPr>
          <p:cNvPr id="45060" name="WordArt 4"/>
          <p:cNvSpPr>
            <a:spLocks noChangeArrowheads="1" noChangeShapeType="1" noTextEdit="1"/>
          </p:cNvSpPr>
          <p:nvPr/>
        </p:nvSpPr>
        <p:spPr bwMode="auto">
          <a:xfrm>
            <a:off x="1143000" y="5257800"/>
            <a:ext cx="7400925"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solidFill>
                  <a:srgbClr val="CC0066"/>
                </a:solidFill>
                <a:effectLst>
                  <a:outerShdw dist="35921" dir="2700000" sy="50000" kx="2115830" algn="bl" rotWithShape="0">
                    <a:srgbClr val="C0C0C0"/>
                  </a:outerShdw>
                </a:effectLst>
                <a:latin typeface="Arial Black"/>
              </a:rPr>
              <a:t>Thank you for your attention  </a:t>
            </a:r>
            <a:endParaRPr lang="ru-RU" sz="3600" kern="10">
              <a:ln w="12700">
                <a:solidFill>
                  <a:srgbClr val="EAEAEA"/>
                </a:solidFill>
                <a:round/>
                <a:headEnd/>
                <a:tailEnd/>
              </a:ln>
              <a:solidFill>
                <a:srgbClr val="CC0066"/>
              </a:solidFill>
              <a:effectLst>
                <a:outerShdw dist="35921" dir="2700000" sy="50000" kx="2115830" algn="bl" rotWithShape="0">
                  <a:srgbClr val="C0C0C0"/>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0" fill="hold" grpId="0" nodeType="clickEffect">
                                  <p:stCondLst>
                                    <p:cond delay="0"/>
                                  </p:stCondLst>
                                  <p:childTnLst>
                                    <p:set>
                                      <p:cBhvr>
                                        <p:cTn id="6" dur="1" fill="hold">
                                          <p:stCondLst>
                                            <p:cond delay="499"/>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44450"/>
            <a:ext cx="8229600" cy="793750"/>
          </a:xfrm>
        </p:spPr>
        <p:txBody>
          <a:bodyPr/>
          <a:lstStyle/>
          <a:p>
            <a:pPr eaLnBrk="1" hangingPunct="1">
              <a:defRPr/>
            </a:pPr>
            <a:r>
              <a:rPr lang="en-GB" altLang="ru-RU" sz="2400" b="1" dirty="0" smtClean="0">
                <a:solidFill>
                  <a:schemeClr val="accent2"/>
                </a:solidFill>
                <a:effectLst>
                  <a:outerShdw blurRad="38100" dist="38100" dir="2700000" algn="tl">
                    <a:srgbClr val="000000">
                      <a:alpha val="43137"/>
                    </a:srgbClr>
                  </a:outerShdw>
                </a:effectLst>
                <a:latin typeface="Times New Roman" pitchFamily="18" charset="0"/>
              </a:rPr>
              <a:t>Production of NEW heavy nuclei in the region of N=126</a:t>
            </a:r>
            <a:r>
              <a:rPr lang="en-GB" altLang="ru-RU" sz="2400" b="1" dirty="0" smtClean="0">
                <a:solidFill>
                  <a:schemeClr val="accent2"/>
                </a:solidFill>
                <a:effectLst>
                  <a:outerShdw blurRad="38100" dist="38100" dir="2700000" algn="tl">
                    <a:srgbClr val="000000"/>
                  </a:outerShdw>
                </a:effectLst>
                <a:latin typeface="Times New Roman" pitchFamily="18" charset="0"/>
              </a:rPr>
              <a:t/>
            </a:r>
            <a:br>
              <a:rPr lang="en-GB" altLang="ru-RU" sz="2400" b="1" dirty="0" smtClean="0">
                <a:solidFill>
                  <a:schemeClr val="accent2"/>
                </a:solidFill>
                <a:effectLst>
                  <a:outerShdw blurRad="38100" dist="38100" dir="2700000" algn="tl">
                    <a:srgbClr val="000000"/>
                  </a:outerShdw>
                </a:effectLst>
                <a:latin typeface="Times New Roman" pitchFamily="18" charset="0"/>
              </a:rPr>
            </a:br>
            <a:r>
              <a:rPr lang="en-GB" altLang="ru-RU" sz="1600" dirty="0" smtClean="0">
                <a:solidFill>
                  <a:schemeClr val="accent2"/>
                </a:solidFill>
                <a:latin typeface="Times New Roman" pitchFamily="18" charset="0"/>
              </a:rPr>
              <a:t>(</a:t>
            </a:r>
            <a:r>
              <a:rPr lang="en-GB" altLang="ru-RU" sz="1600" dirty="0" err="1" smtClean="0">
                <a:solidFill>
                  <a:schemeClr val="accent2"/>
                </a:solidFill>
                <a:latin typeface="Times New Roman" pitchFamily="18" charset="0"/>
              </a:rPr>
              <a:t>Zagrebaev</a:t>
            </a:r>
            <a:r>
              <a:rPr lang="en-GB" altLang="ru-RU" sz="1600" dirty="0" smtClean="0">
                <a:solidFill>
                  <a:schemeClr val="accent2"/>
                </a:solidFill>
                <a:latin typeface="Times New Roman" pitchFamily="18" charset="0"/>
              </a:rPr>
              <a:t> &amp; Greiner, PRL, 2008)</a:t>
            </a:r>
            <a:endParaRPr lang="ru-RU" altLang="ru-RU" sz="1600" dirty="0" smtClean="0">
              <a:solidFill>
                <a:schemeClr val="accent2"/>
              </a:solidFill>
              <a:latin typeface="Times New Roman" pitchFamily="18" charset="0"/>
            </a:endParaRPr>
          </a:p>
        </p:txBody>
      </p:sp>
      <p:pic>
        <p:nvPicPr>
          <p:cNvPr id="53250" name="Picture 5" descr="Map_Xe_Pb"/>
          <p:cNvPicPr>
            <a:picLocks noChangeAspect="1" noChangeArrowheads="1"/>
          </p:cNvPicPr>
          <p:nvPr/>
        </p:nvPicPr>
        <p:blipFill>
          <a:blip r:embed="rId2" cstate="print"/>
          <a:srcRect/>
          <a:stretch>
            <a:fillRect/>
          </a:stretch>
        </p:blipFill>
        <p:spPr bwMode="auto">
          <a:xfrm>
            <a:off x="1295400" y="990600"/>
            <a:ext cx="6188075" cy="5287963"/>
          </a:xfrm>
          <a:prstGeom prst="rect">
            <a:avLst/>
          </a:prstGeom>
          <a:noFill/>
          <a:ln w="9525">
            <a:noFill/>
            <a:miter lim="800000"/>
            <a:headEnd/>
            <a:tailEnd/>
          </a:ln>
        </p:spPr>
      </p:pic>
      <p:sp>
        <p:nvSpPr>
          <p:cNvPr id="53251" name="Oval 6"/>
          <p:cNvSpPr>
            <a:spLocks noChangeArrowheads="1"/>
          </p:cNvSpPr>
          <p:nvPr/>
        </p:nvSpPr>
        <p:spPr bwMode="auto">
          <a:xfrm rot="-1500000">
            <a:off x="5105400" y="1905000"/>
            <a:ext cx="3411538" cy="1728788"/>
          </a:xfrm>
          <a:prstGeom prst="ellipse">
            <a:avLst/>
          </a:prstGeom>
          <a:solidFill>
            <a:srgbClr val="FFFF99">
              <a:alpha val="20000"/>
            </a:srgbClr>
          </a:solidFill>
          <a:ln w="9525">
            <a:solidFill>
              <a:schemeClr val="tx1"/>
            </a:solidFill>
            <a:round/>
            <a:headEnd/>
            <a:tailEnd/>
          </a:ln>
        </p:spPr>
        <p:txBody>
          <a:bodyPr wrap="none" anchor="ctr"/>
          <a:lstStyle/>
          <a:p>
            <a:endParaRPr lang="ru-RU" altLang="ru-RU" sz="2400">
              <a:latin typeface="Times New Roman" pitchFamily="18" charset="0"/>
            </a:endParaRPr>
          </a:p>
        </p:txBody>
      </p:sp>
      <p:sp>
        <p:nvSpPr>
          <p:cNvPr id="53252" name="Text Box 7"/>
          <p:cNvSpPr txBox="1">
            <a:spLocks noChangeArrowheads="1"/>
          </p:cNvSpPr>
          <p:nvPr/>
        </p:nvSpPr>
        <p:spPr bwMode="auto">
          <a:xfrm>
            <a:off x="5486400" y="2895600"/>
            <a:ext cx="1441450" cy="366713"/>
          </a:xfrm>
          <a:prstGeom prst="rect">
            <a:avLst/>
          </a:prstGeom>
          <a:noFill/>
          <a:ln w="9525">
            <a:noFill/>
            <a:miter lim="800000"/>
            <a:headEnd/>
            <a:tailEnd/>
          </a:ln>
        </p:spPr>
        <p:txBody>
          <a:bodyPr wrap="none">
            <a:spAutoFit/>
          </a:bodyPr>
          <a:lstStyle/>
          <a:p>
            <a:r>
              <a:rPr lang="en-US" altLang="ru-RU">
                <a:latin typeface="Arial" charset="0"/>
              </a:rPr>
              <a:t>“blank spot” </a:t>
            </a:r>
          </a:p>
        </p:txBody>
      </p:sp>
      <p:sp>
        <p:nvSpPr>
          <p:cNvPr id="53253" name="Text Box 8"/>
          <p:cNvSpPr txBox="1">
            <a:spLocks noChangeArrowheads="1"/>
          </p:cNvSpPr>
          <p:nvPr/>
        </p:nvSpPr>
        <p:spPr bwMode="auto">
          <a:xfrm>
            <a:off x="2438400" y="6096000"/>
            <a:ext cx="184150" cy="214313"/>
          </a:xfrm>
          <a:prstGeom prst="rect">
            <a:avLst/>
          </a:prstGeom>
          <a:solidFill>
            <a:srgbClr val="FFFF99"/>
          </a:solidFill>
          <a:ln w="9525">
            <a:noFill/>
            <a:miter lim="800000"/>
            <a:headEnd/>
            <a:tailEnd/>
          </a:ln>
        </p:spPr>
        <p:txBody>
          <a:bodyPr wrap="none">
            <a:spAutoFit/>
          </a:bodyPr>
          <a:lstStyle/>
          <a:p>
            <a:endParaRPr lang="ru-RU" altLang="ru-RU" sz="800">
              <a:latin typeface="Arial" charset="0"/>
            </a:endParaRPr>
          </a:p>
        </p:txBody>
      </p:sp>
      <p:sp>
        <p:nvSpPr>
          <p:cNvPr id="53254" name="Text Box 9"/>
          <p:cNvSpPr txBox="1">
            <a:spLocks noChangeArrowheads="1"/>
          </p:cNvSpPr>
          <p:nvPr/>
        </p:nvSpPr>
        <p:spPr bwMode="auto">
          <a:xfrm>
            <a:off x="5153025" y="6096000"/>
            <a:ext cx="184150" cy="214313"/>
          </a:xfrm>
          <a:prstGeom prst="rect">
            <a:avLst/>
          </a:prstGeom>
          <a:solidFill>
            <a:srgbClr val="FFFF99"/>
          </a:solidFill>
          <a:ln w="9525">
            <a:noFill/>
            <a:miter lim="800000"/>
            <a:headEnd/>
            <a:tailEnd/>
          </a:ln>
        </p:spPr>
        <p:txBody>
          <a:bodyPr wrap="none">
            <a:spAutoFit/>
          </a:bodyPr>
          <a:lstStyle/>
          <a:p>
            <a:endParaRPr lang="ru-RU" altLang="ru-RU" sz="800">
              <a:latin typeface="Arial" charset="0"/>
            </a:endParaRPr>
          </a:p>
        </p:txBody>
      </p:sp>
      <p:sp>
        <p:nvSpPr>
          <p:cNvPr id="53255" name="Text Box 10"/>
          <p:cNvSpPr txBox="1">
            <a:spLocks noChangeArrowheads="1"/>
          </p:cNvSpPr>
          <p:nvPr/>
        </p:nvSpPr>
        <p:spPr bwMode="auto">
          <a:xfrm>
            <a:off x="2366963" y="6034088"/>
            <a:ext cx="381000" cy="304800"/>
          </a:xfrm>
          <a:prstGeom prst="rect">
            <a:avLst/>
          </a:prstGeom>
          <a:noFill/>
          <a:ln w="9525">
            <a:noFill/>
            <a:miter lim="800000"/>
            <a:headEnd/>
            <a:tailEnd/>
          </a:ln>
        </p:spPr>
        <p:txBody>
          <a:bodyPr wrap="none">
            <a:spAutoFit/>
          </a:bodyPr>
          <a:lstStyle/>
          <a:p>
            <a:r>
              <a:rPr lang="en-US" altLang="ru-RU" sz="1400" b="1">
                <a:latin typeface="Arial" charset="0"/>
              </a:rPr>
              <a:t>82</a:t>
            </a:r>
            <a:endParaRPr lang="ru-RU" altLang="ru-RU" sz="1400" b="1">
              <a:latin typeface="Arial" charset="0"/>
            </a:endParaRPr>
          </a:p>
        </p:txBody>
      </p:sp>
      <p:sp>
        <p:nvSpPr>
          <p:cNvPr id="53256" name="Text Box 11"/>
          <p:cNvSpPr txBox="1">
            <a:spLocks noChangeArrowheads="1"/>
          </p:cNvSpPr>
          <p:nvPr/>
        </p:nvSpPr>
        <p:spPr bwMode="auto">
          <a:xfrm>
            <a:off x="5070475" y="6056313"/>
            <a:ext cx="381000" cy="304800"/>
          </a:xfrm>
          <a:prstGeom prst="rect">
            <a:avLst/>
          </a:prstGeom>
          <a:noFill/>
          <a:ln w="9525">
            <a:noFill/>
            <a:miter lim="800000"/>
            <a:headEnd/>
            <a:tailEnd/>
          </a:ln>
        </p:spPr>
        <p:txBody>
          <a:bodyPr wrap="none">
            <a:spAutoFit/>
          </a:bodyPr>
          <a:lstStyle/>
          <a:p>
            <a:r>
              <a:rPr lang="en-US" altLang="ru-RU" sz="1400" b="1">
                <a:latin typeface="Arial" charset="0"/>
              </a:rPr>
              <a:t>82</a:t>
            </a:r>
            <a:endParaRPr lang="ru-RU" altLang="ru-RU" sz="1400" b="1">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44450"/>
            <a:ext cx="9144000" cy="565150"/>
          </a:xfrm>
        </p:spPr>
        <p:txBody>
          <a:bodyPr/>
          <a:lstStyle/>
          <a:p>
            <a:pPr eaLnBrk="1" hangingPunct="1">
              <a:defRPr/>
            </a:pPr>
            <a:r>
              <a:rPr lang="en-US" sz="2400" b="1" dirty="0" smtClean="0">
                <a:solidFill>
                  <a:schemeClr val="accent2"/>
                </a:solidFill>
                <a:effectLst>
                  <a:outerShdw blurRad="38100" dist="38100" dir="2700000" algn="tl">
                    <a:srgbClr val="000000">
                      <a:alpha val="43137"/>
                    </a:srgbClr>
                  </a:outerShdw>
                </a:effectLst>
                <a:latin typeface="Times New Roman" pitchFamily="18" charset="0"/>
              </a:rPr>
              <a:t>Test experiment demonstrates good agreement with our expectations</a:t>
            </a:r>
            <a:r>
              <a:rPr lang="en-US" sz="1800" b="1" dirty="0" smtClean="0">
                <a:solidFill>
                  <a:schemeClr val="accent2"/>
                </a:solidFill>
                <a:effectLst>
                  <a:outerShdw blurRad="38100" dist="38100" dir="2700000" algn="tl">
                    <a:srgbClr val="000000">
                      <a:alpha val="43137"/>
                    </a:srgbClr>
                  </a:outerShdw>
                </a:effectLst>
                <a:latin typeface="Times New Roman" pitchFamily="18" charset="0"/>
              </a:rPr>
              <a:t/>
            </a:r>
            <a:br>
              <a:rPr lang="en-US" sz="1800" b="1" dirty="0" smtClean="0">
                <a:solidFill>
                  <a:schemeClr val="accent2"/>
                </a:solidFill>
                <a:effectLst>
                  <a:outerShdw blurRad="38100" dist="38100" dir="2700000" algn="tl">
                    <a:srgbClr val="000000">
                      <a:alpha val="43137"/>
                    </a:srgbClr>
                  </a:outerShdw>
                </a:effectLst>
                <a:latin typeface="Times New Roman" pitchFamily="18" charset="0"/>
              </a:rPr>
            </a:br>
            <a:r>
              <a:rPr lang="en-US" sz="1800" b="1" dirty="0" smtClean="0">
                <a:solidFill>
                  <a:schemeClr val="accent2"/>
                </a:solidFill>
                <a:latin typeface="Times New Roman" pitchFamily="18" charset="0"/>
              </a:rPr>
              <a:t>(</a:t>
            </a:r>
            <a:r>
              <a:rPr lang="en-US" sz="1800" b="1" dirty="0" err="1" smtClean="0">
                <a:solidFill>
                  <a:schemeClr val="accent2"/>
                </a:solidFill>
                <a:latin typeface="Times New Roman" pitchFamily="18" charset="0"/>
              </a:rPr>
              <a:t>Dubna</a:t>
            </a:r>
            <a:r>
              <a:rPr lang="en-US" sz="1800" b="1" dirty="0" smtClean="0">
                <a:solidFill>
                  <a:schemeClr val="accent2"/>
                </a:solidFill>
                <a:latin typeface="Times New Roman" pitchFamily="18" charset="0"/>
              </a:rPr>
              <a:t>, 2012)</a:t>
            </a:r>
            <a:endParaRPr lang="ru-RU" sz="1800" b="1" dirty="0" smtClean="0">
              <a:solidFill>
                <a:schemeClr val="accent2"/>
              </a:solidFill>
              <a:latin typeface="Times New Roman" pitchFamily="18" charset="0"/>
            </a:endParaRPr>
          </a:p>
        </p:txBody>
      </p:sp>
      <p:pic>
        <p:nvPicPr>
          <p:cNvPr id="55298" name="Picture 4" descr="Xe_Pb_TKE_A"/>
          <p:cNvPicPr>
            <a:picLocks noChangeAspect="1" noChangeArrowheads="1"/>
          </p:cNvPicPr>
          <p:nvPr/>
        </p:nvPicPr>
        <p:blipFill>
          <a:blip r:embed="rId2" cstate="print"/>
          <a:srcRect/>
          <a:stretch>
            <a:fillRect/>
          </a:stretch>
        </p:blipFill>
        <p:spPr bwMode="auto">
          <a:xfrm>
            <a:off x="2438400" y="990600"/>
            <a:ext cx="421163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349250"/>
            <a:ext cx="9144000" cy="565150"/>
          </a:xfrm>
        </p:spPr>
        <p:txBody>
          <a:bodyPr/>
          <a:lstStyle/>
          <a:p>
            <a:pPr>
              <a:defRPr/>
            </a:pPr>
            <a:r>
              <a:rPr lang="en-GB" sz="2200" b="1" dirty="0" smtClean="0">
                <a:solidFill>
                  <a:srgbClr val="003399"/>
                </a:solidFill>
                <a:effectLst>
                  <a:outerShdw blurRad="38100" dist="38100" dir="2700000" algn="tl">
                    <a:srgbClr val="000000">
                      <a:alpha val="43137"/>
                    </a:srgbClr>
                  </a:outerShdw>
                </a:effectLst>
                <a:latin typeface="Times New Roman" pitchFamily="18" charset="0"/>
              </a:rPr>
              <a:t>Much higher cross sections for the production of new neutron rich nuclei were found for collisions of </a:t>
            </a:r>
            <a:r>
              <a:rPr lang="en-GB" sz="2200" b="1" dirty="0" err="1" smtClean="0">
                <a:solidFill>
                  <a:srgbClr val="003399"/>
                </a:solidFill>
                <a:effectLst>
                  <a:outerShdw blurRad="38100" dist="38100" dir="2700000" algn="tl">
                    <a:srgbClr val="000000">
                      <a:alpha val="43137"/>
                    </a:srgbClr>
                  </a:outerShdw>
                </a:effectLst>
                <a:latin typeface="Times New Roman" pitchFamily="18" charset="0"/>
              </a:rPr>
              <a:t>Pt</a:t>
            </a:r>
            <a:r>
              <a:rPr lang="en-GB" sz="2200" b="1" dirty="0" smtClean="0">
                <a:solidFill>
                  <a:srgbClr val="003399"/>
                </a:solidFill>
                <a:effectLst>
                  <a:outerShdw blurRad="38100" dist="38100" dir="2700000" algn="tl">
                    <a:srgbClr val="000000">
                      <a:alpha val="43137"/>
                    </a:srgbClr>
                  </a:outerShdw>
                </a:effectLst>
                <a:latin typeface="Times New Roman" pitchFamily="18" charset="0"/>
              </a:rPr>
              <a:t> beam with U target</a:t>
            </a:r>
            <a:endParaRPr lang="ru-RU" sz="2200" b="1" dirty="0" smtClean="0">
              <a:solidFill>
                <a:srgbClr val="003399"/>
              </a:solidFill>
              <a:effectLst>
                <a:outerShdw blurRad="38100" dist="38100" dir="2700000" algn="tl">
                  <a:srgbClr val="000000">
                    <a:alpha val="43137"/>
                  </a:srgbClr>
                </a:outerShdw>
              </a:effectLst>
              <a:latin typeface="Times New Roman" pitchFamily="18" charset="0"/>
            </a:endParaRPr>
          </a:p>
        </p:txBody>
      </p:sp>
      <p:sp>
        <p:nvSpPr>
          <p:cNvPr id="56322" name="Номер слайда 2"/>
          <p:cNvSpPr>
            <a:spLocks noGrp="1"/>
          </p:cNvSpPr>
          <p:nvPr>
            <p:ph type="sldNum" sz="quarter" idx="12"/>
          </p:nvPr>
        </p:nvSpPr>
        <p:spPr>
          <a:xfrm>
            <a:off x="8504238" y="6415088"/>
            <a:ext cx="628650" cy="442912"/>
          </a:xfrm>
          <a:noFill/>
          <a:ln>
            <a:miter lim="800000"/>
            <a:headEnd/>
            <a:tailEnd/>
          </a:ln>
        </p:spPr>
        <p:txBody>
          <a:bodyPr/>
          <a:lstStyle/>
          <a:p>
            <a:fld id="{08EB36D9-9FF6-4BC9-B66C-C5BE29A33854}" type="slidenum">
              <a:rPr lang="ru-RU" altLang="ru-RU" smtClean="0">
                <a:cs typeface="Arial" charset="0"/>
              </a:rPr>
              <a:pPr/>
              <a:t>36</a:t>
            </a:fld>
            <a:endParaRPr lang="ru-RU" altLang="ru-RU" smtClean="0">
              <a:cs typeface="Arial" charset="0"/>
            </a:endParaRPr>
          </a:p>
        </p:txBody>
      </p:sp>
      <p:pic>
        <p:nvPicPr>
          <p:cNvPr id="56323" name="Рисунок 1"/>
          <p:cNvPicPr>
            <a:picLocks noChangeAspect="1"/>
          </p:cNvPicPr>
          <p:nvPr/>
        </p:nvPicPr>
        <p:blipFill>
          <a:blip r:embed="rId2" cstate="print"/>
          <a:srcRect/>
          <a:stretch>
            <a:fillRect/>
          </a:stretch>
        </p:blipFill>
        <p:spPr bwMode="auto">
          <a:xfrm>
            <a:off x="114300" y="2362200"/>
            <a:ext cx="8610600" cy="333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44450"/>
            <a:ext cx="9144000" cy="565150"/>
          </a:xfrm>
        </p:spPr>
        <p:txBody>
          <a:bodyPr/>
          <a:lstStyle/>
          <a:p>
            <a:pPr eaLnBrk="1" hangingPunct="1">
              <a:defRPr/>
            </a:pPr>
            <a:r>
              <a:rPr lang="en-GB" sz="2400" b="1" dirty="0" smtClean="0">
                <a:solidFill>
                  <a:schemeClr val="accent2"/>
                </a:solidFill>
                <a:effectLst>
                  <a:outerShdw blurRad="38100" dist="38100" dir="2700000" algn="tl">
                    <a:srgbClr val="000000">
                      <a:alpha val="43137"/>
                    </a:srgbClr>
                  </a:outerShdw>
                </a:effectLst>
                <a:latin typeface="Times New Roman" pitchFamily="18" charset="0"/>
              </a:rPr>
              <a:t>Production of new heavy nuclei in the  </a:t>
            </a:r>
            <a:r>
              <a:rPr lang="en-GB" sz="2800" b="1" dirty="0" err="1" smtClean="0">
                <a:solidFill>
                  <a:schemeClr val="accent2"/>
                </a:solidFill>
                <a:effectLst>
                  <a:outerShdw blurRad="38100" dist="38100" dir="2700000" algn="tl">
                    <a:srgbClr val="000000">
                      <a:alpha val="43137"/>
                    </a:srgbClr>
                  </a:outerShdw>
                </a:effectLst>
                <a:latin typeface="Times New Roman" pitchFamily="18" charset="0"/>
              </a:rPr>
              <a:t>Xe</a:t>
            </a:r>
            <a:r>
              <a:rPr lang="en-GB" sz="2800" b="1" dirty="0" smtClean="0">
                <a:solidFill>
                  <a:schemeClr val="accent2"/>
                </a:solidFill>
                <a:effectLst>
                  <a:outerShdw blurRad="38100" dist="38100" dir="2700000" algn="tl">
                    <a:srgbClr val="000000">
                      <a:alpha val="43137"/>
                    </a:srgbClr>
                  </a:outerShdw>
                </a:effectLst>
                <a:latin typeface="Times New Roman" pitchFamily="18" charset="0"/>
              </a:rPr>
              <a:t> + </a:t>
            </a:r>
            <a:r>
              <a:rPr lang="en-GB" sz="2800" b="1" dirty="0" err="1" smtClean="0">
                <a:solidFill>
                  <a:schemeClr val="accent2"/>
                </a:solidFill>
                <a:effectLst>
                  <a:outerShdw blurRad="38100" dist="38100" dir="2700000" algn="tl">
                    <a:srgbClr val="000000">
                      <a:alpha val="43137"/>
                    </a:srgbClr>
                  </a:outerShdw>
                </a:effectLst>
                <a:latin typeface="Times New Roman" pitchFamily="18" charset="0"/>
              </a:rPr>
              <a:t>Pb</a:t>
            </a:r>
            <a:r>
              <a:rPr lang="en-GB" sz="2400" b="1" dirty="0" smtClean="0">
                <a:solidFill>
                  <a:schemeClr val="accent2"/>
                </a:solidFill>
                <a:effectLst>
                  <a:outerShdw blurRad="38100" dist="38100" dir="2700000" algn="tl">
                    <a:srgbClr val="000000">
                      <a:alpha val="43137"/>
                    </a:srgbClr>
                  </a:outerShdw>
                </a:effectLst>
                <a:latin typeface="Times New Roman" pitchFamily="18" charset="0"/>
              </a:rPr>
              <a:t>  collisions</a:t>
            </a:r>
            <a:endParaRPr lang="ru-RU" sz="2400" b="1" dirty="0" smtClean="0">
              <a:solidFill>
                <a:schemeClr val="accent2"/>
              </a:solidFill>
              <a:effectLst>
                <a:outerShdw blurRad="38100" dist="38100" dir="2700000" algn="tl">
                  <a:srgbClr val="000000">
                    <a:alpha val="43137"/>
                  </a:srgbClr>
                </a:outerShdw>
              </a:effectLst>
              <a:latin typeface="Times New Roman" pitchFamily="18" charset="0"/>
            </a:endParaRPr>
          </a:p>
        </p:txBody>
      </p:sp>
      <p:pic>
        <p:nvPicPr>
          <p:cNvPr id="18434" name="Picture 3" descr="Xe_Pb_cs"/>
          <p:cNvPicPr>
            <a:picLocks noChangeAspect="1" noChangeArrowheads="1"/>
          </p:cNvPicPr>
          <p:nvPr/>
        </p:nvPicPr>
        <p:blipFill>
          <a:blip r:embed="rId2" cstate="print"/>
          <a:srcRect/>
          <a:stretch>
            <a:fillRect/>
          </a:stretch>
        </p:blipFill>
        <p:spPr bwMode="auto">
          <a:xfrm>
            <a:off x="838200" y="903288"/>
            <a:ext cx="7237413" cy="587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165100" y="101600"/>
            <a:ext cx="8686800" cy="685800"/>
          </a:xfrm>
          <a:prstGeom prst="rect">
            <a:avLst/>
          </a:prstGeom>
          <a:solidFill>
            <a:srgbClr val="CCFFFF"/>
          </a:solidFill>
          <a:ln w="9525">
            <a:solidFill>
              <a:srgbClr val="FF0000"/>
            </a:solidFill>
            <a:miter lim="800000"/>
            <a:headEnd/>
            <a:tailEnd/>
          </a:ln>
        </p:spPr>
        <p:txBody>
          <a:bodyPr anchor="ctr"/>
          <a:lstStyle/>
          <a:p>
            <a:pPr algn="ctr"/>
            <a:r>
              <a:rPr lang="en-US" sz="2000" b="1">
                <a:solidFill>
                  <a:srgbClr val="FF5050"/>
                </a:solidFill>
                <a:latin typeface="Arial" charset="0"/>
              </a:rPr>
              <a:t>IGLIS – Ion Guide Laser Ionization and Separation </a:t>
            </a:r>
            <a:endParaRPr lang="en-GB" sz="4400" b="1">
              <a:solidFill>
                <a:schemeClr val="tx2"/>
              </a:solidFill>
              <a:latin typeface="Arial" charset="0"/>
            </a:endParaRPr>
          </a:p>
        </p:txBody>
      </p:sp>
      <p:sp>
        <p:nvSpPr>
          <p:cNvPr id="19458" name="Rectangle 3"/>
          <p:cNvSpPr>
            <a:spLocks noChangeArrowheads="1"/>
          </p:cNvSpPr>
          <p:nvPr/>
        </p:nvSpPr>
        <p:spPr bwMode="auto">
          <a:xfrm>
            <a:off x="885825" y="1736725"/>
            <a:ext cx="1179513" cy="838200"/>
          </a:xfrm>
          <a:prstGeom prst="rect">
            <a:avLst/>
          </a:prstGeom>
          <a:solidFill>
            <a:srgbClr val="00FFFF"/>
          </a:solidFill>
          <a:ln w="12700">
            <a:solidFill>
              <a:schemeClr val="tx1"/>
            </a:solidFill>
            <a:miter lim="800000"/>
            <a:headEnd/>
            <a:tailEnd/>
          </a:ln>
        </p:spPr>
        <p:txBody>
          <a:bodyPr wrap="none" anchor="ctr"/>
          <a:lstStyle/>
          <a:p>
            <a:endParaRPr lang="en-US"/>
          </a:p>
        </p:txBody>
      </p:sp>
      <p:sp>
        <p:nvSpPr>
          <p:cNvPr id="19459" name="Oval 4"/>
          <p:cNvSpPr>
            <a:spLocks noChangeArrowheads="1"/>
          </p:cNvSpPr>
          <p:nvPr/>
        </p:nvSpPr>
        <p:spPr bwMode="auto">
          <a:xfrm>
            <a:off x="2012950" y="2087563"/>
            <a:ext cx="107950" cy="95250"/>
          </a:xfrm>
          <a:prstGeom prst="ellipse">
            <a:avLst/>
          </a:prstGeom>
          <a:solidFill>
            <a:schemeClr val="bg1"/>
          </a:solidFill>
          <a:ln w="9525">
            <a:noFill/>
            <a:round/>
            <a:headEnd/>
            <a:tailEnd/>
          </a:ln>
        </p:spPr>
        <p:txBody>
          <a:bodyPr wrap="none" anchor="ctr"/>
          <a:lstStyle/>
          <a:p>
            <a:endParaRPr lang="en-US"/>
          </a:p>
        </p:txBody>
      </p:sp>
      <p:sp>
        <p:nvSpPr>
          <p:cNvPr id="19460" name="Line 5"/>
          <p:cNvSpPr>
            <a:spLocks noChangeShapeType="1"/>
          </p:cNvSpPr>
          <p:nvPr/>
        </p:nvSpPr>
        <p:spPr bwMode="auto">
          <a:xfrm>
            <a:off x="1493838" y="2497138"/>
            <a:ext cx="234950" cy="0"/>
          </a:xfrm>
          <a:prstGeom prst="line">
            <a:avLst/>
          </a:prstGeom>
          <a:noFill/>
          <a:ln w="50800">
            <a:solidFill>
              <a:srgbClr val="FF0033"/>
            </a:solidFill>
            <a:round/>
            <a:headEnd type="none" w="sm" len="sm"/>
            <a:tailEnd type="none" w="sm" len="sm"/>
          </a:ln>
        </p:spPr>
        <p:txBody>
          <a:bodyPr/>
          <a:lstStyle/>
          <a:p>
            <a:endParaRPr lang="ru-RU"/>
          </a:p>
        </p:txBody>
      </p:sp>
      <p:sp>
        <p:nvSpPr>
          <p:cNvPr id="19461" name="Rectangle 6"/>
          <p:cNvSpPr>
            <a:spLocks noChangeArrowheads="1"/>
          </p:cNvSpPr>
          <p:nvPr/>
        </p:nvSpPr>
        <p:spPr bwMode="auto">
          <a:xfrm>
            <a:off x="88900" y="2276475"/>
            <a:ext cx="704850" cy="581025"/>
          </a:xfrm>
          <a:prstGeom prst="rect">
            <a:avLst/>
          </a:prstGeom>
          <a:noFill/>
          <a:ln w="9525">
            <a:noFill/>
            <a:miter lim="800000"/>
            <a:headEnd/>
            <a:tailEnd/>
          </a:ln>
        </p:spPr>
        <p:txBody>
          <a:bodyPr wrap="none" lIns="92075" tIns="46038" rIns="92075" bIns="46038">
            <a:spAutoFit/>
          </a:bodyPr>
          <a:lstStyle/>
          <a:p>
            <a:pPr defTabSz="762000" eaLnBrk="0" hangingPunct="0"/>
            <a:r>
              <a:rPr lang="en-GB" sz="1600">
                <a:solidFill>
                  <a:srgbClr val="00CC00"/>
                </a:solidFill>
                <a:latin typeface="Times New Roman" pitchFamily="18" charset="0"/>
              </a:rPr>
              <a:t>Laser </a:t>
            </a:r>
          </a:p>
          <a:p>
            <a:pPr defTabSz="762000" eaLnBrk="0" hangingPunct="0"/>
            <a:r>
              <a:rPr lang="en-GB" sz="1600">
                <a:solidFill>
                  <a:srgbClr val="00CC00"/>
                </a:solidFill>
                <a:latin typeface="Times New Roman" pitchFamily="18" charset="0"/>
              </a:rPr>
              <a:t>beams</a:t>
            </a:r>
          </a:p>
        </p:txBody>
      </p:sp>
      <p:sp>
        <p:nvSpPr>
          <p:cNvPr id="19462" name="AutoShape 7"/>
          <p:cNvSpPr>
            <a:spLocks noChangeArrowheads="1"/>
          </p:cNvSpPr>
          <p:nvPr/>
        </p:nvSpPr>
        <p:spPr bwMode="auto">
          <a:xfrm>
            <a:off x="1539875" y="2636838"/>
            <a:ext cx="115888" cy="587375"/>
          </a:xfrm>
          <a:prstGeom prst="upArrow">
            <a:avLst>
              <a:gd name="adj1" fmla="val 50000"/>
              <a:gd name="adj2" fmla="val 253400"/>
            </a:avLst>
          </a:prstGeom>
          <a:gradFill rotWithShape="0">
            <a:gsLst>
              <a:gs pos="0">
                <a:srgbClr val="FF0033"/>
              </a:gs>
              <a:gs pos="100000">
                <a:srgbClr val="B20024"/>
              </a:gs>
            </a:gsLst>
            <a:lin ang="5400000" scaled="1"/>
          </a:gradFill>
          <a:ln w="12700">
            <a:solidFill>
              <a:srgbClr val="FF0033"/>
            </a:solidFill>
            <a:miter lim="800000"/>
            <a:headEnd/>
            <a:tailEnd/>
          </a:ln>
        </p:spPr>
        <p:txBody>
          <a:bodyPr wrap="none" anchor="ctr"/>
          <a:lstStyle/>
          <a:p>
            <a:endParaRPr lang="en-US"/>
          </a:p>
        </p:txBody>
      </p:sp>
      <p:sp>
        <p:nvSpPr>
          <p:cNvPr id="19463" name="Oval 8"/>
          <p:cNvSpPr>
            <a:spLocks noChangeArrowheads="1"/>
          </p:cNvSpPr>
          <p:nvPr/>
        </p:nvSpPr>
        <p:spPr bwMode="auto">
          <a:xfrm>
            <a:off x="1390650" y="1898650"/>
            <a:ext cx="26988" cy="15875"/>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9464" name="Oval 9"/>
          <p:cNvSpPr>
            <a:spLocks noChangeArrowheads="1"/>
          </p:cNvSpPr>
          <p:nvPr/>
        </p:nvSpPr>
        <p:spPr bwMode="auto">
          <a:xfrm>
            <a:off x="1349375" y="2246313"/>
            <a:ext cx="26988" cy="15875"/>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9465" name="Oval 10"/>
          <p:cNvSpPr>
            <a:spLocks noChangeArrowheads="1"/>
          </p:cNvSpPr>
          <p:nvPr/>
        </p:nvSpPr>
        <p:spPr bwMode="auto">
          <a:xfrm>
            <a:off x="1858963" y="2322513"/>
            <a:ext cx="28575" cy="15875"/>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9466" name="Oval 11"/>
          <p:cNvSpPr>
            <a:spLocks noChangeArrowheads="1"/>
          </p:cNvSpPr>
          <p:nvPr/>
        </p:nvSpPr>
        <p:spPr bwMode="auto">
          <a:xfrm>
            <a:off x="1349375" y="2093913"/>
            <a:ext cx="26988" cy="15875"/>
          </a:xfrm>
          <a:prstGeom prst="ellipse">
            <a:avLst/>
          </a:prstGeom>
          <a:solidFill>
            <a:srgbClr val="FF0033"/>
          </a:solidFill>
          <a:ln w="12700">
            <a:solidFill>
              <a:srgbClr val="FF0033"/>
            </a:solidFill>
            <a:round/>
            <a:headEnd/>
            <a:tailEnd/>
          </a:ln>
        </p:spPr>
        <p:txBody>
          <a:bodyPr wrap="none" anchor="ctr"/>
          <a:lstStyle/>
          <a:p>
            <a:endParaRPr lang="en-US"/>
          </a:p>
        </p:txBody>
      </p:sp>
      <p:sp>
        <p:nvSpPr>
          <p:cNvPr id="19467" name="Oval 12"/>
          <p:cNvSpPr>
            <a:spLocks noChangeArrowheads="1"/>
          </p:cNvSpPr>
          <p:nvPr/>
        </p:nvSpPr>
        <p:spPr bwMode="auto">
          <a:xfrm>
            <a:off x="2024063" y="2098675"/>
            <a:ext cx="28575" cy="15875"/>
          </a:xfrm>
          <a:prstGeom prst="ellipse">
            <a:avLst/>
          </a:prstGeom>
          <a:solidFill>
            <a:srgbClr val="FF0033"/>
          </a:solidFill>
          <a:ln w="12700">
            <a:solidFill>
              <a:srgbClr val="FF0033"/>
            </a:solidFill>
            <a:round/>
            <a:headEnd/>
            <a:tailEnd/>
          </a:ln>
        </p:spPr>
        <p:txBody>
          <a:bodyPr wrap="none" anchor="ctr"/>
          <a:lstStyle/>
          <a:p>
            <a:endParaRPr lang="en-US"/>
          </a:p>
        </p:txBody>
      </p:sp>
      <p:sp>
        <p:nvSpPr>
          <p:cNvPr id="19468" name="Oval 13"/>
          <p:cNvSpPr>
            <a:spLocks noChangeArrowheads="1"/>
          </p:cNvSpPr>
          <p:nvPr/>
        </p:nvSpPr>
        <p:spPr bwMode="auto">
          <a:xfrm>
            <a:off x="1643063" y="2203450"/>
            <a:ext cx="26987" cy="15875"/>
          </a:xfrm>
          <a:prstGeom prst="ellipse">
            <a:avLst/>
          </a:prstGeom>
          <a:solidFill>
            <a:srgbClr val="FF0033"/>
          </a:solidFill>
          <a:ln w="12700">
            <a:solidFill>
              <a:srgbClr val="FF0033"/>
            </a:solidFill>
            <a:round/>
            <a:headEnd/>
            <a:tailEnd/>
          </a:ln>
        </p:spPr>
        <p:txBody>
          <a:bodyPr wrap="none" anchor="ctr"/>
          <a:lstStyle/>
          <a:p>
            <a:endParaRPr lang="en-US"/>
          </a:p>
        </p:txBody>
      </p:sp>
      <p:sp>
        <p:nvSpPr>
          <p:cNvPr id="19469" name="Rectangle 14"/>
          <p:cNvSpPr>
            <a:spLocks noChangeArrowheads="1"/>
          </p:cNvSpPr>
          <p:nvPr/>
        </p:nvSpPr>
        <p:spPr bwMode="auto">
          <a:xfrm>
            <a:off x="1252538" y="1909763"/>
            <a:ext cx="269875" cy="274637"/>
          </a:xfrm>
          <a:prstGeom prst="rect">
            <a:avLst/>
          </a:prstGeom>
          <a:noFill/>
          <a:ln w="9525">
            <a:noFill/>
            <a:miter lim="800000"/>
            <a:headEnd/>
            <a:tailEnd/>
          </a:ln>
        </p:spPr>
        <p:txBody>
          <a:bodyPr wrap="none" lIns="92075" tIns="46038" rIns="92075" bIns="46038">
            <a:spAutoFit/>
          </a:bodyPr>
          <a:lstStyle/>
          <a:p>
            <a:pPr defTabSz="762000" eaLnBrk="0" hangingPunct="0"/>
            <a:r>
              <a:rPr lang="en-GB" sz="1200">
                <a:solidFill>
                  <a:srgbClr val="FF0033"/>
                </a:solidFill>
                <a:latin typeface="Times New Roman" pitchFamily="18" charset="0"/>
              </a:rPr>
              <a:t>+</a:t>
            </a:r>
          </a:p>
        </p:txBody>
      </p:sp>
      <p:sp>
        <p:nvSpPr>
          <p:cNvPr id="19470" name="Rectangle 15"/>
          <p:cNvSpPr>
            <a:spLocks noChangeArrowheads="1"/>
          </p:cNvSpPr>
          <p:nvPr/>
        </p:nvSpPr>
        <p:spPr bwMode="auto">
          <a:xfrm>
            <a:off x="1855788" y="1928813"/>
            <a:ext cx="269875" cy="274637"/>
          </a:xfrm>
          <a:prstGeom prst="rect">
            <a:avLst/>
          </a:prstGeom>
          <a:noFill/>
          <a:ln w="9525">
            <a:noFill/>
            <a:miter lim="800000"/>
            <a:headEnd/>
            <a:tailEnd/>
          </a:ln>
        </p:spPr>
        <p:txBody>
          <a:bodyPr wrap="none" lIns="92075" tIns="46038" rIns="92075" bIns="46038">
            <a:spAutoFit/>
          </a:bodyPr>
          <a:lstStyle/>
          <a:p>
            <a:pPr defTabSz="762000" eaLnBrk="0" hangingPunct="0"/>
            <a:r>
              <a:rPr lang="en-GB" sz="1200">
                <a:solidFill>
                  <a:srgbClr val="FF0033"/>
                </a:solidFill>
                <a:latin typeface="Times New Roman" pitchFamily="18" charset="0"/>
              </a:rPr>
              <a:t>+</a:t>
            </a:r>
          </a:p>
        </p:txBody>
      </p:sp>
      <p:sp>
        <p:nvSpPr>
          <p:cNvPr id="19471" name="Rectangle 16"/>
          <p:cNvSpPr>
            <a:spLocks noChangeArrowheads="1"/>
          </p:cNvSpPr>
          <p:nvPr/>
        </p:nvSpPr>
        <p:spPr bwMode="auto">
          <a:xfrm>
            <a:off x="1547813" y="2014538"/>
            <a:ext cx="269875" cy="274637"/>
          </a:xfrm>
          <a:prstGeom prst="rect">
            <a:avLst/>
          </a:prstGeom>
          <a:noFill/>
          <a:ln w="9525">
            <a:noFill/>
            <a:miter lim="800000"/>
            <a:headEnd/>
            <a:tailEnd/>
          </a:ln>
        </p:spPr>
        <p:txBody>
          <a:bodyPr wrap="none" lIns="92075" tIns="46038" rIns="92075" bIns="46038">
            <a:spAutoFit/>
          </a:bodyPr>
          <a:lstStyle/>
          <a:p>
            <a:pPr defTabSz="762000" eaLnBrk="0" hangingPunct="0"/>
            <a:r>
              <a:rPr lang="en-GB" sz="1200">
                <a:solidFill>
                  <a:srgbClr val="FF0033"/>
                </a:solidFill>
                <a:latin typeface="Times New Roman" pitchFamily="18" charset="0"/>
              </a:rPr>
              <a:t>+</a:t>
            </a:r>
          </a:p>
        </p:txBody>
      </p:sp>
      <p:sp>
        <p:nvSpPr>
          <p:cNvPr id="19472" name="Line 17"/>
          <p:cNvSpPr>
            <a:spLocks noChangeShapeType="1"/>
          </p:cNvSpPr>
          <p:nvPr/>
        </p:nvSpPr>
        <p:spPr bwMode="auto">
          <a:xfrm>
            <a:off x="2152650" y="2035175"/>
            <a:ext cx="942975" cy="0"/>
          </a:xfrm>
          <a:prstGeom prst="line">
            <a:avLst/>
          </a:prstGeom>
          <a:noFill/>
          <a:ln w="12700">
            <a:solidFill>
              <a:schemeClr val="tx1"/>
            </a:solidFill>
            <a:round/>
            <a:headEnd type="none" w="sm" len="sm"/>
            <a:tailEnd type="none" w="sm" len="sm"/>
          </a:ln>
        </p:spPr>
        <p:txBody>
          <a:bodyPr/>
          <a:lstStyle/>
          <a:p>
            <a:endParaRPr lang="ru-RU"/>
          </a:p>
        </p:txBody>
      </p:sp>
      <p:sp>
        <p:nvSpPr>
          <p:cNvPr id="19473" name="Line 18"/>
          <p:cNvSpPr>
            <a:spLocks noChangeShapeType="1"/>
          </p:cNvSpPr>
          <p:nvPr/>
        </p:nvSpPr>
        <p:spPr bwMode="auto">
          <a:xfrm>
            <a:off x="2146300" y="2230438"/>
            <a:ext cx="944563" cy="0"/>
          </a:xfrm>
          <a:prstGeom prst="line">
            <a:avLst/>
          </a:prstGeom>
          <a:noFill/>
          <a:ln w="12700">
            <a:solidFill>
              <a:schemeClr val="tx1"/>
            </a:solidFill>
            <a:round/>
            <a:headEnd type="none" w="sm" len="sm"/>
            <a:tailEnd type="none" w="sm" len="sm"/>
          </a:ln>
        </p:spPr>
        <p:txBody>
          <a:bodyPr/>
          <a:lstStyle/>
          <a:p>
            <a:endParaRPr lang="ru-RU"/>
          </a:p>
        </p:txBody>
      </p:sp>
      <p:sp>
        <p:nvSpPr>
          <p:cNvPr id="19474" name="Line 19"/>
          <p:cNvSpPr>
            <a:spLocks noChangeShapeType="1"/>
          </p:cNvSpPr>
          <p:nvPr/>
        </p:nvSpPr>
        <p:spPr bwMode="auto">
          <a:xfrm>
            <a:off x="2152650" y="2130425"/>
            <a:ext cx="942975" cy="0"/>
          </a:xfrm>
          <a:prstGeom prst="line">
            <a:avLst/>
          </a:prstGeom>
          <a:noFill/>
          <a:ln w="12700">
            <a:solidFill>
              <a:schemeClr val="tx1"/>
            </a:solidFill>
            <a:round/>
            <a:headEnd type="none" w="sm" len="sm"/>
            <a:tailEnd type="none" w="sm" len="sm"/>
          </a:ln>
        </p:spPr>
        <p:txBody>
          <a:bodyPr/>
          <a:lstStyle/>
          <a:p>
            <a:endParaRPr lang="ru-RU"/>
          </a:p>
        </p:txBody>
      </p:sp>
      <p:sp>
        <p:nvSpPr>
          <p:cNvPr id="19475" name="AutoShape 20"/>
          <p:cNvSpPr>
            <a:spLocks noChangeArrowheads="1"/>
          </p:cNvSpPr>
          <p:nvPr/>
        </p:nvSpPr>
        <p:spPr bwMode="auto">
          <a:xfrm>
            <a:off x="3165475" y="2070100"/>
            <a:ext cx="1042988" cy="130175"/>
          </a:xfrm>
          <a:prstGeom prst="rightArrow">
            <a:avLst>
              <a:gd name="adj1" fmla="val 50000"/>
              <a:gd name="adj2" fmla="val 400647"/>
            </a:avLst>
          </a:prstGeom>
          <a:solidFill>
            <a:srgbClr val="FF00FF"/>
          </a:solidFill>
          <a:ln w="12700">
            <a:solidFill>
              <a:srgbClr val="FF00FF"/>
            </a:solidFill>
            <a:miter lim="800000"/>
            <a:headEnd/>
            <a:tailEnd/>
          </a:ln>
        </p:spPr>
        <p:txBody>
          <a:bodyPr wrap="none" anchor="ctr"/>
          <a:lstStyle/>
          <a:p>
            <a:endParaRPr lang="en-US"/>
          </a:p>
        </p:txBody>
      </p:sp>
      <p:sp>
        <p:nvSpPr>
          <p:cNvPr id="19476" name="Rectangle 21"/>
          <p:cNvSpPr>
            <a:spLocks noChangeArrowheads="1"/>
          </p:cNvSpPr>
          <p:nvPr/>
        </p:nvSpPr>
        <p:spPr bwMode="auto">
          <a:xfrm>
            <a:off x="4238625" y="1833563"/>
            <a:ext cx="931863" cy="581025"/>
          </a:xfrm>
          <a:prstGeom prst="rect">
            <a:avLst/>
          </a:prstGeom>
          <a:noFill/>
          <a:ln w="9525">
            <a:noFill/>
            <a:miter lim="800000"/>
            <a:headEnd/>
            <a:tailEnd/>
          </a:ln>
        </p:spPr>
        <p:txBody>
          <a:bodyPr wrap="none" lIns="92075" tIns="46038" rIns="92075" bIns="46038">
            <a:spAutoFit/>
          </a:bodyPr>
          <a:lstStyle/>
          <a:p>
            <a:pPr algn="ctr" defTabSz="762000" eaLnBrk="0" hangingPunct="0"/>
            <a:r>
              <a:rPr lang="en-US" sz="1600">
                <a:solidFill>
                  <a:srgbClr val="FF33CC"/>
                </a:solidFill>
                <a:latin typeface="Times New Roman" pitchFamily="18" charset="0"/>
              </a:rPr>
              <a:t>mass</a:t>
            </a:r>
          </a:p>
          <a:p>
            <a:pPr algn="ctr" defTabSz="762000" eaLnBrk="0" hangingPunct="0"/>
            <a:r>
              <a:rPr lang="en-GB" sz="1600">
                <a:solidFill>
                  <a:srgbClr val="FF33CC"/>
                </a:solidFill>
                <a:latin typeface="Times New Roman" pitchFamily="18" charset="0"/>
              </a:rPr>
              <a:t>separator</a:t>
            </a:r>
          </a:p>
        </p:txBody>
      </p:sp>
      <p:sp>
        <p:nvSpPr>
          <p:cNvPr id="19477" name="Rectangle 22"/>
          <p:cNvSpPr>
            <a:spLocks noChangeArrowheads="1"/>
          </p:cNvSpPr>
          <p:nvPr/>
        </p:nvSpPr>
        <p:spPr bwMode="auto">
          <a:xfrm>
            <a:off x="1673225" y="2600325"/>
            <a:ext cx="998538" cy="581025"/>
          </a:xfrm>
          <a:prstGeom prst="rect">
            <a:avLst/>
          </a:prstGeom>
          <a:noFill/>
          <a:ln w="9525">
            <a:noFill/>
            <a:miter lim="800000"/>
            <a:headEnd/>
            <a:tailEnd/>
          </a:ln>
        </p:spPr>
        <p:txBody>
          <a:bodyPr wrap="none" lIns="92075" tIns="46038" rIns="92075" bIns="46038">
            <a:spAutoFit/>
          </a:bodyPr>
          <a:lstStyle/>
          <a:p>
            <a:pPr defTabSz="762000" eaLnBrk="0" hangingPunct="0"/>
            <a:r>
              <a:rPr lang="en-US" sz="1600" b="1">
                <a:solidFill>
                  <a:srgbClr val="FF0033"/>
                </a:solidFill>
                <a:latin typeface="Times New Roman" pitchFamily="18" charset="0"/>
              </a:rPr>
              <a:t>cyclotron</a:t>
            </a:r>
            <a:endParaRPr lang="en-GB" sz="1600" b="1">
              <a:solidFill>
                <a:srgbClr val="FF0033"/>
              </a:solidFill>
              <a:latin typeface="Times New Roman" pitchFamily="18" charset="0"/>
            </a:endParaRPr>
          </a:p>
          <a:p>
            <a:pPr defTabSz="762000" eaLnBrk="0" hangingPunct="0"/>
            <a:r>
              <a:rPr lang="en-GB" sz="1600" b="1">
                <a:solidFill>
                  <a:srgbClr val="FF0033"/>
                </a:solidFill>
                <a:latin typeface="Times New Roman" pitchFamily="18" charset="0"/>
              </a:rPr>
              <a:t>beam</a:t>
            </a:r>
          </a:p>
        </p:txBody>
      </p:sp>
      <p:sp>
        <p:nvSpPr>
          <p:cNvPr id="19478" name="Rectangle 23"/>
          <p:cNvSpPr>
            <a:spLocks noChangeArrowheads="1"/>
          </p:cNvSpPr>
          <p:nvPr/>
        </p:nvSpPr>
        <p:spPr bwMode="auto">
          <a:xfrm>
            <a:off x="2235200" y="1662113"/>
            <a:ext cx="658813" cy="336550"/>
          </a:xfrm>
          <a:prstGeom prst="rect">
            <a:avLst/>
          </a:prstGeom>
          <a:noFill/>
          <a:ln w="9525">
            <a:noFill/>
            <a:miter lim="800000"/>
            <a:headEnd/>
            <a:tailEnd/>
          </a:ln>
        </p:spPr>
        <p:txBody>
          <a:bodyPr wrap="none" lIns="92075" tIns="46038" rIns="92075" bIns="46038">
            <a:spAutoFit/>
          </a:bodyPr>
          <a:lstStyle/>
          <a:p>
            <a:pPr defTabSz="762000" eaLnBrk="0" hangingPunct="0"/>
            <a:r>
              <a:rPr lang="en-GB" sz="1600" b="1">
                <a:latin typeface="Times New Roman" pitchFamily="18" charset="0"/>
              </a:rPr>
              <a:t>SPIG</a:t>
            </a:r>
          </a:p>
        </p:txBody>
      </p:sp>
      <p:sp>
        <p:nvSpPr>
          <p:cNvPr id="19479" name="Rectangle 24"/>
          <p:cNvSpPr>
            <a:spLocks noChangeArrowheads="1"/>
          </p:cNvSpPr>
          <p:nvPr/>
        </p:nvSpPr>
        <p:spPr bwMode="auto">
          <a:xfrm>
            <a:off x="739775" y="1282700"/>
            <a:ext cx="1036638" cy="304800"/>
          </a:xfrm>
          <a:prstGeom prst="rect">
            <a:avLst/>
          </a:prstGeom>
          <a:noFill/>
          <a:ln w="9525">
            <a:noFill/>
            <a:miter lim="800000"/>
            <a:headEnd/>
            <a:tailEnd/>
          </a:ln>
        </p:spPr>
        <p:txBody>
          <a:bodyPr wrap="none" lIns="92075" tIns="46038" rIns="92075" bIns="46038">
            <a:spAutoFit/>
          </a:bodyPr>
          <a:lstStyle/>
          <a:p>
            <a:pPr defTabSz="762000" eaLnBrk="0" hangingPunct="0"/>
            <a:r>
              <a:rPr lang="en-US" sz="1400" b="1">
                <a:solidFill>
                  <a:srgbClr val="FF33CC"/>
                </a:solidFill>
                <a:latin typeface="Times New Roman" pitchFamily="18" charset="0"/>
              </a:rPr>
              <a:t>Ni filament</a:t>
            </a:r>
            <a:endParaRPr lang="en-GB" sz="1400" b="1">
              <a:solidFill>
                <a:srgbClr val="FF33CC"/>
              </a:solidFill>
              <a:latin typeface="Times New Roman" pitchFamily="18" charset="0"/>
            </a:endParaRPr>
          </a:p>
        </p:txBody>
      </p:sp>
      <p:sp>
        <p:nvSpPr>
          <p:cNvPr id="19480" name="Oval 25"/>
          <p:cNvSpPr>
            <a:spLocks noChangeArrowheads="1"/>
          </p:cNvSpPr>
          <p:nvPr/>
        </p:nvSpPr>
        <p:spPr bwMode="auto">
          <a:xfrm>
            <a:off x="2206625" y="1898650"/>
            <a:ext cx="28575"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81" name="Oval 26"/>
          <p:cNvSpPr>
            <a:spLocks noChangeArrowheads="1"/>
          </p:cNvSpPr>
          <p:nvPr/>
        </p:nvSpPr>
        <p:spPr bwMode="auto">
          <a:xfrm>
            <a:off x="2371725" y="2051050"/>
            <a:ext cx="28575"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82" name="Oval 27"/>
          <p:cNvSpPr>
            <a:spLocks noChangeArrowheads="1"/>
          </p:cNvSpPr>
          <p:nvPr/>
        </p:nvSpPr>
        <p:spPr bwMode="auto">
          <a:xfrm>
            <a:off x="2179638" y="2082800"/>
            <a:ext cx="26987"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83" name="Oval 28"/>
          <p:cNvSpPr>
            <a:spLocks noChangeArrowheads="1"/>
          </p:cNvSpPr>
          <p:nvPr/>
        </p:nvSpPr>
        <p:spPr bwMode="auto">
          <a:xfrm>
            <a:off x="2268538" y="2432050"/>
            <a:ext cx="28575"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84" name="Oval 29"/>
          <p:cNvSpPr>
            <a:spLocks noChangeArrowheads="1"/>
          </p:cNvSpPr>
          <p:nvPr/>
        </p:nvSpPr>
        <p:spPr bwMode="auto">
          <a:xfrm>
            <a:off x="2124075" y="2317750"/>
            <a:ext cx="28575"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85" name="Oval 30"/>
          <p:cNvSpPr>
            <a:spLocks noChangeArrowheads="1"/>
          </p:cNvSpPr>
          <p:nvPr/>
        </p:nvSpPr>
        <p:spPr bwMode="auto">
          <a:xfrm>
            <a:off x="2289175" y="2266950"/>
            <a:ext cx="28575"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86" name="Oval 31"/>
          <p:cNvSpPr>
            <a:spLocks noChangeArrowheads="1"/>
          </p:cNvSpPr>
          <p:nvPr/>
        </p:nvSpPr>
        <p:spPr bwMode="auto">
          <a:xfrm>
            <a:off x="2132013" y="1820863"/>
            <a:ext cx="26987"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87" name="Oval 32"/>
          <p:cNvSpPr>
            <a:spLocks noChangeArrowheads="1"/>
          </p:cNvSpPr>
          <p:nvPr/>
        </p:nvSpPr>
        <p:spPr bwMode="auto">
          <a:xfrm>
            <a:off x="2289175" y="2584450"/>
            <a:ext cx="28575"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88" name="Oval 33"/>
          <p:cNvSpPr>
            <a:spLocks noChangeArrowheads="1"/>
          </p:cNvSpPr>
          <p:nvPr/>
        </p:nvSpPr>
        <p:spPr bwMode="auto">
          <a:xfrm>
            <a:off x="2598738" y="2413000"/>
            <a:ext cx="28575"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89" name="Oval 34"/>
          <p:cNvSpPr>
            <a:spLocks noChangeArrowheads="1"/>
          </p:cNvSpPr>
          <p:nvPr/>
        </p:nvSpPr>
        <p:spPr bwMode="auto">
          <a:xfrm>
            <a:off x="2406650" y="1682750"/>
            <a:ext cx="26988" cy="19050"/>
          </a:xfrm>
          <a:prstGeom prst="ellipse">
            <a:avLst/>
          </a:prstGeom>
          <a:solidFill>
            <a:srgbClr val="66FFFF"/>
          </a:solidFill>
          <a:ln w="12700">
            <a:solidFill>
              <a:srgbClr val="66FFFF"/>
            </a:solidFill>
            <a:round/>
            <a:headEnd/>
            <a:tailEnd/>
          </a:ln>
        </p:spPr>
        <p:txBody>
          <a:bodyPr wrap="none" anchor="ctr"/>
          <a:lstStyle/>
          <a:p>
            <a:endParaRPr lang="en-US"/>
          </a:p>
        </p:txBody>
      </p:sp>
      <p:sp>
        <p:nvSpPr>
          <p:cNvPr id="19490" name="Oval 35"/>
          <p:cNvSpPr>
            <a:spLocks noChangeArrowheads="1"/>
          </p:cNvSpPr>
          <p:nvPr/>
        </p:nvSpPr>
        <p:spPr bwMode="auto">
          <a:xfrm>
            <a:off x="2722563" y="2135188"/>
            <a:ext cx="26987" cy="15875"/>
          </a:xfrm>
          <a:prstGeom prst="ellipse">
            <a:avLst/>
          </a:prstGeom>
          <a:solidFill>
            <a:srgbClr val="FF0033"/>
          </a:solidFill>
          <a:ln w="12700">
            <a:solidFill>
              <a:srgbClr val="FF0033"/>
            </a:solidFill>
            <a:round/>
            <a:headEnd/>
            <a:tailEnd/>
          </a:ln>
        </p:spPr>
        <p:txBody>
          <a:bodyPr wrap="none" anchor="ctr"/>
          <a:lstStyle/>
          <a:p>
            <a:endParaRPr lang="en-US"/>
          </a:p>
        </p:txBody>
      </p:sp>
      <p:sp>
        <p:nvSpPr>
          <p:cNvPr id="19491" name="Oval 36"/>
          <p:cNvSpPr>
            <a:spLocks noChangeArrowheads="1"/>
          </p:cNvSpPr>
          <p:nvPr/>
        </p:nvSpPr>
        <p:spPr bwMode="auto">
          <a:xfrm>
            <a:off x="3100388" y="2071688"/>
            <a:ext cx="28575" cy="15875"/>
          </a:xfrm>
          <a:prstGeom prst="ellipse">
            <a:avLst/>
          </a:prstGeom>
          <a:solidFill>
            <a:srgbClr val="FF0033"/>
          </a:solidFill>
          <a:ln w="12700">
            <a:solidFill>
              <a:srgbClr val="FF0033"/>
            </a:solidFill>
            <a:round/>
            <a:headEnd/>
            <a:tailEnd/>
          </a:ln>
        </p:spPr>
        <p:txBody>
          <a:bodyPr wrap="none" anchor="ctr"/>
          <a:lstStyle/>
          <a:p>
            <a:endParaRPr lang="en-US"/>
          </a:p>
        </p:txBody>
      </p:sp>
      <p:sp>
        <p:nvSpPr>
          <p:cNvPr id="19492" name="Oval 37"/>
          <p:cNvSpPr>
            <a:spLocks noChangeArrowheads="1"/>
          </p:cNvSpPr>
          <p:nvPr/>
        </p:nvSpPr>
        <p:spPr bwMode="auto">
          <a:xfrm>
            <a:off x="2271713" y="2354263"/>
            <a:ext cx="28575" cy="15875"/>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9493" name="Oval 38"/>
          <p:cNvSpPr>
            <a:spLocks noChangeArrowheads="1"/>
          </p:cNvSpPr>
          <p:nvPr/>
        </p:nvSpPr>
        <p:spPr bwMode="auto">
          <a:xfrm>
            <a:off x="2312988" y="1966913"/>
            <a:ext cx="28575" cy="15875"/>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9494" name="Rectangle 39"/>
          <p:cNvSpPr>
            <a:spLocks noChangeArrowheads="1"/>
          </p:cNvSpPr>
          <p:nvPr/>
        </p:nvSpPr>
        <p:spPr bwMode="auto">
          <a:xfrm>
            <a:off x="1693863" y="1662113"/>
            <a:ext cx="420687" cy="336550"/>
          </a:xfrm>
          <a:prstGeom prst="rect">
            <a:avLst/>
          </a:prstGeom>
          <a:noFill/>
          <a:ln w="9525">
            <a:noFill/>
            <a:miter lim="800000"/>
            <a:headEnd/>
            <a:tailEnd/>
          </a:ln>
        </p:spPr>
        <p:txBody>
          <a:bodyPr wrap="none" lIns="92075" tIns="46038" rIns="92075" bIns="46038">
            <a:spAutoFit/>
          </a:bodyPr>
          <a:lstStyle/>
          <a:p>
            <a:pPr defTabSz="762000" eaLnBrk="0" hangingPunct="0"/>
            <a:r>
              <a:rPr lang="en-US" sz="1600">
                <a:latin typeface="Times New Roman" pitchFamily="18" charset="0"/>
              </a:rPr>
              <a:t>He</a:t>
            </a:r>
            <a:endParaRPr lang="en-GB" sz="1600">
              <a:latin typeface="Times New Roman" pitchFamily="18" charset="0"/>
            </a:endParaRPr>
          </a:p>
        </p:txBody>
      </p:sp>
      <p:sp>
        <p:nvSpPr>
          <p:cNvPr id="19495" name="Text Box 40"/>
          <p:cNvSpPr txBox="1">
            <a:spLocks noChangeArrowheads="1"/>
          </p:cNvSpPr>
          <p:nvPr/>
        </p:nvSpPr>
        <p:spPr bwMode="auto">
          <a:xfrm>
            <a:off x="468313" y="2924175"/>
            <a:ext cx="1066800" cy="360363"/>
          </a:xfrm>
          <a:prstGeom prst="rect">
            <a:avLst/>
          </a:prstGeom>
          <a:noFill/>
          <a:ln w="9525">
            <a:noFill/>
            <a:miter lim="800000"/>
            <a:headEnd/>
            <a:tailEnd/>
          </a:ln>
        </p:spPr>
        <p:txBody>
          <a:bodyPr wrap="none" lIns="0" tIns="0" rIns="0" bIns="0"/>
          <a:lstStyle/>
          <a:p>
            <a:pPr algn="ctr">
              <a:lnSpc>
                <a:spcPct val="50000"/>
              </a:lnSpc>
              <a:spcBef>
                <a:spcPct val="50000"/>
              </a:spcBef>
            </a:pPr>
            <a:r>
              <a:rPr lang="en-US" sz="1600">
                <a:solidFill>
                  <a:srgbClr val="CC6600"/>
                </a:solidFill>
                <a:latin typeface="Times New Roman" pitchFamily="18" charset="0"/>
              </a:rPr>
              <a:t>target</a:t>
            </a:r>
          </a:p>
          <a:p>
            <a:pPr algn="ctr">
              <a:lnSpc>
                <a:spcPct val="50000"/>
              </a:lnSpc>
              <a:spcBef>
                <a:spcPct val="50000"/>
              </a:spcBef>
            </a:pPr>
            <a:r>
              <a:rPr lang="en-US" sz="1600">
                <a:solidFill>
                  <a:srgbClr val="CC6600"/>
                </a:solidFill>
                <a:latin typeface="Times New Roman" pitchFamily="18" charset="0"/>
              </a:rPr>
              <a:t>3-10 mg/cm2</a:t>
            </a:r>
          </a:p>
        </p:txBody>
      </p:sp>
      <p:sp>
        <p:nvSpPr>
          <p:cNvPr id="19496" name="AutoShape 41"/>
          <p:cNvSpPr>
            <a:spLocks noChangeArrowheads="1"/>
          </p:cNvSpPr>
          <p:nvPr/>
        </p:nvSpPr>
        <p:spPr bwMode="auto">
          <a:xfrm rot="5476089">
            <a:off x="655637" y="1776413"/>
            <a:ext cx="282575" cy="425450"/>
          </a:xfrm>
          <a:prstGeom prst="upArrow">
            <a:avLst>
              <a:gd name="adj1" fmla="val 50000"/>
              <a:gd name="adj2" fmla="val 37640"/>
            </a:avLst>
          </a:prstGeom>
          <a:solidFill>
            <a:srgbClr val="00FFFF"/>
          </a:solidFill>
          <a:ln w="9525">
            <a:solidFill>
              <a:schemeClr val="tx1"/>
            </a:solidFill>
            <a:miter lim="800000"/>
            <a:headEnd/>
            <a:tailEnd/>
          </a:ln>
        </p:spPr>
        <p:txBody>
          <a:bodyPr wrap="none" anchor="ctr"/>
          <a:lstStyle/>
          <a:p>
            <a:endParaRPr lang="en-US"/>
          </a:p>
        </p:txBody>
      </p:sp>
      <p:grpSp>
        <p:nvGrpSpPr>
          <p:cNvPr id="19497" name="Group 42"/>
          <p:cNvGrpSpPr>
            <a:grpSpLocks/>
          </p:cNvGrpSpPr>
          <p:nvPr/>
        </p:nvGrpSpPr>
        <p:grpSpPr bwMode="auto">
          <a:xfrm>
            <a:off x="88900" y="2092325"/>
            <a:ext cx="719138" cy="169863"/>
            <a:chOff x="272" y="1318"/>
            <a:chExt cx="453" cy="107"/>
          </a:xfrm>
        </p:grpSpPr>
        <p:sp>
          <p:nvSpPr>
            <p:cNvPr id="19514" name="AutoShape 43"/>
            <p:cNvSpPr>
              <a:spLocks noChangeArrowheads="1"/>
            </p:cNvSpPr>
            <p:nvPr/>
          </p:nvSpPr>
          <p:spPr bwMode="auto">
            <a:xfrm rot="-10740000">
              <a:off x="272" y="1318"/>
              <a:ext cx="453" cy="107"/>
            </a:xfrm>
            <a:prstGeom prst="leftArrow">
              <a:avLst>
                <a:gd name="adj1" fmla="val 50000"/>
                <a:gd name="adj2" fmla="val 211663"/>
              </a:avLst>
            </a:prstGeom>
            <a:solidFill>
              <a:srgbClr val="FF0000"/>
            </a:solidFill>
            <a:ln w="12700">
              <a:solidFill>
                <a:srgbClr val="FF0000"/>
              </a:solidFill>
              <a:miter lim="800000"/>
              <a:headEnd/>
              <a:tailEnd/>
            </a:ln>
          </p:spPr>
          <p:txBody>
            <a:bodyPr wrap="none" anchor="ctr"/>
            <a:lstStyle/>
            <a:p>
              <a:endParaRPr lang="en-US"/>
            </a:p>
          </p:txBody>
        </p:sp>
        <p:sp>
          <p:nvSpPr>
            <p:cNvPr id="19515" name="Line 44"/>
            <p:cNvSpPr>
              <a:spLocks noChangeShapeType="1"/>
            </p:cNvSpPr>
            <p:nvPr/>
          </p:nvSpPr>
          <p:spPr bwMode="auto">
            <a:xfrm>
              <a:off x="306" y="1404"/>
              <a:ext cx="240" cy="0"/>
            </a:xfrm>
            <a:prstGeom prst="line">
              <a:avLst/>
            </a:prstGeom>
            <a:noFill/>
            <a:ln w="50800">
              <a:solidFill>
                <a:srgbClr val="0000FF"/>
              </a:solidFill>
              <a:round/>
              <a:headEnd/>
              <a:tailEnd type="triangle" w="med" len="med"/>
            </a:ln>
          </p:spPr>
          <p:txBody>
            <a:bodyPr/>
            <a:lstStyle/>
            <a:p>
              <a:endParaRPr lang="ru-RU"/>
            </a:p>
          </p:txBody>
        </p:sp>
      </p:grpSp>
      <p:sp>
        <p:nvSpPr>
          <p:cNvPr id="19498" name="Text Box 45"/>
          <p:cNvSpPr txBox="1">
            <a:spLocks noChangeArrowheads="1"/>
          </p:cNvSpPr>
          <p:nvPr/>
        </p:nvSpPr>
        <p:spPr bwMode="auto">
          <a:xfrm>
            <a:off x="3381375" y="1752600"/>
            <a:ext cx="685800" cy="304800"/>
          </a:xfrm>
          <a:prstGeom prst="rect">
            <a:avLst/>
          </a:prstGeom>
          <a:noFill/>
          <a:ln w="9525">
            <a:noFill/>
            <a:miter lim="800000"/>
            <a:headEnd/>
            <a:tailEnd/>
          </a:ln>
        </p:spPr>
        <p:txBody>
          <a:bodyPr wrap="none" lIns="0" tIns="0" rIns="0" bIns="0"/>
          <a:lstStyle/>
          <a:p>
            <a:pPr algn="ctr">
              <a:spcBef>
                <a:spcPct val="50000"/>
              </a:spcBef>
            </a:pPr>
            <a:r>
              <a:rPr lang="en-US" sz="1600" b="1">
                <a:solidFill>
                  <a:srgbClr val="FF33CC"/>
                </a:solidFill>
                <a:latin typeface="Times New Roman" pitchFamily="18" charset="0"/>
              </a:rPr>
              <a:t>40 kV</a:t>
            </a:r>
            <a:endParaRPr lang="en-GB" sz="1600" b="1">
              <a:solidFill>
                <a:srgbClr val="FF33CC"/>
              </a:solidFill>
              <a:latin typeface="Times New Roman" pitchFamily="18" charset="0"/>
            </a:endParaRPr>
          </a:p>
        </p:txBody>
      </p:sp>
      <p:pic>
        <p:nvPicPr>
          <p:cNvPr id="19499" name="Picture 46"/>
          <p:cNvPicPr>
            <a:picLocks noChangeAspect="1" noChangeArrowheads="1"/>
          </p:cNvPicPr>
          <p:nvPr/>
        </p:nvPicPr>
        <p:blipFill>
          <a:blip r:embed="rId2" cstate="print"/>
          <a:srcRect/>
          <a:stretch>
            <a:fillRect/>
          </a:stretch>
        </p:blipFill>
        <p:spPr bwMode="auto">
          <a:xfrm>
            <a:off x="5419725" y="1612900"/>
            <a:ext cx="3600450" cy="5019675"/>
          </a:xfrm>
          <a:prstGeom prst="rect">
            <a:avLst/>
          </a:prstGeom>
          <a:noFill/>
          <a:ln w="9525">
            <a:solidFill>
              <a:srgbClr val="000000"/>
            </a:solidFill>
            <a:miter lim="800000"/>
            <a:headEnd/>
            <a:tailEnd/>
          </a:ln>
        </p:spPr>
      </p:pic>
      <p:sp>
        <p:nvSpPr>
          <p:cNvPr id="19500" name="Text Box 47"/>
          <p:cNvSpPr txBox="1">
            <a:spLocks noChangeArrowheads="1"/>
          </p:cNvSpPr>
          <p:nvPr/>
        </p:nvSpPr>
        <p:spPr bwMode="auto">
          <a:xfrm>
            <a:off x="5648325" y="981075"/>
            <a:ext cx="2981325" cy="531813"/>
          </a:xfrm>
          <a:prstGeom prst="rect">
            <a:avLst/>
          </a:prstGeom>
          <a:noFill/>
          <a:ln w="9525">
            <a:noFill/>
            <a:miter lim="800000"/>
            <a:headEnd/>
            <a:tailEnd/>
          </a:ln>
        </p:spPr>
        <p:txBody>
          <a:bodyPr lIns="0" tIns="0" rIns="0" bIns="0">
            <a:spAutoFit/>
          </a:bodyPr>
          <a:lstStyle/>
          <a:p>
            <a:pPr algn="ctr">
              <a:spcBef>
                <a:spcPct val="50000"/>
              </a:spcBef>
            </a:pPr>
            <a:r>
              <a:rPr lang="en-US" sz="1400" b="1">
                <a:latin typeface="Arial Narrow" pitchFamily="34" charset="0"/>
              </a:rPr>
              <a:t>Time profiles of laser-ionized stable</a:t>
            </a:r>
          </a:p>
          <a:p>
            <a:pPr algn="ctr">
              <a:spcBef>
                <a:spcPct val="50000"/>
              </a:spcBef>
            </a:pPr>
            <a:r>
              <a:rPr lang="en-US" sz="1400" b="1">
                <a:latin typeface="Arial Narrow" pitchFamily="34" charset="0"/>
              </a:rPr>
              <a:t> Ni-58 from the filament</a:t>
            </a:r>
            <a:endParaRPr lang="en-GB" sz="1400" b="1">
              <a:latin typeface="Arial Narrow" pitchFamily="34" charset="0"/>
            </a:endParaRPr>
          </a:p>
        </p:txBody>
      </p:sp>
      <p:sp>
        <p:nvSpPr>
          <p:cNvPr id="19501" name="Text Box 48"/>
          <p:cNvSpPr txBox="1">
            <a:spLocks noChangeArrowheads="1"/>
          </p:cNvSpPr>
          <p:nvPr/>
        </p:nvSpPr>
        <p:spPr bwMode="auto">
          <a:xfrm>
            <a:off x="8277225" y="1666875"/>
            <a:ext cx="676275" cy="254000"/>
          </a:xfrm>
          <a:prstGeom prst="rect">
            <a:avLst/>
          </a:prstGeom>
          <a:noFill/>
          <a:ln w="9525">
            <a:solidFill>
              <a:srgbClr val="000000"/>
            </a:solidFill>
            <a:miter lim="800000"/>
            <a:headEnd/>
            <a:tailEnd/>
          </a:ln>
        </p:spPr>
        <p:txBody>
          <a:bodyPr lIns="0" tIns="0" rIns="0" bIns="0">
            <a:spAutoFit/>
          </a:bodyPr>
          <a:lstStyle/>
          <a:p>
            <a:pPr algn="ctr">
              <a:spcBef>
                <a:spcPct val="50000"/>
              </a:spcBef>
            </a:pPr>
            <a:r>
              <a:rPr lang="en-US" sz="1600" b="1">
                <a:latin typeface="Times New Roman" pitchFamily="18" charset="0"/>
              </a:rPr>
              <a:t>~1994</a:t>
            </a:r>
            <a:endParaRPr lang="en-GB" sz="1600" b="1">
              <a:latin typeface="Times New Roman" pitchFamily="18" charset="0"/>
            </a:endParaRPr>
          </a:p>
        </p:txBody>
      </p:sp>
      <p:sp>
        <p:nvSpPr>
          <p:cNvPr id="19502" name="Text Box 49"/>
          <p:cNvSpPr txBox="1">
            <a:spLocks noChangeArrowheads="1"/>
          </p:cNvSpPr>
          <p:nvPr/>
        </p:nvSpPr>
        <p:spPr bwMode="auto">
          <a:xfrm>
            <a:off x="900113" y="4437063"/>
            <a:ext cx="3257550" cy="1924050"/>
          </a:xfrm>
          <a:prstGeom prst="rect">
            <a:avLst/>
          </a:prstGeom>
          <a:solidFill>
            <a:srgbClr val="FFFF99"/>
          </a:solidFill>
          <a:ln w="9525">
            <a:solidFill>
              <a:srgbClr val="FF0000"/>
            </a:solidFill>
            <a:miter lim="800000"/>
            <a:headEnd/>
            <a:tailEnd/>
          </a:ln>
        </p:spPr>
        <p:txBody>
          <a:bodyPr lIns="36000" tIns="0" rIns="0" bIns="0">
            <a:spAutoFit/>
          </a:bodyPr>
          <a:lstStyle/>
          <a:p>
            <a:pPr>
              <a:spcBef>
                <a:spcPct val="50000"/>
              </a:spcBef>
            </a:pPr>
            <a:r>
              <a:rPr lang="en-US" sz="1400" b="1">
                <a:solidFill>
                  <a:srgbClr val="000099"/>
                </a:solidFill>
                <a:latin typeface="Times New Roman" pitchFamily="18" charset="0"/>
              </a:rPr>
              <a:t>Laser-produced Ni ions recombine in a plasma created by a primary beam</a:t>
            </a:r>
          </a:p>
          <a:p>
            <a:pPr>
              <a:spcBef>
                <a:spcPct val="50000"/>
              </a:spcBef>
            </a:pPr>
            <a:r>
              <a:rPr lang="en-US" sz="1400" b="1">
                <a:latin typeface="Times New Roman" pitchFamily="18" charset="0"/>
              </a:rPr>
              <a:t>              </a:t>
            </a:r>
            <a:r>
              <a:rPr lang="en-US" sz="1400" b="1">
                <a:solidFill>
                  <a:srgbClr val="FF0000"/>
                </a:solidFill>
                <a:latin typeface="Times New Roman" pitchFamily="18" charset="0"/>
              </a:rPr>
              <a:t>&gt;99% are neutral</a:t>
            </a:r>
          </a:p>
          <a:p>
            <a:pPr>
              <a:spcBef>
                <a:spcPct val="50000"/>
              </a:spcBef>
            </a:pPr>
            <a:r>
              <a:rPr lang="en-US" sz="1400" b="1">
                <a:solidFill>
                  <a:srgbClr val="000099"/>
                </a:solidFill>
                <a:latin typeface="Times New Roman" pitchFamily="18" charset="0"/>
              </a:rPr>
              <a:t>We have to provide for radioactive atoms:</a:t>
            </a:r>
          </a:p>
          <a:p>
            <a:pPr>
              <a:spcBef>
                <a:spcPct val="50000"/>
              </a:spcBef>
            </a:pPr>
            <a:r>
              <a:rPr lang="en-US" sz="1400" b="1">
                <a:solidFill>
                  <a:srgbClr val="000099"/>
                </a:solidFill>
                <a:latin typeface="Times New Roman" pitchFamily="18" charset="0"/>
              </a:rPr>
              <a:t>1. Efficient laser ionization</a:t>
            </a:r>
          </a:p>
          <a:p>
            <a:pPr>
              <a:spcBef>
                <a:spcPct val="50000"/>
              </a:spcBef>
            </a:pPr>
            <a:r>
              <a:rPr lang="en-US" sz="1400" b="1">
                <a:solidFill>
                  <a:srgbClr val="000099"/>
                </a:solidFill>
                <a:latin typeface="Times New Roman" pitchFamily="18" charset="0"/>
              </a:rPr>
              <a:t>2. Survival of laser-produced ions in a volume around the exit hole</a:t>
            </a:r>
            <a:endParaRPr lang="en-GB" sz="1400" b="1">
              <a:solidFill>
                <a:srgbClr val="000099"/>
              </a:solidFill>
              <a:latin typeface="Times New Roman" pitchFamily="18" charset="0"/>
            </a:endParaRPr>
          </a:p>
        </p:txBody>
      </p:sp>
      <p:sp>
        <p:nvSpPr>
          <p:cNvPr id="19503" name="Line 50"/>
          <p:cNvSpPr>
            <a:spLocks noChangeShapeType="1"/>
          </p:cNvSpPr>
          <p:nvPr/>
        </p:nvSpPr>
        <p:spPr bwMode="auto">
          <a:xfrm flipV="1">
            <a:off x="1042988" y="2565400"/>
            <a:ext cx="504825" cy="287338"/>
          </a:xfrm>
          <a:prstGeom prst="line">
            <a:avLst/>
          </a:prstGeom>
          <a:noFill/>
          <a:ln w="25400">
            <a:solidFill>
              <a:srgbClr val="FF0000"/>
            </a:solidFill>
            <a:round/>
            <a:headEnd/>
            <a:tailEnd type="stealth" w="med" len="med"/>
          </a:ln>
        </p:spPr>
        <p:txBody>
          <a:bodyPr>
            <a:spAutoFit/>
          </a:bodyPr>
          <a:lstStyle/>
          <a:p>
            <a:endParaRPr lang="ru-RU"/>
          </a:p>
        </p:txBody>
      </p:sp>
      <p:sp>
        <p:nvSpPr>
          <p:cNvPr id="19504" name="Text Box 51"/>
          <p:cNvSpPr txBox="1">
            <a:spLocks noChangeArrowheads="1"/>
          </p:cNvSpPr>
          <p:nvPr/>
        </p:nvSpPr>
        <p:spPr bwMode="auto">
          <a:xfrm>
            <a:off x="6781800" y="3052763"/>
            <a:ext cx="623888" cy="282575"/>
          </a:xfrm>
          <a:prstGeom prst="rect">
            <a:avLst/>
          </a:prstGeom>
          <a:noFill/>
          <a:ln w="9525">
            <a:solidFill>
              <a:schemeClr val="bg1"/>
            </a:solidFill>
            <a:miter lim="800000"/>
            <a:headEnd/>
            <a:tailEnd/>
          </a:ln>
        </p:spPr>
        <p:txBody>
          <a:bodyPr lIns="0" tIns="0" rIns="0" bIns="0">
            <a:spAutoFit/>
          </a:bodyPr>
          <a:lstStyle/>
          <a:p>
            <a:pPr algn="ctr">
              <a:spcBef>
                <a:spcPct val="50000"/>
              </a:spcBef>
            </a:pPr>
            <a:r>
              <a:rPr lang="en-US" sz="900" b="1">
                <a:latin typeface="Times New Roman" pitchFamily="18" charset="0"/>
              </a:rPr>
              <a:t>Weak beam, 1nA, 1ms</a:t>
            </a:r>
            <a:endParaRPr lang="en-GB" sz="900" b="1">
              <a:latin typeface="Times New Roman" pitchFamily="18" charset="0"/>
            </a:endParaRPr>
          </a:p>
        </p:txBody>
      </p:sp>
      <p:sp>
        <p:nvSpPr>
          <p:cNvPr id="19505" name="Text Box 52"/>
          <p:cNvSpPr txBox="1">
            <a:spLocks noChangeArrowheads="1"/>
          </p:cNvSpPr>
          <p:nvPr/>
        </p:nvSpPr>
        <p:spPr bwMode="auto">
          <a:xfrm>
            <a:off x="6729413" y="4186238"/>
            <a:ext cx="757237" cy="282575"/>
          </a:xfrm>
          <a:prstGeom prst="rect">
            <a:avLst/>
          </a:prstGeom>
          <a:noFill/>
          <a:ln w="9525">
            <a:solidFill>
              <a:schemeClr val="bg1"/>
            </a:solidFill>
            <a:miter lim="800000"/>
            <a:headEnd/>
            <a:tailEnd/>
          </a:ln>
        </p:spPr>
        <p:txBody>
          <a:bodyPr lIns="0" tIns="0" rIns="0" bIns="0">
            <a:spAutoFit/>
          </a:bodyPr>
          <a:lstStyle/>
          <a:p>
            <a:pPr algn="ctr">
              <a:spcBef>
                <a:spcPct val="50000"/>
              </a:spcBef>
            </a:pPr>
            <a:r>
              <a:rPr lang="en-US" sz="900" b="1">
                <a:latin typeface="Times New Roman" pitchFamily="18" charset="0"/>
              </a:rPr>
              <a:t>Strong beam, 1uA,20ms</a:t>
            </a:r>
            <a:endParaRPr lang="en-GB" sz="900" b="1">
              <a:latin typeface="Times New Roman" pitchFamily="18" charset="0"/>
            </a:endParaRPr>
          </a:p>
        </p:txBody>
      </p:sp>
      <p:grpSp>
        <p:nvGrpSpPr>
          <p:cNvPr id="19506" name="Group 53"/>
          <p:cNvGrpSpPr>
            <a:grpSpLocks/>
          </p:cNvGrpSpPr>
          <p:nvPr/>
        </p:nvGrpSpPr>
        <p:grpSpPr bwMode="auto">
          <a:xfrm>
            <a:off x="1057275" y="1657350"/>
            <a:ext cx="155575" cy="452438"/>
            <a:chOff x="954" y="1002"/>
            <a:chExt cx="98" cy="285"/>
          </a:xfrm>
        </p:grpSpPr>
        <p:sp>
          <p:nvSpPr>
            <p:cNvPr id="19510" name="Oval 54"/>
            <p:cNvSpPr>
              <a:spLocks noChangeArrowheads="1"/>
            </p:cNvSpPr>
            <p:nvPr/>
          </p:nvSpPr>
          <p:spPr bwMode="auto">
            <a:xfrm>
              <a:off x="1035" y="1220"/>
              <a:ext cx="17" cy="10"/>
            </a:xfrm>
            <a:prstGeom prst="ellipse">
              <a:avLst/>
            </a:prstGeom>
            <a:solidFill>
              <a:srgbClr val="0000FF"/>
            </a:solidFill>
            <a:ln w="12700">
              <a:solidFill>
                <a:srgbClr val="0000FF"/>
              </a:solidFill>
              <a:round/>
              <a:headEnd/>
              <a:tailEnd/>
            </a:ln>
          </p:spPr>
          <p:txBody>
            <a:bodyPr wrap="none" anchor="ctr"/>
            <a:lstStyle/>
            <a:p>
              <a:endParaRPr lang="en-US"/>
            </a:p>
          </p:txBody>
        </p:sp>
        <p:sp>
          <p:nvSpPr>
            <p:cNvPr id="19511" name="Line 55"/>
            <p:cNvSpPr>
              <a:spLocks noChangeShapeType="1"/>
            </p:cNvSpPr>
            <p:nvPr/>
          </p:nvSpPr>
          <p:spPr bwMode="auto">
            <a:xfrm>
              <a:off x="957" y="1002"/>
              <a:ext cx="0" cy="282"/>
            </a:xfrm>
            <a:prstGeom prst="line">
              <a:avLst/>
            </a:prstGeom>
            <a:noFill/>
            <a:ln w="25400">
              <a:solidFill>
                <a:srgbClr val="FF00FF"/>
              </a:solidFill>
              <a:round/>
              <a:headEnd/>
              <a:tailEnd/>
            </a:ln>
          </p:spPr>
          <p:txBody>
            <a:bodyPr>
              <a:spAutoFit/>
            </a:bodyPr>
            <a:lstStyle/>
            <a:p>
              <a:endParaRPr lang="ru-RU"/>
            </a:p>
          </p:txBody>
        </p:sp>
        <p:sp>
          <p:nvSpPr>
            <p:cNvPr id="19512" name="Line 56"/>
            <p:cNvSpPr>
              <a:spLocks noChangeShapeType="1"/>
            </p:cNvSpPr>
            <p:nvPr/>
          </p:nvSpPr>
          <p:spPr bwMode="auto">
            <a:xfrm>
              <a:off x="1041" y="1005"/>
              <a:ext cx="0" cy="282"/>
            </a:xfrm>
            <a:prstGeom prst="line">
              <a:avLst/>
            </a:prstGeom>
            <a:noFill/>
            <a:ln w="25400">
              <a:solidFill>
                <a:srgbClr val="FF00FF"/>
              </a:solidFill>
              <a:round/>
              <a:headEnd/>
              <a:tailEnd/>
            </a:ln>
          </p:spPr>
          <p:txBody>
            <a:bodyPr>
              <a:spAutoFit/>
            </a:bodyPr>
            <a:lstStyle/>
            <a:p>
              <a:endParaRPr lang="ru-RU"/>
            </a:p>
          </p:txBody>
        </p:sp>
        <p:sp>
          <p:nvSpPr>
            <p:cNvPr id="19513" name="Line 57"/>
            <p:cNvSpPr>
              <a:spLocks noChangeShapeType="1"/>
            </p:cNvSpPr>
            <p:nvPr/>
          </p:nvSpPr>
          <p:spPr bwMode="auto">
            <a:xfrm flipH="1">
              <a:off x="954" y="1281"/>
              <a:ext cx="84" cy="0"/>
            </a:xfrm>
            <a:prstGeom prst="line">
              <a:avLst/>
            </a:prstGeom>
            <a:noFill/>
            <a:ln w="25400">
              <a:solidFill>
                <a:srgbClr val="FF00FF"/>
              </a:solidFill>
              <a:round/>
              <a:headEnd/>
              <a:tailEnd/>
            </a:ln>
          </p:spPr>
          <p:txBody>
            <a:bodyPr>
              <a:spAutoFit/>
            </a:bodyPr>
            <a:lstStyle/>
            <a:p>
              <a:endParaRPr lang="ru-RU"/>
            </a:p>
          </p:txBody>
        </p:sp>
      </p:grpSp>
      <p:sp>
        <p:nvSpPr>
          <p:cNvPr id="19507" name="Rectangle 58"/>
          <p:cNvSpPr>
            <a:spLocks noChangeArrowheads="1"/>
          </p:cNvSpPr>
          <p:nvPr/>
        </p:nvSpPr>
        <p:spPr bwMode="auto">
          <a:xfrm>
            <a:off x="4479925" y="3246438"/>
            <a:ext cx="184150" cy="366712"/>
          </a:xfrm>
          <a:prstGeom prst="rect">
            <a:avLst/>
          </a:prstGeom>
          <a:noFill/>
          <a:ln w="9525">
            <a:noFill/>
            <a:miter lim="800000"/>
            <a:headEnd/>
            <a:tailEnd/>
          </a:ln>
        </p:spPr>
        <p:txBody>
          <a:bodyPr wrap="none">
            <a:spAutoFit/>
          </a:bodyPr>
          <a:lstStyle/>
          <a:p>
            <a:pPr algn="ctr"/>
            <a:endParaRPr lang="en-US">
              <a:latin typeface="Times New Roman" pitchFamily="18" charset="0"/>
            </a:endParaRPr>
          </a:p>
        </p:txBody>
      </p:sp>
      <p:sp>
        <p:nvSpPr>
          <p:cNvPr id="19508" name="Line 59"/>
          <p:cNvSpPr>
            <a:spLocks noChangeShapeType="1"/>
          </p:cNvSpPr>
          <p:nvPr/>
        </p:nvSpPr>
        <p:spPr bwMode="auto">
          <a:xfrm flipV="1">
            <a:off x="3203575" y="5013325"/>
            <a:ext cx="3673475" cy="144463"/>
          </a:xfrm>
          <a:prstGeom prst="line">
            <a:avLst/>
          </a:prstGeom>
          <a:noFill/>
          <a:ln w="25400">
            <a:solidFill>
              <a:srgbClr val="FF0000"/>
            </a:solidFill>
            <a:round/>
            <a:headEnd/>
            <a:tailEnd type="stealth" w="med" len="med"/>
          </a:ln>
        </p:spPr>
        <p:txBody>
          <a:bodyPr>
            <a:spAutoFit/>
          </a:bodyPr>
          <a:lstStyle/>
          <a:p>
            <a:endParaRPr lang="ru-RU"/>
          </a:p>
        </p:txBody>
      </p:sp>
      <p:sp>
        <p:nvSpPr>
          <p:cNvPr id="19509" name="Text Box 60"/>
          <p:cNvSpPr txBox="1">
            <a:spLocks noChangeArrowheads="1"/>
          </p:cNvSpPr>
          <p:nvPr/>
        </p:nvSpPr>
        <p:spPr bwMode="auto">
          <a:xfrm>
            <a:off x="395288" y="3573463"/>
            <a:ext cx="3189287" cy="641350"/>
          </a:xfrm>
          <a:prstGeom prst="rect">
            <a:avLst/>
          </a:prstGeom>
          <a:noFill/>
          <a:ln w="9525">
            <a:noFill/>
            <a:miter lim="800000"/>
            <a:headEnd/>
            <a:tailEnd/>
          </a:ln>
        </p:spPr>
        <p:txBody>
          <a:bodyPr wrap="none">
            <a:spAutoFit/>
          </a:bodyPr>
          <a:lstStyle/>
          <a:p>
            <a:r>
              <a:rPr lang="en-US">
                <a:latin typeface="Calibri" pitchFamily="34" charset="0"/>
              </a:rPr>
              <a:t>Delay time - down to 10 ms (He)</a:t>
            </a:r>
          </a:p>
          <a:p>
            <a:r>
              <a:rPr lang="en-US">
                <a:latin typeface="Calibri" pitchFamily="34" charset="0"/>
              </a:rPr>
              <a:t>Refractory elements - !</a:t>
            </a:r>
            <a:endParaRPr lang="ru-RU">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777875"/>
          </a:xfrm>
        </p:spPr>
        <p:txBody>
          <a:bodyPr/>
          <a:lstStyle/>
          <a:p>
            <a:pPr>
              <a:defRPr/>
            </a:pPr>
            <a:r>
              <a:rPr lang="en-US" sz="2400" b="1" dirty="0" smtClean="0">
                <a:solidFill>
                  <a:schemeClr val="accent2"/>
                </a:solidFill>
                <a:effectLst>
                  <a:outerShdw blurRad="38100" dist="38100" dir="2700000" algn="tl">
                    <a:srgbClr val="000000">
                      <a:alpha val="43137"/>
                    </a:srgbClr>
                  </a:outerShdw>
                </a:effectLst>
                <a:latin typeface="Times New Roman" pitchFamily="18" charset="0"/>
              </a:rPr>
              <a:t>Multistep selective laser ionization   </a:t>
            </a:r>
            <a:endParaRPr lang="ru-RU" sz="2400" b="1" dirty="0" smtClean="0">
              <a:solidFill>
                <a:schemeClr val="accent2"/>
              </a:solidFill>
              <a:effectLst>
                <a:outerShdw blurRad="38100" dist="38100" dir="2700000" algn="tl">
                  <a:srgbClr val="000000">
                    <a:alpha val="43137"/>
                  </a:srgbClr>
                </a:outerShdw>
              </a:effectLst>
              <a:latin typeface="Times New Roman" pitchFamily="18" charset="0"/>
            </a:endParaRPr>
          </a:p>
        </p:txBody>
      </p:sp>
      <p:pic>
        <p:nvPicPr>
          <p:cNvPr id="20482" name="Picture 3"/>
          <p:cNvPicPr>
            <a:picLocks noGrp="1" noChangeAspect="1" noChangeArrowheads="1"/>
          </p:cNvPicPr>
          <p:nvPr>
            <p:ph type="body" idx="1"/>
          </p:nvPr>
        </p:nvPicPr>
        <p:blipFill>
          <a:blip r:embed="rId2" cstate="print"/>
          <a:srcRect/>
          <a:stretch>
            <a:fillRect/>
          </a:stretch>
        </p:blipFill>
        <p:spPr>
          <a:xfrm>
            <a:off x="457200" y="1196975"/>
            <a:ext cx="8229600" cy="53276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457200" y="152400"/>
            <a:ext cx="8229600" cy="1036638"/>
          </a:xfrm>
          <a:prstGeom prst="rect">
            <a:avLst/>
          </a:prstGeom>
          <a:noFill/>
          <a:ln>
            <a:noFill/>
          </a:ln>
          <a:effectLst/>
          <a:extLst/>
        </p:spPr>
        <p:txBody>
          <a:bodyPr anchor="ctr"/>
          <a:lstStyle>
            <a:lvl1pPr algn="ctr" eaLnBrk="0" hangingPunct="0">
              <a:defRPr sz="4400">
                <a:solidFill>
                  <a:schemeClr val="tx2"/>
                </a:solidFill>
                <a:latin typeface="Arial" charset="0"/>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eaLnBrk="0" fontAlgn="base" hangingPunct="0">
              <a:spcBef>
                <a:spcPct val="0"/>
              </a:spcBef>
              <a:spcAft>
                <a:spcPct val="0"/>
              </a:spcAft>
              <a:defRPr sz="4400">
                <a:solidFill>
                  <a:schemeClr val="tx2"/>
                </a:solidFill>
                <a:latin typeface="Arial" charset="0"/>
              </a:defRPr>
            </a:lvl6pPr>
            <a:lvl7pPr marL="914400" algn="ctr" eaLnBrk="0" fontAlgn="base" hangingPunct="0">
              <a:spcBef>
                <a:spcPct val="0"/>
              </a:spcBef>
              <a:spcAft>
                <a:spcPct val="0"/>
              </a:spcAft>
              <a:defRPr sz="4400">
                <a:solidFill>
                  <a:schemeClr val="tx2"/>
                </a:solidFill>
                <a:latin typeface="Arial" charset="0"/>
              </a:defRPr>
            </a:lvl7pPr>
            <a:lvl8pPr marL="1371600" algn="ctr" eaLnBrk="0" fontAlgn="base" hangingPunct="0">
              <a:spcBef>
                <a:spcPct val="0"/>
              </a:spcBef>
              <a:spcAft>
                <a:spcPct val="0"/>
              </a:spcAft>
              <a:defRPr sz="4400">
                <a:solidFill>
                  <a:schemeClr val="tx2"/>
                </a:solidFill>
                <a:latin typeface="Arial" charset="0"/>
              </a:defRPr>
            </a:lvl8pPr>
            <a:lvl9pPr marL="1828800" algn="ctr" eaLnBrk="0" fontAlgn="base" hangingPunct="0">
              <a:spcBef>
                <a:spcPct val="0"/>
              </a:spcBef>
              <a:spcAft>
                <a:spcPct val="0"/>
              </a:spcAft>
              <a:defRPr sz="4400">
                <a:solidFill>
                  <a:schemeClr val="tx2"/>
                </a:solidFill>
                <a:latin typeface="Arial" charset="0"/>
              </a:defRPr>
            </a:lvl9pPr>
          </a:lstStyle>
          <a:p>
            <a:pPr>
              <a:defRPr/>
            </a:pPr>
            <a:r>
              <a:rPr lang="en-US" altLang="ru-RU" sz="2400" b="1" dirty="0" smtClean="0">
                <a:solidFill>
                  <a:schemeClr val="accent2"/>
                </a:solidFill>
                <a:effectLst>
                  <a:outerShdw blurRad="38100" dist="38100" dir="2700000" algn="tl">
                    <a:srgbClr val="000000">
                      <a:alpha val="43137"/>
                    </a:srgbClr>
                  </a:outerShdw>
                </a:effectLst>
                <a:latin typeface="Times New Roman" pitchFamily="18" charset="0"/>
                <a:cs typeface="+mn-cs"/>
              </a:rPr>
              <a:t>Schematic view of setup for resonance laser ionization </a:t>
            </a:r>
            <a:br>
              <a:rPr lang="en-US" altLang="ru-RU" sz="2400" b="1" dirty="0" smtClean="0">
                <a:solidFill>
                  <a:schemeClr val="accent2"/>
                </a:solidFill>
                <a:effectLst>
                  <a:outerShdw blurRad="38100" dist="38100" dir="2700000" algn="tl">
                    <a:srgbClr val="000000">
                      <a:alpha val="43137"/>
                    </a:srgbClr>
                  </a:outerShdw>
                </a:effectLst>
                <a:latin typeface="Times New Roman" pitchFamily="18" charset="0"/>
                <a:cs typeface="+mn-cs"/>
              </a:rPr>
            </a:br>
            <a:r>
              <a:rPr lang="en-US" altLang="ru-RU" sz="2400" b="1" dirty="0" smtClean="0">
                <a:solidFill>
                  <a:schemeClr val="accent2"/>
                </a:solidFill>
                <a:effectLst>
                  <a:outerShdw blurRad="38100" dist="38100" dir="2700000" algn="tl">
                    <a:srgbClr val="000000">
                      <a:alpha val="43137"/>
                    </a:srgbClr>
                  </a:outerShdw>
                </a:effectLst>
                <a:latin typeface="Times New Roman" pitchFamily="18" charset="0"/>
                <a:cs typeface="+mn-cs"/>
              </a:rPr>
              <a:t>of nuclear reaction products stopped in gas</a:t>
            </a:r>
            <a:endParaRPr lang="ru-RU" altLang="ru-RU" sz="2400" b="1" dirty="0" smtClean="0">
              <a:solidFill>
                <a:schemeClr val="accent2"/>
              </a:solidFill>
              <a:effectLst>
                <a:outerShdw blurRad="38100" dist="38100" dir="2700000" algn="tl">
                  <a:srgbClr val="000000">
                    <a:alpha val="43137"/>
                  </a:srgbClr>
                </a:outerShdw>
              </a:effectLst>
              <a:latin typeface="Times New Roman" pitchFamily="18" charset="0"/>
              <a:cs typeface="+mn-cs"/>
            </a:endParaRPr>
          </a:p>
        </p:txBody>
      </p:sp>
      <p:pic>
        <p:nvPicPr>
          <p:cNvPr id="21506" name="Рисунок 3"/>
          <p:cNvPicPr>
            <a:picLocks noChangeAspect="1"/>
          </p:cNvPicPr>
          <p:nvPr/>
        </p:nvPicPr>
        <p:blipFill>
          <a:blip r:embed="rId2" cstate="print"/>
          <a:srcRect/>
          <a:stretch>
            <a:fillRect/>
          </a:stretch>
        </p:blipFill>
        <p:spPr bwMode="auto">
          <a:xfrm>
            <a:off x="609600" y="1481138"/>
            <a:ext cx="8077200"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title" idx="4294967295"/>
          </p:nvPr>
        </p:nvSpPr>
        <p:spPr>
          <a:xfrm>
            <a:off x="457200" y="0"/>
            <a:ext cx="8229600" cy="731838"/>
          </a:xfrm>
        </p:spPr>
        <p:txBody>
          <a:bodyPr/>
          <a:lstStyle/>
          <a:p>
            <a:pPr>
              <a:defRPr/>
            </a:pPr>
            <a:r>
              <a:rPr lang="en-US" sz="2400" b="1" kern="1200" dirty="0" smtClean="0">
                <a:solidFill>
                  <a:schemeClr val="accent2"/>
                </a:solidFill>
                <a:effectLst>
                  <a:outerShdw blurRad="38100" dist="38100" dir="2700000" algn="tl">
                    <a:srgbClr val="C0C0C0"/>
                  </a:outerShdw>
                </a:effectLst>
                <a:latin typeface="Times New Roman" pitchFamily="18" charset="0"/>
              </a:rPr>
              <a:t>General view of  GALS setup</a:t>
            </a:r>
            <a:endParaRPr lang="ru-RU" sz="2400" b="1" kern="1200" dirty="0" smtClean="0">
              <a:solidFill>
                <a:schemeClr val="accent2"/>
              </a:solidFill>
              <a:effectLst>
                <a:outerShdw blurRad="38100" dist="38100" dir="2700000" algn="tl">
                  <a:srgbClr val="C0C0C0"/>
                </a:outerShdw>
              </a:effectLst>
              <a:latin typeface="Times New Roman" pitchFamily="18" charset="0"/>
            </a:endParaRPr>
          </a:p>
        </p:txBody>
      </p:sp>
      <p:sp>
        <p:nvSpPr>
          <p:cNvPr id="22530" name="Text Box 6"/>
          <p:cNvSpPr txBox="1">
            <a:spLocks noChangeArrowheads="1"/>
          </p:cNvSpPr>
          <p:nvPr/>
        </p:nvSpPr>
        <p:spPr bwMode="auto">
          <a:xfrm>
            <a:off x="3276600" y="685800"/>
            <a:ext cx="2233613" cy="366713"/>
          </a:xfrm>
          <a:prstGeom prst="rect">
            <a:avLst/>
          </a:prstGeom>
          <a:noFill/>
          <a:ln w="9525">
            <a:noFill/>
            <a:miter lim="800000"/>
            <a:headEnd/>
            <a:tailEnd/>
          </a:ln>
        </p:spPr>
        <p:txBody>
          <a:bodyPr wrap="none">
            <a:spAutoFit/>
          </a:bodyPr>
          <a:lstStyle/>
          <a:p>
            <a:r>
              <a:rPr lang="en-US" altLang="ru-RU"/>
              <a:t>Experimental Cabin</a:t>
            </a:r>
            <a:endParaRPr lang="ru-RU" altLang="ru-RU"/>
          </a:p>
        </p:txBody>
      </p:sp>
      <p:pic>
        <p:nvPicPr>
          <p:cNvPr id="22531" name="Picture 16"/>
          <p:cNvPicPr>
            <a:picLocks noChangeAspect="1" noChangeArrowheads="1"/>
          </p:cNvPicPr>
          <p:nvPr/>
        </p:nvPicPr>
        <p:blipFill>
          <a:blip r:embed="rId2" cstate="print"/>
          <a:srcRect/>
          <a:stretch>
            <a:fillRect/>
          </a:stretch>
        </p:blipFill>
        <p:spPr bwMode="auto">
          <a:xfrm>
            <a:off x="685800" y="685800"/>
            <a:ext cx="7696200" cy="5772150"/>
          </a:xfrm>
          <a:prstGeom prst="rect">
            <a:avLst/>
          </a:prstGeom>
          <a:noFill/>
          <a:ln w="9525">
            <a:noFill/>
            <a:miter lim="800000"/>
            <a:headEnd/>
            <a:tailEnd/>
          </a:ln>
        </p:spPr>
      </p:pic>
      <p:sp>
        <p:nvSpPr>
          <p:cNvPr id="22532" name="Text Box 6"/>
          <p:cNvSpPr txBox="1">
            <a:spLocks noChangeArrowheads="1"/>
          </p:cNvSpPr>
          <p:nvPr/>
        </p:nvSpPr>
        <p:spPr bwMode="auto">
          <a:xfrm>
            <a:off x="3276600" y="685800"/>
            <a:ext cx="2233613" cy="366713"/>
          </a:xfrm>
          <a:prstGeom prst="rect">
            <a:avLst/>
          </a:prstGeom>
          <a:noFill/>
          <a:ln w="9525">
            <a:noFill/>
            <a:miter lim="800000"/>
            <a:headEnd/>
            <a:tailEnd/>
          </a:ln>
        </p:spPr>
        <p:txBody>
          <a:bodyPr wrap="none">
            <a:spAutoFit/>
          </a:bodyPr>
          <a:lstStyle/>
          <a:p>
            <a:r>
              <a:rPr lang="en-US" altLang="ru-RU"/>
              <a:t>Experimental Cabin</a:t>
            </a:r>
            <a:endParaRPr lang="ru-RU" altLang="ru-RU"/>
          </a:p>
        </p:txBody>
      </p:sp>
      <p:sp>
        <p:nvSpPr>
          <p:cNvPr id="22533" name="Text Box 7"/>
          <p:cNvSpPr txBox="1">
            <a:spLocks noChangeArrowheads="1"/>
          </p:cNvSpPr>
          <p:nvPr/>
        </p:nvSpPr>
        <p:spPr bwMode="auto">
          <a:xfrm>
            <a:off x="4876800" y="1219200"/>
            <a:ext cx="2105025" cy="366713"/>
          </a:xfrm>
          <a:prstGeom prst="rect">
            <a:avLst/>
          </a:prstGeom>
          <a:noFill/>
          <a:ln w="9525">
            <a:noFill/>
            <a:miter lim="800000"/>
            <a:headEnd/>
            <a:tailEnd/>
          </a:ln>
        </p:spPr>
        <p:txBody>
          <a:bodyPr wrap="none">
            <a:spAutoFit/>
          </a:bodyPr>
          <a:lstStyle/>
          <a:p>
            <a:r>
              <a:rPr lang="en-US" altLang="ru-RU"/>
              <a:t>Detection System</a:t>
            </a:r>
            <a:endParaRPr lang="ru-RU" altLang="ru-RU"/>
          </a:p>
        </p:txBody>
      </p:sp>
      <p:sp>
        <p:nvSpPr>
          <p:cNvPr id="22534" name="Text Box 8"/>
          <p:cNvSpPr txBox="1">
            <a:spLocks noChangeArrowheads="1"/>
          </p:cNvSpPr>
          <p:nvPr/>
        </p:nvSpPr>
        <p:spPr bwMode="auto">
          <a:xfrm>
            <a:off x="2667000" y="1295400"/>
            <a:ext cx="1244600" cy="366713"/>
          </a:xfrm>
          <a:prstGeom prst="rect">
            <a:avLst/>
          </a:prstGeom>
          <a:noFill/>
          <a:ln w="9525">
            <a:noFill/>
            <a:miter lim="800000"/>
            <a:headEnd/>
            <a:tailEnd/>
          </a:ln>
        </p:spPr>
        <p:txBody>
          <a:bodyPr wrap="none">
            <a:spAutoFit/>
          </a:bodyPr>
          <a:lstStyle/>
          <a:p>
            <a:r>
              <a:rPr lang="en-US" altLang="ru-RU"/>
              <a:t>Front End</a:t>
            </a:r>
            <a:endParaRPr lang="ru-RU" altLang="ru-RU"/>
          </a:p>
        </p:txBody>
      </p:sp>
      <p:sp>
        <p:nvSpPr>
          <p:cNvPr id="22535" name="Text Box 9"/>
          <p:cNvSpPr txBox="1">
            <a:spLocks noChangeArrowheads="1"/>
          </p:cNvSpPr>
          <p:nvPr/>
        </p:nvSpPr>
        <p:spPr bwMode="auto">
          <a:xfrm>
            <a:off x="1752600" y="1905000"/>
            <a:ext cx="1182688" cy="366713"/>
          </a:xfrm>
          <a:prstGeom prst="rect">
            <a:avLst/>
          </a:prstGeom>
          <a:noFill/>
          <a:ln w="9525">
            <a:noFill/>
            <a:miter lim="800000"/>
            <a:headEnd/>
            <a:tailEnd/>
          </a:ln>
        </p:spPr>
        <p:txBody>
          <a:bodyPr wrap="none">
            <a:spAutoFit/>
          </a:bodyPr>
          <a:lstStyle/>
          <a:p>
            <a:r>
              <a:rPr lang="en-US" altLang="ru-RU"/>
              <a:t>Ion Beam</a:t>
            </a:r>
            <a:endParaRPr lang="ru-RU" altLang="ru-RU"/>
          </a:p>
        </p:txBody>
      </p:sp>
      <p:sp>
        <p:nvSpPr>
          <p:cNvPr id="22536" name="Text Box 4"/>
          <p:cNvSpPr txBox="1">
            <a:spLocks noChangeArrowheads="1"/>
          </p:cNvSpPr>
          <p:nvPr/>
        </p:nvSpPr>
        <p:spPr bwMode="auto">
          <a:xfrm>
            <a:off x="3352800" y="5486400"/>
            <a:ext cx="1276350" cy="366713"/>
          </a:xfrm>
          <a:prstGeom prst="rect">
            <a:avLst/>
          </a:prstGeom>
          <a:noFill/>
          <a:ln w="9525">
            <a:noFill/>
            <a:miter lim="800000"/>
            <a:headEnd/>
            <a:tailEnd/>
          </a:ln>
        </p:spPr>
        <p:txBody>
          <a:bodyPr wrap="none">
            <a:spAutoFit/>
          </a:bodyPr>
          <a:lstStyle/>
          <a:p>
            <a:r>
              <a:rPr lang="en-US" altLang="ru-RU"/>
              <a:t>Laser Lab.</a:t>
            </a:r>
            <a:endParaRPr lang="ru-RU" altLang="ru-RU"/>
          </a:p>
        </p:txBody>
      </p:sp>
      <p:sp>
        <p:nvSpPr>
          <p:cNvPr id="22537" name="Text Box 5"/>
          <p:cNvSpPr txBox="1">
            <a:spLocks noChangeArrowheads="1"/>
          </p:cNvSpPr>
          <p:nvPr/>
        </p:nvSpPr>
        <p:spPr bwMode="auto">
          <a:xfrm>
            <a:off x="6324600" y="6019800"/>
            <a:ext cx="1592263" cy="366713"/>
          </a:xfrm>
          <a:prstGeom prst="rect">
            <a:avLst/>
          </a:prstGeom>
          <a:noFill/>
          <a:ln w="9525">
            <a:noFill/>
            <a:miter lim="800000"/>
            <a:headEnd/>
            <a:tailEnd/>
          </a:ln>
        </p:spPr>
        <p:txBody>
          <a:bodyPr wrap="none">
            <a:spAutoFit/>
          </a:bodyPr>
          <a:lstStyle/>
          <a:p>
            <a:r>
              <a:rPr lang="en-US" altLang="ru-RU"/>
              <a:t>Control Room</a:t>
            </a:r>
            <a:endParaRPr lang="ru-RU" alt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Group 2"/>
          <p:cNvGraphicFramePr>
            <a:graphicFrameLocks noGrp="1"/>
          </p:cNvGraphicFramePr>
          <p:nvPr/>
        </p:nvGraphicFramePr>
        <p:xfrm>
          <a:off x="152400" y="838200"/>
          <a:ext cx="8839200" cy="2828925"/>
        </p:xfrm>
        <a:graphic>
          <a:graphicData uri="http://schemas.openxmlformats.org/drawingml/2006/table">
            <a:tbl>
              <a:tblPr/>
              <a:tblGrid>
                <a:gridCol w="3191400"/>
                <a:gridCol w="3138557"/>
                <a:gridCol w="2509243"/>
              </a:tblGrid>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 </a:t>
                      </a:r>
                      <a:endParaRPr kumimoji="0" lang="en-US" sz="2000" b="1" i="0" u="none" strike="noStrike" cap="none" normalizeH="0" baseline="0" dirty="0" smtClean="0">
                        <a:ln>
                          <a:noFill/>
                        </a:ln>
                        <a:solidFill>
                          <a:srgbClr val="366092"/>
                        </a:solidFill>
                        <a:effectLst/>
                        <a:latin typeface="Arial" charset="0"/>
                      </a:endParaRPr>
                    </a:p>
                  </a:txBody>
                  <a:tcPr marL="9525" marR="9525" marT="9525" marB="0" anchor="b"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Dye </a:t>
                      </a:r>
                      <a:endParaRPr kumimoji="0" lang="en-US" sz="2000" b="1" i="0" u="none" strike="noStrike" cap="none" normalizeH="0" baseline="0" smtClean="0">
                        <a:ln>
                          <a:noFill/>
                        </a:ln>
                        <a:solidFill>
                          <a:srgbClr val="366092"/>
                        </a:solidFill>
                        <a:effectLst/>
                        <a:latin typeface="Arial" charset="0"/>
                      </a:endParaRPr>
                    </a:p>
                  </a:txBody>
                  <a:tcPr marL="9525" marR="9525" marT="9525" marB="0" anchor="b"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Arial" charset="0"/>
                        </a:rPr>
                        <a:t>Ti:Sa</a:t>
                      </a:r>
                      <a:endParaRPr kumimoji="0" lang="en-US" sz="2000" b="1" i="0" u="none" strike="noStrike" cap="none" normalizeH="0" baseline="0" dirty="0" smtClean="0">
                        <a:ln>
                          <a:noFill/>
                        </a:ln>
                        <a:solidFill>
                          <a:srgbClr val="366092"/>
                        </a:solidFill>
                        <a:effectLst/>
                        <a:latin typeface="Arial" charset="0"/>
                      </a:endParaRPr>
                    </a:p>
                  </a:txBody>
                  <a:tcPr marL="9525" marR="9525" marT="9525" marB="0" anchor="b"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Active Medium</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&gt; 10 different dyes </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=1 Ti:sapphire crystal</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condition of aggregation</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liquid</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solid-state</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Tuning range</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540 – 850 nm</a:t>
                      </a:r>
                      <a:endParaRPr kumimoji="0" lang="en-US" sz="2000" b="0" i="0" u="none" strike="noStrike" cap="none" normalizeH="0" baseline="0" dirty="0" smtClean="0">
                        <a:ln>
                          <a:noFill/>
                        </a:ln>
                        <a:solidFill>
                          <a:srgbClr val="366092"/>
                        </a:solidFill>
                        <a:effectLst/>
                        <a:latin typeface="Arial" charset="0"/>
                      </a:endParaRPr>
                    </a:p>
                  </a:txBody>
                  <a:tcPr marL="9525" marR="9525" marT="9525" marB="0" anchor="b"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680 – 980 nm</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Power</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&lt; 15 W</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&lt; 5 W</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Pulse duration</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8 ns</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50 ns</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Power stability</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decrease during operation</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stable</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Synchronization</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optical delay lines </a:t>
                      </a:r>
                      <a:endParaRPr kumimoji="0" lang="en-US"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q-switch, pump power</a:t>
                      </a:r>
                      <a:endParaRPr kumimoji="0" lang="en-US" sz="2000" b="0" i="0" u="none" strike="noStrike" cap="none" normalizeH="0" baseline="0" dirty="0" smtClean="0">
                        <a:ln>
                          <a:noFill/>
                        </a:ln>
                        <a:solidFill>
                          <a:srgbClr val="366092"/>
                        </a:solidFill>
                        <a:effectLst/>
                        <a:latin typeface="Arial" charset="0"/>
                      </a:endParaRPr>
                    </a:p>
                  </a:txBody>
                  <a:tcPr marL="9525" marR="9525" marT="9525" marB="0" anchor="b"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r h="190500">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Maintenance</a:t>
                      </a:r>
                      <a:endParaRPr kumimoji="0" lang="en-US" sz="2000" b="0" i="0" u="none" strike="noStrike" cap="none" normalizeH="0" baseline="0" dirty="0" smtClean="0">
                        <a:ln>
                          <a:noFill/>
                        </a:ln>
                        <a:solidFill>
                          <a:srgbClr val="366092"/>
                        </a:solidFill>
                        <a:effectLst/>
                        <a:latin typeface="Arial" charset="0"/>
                      </a:endParaRPr>
                    </a:p>
                  </a:txBody>
                  <a:tcPr marL="9525" marR="9525" marT="9525" marB="0" anchor="b" horzOverflow="overflow">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rPr>
                        <a:t>renew dye solutions</a:t>
                      </a:r>
                      <a:endParaRPr kumimoji="0" lang="en-GB" sz="2000" b="0" i="0" u="none" strike="noStrike" cap="none" normalizeH="0" baseline="0" smtClean="0">
                        <a:ln>
                          <a:noFill/>
                        </a:ln>
                        <a:solidFill>
                          <a:srgbClr val="366092"/>
                        </a:solidFill>
                        <a:effectLst/>
                        <a:latin typeface="Arial" charset="0"/>
                      </a:endParaRPr>
                    </a:p>
                  </a:txBody>
                  <a:tcPr marL="9525" marR="9525" marT="9525" marB="0" anchor="b" horzOverflow="overflow">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 none</a:t>
                      </a:r>
                      <a:endParaRPr kumimoji="0" lang="en-US" sz="2000" b="0" i="0" u="none" strike="noStrike" cap="none" normalizeH="0" baseline="0" dirty="0" smtClean="0">
                        <a:ln>
                          <a:noFill/>
                        </a:ln>
                        <a:solidFill>
                          <a:srgbClr val="366092"/>
                        </a:solidFill>
                        <a:effectLst/>
                        <a:latin typeface="Arial" charset="0"/>
                      </a:endParaRPr>
                    </a:p>
                  </a:txBody>
                  <a:tcPr marL="9525" marR="9525" marT="9525" marB="0" anchor="b" horzOverflow="overflow">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Smiley Face 2"/>
          <p:cNvSpPr/>
          <p:nvPr/>
        </p:nvSpPr>
        <p:spPr>
          <a:xfrm>
            <a:off x="5257800" y="1828800"/>
            <a:ext cx="285750" cy="28575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4" name="Smiley Face 3"/>
          <p:cNvSpPr/>
          <p:nvPr/>
        </p:nvSpPr>
        <p:spPr>
          <a:xfrm>
            <a:off x="8305800" y="3352800"/>
            <a:ext cx="285750" cy="28575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Smiley Face 4"/>
          <p:cNvSpPr/>
          <p:nvPr/>
        </p:nvSpPr>
        <p:spPr>
          <a:xfrm>
            <a:off x="8305800" y="2743200"/>
            <a:ext cx="285750" cy="28575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6" name="Rectangle 291"/>
          <p:cNvSpPr>
            <a:spLocks noChangeArrowheads="1"/>
          </p:cNvSpPr>
          <p:nvPr/>
        </p:nvSpPr>
        <p:spPr bwMode="auto">
          <a:xfrm>
            <a:off x="1600200" y="304800"/>
            <a:ext cx="7197725" cy="522288"/>
          </a:xfrm>
          <a:prstGeom prst="rect">
            <a:avLst/>
          </a:prstGeom>
          <a:noFill/>
          <a:ln w="9525">
            <a:noFill/>
            <a:miter lim="800000"/>
            <a:headEnd/>
            <a:tailEnd/>
          </a:ln>
          <a:effectLst/>
        </p:spPr>
        <p:txBody>
          <a:bodyPr/>
          <a:lstStyle/>
          <a:p>
            <a:pPr>
              <a:defRPr/>
            </a:pPr>
            <a:r>
              <a:rPr lang="fr-FR" sz="2400" b="1" dirty="0">
                <a:solidFill>
                  <a:schemeClr val="accent2"/>
                </a:solidFill>
                <a:effectLst>
                  <a:outerShdw blurRad="38100" dist="38100" dir="2700000" algn="tl">
                    <a:srgbClr val="000000">
                      <a:alpha val="43137"/>
                    </a:srgbClr>
                  </a:outerShdw>
                </a:effectLst>
                <a:latin typeface="Times New Roman" pitchFamily="18" charset="0"/>
                <a:cs typeface="+mn-cs"/>
              </a:rPr>
              <a:t>Comparison dye vs. possible Ti:Sa system</a:t>
            </a:r>
            <a:endParaRPr lang="en-US" sz="2400" b="1" dirty="0">
              <a:solidFill>
                <a:schemeClr val="accent2"/>
              </a:solidFill>
              <a:effectLst>
                <a:outerShdw blurRad="38100" dist="38100" dir="2700000" algn="tl">
                  <a:srgbClr val="000000">
                    <a:alpha val="43137"/>
                  </a:srgbClr>
                </a:outerShdw>
              </a:effectLst>
              <a:latin typeface="Times New Roman" pitchFamily="18" charset="0"/>
              <a:cs typeface="+mn-cs"/>
            </a:endParaRPr>
          </a:p>
        </p:txBody>
      </p:sp>
      <p:grpSp>
        <p:nvGrpSpPr>
          <p:cNvPr id="23597" name="Group 6"/>
          <p:cNvGrpSpPr>
            <a:grpSpLocks/>
          </p:cNvGrpSpPr>
          <p:nvPr/>
        </p:nvGrpSpPr>
        <p:grpSpPr bwMode="auto">
          <a:xfrm>
            <a:off x="196850" y="4037013"/>
            <a:ext cx="4203700" cy="2749550"/>
            <a:chOff x="323528" y="2661830"/>
            <a:chExt cx="5112568" cy="3453649"/>
          </a:xfrm>
        </p:grpSpPr>
        <p:pic>
          <p:nvPicPr>
            <p:cNvPr id="23603" name="Picture 14" descr="S:\Talks\2011_ISOLDEWorkshop\pictures\nuclear chart\tuning_shgranges.emf"/>
            <p:cNvPicPr>
              <a:picLocks noChangeAspect="1" noChangeArrowheads="1"/>
            </p:cNvPicPr>
            <p:nvPr/>
          </p:nvPicPr>
          <p:blipFill>
            <a:blip r:embed="rId2" cstate="print"/>
            <a:srcRect/>
            <a:stretch>
              <a:fillRect/>
            </a:stretch>
          </p:blipFill>
          <p:spPr bwMode="auto">
            <a:xfrm>
              <a:off x="323528" y="2661830"/>
              <a:ext cx="5112568" cy="3453649"/>
            </a:xfrm>
            <a:prstGeom prst="rect">
              <a:avLst/>
            </a:prstGeom>
            <a:noFill/>
            <a:ln w="9525">
              <a:noFill/>
              <a:miter lim="800000"/>
              <a:headEnd/>
              <a:tailEnd/>
            </a:ln>
          </p:spPr>
        </p:pic>
        <p:sp>
          <p:nvSpPr>
            <p:cNvPr id="9" name="TextBox 8"/>
            <p:cNvSpPr txBox="1"/>
            <p:nvPr/>
          </p:nvSpPr>
          <p:spPr>
            <a:xfrm>
              <a:off x="3130807" y="3180276"/>
              <a:ext cx="1309034" cy="422733"/>
            </a:xfrm>
            <a:prstGeom prst="rect">
              <a:avLst/>
            </a:prstGeom>
            <a:noFill/>
          </p:spPr>
          <p:txBody>
            <a:bodyPr>
              <a:spAutoFit/>
            </a:bodyPr>
            <a:lstStyle/>
            <a:p>
              <a:pPr fontAlgn="auto">
                <a:spcBef>
                  <a:spcPts val="0"/>
                </a:spcBef>
                <a:spcAft>
                  <a:spcPts val="0"/>
                </a:spcAft>
                <a:defRPr/>
              </a:pPr>
              <a:r>
                <a:rPr lang="en-GB" sz="1600" dirty="0">
                  <a:effectLst>
                    <a:glow rad="101600">
                      <a:schemeClr val="bg1">
                        <a:lumMod val="95000"/>
                        <a:alpha val="60000"/>
                      </a:schemeClr>
                    </a:glow>
                    <a:outerShdw blurRad="38100" dist="38100" dir="2700000" algn="tl">
                      <a:srgbClr val="000000">
                        <a:alpha val="43137"/>
                      </a:srgbClr>
                    </a:outerShdw>
                  </a:effectLst>
                  <a:latin typeface="+mn-lt"/>
                  <a:cs typeface="+mn-cs"/>
                </a:rPr>
                <a:t>Ti:Sa</a:t>
              </a:r>
            </a:p>
          </p:txBody>
        </p:sp>
        <p:sp>
          <p:nvSpPr>
            <p:cNvPr id="10" name="TextBox 9"/>
            <p:cNvSpPr txBox="1"/>
            <p:nvPr/>
          </p:nvSpPr>
          <p:spPr>
            <a:xfrm>
              <a:off x="2497528" y="2813376"/>
              <a:ext cx="1023286" cy="366900"/>
            </a:xfrm>
            <a:prstGeom prst="rect">
              <a:avLst/>
            </a:prstGeom>
            <a:noFill/>
          </p:spPr>
          <p:txBody>
            <a:bodyPr>
              <a:spAutoFit/>
            </a:bodyPr>
            <a:lstStyle/>
            <a:p>
              <a:pPr fontAlgn="auto">
                <a:spcBef>
                  <a:spcPts val="0"/>
                </a:spcBef>
                <a:spcAft>
                  <a:spcPts val="0"/>
                </a:spcAft>
                <a:defRPr/>
              </a:pPr>
              <a:r>
                <a:rPr lang="en-GB" sz="1600" dirty="0">
                  <a:effectLst>
                    <a:glow rad="101600">
                      <a:schemeClr val="bg1">
                        <a:lumMod val="95000"/>
                        <a:alpha val="60000"/>
                      </a:schemeClr>
                    </a:glow>
                    <a:outerShdw blurRad="38100" dist="38100" dir="2700000" algn="tl">
                      <a:srgbClr val="000000">
                        <a:alpha val="43137"/>
                      </a:srgbClr>
                    </a:outerShdw>
                  </a:effectLst>
                  <a:latin typeface="+mn-lt"/>
                  <a:cs typeface="+mn-cs"/>
                </a:rPr>
                <a:t>Dye</a:t>
              </a:r>
            </a:p>
          </p:txBody>
        </p:sp>
        <p:sp>
          <p:nvSpPr>
            <p:cNvPr id="11" name="TextBox 10"/>
            <p:cNvSpPr txBox="1"/>
            <p:nvPr/>
          </p:nvSpPr>
          <p:spPr>
            <a:xfrm>
              <a:off x="2821890" y="3874196"/>
              <a:ext cx="1366955" cy="422733"/>
            </a:xfrm>
            <a:prstGeom prst="rect">
              <a:avLst/>
            </a:prstGeom>
            <a:noFill/>
          </p:spPr>
          <p:txBody>
            <a:bodyPr>
              <a:spAutoFit/>
            </a:bodyPr>
            <a:lstStyle/>
            <a:p>
              <a:pPr fontAlgn="auto">
                <a:spcBef>
                  <a:spcPts val="0"/>
                </a:spcBef>
                <a:spcAft>
                  <a:spcPts val="0"/>
                </a:spcAft>
                <a:defRPr/>
              </a:pPr>
              <a:r>
                <a:rPr lang="en-GB" sz="1600" dirty="0">
                  <a:effectLst>
                    <a:glow rad="101600">
                      <a:schemeClr val="bg1">
                        <a:lumMod val="95000"/>
                        <a:alpha val="60000"/>
                      </a:schemeClr>
                    </a:glow>
                    <a:outerShdw blurRad="38100" dist="38100" dir="2700000" algn="tl">
                      <a:srgbClr val="000000">
                        <a:alpha val="43137"/>
                      </a:srgbClr>
                    </a:outerShdw>
                  </a:effectLst>
                  <a:latin typeface="+mn-lt"/>
                  <a:cs typeface="+mn-cs"/>
                </a:rPr>
                <a:t>2x Ti:Sa</a:t>
              </a:r>
            </a:p>
          </p:txBody>
        </p:sp>
        <p:sp>
          <p:nvSpPr>
            <p:cNvPr id="12" name="TextBox 11"/>
            <p:cNvSpPr txBox="1"/>
            <p:nvPr/>
          </p:nvSpPr>
          <p:spPr>
            <a:xfrm>
              <a:off x="2509112" y="3529230"/>
              <a:ext cx="1158437" cy="366900"/>
            </a:xfrm>
            <a:prstGeom prst="rect">
              <a:avLst/>
            </a:prstGeom>
            <a:noFill/>
          </p:spPr>
          <p:txBody>
            <a:bodyPr>
              <a:spAutoFit/>
            </a:bodyPr>
            <a:lstStyle/>
            <a:p>
              <a:pPr fontAlgn="auto">
                <a:spcBef>
                  <a:spcPts val="0"/>
                </a:spcBef>
                <a:spcAft>
                  <a:spcPts val="0"/>
                </a:spcAft>
                <a:defRPr/>
              </a:pPr>
              <a:r>
                <a:rPr lang="en-GB" sz="1600" dirty="0">
                  <a:effectLst>
                    <a:glow rad="101600">
                      <a:schemeClr val="bg1">
                        <a:lumMod val="95000"/>
                        <a:alpha val="60000"/>
                      </a:schemeClr>
                    </a:glow>
                    <a:outerShdw blurRad="38100" dist="38100" dir="2700000" algn="tl">
                      <a:srgbClr val="000000">
                        <a:alpha val="43137"/>
                      </a:srgbClr>
                    </a:outerShdw>
                  </a:effectLst>
                  <a:latin typeface="+mn-lt"/>
                  <a:cs typeface="+mn-cs"/>
                </a:rPr>
                <a:t>2x Dye</a:t>
              </a:r>
            </a:p>
          </p:txBody>
        </p:sp>
        <p:sp>
          <p:nvSpPr>
            <p:cNvPr id="13" name="TextBox 12"/>
            <p:cNvSpPr txBox="1"/>
            <p:nvPr/>
          </p:nvSpPr>
          <p:spPr>
            <a:xfrm>
              <a:off x="1927964" y="4302911"/>
              <a:ext cx="1428739" cy="422733"/>
            </a:xfrm>
            <a:prstGeom prst="rect">
              <a:avLst/>
            </a:prstGeom>
            <a:noFill/>
          </p:spPr>
          <p:txBody>
            <a:bodyPr>
              <a:spAutoFit/>
            </a:bodyPr>
            <a:lstStyle/>
            <a:p>
              <a:pPr fontAlgn="auto">
                <a:spcBef>
                  <a:spcPts val="0"/>
                </a:spcBef>
                <a:spcAft>
                  <a:spcPts val="0"/>
                </a:spcAft>
                <a:defRPr/>
              </a:pPr>
              <a:r>
                <a:rPr lang="en-GB" sz="1600" dirty="0">
                  <a:effectLst>
                    <a:glow rad="101600">
                      <a:schemeClr val="bg1">
                        <a:lumMod val="95000"/>
                        <a:alpha val="60000"/>
                      </a:schemeClr>
                    </a:glow>
                    <a:outerShdw blurRad="38100" dist="38100" dir="2700000" algn="tl">
                      <a:srgbClr val="000000">
                        <a:alpha val="43137"/>
                      </a:srgbClr>
                    </a:outerShdw>
                  </a:effectLst>
                  <a:latin typeface="+mn-lt"/>
                  <a:cs typeface="+mn-cs"/>
                </a:rPr>
                <a:t>3x Ti:Sa</a:t>
              </a:r>
            </a:p>
          </p:txBody>
        </p:sp>
        <p:sp>
          <p:nvSpPr>
            <p:cNvPr id="14" name="TextBox 13"/>
            <p:cNvSpPr txBox="1"/>
            <p:nvPr/>
          </p:nvSpPr>
          <p:spPr>
            <a:xfrm>
              <a:off x="1516277" y="4794572"/>
              <a:ext cx="1493275" cy="367249"/>
            </a:xfrm>
            <a:prstGeom prst="rect">
              <a:avLst/>
            </a:prstGeom>
            <a:noFill/>
          </p:spPr>
          <p:txBody>
            <a:bodyPr>
              <a:spAutoFit/>
            </a:bodyPr>
            <a:lstStyle/>
            <a:p>
              <a:pPr fontAlgn="auto">
                <a:spcBef>
                  <a:spcPts val="0"/>
                </a:spcBef>
                <a:spcAft>
                  <a:spcPts val="0"/>
                </a:spcAft>
                <a:defRPr/>
              </a:pPr>
              <a:r>
                <a:rPr lang="en-GB" sz="1600" dirty="0">
                  <a:effectLst>
                    <a:glow rad="101600">
                      <a:schemeClr val="bg1">
                        <a:lumMod val="95000"/>
                        <a:alpha val="60000"/>
                      </a:schemeClr>
                    </a:glow>
                  </a:effectLst>
                  <a:latin typeface="+mn-lt"/>
                  <a:cs typeface="+mn-cs"/>
                </a:rPr>
                <a:t>4x Ti:Sa</a:t>
              </a:r>
            </a:p>
          </p:txBody>
        </p:sp>
        <p:sp>
          <p:nvSpPr>
            <p:cNvPr id="15" name="TextBox 14"/>
            <p:cNvSpPr txBox="1"/>
            <p:nvPr/>
          </p:nvSpPr>
          <p:spPr>
            <a:xfrm>
              <a:off x="1893211" y="4550170"/>
              <a:ext cx="1463492" cy="368895"/>
            </a:xfrm>
            <a:prstGeom prst="rect">
              <a:avLst/>
            </a:prstGeom>
            <a:noFill/>
          </p:spPr>
          <p:txBody>
            <a:bodyPr>
              <a:spAutoFit/>
            </a:bodyPr>
            <a:lstStyle/>
            <a:p>
              <a:pPr fontAlgn="auto">
                <a:spcBef>
                  <a:spcPts val="0"/>
                </a:spcBef>
                <a:spcAft>
                  <a:spcPts val="0"/>
                </a:spcAft>
                <a:defRPr/>
              </a:pPr>
              <a:r>
                <a:rPr lang="en-GB" sz="1600" dirty="0">
                  <a:effectLst>
                    <a:glow rad="101600">
                      <a:schemeClr val="bg1">
                        <a:lumMod val="95000"/>
                        <a:alpha val="60000"/>
                      </a:schemeClr>
                    </a:glow>
                    <a:outerShdw blurRad="38100" dist="38100" dir="2700000" algn="tl">
                      <a:srgbClr val="000000">
                        <a:alpha val="43137"/>
                      </a:srgbClr>
                    </a:outerShdw>
                  </a:effectLst>
                  <a:latin typeface="+mn-lt"/>
                  <a:cs typeface="+mn-cs"/>
                </a:rPr>
                <a:t>3x Dye</a:t>
              </a:r>
            </a:p>
          </p:txBody>
        </p:sp>
      </p:grpSp>
      <p:grpSp>
        <p:nvGrpSpPr>
          <p:cNvPr id="23598" name="Group 15"/>
          <p:cNvGrpSpPr>
            <a:grpSpLocks/>
          </p:cNvGrpSpPr>
          <p:nvPr/>
        </p:nvGrpSpPr>
        <p:grpSpPr bwMode="auto">
          <a:xfrm>
            <a:off x="4551363" y="3789363"/>
            <a:ext cx="4268787" cy="2822575"/>
            <a:chOff x="4716016" y="3074627"/>
            <a:chExt cx="4448655" cy="3107716"/>
          </a:xfrm>
        </p:grpSpPr>
        <p:pic>
          <p:nvPicPr>
            <p:cNvPr id="23600" name="Picture 4" descr="S:\Talks\2011_ISOLDEWorkshop\pictures\nuclear chart\tisaanddyeeffefficiency.emf"/>
            <p:cNvPicPr>
              <a:picLocks noChangeAspect="1" noChangeArrowheads="1"/>
            </p:cNvPicPr>
            <p:nvPr/>
          </p:nvPicPr>
          <p:blipFill>
            <a:blip r:embed="rId3" cstate="print"/>
            <a:srcRect/>
            <a:stretch>
              <a:fillRect/>
            </a:stretch>
          </p:blipFill>
          <p:spPr bwMode="auto">
            <a:xfrm>
              <a:off x="4716016" y="3074627"/>
              <a:ext cx="4448655" cy="3107716"/>
            </a:xfrm>
            <a:prstGeom prst="rect">
              <a:avLst/>
            </a:prstGeom>
            <a:noFill/>
            <a:ln w="9525">
              <a:noFill/>
              <a:miter lim="800000"/>
              <a:headEnd/>
              <a:tailEnd/>
            </a:ln>
          </p:spPr>
        </p:pic>
        <p:sp>
          <p:nvSpPr>
            <p:cNvPr id="18" name="TextBox 17"/>
            <p:cNvSpPr txBox="1"/>
            <p:nvPr/>
          </p:nvSpPr>
          <p:spPr>
            <a:xfrm>
              <a:off x="5979970" y="5123133"/>
              <a:ext cx="886753" cy="339087"/>
            </a:xfrm>
            <a:prstGeom prst="rect">
              <a:avLst/>
            </a:prstGeom>
            <a:noFill/>
          </p:spPr>
          <p:txBody>
            <a:bodyPr>
              <a:spAutoFit/>
            </a:bodyPr>
            <a:lstStyle/>
            <a:p>
              <a:pPr fontAlgn="auto">
                <a:spcBef>
                  <a:spcPts val="0"/>
                </a:spcBef>
                <a:spcAft>
                  <a:spcPts val="0"/>
                </a:spcAft>
                <a:defRPr/>
              </a:pPr>
              <a:r>
                <a:rPr lang="en-GB" sz="1600" dirty="0">
                  <a:effectLst>
                    <a:glow rad="101600">
                      <a:schemeClr val="bg1">
                        <a:lumMod val="95000"/>
                        <a:alpha val="60000"/>
                      </a:schemeClr>
                    </a:glow>
                    <a:outerShdw blurRad="38100" dist="38100" dir="2700000" algn="tl">
                      <a:srgbClr val="000000">
                        <a:alpha val="43137"/>
                      </a:srgbClr>
                    </a:outerShdw>
                  </a:effectLst>
                  <a:latin typeface="+mn-lt"/>
                  <a:cs typeface="+mn-cs"/>
                </a:rPr>
                <a:t>Dye</a:t>
              </a:r>
            </a:p>
          </p:txBody>
        </p:sp>
        <p:sp>
          <p:nvSpPr>
            <p:cNvPr id="19" name="TextBox 18"/>
            <p:cNvSpPr txBox="1"/>
            <p:nvPr/>
          </p:nvSpPr>
          <p:spPr>
            <a:xfrm>
              <a:off x="7435834" y="4221231"/>
              <a:ext cx="1113404" cy="370549"/>
            </a:xfrm>
            <a:prstGeom prst="rect">
              <a:avLst/>
            </a:prstGeom>
            <a:noFill/>
          </p:spPr>
          <p:txBody>
            <a:bodyPr>
              <a:spAutoFit/>
            </a:bodyPr>
            <a:lstStyle/>
            <a:p>
              <a:pPr fontAlgn="auto">
                <a:spcBef>
                  <a:spcPts val="0"/>
                </a:spcBef>
                <a:spcAft>
                  <a:spcPts val="0"/>
                </a:spcAft>
                <a:defRPr/>
              </a:pPr>
              <a:r>
                <a:rPr lang="en-GB" sz="1600" dirty="0">
                  <a:effectLst>
                    <a:glow rad="101600">
                      <a:schemeClr val="bg1">
                        <a:lumMod val="95000"/>
                        <a:alpha val="60000"/>
                      </a:schemeClr>
                    </a:glow>
                    <a:outerShdw blurRad="38100" dist="38100" dir="2700000" algn="tl">
                      <a:srgbClr val="000000">
                        <a:alpha val="43137"/>
                      </a:srgbClr>
                    </a:outerShdw>
                  </a:effectLst>
                  <a:latin typeface="+mn-lt"/>
                  <a:cs typeface="+mn-cs"/>
                </a:rPr>
                <a:t>Ti:Sa</a:t>
              </a:r>
            </a:p>
          </p:txBody>
        </p:sp>
      </p:grpSp>
      <p:sp>
        <p:nvSpPr>
          <p:cNvPr id="20" name="Smiley Face 19"/>
          <p:cNvSpPr/>
          <p:nvPr/>
        </p:nvSpPr>
        <p:spPr>
          <a:xfrm>
            <a:off x="5257800" y="2438400"/>
            <a:ext cx="285750" cy="28575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XVwHXP63c0o4pRtRj7ItQ0"/>
</p:tagLst>
</file>

<file path=ppt/tags/tag10.xml><?xml version="1.0" encoding="utf-8"?>
<p:tagLst xmlns:a="http://schemas.openxmlformats.org/drawingml/2006/main" xmlns:r="http://schemas.openxmlformats.org/officeDocument/2006/relationships" xmlns:p="http://schemas.openxmlformats.org/presentationml/2006/main">
  <p:tag name="DVSHAPEID" val="Xe7wojIxNhcAaAPDE8fB9m"/>
</p:tagLst>
</file>

<file path=ppt/tags/tag100.xml><?xml version="1.0" encoding="utf-8"?>
<p:tagLst xmlns:a="http://schemas.openxmlformats.org/drawingml/2006/main" xmlns:r="http://schemas.openxmlformats.org/officeDocument/2006/relationships" xmlns:p="http://schemas.openxmlformats.org/presentationml/2006/main">
  <p:tag name="DVSHAPEID" val="hXXiB7J2r7T7MPskC5O6ml"/>
</p:tagLst>
</file>

<file path=ppt/tags/tag101.xml><?xml version="1.0" encoding="utf-8"?>
<p:tagLst xmlns:a="http://schemas.openxmlformats.org/drawingml/2006/main" xmlns:r="http://schemas.openxmlformats.org/officeDocument/2006/relationships" xmlns:p="http://schemas.openxmlformats.org/presentationml/2006/main">
  <p:tag name="DVSHAPEID" val="cSANgyn41muR73xUeRuTgI"/>
</p:tagLst>
</file>

<file path=ppt/tags/tag102.xml><?xml version="1.0" encoding="utf-8"?>
<p:tagLst xmlns:a="http://schemas.openxmlformats.org/drawingml/2006/main" xmlns:r="http://schemas.openxmlformats.org/officeDocument/2006/relationships" xmlns:p="http://schemas.openxmlformats.org/presentationml/2006/main">
  <p:tag name="DVSHAPEID" val="xxXomQZnA5eoXKnCRwlJbr"/>
</p:tagLst>
</file>

<file path=ppt/tags/tag103.xml><?xml version="1.0" encoding="utf-8"?>
<p:tagLst xmlns:a="http://schemas.openxmlformats.org/drawingml/2006/main" xmlns:r="http://schemas.openxmlformats.org/officeDocument/2006/relationships" xmlns:p="http://schemas.openxmlformats.org/presentationml/2006/main">
  <p:tag name="DVSHAPEID" val="7yN8Cjya7Fa55zkWkpJjeT"/>
</p:tagLst>
</file>

<file path=ppt/tags/tag104.xml><?xml version="1.0" encoding="utf-8"?>
<p:tagLst xmlns:a="http://schemas.openxmlformats.org/drawingml/2006/main" xmlns:r="http://schemas.openxmlformats.org/officeDocument/2006/relationships" xmlns:p="http://schemas.openxmlformats.org/presentationml/2006/main">
  <p:tag name="DVSHAPEID" val="hQ298DWPvqnI0yACyPRj8m"/>
</p:tagLst>
</file>

<file path=ppt/tags/tag105.xml><?xml version="1.0" encoding="utf-8"?>
<p:tagLst xmlns:a="http://schemas.openxmlformats.org/drawingml/2006/main" xmlns:r="http://schemas.openxmlformats.org/officeDocument/2006/relationships" xmlns:p="http://schemas.openxmlformats.org/presentationml/2006/main">
  <p:tag name="DVSHAPEID" val="BOqitbhVgpG5yw0yqxBXTf"/>
</p:tagLst>
</file>

<file path=ppt/tags/tag106.xml><?xml version="1.0" encoding="utf-8"?>
<p:tagLst xmlns:a="http://schemas.openxmlformats.org/drawingml/2006/main" xmlns:r="http://schemas.openxmlformats.org/officeDocument/2006/relationships" xmlns:p="http://schemas.openxmlformats.org/presentationml/2006/main">
  <p:tag name="DVSHAPEID" val="MKzQ0S22PMcmnLPacX1hUP"/>
</p:tagLst>
</file>

<file path=ppt/tags/tag107.xml><?xml version="1.0" encoding="utf-8"?>
<p:tagLst xmlns:a="http://schemas.openxmlformats.org/drawingml/2006/main" xmlns:r="http://schemas.openxmlformats.org/officeDocument/2006/relationships" xmlns:p="http://schemas.openxmlformats.org/presentationml/2006/main">
  <p:tag name="DVSHAPEID" val="SMqLuq5qtTe3zXoZYKsLoF"/>
</p:tagLst>
</file>

<file path=ppt/tags/tag108.xml><?xml version="1.0" encoding="utf-8"?>
<p:tagLst xmlns:a="http://schemas.openxmlformats.org/drawingml/2006/main" xmlns:r="http://schemas.openxmlformats.org/officeDocument/2006/relationships" xmlns:p="http://schemas.openxmlformats.org/presentationml/2006/main">
  <p:tag name="DVSHAPEID" val="1zhY223pKbRe1zTAhGByV5"/>
</p:tagLst>
</file>

<file path=ppt/tags/tag109.xml><?xml version="1.0" encoding="utf-8"?>
<p:tagLst xmlns:a="http://schemas.openxmlformats.org/drawingml/2006/main" xmlns:r="http://schemas.openxmlformats.org/officeDocument/2006/relationships" xmlns:p="http://schemas.openxmlformats.org/presentationml/2006/main">
  <p:tag name="DVSHAPEID" val="JCOTWq4fFpZVlzZhTOAg9E"/>
</p:tagLst>
</file>

<file path=ppt/tags/tag11.xml><?xml version="1.0" encoding="utf-8"?>
<p:tagLst xmlns:a="http://schemas.openxmlformats.org/drawingml/2006/main" xmlns:r="http://schemas.openxmlformats.org/officeDocument/2006/relationships" xmlns:p="http://schemas.openxmlformats.org/presentationml/2006/main">
  <p:tag name="DVSHAPEID" val="XVwHXP63c0o4pRtRj7ItQ0"/>
</p:tagLst>
</file>

<file path=ppt/tags/tag12.xml><?xml version="1.0" encoding="utf-8"?>
<p:tagLst xmlns:a="http://schemas.openxmlformats.org/drawingml/2006/main" xmlns:r="http://schemas.openxmlformats.org/officeDocument/2006/relationships" xmlns:p="http://schemas.openxmlformats.org/presentationml/2006/main">
  <p:tag name="DVSHAPEID" val="px5rZ2Sue64hw2vkEaHyna"/>
</p:tagLst>
</file>

<file path=ppt/tags/tag13.xml><?xml version="1.0" encoding="utf-8"?>
<p:tagLst xmlns:a="http://schemas.openxmlformats.org/drawingml/2006/main" xmlns:r="http://schemas.openxmlformats.org/officeDocument/2006/relationships" xmlns:p="http://schemas.openxmlformats.org/presentationml/2006/main">
  <p:tag name="DVSHAPEID" val="hXXiB7J2r7T7MPskC5O6ml"/>
</p:tagLst>
</file>

<file path=ppt/tags/tag14.xml><?xml version="1.0" encoding="utf-8"?>
<p:tagLst xmlns:a="http://schemas.openxmlformats.org/drawingml/2006/main" xmlns:r="http://schemas.openxmlformats.org/officeDocument/2006/relationships" xmlns:p="http://schemas.openxmlformats.org/presentationml/2006/main">
  <p:tag name="DVSHAPEID" val="PmLKZ7bSZ2lnpp391Kd7bt"/>
</p:tagLst>
</file>

<file path=ppt/tags/tag15.xml><?xml version="1.0" encoding="utf-8"?>
<p:tagLst xmlns:a="http://schemas.openxmlformats.org/drawingml/2006/main" xmlns:r="http://schemas.openxmlformats.org/officeDocument/2006/relationships" xmlns:p="http://schemas.openxmlformats.org/presentationml/2006/main">
  <p:tag name="DVSHAPEID" val="DidrsFZuZHUWeHqd1xxnFp"/>
</p:tagLst>
</file>

<file path=ppt/tags/tag16.xml><?xml version="1.0" encoding="utf-8"?>
<p:tagLst xmlns:a="http://schemas.openxmlformats.org/drawingml/2006/main" xmlns:r="http://schemas.openxmlformats.org/officeDocument/2006/relationships" xmlns:p="http://schemas.openxmlformats.org/presentationml/2006/main">
  <p:tag name="DVSHAPEID" val="GJrZ3sz4fpF94ZEN6WA5L1"/>
</p:tagLst>
</file>

<file path=ppt/tags/tag17.xml><?xml version="1.0" encoding="utf-8"?>
<p:tagLst xmlns:a="http://schemas.openxmlformats.org/drawingml/2006/main" xmlns:r="http://schemas.openxmlformats.org/officeDocument/2006/relationships" xmlns:p="http://schemas.openxmlformats.org/presentationml/2006/main">
  <p:tag name="DVSHAPEID" val="OzQe9WX1xVlagX76DhhOMT"/>
</p:tagLst>
</file>

<file path=ppt/tags/tag18.xml><?xml version="1.0" encoding="utf-8"?>
<p:tagLst xmlns:a="http://schemas.openxmlformats.org/drawingml/2006/main" xmlns:r="http://schemas.openxmlformats.org/officeDocument/2006/relationships" xmlns:p="http://schemas.openxmlformats.org/presentationml/2006/main">
  <p:tag name="DVSHAPEID" val="Q1eSSqMPgYLJSG7BoNAGOy"/>
</p:tagLst>
</file>

<file path=ppt/tags/tag19.xml><?xml version="1.0" encoding="utf-8"?>
<p:tagLst xmlns:a="http://schemas.openxmlformats.org/drawingml/2006/main" xmlns:r="http://schemas.openxmlformats.org/officeDocument/2006/relationships" xmlns:p="http://schemas.openxmlformats.org/presentationml/2006/main">
  <p:tag name="DVSHAPEID" val="ucmxLC8HAArVIP0h3xfHFn"/>
</p:tagLst>
</file>

<file path=ppt/tags/tag2.xml><?xml version="1.0" encoding="utf-8"?>
<p:tagLst xmlns:a="http://schemas.openxmlformats.org/drawingml/2006/main" xmlns:r="http://schemas.openxmlformats.org/officeDocument/2006/relationships" xmlns:p="http://schemas.openxmlformats.org/presentationml/2006/main">
  <p:tag name="DVSHAPEID" val="XVwHXP63c0o4pRtRj7ItQ0"/>
</p:tagLst>
</file>

<file path=ppt/tags/tag20.xml><?xml version="1.0" encoding="utf-8"?>
<p:tagLst xmlns:a="http://schemas.openxmlformats.org/drawingml/2006/main" xmlns:r="http://schemas.openxmlformats.org/officeDocument/2006/relationships" xmlns:p="http://schemas.openxmlformats.org/presentationml/2006/main">
  <p:tag name="DVSHAPEID" val="u5gzVtYku8BAKTAxyxdAQr"/>
</p:tagLst>
</file>

<file path=ppt/tags/tag21.xml><?xml version="1.0" encoding="utf-8"?>
<p:tagLst xmlns:a="http://schemas.openxmlformats.org/drawingml/2006/main" xmlns:r="http://schemas.openxmlformats.org/officeDocument/2006/relationships" xmlns:p="http://schemas.openxmlformats.org/presentationml/2006/main">
  <p:tag name="DVSHAPEID" val="BuJ70tqiLI55TwVYrpkpCK"/>
</p:tagLst>
</file>

<file path=ppt/tags/tag22.xml><?xml version="1.0" encoding="utf-8"?>
<p:tagLst xmlns:a="http://schemas.openxmlformats.org/drawingml/2006/main" xmlns:r="http://schemas.openxmlformats.org/officeDocument/2006/relationships" xmlns:p="http://schemas.openxmlformats.org/presentationml/2006/main">
  <p:tag name="DVSHAPEID" val="RqiXLJT406Zef8tHqLLbFX"/>
</p:tagLst>
</file>

<file path=ppt/tags/tag23.xml><?xml version="1.0" encoding="utf-8"?>
<p:tagLst xmlns:a="http://schemas.openxmlformats.org/drawingml/2006/main" xmlns:r="http://schemas.openxmlformats.org/officeDocument/2006/relationships" xmlns:p="http://schemas.openxmlformats.org/presentationml/2006/main">
  <p:tag name="DVSHAPEID" val="opfFSjxBJhNW5w0Dl09m7M"/>
</p:tagLst>
</file>

<file path=ppt/tags/tag24.xml><?xml version="1.0" encoding="utf-8"?>
<p:tagLst xmlns:a="http://schemas.openxmlformats.org/drawingml/2006/main" xmlns:r="http://schemas.openxmlformats.org/officeDocument/2006/relationships" xmlns:p="http://schemas.openxmlformats.org/presentationml/2006/main">
  <p:tag name="DVSHAPEID" val="7xAkQVF3laGU2SI6QzxonI"/>
</p:tagLst>
</file>

<file path=ppt/tags/tag25.xml><?xml version="1.0" encoding="utf-8"?>
<p:tagLst xmlns:a="http://schemas.openxmlformats.org/drawingml/2006/main" xmlns:r="http://schemas.openxmlformats.org/officeDocument/2006/relationships" xmlns:p="http://schemas.openxmlformats.org/presentationml/2006/main">
  <p:tag name="DVSHAPEID" val="rj2WGNpK2iPBhH5ysCWGWC"/>
</p:tagLst>
</file>

<file path=ppt/tags/tag26.xml><?xml version="1.0" encoding="utf-8"?>
<p:tagLst xmlns:a="http://schemas.openxmlformats.org/drawingml/2006/main" xmlns:r="http://schemas.openxmlformats.org/officeDocument/2006/relationships" xmlns:p="http://schemas.openxmlformats.org/presentationml/2006/main">
  <p:tag name="DVSHAPEID" val="4qA01h6VsGLO3QsyS9Brt7"/>
</p:tagLst>
</file>

<file path=ppt/tags/tag27.xml><?xml version="1.0" encoding="utf-8"?>
<p:tagLst xmlns:a="http://schemas.openxmlformats.org/drawingml/2006/main" xmlns:r="http://schemas.openxmlformats.org/officeDocument/2006/relationships" xmlns:p="http://schemas.openxmlformats.org/presentationml/2006/main">
  <p:tag name="DVSHAPEID" val="pcbqB7mpsIqPaIpxeyXgC2"/>
</p:tagLst>
</file>

<file path=ppt/tags/tag28.xml><?xml version="1.0" encoding="utf-8"?>
<p:tagLst xmlns:a="http://schemas.openxmlformats.org/drawingml/2006/main" xmlns:r="http://schemas.openxmlformats.org/officeDocument/2006/relationships" xmlns:p="http://schemas.openxmlformats.org/presentationml/2006/main">
  <p:tag name="DVSHAPEID" val="kbIo1YVJXzRtfizO6H5xnM"/>
</p:tagLst>
</file>

<file path=ppt/tags/tag29.xml><?xml version="1.0" encoding="utf-8"?>
<p:tagLst xmlns:a="http://schemas.openxmlformats.org/drawingml/2006/main" xmlns:r="http://schemas.openxmlformats.org/officeDocument/2006/relationships" xmlns:p="http://schemas.openxmlformats.org/presentationml/2006/main">
  <p:tag name="DVSHAPEID" val="BvcAGapX8oN2tLQOtuUcmT"/>
</p:tagLst>
</file>

<file path=ppt/tags/tag3.xml><?xml version="1.0" encoding="utf-8"?>
<p:tagLst xmlns:a="http://schemas.openxmlformats.org/drawingml/2006/main" xmlns:r="http://schemas.openxmlformats.org/officeDocument/2006/relationships" xmlns:p="http://schemas.openxmlformats.org/presentationml/2006/main">
  <p:tag name="DVSHAPEID" val="vE04BA5OgqPQTdUpMfSNAH"/>
</p:tagLst>
</file>

<file path=ppt/tags/tag30.xml><?xml version="1.0" encoding="utf-8"?>
<p:tagLst xmlns:a="http://schemas.openxmlformats.org/drawingml/2006/main" xmlns:r="http://schemas.openxmlformats.org/officeDocument/2006/relationships" xmlns:p="http://schemas.openxmlformats.org/presentationml/2006/main">
  <p:tag name="DVSHAPEID" val="oGd0nH7Qjf05BK0ZzUvJSM"/>
</p:tagLst>
</file>

<file path=ppt/tags/tag31.xml><?xml version="1.0" encoding="utf-8"?>
<p:tagLst xmlns:a="http://schemas.openxmlformats.org/drawingml/2006/main" xmlns:r="http://schemas.openxmlformats.org/officeDocument/2006/relationships" xmlns:p="http://schemas.openxmlformats.org/presentationml/2006/main">
  <p:tag name="DVSHAPEID" val="ulx0teZ076cDrInS2hZXMr"/>
</p:tagLst>
</file>

<file path=ppt/tags/tag32.xml><?xml version="1.0" encoding="utf-8"?>
<p:tagLst xmlns:a="http://schemas.openxmlformats.org/drawingml/2006/main" xmlns:r="http://schemas.openxmlformats.org/officeDocument/2006/relationships" xmlns:p="http://schemas.openxmlformats.org/presentationml/2006/main">
  <p:tag name="DVSHAPEID" val="zg8aQWmw1ebB0TDOVZISv6"/>
</p:tagLst>
</file>

<file path=ppt/tags/tag33.xml><?xml version="1.0" encoding="utf-8"?>
<p:tagLst xmlns:a="http://schemas.openxmlformats.org/drawingml/2006/main" xmlns:r="http://schemas.openxmlformats.org/officeDocument/2006/relationships" xmlns:p="http://schemas.openxmlformats.org/presentationml/2006/main">
  <p:tag name="DVSHAPEID" val="JnBbxnTjJ6Sc6WuhHYvlZE"/>
</p:tagLst>
</file>

<file path=ppt/tags/tag34.xml><?xml version="1.0" encoding="utf-8"?>
<p:tagLst xmlns:a="http://schemas.openxmlformats.org/drawingml/2006/main" xmlns:r="http://schemas.openxmlformats.org/officeDocument/2006/relationships" xmlns:p="http://schemas.openxmlformats.org/presentationml/2006/main">
  <p:tag name="DVSHAPEID" val="mh3zimBvjhyAjRBC4QQXu7"/>
</p:tagLst>
</file>

<file path=ppt/tags/tag35.xml><?xml version="1.0" encoding="utf-8"?>
<p:tagLst xmlns:a="http://schemas.openxmlformats.org/drawingml/2006/main" xmlns:r="http://schemas.openxmlformats.org/officeDocument/2006/relationships" xmlns:p="http://schemas.openxmlformats.org/presentationml/2006/main">
  <p:tag name="DVSHAPEID" val="dHZL8fOu2dals6q6SRHWIb"/>
</p:tagLst>
</file>

<file path=ppt/tags/tag36.xml><?xml version="1.0" encoding="utf-8"?>
<p:tagLst xmlns:a="http://schemas.openxmlformats.org/drawingml/2006/main" xmlns:r="http://schemas.openxmlformats.org/officeDocument/2006/relationships" xmlns:p="http://schemas.openxmlformats.org/presentationml/2006/main">
  <p:tag name="DVSHAPEID" val="ULiOkXrpByGcQj3YMN4ZRe"/>
</p:tagLst>
</file>

<file path=ppt/tags/tag37.xml><?xml version="1.0" encoding="utf-8"?>
<p:tagLst xmlns:a="http://schemas.openxmlformats.org/drawingml/2006/main" xmlns:r="http://schemas.openxmlformats.org/officeDocument/2006/relationships" xmlns:p="http://schemas.openxmlformats.org/presentationml/2006/main">
  <p:tag name="DVSHAPEID" val="xo7lTjCFvwDGkgTGfqnjl3"/>
</p:tagLst>
</file>

<file path=ppt/tags/tag38.xml><?xml version="1.0" encoding="utf-8"?>
<p:tagLst xmlns:a="http://schemas.openxmlformats.org/drawingml/2006/main" xmlns:r="http://schemas.openxmlformats.org/officeDocument/2006/relationships" xmlns:p="http://schemas.openxmlformats.org/presentationml/2006/main">
  <p:tag name="DVSHAPEID" val="PzvtFRfi02YtrKiG4oqVg9"/>
</p:tagLst>
</file>

<file path=ppt/tags/tag39.xml><?xml version="1.0" encoding="utf-8"?>
<p:tagLst xmlns:a="http://schemas.openxmlformats.org/drawingml/2006/main" xmlns:r="http://schemas.openxmlformats.org/officeDocument/2006/relationships" xmlns:p="http://schemas.openxmlformats.org/presentationml/2006/main">
  <p:tag name="DVSHAPEID" val="Mk8zage6MWYlF1iZ4IjVNV"/>
</p:tagLst>
</file>

<file path=ppt/tags/tag4.xml><?xml version="1.0" encoding="utf-8"?>
<p:tagLst xmlns:a="http://schemas.openxmlformats.org/drawingml/2006/main" xmlns:r="http://schemas.openxmlformats.org/officeDocument/2006/relationships" xmlns:p="http://schemas.openxmlformats.org/presentationml/2006/main">
  <p:tag name="DVSHAPEID" val="MzBuffymHxYXra9WmS3cSh"/>
</p:tagLst>
</file>

<file path=ppt/tags/tag40.xml><?xml version="1.0" encoding="utf-8"?>
<p:tagLst xmlns:a="http://schemas.openxmlformats.org/drawingml/2006/main" xmlns:r="http://schemas.openxmlformats.org/officeDocument/2006/relationships" xmlns:p="http://schemas.openxmlformats.org/presentationml/2006/main">
  <p:tag name="DVSHAPEID" val="21mnIfW8HjjV50uzsIYHrW"/>
</p:tagLst>
</file>

<file path=ppt/tags/tag41.xml><?xml version="1.0" encoding="utf-8"?>
<p:tagLst xmlns:a="http://schemas.openxmlformats.org/drawingml/2006/main" xmlns:r="http://schemas.openxmlformats.org/officeDocument/2006/relationships" xmlns:p="http://schemas.openxmlformats.org/presentationml/2006/main">
  <p:tag name="DVSHAPEID" val="Igk4ueEhx5IFX7RtijP8CJ"/>
</p:tagLst>
</file>

<file path=ppt/tags/tag42.xml><?xml version="1.0" encoding="utf-8"?>
<p:tagLst xmlns:a="http://schemas.openxmlformats.org/drawingml/2006/main" xmlns:r="http://schemas.openxmlformats.org/officeDocument/2006/relationships" xmlns:p="http://schemas.openxmlformats.org/presentationml/2006/main">
  <p:tag name="DVSHAPEID" val="bJkDu6SRLPdQCRe6LZsvoS"/>
</p:tagLst>
</file>

<file path=ppt/tags/tag43.xml><?xml version="1.0" encoding="utf-8"?>
<p:tagLst xmlns:a="http://schemas.openxmlformats.org/drawingml/2006/main" xmlns:r="http://schemas.openxmlformats.org/officeDocument/2006/relationships" xmlns:p="http://schemas.openxmlformats.org/presentationml/2006/main">
  <p:tag name="DVSHAPEID" val="r6vZebxPG7ki6jyjXhqLJz"/>
</p:tagLst>
</file>

<file path=ppt/tags/tag44.xml><?xml version="1.0" encoding="utf-8"?>
<p:tagLst xmlns:a="http://schemas.openxmlformats.org/drawingml/2006/main" xmlns:r="http://schemas.openxmlformats.org/officeDocument/2006/relationships" xmlns:p="http://schemas.openxmlformats.org/presentationml/2006/main">
  <p:tag name="DVSHAPEID" val="xDMDmUfU5IyKyXF9mfsgXb"/>
</p:tagLst>
</file>

<file path=ppt/tags/tag45.xml><?xml version="1.0" encoding="utf-8"?>
<p:tagLst xmlns:a="http://schemas.openxmlformats.org/drawingml/2006/main" xmlns:r="http://schemas.openxmlformats.org/officeDocument/2006/relationships" xmlns:p="http://schemas.openxmlformats.org/presentationml/2006/main">
  <p:tag name="DVSHAPEID" val="5Ks7DcrQi82xeyzcuUS1dY"/>
</p:tagLst>
</file>

<file path=ppt/tags/tag46.xml><?xml version="1.0" encoding="utf-8"?>
<p:tagLst xmlns:a="http://schemas.openxmlformats.org/drawingml/2006/main" xmlns:r="http://schemas.openxmlformats.org/officeDocument/2006/relationships" xmlns:p="http://schemas.openxmlformats.org/presentationml/2006/main">
  <p:tag name="DVSHAPEID" val="NcKmaSjGDOWeytHMzokYtR"/>
</p:tagLst>
</file>

<file path=ppt/tags/tag47.xml><?xml version="1.0" encoding="utf-8"?>
<p:tagLst xmlns:a="http://schemas.openxmlformats.org/drawingml/2006/main" xmlns:r="http://schemas.openxmlformats.org/officeDocument/2006/relationships" xmlns:p="http://schemas.openxmlformats.org/presentationml/2006/main">
  <p:tag name="DVSHAPEID" val="5X4MH3IMpDHcoV4PTWvdYr"/>
</p:tagLst>
</file>

<file path=ppt/tags/tag48.xml><?xml version="1.0" encoding="utf-8"?>
<p:tagLst xmlns:a="http://schemas.openxmlformats.org/drawingml/2006/main" xmlns:r="http://schemas.openxmlformats.org/officeDocument/2006/relationships" xmlns:p="http://schemas.openxmlformats.org/presentationml/2006/main">
  <p:tag name="DVSHAPEID" val="LIiBcQsY4e3V4FORBgDhfN"/>
</p:tagLst>
</file>

<file path=ppt/tags/tag49.xml><?xml version="1.0" encoding="utf-8"?>
<p:tagLst xmlns:a="http://schemas.openxmlformats.org/drawingml/2006/main" xmlns:r="http://schemas.openxmlformats.org/officeDocument/2006/relationships" xmlns:p="http://schemas.openxmlformats.org/presentationml/2006/main">
  <p:tag name="DVSHAPEID" val="frxCaWIZi5hDK0aoyAGxOQ"/>
</p:tagLst>
</file>

<file path=ppt/tags/tag5.xml><?xml version="1.0" encoding="utf-8"?>
<p:tagLst xmlns:a="http://schemas.openxmlformats.org/drawingml/2006/main" xmlns:r="http://schemas.openxmlformats.org/officeDocument/2006/relationships" xmlns:p="http://schemas.openxmlformats.org/presentationml/2006/main">
  <p:tag name="DVSHAPEID" val="FthcJ6V7UzyuHP3uL7hg44"/>
</p:tagLst>
</file>

<file path=ppt/tags/tag50.xml><?xml version="1.0" encoding="utf-8"?>
<p:tagLst xmlns:a="http://schemas.openxmlformats.org/drawingml/2006/main" xmlns:r="http://schemas.openxmlformats.org/officeDocument/2006/relationships" xmlns:p="http://schemas.openxmlformats.org/presentationml/2006/main">
  <p:tag name="DVSHAPEID" val="uNey5cDzTQcmWKSZWpGtpl"/>
</p:tagLst>
</file>

<file path=ppt/tags/tag51.xml><?xml version="1.0" encoding="utf-8"?>
<p:tagLst xmlns:a="http://schemas.openxmlformats.org/drawingml/2006/main" xmlns:r="http://schemas.openxmlformats.org/officeDocument/2006/relationships" xmlns:p="http://schemas.openxmlformats.org/presentationml/2006/main">
  <p:tag name="DVSHAPEID" val="xxXomQZnA5eoXKnCRwlJbr"/>
</p:tagLst>
</file>

<file path=ppt/tags/tag52.xml><?xml version="1.0" encoding="utf-8"?>
<p:tagLst xmlns:a="http://schemas.openxmlformats.org/drawingml/2006/main" xmlns:r="http://schemas.openxmlformats.org/officeDocument/2006/relationships" xmlns:p="http://schemas.openxmlformats.org/presentationml/2006/main">
  <p:tag name="DVSHAPEID" val="ro4pvzDgQkr8gHBHPNzwg6"/>
</p:tagLst>
</file>

<file path=ppt/tags/tag53.xml><?xml version="1.0" encoding="utf-8"?>
<p:tagLst xmlns:a="http://schemas.openxmlformats.org/drawingml/2006/main" xmlns:r="http://schemas.openxmlformats.org/officeDocument/2006/relationships" xmlns:p="http://schemas.openxmlformats.org/presentationml/2006/main">
  <p:tag name="DVSHAPEID" val="vE04BA5OgqPQTdUpMfSNAH"/>
</p:tagLst>
</file>

<file path=ppt/tags/tag54.xml><?xml version="1.0" encoding="utf-8"?>
<p:tagLst xmlns:a="http://schemas.openxmlformats.org/drawingml/2006/main" xmlns:r="http://schemas.openxmlformats.org/officeDocument/2006/relationships" xmlns:p="http://schemas.openxmlformats.org/presentationml/2006/main">
  <p:tag name="DVSHAPEID" val="xdbOYiO2BiGW3IioNR3lHK"/>
</p:tagLst>
</file>

<file path=ppt/tags/tag55.xml><?xml version="1.0" encoding="utf-8"?>
<p:tagLst xmlns:a="http://schemas.openxmlformats.org/drawingml/2006/main" xmlns:r="http://schemas.openxmlformats.org/officeDocument/2006/relationships" xmlns:p="http://schemas.openxmlformats.org/presentationml/2006/main">
  <p:tag name="DVSHAPEID" val="YaB2mSsaNWSdAYEWiptAwv"/>
</p:tagLst>
</file>

<file path=ppt/tags/tag56.xml><?xml version="1.0" encoding="utf-8"?>
<p:tagLst xmlns:a="http://schemas.openxmlformats.org/drawingml/2006/main" xmlns:r="http://schemas.openxmlformats.org/officeDocument/2006/relationships" xmlns:p="http://schemas.openxmlformats.org/presentationml/2006/main">
  <p:tag name="DVSHAPEID" val="MSGn3gHXZ8sYuRAfslt4z9"/>
</p:tagLst>
</file>

<file path=ppt/tags/tag57.xml><?xml version="1.0" encoding="utf-8"?>
<p:tagLst xmlns:a="http://schemas.openxmlformats.org/drawingml/2006/main" xmlns:r="http://schemas.openxmlformats.org/officeDocument/2006/relationships" xmlns:p="http://schemas.openxmlformats.org/presentationml/2006/main">
  <p:tag name="DVSHAPEID" val="ZQgZ0hy7h3sMqj8AeykEix"/>
</p:tagLst>
</file>

<file path=ppt/tags/tag58.xml><?xml version="1.0" encoding="utf-8"?>
<p:tagLst xmlns:a="http://schemas.openxmlformats.org/drawingml/2006/main" xmlns:r="http://schemas.openxmlformats.org/officeDocument/2006/relationships" xmlns:p="http://schemas.openxmlformats.org/presentationml/2006/main">
  <p:tag name="DVSHAPEID" val="u4eqOypHSDaCTQ73gpoSRo"/>
</p:tagLst>
</file>

<file path=ppt/tags/tag59.xml><?xml version="1.0" encoding="utf-8"?>
<p:tagLst xmlns:a="http://schemas.openxmlformats.org/drawingml/2006/main" xmlns:r="http://schemas.openxmlformats.org/officeDocument/2006/relationships" xmlns:p="http://schemas.openxmlformats.org/presentationml/2006/main">
  <p:tag name="DVSHAPEID" val="wIqg7R6UJVRrmbLzt0HzbO"/>
</p:tagLst>
</file>

<file path=ppt/tags/tag6.xml><?xml version="1.0" encoding="utf-8"?>
<p:tagLst xmlns:a="http://schemas.openxmlformats.org/drawingml/2006/main" xmlns:r="http://schemas.openxmlformats.org/officeDocument/2006/relationships" xmlns:p="http://schemas.openxmlformats.org/presentationml/2006/main">
  <p:tag name="DVSHAPEID" val="XVwHXP63c0o4pRtRj7ItQ0"/>
</p:tagLst>
</file>

<file path=ppt/tags/tag60.xml><?xml version="1.0" encoding="utf-8"?>
<p:tagLst xmlns:a="http://schemas.openxmlformats.org/drawingml/2006/main" xmlns:r="http://schemas.openxmlformats.org/officeDocument/2006/relationships" xmlns:p="http://schemas.openxmlformats.org/presentationml/2006/main">
  <p:tag name="DVSHAPEID" val="BOqitbhVgpG5yw0yqxBXTf"/>
</p:tagLst>
</file>

<file path=ppt/tags/tag61.xml><?xml version="1.0" encoding="utf-8"?>
<p:tagLst xmlns:a="http://schemas.openxmlformats.org/drawingml/2006/main" xmlns:r="http://schemas.openxmlformats.org/officeDocument/2006/relationships" xmlns:p="http://schemas.openxmlformats.org/presentationml/2006/main">
  <p:tag name="DVSHAPEID" val="LrtWiGWnaicH6CPOoVDOFr"/>
</p:tagLst>
</file>

<file path=ppt/tags/tag62.xml><?xml version="1.0" encoding="utf-8"?>
<p:tagLst xmlns:a="http://schemas.openxmlformats.org/drawingml/2006/main" xmlns:r="http://schemas.openxmlformats.org/officeDocument/2006/relationships" xmlns:p="http://schemas.openxmlformats.org/presentationml/2006/main">
  <p:tag name="DVSHAPEID" val="dDSCT3IEjyjOma1rssRqVo"/>
</p:tagLst>
</file>

<file path=ppt/tags/tag63.xml><?xml version="1.0" encoding="utf-8"?>
<p:tagLst xmlns:a="http://schemas.openxmlformats.org/drawingml/2006/main" xmlns:r="http://schemas.openxmlformats.org/officeDocument/2006/relationships" xmlns:p="http://schemas.openxmlformats.org/presentationml/2006/main">
  <p:tag name="DVSHAPEID" val="KgCfyVzaXeUm2YOwTAZSfn"/>
</p:tagLst>
</file>

<file path=ppt/tags/tag64.xml><?xml version="1.0" encoding="utf-8"?>
<p:tagLst xmlns:a="http://schemas.openxmlformats.org/drawingml/2006/main" xmlns:r="http://schemas.openxmlformats.org/officeDocument/2006/relationships" xmlns:p="http://schemas.openxmlformats.org/presentationml/2006/main">
  <p:tag name="DVSHAPEID" val="sadmPaH3WgyVCpgvJS7Q6P"/>
</p:tagLst>
</file>

<file path=ppt/tags/tag65.xml><?xml version="1.0" encoding="utf-8"?>
<p:tagLst xmlns:a="http://schemas.openxmlformats.org/drawingml/2006/main" xmlns:r="http://schemas.openxmlformats.org/officeDocument/2006/relationships" xmlns:p="http://schemas.openxmlformats.org/presentationml/2006/main">
  <p:tag name="DVSHAPEID" val="TRpoIC8Gj5AkGdk281N0kX"/>
</p:tagLst>
</file>

<file path=ppt/tags/tag66.xml><?xml version="1.0" encoding="utf-8"?>
<p:tagLst xmlns:a="http://schemas.openxmlformats.org/drawingml/2006/main" xmlns:r="http://schemas.openxmlformats.org/officeDocument/2006/relationships" xmlns:p="http://schemas.openxmlformats.org/presentationml/2006/main">
  <p:tag name="DVSHAPEID" val="MKzQ0S22PMcmnLPacX1hUP"/>
</p:tagLst>
</file>

<file path=ppt/tags/tag67.xml><?xml version="1.0" encoding="utf-8"?>
<p:tagLst xmlns:a="http://schemas.openxmlformats.org/drawingml/2006/main" xmlns:r="http://schemas.openxmlformats.org/officeDocument/2006/relationships" xmlns:p="http://schemas.openxmlformats.org/presentationml/2006/main">
  <p:tag name="DVSHAPEID" val="814L4rDh6brFMjIiGmYkoa"/>
</p:tagLst>
</file>

<file path=ppt/tags/tag68.xml><?xml version="1.0" encoding="utf-8"?>
<p:tagLst xmlns:a="http://schemas.openxmlformats.org/drawingml/2006/main" xmlns:r="http://schemas.openxmlformats.org/officeDocument/2006/relationships" xmlns:p="http://schemas.openxmlformats.org/presentationml/2006/main">
  <p:tag name="DVSHAPEID" val="JCOTWq4fFpZVlzZhTOAg9E"/>
</p:tagLst>
</file>

<file path=ppt/tags/tag69.xml><?xml version="1.0" encoding="utf-8"?>
<p:tagLst xmlns:a="http://schemas.openxmlformats.org/drawingml/2006/main" xmlns:r="http://schemas.openxmlformats.org/officeDocument/2006/relationships" xmlns:p="http://schemas.openxmlformats.org/presentationml/2006/main">
  <p:tag name="DVSHAPEID" val="r2VDI01icCfsgPJyyvIolk"/>
</p:tagLst>
</file>

<file path=ppt/tags/tag7.xml><?xml version="1.0" encoding="utf-8"?>
<p:tagLst xmlns:a="http://schemas.openxmlformats.org/drawingml/2006/main" xmlns:r="http://schemas.openxmlformats.org/officeDocument/2006/relationships" xmlns:p="http://schemas.openxmlformats.org/presentationml/2006/main">
  <p:tag name="DVSHAPEID" val="rj2WGNpK2iPBhH5ysCWGWC"/>
</p:tagLst>
</file>

<file path=ppt/tags/tag70.xml><?xml version="1.0" encoding="utf-8"?>
<p:tagLst xmlns:a="http://schemas.openxmlformats.org/drawingml/2006/main" xmlns:r="http://schemas.openxmlformats.org/officeDocument/2006/relationships" xmlns:p="http://schemas.openxmlformats.org/presentationml/2006/main">
  <p:tag name="DVSHAPEID" val="MzBuffymHxYXra9WmS3cSh"/>
</p:tagLst>
</file>

<file path=ppt/tags/tag71.xml><?xml version="1.0" encoding="utf-8"?>
<p:tagLst xmlns:a="http://schemas.openxmlformats.org/drawingml/2006/main" xmlns:r="http://schemas.openxmlformats.org/officeDocument/2006/relationships" xmlns:p="http://schemas.openxmlformats.org/presentationml/2006/main">
  <p:tag name="DVSHAPEID" val="1zhY223pKbRe1zTAhGByV5"/>
</p:tagLst>
</file>

<file path=ppt/tags/tag72.xml><?xml version="1.0" encoding="utf-8"?>
<p:tagLst xmlns:a="http://schemas.openxmlformats.org/drawingml/2006/main" xmlns:r="http://schemas.openxmlformats.org/officeDocument/2006/relationships" xmlns:p="http://schemas.openxmlformats.org/presentationml/2006/main">
  <p:tag name="DVSHAPEID" val="Wn3dfefzgtT7vwvm7HGw7I"/>
</p:tagLst>
</file>

<file path=ppt/tags/tag73.xml><?xml version="1.0" encoding="utf-8"?>
<p:tagLst xmlns:a="http://schemas.openxmlformats.org/drawingml/2006/main" xmlns:r="http://schemas.openxmlformats.org/officeDocument/2006/relationships" xmlns:p="http://schemas.openxmlformats.org/presentationml/2006/main">
  <p:tag name="DVSHAPEID" val="FthcJ6V7UzyuHP3uL7hg44"/>
</p:tagLst>
</file>

<file path=ppt/tags/tag74.xml><?xml version="1.0" encoding="utf-8"?>
<p:tagLst xmlns:a="http://schemas.openxmlformats.org/drawingml/2006/main" xmlns:r="http://schemas.openxmlformats.org/officeDocument/2006/relationships" xmlns:p="http://schemas.openxmlformats.org/presentationml/2006/main">
  <p:tag name="DVSHAPEID" val="8jPydXOQY32XYRyoGbzRIX"/>
</p:tagLst>
</file>

<file path=ppt/tags/tag75.xml><?xml version="1.0" encoding="utf-8"?>
<p:tagLst xmlns:a="http://schemas.openxmlformats.org/drawingml/2006/main" xmlns:r="http://schemas.openxmlformats.org/officeDocument/2006/relationships" xmlns:p="http://schemas.openxmlformats.org/presentationml/2006/main">
  <p:tag name="DVSHAPEID" val="diRVnNCpaEDLL6qBhb5dTD"/>
</p:tagLst>
</file>

<file path=ppt/tags/tag76.xml><?xml version="1.0" encoding="utf-8"?>
<p:tagLst xmlns:a="http://schemas.openxmlformats.org/drawingml/2006/main" xmlns:r="http://schemas.openxmlformats.org/officeDocument/2006/relationships" xmlns:p="http://schemas.openxmlformats.org/presentationml/2006/main">
  <p:tag name="DVSHAPEID" val="EMvqiqA7fx9SzScBODzM1B"/>
</p:tagLst>
</file>

<file path=ppt/tags/tag77.xml><?xml version="1.0" encoding="utf-8"?>
<p:tagLst xmlns:a="http://schemas.openxmlformats.org/drawingml/2006/main" xmlns:r="http://schemas.openxmlformats.org/officeDocument/2006/relationships" xmlns:p="http://schemas.openxmlformats.org/presentationml/2006/main">
  <p:tag name="DVSHAPEID" val="jrH9lllLDDzXAYLDDu9eg0"/>
</p:tagLst>
</file>

<file path=ppt/tags/tag78.xml><?xml version="1.0" encoding="utf-8"?>
<p:tagLst xmlns:a="http://schemas.openxmlformats.org/drawingml/2006/main" xmlns:r="http://schemas.openxmlformats.org/officeDocument/2006/relationships" xmlns:p="http://schemas.openxmlformats.org/presentationml/2006/main">
  <p:tag name="DVSHAPEID" val="KmLAEOVajsClYZ8WBPkXt0"/>
</p:tagLst>
</file>

<file path=ppt/tags/tag79.xml><?xml version="1.0" encoding="utf-8"?>
<p:tagLst xmlns:a="http://schemas.openxmlformats.org/drawingml/2006/main" xmlns:r="http://schemas.openxmlformats.org/officeDocument/2006/relationships" xmlns:p="http://schemas.openxmlformats.org/presentationml/2006/main">
  <p:tag name="DVSHAPEID" val="AGoNWKrOGa9228EHMLc4eG"/>
</p:tagLst>
</file>

<file path=ppt/tags/tag8.xml><?xml version="1.0" encoding="utf-8"?>
<p:tagLst xmlns:a="http://schemas.openxmlformats.org/drawingml/2006/main" xmlns:r="http://schemas.openxmlformats.org/officeDocument/2006/relationships" xmlns:p="http://schemas.openxmlformats.org/presentationml/2006/main">
  <p:tag name="DVSHAPEID" val="6HjqzzQhU9eKQ9x2HYk6pJ"/>
</p:tagLst>
</file>

<file path=ppt/tags/tag80.xml><?xml version="1.0" encoding="utf-8"?>
<p:tagLst xmlns:a="http://schemas.openxmlformats.org/drawingml/2006/main" xmlns:r="http://schemas.openxmlformats.org/officeDocument/2006/relationships" xmlns:p="http://schemas.openxmlformats.org/presentationml/2006/main">
  <p:tag name="DVSHAPEID" val="gdTdtR2Ks38JL4cQRaJuMr"/>
</p:tagLst>
</file>

<file path=ppt/tags/tag81.xml><?xml version="1.0" encoding="utf-8"?>
<p:tagLst xmlns:a="http://schemas.openxmlformats.org/drawingml/2006/main" xmlns:r="http://schemas.openxmlformats.org/officeDocument/2006/relationships" xmlns:p="http://schemas.openxmlformats.org/presentationml/2006/main">
  <p:tag name="DVSHAPEID" val="bWWZhT2yLoLUqaUJhzMVI6"/>
</p:tagLst>
</file>

<file path=ppt/tags/tag82.xml><?xml version="1.0" encoding="utf-8"?>
<p:tagLst xmlns:a="http://schemas.openxmlformats.org/drawingml/2006/main" xmlns:r="http://schemas.openxmlformats.org/officeDocument/2006/relationships" xmlns:p="http://schemas.openxmlformats.org/presentationml/2006/main">
  <p:tag name="DVSHAPEID" val="TjmAvVU2lKUO2Wgtz9IUiK"/>
</p:tagLst>
</file>

<file path=ppt/tags/tag83.xml><?xml version="1.0" encoding="utf-8"?>
<p:tagLst xmlns:a="http://schemas.openxmlformats.org/drawingml/2006/main" xmlns:r="http://schemas.openxmlformats.org/officeDocument/2006/relationships" xmlns:p="http://schemas.openxmlformats.org/presentationml/2006/main">
  <p:tag name="DVSHAPEID" val="T6GXidArHo5a0oR3Ctudpp"/>
</p:tagLst>
</file>

<file path=ppt/tags/tag84.xml><?xml version="1.0" encoding="utf-8"?>
<p:tagLst xmlns:a="http://schemas.openxmlformats.org/drawingml/2006/main" xmlns:r="http://schemas.openxmlformats.org/officeDocument/2006/relationships" xmlns:p="http://schemas.openxmlformats.org/presentationml/2006/main">
  <p:tag name="DVSHAPEID" val="gtGI4VULmtnBRQtP1mVhXV"/>
</p:tagLst>
</file>

<file path=ppt/tags/tag85.xml><?xml version="1.0" encoding="utf-8"?>
<p:tagLst xmlns:a="http://schemas.openxmlformats.org/drawingml/2006/main" xmlns:r="http://schemas.openxmlformats.org/officeDocument/2006/relationships" xmlns:p="http://schemas.openxmlformats.org/presentationml/2006/main">
  <p:tag name="DVSHAPEID" val="q0f3j4gvMAeIv7RIBcXkC0"/>
</p:tagLst>
</file>

<file path=ppt/tags/tag86.xml><?xml version="1.0" encoding="utf-8"?>
<p:tagLst xmlns:a="http://schemas.openxmlformats.org/drawingml/2006/main" xmlns:r="http://schemas.openxmlformats.org/officeDocument/2006/relationships" xmlns:p="http://schemas.openxmlformats.org/presentationml/2006/main">
  <p:tag name="DVSHAPEID" val="XRE1W7S9HQJ52DCHn6DI31"/>
</p:tagLst>
</file>

<file path=ppt/tags/tag87.xml><?xml version="1.0" encoding="utf-8"?>
<p:tagLst xmlns:a="http://schemas.openxmlformats.org/drawingml/2006/main" xmlns:r="http://schemas.openxmlformats.org/officeDocument/2006/relationships" xmlns:p="http://schemas.openxmlformats.org/presentationml/2006/main">
  <p:tag name="DVSHAPEID" val="0B8XsOZDdNN9lvWtZM9b24"/>
</p:tagLst>
</file>

<file path=ppt/tags/tag88.xml><?xml version="1.0" encoding="utf-8"?>
<p:tagLst xmlns:a="http://schemas.openxmlformats.org/drawingml/2006/main" xmlns:r="http://schemas.openxmlformats.org/officeDocument/2006/relationships" xmlns:p="http://schemas.openxmlformats.org/presentationml/2006/main">
  <p:tag name="DVSHAPEID" val="5WUDQSLBgzGWR2TZF3a4CV"/>
</p:tagLst>
</file>

<file path=ppt/tags/tag89.xml><?xml version="1.0" encoding="utf-8"?>
<p:tagLst xmlns:a="http://schemas.openxmlformats.org/drawingml/2006/main" xmlns:r="http://schemas.openxmlformats.org/officeDocument/2006/relationships" xmlns:p="http://schemas.openxmlformats.org/presentationml/2006/main">
  <p:tag name="DVSHAPEID" val="iSh7LT7QzRYVvb2PX7RCwd"/>
</p:tagLst>
</file>

<file path=ppt/tags/tag9.xml><?xml version="1.0" encoding="utf-8"?>
<p:tagLst xmlns:a="http://schemas.openxmlformats.org/drawingml/2006/main" xmlns:r="http://schemas.openxmlformats.org/officeDocument/2006/relationships" xmlns:p="http://schemas.openxmlformats.org/presentationml/2006/main">
  <p:tag name="DVSHAPEID" val="iTmpx53MYL37HyZepgR039"/>
</p:tagLst>
</file>

<file path=ppt/tags/tag90.xml><?xml version="1.0" encoding="utf-8"?>
<p:tagLst xmlns:a="http://schemas.openxmlformats.org/drawingml/2006/main" xmlns:r="http://schemas.openxmlformats.org/officeDocument/2006/relationships" xmlns:p="http://schemas.openxmlformats.org/presentationml/2006/main">
  <p:tag name="DVSHAPEID" val="spDTAZ750YraE1mJ7Ruq0P"/>
</p:tagLst>
</file>

<file path=ppt/tags/tag91.xml><?xml version="1.0" encoding="utf-8"?>
<p:tagLst xmlns:a="http://schemas.openxmlformats.org/drawingml/2006/main" xmlns:r="http://schemas.openxmlformats.org/officeDocument/2006/relationships" xmlns:p="http://schemas.openxmlformats.org/presentationml/2006/main">
  <p:tag name="DVSHAPEID" val="C04a8Aq06EjY5BJRKxpFjS"/>
</p:tagLst>
</file>

<file path=ppt/tags/tag92.xml><?xml version="1.0" encoding="utf-8"?>
<p:tagLst xmlns:a="http://schemas.openxmlformats.org/drawingml/2006/main" xmlns:r="http://schemas.openxmlformats.org/officeDocument/2006/relationships" xmlns:p="http://schemas.openxmlformats.org/presentationml/2006/main">
  <p:tag name="DVSHAPEID" val="7xAkQVF3laGU2SI6QzxonI"/>
</p:tagLst>
</file>

<file path=ppt/tags/tag93.xml><?xml version="1.0" encoding="utf-8"?>
<p:tagLst xmlns:a="http://schemas.openxmlformats.org/drawingml/2006/main" xmlns:r="http://schemas.openxmlformats.org/officeDocument/2006/relationships" xmlns:p="http://schemas.openxmlformats.org/presentationml/2006/main">
  <p:tag name="DVSHAPEID" val="ucmxLC8HAArVIP0h3xfHFn"/>
</p:tagLst>
</file>

<file path=ppt/tags/tag94.xml><?xml version="1.0" encoding="utf-8"?>
<p:tagLst xmlns:a="http://schemas.openxmlformats.org/drawingml/2006/main" xmlns:r="http://schemas.openxmlformats.org/officeDocument/2006/relationships" xmlns:p="http://schemas.openxmlformats.org/presentationml/2006/main">
  <p:tag name="DVSHAPEID" val="BuJ70tqiLI55TwVYrpkpCK"/>
</p:tagLst>
</file>

<file path=ppt/tags/tag95.xml><?xml version="1.0" encoding="utf-8"?>
<p:tagLst xmlns:a="http://schemas.openxmlformats.org/drawingml/2006/main" xmlns:r="http://schemas.openxmlformats.org/officeDocument/2006/relationships" xmlns:p="http://schemas.openxmlformats.org/presentationml/2006/main">
  <p:tag name="DVSHAPEID" val="rj2WGNpK2iPBhH5ysCWGWC"/>
</p:tagLst>
</file>

<file path=ppt/tags/tag96.xml><?xml version="1.0" encoding="utf-8"?>
<p:tagLst xmlns:a="http://schemas.openxmlformats.org/drawingml/2006/main" xmlns:r="http://schemas.openxmlformats.org/officeDocument/2006/relationships" xmlns:p="http://schemas.openxmlformats.org/presentationml/2006/main">
  <p:tag name="DVSHAPEID" val="5X4MH3IMpDHcoV4PTWvdYr"/>
</p:tagLst>
</file>

<file path=ppt/tags/tag97.xml><?xml version="1.0" encoding="utf-8"?>
<p:tagLst xmlns:a="http://schemas.openxmlformats.org/drawingml/2006/main" xmlns:r="http://schemas.openxmlformats.org/officeDocument/2006/relationships" xmlns:p="http://schemas.openxmlformats.org/presentationml/2006/main">
  <p:tag name="DVSHAPEID" val="rj2WGNpK2iPBhH5ysCWGWC"/>
</p:tagLst>
</file>

<file path=ppt/tags/tag98.xml><?xml version="1.0" encoding="utf-8"?>
<p:tagLst xmlns:a="http://schemas.openxmlformats.org/drawingml/2006/main" xmlns:r="http://schemas.openxmlformats.org/officeDocument/2006/relationships" xmlns:p="http://schemas.openxmlformats.org/presentationml/2006/main">
  <p:tag name="DVSHAPEID" val="u4eqOypHSDaCTQ73gpoSRo"/>
</p:tagLst>
</file>

<file path=ppt/tags/tag99.xml><?xml version="1.0" encoding="utf-8"?>
<p:tagLst xmlns:a="http://schemas.openxmlformats.org/drawingml/2006/main" xmlns:r="http://schemas.openxmlformats.org/officeDocument/2006/relationships" xmlns:p="http://schemas.openxmlformats.org/presentationml/2006/main">
  <p:tag name="DVSHAPEID" val="GknyM77rKUSjS5CMi5ze9U"/>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4861</TotalTime>
  <Words>1879</Words>
  <Application>Microsoft Office PowerPoint</Application>
  <PresentationFormat>Экран (4:3)</PresentationFormat>
  <Paragraphs>444</Paragraphs>
  <Slides>36</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46" baseType="lpstr">
      <vt:lpstr>Arial</vt:lpstr>
      <vt:lpstr>Arial Black</vt:lpstr>
      <vt:lpstr>Arial Narrow</vt:lpstr>
      <vt:lpstr>Arial Rounded MT Bold</vt:lpstr>
      <vt:lpstr>Calibri</vt:lpstr>
      <vt:lpstr>Comic Sans MS</vt:lpstr>
      <vt:lpstr>Symbol</vt:lpstr>
      <vt:lpstr>Times New Roman</vt:lpstr>
      <vt:lpstr>Default Design</vt:lpstr>
      <vt:lpstr>Presentation</vt:lpstr>
      <vt:lpstr>Status of the GALS Setup  Gas Cell Based Laser Ionization &amp; Separation Setup     Sergey Zemlyanoy      Flerov Laboratory of Nuclear Reactions  Joint Institute for Nuclear Research   Dubna   49th meeting of the JINR PAC for Nuclear Physics  Jan.22-23, 2019, Dubna. </vt:lpstr>
      <vt:lpstr>GALS   Gas Cell Based Laser Ionization &amp; Separation Setup </vt:lpstr>
      <vt:lpstr>r-process and heavy neutron rich nuclei</vt:lpstr>
      <vt:lpstr>Production of new heavy nuclei in the  Xe + Pb  collisions</vt:lpstr>
      <vt:lpstr>Презентация PowerPoint</vt:lpstr>
      <vt:lpstr>Multistep selective laser ionization   </vt:lpstr>
      <vt:lpstr>Презентация PowerPoint</vt:lpstr>
      <vt:lpstr>General view of  GALS setup</vt:lpstr>
      <vt:lpstr>Презентация PowerPoint</vt:lpstr>
      <vt:lpstr>The optimum RILIS Laser System</vt:lpstr>
      <vt:lpstr>The laser lab construction</vt:lpstr>
      <vt:lpstr>Laser system (delivered to JINR)</vt:lpstr>
      <vt:lpstr>Ti:Sa laser system installing in the laser lab </vt:lpstr>
      <vt:lpstr>Презентация PowerPoint</vt:lpstr>
      <vt:lpstr>Front-end, separator and detection systems at U-400M</vt:lpstr>
      <vt:lpstr>Презентация PowerPoint</vt:lpstr>
      <vt:lpstr>Презентация PowerPoint</vt:lpstr>
      <vt:lpstr>Презентация PowerPoint</vt:lpstr>
      <vt:lpstr>From dual chamber to horn-like gas cell</vt:lpstr>
      <vt:lpstr>SIMION simulations of ion guide system</vt:lpstr>
      <vt:lpstr>SIMION simulations of ion guide system</vt:lpstr>
      <vt:lpstr>The Ion Guide design</vt:lpstr>
      <vt:lpstr>Презентация PowerPoint</vt:lpstr>
      <vt:lpstr>Презентация PowerPoint</vt:lpstr>
      <vt:lpstr>Gas purifying system</vt:lpstr>
      <vt:lpstr>b-decay Tape Station</vt:lpstr>
      <vt:lpstr>Preliminary result</vt:lpstr>
      <vt:lpstr>The experimental cabin subsystems of GALS setup</vt:lpstr>
      <vt:lpstr>Working plan</vt:lpstr>
      <vt:lpstr>Презентация PowerPoint</vt:lpstr>
      <vt:lpstr>Презентация PowerPoint</vt:lpstr>
      <vt:lpstr>People involved in the Project</vt:lpstr>
      <vt:lpstr>Презентация PowerPoint</vt:lpstr>
      <vt:lpstr>Production of NEW heavy nuclei in the region of N=126 (Zagrebaev &amp; Greiner, PRL, 2008)</vt:lpstr>
      <vt:lpstr>Test experiment demonstrates good agreement with our expectations (Dubna, 2012)</vt:lpstr>
      <vt:lpstr>Much higher cross sections for the production of new neutron rich nuclei were found for collisions of Pt beam with U target</vt:lpstr>
    </vt:vector>
  </TitlesOfParts>
  <Company>FLNR JINR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Possibility for the production and study of heavy neutron-rich nuclei  formed in multi-nucleon transfer reactions</dc:title>
  <dc:creator>Admin</dc:creator>
  <cp:lastModifiedBy>Пользователь Windows</cp:lastModifiedBy>
  <cp:revision>338</cp:revision>
  <dcterms:created xsi:type="dcterms:W3CDTF">2011-05-23T13:25:05Z</dcterms:created>
  <dcterms:modified xsi:type="dcterms:W3CDTF">2019-01-22T13:44:56Z</dcterms:modified>
</cp:coreProperties>
</file>