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60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34"/>
    <p:restoredTop sz="86352"/>
  </p:normalViewPr>
  <p:slideViewPr>
    <p:cSldViewPr snapToGrid="0" snapToObjects="1">
      <p:cViewPr varScale="1">
        <p:scale>
          <a:sx n="104" d="100"/>
          <a:sy n="104" d="100"/>
        </p:scale>
        <p:origin x="240" y="4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395A8-4B7A-6F46-A0A6-F32AD8071ADE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11812-A350-5144-9C57-4E857F2E2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916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11812-A350-5144-9C57-4E857F2E2C3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962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11812-A350-5144-9C57-4E857F2E2C3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651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11812-A350-5144-9C57-4E857F2E2C3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143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11812-A350-5144-9C57-4E857F2E2C3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725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11812-A350-5144-9C57-4E857F2E2C3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057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41ED6-E968-B64D-8433-C297C33D5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6C5824-E24F-6343-84D7-1FB6FE683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FDACDE-8330-1144-A7F8-B24D589E2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7617-4AD8-D74E-B528-F035E5E201C2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4DDE68-7B17-F449-B82F-99F8491AB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AEF2EE-FF12-8048-A4CE-D3D20578E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0952-5F35-0D44-8154-A0D179E9C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78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D62F1-A76D-614D-A2A4-BEBE5FB3C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DA082F-42D4-414D-813C-731024495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6D209A-5B9A-B445-96A6-38859D7F8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7617-4AD8-D74E-B528-F035E5E201C2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084323-16E7-1842-90D0-0E28B38F0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6B1FC9-8124-C64D-BEA4-74B1466C0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0952-5F35-0D44-8154-A0D179E9C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258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151FFB-25DF-9A4F-8BF7-DA491C4E47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22334D-2786-F141-9C57-66C28D5B6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3B03CE-3458-E841-8868-EB091919B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7617-4AD8-D74E-B528-F035E5E201C2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ED817-EDC2-AE4F-985B-3B56DE3B9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7B776D-D8D0-E248-8391-3F5057E5F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0952-5F35-0D44-8154-A0D179E9C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377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58D8C-1BA0-3646-B936-1E4C8CEA2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E08311-3C1B-4C4C-9A3D-A449B9B28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A782F-8FF0-274A-BF93-0D5ED8013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7617-4AD8-D74E-B528-F035E5E201C2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F24BD5-E202-CB44-BCF8-3331067CB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315EE6-3185-8F4A-BDFF-B911FB8F4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0952-5F35-0D44-8154-A0D179E9C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908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91DF5-6EDD-084E-808B-080EB8F86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6311D7-F558-7A45-9287-CF23868E5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121699-C226-3647-8B70-E4140BAF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7617-4AD8-D74E-B528-F035E5E201C2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CAF4E2-93B4-0144-B599-4B2B5977E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419C62-41F9-3C49-9315-A848CBF5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0952-5F35-0D44-8154-A0D179E9C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31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B0320-29E3-D247-82FE-CD974D6DA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C9E952-BCA3-6D49-AB2F-E00179BB1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A70EB4-EDBD-A548-841D-7A430BF6F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1510EF-F3FD-CD40-AB01-FA0DA37F5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7617-4AD8-D74E-B528-F035E5E201C2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6CD025-B6B6-584F-A50D-6F6B0BA7D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77D4C5-97BA-6743-85E9-B3E9C8FC6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0952-5F35-0D44-8154-A0D179E9C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96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3A62A-660E-C248-A9B8-22C092BB2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0C8544-6158-2945-BA73-EECE03E52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B8F93B-6AFB-1040-8FEE-F485E7B43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446697F-1A4F-E040-B2A0-DDBA35A4CF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22133E1-255D-D141-B3E0-A3D8016E24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3E33B62-CFEB-8C43-94AD-83833323F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7617-4AD8-D74E-B528-F035E5E201C2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17B7A1-911F-1840-AA20-32ECE758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92160EE-F99C-6843-8082-05A01D16D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0952-5F35-0D44-8154-A0D179E9C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04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16A20-DF74-1243-98DD-83BC5FD43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1E8E86-CA5A-784D-A872-28499CDF9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7617-4AD8-D74E-B528-F035E5E201C2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60D7467-EFD7-7747-B6FA-1ACD0F210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7410C0-FC7C-7C42-A29F-392EA6C87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0952-5F35-0D44-8154-A0D179E9C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43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9D748A-8982-114B-8B39-D8345871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7617-4AD8-D74E-B528-F035E5E201C2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D1A7487-764A-1043-BB3B-8A5CB564D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2583C0-0AFD-194B-B9F7-8D935819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0952-5F35-0D44-8154-A0D179E9C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576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50ED7-5B77-2944-A645-6AAF46881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25C65A-C6F7-004B-A7AB-820113096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9EC044-3F00-394A-A02E-FE57DD1B1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532BFC-8FD8-7543-8404-0255CBED4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7617-4AD8-D74E-B528-F035E5E201C2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E7629F-D6C7-9D44-A184-381F60415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4763F3-E87F-9042-8FE1-63D998900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0952-5F35-0D44-8154-A0D179E9C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192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7E2DB-4ECE-734B-80ED-495C92805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A7955A-FD16-0C44-A3AB-0164987397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3F05F4-81DD-9B4C-A27B-F96672D5D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0EE097-B4FD-C843-9FBA-3CA5EBD49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7617-4AD8-D74E-B528-F035E5E201C2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1B4A54-139E-834D-867D-25E356AF8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02BD66-4B4A-4347-9AA5-E7E6B5C97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0952-5F35-0D44-8154-A0D179E9C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0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952A7-19F0-C04B-BF2B-BE1AE0EBA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84FF77-DFA5-7241-9C56-2B9DDE35C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5FA182-4B35-3C42-ABAA-C2D9CFC2B1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E7617-4AD8-D74E-B528-F035E5E201C2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EDE3F0-195B-644C-8C4F-7E8528CC5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09C6F2-FEAA-6B45-B5FE-A77A52999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D0952-5F35-0D44-8154-A0D179E9C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55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mpd.jinr.ru/doc/mpd-tdr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pd.jinr.ru/wp-content/uploads/2019/01/TpcTdr-v07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mpd.jinr.ru/wp-content/uploads/2019/01/TDR_TOF_MPD_v3_0-08_11_2018.docx" TargetMode="External"/><Relationship Id="rId4" Type="http://schemas.openxmlformats.org/officeDocument/2006/relationships/hyperlink" Target="http://mpd.jinr.ru/wp-content/uploads/2019/01/TpcTdrv07-AddA1-FEE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pd.jinr.ru/wp-content/uploads/2019/01/FFD-report_Jan-2019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pd.jinr.ru/wp-content/uploads/2018/08/MPD_DAQ_TDR-2018-8.pdf" TargetMode="External"/><Relationship Id="rId5" Type="http://schemas.openxmlformats.org/officeDocument/2006/relationships/hyperlink" Target="http://mpd.jinr.ru/wp-content/uploads/2019/01/TDR_ECAL_v3.6_2019.pdf" TargetMode="External"/><Relationship Id="rId4" Type="http://schemas.openxmlformats.org/officeDocument/2006/relationships/hyperlink" Target="http://mpd.jinr.ru/wp-content/uploads/2018/05/MPD_TDR_FHCal_28_05_2018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pd.jinr.ru/wp-content/uploads/2018/06/NICA_computing_TDR_1.03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mpd.jinr.ru/wp-content/uploads/2017/05/TDR-MAGNET.pdf" TargetMode="External"/><Relationship Id="rId4" Type="http://schemas.openxmlformats.org/officeDocument/2006/relationships/hyperlink" Target="http://mpd.jinr.ru/wp-content/uploads/2017/10/Budget_NICA_Computing_2016_2020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B93ECA-F4C4-B244-92CF-CB8C1570BA78}"/>
              </a:ext>
            </a:extLst>
          </p:cNvPr>
          <p:cNvSpPr txBox="1"/>
          <p:nvPr/>
        </p:nvSpPr>
        <p:spPr>
          <a:xfrm>
            <a:off x="4053016" y="1594022"/>
            <a:ext cx="4584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Status of TDRs of MPD subsystems</a:t>
            </a:r>
          </a:p>
          <a:p>
            <a:pPr algn="ctr"/>
            <a:r>
              <a:rPr lang="en-US" sz="2400" dirty="0"/>
              <a:t> </a:t>
            </a:r>
            <a:r>
              <a:rPr lang="en-US" sz="1600" dirty="0" err="1"/>
              <a:t>V.Golovatyuk</a:t>
            </a:r>
            <a:endParaRPr lang="ru-RU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92E770-B255-B942-8378-AE97912447C7}"/>
              </a:ext>
            </a:extLst>
          </p:cNvPr>
          <p:cNvSpPr txBox="1"/>
          <p:nvPr/>
        </p:nvSpPr>
        <p:spPr>
          <a:xfrm>
            <a:off x="4782066" y="2842054"/>
            <a:ext cx="3435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>
                <a:hlinkClick r:id="rId2"/>
              </a:rPr>
              <a:t>http://mpd.jinr.ru/doc/mpd-tdr/</a:t>
            </a:r>
            <a:endParaRPr lang="en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335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3814569-0584-0D46-AEF6-E78254640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8656"/>
              </p:ext>
            </p:extLst>
          </p:nvPr>
        </p:nvGraphicFramePr>
        <p:xfrm>
          <a:off x="0" y="0"/>
          <a:ext cx="12192000" cy="6802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9224">
                  <a:extLst>
                    <a:ext uri="{9D8B030D-6E8A-4147-A177-3AD203B41FA5}">
                      <a16:colId xmlns:a16="http://schemas.microsoft.com/office/drawing/2014/main" val="4048773305"/>
                    </a:ext>
                  </a:extLst>
                </a:gridCol>
                <a:gridCol w="1860513">
                  <a:extLst>
                    <a:ext uri="{9D8B030D-6E8A-4147-A177-3AD203B41FA5}">
                      <a16:colId xmlns:a16="http://schemas.microsoft.com/office/drawing/2014/main" val="1469204305"/>
                    </a:ext>
                  </a:extLst>
                </a:gridCol>
                <a:gridCol w="1451764">
                  <a:extLst>
                    <a:ext uri="{9D8B030D-6E8A-4147-A177-3AD203B41FA5}">
                      <a16:colId xmlns:a16="http://schemas.microsoft.com/office/drawing/2014/main" val="3804197752"/>
                    </a:ext>
                  </a:extLst>
                </a:gridCol>
                <a:gridCol w="1348535">
                  <a:extLst>
                    <a:ext uri="{9D8B030D-6E8A-4147-A177-3AD203B41FA5}">
                      <a16:colId xmlns:a16="http://schemas.microsoft.com/office/drawing/2014/main" val="3057739366"/>
                    </a:ext>
                  </a:extLst>
                </a:gridCol>
                <a:gridCol w="1699744">
                  <a:extLst>
                    <a:ext uri="{9D8B030D-6E8A-4147-A177-3AD203B41FA5}">
                      <a16:colId xmlns:a16="http://schemas.microsoft.com/office/drawing/2014/main" val="1329132248"/>
                    </a:ext>
                  </a:extLst>
                </a:gridCol>
                <a:gridCol w="5278251">
                  <a:extLst>
                    <a:ext uri="{9D8B030D-6E8A-4147-A177-3AD203B41FA5}">
                      <a16:colId xmlns:a16="http://schemas.microsoft.com/office/drawing/2014/main" val="637814797"/>
                    </a:ext>
                  </a:extLst>
                </a:gridCol>
                <a:gridCol w="73969">
                  <a:extLst>
                    <a:ext uri="{9D8B030D-6E8A-4147-A177-3AD203B41FA5}">
                      <a16:colId xmlns:a16="http://schemas.microsoft.com/office/drawing/2014/main" val="248857896"/>
                    </a:ext>
                  </a:extLst>
                </a:gridCol>
              </a:tblGrid>
              <a:tr h="5403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#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471" marR="27471" marT="27471" marB="27471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TDR name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471" marR="27471" marT="27471" marB="27471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Comments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471" marR="27471" marT="27471" marB="27471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Date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471" marR="27471" marT="27471" marB="27471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Link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471" marR="27471" marT="27471" marB="27471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992344"/>
                  </a:ext>
                </a:extLst>
              </a:tr>
              <a:tr h="40869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471" marR="27471" marT="27471" marB="274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TPC TDR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471" marR="27471" marT="27471" marB="274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Version: 16 Jan. 2019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471" marR="27471" marT="27471" marB="274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17.01.2019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471" marR="27471" marT="27471" marB="27471"/>
                </a:tc>
                <a:tc gridSpan="3">
                  <a:txBody>
                    <a:bodyPr/>
                    <a:lstStyle/>
                    <a:p>
                      <a:pPr marL="450215"/>
                      <a:r>
                        <a:rPr lang="en-US" sz="2000" u="none" strike="noStrike" dirty="0">
                          <a:effectLst/>
                          <a:hlinkClick r:id="rId3"/>
                        </a:rPr>
                        <a:t>TpcTdr-v07</a:t>
                      </a:r>
                      <a:r>
                        <a:rPr lang="ru-RU" sz="2000" u="sng" dirty="0">
                          <a:effectLst/>
                        </a:rPr>
                        <a:t> </a:t>
                      </a:r>
                      <a:endParaRPr lang="ru-RU" sz="2000" dirty="0">
                        <a:effectLst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2000" dirty="0">
                          <a:effectLst/>
                        </a:rPr>
                        <a:t>Chapter 8 on FEE was completely redesigned.                                                                      A new front-end electronics is based on                                                                                   32 channels ASIC SAMPA.  Each FEC comprises </a:t>
                      </a:r>
                      <a:r>
                        <a:rPr lang="ru-RU" sz="2000" dirty="0">
                          <a:effectLst/>
                        </a:rPr>
                        <a:t>                                                                                     </a:t>
                      </a:r>
                      <a:r>
                        <a:rPr lang="en-US" sz="2000" dirty="0">
                          <a:effectLst/>
                        </a:rPr>
                        <a:t>two SAMPA chips.</a:t>
                      </a:r>
                      <a:endParaRPr lang="ru-RU" sz="2000" dirty="0">
                        <a:effectLst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2000" dirty="0">
                          <a:effectLst/>
                        </a:rPr>
                        <a:t>FEE, which was developed at the initial stage of                                                                  TPC creating and based on ASIC ALTRO,                                                                                  is made in the form of an application                                               "Addendum A1 to TPC/MPD TDR Rev.07."</a:t>
                      </a:r>
                      <a:endParaRPr lang="ru-RU" sz="2000" dirty="0">
                        <a:effectLst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2000" dirty="0">
                          <a:effectLst/>
                        </a:rPr>
                        <a:t>The changes have been made to the low-voltage                                                        power supply hardware on Slow Control </a:t>
                      </a:r>
                      <a:r>
                        <a:rPr lang="ru-RU" sz="2000" dirty="0">
                          <a:effectLst/>
                        </a:rPr>
                        <a:t>(</a:t>
                      </a:r>
                      <a:r>
                        <a:rPr lang="en-US" sz="2000" dirty="0">
                          <a:effectLst/>
                        </a:rPr>
                        <a:t>Chapter</a:t>
                      </a:r>
                      <a:r>
                        <a:rPr lang="en-US" sz="2000" baseline="0" dirty="0">
                          <a:effectLst/>
                        </a:rPr>
                        <a:t> 13).</a:t>
                      </a:r>
                      <a:r>
                        <a:rPr lang="en-US" sz="2000" dirty="0">
                          <a:effectLst/>
                        </a:rPr>
                        <a:t>                                                                 </a:t>
                      </a:r>
                      <a:endParaRPr lang="ru-RU" sz="2000" dirty="0">
                        <a:effectLst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2000" dirty="0">
                          <a:effectLst/>
                        </a:rPr>
                        <a:t>The infrastructure information is added for the                                                                   TPC gas supply system (Chapter 14).</a:t>
                      </a:r>
                      <a:endParaRPr lang="ru-RU" sz="2000" dirty="0">
                        <a:effectLst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2000" dirty="0">
                          <a:effectLst/>
                        </a:rPr>
                        <a:t>Some adjustments was entered in the  TPC time                                                        schedule design and construction cost (Chapter 14).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 new publications for 2017 - 18 have been added                                                                                              to the list of publications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471" marR="27471" marT="27471" marB="2747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800112"/>
                  </a:ext>
                </a:extLst>
              </a:tr>
              <a:tr h="665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1a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471" marR="27471" marT="27471" marB="274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Addendum</a:t>
                      </a:r>
                      <a:r>
                        <a:rPr lang="ru-RU" sz="2000" dirty="0">
                          <a:effectLst/>
                        </a:rPr>
                        <a:t> - TPC  </a:t>
                      </a:r>
                      <a:r>
                        <a:rPr lang="ru-RU" sz="2000" dirty="0" err="1">
                          <a:effectLst/>
                        </a:rPr>
                        <a:t>electronics</a:t>
                      </a: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471" marR="27471" marT="27471" marB="274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Version: 2018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471" marR="27471" marT="27471" marB="274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17.01.2019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471" marR="27471" marT="27471" marB="27471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u="none" strike="noStrike" dirty="0">
                          <a:effectLst/>
                          <a:hlinkClick r:id="rId4"/>
                        </a:rPr>
                        <a:t>TpcTdrv07-AddA1-FEE</a:t>
                      </a:r>
                      <a:endParaRPr lang="en-US" sz="2000" u="none" strike="noStrike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FEE based on PASA-ALTRO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471" marR="27471" marT="27471" marB="27471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07521001"/>
                  </a:ext>
                </a:extLst>
              </a:tr>
              <a:tr h="3602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471" marR="27471" marT="27471" marB="274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TOF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471" marR="27471" marT="27471" marB="274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B050"/>
                          </a:solidFill>
                          <a:effectLst/>
                        </a:rPr>
                        <a:t>final</a:t>
                      </a:r>
                      <a:r>
                        <a:rPr lang="ru-RU" sz="20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B050"/>
                          </a:solidFill>
                          <a:effectLst/>
                        </a:rPr>
                        <a:t>version</a:t>
                      </a:r>
                      <a:endParaRPr lang="ru-RU" sz="20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471" marR="27471" marT="27471" marB="274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17.11.2018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471" marR="27471" marT="27471" marB="27471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u="none" strike="noStrike">
                          <a:effectLst/>
                          <a:hlinkClick r:id="rId5"/>
                        </a:rPr>
                        <a:t>TDR_TOF_MPD_v3_0-08_11_2018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471" marR="27471" marT="27471" marB="27471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86964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775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6493AF3-1DC0-624C-A2B9-E4F6B9D7E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973530"/>
              </p:ext>
            </p:extLst>
          </p:nvPr>
        </p:nvGraphicFramePr>
        <p:xfrm>
          <a:off x="55418" y="0"/>
          <a:ext cx="12136582" cy="67037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8711">
                  <a:extLst>
                    <a:ext uri="{9D8B030D-6E8A-4147-A177-3AD203B41FA5}">
                      <a16:colId xmlns:a16="http://schemas.microsoft.com/office/drawing/2014/main" val="2307390704"/>
                    </a:ext>
                  </a:extLst>
                </a:gridCol>
                <a:gridCol w="926234">
                  <a:extLst>
                    <a:ext uri="{9D8B030D-6E8A-4147-A177-3AD203B41FA5}">
                      <a16:colId xmlns:a16="http://schemas.microsoft.com/office/drawing/2014/main" val="3561195018"/>
                    </a:ext>
                  </a:extLst>
                </a:gridCol>
                <a:gridCol w="2105891">
                  <a:extLst>
                    <a:ext uri="{9D8B030D-6E8A-4147-A177-3AD203B41FA5}">
                      <a16:colId xmlns:a16="http://schemas.microsoft.com/office/drawing/2014/main" val="384163407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02950273"/>
                    </a:ext>
                  </a:extLst>
                </a:gridCol>
                <a:gridCol w="6691746">
                  <a:extLst>
                    <a:ext uri="{9D8B030D-6E8A-4147-A177-3AD203B41FA5}">
                      <a16:colId xmlns:a16="http://schemas.microsoft.com/office/drawing/2014/main" val="3362555928"/>
                    </a:ext>
                  </a:extLst>
                </a:gridCol>
              </a:tblGrid>
              <a:tr h="2392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471" marR="27471" marT="27471" marB="274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FFD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471" marR="27471" marT="27471" marB="27471">
                    <a:solidFill>
                      <a:schemeClr val="accent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solidFill>
                            <a:srgbClr val="00B050"/>
                          </a:solidFill>
                          <a:effectLst/>
                        </a:rPr>
                        <a:t>final</a:t>
                      </a:r>
                      <a:r>
                        <a:rPr lang="ru-RU" sz="2000" b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rgbClr val="00B050"/>
                          </a:solidFill>
                          <a:effectLst/>
                        </a:rPr>
                        <a:t>version</a:t>
                      </a:r>
                      <a:endParaRPr lang="ru-RU" sz="2000" b="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471" marR="27471" marT="27471" marB="27471">
                    <a:solidFill>
                      <a:schemeClr val="accent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14.01.2019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471" marR="27471" marT="27471" marB="27471">
                    <a:solidFill>
                      <a:schemeClr val="accent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u="none" strike="noStrike" dirty="0">
                          <a:solidFill>
                            <a:srgbClr val="0070C0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FFD report_Jan-2019</a:t>
                      </a:r>
                      <a:endParaRPr lang="ru-RU" sz="2000" b="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The new version of FFD TDR were made the following changes:</a:t>
                      </a:r>
                      <a:b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1. Section 5.6 "Special stand for tests with cosmic muon"            was added.</a:t>
                      </a:r>
                      <a:b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2. In Chapter 6 "The FFD electronics" the description of electronics was changed with new figures.</a:t>
                      </a:r>
                      <a:b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3. In Chapter 9 "Calibration system" information about test measurements was added.</a:t>
                      </a:r>
                      <a:b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4. The Time table (chapter 17) and Detector budget                         (chapter 18) were corrected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471" marR="27471" marT="27471" marB="27471">
                    <a:solidFill>
                      <a:schemeClr val="accent1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615002"/>
                  </a:ext>
                </a:extLst>
              </a:tr>
              <a:tr h="873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471" marR="27471" marT="27471" marB="274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FHCal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471" marR="27471" marT="27471" marB="274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B050"/>
                          </a:solidFill>
                          <a:effectLst/>
                        </a:rPr>
                        <a:t>final</a:t>
                      </a:r>
                      <a:r>
                        <a:rPr lang="ru-RU" sz="20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B050"/>
                          </a:solidFill>
                          <a:effectLst/>
                        </a:rPr>
                        <a:t>version</a:t>
                      </a:r>
                      <a:endParaRPr lang="ru-RU" sz="20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471" marR="27471" marT="27471" marB="274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28.05.2018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471" marR="27471" marT="27471" marB="274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u="none" strike="noStrike" dirty="0">
                          <a:effectLst/>
                          <a:hlinkClick r:id="rId4"/>
                        </a:rPr>
                        <a:t>MPD_TDR_FHCal_28_05_2018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471" marR="27471" marT="27471" marB="27471"/>
                </a:tc>
                <a:extLst>
                  <a:ext uri="{0D108BD9-81ED-4DB2-BD59-A6C34878D82A}">
                    <a16:rowId xmlns:a16="http://schemas.microsoft.com/office/drawing/2014/main" val="3985059420"/>
                  </a:ext>
                </a:extLst>
              </a:tr>
              <a:tr h="790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471" marR="27471" marT="27471" marB="274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ECal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471" marR="27471" marT="27471" marB="274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Version</a:t>
                      </a:r>
                      <a:r>
                        <a:rPr lang="ru-RU" sz="2000" dirty="0">
                          <a:effectLst/>
                        </a:rPr>
                        <a:t>: </a:t>
                      </a:r>
                      <a:r>
                        <a:rPr lang="ru-RU" sz="2000" dirty="0" err="1">
                          <a:effectLst/>
                        </a:rPr>
                        <a:t>January</a:t>
                      </a:r>
                      <a:r>
                        <a:rPr lang="ru-RU" sz="2000" dirty="0">
                          <a:effectLst/>
                        </a:rPr>
                        <a:t> 2019 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471" marR="27471" marT="27471" marB="274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16.01.2019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471" marR="27471" marT="27471" marB="274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hlinkClick r:id="rId5"/>
                        </a:rPr>
                        <a:t>TDR_ECAL_v3.6_2019.pdf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Added chapters:</a:t>
                      </a:r>
                      <a:endParaRPr lang="ru-RU" sz="2000" dirty="0">
                        <a:effectLst/>
                      </a:endParaRPr>
                    </a:p>
                    <a:p>
                      <a:r>
                        <a:rPr lang="e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 MC detector study with clustering algorithm</a:t>
                      </a:r>
                    </a:p>
                    <a:p>
                      <a:r>
                        <a:rPr lang="e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 Power Structure of the Calorimeter</a:t>
                      </a:r>
                    </a:p>
                    <a:p>
                      <a:r>
                        <a:rPr lang="e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Changes were made:</a:t>
                      </a:r>
                    </a:p>
                    <a:p>
                      <a:r>
                        <a:rPr lang="e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 </a:t>
                      </a:r>
                      <a:r>
                        <a:rPr lang="en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ECal</a:t>
                      </a:r>
                      <a:r>
                        <a:rPr lang="e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module</a:t>
                      </a:r>
                    </a:p>
                    <a:p>
                      <a:r>
                        <a:rPr lang="e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   Time table and cost estimation</a:t>
                      </a:r>
                    </a:p>
                  </a:txBody>
                  <a:tcPr marL="27471" marR="27471" marT="27471" marB="27471"/>
                </a:tc>
                <a:extLst>
                  <a:ext uri="{0D108BD9-81ED-4DB2-BD59-A6C34878D82A}">
                    <a16:rowId xmlns:a16="http://schemas.microsoft.com/office/drawing/2014/main" val="129296513"/>
                  </a:ext>
                </a:extLst>
              </a:tr>
              <a:tr h="691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471" marR="27471" marT="27471" marB="274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DAQ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471" marR="27471" marT="27471" marB="274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version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of                   </a:t>
                      </a:r>
                      <a:r>
                        <a:rPr lang="ru-RU" sz="2000" dirty="0">
                          <a:effectLst/>
                        </a:rPr>
                        <a:t>27 </a:t>
                      </a:r>
                      <a:r>
                        <a:rPr lang="ru-RU" sz="2000" dirty="0" err="1">
                          <a:effectLst/>
                        </a:rPr>
                        <a:t>August</a:t>
                      </a:r>
                      <a:r>
                        <a:rPr lang="ru-RU" sz="2000" dirty="0">
                          <a:effectLst/>
                        </a:rPr>
                        <a:t> 2018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471" marR="27471" marT="27471" marB="274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27.08.2018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471" marR="27471" marT="27471" marB="274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u="none" strike="noStrike" dirty="0">
                          <a:effectLst/>
                          <a:hlinkClick r:id="rId6"/>
                        </a:rPr>
                        <a:t>MPD_DAQ_TDR-2018-8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471" marR="27471" marT="27471" marB="27471"/>
                </a:tc>
                <a:extLst>
                  <a:ext uri="{0D108BD9-81ED-4DB2-BD59-A6C34878D82A}">
                    <a16:rowId xmlns:a16="http://schemas.microsoft.com/office/drawing/2014/main" val="2414361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576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C15A6FE-4591-274F-A034-0FAC31D3A8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905737"/>
              </p:ext>
            </p:extLst>
          </p:nvPr>
        </p:nvGraphicFramePr>
        <p:xfrm>
          <a:off x="0" y="651162"/>
          <a:ext cx="12090400" cy="4130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5647">
                  <a:extLst>
                    <a:ext uri="{9D8B030D-6E8A-4147-A177-3AD203B41FA5}">
                      <a16:colId xmlns:a16="http://schemas.microsoft.com/office/drawing/2014/main" val="4002546429"/>
                    </a:ext>
                  </a:extLst>
                </a:gridCol>
                <a:gridCol w="2489547">
                  <a:extLst>
                    <a:ext uri="{9D8B030D-6E8A-4147-A177-3AD203B41FA5}">
                      <a16:colId xmlns:a16="http://schemas.microsoft.com/office/drawing/2014/main" val="1133220705"/>
                    </a:ext>
                  </a:extLst>
                </a:gridCol>
                <a:gridCol w="3249295">
                  <a:extLst>
                    <a:ext uri="{9D8B030D-6E8A-4147-A177-3AD203B41FA5}">
                      <a16:colId xmlns:a16="http://schemas.microsoft.com/office/drawing/2014/main" val="1578000002"/>
                    </a:ext>
                  </a:extLst>
                </a:gridCol>
                <a:gridCol w="1385358">
                  <a:extLst>
                    <a:ext uri="{9D8B030D-6E8A-4147-A177-3AD203B41FA5}">
                      <a16:colId xmlns:a16="http://schemas.microsoft.com/office/drawing/2014/main" val="2295899451"/>
                    </a:ext>
                  </a:extLst>
                </a:gridCol>
                <a:gridCol w="4420553">
                  <a:extLst>
                    <a:ext uri="{9D8B030D-6E8A-4147-A177-3AD203B41FA5}">
                      <a16:colId xmlns:a16="http://schemas.microsoft.com/office/drawing/2014/main" val="2264811107"/>
                    </a:ext>
                  </a:extLst>
                </a:gridCol>
              </a:tblGrid>
              <a:tr h="771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solidFill>
                            <a:schemeClr val="tx1"/>
                          </a:solidFill>
                          <a:effectLst/>
                        </a:rPr>
                        <a:t>Computing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76200" marB="76200"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18.12.2017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76200" marB="76200"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hlinkClick r:id="rId3"/>
                        </a:rPr>
                        <a:t>NICA_computing_TDR_1.03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  <a:hlinkClick r:id="rId4"/>
                        </a:rPr>
                        <a:t>Budget_NICA_Computing_2016_2020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76200" marB="76200">
                    <a:solidFill>
                      <a:schemeClr val="accent1">
                        <a:alpha val="1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567811"/>
                  </a:ext>
                </a:extLst>
              </a:tr>
              <a:tr h="4584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Integration MPD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to be ready in May 2019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24.05.2017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endParaRPr lang="ru-RU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359166853"/>
                  </a:ext>
                </a:extLst>
              </a:tr>
              <a:tr h="4584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Solenoid and Magnet Yoke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solidFill>
                            <a:srgbClr val="00B050"/>
                          </a:solidFill>
                          <a:effectLst/>
                        </a:rPr>
                        <a:t>final</a:t>
                      </a:r>
                      <a:r>
                        <a:rPr lang="ru-RU" sz="2000" b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rgbClr val="00B050"/>
                          </a:solidFill>
                          <a:effectLst/>
                        </a:rPr>
                        <a:t>version</a:t>
                      </a:r>
                      <a:r>
                        <a:rPr lang="ru-RU" sz="2000" b="0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ru-RU" sz="2000" b="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26.05.2017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u="none" strike="noStrike" dirty="0">
                          <a:effectLst/>
                          <a:hlinkClick r:id="rId5"/>
                        </a:rPr>
                        <a:t>TDR MAGNET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402250041"/>
                  </a:ext>
                </a:extLst>
              </a:tr>
              <a:tr h="764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ITS- Inner Tracking System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TDR of 1st stage version of ITS will be ready by April 2019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endParaRPr lang="ru-RU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185968474"/>
                  </a:ext>
                </a:extLst>
              </a:tr>
              <a:tr h="4584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endParaRPr lang="ru-RU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619828790"/>
                  </a:ext>
                </a:extLst>
              </a:tr>
              <a:tr h="4584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endParaRPr lang="ru-RU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51930812"/>
                  </a:ext>
                </a:extLst>
              </a:tr>
              <a:tr h="458418">
                <a:tc gridSpan="5">
                  <a:txBody>
                    <a:bodyPr/>
                    <a:lstStyle/>
                    <a:p>
                      <a:endParaRPr lang="ru-RU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866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444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page19image31781680">
            <a:extLst>
              <a:ext uri="{FF2B5EF4-FFF2-40B4-BE49-F238E27FC236}">
                <a16:creationId xmlns:a16="http://schemas.microsoft.com/office/drawing/2014/main" id="{A2FFD04B-68B6-5D44-9FCE-7868D1FA2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790183"/>
            <a:ext cx="4512833" cy="543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DA38B6-7136-9B48-B447-C7208157F8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35" y="5588000"/>
            <a:ext cx="8750265" cy="9911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2E69A3-D359-3A4D-8734-429C4626E2DE}"/>
              </a:ext>
            </a:extLst>
          </p:cNvPr>
          <p:cNvSpPr txBox="1"/>
          <p:nvPr/>
        </p:nvSpPr>
        <p:spPr>
          <a:xfrm>
            <a:off x="4832367" y="5200898"/>
            <a:ext cx="361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ITS, FFD and beam pipe integration</a:t>
            </a:r>
            <a:endParaRPr lang="ru-RU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E62A06C-6E1C-934B-9D90-9B3A4AD228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0" t="23446" r="23565" b="14999"/>
          <a:stretch/>
        </p:blipFill>
        <p:spPr bwMode="auto">
          <a:xfrm>
            <a:off x="5447970" y="907803"/>
            <a:ext cx="5707292" cy="429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040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2">
            <a:extLst>
              <a:ext uri="{FF2B5EF4-FFF2-40B4-BE49-F238E27FC236}">
                <a16:creationId xmlns:a16="http://schemas.microsoft.com/office/drawing/2014/main" id="{57239057-2077-554A-95F8-A47B1A45F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3" y="2603500"/>
            <a:ext cx="11321417" cy="290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6344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337</Words>
  <Application>Microsoft Macintosh PowerPoint</Application>
  <PresentationFormat>Широкоэкранный</PresentationFormat>
  <Paragraphs>84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Slava Golovatyuk</dc:creator>
  <cp:lastModifiedBy>Microsoft Office User</cp:lastModifiedBy>
  <cp:revision>12</cp:revision>
  <dcterms:created xsi:type="dcterms:W3CDTF">2019-01-22T08:20:29Z</dcterms:created>
  <dcterms:modified xsi:type="dcterms:W3CDTF">2019-01-23T08:13:59Z</dcterms:modified>
</cp:coreProperties>
</file>