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7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3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99439B4-4007-41C3-874F-5904CB67AAD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E14B762-000B-4329-A07D-9CD7AF78B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2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39B4-4007-41C3-874F-5904CB67AAD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762-000B-4329-A07D-9CD7AF78B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1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99439B4-4007-41C3-874F-5904CB67AAD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E14B762-000B-4329-A07D-9CD7AF78B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14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39B4-4007-41C3-874F-5904CB67AAD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762-000B-4329-A07D-9CD7AF78B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0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99439B4-4007-41C3-874F-5904CB67AAD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E14B762-000B-4329-A07D-9CD7AF78B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99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39B4-4007-41C3-874F-5904CB67AAD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762-000B-4329-A07D-9CD7AF78B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0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39B4-4007-41C3-874F-5904CB67AAD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762-000B-4329-A07D-9CD7AF78B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36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39B4-4007-41C3-874F-5904CB67AAD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762-000B-4329-A07D-9CD7AF78B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6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39B4-4007-41C3-874F-5904CB67AAD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762-000B-4329-A07D-9CD7AF78B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3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99439B4-4007-41C3-874F-5904CB67AAD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E14B762-000B-4329-A07D-9CD7AF78B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38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439B4-4007-41C3-874F-5904CB67AAD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B762-000B-4329-A07D-9CD7AF78BA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80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99439B4-4007-41C3-874F-5904CB67AAD6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E14B762-000B-4329-A07D-9CD7AF78BA4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082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5787" y="631371"/>
            <a:ext cx="6228270" cy="247133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 </a:t>
            </a:r>
            <a:r>
              <a:rPr lang="ru-RU" sz="3200" b="1" dirty="0">
                <a:latin typeface="+mn-lt"/>
              </a:rPr>
              <a:t>Моделирование нелинейной </a:t>
            </a:r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динамики </a:t>
            </a:r>
            <a:r>
              <a:rPr lang="ru-RU" sz="3200" b="1" dirty="0">
                <a:latin typeface="+mn-lt"/>
              </a:rPr>
              <a:t>и динамической апертуры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267" y="1337975"/>
            <a:ext cx="2022080" cy="1058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697030" y="5770123"/>
            <a:ext cx="9177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rgbClr val="FFFFFF"/>
                </a:solidFill>
                <a:latin typeface="Helvetica Neue"/>
              </a:rPr>
              <a:t>Рабочее совещание ИЯФ— ОИЯИ по проекту Коллайдера NICA</a:t>
            </a:r>
            <a:r>
              <a:rPr lang="ru-RU" dirty="0" smtClean="0">
                <a:solidFill>
                  <a:srgbClr val="FFFFFF"/>
                </a:solidFill>
                <a:latin typeface="Helvetica Neue"/>
              </a:rPr>
              <a:t>,</a:t>
            </a:r>
          </a:p>
          <a:p>
            <a:pPr algn="r"/>
            <a:r>
              <a:rPr lang="ru-RU" dirty="0" smtClean="0">
                <a:solidFill>
                  <a:srgbClr val="FFFFFF"/>
                </a:solidFill>
                <a:latin typeface="Helvetica Neue"/>
              </a:rPr>
              <a:t>24 </a:t>
            </a:r>
            <a:r>
              <a:rPr lang="ru-RU" dirty="0">
                <a:solidFill>
                  <a:srgbClr val="FFFFFF"/>
                </a:solidFill>
                <a:latin typeface="Helvetica Neue"/>
              </a:rPr>
              <a:t>декабря 2018 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3727" y="5400791"/>
            <a:ext cx="222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Helvetica Neue"/>
              </a:rPr>
              <a:t>Ксения Карюкина</a:t>
            </a:r>
          </a:p>
        </p:txBody>
      </p:sp>
    </p:spTree>
    <p:extLst>
      <p:ext uri="{BB962C8B-B14F-4D97-AF65-F5344CB8AC3E}">
        <p14:creationId xmlns:p14="http://schemas.microsoft.com/office/powerpoint/2010/main" val="7966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оптимизация Двумя октупольными корректорами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2" y="2026004"/>
            <a:ext cx="4643120" cy="187833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68" y="2196273"/>
            <a:ext cx="4290060" cy="185229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2" y="4074603"/>
            <a:ext cx="4239260" cy="27565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68" y="4064353"/>
            <a:ext cx="4240679" cy="27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Фазовые траектории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2" y="2610034"/>
            <a:ext cx="4458405" cy="31932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00" y="2610035"/>
            <a:ext cx="4633200" cy="33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5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Мультипольные ошибки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16627" y="2242796"/>
                <a:ext cx="7918882" cy="3438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ru-RU" dirty="0" smtClean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ahoma" panose="020B0604030504040204" pitchFamily="34" charset="0"/>
                  </a:rPr>
                  <a:t>В финальные триплеты квадрупольных линз (4 триплета) внесены случайные секступольные и октупольные ошибки, которые понимаются, как добавка к амплитуде поля соответствующего мультиполя на некотором радиусе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ahoma" panose="020B0604030504040204" pitchFamily="34" charset="0"/>
                  </a:rPr>
                  <a:t>r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ahoma" panose="020B0604030504040204" pitchFamily="34" charset="0"/>
                  </a:rPr>
                  <a:t>: </a:t>
                </a:r>
                <a:endParaRPr lang="ru-RU" sz="1600" dirty="0">
                  <a:ea typeface="SimSun" panose="02010600030101010101" pitchFamily="2" charset="-122"/>
                  <a:cs typeface="Tahoma" panose="020B0604030504040204" pitchFamily="34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ru-RU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ru-RU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ru-RU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+…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ru-RU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lang="ru-RU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𝑟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bSup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+…+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sSubSup>
                      <m:sSub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ahoma" panose="020B0604030504040204" pitchFamily="34" charset="0"/>
                  </a:rPr>
                  <a:t>.</a:t>
                </a:r>
                <a:endParaRPr lang="ru-RU" sz="1600" dirty="0">
                  <a:ea typeface="SimSun" panose="02010600030101010101" pitchFamily="2" charset="-122"/>
                  <a:cs typeface="Tahoma" panose="020B0604030504040204" pitchFamily="34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ahoma" panose="020B0604030504040204" pitchFamily="34" charset="0"/>
                  </a:rPr>
                  <a:t>Определение относительной ошибки поля для квадруполя:</a:t>
                </a:r>
                <a:endParaRPr lang="ru-RU" sz="1600" dirty="0">
                  <a:ea typeface="SimSun" panose="02010600030101010101" pitchFamily="2" charset="-122"/>
                  <a:cs typeface="Tahoma" panose="020B0604030504040204" pitchFamily="34" charset="0"/>
                </a:endParaRPr>
              </a:p>
              <a:p>
                <a:pPr algn="ctr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ru-RU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ahoma" panose="020B0604030504040204" pitchFamily="34" charset="0"/>
                  </a:rPr>
                  <a:t>.</a:t>
                </a:r>
                <a:endParaRPr lang="ru-RU" sz="1600" dirty="0">
                  <a:ea typeface="SimSun" panose="02010600030101010101" pitchFamily="2" charset="-122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27" y="2242796"/>
                <a:ext cx="7918882" cy="3438442"/>
              </a:xfrm>
              <a:prstGeom prst="rect">
                <a:avLst/>
              </a:prstGeom>
              <a:blipFill rotWithShape="0">
                <a:blip r:embed="rId2"/>
                <a:stretch>
                  <a:fillRect l="-616" t="-532" r="-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2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Влияние октупольной ошибки на динамическую апертуру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969473" y="3231473"/>
            <a:ext cx="3375776" cy="272579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864962" y="3258107"/>
            <a:ext cx="3222039" cy="2725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06027" y="2015231"/>
                <a:ext cx="8140823" cy="926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	Относительная октупольная ошибка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(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𝑟</m:t>
                    </m:r>
                    <m:r>
                      <a:rPr lang="ru-RU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=3 см)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. Использовалось 15 случайных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наборов,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нормально распределенных с «обрезанием» на уровне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±2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=±5×1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слева и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±2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=±1×1</m:t>
                    </m:r>
                    <m:sSup>
                      <m:sSup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справа. </a:t>
                </a:r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27" y="2015231"/>
                <a:ext cx="8140823" cy="926407"/>
              </a:xfrm>
              <a:prstGeom prst="rect">
                <a:avLst/>
              </a:prstGeom>
              <a:blipFill rotWithShape="0">
                <a:blip r:embed="rId4"/>
                <a:stretch>
                  <a:fillRect l="-599" t="-3947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81681" y="6103300"/>
                <a:ext cx="7865169" cy="394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При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±2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𝜎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𝑏</m:t>
                        </m:r>
                        <m:r>
                          <a:rPr lang="ru-RU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3</m:t>
                        </m:r>
                      </m:sub>
                    </m:sSub>
                    <m:r>
                      <a:rPr lang="ru-RU"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=±1×1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</m:ctrlPr>
                      </m:sSupPr>
                      <m:e>
                        <m:r>
                          <a:rPr lang="ru-RU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0</m:t>
                        </m:r>
                      </m:e>
                      <m:sup>
                        <m:r>
                          <a:rPr lang="ru-RU">
                            <a:latin typeface="Cambria Math" panose="02040503050406030204" pitchFamily="18" charset="0"/>
                            <a:ea typeface="SimSun" panose="02010600030101010101" pitchFamily="2" charset="-122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 уменьшение апертуры уже существенное </a:t>
                </a:r>
                <a:r>
                  <a:rPr lang="ru-RU" dirty="0">
                    <a:latin typeface="Times New Roman" panose="02020603050405020304" pitchFamily="18" charset="0"/>
                    <a:ea typeface="SimSun" panose="02010600030101010101" pitchFamily="2" charset="-122"/>
                    <a:sym typeface="Symbol" panose="05050102010706020507" pitchFamily="18" charset="2"/>
                  </a:rPr>
                  <a:t></a:t>
                </a:r>
                <a:r>
                  <a:rPr lang="ru-RU" dirty="0">
                    <a:latin typeface="Times New Roman" panose="02020603050405020304" pitchFamily="18" charset="0"/>
                    <a:ea typeface="SimSun" panose="02010600030101010101" pitchFamily="2" charset="-122"/>
                  </a:rPr>
                  <a:t>20%. 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81" y="6103300"/>
                <a:ext cx="7865169" cy="394147"/>
              </a:xfrm>
              <a:prstGeom prst="rect">
                <a:avLst/>
              </a:prstGeom>
              <a:blipFill rotWithShape="0">
                <a:blip r:embed="rId5"/>
                <a:stretch>
                  <a:fillRect t="-3077" b="-2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67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Влияние </a:t>
            </a:r>
            <a:r>
              <a:rPr lang="ru-RU" dirty="0" smtClean="0"/>
              <a:t>секступольной </a:t>
            </a:r>
            <a:r>
              <a:rPr lang="ru-RU" dirty="0"/>
              <a:t>ошибки на динамическую апертуру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872128" y="2995859"/>
            <a:ext cx="3376800" cy="27252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4753621" y="2995859"/>
            <a:ext cx="3376800" cy="27252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1192" y="1952383"/>
            <a:ext cx="7989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	В</a:t>
            </a:r>
            <a:r>
              <a:rPr lang="ru-RU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лияние секступольной ошибки оказывается гораздо меньшим: для 2</a:t>
            </a:r>
            <a:r>
              <a:rPr lang="ru-RU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aseline="-25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  <a:r>
              <a:rPr lang="ru-RU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baseline="-25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= 10</a:t>
            </a:r>
            <a:r>
              <a:rPr lang="ru-RU" baseline="300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-4</a:t>
            </a:r>
            <a:r>
              <a:rPr lang="ru-RU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апертура практически не изменилась.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altLang="ja-JP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Главным фактором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ограничивающим динамическую апертуру </a:t>
            </a:r>
            <a:r>
              <a:rPr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кольца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NICA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являются нелинейные краевые поля квадрупольных линз финального фокуса</a:t>
            </a:r>
            <a:r>
              <a:rPr lang="ru-RU" altLang="ja-JP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ru-RU" altLang="ja-JP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Самыми эффективными элементами, компенсирующими влияние этих нелинейностей, являются октупольные линзы. </a:t>
            </a:r>
          </a:p>
          <a:p>
            <a:pPr algn="just"/>
            <a:r>
              <a:rPr lang="ru-RU" altLang="ja-JP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Наиболее эффективной и простой является постановка этих мультипольных магнитов в прямолинейном промежутке вблизи места встречи.</a:t>
            </a:r>
            <a:endParaRPr lang="ru-RU" altLang="ja-JP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/>
            <a:r>
              <a:rPr lang="ru-RU" altLang="ja-JP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 помощью генетического алгоритма были подобраны несколько вариантов октупольных магнитов, что позволило увеличить динамическую апертуру кольца на несколько мм по горизонтали и вертикали.</a:t>
            </a:r>
          </a:p>
          <a:p>
            <a:pPr algn="just"/>
            <a:r>
              <a:rPr lang="ru-RU" altLang="ja-JP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Показано, что при оптимизации происходит выравнивание зависимости частоты бетатронных колебаний от амплитуды, что позволяет частице сохранять устойчивое движение при больших отклонениях по поперечным координатам.</a:t>
            </a:r>
          </a:p>
          <a:p>
            <a:pPr algn="just"/>
            <a:r>
              <a:rPr lang="ru-RU" altLang="ja-JP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При этом влияние на энергетический акцептанс не является существенным.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Включены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рассмотрение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октупольные и секступольные ошибки полей квадрупольных линз финального фокуса.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Жесткие требования на уровень октупольной компоненты в линзах финального фокуса.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96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Влияние на динамическую апертуру краевых полей квадрупольных </a:t>
            </a:r>
            <a:r>
              <a:rPr lang="ru-RU" dirty="0" smtClean="0"/>
              <a:t>линз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36" y="2958623"/>
            <a:ext cx="4785064" cy="3303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47678" y="1843743"/>
                <a:ext cx="8056780" cy="1366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18745"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kern="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Без учета краевых полей квадруполей апертура оказывается </a:t>
                </a:r>
              </a:p>
              <a:p>
                <a:pPr indent="118745"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≈9</m:t>
                    </m:r>
                    <m:r>
                      <a:rPr lang="en-US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𝑚𝑚</m:t>
                    </m:r>
                  </m:oMath>
                </a14:m>
                <a:r>
                  <a:rPr lang="ru-RU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0" i="1" kern="8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≈10</m:t>
                    </m:r>
                    <m:r>
                      <a:rPr lang="en-US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𝑚𝑚</m:t>
                    </m:r>
                  </m:oMath>
                </a14:m>
                <a:r>
                  <a:rPr lang="ru-RU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ru-RU" kern="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118745"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kern="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Краевые </a:t>
                </a:r>
                <a:r>
                  <a:rPr lang="ru-RU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поля уменьшают эти значения до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≈6</m:t>
                    </m:r>
                    <m:r>
                      <a:rPr lang="en-US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𝑚𝑚</m:t>
                    </m:r>
                  </m:oMath>
                </a14:m>
                <a:r>
                  <a:rPr lang="ru-RU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≈5</m:t>
                    </m:r>
                    <m:r>
                      <a:rPr lang="en-US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𝑚𝑚</m:t>
                    </m:r>
                  </m:oMath>
                </a14:m>
                <a:r>
                  <a:rPr lang="ru-RU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ru-RU" kern="8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118745"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kern="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т.е</a:t>
                </a:r>
                <a:r>
                  <a:rPr lang="ru-RU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., примерно в 1.5-2  раза.</a:t>
                </a:r>
                <a:endParaRPr lang="ru-RU" sz="1200" kern="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78" y="1843743"/>
                <a:ext cx="8056780" cy="1366528"/>
              </a:xfrm>
              <a:prstGeom prst="rect">
                <a:avLst/>
              </a:prstGeom>
              <a:blipFill rotWithShape="0">
                <a:blip r:embed="rId3"/>
                <a:stretch>
                  <a:fillRect t="-889" b="-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20929" y="6198340"/>
            <a:ext cx="8594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kern="800" dirty="0" smtClean="0">
                <a:latin typeface="Times New Roman" panose="02020603050405020304" pitchFamily="18" charset="0"/>
              </a:rPr>
              <a:t>Преимущественно ограничивают динамическую апертуру краевые поля квадруполей</a:t>
            </a:r>
          </a:p>
          <a:p>
            <a:pPr algn="ctr"/>
            <a:r>
              <a:rPr lang="ru-RU" kern="800" dirty="0" smtClean="0">
                <a:latin typeface="Times New Roman" panose="02020603050405020304" pitchFamily="18" charset="0"/>
              </a:rPr>
              <a:t> финального фокуса.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1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Зависимость частоты бетатронных колебаний от амплитуды частицы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9" y="3530236"/>
            <a:ext cx="4554245" cy="26264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99" y="3553842"/>
            <a:ext cx="4554245" cy="26264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81192" y="2052908"/>
            <a:ext cx="81366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Вклад краев линз в добавку к частоте существенно превосходит вклад хроматических </a:t>
            </a:r>
            <a:r>
              <a:rPr lang="ru-RU" kern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секступолей. Увеличение 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амплитуды колебаний приводит к смещению частот (и горизонтальной, и вертикальной) вплоть до гибели частицы на полуцелом резонансе. </a:t>
            </a:r>
          </a:p>
        </p:txBody>
      </p:sp>
    </p:spTree>
    <p:extLst>
      <p:ext uri="{BB962C8B-B14F-4D97-AF65-F5344CB8AC3E}">
        <p14:creationId xmlns:p14="http://schemas.microsoft.com/office/powerpoint/2010/main" val="5542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Влияние нелинейности краевого поля квадрупольных линз на динамику пучка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66330" y="1817727"/>
                <a:ext cx="8304614" cy="2266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4958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kern="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Гамильтониан движения частицы с учетом краевых квадрупольных и октупольных нелинейностей (в лидирующем порядке) имеет вид:</a:t>
                </a:r>
                <a:endParaRPr lang="ru-RU" sz="1200" kern="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118745"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kern="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𝐻</m:t>
                      </m:r>
                      <m:r>
                        <a:rPr lang="ru-RU" i="1" kern="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kern="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 kern="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 kern="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ru-RU" i="1" kern="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 kern="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 kern="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i="1" kern="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ru-RU" i="1" kern="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 kern="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 kern="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 kern="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i="1" kern="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ru-RU" i="1" kern="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ru-RU" i="1" kern="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 kern="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 kern="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 kern="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i="1" kern="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 kern="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i="1" kern="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i="1" kern="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 kern="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 kern="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 kern="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 kern="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 kern="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 kern="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ru-RU" i="1" kern="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1200" kern="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118745" algn="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  <m:sSup>
                          <m:sSup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48</m:t>
                            </m:r>
                          </m:den>
                        </m:f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"</m:t>
                        </m:r>
                      </m:e>
                      <m:sub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kern="8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                   (</a:t>
                </a:r>
                <a:r>
                  <a:rPr lang="ru-RU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1)</a:t>
                </a:r>
                <a:endParaRPr lang="ru-RU" sz="1200" kern="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118745"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24</m:t>
                        </m:r>
                      </m:den>
                    </m:f>
                    <m:sSub>
                      <m:sSub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  <m:sSup>
                          <m:sSup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endParaRPr lang="ru-RU" sz="1200" kern="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30" y="1817727"/>
                <a:ext cx="8304614" cy="2266903"/>
              </a:xfrm>
              <a:prstGeom prst="rect">
                <a:avLst/>
              </a:prstGeom>
              <a:blipFill rotWithShape="0">
                <a:blip r:embed="rId2"/>
                <a:stretch>
                  <a:fillRect l="-661" t="-538" r="-587" b="-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66330" y="4069495"/>
                <a:ext cx="8216283" cy="976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kern="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kern="8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ru-RU" i="1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ru-RU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𝑑𝑥</m:t>
                            </m:r>
                          </m:den>
                        </m:f>
                      </m:e>
                    </m:d>
                    <m:r>
                      <a:rPr lang="ru-RU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</m:t>
                    </m:r>
                    <m:r>
                      <a:rPr lang="ru-RU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ru-RU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ru-RU" kern="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– приведенный фокусирующий коэффициент</a:t>
                </a:r>
                <a:r>
                  <a:rPr lang="ru-RU" kern="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ru-RU" i="1" kern="80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ru-RU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𝑑𝑘</m:t>
                        </m:r>
                        <m:r>
                          <a:rPr lang="ru-RU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/</m:t>
                        </m:r>
                        <m:r>
                          <a:rPr lang="ru-RU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𝑑𝑠</m:t>
                        </m:r>
                      </m:e>
                    </m:d>
                    <m:r>
                      <a:rPr lang="ru-RU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</m:t>
                    </m:r>
                    <m:r>
                      <a:rPr lang="ru-RU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ru-RU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ru-RU" kern="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–производная спада/подъема градиента линзы на краю</a:t>
                </a:r>
                <a:r>
                  <a:rPr lang="ru-RU" kern="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endParaRPr lang="en-US" kern="800" dirty="0" smtClean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:r>
                  <a:rPr lang="ru-RU" kern="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u-RU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i="1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ru-RU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ru-RU" i="1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ru-RU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ru-RU" i="1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ru-RU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</m:t>
                    </m:r>
                    <m:r>
                      <a:rPr lang="ru-RU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ru-RU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ru-RU" kern="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октупольная нелинейность. 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30" y="4069495"/>
                <a:ext cx="8216283" cy="976614"/>
              </a:xfrm>
              <a:prstGeom prst="rect">
                <a:avLst/>
              </a:prstGeom>
              <a:blipFill rotWithShape="0">
                <a:blip r:embed="rId3"/>
                <a:stretch>
                  <a:fillRect t="-43750" b="-65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27976" y="5082437"/>
                <a:ext cx="8296183" cy="163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18745" algn="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 kern="8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i="1" kern="80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”=−</m:t>
                    </m:r>
                    <m:sSub>
                      <m:sSub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e>
                      <m:sup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)+</m:t>
                    </m:r>
                    <m:f>
                      <m:f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  <m:sSub>
                      <m:sSub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"</m:t>
                        </m:r>
                      </m:e>
                      <m:sub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+3</m:t>
                        </m:r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𝑥𝑧</m:t>
                    </m:r>
                    <m:sSup>
                      <m:sSup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sSub>
                      <m:sSub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                  (2)</a:t>
                </a:r>
                <a:endParaRPr lang="ru-RU" sz="1200" kern="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118745"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”=</m:t>
                    </m:r>
                    <m:sSub>
                      <m:sSub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sSup>
                      <m:sSup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sSup>
                      <m:sSup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e>
                      <m:sup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)−</m:t>
                    </m:r>
                    <m:f>
                      <m:f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  <m:sSub>
                      <m:sSub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"</m:t>
                        </m:r>
                      </m:e>
                      <m:sub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𝑥𝑧</m:t>
                    </m:r>
                    <m:sSup>
                      <m:sSup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ru-RU" i="1" kern="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sSub>
                      <m:sSub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 kern="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 kern="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ru-RU" kern="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sz="1200" kern="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76" y="5082437"/>
                <a:ext cx="8296183" cy="1634294"/>
              </a:xfrm>
              <a:prstGeom prst="rect">
                <a:avLst/>
              </a:prstGeom>
              <a:blipFill rotWithShape="0">
                <a:blip r:embed="rId4"/>
                <a:stretch>
                  <a:fillRect t="-20149" r="-1029" b="-402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5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Расстановка октуполей для оптимизации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9" y="2538974"/>
            <a:ext cx="5732145" cy="330073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70" y="2937813"/>
            <a:ext cx="2555712" cy="2184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1887" y="2169642"/>
            <a:ext cx="394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Переменные для </a:t>
            </a:r>
            <a:r>
              <a:rPr lang="ru-RU" kern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оптимизации:</a:t>
            </a:r>
            <a:endParaRPr lang="ru-RU" kern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5656" y="2169642"/>
            <a:ext cx="2315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kern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 оптимизации:</a:t>
            </a:r>
            <a:endParaRPr lang="ru-RU" kern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РАБОТЫ ГЕНЕТИЧЕСКОГО АЛГОРИТИМА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38" y="2875501"/>
            <a:ext cx="4019550" cy="31032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1192" y="1952171"/>
            <a:ext cx="8141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 оптимизации ДА коллайдера NICA двумя семействами октупольных </a:t>
            </a:r>
            <a:r>
              <a:rPr lang="ru-RU" kern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корректоров</a:t>
            </a:r>
            <a:r>
              <a:rPr lang="en-US" kern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kern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МС2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WO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М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(зеленый контур) и </a:t>
            </a:r>
            <a:r>
              <a:rPr lang="en-US" kern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четырьмя семействами</a:t>
            </a:r>
            <a:r>
              <a:rPr lang="en-US" kern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MC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WO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MC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MC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MC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kern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ru-RU" kern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(красный контур).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139" y="2967032"/>
            <a:ext cx="4265750" cy="305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энергетического акцептанса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15" y="2905757"/>
            <a:ext cx="5846241" cy="36104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1235" y="1935332"/>
            <a:ext cx="7155402" cy="1207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Величина импульсного акцептанса не являлась объектом оптимизации, поскольку и для исходной структуры, и для обоих наборов нелинейных корректоров она заведомо удовлетворяет спецификациям ±</a:t>
            </a:r>
            <a:r>
              <a:rPr lang="ru-RU" kern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1%.</a:t>
            </a:r>
            <a:endParaRPr lang="ru-RU" kern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Величины СИЛ октупольных</a:t>
            </a:r>
            <a:r>
              <a:rPr lang="en-US" dirty="0" smtClean="0"/>
              <a:t> </a:t>
            </a:r>
            <a:r>
              <a:rPr lang="ru-RU" dirty="0" smtClean="0"/>
              <a:t>МАГНИТОВ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1036252"/>
                  </p:ext>
                </p:extLst>
              </p:nvPr>
            </p:nvGraphicFramePr>
            <p:xfrm>
              <a:off x="793485" y="4442308"/>
              <a:ext cx="7533769" cy="1597111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843183"/>
                    <a:gridCol w="5690586"/>
                  </a:tblGrid>
                  <a:tr h="96617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Имя семейства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Интегральные силы оптимальных октупольных корректоров,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1800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𝟔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ru-RU" sz="1800" i="1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1800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𝑩</m:t>
                                  </m:r>
                                  <m:r>
                                    <a:rPr lang="ru-RU" sz="1800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𝝆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ru-RU" sz="1800" i="1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1800" i="1" kern="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800" kern="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+mn-cs"/>
                                        </a:rPr>
                                        <m:t>𝒅</m:t>
                                      </m:r>
                                    </m:e>
                                    <m:sup>
                                      <m:r>
                                        <a:rPr lang="en-GB" sz="1800" kern="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+mn-cs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sz="1800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𝑩𝒛</m:t>
                                  </m:r>
                                </m:num>
                                <m:den>
                                  <m:r>
                                    <a:rPr lang="en-GB" sz="1800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𝒅</m:t>
                                  </m:r>
                                  <m:sSup>
                                    <m:sSupPr>
                                      <m:ctrlPr>
                                        <a:rPr lang="ru-RU" sz="1800" i="1" kern="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800" kern="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GB" sz="1800" kern="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+mn-cs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l</a:t>
                          </a:r>
                          <a:r>
                            <a:rPr lang="ru-RU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, </a:t>
                          </a:r>
                          <a:r>
                            <a:rPr lang="en-GB" sz="1800" kern="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m</a:t>
                          </a:r>
                          <a:r>
                            <a:rPr lang="en-US" sz="1800" kern="80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-3</a:t>
                          </a:r>
                          <a:endParaRPr lang="ru-RU" sz="1800" kern="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  <a:tr h="31146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800" kern="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MC2WO</a:t>
                          </a:r>
                          <a:endParaRPr lang="ru-RU" sz="1800" kern="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0.28</a:t>
                          </a:r>
                        </a:p>
                      </a:txBody>
                      <a:tcPr marL="68580" marR="68580" marT="0" marB="0"/>
                    </a:tc>
                  </a:tr>
                  <a:tr h="311464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800" kern="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MC1W2O</a:t>
                          </a:r>
                          <a:endParaRPr lang="ru-RU" sz="1800" kern="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-8</a:t>
                          </a: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1036252"/>
                  </p:ext>
                </p:extLst>
              </p:nvPr>
            </p:nvGraphicFramePr>
            <p:xfrm>
              <a:off x="793485" y="4442308"/>
              <a:ext cx="7533769" cy="1597111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843183"/>
                    <a:gridCol w="5690586"/>
                  </a:tblGrid>
                  <a:tr h="96617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Имя семейства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2548" t="-5660" r="-214" b="-77358"/>
                          </a:stretch>
                        </a:blipFill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800" kern="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MC2WO</a:t>
                          </a:r>
                          <a:endParaRPr lang="ru-RU" sz="1800" kern="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0.28</a:t>
                          </a: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800" kern="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MC1W2O</a:t>
                          </a:r>
                          <a:endParaRPr lang="ru-RU" sz="1800" kern="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-8</a:t>
                          </a: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8052975"/>
                  </p:ext>
                </p:extLst>
              </p:nvPr>
            </p:nvGraphicFramePr>
            <p:xfrm>
              <a:off x="793484" y="1956363"/>
              <a:ext cx="7533770" cy="230038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852062"/>
                    <a:gridCol w="5681708"/>
                  </a:tblGrid>
                  <a:tr h="103851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Имя семейства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Интегральные силы оптимальных октупольных корректоров,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1800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𝟔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ru-RU" sz="1800" i="1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1800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𝑩</m:t>
                                  </m:r>
                                  <m:r>
                                    <a:rPr lang="ru-RU" sz="1800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𝝆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ru-RU" sz="1800" i="1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1800" i="1" kern="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800" kern="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+mn-cs"/>
                                        </a:rPr>
                                        <m:t>𝒅</m:t>
                                      </m:r>
                                    </m:e>
                                    <m:sup>
                                      <m:r>
                                        <a:rPr lang="en-GB" sz="1800" kern="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+mn-cs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sz="1800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𝑩𝒛</m:t>
                                  </m:r>
                                </m:num>
                                <m:den>
                                  <m:r>
                                    <a:rPr lang="en-GB" sz="1800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𝒅</m:t>
                                  </m:r>
                                  <m:sSup>
                                    <m:sSupPr>
                                      <m:ctrlPr>
                                        <a:rPr lang="ru-RU" sz="1800" i="1" kern="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800" kern="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GB" sz="1800" kern="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+mn-cs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l</a:t>
                          </a:r>
                          <a:r>
                            <a:rPr lang="ru-RU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, </a:t>
                          </a:r>
                          <a:r>
                            <a:rPr lang="en-GB" sz="1800" kern="8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m</a:t>
                          </a:r>
                          <a:r>
                            <a:rPr lang="en-US" sz="1800" kern="800" baseline="300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-3</a:t>
                          </a:r>
                          <a:endParaRPr lang="ru-RU" sz="1800" kern="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  <a:tr h="27443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МС2</a:t>
                          </a: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WO</a:t>
                          </a:r>
                          <a:endParaRPr lang="ru-RU" sz="1800" kern="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0.</a:t>
                          </a: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03</a:t>
                          </a:r>
                          <a:endParaRPr lang="ru-RU" sz="1800" kern="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  <a:tr h="27443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М</a:t>
                          </a: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C</a:t>
                          </a:r>
                          <a:r>
                            <a:rPr lang="ru-RU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1</a:t>
                          </a: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W</a:t>
                          </a:r>
                          <a:r>
                            <a:rPr lang="ru-RU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2</a:t>
                          </a: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O</a:t>
                          </a:r>
                          <a:endParaRPr lang="ru-RU" sz="1800" kern="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-5</a:t>
                          </a:r>
                        </a:p>
                      </a:txBody>
                      <a:tcPr marL="68580" marR="68580" marT="0" marB="0"/>
                    </a:tc>
                  </a:tr>
                  <a:tr h="27443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М</a:t>
                          </a: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C</a:t>
                          </a:r>
                          <a:r>
                            <a:rPr lang="ru-RU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2</a:t>
                          </a: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W</a:t>
                          </a:r>
                          <a:r>
                            <a:rPr lang="ru-RU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2</a:t>
                          </a: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O</a:t>
                          </a:r>
                          <a:endParaRPr lang="ru-RU" sz="1800" kern="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0.92</a:t>
                          </a:r>
                          <a:endParaRPr lang="ru-RU" sz="1800" kern="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  <a:tr h="274432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М</a:t>
                          </a: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C</a:t>
                          </a:r>
                          <a:r>
                            <a:rPr lang="ru-RU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3</a:t>
                          </a: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W</a:t>
                          </a:r>
                          <a:r>
                            <a:rPr lang="ru-RU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2</a:t>
                          </a: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O</a:t>
                          </a:r>
                          <a:endParaRPr lang="ru-RU" sz="1800" kern="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1.41</a:t>
                          </a:r>
                          <a:endParaRPr lang="ru-RU" sz="1800" kern="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8052975"/>
                  </p:ext>
                </p:extLst>
              </p:nvPr>
            </p:nvGraphicFramePr>
            <p:xfrm>
              <a:off x="793484" y="1956363"/>
              <a:ext cx="7533770" cy="230038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852062"/>
                    <a:gridCol w="5681708"/>
                  </a:tblGrid>
                  <a:tr h="1038513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Имя семейства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2690" t="-5263" r="-214" b="-132749"/>
                          </a:stretch>
                        </a:blipFill>
                      </a:tcPr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МС2</a:t>
                          </a: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WO</a:t>
                          </a:r>
                          <a:endParaRPr lang="ru-RU" sz="1800" kern="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0.</a:t>
                          </a: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03</a:t>
                          </a:r>
                          <a:endParaRPr lang="ru-RU" sz="1800" kern="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М</a:t>
                          </a: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C</a:t>
                          </a:r>
                          <a:r>
                            <a:rPr lang="ru-RU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1</a:t>
                          </a: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W</a:t>
                          </a:r>
                          <a:r>
                            <a:rPr lang="ru-RU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2</a:t>
                          </a: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O</a:t>
                          </a:r>
                          <a:endParaRPr lang="ru-RU" sz="1800" kern="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-5</a:t>
                          </a: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М</a:t>
                          </a: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C</a:t>
                          </a:r>
                          <a:r>
                            <a:rPr lang="ru-RU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2</a:t>
                          </a: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W</a:t>
                          </a:r>
                          <a:r>
                            <a:rPr lang="ru-RU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2</a:t>
                          </a: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O</a:t>
                          </a:r>
                          <a:endParaRPr lang="ru-RU" sz="1800" kern="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0.92</a:t>
                          </a:r>
                          <a:endParaRPr lang="ru-RU" sz="1800" kern="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  <a:tr h="31546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М</a:t>
                          </a: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C</a:t>
                          </a:r>
                          <a:r>
                            <a:rPr lang="ru-RU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3</a:t>
                          </a: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W</a:t>
                          </a:r>
                          <a:r>
                            <a:rPr lang="ru-RU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2</a:t>
                          </a: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O</a:t>
                          </a:r>
                          <a:endParaRPr lang="ru-RU" sz="1800" kern="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1.41</a:t>
                          </a:r>
                          <a:endParaRPr lang="ru-RU" sz="1800" kern="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193049" y="6145081"/>
                <a:ext cx="4660513" cy="552395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kern="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величина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ru-RU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𝑩𝒛</m:t>
                        </m:r>
                      </m:num>
                      <m:den>
                        <m:r>
                          <a:rPr lang="ru-RU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ru-RU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ru-RU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=2160</m:t>
                    </m:r>
                  </m:oMath>
                </a14:m>
                <a:r>
                  <a:rPr lang="ru-RU" kern="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kern="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Т/</a:t>
                </a:r>
                <a:r>
                  <a:rPr lang="en-GB" kern="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kern="800" baseline="30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ru-RU" kern="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kern="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для М</a:t>
                </a:r>
                <a:r>
                  <a:rPr lang="en-US" kern="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ru-RU" kern="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US" kern="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</a:t>
                </a:r>
                <a:r>
                  <a:rPr lang="ru-RU" kern="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kern="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</a:t>
                </a:r>
                <a:endParaRPr lang="ru-RU" kern="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049" y="6145081"/>
                <a:ext cx="4660513" cy="552395"/>
              </a:xfrm>
              <a:prstGeom prst="rect">
                <a:avLst/>
              </a:prstGeom>
              <a:blipFill rotWithShape="0">
                <a:blip r:embed="rId4"/>
                <a:stretch>
                  <a:fillRect l="-911" b="-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7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Другие варианты оптимизации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81192" y="2091989"/>
                <a:ext cx="7989752" cy="10877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kern="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</a:t>
                </a:r>
                <a:r>
                  <a:rPr lang="ru-RU" kern="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еличина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ru-RU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𝑩𝒛</m:t>
                        </m:r>
                      </m:num>
                      <m:den>
                        <m:r>
                          <a:rPr lang="ru-RU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ru-RU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  <m:r>
                      <a:rPr lang="ru-RU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=2160</m:t>
                    </m:r>
                  </m:oMath>
                </a14:m>
                <a:r>
                  <a:rPr lang="ru-RU" kern="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kern="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Т/</a:t>
                </a:r>
                <a:r>
                  <a:rPr lang="en-GB" kern="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kern="800" baseline="30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ru-RU" kern="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kern="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подразумевает постановку октупольного магнита, т.к. для мультипольных корректоров максимальная величина поля составляет 1500 Т</a:t>
                </a:r>
                <a:r>
                  <a:rPr lang="ru-RU" kern="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</a:t>
                </a:r>
                <a:r>
                  <a:rPr lang="en-GB" kern="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m</a:t>
                </a:r>
                <a:r>
                  <a:rPr lang="en-US" kern="800" baseline="300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ru-RU" kern="8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kern="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92" y="2091989"/>
                <a:ext cx="7989752" cy="1087734"/>
              </a:xfrm>
              <a:prstGeom prst="rect">
                <a:avLst/>
              </a:prstGeom>
              <a:blipFill rotWithShape="0">
                <a:blip r:embed="rId2"/>
                <a:stretch>
                  <a:fillRect l="-610" r="-610" b="-78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581192" y="3179723"/>
            <a:ext cx="7989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Максимальная величина поля для этого случая составляет 1350 </a:t>
            </a:r>
            <a:r>
              <a:rPr lang="ru-RU" kern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Т/</a:t>
            </a:r>
            <a:r>
              <a:rPr lang="en-GB" kern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r>
              <a:rPr lang="en-US" kern="800" baseline="30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ru-RU" kern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79" y="3500909"/>
            <a:ext cx="4096385" cy="3305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8443422"/>
                  </p:ext>
                </p:extLst>
              </p:nvPr>
            </p:nvGraphicFramePr>
            <p:xfrm>
              <a:off x="4917486" y="3719476"/>
              <a:ext cx="3653458" cy="2444723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158833"/>
                    <a:gridCol w="2494625"/>
                  </a:tblGrid>
                  <a:tr h="124057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Имя семейства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Интегральные силы оптимальных октупольных корректоров,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i="1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1800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𝟔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ru-RU" sz="1800" i="1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ru-RU" sz="1800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sz="1800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𝑩</m:t>
                                  </m:r>
                                  <m:r>
                                    <a:rPr lang="ru-RU" sz="1800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𝝆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ru-RU" sz="1800" i="1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1800" i="1" kern="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800" kern="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+mn-cs"/>
                                        </a:rPr>
                                        <m:t>𝒅</m:t>
                                      </m:r>
                                    </m:e>
                                    <m:sup>
                                      <m:r>
                                        <a:rPr lang="en-GB" sz="1800" kern="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+mn-cs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US" sz="1800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𝑩𝒛</m:t>
                                  </m:r>
                                </m:num>
                                <m:den>
                                  <m:r>
                                    <a:rPr lang="en-GB" sz="1800" kern="8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+mn-cs"/>
                                    </a:rPr>
                                    <m:t>𝒅</m:t>
                                  </m:r>
                                  <m:sSup>
                                    <m:sSupPr>
                                      <m:ctrlPr>
                                        <a:rPr lang="ru-RU" sz="1800" i="1" kern="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800" kern="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GB" sz="1800" kern="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+mn-cs"/>
                                        </a:rPr>
                                        <m:t>𝟑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en-US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l</a:t>
                          </a:r>
                          <a:r>
                            <a:rPr lang="ru-RU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, </a:t>
                          </a:r>
                          <a:r>
                            <a:rPr lang="en-GB" kern="800" dirty="0" smtClean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m</a:t>
                          </a:r>
                          <a:r>
                            <a:rPr lang="ru-RU" kern="800" baseline="30000" dirty="0" smtClean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kern="800" baseline="30000" dirty="0" smtClean="0"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3</a:t>
                          </a:r>
                          <a:endParaRPr lang="ru-RU" sz="1800" kern="8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  <a:tr h="32059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MC1W2O</a:t>
                          </a:r>
                          <a:endParaRPr lang="ru-RU" sz="1800" kern="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-5</a:t>
                          </a:r>
                          <a:endParaRPr lang="ru-RU" sz="1800" kern="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  <a:tr h="32059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MC4W2O</a:t>
                          </a:r>
                          <a:endParaRPr lang="ru-RU" sz="1800" kern="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1.65</a:t>
                          </a: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8443422"/>
                  </p:ext>
                </p:extLst>
              </p:nvPr>
            </p:nvGraphicFramePr>
            <p:xfrm>
              <a:off x="4917486" y="3719476"/>
              <a:ext cx="3653458" cy="246593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158833"/>
                    <a:gridCol w="2494625"/>
                  </a:tblGrid>
                  <a:tr h="1824736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Имя семейства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46585" t="-3333" r="-732" b="-41333"/>
                          </a:stretch>
                        </a:blipFill>
                      </a:tcPr>
                    </a:tc>
                  </a:tr>
                  <a:tr h="32059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MC1W2O</a:t>
                          </a:r>
                          <a:endParaRPr lang="ru-RU" sz="1800" kern="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-5</a:t>
                          </a:r>
                          <a:endParaRPr lang="ru-RU" sz="1800" kern="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</a:tr>
                  <a:tr h="320598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US" sz="1800" kern="8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MC4W2O</a:t>
                          </a:r>
                          <a:endParaRPr lang="ru-RU" sz="1800" kern="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ru-RU" sz="1800" kern="8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a:t>1.65</a:t>
                          </a: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4920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7159</TotalTime>
  <Words>486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SimSun</vt:lpstr>
      <vt:lpstr>Cambria Math</vt:lpstr>
      <vt:lpstr>Corbel</vt:lpstr>
      <vt:lpstr>Gill Sans MT</vt:lpstr>
      <vt:lpstr>Helvetica Neue</vt:lpstr>
      <vt:lpstr>Symbol</vt:lpstr>
      <vt:lpstr>Tahoma</vt:lpstr>
      <vt:lpstr>Times New Roman</vt:lpstr>
      <vt:lpstr>Wingdings 2</vt:lpstr>
      <vt:lpstr>Дивиденд</vt:lpstr>
      <vt:lpstr> Моделирование нелинейной  динамики и динамической апертуры</vt:lpstr>
      <vt:lpstr>Влияние на динамическую апертуру краевых полей квадрупольных линз </vt:lpstr>
      <vt:lpstr>Зависимость частоты бетатронных колебаний от амплитуды частицы</vt:lpstr>
      <vt:lpstr>Влияние нелинейности краевого поля квадрупольных линз на динамику пучка </vt:lpstr>
      <vt:lpstr>Расстановка октуполей для оптимизации</vt:lpstr>
      <vt:lpstr>РЕЗУЛЬТАТЫ РАБОТЫ ГЕНЕТИЧЕСКОГО АЛГОРИТИМА</vt:lpstr>
      <vt:lpstr>Изменение энергетического акцептанса</vt:lpstr>
      <vt:lpstr>Величины СИЛ октупольных МАГНИТОВ</vt:lpstr>
      <vt:lpstr>Другие варианты оптимизации</vt:lpstr>
      <vt:lpstr>оптимизация Двумя октупольными корректорами</vt:lpstr>
      <vt:lpstr>Фазовые траектории</vt:lpstr>
      <vt:lpstr>Мультипольные ошибки</vt:lpstr>
      <vt:lpstr>Влияние октупольной ошибки на динамическую апертуру</vt:lpstr>
      <vt:lpstr>Влияние секступольной ошибки на динамическую апертуру</vt:lpstr>
      <vt:lpstr>Заключение</vt:lpstr>
    </vt:vector>
  </TitlesOfParts>
  <Company>BINP SB RAS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нелинейной динамики и динамической апертуры</dc:title>
  <dc:creator>BINP User</dc:creator>
  <cp:lastModifiedBy>BINP User</cp:lastModifiedBy>
  <cp:revision>27</cp:revision>
  <dcterms:created xsi:type="dcterms:W3CDTF">2018-12-13T06:06:43Z</dcterms:created>
  <dcterms:modified xsi:type="dcterms:W3CDTF">2018-12-18T06:04:42Z</dcterms:modified>
</cp:coreProperties>
</file>