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8" r:id="rId4"/>
    <p:sldId id="271" r:id="rId5"/>
    <p:sldId id="269" r:id="rId6"/>
    <p:sldId id="257" r:id="rId7"/>
    <p:sldId id="259" r:id="rId8"/>
    <p:sldId id="260" r:id="rId9"/>
    <p:sldId id="261" r:id="rId10"/>
    <p:sldId id="262" r:id="rId11"/>
    <p:sldId id="263" r:id="rId12"/>
    <p:sldId id="264" r:id="rId13"/>
    <p:sldId id="272" r:id="rId14"/>
    <p:sldId id="265" r:id="rId15"/>
    <p:sldId id="266" r:id="rId16"/>
    <p:sldId id="267" r:id="rId17"/>
    <p:sldId id="273" r:id="rId18"/>
    <p:sldId id="274"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660"/>
  </p:normalViewPr>
  <p:slideViewPr>
    <p:cSldViewPr snapToGrid="0">
      <p:cViewPr varScale="1">
        <p:scale>
          <a:sx n="75" d="100"/>
          <a:sy n="75" d="100"/>
        </p:scale>
        <p:origin x="-187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CAE555D-3524-4E39-8A41-422DFD203CC7}" type="datetimeFigureOut">
              <a:rPr lang="ru-RU" smtClean="0"/>
              <a:t>24.12.2018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0C41499-8E0D-4C37-BE80-1E453D34F8A3}" type="slidenum">
              <a:rPr lang="ru-RU" smtClean="0"/>
              <a:t>‹#›</a:t>
            </a:fld>
            <a:endParaRPr lang="ru-RU"/>
          </a:p>
        </p:txBody>
      </p:sp>
    </p:spTree>
    <p:extLst>
      <p:ext uri="{BB962C8B-B14F-4D97-AF65-F5344CB8AC3E}">
        <p14:creationId xmlns:p14="http://schemas.microsoft.com/office/powerpoint/2010/main" val="2455995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CAE555D-3524-4E39-8A41-422DFD203CC7}" type="datetimeFigureOut">
              <a:rPr lang="ru-RU" smtClean="0"/>
              <a:t>24.12.2018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0C41499-8E0D-4C37-BE80-1E453D34F8A3}" type="slidenum">
              <a:rPr lang="ru-RU" smtClean="0"/>
              <a:t>‹#›</a:t>
            </a:fld>
            <a:endParaRPr lang="ru-RU"/>
          </a:p>
        </p:txBody>
      </p:sp>
    </p:spTree>
    <p:extLst>
      <p:ext uri="{BB962C8B-B14F-4D97-AF65-F5344CB8AC3E}">
        <p14:creationId xmlns:p14="http://schemas.microsoft.com/office/powerpoint/2010/main" val="2720793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CAE555D-3524-4E39-8A41-422DFD203CC7}" type="datetimeFigureOut">
              <a:rPr lang="ru-RU" smtClean="0"/>
              <a:t>24.12.2018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0C41499-8E0D-4C37-BE80-1E453D34F8A3}" type="slidenum">
              <a:rPr lang="ru-RU" smtClean="0"/>
              <a:t>‹#›</a:t>
            </a:fld>
            <a:endParaRPr lang="ru-RU"/>
          </a:p>
        </p:txBody>
      </p:sp>
    </p:spTree>
    <p:extLst>
      <p:ext uri="{BB962C8B-B14F-4D97-AF65-F5344CB8AC3E}">
        <p14:creationId xmlns:p14="http://schemas.microsoft.com/office/powerpoint/2010/main" val="143296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CAE555D-3524-4E39-8A41-422DFD203CC7}" type="datetimeFigureOut">
              <a:rPr lang="ru-RU" smtClean="0"/>
              <a:t>24.12.2018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0C41499-8E0D-4C37-BE80-1E453D34F8A3}" type="slidenum">
              <a:rPr lang="ru-RU" smtClean="0"/>
              <a:t>‹#›</a:t>
            </a:fld>
            <a:endParaRPr lang="ru-RU"/>
          </a:p>
        </p:txBody>
      </p:sp>
    </p:spTree>
    <p:extLst>
      <p:ext uri="{BB962C8B-B14F-4D97-AF65-F5344CB8AC3E}">
        <p14:creationId xmlns:p14="http://schemas.microsoft.com/office/powerpoint/2010/main" val="896773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CAE555D-3524-4E39-8A41-422DFD203CC7}" type="datetimeFigureOut">
              <a:rPr lang="ru-RU" smtClean="0"/>
              <a:t>24.12.2018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0C41499-8E0D-4C37-BE80-1E453D34F8A3}" type="slidenum">
              <a:rPr lang="ru-RU" smtClean="0"/>
              <a:t>‹#›</a:t>
            </a:fld>
            <a:endParaRPr lang="ru-RU"/>
          </a:p>
        </p:txBody>
      </p:sp>
    </p:spTree>
    <p:extLst>
      <p:ext uri="{BB962C8B-B14F-4D97-AF65-F5344CB8AC3E}">
        <p14:creationId xmlns:p14="http://schemas.microsoft.com/office/powerpoint/2010/main" val="3723778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CAE555D-3524-4E39-8A41-422DFD203CC7}" type="datetimeFigureOut">
              <a:rPr lang="ru-RU" smtClean="0"/>
              <a:t>24.12.2018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0C41499-8E0D-4C37-BE80-1E453D34F8A3}" type="slidenum">
              <a:rPr lang="ru-RU" smtClean="0"/>
              <a:t>‹#›</a:t>
            </a:fld>
            <a:endParaRPr lang="ru-RU"/>
          </a:p>
        </p:txBody>
      </p:sp>
    </p:spTree>
    <p:extLst>
      <p:ext uri="{BB962C8B-B14F-4D97-AF65-F5344CB8AC3E}">
        <p14:creationId xmlns:p14="http://schemas.microsoft.com/office/powerpoint/2010/main" val="3781830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CAE555D-3524-4E39-8A41-422DFD203CC7}" type="datetimeFigureOut">
              <a:rPr lang="ru-RU" smtClean="0"/>
              <a:t>24.12.2018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0C41499-8E0D-4C37-BE80-1E453D34F8A3}" type="slidenum">
              <a:rPr lang="ru-RU" smtClean="0"/>
              <a:t>‹#›</a:t>
            </a:fld>
            <a:endParaRPr lang="ru-RU"/>
          </a:p>
        </p:txBody>
      </p:sp>
    </p:spTree>
    <p:extLst>
      <p:ext uri="{BB962C8B-B14F-4D97-AF65-F5344CB8AC3E}">
        <p14:creationId xmlns:p14="http://schemas.microsoft.com/office/powerpoint/2010/main" val="673673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CAE555D-3524-4E39-8A41-422DFD203CC7}" type="datetimeFigureOut">
              <a:rPr lang="ru-RU" smtClean="0"/>
              <a:t>24.12.2018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0C41499-8E0D-4C37-BE80-1E453D34F8A3}" type="slidenum">
              <a:rPr lang="ru-RU" smtClean="0"/>
              <a:t>‹#›</a:t>
            </a:fld>
            <a:endParaRPr lang="ru-RU"/>
          </a:p>
        </p:txBody>
      </p:sp>
    </p:spTree>
    <p:extLst>
      <p:ext uri="{BB962C8B-B14F-4D97-AF65-F5344CB8AC3E}">
        <p14:creationId xmlns:p14="http://schemas.microsoft.com/office/powerpoint/2010/main" val="2886838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CAE555D-3524-4E39-8A41-422DFD203CC7}" type="datetimeFigureOut">
              <a:rPr lang="ru-RU" smtClean="0"/>
              <a:t>24.12.2018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0C41499-8E0D-4C37-BE80-1E453D34F8A3}" type="slidenum">
              <a:rPr lang="ru-RU" smtClean="0"/>
              <a:t>‹#›</a:t>
            </a:fld>
            <a:endParaRPr lang="ru-RU"/>
          </a:p>
        </p:txBody>
      </p:sp>
    </p:spTree>
    <p:extLst>
      <p:ext uri="{BB962C8B-B14F-4D97-AF65-F5344CB8AC3E}">
        <p14:creationId xmlns:p14="http://schemas.microsoft.com/office/powerpoint/2010/main" val="884572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CAE555D-3524-4E39-8A41-422DFD203CC7}" type="datetimeFigureOut">
              <a:rPr lang="ru-RU" smtClean="0"/>
              <a:t>24.12.2018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0C41499-8E0D-4C37-BE80-1E453D34F8A3}" type="slidenum">
              <a:rPr lang="ru-RU" smtClean="0"/>
              <a:t>‹#›</a:t>
            </a:fld>
            <a:endParaRPr lang="ru-RU"/>
          </a:p>
        </p:txBody>
      </p:sp>
    </p:spTree>
    <p:extLst>
      <p:ext uri="{BB962C8B-B14F-4D97-AF65-F5344CB8AC3E}">
        <p14:creationId xmlns:p14="http://schemas.microsoft.com/office/powerpoint/2010/main" val="1210191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CAE555D-3524-4E39-8A41-422DFD203CC7}" type="datetimeFigureOut">
              <a:rPr lang="ru-RU" smtClean="0"/>
              <a:t>24.12.2018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0C41499-8E0D-4C37-BE80-1E453D34F8A3}" type="slidenum">
              <a:rPr lang="ru-RU" smtClean="0"/>
              <a:t>‹#›</a:t>
            </a:fld>
            <a:endParaRPr lang="ru-RU"/>
          </a:p>
        </p:txBody>
      </p:sp>
    </p:spTree>
    <p:extLst>
      <p:ext uri="{BB962C8B-B14F-4D97-AF65-F5344CB8AC3E}">
        <p14:creationId xmlns:p14="http://schemas.microsoft.com/office/powerpoint/2010/main" val="3244036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AE555D-3524-4E39-8A41-422DFD203CC7}" type="datetimeFigureOut">
              <a:rPr lang="ru-RU" smtClean="0"/>
              <a:t>24.12.2018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41499-8E0D-4C37-BE80-1E453D34F8A3}" type="slidenum">
              <a:rPr lang="ru-RU" smtClean="0"/>
              <a:t>‹#›</a:t>
            </a:fld>
            <a:endParaRPr lang="ru-RU"/>
          </a:p>
        </p:txBody>
      </p:sp>
    </p:spTree>
    <p:extLst>
      <p:ext uri="{BB962C8B-B14F-4D97-AF65-F5344CB8AC3E}">
        <p14:creationId xmlns:p14="http://schemas.microsoft.com/office/powerpoint/2010/main" val="1767182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 Id="rId5" Type="http://schemas.openxmlformats.org/officeDocument/2006/relationships/image" Target="../media/image23.png"/><Relationship Id="rId4" Type="http://schemas.openxmlformats.org/officeDocument/2006/relationships/image" Target="../media/image22.png"/></Relationships>
</file>

<file path=ppt/slides/_rels/slide1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7.xml"/><Relationship Id="rId5" Type="http://schemas.openxmlformats.org/officeDocument/2006/relationships/image" Target="../media/image29.png"/><Relationship Id="rId4" Type="http://schemas.openxmlformats.org/officeDocument/2006/relationships/image" Target="../media/image2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 y="457200"/>
            <a:ext cx="9143998" cy="1717393"/>
          </a:xfrm>
          <a:prstGeom prst="rect">
            <a:avLst/>
          </a:prstGeom>
          <a:gradFill>
            <a:gsLst>
              <a:gs pos="0">
                <a:schemeClr val="accent1">
                  <a:lumMod val="5000"/>
                  <a:lumOff val="95000"/>
                </a:schemeClr>
              </a:gs>
              <a:gs pos="57000">
                <a:schemeClr val="accent1">
                  <a:lumMod val="45000"/>
                  <a:lumOff val="55000"/>
                </a:schemeClr>
              </a:gs>
              <a:gs pos="26000">
                <a:schemeClr val="accent1">
                  <a:lumMod val="45000"/>
                  <a:lumOff val="55000"/>
                </a:schemeClr>
              </a:gs>
              <a:gs pos="81000">
                <a:schemeClr val="accent1">
                  <a:lumMod val="30000"/>
                  <a:lumOff val="70000"/>
                </a:schemeClr>
              </a:gs>
            </a:gsLst>
            <a:lin ang="0" scaled="1"/>
          </a:gradFill>
        </p:spPr>
        <p:txBody>
          <a:bodyPr wrap="square" rtlCol="0">
            <a:spAutoFit/>
          </a:bodyPr>
          <a:lstStyle/>
          <a:p>
            <a:pPr algn="ctr">
              <a:lnSpc>
                <a:spcPct val="120000"/>
              </a:lnSpc>
            </a:pPr>
            <a:endParaRPr lang="en-US" sz="800" b="1" dirty="0">
              <a:solidFill>
                <a:srgbClr val="002060"/>
              </a:solidFill>
              <a:effectLst>
                <a:outerShdw blurRad="38100" dist="38100" dir="2700000" algn="tl">
                  <a:srgbClr val="000000">
                    <a:alpha val="43137"/>
                  </a:srgbClr>
                </a:outerShdw>
              </a:effectLst>
            </a:endParaRPr>
          </a:p>
          <a:p>
            <a:pPr algn="ctr">
              <a:lnSpc>
                <a:spcPct val="120000"/>
              </a:lnSpc>
            </a:pPr>
            <a:r>
              <a:rPr lang="ru-RU" sz="3600" b="1" dirty="0" smtClean="0">
                <a:solidFill>
                  <a:srgbClr val="00339A"/>
                </a:solidFill>
                <a:effectLst>
                  <a:outerShdw blurRad="38100" dist="38100" dir="2700000" algn="tl">
                    <a:srgbClr val="000000">
                      <a:alpha val="43137"/>
                    </a:srgbClr>
                  </a:outerShdw>
                </a:effectLst>
              </a:rPr>
              <a:t>Контроль точности при моделировании пространственного заряда для </a:t>
            </a:r>
            <a:r>
              <a:rPr lang="en-US" sz="3600" b="1" dirty="0" smtClean="0">
                <a:solidFill>
                  <a:srgbClr val="00339A"/>
                </a:solidFill>
                <a:effectLst>
                  <a:outerShdw blurRad="38100" dist="38100" dir="2700000" algn="tl">
                    <a:srgbClr val="000000">
                      <a:alpha val="43137"/>
                    </a:srgbClr>
                  </a:outerShdw>
                </a:effectLst>
              </a:rPr>
              <a:t>NICA</a:t>
            </a:r>
            <a:endParaRPr lang="en-US" sz="3600" b="1" dirty="0">
              <a:solidFill>
                <a:srgbClr val="00339A"/>
              </a:solidFill>
              <a:effectLst>
                <a:outerShdw blurRad="38100" dist="38100" dir="2700000" algn="tl">
                  <a:srgbClr val="000000">
                    <a:alpha val="43137"/>
                  </a:srgbClr>
                </a:outerShdw>
              </a:effectLst>
            </a:endParaRPr>
          </a:p>
          <a:p>
            <a:pPr algn="ctr">
              <a:lnSpc>
                <a:spcPct val="120000"/>
              </a:lnSpc>
            </a:pPr>
            <a:endParaRPr lang="en-US" sz="800" dirty="0"/>
          </a:p>
        </p:txBody>
      </p:sp>
      <p:sp>
        <p:nvSpPr>
          <p:cNvPr id="12" name="TextBox 11"/>
          <p:cNvSpPr txBox="1"/>
          <p:nvPr/>
        </p:nvSpPr>
        <p:spPr>
          <a:xfrm>
            <a:off x="1583668" y="5764364"/>
            <a:ext cx="5976664" cy="707886"/>
          </a:xfrm>
          <a:prstGeom prst="rect">
            <a:avLst/>
          </a:prstGeom>
          <a:noFill/>
        </p:spPr>
        <p:txBody>
          <a:bodyPr wrap="square" rtlCol="0">
            <a:spAutoFit/>
          </a:bodyPr>
          <a:lstStyle/>
          <a:p>
            <a:pPr algn="ctr"/>
            <a:r>
              <a:rPr lang="ru-RU" sz="2000" dirty="0" smtClean="0"/>
              <a:t>Рабочее совещание по проекту коллайдера </a:t>
            </a:r>
            <a:r>
              <a:rPr lang="en-US" sz="2000" dirty="0" smtClean="0"/>
              <a:t>NICA</a:t>
            </a:r>
            <a:endParaRPr lang="en-US" sz="2000" dirty="0"/>
          </a:p>
          <a:p>
            <a:pPr algn="ctr"/>
            <a:r>
              <a:rPr lang="ru-RU" sz="2000" dirty="0" smtClean="0"/>
              <a:t>Дубна</a:t>
            </a:r>
            <a:r>
              <a:rPr lang="en-US" sz="2000" dirty="0" smtClean="0"/>
              <a:t>, </a:t>
            </a:r>
            <a:r>
              <a:rPr lang="ru-RU" sz="2000" dirty="0" smtClean="0"/>
              <a:t>2</a:t>
            </a:r>
            <a:r>
              <a:rPr lang="en-US" sz="2000" dirty="0" smtClean="0"/>
              <a:t>4 </a:t>
            </a:r>
            <a:r>
              <a:rPr lang="ru-RU" sz="2000" dirty="0" smtClean="0"/>
              <a:t>декабря</a:t>
            </a:r>
            <a:r>
              <a:rPr lang="en-US" sz="2000" dirty="0" smtClean="0"/>
              <a:t> 2018</a:t>
            </a:r>
            <a:r>
              <a:rPr lang="ru-RU" sz="2000" dirty="0" smtClean="0"/>
              <a:t> г.</a:t>
            </a:r>
            <a:endParaRPr lang="ru-RU" sz="2000" dirty="0"/>
          </a:p>
        </p:txBody>
      </p:sp>
      <p:sp>
        <p:nvSpPr>
          <p:cNvPr id="13" name="TextBox 12"/>
          <p:cNvSpPr txBox="1"/>
          <p:nvPr/>
        </p:nvSpPr>
        <p:spPr>
          <a:xfrm>
            <a:off x="1240972" y="2531271"/>
            <a:ext cx="6662056" cy="1261884"/>
          </a:xfrm>
          <a:prstGeom prst="rect">
            <a:avLst/>
          </a:prstGeom>
          <a:noFill/>
        </p:spPr>
        <p:txBody>
          <a:bodyPr wrap="square" rtlCol="0">
            <a:spAutoFit/>
          </a:bodyPr>
          <a:lstStyle/>
          <a:p>
            <a:pPr algn="ctr"/>
            <a:endParaRPr lang="en-US" sz="2000" dirty="0" smtClean="0"/>
          </a:p>
          <a:p>
            <a:pPr algn="ctr"/>
            <a:r>
              <a:rPr lang="ru-RU" sz="2800" b="1" dirty="0" smtClean="0"/>
              <a:t>Д.Н. Шатилов</a:t>
            </a:r>
            <a:endParaRPr lang="en-US" sz="2800" b="1" dirty="0"/>
          </a:p>
          <a:p>
            <a:pPr algn="ctr"/>
            <a:endParaRPr lang="en-US" sz="400" dirty="0"/>
          </a:p>
          <a:p>
            <a:pPr algn="ctr"/>
            <a:r>
              <a:rPr lang="ru-RU" sz="2400" dirty="0" smtClean="0"/>
              <a:t>ИЯФ СО РАН</a:t>
            </a:r>
            <a:r>
              <a:rPr lang="en-US" sz="2400" dirty="0" smtClean="0"/>
              <a:t>, </a:t>
            </a:r>
            <a:r>
              <a:rPr lang="ru-RU" sz="2400" dirty="0" smtClean="0"/>
              <a:t>Новосибирск</a:t>
            </a:r>
            <a:endParaRPr lang="en-US" sz="2400" dirty="0"/>
          </a:p>
        </p:txBody>
      </p:sp>
      <p:graphicFrame>
        <p:nvGraphicFramePr>
          <p:cNvPr id="14" name="Объект 13"/>
          <p:cNvGraphicFramePr>
            <a:graphicFrameLocks noChangeAspect="1"/>
          </p:cNvGraphicFramePr>
          <p:nvPr>
            <p:extLst>
              <p:ext uri="{D42A27DB-BD31-4B8C-83A1-F6EECF244321}">
                <p14:modId xmlns:p14="http://schemas.microsoft.com/office/powerpoint/2010/main" val="2756000340"/>
              </p:ext>
            </p:extLst>
          </p:nvPr>
        </p:nvGraphicFramePr>
        <p:xfrm>
          <a:off x="4597400" y="3352800"/>
          <a:ext cx="914400" cy="198438"/>
        </p:xfrm>
        <a:graphic>
          <a:graphicData uri="http://schemas.openxmlformats.org/presentationml/2006/ole">
            <mc:AlternateContent xmlns:mc="http://schemas.openxmlformats.org/markup-compatibility/2006">
              <mc:Choice xmlns:v="urn:schemas-microsoft-com:vml" Requires="v">
                <p:oleObj spid="_x0000_s1043" name="Equation" r:id="rId3" imgW="914400" imgH="198720" progId="Equation.DSMT4">
                  <p:embed/>
                </p:oleObj>
              </mc:Choice>
              <mc:Fallback>
                <p:oleObj name="Equation" r:id="rId3" imgW="914400" imgH="198720" progId="Equation.DSMT4">
                  <p:embed/>
                  <p:pic>
                    <p:nvPicPr>
                      <p:cNvPr id="0" name=""/>
                      <p:cNvPicPr/>
                      <p:nvPr/>
                    </p:nvPicPr>
                    <p:blipFill>
                      <a:blip r:embed="rId4"/>
                      <a:stretch>
                        <a:fillRect/>
                      </a:stretch>
                    </p:blipFill>
                    <p:spPr>
                      <a:xfrm>
                        <a:off x="4597400" y="3352800"/>
                        <a:ext cx="914400" cy="198438"/>
                      </a:xfrm>
                      <a:prstGeom prst="rect">
                        <a:avLst/>
                      </a:prstGeom>
                    </p:spPr>
                  </p:pic>
                </p:oleObj>
              </mc:Fallback>
            </mc:AlternateContent>
          </a:graphicData>
        </a:graphic>
      </p:graphicFrame>
    </p:spTree>
    <p:extLst>
      <p:ext uri="{BB962C8B-B14F-4D97-AF65-F5344CB8AC3E}">
        <p14:creationId xmlns:p14="http://schemas.microsoft.com/office/powerpoint/2010/main" val="1089693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rotWithShape="1">
          <a:blip r:embed="rId2">
            <a:extLst>
              <a:ext uri="{28A0092B-C50C-407E-A947-70E740481C1C}">
                <a14:useLocalDpi xmlns:a14="http://schemas.microsoft.com/office/drawing/2010/main" val="0"/>
              </a:ext>
            </a:extLst>
          </a:blip>
          <a:srcRect l="2802" r="476"/>
          <a:stretch/>
        </p:blipFill>
        <p:spPr>
          <a:xfrm>
            <a:off x="4896000" y="1872000"/>
            <a:ext cx="3744000" cy="3238500"/>
          </a:xfrm>
          <a:prstGeom prst="rect">
            <a:avLst/>
          </a:prstGeom>
        </p:spPr>
      </p:pic>
      <p:pic>
        <p:nvPicPr>
          <p:cNvPr id="3" name="Рисунок 2"/>
          <p:cNvPicPr>
            <a:picLocks noChangeAspect="1"/>
          </p:cNvPicPr>
          <p:nvPr/>
        </p:nvPicPr>
        <p:blipFill rotWithShape="1">
          <a:blip r:embed="rId3">
            <a:extLst>
              <a:ext uri="{28A0092B-C50C-407E-A947-70E740481C1C}">
                <a14:useLocalDpi xmlns:a14="http://schemas.microsoft.com/office/drawing/2010/main" val="0"/>
              </a:ext>
            </a:extLst>
          </a:blip>
          <a:srcRect l="2790" r="488"/>
          <a:stretch/>
        </p:blipFill>
        <p:spPr>
          <a:xfrm>
            <a:off x="576000" y="1872000"/>
            <a:ext cx="3744000" cy="3238500"/>
          </a:xfrm>
          <a:prstGeom prst="rect">
            <a:avLst/>
          </a:prstGeom>
        </p:spPr>
      </p:pic>
      <p:sp>
        <p:nvSpPr>
          <p:cNvPr id="6" name="Text Box 4"/>
          <p:cNvSpPr txBox="1">
            <a:spLocks noChangeArrowheads="1"/>
          </p:cNvSpPr>
          <p:nvPr/>
        </p:nvSpPr>
        <p:spPr bwMode="auto">
          <a:xfrm>
            <a:off x="0" y="2"/>
            <a:ext cx="9144000" cy="492443"/>
          </a:xfrm>
          <a:prstGeom prst="rect">
            <a:avLst/>
          </a:prstGeom>
          <a:gradFill flip="none" rotWithShape="1">
            <a:gsLst>
              <a:gs pos="0">
                <a:schemeClr val="accent1">
                  <a:lumMod val="5000"/>
                  <a:lumOff val="95000"/>
                </a:schemeClr>
              </a:gs>
              <a:gs pos="100000">
                <a:schemeClr val="accent1">
                  <a:lumMod val="45000"/>
                  <a:lumOff val="55000"/>
                </a:schemeClr>
              </a:gs>
              <a:gs pos="21000">
                <a:schemeClr val="accent1">
                  <a:lumMod val="30000"/>
                  <a:lumOff val="70000"/>
                </a:schemeClr>
              </a:gs>
            </a:gsLst>
            <a:lin ang="0" scaled="1"/>
            <a:tileRect/>
          </a:gradFill>
          <a:ln>
            <a:noFill/>
          </a:ln>
          <a:effectLst/>
          <a:extLst/>
        </p:spPr>
        <p:txBody>
          <a:bodyPr wrap="square" tIns="0" bIns="0">
            <a:spAutoFit/>
          </a:bodyPr>
          <a:lstStyle/>
          <a:p>
            <a:pPr algn="ctr">
              <a:spcBef>
                <a:spcPct val="50000"/>
              </a:spcBef>
              <a:defRPr/>
            </a:pPr>
            <a:r>
              <a:rPr lang="ru-RU" altLang="ru-RU" sz="3200" b="1" dirty="0" smtClean="0">
                <a:solidFill>
                  <a:srgbClr val="00339A"/>
                </a:solidFill>
                <a:effectLst>
                  <a:outerShdw blurRad="38100" dist="38100" dir="2700000" algn="tl">
                    <a:srgbClr val="C0C0C0"/>
                  </a:outerShdw>
                </a:effectLst>
              </a:rPr>
              <a:t>Аппроксимация Глухова (1) </a:t>
            </a:r>
            <a:r>
              <a:rPr lang="en-US" altLang="ru-RU" sz="3200" b="1" dirty="0" smtClean="0">
                <a:solidFill>
                  <a:srgbClr val="00339A"/>
                </a:solidFill>
                <a:effectLst>
                  <a:outerShdw blurRad="38100" dist="38100" dir="2700000" algn="tl">
                    <a:srgbClr val="C0C0C0"/>
                  </a:outerShdw>
                </a:effectLst>
              </a:rPr>
              <a:t> </a:t>
            </a:r>
            <a:r>
              <a:rPr lang="ru-RU" altLang="ru-RU" sz="3200" b="1" dirty="0" smtClean="0">
                <a:solidFill>
                  <a:srgbClr val="00339A"/>
                </a:solidFill>
                <a:effectLst>
                  <a:outerShdw blurRad="38100" dist="38100" dir="2700000" algn="tl">
                    <a:srgbClr val="C0C0C0"/>
                  </a:outerShdw>
                </a:effectLst>
              </a:rPr>
              <a:t>для </a:t>
            </a:r>
            <a:r>
              <a:rPr lang="en-US" altLang="ru-RU" sz="3200" b="1" i="1" dirty="0" err="1" smtClean="0">
                <a:solidFill>
                  <a:srgbClr val="00339A"/>
                </a:solidFill>
                <a:effectLst>
                  <a:outerShdw blurRad="38100" dist="38100" dir="2700000" algn="tl">
                    <a:srgbClr val="C0C0C0"/>
                  </a:outerShdw>
                </a:effectLst>
              </a:rPr>
              <a:t>F</a:t>
            </a:r>
            <a:r>
              <a:rPr lang="en-US" altLang="ru-RU" sz="3200" b="1" baseline="-25000" dirty="0" err="1">
                <a:solidFill>
                  <a:srgbClr val="00339A"/>
                </a:solidFill>
                <a:effectLst>
                  <a:outerShdw blurRad="38100" dist="38100" dir="2700000" algn="tl">
                    <a:srgbClr val="C0C0C0"/>
                  </a:outerShdw>
                </a:effectLst>
              </a:rPr>
              <a:t>x</a:t>
            </a:r>
            <a:endParaRPr lang="ru-RU" altLang="ru-RU" sz="3200" b="1" baseline="-25000" dirty="0">
              <a:solidFill>
                <a:srgbClr val="00339A"/>
              </a:solidFill>
              <a:effectLst>
                <a:outerShdw blurRad="38100" dist="38100" dir="2700000" algn="tl">
                  <a:srgbClr val="C0C0C0"/>
                </a:outerShdw>
              </a:effectLst>
            </a:endParaRPr>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9" name="TextBox 8"/>
          <p:cNvSpPr txBox="1"/>
          <p:nvPr/>
        </p:nvSpPr>
        <p:spPr>
          <a:xfrm>
            <a:off x="720000" y="1224000"/>
            <a:ext cx="3141000" cy="646331"/>
          </a:xfrm>
          <a:prstGeom prst="rect">
            <a:avLst/>
          </a:prstGeom>
          <a:noFill/>
        </p:spPr>
        <p:txBody>
          <a:bodyPr wrap="square" rtlCol="0">
            <a:spAutoFit/>
          </a:bodyPr>
          <a:lstStyle/>
          <a:p>
            <a:pPr algn="ctr"/>
            <a:r>
              <a:rPr lang="ru-RU" dirty="0" smtClean="0"/>
              <a:t>Горизонтальный толчок, аппроксимация Глухова (1)</a:t>
            </a:r>
            <a:endParaRPr lang="ru-RU" dirty="0"/>
          </a:p>
        </p:txBody>
      </p:sp>
      <p:sp>
        <p:nvSpPr>
          <p:cNvPr id="10" name="TextBox 9"/>
          <p:cNvSpPr txBox="1"/>
          <p:nvPr/>
        </p:nvSpPr>
        <p:spPr>
          <a:xfrm>
            <a:off x="5040000" y="1224000"/>
            <a:ext cx="3141000" cy="646331"/>
          </a:xfrm>
          <a:prstGeom prst="rect">
            <a:avLst/>
          </a:prstGeom>
          <a:noFill/>
        </p:spPr>
        <p:txBody>
          <a:bodyPr wrap="square" rtlCol="0">
            <a:spAutoFit/>
          </a:bodyPr>
          <a:lstStyle/>
          <a:p>
            <a:pPr algn="ctr"/>
            <a:r>
              <a:rPr lang="ru-RU" dirty="0" smtClean="0"/>
              <a:t>Горизонтальный толчок, численное интегрирование</a:t>
            </a:r>
            <a:endParaRPr lang="ru-RU" dirty="0"/>
          </a:p>
        </p:txBody>
      </p:sp>
      <p:sp>
        <p:nvSpPr>
          <p:cNvPr id="11" name="TextBox 10"/>
          <p:cNvSpPr txBox="1"/>
          <p:nvPr/>
        </p:nvSpPr>
        <p:spPr>
          <a:xfrm>
            <a:off x="1574800" y="5664200"/>
            <a:ext cx="6606200" cy="646331"/>
          </a:xfrm>
          <a:prstGeom prst="rect">
            <a:avLst/>
          </a:prstGeom>
          <a:noFill/>
        </p:spPr>
        <p:txBody>
          <a:bodyPr wrap="square" rtlCol="0">
            <a:spAutoFit/>
          </a:bodyPr>
          <a:lstStyle/>
          <a:p>
            <a:r>
              <a:rPr lang="ru-RU" dirty="0" smtClean="0"/>
              <a:t>Положение максимума смещено в сторону меньших координат, значение в максимуме завышено на 30%.</a:t>
            </a:r>
            <a:endParaRPr lang="ru-RU" dirty="0"/>
          </a:p>
        </p:txBody>
      </p:sp>
      <p:sp>
        <p:nvSpPr>
          <p:cNvPr id="12" name="TextBox 11"/>
          <p:cNvSpPr txBox="1"/>
          <p:nvPr/>
        </p:nvSpPr>
        <p:spPr>
          <a:xfrm>
            <a:off x="8676000" y="6480000"/>
            <a:ext cx="468000" cy="369332"/>
          </a:xfrm>
          <a:prstGeom prst="rect">
            <a:avLst/>
          </a:prstGeom>
          <a:noFill/>
        </p:spPr>
        <p:txBody>
          <a:bodyPr wrap="square" rtlCol="0">
            <a:spAutoFit/>
          </a:bodyPr>
          <a:lstStyle/>
          <a:p>
            <a:r>
              <a:rPr lang="ru-RU" dirty="0" smtClean="0"/>
              <a:t>10</a:t>
            </a:r>
            <a:endParaRPr lang="ru-RU" dirty="0"/>
          </a:p>
        </p:txBody>
      </p:sp>
    </p:spTree>
    <p:extLst>
      <p:ext uri="{BB962C8B-B14F-4D97-AF65-F5344CB8AC3E}">
        <p14:creationId xmlns:p14="http://schemas.microsoft.com/office/powerpoint/2010/main" val="4234391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rotWithShape="1">
          <a:blip r:embed="rId2">
            <a:extLst>
              <a:ext uri="{28A0092B-C50C-407E-A947-70E740481C1C}">
                <a14:useLocalDpi xmlns:a14="http://schemas.microsoft.com/office/drawing/2010/main" val="0"/>
              </a:ext>
            </a:extLst>
          </a:blip>
          <a:srcRect l="2802" r="476"/>
          <a:stretch/>
        </p:blipFill>
        <p:spPr>
          <a:xfrm>
            <a:off x="576000" y="1872000"/>
            <a:ext cx="3744000" cy="3238500"/>
          </a:xfrm>
          <a:prstGeom prst="rect">
            <a:avLst/>
          </a:prstGeom>
        </p:spPr>
      </p:pic>
      <p:pic>
        <p:nvPicPr>
          <p:cNvPr id="3" name="Рисунок 2"/>
          <p:cNvPicPr>
            <a:picLocks noChangeAspect="1"/>
          </p:cNvPicPr>
          <p:nvPr/>
        </p:nvPicPr>
        <p:blipFill rotWithShape="1">
          <a:blip r:embed="rId3">
            <a:extLst>
              <a:ext uri="{28A0092B-C50C-407E-A947-70E740481C1C}">
                <a14:useLocalDpi xmlns:a14="http://schemas.microsoft.com/office/drawing/2010/main" val="0"/>
              </a:ext>
            </a:extLst>
          </a:blip>
          <a:srcRect l="2788" r="490"/>
          <a:stretch/>
        </p:blipFill>
        <p:spPr>
          <a:xfrm>
            <a:off x="4896000" y="1872000"/>
            <a:ext cx="3744000" cy="3238500"/>
          </a:xfrm>
          <a:prstGeom prst="rect">
            <a:avLst/>
          </a:prstGeom>
        </p:spPr>
      </p:pic>
      <p:sp>
        <p:nvSpPr>
          <p:cNvPr id="6" name="Text Box 4"/>
          <p:cNvSpPr txBox="1">
            <a:spLocks noChangeArrowheads="1"/>
          </p:cNvSpPr>
          <p:nvPr/>
        </p:nvSpPr>
        <p:spPr bwMode="auto">
          <a:xfrm>
            <a:off x="0" y="2"/>
            <a:ext cx="9144000" cy="492443"/>
          </a:xfrm>
          <a:prstGeom prst="rect">
            <a:avLst/>
          </a:prstGeom>
          <a:gradFill flip="none" rotWithShape="1">
            <a:gsLst>
              <a:gs pos="0">
                <a:schemeClr val="accent1">
                  <a:lumMod val="5000"/>
                  <a:lumOff val="95000"/>
                </a:schemeClr>
              </a:gs>
              <a:gs pos="100000">
                <a:schemeClr val="accent1">
                  <a:lumMod val="45000"/>
                  <a:lumOff val="55000"/>
                </a:schemeClr>
              </a:gs>
              <a:gs pos="21000">
                <a:schemeClr val="accent1">
                  <a:lumMod val="30000"/>
                  <a:lumOff val="70000"/>
                </a:schemeClr>
              </a:gs>
            </a:gsLst>
            <a:lin ang="0" scaled="1"/>
            <a:tileRect/>
          </a:gradFill>
          <a:ln>
            <a:noFill/>
          </a:ln>
          <a:effectLst/>
          <a:extLst/>
        </p:spPr>
        <p:txBody>
          <a:bodyPr wrap="square" tIns="0" bIns="0">
            <a:spAutoFit/>
          </a:bodyPr>
          <a:lstStyle/>
          <a:p>
            <a:pPr algn="ctr">
              <a:spcBef>
                <a:spcPct val="50000"/>
              </a:spcBef>
              <a:defRPr/>
            </a:pPr>
            <a:r>
              <a:rPr lang="ru-RU" altLang="ru-RU" sz="3200" b="1" dirty="0" smtClean="0">
                <a:solidFill>
                  <a:srgbClr val="00339A"/>
                </a:solidFill>
                <a:effectLst>
                  <a:outerShdw blurRad="38100" dist="38100" dir="2700000" algn="tl">
                    <a:srgbClr val="C0C0C0"/>
                  </a:outerShdw>
                </a:effectLst>
              </a:rPr>
              <a:t>Аппроксимация Глухова (2) </a:t>
            </a:r>
            <a:r>
              <a:rPr lang="en-US" altLang="ru-RU" sz="3200" b="1" dirty="0" smtClean="0">
                <a:solidFill>
                  <a:srgbClr val="00339A"/>
                </a:solidFill>
                <a:effectLst>
                  <a:outerShdw blurRad="38100" dist="38100" dir="2700000" algn="tl">
                    <a:srgbClr val="C0C0C0"/>
                  </a:outerShdw>
                </a:effectLst>
              </a:rPr>
              <a:t> </a:t>
            </a:r>
            <a:r>
              <a:rPr lang="ru-RU" altLang="ru-RU" sz="3200" b="1" dirty="0" smtClean="0">
                <a:solidFill>
                  <a:srgbClr val="00339A"/>
                </a:solidFill>
                <a:effectLst>
                  <a:outerShdw blurRad="38100" dist="38100" dir="2700000" algn="tl">
                    <a:srgbClr val="C0C0C0"/>
                  </a:outerShdw>
                </a:effectLst>
              </a:rPr>
              <a:t>для </a:t>
            </a:r>
            <a:r>
              <a:rPr lang="en-US" altLang="ru-RU" sz="3200" b="1" i="1" dirty="0" err="1" smtClean="0">
                <a:solidFill>
                  <a:srgbClr val="00339A"/>
                </a:solidFill>
                <a:effectLst>
                  <a:outerShdw blurRad="38100" dist="38100" dir="2700000" algn="tl">
                    <a:srgbClr val="C0C0C0"/>
                  </a:outerShdw>
                </a:effectLst>
              </a:rPr>
              <a:t>F</a:t>
            </a:r>
            <a:r>
              <a:rPr lang="en-US" altLang="ru-RU" sz="3200" b="1" baseline="-25000" dirty="0" err="1">
                <a:solidFill>
                  <a:srgbClr val="00339A"/>
                </a:solidFill>
                <a:effectLst>
                  <a:outerShdw blurRad="38100" dist="38100" dir="2700000" algn="tl">
                    <a:srgbClr val="C0C0C0"/>
                  </a:outerShdw>
                </a:effectLst>
              </a:rPr>
              <a:t>x</a:t>
            </a:r>
            <a:endParaRPr lang="ru-RU" altLang="ru-RU" sz="3200" b="1" baseline="-25000" dirty="0">
              <a:solidFill>
                <a:srgbClr val="00339A"/>
              </a:solidFill>
              <a:effectLst>
                <a:outerShdw blurRad="38100" dist="38100" dir="2700000" algn="tl">
                  <a:srgbClr val="C0C0C0"/>
                </a:outerShdw>
              </a:effectLst>
            </a:endParaRPr>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 name="TextBox 7"/>
          <p:cNvSpPr txBox="1"/>
          <p:nvPr/>
        </p:nvSpPr>
        <p:spPr>
          <a:xfrm>
            <a:off x="720000" y="1224000"/>
            <a:ext cx="3141000" cy="646331"/>
          </a:xfrm>
          <a:prstGeom prst="rect">
            <a:avLst/>
          </a:prstGeom>
          <a:noFill/>
        </p:spPr>
        <p:txBody>
          <a:bodyPr wrap="square" rtlCol="0">
            <a:spAutoFit/>
          </a:bodyPr>
          <a:lstStyle/>
          <a:p>
            <a:pPr algn="ctr"/>
            <a:r>
              <a:rPr lang="ru-RU" dirty="0" smtClean="0"/>
              <a:t>Горизонтальный толчок, аппроксимация Глухова (2)</a:t>
            </a:r>
            <a:endParaRPr lang="ru-RU" dirty="0"/>
          </a:p>
        </p:txBody>
      </p:sp>
      <p:sp>
        <p:nvSpPr>
          <p:cNvPr id="9" name="TextBox 8"/>
          <p:cNvSpPr txBox="1"/>
          <p:nvPr/>
        </p:nvSpPr>
        <p:spPr>
          <a:xfrm>
            <a:off x="5040000" y="1368000"/>
            <a:ext cx="3141000" cy="369332"/>
          </a:xfrm>
          <a:prstGeom prst="rect">
            <a:avLst/>
          </a:prstGeom>
          <a:noFill/>
        </p:spPr>
        <p:txBody>
          <a:bodyPr wrap="square" rtlCol="0">
            <a:spAutoFit/>
          </a:bodyPr>
          <a:lstStyle/>
          <a:p>
            <a:pPr algn="ctr"/>
            <a:r>
              <a:rPr lang="ru-RU" dirty="0" smtClean="0"/>
              <a:t>Погрешность</a:t>
            </a:r>
            <a:endParaRPr lang="ru-RU" dirty="0"/>
          </a:p>
        </p:txBody>
      </p:sp>
      <p:sp>
        <p:nvSpPr>
          <p:cNvPr id="10" name="TextBox 9"/>
          <p:cNvSpPr txBox="1"/>
          <p:nvPr/>
        </p:nvSpPr>
        <p:spPr>
          <a:xfrm>
            <a:off x="720000" y="5715000"/>
            <a:ext cx="7585800" cy="369332"/>
          </a:xfrm>
          <a:prstGeom prst="rect">
            <a:avLst/>
          </a:prstGeom>
          <a:noFill/>
        </p:spPr>
        <p:txBody>
          <a:bodyPr wrap="square" rtlCol="0">
            <a:spAutoFit/>
          </a:bodyPr>
          <a:lstStyle/>
          <a:p>
            <a:r>
              <a:rPr lang="ru-RU" dirty="0" smtClean="0"/>
              <a:t>Относительная ошибка </a:t>
            </a:r>
            <a:r>
              <a:rPr lang="ru-RU" dirty="0"/>
              <a:t>в области, где </a:t>
            </a:r>
            <a:r>
              <a:rPr lang="en-US" i="1" dirty="0" err="1"/>
              <a:t>F</a:t>
            </a:r>
            <a:r>
              <a:rPr lang="en-US" baseline="-25000" dirty="0" err="1"/>
              <a:t>x</a:t>
            </a:r>
            <a:r>
              <a:rPr lang="ru-RU" dirty="0"/>
              <a:t> не мала, </a:t>
            </a:r>
            <a:r>
              <a:rPr lang="ru-RU" dirty="0" smtClean="0"/>
              <a:t>составляет  </a:t>
            </a:r>
            <a:r>
              <a:rPr lang="ru-RU" dirty="0"/>
              <a:t>несколько </a:t>
            </a:r>
            <a:r>
              <a:rPr lang="en-US" dirty="0" smtClean="0"/>
              <a:t>%.</a:t>
            </a:r>
            <a:endParaRPr lang="ru-RU" dirty="0"/>
          </a:p>
        </p:txBody>
      </p:sp>
      <p:sp>
        <p:nvSpPr>
          <p:cNvPr id="11" name="TextBox 10"/>
          <p:cNvSpPr txBox="1"/>
          <p:nvPr/>
        </p:nvSpPr>
        <p:spPr>
          <a:xfrm>
            <a:off x="8676000" y="6480000"/>
            <a:ext cx="468000" cy="369332"/>
          </a:xfrm>
          <a:prstGeom prst="rect">
            <a:avLst/>
          </a:prstGeom>
          <a:noFill/>
        </p:spPr>
        <p:txBody>
          <a:bodyPr wrap="square" rtlCol="0">
            <a:spAutoFit/>
          </a:bodyPr>
          <a:lstStyle/>
          <a:p>
            <a:r>
              <a:rPr lang="ru-RU" dirty="0" smtClean="0"/>
              <a:t>11</a:t>
            </a:r>
            <a:endParaRPr lang="ru-RU" dirty="0"/>
          </a:p>
        </p:txBody>
      </p:sp>
    </p:spTree>
    <p:extLst>
      <p:ext uri="{BB962C8B-B14F-4D97-AF65-F5344CB8AC3E}">
        <p14:creationId xmlns:p14="http://schemas.microsoft.com/office/powerpoint/2010/main" val="98293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rotWithShape="1">
          <a:blip r:embed="rId2">
            <a:extLst>
              <a:ext uri="{28A0092B-C50C-407E-A947-70E740481C1C}">
                <a14:useLocalDpi xmlns:a14="http://schemas.microsoft.com/office/drawing/2010/main" val="0"/>
              </a:ext>
            </a:extLst>
          </a:blip>
          <a:srcRect l="2801" r="477"/>
          <a:stretch/>
        </p:blipFill>
        <p:spPr>
          <a:xfrm>
            <a:off x="576000" y="1872000"/>
            <a:ext cx="3744000" cy="3238500"/>
          </a:xfrm>
          <a:prstGeom prst="rect">
            <a:avLst/>
          </a:prstGeom>
        </p:spPr>
      </p:pic>
      <p:pic>
        <p:nvPicPr>
          <p:cNvPr id="3" name="Рисунок 2"/>
          <p:cNvPicPr>
            <a:picLocks noChangeAspect="1"/>
          </p:cNvPicPr>
          <p:nvPr/>
        </p:nvPicPr>
        <p:blipFill rotWithShape="1">
          <a:blip r:embed="rId3">
            <a:extLst>
              <a:ext uri="{28A0092B-C50C-407E-A947-70E740481C1C}">
                <a14:useLocalDpi xmlns:a14="http://schemas.microsoft.com/office/drawing/2010/main" val="0"/>
              </a:ext>
            </a:extLst>
          </a:blip>
          <a:srcRect l="2756" r="524"/>
          <a:stretch/>
        </p:blipFill>
        <p:spPr>
          <a:xfrm>
            <a:off x="4896000" y="1872000"/>
            <a:ext cx="3744000" cy="3238500"/>
          </a:xfrm>
          <a:prstGeom prst="rect">
            <a:avLst/>
          </a:prstGeom>
        </p:spPr>
      </p:pic>
      <p:sp>
        <p:nvSpPr>
          <p:cNvPr id="5" name="Text Box 4"/>
          <p:cNvSpPr txBox="1">
            <a:spLocks noChangeArrowheads="1"/>
          </p:cNvSpPr>
          <p:nvPr/>
        </p:nvSpPr>
        <p:spPr bwMode="auto">
          <a:xfrm>
            <a:off x="0" y="2"/>
            <a:ext cx="9144000" cy="492443"/>
          </a:xfrm>
          <a:prstGeom prst="rect">
            <a:avLst/>
          </a:prstGeom>
          <a:gradFill flip="none" rotWithShape="1">
            <a:gsLst>
              <a:gs pos="0">
                <a:schemeClr val="accent1">
                  <a:lumMod val="5000"/>
                  <a:lumOff val="95000"/>
                </a:schemeClr>
              </a:gs>
              <a:gs pos="100000">
                <a:schemeClr val="accent1">
                  <a:lumMod val="45000"/>
                  <a:lumOff val="55000"/>
                </a:schemeClr>
              </a:gs>
              <a:gs pos="21000">
                <a:schemeClr val="accent1">
                  <a:lumMod val="30000"/>
                  <a:lumOff val="70000"/>
                </a:schemeClr>
              </a:gs>
            </a:gsLst>
            <a:lin ang="0" scaled="1"/>
            <a:tileRect/>
          </a:gradFill>
          <a:ln>
            <a:noFill/>
          </a:ln>
          <a:effectLst/>
          <a:extLst/>
        </p:spPr>
        <p:txBody>
          <a:bodyPr wrap="square" tIns="0" bIns="0">
            <a:spAutoFit/>
          </a:bodyPr>
          <a:lstStyle/>
          <a:p>
            <a:pPr algn="ctr">
              <a:spcBef>
                <a:spcPct val="50000"/>
              </a:spcBef>
              <a:defRPr/>
            </a:pPr>
            <a:r>
              <a:rPr lang="ru-RU" altLang="ru-RU" sz="3200" b="1" dirty="0" smtClean="0">
                <a:solidFill>
                  <a:srgbClr val="00339A"/>
                </a:solidFill>
                <a:effectLst>
                  <a:outerShdw blurRad="38100" dist="38100" dir="2700000" algn="tl">
                    <a:srgbClr val="C0C0C0"/>
                  </a:outerShdw>
                </a:effectLst>
              </a:rPr>
              <a:t>Аппроксимация Глухова (2) </a:t>
            </a:r>
            <a:r>
              <a:rPr lang="en-US" altLang="ru-RU" sz="3200" b="1" dirty="0" smtClean="0">
                <a:solidFill>
                  <a:srgbClr val="00339A"/>
                </a:solidFill>
                <a:effectLst>
                  <a:outerShdw blurRad="38100" dist="38100" dir="2700000" algn="tl">
                    <a:srgbClr val="C0C0C0"/>
                  </a:outerShdw>
                </a:effectLst>
              </a:rPr>
              <a:t> </a:t>
            </a:r>
            <a:r>
              <a:rPr lang="ru-RU" altLang="ru-RU" sz="3200" b="1" dirty="0" smtClean="0">
                <a:solidFill>
                  <a:srgbClr val="00339A"/>
                </a:solidFill>
                <a:effectLst>
                  <a:outerShdw blurRad="38100" dist="38100" dir="2700000" algn="tl">
                    <a:srgbClr val="C0C0C0"/>
                  </a:outerShdw>
                </a:effectLst>
              </a:rPr>
              <a:t>для </a:t>
            </a:r>
            <a:r>
              <a:rPr lang="en-US" altLang="ru-RU" sz="3200" b="1" i="1" dirty="0" err="1" smtClean="0">
                <a:solidFill>
                  <a:srgbClr val="00339A"/>
                </a:solidFill>
                <a:effectLst>
                  <a:outerShdw blurRad="38100" dist="38100" dir="2700000" algn="tl">
                    <a:srgbClr val="C0C0C0"/>
                  </a:outerShdw>
                </a:effectLst>
              </a:rPr>
              <a:t>F</a:t>
            </a:r>
            <a:r>
              <a:rPr lang="en-US" altLang="ru-RU" sz="3200" b="1" baseline="-25000" dirty="0" err="1" smtClean="0">
                <a:solidFill>
                  <a:srgbClr val="00339A"/>
                </a:solidFill>
                <a:effectLst>
                  <a:outerShdw blurRad="38100" dist="38100" dir="2700000" algn="tl">
                    <a:srgbClr val="C0C0C0"/>
                  </a:outerShdw>
                </a:effectLst>
              </a:rPr>
              <a:t>z</a:t>
            </a:r>
            <a:endParaRPr lang="ru-RU" altLang="ru-RU" sz="3200" b="1" baseline="-25000" dirty="0">
              <a:solidFill>
                <a:srgbClr val="00339A"/>
              </a:solidFill>
              <a:effectLst>
                <a:outerShdw blurRad="38100" dist="38100" dir="2700000" algn="tl">
                  <a:srgbClr val="C0C0C0"/>
                </a:outerShdw>
              </a:effectLst>
            </a:endParaRPr>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7" name="TextBox 6"/>
          <p:cNvSpPr txBox="1"/>
          <p:nvPr/>
        </p:nvSpPr>
        <p:spPr>
          <a:xfrm>
            <a:off x="720000" y="1224000"/>
            <a:ext cx="3141000" cy="646331"/>
          </a:xfrm>
          <a:prstGeom prst="rect">
            <a:avLst/>
          </a:prstGeom>
          <a:noFill/>
        </p:spPr>
        <p:txBody>
          <a:bodyPr wrap="square" rtlCol="0">
            <a:spAutoFit/>
          </a:bodyPr>
          <a:lstStyle/>
          <a:p>
            <a:pPr algn="ctr"/>
            <a:r>
              <a:rPr lang="ru-RU" dirty="0" smtClean="0"/>
              <a:t>Продольный толчок, аппроксимация Глухова (2)</a:t>
            </a:r>
            <a:endParaRPr lang="ru-RU" dirty="0"/>
          </a:p>
        </p:txBody>
      </p:sp>
      <p:sp>
        <p:nvSpPr>
          <p:cNvPr id="8" name="TextBox 7"/>
          <p:cNvSpPr txBox="1"/>
          <p:nvPr/>
        </p:nvSpPr>
        <p:spPr>
          <a:xfrm>
            <a:off x="5040000" y="1368000"/>
            <a:ext cx="3141000" cy="369332"/>
          </a:xfrm>
          <a:prstGeom prst="rect">
            <a:avLst/>
          </a:prstGeom>
          <a:noFill/>
        </p:spPr>
        <p:txBody>
          <a:bodyPr wrap="square" rtlCol="0">
            <a:spAutoFit/>
          </a:bodyPr>
          <a:lstStyle/>
          <a:p>
            <a:pPr algn="ctr"/>
            <a:r>
              <a:rPr lang="ru-RU" dirty="0" smtClean="0"/>
              <a:t>Погрешность</a:t>
            </a:r>
            <a:endParaRPr lang="ru-RU" dirty="0"/>
          </a:p>
        </p:txBody>
      </p:sp>
      <p:sp>
        <p:nvSpPr>
          <p:cNvPr id="9" name="TextBox 8"/>
          <p:cNvSpPr txBox="1"/>
          <p:nvPr/>
        </p:nvSpPr>
        <p:spPr>
          <a:xfrm>
            <a:off x="720000" y="5715000"/>
            <a:ext cx="7585800" cy="369332"/>
          </a:xfrm>
          <a:prstGeom prst="rect">
            <a:avLst/>
          </a:prstGeom>
          <a:noFill/>
        </p:spPr>
        <p:txBody>
          <a:bodyPr wrap="square" rtlCol="0">
            <a:spAutoFit/>
          </a:bodyPr>
          <a:lstStyle/>
          <a:p>
            <a:r>
              <a:rPr lang="ru-RU" dirty="0" smtClean="0"/>
              <a:t>Относительная ошибка </a:t>
            </a:r>
            <a:r>
              <a:rPr lang="ru-RU" dirty="0"/>
              <a:t>в области, где </a:t>
            </a:r>
            <a:r>
              <a:rPr lang="en-US" i="1" dirty="0" err="1" smtClean="0"/>
              <a:t>F</a:t>
            </a:r>
            <a:r>
              <a:rPr lang="en-US" baseline="-25000" dirty="0" err="1"/>
              <a:t>z</a:t>
            </a:r>
            <a:r>
              <a:rPr lang="ru-RU" dirty="0" smtClean="0"/>
              <a:t> </a:t>
            </a:r>
            <a:r>
              <a:rPr lang="ru-RU" dirty="0"/>
              <a:t>не мала, </a:t>
            </a:r>
            <a:r>
              <a:rPr lang="ru-RU" dirty="0" smtClean="0"/>
              <a:t>составляет  </a:t>
            </a:r>
            <a:r>
              <a:rPr lang="ru-RU" dirty="0"/>
              <a:t>несколько </a:t>
            </a:r>
            <a:r>
              <a:rPr lang="en-US" dirty="0" smtClean="0"/>
              <a:t>%.</a:t>
            </a:r>
            <a:endParaRPr lang="ru-RU" dirty="0"/>
          </a:p>
        </p:txBody>
      </p:sp>
      <p:sp>
        <p:nvSpPr>
          <p:cNvPr id="10" name="TextBox 9"/>
          <p:cNvSpPr txBox="1"/>
          <p:nvPr/>
        </p:nvSpPr>
        <p:spPr>
          <a:xfrm>
            <a:off x="8676000" y="6480000"/>
            <a:ext cx="468000" cy="369332"/>
          </a:xfrm>
          <a:prstGeom prst="rect">
            <a:avLst/>
          </a:prstGeom>
          <a:noFill/>
        </p:spPr>
        <p:txBody>
          <a:bodyPr wrap="square" rtlCol="0">
            <a:spAutoFit/>
          </a:bodyPr>
          <a:lstStyle/>
          <a:p>
            <a:r>
              <a:rPr lang="ru-RU" dirty="0" smtClean="0"/>
              <a:t>12</a:t>
            </a:r>
            <a:endParaRPr lang="ru-RU" dirty="0"/>
          </a:p>
        </p:txBody>
      </p:sp>
    </p:spTree>
    <p:extLst>
      <p:ext uri="{BB962C8B-B14F-4D97-AF65-F5344CB8AC3E}">
        <p14:creationId xmlns:p14="http://schemas.microsoft.com/office/powerpoint/2010/main" val="4275653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0" y="2"/>
            <a:ext cx="9144000" cy="492443"/>
          </a:xfrm>
          <a:prstGeom prst="rect">
            <a:avLst/>
          </a:prstGeom>
          <a:gradFill flip="none" rotWithShape="1">
            <a:gsLst>
              <a:gs pos="0">
                <a:schemeClr val="accent1">
                  <a:lumMod val="5000"/>
                  <a:lumOff val="95000"/>
                </a:schemeClr>
              </a:gs>
              <a:gs pos="100000">
                <a:schemeClr val="accent1">
                  <a:lumMod val="45000"/>
                  <a:lumOff val="55000"/>
                </a:schemeClr>
              </a:gs>
              <a:gs pos="21000">
                <a:schemeClr val="accent1">
                  <a:lumMod val="30000"/>
                  <a:lumOff val="70000"/>
                </a:schemeClr>
              </a:gs>
            </a:gsLst>
            <a:lin ang="0" scaled="1"/>
            <a:tileRect/>
          </a:gradFill>
          <a:ln>
            <a:noFill/>
          </a:ln>
          <a:effectLst/>
          <a:extLst/>
        </p:spPr>
        <p:txBody>
          <a:bodyPr wrap="square" tIns="0" bIns="0">
            <a:spAutoFit/>
          </a:bodyPr>
          <a:lstStyle/>
          <a:p>
            <a:pPr algn="ctr">
              <a:spcBef>
                <a:spcPct val="50000"/>
              </a:spcBef>
              <a:defRPr/>
            </a:pPr>
            <a:r>
              <a:rPr lang="ru-RU" altLang="ru-RU" sz="3200" b="1" dirty="0">
                <a:solidFill>
                  <a:srgbClr val="00339A"/>
                </a:solidFill>
                <a:effectLst>
                  <a:outerShdw blurRad="38100" dist="38100" dir="2700000" algn="tl">
                    <a:srgbClr val="C0C0C0"/>
                  </a:outerShdw>
                </a:effectLst>
              </a:rPr>
              <a:t>Численное моделирование </a:t>
            </a:r>
            <a:r>
              <a:rPr lang="ru-RU" altLang="ru-RU" sz="3200" b="1" dirty="0" smtClean="0">
                <a:solidFill>
                  <a:srgbClr val="00339A"/>
                </a:solidFill>
                <a:effectLst>
                  <a:outerShdw blurRad="38100" dist="38100" dir="2700000" algn="tl">
                    <a:srgbClr val="C0C0C0"/>
                  </a:outerShdw>
                </a:effectLst>
              </a:rPr>
              <a:t>футпринта</a:t>
            </a:r>
            <a:endParaRPr lang="ru-RU" altLang="ru-RU" sz="3200" b="1" baseline="-25000" dirty="0">
              <a:solidFill>
                <a:srgbClr val="00339A"/>
              </a:solidFill>
              <a:effectLst>
                <a:outerShdw blurRad="38100" dist="38100" dir="2700000" algn="tl">
                  <a:srgbClr val="C0C0C0"/>
                </a:outerShdw>
              </a:effectLst>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4" name="TextBox 3"/>
          <p:cNvSpPr txBox="1"/>
          <p:nvPr/>
        </p:nvSpPr>
        <p:spPr>
          <a:xfrm>
            <a:off x="981075" y="850900"/>
            <a:ext cx="7181850" cy="5109091"/>
          </a:xfrm>
          <a:prstGeom prst="rect">
            <a:avLst/>
          </a:prstGeom>
          <a:noFill/>
        </p:spPr>
        <p:txBody>
          <a:bodyPr wrap="square" rtlCol="0">
            <a:spAutoFit/>
          </a:bodyPr>
          <a:lstStyle/>
          <a:p>
            <a:r>
              <a:rPr lang="ru-RU" sz="1600" dirty="0" smtClean="0"/>
              <a:t>Использовался метод </a:t>
            </a:r>
            <a:r>
              <a:rPr lang="en-US" sz="1600" dirty="0" smtClean="0"/>
              <a:t>FMA</a:t>
            </a:r>
            <a:r>
              <a:rPr lang="ru-RU" sz="1600" dirty="0" smtClean="0"/>
              <a:t> </a:t>
            </a:r>
            <a:r>
              <a:rPr lang="ru-RU" sz="1600" dirty="0"/>
              <a:t>(</a:t>
            </a:r>
            <a:r>
              <a:rPr lang="en-US" sz="1600" dirty="0"/>
              <a:t>Frequency Map Analysis</a:t>
            </a:r>
            <a:r>
              <a:rPr lang="ru-RU" sz="1600" dirty="0" smtClean="0"/>
              <a:t>), который позволяет увидеть зависимость </a:t>
            </a:r>
            <a:r>
              <a:rPr lang="ru-RU" sz="1600" dirty="0"/>
              <a:t>сдвига частот от амплитуд</a:t>
            </a:r>
            <a:r>
              <a:rPr lang="ru-RU" sz="1600" dirty="0" smtClean="0"/>
              <a:t>, </a:t>
            </a:r>
            <a:r>
              <a:rPr lang="ru-RU" sz="1600" dirty="0"/>
              <a:t>размеры </a:t>
            </a:r>
            <a:r>
              <a:rPr lang="ru-RU" sz="1600" dirty="0" smtClean="0"/>
              <a:t>футпринта </a:t>
            </a:r>
            <a:r>
              <a:rPr lang="ru-RU" sz="1600" dirty="0"/>
              <a:t>и силу резонансов, которые он </a:t>
            </a:r>
            <a:r>
              <a:rPr lang="ru-RU" sz="1600" dirty="0" smtClean="0"/>
              <a:t>пересекает.</a:t>
            </a:r>
          </a:p>
          <a:p>
            <a:endParaRPr lang="ru-RU" sz="600" dirty="0" smtClean="0"/>
          </a:p>
          <a:p>
            <a:r>
              <a:rPr lang="ru-RU" sz="1600" dirty="0"/>
              <a:t>Н</a:t>
            </a:r>
            <a:r>
              <a:rPr lang="ru-RU" sz="1600" dirty="0" smtClean="0"/>
              <a:t>елинейная </a:t>
            </a:r>
            <a:r>
              <a:rPr lang="ru-RU" sz="1600" dirty="0"/>
              <a:t>структура накопителя сама даёт большой сдвиг частот и создаёт резонансные возмущения. Чтобы убрать этот фон и улучшить качество </a:t>
            </a:r>
            <a:r>
              <a:rPr lang="ru-RU" sz="1600" dirty="0" smtClean="0"/>
              <a:t>тестов </a:t>
            </a:r>
            <a:r>
              <a:rPr lang="ru-RU" sz="1600" dirty="0"/>
              <a:t>были предприняты следующие </a:t>
            </a:r>
            <a:r>
              <a:rPr lang="ru-RU" sz="1600" dirty="0" smtClean="0"/>
              <a:t>шаги:</a:t>
            </a:r>
          </a:p>
          <a:p>
            <a:endParaRPr lang="ru-RU" sz="1600" dirty="0"/>
          </a:p>
          <a:p>
            <a:pPr marL="342900" lvl="0" indent="-342900">
              <a:buFont typeface="+mj-lt"/>
              <a:buAutoNum type="arabicParenR"/>
            </a:pPr>
            <a:r>
              <a:rPr lang="ru-RU" sz="1600" dirty="0"/>
              <a:t>Переход на линейную структуру. При этом её параметры (бета-функции, связь, дисперсия) в точках расстановки пространственного заряда брались из реальной структуры, но транспортное преобразование между точками выполнялось по линейной матрице 6</a:t>
            </a:r>
            <a:r>
              <a:rPr lang="ru-RU" sz="1600" dirty="0">
                <a:sym typeface="Symbol"/>
              </a:rPr>
              <a:t></a:t>
            </a:r>
            <a:r>
              <a:rPr lang="ru-RU" sz="1600" dirty="0"/>
              <a:t>6</a:t>
            </a:r>
            <a:r>
              <a:rPr lang="ru-RU" sz="1600" dirty="0" smtClean="0"/>
              <a:t>.</a:t>
            </a:r>
          </a:p>
          <a:p>
            <a:pPr lvl="0"/>
            <a:endParaRPr lang="ru-RU" sz="800" dirty="0" smtClean="0"/>
          </a:p>
          <a:p>
            <a:pPr marL="342900" lvl="0" indent="-342900">
              <a:buFont typeface="+mj-lt"/>
              <a:buAutoNum type="arabicParenR" startAt="2"/>
            </a:pPr>
            <a:r>
              <a:rPr lang="ru-RU" sz="1600" dirty="0" smtClean="0"/>
              <a:t>Эффекты </a:t>
            </a:r>
            <a:r>
              <a:rPr lang="ru-RU" sz="1600" dirty="0"/>
              <a:t>встречи пока не рассматриваются, а рабочая точка смещена от резонанса связи. Последнее было сделано вставкой искусственного элемента, который давал только набег бетатронных фаз и не возмущал структуру. Отстройка от резонанса связи создаёт более “чистую” ситуацию для тестирования</a:t>
            </a:r>
            <a:r>
              <a:rPr lang="ru-RU" sz="1600" dirty="0" smtClean="0"/>
              <a:t>.</a:t>
            </a:r>
          </a:p>
          <a:p>
            <a:pPr lvl="0"/>
            <a:endParaRPr lang="ru-RU" sz="800" dirty="0"/>
          </a:p>
          <a:p>
            <a:pPr marL="342900" lvl="0" indent="-342900">
              <a:buFont typeface="+mj-lt"/>
              <a:buAutoNum type="arabicParenR" startAt="3"/>
            </a:pPr>
            <a:r>
              <a:rPr lang="ru-RU" sz="1600" dirty="0"/>
              <a:t>Синхротронная частота была искусственно увеличена в несколько раз. Это улучшает качество картинок </a:t>
            </a:r>
            <a:r>
              <a:rPr lang="en-US" sz="1600" dirty="0"/>
              <a:t>FMA</a:t>
            </a:r>
            <a:r>
              <a:rPr lang="ru-RU" sz="1600" dirty="0"/>
              <a:t> и позволяет во столько же раз уменьшить время вычислений</a:t>
            </a:r>
            <a:r>
              <a:rPr lang="ru-RU" sz="1600" dirty="0" smtClean="0"/>
              <a:t>.</a:t>
            </a:r>
            <a:endParaRPr lang="ru-RU" sz="1600" dirty="0"/>
          </a:p>
        </p:txBody>
      </p:sp>
      <p:sp>
        <p:nvSpPr>
          <p:cNvPr id="5" name="TextBox 4"/>
          <p:cNvSpPr txBox="1"/>
          <p:nvPr/>
        </p:nvSpPr>
        <p:spPr>
          <a:xfrm>
            <a:off x="8676000" y="6480000"/>
            <a:ext cx="468000" cy="369332"/>
          </a:xfrm>
          <a:prstGeom prst="rect">
            <a:avLst/>
          </a:prstGeom>
          <a:noFill/>
        </p:spPr>
        <p:txBody>
          <a:bodyPr wrap="square" rtlCol="0">
            <a:spAutoFit/>
          </a:bodyPr>
          <a:lstStyle/>
          <a:p>
            <a:r>
              <a:rPr lang="ru-RU" dirty="0" smtClean="0"/>
              <a:t>13</a:t>
            </a:r>
            <a:endParaRPr lang="ru-RU" dirty="0"/>
          </a:p>
        </p:txBody>
      </p:sp>
    </p:spTree>
    <p:extLst>
      <p:ext uri="{BB962C8B-B14F-4D97-AF65-F5344CB8AC3E}">
        <p14:creationId xmlns:p14="http://schemas.microsoft.com/office/powerpoint/2010/main" val="2429470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Группа 28"/>
          <p:cNvGrpSpPr/>
          <p:nvPr/>
        </p:nvGrpSpPr>
        <p:grpSpPr>
          <a:xfrm>
            <a:off x="683568" y="720000"/>
            <a:ext cx="7560601" cy="6103238"/>
            <a:chOff x="683568" y="720000"/>
            <a:chExt cx="7560601" cy="6103238"/>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000" y="720000"/>
              <a:ext cx="3636169" cy="3043238"/>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8000" y="720000"/>
              <a:ext cx="3636169" cy="3043238"/>
            </a:xfrm>
            <a:prstGeom prst="rect">
              <a:avLst/>
            </a:prstGeom>
          </p:spPr>
        </p:pic>
        <p:pic>
          <p:nvPicPr>
            <p:cNvPr id="5" name="Рисунок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3568" y="3780000"/>
              <a:ext cx="3636169" cy="3043238"/>
            </a:xfrm>
            <a:prstGeom prst="rect">
              <a:avLst/>
            </a:prstGeom>
          </p:spPr>
        </p:pic>
        <p:sp>
          <p:nvSpPr>
            <p:cNvPr id="7" name="TextBox 6"/>
            <p:cNvSpPr txBox="1"/>
            <p:nvPr/>
          </p:nvSpPr>
          <p:spPr>
            <a:xfrm>
              <a:off x="1115616" y="1080000"/>
              <a:ext cx="1224136" cy="523220"/>
            </a:xfrm>
            <a:prstGeom prst="rect">
              <a:avLst/>
            </a:prstGeom>
            <a:noFill/>
          </p:spPr>
          <p:txBody>
            <a:bodyPr wrap="square" rtlCol="0">
              <a:spAutoFit/>
            </a:bodyPr>
            <a:lstStyle/>
            <a:p>
              <a:r>
                <a:rPr lang="en-US" sz="1400" dirty="0" smtClean="0"/>
                <a:t>Integration,</a:t>
              </a:r>
            </a:p>
            <a:p>
              <a:r>
                <a:rPr lang="en-US" sz="1400" dirty="0"/>
                <a:t>n</a:t>
              </a:r>
              <a:r>
                <a:rPr lang="en-US" sz="1400" dirty="0" smtClean="0"/>
                <a:t>ominal step</a:t>
              </a:r>
              <a:endParaRPr lang="ru-RU" sz="1400" dirty="0"/>
            </a:p>
          </p:txBody>
        </p:sp>
        <p:sp>
          <p:nvSpPr>
            <p:cNvPr id="8" name="TextBox 7"/>
            <p:cNvSpPr txBox="1"/>
            <p:nvPr/>
          </p:nvSpPr>
          <p:spPr>
            <a:xfrm>
              <a:off x="5040000" y="1080000"/>
              <a:ext cx="1224136" cy="523220"/>
            </a:xfrm>
            <a:prstGeom prst="rect">
              <a:avLst/>
            </a:prstGeom>
            <a:noFill/>
          </p:spPr>
          <p:txBody>
            <a:bodyPr wrap="square" rtlCol="0">
              <a:spAutoFit/>
            </a:bodyPr>
            <a:lstStyle/>
            <a:p>
              <a:r>
                <a:rPr lang="en-US" sz="1400" dirty="0" smtClean="0"/>
                <a:t>Integration,</a:t>
              </a:r>
            </a:p>
            <a:p>
              <a:r>
                <a:rPr lang="en-US" sz="1400" dirty="0" smtClean="0"/>
                <a:t>half step</a:t>
              </a:r>
              <a:endParaRPr lang="ru-RU" sz="1400" dirty="0"/>
            </a:p>
          </p:txBody>
        </p:sp>
        <p:sp>
          <p:nvSpPr>
            <p:cNvPr id="9" name="TextBox 8"/>
            <p:cNvSpPr txBox="1"/>
            <p:nvPr/>
          </p:nvSpPr>
          <p:spPr>
            <a:xfrm>
              <a:off x="1116000" y="4140000"/>
              <a:ext cx="1458284" cy="307777"/>
            </a:xfrm>
            <a:prstGeom prst="rect">
              <a:avLst/>
            </a:prstGeom>
            <a:noFill/>
          </p:spPr>
          <p:txBody>
            <a:bodyPr wrap="square" rtlCol="0">
              <a:spAutoFit/>
            </a:bodyPr>
            <a:lstStyle/>
            <a:p>
              <a:r>
                <a:rPr lang="en-US" sz="1400" dirty="0" err="1" smtClean="0"/>
                <a:t>Bassetti</a:t>
              </a:r>
              <a:r>
                <a:rPr lang="en-US" sz="1400" dirty="0"/>
                <a:t> </a:t>
              </a:r>
              <a:r>
                <a:rPr lang="en-US" sz="1400" dirty="0" smtClean="0"/>
                <a:t>– Erskine </a:t>
              </a:r>
            </a:p>
          </p:txBody>
        </p:sp>
        <p:pic>
          <p:nvPicPr>
            <p:cNvPr id="10" name="Рисунок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08000" y="3780000"/>
              <a:ext cx="3636169" cy="3043238"/>
            </a:xfrm>
            <a:prstGeom prst="rect">
              <a:avLst/>
            </a:prstGeom>
          </p:spPr>
        </p:pic>
        <p:cxnSp>
          <p:nvCxnSpPr>
            <p:cNvPr id="12" name="Прямая со стрелкой 11"/>
            <p:cNvCxnSpPr/>
            <p:nvPr/>
          </p:nvCxnSpPr>
          <p:spPr>
            <a:xfrm>
              <a:off x="2502084" y="5157192"/>
              <a:ext cx="2789996" cy="864096"/>
            </a:xfrm>
            <a:prstGeom prst="straightConnector1">
              <a:avLst/>
            </a:prstGeom>
            <a:ln w="12700">
              <a:solidFill>
                <a:schemeClr val="tx1"/>
              </a:solidFill>
              <a:headEnd type="stealth" w="med" len="lg"/>
              <a:tailEnd type="stealth" w="med" len="lg"/>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a:off x="3414713" y="4614863"/>
              <a:ext cx="2276475" cy="747712"/>
            </a:xfrm>
            <a:prstGeom prst="straightConnector1">
              <a:avLst/>
            </a:prstGeom>
            <a:ln w="12700">
              <a:solidFill>
                <a:schemeClr val="tx1"/>
              </a:solidFill>
              <a:headEnd type="stealth" w="med" len="lg"/>
              <a:tailEnd type="stealth" w="med" len="lg"/>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a:off x="3491880" y="4437112"/>
              <a:ext cx="2285940" cy="50253"/>
            </a:xfrm>
            <a:prstGeom prst="straightConnector1">
              <a:avLst/>
            </a:prstGeom>
            <a:ln w="12700">
              <a:solidFill>
                <a:schemeClr val="tx1"/>
              </a:solidFill>
              <a:headEnd type="stealth" w="med" len="lg"/>
              <a:tailEnd type="stealth" w="med" len="lg"/>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flipV="1">
              <a:off x="2838450" y="4776788"/>
              <a:ext cx="4657725" cy="64740"/>
            </a:xfrm>
            <a:prstGeom prst="straightConnector1">
              <a:avLst/>
            </a:prstGeom>
            <a:ln w="12700">
              <a:solidFill>
                <a:schemeClr val="tx1"/>
              </a:solidFill>
              <a:headEnd type="stealth" w="med" len="lg"/>
              <a:tailEnd type="stealth" w="med" len="lg"/>
            </a:ln>
          </p:spPr>
          <p:style>
            <a:lnRef idx="1">
              <a:schemeClr val="accent1"/>
            </a:lnRef>
            <a:fillRef idx="0">
              <a:schemeClr val="accent1"/>
            </a:fillRef>
            <a:effectRef idx="0">
              <a:schemeClr val="accent1"/>
            </a:effectRef>
            <a:fontRef idx="minor">
              <a:schemeClr val="tx1"/>
            </a:fontRef>
          </p:style>
        </p:cxnSp>
      </p:grpSp>
      <p:sp>
        <p:nvSpPr>
          <p:cNvPr id="30" name="Text Box 4"/>
          <p:cNvSpPr txBox="1">
            <a:spLocks noChangeArrowheads="1"/>
          </p:cNvSpPr>
          <p:nvPr/>
        </p:nvSpPr>
        <p:spPr bwMode="auto">
          <a:xfrm>
            <a:off x="0" y="2"/>
            <a:ext cx="9144000" cy="492443"/>
          </a:xfrm>
          <a:prstGeom prst="rect">
            <a:avLst/>
          </a:prstGeom>
          <a:gradFill flip="none" rotWithShape="1">
            <a:gsLst>
              <a:gs pos="0">
                <a:schemeClr val="accent1">
                  <a:lumMod val="5000"/>
                  <a:lumOff val="95000"/>
                </a:schemeClr>
              </a:gs>
              <a:gs pos="100000">
                <a:schemeClr val="accent1">
                  <a:lumMod val="45000"/>
                  <a:lumOff val="55000"/>
                </a:schemeClr>
              </a:gs>
              <a:gs pos="21000">
                <a:schemeClr val="accent1">
                  <a:lumMod val="30000"/>
                  <a:lumOff val="70000"/>
                </a:schemeClr>
              </a:gs>
            </a:gsLst>
            <a:lin ang="0" scaled="1"/>
            <a:tileRect/>
          </a:gradFill>
          <a:ln>
            <a:noFill/>
          </a:ln>
          <a:effectLst/>
          <a:extLst/>
        </p:spPr>
        <p:txBody>
          <a:bodyPr wrap="square" tIns="0" bIns="0">
            <a:spAutoFit/>
          </a:bodyPr>
          <a:lstStyle/>
          <a:p>
            <a:pPr algn="ctr">
              <a:spcBef>
                <a:spcPct val="50000"/>
              </a:spcBef>
              <a:defRPr/>
            </a:pPr>
            <a:r>
              <a:rPr lang="en-US" altLang="ru-RU" sz="3200" b="1" dirty="0" smtClean="0">
                <a:solidFill>
                  <a:srgbClr val="00339A"/>
                </a:solidFill>
                <a:effectLst>
                  <a:outerShdw blurRad="38100" dist="38100" dir="2700000" algn="tl">
                    <a:srgbClr val="C0C0C0"/>
                  </a:outerShdw>
                </a:effectLst>
              </a:rPr>
              <a:t>FMA, </a:t>
            </a:r>
            <a:r>
              <a:rPr lang="ru-RU" altLang="ru-RU" sz="3200" b="1" dirty="0" smtClean="0">
                <a:solidFill>
                  <a:srgbClr val="00339A"/>
                </a:solidFill>
                <a:effectLst>
                  <a:outerShdw blurRad="38100" dist="38100" dir="2700000" algn="tl">
                    <a:srgbClr val="C0C0C0"/>
                  </a:outerShdw>
                </a:effectLst>
              </a:rPr>
              <a:t>синхротронная амплитуда </a:t>
            </a:r>
            <a:r>
              <a:rPr lang="en-US" altLang="ru-RU" sz="3200" b="1" dirty="0" smtClean="0">
                <a:solidFill>
                  <a:srgbClr val="00339A"/>
                </a:solidFill>
                <a:effectLst>
                  <a:outerShdw blurRad="38100" dist="38100" dir="2700000" algn="tl">
                    <a:srgbClr val="C0C0C0"/>
                  </a:outerShdw>
                </a:effectLst>
              </a:rPr>
              <a:t>A</a:t>
            </a:r>
            <a:r>
              <a:rPr lang="en-US" altLang="ru-RU" sz="3200" b="1" baseline="-25000" dirty="0" smtClean="0">
                <a:solidFill>
                  <a:srgbClr val="00339A"/>
                </a:solidFill>
                <a:effectLst>
                  <a:outerShdw blurRad="38100" dist="38100" dir="2700000" algn="tl">
                    <a:srgbClr val="C0C0C0"/>
                  </a:outerShdw>
                </a:effectLst>
              </a:rPr>
              <a:t>s</a:t>
            </a:r>
            <a:r>
              <a:rPr lang="en-US" altLang="ru-RU" sz="3200" b="1" dirty="0" smtClean="0">
                <a:solidFill>
                  <a:srgbClr val="00339A"/>
                </a:solidFill>
                <a:effectLst>
                  <a:outerShdw blurRad="38100" dist="38100" dir="2700000" algn="tl">
                    <a:srgbClr val="C0C0C0"/>
                  </a:outerShdw>
                </a:effectLst>
              </a:rPr>
              <a:t>= 0</a:t>
            </a:r>
            <a:endParaRPr lang="ru-RU" altLang="ru-RU" sz="3200" b="1" baseline="-25000" dirty="0">
              <a:solidFill>
                <a:srgbClr val="00339A"/>
              </a:solidFill>
              <a:effectLst>
                <a:outerShdw blurRad="38100" dist="38100" dir="2700000" algn="tl">
                  <a:srgbClr val="C0C0C0"/>
                </a:outerShdw>
              </a:effectLst>
            </a:endParaRPr>
          </a:p>
        </p:txBody>
      </p:sp>
      <p:sp>
        <p:nvSpPr>
          <p:cNvPr id="3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6" name="TextBox 15"/>
          <p:cNvSpPr txBox="1"/>
          <p:nvPr/>
        </p:nvSpPr>
        <p:spPr>
          <a:xfrm>
            <a:off x="8676000" y="6480000"/>
            <a:ext cx="468000" cy="369332"/>
          </a:xfrm>
          <a:prstGeom prst="rect">
            <a:avLst/>
          </a:prstGeom>
          <a:noFill/>
        </p:spPr>
        <p:txBody>
          <a:bodyPr wrap="square" rtlCol="0">
            <a:spAutoFit/>
          </a:bodyPr>
          <a:lstStyle/>
          <a:p>
            <a:r>
              <a:rPr lang="ru-RU" dirty="0" smtClean="0"/>
              <a:t>14</a:t>
            </a:r>
            <a:endParaRPr lang="ru-RU" dirty="0"/>
          </a:p>
        </p:txBody>
      </p:sp>
    </p:spTree>
    <p:extLst>
      <p:ext uri="{BB962C8B-B14F-4D97-AF65-F5344CB8AC3E}">
        <p14:creationId xmlns:p14="http://schemas.microsoft.com/office/powerpoint/2010/main" val="2127469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000" y="1620000"/>
            <a:ext cx="3636169" cy="3043238"/>
          </a:xfrm>
          <a:prstGeom prst="rect">
            <a:avLst/>
          </a:prstGeom>
        </p:spPr>
      </p:pic>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8000" y="1620000"/>
            <a:ext cx="3636169" cy="3043238"/>
          </a:xfrm>
          <a:prstGeom prst="rect">
            <a:avLst/>
          </a:prstGeom>
        </p:spPr>
      </p:pic>
      <p:sp>
        <p:nvSpPr>
          <p:cNvPr id="4" name="TextBox 3"/>
          <p:cNvSpPr txBox="1"/>
          <p:nvPr/>
        </p:nvSpPr>
        <p:spPr>
          <a:xfrm>
            <a:off x="1115616" y="1980000"/>
            <a:ext cx="1332000" cy="523220"/>
          </a:xfrm>
          <a:prstGeom prst="rect">
            <a:avLst/>
          </a:prstGeom>
          <a:noFill/>
        </p:spPr>
        <p:txBody>
          <a:bodyPr wrap="square" rtlCol="0">
            <a:spAutoFit/>
          </a:bodyPr>
          <a:lstStyle/>
          <a:p>
            <a:r>
              <a:rPr lang="en-US" sz="1400" dirty="0" smtClean="0"/>
              <a:t>Approximation,</a:t>
            </a:r>
          </a:p>
          <a:p>
            <a:r>
              <a:rPr lang="en-US" sz="1400" dirty="0" smtClean="0"/>
              <a:t>first variant</a:t>
            </a:r>
            <a:endParaRPr lang="ru-RU" sz="1400" dirty="0"/>
          </a:p>
        </p:txBody>
      </p:sp>
      <p:sp>
        <p:nvSpPr>
          <p:cNvPr id="5" name="TextBox 4"/>
          <p:cNvSpPr txBox="1"/>
          <p:nvPr/>
        </p:nvSpPr>
        <p:spPr>
          <a:xfrm>
            <a:off x="5040000" y="1980000"/>
            <a:ext cx="1332000" cy="523220"/>
          </a:xfrm>
          <a:prstGeom prst="rect">
            <a:avLst/>
          </a:prstGeom>
          <a:noFill/>
        </p:spPr>
        <p:txBody>
          <a:bodyPr wrap="square" rtlCol="0">
            <a:spAutoFit/>
          </a:bodyPr>
          <a:lstStyle/>
          <a:p>
            <a:r>
              <a:rPr lang="en-US" sz="1400" dirty="0" smtClean="0"/>
              <a:t>Approximation,</a:t>
            </a:r>
          </a:p>
          <a:p>
            <a:r>
              <a:rPr lang="en-US" sz="1400" dirty="0" smtClean="0"/>
              <a:t>second variant</a:t>
            </a:r>
            <a:endParaRPr lang="ru-RU" sz="1400" dirty="0"/>
          </a:p>
        </p:txBody>
      </p:sp>
      <p:sp>
        <p:nvSpPr>
          <p:cNvPr id="6" name="Text Box 4"/>
          <p:cNvSpPr txBox="1">
            <a:spLocks noChangeArrowheads="1"/>
          </p:cNvSpPr>
          <p:nvPr/>
        </p:nvSpPr>
        <p:spPr bwMode="auto">
          <a:xfrm>
            <a:off x="0" y="2"/>
            <a:ext cx="9144000" cy="492443"/>
          </a:xfrm>
          <a:prstGeom prst="rect">
            <a:avLst/>
          </a:prstGeom>
          <a:gradFill flip="none" rotWithShape="1">
            <a:gsLst>
              <a:gs pos="0">
                <a:schemeClr val="accent1">
                  <a:lumMod val="5000"/>
                  <a:lumOff val="95000"/>
                </a:schemeClr>
              </a:gs>
              <a:gs pos="100000">
                <a:schemeClr val="accent1">
                  <a:lumMod val="45000"/>
                  <a:lumOff val="55000"/>
                </a:schemeClr>
              </a:gs>
              <a:gs pos="21000">
                <a:schemeClr val="accent1">
                  <a:lumMod val="30000"/>
                  <a:lumOff val="70000"/>
                </a:schemeClr>
              </a:gs>
            </a:gsLst>
            <a:lin ang="0" scaled="1"/>
            <a:tileRect/>
          </a:gradFill>
          <a:ln>
            <a:noFill/>
          </a:ln>
          <a:effectLst/>
          <a:extLst/>
        </p:spPr>
        <p:txBody>
          <a:bodyPr wrap="square" tIns="0" bIns="0">
            <a:spAutoFit/>
          </a:bodyPr>
          <a:lstStyle/>
          <a:p>
            <a:pPr algn="ctr">
              <a:spcBef>
                <a:spcPct val="50000"/>
              </a:spcBef>
              <a:defRPr/>
            </a:pPr>
            <a:r>
              <a:rPr lang="en-US" altLang="ru-RU" sz="3200" b="1" dirty="0" smtClean="0">
                <a:solidFill>
                  <a:srgbClr val="00339A"/>
                </a:solidFill>
                <a:effectLst>
                  <a:outerShdw blurRad="38100" dist="38100" dir="2700000" algn="tl">
                    <a:srgbClr val="C0C0C0"/>
                  </a:outerShdw>
                </a:effectLst>
              </a:rPr>
              <a:t>FMA, </a:t>
            </a:r>
            <a:r>
              <a:rPr lang="ru-RU" altLang="ru-RU" sz="3200" b="1" dirty="0" smtClean="0">
                <a:solidFill>
                  <a:srgbClr val="00339A"/>
                </a:solidFill>
                <a:effectLst>
                  <a:outerShdw blurRad="38100" dist="38100" dir="2700000" algn="tl">
                    <a:srgbClr val="C0C0C0"/>
                  </a:outerShdw>
                </a:effectLst>
              </a:rPr>
              <a:t>синхротронная амплитуда </a:t>
            </a:r>
            <a:r>
              <a:rPr lang="en-US" altLang="ru-RU" sz="3200" b="1" dirty="0" smtClean="0">
                <a:solidFill>
                  <a:srgbClr val="00339A"/>
                </a:solidFill>
                <a:effectLst>
                  <a:outerShdw blurRad="38100" dist="38100" dir="2700000" algn="tl">
                    <a:srgbClr val="C0C0C0"/>
                  </a:outerShdw>
                </a:effectLst>
              </a:rPr>
              <a:t>A</a:t>
            </a:r>
            <a:r>
              <a:rPr lang="en-US" altLang="ru-RU" sz="3200" b="1" baseline="-25000" dirty="0" smtClean="0">
                <a:solidFill>
                  <a:srgbClr val="00339A"/>
                </a:solidFill>
                <a:effectLst>
                  <a:outerShdw blurRad="38100" dist="38100" dir="2700000" algn="tl">
                    <a:srgbClr val="C0C0C0"/>
                  </a:outerShdw>
                </a:effectLst>
              </a:rPr>
              <a:t>s</a:t>
            </a:r>
            <a:r>
              <a:rPr lang="en-US" altLang="ru-RU" sz="3200" b="1" dirty="0" smtClean="0">
                <a:solidFill>
                  <a:srgbClr val="00339A"/>
                </a:solidFill>
                <a:effectLst>
                  <a:outerShdw blurRad="38100" dist="38100" dir="2700000" algn="tl">
                    <a:srgbClr val="C0C0C0"/>
                  </a:outerShdw>
                </a:effectLst>
              </a:rPr>
              <a:t>= 0</a:t>
            </a:r>
            <a:endParaRPr lang="ru-RU" altLang="ru-RU" sz="3200" b="1" baseline="-25000" dirty="0">
              <a:solidFill>
                <a:srgbClr val="00339A"/>
              </a:solidFill>
              <a:effectLst>
                <a:outerShdw blurRad="38100" dist="38100" dir="2700000" algn="tl">
                  <a:srgbClr val="C0C0C0"/>
                </a:outerShdw>
              </a:effectLst>
            </a:endParaRPr>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 name="TextBox 7"/>
          <p:cNvSpPr txBox="1"/>
          <p:nvPr/>
        </p:nvSpPr>
        <p:spPr>
          <a:xfrm>
            <a:off x="927069" y="5156200"/>
            <a:ext cx="7277100" cy="923330"/>
          </a:xfrm>
          <a:prstGeom prst="rect">
            <a:avLst/>
          </a:prstGeom>
          <a:noFill/>
        </p:spPr>
        <p:txBody>
          <a:bodyPr wrap="square" rtlCol="0">
            <a:spAutoFit/>
          </a:bodyPr>
          <a:lstStyle/>
          <a:p>
            <a:r>
              <a:rPr lang="ru-RU" dirty="0"/>
              <a:t>П</a:t>
            </a:r>
            <a:r>
              <a:rPr lang="ru-RU" dirty="0" smtClean="0"/>
              <a:t>роявились </a:t>
            </a:r>
            <a:r>
              <a:rPr lang="ru-RU" dirty="0"/>
              <a:t>дополнительные резонансы высоких порядков. Причина, видимо, в том, что не совсем правильная форма потенциала создаёт резонансные </a:t>
            </a:r>
            <a:r>
              <a:rPr lang="ru-RU" dirty="0" smtClean="0"/>
              <a:t>возмущения.</a:t>
            </a:r>
            <a:endParaRPr lang="ru-RU" dirty="0"/>
          </a:p>
        </p:txBody>
      </p:sp>
      <p:sp>
        <p:nvSpPr>
          <p:cNvPr id="9" name="TextBox 8"/>
          <p:cNvSpPr txBox="1"/>
          <p:nvPr/>
        </p:nvSpPr>
        <p:spPr>
          <a:xfrm>
            <a:off x="8676000" y="6480000"/>
            <a:ext cx="468000" cy="369332"/>
          </a:xfrm>
          <a:prstGeom prst="rect">
            <a:avLst/>
          </a:prstGeom>
          <a:noFill/>
        </p:spPr>
        <p:txBody>
          <a:bodyPr wrap="square" rtlCol="0">
            <a:spAutoFit/>
          </a:bodyPr>
          <a:lstStyle/>
          <a:p>
            <a:r>
              <a:rPr lang="ru-RU" dirty="0" smtClean="0"/>
              <a:t>15</a:t>
            </a:r>
            <a:endParaRPr lang="ru-RU" dirty="0"/>
          </a:p>
        </p:txBody>
      </p:sp>
    </p:spTree>
    <p:extLst>
      <p:ext uri="{BB962C8B-B14F-4D97-AF65-F5344CB8AC3E}">
        <p14:creationId xmlns:p14="http://schemas.microsoft.com/office/powerpoint/2010/main" val="3462527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000" y="720000"/>
            <a:ext cx="3636169" cy="3043238"/>
          </a:xfrm>
          <a:prstGeom prst="rect">
            <a:avLst/>
          </a:prstGeom>
        </p:spPr>
      </p:pic>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8000" y="720000"/>
            <a:ext cx="3636169" cy="3043238"/>
          </a:xfrm>
          <a:prstGeom prst="rect">
            <a:avLst/>
          </a:prstGeom>
        </p:spPr>
      </p:pic>
      <p:pic>
        <p:nvPicPr>
          <p:cNvPr id="4" name="Рисунок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4000" y="3816000"/>
            <a:ext cx="3636169" cy="3043238"/>
          </a:xfrm>
          <a:prstGeom prst="rect">
            <a:avLst/>
          </a:prstGeom>
        </p:spPr>
      </p:pic>
      <p:pic>
        <p:nvPicPr>
          <p:cNvPr id="5" name="Рисунок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08000" y="3780000"/>
            <a:ext cx="3636169" cy="3043238"/>
          </a:xfrm>
          <a:prstGeom prst="rect">
            <a:avLst/>
          </a:prstGeom>
        </p:spPr>
      </p:pic>
      <p:sp>
        <p:nvSpPr>
          <p:cNvPr id="6" name="TextBox 5"/>
          <p:cNvSpPr txBox="1"/>
          <p:nvPr/>
        </p:nvSpPr>
        <p:spPr>
          <a:xfrm>
            <a:off x="1115616" y="1080000"/>
            <a:ext cx="1224136" cy="523220"/>
          </a:xfrm>
          <a:prstGeom prst="rect">
            <a:avLst/>
          </a:prstGeom>
          <a:noFill/>
        </p:spPr>
        <p:txBody>
          <a:bodyPr wrap="square" rtlCol="0">
            <a:spAutoFit/>
          </a:bodyPr>
          <a:lstStyle/>
          <a:p>
            <a:r>
              <a:rPr lang="en-US" sz="1400" dirty="0" smtClean="0"/>
              <a:t>Integration,</a:t>
            </a:r>
          </a:p>
          <a:p>
            <a:r>
              <a:rPr lang="en-US" sz="1400" dirty="0"/>
              <a:t>n</a:t>
            </a:r>
            <a:r>
              <a:rPr lang="en-US" sz="1400" dirty="0" smtClean="0"/>
              <a:t>ominal step</a:t>
            </a:r>
            <a:endParaRPr lang="ru-RU" sz="1400" dirty="0"/>
          </a:p>
        </p:txBody>
      </p:sp>
      <p:sp>
        <p:nvSpPr>
          <p:cNvPr id="7" name="TextBox 6"/>
          <p:cNvSpPr txBox="1"/>
          <p:nvPr/>
        </p:nvSpPr>
        <p:spPr>
          <a:xfrm>
            <a:off x="5040000" y="1080000"/>
            <a:ext cx="1458284" cy="307777"/>
          </a:xfrm>
          <a:prstGeom prst="rect">
            <a:avLst/>
          </a:prstGeom>
          <a:noFill/>
        </p:spPr>
        <p:txBody>
          <a:bodyPr wrap="square" rtlCol="0">
            <a:spAutoFit/>
          </a:bodyPr>
          <a:lstStyle/>
          <a:p>
            <a:r>
              <a:rPr lang="en-US" sz="1400" dirty="0" err="1" smtClean="0"/>
              <a:t>Bassetti</a:t>
            </a:r>
            <a:r>
              <a:rPr lang="en-US" sz="1400" dirty="0"/>
              <a:t> </a:t>
            </a:r>
            <a:r>
              <a:rPr lang="en-US" sz="1400" dirty="0" smtClean="0"/>
              <a:t>– Erskine </a:t>
            </a:r>
          </a:p>
        </p:txBody>
      </p:sp>
      <p:sp>
        <p:nvSpPr>
          <p:cNvPr id="8" name="TextBox 7"/>
          <p:cNvSpPr txBox="1"/>
          <p:nvPr/>
        </p:nvSpPr>
        <p:spPr>
          <a:xfrm>
            <a:off x="1115616" y="4140000"/>
            <a:ext cx="1332000" cy="523220"/>
          </a:xfrm>
          <a:prstGeom prst="rect">
            <a:avLst/>
          </a:prstGeom>
          <a:noFill/>
        </p:spPr>
        <p:txBody>
          <a:bodyPr wrap="square" rtlCol="0">
            <a:spAutoFit/>
          </a:bodyPr>
          <a:lstStyle/>
          <a:p>
            <a:r>
              <a:rPr lang="en-US" sz="1400" dirty="0" smtClean="0"/>
              <a:t>Approximation,</a:t>
            </a:r>
          </a:p>
          <a:p>
            <a:r>
              <a:rPr lang="en-US" sz="1400" dirty="0" smtClean="0"/>
              <a:t>first variant</a:t>
            </a:r>
            <a:endParaRPr lang="ru-RU" sz="1400" dirty="0"/>
          </a:p>
        </p:txBody>
      </p:sp>
      <p:sp>
        <p:nvSpPr>
          <p:cNvPr id="9" name="TextBox 8"/>
          <p:cNvSpPr txBox="1"/>
          <p:nvPr/>
        </p:nvSpPr>
        <p:spPr>
          <a:xfrm>
            <a:off x="5040000" y="4140000"/>
            <a:ext cx="1332000" cy="523220"/>
          </a:xfrm>
          <a:prstGeom prst="rect">
            <a:avLst/>
          </a:prstGeom>
          <a:noFill/>
        </p:spPr>
        <p:txBody>
          <a:bodyPr wrap="square" rtlCol="0">
            <a:spAutoFit/>
          </a:bodyPr>
          <a:lstStyle/>
          <a:p>
            <a:r>
              <a:rPr lang="en-US" sz="1400" dirty="0" smtClean="0"/>
              <a:t>Approximation,</a:t>
            </a:r>
          </a:p>
          <a:p>
            <a:r>
              <a:rPr lang="en-US" sz="1400" dirty="0" smtClean="0"/>
              <a:t>second variant</a:t>
            </a:r>
            <a:endParaRPr lang="ru-RU" sz="1400" dirty="0"/>
          </a:p>
        </p:txBody>
      </p:sp>
      <p:sp>
        <p:nvSpPr>
          <p:cNvPr id="10" name="Text Box 4"/>
          <p:cNvSpPr txBox="1">
            <a:spLocks noChangeArrowheads="1"/>
          </p:cNvSpPr>
          <p:nvPr/>
        </p:nvSpPr>
        <p:spPr bwMode="auto">
          <a:xfrm>
            <a:off x="0" y="2"/>
            <a:ext cx="9144000" cy="492443"/>
          </a:xfrm>
          <a:prstGeom prst="rect">
            <a:avLst/>
          </a:prstGeom>
          <a:gradFill flip="none" rotWithShape="1">
            <a:gsLst>
              <a:gs pos="0">
                <a:schemeClr val="accent1">
                  <a:lumMod val="5000"/>
                  <a:lumOff val="95000"/>
                </a:schemeClr>
              </a:gs>
              <a:gs pos="100000">
                <a:schemeClr val="accent1">
                  <a:lumMod val="45000"/>
                  <a:lumOff val="55000"/>
                </a:schemeClr>
              </a:gs>
              <a:gs pos="21000">
                <a:schemeClr val="accent1">
                  <a:lumMod val="30000"/>
                  <a:lumOff val="70000"/>
                </a:schemeClr>
              </a:gs>
            </a:gsLst>
            <a:lin ang="0" scaled="1"/>
            <a:tileRect/>
          </a:gradFill>
          <a:ln>
            <a:noFill/>
          </a:ln>
          <a:effectLst/>
          <a:extLst/>
        </p:spPr>
        <p:txBody>
          <a:bodyPr wrap="square" tIns="0" bIns="0">
            <a:spAutoFit/>
          </a:bodyPr>
          <a:lstStyle/>
          <a:p>
            <a:pPr algn="ctr">
              <a:spcBef>
                <a:spcPct val="50000"/>
              </a:spcBef>
              <a:defRPr/>
            </a:pPr>
            <a:r>
              <a:rPr lang="en-US" altLang="ru-RU" sz="3200" b="1" dirty="0" smtClean="0">
                <a:solidFill>
                  <a:srgbClr val="00339A"/>
                </a:solidFill>
                <a:effectLst>
                  <a:outerShdw blurRad="38100" dist="38100" dir="2700000" algn="tl">
                    <a:srgbClr val="C0C0C0"/>
                  </a:outerShdw>
                </a:effectLst>
              </a:rPr>
              <a:t>FMA, </a:t>
            </a:r>
            <a:r>
              <a:rPr lang="ru-RU" altLang="ru-RU" sz="3200" b="1" dirty="0" smtClean="0">
                <a:solidFill>
                  <a:srgbClr val="00339A"/>
                </a:solidFill>
                <a:effectLst>
                  <a:outerShdw blurRad="38100" dist="38100" dir="2700000" algn="tl">
                    <a:srgbClr val="C0C0C0"/>
                  </a:outerShdw>
                </a:effectLst>
              </a:rPr>
              <a:t>синхротронная амплитуда </a:t>
            </a:r>
            <a:r>
              <a:rPr lang="en-US" altLang="ru-RU" sz="3200" b="1" dirty="0" smtClean="0">
                <a:solidFill>
                  <a:srgbClr val="00339A"/>
                </a:solidFill>
                <a:effectLst>
                  <a:outerShdw blurRad="38100" dist="38100" dir="2700000" algn="tl">
                    <a:srgbClr val="C0C0C0"/>
                  </a:outerShdw>
                </a:effectLst>
              </a:rPr>
              <a:t>A</a:t>
            </a:r>
            <a:r>
              <a:rPr lang="en-US" altLang="ru-RU" sz="3200" b="1" baseline="-25000" dirty="0" smtClean="0">
                <a:solidFill>
                  <a:srgbClr val="00339A"/>
                </a:solidFill>
                <a:effectLst>
                  <a:outerShdw blurRad="38100" dist="38100" dir="2700000" algn="tl">
                    <a:srgbClr val="C0C0C0"/>
                  </a:outerShdw>
                </a:effectLst>
              </a:rPr>
              <a:t>s</a:t>
            </a:r>
            <a:r>
              <a:rPr lang="en-US" altLang="ru-RU" sz="3200" b="1" dirty="0" smtClean="0">
                <a:solidFill>
                  <a:srgbClr val="00339A"/>
                </a:solidFill>
                <a:effectLst>
                  <a:outerShdw blurRad="38100" dist="38100" dir="2700000" algn="tl">
                    <a:srgbClr val="C0C0C0"/>
                  </a:outerShdw>
                </a:effectLst>
              </a:rPr>
              <a:t>= </a:t>
            </a:r>
            <a:r>
              <a:rPr lang="ru-RU" altLang="ru-RU" sz="3200" b="1" dirty="0" smtClean="0">
                <a:solidFill>
                  <a:srgbClr val="00339A"/>
                </a:solidFill>
                <a:effectLst>
                  <a:outerShdw blurRad="38100" dist="38100" dir="2700000" algn="tl">
                    <a:srgbClr val="C0C0C0"/>
                  </a:outerShdw>
                </a:effectLst>
              </a:rPr>
              <a:t>1</a:t>
            </a:r>
            <a:endParaRPr lang="ru-RU" altLang="ru-RU" sz="3200" b="1" baseline="-25000" dirty="0">
              <a:solidFill>
                <a:srgbClr val="00339A"/>
              </a:solidFill>
              <a:effectLst>
                <a:outerShdw blurRad="38100" dist="38100" dir="2700000" algn="tl">
                  <a:srgbClr val="C0C0C0"/>
                </a:outerShdw>
              </a:effectLst>
            </a:endParaRPr>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2" name="TextBox 11"/>
          <p:cNvSpPr txBox="1"/>
          <p:nvPr/>
        </p:nvSpPr>
        <p:spPr>
          <a:xfrm>
            <a:off x="8676000" y="6480000"/>
            <a:ext cx="468000" cy="369332"/>
          </a:xfrm>
          <a:prstGeom prst="rect">
            <a:avLst/>
          </a:prstGeom>
          <a:noFill/>
        </p:spPr>
        <p:txBody>
          <a:bodyPr wrap="square" rtlCol="0">
            <a:spAutoFit/>
          </a:bodyPr>
          <a:lstStyle/>
          <a:p>
            <a:r>
              <a:rPr lang="ru-RU" dirty="0" smtClean="0"/>
              <a:t>16</a:t>
            </a:r>
            <a:endParaRPr lang="ru-RU" dirty="0"/>
          </a:p>
        </p:txBody>
      </p:sp>
    </p:spTree>
    <p:extLst>
      <p:ext uri="{BB962C8B-B14F-4D97-AF65-F5344CB8AC3E}">
        <p14:creationId xmlns:p14="http://schemas.microsoft.com/office/powerpoint/2010/main" val="3802690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0" y="2"/>
            <a:ext cx="9144000" cy="492443"/>
          </a:xfrm>
          <a:prstGeom prst="rect">
            <a:avLst/>
          </a:prstGeom>
          <a:gradFill flip="none" rotWithShape="1">
            <a:gsLst>
              <a:gs pos="0">
                <a:schemeClr val="accent1">
                  <a:lumMod val="5000"/>
                  <a:lumOff val="95000"/>
                </a:schemeClr>
              </a:gs>
              <a:gs pos="100000">
                <a:schemeClr val="accent1">
                  <a:lumMod val="45000"/>
                  <a:lumOff val="55000"/>
                </a:schemeClr>
              </a:gs>
              <a:gs pos="21000">
                <a:schemeClr val="accent1">
                  <a:lumMod val="30000"/>
                  <a:lumOff val="70000"/>
                </a:schemeClr>
              </a:gs>
            </a:gsLst>
            <a:lin ang="0" scaled="1"/>
            <a:tileRect/>
          </a:gradFill>
          <a:ln>
            <a:noFill/>
          </a:ln>
          <a:effectLst/>
          <a:extLst/>
        </p:spPr>
        <p:txBody>
          <a:bodyPr wrap="square" tIns="0" bIns="0">
            <a:spAutoFit/>
          </a:bodyPr>
          <a:lstStyle/>
          <a:p>
            <a:pPr algn="ctr">
              <a:spcBef>
                <a:spcPct val="50000"/>
              </a:spcBef>
              <a:defRPr/>
            </a:pPr>
            <a:r>
              <a:rPr lang="ru-RU" altLang="ru-RU" sz="3200" b="1" dirty="0" smtClean="0">
                <a:solidFill>
                  <a:srgbClr val="00339A"/>
                </a:solidFill>
                <a:effectLst>
                  <a:outerShdw blurRad="38100" dist="38100" dir="2700000" algn="tl">
                    <a:srgbClr val="C0C0C0"/>
                  </a:outerShdw>
                </a:effectLst>
              </a:rPr>
              <a:t>Что делать?</a:t>
            </a:r>
            <a:endParaRPr lang="ru-RU" altLang="ru-RU" sz="3200" b="1" baseline="-25000" dirty="0">
              <a:solidFill>
                <a:srgbClr val="00339A"/>
              </a:solidFill>
              <a:effectLst>
                <a:outerShdw blurRad="38100" dist="38100" dir="2700000" algn="tl">
                  <a:srgbClr val="C0C0C0"/>
                </a:outerShdw>
              </a:effectLst>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4" name="TextBox 3"/>
          <p:cNvSpPr txBox="1"/>
          <p:nvPr/>
        </p:nvSpPr>
        <p:spPr>
          <a:xfrm>
            <a:off x="990600" y="1231900"/>
            <a:ext cx="7404100" cy="3508653"/>
          </a:xfrm>
          <a:prstGeom prst="rect">
            <a:avLst/>
          </a:prstGeom>
          <a:noFill/>
        </p:spPr>
        <p:txBody>
          <a:bodyPr wrap="square" rtlCol="0">
            <a:spAutoFit/>
          </a:bodyPr>
          <a:lstStyle/>
          <a:p>
            <a:pPr marL="285750" indent="-285750">
              <a:buFont typeface="Wingdings" panose="05000000000000000000" pitchFamily="2" charset="2"/>
              <a:buChar char="§"/>
            </a:pPr>
            <a:r>
              <a:rPr lang="ru-RU" dirty="0"/>
              <a:t>М</a:t>
            </a:r>
            <a:r>
              <a:rPr lang="ru-RU" dirty="0" smtClean="0"/>
              <a:t>ожно </a:t>
            </a:r>
            <a:r>
              <a:rPr lang="ru-RU" dirty="0"/>
              <a:t>продолжить моделирование с несовершенными методами представления пространственного </a:t>
            </a:r>
            <a:r>
              <a:rPr lang="ru-RU" dirty="0" smtClean="0"/>
              <a:t>заряда. Лучше с двумя сразу: </a:t>
            </a:r>
            <a:r>
              <a:rPr lang="en-US" dirty="0" err="1" smtClean="0"/>
              <a:t>Bassetti</a:t>
            </a:r>
            <a:r>
              <a:rPr lang="en-US" dirty="0" smtClean="0"/>
              <a:t>-Erskine </a:t>
            </a:r>
            <a:r>
              <a:rPr lang="ru-RU" dirty="0" smtClean="0"/>
              <a:t>и аппроксимация Глухова (2).</a:t>
            </a:r>
          </a:p>
          <a:p>
            <a:endParaRPr lang="ru-RU" sz="1200" dirty="0" smtClean="0"/>
          </a:p>
          <a:p>
            <a:pPr marL="285750" indent="-285750">
              <a:buFont typeface="Wingdings" panose="05000000000000000000" pitchFamily="2" charset="2"/>
              <a:buChar char="§"/>
            </a:pPr>
            <a:r>
              <a:rPr lang="ru-RU" dirty="0" smtClean="0"/>
              <a:t>Очевидно</a:t>
            </a:r>
            <a:r>
              <a:rPr lang="ru-RU" dirty="0"/>
              <a:t>, несимплектичность и лишние резонансы могут только ухудшить результат. Если он окажется удовлетворительным, то при “правильном” моделировании будет как минимум не хуже, а скорее всего </a:t>
            </a:r>
            <a:r>
              <a:rPr lang="ru-RU" dirty="0" smtClean="0"/>
              <a:t>лучше.</a:t>
            </a:r>
          </a:p>
          <a:p>
            <a:endParaRPr lang="ru-RU" sz="1200" dirty="0"/>
          </a:p>
          <a:p>
            <a:pPr marL="285750" indent="-285750">
              <a:buFont typeface="Wingdings" panose="05000000000000000000" pitchFamily="2" charset="2"/>
              <a:buChar char="§"/>
            </a:pPr>
            <a:r>
              <a:rPr lang="ru-RU" dirty="0" smtClean="0"/>
              <a:t>Но </a:t>
            </a:r>
            <a:r>
              <a:rPr lang="ru-RU" dirty="0"/>
              <a:t>если обнаружатся проблемы, то причина может быть в несовершенстве аппроксимации. Поэтому работу по улучшению её качества необходимо продолжить, и у нас уже готов инструмент для оценки результата.</a:t>
            </a:r>
          </a:p>
        </p:txBody>
      </p:sp>
      <p:sp>
        <p:nvSpPr>
          <p:cNvPr id="5" name="TextBox 4"/>
          <p:cNvSpPr txBox="1"/>
          <p:nvPr/>
        </p:nvSpPr>
        <p:spPr>
          <a:xfrm>
            <a:off x="8676000" y="6480000"/>
            <a:ext cx="468000" cy="369332"/>
          </a:xfrm>
          <a:prstGeom prst="rect">
            <a:avLst/>
          </a:prstGeom>
          <a:noFill/>
        </p:spPr>
        <p:txBody>
          <a:bodyPr wrap="square" rtlCol="0">
            <a:spAutoFit/>
          </a:bodyPr>
          <a:lstStyle/>
          <a:p>
            <a:r>
              <a:rPr lang="ru-RU" dirty="0" smtClean="0"/>
              <a:t>17</a:t>
            </a:r>
            <a:endParaRPr lang="ru-RU" dirty="0"/>
          </a:p>
        </p:txBody>
      </p:sp>
    </p:spTree>
    <p:extLst>
      <p:ext uri="{BB962C8B-B14F-4D97-AF65-F5344CB8AC3E}">
        <p14:creationId xmlns:p14="http://schemas.microsoft.com/office/powerpoint/2010/main" val="643433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0" y="2"/>
            <a:ext cx="9144000" cy="492443"/>
          </a:xfrm>
          <a:prstGeom prst="rect">
            <a:avLst/>
          </a:prstGeom>
          <a:gradFill flip="none" rotWithShape="1">
            <a:gsLst>
              <a:gs pos="0">
                <a:schemeClr val="accent1">
                  <a:lumMod val="5000"/>
                  <a:lumOff val="95000"/>
                </a:schemeClr>
              </a:gs>
              <a:gs pos="100000">
                <a:schemeClr val="accent1">
                  <a:lumMod val="45000"/>
                  <a:lumOff val="55000"/>
                </a:schemeClr>
              </a:gs>
              <a:gs pos="21000">
                <a:schemeClr val="accent1">
                  <a:lumMod val="30000"/>
                  <a:lumOff val="70000"/>
                </a:schemeClr>
              </a:gs>
            </a:gsLst>
            <a:lin ang="0" scaled="1"/>
            <a:tileRect/>
          </a:gradFill>
          <a:ln>
            <a:noFill/>
          </a:ln>
          <a:effectLst/>
          <a:extLst/>
        </p:spPr>
        <p:txBody>
          <a:bodyPr wrap="square" tIns="0" bIns="0">
            <a:spAutoFit/>
          </a:bodyPr>
          <a:lstStyle/>
          <a:p>
            <a:pPr algn="ctr">
              <a:spcBef>
                <a:spcPct val="50000"/>
              </a:spcBef>
              <a:defRPr/>
            </a:pPr>
            <a:r>
              <a:rPr lang="ru-RU" altLang="ru-RU" sz="3200" b="1" dirty="0" smtClean="0">
                <a:solidFill>
                  <a:srgbClr val="00339A"/>
                </a:solidFill>
                <a:effectLst>
                  <a:outerShdw blurRad="38100" dist="38100" dir="2700000" algn="tl">
                    <a:srgbClr val="C0C0C0"/>
                  </a:outerShdw>
                </a:effectLst>
              </a:rPr>
              <a:t>Заключение</a:t>
            </a:r>
            <a:endParaRPr lang="ru-RU" altLang="ru-RU" sz="3200" b="1" baseline="-25000" dirty="0">
              <a:solidFill>
                <a:srgbClr val="00339A"/>
              </a:solidFill>
              <a:effectLst>
                <a:outerShdw blurRad="38100" dist="38100" dir="2700000" algn="tl">
                  <a:srgbClr val="C0C0C0"/>
                </a:outerShdw>
              </a:effectLst>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4" name="TextBox 3"/>
          <p:cNvSpPr txBox="1"/>
          <p:nvPr/>
        </p:nvSpPr>
        <p:spPr>
          <a:xfrm>
            <a:off x="660400" y="1219200"/>
            <a:ext cx="7988300" cy="4893647"/>
          </a:xfrm>
          <a:prstGeom prst="rect">
            <a:avLst/>
          </a:prstGeom>
          <a:noFill/>
        </p:spPr>
        <p:txBody>
          <a:bodyPr wrap="square" rtlCol="0">
            <a:spAutoFit/>
          </a:bodyPr>
          <a:lstStyle/>
          <a:p>
            <a:pPr marL="285750" indent="-285750">
              <a:buFont typeface="Wingdings" panose="05000000000000000000" pitchFamily="2" charset="2"/>
              <a:buChar char="§"/>
            </a:pPr>
            <a:r>
              <a:rPr lang="ru-RU" dirty="0"/>
              <a:t>Д</a:t>
            </a:r>
            <a:r>
              <a:rPr lang="ru-RU" dirty="0" smtClean="0"/>
              <a:t>ля </a:t>
            </a:r>
            <a:r>
              <a:rPr lang="ru-RU" dirty="0"/>
              <a:t>изучения </a:t>
            </a:r>
            <a:r>
              <a:rPr lang="ru-RU" dirty="0" smtClean="0"/>
              <a:t>эффектов </a:t>
            </a:r>
            <a:r>
              <a:rPr lang="ru-RU" dirty="0"/>
              <a:t>встречи</a:t>
            </a:r>
            <a:r>
              <a:rPr lang="ru-RU" dirty="0" smtClean="0"/>
              <a:t> в коллайдере</a:t>
            </a:r>
            <a:r>
              <a:rPr lang="en-US" dirty="0" smtClean="0"/>
              <a:t> NICA</a:t>
            </a:r>
            <a:r>
              <a:rPr lang="ru-RU" dirty="0" smtClean="0"/>
              <a:t>, прежде всего требуется </a:t>
            </a:r>
            <a:r>
              <a:rPr lang="ru-RU" dirty="0"/>
              <a:t>обеспечить качественное моделирование пространственного заряда</a:t>
            </a:r>
            <a:r>
              <a:rPr lang="ru-RU" dirty="0" smtClean="0"/>
              <a:t>.</a:t>
            </a:r>
          </a:p>
          <a:p>
            <a:endParaRPr lang="ru-RU" sz="1000" dirty="0"/>
          </a:p>
          <a:p>
            <a:pPr marL="285750" indent="-285750">
              <a:buFont typeface="Wingdings" panose="05000000000000000000" pitchFamily="2" charset="2"/>
              <a:buChar char="§"/>
            </a:pPr>
            <a:r>
              <a:rPr lang="ru-RU" dirty="0"/>
              <a:t>Поскольку точного решения в удобном для вычисления виде не существует, </a:t>
            </a:r>
            <a:r>
              <a:rPr lang="ru-RU" dirty="0" smtClean="0"/>
              <a:t>нужна </a:t>
            </a:r>
            <a:r>
              <a:rPr lang="ru-RU" dirty="0"/>
              <a:t>аппроксимация потенциала – это обеспечит </a:t>
            </a:r>
            <a:r>
              <a:rPr lang="ru-RU" dirty="0" smtClean="0"/>
              <a:t>симплектичность. Новый </a:t>
            </a:r>
            <a:r>
              <a:rPr lang="ru-RU" dirty="0"/>
              <a:t>потенциал должен давать правильную зависимость сдвига бетатронных частот от амплитуд и не вызывать нежелательных побочных эффектов</a:t>
            </a:r>
            <a:r>
              <a:rPr lang="ru-RU" dirty="0" smtClean="0"/>
              <a:t>.</a:t>
            </a:r>
          </a:p>
          <a:p>
            <a:endParaRPr lang="ru-RU" sz="1000" dirty="0" smtClean="0"/>
          </a:p>
          <a:p>
            <a:pPr marL="285750" indent="-285750">
              <a:buFont typeface="Wingdings" panose="05000000000000000000" pitchFamily="2" charset="2"/>
              <a:buChar char="§"/>
            </a:pPr>
            <a:r>
              <a:rPr lang="ru-RU" dirty="0"/>
              <a:t>Для контроля точности и качества аппроксимации были разработаны специальные методики и создано программное обеспечение. Это позволило выявить определённые проблемы, часть из </a:t>
            </a:r>
            <a:r>
              <a:rPr lang="ru-RU" dirty="0" smtClean="0"/>
              <a:t>которых </a:t>
            </a:r>
            <a:r>
              <a:rPr lang="ru-RU" dirty="0"/>
              <a:t>была </a:t>
            </a:r>
            <a:r>
              <a:rPr lang="ru-RU" dirty="0" smtClean="0"/>
              <a:t>решена (но </a:t>
            </a:r>
            <a:r>
              <a:rPr lang="ru-RU" dirty="0"/>
              <a:t>не </a:t>
            </a:r>
            <a:r>
              <a:rPr lang="ru-RU" dirty="0" smtClean="0"/>
              <a:t>все).</a:t>
            </a:r>
          </a:p>
          <a:p>
            <a:endParaRPr lang="ru-RU" sz="1000" dirty="0" smtClean="0"/>
          </a:p>
          <a:p>
            <a:pPr marL="285750" indent="-285750">
              <a:buFont typeface="Wingdings" panose="05000000000000000000" pitchFamily="2" charset="2"/>
              <a:buChar char="§"/>
            </a:pPr>
            <a:r>
              <a:rPr lang="ru-RU" dirty="0" smtClean="0"/>
              <a:t>Работу </a:t>
            </a:r>
            <a:r>
              <a:rPr lang="ru-RU" dirty="0"/>
              <a:t>по улучшению качества аппроксимации надо продолжать</a:t>
            </a:r>
            <a:r>
              <a:rPr lang="ru-RU" dirty="0" smtClean="0"/>
              <a:t>.</a:t>
            </a:r>
          </a:p>
          <a:p>
            <a:endParaRPr lang="ru-RU" sz="1000" dirty="0"/>
          </a:p>
          <a:p>
            <a:pPr marL="285750" indent="-285750">
              <a:buFont typeface="Wingdings" panose="05000000000000000000" pitchFamily="2" charset="2"/>
              <a:buChar char="§"/>
            </a:pPr>
            <a:r>
              <a:rPr lang="ru-RU" dirty="0"/>
              <a:t>Имеет смысл начать моделирование эффектов встречи с использованием уже существующих формул, сознавая их несовершенство и делая на это соответствующую поправку</a:t>
            </a:r>
            <a:r>
              <a:rPr lang="ru-RU" dirty="0" smtClean="0"/>
              <a:t>.</a:t>
            </a:r>
            <a:endParaRPr lang="ru-RU" dirty="0"/>
          </a:p>
          <a:p>
            <a:pPr marL="285750" indent="-285750">
              <a:buFont typeface="Wingdings" panose="05000000000000000000" pitchFamily="2" charset="2"/>
              <a:buChar char="§"/>
            </a:pPr>
            <a:endParaRPr lang="ru-RU" dirty="0"/>
          </a:p>
        </p:txBody>
      </p:sp>
      <p:sp>
        <p:nvSpPr>
          <p:cNvPr id="5" name="TextBox 4"/>
          <p:cNvSpPr txBox="1"/>
          <p:nvPr/>
        </p:nvSpPr>
        <p:spPr>
          <a:xfrm>
            <a:off x="8676000" y="6480000"/>
            <a:ext cx="468000" cy="369332"/>
          </a:xfrm>
          <a:prstGeom prst="rect">
            <a:avLst/>
          </a:prstGeom>
          <a:noFill/>
        </p:spPr>
        <p:txBody>
          <a:bodyPr wrap="square" rtlCol="0">
            <a:spAutoFit/>
          </a:bodyPr>
          <a:lstStyle/>
          <a:p>
            <a:r>
              <a:rPr lang="ru-RU" dirty="0" smtClean="0"/>
              <a:t>18</a:t>
            </a:r>
            <a:endParaRPr lang="ru-RU" dirty="0"/>
          </a:p>
        </p:txBody>
      </p:sp>
    </p:spTree>
    <p:extLst>
      <p:ext uri="{BB962C8B-B14F-4D97-AF65-F5344CB8AC3E}">
        <p14:creationId xmlns:p14="http://schemas.microsoft.com/office/powerpoint/2010/main" val="3802952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0" y="2"/>
            <a:ext cx="9144000" cy="492443"/>
          </a:xfrm>
          <a:prstGeom prst="rect">
            <a:avLst/>
          </a:prstGeom>
          <a:gradFill flip="none" rotWithShape="1">
            <a:gsLst>
              <a:gs pos="0">
                <a:schemeClr val="accent1">
                  <a:lumMod val="5000"/>
                  <a:lumOff val="95000"/>
                </a:schemeClr>
              </a:gs>
              <a:gs pos="100000">
                <a:schemeClr val="accent1">
                  <a:lumMod val="45000"/>
                  <a:lumOff val="55000"/>
                </a:schemeClr>
              </a:gs>
              <a:gs pos="21000">
                <a:schemeClr val="accent1">
                  <a:lumMod val="30000"/>
                  <a:lumOff val="70000"/>
                </a:schemeClr>
              </a:gs>
            </a:gsLst>
            <a:lin ang="0" scaled="1"/>
            <a:tileRect/>
          </a:gradFill>
          <a:ln>
            <a:noFill/>
          </a:ln>
          <a:effectLst/>
          <a:extLst/>
        </p:spPr>
        <p:txBody>
          <a:bodyPr wrap="square" tIns="0" bIns="0">
            <a:spAutoFit/>
          </a:bodyPr>
          <a:lstStyle/>
          <a:p>
            <a:pPr algn="ctr">
              <a:spcBef>
                <a:spcPct val="50000"/>
              </a:spcBef>
              <a:defRPr/>
            </a:pPr>
            <a:r>
              <a:rPr lang="ru-RU" altLang="ru-RU" sz="3200" b="1" dirty="0" smtClean="0">
                <a:solidFill>
                  <a:srgbClr val="00339A"/>
                </a:solidFill>
                <a:effectLst>
                  <a:outerShdw blurRad="38100" dist="38100" dir="2700000" algn="tl">
                    <a:srgbClr val="C0C0C0"/>
                  </a:outerShdw>
                </a:effectLst>
              </a:rPr>
              <a:t>Предисловие</a:t>
            </a:r>
            <a:endParaRPr lang="ru-RU" altLang="ru-RU" sz="3200" b="1" dirty="0">
              <a:solidFill>
                <a:srgbClr val="00339A"/>
              </a:solidFill>
              <a:effectLst>
                <a:outerShdw blurRad="38100" dist="38100" dir="2700000" algn="tl">
                  <a:srgbClr val="C0C0C0"/>
                </a:outerShdw>
              </a:effectLst>
            </a:endParaRPr>
          </a:p>
        </p:txBody>
      </p:sp>
      <p:sp>
        <p:nvSpPr>
          <p:cNvPr id="3" name="TextBox 2"/>
          <p:cNvSpPr txBox="1"/>
          <p:nvPr/>
        </p:nvSpPr>
        <p:spPr>
          <a:xfrm>
            <a:off x="952500" y="1079500"/>
            <a:ext cx="7327900" cy="5139869"/>
          </a:xfrm>
          <a:prstGeom prst="rect">
            <a:avLst/>
          </a:prstGeom>
          <a:noFill/>
        </p:spPr>
        <p:txBody>
          <a:bodyPr wrap="square" rtlCol="0">
            <a:spAutoFit/>
          </a:bodyPr>
          <a:lstStyle/>
          <a:p>
            <a:pPr marL="285750" indent="-285750">
              <a:buFont typeface="Wingdings" panose="05000000000000000000" pitchFamily="2" charset="2"/>
              <a:buChar char="§"/>
            </a:pPr>
            <a:r>
              <a:rPr lang="ru-RU" sz="1600" dirty="0" smtClean="0"/>
              <a:t>В коллайдере </a:t>
            </a:r>
            <a:r>
              <a:rPr lang="en-US" sz="1600" dirty="0" smtClean="0"/>
              <a:t>NICA </a:t>
            </a:r>
            <a:r>
              <a:rPr lang="ru-RU" sz="1600" dirty="0"/>
              <a:t>с</a:t>
            </a:r>
            <a:r>
              <a:rPr lang="ru-RU" sz="1600" dirty="0" smtClean="0"/>
              <a:t>двиг </a:t>
            </a:r>
            <a:r>
              <a:rPr lang="ru-RU" sz="1600" dirty="0"/>
              <a:t>бетатронных частот из-за пространственного заряда </a:t>
            </a:r>
            <a:r>
              <a:rPr lang="ru-RU" sz="1600" dirty="0">
                <a:sym typeface="Symbol"/>
              </a:rPr>
              <a:t></a:t>
            </a:r>
            <a:r>
              <a:rPr lang="en-US" sz="1600" dirty="0" err="1"/>
              <a:t>Q</a:t>
            </a:r>
            <a:r>
              <a:rPr lang="en-US" sz="1600" baseline="-25000" dirty="0" err="1"/>
              <a:t>x</a:t>
            </a:r>
            <a:r>
              <a:rPr lang="ru-RU" sz="1600" baseline="-25000" dirty="0"/>
              <a:t>,</a:t>
            </a:r>
            <a:r>
              <a:rPr lang="en-US" sz="1600" baseline="-25000" dirty="0" smtClean="0"/>
              <a:t>y</a:t>
            </a:r>
            <a:r>
              <a:rPr lang="ru-RU" sz="1600" baseline="-25000" dirty="0" smtClean="0"/>
              <a:t> </a:t>
            </a:r>
            <a:r>
              <a:rPr lang="en-US" sz="1600" dirty="0" smtClean="0"/>
              <a:t> &gt;&gt;</a:t>
            </a:r>
            <a:r>
              <a:rPr lang="ru-RU" sz="1600" dirty="0" smtClean="0"/>
              <a:t>  </a:t>
            </a:r>
            <a:r>
              <a:rPr lang="ru-RU" sz="1600" i="1" dirty="0">
                <a:sym typeface="Symbol"/>
              </a:rPr>
              <a:t></a:t>
            </a:r>
            <a:r>
              <a:rPr lang="en-US" sz="1600" baseline="-25000" dirty="0"/>
              <a:t>x</a:t>
            </a:r>
            <a:r>
              <a:rPr lang="ru-RU" sz="1600" baseline="-25000" dirty="0"/>
              <a:t>,</a:t>
            </a:r>
            <a:r>
              <a:rPr lang="en-US" sz="1600" baseline="-25000" dirty="0" smtClean="0"/>
              <a:t>y </a:t>
            </a:r>
            <a:r>
              <a:rPr lang="en-US" sz="1600" dirty="0" smtClean="0"/>
              <a:t> </a:t>
            </a:r>
            <a:r>
              <a:rPr lang="ru-RU" sz="1600" dirty="0" smtClean="0"/>
              <a:t>  =</a:t>
            </a:r>
            <a:r>
              <a:rPr lang="en-US" sz="1600" dirty="0" smtClean="0"/>
              <a:t>&gt; </a:t>
            </a:r>
            <a:r>
              <a:rPr lang="ru-RU" sz="1600" dirty="0" smtClean="0"/>
              <a:t>   изучать </a:t>
            </a:r>
            <a:r>
              <a:rPr lang="ru-RU" sz="1600" dirty="0"/>
              <a:t>эффекты встречи </a:t>
            </a:r>
            <a:r>
              <a:rPr lang="ru-RU" sz="1600" dirty="0" smtClean="0"/>
              <a:t>без</a:t>
            </a:r>
            <a:r>
              <a:rPr lang="en-US" sz="1600" dirty="0" smtClean="0"/>
              <a:t> </a:t>
            </a:r>
            <a:r>
              <a:rPr lang="ru-RU" sz="1600" dirty="0" smtClean="0"/>
              <a:t>пространственного </a:t>
            </a:r>
            <a:r>
              <a:rPr lang="ru-RU" sz="1600" dirty="0"/>
              <a:t>заряда не имеет смысла</a:t>
            </a:r>
            <a:r>
              <a:rPr lang="ru-RU" sz="1600" dirty="0" smtClean="0"/>
              <a:t>.</a:t>
            </a:r>
            <a:endParaRPr lang="en-US" sz="1600" dirty="0" smtClean="0"/>
          </a:p>
          <a:p>
            <a:endParaRPr lang="en-US" sz="800" dirty="0"/>
          </a:p>
          <a:p>
            <a:pPr marL="285750" indent="-285750">
              <a:buFont typeface="Wingdings" panose="05000000000000000000" pitchFamily="2" charset="2"/>
              <a:buChar char="§"/>
            </a:pPr>
            <a:r>
              <a:rPr lang="ru-RU" sz="1600" dirty="0" smtClean="0"/>
              <a:t>Основную </a:t>
            </a:r>
            <a:r>
              <a:rPr lang="ru-RU" sz="1600" dirty="0"/>
              <a:t>трудность здесь представляет вычисление толчка (три компоненты изменения импульса), который </a:t>
            </a:r>
            <a:r>
              <a:rPr lang="ru-RU" sz="1600" i="1" dirty="0"/>
              <a:t>должен быть симплектичным</a:t>
            </a:r>
            <a:r>
              <a:rPr lang="ru-RU" sz="1600" dirty="0"/>
              <a:t>.  </a:t>
            </a:r>
            <a:r>
              <a:rPr lang="ru-RU" sz="1600" dirty="0" smtClean="0"/>
              <a:t>Изменение </a:t>
            </a:r>
            <a:r>
              <a:rPr lang="ru-RU" sz="1600" dirty="0"/>
              <a:t>импульса выражается через неберущиеся интегралы, которые не сводятся к известным аналитическим </a:t>
            </a:r>
            <a:r>
              <a:rPr lang="ru-RU" sz="1600" dirty="0" smtClean="0"/>
              <a:t>функциям  </a:t>
            </a:r>
            <a:r>
              <a:rPr lang="en-US" sz="1600" dirty="0" smtClean="0"/>
              <a:t>=&gt;  </a:t>
            </a:r>
            <a:r>
              <a:rPr lang="ru-RU" sz="1600" dirty="0" smtClean="0"/>
              <a:t>нужна аппроксимация.</a:t>
            </a:r>
          </a:p>
          <a:p>
            <a:endParaRPr lang="ru-RU" sz="800" dirty="0"/>
          </a:p>
          <a:p>
            <a:pPr marL="285750" indent="-285750">
              <a:buFont typeface="Wingdings" panose="05000000000000000000" pitchFamily="2" charset="2"/>
              <a:buChar char="§"/>
            </a:pPr>
            <a:r>
              <a:rPr lang="ru-RU" sz="1600" dirty="0"/>
              <a:t>Какова точность аппроксимации в широком диапазоне параметров? Можно ли ей верить? Не создаёт ли она нежелательные побочные эффекты</a:t>
            </a:r>
            <a:r>
              <a:rPr lang="ru-RU" sz="1600" dirty="0" smtClean="0"/>
              <a:t>?  Чтобы ответить на эти вопросы, нужно создать </a:t>
            </a:r>
            <a:r>
              <a:rPr lang="ru-RU" sz="1600" dirty="0"/>
              <a:t>алгоритм </a:t>
            </a:r>
            <a:r>
              <a:rPr lang="ru-RU" sz="1600" dirty="0" smtClean="0"/>
              <a:t>вычисления этих </a:t>
            </a:r>
            <a:r>
              <a:rPr lang="ru-RU" sz="1600" dirty="0"/>
              <a:t>интегралов с хорошей точностью, пусть и не очень быстро, и провести прямое сравнение</a:t>
            </a:r>
            <a:r>
              <a:rPr lang="ru-RU" sz="1600" dirty="0" smtClean="0"/>
              <a:t>.</a:t>
            </a:r>
          </a:p>
          <a:p>
            <a:endParaRPr lang="ru-RU" sz="800" dirty="0"/>
          </a:p>
          <a:p>
            <a:pPr marL="285750" indent="-285750">
              <a:buFont typeface="Wingdings" panose="05000000000000000000" pitchFamily="2" charset="2"/>
              <a:buChar char="§"/>
            </a:pPr>
            <a:r>
              <a:rPr lang="ru-RU" sz="1600" dirty="0" smtClean="0"/>
              <a:t>Не создаёт ли аппроксимация нежелательные побочные эффекты? Для ответа нужно провести численное моделирование (пока без эффектов встречи) для различных методов расчёта пространственного заряда, среди которых должен быть один более точный (но медленный), и сравнить результаты.</a:t>
            </a:r>
          </a:p>
          <a:p>
            <a:endParaRPr lang="ru-RU" sz="800" dirty="0"/>
          </a:p>
          <a:p>
            <a:pPr marL="285750" indent="-285750">
              <a:buFont typeface="Wingdings" panose="05000000000000000000" pitchFamily="2" charset="2"/>
              <a:buChar char="§"/>
            </a:pPr>
            <a:r>
              <a:rPr lang="ru-RU" sz="1600" dirty="0"/>
              <a:t>Собственно изучение и оптимизация эффектов встречи – это следующий шаг, который ещё не сделан. Главным итогом проделанной работы стало </a:t>
            </a:r>
            <a:r>
              <a:rPr lang="ru-RU" sz="1600" dirty="0" err="1" smtClean="0"/>
              <a:t>продви-жение</a:t>
            </a:r>
            <a:r>
              <a:rPr lang="ru-RU" sz="1600" dirty="0" smtClean="0"/>
              <a:t> </a:t>
            </a:r>
            <a:r>
              <a:rPr lang="ru-RU" sz="1600" dirty="0"/>
              <a:t>на пути создания инструмента, который позволит этот шаг выполнить.</a:t>
            </a:r>
            <a:endParaRPr lang="en-US" sz="1600" dirty="0" smtClean="0"/>
          </a:p>
        </p:txBody>
      </p:sp>
      <p:sp>
        <p:nvSpPr>
          <p:cNvPr id="4" name="TextBox 3"/>
          <p:cNvSpPr txBox="1"/>
          <p:nvPr/>
        </p:nvSpPr>
        <p:spPr>
          <a:xfrm>
            <a:off x="8676000" y="6480000"/>
            <a:ext cx="468000" cy="369332"/>
          </a:xfrm>
          <a:prstGeom prst="rect">
            <a:avLst/>
          </a:prstGeom>
          <a:noFill/>
        </p:spPr>
        <p:txBody>
          <a:bodyPr wrap="square" rtlCol="0">
            <a:spAutoFit/>
          </a:bodyPr>
          <a:lstStyle/>
          <a:p>
            <a:r>
              <a:rPr lang="ru-RU" dirty="0" smtClean="0"/>
              <a:t>2</a:t>
            </a:r>
            <a:endParaRPr lang="ru-RU" dirty="0"/>
          </a:p>
        </p:txBody>
      </p:sp>
    </p:spTree>
    <p:extLst>
      <p:ext uri="{BB962C8B-B14F-4D97-AF65-F5344CB8AC3E}">
        <p14:creationId xmlns:p14="http://schemas.microsoft.com/office/powerpoint/2010/main" val="111111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0" y="2"/>
            <a:ext cx="9144000" cy="984885"/>
          </a:xfrm>
          <a:prstGeom prst="rect">
            <a:avLst/>
          </a:prstGeom>
          <a:gradFill flip="none" rotWithShape="1">
            <a:gsLst>
              <a:gs pos="0">
                <a:schemeClr val="accent1">
                  <a:lumMod val="5000"/>
                  <a:lumOff val="95000"/>
                </a:schemeClr>
              </a:gs>
              <a:gs pos="100000">
                <a:schemeClr val="accent1">
                  <a:lumMod val="45000"/>
                  <a:lumOff val="55000"/>
                </a:schemeClr>
              </a:gs>
              <a:gs pos="21000">
                <a:schemeClr val="accent1">
                  <a:lumMod val="30000"/>
                  <a:lumOff val="70000"/>
                </a:schemeClr>
              </a:gs>
            </a:gsLst>
            <a:lin ang="0" scaled="1"/>
            <a:tileRect/>
          </a:gradFill>
          <a:ln>
            <a:noFill/>
          </a:ln>
          <a:effectLst/>
          <a:extLst/>
        </p:spPr>
        <p:txBody>
          <a:bodyPr wrap="square" tIns="0" bIns="0">
            <a:spAutoFit/>
          </a:bodyPr>
          <a:lstStyle/>
          <a:p>
            <a:pPr algn="ctr">
              <a:spcBef>
                <a:spcPct val="50000"/>
              </a:spcBef>
              <a:defRPr/>
            </a:pPr>
            <a:r>
              <a:rPr lang="ru-RU" altLang="ru-RU" sz="3200" b="1" dirty="0" smtClean="0">
                <a:solidFill>
                  <a:srgbClr val="00339A"/>
                </a:solidFill>
                <a:effectLst>
                  <a:outerShdw blurRad="38100" dist="38100" dir="2700000" algn="tl">
                    <a:srgbClr val="C0C0C0"/>
                  </a:outerShdw>
                </a:effectLst>
              </a:rPr>
              <a:t>Требования </a:t>
            </a:r>
            <a:r>
              <a:rPr lang="ru-RU" altLang="ru-RU" sz="3200" b="1" dirty="0">
                <a:solidFill>
                  <a:srgbClr val="00339A"/>
                </a:solidFill>
                <a:effectLst>
                  <a:outerShdw blurRad="38100" dist="38100" dir="2700000" algn="tl">
                    <a:srgbClr val="C0C0C0"/>
                  </a:outerShdw>
                </a:effectLst>
              </a:rPr>
              <a:t>к аппроксимации и к численному интегрированию</a:t>
            </a:r>
          </a:p>
        </p:txBody>
      </p:sp>
      <p:sp>
        <p:nvSpPr>
          <p:cNvPr id="3" name="TextBox 2"/>
          <p:cNvSpPr txBox="1"/>
          <p:nvPr/>
        </p:nvSpPr>
        <p:spPr>
          <a:xfrm>
            <a:off x="584200" y="1244600"/>
            <a:ext cx="8051800" cy="5109091"/>
          </a:xfrm>
          <a:prstGeom prst="rect">
            <a:avLst/>
          </a:prstGeom>
          <a:noFill/>
        </p:spPr>
        <p:txBody>
          <a:bodyPr wrap="square" rtlCol="0">
            <a:spAutoFit/>
          </a:bodyPr>
          <a:lstStyle/>
          <a:p>
            <a:pPr marL="285750" indent="-285750">
              <a:buFont typeface="Wingdings" panose="05000000000000000000" pitchFamily="2" charset="2"/>
              <a:buChar char="§"/>
            </a:pPr>
            <a:r>
              <a:rPr lang="ru-RU" sz="1600" dirty="0"/>
              <a:t>Поскольку пространственный заряд не локализован на каком-то азимуте, а “размазан” по всему периметру, усреднение бетатронной фазы </a:t>
            </a:r>
            <a:r>
              <a:rPr lang="ru-RU" sz="1600" dirty="0" smtClean="0"/>
              <a:t>во </a:t>
            </a:r>
            <a:r>
              <a:rPr lang="ru-RU" sz="1600" dirty="0"/>
              <a:t>время взаимодействия </a:t>
            </a:r>
            <a:r>
              <a:rPr lang="ru-RU" sz="1600" dirty="0" smtClean="0"/>
              <a:t>ослабляет </a:t>
            </a:r>
            <a:r>
              <a:rPr lang="ru-RU" sz="1600" dirty="0"/>
              <a:t>вносимые им резонансные возмущения</a:t>
            </a:r>
            <a:r>
              <a:rPr lang="ru-RU" sz="1600" dirty="0" smtClean="0"/>
              <a:t>.</a:t>
            </a:r>
          </a:p>
          <a:p>
            <a:endParaRPr lang="ru-RU" sz="800" dirty="0" smtClean="0"/>
          </a:p>
          <a:p>
            <a:pPr marL="285750" indent="-285750">
              <a:buFont typeface="Wingdings" panose="05000000000000000000" pitchFamily="2" charset="2"/>
              <a:buChar char="§"/>
            </a:pPr>
            <a:r>
              <a:rPr lang="ru-RU" sz="1600" dirty="0" smtClean="0"/>
              <a:t>Основной нелинейностью является </a:t>
            </a:r>
            <a:r>
              <a:rPr lang="ru-RU" sz="1600" dirty="0"/>
              <a:t>встречный пучок. Поэтому главный эффект от пространственного заряда состоит в увеличении футпринта, который </a:t>
            </a:r>
            <a:r>
              <a:rPr lang="ru-RU" sz="1600" dirty="0" smtClean="0"/>
              <a:t>пересекает </a:t>
            </a:r>
            <a:r>
              <a:rPr lang="ru-RU" sz="1600" dirty="0"/>
              <a:t>больше резонансов, а сами </a:t>
            </a:r>
            <a:r>
              <a:rPr lang="ru-RU" sz="1600" dirty="0" smtClean="0"/>
              <a:t>они </a:t>
            </a:r>
            <a:r>
              <a:rPr lang="ru-RU" sz="1600" dirty="0"/>
              <a:t>возбуждаются главным образом эффектами встречи</a:t>
            </a:r>
            <a:r>
              <a:rPr lang="ru-RU" sz="1600" dirty="0" smtClean="0"/>
              <a:t>.</a:t>
            </a:r>
          </a:p>
          <a:p>
            <a:endParaRPr lang="ru-RU" sz="1600" dirty="0" smtClean="0"/>
          </a:p>
          <a:p>
            <a:endParaRPr lang="ru-RU" sz="1600" dirty="0"/>
          </a:p>
          <a:p>
            <a:pPr marL="342900" indent="-342900">
              <a:buFont typeface="+mj-lt"/>
              <a:buAutoNum type="arabicParenR"/>
            </a:pPr>
            <a:r>
              <a:rPr lang="ru-RU" sz="1600" dirty="0"/>
              <a:t>Основным требованием к аппроксимации является воспроизведение правильной зависимости сдвига частот от амплитуд</a:t>
            </a:r>
            <a:r>
              <a:rPr lang="ru-RU" sz="1600" dirty="0" smtClean="0"/>
              <a:t>.</a:t>
            </a:r>
          </a:p>
          <a:p>
            <a:endParaRPr lang="ru-RU" sz="600" dirty="0" smtClean="0"/>
          </a:p>
          <a:p>
            <a:pPr marL="342900" indent="-342900">
              <a:buFont typeface="+mj-lt"/>
              <a:buAutoNum type="arabicParenR" startAt="2"/>
            </a:pPr>
            <a:r>
              <a:rPr lang="ru-RU" sz="1600" dirty="0"/>
              <a:t>На малых амплитудах погрешность должна быть в пределах нескольких процентов. На больших амплитудах, где толчки очень </a:t>
            </a:r>
            <a:r>
              <a:rPr lang="ru-RU" sz="1600" dirty="0" smtClean="0"/>
              <a:t>слабые и сдвиг частоты мал, </a:t>
            </a:r>
            <a:r>
              <a:rPr lang="ru-RU" sz="1600" dirty="0"/>
              <a:t>допустима погрешность в десятки процентов</a:t>
            </a:r>
            <a:r>
              <a:rPr lang="ru-RU" sz="1600" dirty="0" smtClean="0"/>
              <a:t>.</a:t>
            </a:r>
          </a:p>
          <a:p>
            <a:endParaRPr lang="ru-RU" sz="600" dirty="0" smtClean="0"/>
          </a:p>
          <a:p>
            <a:pPr marL="342900" indent="-342900">
              <a:buFont typeface="+mj-lt"/>
              <a:buAutoNum type="arabicParenR" startAt="3"/>
            </a:pPr>
            <a:r>
              <a:rPr lang="ru-RU" sz="1600" dirty="0"/>
              <a:t>Толчки должны быть трёхмерными и симплектичными</a:t>
            </a:r>
            <a:r>
              <a:rPr lang="ru-RU" sz="1600" dirty="0" smtClean="0"/>
              <a:t>.</a:t>
            </a:r>
          </a:p>
          <a:p>
            <a:endParaRPr lang="ru-RU" sz="600" dirty="0" smtClean="0"/>
          </a:p>
          <a:p>
            <a:pPr marL="342900" indent="-342900">
              <a:buFont typeface="+mj-lt"/>
              <a:buAutoNum type="arabicParenR" startAt="4"/>
            </a:pPr>
            <a:r>
              <a:rPr lang="ru-RU" sz="1600" dirty="0"/>
              <a:t>Аппроксимация не должна возбуждать "лишние" нелинейные резонансы</a:t>
            </a:r>
            <a:r>
              <a:rPr lang="ru-RU" sz="1600" dirty="0" smtClean="0"/>
              <a:t>.</a:t>
            </a:r>
          </a:p>
          <a:p>
            <a:endParaRPr lang="ru-RU" sz="600" dirty="0" smtClean="0"/>
          </a:p>
          <a:p>
            <a:pPr marL="342900" indent="-342900">
              <a:buFont typeface="+mj-lt"/>
              <a:buAutoNum type="arabicParenR" startAt="5"/>
            </a:pPr>
            <a:r>
              <a:rPr lang="ru-RU" sz="1600" dirty="0"/>
              <a:t>Для численного интегрирования </a:t>
            </a:r>
            <a:r>
              <a:rPr lang="ru-RU" sz="1600" dirty="0" smtClean="0"/>
              <a:t>погрешность не </a:t>
            </a:r>
            <a:r>
              <a:rPr lang="ru-RU" sz="1600" dirty="0"/>
              <a:t>должна </a:t>
            </a:r>
            <a:r>
              <a:rPr lang="ru-RU" sz="1600" dirty="0" smtClean="0"/>
              <a:t>превышать </a:t>
            </a:r>
            <a:r>
              <a:rPr lang="ru-RU" sz="1600" dirty="0"/>
              <a:t>10</a:t>
            </a:r>
            <a:r>
              <a:rPr lang="ru-RU" sz="1600" baseline="30000" dirty="0"/>
              <a:t>-3</a:t>
            </a:r>
            <a:r>
              <a:rPr lang="ru-RU" sz="1600" dirty="0" smtClean="0"/>
              <a:t>.</a:t>
            </a:r>
          </a:p>
          <a:p>
            <a:endParaRPr lang="ru-RU" sz="600" dirty="0" smtClean="0"/>
          </a:p>
          <a:p>
            <a:pPr marL="342900" indent="-342900">
              <a:buFont typeface="+mj-lt"/>
              <a:buAutoNum type="arabicParenR" startAt="6"/>
            </a:pPr>
            <a:r>
              <a:rPr lang="ru-RU" sz="1600" dirty="0"/>
              <a:t>Нужно стремиться </a:t>
            </a:r>
            <a:r>
              <a:rPr lang="ru-RU" sz="1600" dirty="0" smtClean="0"/>
              <a:t>максимально увеличить скорость интегрирования, </a:t>
            </a:r>
            <a:r>
              <a:rPr lang="ru-RU" sz="1600" dirty="0"/>
              <a:t>чтобы была возможность провести полноценное моделирование </a:t>
            </a:r>
            <a:r>
              <a:rPr lang="ru-RU" sz="1600" dirty="0" smtClean="0"/>
              <a:t>за </a:t>
            </a:r>
            <a:r>
              <a:rPr lang="ru-RU" sz="1600" dirty="0"/>
              <a:t>разумное время.</a:t>
            </a:r>
          </a:p>
        </p:txBody>
      </p:sp>
      <p:sp>
        <p:nvSpPr>
          <p:cNvPr id="4" name="Стрелка вниз 3"/>
          <p:cNvSpPr/>
          <p:nvPr/>
        </p:nvSpPr>
        <p:spPr>
          <a:xfrm>
            <a:off x="4203700" y="3022600"/>
            <a:ext cx="177800" cy="279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p:cNvSpPr txBox="1"/>
          <p:nvPr/>
        </p:nvSpPr>
        <p:spPr>
          <a:xfrm>
            <a:off x="8676000" y="6480000"/>
            <a:ext cx="468000" cy="369332"/>
          </a:xfrm>
          <a:prstGeom prst="rect">
            <a:avLst/>
          </a:prstGeom>
          <a:noFill/>
        </p:spPr>
        <p:txBody>
          <a:bodyPr wrap="square" rtlCol="0">
            <a:spAutoFit/>
          </a:bodyPr>
          <a:lstStyle/>
          <a:p>
            <a:r>
              <a:rPr lang="ru-RU" dirty="0"/>
              <a:t>3</a:t>
            </a:r>
            <a:endParaRPr lang="ru-RU" dirty="0"/>
          </a:p>
        </p:txBody>
      </p:sp>
    </p:spTree>
    <p:extLst>
      <p:ext uri="{BB962C8B-B14F-4D97-AF65-F5344CB8AC3E}">
        <p14:creationId xmlns:p14="http://schemas.microsoft.com/office/powerpoint/2010/main" val="3034255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0" y="2"/>
            <a:ext cx="9144000" cy="492443"/>
          </a:xfrm>
          <a:prstGeom prst="rect">
            <a:avLst/>
          </a:prstGeom>
          <a:gradFill flip="none" rotWithShape="1">
            <a:gsLst>
              <a:gs pos="0">
                <a:schemeClr val="accent1">
                  <a:lumMod val="5000"/>
                  <a:lumOff val="95000"/>
                </a:schemeClr>
              </a:gs>
              <a:gs pos="100000">
                <a:schemeClr val="accent1">
                  <a:lumMod val="45000"/>
                  <a:lumOff val="55000"/>
                </a:schemeClr>
              </a:gs>
              <a:gs pos="21000">
                <a:schemeClr val="accent1">
                  <a:lumMod val="30000"/>
                  <a:lumOff val="70000"/>
                </a:schemeClr>
              </a:gs>
            </a:gsLst>
            <a:lin ang="0" scaled="1"/>
            <a:tileRect/>
          </a:gradFill>
          <a:ln>
            <a:noFill/>
          </a:ln>
          <a:effectLst/>
          <a:extLst/>
        </p:spPr>
        <p:txBody>
          <a:bodyPr wrap="square" tIns="0" bIns="0">
            <a:spAutoFit/>
          </a:bodyPr>
          <a:lstStyle/>
          <a:p>
            <a:pPr algn="ctr">
              <a:spcBef>
                <a:spcPct val="50000"/>
              </a:spcBef>
              <a:defRPr/>
            </a:pPr>
            <a:r>
              <a:rPr lang="ru-RU" altLang="ru-RU" sz="3200" b="1" dirty="0" smtClean="0">
                <a:solidFill>
                  <a:srgbClr val="00339A"/>
                </a:solidFill>
                <a:effectLst>
                  <a:outerShdw blurRad="38100" dist="38100" dir="2700000" algn="tl">
                    <a:srgbClr val="C0C0C0"/>
                  </a:outerShdw>
                </a:effectLst>
              </a:rPr>
              <a:t>Численное интегрирование</a:t>
            </a:r>
            <a:endParaRPr lang="ru-RU" altLang="ru-RU" sz="3200" b="1" dirty="0">
              <a:solidFill>
                <a:srgbClr val="00339A"/>
              </a:solidFill>
              <a:effectLst>
                <a:outerShdw blurRad="38100" dist="38100" dir="2700000" algn="tl">
                  <a:srgbClr val="C0C0C0"/>
                </a:outerShdw>
              </a:effectLst>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4" name="Объект 3"/>
          <p:cNvGraphicFramePr>
            <a:graphicFrameLocks noChangeAspect="1"/>
          </p:cNvGraphicFramePr>
          <p:nvPr>
            <p:extLst>
              <p:ext uri="{D42A27DB-BD31-4B8C-83A1-F6EECF244321}">
                <p14:modId xmlns:p14="http://schemas.microsoft.com/office/powerpoint/2010/main" val="2246720196"/>
              </p:ext>
            </p:extLst>
          </p:nvPr>
        </p:nvGraphicFramePr>
        <p:xfrm>
          <a:off x="3683000" y="1270516"/>
          <a:ext cx="4686300" cy="1054100"/>
        </p:xfrm>
        <a:graphic>
          <a:graphicData uri="http://schemas.openxmlformats.org/presentationml/2006/ole">
            <mc:AlternateContent xmlns:mc="http://schemas.openxmlformats.org/markup-compatibility/2006">
              <mc:Choice xmlns:v="urn:schemas-microsoft-com:vml" Requires="v">
                <p:oleObj spid="_x0000_s2063" name="Equation" r:id="rId3" imgW="3365500" imgH="787400" progId="Equation.DSMT4">
                  <p:embed/>
                </p:oleObj>
              </mc:Choice>
              <mc:Fallback>
                <p:oleObj name="Equation" r:id="rId3" imgW="3365500" imgH="7874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3000" y="1270516"/>
                        <a:ext cx="4686300" cy="1054100"/>
                      </a:xfrm>
                      <a:prstGeom prst="rect">
                        <a:avLst/>
                      </a:prstGeom>
                      <a:noFill/>
                    </p:spPr>
                  </p:pic>
                </p:oleObj>
              </mc:Fallback>
            </mc:AlternateContent>
          </a:graphicData>
        </a:graphic>
      </p:graphicFrame>
      <p:sp>
        <p:nvSpPr>
          <p:cNvPr id="5" name="TextBox 4"/>
          <p:cNvSpPr txBox="1"/>
          <p:nvPr/>
        </p:nvSpPr>
        <p:spPr>
          <a:xfrm>
            <a:off x="368300" y="1707118"/>
            <a:ext cx="3213100" cy="369332"/>
          </a:xfrm>
          <a:prstGeom prst="rect">
            <a:avLst/>
          </a:prstGeom>
          <a:noFill/>
        </p:spPr>
        <p:txBody>
          <a:bodyPr wrap="square" rtlCol="0">
            <a:spAutoFit/>
          </a:bodyPr>
          <a:lstStyle/>
          <a:p>
            <a:r>
              <a:rPr lang="ru-RU" dirty="0"/>
              <a:t>П</a:t>
            </a:r>
            <a:r>
              <a:rPr lang="ru-RU" dirty="0" smtClean="0"/>
              <a:t>отенциал </a:t>
            </a:r>
            <a:r>
              <a:rPr lang="ru-RU" dirty="0"/>
              <a:t>гауссовского </a:t>
            </a:r>
            <a:r>
              <a:rPr lang="ru-RU" dirty="0" smtClean="0"/>
              <a:t>пучка:</a:t>
            </a:r>
            <a:endParaRPr lang="ru-RU" dirty="0"/>
          </a:p>
        </p:txBody>
      </p:sp>
      <p:sp>
        <p:nvSpPr>
          <p:cNvPr id="6" name="TextBox 5"/>
          <p:cNvSpPr txBox="1"/>
          <p:nvPr/>
        </p:nvSpPr>
        <p:spPr>
          <a:xfrm>
            <a:off x="533400" y="2856468"/>
            <a:ext cx="7848600" cy="2462213"/>
          </a:xfrm>
          <a:prstGeom prst="rect">
            <a:avLst/>
          </a:prstGeom>
          <a:noFill/>
        </p:spPr>
        <p:txBody>
          <a:bodyPr wrap="square" rtlCol="0">
            <a:spAutoFit/>
          </a:bodyPr>
          <a:lstStyle/>
          <a:p>
            <a:r>
              <a:rPr lang="ru-RU" dirty="0"/>
              <a:t>Изменения в импульсах получаются при дифференцировании </a:t>
            </a:r>
            <a:r>
              <a:rPr lang="ru-RU" i="1" dirty="0">
                <a:sym typeface="Symbol"/>
              </a:rPr>
              <a:t></a:t>
            </a:r>
            <a:r>
              <a:rPr lang="ru-RU" dirty="0"/>
              <a:t>  по </a:t>
            </a:r>
            <a:r>
              <a:rPr lang="en-US" i="1" dirty="0"/>
              <a:t>x</a:t>
            </a:r>
            <a:r>
              <a:rPr lang="ru-RU" dirty="0"/>
              <a:t>, </a:t>
            </a:r>
            <a:r>
              <a:rPr lang="en-US" i="1" dirty="0"/>
              <a:t>y</a:t>
            </a:r>
            <a:r>
              <a:rPr lang="ru-RU" dirty="0"/>
              <a:t>, </a:t>
            </a:r>
            <a:r>
              <a:rPr lang="en-US" i="1" dirty="0"/>
              <a:t>z</a:t>
            </a:r>
            <a:r>
              <a:rPr lang="ru-RU" dirty="0" smtClean="0"/>
              <a:t>.</a:t>
            </a:r>
          </a:p>
          <a:p>
            <a:endParaRPr lang="ru-RU" sz="800" dirty="0" smtClean="0"/>
          </a:p>
          <a:p>
            <a:r>
              <a:rPr lang="ru-RU" dirty="0"/>
              <a:t>П</a:t>
            </a:r>
            <a:r>
              <a:rPr lang="ru-RU" dirty="0" smtClean="0"/>
              <a:t>одынтегральная </a:t>
            </a:r>
            <a:r>
              <a:rPr lang="ru-RU" dirty="0"/>
              <a:t>функция </a:t>
            </a:r>
            <a:r>
              <a:rPr lang="en-US" i="1" dirty="0" smtClean="0"/>
              <a:t>F</a:t>
            </a:r>
            <a:r>
              <a:rPr lang="en-US" baseline="-25000" dirty="0" smtClean="0"/>
              <a:t>u </a:t>
            </a:r>
            <a:r>
              <a:rPr lang="ru-RU" dirty="0" smtClean="0"/>
              <a:t> </a:t>
            </a:r>
            <a:r>
              <a:rPr lang="ru-RU" dirty="0"/>
              <a:t>(где </a:t>
            </a:r>
            <a:r>
              <a:rPr lang="en-US" dirty="0"/>
              <a:t>u</a:t>
            </a:r>
            <a:r>
              <a:rPr lang="ru-RU" dirty="0"/>
              <a:t> = </a:t>
            </a:r>
            <a:r>
              <a:rPr lang="ru-RU" i="1" dirty="0">
                <a:sym typeface="Symbol"/>
              </a:rPr>
              <a:t></a:t>
            </a:r>
            <a:r>
              <a:rPr lang="ru-RU" dirty="0"/>
              <a:t>, </a:t>
            </a:r>
            <a:r>
              <a:rPr lang="en-US" i="1" dirty="0"/>
              <a:t>x</a:t>
            </a:r>
            <a:r>
              <a:rPr lang="ru-RU" dirty="0"/>
              <a:t>, </a:t>
            </a:r>
            <a:r>
              <a:rPr lang="en-US" i="1" dirty="0"/>
              <a:t>y</a:t>
            </a:r>
            <a:r>
              <a:rPr lang="ru-RU" dirty="0"/>
              <a:t>, </a:t>
            </a:r>
            <a:r>
              <a:rPr lang="en-US" i="1" dirty="0"/>
              <a:t>z</a:t>
            </a:r>
            <a:r>
              <a:rPr lang="ru-RU" dirty="0" smtClean="0"/>
              <a:t>) зависит </a:t>
            </a:r>
            <a:r>
              <a:rPr lang="ru-RU" dirty="0"/>
              <a:t>от пяти безразмерных параметров: </a:t>
            </a:r>
            <a:r>
              <a:rPr lang="en-US" dirty="0" smtClean="0"/>
              <a:t> </a:t>
            </a:r>
            <a:r>
              <a:rPr lang="en-US" i="1" dirty="0" smtClean="0">
                <a:latin typeface="Times New Roman" panose="02020603050405020304" pitchFamily="18" charset="0"/>
                <a:cs typeface="Times New Roman" panose="02020603050405020304" pitchFamily="18" charset="0"/>
                <a:sym typeface="Symbol"/>
              </a:rPr>
              <a:t>x</a:t>
            </a:r>
            <a:r>
              <a:rPr lang="ru-RU" dirty="0" smtClean="0"/>
              <a:t>/</a:t>
            </a:r>
            <a:r>
              <a:rPr lang="ru-RU" i="1" dirty="0" smtClean="0">
                <a:sym typeface="Symbol"/>
              </a:rPr>
              <a:t></a:t>
            </a:r>
            <a:r>
              <a:rPr lang="en-US" baseline="-25000" dirty="0" smtClean="0">
                <a:sym typeface="Symbol"/>
              </a:rPr>
              <a:t>x</a:t>
            </a:r>
            <a:r>
              <a:rPr lang="en-US" dirty="0">
                <a:sym typeface="Symbol"/>
              </a:rPr>
              <a:t> </a:t>
            </a:r>
            <a:r>
              <a:rPr lang="en-US" dirty="0" smtClean="0">
                <a:sym typeface="Symbol"/>
              </a:rPr>
              <a:t>, </a:t>
            </a:r>
            <a:r>
              <a:rPr lang="en-US" dirty="0" smtClean="0"/>
              <a:t> </a:t>
            </a:r>
            <a:r>
              <a:rPr lang="en-US" i="1" dirty="0" smtClean="0">
                <a:latin typeface="Times New Roman" panose="02020603050405020304" pitchFamily="18" charset="0"/>
                <a:cs typeface="Times New Roman" panose="02020603050405020304" pitchFamily="18" charset="0"/>
                <a:sym typeface="Symbol"/>
              </a:rPr>
              <a:t>y</a:t>
            </a:r>
            <a:r>
              <a:rPr lang="ru-RU" dirty="0" smtClean="0"/>
              <a:t>/</a:t>
            </a:r>
            <a:r>
              <a:rPr lang="ru-RU" i="1" dirty="0" smtClean="0">
                <a:sym typeface="Symbol"/>
              </a:rPr>
              <a:t></a:t>
            </a:r>
            <a:r>
              <a:rPr lang="en-US" baseline="-25000" dirty="0" smtClean="0">
                <a:sym typeface="Symbol"/>
              </a:rPr>
              <a:t>y</a:t>
            </a:r>
            <a:r>
              <a:rPr lang="en-US" dirty="0">
                <a:sym typeface="Symbol"/>
              </a:rPr>
              <a:t> </a:t>
            </a:r>
            <a:r>
              <a:rPr lang="en-US" dirty="0" smtClean="0">
                <a:sym typeface="Symbol"/>
              </a:rPr>
              <a:t>, </a:t>
            </a:r>
            <a:r>
              <a:rPr lang="en-US" dirty="0" smtClean="0"/>
              <a:t> </a:t>
            </a:r>
            <a:r>
              <a:rPr lang="en-US" i="1" dirty="0" smtClean="0">
                <a:latin typeface="Times New Roman" panose="02020603050405020304" pitchFamily="18" charset="0"/>
                <a:cs typeface="Times New Roman" panose="02020603050405020304" pitchFamily="18" charset="0"/>
                <a:sym typeface="Symbol"/>
              </a:rPr>
              <a:t>z</a:t>
            </a:r>
            <a:r>
              <a:rPr lang="ru-RU" dirty="0" smtClean="0"/>
              <a:t>/</a:t>
            </a:r>
            <a:r>
              <a:rPr lang="ru-RU" i="1" dirty="0" smtClean="0">
                <a:sym typeface="Symbol"/>
              </a:rPr>
              <a:t></a:t>
            </a:r>
            <a:r>
              <a:rPr lang="en-US" baseline="-25000" dirty="0" smtClean="0">
                <a:sym typeface="Symbol"/>
              </a:rPr>
              <a:t>z </a:t>
            </a:r>
            <a:r>
              <a:rPr lang="en-US" dirty="0" smtClean="0"/>
              <a:t>, </a:t>
            </a:r>
            <a:r>
              <a:rPr lang="ru-RU" i="1" dirty="0" smtClean="0">
                <a:sym typeface="Symbol"/>
              </a:rPr>
              <a:t></a:t>
            </a:r>
            <a:r>
              <a:rPr lang="en-US" baseline="-25000" dirty="0"/>
              <a:t>x </a:t>
            </a:r>
            <a:r>
              <a:rPr lang="ru-RU" dirty="0"/>
              <a:t>/</a:t>
            </a:r>
            <a:r>
              <a:rPr lang="ru-RU" i="1" dirty="0">
                <a:sym typeface="Symbol"/>
              </a:rPr>
              <a:t></a:t>
            </a:r>
            <a:r>
              <a:rPr lang="en-US" baseline="-25000" dirty="0" smtClean="0"/>
              <a:t>y </a:t>
            </a:r>
            <a:r>
              <a:rPr lang="en-US" dirty="0" smtClean="0"/>
              <a:t>,</a:t>
            </a:r>
            <a:r>
              <a:rPr lang="ru-RU" dirty="0" smtClean="0"/>
              <a:t> </a:t>
            </a:r>
            <a:r>
              <a:rPr lang="ru-RU" i="1" dirty="0">
                <a:sym typeface="Symbol"/>
              </a:rPr>
              <a:t></a:t>
            </a:r>
            <a:r>
              <a:rPr lang="en-US" baseline="-25000" dirty="0"/>
              <a:t>z </a:t>
            </a:r>
            <a:r>
              <a:rPr lang="ru-RU" dirty="0"/>
              <a:t>/</a:t>
            </a:r>
            <a:r>
              <a:rPr lang="ru-RU" i="1" dirty="0">
                <a:sym typeface="Symbol"/>
              </a:rPr>
              <a:t></a:t>
            </a:r>
            <a:r>
              <a:rPr lang="en-US" baseline="-25000" dirty="0"/>
              <a:t>x</a:t>
            </a:r>
            <a:r>
              <a:rPr lang="ru-RU" dirty="0"/>
              <a:t>.</a:t>
            </a:r>
            <a:r>
              <a:rPr lang="ru-RU" dirty="0" smtClean="0"/>
              <a:t> </a:t>
            </a:r>
            <a:endParaRPr lang="en-US" dirty="0" smtClean="0"/>
          </a:p>
          <a:p>
            <a:endParaRPr lang="en-US" sz="1000" dirty="0"/>
          </a:p>
          <a:p>
            <a:r>
              <a:rPr lang="ru-RU" dirty="0"/>
              <a:t>Для численного интегрирования использовался метод Симпсона. Поскольку вычисление </a:t>
            </a:r>
            <a:r>
              <a:rPr lang="en-US" dirty="0" smtClean="0"/>
              <a:t> </a:t>
            </a:r>
            <a:r>
              <a:rPr lang="en-US" i="1" dirty="0" smtClean="0"/>
              <a:t>F</a:t>
            </a:r>
            <a:r>
              <a:rPr lang="en-US" baseline="-25000" dirty="0" smtClean="0"/>
              <a:t>u </a:t>
            </a:r>
            <a:r>
              <a:rPr lang="ru-RU" dirty="0" smtClean="0"/>
              <a:t> </a:t>
            </a:r>
            <a:r>
              <a:rPr lang="ru-RU" dirty="0"/>
              <a:t>довольно трудоёмко, число шагов необходимо уменьшать</a:t>
            </a:r>
            <a:r>
              <a:rPr lang="ru-RU" dirty="0" smtClean="0"/>
              <a:t>.</a:t>
            </a:r>
            <a:endParaRPr lang="en-US" dirty="0" smtClean="0"/>
          </a:p>
          <a:p>
            <a:endParaRPr lang="en-US" sz="1000" dirty="0" smtClean="0"/>
          </a:p>
          <a:p>
            <a:r>
              <a:rPr lang="ru-RU" dirty="0" smtClean="0"/>
              <a:t>Для </a:t>
            </a:r>
            <a:r>
              <a:rPr lang="ru-RU" dirty="0"/>
              <a:t>этого нужен адаптивный шаг, а чтобы применить такой метод надо найти экстремумы и точки перегиба </a:t>
            </a:r>
            <a:r>
              <a:rPr lang="en-US" i="1" dirty="0"/>
              <a:t>F</a:t>
            </a:r>
            <a:r>
              <a:rPr lang="en-US" baseline="-25000" dirty="0"/>
              <a:t>u</a:t>
            </a:r>
            <a:r>
              <a:rPr lang="ru-RU" dirty="0"/>
              <a:t>.</a:t>
            </a:r>
          </a:p>
        </p:txBody>
      </p:sp>
      <p:sp>
        <p:nvSpPr>
          <p:cNvPr id="7" name="TextBox 6"/>
          <p:cNvSpPr txBox="1"/>
          <p:nvPr/>
        </p:nvSpPr>
        <p:spPr>
          <a:xfrm>
            <a:off x="8676000" y="6480000"/>
            <a:ext cx="468000" cy="369332"/>
          </a:xfrm>
          <a:prstGeom prst="rect">
            <a:avLst/>
          </a:prstGeom>
          <a:noFill/>
        </p:spPr>
        <p:txBody>
          <a:bodyPr wrap="square" rtlCol="0">
            <a:spAutoFit/>
          </a:bodyPr>
          <a:lstStyle/>
          <a:p>
            <a:r>
              <a:rPr lang="ru-RU" dirty="0"/>
              <a:t>4</a:t>
            </a:r>
            <a:endParaRPr lang="ru-RU" dirty="0"/>
          </a:p>
        </p:txBody>
      </p:sp>
    </p:spTree>
    <p:extLst>
      <p:ext uri="{BB962C8B-B14F-4D97-AF65-F5344CB8AC3E}">
        <p14:creationId xmlns:p14="http://schemas.microsoft.com/office/powerpoint/2010/main" val="4178173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rotWithShape="1">
          <a:blip r:embed="rId2">
            <a:extLst>
              <a:ext uri="{28A0092B-C50C-407E-A947-70E740481C1C}">
                <a14:useLocalDpi xmlns:a14="http://schemas.microsoft.com/office/drawing/2010/main" val="0"/>
              </a:ext>
            </a:extLst>
          </a:blip>
          <a:srcRect l="3731" r="-451"/>
          <a:stretch/>
        </p:blipFill>
        <p:spPr>
          <a:xfrm>
            <a:off x="972000" y="3492000"/>
            <a:ext cx="3275994" cy="2833688"/>
          </a:xfrm>
          <a:prstGeom prst="rect">
            <a:avLst/>
          </a:prstGeom>
        </p:spPr>
      </p:pic>
      <p:pic>
        <p:nvPicPr>
          <p:cNvPr id="3" name="Рисунок 2"/>
          <p:cNvPicPr>
            <a:picLocks noChangeAspect="1"/>
          </p:cNvPicPr>
          <p:nvPr/>
        </p:nvPicPr>
        <p:blipFill rotWithShape="1">
          <a:blip r:embed="rId3">
            <a:extLst>
              <a:ext uri="{28A0092B-C50C-407E-A947-70E740481C1C}">
                <a14:useLocalDpi xmlns:a14="http://schemas.microsoft.com/office/drawing/2010/main" val="0"/>
              </a:ext>
            </a:extLst>
          </a:blip>
          <a:srcRect l="3718" r="-441"/>
          <a:stretch/>
        </p:blipFill>
        <p:spPr>
          <a:xfrm>
            <a:off x="5112000" y="3492000"/>
            <a:ext cx="3276095" cy="2833688"/>
          </a:xfrm>
          <a:prstGeom prst="rect">
            <a:avLst/>
          </a:prstGeom>
        </p:spPr>
      </p:pic>
      <p:sp>
        <p:nvSpPr>
          <p:cNvPr id="4" name="Text Box 4"/>
          <p:cNvSpPr txBox="1">
            <a:spLocks noChangeArrowheads="1"/>
          </p:cNvSpPr>
          <p:nvPr/>
        </p:nvSpPr>
        <p:spPr bwMode="auto">
          <a:xfrm>
            <a:off x="0" y="2"/>
            <a:ext cx="9144000" cy="492443"/>
          </a:xfrm>
          <a:prstGeom prst="rect">
            <a:avLst/>
          </a:prstGeom>
          <a:gradFill flip="none" rotWithShape="1">
            <a:gsLst>
              <a:gs pos="0">
                <a:schemeClr val="accent1">
                  <a:lumMod val="5000"/>
                  <a:lumOff val="95000"/>
                </a:schemeClr>
              </a:gs>
              <a:gs pos="100000">
                <a:schemeClr val="accent1">
                  <a:lumMod val="45000"/>
                  <a:lumOff val="55000"/>
                </a:schemeClr>
              </a:gs>
              <a:gs pos="21000">
                <a:schemeClr val="accent1">
                  <a:lumMod val="30000"/>
                  <a:lumOff val="70000"/>
                </a:schemeClr>
              </a:gs>
            </a:gsLst>
            <a:lin ang="0" scaled="1"/>
            <a:tileRect/>
          </a:gradFill>
          <a:ln>
            <a:noFill/>
          </a:ln>
          <a:effectLst/>
          <a:extLst/>
        </p:spPr>
        <p:txBody>
          <a:bodyPr wrap="square" tIns="0" bIns="0">
            <a:spAutoFit/>
          </a:bodyPr>
          <a:lstStyle/>
          <a:p>
            <a:pPr algn="ctr">
              <a:spcBef>
                <a:spcPct val="50000"/>
              </a:spcBef>
              <a:defRPr/>
            </a:pPr>
            <a:r>
              <a:rPr lang="ru-RU" altLang="ru-RU" sz="3200" b="1" dirty="0" smtClean="0">
                <a:solidFill>
                  <a:srgbClr val="00339A"/>
                </a:solidFill>
                <a:effectLst>
                  <a:outerShdw blurRad="38100" dist="38100" dir="2700000" algn="tl">
                    <a:srgbClr val="C0C0C0"/>
                  </a:outerShdw>
                </a:effectLst>
              </a:rPr>
              <a:t>Поиск экстремумов </a:t>
            </a:r>
            <a:r>
              <a:rPr lang="en-US" altLang="ru-RU" sz="3200" b="1" i="1" dirty="0">
                <a:solidFill>
                  <a:srgbClr val="00339A"/>
                </a:solidFill>
                <a:effectLst>
                  <a:outerShdw blurRad="38100" dist="38100" dir="2700000" algn="tl">
                    <a:srgbClr val="C0C0C0"/>
                  </a:outerShdw>
                </a:effectLst>
              </a:rPr>
              <a:t>F</a:t>
            </a:r>
            <a:r>
              <a:rPr lang="en-US" altLang="ru-RU" sz="3200" b="1" baseline="-25000" dirty="0">
                <a:solidFill>
                  <a:srgbClr val="00339A"/>
                </a:solidFill>
                <a:effectLst>
                  <a:outerShdw blurRad="38100" dist="38100" dir="2700000" algn="tl">
                    <a:srgbClr val="C0C0C0"/>
                  </a:outerShdw>
                </a:effectLst>
              </a:rPr>
              <a:t>u</a:t>
            </a:r>
            <a:endParaRPr lang="ru-RU" altLang="ru-RU" sz="3200" b="1" baseline="-25000" dirty="0">
              <a:solidFill>
                <a:srgbClr val="00339A"/>
              </a:solidFill>
              <a:effectLst>
                <a:outerShdw blurRad="38100" dist="38100" dir="2700000" algn="tl">
                  <a:srgbClr val="C0C0C0"/>
                </a:outerShdw>
              </a:effectLst>
            </a:endParaRP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6" name="TextBox 5"/>
          <p:cNvSpPr txBox="1"/>
          <p:nvPr/>
        </p:nvSpPr>
        <p:spPr>
          <a:xfrm>
            <a:off x="759900" y="609600"/>
            <a:ext cx="7696200" cy="2369880"/>
          </a:xfrm>
          <a:prstGeom prst="rect">
            <a:avLst/>
          </a:prstGeom>
          <a:noFill/>
        </p:spPr>
        <p:txBody>
          <a:bodyPr wrap="square" rtlCol="0">
            <a:spAutoFit/>
          </a:bodyPr>
          <a:lstStyle/>
          <a:p>
            <a:r>
              <a:rPr lang="ru-RU" sz="1600" dirty="0"/>
              <a:t>К</a:t>
            </a:r>
            <a:r>
              <a:rPr lang="ru-RU" sz="1600" dirty="0" smtClean="0"/>
              <a:t>оординаты </a:t>
            </a:r>
            <a:r>
              <a:rPr lang="ru-RU" sz="1600" dirty="0"/>
              <a:t>экстремумов </a:t>
            </a:r>
            <a:r>
              <a:rPr lang="ru-RU" sz="1600" dirty="0" smtClean="0"/>
              <a:t>являются </a:t>
            </a:r>
            <a:r>
              <a:rPr lang="ru-RU" sz="1600" dirty="0"/>
              <a:t>корнями полинома 5-й степени </a:t>
            </a:r>
            <a:r>
              <a:rPr lang="en-US" sz="1600" i="1" dirty="0"/>
              <a:t>P</a:t>
            </a:r>
            <a:r>
              <a:rPr lang="ru-RU" sz="1600" baseline="-25000" dirty="0" smtClean="0"/>
              <a:t>5</a:t>
            </a:r>
            <a:r>
              <a:rPr lang="ru-RU" sz="1600" dirty="0" smtClean="0"/>
              <a:t>.</a:t>
            </a:r>
          </a:p>
          <a:p>
            <a:endParaRPr lang="ru-RU" sz="400" dirty="0"/>
          </a:p>
          <a:p>
            <a:pPr marL="342900" indent="-342900">
              <a:buFont typeface="+mj-lt"/>
              <a:buAutoNum type="arabicParenR"/>
            </a:pPr>
            <a:r>
              <a:rPr lang="ru-RU" sz="1600" dirty="0" smtClean="0"/>
              <a:t>Производная </a:t>
            </a:r>
            <a:r>
              <a:rPr lang="en-US" sz="1600" i="1" dirty="0"/>
              <a:t>P</a:t>
            </a:r>
            <a:r>
              <a:rPr lang="ru-RU" sz="1600" baseline="-25000" dirty="0"/>
              <a:t>5</a:t>
            </a:r>
            <a:r>
              <a:rPr lang="ru-RU" sz="1600" dirty="0"/>
              <a:t> – </a:t>
            </a:r>
            <a:r>
              <a:rPr lang="ru-RU" sz="1600" dirty="0" smtClean="0"/>
              <a:t>это полином </a:t>
            </a:r>
            <a:r>
              <a:rPr lang="ru-RU" sz="1600" dirty="0"/>
              <a:t>4-й степени </a:t>
            </a:r>
            <a:r>
              <a:rPr lang="en-US" sz="1600" i="1" dirty="0"/>
              <a:t>P</a:t>
            </a:r>
            <a:r>
              <a:rPr lang="ru-RU" sz="1600" baseline="-25000" dirty="0"/>
              <a:t>4</a:t>
            </a:r>
            <a:r>
              <a:rPr lang="ru-RU" sz="1600" dirty="0"/>
              <a:t>. Его положительные вещественные корни (точки экстремума </a:t>
            </a:r>
            <a:r>
              <a:rPr lang="en-US" sz="1600" i="1" dirty="0"/>
              <a:t>P</a:t>
            </a:r>
            <a:r>
              <a:rPr lang="ru-RU" sz="1600" baseline="-25000" dirty="0"/>
              <a:t>5</a:t>
            </a:r>
            <a:r>
              <a:rPr lang="ru-RU" sz="1600" dirty="0"/>
              <a:t>) вычисляем </a:t>
            </a:r>
            <a:r>
              <a:rPr lang="ru-RU" sz="1600" dirty="0" smtClean="0"/>
              <a:t>по формуле Феррари.</a:t>
            </a:r>
          </a:p>
          <a:p>
            <a:pPr marL="342900" indent="-342900">
              <a:buFont typeface="+mj-lt"/>
              <a:buAutoNum type="arabicParenR"/>
            </a:pPr>
            <a:r>
              <a:rPr lang="ru-RU" sz="1600" dirty="0" smtClean="0"/>
              <a:t>Находим </a:t>
            </a:r>
            <a:r>
              <a:rPr lang="ru-RU" sz="1600" dirty="0"/>
              <a:t>значения </a:t>
            </a:r>
            <a:r>
              <a:rPr lang="en-US" sz="1600" i="1" dirty="0"/>
              <a:t>P</a:t>
            </a:r>
            <a:r>
              <a:rPr lang="ru-RU" sz="1600" baseline="-25000" dirty="0"/>
              <a:t>5 </a:t>
            </a:r>
            <a:r>
              <a:rPr lang="ru-RU" sz="1600" dirty="0"/>
              <a:t>в этих </a:t>
            </a:r>
            <a:r>
              <a:rPr lang="ru-RU" sz="1600" dirty="0" smtClean="0"/>
              <a:t>точках, что позволяет </a:t>
            </a:r>
            <a:r>
              <a:rPr lang="ru-RU" sz="1600" dirty="0"/>
              <a:t>определить число </a:t>
            </a:r>
            <a:r>
              <a:rPr lang="ru-RU" sz="1600" dirty="0" smtClean="0"/>
              <a:t>корней </a:t>
            </a:r>
            <a:r>
              <a:rPr lang="en-US" sz="1600" i="1" dirty="0"/>
              <a:t>P</a:t>
            </a:r>
            <a:r>
              <a:rPr lang="ru-RU" sz="1600" baseline="-25000" dirty="0"/>
              <a:t>5</a:t>
            </a:r>
            <a:r>
              <a:rPr lang="ru-RU" sz="1600" dirty="0"/>
              <a:t> и разделить </a:t>
            </a:r>
            <a:r>
              <a:rPr lang="ru-RU" sz="1600" dirty="0" smtClean="0"/>
              <a:t>их.</a:t>
            </a:r>
          </a:p>
          <a:p>
            <a:pPr marL="342900" indent="-342900">
              <a:buFont typeface="+mj-lt"/>
              <a:buAutoNum type="arabicParenR"/>
            </a:pPr>
            <a:r>
              <a:rPr lang="ru-RU" sz="1600" dirty="0" smtClean="0"/>
              <a:t>Если </a:t>
            </a:r>
            <a:r>
              <a:rPr lang="ru-RU" sz="1600" dirty="0"/>
              <a:t>число </a:t>
            </a:r>
            <a:r>
              <a:rPr lang="ru-RU" sz="1600" dirty="0" smtClean="0"/>
              <a:t>положительных корней </a:t>
            </a:r>
            <a:r>
              <a:rPr lang="ru-RU" sz="1600" dirty="0"/>
              <a:t>больше нуля, то один из них (самый большой) находим итерациями: сначала </a:t>
            </a:r>
            <a:r>
              <a:rPr lang="ru-RU" sz="1600" dirty="0" smtClean="0"/>
              <a:t>деление </a:t>
            </a:r>
            <a:r>
              <a:rPr lang="ru-RU" sz="1600" dirty="0"/>
              <a:t>пополам, потом методом Ньютона. </a:t>
            </a:r>
            <a:r>
              <a:rPr lang="ru-RU" sz="1600" dirty="0" smtClean="0"/>
              <a:t> </a:t>
            </a:r>
          </a:p>
          <a:p>
            <a:pPr marL="342900" indent="-342900">
              <a:buFont typeface="+mj-lt"/>
              <a:buAutoNum type="arabicParenR"/>
            </a:pPr>
            <a:r>
              <a:rPr lang="ru-RU" sz="1600" dirty="0" smtClean="0"/>
              <a:t>Понижаем </a:t>
            </a:r>
            <a:r>
              <a:rPr lang="ru-RU" sz="1600" dirty="0"/>
              <a:t>степень полинома до </a:t>
            </a:r>
            <a:r>
              <a:rPr lang="ru-RU" sz="1600" dirty="0" smtClean="0"/>
              <a:t>четвёртой</a:t>
            </a:r>
            <a:r>
              <a:rPr lang="ru-RU" sz="1600" dirty="0"/>
              <a:t> </a:t>
            </a:r>
            <a:r>
              <a:rPr lang="ru-RU" sz="1600" dirty="0" smtClean="0"/>
              <a:t>и </a:t>
            </a:r>
            <a:r>
              <a:rPr lang="ru-RU" sz="1600" dirty="0"/>
              <a:t>оставшиеся корни (если они есть) опять </a:t>
            </a:r>
            <a:r>
              <a:rPr lang="ru-RU" sz="1600" dirty="0" smtClean="0"/>
              <a:t>вычисляем по формуле </a:t>
            </a:r>
            <a:r>
              <a:rPr lang="ru-RU" sz="1600" dirty="0"/>
              <a:t>Феррари.</a:t>
            </a:r>
          </a:p>
        </p:txBody>
      </p:sp>
      <p:sp>
        <p:nvSpPr>
          <p:cNvPr id="7" name="TextBox 6"/>
          <p:cNvSpPr txBox="1"/>
          <p:nvPr/>
        </p:nvSpPr>
        <p:spPr>
          <a:xfrm>
            <a:off x="1260000" y="6300000"/>
            <a:ext cx="2469700" cy="523220"/>
          </a:xfrm>
          <a:prstGeom prst="rect">
            <a:avLst/>
          </a:prstGeom>
          <a:noFill/>
        </p:spPr>
        <p:txBody>
          <a:bodyPr wrap="square" rtlCol="0">
            <a:spAutoFit/>
          </a:bodyPr>
          <a:lstStyle/>
          <a:p>
            <a:r>
              <a:rPr lang="ru-RU" sz="1400" dirty="0" smtClean="0"/>
              <a:t>Пример потери точности при определении корней </a:t>
            </a:r>
            <a:r>
              <a:rPr lang="en-US" sz="1400" i="1" dirty="0"/>
              <a:t>P</a:t>
            </a:r>
            <a:r>
              <a:rPr lang="ru-RU" sz="1400" baseline="-25000" dirty="0"/>
              <a:t>5</a:t>
            </a:r>
            <a:endParaRPr lang="ru-RU" sz="1400" dirty="0"/>
          </a:p>
        </p:txBody>
      </p:sp>
      <p:sp>
        <p:nvSpPr>
          <p:cNvPr id="8" name="TextBox 7"/>
          <p:cNvSpPr txBox="1"/>
          <p:nvPr/>
        </p:nvSpPr>
        <p:spPr>
          <a:xfrm>
            <a:off x="5760000" y="6300000"/>
            <a:ext cx="1783900" cy="307777"/>
          </a:xfrm>
          <a:prstGeom prst="rect">
            <a:avLst/>
          </a:prstGeom>
          <a:noFill/>
        </p:spPr>
        <p:txBody>
          <a:bodyPr wrap="square" rtlCol="0">
            <a:spAutoFit/>
          </a:bodyPr>
          <a:lstStyle/>
          <a:p>
            <a:r>
              <a:rPr lang="ru-RU" sz="1400" dirty="0" smtClean="0"/>
              <a:t>Проблема решена</a:t>
            </a:r>
            <a:endParaRPr lang="ru-RU" sz="1400" dirty="0"/>
          </a:p>
        </p:txBody>
      </p:sp>
      <p:sp>
        <p:nvSpPr>
          <p:cNvPr id="9" name="TextBox 8"/>
          <p:cNvSpPr txBox="1"/>
          <p:nvPr/>
        </p:nvSpPr>
        <p:spPr>
          <a:xfrm>
            <a:off x="2160000" y="3096000"/>
            <a:ext cx="5270601" cy="369332"/>
          </a:xfrm>
          <a:prstGeom prst="rect">
            <a:avLst/>
          </a:prstGeom>
          <a:noFill/>
        </p:spPr>
        <p:txBody>
          <a:bodyPr wrap="square" rtlCol="0">
            <a:spAutoFit/>
          </a:bodyPr>
          <a:lstStyle/>
          <a:p>
            <a:r>
              <a:rPr lang="ru-RU" dirty="0" smtClean="0"/>
              <a:t>Число корней </a:t>
            </a:r>
            <a:r>
              <a:rPr lang="en-US" i="1" dirty="0"/>
              <a:t>P</a:t>
            </a:r>
            <a:r>
              <a:rPr lang="ru-RU" baseline="-25000" dirty="0"/>
              <a:t>5</a:t>
            </a:r>
            <a:r>
              <a:rPr lang="ru-RU" dirty="0" smtClean="0"/>
              <a:t> в некоторой области аргументов</a:t>
            </a:r>
            <a:endParaRPr lang="ru-RU" dirty="0"/>
          </a:p>
        </p:txBody>
      </p:sp>
      <p:sp>
        <p:nvSpPr>
          <p:cNvPr id="10" name="TextBox 9"/>
          <p:cNvSpPr txBox="1"/>
          <p:nvPr/>
        </p:nvSpPr>
        <p:spPr>
          <a:xfrm>
            <a:off x="8676000" y="6480000"/>
            <a:ext cx="468000" cy="369332"/>
          </a:xfrm>
          <a:prstGeom prst="rect">
            <a:avLst/>
          </a:prstGeom>
          <a:noFill/>
        </p:spPr>
        <p:txBody>
          <a:bodyPr wrap="square" rtlCol="0">
            <a:spAutoFit/>
          </a:bodyPr>
          <a:lstStyle/>
          <a:p>
            <a:r>
              <a:rPr lang="ru-RU" dirty="0"/>
              <a:t>5</a:t>
            </a:r>
            <a:endParaRPr lang="ru-RU" dirty="0"/>
          </a:p>
        </p:txBody>
      </p:sp>
    </p:spTree>
    <p:extLst>
      <p:ext uri="{BB962C8B-B14F-4D97-AF65-F5344CB8AC3E}">
        <p14:creationId xmlns:p14="http://schemas.microsoft.com/office/powerpoint/2010/main" val="1724133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0671" y="558585"/>
            <a:ext cx="2903220" cy="2428875"/>
          </a:xfrm>
          <a:prstGeom prst="rect">
            <a:avLst/>
          </a:prstGeom>
        </p:spPr>
      </p:pic>
      <p:sp>
        <p:nvSpPr>
          <p:cNvPr id="3" name="Text Box 4"/>
          <p:cNvSpPr txBox="1">
            <a:spLocks noChangeArrowheads="1"/>
          </p:cNvSpPr>
          <p:nvPr/>
        </p:nvSpPr>
        <p:spPr bwMode="auto">
          <a:xfrm>
            <a:off x="0" y="2"/>
            <a:ext cx="9144000" cy="492443"/>
          </a:xfrm>
          <a:prstGeom prst="rect">
            <a:avLst/>
          </a:prstGeom>
          <a:gradFill flip="none" rotWithShape="1">
            <a:gsLst>
              <a:gs pos="0">
                <a:schemeClr val="accent1">
                  <a:lumMod val="5000"/>
                  <a:lumOff val="95000"/>
                </a:schemeClr>
              </a:gs>
              <a:gs pos="100000">
                <a:schemeClr val="accent1">
                  <a:lumMod val="45000"/>
                  <a:lumOff val="55000"/>
                </a:schemeClr>
              </a:gs>
              <a:gs pos="21000">
                <a:schemeClr val="accent1">
                  <a:lumMod val="30000"/>
                  <a:lumOff val="70000"/>
                </a:schemeClr>
              </a:gs>
            </a:gsLst>
            <a:lin ang="0" scaled="1"/>
            <a:tileRect/>
          </a:gradFill>
          <a:ln>
            <a:noFill/>
          </a:ln>
          <a:effectLst/>
          <a:extLst/>
        </p:spPr>
        <p:txBody>
          <a:bodyPr wrap="square" tIns="0" bIns="0">
            <a:spAutoFit/>
          </a:bodyPr>
          <a:lstStyle/>
          <a:p>
            <a:pPr algn="ctr">
              <a:spcBef>
                <a:spcPct val="50000"/>
              </a:spcBef>
              <a:defRPr/>
            </a:pPr>
            <a:r>
              <a:rPr lang="ru-RU" altLang="ru-RU" sz="3200" b="1" dirty="0" smtClean="0">
                <a:solidFill>
                  <a:srgbClr val="00339A"/>
                </a:solidFill>
                <a:effectLst>
                  <a:outerShdw blurRad="38100" dist="38100" dir="2700000" algn="tl">
                    <a:srgbClr val="C0C0C0"/>
                  </a:outerShdw>
                </a:effectLst>
              </a:rPr>
              <a:t>Поиск точек перегиба </a:t>
            </a:r>
            <a:r>
              <a:rPr lang="en-US" altLang="ru-RU" sz="3200" b="1" i="1" dirty="0">
                <a:solidFill>
                  <a:srgbClr val="00339A"/>
                </a:solidFill>
                <a:effectLst>
                  <a:outerShdw blurRad="38100" dist="38100" dir="2700000" algn="tl">
                    <a:srgbClr val="C0C0C0"/>
                  </a:outerShdw>
                </a:effectLst>
              </a:rPr>
              <a:t>F</a:t>
            </a:r>
            <a:r>
              <a:rPr lang="en-US" altLang="ru-RU" sz="3200" b="1" baseline="-25000" dirty="0">
                <a:solidFill>
                  <a:srgbClr val="00339A"/>
                </a:solidFill>
                <a:effectLst>
                  <a:outerShdw blurRad="38100" dist="38100" dir="2700000" algn="tl">
                    <a:srgbClr val="C0C0C0"/>
                  </a:outerShdw>
                </a:effectLst>
              </a:rPr>
              <a:t>u</a:t>
            </a:r>
            <a:endParaRPr lang="ru-RU" altLang="ru-RU" sz="3200" b="1" baseline="-25000" dirty="0">
              <a:solidFill>
                <a:srgbClr val="00339A"/>
              </a:solidFill>
              <a:effectLst>
                <a:outerShdw blurRad="38100" dist="38100" dir="2700000" algn="tl">
                  <a:srgbClr val="C0C0C0"/>
                </a:outerShdw>
              </a:effectLst>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 name="TextBox 4"/>
          <p:cNvSpPr txBox="1"/>
          <p:nvPr/>
        </p:nvSpPr>
        <p:spPr>
          <a:xfrm>
            <a:off x="576000" y="648000"/>
            <a:ext cx="4533900" cy="1549911"/>
          </a:xfrm>
          <a:prstGeom prst="rect">
            <a:avLst/>
          </a:prstGeom>
          <a:noFill/>
        </p:spPr>
        <p:txBody>
          <a:bodyPr wrap="square" rtlCol="0">
            <a:spAutoFit/>
          </a:bodyPr>
          <a:lstStyle/>
          <a:p>
            <a:pPr>
              <a:lnSpc>
                <a:spcPct val="120000"/>
              </a:lnSpc>
            </a:pPr>
            <a:r>
              <a:rPr lang="ru-RU" sz="1600" dirty="0"/>
              <a:t>К</a:t>
            </a:r>
            <a:r>
              <a:rPr lang="ru-RU" sz="1600" dirty="0" smtClean="0"/>
              <a:t>оординаты точек перегиба являются </a:t>
            </a:r>
            <a:r>
              <a:rPr lang="ru-RU" sz="1600" dirty="0"/>
              <a:t>корнями полинома </a:t>
            </a:r>
            <a:r>
              <a:rPr lang="ru-RU" sz="1600" dirty="0" smtClean="0"/>
              <a:t>10-й </a:t>
            </a:r>
            <a:r>
              <a:rPr lang="ru-RU" sz="1600" dirty="0"/>
              <a:t>степени </a:t>
            </a:r>
            <a:r>
              <a:rPr lang="en-US" sz="1600" i="1" dirty="0" smtClean="0"/>
              <a:t>P</a:t>
            </a:r>
            <a:r>
              <a:rPr lang="ru-RU" sz="1600" baseline="-25000" dirty="0" smtClean="0"/>
              <a:t>10</a:t>
            </a:r>
            <a:r>
              <a:rPr lang="ru-RU" sz="1600" dirty="0" smtClean="0"/>
              <a:t>.  Для разделения корней </a:t>
            </a:r>
            <a:r>
              <a:rPr lang="ru-RU" sz="1600" dirty="0"/>
              <a:t>применялся метод Штурма, который также иногда давал сбои из-за потери </a:t>
            </a:r>
            <a:r>
              <a:rPr lang="ru-RU" sz="1600" dirty="0" smtClean="0"/>
              <a:t>точности, пример:</a:t>
            </a:r>
          </a:p>
        </p:txBody>
      </p:sp>
      <p:cxnSp>
        <p:nvCxnSpPr>
          <p:cNvPr id="7" name="Прямая со стрелкой 6"/>
          <p:cNvCxnSpPr/>
          <p:nvPr/>
        </p:nvCxnSpPr>
        <p:spPr>
          <a:xfrm>
            <a:off x="1511300" y="2034000"/>
            <a:ext cx="3849370" cy="0"/>
          </a:xfrm>
          <a:prstGeom prst="straightConnector1">
            <a:avLst/>
          </a:prstGeom>
          <a:ln w="190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pic>
        <p:nvPicPr>
          <p:cNvPr id="10" name="Рисунок 9"/>
          <p:cNvPicPr>
            <a:picLocks noChangeAspect="1"/>
          </p:cNvPicPr>
          <p:nvPr/>
        </p:nvPicPr>
        <p:blipFill rotWithShape="1">
          <a:blip r:embed="rId3">
            <a:extLst>
              <a:ext uri="{28A0092B-C50C-407E-A947-70E740481C1C}">
                <a14:useLocalDpi xmlns:a14="http://schemas.microsoft.com/office/drawing/2010/main" val="0"/>
              </a:ext>
            </a:extLst>
          </a:blip>
          <a:srcRect l="2801" r="477"/>
          <a:stretch/>
        </p:blipFill>
        <p:spPr>
          <a:xfrm>
            <a:off x="576000" y="3528000"/>
            <a:ext cx="3744000" cy="3238500"/>
          </a:xfrm>
          <a:prstGeom prst="rect">
            <a:avLst/>
          </a:prstGeom>
        </p:spPr>
      </p:pic>
      <p:pic>
        <p:nvPicPr>
          <p:cNvPr id="11" name="Рисунок 10"/>
          <p:cNvPicPr>
            <a:picLocks noChangeAspect="1"/>
          </p:cNvPicPr>
          <p:nvPr/>
        </p:nvPicPr>
        <p:blipFill rotWithShape="1">
          <a:blip r:embed="rId4">
            <a:extLst>
              <a:ext uri="{28A0092B-C50C-407E-A947-70E740481C1C}">
                <a14:useLocalDpi xmlns:a14="http://schemas.microsoft.com/office/drawing/2010/main" val="0"/>
              </a:ext>
            </a:extLst>
          </a:blip>
          <a:srcRect l="2925" r="356"/>
          <a:stretch/>
        </p:blipFill>
        <p:spPr>
          <a:xfrm>
            <a:off x="4896000" y="3528000"/>
            <a:ext cx="3744000" cy="3238500"/>
          </a:xfrm>
          <a:prstGeom prst="rect">
            <a:avLst/>
          </a:prstGeom>
        </p:spPr>
      </p:pic>
      <p:sp>
        <p:nvSpPr>
          <p:cNvPr id="12" name="TextBox 11"/>
          <p:cNvSpPr txBox="1"/>
          <p:nvPr/>
        </p:nvSpPr>
        <p:spPr>
          <a:xfrm>
            <a:off x="1476000" y="3204000"/>
            <a:ext cx="1692000" cy="338554"/>
          </a:xfrm>
          <a:prstGeom prst="rect">
            <a:avLst/>
          </a:prstGeom>
          <a:noFill/>
        </p:spPr>
        <p:txBody>
          <a:bodyPr wrap="square" rtlCol="0">
            <a:spAutoFit/>
          </a:bodyPr>
          <a:lstStyle/>
          <a:p>
            <a:r>
              <a:rPr lang="ru-RU" sz="1600" dirty="0" smtClean="0"/>
              <a:t>Число корней </a:t>
            </a:r>
            <a:r>
              <a:rPr lang="en-US" sz="1600" i="1" dirty="0"/>
              <a:t>P</a:t>
            </a:r>
            <a:r>
              <a:rPr lang="ru-RU" sz="1600" baseline="-25000" dirty="0"/>
              <a:t>10</a:t>
            </a:r>
            <a:endParaRPr lang="ru-RU" sz="1600" dirty="0"/>
          </a:p>
        </p:txBody>
      </p:sp>
      <p:sp>
        <p:nvSpPr>
          <p:cNvPr id="13" name="TextBox 12"/>
          <p:cNvSpPr txBox="1"/>
          <p:nvPr/>
        </p:nvSpPr>
        <p:spPr>
          <a:xfrm>
            <a:off x="5328000" y="3204000"/>
            <a:ext cx="2556000" cy="338554"/>
          </a:xfrm>
          <a:prstGeom prst="rect">
            <a:avLst/>
          </a:prstGeom>
          <a:noFill/>
        </p:spPr>
        <p:txBody>
          <a:bodyPr wrap="square" rtlCol="0">
            <a:spAutoFit/>
          </a:bodyPr>
          <a:lstStyle/>
          <a:p>
            <a:r>
              <a:rPr lang="ru-RU" sz="1600" dirty="0" smtClean="0"/>
              <a:t>Число </a:t>
            </a:r>
            <a:r>
              <a:rPr lang="en-US" sz="1600" dirty="0" smtClean="0"/>
              <a:t>“</a:t>
            </a:r>
            <a:r>
              <a:rPr lang="ru-RU" sz="1600" dirty="0" smtClean="0"/>
              <a:t>лишних</a:t>
            </a:r>
            <a:r>
              <a:rPr lang="en-US" sz="1600" dirty="0" smtClean="0"/>
              <a:t>” </a:t>
            </a:r>
            <a:r>
              <a:rPr lang="ru-RU" sz="1600" dirty="0" smtClean="0"/>
              <a:t>корней </a:t>
            </a:r>
            <a:r>
              <a:rPr lang="en-US" sz="1600" i="1" dirty="0"/>
              <a:t>P</a:t>
            </a:r>
            <a:r>
              <a:rPr lang="ru-RU" sz="1600" baseline="-25000" dirty="0"/>
              <a:t>10</a:t>
            </a:r>
            <a:endParaRPr lang="ru-RU" sz="1600" dirty="0"/>
          </a:p>
        </p:txBody>
      </p:sp>
      <p:sp>
        <p:nvSpPr>
          <p:cNvPr id="14" name="TextBox 13"/>
          <p:cNvSpPr txBox="1"/>
          <p:nvPr/>
        </p:nvSpPr>
        <p:spPr>
          <a:xfrm>
            <a:off x="3384000" y="2700000"/>
            <a:ext cx="1746000" cy="400110"/>
          </a:xfrm>
          <a:prstGeom prst="rect">
            <a:avLst/>
          </a:prstGeom>
          <a:noFill/>
          <a:ln>
            <a:solidFill>
              <a:schemeClr val="tx1"/>
            </a:solidFill>
          </a:ln>
        </p:spPr>
        <p:txBody>
          <a:bodyPr wrap="square" rtlCol="0">
            <a:spAutoFit/>
          </a:bodyPr>
          <a:lstStyle/>
          <a:p>
            <a:r>
              <a:rPr lang="ru-RU" sz="2000" dirty="0" smtClean="0"/>
              <a:t>Иллюстрация:</a:t>
            </a:r>
            <a:endParaRPr lang="ru-RU" sz="2000" dirty="0"/>
          </a:p>
        </p:txBody>
      </p:sp>
      <p:cxnSp>
        <p:nvCxnSpPr>
          <p:cNvPr id="16" name="Прямая со стрелкой 15"/>
          <p:cNvCxnSpPr>
            <a:stCxn id="14" idx="2"/>
          </p:cNvCxnSpPr>
          <p:nvPr/>
        </p:nvCxnSpPr>
        <p:spPr>
          <a:xfrm flipH="1">
            <a:off x="3797300" y="3100110"/>
            <a:ext cx="459700" cy="27316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a:stCxn id="14" idx="2"/>
          </p:cNvCxnSpPr>
          <p:nvPr/>
        </p:nvCxnSpPr>
        <p:spPr>
          <a:xfrm>
            <a:off x="4257000" y="3100110"/>
            <a:ext cx="459000" cy="27316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8676000" y="6480000"/>
            <a:ext cx="468000" cy="369332"/>
          </a:xfrm>
          <a:prstGeom prst="rect">
            <a:avLst/>
          </a:prstGeom>
          <a:noFill/>
        </p:spPr>
        <p:txBody>
          <a:bodyPr wrap="square" rtlCol="0">
            <a:spAutoFit/>
          </a:bodyPr>
          <a:lstStyle/>
          <a:p>
            <a:r>
              <a:rPr lang="ru-RU" dirty="0"/>
              <a:t>6</a:t>
            </a:r>
            <a:endParaRPr lang="ru-RU" dirty="0"/>
          </a:p>
        </p:txBody>
      </p:sp>
    </p:spTree>
    <p:extLst>
      <p:ext uri="{BB962C8B-B14F-4D97-AF65-F5344CB8AC3E}">
        <p14:creationId xmlns:p14="http://schemas.microsoft.com/office/powerpoint/2010/main" val="3472908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rotWithShape="1">
          <a:blip r:embed="rId2">
            <a:extLst>
              <a:ext uri="{28A0092B-C50C-407E-A947-70E740481C1C}">
                <a14:useLocalDpi xmlns:a14="http://schemas.microsoft.com/office/drawing/2010/main" val="0"/>
              </a:ext>
            </a:extLst>
          </a:blip>
          <a:srcRect l="2801" r="477"/>
          <a:stretch/>
        </p:blipFill>
        <p:spPr>
          <a:xfrm>
            <a:off x="576000" y="1872000"/>
            <a:ext cx="3744000" cy="3238500"/>
          </a:xfrm>
          <a:prstGeom prst="rect">
            <a:avLst/>
          </a:prstGeom>
        </p:spPr>
      </p:pic>
      <p:pic>
        <p:nvPicPr>
          <p:cNvPr id="4" name="Рисунок 3"/>
          <p:cNvPicPr>
            <a:picLocks noChangeAspect="1"/>
          </p:cNvPicPr>
          <p:nvPr/>
        </p:nvPicPr>
        <p:blipFill rotWithShape="1">
          <a:blip r:embed="rId3">
            <a:extLst>
              <a:ext uri="{28A0092B-C50C-407E-A947-70E740481C1C}">
                <a14:useLocalDpi xmlns:a14="http://schemas.microsoft.com/office/drawing/2010/main" val="0"/>
              </a:ext>
            </a:extLst>
          </a:blip>
          <a:srcRect l="3016" r="-668"/>
          <a:stretch/>
        </p:blipFill>
        <p:spPr>
          <a:xfrm>
            <a:off x="4896000" y="1872000"/>
            <a:ext cx="3780000" cy="3238500"/>
          </a:xfrm>
          <a:prstGeom prst="rect">
            <a:avLst/>
          </a:prstGeom>
        </p:spPr>
      </p:pic>
      <p:sp>
        <p:nvSpPr>
          <p:cNvPr id="6" name="Text Box 4"/>
          <p:cNvSpPr txBox="1">
            <a:spLocks noChangeArrowheads="1"/>
          </p:cNvSpPr>
          <p:nvPr/>
        </p:nvSpPr>
        <p:spPr bwMode="auto">
          <a:xfrm>
            <a:off x="0" y="2"/>
            <a:ext cx="9144000" cy="984885"/>
          </a:xfrm>
          <a:prstGeom prst="rect">
            <a:avLst/>
          </a:prstGeom>
          <a:gradFill flip="none" rotWithShape="1">
            <a:gsLst>
              <a:gs pos="0">
                <a:schemeClr val="accent1">
                  <a:lumMod val="5000"/>
                  <a:lumOff val="95000"/>
                </a:schemeClr>
              </a:gs>
              <a:gs pos="100000">
                <a:schemeClr val="accent1">
                  <a:lumMod val="45000"/>
                  <a:lumOff val="55000"/>
                </a:schemeClr>
              </a:gs>
              <a:gs pos="21000">
                <a:schemeClr val="accent1">
                  <a:lumMod val="30000"/>
                  <a:lumOff val="70000"/>
                </a:schemeClr>
              </a:gs>
            </a:gsLst>
            <a:lin ang="0" scaled="1"/>
            <a:tileRect/>
          </a:gradFill>
          <a:ln>
            <a:noFill/>
          </a:ln>
          <a:effectLst/>
          <a:extLst/>
        </p:spPr>
        <p:txBody>
          <a:bodyPr wrap="square" tIns="0" bIns="0">
            <a:spAutoFit/>
          </a:bodyPr>
          <a:lstStyle/>
          <a:p>
            <a:pPr algn="ctr">
              <a:spcBef>
                <a:spcPct val="50000"/>
              </a:spcBef>
              <a:defRPr/>
            </a:pPr>
            <a:r>
              <a:rPr lang="ru-RU" altLang="ru-RU" sz="3200" b="1" dirty="0" smtClean="0">
                <a:solidFill>
                  <a:srgbClr val="00339A"/>
                </a:solidFill>
                <a:effectLst>
                  <a:outerShdw blurRad="38100" dist="38100" dir="2700000" algn="tl">
                    <a:srgbClr val="C0C0C0"/>
                  </a:outerShdw>
                </a:effectLst>
              </a:rPr>
              <a:t>Численное интегрирование: число шагов и погрешность (пример)</a:t>
            </a:r>
            <a:endParaRPr lang="ru-RU" altLang="ru-RU" sz="3200" b="1" baseline="-25000" dirty="0">
              <a:solidFill>
                <a:srgbClr val="00339A"/>
              </a:solidFill>
              <a:effectLst>
                <a:outerShdw blurRad="38100" dist="38100" dir="2700000" algn="tl">
                  <a:srgbClr val="C0C0C0"/>
                </a:outerShdw>
              </a:effectLst>
            </a:endParaRPr>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 name="TextBox 7"/>
          <p:cNvSpPr txBox="1"/>
          <p:nvPr/>
        </p:nvSpPr>
        <p:spPr>
          <a:xfrm>
            <a:off x="720000" y="1440000"/>
            <a:ext cx="3141000" cy="369332"/>
          </a:xfrm>
          <a:prstGeom prst="rect">
            <a:avLst/>
          </a:prstGeom>
          <a:noFill/>
        </p:spPr>
        <p:txBody>
          <a:bodyPr wrap="square" rtlCol="0">
            <a:spAutoFit/>
          </a:bodyPr>
          <a:lstStyle/>
          <a:p>
            <a:r>
              <a:rPr lang="ru-RU" dirty="0" smtClean="0"/>
              <a:t>Число шагов интегрирования</a:t>
            </a:r>
            <a:endParaRPr lang="ru-RU" dirty="0"/>
          </a:p>
        </p:txBody>
      </p:sp>
      <p:sp>
        <p:nvSpPr>
          <p:cNvPr id="9" name="TextBox 8"/>
          <p:cNvSpPr txBox="1"/>
          <p:nvPr/>
        </p:nvSpPr>
        <p:spPr>
          <a:xfrm>
            <a:off x="5904000" y="1440000"/>
            <a:ext cx="1570500" cy="369332"/>
          </a:xfrm>
          <a:prstGeom prst="rect">
            <a:avLst/>
          </a:prstGeom>
          <a:noFill/>
        </p:spPr>
        <p:txBody>
          <a:bodyPr wrap="square" rtlCol="0">
            <a:spAutoFit/>
          </a:bodyPr>
          <a:lstStyle/>
          <a:p>
            <a:r>
              <a:rPr lang="ru-RU" dirty="0" smtClean="0"/>
              <a:t>Погрешность</a:t>
            </a:r>
            <a:endParaRPr lang="ru-RU" dirty="0"/>
          </a:p>
        </p:txBody>
      </p:sp>
      <p:sp>
        <p:nvSpPr>
          <p:cNvPr id="10" name="TextBox 9"/>
          <p:cNvSpPr txBox="1"/>
          <p:nvPr/>
        </p:nvSpPr>
        <p:spPr>
          <a:xfrm>
            <a:off x="514500" y="5410200"/>
            <a:ext cx="8244200" cy="1200329"/>
          </a:xfrm>
          <a:prstGeom prst="rect">
            <a:avLst/>
          </a:prstGeom>
          <a:noFill/>
        </p:spPr>
        <p:txBody>
          <a:bodyPr wrap="square" rtlCol="0">
            <a:spAutoFit/>
          </a:bodyPr>
          <a:lstStyle/>
          <a:p>
            <a:r>
              <a:rPr lang="ru-RU" dirty="0"/>
              <a:t>Алгоритм с адаптивным шагом интегрирования позволяет ускорить вычисления, но вносит некоторый “шум”. Это связано с изменением длины и числа шагов, в зависимости от аргументов функции </a:t>
            </a:r>
            <a:r>
              <a:rPr lang="en-US" i="1" dirty="0"/>
              <a:t>F</a:t>
            </a:r>
            <a:r>
              <a:rPr lang="en-US" baseline="-25000" dirty="0"/>
              <a:t>u</a:t>
            </a:r>
            <a:r>
              <a:rPr lang="ru-RU" dirty="0"/>
              <a:t>. Поэтому рассчитанный 3</a:t>
            </a:r>
            <a:r>
              <a:rPr lang="en-US" dirty="0"/>
              <a:t>D </a:t>
            </a:r>
            <a:r>
              <a:rPr lang="ru-RU" dirty="0"/>
              <a:t>толчок не будет </a:t>
            </a:r>
            <a:r>
              <a:rPr lang="ru-RU" dirty="0" smtClean="0"/>
              <a:t>симплектичным </a:t>
            </a:r>
            <a:r>
              <a:rPr lang="en-US" dirty="0"/>
              <a:t>[</a:t>
            </a:r>
            <a:r>
              <a:rPr lang="ru-RU" dirty="0" smtClean="0"/>
              <a:t>но </a:t>
            </a:r>
            <a:r>
              <a:rPr lang="ru-RU" dirty="0"/>
              <a:t>такая цель и не </a:t>
            </a:r>
            <a:r>
              <a:rPr lang="ru-RU" dirty="0" smtClean="0"/>
              <a:t>ставилась</a:t>
            </a:r>
            <a:r>
              <a:rPr lang="en-US" dirty="0" smtClean="0"/>
              <a:t>]</a:t>
            </a:r>
            <a:r>
              <a:rPr lang="ru-RU" dirty="0" smtClean="0"/>
              <a:t>.</a:t>
            </a:r>
            <a:endParaRPr lang="ru-RU" dirty="0"/>
          </a:p>
        </p:txBody>
      </p:sp>
      <p:sp>
        <p:nvSpPr>
          <p:cNvPr id="11" name="TextBox 10"/>
          <p:cNvSpPr txBox="1"/>
          <p:nvPr/>
        </p:nvSpPr>
        <p:spPr>
          <a:xfrm>
            <a:off x="8676000" y="6480000"/>
            <a:ext cx="468000" cy="369332"/>
          </a:xfrm>
          <a:prstGeom prst="rect">
            <a:avLst/>
          </a:prstGeom>
          <a:noFill/>
        </p:spPr>
        <p:txBody>
          <a:bodyPr wrap="square" rtlCol="0">
            <a:spAutoFit/>
          </a:bodyPr>
          <a:lstStyle/>
          <a:p>
            <a:r>
              <a:rPr lang="ru-RU" dirty="0"/>
              <a:t>7</a:t>
            </a:r>
            <a:endParaRPr lang="ru-RU" dirty="0"/>
          </a:p>
        </p:txBody>
      </p:sp>
    </p:spTree>
    <p:extLst>
      <p:ext uri="{BB962C8B-B14F-4D97-AF65-F5344CB8AC3E}">
        <p14:creationId xmlns:p14="http://schemas.microsoft.com/office/powerpoint/2010/main" val="3915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rotWithShape="1">
          <a:blip r:embed="rId2">
            <a:extLst>
              <a:ext uri="{28A0092B-C50C-407E-A947-70E740481C1C}">
                <a14:useLocalDpi xmlns:a14="http://schemas.microsoft.com/office/drawing/2010/main" val="0"/>
              </a:ext>
            </a:extLst>
          </a:blip>
          <a:srcRect l="2801" r="477"/>
          <a:stretch/>
        </p:blipFill>
        <p:spPr>
          <a:xfrm>
            <a:off x="576000" y="1872000"/>
            <a:ext cx="3744000" cy="3238500"/>
          </a:xfrm>
          <a:prstGeom prst="rect">
            <a:avLst/>
          </a:prstGeom>
        </p:spPr>
      </p:pic>
      <p:pic>
        <p:nvPicPr>
          <p:cNvPr id="4" name="Рисунок 3"/>
          <p:cNvPicPr>
            <a:picLocks noChangeAspect="1"/>
          </p:cNvPicPr>
          <p:nvPr/>
        </p:nvPicPr>
        <p:blipFill rotWithShape="1">
          <a:blip r:embed="rId3">
            <a:extLst>
              <a:ext uri="{28A0092B-C50C-407E-A947-70E740481C1C}">
                <a14:useLocalDpi xmlns:a14="http://schemas.microsoft.com/office/drawing/2010/main" val="0"/>
              </a:ext>
            </a:extLst>
          </a:blip>
          <a:srcRect l="2789" r="489"/>
          <a:stretch/>
        </p:blipFill>
        <p:spPr>
          <a:xfrm>
            <a:off x="4896000" y="1872000"/>
            <a:ext cx="3744000" cy="3238500"/>
          </a:xfrm>
          <a:prstGeom prst="rect">
            <a:avLst/>
          </a:prstGeom>
        </p:spPr>
      </p:pic>
      <p:sp>
        <p:nvSpPr>
          <p:cNvPr id="6" name="Text Box 4"/>
          <p:cNvSpPr txBox="1">
            <a:spLocks noChangeArrowheads="1"/>
          </p:cNvSpPr>
          <p:nvPr/>
        </p:nvSpPr>
        <p:spPr bwMode="auto">
          <a:xfrm>
            <a:off x="0" y="2"/>
            <a:ext cx="9144000" cy="492443"/>
          </a:xfrm>
          <a:prstGeom prst="rect">
            <a:avLst/>
          </a:prstGeom>
          <a:gradFill flip="none" rotWithShape="1">
            <a:gsLst>
              <a:gs pos="0">
                <a:schemeClr val="accent1">
                  <a:lumMod val="5000"/>
                  <a:lumOff val="95000"/>
                </a:schemeClr>
              </a:gs>
              <a:gs pos="100000">
                <a:schemeClr val="accent1">
                  <a:lumMod val="45000"/>
                  <a:lumOff val="55000"/>
                </a:schemeClr>
              </a:gs>
              <a:gs pos="21000">
                <a:schemeClr val="accent1">
                  <a:lumMod val="30000"/>
                  <a:lumOff val="70000"/>
                </a:schemeClr>
              </a:gs>
            </a:gsLst>
            <a:lin ang="0" scaled="1"/>
            <a:tileRect/>
          </a:gradFill>
          <a:ln>
            <a:noFill/>
          </a:ln>
          <a:effectLst/>
          <a:extLst/>
        </p:spPr>
        <p:txBody>
          <a:bodyPr wrap="square" tIns="0" bIns="0">
            <a:spAutoFit/>
          </a:bodyPr>
          <a:lstStyle/>
          <a:p>
            <a:pPr algn="ctr">
              <a:spcBef>
                <a:spcPct val="50000"/>
              </a:spcBef>
              <a:defRPr/>
            </a:pPr>
            <a:r>
              <a:rPr lang="ru-RU" altLang="ru-RU" sz="3200" b="1" dirty="0" smtClean="0">
                <a:solidFill>
                  <a:srgbClr val="00339A"/>
                </a:solidFill>
                <a:effectLst>
                  <a:outerShdw blurRad="38100" dist="38100" dir="2700000" algn="tl">
                    <a:srgbClr val="C0C0C0"/>
                  </a:outerShdw>
                </a:effectLst>
              </a:rPr>
              <a:t>Оценка формулы </a:t>
            </a:r>
            <a:r>
              <a:rPr lang="en-US" altLang="ru-RU" sz="3200" b="1" dirty="0" err="1" smtClean="0">
                <a:solidFill>
                  <a:srgbClr val="00339A"/>
                </a:solidFill>
                <a:effectLst>
                  <a:outerShdw blurRad="38100" dist="38100" dir="2700000" algn="tl">
                    <a:srgbClr val="C0C0C0"/>
                  </a:outerShdw>
                </a:effectLst>
              </a:rPr>
              <a:t>Bassetti</a:t>
            </a:r>
            <a:r>
              <a:rPr lang="en-US" altLang="ru-RU" sz="3200" b="1" dirty="0" smtClean="0">
                <a:solidFill>
                  <a:srgbClr val="00339A"/>
                </a:solidFill>
                <a:effectLst>
                  <a:outerShdw blurRad="38100" dist="38100" dir="2700000" algn="tl">
                    <a:srgbClr val="C0C0C0"/>
                  </a:outerShdw>
                </a:effectLst>
              </a:rPr>
              <a:t>-Erskine </a:t>
            </a:r>
            <a:r>
              <a:rPr lang="ru-RU" altLang="ru-RU" sz="3200" b="1" dirty="0" smtClean="0">
                <a:solidFill>
                  <a:srgbClr val="00339A"/>
                </a:solidFill>
                <a:effectLst>
                  <a:outerShdw blurRad="38100" dist="38100" dir="2700000" algn="tl">
                    <a:srgbClr val="C0C0C0"/>
                  </a:outerShdw>
                </a:effectLst>
              </a:rPr>
              <a:t>для </a:t>
            </a:r>
            <a:r>
              <a:rPr lang="en-US" altLang="ru-RU" sz="3200" b="1" i="1" dirty="0" err="1" smtClean="0">
                <a:solidFill>
                  <a:srgbClr val="00339A"/>
                </a:solidFill>
                <a:effectLst>
                  <a:outerShdw blurRad="38100" dist="38100" dir="2700000" algn="tl">
                    <a:srgbClr val="C0C0C0"/>
                  </a:outerShdw>
                </a:effectLst>
              </a:rPr>
              <a:t>F</a:t>
            </a:r>
            <a:r>
              <a:rPr lang="en-US" altLang="ru-RU" sz="3200" b="1" baseline="-25000" dirty="0" err="1">
                <a:solidFill>
                  <a:srgbClr val="00339A"/>
                </a:solidFill>
                <a:effectLst>
                  <a:outerShdw blurRad="38100" dist="38100" dir="2700000" algn="tl">
                    <a:srgbClr val="C0C0C0"/>
                  </a:outerShdw>
                </a:effectLst>
              </a:rPr>
              <a:t>y</a:t>
            </a:r>
            <a:endParaRPr lang="ru-RU" altLang="ru-RU" sz="3200" b="1" baseline="-25000" dirty="0">
              <a:solidFill>
                <a:srgbClr val="00339A"/>
              </a:solidFill>
              <a:effectLst>
                <a:outerShdw blurRad="38100" dist="38100" dir="2700000" algn="tl">
                  <a:srgbClr val="C0C0C0"/>
                </a:outerShdw>
              </a:effectLst>
            </a:endParaRPr>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0" name="TextBox 9"/>
          <p:cNvSpPr txBox="1"/>
          <p:nvPr/>
        </p:nvSpPr>
        <p:spPr>
          <a:xfrm>
            <a:off x="720000" y="1224000"/>
            <a:ext cx="3141000" cy="646331"/>
          </a:xfrm>
          <a:prstGeom prst="rect">
            <a:avLst/>
          </a:prstGeom>
          <a:noFill/>
        </p:spPr>
        <p:txBody>
          <a:bodyPr wrap="square" rtlCol="0">
            <a:spAutoFit/>
          </a:bodyPr>
          <a:lstStyle/>
          <a:p>
            <a:pPr algn="ctr"/>
            <a:r>
              <a:rPr lang="ru-RU" dirty="0" smtClean="0"/>
              <a:t>Вертикальный толчок, численное интегрирование</a:t>
            </a:r>
            <a:endParaRPr lang="ru-RU" dirty="0"/>
          </a:p>
        </p:txBody>
      </p:sp>
      <p:sp>
        <p:nvSpPr>
          <p:cNvPr id="11" name="TextBox 10"/>
          <p:cNvSpPr txBox="1"/>
          <p:nvPr/>
        </p:nvSpPr>
        <p:spPr>
          <a:xfrm>
            <a:off x="5295900" y="1224000"/>
            <a:ext cx="2768600" cy="646331"/>
          </a:xfrm>
          <a:prstGeom prst="rect">
            <a:avLst/>
          </a:prstGeom>
          <a:noFill/>
        </p:spPr>
        <p:txBody>
          <a:bodyPr wrap="square" rtlCol="0">
            <a:spAutoFit/>
          </a:bodyPr>
          <a:lstStyle/>
          <a:p>
            <a:pPr algn="ctr"/>
            <a:r>
              <a:rPr lang="ru-RU" dirty="0" smtClean="0"/>
              <a:t>Погрешность, формула </a:t>
            </a:r>
            <a:r>
              <a:rPr lang="en-US" dirty="0" err="1" smtClean="0"/>
              <a:t>Bassetti</a:t>
            </a:r>
            <a:r>
              <a:rPr lang="en-US" dirty="0" smtClean="0"/>
              <a:t>-Erskine</a:t>
            </a:r>
            <a:endParaRPr lang="ru-RU" dirty="0"/>
          </a:p>
        </p:txBody>
      </p:sp>
      <p:sp>
        <p:nvSpPr>
          <p:cNvPr id="12" name="TextBox 11"/>
          <p:cNvSpPr txBox="1"/>
          <p:nvPr/>
        </p:nvSpPr>
        <p:spPr>
          <a:xfrm>
            <a:off x="1728000" y="5651500"/>
            <a:ext cx="5486400" cy="369332"/>
          </a:xfrm>
          <a:prstGeom prst="rect">
            <a:avLst/>
          </a:prstGeom>
          <a:noFill/>
        </p:spPr>
        <p:txBody>
          <a:bodyPr wrap="square" rtlCol="0">
            <a:spAutoFit/>
          </a:bodyPr>
          <a:lstStyle/>
          <a:p>
            <a:r>
              <a:rPr lang="ru-RU" dirty="0" smtClean="0"/>
              <a:t>Очень хорошая точность для поперечных толчков!</a:t>
            </a:r>
            <a:endParaRPr lang="ru-RU" dirty="0"/>
          </a:p>
        </p:txBody>
      </p:sp>
      <p:sp>
        <p:nvSpPr>
          <p:cNvPr id="9" name="TextBox 8"/>
          <p:cNvSpPr txBox="1"/>
          <p:nvPr/>
        </p:nvSpPr>
        <p:spPr>
          <a:xfrm>
            <a:off x="8676000" y="6480000"/>
            <a:ext cx="468000" cy="369332"/>
          </a:xfrm>
          <a:prstGeom prst="rect">
            <a:avLst/>
          </a:prstGeom>
          <a:noFill/>
        </p:spPr>
        <p:txBody>
          <a:bodyPr wrap="square" rtlCol="0">
            <a:spAutoFit/>
          </a:bodyPr>
          <a:lstStyle/>
          <a:p>
            <a:r>
              <a:rPr lang="ru-RU" dirty="0"/>
              <a:t>8</a:t>
            </a:r>
            <a:endParaRPr lang="ru-RU" dirty="0"/>
          </a:p>
        </p:txBody>
      </p:sp>
    </p:spTree>
    <p:extLst>
      <p:ext uri="{BB962C8B-B14F-4D97-AF65-F5344CB8AC3E}">
        <p14:creationId xmlns:p14="http://schemas.microsoft.com/office/powerpoint/2010/main" val="2600748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rotWithShape="1">
          <a:blip r:embed="rId2">
            <a:extLst>
              <a:ext uri="{28A0092B-C50C-407E-A947-70E740481C1C}">
                <a14:useLocalDpi xmlns:a14="http://schemas.microsoft.com/office/drawing/2010/main" val="0"/>
              </a:ext>
            </a:extLst>
          </a:blip>
          <a:srcRect l="2801" r="477"/>
          <a:stretch/>
        </p:blipFill>
        <p:spPr>
          <a:xfrm>
            <a:off x="576000" y="1872000"/>
            <a:ext cx="3744000" cy="3238500"/>
          </a:xfrm>
          <a:prstGeom prst="rect">
            <a:avLst/>
          </a:prstGeom>
        </p:spPr>
      </p:pic>
      <p:pic>
        <p:nvPicPr>
          <p:cNvPr id="3" name="Рисунок 2"/>
          <p:cNvPicPr>
            <a:picLocks noChangeAspect="1"/>
          </p:cNvPicPr>
          <p:nvPr/>
        </p:nvPicPr>
        <p:blipFill rotWithShape="1">
          <a:blip r:embed="rId3">
            <a:extLst>
              <a:ext uri="{28A0092B-C50C-407E-A947-70E740481C1C}">
                <a14:useLocalDpi xmlns:a14="http://schemas.microsoft.com/office/drawing/2010/main" val="0"/>
              </a:ext>
            </a:extLst>
          </a:blip>
          <a:srcRect l="2788" r="490"/>
          <a:stretch/>
        </p:blipFill>
        <p:spPr>
          <a:xfrm>
            <a:off x="4896000" y="1872000"/>
            <a:ext cx="3744000" cy="3238500"/>
          </a:xfrm>
          <a:prstGeom prst="rect">
            <a:avLst/>
          </a:prstGeom>
        </p:spPr>
      </p:pic>
      <p:sp>
        <p:nvSpPr>
          <p:cNvPr id="5" name="Text Box 4"/>
          <p:cNvSpPr txBox="1">
            <a:spLocks noChangeArrowheads="1"/>
          </p:cNvSpPr>
          <p:nvPr/>
        </p:nvSpPr>
        <p:spPr bwMode="auto">
          <a:xfrm>
            <a:off x="0" y="2"/>
            <a:ext cx="9144000" cy="492443"/>
          </a:xfrm>
          <a:prstGeom prst="rect">
            <a:avLst/>
          </a:prstGeom>
          <a:gradFill flip="none" rotWithShape="1">
            <a:gsLst>
              <a:gs pos="0">
                <a:schemeClr val="accent1">
                  <a:lumMod val="5000"/>
                  <a:lumOff val="95000"/>
                </a:schemeClr>
              </a:gs>
              <a:gs pos="100000">
                <a:schemeClr val="accent1">
                  <a:lumMod val="45000"/>
                  <a:lumOff val="55000"/>
                </a:schemeClr>
              </a:gs>
              <a:gs pos="21000">
                <a:schemeClr val="accent1">
                  <a:lumMod val="30000"/>
                  <a:lumOff val="70000"/>
                </a:schemeClr>
              </a:gs>
            </a:gsLst>
            <a:lin ang="0" scaled="1"/>
            <a:tileRect/>
          </a:gradFill>
          <a:ln>
            <a:noFill/>
          </a:ln>
          <a:effectLst/>
          <a:extLst/>
        </p:spPr>
        <p:txBody>
          <a:bodyPr wrap="square" tIns="0" bIns="0">
            <a:spAutoFit/>
          </a:bodyPr>
          <a:lstStyle/>
          <a:p>
            <a:pPr algn="ctr">
              <a:spcBef>
                <a:spcPct val="50000"/>
              </a:spcBef>
              <a:defRPr/>
            </a:pPr>
            <a:r>
              <a:rPr lang="ru-RU" altLang="ru-RU" sz="3200" b="1" dirty="0" smtClean="0">
                <a:solidFill>
                  <a:srgbClr val="00339A"/>
                </a:solidFill>
                <a:effectLst>
                  <a:outerShdw blurRad="38100" dist="38100" dir="2700000" algn="tl">
                    <a:srgbClr val="C0C0C0"/>
                  </a:outerShdw>
                </a:effectLst>
              </a:rPr>
              <a:t>Оценка метода </a:t>
            </a:r>
            <a:r>
              <a:rPr lang="en-US" altLang="ru-RU" sz="3200" b="1" dirty="0" err="1" smtClean="0">
                <a:solidFill>
                  <a:srgbClr val="00339A"/>
                </a:solidFill>
                <a:effectLst>
                  <a:outerShdw blurRad="38100" dist="38100" dir="2700000" algn="tl">
                    <a:srgbClr val="C0C0C0"/>
                  </a:outerShdw>
                </a:effectLst>
              </a:rPr>
              <a:t>Bassetti</a:t>
            </a:r>
            <a:r>
              <a:rPr lang="en-US" altLang="ru-RU" sz="3200" b="1" dirty="0" smtClean="0">
                <a:solidFill>
                  <a:srgbClr val="00339A"/>
                </a:solidFill>
                <a:effectLst>
                  <a:outerShdw blurRad="38100" dist="38100" dir="2700000" algn="tl">
                    <a:srgbClr val="C0C0C0"/>
                  </a:outerShdw>
                </a:effectLst>
              </a:rPr>
              <a:t>-Erskine </a:t>
            </a:r>
            <a:r>
              <a:rPr lang="ru-RU" altLang="ru-RU" sz="3200" b="1" dirty="0" smtClean="0">
                <a:solidFill>
                  <a:srgbClr val="00339A"/>
                </a:solidFill>
                <a:effectLst>
                  <a:outerShdw blurRad="38100" dist="38100" dir="2700000" algn="tl">
                    <a:srgbClr val="C0C0C0"/>
                  </a:outerShdw>
                </a:effectLst>
              </a:rPr>
              <a:t>для </a:t>
            </a:r>
            <a:r>
              <a:rPr lang="en-US" altLang="ru-RU" sz="3200" b="1" i="1" dirty="0" err="1" smtClean="0">
                <a:solidFill>
                  <a:srgbClr val="00339A"/>
                </a:solidFill>
                <a:effectLst>
                  <a:outerShdw blurRad="38100" dist="38100" dir="2700000" algn="tl">
                    <a:srgbClr val="C0C0C0"/>
                  </a:outerShdw>
                </a:effectLst>
              </a:rPr>
              <a:t>F</a:t>
            </a:r>
            <a:r>
              <a:rPr lang="en-US" altLang="ru-RU" sz="3200" b="1" baseline="-25000" dirty="0" err="1">
                <a:solidFill>
                  <a:srgbClr val="00339A"/>
                </a:solidFill>
                <a:effectLst>
                  <a:outerShdw blurRad="38100" dist="38100" dir="2700000" algn="tl">
                    <a:srgbClr val="C0C0C0"/>
                  </a:outerShdw>
                </a:effectLst>
              </a:rPr>
              <a:t>z</a:t>
            </a:r>
            <a:endParaRPr lang="ru-RU" altLang="ru-RU" sz="3200" b="1" baseline="-25000" dirty="0">
              <a:solidFill>
                <a:srgbClr val="00339A"/>
              </a:solidFill>
              <a:effectLst>
                <a:outerShdw blurRad="38100" dist="38100" dir="2700000" algn="tl">
                  <a:srgbClr val="C0C0C0"/>
                </a:outerShdw>
              </a:effectLst>
            </a:endParaRPr>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7" name="TextBox 6"/>
          <p:cNvSpPr txBox="1"/>
          <p:nvPr/>
        </p:nvSpPr>
        <p:spPr>
          <a:xfrm>
            <a:off x="720000" y="1224000"/>
            <a:ext cx="3141000" cy="646331"/>
          </a:xfrm>
          <a:prstGeom prst="rect">
            <a:avLst/>
          </a:prstGeom>
          <a:noFill/>
        </p:spPr>
        <p:txBody>
          <a:bodyPr wrap="square" rtlCol="0">
            <a:spAutoFit/>
          </a:bodyPr>
          <a:lstStyle/>
          <a:p>
            <a:pPr algn="ctr"/>
            <a:r>
              <a:rPr lang="ru-RU" dirty="0" smtClean="0"/>
              <a:t>Продольный толчок, численное интегрирование</a:t>
            </a:r>
            <a:endParaRPr lang="ru-RU" dirty="0"/>
          </a:p>
        </p:txBody>
      </p:sp>
      <p:sp>
        <p:nvSpPr>
          <p:cNvPr id="8" name="TextBox 7"/>
          <p:cNvSpPr txBox="1"/>
          <p:nvPr/>
        </p:nvSpPr>
        <p:spPr>
          <a:xfrm>
            <a:off x="4644000" y="1224000"/>
            <a:ext cx="4191000" cy="646331"/>
          </a:xfrm>
          <a:prstGeom prst="rect">
            <a:avLst/>
          </a:prstGeom>
          <a:noFill/>
        </p:spPr>
        <p:txBody>
          <a:bodyPr wrap="square" rtlCol="0">
            <a:spAutoFit/>
          </a:bodyPr>
          <a:lstStyle/>
          <a:p>
            <a:pPr algn="ctr"/>
            <a:r>
              <a:rPr lang="ru-RU" dirty="0" smtClean="0"/>
              <a:t>Продольный толчок, </a:t>
            </a:r>
            <a:r>
              <a:rPr lang="ru-RU" dirty="0" err="1" smtClean="0"/>
              <a:t>комплиментарный</a:t>
            </a:r>
            <a:r>
              <a:rPr lang="ru-RU" dirty="0" smtClean="0"/>
              <a:t> к формуле </a:t>
            </a:r>
            <a:r>
              <a:rPr lang="en-US" dirty="0" err="1" smtClean="0"/>
              <a:t>Bassetti</a:t>
            </a:r>
            <a:r>
              <a:rPr lang="en-US" dirty="0" smtClean="0"/>
              <a:t>-Erskine</a:t>
            </a:r>
            <a:endParaRPr lang="ru-RU" dirty="0"/>
          </a:p>
        </p:txBody>
      </p:sp>
      <p:sp>
        <p:nvSpPr>
          <p:cNvPr id="9" name="TextBox 8"/>
          <p:cNvSpPr txBox="1"/>
          <p:nvPr/>
        </p:nvSpPr>
        <p:spPr>
          <a:xfrm>
            <a:off x="8676000" y="6480000"/>
            <a:ext cx="468000" cy="369332"/>
          </a:xfrm>
          <a:prstGeom prst="rect">
            <a:avLst/>
          </a:prstGeom>
          <a:noFill/>
        </p:spPr>
        <p:txBody>
          <a:bodyPr wrap="square" rtlCol="0">
            <a:spAutoFit/>
          </a:bodyPr>
          <a:lstStyle/>
          <a:p>
            <a:r>
              <a:rPr lang="ru-RU" dirty="0"/>
              <a:t>9</a:t>
            </a:r>
            <a:endParaRPr lang="ru-RU" dirty="0"/>
          </a:p>
        </p:txBody>
      </p:sp>
    </p:spTree>
    <p:extLst>
      <p:ext uri="{BB962C8B-B14F-4D97-AF65-F5344CB8AC3E}">
        <p14:creationId xmlns:p14="http://schemas.microsoft.com/office/powerpoint/2010/main" val="366007852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2485</TotalTime>
  <Words>1302</Words>
  <Application>Microsoft Office PowerPoint</Application>
  <PresentationFormat>Экран (4:3)</PresentationFormat>
  <Paragraphs>145</Paragraphs>
  <Slides>18</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18</vt:i4>
      </vt:variant>
    </vt:vector>
  </HeadingPairs>
  <TitlesOfParts>
    <vt:vector size="20" baseType="lpstr">
      <vt:lpstr>Тема Office</vt:lpstr>
      <vt:lpstr>Equation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59</cp:revision>
  <dcterms:created xsi:type="dcterms:W3CDTF">2018-12-21T17:22:14Z</dcterms:created>
  <dcterms:modified xsi:type="dcterms:W3CDTF">2018-12-24T07:37:27Z</dcterms:modified>
</cp:coreProperties>
</file>