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handoutMasterIdLst>
    <p:handoutMasterId r:id="rId18"/>
  </p:handoutMasterIdLst>
  <p:sldIdLst>
    <p:sldId id="370" r:id="rId2"/>
    <p:sldId id="632" r:id="rId3"/>
    <p:sldId id="651" r:id="rId4"/>
    <p:sldId id="652" r:id="rId5"/>
    <p:sldId id="643" r:id="rId6"/>
    <p:sldId id="644" r:id="rId7"/>
    <p:sldId id="653" r:id="rId8"/>
    <p:sldId id="647" r:id="rId9"/>
    <p:sldId id="639" r:id="rId10"/>
    <p:sldId id="649" r:id="rId11"/>
    <p:sldId id="638" r:id="rId12"/>
    <p:sldId id="646" r:id="rId13"/>
    <p:sldId id="637" r:id="rId14"/>
    <p:sldId id="628" r:id="rId15"/>
    <p:sldId id="494" r:id="rId16"/>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tzhak" initials="I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70066"/>
    <a:srgbClr val="000066"/>
    <a:srgbClr val="0000FF"/>
    <a:srgbClr val="000000"/>
    <a:srgbClr val="E646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176" autoAdjust="0"/>
    <p:restoredTop sz="92432" autoAdjust="0"/>
  </p:normalViewPr>
  <p:slideViewPr>
    <p:cSldViewPr>
      <p:cViewPr varScale="1">
        <p:scale>
          <a:sx n="107" d="100"/>
          <a:sy n="107" d="100"/>
        </p:scale>
        <p:origin x="135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60" d="100"/>
        <a:sy n="160" d="100"/>
      </p:scale>
      <p:origin x="0" y="195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D57B11F-1872-FF4E-8417-E8326F7E5C7D}" type="datetimeFigureOut">
              <a:rPr lang="en-US" smtClean="0"/>
              <a:t>2/21/2019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2F40A13-A293-E34A-9031-D4F6BB95F3F5}" type="slidenum">
              <a:rPr lang="en-US" smtClean="0"/>
              <a:t>‹#›</a:t>
            </a:fld>
            <a:endParaRPr lang="en-US"/>
          </a:p>
        </p:txBody>
      </p:sp>
    </p:spTree>
    <p:extLst>
      <p:ext uri="{BB962C8B-B14F-4D97-AF65-F5344CB8AC3E}">
        <p14:creationId xmlns:p14="http://schemas.microsoft.com/office/powerpoint/2010/main" val="20162236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E1E4A4F9-A070-414F-BF03-02A213254846}" type="datetimeFigureOut">
              <a:rPr lang="fr-FR"/>
              <a:pPr>
                <a:defRPr/>
              </a:pPr>
              <a:t>21/02/2019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0E3898CE-70A6-4B1D-B309-B108AE0FB14F}" type="slidenum">
              <a:rPr lang="fr-FR"/>
              <a:pPr>
                <a:defRPr/>
              </a:pPr>
              <a:t>‹#›</a:t>
            </a:fld>
            <a:endParaRPr lang="fr-FR"/>
          </a:p>
        </p:txBody>
      </p:sp>
    </p:spTree>
    <p:extLst>
      <p:ext uri="{BB962C8B-B14F-4D97-AF65-F5344CB8AC3E}">
        <p14:creationId xmlns:p14="http://schemas.microsoft.com/office/powerpoint/2010/main" val="26781992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a:defRPr/>
            </a:pPr>
            <a:fld id="{0E3898CE-70A6-4B1D-B309-B108AE0FB14F}" type="slidenum">
              <a:rPr lang="fr-FR" smtClean="0"/>
              <a:pPr>
                <a:defRPr/>
              </a:pPr>
              <a:t>2</a:t>
            </a:fld>
            <a:endParaRPr lang="fr-FR"/>
          </a:p>
        </p:txBody>
      </p:sp>
    </p:spTree>
    <p:extLst>
      <p:ext uri="{BB962C8B-B14F-4D97-AF65-F5344CB8AC3E}">
        <p14:creationId xmlns:p14="http://schemas.microsoft.com/office/powerpoint/2010/main" val="864782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E3898CE-70A6-4B1D-B309-B108AE0FB14F}" type="slidenum">
              <a:rPr lang="fr-FR" smtClean="0"/>
              <a:pPr>
                <a:defRPr/>
              </a:pPr>
              <a:t>14</a:t>
            </a:fld>
            <a:endParaRPr lang="fr-FR"/>
          </a:p>
        </p:txBody>
      </p:sp>
    </p:spTree>
    <p:extLst>
      <p:ext uri="{BB962C8B-B14F-4D97-AF65-F5344CB8AC3E}">
        <p14:creationId xmlns:p14="http://schemas.microsoft.com/office/powerpoint/2010/main" val="1740650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Arial" charset="0"/>
              </a:defRPr>
            </a:lvl1pPr>
            <a:lvl2pPr marL="742950" indent="-285750">
              <a:defRPr sz="1600">
                <a:solidFill>
                  <a:schemeClr val="tx1"/>
                </a:solidFill>
                <a:latin typeface="Arial" charset="0"/>
                <a:ea typeface="Arial" charset="0"/>
                <a:cs typeface="Arial" charset="0"/>
              </a:defRPr>
            </a:lvl2pPr>
            <a:lvl3pPr marL="1143000" indent="-228600">
              <a:defRPr sz="1600">
                <a:solidFill>
                  <a:schemeClr val="tx1"/>
                </a:solidFill>
                <a:latin typeface="Arial" charset="0"/>
                <a:ea typeface="Arial" charset="0"/>
                <a:cs typeface="Arial" charset="0"/>
              </a:defRPr>
            </a:lvl3pPr>
            <a:lvl4pPr marL="1600200" indent="-228600">
              <a:defRPr sz="1600">
                <a:solidFill>
                  <a:schemeClr val="tx1"/>
                </a:solidFill>
                <a:latin typeface="Arial" charset="0"/>
                <a:ea typeface="Arial" charset="0"/>
                <a:cs typeface="Arial" charset="0"/>
              </a:defRPr>
            </a:lvl4pPr>
            <a:lvl5pPr marL="2057400" indent="-228600">
              <a:defRPr sz="1600">
                <a:solidFill>
                  <a:schemeClr val="tx1"/>
                </a:solidFill>
                <a:latin typeface="Arial" charset="0"/>
                <a:ea typeface="Arial" charset="0"/>
                <a:cs typeface="Arial" charset="0"/>
              </a:defRPr>
            </a:lvl5pPr>
            <a:lvl6pPr marL="2514600" indent="-228600" eaLnBrk="0" fontAlgn="base" hangingPunct="0">
              <a:spcBef>
                <a:spcPct val="0"/>
              </a:spcBef>
              <a:spcAft>
                <a:spcPts val="1050"/>
              </a:spcAft>
              <a:buClr>
                <a:srgbClr val="000000"/>
              </a:buClr>
              <a:buSzPct val="45000"/>
              <a:defRPr sz="1600">
                <a:solidFill>
                  <a:schemeClr val="tx1"/>
                </a:solidFill>
                <a:latin typeface="Arial" charset="0"/>
                <a:ea typeface="Arial" charset="0"/>
                <a:cs typeface="Arial" charset="0"/>
              </a:defRPr>
            </a:lvl6pPr>
            <a:lvl7pPr marL="2971800" indent="-228600" eaLnBrk="0" fontAlgn="base" hangingPunct="0">
              <a:spcBef>
                <a:spcPct val="0"/>
              </a:spcBef>
              <a:spcAft>
                <a:spcPts val="1050"/>
              </a:spcAft>
              <a:buClr>
                <a:srgbClr val="000000"/>
              </a:buClr>
              <a:buSzPct val="45000"/>
              <a:defRPr sz="1600">
                <a:solidFill>
                  <a:schemeClr val="tx1"/>
                </a:solidFill>
                <a:latin typeface="Arial" charset="0"/>
                <a:ea typeface="Arial" charset="0"/>
                <a:cs typeface="Arial" charset="0"/>
              </a:defRPr>
            </a:lvl7pPr>
            <a:lvl8pPr marL="3429000" indent="-228600" eaLnBrk="0" fontAlgn="base" hangingPunct="0">
              <a:spcBef>
                <a:spcPct val="0"/>
              </a:spcBef>
              <a:spcAft>
                <a:spcPts val="1050"/>
              </a:spcAft>
              <a:buClr>
                <a:srgbClr val="000000"/>
              </a:buClr>
              <a:buSzPct val="45000"/>
              <a:defRPr sz="1600">
                <a:solidFill>
                  <a:schemeClr val="tx1"/>
                </a:solidFill>
                <a:latin typeface="Arial" charset="0"/>
                <a:ea typeface="Arial" charset="0"/>
                <a:cs typeface="Arial" charset="0"/>
              </a:defRPr>
            </a:lvl8pPr>
            <a:lvl9pPr marL="3886200" indent="-228600" eaLnBrk="0" fontAlgn="base" hangingPunct="0">
              <a:spcBef>
                <a:spcPct val="0"/>
              </a:spcBef>
              <a:spcAft>
                <a:spcPts val="1050"/>
              </a:spcAft>
              <a:buClr>
                <a:srgbClr val="000000"/>
              </a:buClr>
              <a:buSzPct val="45000"/>
              <a:defRPr sz="1600">
                <a:solidFill>
                  <a:schemeClr val="tx1"/>
                </a:solidFill>
                <a:latin typeface="Arial" charset="0"/>
                <a:ea typeface="Arial" charset="0"/>
                <a:cs typeface="Arial" charset="0"/>
              </a:defRPr>
            </a:lvl9pPr>
          </a:lstStyle>
          <a:p>
            <a:fld id="{B9D2F29B-A39A-954A-9216-BC27B1EF4E6A}" type="slidenum">
              <a:rPr lang="en-US" sz="1200"/>
              <a:pPr/>
              <a:t>15</a:t>
            </a:fld>
            <a:endParaRPr lang="en-US" sz="120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a:latin typeface="Arial" charset="0"/>
                <a:cs typeface="Arial" charset="0"/>
              </a:rPr>
              <a:t> </a:t>
            </a:r>
          </a:p>
        </p:txBody>
      </p:sp>
    </p:spTree>
    <p:extLst>
      <p:ext uri="{BB962C8B-B14F-4D97-AF65-F5344CB8AC3E}">
        <p14:creationId xmlns:p14="http://schemas.microsoft.com/office/powerpoint/2010/main" val="1430875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 </a:t>
            </a:r>
          </a:p>
          <a:p>
            <a:endParaRPr lang="en-US" dirty="0"/>
          </a:p>
        </p:txBody>
      </p:sp>
      <p:sp>
        <p:nvSpPr>
          <p:cNvPr id="4" name="Slide Number Placeholder 3"/>
          <p:cNvSpPr>
            <a:spLocks noGrp="1"/>
          </p:cNvSpPr>
          <p:nvPr>
            <p:ph type="sldNum" sz="quarter" idx="10"/>
          </p:nvPr>
        </p:nvSpPr>
        <p:spPr/>
        <p:txBody>
          <a:bodyPr/>
          <a:lstStyle/>
          <a:p>
            <a:pPr>
              <a:defRPr/>
            </a:pPr>
            <a:fld id="{0E3898CE-70A6-4B1D-B309-B108AE0FB14F}" type="slidenum">
              <a:rPr lang="fr-FR" smtClean="0"/>
              <a:pPr>
                <a:defRPr/>
              </a:pPr>
              <a:t>3</a:t>
            </a:fld>
            <a:endParaRPr lang="fr-FR"/>
          </a:p>
        </p:txBody>
      </p:sp>
    </p:spTree>
    <p:extLst>
      <p:ext uri="{BB962C8B-B14F-4D97-AF65-F5344CB8AC3E}">
        <p14:creationId xmlns:p14="http://schemas.microsoft.com/office/powerpoint/2010/main" val="3823605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E3898CE-70A6-4B1D-B309-B108AE0FB14F}" type="slidenum">
              <a:rPr lang="fr-FR" smtClean="0"/>
              <a:pPr>
                <a:defRPr/>
              </a:pPr>
              <a:t>4</a:t>
            </a:fld>
            <a:endParaRPr lang="fr-FR"/>
          </a:p>
        </p:txBody>
      </p:sp>
    </p:spTree>
    <p:extLst>
      <p:ext uri="{BB962C8B-B14F-4D97-AF65-F5344CB8AC3E}">
        <p14:creationId xmlns:p14="http://schemas.microsoft.com/office/powerpoint/2010/main" val="563310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E3898CE-70A6-4B1D-B309-B108AE0FB14F}" type="slidenum">
              <a:rPr lang="fr-FR" smtClean="0"/>
              <a:pPr>
                <a:defRPr/>
              </a:pPr>
              <a:t>5</a:t>
            </a:fld>
            <a:endParaRPr lang="fr-FR"/>
          </a:p>
        </p:txBody>
      </p:sp>
    </p:spTree>
    <p:extLst>
      <p:ext uri="{BB962C8B-B14F-4D97-AF65-F5344CB8AC3E}">
        <p14:creationId xmlns:p14="http://schemas.microsoft.com/office/powerpoint/2010/main" val="3105850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a:defRPr/>
            </a:pPr>
            <a:fld id="{0E3898CE-70A6-4B1D-B309-B108AE0FB14F}" type="slidenum">
              <a:rPr lang="fr-FR" smtClean="0"/>
              <a:pPr>
                <a:defRPr/>
              </a:pPr>
              <a:t>7</a:t>
            </a:fld>
            <a:endParaRPr lang="fr-FR"/>
          </a:p>
        </p:txBody>
      </p:sp>
    </p:spTree>
    <p:extLst>
      <p:ext uri="{BB962C8B-B14F-4D97-AF65-F5344CB8AC3E}">
        <p14:creationId xmlns:p14="http://schemas.microsoft.com/office/powerpoint/2010/main" val="4289678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E3898CE-70A6-4B1D-B309-B108AE0FB14F}" type="slidenum">
              <a:rPr lang="fr-FR" smtClean="0"/>
              <a:pPr>
                <a:defRPr/>
              </a:pPr>
              <a:t>8</a:t>
            </a:fld>
            <a:endParaRPr lang="fr-FR"/>
          </a:p>
        </p:txBody>
      </p:sp>
    </p:spTree>
    <p:extLst>
      <p:ext uri="{BB962C8B-B14F-4D97-AF65-F5344CB8AC3E}">
        <p14:creationId xmlns:p14="http://schemas.microsoft.com/office/powerpoint/2010/main" val="3518137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a:defRPr/>
            </a:pPr>
            <a:fld id="{0E3898CE-70A6-4B1D-B309-B108AE0FB14F}" type="slidenum">
              <a:rPr lang="fr-FR" smtClean="0"/>
              <a:pPr>
                <a:defRPr/>
              </a:pPr>
              <a:t>9</a:t>
            </a:fld>
            <a:endParaRPr lang="fr-FR"/>
          </a:p>
        </p:txBody>
      </p:sp>
    </p:spTree>
    <p:extLst>
      <p:ext uri="{BB962C8B-B14F-4D97-AF65-F5344CB8AC3E}">
        <p14:creationId xmlns:p14="http://schemas.microsoft.com/office/powerpoint/2010/main" val="1959981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a:defRPr/>
            </a:pPr>
            <a:fld id="{0E3898CE-70A6-4B1D-B309-B108AE0FB14F}" type="slidenum">
              <a:rPr lang="fr-FR" smtClean="0"/>
              <a:pPr>
                <a:defRPr/>
              </a:pPr>
              <a:t>10</a:t>
            </a:fld>
            <a:endParaRPr lang="fr-FR"/>
          </a:p>
        </p:txBody>
      </p:sp>
    </p:spTree>
    <p:extLst>
      <p:ext uri="{BB962C8B-B14F-4D97-AF65-F5344CB8AC3E}">
        <p14:creationId xmlns:p14="http://schemas.microsoft.com/office/powerpoint/2010/main" val="2508704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pPr>
              <a:defRPr/>
            </a:pPr>
            <a:fld id="{0E3898CE-70A6-4B1D-B309-B108AE0FB14F}" type="slidenum">
              <a:rPr lang="fr-FR" smtClean="0"/>
              <a:pPr>
                <a:defRPr/>
              </a:pPr>
              <a:t>11</a:t>
            </a:fld>
            <a:endParaRPr lang="fr-FR"/>
          </a:p>
        </p:txBody>
      </p:sp>
    </p:spTree>
    <p:extLst>
      <p:ext uri="{BB962C8B-B14F-4D97-AF65-F5344CB8AC3E}">
        <p14:creationId xmlns:p14="http://schemas.microsoft.com/office/powerpoint/2010/main" val="3279771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lvl1pPr>
              <a:defRPr/>
            </a:lvl1pPr>
          </a:lstStyle>
          <a:p>
            <a:pPr>
              <a:defRPr/>
            </a:pPr>
            <a:r>
              <a:rPr lang="en-US"/>
              <a:t>Itzhak Tserruya</a:t>
            </a: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en-US"/>
              <a:t>125 SC JINR, January 21, 2019</a:t>
            </a: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52AA5F94-DAA2-4BB4-9AAA-475D9D2882F0}" type="slidenum">
              <a:rPr lang="fr-FR"/>
              <a:pPr>
                <a:defRPr/>
              </a:pPr>
              <a:t>‹#›</a:t>
            </a:fld>
            <a:endParaRPr lang="fr-FR"/>
          </a:p>
        </p:txBody>
      </p:sp>
    </p:spTree>
    <p:extLst>
      <p:ext uri="{BB962C8B-B14F-4D97-AF65-F5344CB8AC3E}">
        <p14:creationId xmlns:p14="http://schemas.microsoft.com/office/powerpoint/2010/main" val="1857184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r>
              <a:rPr lang="en-US"/>
              <a:t>Itzhak Tserruya</a:t>
            </a: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en-US"/>
              <a:t>125 SC JINR, January 21, 2019</a:t>
            </a: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B198D737-4228-4C38-B33A-4B49E5614A7B}" type="slidenum">
              <a:rPr lang="fr-FR"/>
              <a:pPr>
                <a:defRPr/>
              </a:pPr>
              <a:t>‹#›</a:t>
            </a:fld>
            <a:endParaRPr lang="fr-FR"/>
          </a:p>
        </p:txBody>
      </p:sp>
    </p:spTree>
    <p:extLst>
      <p:ext uri="{BB962C8B-B14F-4D97-AF65-F5344CB8AC3E}">
        <p14:creationId xmlns:p14="http://schemas.microsoft.com/office/powerpoint/2010/main" val="1355559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r>
              <a:rPr lang="en-US"/>
              <a:t>Itzhak Tserruya</a:t>
            </a: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en-US"/>
              <a:t>125 SC JINR, January 21, 2019</a:t>
            </a: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16DF4E4E-0493-4C8B-A2F2-AEEF986F6E52}" type="slidenum">
              <a:rPr lang="fr-FR"/>
              <a:pPr>
                <a:defRPr/>
              </a:pPr>
              <a:t>‹#›</a:t>
            </a:fld>
            <a:endParaRPr lang="fr-FR"/>
          </a:p>
        </p:txBody>
      </p:sp>
    </p:spTree>
    <p:extLst>
      <p:ext uri="{BB962C8B-B14F-4D97-AF65-F5344CB8AC3E}">
        <p14:creationId xmlns:p14="http://schemas.microsoft.com/office/powerpoint/2010/main" val="479163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pPr>
              <a:defRPr/>
            </a:pPr>
            <a:r>
              <a:rPr lang="en-US"/>
              <a:t>Itzhak Tserruya</a:t>
            </a: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en-US"/>
              <a:t>125 SC JINR, January 21, 2019</a:t>
            </a: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16AAA047-8AEF-4C69-86C3-C9A280890182}" type="slidenum">
              <a:rPr lang="fr-FR"/>
              <a:pPr>
                <a:defRPr/>
              </a:pPr>
              <a:t>‹#›</a:t>
            </a:fld>
            <a:endParaRPr lang="fr-FR"/>
          </a:p>
        </p:txBody>
      </p:sp>
    </p:spTree>
    <p:extLst>
      <p:ext uri="{BB962C8B-B14F-4D97-AF65-F5344CB8AC3E}">
        <p14:creationId xmlns:p14="http://schemas.microsoft.com/office/powerpoint/2010/main" val="4145808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r>
              <a:rPr lang="en-US"/>
              <a:t>Itzhak Tserruya</a:t>
            </a:r>
            <a:endParaRPr lang="fr-FR"/>
          </a:p>
        </p:txBody>
      </p:sp>
      <p:sp>
        <p:nvSpPr>
          <p:cNvPr id="5" name="Espace réservé du pied de page 4"/>
          <p:cNvSpPr>
            <a:spLocks noGrp="1"/>
          </p:cNvSpPr>
          <p:nvPr>
            <p:ph type="ftr" sz="quarter" idx="11"/>
          </p:nvPr>
        </p:nvSpPr>
        <p:spPr/>
        <p:txBody>
          <a:bodyPr/>
          <a:lstStyle>
            <a:lvl1pPr>
              <a:defRPr/>
            </a:lvl1pPr>
          </a:lstStyle>
          <a:p>
            <a:pPr>
              <a:defRPr/>
            </a:pPr>
            <a:r>
              <a:rPr lang="en-US"/>
              <a:t>125 SC JINR, January 21, 2019</a:t>
            </a: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EF620F82-76D5-4D77-BC21-5A4268D496F6}" type="slidenum">
              <a:rPr lang="fr-FR"/>
              <a:pPr>
                <a:defRPr/>
              </a:pPr>
              <a:t>‹#›</a:t>
            </a:fld>
            <a:endParaRPr lang="fr-FR"/>
          </a:p>
        </p:txBody>
      </p:sp>
    </p:spTree>
    <p:extLst>
      <p:ext uri="{BB962C8B-B14F-4D97-AF65-F5344CB8AC3E}">
        <p14:creationId xmlns:p14="http://schemas.microsoft.com/office/powerpoint/2010/main" val="4241598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p:cNvSpPr>
            <a:spLocks noGrp="1"/>
          </p:cNvSpPr>
          <p:nvPr>
            <p:ph type="dt" sz="half" idx="10"/>
          </p:nvPr>
        </p:nvSpPr>
        <p:spPr/>
        <p:txBody>
          <a:bodyPr/>
          <a:lstStyle>
            <a:lvl1pPr>
              <a:defRPr/>
            </a:lvl1pPr>
          </a:lstStyle>
          <a:p>
            <a:pPr>
              <a:defRPr/>
            </a:pPr>
            <a:r>
              <a:rPr lang="en-US"/>
              <a:t>Itzhak Tserruya</a:t>
            </a:r>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en-US"/>
              <a:t>125 SC JINR, January 21, 2019</a:t>
            </a: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B9240E01-1DDF-4704-8DDC-978A7A0AD2EC}" type="slidenum">
              <a:rPr lang="fr-FR"/>
              <a:pPr>
                <a:defRPr/>
              </a:pPr>
              <a:t>‹#›</a:t>
            </a:fld>
            <a:endParaRPr lang="fr-FR"/>
          </a:p>
        </p:txBody>
      </p:sp>
    </p:spTree>
    <p:extLst>
      <p:ext uri="{BB962C8B-B14F-4D97-AF65-F5344CB8AC3E}">
        <p14:creationId xmlns:p14="http://schemas.microsoft.com/office/powerpoint/2010/main" val="2850701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p:cNvSpPr>
            <a:spLocks noGrp="1"/>
          </p:cNvSpPr>
          <p:nvPr>
            <p:ph type="dt" sz="half" idx="10"/>
          </p:nvPr>
        </p:nvSpPr>
        <p:spPr/>
        <p:txBody>
          <a:bodyPr/>
          <a:lstStyle>
            <a:lvl1pPr>
              <a:defRPr/>
            </a:lvl1pPr>
          </a:lstStyle>
          <a:p>
            <a:pPr>
              <a:defRPr/>
            </a:pPr>
            <a:r>
              <a:rPr lang="en-US"/>
              <a:t>Itzhak Tserruya</a:t>
            </a:r>
            <a:endParaRPr lang="fr-FR"/>
          </a:p>
        </p:txBody>
      </p:sp>
      <p:sp>
        <p:nvSpPr>
          <p:cNvPr id="8" name="Espace réservé du pied de page 4"/>
          <p:cNvSpPr>
            <a:spLocks noGrp="1"/>
          </p:cNvSpPr>
          <p:nvPr>
            <p:ph type="ftr" sz="quarter" idx="11"/>
          </p:nvPr>
        </p:nvSpPr>
        <p:spPr/>
        <p:txBody>
          <a:bodyPr/>
          <a:lstStyle>
            <a:lvl1pPr>
              <a:defRPr/>
            </a:lvl1pPr>
          </a:lstStyle>
          <a:p>
            <a:pPr>
              <a:defRPr/>
            </a:pPr>
            <a:r>
              <a:rPr lang="en-US"/>
              <a:t>125 SC JINR, January 21, 2019</a:t>
            </a: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9718A4F5-7B53-4BFD-86F4-1EDCF116CB5F}" type="slidenum">
              <a:rPr lang="fr-FR"/>
              <a:pPr>
                <a:defRPr/>
              </a:pPr>
              <a:t>‹#›</a:t>
            </a:fld>
            <a:endParaRPr lang="fr-FR"/>
          </a:p>
        </p:txBody>
      </p:sp>
    </p:spTree>
    <p:extLst>
      <p:ext uri="{BB962C8B-B14F-4D97-AF65-F5344CB8AC3E}">
        <p14:creationId xmlns:p14="http://schemas.microsoft.com/office/powerpoint/2010/main" val="3861743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3"/>
          <p:cNvSpPr>
            <a:spLocks noGrp="1"/>
          </p:cNvSpPr>
          <p:nvPr>
            <p:ph type="dt" sz="half" idx="10"/>
          </p:nvPr>
        </p:nvSpPr>
        <p:spPr/>
        <p:txBody>
          <a:bodyPr/>
          <a:lstStyle>
            <a:lvl1pPr>
              <a:defRPr/>
            </a:lvl1pPr>
          </a:lstStyle>
          <a:p>
            <a:pPr>
              <a:defRPr/>
            </a:pPr>
            <a:r>
              <a:rPr lang="en-US"/>
              <a:t>Itzhak Tserruya</a:t>
            </a:r>
            <a:endParaRPr lang="fr-FR"/>
          </a:p>
        </p:txBody>
      </p:sp>
      <p:sp>
        <p:nvSpPr>
          <p:cNvPr id="4" name="Espace réservé du pied de page 4"/>
          <p:cNvSpPr>
            <a:spLocks noGrp="1"/>
          </p:cNvSpPr>
          <p:nvPr>
            <p:ph type="ftr" sz="quarter" idx="11"/>
          </p:nvPr>
        </p:nvSpPr>
        <p:spPr/>
        <p:txBody>
          <a:bodyPr/>
          <a:lstStyle>
            <a:lvl1pPr>
              <a:defRPr/>
            </a:lvl1pPr>
          </a:lstStyle>
          <a:p>
            <a:pPr>
              <a:defRPr/>
            </a:pPr>
            <a:r>
              <a:rPr lang="en-US"/>
              <a:t>125 SC JINR, January 21, 2019</a:t>
            </a: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E51AD37E-EE59-41F9-9DC3-0CD03DC07E77}" type="slidenum">
              <a:rPr lang="fr-FR"/>
              <a:pPr>
                <a:defRPr/>
              </a:pPr>
              <a:t>‹#›</a:t>
            </a:fld>
            <a:endParaRPr lang="fr-FR"/>
          </a:p>
        </p:txBody>
      </p:sp>
    </p:spTree>
    <p:extLst>
      <p:ext uri="{BB962C8B-B14F-4D97-AF65-F5344CB8AC3E}">
        <p14:creationId xmlns:p14="http://schemas.microsoft.com/office/powerpoint/2010/main" val="1964795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r>
              <a:rPr lang="en-US"/>
              <a:t>Itzhak Tserruya</a:t>
            </a:r>
            <a:endParaRPr lang="fr-FR"/>
          </a:p>
        </p:txBody>
      </p:sp>
      <p:sp>
        <p:nvSpPr>
          <p:cNvPr id="3" name="Espace réservé du pied de page 4"/>
          <p:cNvSpPr>
            <a:spLocks noGrp="1"/>
          </p:cNvSpPr>
          <p:nvPr>
            <p:ph type="ftr" sz="quarter" idx="11"/>
          </p:nvPr>
        </p:nvSpPr>
        <p:spPr/>
        <p:txBody>
          <a:bodyPr/>
          <a:lstStyle>
            <a:lvl1pPr>
              <a:defRPr/>
            </a:lvl1pPr>
          </a:lstStyle>
          <a:p>
            <a:pPr>
              <a:defRPr/>
            </a:pPr>
            <a:r>
              <a:rPr lang="en-US"/>
              <a:t>125 SC JINR, January 21, 2019</a:t>
            </a: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2F10942A-3396-4E26-B660-1DA9C9F599E0}" type="slidenum">
              <a:rPr lang="fr-FR"/>
              <a:pPr>
                <a:defRPr/>
              </a:pPr>
              <a:t>‹#›</a:t>
            </a:fld>
            <a:endParaRPr lang="fr-FR"/>
          </a:p>
        </p:txBody>
      </p:sp>
    </p:spTree>
    <p:extLst>
      <p:ext uri="{BB962C8B-B14F-4D97-AF65-F5344CB8AC3E}">
        <p14:creationId xmlns:p14="http://schemas.microsoft.com/office/powerpoint/2010/main" val="1594335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r>
              <a:rPr lang="en-US"/>
              <a:t>Itzhak Tserruya</a:t>
            </a:r>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en-US"/>
              <a:t>125 SC JINR, January 21, 2019</a:t>
            </a: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9B9DE9A2-7386-464B-8932-B8D904D0A66D}" type="slidenum">
              <a:rPr lang="fr-FR"/>
              <a:pPr>
                <a:defRPr/>
              </a:pPr>
              <a:t>‹#›</a:t>
            </a:fld>
            <a:endParaRPr lang="fr-FR"/>
          </a:p>
        </p:txBody>
      </p:sp>
    </p:spTree>
    <p:extLst>
      <p:ext uri="{BB962C8B-B14F-4D97-AF65-F5344CB8AC3E}">
        <p14:creationId xmlns:p14="http://schemas.microsoft.com/office/powerpoint/2010/main" val="2962299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r>
              <a:rPr lang="en-US"/>
              <a:t>Itzhak Tserruya</a:t>
            </a:r>
            <a:endParaRPr lang="fr-FR"/>
          </a:p>
        </p:txBody>
      </p:sp>
      <p:sp>
        <p:nvSpPr>
          <p:cNvPr id="6" name="Espace réservé du pied de page 4"/>
          <p:cNvSpPr>
            <a:spLocks noGrp="1"/>
          </p:cNvSpPr>
          <p:nvPr>
            <p:ph type="ftr" sz="quarter" idx="11"/>
          </p:nvPr>
        </p:nvSpPr>
        <p:spPr/>
        <p:txBody>
          <a:bodyPr/>
          <a:lstStyle>
            <a:lvl1pPr>
              <a:defRPr/>
            </a:lvl1pPr>
          </a:lstStyle>
          <a:p>
            <a:pPr>
              <a:defRPr/>
            </a:pPr>
            <a:r>
              <a:rPr lang="en-US"/>
              <a:t>125 SC JINR, January 21, 2019</a:t>
            </a: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DFE13C74-01FF-4C14-995A-2652EA7BD551}" type="slidenum">
              <a:rPr lang="fr-FR"/>
              <a:pPr>
                <a:defRPr/>
              </a:pPr>
              <a:t>‹#›</a:t>
            </a:fld>
            <a:endParaRPr lang="fr-FR"/>
          </a:p>
        </p:txBody>
      </p:sp>
    </p:spTree>
    <p:extLst>
      <p:ext uri="{BB962C8B-B14F-4D97-AF65-F5344CB8AC3E}">
        <p14:creationId xmlns:p14="http://schemas.microsoft.com/office/powerpoint/2010/main" val="1673191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r>
              <a:rPr lang="en-US"/>
              <a:t>Itzhak Tserruya</a:t>
            </a:r>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a:t>125 SC JINR, January 21, 2019</a:t>
            </a: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354CB46-E9BE-4A8A-A36A-EAF21D934587}"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tiff"/><Relationship Id="rId5" Type="http://schemas.openxmlformats.org/officeDocument/2006/relationships/image" Target="../media/image8.tiff"/><Relationship Id="rId4" Type="http://schemas.openxmlformats.org/officeDocument/2006/relationships/image" Target="../media/image7.tiff"/></Relationships>
</file>

<file path=ppt/slides/_rels/slide6.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JINR.jpg"/>
          <p:cNvPicPr>
            <a:picLocks noChangeAspect="1"/>
          </p:cNvPicPr>
          <p:nvPr/>
        </p:nvPicPr>
        <p:blipFill rotWithShape="1">
          <a:blip r:embed="rId2">
            <a:alphaModFix amt="34000"/>
            <a:extLst>
              <a:ext uri="{28A0092B-C50C-407E-A947-70E740481C1C}">
                <a14:useLocalDpi xmlns:a14="http://schemas.microsoft.com/office/drawing/2010/main" val="0"/>
              </a:ext>
            </a:extLst>
          </a:blip>
          <a:srcRect t="50230" r="71199"/>
          <a:stretch/>
        </p:blipFill>
        <p:spPr>
          <a:xfrm>
            <a:off x="0" y="0"/>
            <a:ext cx="9143999" cy="6858000"/>
          </a:xfrm>
          <a:prstGeom prst="rect">
            <a:avLst/>
          </a:prstGeom>
        </p:spPr>
      </p:pic>
      <p:sp>
        <p:nvSpPr>
          <p:cNvPr id="3" name="Subtitle 2"/>
          <p:cNvSpPr>
            <a:spLocks noGrp="1"/>
          </p:cNvSpPr>
          <p:nvPr>
            <p:ph type="subTitle" idx="1"/>
          </p:nvPr>
        </p:nvSpPr>
        <p:spPr>
          <a:xfrm>
            <a:off x="791579" y="4869160"/>
            <a:ext cx="7560840" cy="648072"/>
          </a:xfrm>
        </p:spPr>
        <p:txBody>
          <a:bodyPr/>
          <a:lstStyle/>
          <a:p>
            <a:r>
              <a:rPr lang="fr-FR" b="1" dirty="0">
                <a:solidFill>
                  <a:srgbClr val="000090"/>
                </a:solidFill>
              </a:rPr>
              <a:t>Itzhak </a:t>
            </a:r>
            <a:r>
              <a:rPr lang="fr-FR" b="1" dirty="0" err="1">
                <a:solidFill>
                  <a:srgbClr val="000090"/>
                </a:solidFill>
              </a:rPr>
              <a:t>Tserruya</a:t>
            </a:r>
            <a:endParaRPr lang="fr-FR" b="1" dirty="0">
              <a:solidFill>
                <a:srgbClr val="000090"/>
              </a:solidFill>
            </a:endParaRPr>
          </a:p>
        </p:txBody>
      </p:sp>
      <p:sp>
        <p:nvSpPr>
          <p:cNvPr id="8" name="TextBox 7"/>
          <p:cNvSpPr txBox="1"/>
          <p:nvPr/>
        </p:nvSpPr>
        <p:spPr>
          <a:xfrm>
            <a:off x="3131840" y="3289136"/>
            <a:ext cx="2608406" cy="369332"/>
          </a:xfrm>
          <a:prstGeom prst="rect">
            <a:avLst/>
          </a:prstGeom>
          <a:noFill/>
        </p:spPr>
        <p:txBody>
          <a:bodyPr wrap="none" rtlCol="0">
            <a:spAutoFit/>
          </a:bodyPr>
          <a:lstStyle/>
          <a:p>
            <a:r>
              <a:rPr lang="en-US" dirty="0"/>
              <a:t>JINR, January 21, 2019</a:t>
            </a:r>
          </a:p>
        </p:txBody>
      </p:sp>
      <p:sp>
        <p:nvSpPr>
          <p:cNvPr id="9" name="AutoShape 18"/>
          <p:cNvSpPr>
            <a:spLocks noChangeArrowheads="1"/>
          </p:cNvSpPr>
          <p:nvPr/>
        </p:nvSpPr>
        <p:spPr bwMode="auto">
          <a:xfrm>
            <a:off x="611560" y="404664"/>
            <a:ext cx="7920880" cy="2043113"/>
          </a:xfrm>
          <a:prstGeom prst="roundRect">
            <a:avLst>
              <a:gd name="adj" fmla="val 16667"/>
            </a:avLst>
          </a:prstGeom>
          <a:solidFill>
            <a:srgbClr val="000090"/>
          </a:solidFill>
          <a:ln w="38100">
            <a:solidFill>
              <a:srgbClr val="FF0000"/>
            </a:solidFill>
            <a:round/>
            <a:headEnd/>
            <a:tailEnd/>
          </a:ln>
          <a:effectLst/>
          <a:extLst/>
        </p:spPr>
        <p:txBody>
          <a:bodyPr wrap="square" lIns="0" tIns="0" rIns="0" bIns="0" anchor="ctr">
            <a:spAutoFit/>
          </a:bodyPr>
          <a:lstStyle/>
          <a:p>
            <a:pPr algn="ctr"/>
            <a:r>
              <a:rPr lang="en-US" sz="4000" dirty="0">
                <a:solidFill>
                  <a:srgbClr val="FFFF00"/>
                </a:solidFill>
              </a:rPr>
              <a:t>PAC  on Particle Physics</a:t>
            </a:r>
          </a:p>
          <a:p>
            <a:pPr algn="ctr"/>
            <a:r>
              <a:rPr lang="en-US" sz="4000" dirty="0">
                <a:solidFill>
                  <a:srgbClr val="FFFF00"/>
                </a:solidFill>
              </a:rPr>
              <a:t>50</a:t>
            </a:r>
            <a:r>
              <a:rPr lang="en-US" sz="4000" baseline="30000" dirty="0">
                <a:solidFill>
                  <a:srgbClr val="FFFF00"/>
                </a:solidFill>
              </a:rPr>
              <a:t>th</a:t>
            </a:r>
            <a:r>
              <a:rPr lang="en-US" sz="4000" dirty="0">
                <a:solidFill>
                  <a:srgbClr val="FFFF00"/>
                </a:solidFill>
              </a:rPr>
              <a:t> Meeting </a:t>
            </a:r>
          </a:p>
          <a:p>
            <a:pPr algn="ctr"/>
            <a:r>
              <a:rPr lang="en-US" sz="4000" dirty="0">
                <a:solidFill>
                  <a:srgbClr val="FFFF00"/>
                </a:solidFill>
              </a:rPr>
              <a:t>Report to Scientific Council</a:t>
            </a:r>
            <a:endParaRPr lang="fr-FR" sz="4000" dirty="0">
              <a:solidFill>
                <a:srgbClr val="FFFF00"/>
              </a:solidFill>
            </a:endParaRPr>
          </a:p>
        </p:txBody>
      </p:sp>
    </p:spTree>
    <p:extLst>
      <p:ext uri="{BB962C8B-B14F-4D97-AF65-F5344CB8AC3E}">
        <p14:creationId xmlns:p14="http://schemas.microsoft.com/office/powerpoint/2010/main" val="2011438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18"/>
          <p:cNvSpPr>
            <a:spLocks noGrp="1" noChangeArrowheads="1"/>
          </p:cNvSpPr>
          <p:nvPr>
            <p:ph type="title"/>
          </p:nvPr>
        </p:nvSpPr>
        <p:spPr bwMode="auto">
          <a:xfrm>
            <a:off x="107504" y="418269"/>
            <a:ext cx="8928992" cy="476726"/>
          </a:xfrm>
          <a:prstGeom prst="roundRect">
            <a:avLst>
              <a:gd name="adj" fmla="val 16667"/>
            </a:avLst>
          </a:prstGeom>
          <a:solidFill>
            <a:srgbClr val="000090"/>
          </a:solidFill>
          <a:ln w="38100">
            <a:solidFill>
              <a:srgbClr val="FF0000"/>
            </a:solidFill>
            <a:round/>
            <a:headEnd/>
            <a:tailEnd/>
          </a:ln>
          <a:effectLst/>
          <a:extLst/>
        </p:spPr>
        <p:txBody>
          <a:bodyPr wrap="square" lIns="0" tIns="0" rIns="0" bIns="0" anchor="ctr">
            <a:spAutoFit/>
          </a:bodyPr>
          <a:lstStyle/>
          <a:p>
            <a:pPr>
              <a:spcAft>
                <a:spcPts val="0"/>
              </a:spcAft>
            </a:pPr>
            <a:r>
              <a:rPr lang="en-US" sz="2800" u="sng" dirty="0">
                <a:solidFill>
                  <a:srgbClr val="FFFF00"/>
                </a:solidFill>
              </a:rPr>
              <a:t> Proposal of a new project - SPD</a:t>
            </a:r>
          </a:p>
        </p:txBody>
      </p:sp>
      <p:sp>
        <p:nvSpPr>
          <p:cNvPr id="9" name="Content Placeholder 7">
            <a:extLst>
              <a:ext uri="{FF2B5EF4-FFF2-40B4-BE49-F238E27FC236}">
                <a16:creationId xmlns:a16="http://schemas.microsoft.com/office/drawing/2014/main" xmlns="" id="{72F618EC-409A-404E-8DF8-D472B820DAA1}"/>
              </a:ext>
            </a:extLst>
          </p:cNvPr>
          <p:cNvSpPr txBox="1">
            <a:spLocks/>
          </p:cNvSpPr>
          <p:nvPr/>
        </p:nvSpPr>
        <p:spPr bwMode="auto">
          <a:xfrm>
            <a:off x="179512" y="1052736"/>
            <a:ext cx="8856984" cy="55399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600"/>
              </a:spcAft>
              <a:buNone/>
            </a:pPr>
            <a:r>
              <a:rPr lang="en-US" sz="1800" b="1" dirty="0"/>
              <a:t>Spin Physics Detector (SPD) – R. </a:t>
            </a:r>
            <a:r>
              <a:rPr lang="en-US" sz="1800" b="1" dirty="0" err="1"/>
              <a:t>Tsenov</a:t>
            </a:r>
            <a:endParaRPr lang="en-US" sz="1800" b="1" dirty="0"/>
          </a:p>
          <a:p>
            <a:pPr>
              <a:spcBef>
                <a:spcPts val="0"/>
              </a:spcBef>
              <a:spcAft>
                <a:spcPts val="600"/>
              </a:spcAft>
              <a:buFont typeface="Courier New" panose="02070309020205020404" pitchFamily="49" charset="0"/>
              <a:buChar char="o"/>
            </a:pPr>
            <a:r>
              <a:rPr lang="en-US" sz="1800" dirty="0"/>
              <a:t>New project for the preparation of a Conceptual Design Report (CDR) for the Spin Physics Detector (SPD) at the NICA collider, followed after its acceptance by a Technical Design Report. </a:t>
            </a:r>
          </a:p>
          <a:p>
            <a:pPr>
              <a:spcBef>
                <a:spcPts val="0"/>
              </a:spcBef>
              <a:spcAft>
                <a:spcPts val="600"/>
              </a:spcAft>
              <a:buFont typeface="Courier New" panose="02070309020205020404" pitchFamily="49" charset="0"/>
              <a:buChar char="o"/>
            </a:pPr>
            <a:r>
              <a:rPr lang="en-US" sz="1800" dirty="0"/>
              <a:t>The current concept presented to the PAC does not look very convincing. The CDR must contain a full concept (allowing for optional technical solutions) with clear physics goals and simulations showing the physics performance targeted. </a:t>
            </a:r>
          </a:p>
          <a:p>
            <a:pPr>
              <a:spcBef>
                <a:spcPts val="0"/>
              </a:spcBef>
              <a:spcAft>
                <a:spcPts val="600"/>
              </a:spcAft>
              <a:buFont typeface="Courier New" panose="02070309020205020404" pitchFamily="49" charset="0"/>
              <a:buChar char="o"/>
            </a:pPr>
            <a:r>
              <a:rPr lang="en-US" sz="1800" dirty="0"/>
              <a:t>The concept should guarantee much better spin physics results than those that could be achieved with MPD at NICA in order to justify the needed important investment to realize SPD. </a:t>
            </a:r>
          </a:p>
          <a:p>
            <a:pPr>
              <a:spcBef>
                <a:spcPts val="0"/>
              </a:spcBef>
              <a:spcAft>
                <a:spcPts val="600"/>
              </a:spcAft>
              <a:buFont typeface="Courier New" panose="02070309020205020404" pitchFamily="49" charset="0"/>
              <a:buChar char="o"/>
            </a:pPr>
            <a:r>
              <a:rPr lang="en-US" sz="1800" dirty="0"/>
              <a:t>Once the CDR is presented within one year and approved by the PAC, the Technical Design Report is expected to be prepared within the following two years. Technical solutions should be of latest state-of-the-art and should not necessarily be based on in-house existing technologies. </a:t>
            </a:r>
          </a:p>
          <a:p>
            <a:pPr>
              <a:spcBef>
                <a:spcPts val="0"/>
              </a:spcBef>
              <a:spcAft>
                <a:spcPts val="600"/>
              </a:spcAft>
              <a:buFont typeface="Courier New" panose="02070309020205020404" pitchFamily="49" charset="0"/>
              <a:buChar char="o"/>
            </a:pPr>
            <a:r>
              <a:rPr lang="en-US" sz="1800" dirty="0"/>
              <a:t>The PAC encourages the full SPD Collaboration to be involved in the concept finding process. A dedicated core of people is needed in order to achieve the task. </a:t>
            </a:r>
          </a:p>
          <a:p>
            <a:pPr>
              <a:spcBef>
                <a:spcPts val="0"/>
              </a:spcBef>
              <a:spcAft>
                <a:spcPts val="600"/>
              </a:spcAft>
              <a:buFont typeface="Courier New" panose="02070309020205020404" pitchFamily="49" charset="0"/>
              <a:buChar char="o"/>
            </a:pPr>
            <a:r>
              <a:rPr lang="en-US" sz="1800" dirty="0"/>
              <a:t>The PAC recommends approval of the project of preparation of the CDR and TDR until the end of 2021 with first priority.</a:t>
            </a:r>
          </a:p>
        </p:txBody>
      </p:sp>
    </p:spTree>
    <p:extLst>
      <p:ext uri="{BB962C8B-B14F-4D97-AF65-F5344CB8AC3E}">
        <p14:creationId xmlns:p14="http://schemas.microsoft.com/office/powerpoint/2010/main" val="1307909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18"/>
          <p:cNvSpPr>
            <a:spLocks noGrp="1" noChangeArrowheads="1"/>
          </p:cNvSpPr>
          <p:nvPr>
            <p:ph type="title"/>
          </p:nvPr>
        </p:nvSpPr>
        <p:spPr bwMode="auto">
          <a:xfrm>
            <a:off x="107504" y="179906"/>
            <a:ext cx="8928992" cy="953453"/>
          </a:xfrm>
          <a:prstGeom prst="roundRect">
            <a:avLst>
              <a:gd name="adj" fmla="val 16667"/>
            </a:avLst>
          </a:prstGeom>
          <a:solidFill>
            <a:srgbClr val="000090"/>
          </a:solidFill>
          <a:ln w="38100">
            <a:solidFill>
              <a:srgbClr val="FF0000"/>
            </a:solidFill>
            <a:round/>
            <a:headEnd/>
            <a:tailEnd/>
          </a:ln>
          <a:effectLst/>
          <a:extLst/>
        </p:spPr>
        <p:txBody>
          <a:bodyPr wrap="square" lIns="0" tIns="0" rIns="0" bIns="0" anchor="ctr">
            <a:spAutoFit/>
          </a:bodyPr>
          <a:lstStyle/>
          <a:p>
            <a:pPr>
              <a:spcAft>
                <a:spcPts val="0"/>
              </a:spcAft>
            </a:pPr>
            <a:r>
              <a:rPr lang="en-US" sz="2800" u="sng" dirty="0">
                <a:solidFill>
                  <a:srgbClr val="FFFF00"/>
                </a:solidFill>
              </a:rPr>
              <a:t> Recommendations on projects approved for completion  in 2019 and proposed for continuation </a:t>
            </a:r>
          </a:p>
        </p:txBody>
      </p:sp>
      <p:sp>
        <p:nvSpPr>
          <p:cNvPr id="8" name="Content Placeholder 7"/>
          <p:cNvSpPr txBox="1">
            <a:spLocks noGrp="1"/>
          </p:cNvSpPr>
          <p:nvPr>
            <p:ph idx="1"/>
          </p:nvPr>
        </p:nvSpPr>
        <p:spPr>
          <a:xfrm>
            <a:off x="143508" y="1340768"/>
            <a:ext cx="8856984" cy="3139321"/>
          </a:xfrm>
          <a:prstGeom prst="rect">
            <a:avLst/>
          </a:prstGeom>
          <a:noFill/>
        </p:spPr>
        <p:txBody>
          <a:bodyPr wrap="square" rtlCol="0">
            <a:spAutoFit/>
          </a:bodyPr>
          <a:lstStyle/>
          <a:p>
            <a:pPr>
              <a:buFont typeface="Wingdings" pitchFamily="2" charset="2"/>
              <a:buChar char="q"/>
            </a:pPr>
            <a:r>
              <a:rPr lang="en-US" sz="1800" b="1" dirty="0">
                <a:latin typeface="Arial" panose="020B0604020202020204" pitchFamily="34" charset="0"/>
                <a:cs typeface="Arial" panose="020B0604020202020204" pitchFamily="34" charset="0"/>
              </a:rPr>
              <a:t>BES-III - A. </a:t>
            </a:r>
            <a:r>
              <a:rPr lang="en-US" sz="1800" b="1" dirty="0" err="1">
                <a:latin typeface="Arial" panose="020B0604020202020204" pitchFamily="34" charset="0"/>
                <a:cs typeface="Arial" panose="020B0604020202020204" pitchFamily="34" charset="0"/>
              </a:rPr>
              <a:t>Zhemchugov</a:t>
            </a:r>
            <a:r>
              <a:rPr lang="en-US" sz="1800" dirty="0">
                <a:latin typeface="Arial" panose="020B0604020202020204" pitchFamily="34" charset="0"/>
                <a:cs typeface="Arial" panose="020B0604020202020204" pitchFamily="34" charset="0"/>
              </a:rPr>
              <a:t>. The BES-III experiment is focused on studies of </a:t>
            </a:r>
            <a:r>
              <a:rPr lang="en-US" sz="1800" dirty="0" err="1">
                <a:latin typeface="Arial" panose="020B0604020202020204" pitchFamily="34" charset="0"/>
                <a:cs typeface="Arial" panose="020B0604020202020204" pitchFamily="34" charset="0"/>
              </a:rPr>
              <a:t>charmonium</a:t>
            </a:r>
            <a:r>
              <a:rPr lang="en-US" sz="1800" dirty="0">
                <a:latin typeface="Arial" panose="020B0604020202020204" pitchFamily="34" charset="0"/>
                <a:cs typeface="Arial" panose="020B0604020202020204" pitchFamily="34" charset="0"/>
              </a:rPr>
              <a:t> physics, physics of charmed mesons, </a:t>
            </a:r>
            <a:r>
              <a:rPr lang="el-GR" sz="1800" dirty="0">
                <a:latin typeface="Arial" panose="020B0604020202020204" pitchFamily="34" charset="0"/>
                <a:cs typeface="Arial" panose="020B0604020202020204" pitchFamily="34" charset="0"/>
              </a:rPr>
              <a:t>τ-</a:t>
            </a:r>
            <a:r>
              <a:rPr lang="en-US" sz="1800" dirty="0">
                <a:latin typeface="Arial" panose="020B0604020202020204" pitchFamily="34" charset="0"/>
                <a:cs typeface="Arial" panose="020B0604020202020204" pitchFamily="34" charset="0"/>
              </a:rPr>
              <a:t>leptons and light-hadron spectroscopy in the energy range of 2-4.6 GeV at the BEPCII </a:t>
            </a:r>
            <a:r>
              <a:rPr lang="en-US" sz="1800" dirty="0" err="1">
                <a:latin typeface="Arial" panose="020B0604020202020204" pitchFamily="34" charset="0"/>
                <a:cs typeface="Arial" panose="020B0604020202020204" pitchFamily="34" charset="0"/>
              </a:rPr>
              <a:t>e-e+collider</a:t>
            </a:r>
            <a:r>
              <a:rPr lang="en-US" sz="1800" dirty="0">
                <a:latin typeface="Arial" panose="020B0604020202020204" pitchFamily="34" charset="0"/>
                <a:cs typeface="Arial" panose="020B0604020202020204" pitchFamily="34" charset="0"/>
              </a:rPr>
              <a:t> at the Institute of High Energy Physics in Beijing (China). The PAC appreciates the many significant contributions in software development and data analysis and the results obtained by the JINR group in the BES-III experiment since 2005. The PAC notes that the experiment has reached most of the aimed at goals and considers that further studies could be conducted by the proponents with a commensurate lower effort. For these reasons the PAC recommends continuation of this activity until the end of 2022 with second priority. </a:t>
            </a:r>
          </a:p>
          <a:p>
            <a:pPr>
              <a:spcBef>
                <a:spcPts val="0"/>
              </a:spcBef>
              <a:spcAft>
                <a:spcPts val="600"/>
              </a:spcAft>
              <a:buFont typeface="Wingdings" charset="2"/>
              <a:buChar char="q"/>
            </a:pPr>
            <a:endParaRPr lang="en-US" sz="1800" dirty="0">
              <a:latin typeface="Arial" panose="020B0604020202020204" pitchFamily="34" charset="0"/>
              <a:cs typeface="Arial" panose="020B0604020202020204" pitchFamily="34" charset="0"/>
            </a:endParaRPr>
          </a:p>
        </p:txBody>
      </p:sp>
      <p:sp>
        <p:nvSpPr>
          <p:cNvPr id="9" name="Content Placeholder 7">
            <a:extLst>
              <a:ext uri="{FF2B5EF4-FFF2-40B4-BE49-F238E27FC236}">
                <a16:creationId xmlns:a16="http://schemas.microsoft.com/office/drawing/2014/main" xmlns="" id="{1AE26A72-1CA9-FC48-9DA5-1E0238E9E9E2}"/>
              </a:ext>
            </a:extLst>
          </p:cNvPr>
          <p:cNvSpPr txBox="1">
            <a:spLocks/>
          </p:cNvSpPr>
          <p:nvPr/>
        </p:nvSpPr>
        <p:spPr bwMode="auto">
          <a:xfrm>
            <a:off x="179512" y="4217277"/>
            <a:ext cx="8856984" cy="26407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q"/>
            </a:pPr>
            <a:r>
              <a:rPr lang="en-US" sz="1800" b="1" dirty="0">
                <a:latin typeface="Arial" panose="020B0604020202020204" pitchFamily="34" charset="0"/>
                <a:cs typeface="Arial" panose="020B0604020202020204" pitchFamily="34" charset="0"/>
              </a:rPr>
              <a:t>PHOS - R&amp;D for upgrade of Photon Spectrometer - A. </a:t>
            </a:r>
            <a:r>
              <a:rPr lang="en-US" sz="1800" dirty="0" err="1">
                <a:latin typeface="Arial" panose="020B0604020202020204" pitchFamily="34" charset="0"/>
                <a:cs typeface="Arial" panose="020B0604020202020204" pitchFamily="34" charset="0"/>
              </a:rPr>
              <a:t>Vodopyanov</a:t>
            </a:r>
            <a:r>
              <a:rPr lang="en-US" sz="1800" dirty="0">
                <a:latin typeface="Arial" panose="020B0604020202020204" pitchFamily="34" charset="0"/>
                <a:cs typeface="Arial" panose="020B0604020202020204" pitchFamily="34" charset="0"/>
              </a:rPr>
              <a:t>. </a:t>
            </a:r>
          </a:p>
          <a:p>
            <a:pPr marL="400050" lvl="1" indent="0">
              <a:buNone/>
            </a:pPr>
            <a:r>
              <a:rPr lang="en-US" sz="1800" dirty="0">
                <a:latin typeface="Arial" panose="020B0604020202020204" pitchFamily="34" charset="0"/>
                <a:cs typeface="Arial" panose="020B0604020202020204" pitchFamily="34" charset="0"/>
              </a:rPr>
              <a:t>The aims at improving the performance and reliability of the PHOS detector. A number of tests performed with electron beams at CERN with different </a:t>
            </a:r>
            <a:r>
              <a:rPr lang="en-US" sz="1800" dirty="0" err="1">
                <a:latin typeface="Arial" panose="020B0604020202020204" pitchFamily="34" charset="0"/>
                <a:cs typeface="Arial" panose="020B0604020202020204" pitchFamily="34" charset="0"/>
              </a:rPr>
              <a:t>SiPMs</a:t>
            </a:r>
            <a:r>
              <a:rPr lang="en-US" sz="1800" dirty="0">
                <a:latin typeface="Arial" panose="020B0604020202020204" pitchFamily="34" charset="0"/>
                <a:cs typeface="Arial" panose="020B0604020202020204" pitchFamily="34" charset="0"/>
              </a:rPr>
              <a:t> have shown that 500 </a:t>
            </a:r>
            <a:r>
              <a:rPr lang="en-US" sz="1800" dirty="0" err="1">
                <a:latin typeface="Arial" panose="020B0604020202020204" pitchFamily="34" charset="0"/>
                <a:cs typeface="Arial" panose="020B0604020202020204" pitchFamily="34" charset="0"/>
              </a:rPr>
              <a:t>ps</a:t>
            </a:r>
            <a:r>
              <a:rPr lang="en-US" sz="1800" dirty="0">
                <a:latin typeface="Arial" panose="020B0604020202020204" pitchFamily="34" charset="0"/>
                <a:cs typeface="Arial" panose="020B0604020202020204" pitchFamily="34" charset="0"/>
              </a:rPr>
              <a:t> time resolution is achievable at ambient temperatures. The pre-production prototype of 32-channel readout card (FEC-32) compatible with the ALICE DCS and DAQ systems will be developed and tested during 2019–2020, with complete documentation for the mass production. The PAC recommends continuation of JINR’s participation in the R&amp;D project for the ALICE photon spectrometer upgrade until the end of 2020 with first priority. </a:t>
            </a:r>
          </a:p>
        </p:txBody>
      </p:sp>
    </p:spTree>
    <p:extLst>
      <p:ext uri="{BB962C8B-B14F-4D97-AF65-F5344CB8AC3E}">
        <p14:creationId xmlns:p14="http://schemas.microsoft.com/office/powerpoint/2010/main" val="2117925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Itzhak Tserruya</a:t>
            </a:r>
            <a:endParaRPr lang="fr-FR" dirty="0"/>
          </a:p>
        </p:txBody>
      </p:sp>
      <p:sp>
        <p:nvSpPr>
          <p:cNvPr id="3" name="Footer Placeholder 2"/>
          <p:cNvSpPr>
            <a:spLocks noGrp="1"/>
          </p:cNvSpPr>
          <p:nvPr>
            <p:ph type="ftr" sz="quarter" idx="11"/>
          </p:nvPr>
        </p:nvSpPr>
        <p:spPr/>
        <p:txBody>
          <a:bodyPr/>
          <a:lstStyle/>
          <a:p>
            <a:pPr>
              <a:defRPr/>
            </a:pPr>
            <a:r>
              <a:rPr lang="en-US"/>
              <a:t>125 SC JINR, January 21, 2019</a:t>
            </a:r>
            <a:endParaRPr lang="fr-FR"/>
          </a:p>
        </p:txBody>
      </p:sp>
      <p:sp>
        <p:nvSpPr>
          <p:cNvPr id="6" name="AutoShape 18"/>
          <p:cNvSpPr>
            <a:spLocks noGrp="1" noChangeArrowheads="1"/>
          </p:cNvSpPr>
          <p:nvPr>
            <p:ph type="title"/>
          </p:nvPr>
        </p:nvSpPr>
        <p:spPr bwMode="auto">
          <a:xfrm>
            <a:off x="971600" y="669250"/>
            <a:ext cx="7200800" cy="749141"/>
          </a:xfrm>
          <a:prstGeom prst="roundRect">
            <a:avLst>
              <a:gd name="adj" fmla="val 16667"/>
            </a:avLst>
          </a:prstGeom>
          <a:solidFill>
            <a:srgbClr val="000090"/>
          </a:solidFill>
          <a:ln w="38100">
            <a:solidFill>
              <a:srgbClr val="FF0000"/>
            </a:solidFill>
            <a:round/>
            <a:headEnd/>
            <a:tailEnd/>
          </a:ln>
          <a:effectLst/>
          <a:extLst/>
        </p:spPr>
        <p:txBody>
          <a:bodyPr wrap="square" lIns="0" tIns="0" rIns="0" bIns="0" anchor="ctr">
            <a:spAutoFit/>
          </a:bodyPr>
          <a:lstStyle/>
          <a:p>
            <a:pPr algn="ctr"/>
            <a:r>
              <a:rPr lang="en-US" u="sng" dirty="0">
                <a:solidFill>
                  <a:srgbClr val="FFFF00"/>
                </a:solidFill>
                <a:latin typeface="Arial" panose="020B0604020202020204" pitchFamily="34" charset="0"/>
                <a:cs typeface="Arial" panose="020B0604020202020204" pitchFamily="34" charset="0"/>
              </a:rPr>
              <a:t>Strategic long-range plans</a:t>
            </a:r>
          </a:p>
        </p:txBody>
      </p:sp>
      <p:sp>
        <p:nvSpPr>
          <p:cNvPr id="4" name="Slide Number Placeholder 3"/>
          <p:cNvSpPr>
            <a:spLocks noGrp="1"/>
          </p:cNvSpPr>
          <p:nvPr>
            <p:ph type="sldNum" sz="quarter" idx="12"/>
          </p:nvPr>
        </p:nvSpPr>
        <p:spPr/>
        <p:txBody>
          <a:bodyPr/>
          <a:lstStyle/>
          <a:p>
            <a:pPr>
              <a:defRPr/>
            </a:pPr>
            <a:fld id="{16AAA047-8AEF-4C69-86C3-C9A280890182}" type="slidenum">
              <a:rPr lang="fr-FR" smtClean="0"/>
              <a:pPr>
                <a:defRPr/>
              </a:pPr>
              <a:t>12</a:t>
            </a:fld>
            <a:endParaRPr lang="fr-FR"/>
          </a:p>
        </p:txBody>
      </p:sp>
      <p:sp>
        <p:nvSpPr>
          <p:cNvPr id="5" name="Rectangle 4"/>
          <p:cNvSpPr/>
          <p:nvPr/>
        </p:nvSpPr>
        <p:spPr>
          <a:xfrm>
            <a:off x="693912" y="2355487"/>
            <a:ext cx="7992888" cy="2862322"/>
          </a:xfrm>
          <a:prstGeom prst="rect">
            <a:avLst/>
          </a:prstGeom>
        </p:spPr>
        <p:txBody>
          <a:bodyPr wrap="square">
            <a:spAutoFit/>
          </a:bodyPr>
          <a:lstStyle/>
          <a:p>
            <a:pPr marL="342900" indent="-342900">
              <a:spcBef>
                <a:spcPts val="1200"/>
              </a:spcBef>
              <a:buFont typeface="Wingdings" charset="2"/>
              <a:buChar char="v"/>
            </a:pPr>
            <a:r>
              <a:rPr lang="en-US" sz="2000" dirty="0"/>
              <a:t>The PAC heard with interest the report concerning the long-range plans for JINR’s development in the area of particle physics.</a:t>
            </a:r>
          </a:p>
          <a:p>
            <a:pPr marL="342900" indent="-342900">
              <a:spcBef>
                <a:spcPts val="1200"/>
              </a:spcBef>
              <a:buFont typeface="Wingdings" charset="2"/>
              <a:buChar char="v"/>
            </a:pPr>
            <a:r>
              <a:rPr lang="en-US" sz="2000" dirty="0"/>
              <a:t> The PAC highly appreciates the JINR Directorate’s efforts towards defining strategic objectives and establishing priorities in the JINR scientific policies. </a:t>
            </a:r>
          </a:p>
          <a:p>
            <a:pPr marL="342900" indent="-342900">
              <a:spcBef>
                <a:spcPts val="1200"/>
              </a:spcBef>
              <a:buFont typeface="Wingdings" charset="2"/>
              <a:buChar char="v"/>
            </a:pPr>
            <a:r>
              <a:rPr lang="en-US" sz="2000" dirty="0"/>
              <a:t>The PAC also supports JINR's plans to become integrated, with its projects and facilities, into the European Research Infrastructure and to further enforce partnership relations with CERN. </a:t>
            </a:r>
          </a:p>
        </p:txBody>
      </p:sp>
      <p:sp>
        <p:nvSpPr>
          <p:cNvPr id="9" name="TextBox 8">
            <a:extLst>
              <a:ext uri="{FF2B5EF4-FFF2-40B4-BE49-F238E27FC236}">
                <a16:creationId xmlns:a16="http://schemas.microsoft.com/office/drawing/2014/main" xmlns="" id="{69EA5588-59BA-C843-B6C2-46FF0100E9AE}"/>
              </a:ext>
            </a:extLst>
          </p:cNvPr>
          <p:cNvSpPr txBox="1"/>
          <p:nvPr/>
        </p:nvSpPr>
        <p:spPr>
          <a:xfrm>
            <a:off x="6444208" y="1556792"/>
            <a:ext cx="1529586" cy="307777"/>
          </a:xfrm>
          <a:prstGeom prst="rect">
            <a:avLst/>
          </a:prstGeom>
          <a:noFill/>
        </p:spPr>
        <p:txBody>
          <a:bodyPr wrap="none" rtlCol="0">
            <a:spAutoFit/>
          </a:bodyPr>
          <a:lstStyle/>
          <a:p>
            <a:r>
              <a:rPr lang="en-US" sz="1400" i="1" dirty="0"/>
              <a:t>N. </a:t>
            </a:r>
            <a:r>
              <a:rPr lang="en-US" sz="1400" i="1" dirty="0" err="1"/>
              <a:t>Russakovich</a:t>
            </a:r>
            <a:r>
              <a:rPr lang="en-US" sz="1400" i="1" dirty="0"/>
              <a:t>  </a:t>
            </a:r>
          </a:p>
        </p:txBody>
      </p:sp>
    </p:spTree>
    <p:extLst>
      <p:ext uri="{BB962C8B-B14F-4D97-AF65-F5344CB8AC3E}">
        <p14:creationId xmlns:p14="http://schemas.microsoft.com/office/powerpoint/2010/main" val="785726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Itzhak Tserruya</a:t>
            </a:r>
            <a:endParaRPr lang="fr-FR" dirty="0"/>
          </a:p>
        </p:txBody>
      </p:sp>
      <p:sp>
        <p:nvSpPr>
          <p:cNvPr id="3" name="Footer Placeholder 2"/>
          <p:cNvSpPr>
            <a:spLocks noGrp="1"/>
          </p:cNvSpPr>
          <p:nvPr>
            <p:ph type="ftr" sz="quarter" idx="11"/>
          </p:nvPr>
        </p:nvSpPr>
        <p:spPr/>
        <p:txBody>
          <a:bodyPr/>
          <a:lstStyle/>
          <a:p>
            <a:pPr>
              <a:defRPr/>
            </a:pPr>
            <a:r>
              <a:rPr lang="en-US"/>
              <a:t>125 SC JINR, January 21, 2019</a:t>
            </a:r>
            <a:endParaRPr lang="fr-FR"/>
          </a:p>
        </p:txBody>
      </p:sp>
      <p:sp>
        <p:nvSpPr>
          <p:cNvPr id="6" name="AutoShape 18"/>
          <p:cNvSpPr>
            <a:spLocks noGrp="1" noChangeArrowheads="1"/>
          </p:cNvSpPr>
          <p:nvPr>
            <p:ph type="title"/>
          </p:nvPr>
        </p:nvSpPr>
        <p:spPr bwMode="auto">
          <a:xfrm>
            <a:off x="467544" y="116632"/>
            <a:ext cx="8229600" cy="1143000"/>
          </a:xfrm>
          <a:prstGeom prst="roundRect">
            <a:avLst>
              <a:gd name="adj" fmla="val 16667"/>
            </a:avLst>
          </a:prstGeom>
          <a:solidFill>
            <a:srgbClr val="000090"/>
          </a:solidFill>
          <a:ln w="38100">
            <a:solidFill>
              <a:srgbClr val="FF0000"/>
            </a:solidFill>
            <a:round/>
            <a:headEnd/>
            <a:tailEnd/>
          </a:ln>
          <a:effectLst/>
          <a:extLst/>
        </p:spPr>
        <p:txBody>
          <a:bodyPr wrap="square" lIns="0" tIns="0" rIns="0" bIns="0" anchor="ctr">
            <a:spAutoFit/>
          </a:bodyPr>
          <a:lstStyle/>
          <a:p>
            <a:pPr algn="ctr"/>
            <a:r>
              <a:rPr lang="en-US" sz="3200" u="sng" dirty="0">
                <a:solidFill>
                  <a:srgbClr val="FFFF00"/>
                </a:solidFill>
              </a:rPr>
              <a:t>Presentations by young scientists</a:t>
            </a:r>
          </a:p>
        </p:txBody>
      </p:sp>
      <p:sp>
        <p:nvSpPr>
          <p:cNvPr id="8" name="AutoShape 18"/>
          <p:cNvSpPr>
            <a:spLocks noChangeArrowheads="1"/>
          </p:cNvSpPr>
          <p:nvPr/>
        </p:nvSpPr>
        <p:spPr bwMode="auto">
          <a:xfrm>
            <a:off x="305272" y="2204864"/>
            <a:ext cx="8533456" cy="1872853"/>
          </a:xfrm>
          <a:prstGeom prst="roundRect">
            <a:avLst>
              <a:gd name="adj" fmla="val 16667"/>
            </a:avLst>
          </a:prstGeom>
          <a:solidFill>
            <a:srgbClr val="FFFF00"/>
          </a:solidFill>
          <a:ln w="38100">
            <a:solidFill>
              <a:srgbClr val="FF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0" tIns="0" rIns="0" bIns="0" anchor="ctr">
            <a:spAutoFit/>
          </a:bodyPr>
          <a:lstStyle/>
          <a:p>
            <a:pPr marL="342900" indent="-342900">
              <a:spcBef>
                <a:spcPts val="1200"/>
              </a:spcBef>
              <a:buFont typeface="Wingdings" charset="2"/>
              <a:buChar char="v"/>
            </a:pPr>
            <a:r>
              <a:rPr lang="en-US" sz="2000" dirty="0"/>
              <a:t>The PAC reviewed 22 poster presentations in particle physics by young scientists from DLNP and VBLHEP. </a:t>
            </a:r>
          </a:p>
          <a:p>
            <a:pPr marL="342900" indent="-342900">
              <a:spcBef>
                <a:spcPts val="1200"/>
              </a:spcBef>
              <a:buFont typeface="Wingdings" charset="2"/>
              <a:buChar char="v"/>
            </a:pPr>
            <a:r>
              <a:rPr lang="en-US" sz="2000" dirty="0"/>
              <a:t>The Committee selected the poster “East-west asymmetry effect in atmospheric muon flux in the Far Detector of </a:t>
            </a:r>
            <a:r>
              <a:rPr lang="en-US" sz="2000" dirty="0" err="1"/>
              <a:t>NOvA</a:t>
            </a:r>
            <a:r>
              <a:rPr lang="en-US" sz="2000" dirty="0"/>
              <a:t>” presented by O. </a:t>
            </a:r>
            <a:r>
              <a:rPr lang="en-US" sz="2000" dirty="0" err="1"/>
              <a:t>Petrova</a:t>
            </a:r>
            <a:r>
              <a:rPr lang="en-US" sz="2000" dirty="0"/>
              <a:t> to be reported at this session of the Scientific Council  </a:t>
            </a:r>
          </a:p>
        </p:txBody>
      </p:sp>
      <p:sp>
        <p:nvSpPr>
          <p:cNvPr id="4" name="Slide Number Placeholder 3"/>
          <p:cNvSpPr>
            <a:spLocks noGrp="1"/>
          </p:cNvSpPr>
          <p:nvPr>
            <p:ph type="sldNum" sz="quarter" idx="12"/>
          </p:nvPr>
        </p:nvSpPr>
        <p:spPr/>
        <p:txBody>
          <a:bodyPr/>
          <a:lstStyle/>
          <a:p>
            <a:pPr>
              <a:defRPr/>
            </a:pPr>
            <a:fld id="{16AAA047-8AEF-4C69-86C3-C9A280890182}" type="slidenum">
              <a:rPr lang="fr-FR" smtClean="0"/>
              <a:pPr>
                <a:defRPr/>
              </a:pPr>
              <a:t>13</a:t>
            </a:fld>
            <a:endParaRPr lang="fr-FR"/>
          </a:p>
        </p:txBody>
      </p:sp>
    </p:spTree>
    <p:extLst>
      <p:ext uri="{BB962C8B-B14F-4D97-AF65-F5344CB8AC3E}">
        <p14:creationId xmlns:p14="http://schemas.microsoft.com/office/powerpoint/2010/main" val="1544205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Itzhak Tserruya</a:t>
            </a:r>
            <a:endParaRPr lang="fr-FR" dirty="0"/>
          </a:p>
        </p:txBody>
      </p:sp>
      <p:sp>
        <p:nvSpPr>
          <p:cNvPr id="3" name="Footer Placeholder 2"/>
          <p:cNvSpPr>
            <a:spLocks noGrp="1"/>
          </p:cNvSpPr>
          <p:nvPr>
            <p:ph type="ftr" sz="quarter" idx="11"/>
          </p:nvPr>
        </p:nvSpPr>
        <p:spPr/>
        <p:txBody>
          <a:bodyPr/>
          <a:lstStyle/>
          <a:p>
            <a:pPr>
              <a:defRPr/>
            </a:pPr>
            <a:r>
              <a:rPr lang="en-US"/>
              <a:t>125 SC JINR, January 21, 2019</a:t>
            </a:r>
            <a:endParaRPr lang="fr-FR"/>
          </a:p>
        </p:txBody>
      </p:sp>
      <p:sp>
        <p:nvSpPr>
          <p:cNvPr id="9" name="AutoShape 18"/>
          <p:cNvSpPr>
            <a:spLocks noGrp="1" noChangeArrowheads="1"/>
          </p:cNvSpPr>
          <p:nvPr>
            <p:ph type="title"/>
          </p:nvPr>
        </p:nvSpPr>
        <p:spPr bwMode="auto">
          <a:xfrm>
            <a:off x="179512" y="349683"/>
            <a:ext cx="8784976" cy="510778"/>
          </a:xfrm>
          <a:prstGeom prst="roundRect">
            <a:avLst>
              <a:gd name="adj" fmla="val 16667"/>
            </a:avLst>
          </a:prstGeom>
          <a:solidFill>
            <a:srgbClr val="000090"/>
          </a:solidFill>
          <a:ln w="38100">
            <a:solidFill>
              <a:srgbClr val="FF0000"/>
            </a:solidFill>
            <a:round/>
            <a:headEnd/>
            <a:tailEnd/>
          </a:ln>
          <a:effectLst/>
          <a:extLst/>
        </p:spPr>
        <p:txBody>
          <a:bodyPr wrap="square" lIns="0" tIns="0" rIns="0" bIns="0" anchor="ctr">
            <a:spAutoFit/>
          </a:bodyPr>
          <a:lstStyle/>
          <a:p>
            <a:pPr algn="ctr"/>
            <a:r>
              <a:rPr lang="en-US" sz="3000" dirty="0">
                <a:solidFill>
                  <a:srgbClr val="FFFF00"/>
                </a:solidFill>
              </a:rPr>
              <a:t>Next PAC-PP  Meeting – </a:t>
            </a:r>
            <a:r>
              <a:rPr lang="en-US" sz="3000">
                <a:solidFill>
                  <a:srgbClr val="FFFF00"/>
                </a:solidFill>
              </a:rPr>
              <a:t>June </a:t>
            </a:r>
            <a:r>
              <a:rPr lang="en-US" sz="3000" smtClean="0">
                <a:solidFill>
                  <a:srgbClr val="FFFF00"/>
                </a:solidFill>
              </a:rPr>
              <a:t>19</a:t>
            </a:r>
            <a:r>
              <a:rPr lang="en-US" sz="3000" smtClean="0">
                <a:solidFill>
                  <a:srgbClr val="FFFF00"/>
                </a:solidFill>
              </a:rPr>
              <a:t>-20, 2019 </a:t>
            </a:r>
            <a:endParaRPr lang="en-US" sz="3000" dirty="0">
              <a:solidFill>
                <a:srgbClr val="FFFF00"/>
              </a:solidFill>
            </a:endParaRPr>
          </a:p>
        </p:txBody>
      </p:sp>
      <p:sp>
        <p:nvSpPr>
          <p:cNvPr id="10" name="Rectangle 9"/>
          <p:cNvSpPr/>
          <p:nvPr/>
        </p:nvSpPr>
        <p:spPr>
          <a:xfrm>
            <a:off x="0" y="1481640"/>
            <a:ext cx="9036496" cy="4893647"/>
          </a:xfrm>
          <a:prstGeom prst="rect">
            <a:avLst/>
          </a:prstGeom>
        </p:spPr>
        <p:txBody>
          <a:bodyPr wrap="square">
            <a:spAutoFit/>
          </a:bodyPr>
          <a:lstStyle/>
          <a:p>
            <a:pPr marL="285750" indent="-285750">
              <a:spcBef>
                <a:spcPts val="600"/>
              </a:spcBef>
              <a:spcAft>
                <a:spcPts val="600"/>
              </a:spcAft>
              <a:buFont typeface="Arial"/>
              <a:buChar char="•"/>
            </a:pPr>
            <a:r>
              <a:rPr lang="en-US" dirty="0">
                <a:latin typeface="Arial"/>
                <a:cs typeface="Arial"/>
              </a:rPr>
              <a:t>The next meeting of the PAC-PP will be held </a:t>
            </a:r>
            <a:r>
              <a:rPr lang="en-US" b="1" i="1" u="sng" dirty="0">
                <a:latin typeface="Arial"/>
                <a:cs typeface="Arial"/>
              </a:rPr>
              <a:t>on June 19-20, 2019</a:t>
            </a:r>
          </a:p>
          <a:p>
            <a:pPr marL="285750" indent="-285750">
              <a:spcBef>
                <a:spcPts val="600"/>
              </a:spcBef>
              <a:spcAft>
                <a:spcPts val="600"/>
              </a:spcAft>
              <a:buFont typeface="Arial"/>
              <a:buChar char="•"/>
            </a:pPr>
            <a:r>
              <a:rPr lang="en-US" dirty="0">
                <a:latin typeface="Arial"/>
                <a:cs typeface="Arial"/>
              </a:rPr>
              <a:t>The following items are proposed to be included in the agenda of the next meeting:</a:t>
            </a:r>
            <a:endParaRPr lang="en-US" dirty="0"/>
          </a:p>
          <a:p>
            <a:pPr marL="742950" lvl="1" indent="-285750">
              <a:spcAft>
                <a:spcPts val="600"/>
              </a:spcAft>
              <a:buFont typeface="Wingdings" charset="2"/>
              <a:buChar char="²"/>
            </a:pPr>
            <a:r>
              <a:rPr lang="en-US" dirty="0">
                <a:latin typeface="Arial"/>
                <a:cs typeface="Arial"/>
              </a:rPr>
              <a:t>Follow-up on the to-do-list from this PAC meeting </a:t>
            </a:r>
            <a:endParaRPr lang="en-US" b="1" i="1" dirty="0">
              <a:latin typeface="Arial"/>
              <a:cs typeface="Arial"/>
            </a:endParaRPr>
          </a:p>
          <a:p>
            <a:pPr marL="742950" lvl="1" indent="-285750">
              <a:spcAft>
                <a:spcPts val="600"/>
              </a:spcAft>
              <a:buFont typeface="Wingdings" charset="2"/>
              <a:buChar char="²"/>
            </a:pPr>
            <a:r>
              <a:rPr lang="en-US" dirty="0">
                <a:latin typeface="Arial"/>
                <a:cs typeface="Arial"/>
              </a:rPr>
              <a:t>Consideration of new projects</a:t>
            </a:r>
          </a:p>
          <a:p>
            <a:pPr marL="742950" lvl="1" indent="-285750">
              <a:spcAft>
                <a:spcPts val="600"/>
              </a:spcAft>
              <a:buFont typeface="Wingdings" charset="2"/>
              <a:buChar char="²"/>
            </a:pPr>
            <a:r>
              <a:rPr lang="en-US" dirty="0">
                <a:latin typeface="Arial"/>
                <a:cs typeface="Arial"/>
              </a:rPr>
              <a:t>Reports and recommendations on the projects to be completed in 2019</a:t>
            </a:r>
          </a:p>
          <a:p>
            <a:pPr marL="742950" lvl="1" indent="-285750">
              <a:spcAft>
                <a:spcPts val="600"/>
              </a:spcAft>
              <a:buFont typeface="Wingdings" charset="2"/>
              <a:buChar char="²"/>
            </a:pPr>
            <a:r>
              <a:rPr lang="en-US" dirty="0">
                <a:latin typeface="Arial"/>
                <a:cs typeface="Arial"/>
              </a:rPr>
              <a:t>Status Report on the </a:t>
            </a:r>
            <a:r>
              <a:rPr lang="en-US" dirty="0" err="1">
                <a:latin typeface="Arial"/>
                <a:cs typeface="Arial"/>
              </a:rPr>
              <a:t>Nuclotron</a:t>
            </a:r>
            <a:r>
              <a:rPr lang="en-US" dirty="0">
                <a:latin typeface="Arial"/>
                <a:cs typeface="Arial"/>
              </a:rPr>
              <a:t>-NICA project</a:t>
            </a:r>
          </a:p>
          <a:p>
            <a:pPr marL="742950" lvl="1" indent="-285750">
              <a:spcAft>
                <a:spcPts val="600"/>
              </a:spcAft>
              <a:buFont typeface="Wingdings" charset="2"/>
              <a:buChar char="²"/>
            </a:pPr>
            <a:r>
              <a:rPr lang="en-US" dirty="0">
                <a:latin typeface="Arial"/>
                <a:cs typeface="Arial"/>
              </a:rPr>
              <a:t>Status Report on infrastructure issues including </a:t>
            </a:r>
            <a:r>
              <a:rPr lang="en-US" dirty="0" err="1">
                <a:latin typeface="Arial"/>
                <a:cs typeface="Arial"/>
              </a:rPr>
              <a:t>Nuclotron</a:t>
            </a:r>
            <a:endParaRPr lang="en-US" dirty="0">
              <a:latin typeface="Arial"/>
              <a:cs typeface="Arial"/>
            </a:endParaRPr>
          </a:p>
          <a:p>
            <a:pPr marL="742950" lvl="1" indent="-285750">
              <a:spcAft>
                <a:spcPts val="600"/>
              </a:spcAft>
              <a:buFont typeface="Wingdings" charset="2"/>
              <a:buChar char="²"/>
            </a:pPr>
            <a:r>
              <a:rPr lang="en-US" dirty="0">
                <a:latin typeface="Arial"/>
                <a:cs typeface="Arial"/>
              </a:rPr>
              <a:t>Report from the Coordinator of the </a:t>
            </a:r>
            <a:r>
              <a:rPr lang="en-US" dirty="0" err="1">
                <a:latin typeface="Arial"/>
                <a:cs typeface="Arial"/>
              </a:rPr>
              <a:t>Nuclotron</a:t>
            </a:r>
            <a:r>
              <a:rPr lang="en-US" dirty="0">
                <a:latin typeface="Arial"/>
                <a:cs typeface="Arial"/>
              </a:rPr>
              <a:t> experimental </a:t>
            </a:r>
            <a:r>
              <a:rPr lang="en-US" dirty="0" err="1">
                <a:latin typeface="Arial"/>
                <a:cs typeface="Arial"/>
              </a:rPr>
              <a:t>programme</a:t>
            </a:r>
            <a:endParaRPr lang="en-US" dirty="0">
              <a:latin typeface="Arial"/>
              <a:cs typeface="Arial"/>
            </a:endParaRPr>
          </a:p>
          <a:p>
            <a:pPr marL="742950" lvl="1" indent="-285750">
              <a:spcAft>
                <a:spcPts val="600"/>
              </a:spcAft>
              <a:buFont typeface="Wingdings" charset="2"/>
              <a:buChar char="²"/>
            </a:pPr>
            <a:r>
              <a:rPr lang="en-US" dirty="0">
                <a:latin typeface="Arial"/>
                <a:cs typeface="Arial"/>
              </a:rPr>
              <a:t>Status report on the MPD project including simulation results</a:t>
            </a:r>
          </a:p>
          <a:p>
            <a:pPr marL="742950" lvl="1" indent="-285750">
              <a:spcAft>
                <a:spcPts val="600"/>
              </a:spcAft>
              <a:buFont typeface="Wingdings" charset="2"/>
              <a:buChar char="²"/>
            </a:pPr>
            <a:r>
              <a:rPr lang="en-US" dirty="0">
                <a:latin typeface="Arial"/>
                <a:cs typeface="Arial"/>
              </a:rPr>
              <a:t>Status report on the BM@N project including simulation results and first beam test of the SRC </a:t>
            </a:r>
            <a:r>
              <a:rPr lang="en-US" dirty="0" err="1">
                <a:latin typeface="Arial"/>
                <a:cs typeface="Arial"/>
              </a:rPr>
              <a:t>programme</a:t>
            </a:r>
            <a:endParaRPr lang="en-US" dirty="0">
              <a:latin typeface="Arial"/>
              <a:cs typeface="Arial"/>
            </a:endParaRPr>
          </a:p>
          <a:p>
            <a:pPr marL="742950" lvl="1" indent="-285750">
              <a:spcAft>
                <a:spcPts val="600"/>
              </a:spcAft>
              <a:buFont typeface="Wingdings" charset="2"/>
              <a:buChar char="²"/>
            </a:pPr>
            <a:r>
              <a:rPr lang="en-US" dirty="0">
                <a:latin typeface="Arial"/>
                <a:cs typeface="Arial"/>
              </a:rPr>
              <a:t> </a:t>
            </a:r>
            <a:r>
              <a:rPr lang="en-US" dirty="0"/>
              <a:t>Posters from young physicists</a:t>
            </a:r>
          </a:p>
          <a:p>
            <a:r>
              <a:rPr lang="en-US" dirty="0"/>
              <a:t> </a:t>
            </a:r>
          </a:p>
          <a:p>
            <a:pPr marL="742950" lvl="1" indent="-285750">
              <a:spcAft>
                <a:spcPts val="600"/>
              </a:spcAft>
              <a:buFont typeface="Wingdings" charset="2"/>
              <a:buChar char="²"/>
            </a:pPr>
            <a:endParaRPr lang="en-US" dirty="0">
              <a:latin typeface="Arial"/>
              <a:cs typeface="Arial"/>
            </a:endParaRPr>
          </a:p>
        </p:txBody>
      </p:sp>
      <p:sp>
        <p:nvSpPr>
          <p:cNvPr id="4" name="Slide Number Placeholder 3"/>
          <p:cNvSpPr>
            <a:spLocks noGrp="1"/>
          </p:cNvSpPr>
          <p:nvPr>
            <p:ph type="sldNum" sz="quarter" idx="12"/>
          </p:nvPr>
        </p:nvSpPr>
        <p:spPr/>
        <p:txBody>
          <a:bodyPr/>
          <a:lstStyle/>
          <a:p>
            <a:pPr>
              <a:defRPr/>
            </a:pPr>
            <a:fld id="{16AAA047-8AEF-4C69-86C3-C9A280890182}" type="slidenum">
              <a:rPr lang="fr-FR" smtClean="0"/>
              <a:pPr>
                <a:defRPr/>
              </a:pPr>
              <a:t>14</a:t>
            </a:fld>
            <a:endParaRPr lang="fr-FR"/>
          </a:p>
        </p:txBody>
      </p:sp>
    </p:spTree>
    <p:extLst>
      <p:ext uri="{BB962C8B-B14F-4D97-AF65-F5344CB8AC3E}">
        <p14:creationId xmlns:p14="http://schemas.microsoft.com/office/powerpoint/2010/main" val="1693641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210" name="Rectangle 2"/>
          <p:cNvSpPr>
            <a:spLocks noGrp="1" noChangeArrowheads="1"/>
          </p:cNvSpPr>
          <p:nvPr>
            <p:ph type="title"/>
          </p:nvPr>
        </p:nvSpPr>
        <p:spPr/>
        <p:txBody>
          <a:bodyPr/>
          <a:lstStyle/>
          <a:p>
            <a:pPr eaLnBrk="1" hangingPunct="1">
              <a:defRPr/>
            </a:pPr>
            <a:endParaRPr lang="en-US" dirty="0">
              <a:ea typeface="+mj-ea"/>
            </a:endParaRPr>
          </a:p>
        </p:txBody>
      </p:sp>
      <p:sp>
        <p:nvSpPr>
          <p:cNvPr id="734211" name="Rectangle 3"/>
          <p:cNvSpPr>
            <a:spLocks noGrp="1" noChangeArrowheads="1"/>
          </p:cNvSpPr>
          <p:nvPr>
            <p:ph type="body" idx="1"/>
          </p:nvPr>
        </p:nvSpPr>
        <p:spPr>
          <a:xfrm>
            <a:off x="381000" y="2438400"/>
            <a:ext cx="8305800" cy="1828800"/>
          </a:xfrm>
        </p:spPr>
        <p:txBody>
          <a:bodyPr/>
          <a:lstStyle/>
          <a:p>
            <a:pPr marL="0" indent="0" algn="ctr" eaLnBrk="1" hangingPunct="1">
              <a:buNone/>
            </a:pPr>
            <a:r>
              <a:rPr lang="en-US" sz="8800" i="1" dirty="0">
                <a:latin typeface="Arial" charset="0"/>
                <a:cs typeface="Arial" charset="0"/>
              </a:rPr>
              <a:t>Thank you! </a:t>
            </a:r>
          </a:p>
          <a:p>
            <a:pPr algn="ctr" eaLnBrk="1" hangingPunct="1">
              <a:buFont typeface="Wingdings" charset="0"/>
              <a:buNone/>
            </a:pPr>
            <a:r>
              <a:rPr lang="en-US" sz="8800" i="1" dirty="0">
                <a:latin typeface="Arial" charset="0"/>
                <a:cs typeface="Arial" charset="0"/>
              </a:rPr>
              <a:t> </a:t>
            </a:r>
          </a:p>
        </p:txBody>
      </p:sp>
      <p:sp>
        <p:nvSpPr>
          <p:cNvPr id="2" name="Date Placeholder 1"/>
          <p:cNvSpPr>
            <a:spLocks noGrp="1"/>
          </p:cNvSpPr>
          <p:nvPr>
            <p:ph type="dt" sz="half" idx="10"/>
          </p:nvPr>
        </p:nvSpPr>
        <p:spPr/>
        <p:txBody>
          <a:bodyPr/>
          <a:lstStyle/>
          <a:p>
            <a:r>
              <a:rPr lang="en-US"/>
              <a:t>Itzhak Tserruya</a:t>
            </a:r>
          </a:p>
        </p:txBody>
      </p:sp>
      <p:sp>
        <p:nvSpPr>
          <p:cNvPr id="3" name="Footer Placeholder 2"/>
          <p:cNvSpPr>
            <a:spLocks noGrp="1"/>
          </p:cNvSpPr>
          <p:nvPr>
            <p:ph type="ftr" sz="quarter" idx="11"/>
          </p:nvPr>
        </p:nvSpPr>
        <p:spPr/>
        <p:txBody>
          <a:bodyPr/>
          <a:lstStyle/>
          <a:p>
            <a:r>
              <a:rPr lang="en-US"/>
              <a:t>125 SC JINR, January 21, 2019</a:t>
            </a:r>
          </a:p>
        </p:txBody>
      </p:sp>
      <p:sp>
        <p:nvSpPr>
          <p:cNvPr id="5" name="Slide Number Placeholder 4"/>
          <p:cNvSpPr>
            <a:spLocks noGrp="1"/>
          </p:cNvSpPr>
          <p:nvPr>
            <p:ph type="sldNum" sz="quarter" idx="12"/>
          </p:nvPr>
        </p:nvSpPr>
        <p:spPr/>
        <p:txBody>
          <a:bodyPr/>
          <a:lstStyle/>
          <a:p>
            <a:pPr>
              <a:defRPr/>
            </a:pPr>
            <a:fld id="{16AAA047-8AEF-4C69-86C3-C9A280890182}" type="slidenum">
              <a:rPr lang="fr-FR" smtClean="0"/>
              <a:pPr>
                <a:defRPr/>
              </a:pPr>
              <a:t>15</a:t>
            </a:fld>
            <a:endParaRPr lang="fr-FR"/>
          </a:p>
        </p:txBody>
      </p:sp>
    </p:spTree>
    <p:extLst>
      <p:ext uri="{BB962C8B-B14F-4D97-AF65-F5344CB8AC3E}">
        <p14:creationId xmlns:p14="http://schemas.microsoft.com/office/powerpoint/2010/main" val="3109304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8"/>
          <p:cNvSpPr>
            <a:spLocks noGrp="1" noChangeArrowheads="1"/>
          </p:cNvSpPr>
          <p:nvPr>
            <p:ph type="title"/>
          </p:nvPr>
        </p:nvSpPr>
        <p:spPr bwMode="auto">
          <a:xfrm>
            <a:off x="179512" y="132523"/>
            <a:ext cx="8784976" cy="762762"/>
          </a:xfrm>
          <a:prstGeom prst="roundRect">
            <a:avLst>
              <a:gd name="adj" fmla="val 16667"/>
            </a:avLst>
          </a:prstGeom>
          <a:solidFill>
            <a:srgbClr val="000090"/>
          </a:solidFill>
          <a:ln w="38100">
            <a:solidFill>
              <a:srgbClr val="FF0000"/>
            </a:solidFill>
            <a:round/>
            <a:headEnd/>
            <a:tailEnd/>
          </a:ln>
          <a:effectLst/>
          <a:extLst/>
        </p:spPr>
        <p:txBody>
          <a:bodyPr wrap="square" lIns="0" tIns="0" rIns="0" bIns="0" anchor="ctr">
            <a:spAutoFit/>
          </a:bodyPr>
          <a:lstStyle/>
          <a:p>
            <a:pPr>
              <a:lnSpc>
                <a:spcPct val="120000"/>
              </a:lnSpc>
              <a:spcAft>
                <a:spcPts val="1200"/>
              </a:spcAft>
            </a:pPr>
            <a:r>
              <a:rPr lang="en-US" sz="4000" u="sng" dirty="0">
                <a:solidFill>
                  <a:srgbClr val="FFFF00"/>
                </a:solidFill>
              </a:rPr>
              <a:t>50</a:t>
            </a:r>
            <a:r>
              <a:rPr lang="en-US" sz="4000" u="sng" baseline="30000" dirty="0">
                <a:solidFill>
                  <a:srgbClr val="FFFF00"/>
                </a:solidFill>
              </a:rPr>
              <a:t>th</a:t>
            </a:r>
            <a:r>
              <a:rPr lang="en-US" sz="4000" u="sng" dirty="0">
                <a:solidFill>
                  <a:srgbClr val="FFFF00"/>
                </a:solidFill>
              </a:rPr>
              <a:t> PAC-PP agenda January 21-22, 2019</a:t>
            </a:r>
          </a:p>
        </p:txBody>
      </p:sp>
      <p:pic>
        <p:nvPicPr>
          <p:cNvPr id="3" name="Picture 2">
            <a:extLst>
              <a:ext uri="{FF2B5EF4-FFF2-40B4-BE49-F238E27FC236}">
                <a16:creationId xmlns:a16="http://schemas.microsoft.com/office/drawing/2014/main" xmlns="" id="{4F5E95EA-0DAD-C749-AFD4-3482AEF3C29B}"/>
              </a:ext>
            </a:extLst>
          </p:cNvPr>
          <p:cNvPicPr>
            <a:picLocks noChangeAspect="1"/>
          </p:cNvPicPr>
          <p:nvPr/>
        </p:nvPicPr>
        <p:blipFill rotWithShape="1">
          <a:blip r:embed="rId3">
            <a:extLst>
              <a:ext uri="{28A0092B-C50C-407E-A947-70E740481C1C}">
                <a14:useLocalDpi xmlns:a14="http://schemas.microsoft.com/office/drawing/2010/main" val="0"/>
              </a:ext>
            </a:extLst>
          </a:blip>
          <a:srcRect l="6910" t="5427" r="5425" b="9052"/>
          <a:stretch/>
        </p:blipFill>
        <p:spPr>
          <a:xfrm>
            <a:off x="251520" y="1124744"/>
            <a:ext cx="4067081" cy="5614682"/>
          </a:xfrm>
          <a:prstGeom prst="rect">
            <a:avLst/>
          </a:prstGeom>
          <a:noFill/>
          <a:ln w="25400">
            <a:solidFill>
              <a:schemeClr val="tx1"/>
            </a:solidFill>
          </a:ln>
        </p:spPr>
      </p:pic>
      <p:pic>
        <p:nvPicPr>
          <p:cNvPr id="11" name="Picture 10">
            <a:extLst>
              <a:ext uri="{FF2B5EF4-FFF2-40B4-BE49-F238E27FC236}">
                <a16:creationId xmlns:a16="http://schemas.microsoft.com/office/drawing/2014/main" xmlns="" id="{E1CA3E21-4457-0F48-853D-BABD6990A1F5}"/>
              </a:ext>
            </a:extLst>
          </p:cNvPr>
          <p:cNvPicPr>
            <a:picLocks noChangeAspect="1"/>
          </p:cNvPicPr>
          <p:nvPr/>
        </p:nvPicPr>
        <p:blipFill rotWithShape="1">
          <a:blip r:embed="rId4">
            <a:extLst>
              <a:ext uri="{28A0092B-C50C-407E-A947-70E740481C1C}">
                <a14:useLocalDpi xmlns:a14="http://schemas.microsoft.com/office/drawing/2010/main" val="0"/>
              </a:ext>
            </a:extLst>
          </a:blip>
          <a:srcRect l="6391" t="5561" r="7429" b="11294"/>
          <a:stretch/>
        </p:blipFill>
        <p:spPr>
          <a:xfrm>
            <a:off x="4678641" y="1124744"/>
            <a:ext cx="4112459" cy="5614682"/>
          </a:xfrm>
          <a:prstGeom prst="rect">
            <a:avLst/>
          </a:prstGeom>
          <a:solidFill>
            <a:schemeClr val="bg1"/>
          </a:solidFill>
          <a:ln w="25400">
            <a:solidFill>
              <a:schemeClr val="tx1"/>
            </a:solidFill>
          </a:ln>
        </p:spPr>
      </p:pic>
      <p:sp>
        <p:nvSpPr>
          <p:cNvPr id="17" name="AutoShape 18">
            <a:extLst>
              <a:ext uri="{FF2B5EF4-FFF2-40B4-BE49-F238E27FC236}">
                <a16:creationId xmlns:a16="http://schemas.microsoft.com/office/drawing/2014/main" xmlns="" id="{10A8A43D-1B77-7D4A-876F-34537ED06B2A}"/>
              </a:ext>
            </a:extLst>
          </p:cNvPr>
          <p:cNvSpPr>
            <a:spLocks noChangeArrowheads="1"/>
          </p:cNvSpPr>
          <p:nvPr/>
        </p:nvSpPr>
        <p:spPr bwMode="auto">
          <a:xfrm>
            <a:off x="395536" y="2433587"/>
            <a:ext cx="8208912" cy="2962513"/>
          </a:xfrm>
          <a:prstGeom prst="roundRect">
            <a:avLst>
              <a:gd name="adj" fmla="val 16667"/>
            </a:avLst>
          </a:prstGeom>
          <a:solidFill>
            <a:srgbClr val="FFFF00"/>
          </a:solidFill>
          <a:ln w="38100">
            <a:solidFill>
              <a:srgbClr val="FF0000"/>
            </a:solidFill>
            <a:round/>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0" tIns="0" rIns="0" bIns="0" anchor="ctr">
            <a:spAutoFit/>
          </a:bodyPr>
          <a:lstStyle/>
          <a:p>
            <a:pPr algn="ctr">
              <a:spcAft>
                <a:spcPts val="1200"/>
              </a:spcAft>
            </a:pPr>
            <a:r>
              <a:rPr lang="en-US" sz="2400" b="1" i="1" dirty="0">
                <a:solidFill>
                  <a:srgbClr val="000090"/>
                </a:solidFill>
              </a:rPr>
              <a:t>Highlights of the 50</a:t>
            </a:r>
            <a:r>
              <a:rPr lang="en-US" sz="2400" b="1" i="1" baseline="30000" dirty="0">
                <a:solidFill>
                  <a:srgbClr val="000090"/>
                </a:solidFill>
              </a:rPr>
              <a:t>th</a:t>
            </a:r>
            <a:r>
              <a:rPr lang="en-US" sz="2400" b="1" i="1" dirty="0">
                <a:solidFill>
                  <a:srgbClr val="000090"/>
                </a:solidFill>
              </a:rPr>
              <a:t> PAC-PP meeting: </a:t>
            </a:r>
          </a:p>
          <a:p>
            <a:pPr marL="342900" indent="-342900">
              <a:spcAft>
                <a:spcPts val="1200"/>
              </a:spcAft>
              <a:buFont typeface="Wingdings" charset="2"/>
              <a:buChar char="v"/>
            </a:pPr>
            <a:r>
              <a:rPr lang="en-US" sz="2400" b="1" i="1" dirty="0">
                <a:solidFill>
                  <a:srgbClr val="000090"/>
                </a:solidFill>
              </a:rPr>
              <a:t>Update reports on NICA, MPD and BM@N</a:t>
            </a:r>
          </a:p>
          <a:p>
            <a:pPr marL="342900" indent="-342900">
              <a:spcAft>
                <a:spcPts val="1200"/>
              </a:spcAft>
              <a:buFont typeface="Wingdings" charset="2"/>
              <a:buChar char="v"/>
            </a:pPr>
            <a:r>
              <a:rPr lang="en-US" sz="2400" b="1" i="1" dirty="0">
                <a:solidFill>
                  <a:srgbClr val="000090"/>
                </a:solidFill>
              </a:rPr>
              <a:t>Projects seeking continuation</a:t>
            </a:r>
          </a:p>
          <a:p>
            <a:pPr marL="342900" indent="-342900">
              <a:spcAft>
                <a:spcPts val="1200"/>
              </a:spcAft>
              <a:buFont typeface="Wingdings" charset="2"/>
              <a:buChar char="v"/>
            </a:pPr>
            <a:r>
              <a:rPr lang="en-US" sz="2400" b="1" i="1" dirty="0">
                <a:solidFill>
                  <a:srgbClr val="000090"/>
                </a:solidFill>
              </a:rPr>
              <a:t>Joint session of the PAC-PP and PAC-NP for joint evaluation of all JINR projects on neutrino physics and dark matter</a:t>
            </a:r>
          </a:p>
        </p:txBody>
      </p:sp>
    </p:spTree>
    <p:extLst>
      <p:ext uri="{BB962C8B-B14F-4D97-AF65-F5344CB8AC3E}">
        <p14:creationId xmlns:p14="http://schemas.microsoft.com/office/powerpoint/2010/main" val="350094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3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18"/>
          <p:cNvSpPr>
            <a:spLocks noGrp="1" noChangeArrowheads="1"/>
          </p:cNvSpPr>
          <p:nvPr>
            <p:ph type="title"/>
          </p:nvPr>
        </p:nvSpPr>
        <p:spPr bwMode="auto">
          <a:xfrm>
            <a:off x="827584" y="64144"/>
            <a:ext cx="6984776" cy="681038"/>
          </a:xfrm>
          <a:prstGeom prst="roundRect">
            <a:avLst>
              <a:gd name="adj" fmla="val 16667"/>
            </a:avLst>
          </a:prstGeom>
          <a:solidFill>
            <a:srgbClr val="000090"/>
          </a:solidFill>
          <a:ln w="38100">
            <a:solidFill>
              <a:srgbClr val="FF0000"/>
            </a:solidFill>
            <a:round/>
            <a:headEnd/>
            <a:tailEnd/>
          </a:ln>
          <a:effectLst/>
          <a:extLst/>
        </p:spPr>
        <p:txBody>
          <a:bodyPr wrap="square" lIns="0" tIns="0" rIns="0" bIns="0" anchor="ctr">
            <a:spAutoFit/>
          </a:bodyPr>
          <a:lstStyle/>
          <a:p>
            <a:pPr algn="ctr"/>
            <a:r>
              <a:rPr lang="en-US" sz="3200" u="sng" dirty="0">
                <a:solidFill>
                  <a:srgbClr val="FFFF00"/>
                </a:solidFill>
              </a:rPr>
              <a:t>Report on the </a:t>
            </a:r>
            <a:r>
              <a:rPr lang="en-US" sz="3200" u="sng" dirty="0" err="1">
                <a:solidFill>
                  <a:srgbClr val="FFFF00"/>
                </a:solidFill>
              </a:rPr>
              <a:t>Nuclotron</a:t>
            </a:r>
            <a:r>
              <a:rPr lang="en-US" sz="3200" u="sng" dirty="0">
                <a:solidFill>
                  <a:srgbClr val="FFFF00"/>
                </a:solidFill>
              </a:rPr>
              <a:t>-NICA project</a:t>
            </a:r>
          </a:p>
          <a:p>
            <a:pPr algn="ctr"/>
            <a:endParaRPr lang="en-US" sz="800" u="sng" dirty="0">
              <a:solidFill>
                <a:srgbClr val="FFFF00"/>
              </a:solidFill>
            </a:endParaRPr>
          </a:p>
        </p:txBody>
      </p:sp>
      <p:sp>
        <p:nvSpPr>
          <p:cNvPr id="13" name="AutoShape 7"/>
          <p:cNvSpPr>
            <a:spLocks noChangeArrowheads="1"/>
          </p:cNvSpPr>
          <p:nvPr/>
        </p:nvSpPr>
        <p:spPr bwMode="auto">
          <a:xfrm>
            <a:off x="20286" y="916002"/>
            <a:ext cx="9001000" cy="1717288"/>
          </a:xfrm>
          <a:prstGeom prst="flowChartAlternateProcess">
            <a:avLst/>
          </a:prstGeom>
          <a:solidFill>
            <a:srgbClr val="FFFF00"/>
          </a:solidFill>
          <a:ln w="57150">
            <a:solidFill>
              <a:srgbClr val="FF0000"/>
            </a:solidFill>
            <a:miter lim="800000"/>
            <a:headEnd/>
            <a:tailEnd/>
          </a:ln>
        </p:spPr>
        <p:txBody>
          <a:bodyPr anchor="ctr" anchorCtr="1"/>
          <a:lstStyle/>
          <a:p>
            <a:pPr marL="90900" indent="-342900">
              <a:spcAft>
                <a:spcPts val="600"/>
              </a:spcAft>
              <a:buFont typeface="Wingdings" charset="2"/>
              <a:buChar char="q"/>
            </a:pPr>
            <a:r>
              <a:rPr lang="en-US" dirty="0"/>
              <a:t>The PAC is concerned by the series of delays (mainly in the Booster installation and in civil construction), which affect the overall schedule of the NICA project. The PAC urges the NICA management to critically scrutinize the current schedule of the entire project to ensure that it stands on solid ground and that no further delays occur.  </a:t>
            </a:r>
          </a:p>
        </p:txBody>
      </p:sp>
      <p:sp>
        <p:nvSpPr>
          <p:cNvPr id="8" name="TextBox 7"/>
          <p:cNvSpPr txBox="1"/>
          <p:nvPr/>
        </p:nvSpPr>
        <p:spPr>
          <a:xfrm>
            <a:off x="7837931" y="250774"/>
            <a:ext cx="1210588" cy="307777"/>
          </a:xfrm>
          <a:prstGeom prst="rect">
            <a:avLst/>
          </a:prstGeom>
          <a:noFill/>
        </p:spPr>
        <p:txBody>
          <a:bodyPr wrap="none" rtlCol="0">
            <a:spAutoFit/>
          </a:bodyPr>
          <a:lstStyle/>
          <a:p>
            <a:r>
              <a:rPr lang="en-US" sz="1400" i="1" dirty="0"/>
              <a:t>S. </a:t>
            </a:r>
            <a:r>
              <a:rPr lang="en-US" sz="1400" i="1" dirty="0" err="1"/>
              <a:t>Kostromin</a:t>
            </a:r>
            <a:endParaRPr lang="en-US" sz="1400" i="1" dirty="0"/>
          </a:p>
        </p:txBody>
      </p:sp>
      <p:sp>
        <p:nvSpPr>
          <p:cNvPr id="18" name="Стрелка вправо 9">
            <a:extLst>
              <a:ext uri="{FF2B5EF4-FFF2-40B4-BE49-F238E27FC236}">
                <a16:creationId xmlns:a16="http://schemas.microsoft.com/office/drawing/2014/main" xmlns="" id="{845E6421-D8BF-4E48-B9F8-B9D0E626A8F2}"/>
              </a:ext>
            </a:extLst>
          </p:cNvPr>
          <p:cNvSpPr/>
          <p:nvPr/>
        </p:nvSpPr>
        <p:spPr>
          <a:xfrm rot="10800000">
            <a:off x="1769370" y="2742911"/>
            <a:ext cx="1661320" cy="381000"/>
          </a:xfrm>
          <a:prstGeom prst="rightArrow">
            <a:avLst>
              <a:gd name="adj1" fmla="val 50000"/>
              <a:gd name="adj2" fmla="val 38571"/>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Line 89">
            <a:extLst>
              <a:ext uri="{FF2B5EF4-FFF2-40B4-BE49-F238E27FC236}">
                <a16:creationId xmlns:a16="http://schemas.microsoft.com/office/drawing/2014/main" xmlns="" id="{B54813C3-E061-A24E-AAFC-C0E49C3F536D}"/>
              </a:ext>
            </a:extLst>
          </p:cNvPr>
          <p:cNvSpPr>
            <a:spLocks noChangeShapeType="1"/>
          </p:cNvSpPr>
          <p:nvPr/>
        </p:nvSpPr>
        <p:spPr bwMode="auto">
          <a:xfrm flipH="1">
            <a:off x="456508" y="4175907"/>
            <a:ext cx="4762" cy="1295400"/>
          </a:xfrm>
          <a:prstGeom prst="line">
            <a:avLst/>
          </a:prstGeom>
          <a:noFill/>
          <a:ln w="38100">
            <a:solidFill>
              <a:srgbClr val="000066"/>
            </a:solidFill>
            <a:round/>
            <a:headEnd/>
            <a:tailEnd type="triangle" w="med" len="med"/>
          </a:ln>
          <a:extLst>
            <a:ext uri="{909E8E84-426E-40DD-AFC4-6F175D3DCCD1}">
              <a14:hiddenFill xmlns:a14="http://schemas.microsoft.com/office/drawing/2010/main">
                <a:noFill/>
              </a14:hiddenFill>
            </a:ext>
          </a:extLst>
        </p:spPr>
        <p:txBody>
          <a:bodyPr/>
          <a:lstStyle/>
          <a:p>
            <a:pPr>
              <a:defRPr/>
            </a:pPr>
            <a:endParaRPr lang="ru-RU"/>
          </a:p>
        </p:txBody>
      </p:sp>
      <p:sp>
        <p:nvSpPr>
          <p:cNvPr id="20" name="Oval 79">
            <a:extLst>
              <a:ext uri="{FF2B5EF4-FFF2-40B4-BE49-F238E27FC236}">
                <a16:creationId xmlns:a16="http://schemas.microsoft.com/office/drawing/2014/main" xmlns="" id="{053A8F66-EF79-954A-975A-688E570118D9}"/>
              </a:ext>
            </a:extLst>
          </p:cNvPr>
          <p:cNvSpPr>
            <a:spLocks noChangeArrowheads="1"/>
          </p:cNvSpPr>
          <p:nvPr/>
        </p:nvSpPr>
        <p:spPr bwMode="auto">
          <a:xfrm>
            <a:off x="453333" y="2917019"/>
            <a:ext cx="2470150" cy="2406650"/>
          </a:xfrm>
          <a:prstGeom prst="ellipse">
            <a:avLst/>
          </a:prstGeom>
          <a:solidFill>
            <a:srgbClr val="FFFF00"/>
          </a:solidFill>
          <a:ln w="28575">
            <a:solidFill>
              <a:srgbClr val="0000CC"/>
            </a:solidFill>
            <a:prstDash val="dash"/>
            <a:round/>
            <a:headEnd/>
            <a:tailEnd/>
          </a:ln>
        </p:spPr>
        <p:txBody>
          <a:bodyPr/>
          <a:lstStyle>
            <a:lvl1pPr eaLnBrk="0" hangingPunct="0">
              <a:defRPr>
                <a:solidFill>
                  <a:schemeClr val="tx1"/>
                </a:solidFill>
                <a:latin typeface="Bookman Old Style" pitchFamily="18" charset="0"/>
              </a:defRPr>
            </a:lvl1pPr>
            <a:lvl2pPr marL="742950" indent="-285750" eaLnBrk="0" hangingPunct="0">
              <a:defRPr>
                <a:solidFill>
                  <a:schemeClr val="tx1"/>
                </a:solidFill>
                <a:latin typeface="Bookman Old Style" pitchFamily="18" charset="0"/>
              </a:defRPr>
            </a:lvl2pPr>
            <a:lvl3pPr marL="1143000" indent="-228600" eaLnBrk="0" hangingPunct="0">
              <a:defRPr>
                <a:solidFill>
                  <a:schemeClr val="tx1"/>
                </a:solidFill>
                <a:latin typeface="Bookman Old Style" pitchFamily="18" charset="0"/>
              </a:defRPr>
            </a:lvl3pPr>
            <a:lvl4pPr marL="1600200" indent="-228600" eaLnBrk="0" hangingPunct="0">
              <a:defRPr>
                <a:solidFill>
                  <a:schemeClr val="tx1"/>
                </a:solidFill>
                <a:latin typeface="Bookman Old Style" pitchFamily="18" charset="0"/>
              </a:defRPr>
            </a:lvl4pPr>
            <a:lvl5pPr marL="2057400" indent="-228600" eaLnBrk="0" hangingPunct="0">
              <a:defRPr>
                <a:solidFill>
                  <a:schemeClr val="tx1"/>
                </a:solidFill>
                <a:latin typeface="Bookman Old Style" pitchFamily="18" charset="0"/>
              </a:defRPr>
            </a:lvl5pPr>
            <a:lvl6pPr marL="2514600" indent="-228600" eaLnBrk="0" fontAlgn="base" hangingPunct="0">
              <a:spcBef>
                <a:spcPct val="0"/>
              </a:spcBef>
              <a:spcAft>
                <a:spcPct val="0"/>
              </a:spcAft>
              <a:defRPr>
                <a:solidFill>
                  <a:schemeClr val="tx1"/>
                </a:solidFill>
                <a:latin typeface="Bookman Old Style" pitchFamily="18" charset="0"/>
              </a:defRPr>
            </a:lvl6pPr>
            <a:lvl7pPr marL="2971800" indent="-228600" eaLnBrk="0" fontAlgn="base" hangingPunct="0">
              <a:spcBef>
                <a:spcPct val="0"/>
              </a:spcBef>
              <a:spcAft>
                <a:spcPct val="0"/>
              </a:spcAft>
              <a:defRPr>
                <a:solidFill>
                  <a:schemeClr val="tx1"/>
                </a:solidFill>
                <a:latin typeface="Bookman Old Style" pitchFamily="18" charset="0"/>
              </a:defRPr>
            </a:lvl7pPr>
            <a:lvl8pPr marL="3429000" indent="-228600" eaLnBrk="0" fontAlgn="base" hangingPunct="0">
              <a:spcBef>
                <a:spcPct val="0"/>
              </a:spcBef>
              <a:spcAft>
                <a:spcPct val="0"/>
              </a:spcAft>
              <a:defRPr>
                <a:solidFill>
                  <a:schemeClr val="tx1"/>
                </a:solidFill>
                <a:latin typeface="Bookman Old Style" pitchFamily="18" charset="0"/>
              </a:defRPr>
            </a:lvl8pPr>
            <a:lvl9pPr marL="3886200" indent="-228600" eaLnBrk="0" fontAlgn="base" hangingPunct="0">
              <a:spcBef>
                <a:spcPct val="0"/>
              </a:spcBef>
              <a:spcAft>
                <a:spcPct val="0"/>
              </a:spcAft>
              <a:defRPr>
                <a:solidFill>
                  <a:schemeClr val="tx1"/>
                </a:solidFill>
                <a:latin typeface="Bookman Old Style" pitchFamily="18" charset="0"/>
              </a:defRPr>
            </a:lvl9pPr>
          </a:lstStyle>
          <a:p>
            <a:pPr eaLnBrk="1" hangingPunct="1"/>
            <a:endParaRPr lang="ru-RU" altLang="ru-RU" baseline="30000">
              <a:solidFill>
                <a:srgbClr val="0000CC"/>
              </a:solidFill>
              <a:latin typeface="Arial" pitchFamily="34" charset="0"/>
            </a:endParaRPr>
          </a:p>
        </p:txBody>
      </p:sp>
      <p:sp>
        <p:nvSpPr>
          <p:cNvPr id="21" name="Text Box 80">
            <a:extLst>
              <a:ext uri="{FF2B5EF4-FFF2-40B4-BE49-F238E27FC236}">
                <a16:creationId xmlns:a16="http://schemas.microsoft.com/office/drawing/2014/main" xmlns="" id="{3478B863-36B1-284B-BDF7-C679B788DAF9}"/>
              </a:ext>
            </a:extLst>
          </p:cNvPr>
          <p:cNvSpPr txBox="1">
            <a:spLocks noChangeArrowheads="1"/>
          </p:cNvSpPr>
          <p:nvPr/>
        </p:nvSpPr>
        <p:spPr bwMode="auto">
          <a:xfrm>
            <a:off x="572660" y="3739927"/>
            <a:ext cx="2239433" cy="669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lstStyle>
            <a:lvl1pPr eaLnBrk="0" hangingPunct="0">
              <a:defRPr>
                <a:solidFill>
                  <a:schemeClr val="tx1"/>
                </a:solidFill>
                <a:latin typeface="Bookman Old Style" pitchFamily="18" charset="0"/>
              </a:defRPr>
            </a:lvl1pPr>
            <a:lvl2pPr marL="742950" indent="-285750" eaLnBrk="0" hangingPunct="0">
              <a:defRPr>
                <a:solidFill>
                  <a:schemeClr val="tx1"/>
                </a:solidFill>
                <a:latin typeface="Bookman Old Style" pitchFamily="18" charset="0"/>
              </a:defRPr>
            </a:lvl2pPr>
            <a:lvl3pPr marL="1143000" indent="-228600" eaLnBrk="0" hangingPunct="0">
              <a:defRPr>
                <a:solidFill>
                  <a:schemeClr val="tx1"/>
                </a:solidFill>
                <a:latin typeface="Bookman Old Style" pitchFamily="18" charset="0"/>
              </a:defRPr>
            </a:lvl3pPr>
            <a:lvl4pPr marL="1600200" indent="-228600" eaLnBrk="0" hangingPunct="0">
              <a:defRPr>
                <a:solidFill>
                  <a:schemeClr val="tx1"/>
                </a:solidFill>
                <a:latin typeface="Bookman Old Style" pitchFamily="18" charset="0"/>
              </a:defRPr>
            </a:lvl4pPr>
            <a:lvl5pPr marL="2057400" indent="-228600" eaLnBrk="0" hangingPunct="0">
              <a:defRPr>
                <a:solidFill>
                  <a:schemeClr val="tx1"/>
                </a:solidFill>
                <a:latin typeface="Bookman Old Style" pitchFamily="18" charset="0"/>
              </a:defRPr>
            </a:lvl5pPr>
            <a:lvl6pPr marL="2514600" indent="-228600" eaLnBrk="0" fontAlgn="base" hangingPunct="0">
              <a:spcBef>
                <a:spcPct val="0"/>
              </a:spcBef>
              <a:spcAft>
                <a:spcPct val="0"/>
              </a:spcAft>
              <a:defRPr>
                <a:solidFill>
                  <a:schemeClr val="tx1"/>
                </a:solidFill>
                <a:latin typeface="Bookman Old Style" pitchFamily="18" charset="0"/>
              </a:defRPr>
            </a:lvl6pPr>
            <a:lvl7pPr marL="2971800" indent="-228600" eaLnBrk="0" fontAlgn="base" hangingPunct="0">
              <a:spcBef>
                <a:spcPct val="0"/>
              </a:spcBef>
              <a:spcAft>
                <a:spcPct val="0"/>
              </a:spcAft>
              <a:defRPr>
                <a:solidFill>
                  <a:schemeClr val="tx1"/>
                </a:solidFill>
                <a:latin typeface="Bookman Old Style" pitchFamily="18" charset="0"/>
              </a:defRPr>
            </a:lvl7pPr>
            <a:lvl8pPr marL="3429000" indent="-228600" eaLnBrk="0" fontAlgn="base" hangingPunct="0">
              <a:spcBef>
                <a:spcPct val="0"/>
              </a:spcBef>
              <a:spcAft>
                <a:spcPct val="0"/>
              </a:spcAft>
              <a:defRPr>
                <a:solidFill>
                  <a:schemeClr val="tx1"/>
                </a:solidFill>
                <a:latin typeface="Bookman Old Style" pitchFamily="18" charset="0"/>
              </a:defRPr>
            </a:lvl8pPr>
            <a:lvl9pPr marL="3886200" indent="-228600" eaLnBrk="0" fontAlgn="base" hangingPunct="0">
              <a:spcBef>
                <a:spcPct val="0"/>
              </a:spcBef>
              <a:spcAft>
                <a:spcPct val="0"/>
              </a:spcAft>
              <a:defRPr>
                <a:solidFill>
                  <a:schemeClr val="tx1"/>
                </a:solidFill>
                <a:latin typeface="Bookman Old Style" pitchFamily="18" charset="0"/>
              </a:defRPr>
            </a:lvl9pPr>
          </a:lstStyle>
          <a:p>
            <a:pPr algn="ctr" eaLnBrk="1" hangingPunct="1"/>
            <a:r>
              <a:rPr lang="en-US" altLang="ru-RU" sz="1600" b="1" u="sng" dirty="0">
                <a:solidFill>
                  <a:srgbClr val="006600"/>
                </a:solidFill>
                <a:latin typeface="Arial" pitchFamily="34" charset="0"/>
                <a:cs typeface="Arial" pitchFamily="34" charset="0"/>
              </a:rPr>
              <a:t>Booster (25 Tm)</a:t>
            </a:r>
          </a:p>
          <a:p>
            <a:pPr algn="ctr" eaLnBrk="1" hangingPunct="1"/>
            <a:r>
              <a:rPr lang="en-US" altLang="ru-RU" sz="1600" b="1" dirty="0">
                <a:solidFill>
                  <a:srgbClr val="006600"/>
                </a:solidFill>
                <a:latin typeface="Arial" pitchFamily="34" charset="0"/>
                <a:cs typeface="Arial" pitchFamily="34" charset="0"/>
              </a:rPr>
              <a:t>up to 578 MeV/u</a:t>
            </a:r>
            <a:endParaRPr lang="ru-RU" altLang="ru-RU" sz="1600" b="1" dirty="0">
              <a:solidFill>
                <a:srgbClr val="006600"/>
              </a:solidFill>
              <a:latin typeface="Arial" pitchFamily="34" charset="0"/>
              <a:cs typeface="Arial" pitchFamily="34" charset="0"/>
            </a:endParaRPr>
          </a:p>
        </p:txBody>
      </p:sp>
      <p:sp>
        <p:nvSpPr>
          <p:cNvPr id="22" name="Line 39">
            <a:extLst>
              <a:ext uri="{FF2B5EF4-FFF2-40B4-BE49-F238E27FC236}">
                <a16:creationId xmlns:a16="http://schemas.microsoft.com/office/drawing/2014/main" xmlns="" id="{AD00B861-4654-654A-B8E2-CD7546362847}"/>
              </a:ext>
            </a:extLst>
          </p:cNvPr>
          <p:cNvSpPr>
            <a:spLocks noChangeShapeType="1"/>
          </p:cNvSpPr>
          <p:nvPr/>
        </p:nvSpPr>
        <p:spPr bwMode="auto">
          <a:xfrm flipH="1" flipV="1">
            <a:off x="1756670" y="2936069"/>
            <a:ext cx="3048000" cy="0"/>
          </a:xfrm>
          <a:prstGeom prst="line">
            <a:avLst/>
          </a:prstGeom>
          <a:noFill/>
          <a:ln w="38100">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pic>
        <p:nvPicPr>
          <p:cNvPr id="23" name="Picture 2">
            <a:extLst>
              <a:ext uri="{FF2B5EF4-FFF2-40B4-BE49-F238E27FC236}">
                <a16:creationId xmlns:a16="http://schemas.microsoft.com/office/drawing/2014/main" xmlns="" id="{256F6832-F657-5648-BECC-51951FADED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9249" y="3099692"/>
            <a:ext cx="4881682" cy="3749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Box 6">
            <a:extLst>
              <a:ext uri="{FF2B5EF4-FFF2-40B4-BE49-F238E27FC236}">
                <a16:creationId xmlns:a16="http://schemas.microsoft.com/office/drawing/2014/main" xmlns="" id="{B634D4E6-2667-A347-AD7F-AB3FDC4BFE43}"/>
              </a:ext>
            </a:extLst>
          </p:cNvPr>
          <p:cNvSpPr txBox="1">
            <a:spLocks noChangeArrowheads="1"/>
          </p:cNvSpPr>
          <p:nvPr/>
        </p:nvSpPr>
        <p:spPr bwMode="auto">
          <a:xfrm>
            <a:off x="1026967" y="5739027"/>
            <a:ext cx="31115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ru-RU" sz="1800" b="1" dirty="0">
                <a:solidFill>
                  <a:srgbClr val="0000CC"/>
                </a:solidFill>
              </a:rPr>
              <a:t>Apr-May 2019 </a:t>
            </a:r>
            <a:r>
              <a:rPr lang="en-US" altLang="ru-RU" sz="1800" dirty="0"/>
              <a:t>– technical run </a:t>
            </a:r>
          </a:p>
          <a:p>
            <a:pPr eaLnBrk="1" hangingPunct="1">
              <a:spcBef>
                <a:spcPct val="0"/>
              </a:spcBef>
              <a:buFontTx/>
              <a:buNone/>
            </a:pPr>
            <a:endParaRPr lang="en-US" altLang="ru-RU" sz="1050" b="1" dirty="0">
              <a:solidFill>
                <a:srgbClr val="0000CC"/>
              </a:solidFill>
            </a:endParaRPr>
          </a:p>
          <a:p>
            <a:pPr eaLnBrk="1" hangingPunct="1">
              <a:spcBef>
                <a:spcPct val="0"/>
              </a:spcBef>
              <a:buFontTx/>
              <a:buNone/>
            </a:pPr>
            <a:r>
              <a:rPr lang="en-US" altLang="ru-RU" sz="1800" b="1" dirty="0">
                <a:solidFill>
                  <a:srgbClr val="0000CC"/>
                </a:solidFill>
              </a:rPr>
              <a:t>Oct-Nov 2019 - </a:t>
            </a:r>
            <a:r>
              <a:rPr lang="en-US" altLang="ru-RU" sz="1800" dirty="0"/>
              <a:t>commissioning with beam </a:t>
            </a:r>
            <a:endParaRPr lang="ru-RU" altLang="ru-RU" sz="1800" dirty="0"/>
          </a:p>
        </p:txBody>
      </p:sp>
      <p:sp>
        <p:nvSpPr>
          <p:cNvPr id="5" name="TextBox 4">
            <a:extLst>
              <a:ext uri="{FF2B5EF4-FFF2-40B4-BE49-F238E27FC236}">
                <a16:creationId xmlns:a16="http://schemas.microsoft.com/office/drawing/2014/main" xmlns="" id="{95A4BA5D-94F1-2F43-8609-6B53D5FAA8E8}"/>
              </a:ext>
            </a:extLst>
          </p:cNvPr>
          <p:cNvSpPr txBox="1"/>
          <p:nvPr/>
        </p:nvSpPr>
        <p:spPr>
          <a:xfrm>
            <a:off x="5344941" y="2806075"/>
            <a:ext cx="2659702" cy="369332"/>
          </a:xfrm>
          <a:prstGeom prst="rect">
            <a:avLst/>
          </a:prstGeom>
          <a:noFill/>
        </p:spPr>
        <p:txBody>
          <a:bodyPr wrap="none" rtlCol="0">
            <a:spAutoFit/>
          </a:bodyPr>
          <a:lstStyle/>
          <a:p>
            <a:r>
              <a:rPr lang="en-US" b="1" dirty="0"/>
              <a:t>New Booster schedule</a:t>
            </a:r>
          </a:p>
        </p:txBody>
      </p:sp>
    </p:spTree>
    <p:extLst>
      <p:ext uri="{BB962C8B-B14F-4D97-AF65-F5344CB8AC3E}">
        <p14:creationId xmlns:p14="http://schemas.microsoft.com/office/powerpoint/2010/main" val="1794403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18"/>
          <p:cNvSpPr>
            <a:spLocks noChangeArrowheads="1"/>
          </p:cNvSpPr>
          <p:nvPr/>
        </p:nvSpPr>
        <p:spPr bwMode="auto">
          <a:xfrm>
            <a:off x="683568" y="188640"/>
            <a:ext cx="7128792" cy="681038"/>
          </a:xfrm>
          <a:prstGeom prst="roundRect">
            <a:avLst>
              <a:gd name="adj" fmla="val 16667"/>
            </a:avLst>
          </a:prstGeom>
          <a:solidFill>
            <a:srgbClr val="000090"/>
          </a:solidFill>
          <a:ln w="38100">
            <a:solidFill>
              <a:srgbClr val="FF0000"/>
            </a:solidFill>
            <a:round/>
            <a:headEnd/>
            <a:tailEnd/>
          </a:ln>
          <a:effectLst/>
          <a:extLst/>
        </p:spPr>
        <p:txBody>
          <a:bodyPr wrap="square" lIns="0" tIns="0" rIns="0" bIns="0" anchor="ctr">
            <a:spAutoFit/>
          </a:bodyPr>
          <a:lstStyle/>
          <a:p>
            <a:pPr algn="ctr"/>
            <a:r>
              <a:rPr lang="en-US" sz="4000" u="sng" dirty="0">
                <a:solidFill>
                  <a:srgbClr val="FFFF00"/>
                </a:solidFill>
              </a:rPr>
              <a:t>Infrastructure Developments           </a:t>
            </a:r>
            <a:endParaRPr lang="en-US" sz="4000" u="sng" kern="100" dirty="0">
              <a:solidFill>
                <a:srgbClr val="FFFF00"/>
              </a:solidFill>
            </a:endParaRPr>
          </a:p>
        </p:txBody>
      </p:sp>
      <p:sp>
        <p:nvSpPr>
          <p:cNvPr id="2" name="TextBox 1"/>
          <p:cNvSpPr txBox="1"/>
          <p:nvPr/>
        </p:nvSpPr>
        <p:spPr>
          <a:xfrm>
            <a:off x="7812360" y="404664"/>
            <a:ext cx="1059860" cy="307777"/>
          </a:xfrm>
          <a:prstGeom prst="rect">
            <a:avLst/>
          </a:prstGeom>
          <a:noFill/>
        </p:spPr>
        <p:txBody>
          <a:bodyPr wrap="none" rtlCol="0">
            <a:spAutoFit/>
          </a:bodyPr>
          <a:lstStyle/>
          <a:p>
            <a:r>
              <a:rPr lang="en-US" sz="1400" i="1" dirty="0"/>
              <a:t>N. </a:t>
            </a:r>
            <a:r>
              <a:rPr lang="en-US" sz="1400" i="1" dirty="0" err="1"/>
              <a:t>Agapov</a:t>
            </a:r>
            <a:endParaRPr lang="en-US" sz="1400" i="1" dirty="0"/>
          </a:p>
        </p:txBody>
      </p:sp>
      <p:sp>
        <p:nvSpPr>
          <p:cNvPr id="8" name="Rectangle 7"/>
          <p:cNvSpPr>
            <a:spLocks noChangeArrowheads="1"/>
          </p:cNvSpPr>
          <p:nvPr/>
        </p:nvSpPr>
        <p:spPr bwMode="auto">
          <a:xfrm>
            <a:off x="35496" y="980728"/>
            <a:ext cx="9001000" cy="20882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85750" indent="-285750">
              <a:spcBef>
                <a:spcPts val="0"/>
              </a:spcBef>
              <a:spcAft>
                <a:spcPts val="600"/>
              </a:spcAft>
              <a:buSzPct val="80000"/>
              <a:buFont typeface="Wingdings" charset="2"/>
              <a:buChar char="u"/>
              <a:defRPr/>
            </a:pPr>
            <a:r>
              <a:rPr lang="en-US" dirty="0"/>
              <a:t>The PAC is pleased to note the successful implementation of the plan for the renewal of heating, water and drainage networks. As of today, 12 km of networks have already been renewed (2 km since the previous PAC meeting), and this work is expected to be completed by the end of the year.</a:t>
            </a:r>
          </a:p>
          <a:p>
            <a:pPr marL="285750" indent="-285750">
              <a:spcBef>
                <a:spcPts val="0"/>
              </a:spcBef>
              <a:spcAft>
                <a:spcPts val="600"/>
              </a:spcAft>
              <a:buSzPct val="80000"/>
              <a:buFont typeface="Wingdings" charset="2"/>
              <a:buChar char="u"/>
              <a:defRPr/>
            </a:pPr>
            <a:r>
              <a:rPr lang="en-US" dirty="0"/>
              <a:t>The PAC welcomes the efforts of the Laboratory’s management to eliminate the backlog from the plans to build a compressor station and wishes success in finding a new reliable contractor for this project.  </a:t>
            </a:r>
          </a:p>
        </p:txBody>
      </p:sp>
      <p:sp>
        <p:nvSpPr>
          <p:cNvPr id="22" name="Rectangle 7">
            <a:extLst>
              <a:ext uri="{FF2B5EF4-FFF2-40B4-BE49-F238E27FC236}">
                <a16:creationId xmlns:a16="http://schemas.microsoft.com/office/drawing/2014/main" xmlns="" id="{3DEB6F51-3297-7E4A-A6C9-2E5ED9793AF1}"/>
              </a:ext>
            </a:extLst>
          </p:cNvPr>
          <p:cNvSpPr>
            <a:spLocks noChangeArrowheads="1"/>
          </p:cNvSpPr>
          <p:nvPr/>
        </p:nvSpPr>
        <p:spPr bwMode="auto">
          <a:xfrm>
            <a:off x="35496" y="3717032"/>
            <a:ext cx="4032448" cy="26329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150000"/>
              </a:lnSpc>
              <a:spcBef>
                <a:spcPct val="20000"/>
              </a:spcBef>
              <a:defRPr/>
            </a:pPr>
            <a:r>
              <a:rPr kumimoji="0" lang="en-US" b="1" u="sng" dirty="0">
                <a:solidFill>
                  <a:srgbClr val="0000FF"/>
                </a:solidFill>
              </a:rPr>
              <a:t>Main  NICA infrastructure </a:t>
            </a:r>
            <a:r>
              <a:rPr lang="en-US" b="1" u="sng" dirty="0">
                <a:solidFill>
                  <a:srgbClr val="0000FF"/>
                </a:solidFill>
              </a:rPr>
              <a:t>projects</a:t>
            </a:r>
            <a:r>
              <a:rPr kumimoji="0" lang="en-US" b="1" u="sng" dirty="0">
                <a:solidFill>
                  <a:srgbClr val="0000FF"/>
                </a:solidFill>
              </a:rPr>
              <a:t>:</a:t>
            </a:r>
            <a:endParaRPr kumimoji="0" lang="ru-RU" b="1" u="sng" dirty="0">
              <a:solidFill>
                <a:srgbClr val="0000FF"/>
              </a:solidFill>
            </a:endParaRPr>
          </a:p>
          <a:p>
            <a:pPr marL="342900" indent="-342900">
              <a:spcBef>
                <a:spcPts val="0"/>
              </a:spcBef>
              <a:buFont typeface="Wingdings" charset="0"/>
              <a:buChar char=""/>
              <a:defRPr/>
            </a:pPr>
            <a:r>
              <a:rPr kumimoji="0" lang="en-US" b="1" i="1" dirty="0">
                <a:solidFill>
                  <a:srgbClr val="0000FF"/>
                </a:solidFill>
              </a:rPr>
              <a:t>Upgrading of plants for liquid helium and nitrogen production</a:t>
            </a:r>
          </a:p>
          <a:p>
            <a:pPr marL="342900" indent="-342900">
              <a:spcBef>
                <a:spcPts val="0"/>
              </a:spcBef>
              <a:buFont typeface="Wingdings" charset="0"/>
              <a:buChar char=""/>
              <a:defRPr/>
            </a:pPr>
            <a:r>
              <a:rPr kumimoji="0" lang="en-GB" b="1" i="1" dirty="0">
                <a:solidFill>
                  <a:srgbClr val="0000FF"/>
                </a:solidFill>
              </a:rPr>
              <a:t>Modernization of elect</a:t>
            </a:r>
            <a:r>
              <a:rPr kumimoji="0" lang="en-US" b="1" i="1" dirty="0" err="1">
                <a:solidFill>
                  <a:srgbClr val="0000FF"/>
                </a:solidFill>
              </a:rPr>
              <a:t>rical</a:t>
            </a:r>
            <a:r>
              <a:rPr kumimoji="0" lang="en-US" b="1" i="1" dirty="0">
                <a:solidFill>
                  <a:srgbClr val="0000FF"/>
                </a:solidFill>
              </a:rPr>
              <a:t> </a:t>
            </a:r>
            <a:r>
              <a:rPr kumimoji="0" lang="en-GB" b="1" i="1" dirty="0">
                <a:solidFill>
                  <a:srgbClr val="0000FF"/>
                </a:solidFill>
              </a:rPr>
              <a:t>systems</a:t>
            </a:r>
            <a:endParaRPr kumimoji="0" lang="ru-RU" b="1" i="1" dirty="0">
              <a:solidFill>
                <a:srgbClr val="0000FF"/>
              </a:solidFill>
            </a:endParaRPr>
          </a:p>
          <a:p>
            <a:pPr marL="342900" indent="-342900">
              <a:spcBef>
                <a:spcPts val="0"/>
              </a:spcBef>
              <a:buFont typeface="Wingdings" charset="0"/>
              <a:buChar char=""/>
              <a:defRPr/>
            </a:pPr>
            <a:r>
              <a:rPr kumimoji="0" lang="en-US" b="1" i="1" dirty="0">
                <a:solidFill>
                  <a:srgbClr val="C00000"/>
                </a:solidFill>
              </a:rPr>
              <a:t>Renovation of water pipelines and thermal grids </a:t>
            </a:r>
          </a:p>
          <a:p>
            <a:pPr marL="342900" indent="-342900">
              <a:spcBef>
                <a:spcPts val="0"/>
              </a:spcBef>
              <a:buFont typeface="Wingdings" charset="0"/>
              <a:buChar char=""/>
              <a:defRPr/>
            </a:pPr>
            <a:r>
              <a:rPr kumimoji="0" lang="en-US" b="1" i="1" dirty="0">
                <a:solidFill>
                  <a:srgbClr val="0000FF"/>
                </a:solidFill>
              </a:rPr>
              <a:t>Construction of new buildings</a:t>
            </a:r>
            <a:endParaRPr kumimoji="0" lang="ru-RU" b="1" i="1" dirty="0">
              <a:solidFill>
                <a:srgbClr val="0000FF"/>
              </a:solidFill>
            </a:endParaRPr>
          </a:p>
        </p:txBody>
      </p:sp>
      <p:grpSp>
        <p:nvGrpSpPr>
          <p:cNvPr id="3" name="Group 2">
            <a:extLst>
              <a:ext uri="{FF2B5EF4-FFF2-40B4-BE49-F238E27FC236}">
                <a16:creationId xmlns:a16="http://schemas.microsoft.com/office/drawing/2014/main" xmlns="" id="{63871A64-5301-1B48-8B61-F1911607B2BF}"/>
              </a:ext>
            </a:extLst>
          </p:cNvPr>
          <p:cNvGrpSpPr/>
          <p:nvPr/>
        </p:nvGrpSpPr>
        <p:grpSpPr>
          <a:xfrm>
            <a:off x="3851920" y="3068960"/>
            <a:ext cx="5688632" cy="3789040"/>
            <a:chOff x="2003769" y="1296302"/>
            <a:chExt cx="7232094" cy="4625866"/>
          </a:xfrm>
        </p:grpSpPr>
        <p:pic>
          <p:nvPicPr>
            <p:cNvPr id="24" name="Изображение 2">
              <a:extLst>
                <a:ext uri="{FF2B5EF4-FFF2-40B4-BE49-F238E27FC236}">
                  <a16:creationId xmlns:a16="http://schemas.microsoft.com/office/drawing/2014/main" xmlns="" id="{F7B98B34-A035-254A-84F9-2C62737C4C6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03769" y="1296302"/>
              <a:ext cx="6757300" cy="4625866"/>
            </a:xfrm>
            <a:prstGeom prst="rect">
              <a:avLst/>
            </a:prstGeom>
          </p:spPr>
        </p:pic>
        <p:sp>
          <p:nvSpPr>
            <p:cNvPr id="25" name="TextBox 24">
              <a:extLst>
                <a:ext uri="{FF2B5EF4-FFF2-40B4-BE49-F238E27FC236}">
                  <a16:creationId xmlns:a16="http://schemas.microsoft.com/office/drawing/2014/main" xmlns="" id="{7DD3ADB9-A09A-394D-ACFF-EA7934AFC278}"/>
                </a:ext>
              </a:extLst>
            </p:cNvPr>
            <p:cNvSpPr txBox="1"/>
            <p:nvPr/>
          </p:nvSpPr>
          <p:spPr>
            <a:xfrm>
              <a:off x="7048071" y="1556792"/>
              <a:ext cx="2187792" cy="1427851"/>
            </a:xfrm>
            <a:prstGeom prst="rect">
              <a:avLst/>
            </a:prstGeom>
            <a:noFill/>
          </p:spPr>
          <p:txBody>
            <a:bodyPr wrap="square" rtlCol="0">
              <a:spAutoFit/>
            </a:bodyPr>
            <a:lstStyle/>
            <a:p>
              <a:r>
                <a:rPr lang="en-US" sz="1400" b="1" dirty="0">
                  <a:solidFill>
                    <a:srgbClr val="FFFF00"/>
                  </a:solidFill>
                </a:rPr>
                <a:t>Existing lines</a:t>
              </a:r>
            </a:p>
            <a:p>
              <a:r>
                <a:rPr lang="en-US" sz="1400" b="1" dirty="0">
                  <a:solidFill>
                    <a:srgbClr val="FFFF00"/>
                  </a:solidFill>
                </a:rPr>
                <a:t>New lines</a:t>
              </a:r>
            </a:p>
            <a:p>
              <a:r>
                <a:rPr lang="en-US" sz="1400" b="1" dirty="0">
                  <a:solidFill>
                    <a:srgbClr val="FFFF00"/>
                  </a:solidFill>
                </a:rPr>
                <a:t>Modernization needed</a:t>
              </a:r>
              <a:r>
                <a:rPr lang="ru-RU" sz="1400" b="1" dirty="0">
                  <a:solidFill>
                    <a:srgbClr val="FFFF00"/>
                  </a:solidFill>
                </a:rPr>
                <a:t> </a:t>
              </a:r>
              <a:endParaRPr lang="en-US" sz="1400" b="1" dirty="0">
                <a:solidFill>
                  <a:srgbClr val="FFFF00"/>
                </a:solidFill>
              </a:endParaRPr>
            </a:p>
            <a:p>
              <a:r>
                <a:rPr lang="en-US" sz="1400" b="1" dirty="0">
                  <a:solidFill>
                    <a:srgbClr val="FFFF00"/>
                  </a:solidFill>
                </a:rPr>
                <a:t>D500&gt;D600mm</a:t>
              </a:r>
              <a:endParaRPr lang="ru-RU" sz="1400" b="1" dirty="0">
                <a:solidFill>
                  <a:srgbClr val="FFFF00"/>
                </a:solidFill>
              </a:endParaRPr>
            </a:p>
          </p:txBody>
        </p:sp>
      </p:grpSp>
      <p:sp>
        <p:nvSpPr>
          <p:cNvPr id="26" name="Прямоугольная выноска 14">
            <a:extLst>
              <a:ext uri="{FF2B5EF4-FFF2-40B4-BE49-F238E27FC236}">
                <a16:creationId xmlns:a16="http://schemas.microsoft.com/office/drawing/2014/main" xmlns="" id="{DD4359E9-1B7F-3F41-A8C3-8CF2A9E80185}"/>
              </a:ext>
            </a:extLst>
          </p:cNvPr>
          <p:cNvSpPr>
            <a:spLocks noChangeArrowheads="1"/>
          </p:cNvSpPr>
          <p:nvPr/>
        </p:nvSpPr>
        <p:spPr bwMode="auto">
          <a:xfrm>
            <a:off x="5709528" y="6281737"/>
            <a:ext cx="1815976" cy="576263"/>
          </a:xfrm>
          <a:prstGeom prst="wedgeRectCallout">
            <a:avLst>
              <a:gd name="adj1" fmla="val 58834"/>
              <a:gd name="adj2" fmla="val -149581"/>
            </a:avLst>
          </a:prstGeom>
          <a:gradFill rotWithShape="1">
            <a:gsLst>
              <a:gs pos="0">
                <a:srgbClr val="A8A8EA"/>
              </a:gs>
              <a:gs pos="35001">
                <a:srgbClr val="C3C3EF"/>
              </a:gs>
              <a:gs pos="100000">
                <a:srgbClr val="E8E8FA"/>
              </a:gs>
            </a:gsLst>
            <a:lin ang="16200000" scaled="1"/>
          </a:gradFill>
          <a:ln w="9525">
            <a:solidFill>
              <a:srgbClr val="2F2F98"/>
            </a:solidFill>
            <a:miter lim="800000"/>
            <a:headEnd/>
            <a:tailEnd/>
          </a:ln>
          <a:effectLst>
            <a:outerShdw blurRad="40000" dist="20000" dir="5400000" rotWithShape="0">
              <a:srgbClr val="000000">
                <a:alpha val="37999"/>
              </a:srgbClr>
            </a:outerShdw>
          </a:effectLst>
        </p:spPr>
        <p:txBody>
          <a:bodyPr anchor="ct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GB" altLang="ru-RU" sz="1400" b="1" dirty="0">
                <a:solidFill>
                  <a:srgbClr val="009900"/>
                </a:solidFill>
              </a:rPr>
              <a:t>Eastern Thermal Station</a:t>
            </a:r>
            <a:endParaRPr lang="ru-RU" altLang="ru-RU" sz="1400" dirty="0">
              <a:solidFill>
                <a:srgbClr val="009900"/>
              </a:solidFill>
            </a:endParaRPr>
          </a:p>
        </p:txBody>
      </p:sp>
      <p:sp>
        <p:nvSpPr>
          <p:cNvPr id="27" name="TextBox 26">
            <a:extLst>
              <a:ext uri="{FF2B5EF4-FFF2-40B4-BE49-F238E27FC236}">
                <a16:creationId xmlns:a16="http://schemas.microsoft.com/office/drawing/2014/main" xmlns="" id="{6C708DC1-71A7-214B-A3DA-69F2FAD26DF7}"/>
              </a:ext>
            </a:extLst>
          </p:cNvPr>
          <p:cNvSpPr txBox="1"/>
          <p:nvPr/>
        </p:nvSpPr>
        <p:spPr>
          <a:xfrm>
            <a:off x="7884368" y="5661248"/>
            <a:ext cx="495730" cy="461665"/>
          </a:xfrm>
          <a:prstGeom prst="rect">
            <a:avLst/>
          </a:prstGeom>
          <a:noFill/>
        </p:spPr>
        <p:txBody>
          <a:bodyPr wrap="square" rtlCol="0">
            <a:spAutoFit/>
          </a:bodyPr>
          <a:lstStyle/>
          <a:p>
            <a:r>
              <a:rPr lang="en-US" dirty="0">
                <a:solidFill>
                  <a:schemeClr val="bg1"/>
                </a:solidFill>
              </a:rPr>
              <a:t>A</a:t>
            </a:r>
            <a:endParaRPr lang="ru-RU" dirty="0">
              <a:solidFill>
                <a:schemeClr val="bg1"/>
              </a:solidFill>
            </a:endParaRPr>
          </a:p>
        </p:txBody>
      </p:sp>
    </p:spTree>
    <p:extLst>
      <p:ext uri="{BB962C8B-B14F-4D97-AF65-F5344CB8AC3E}">
        <p14:creationId xmlns:p14="http://schemas.microsoft.com/office/powerpoint/2010/main" val="1910752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18"/>
          <p:cNvSpPr>
            <a:spLocks noGrp="1" noChangeArrowheads="1"/>
          </p:cNvSpPr>
          <p:nvPr>
            <p:ph type="title"/>
          </p:nvPr>
        </p:nvSpPr>
        <p:spPr bwMode="auto">
          <a:xfrm>
            <a:off x="2411760" y="116632"/>
            <a:ext cx="4104456" cy="756000"/>
          </a:xfrm>
          <a:prstGeom prst="roundRect">
            <a:avLst>
              <a:gd name="adj" fmla="val 16667"/>
            </a:avLst>
          </a:prstGeom>
          <a:solidFill>
            <a:srgbClr val="000090"/>
          </a:solidFill>
          <a:ln w="38100">
            <a:solidFill>
              <a:srgbClr val="FF0000"/>
            </a:solidFill>
            <a:round/>
            <a:headEnd/>
            <a:tailEnd/>
          </a:ln>
          <a:effectLst/>
          <a:extLst/>
        </p:spPr>
        <p:txBody>
          <a:bodyPr wrap="square" lIns="0" tIns="0" rIns="0" bIns="0" anchor="ctr">
            <a:spAutoFit/>
          </a:bodyPr>
          <a:lstStyle/>
          <a:p>
            <a:pPr algn="ctr"/>
            <a:r>
              <a:rPr lang="en-US" sz="3600" u="sng" dirty="0">
                <a:solidFill>
                  <a:srgbClr val="FFFF00"/>
                </a:solidFill>
              </a:rPr>
              <a:t>MPD  </a:t>
            </a:r>
          </a:p>
        </p:txBody>
      </p:sp>
      <p:sp>
        <p:nvSpPr>
          <p:cNvPr id="11" name="TextBox 10"/>
          <p:cNvSpPr txBox="1"/>
          <p:nvPr/>
        </p:nvSpPr>
        <p:spPr>
          <a:xfrm>
            <a:off x="7380312" y="404664"/>
            <a:ext cx="1132041" cy="307777"/>
          </a:xfrm>
          <a:prstGeom prst="rect">
            <a:avLst/>
          </a:prstGeom>
          <a:noFill/>
        </p:spPr>
        <p:txBody>
          <a:bodyPr wrap="none" rtlCol="0">
            <a:spAutoFit/>
          </a:bodyPr>
          <a:lstStyle/>
          <a:p>
            <a:r>
              <a:rPr lang="en-US" sz="1400" i="1" dirty="0"/>
              <a:t>Adam </a:t>
            </a:r>
            <a:r>
              <a:rPr lang="en-US" sz="1400" i="1" dirty="0" err="1"/>
              <a:t>Kisiel</a:t>
            </a:r>
            <a:endParaRPr lang="en-US" sz="1400" i="1" dirty="0"/>
          </a:p>
        </p:txBody>
      </p:sp>
      <p:sp>
        <p:nvSpPr>
          <p:cNvPr id="13" name="TextBox 12"/>
          <p:cNvSpPr txBox="1"/>
          <p:nvPr/>
        </p:nvSpPr>
        <p:spPr>
          <a:xfrm>
            <a:off x="107504" y="1052736"/>
            <a:ext cx="8856984" cy="2108269"/>
          </a:xfrm>
          <a:prstGeom prst="rect">
            <a:avLst/>
          </a:prstGeom>
          <a:noFill/>
        </p:spPr>
        <p:txBody>
          <a:bodyPr wrap="square" rtlCol="0">
            <a:spAutoFit/>
          </a:bodyPr>
          <a:lstStyle/>
          <a:p>
            <a:pPr marL="342900" indent="-342900">
              <a:spcBef>
                <a:spcPts val="0"/>
              </a:spcBef>
              <a:spcAft>
                <a:spcPts val="300"/>
              </a:spcAft>
              <a:buSzPct val="75000"/>
              <a:buFont typeface="Wingdings" charset="2"/>
              <a:buChar char="u"/>
            </a:pPr>
            <a:r>
              <a:rPr lang="en-US" dirty="0"/>
              <a:t>The PAC notes the steady progress in constructing the main subsystems of the MPD facility: the superconducting magnet, TPC and </a:t>
            </a:r>
            <a:r>
              <a:rPr lang="en-US" dirty="0" err="1"/>
              <a:t>ToF</a:t>
            </a:r>
            <a:r>
              <a:rPr lang="en-US" dirty="0"/>
              <a:t>. </a:t>
            </a:r>
          </a:p>
          <a:p>
            <a:pPr marL="342900" indent="-342900">
              <a:spcBef>
                <a:spcPts val="0"/>
              </a:spcBef>
              <a:spcAft>
                <a:spcPts val="300"/>
              </a:spcAft>
              <a:buSzPct val="75000"/>
              <a:buFont typeface="Wingdings" charset="2"/>
              <a:buChar char="u"/>
            </a:pPr>
            <a:r>
              <a:rPr lang="en-US" dirty="0"/>
              <a:t>The PAC welcomes the award of a special-purpose joint grant of the Russian Federation and the People’s Republic of China for construction of the MPD </a:t>
            </a:r>
            <a:r>
              <a:rPr lang="en-US" dirty="0" err="1"/>
              <a:t>ECal</a:t>
            </a:r>
            <a:r>
              <a:rPr lang="en-US" dirty="0"/>
              <a:t> detector. </a:t>
            </a:r>
          </a:p>
          <a:p>
            <a:pPr marL="342900" indent="-342900">
              <a:spcBef>
                <a:spcPts val="0"/>
              </a:spcBef>
              <a:spcAft>
                <a:spcPts val="300"/>
              </a:spcAft>
              <a:buSzPct val="75000"/>
              <a:buFont typeface="Wingdings" charset="2"/>
              <a:buChar char="u"/>
            </a:pPr>
            <a:r>
              <a:rPr lang="en-US" dirty="0"/>
              <a:t>The PAC supports the plans for the formation of management and organizational structures of the collaboration. </a:t>
            </a:r>
          </a:p>
        </p:txBody>
      </p:sp>
      <p:pic>
        <p:nvPicPr>
          <p:cNvPr id="7" name="Picture 6">
            <a:extLst>
              <a:ext uri="{FF2B5EF4-FFF2-40B4-BE49-F238E27FC236}">
                <a16:creationId xmlns:a16="http://schemas.microsoft.com/office/drawing/2014/main" xmlns="" id="{7761F8DF-468B-5649-A86B-653C9274375E}"/>
              </a:ext>
            </a:extLst>
          </p:cNvPr>
          <p:cNvPicPr>
            <a:picLocks noChangeAspect="1"/>
          </p:cNvPicPr>
          <p:nvPr/>
        </p:nvPicPr>
        <p:blipFill>
          <a:blip r:embed="rId3"/>
          <a:stretch>
            <a:fillRect/>
          </a:stretch>
        </p:blipFill>
        <p:spPr>
          <a:xfrm>
            <a:off x="2459659" y="4119591"/>
            <a:ext cx="2298700" cy="2824412"/>
          </a:xfrm>
          <a:prstGeom prst="rect">
            <a:avLst/>
          </a:prstGeom>
        </p:spPr>
      </p:pic>
      <p:pic>
        <p:nvPicPr>
          <p:cNvPr id="14" name="Picture 13">
            <a:extLst>
              <a:ext uri="{FF2B5EF4-FFF2-40B4-BE49-F238E27FC236}">
                <a16:creationId xmlns:a16="http://schemas.microsoft.com/office/drawing/2014/main" xmlns="" id="{C7520B8D-DA44-F94B-BEDE-DB1329D478D6}"/>
              </a:ext>
            </a:extLst>
          </p:cNvPr>
          <p:cNvPicPr>
            <a:picLocks noChangeAspect="1"/>
          </p:cNvPicPr>
          <p:nvPr/>
        </p:nvPicPr>
        <p:blipFill>
          <a:blip r:embed="rId4"/>
          <a:stretch>
            <a:fillRect/>
          </a:stretch>
        </p:blipFill>
        <p:spPr>
          <a:xfrm>
            <a:off x="6660232" y="4461554"/>
            <a:ext cx="2367806" cy="2367806"/>
          </a:xfrm>
          <a:prstGeom prst="rect">
            <a:avLst/>
          </a:prstGeom>
        </p:spPr>
      </p:pic>
      <p:pic>
        <p:nvPicPr>
          <p:cNvPr id="8" name="Picture 7">
            <a:extLst>
              <a:ext uri="{FF2B5EF4-FFF2-40B4-BE49-F238E27FC236}">
                <a16:creationId xmlns:a16="http://schemas.microsoft.com/office/drawing/2014/main" xmlns="" id="{A94FAF63-8009-C74D-96EF-6983B98258CB}"/>
              </a:ext>
            </a:extLst>
          </p:cNvPr>
          <p:cNvPicPr>
            <a:picLocks noChangeAspect="1"/>
          </p:cNvPicPr>
          <p:nvPr/>
        </p:nvPicPr>
        <p:blipFill>
          <a:blip r:embed="rId5"/>
          <a:stretch>
            <a:fillRect/>
          </a:stretch>
        </p:blipFill>
        <p:spPr>
          <a:xfrm>
            <a:off x="4627217" y="2803337"/>
            <a:ext cx="2380445" cy="2252464"/>
          </a:xfrm>
          <a:prstGeom prst="rect">
            <a:avLst/>
          </a:prstGeom>
        </p:spPr>
      </p:pic>
      <p:pic>
        <p:nvPicPr>
          <p:cNvPr id="6" name="Picture 5">
            <a:extLst>
              <a:ext uri="{FF2B5EF4-FFF2-40B4-BE49-F238E27FC236}">
                <a16:creationId xmlns:a16="http://schemas.microsoft.com/office/drawing/2014/main" xmlns="" id="{4A1C3A76-9458-5C4C-93B4-BC66223047B4}"/>
              </a:ext>
            </a:extLst>
          </p:cNvPr>
          <p:cNvPicPr>
            <a:picLocks noChangeAspect="1"/>
          </p:cNvPicPr>
          <p:nvPr/>
        </p:nvPicPr>
        <p:blipFill>
          <a:blip r:embed="rId6"/>
          <a:stretch>
            <a:fillRect/>
          </a:stretch>
        </p:blipFill>
        <p:spPr>
          <a:xfrm>
            <a:off x="0" y="3156779"/>
            <a:ext cx="2590800" cy="2736467"/>
          </a:xfrm>
          <a:prstGeom prst="rect">
            <a:avLst/>
          </a:prstGeom>
        </p:spPr>
      </p:pic>
    </p:spTree>
    <p:extLst>
      <p:ext uri="{BB962C8B-B14F-4D97-AF65-F5344CB8AC3E}">
        <p14:creationId xmlns:p14="http://schemas.microsoft.com/office/powerpoint/2010/main" val="570088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18"/>
          <p:cNvSpPr>
            <a:spLocks noGrp="1" noChangeArrowheads="1"/>
          </p:cNvSpPr>
          <p:nvPr>
            <p:ph type="title"/>
          </p:nvPr>
        </p:nvSpPr>
        <p:spPr bwMode="auto">
          <a:xfrm>
            <a:off x="2267744" y="116632"/>
            <a:ext cx="4464496" cy="612934"/>
          </a:xfrm>
          <a:prstGeom prst="roundRect">
            <a:avLst>
              <a:gd name="adj" fmla="val 16667"/>
            </a:avLst>
          </a:prstGeom>
          <a:solidFill>
            <a:srgbClr val="000090"/>
          </a:solidFill>
          <a:ln w="38100">
            <a:solidFill>
              <a:srgbClr val="FF0000"/>
            </a:solidFill>
            <a:round/>
            <a:headEnd/>
            <a:tailEnd/>
          </a:ln>
          <a:effectLst/>
          <a:extLst/>
        </p:spPr>
        <p:txBody>
          <a:bodyPr wrap="square" lIns="0" tIns="0" rIns="0" bIns="0" anchor="ctr">
            <a:spAutoFit/>
          </a:bodyPr>
          <a:lstStyle/>
          <a:p>
            <a:pPr algn="ctr"/>
            <a:r>
              <a:rPr lang="en-US" sz="3600" u="sng" dirty="0">
                <a:solidFill>
                  <a:srgbClr val="FFFF00"/>
                </a:solidFill>
              </a:rPr>
              <a:t>BM@N</a:t>
            </a:r>
          </a:p>
        </p:txBody>
      </p:sp>
      <p:sp>
        <p:nvSpPr>
          <p:cNvPr id="11" name="TextBox 10"/>
          <p:cNvSpPr txBox="1"/>
          <p:nvPr/>
        </p:nvSpPr>
        <p:spPr>
          <a:xfrm>
            <a:off x="7524328" y="332656"/>
            <a:ext cx="1525445" cy="307777"/>
          </a:xfrm>
          <a:prstGeom prst="rect">
            <a:avLst/>
          </a:prstGeom>
          <a:noFill/>
        </p:spPr>
        <p:txBody>
          <a:bodyPr wrap="none" rtlCol="0">
            <a:spAutoFit/>
          </a:bodyPr>
          <a:lstStyle/>
          <a:p>
            <a:r>
              <a:rPr lang="en-US" sz="1400" i="1" dirty="0"/>
              <a:t>Mikhail </a:t>
            </a:r>
            <a:r>
              <a:rPr lang="en-US" sz="1400" i="1" dirty="0" err="1"/>
              <a:t>Kapishin</a:t>
            </a:r>
            <a:endParaRPr lang="en-US" sz="1400" i="1" dirty="0"/>
          </a:p>
        </p:txBody>
      </p:sp>
      <p:sp>
        <p:nvSpPr>
          <p:cNvPr id="12" name="TextBox 11"/>
          <p:cNvSpPr txBox="1"/>
          <p:nvPr/>
        </p:nvSpPr>
        <p:spPr>
          <a:xfrm>
            <a:off x="0" y="819673"/>
            <a:ext cx="9049773" cy="1723549"/>
          </a:xfrm>
          <a:prstGeom prst="rect">
            <a:avLst/>
          </a:prstGeom>
          <a:noFill/>
        </p:spPr>
        <p:txBody>
          <a:bodyPr wrap="square" rtlCol="0">
            <a:spAutoFit/>
          </a:bodyPr>
          <a:lstStyle/>
          <a:p>
            <a:pPr marL="342900" indent="-342900">
              <a:spcBef>
                <a:spcPts val="0"/>
              </a:spcBef>
              <a:spcAft>
                <a:spcPts val="600"/>
              </a:spcAft>
              <a:buSzPct val="75000"/>
              <a:buFont typeface="Wingdings" charset="2"/>
              <a:buChar char="u"/>
            </a:pPr>
            <a:r>
              <a:rPr lang="en-US" sz="1600" dirty="0"/>
              <a:t>The PAC heard preliminary results about the </a:t>
            </a:r>
            <a:r>
              <a:rPr lang="en-US" sz="1600" b="1" dirty="0"/>
              <a:t>detector performance </a:t>
            </a:r>
            <a:r>
              <a:rPr lang="en-US" sz="1600" dirty="0"/>
              <a:t>in the 55th run and urges the BM@N team to </a:t>
            </a:r>
            <a:r>
              <a:rPr lang="en-US" sz="1600" b="1" dirty="0"/>
              <a:t>focus efforts on the physics analysis </a:t>
            </a:r>
            <a:r>
              <a:rPr lang="en-US" sz="1600" dirty="0"/>
              <a:t>of the large data sets collected.  </a:t>
            </a:r>
          </a:p>
          <a:p>
            <a:pPr marL="342900" indent="-342900">
              <a:spcBef>
                <a:spcPts val="0"/>
              </a:spcBef>
              <a:spcAft>
                <a:spcPts val="600"/>
              </a:spcAft>
              <a:buSzPct val="75000"/>
              <a:buFont typeface="Wingdings" charset="2"/>
              <a:buChar char="u"/>
            </a:pPr>
            <a:r>
              <a:rPr lang="en-US" sz="1600" dirty="0"/>
              <a:t>The PAC reiterates its request to see </a:t>
            </a:r>
            <a:r>
              <a:rPr lang="en-US" sz="1600" b="1" dirty="0"/>
              <a:t>physics analysis</a:t>
            </a:r>
            <a:r>
              <a:rPr lang="en-US" sz="1600" dirty="0"/>
              <a:t> reports at the next meeting. </a:t>
            </a:r>
          </a:p>
          <a:p>
            <a:pPr marL="342900" indent="-342900">
              <a:spcBef>
                <a:spcPts val="0"/>
              </a:spcBef>
              <a:spcAft>
                <a:spcPts val="600"/>
              </a:spcAft>
              <a:buSzPct val="75000"/>
              <a:buFont typeface="Wingdings" charset="2"/>
              <a:buChar char="u"/>
            </a:pPr>
            <a:r>
              <a:rPr lang="en-US" sz="1600" dirty="0"/>
              <a:t>The PAC supports the plans for the installation of the BM@N transport line and the vacuum beam pipe though the experimental set-up, which are necessary for operation with heavy-ion beams, and urges the BM@N team to coordinate these plans with the accelerator team.  </a:t>
            </a:r>
          </a:p>
        </p:txBody>
      </p:sp>
      <p:sp>
        <p:nvSpPr>
          <p:cNvPr id="4" name="TextBox 3">
            <a:extLst>
              <a:ext uri="{FF2B5EF4-FFF2-40B4-BE49-F238E27FC236}">
                <a16:creationId xmlns:a16="http://schemas.microsoft.com/office/drawing/2014/main" xmlns="" id="{3DE9DE56-7289-1342-AAB8-04C12C963EC0}"/>
              </a:ext>
            </a:extLst>
          </p:cNvPr>
          <p:cNvSpPr txBox="1"/>
          <p:nvPr/>
        </p:nvSpPr>
        <p:spPr>
          <a:xfrm>
            <a:off x="345747" y="2769075"/>
            <a:ext cx="8798253" cy="923330"/>
          </a:xfrm>
          <a:prstGeom prst="rect">
            <a:avLst/>
          </a:prstGeom>
          <a:noFill/>
        </p:spPr>
        <p:txBody>
          <a:bodyPr wrap="square" rtlCol="0">
            <a:spAutoFit/>
          </a:bodyPr>
          <a:lstStyle/>
          <a:p>
            <a:pPr marL="285750" indent="-285750">
              <a:buFont typeface="Wingdings" pitchFamily="2" charset="2"/>
              <a:buChar char="Ø"/>
            </a:pPr>
            <a:r>
              <a:rPr lang="en-US" dirty="0"/>
              <a:t>Replace air intervals / foils with vacuum beam pipe along 160 m of BM@N transport line to get minimum dead material.</a:t>
            </a:r>
          </a:p>
          <a:p>
            <a:pPr marL="285750" indent="-285750">
              <a:buFont typeface="Wingdings" pitchFamily="2" charset="2"/>
              <a:buChar char="Ø"/>
            </a:pPr>
            <a:r>
              <a:rPr lang="en-US" dirty="0"/>
              <a:t>Install vacuum beam pipe through the BM@N set-up.</a:t>
            </a:r>
          </a:p>
        </p:txBody>
      </p:sp>
      <p:pic>
        <p:nvPicPr>
          <p:cNvPr id="7" name="Picture 6">
            <a:extLst>
              <a:ext uri="{FF2B5EF4-FFF2-40B4-BE49-F238E27FC236}">
                <a16:creationId xmlns:a16="http://schemas.microsoft.com/office/drawing/2014/main" xmlns="" id="{91D7090D-0C68-724E-80FF-7AA4C90B2967}"/>
              </a:ext>
            </a:extLst>
          </p:cNvPr>
          <p:cNvPicPr>
            <a:picLocks noChangeAspect="1"/>
          </p:cNvPicPr>
          <p:nvPr/>
        </p:nvPicPr>
        <p:blipFill rotWithShape="1">
          <a:blip r:embed="rId2"/>
          <a:srcRect r="8535"/>
          <a:stretch/>
        </p:blipFill>
        <p:spPr>
          <a:xfrm>
            <a:off x="669808" y="3692405"/>
            <a:ext cx="7710156" cy="3029070"/>
          </a:xfrm>
          <a:prstGeom prst="rect">
            <a:avLst/>
          </a:prstGeom>
        </p:spPr>
      </p:pic>
      <p:sp>
        <p:nvSpPr>
          <p:cNvPr id="8" name="TextBox 7">
            <a:extLst>
              <a:ext uri="{FF2B5EF4-FFF2-40B4-BE49-F238E27FC236}">
                <a16:creationId xmlns:a16="http://schemas.microsoft.com/office/drawing/2014/main" xmlns="" id="{6A2CFB0F-9FD2-F84F-834A-A0D361286786}"/>
              </a:ext>
            </a:extLst>
          </p:cNvPr>
          <p:cNvSpPr txBox="1"/>
          <p:nvPr/>
        </p:nvSpPr>
        <p:spPr>
          <a:xfrm>
            <a:off x="7668344" y="6453459"/>
            <a:ext cx="931665" cy="369332"/>
          </a:xfrm>
          <a:prstGeom prst="rect">
            <a:avLst/>
          </a:prstGeom>
          <a:solidFill>
            <a:schemeClr val="bg1"/>
          </a:solidFill>
        </p:spPr>
        <p:txBody>
          <a:bodyPr wrap="none" rtlCol="0">
            <a:spAutoFit/>
          </a:bodyPr>
          <a:lstStyle/>
          <a:p>
            <a:r>
              <a:rPr lang="en-US" b="1" dirty="0"/>
              <a:t>BM@N</a:t>
            </a:r>
          </a:p>
        </p:txBody>
      </p:sp>
    </p:spTree>
    <p:extLst>
      <p:ext uri="{BB962C8B-B14F-4D97-AF65-F5344CB8AC3E}">
        <p14:creationId xmlns:p14="http://schemas.microsoft.com/office/powerpoint/2010/main" val="531522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18"/>
          <p:cNvSpPr>
            <a:spLocks noGrp="1" noChangeArrowheads="1"/>
          </p:cNvSpPr>
          <p:nvPr>
            <p:ph type="title"/>
          </p:nvPr>
        </p:nvSpPr>
        <p:spPr bwMode="auto">
          <a:xfrm>
            <a:off x="107504" y="163828"/>
            <a:ext cx="8640960" cy="610168"/>
          </a:xfrm>
          <a:prstGeom prst="roundRect">
            <a:avLst>
              <a:gd name="adj" fmla="val 16667"/>
            </a:avLst>
          </a:prstGeom>
          <a:solidFill>
            <a:srgbClr val="000090"/>
          </a:solidFill>
          <a:ln w="38100">
            <a:solidFill>
              <a:srgbClr val="FF0000"/>
            </a:solidFill>
            <a:round/>
            <a:headEnd/>
            <a:tailEnd/>
          </a:ln>
          <a:effectLst/>
          <a:extLst/>
        </p:spPr>
        <p:txBody>
          <a:bodyPr wrap="square" lIns="0" tIns="0" rIns="0" bIns="0" anchor="ctr">
            <a:spAutoFit/>
          </a:bodyPr>
          <a:lstStyle/>
          <a:p>
            <a:pPr>
              <a:lnSpc>
                <a:spcPct val="120000"/>
              </a:lnSpc>
              <a:spcAft>
                <a:spcPts val="1200"/>
              </a:spcAft>
            </a:pPr>
            <a:r>
              <a:rPr lang="en-US" sz="3200" u="sng" dirty="0">
                <a:solidFill>
                  <a:srgbClr val="FFFF00"/>
                </a:solidFill>
              </a:rPr>
              <a:t>2</a:t>
            </a:r>
            <a:r>
              <a:rPr lang="en-US" sz="3200" u="sng" baseline="30000" dirty="0">
                <a:solidFill>
                  <a:srgbClr val="FFFF00"/>
                </a:solidFill>
              </a:rPr>
              <a:t>nd</a:t>
            </a:r>
            <a:r>
              <a:rPr lang="en-US" sz="3200" u="sng" dirty="0">
                <a:solidFill>
                  <a:srgbClr val="FFFF00"/>
                </a:solidFill>
              </a:rPr>
              <a:t> Collaboration meeting of MPD and BM@N</a:t>
            </a:r>
          </a:p>
        </p:txBody>
      </p:sp>
      <p:sp>
        <p:nvSpPr>
          <p:cNvPr id="6" name="Date Placeholder 5"/>
          <p:cNvSpPr>
            <a:spLocks noGrp="1"/>
          </p:cNvSpPr>
          <p:nvPr>
            <p:ph type="dt" sz="half" idx="10"/>
          </p:nvPr>
        </p:nvSpPr>
        <p:spPr/>
        <p:txBody>
          <a:bodyPr/>
          <a:lstStyle/>
          <a:p>
            <a:pPr>
              <a:defRPr/>
            </a:pPr>
            <a:r>
              <a:rPr lang="en-US"/>
              <a:t>Itzhak Tserruya</a:t>
            </a:r>
            <a:endParaRPr lang="fr-FR"/>
          </a:p>
        </p:txBody>
      </p:sp>
      <p:sp>
        <p:nvSpPr>
          <p:cNvPr id="7" name="Footer Placeholder 6"/>
          <p:cNvSpPr>
            <a:spLocks noGrp="1"/>
          </p:cNvSpPr>
          <p:nvPr>
            <p:ph type="ftr" sz="quarter" idx="11"/>
          </p:nvPr>
        </p:nvSpPr>
        <p:spPr/>
        <p:txBody>
          <a:bodyPr/>
          <a:lstStyle/>
          <a:p>
            <a:pPr>
              <a:defRPr/>
            </a:pPr>
            <a:r>
              <a:rPr lang="en-US"/>
              <a:t>125 SC JINR, January 21, 2019</a:t>
            </a:r>
            <a:endParaRPr lang="fr-FR"/>
          </a:p>
        </p:txBody>
      </p:sp>
      <p:sp>
        <p:nvSpPr>
          <p:cNvPr id="3" name="TextBox 2">
            <a:extLst>
              <a:ext uri="{FF2B5EF4-FFF2-40B4-BE49-F238E27FC236}">
                <a16:creationId xmlns:a16="http://schemas.microsoft.com/office/drawing/2014/main" xmlns="" id="{62E81BE6-85E6-0F43-8206-7109C66907B8}"/>
              </a:ext>
            </a:extLst>
          </p:cNvPr>
          <p:cNvSpPr txBox="1"/>
          <p:nvPr/>
        </p:nvSpPr>
        <p:spPr>
          <a:xfrm>
            <a:off x="7380312" y="404664"/>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xmlns="" id="{F5A33BF7-8EB8-2947-BAE4-786A98E4BFAF}"/>
              </a:ext>
            </a:extLst>
          </p:cNvPr>
          <p:cNvSpPr txBox="1"/>
          <p:nvPr/>
        </p:nvSpPr>
        <p:spPr>
          <a:xfrm>
            <a:off x="7925300" y="754890"/>
            <a:ext cx="1168397" cy="307777"/>
          </a:xfrm>
          <a:prstGeom prst="rect">
            <a:avLst/>
          </a:prstGeom>
          <a:noFill/>
        </p:spPr>
        <p:txBody>
          <a:bodyPr wrap="none" rtlCol="0">
            <a:spAutoFit/>
          </a:bodyPr>
          <a:lstStyle/>
          <a:p>
            <a:r>
              <a:rPr lang="en-US" sz="1400" i="1" dirty="0"/>
              <a:t>V. </a:t>
            </a:r>
            <a:r>
              <a:rPr lang="en-US" sz="1400" i="1" dirty="0" err="1"/>
              <a:t>Kekelidze</a:t>
            </a:r>
            <a:endParaRPr lang="en-US" sz="1400" i="1" dirty="0"/>
          </a:p>
        </p:txBody>
      </p:sp>
      <p:sp>
        <p:nvSpPr>
          <p:cNvPr id="4" name="Slide Number Placeholder 3">
            <a:extLst>
              <a:ext uri="{FF2B5EF4-FFF2-40B4-BE49-F238E27FC236}">
                <a16:creationId xmlns:a16="http://schemas.microsoft.com/office/drawing/2014/main" xmlns="" id="{7A1B0421-8909-514A-911A-F3454357C58A}"/>
              </a:ext>
            </a:extLst>
          </p:cNvPr>
          <p:cNvSpPr>
            <a:spLocks noGrp="1"/>
          </p:cNvSpPr>
          <p:nvPr>
            <p:ph type="sldNum" sz="quarter" idx="12"/>
          </p:nvPr>
        </p:nvSpPr>
        <p:spPr/>
        <p:txBody>
          <a:bodyPr/>
          <a:lstStyle/>
          <a:p>
            <a:pPr>
              <a:defRPr/>
            </a:pPr>
            <a:fld id="{16AAA047-8AEF-4C69-86C3-C9A280890182}" type="slidenum">
              <a:rPr lang="fr-FR" smtClean="0"/>
              <a:pPr>
                <a:defRPr/>
              </a:pPr>
              <a:t>7</a:t>
            </a:fld>
            <a:endParaRPr lang="fr-FR"/>
          </a:p>
        </p:txBody>
      </p:sp>
      <p:pic>
        <p:nvPicPr>
          <p:cNvPr id="13" name="Picture 2" descr="https://indico.jinr.ru/conferenceDisplay.py/getPic?picId=7&amp;confId=610">
            <a:extLst>
              <a:ext uri="{FF2B5EF4-FFF2-40B4-BE49-F238E27FC236}">
                <a16:creationId xmlns:a16="http://schemas.microsoft.com/office/drawing/2014/main" xmlns="" id="{59A50395-EBA6-7C40-B8F8-5F0C7A6F763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3599"/>
          <a:stretch/>
        </p:blipFill>
        <p:spPr bwMode="auto">
          <a:xfrm>
            <a:off x="10902" y="3789040"/>
            <a:ext cx="9144000" cy="318863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xmlns="" id="{DB1E3350-888D-444C-88A7-732BFB56F2AB}"/>
              </a:ext>
            </a:extLst>
          </p:cNvPr>
          <p:cNvSpPr txBox="1"/>
          <p:nvPr/>
        </p:nvSpPr>
        <p:spPr>
          <a:xfrm>
            <a:off x="1875500" y="3371258"/>
            <a:ext cx="5586414" cy="323165"/>
          </a:xfrm>
          <a:prstGeom prst="rect">
            <a:avLst/>
          </a:prstGeom>
          <a:noFill/>
        </p:spPr>
        <p:txBody>
          <a:bodyPr wrap="square" rtlCol="0">
            <a:spAutoFit/>
          </a:bodyPr>
          <a:lstStyle/>
          <a:p>
            <a:pPr algn="ctr"/>
            <a:r>
              <a:rPr lang="en-US" sz="1500" i="1" dirty="0">
                <a:solidFill>
                  <a:srgbClr val="000090"/>
                </a:solidFill>
              </a:rPr>
              <a:t> https://</a:t>
            </a:r>
            <a:r>
              <a:rPr lang="en-US" sz="1500" i="1" dirty="0" err="1">
                <a:solidFill>
                  <a:srgbClr val="000090"/>
                </a:solidFill>
              </a:rPr>
              <a:t>indico.jinr.ru</a:t>
            </a:r>
            <a:r>
              <a:rPr lang="en-US" sz="1500" i="1" dirty="0">
                <a:solidFill>
                  <a:srgbClr val="000090"/>
                </a:solidFill>
              </a:rPr>
              <a:t>/</a:t>
            </a:r>
            <a:r>
              <a:rPr lang="en-US" sz="1500" i="1" dirty="0" err="1">
                <a:solidFill>
                  <a:srgbClr val="000090"/>
                </a:solidFill>
              </a:rPr>
              <a:t>conferenceDisplay.py?confId</a:t>
            </a:r>
            <a:r>
              <a:rPr lang="en-US" sz="1500" i="1" dirty="0">
                <a:solidFill>
                  <a:srgbClr val="000090"/>
                </a:solidFill>
              </a:rPr>
              <a:t>=610 </a:t>
            </a:r>
          </a:p>
        </p:txBody>
      </p:sp>
      <p:sp>
        <p:nvSpPr>
          <p:cNvPr id="15" name="TextBox 14">
            <a:extLst>
              <a:ext uri="{FF2B5EF4-FFF2-40B4-BE49-F238E27FC236}">
                <a16:creationId xmlns:a16="http://schemas.microsoft.com/office/drawing/2014/main" xmlns="" id="{F68B8A72-356B-8149-9547-CDD74D303E4A}"/>
              </a:ext>
            </a:extLst>
          </p:cNvPr>
          <p:cNvSpPr txBox="1"/>
          <p:nvPr/>
        </p:nvSpPr>
        <p:spPr>
          <a:xfrm>
            <a:off x="417062" y="1032903"/>
            <a:ext cx="8229600" cy="2339102"/>
          </a:xfrm>
          <a:prstGeom prst="rect">
            <a:avLst/>
          </a:prstGeom>
          <a:noFill/>
        </p:spPr>
        <p:txBody>
          <a:bodyPr wrap="square" rtlCol="0">
            <a:spAutoFit/>
          </a:bodyPr>
          <a:lstStyle/>
          <a:p>
            <a:pPr marL="285750" indent="-285750">
              <a:spcAft>
                <a:spcPts val="1200"/>
              </a:spcAft>
              <a:buFont typeface="Wingdings" charset="2"/>
              <a:buChar char="u"/>
            </a:pPr>
            <a:r>
              <a:rPr lang="en-US" b="1" dirty="0"/>
              <a:t>The 2</a:t>
            </a:r>
            <a:r>
              <a:rPr lang="en-US" b="1" baseline="30000" dirty="0"/>
              <a:t>nd</a:t>
            </a:r>
            <a:r>
              <a:rPr lang="en-US" b="1" dirty="0"/>
              <a:t> Collaboration meeting of MPD and BM@N Collaborations took place at JINR on October 29-30. </a:t>
            </a:r>
          </a:p>
          <a:p>
            <a:pPr marL="285750" indent="-285750">
              <a:spcAft>
                <a:spcPts val="1200"/>
              </a:spcAft>
              <a:buFont typeface="Wingdings" charset="2"/>
              <a:buChar char="u"/>
            </a:pPr>
            <a:r>
              <a:rPr lang="en-US" dirty="0"/>
              <a:t>The PAC welcomes the establishment of official international collaborations and the admission of new institutions to the collaborations. </a:t>
            </a:r>
          </a:p>
          <a:p>
            <a:pPr marL="285750" indent="-285750">
              <a:spcAft>
                <a:spcPts val="1200"/>
              </a:spcAft>
              <a:buFont typeface="Wingdings" charset="2"/>
              <a:buChar char="u"/>
            </a:pPr>
            <a:r>
              <a:rPr lang="en-US" dirty="0"/>
              <a:t>The PAC congratulates the elected Spokespersons and IB Chairs, the appointed Project Managers and Deputy Spokespersons, and wishes them all very fruitful work at the NICA facility. </a:t>
            </a:r>
          </a:p>
        </p:txBody>
      </p:sp>
    </p:spTree>
    <p:extLst>
      <p:ext uri="{BB962C8B-B14F-4D97-AF65-F5344CB8AC3E}">
        <p14:creationId xmlns:p14="http://schemas.microsoft.com/office/powerpoint/2010/main" val="4017191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18">
            <a:extLst>
              <a:ext uri="{FF2B5EF4-FFF2-40B4-BE49-F238E27FC236}">
                <a16:creationId xmlns:a16="http://schemas.microsoft.com/office/drawing/2014/main" xmlns="" id="{0F37F63F-6437-B74A-B840-536F4D4FB9F5}"/>
              </a:ext>
            </a:extLst>
          </p:cNvPr>
          <p:cNvSpPr txBox="1">
            <a:spLocks noGrp="1" noChangeArrowheads="1"/>
          </p:cNvSpPr>
          <p:nvPr>
            <p:ph type="title"/>
          </p:nvPr>
        </p:nvSpPr>
        <p:spPr bwMode="auto">
          <a:xfrm>
            <a:off x="827584" y="188640"/>
            <a:ext cx="7632848" cy="1379101"/>
          </a:xfrm>
          <a:prstGeom prst="roundRect">
            <a:avLst>
              <a:gd name="adj" fmla="val 16667"/>
            </a:avLst>
          </a:prstGeom>
          <a:solidFill>
            <a:srgbClr val="000090"/>
          </a:solidFill>
          <a:ln w="38100">
            <a:solidFill>
              <a:srgbClr val="FF0000"/>
            </a:solidFill>
            <a:round/>
            <a:headEnd/>
            <a:tailEnd/>
          </a:ln>
          <a:effectLst/>
          <a:extLst/>
        </p:spPr>
        <p:txBody>
          <a:bodyPr vert="horz" wrap="square" lIns="0" tIns="0" rIns="0" bIns="0" numCol="1" anchor="ctr" anchorCtr="0" compatLnSpc="1">
            <a:prstTxWarp prst="textNoShape">
              <a:avLst/>
            </a:prstTxWarp>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US" sz="3600" u="sng" dirty="0">
                <a:solidFill>
                  <a:srgbClr val="FFFF00"/>
                </a:solidFill>
                <a:latin typeface="Arial" panose="020B0604020202020204" pitchFamily="34" charset="0"/>
                <a:cs typeface="Arial" panose="020B0604020202020204" pitchFamily="34" charset="0"/>
              </a:rPr>
              <a:t>Highlights of the MPD and BM@N  2</a:t>
            </a:r>
            <a:r>
              <a:rPr lang="en-US" sz="3600" u="sng" baseline="30000" dirty="0">
                <a:solidFill>
                  <a:srgbClr val="FFFF00"/>
                </a:solidFill>
                <a:latin typeface="Arial" panose="020B0604020202020204" pitchFamily="34" charset="0"/>
                <a:cs typeface="Arial" panose="020B0604020202020204" pitchFamily="34" charset="0"/>
              </a:rPr>
              <a:t>nd</a:t>
            </a:r>
            <a:r>
              <a:rPr lang="en-US" sz="3600" u="sng" dirty="0">
                <a:solidFill>
                  <a:srgbClr val="FFFF00"/>
                </a:solidFill>
                <a:latin typeface="Arial" panose="020B0604020202020204" pitchFamily="34" charset="0"/>
                <a:cs typeface="Arial" panose="020B0604020202020204" pitchFamily="34" charset="0"/>
              </a:rPr>
              <a:t> Collaboration meeting  </a:t>
            </a:r>
            <a:endParaRPr lang="en-US" sz="3600" b="1" u="sng" dirty="0">
              <a:solidFill>
                <a:srgbClr val="FFFF00"/>
              </a:solidFill>
              <a:latin typeface="Arial" panose="020B0604020202020204" pitchFamily="34" charset="0"/>
              <a:cs typeface="Arial" panose="020B0604020202020204" pitchFamily="34" charset="0"/>
            </a:endParaRPr>
          </a:p>
          <a:p>
            <a:endParaRPr lang="en-US" sz="900" u="sng" dirty="0">
              <a:solidFill>
                <a:srgbClr val="FFFF0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xmlns="" id="{8B9D8811-BCAF-D848-82F8-8559A272F431}"/>
              </a:ext>
            </a:extLst>
          </p:cNvPr>
          <p:cNvSpPr txBox="1"/>
          <p:nvPr/>
        </p:nvSpPr>
        <p:spPr>
          <a:xfrm>
            <a:off x="471789" y="1603571"/>
            <a:ext cx="8640960" cy="4347344"/>
          </a:xfrm>
          <a:prstGeom prst="rect">
            <a:avLst/>
          </a:prstGeom>
          <a:noFill/>
        </p:spPr>
        <p:txBody>
          <a:bodyPr wrap="square" rtlCol="0">
            <a:spAutoFit/>
          </a:bodyPr>
          <a:lstStyle/>
          <a:p>
            <a:pPr marL="342900" indent="-342900">
              <a:spcBef>
                <a:spcPts val="0"/>
              </a:spcBef>
              <a:spcAft>
                <a:spcPts val="900"/>
              </a:spcAft>
              <a:buSzPct val="75000"/>
              <a:buFont typeface="Wingdings" charset="2"/>
              <a:buChar char="u"/>
            </a:pPr>
            <a:r>
              <a:rPr lang="en-US" sz="1600" dirty="0"/>
              <a:t>Admission of 6 new institutions to the MPD Collaboration and 1 new institution to the BM@N Collaborations. </a:t>
            </a:r>
          </a:p>
          <a:p>
            <a:pPr marL="342900" indent="-342900">
              <a:spcBef>
                <a:spcPts val="0"/>
              </a:spcBef>
              <a:spcAft>
                <a:spcPts val="0"/>
              </a:spcAft>
              <a:buSzPct val="75000"/>
              <a:buFont typeface="Wingdings" charset="2"/>
              <a:buChar char="u"/>
            </a:pPr>
            <a:r>
              <a:rPr lang="en-US" sz="1600" dirty="0"/>
              <a:t>Election of Spokespersons: </a:t>
            </a:r>
          </a:p>
          <a:p>
            <a:pPr>
              <a:spcBef>
                <a:spcPts val="0"/>
              </a:spcBef>
              <a:spcAft>
                <a:spcPts val="900"/>
              </a:spcAft>
              <a:buSzPct val="75000"/>
            </a:pPr>
            <a:r>
              <a:rPr lang="en-US" sz="1600" dirty="0"/>
              <a:t>            MPD: Adam </a:t>
            </a:r>
            <a:r>
              <a:rPr lang="en-US" sz="1600" dirty="0" err="1"/>
              <a:t>Kisiel</a:t>
            </a:r>
            <a:r>
              <a:rPr lang="en-US" sz="1600" dirty="0"/>
              <a:t> (WUT)                      BM@N: Mikhail </a:t>
            </a:r>
            <a:r>
              <a:rPr lang="en-US" sz="1600" dirty="0" err="1"/>
              <a:t>Kapishin</a:t>
            </a:r>
            <a:r>
              <a:rPr lang="en-US" sz="1600" dirty="0"/>
              <a:t> (JINR) </a:t>
            </a:r>
          </a:p>
          <a:p>
            <a:pPr marL="342900" indent="-342900">
              <a:spcBef>
                <a:spcPts val="0"/>
              </a:spcBef>
              <a:spcAft>
                <a:spcPts val="0"/>
              </a:spcAft>
              <a:buSzPct val="75000"/>
              <a:buFont typeface="Wingdings" charset="2"/>
              <a:buChar char="u"/>
            </a:pPr>
            <a:r>
              <a:rPr lang="en-US" sz="1600" dirty="0"/>
              <a:t>Election of IB Chairs: </a:t>
            </a:r>
          </a:p>
          <a:p>
            <a:pPr>
              <a:spcBef>
                <a:spcPts val="0"/>
              </a:spcBef>
              <a:spcAft>
                <a:spcPts val="900"/>
              </a:spcAft>
              <a:buSzPct val="75000"/>
            </a:pPr>
            <a:r>
              <a:rPr lang="en-US" sz="1600" dirty="0"/>
              <a:t>            MPD: </a:t>
            </a:r>
            <a:r>
              <a:rPr lang="en-US" sz="1600" dirty="0" err="1"/>
              <a:t>Fuqiang</a:t>
            </a:r>
            <a:r>
              <a:rPr lang="en-US" sz="1600" dirty="0"/>
              <a:t> Wang (</a:t>
            </a:r>
            <a:r>
              <a:rPr lang="en-US" sz="1600"/>
              <a:t>Huzhou U.)          </a:t>
            </a:r>
            <a:r>
              <a:rPr lang="en-US" sz="1600" dirty="0"/>
              <a:t>BM@N: Hans Rudolf Schmidt (Tubingen U.)  </a:t>
            </a:r>
          </a:p>
          <a:p>
            <a:pPr marL="342900" indent="-342900">
              <a:spcBef>
                <a:spcPts val="0"/>
              </a:spcBef>
              <a:spcAft>
                <a:spcPts val="0"/>
              </a:spcAft>
              <a:buSzPct val="75000"/>
              <a:buFont typeface="Wingdings" charset="2"/>
              <a:buChar char="u"/>
            </a:pPr>
            <a:r>
              <a:rPr lang="en-US" sz="1600" dirty="0"/>
              <a:t>Appointment of Project Managers: </a:t>
            </a:r>
          </a:p>
          <a:p>
            <a:pPr>
              <a:spcBef>
                <a:spcPts val="0"/>
              </a:spcBef>
              <a:spcAft>
                <a:spcPts val="900"/>
              </a:spcAft>
              <a:buSzPct val="75000"/>
            </a:pPr>
            <a:r>
              <a:rPr lang="en-US" sz="1600" dirty="0"/>
              <a:t>           MPD: Slava </a:t>
            </a:r>
            <a:r>
              <a:rPr lang="en-US" sz="1600" dirty="0" err="1"/>
              <a:t>Golovatyuk</a:t>
            </a:r>
            <a:r>
              <a:rPr lang="en-US" sz="1600" dirty="0"/>
              <a:t> (JINR)              BM@N: Anna </a:t>
            </a:r>
            <a:r>
              <a:rPr lang="en-US" sz="1600" dirty="0" err="1"/>
              <a:t>Maksymchuk</a:t>
            </a:r>
            <a:r>
              <a:rPr lang="en-US" sz="1600" dirty="0"/>
              <a:t> (JINR)</a:t>
            </a:r>
          </a:p>
          <a:p>
            <a:pPr marL="342900" indent="-342900">
              <a:spcBef>
                <a:spcPts val="0"/>
              </a:spcBef>
              <a:spcAft>
                <a:spcPts val="0"/>
              </a:spcAft>
              <a:buSzPct val="75000"/>
              <a:buFont typeface="Wingdings" charset="2"/>
              <a:buChar char="u"/>
            </a:pPr>
            <a:r>
              <a:rPr lang="en-US" sz="1600" dirty="0"/>
              <a:t>Appointment of Deputy spokespersons: </a:t>
            </a:r>
          </a:p>
          <a:p>
            <a:pPr>
              <a:spcBef>
                <a:spcPts val="0"/>
              </a:spcBef>
              <a:spcAft>
                <a:spcPts val="0"/>
              </a:spcAft>
              <a:buSzPct val="75000"/>
            </a:pPr>
            <a:r>
              <a:rPr lang="en-US" sz="1600" dirty="0"/>
              <a:t>          MPD: Victor </a:t>
            </a:r>
            <a:r>
              <a:rPr lang="en-US" sz="1600" dirty="0" err="1"/>
              <a:t>Ryabov</a:t>
            </a:r>
            <a:r>
              <a:rPr lang="en-US" sz="1600" dirty="0"/>
              <a:t> (PNPI)                    BM@N: Peter </a:t>
            </a:r>
            <a:r>
              <a:rPr lang="en-US" sz="1600" dirty="0" err="1"/>
              <a:t>Senger</a:t>
            </a:r>
            <a:r>
              <a:rPr lang="en-US" sz="1600" dirty="0"/>
              <a:t> (</a:t>
            </a:r>
            <a:r>
              <a:rPr lang="en-US" sz="1600" dirty="0" err="1"/>
              <a:t>MEPhI</a:t>
            </a:r>
            <a:r>
              <a:rPr lang="en-US" sz="1600" dirty="0"/>
              <a:t>, GSI)</a:t>
            </a:r>
          </a:p>
          <a:p>
            <a:pPr>
              <a:spcBef>
                <a:spcPts val="0"/>
              </a:spcBef>
              <a:spcAft>
                <a:spcPts val="900"/>
              </a:spcAft>
              <a:buSzPct val="75000"/>
            </a:pPr>
            <a:r>
              <a:rPr lang="en-US" sz="1600" dirty="0"/>
              <a:t>                    </a:t>
            </a:r>
            <a:r>
              <a:rPr lang="en-US" sz="1600" dirty="0" err="1"/>
              <a:t>Zebo</a:t>
            </a:r>
            <a:r>
              <a:rPr lang="en-US" sz="1600" dirty="0"/>
              <a:t> Tang (Hefei U.)</a:t>
            </a:r>
          </a:p>
          <a:p>
            <a:pPr marL="342900" indent="-342900">
              <a:spcBef>
                <a:spcPts val="0"/>
              </a:spcBef>
              <a:spcAft>
                <a:spcPts val="900"/>
              </a:spcAft>
              <a:buSzPct val="75000"/>
              <a:buFont typeface="Wingdings" charset="2"/>
              <a:buChar char="u"/>
            </a:pPr>
            <a:r>
              <a:rPr lang="en-US" sz="1600" dirty="0"/>
              <a:t>Executive Council of BM@N just formed. </a:t>
            </a:r>
          </a:p>
          <a:p>
            <a:pPr marL="342900" indent="-342900">
              <a:spcBef>
                <a:spcPts val="0"/>
              </a:spcBef>
              <a:spcAft>
                <a:spcPts val="900"/>
              </a:spcAft>
              <a:buSzPct val="75000"/>
              <a:buFont typeface="Wingdings" charset="2"/>
              <a:buChar char="u"/>
            </a:pPr>
            <a:r>
              <a:rPr lang="en-US" sz="1600" dirty="0"/>
              <a:t>Executive council of MPD under formation.</a:t>
            </a:r>
          </a:p>
          <a:p>
            <a:pPr marL="342900" indent="-342900">
              <a:spcBef>
                <a:spcPts val="0"/>
              </a:spcBef>
              <a:spcAft>
                <a:spcPts val="900"/>
              </a:spcAft>
              <a:buSzPct val="75000"/>
              <a:buFont typeface="Wingdings" charset="2"/>
              <a:buChar char="u"/>
            </a:pPr>
            <a:r>
              <a:rPr lang="en-US" sz="1600" dirty="0"/>
              <a:t>Detector councils, physics working groups, software and analysis groups being formed.</a:t>
            </a:r>
          </a:p>
        </p:txBody>
      </p:sp>
      <p:sp>
        <p:nvSpPr>
          <p:cNvPr id="4" name="Slide Number Placeholder 3">
            <a:extLst>
              <a:ext uri="{FF2B5EF4-FFF2-40B4-BE49-F238E27FC236}">
                <a16:creationId xmlns:a16="http://schemas.microsoft.com/office/drawing/2014/main" xmlns="" id="{C9782E97-87B2-6A40-B2DE-B8A7D91369B1}"/>
              </a:ext>
            </a:extLst>
          </p:cNvPr>
          <p:cNvSpPr>
            <a:spLocks noGrp="1"/>
          </p:cNvSpPr>
          <p:nvPr>
            <p:ph type="sldNum" sz="quarter" idx="12"/>
          </p:nvPr>
        </p:nvSpPr>
        <p:spPr/>
        <p:txBody>
          <a:bodyPr/>
          <a:lstStyle/>
          <a:p>
            <a:pPr>
              <a:defRPr/>
            </a:pPr>
            <a:fld id="{16AAA047-8AEF-4C69-86C3-C9A280890182}" type="slidenum">
              <a:rPr lang="fr-FR" smtClean="0"/>
              <a:pPr>
                <a:defRPr/>
              </a:pPr>
              <a:t>8</a:t>
            </a:fld>
            <a:endParaRPr lang="fr-FR"/>
          </a:p>
        </p:txBody>
      </p:sp>
      <p:sp>
        <p:nvSpPr>
          <p:cNvPr id="9" name="AutoShape 7">
            <a:extLst>
              <a:ext uri="{FF2B5EF4-FFF2-40B4-BE49-F238E27FC236}">
                <a16:creationId xmlns:a16="http://schemas.microsoft.com/office/drawing/2014/main" xmlns="" id="{7B9E3D78-8FA4-714F-A260-8486207B9A37}"/>
              </a:ext>
            </a:extLst>
          </p:cNvPr>
          <p:cNvSpPr>
            <a:spLocks noChangeArrowheads="1"/>
          </p:cNvSpPr>
          <p:nvPr/>
        </p:nvSpPr>
        <p:spPr bwMode="auto">
          <a:xfrm>
            <a:off x="1115616" y="5955055"/>
            <a:ext cx="6768752" cy="909765"/>
          </a:xfrm>
          <a:prstGeom prst="flowChartAlternateProcess">
            <a:avLst/>
          </a:prstGeom>
          <a:solidFill>
            <a:srgbClr val="FFFF00"/>
          </a:solidFill>
          <a:ln w="57150">
            <a:solidFill>
              <a:srgbClr val="FF0000"/>
            </a:solidFill>
            <a:miter lim="800000"/>
            <a:headEnd/>
            <a:tailEnd/>
          </a:ln>
        </p:spPr>
        <p:txBody>
          <a:bodyPr anchor="ctr" anchorCtr="1"/>
          <a:lstStyle/>
          <a:p>
            <a:pPr marL="90900" indent="-342900" algn="ctr">
              <a:spcAft>
                <a:spcPts val="600"/>
              </a:spcAft>
              <a:buFont typeface="Wingdings" charset="2"/>
              <a:buChar char="q"/>
            </a:pPr>
            <a:r>
              <a:rPr lang="en-US" dirty="0"/>
              <a:t>BM@N and MPD should soon start to operate as international collaborations.</a:t>
            </a:r>
          </a:p>
        </p:txBody>
      </p:sp>
    </p:spTree>
    <p:extLst>
      <p:ext uri="{BB962C8B-B14F-4D97-AF65-F5344CB8AC3E}">
        <p14:creationId xmlns:p14="http://schemas.microsoft.com/office/powerpoint/2010/main" val="2642750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dissolve">
                                      <p:cBhvr>
                                        <p:cTn id="7" dur="500"/>
                                        <p:tgtEl>
                                          <p:spTgt spid="8">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dissolve">
                                      <p:cBhvr>
                                        <p:cTn id="10" dur="500"/>
                                        <p:tgtEl>
                                          <p:spTgt spid="8">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animEffect transition="in" filter="dissolve">
                                      <p:cBhvr>
                                        <p:cTn id="15" dur="500"/>
                                        <p:tgtEl>
                                          <p:spTgt spid="8">
                                            <p:txEl>
                                              <p:pRg st="3" end="3"/>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8">
                                            <p:txEl>
                                              <p:pRg st="4" end="4"/>
                                            </p:txEl>
                                          </p:spTgt>
                                        </p:tgtEl>
                                        <p:attrNameLst>
                                          <p:attrName>style.visibility</p:attrName>
                                        </p:attrNameLst>
                                      </p:cBhvr>
                                      <p:to>
                                        <p:strVal val="visible"/>
                                      </p:to>
                                    </p:set>
                                    <p:animEffect transition="in" filter="dissolve">
                                      <p:cBhvr>
                                        <p:cTn id="18" dur="500"/>
                                        <p:tgtEl>
                                          <p:spTgt spid="8">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animEffect transition="in" filter="dissolve">
                                      <p:cBhvr>
                                        <p:cTn id="23" dur="500"/>
                                        <p:tgtEl>
                                          <p:spTgt spid="8">
                                            <p:txEl>
                                              <p:pRg st="5" end="5"/>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8">
                                            <p:txEl>
                                              <p:pRg st="6" end="6"/>
                                            </p:txEl>
                                          </p:spTgt>
                                        </p:tgtEl>
                                        <p:attrNameLst>
                                          <p:attrName>style.visibility</p:attrName>
                                        </p:attrNameLst>
                                      </p:cBhvr>
                                      <p:to>
                                        <p:strVal val="visible"/>
                                      </p:to>
                                    </p:set>
                                    <p:animEffect transition="in" filter="dissolve">
                                      <p:cBhvr>
                                        <p:cTn id="26" dur="500"/>
                                        <p:tgtEl>
                                          <p:spTgt spid="8">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8">
                                            <p:txEl>
                                              <p:pRg st="7" end="7"/>
                                            </p:txEl>
                                          </p:spTgt>
                                        </p:tgtEl>
                                        <p:attrNameLst>
                                          <p:attrName>style.visibility</p:attrName>
                                        </p:attrNameLst>
                                      </p:cBhvr>
                                      <p:to>
                                        <p:strVal val="visible"/>
                                      </p:to>
                                    </p:set>
                                    <p:animEffect transition="in" filter="dissolve">
                                      <p:cBhvr>
                                        <p:cTn id="31" dur="500"/>
                                        <p:tgtEl>
                                          <p:spTgt spid="8">
                                            <p:txEl>
                                              <p:pRg st="7" end="7"/>
                                            </p:txEl>
                                          </p:spTgt>
                                        </p:tgtEl>
                                      </p:cBhvr>
                                    </p:animEffect>
                                  </p:childTnLst>
                                </p:cTn>
                              </p:par>
                              <p:par>
                                <p:cTn id="32" presetID="9" presetClass="entr" presetSubtype="0" fill="hold" nodeType="withEffect">
                                  <p:stCondLst>
                                    <p:cond delay="0"/>
                                  </p:stCondLst>
                                  <p:childTnLst>
                                    <p:set>
                                      <p:cBhvr>
                                        <p:cTn id="33" dur="1" fill="hold">
                                          <p:stCondLst>
                                            <p:cond delay="0"/>
                                          </p:stCondLst>
                                        </p:cTn>
                                        <p:tgtEl>
                                          <p:spTgt spid="8">
                                            <p:txEl>
                                              <p:pRg st="8" end="8"/>
                                            </p:txEl>
                                          </p:spTgt>
                                        </p:tgtEl>
                                        <p:attrNameLst>
                                          <p:attrName>style.visibility</p:attrName>
                                        </p:attrNameLst>
                                      </p:cBhvr>
                                      <p:to>
                                        <p:strVal val="visible"/>
                                      </p:to>
                                    </p:set>
                                    <p:animEffect transition="in" filter="dissolve">
                                      <p:cBhvr>
                                        <p:cTn id="34" dur="500"/>
                                        <p:tgtEl>
                                          <p:spTgt spid="8">
                                            <p:txEl>
                                              <p:pRg st="8" end="8"/>
                                            </p:txEl>
                                          </p:spTgt>
                                        </p:tgtEl>
                                      </p:cBhvr>
                                    </p:animEffect>
                                  </p:childTnLst>
                                </p:cTn>
                              </p:par>
                              <p:par>
                                <p:cTn id="35" presetID="9" presetClass="entr" presetSubtype="0" fill="hold" nodeType="withEffect">
                                  <p:stCondLst>
                                    <p:cond delay="0"/>
                                  </p:stCondLst>
                                  <p:childTnLst>
                                    <p:set>
                                      <p:cBhvr>
                                        <p:cTn id="36" dur="1" fill="hold">
                                          <p:stCondLst>
                                            <p:cond delay="0"/>
                                          </p:stCondLst>
                                        </p:cTn>
                                        <p:tgtEl>
                                          <p:spTgt spid="8">
                                            <p:txEl>
                                              <p:pRg st="9" end="9"/>
                                            </p:txEl>
                                          </p:spTgt>
                                        </p:tgtEl>
                                        <p:attrNameLst>
                                          <p:attrName>style.visibility</p:attrName>
                                        </p:attrNameLst>
                                      </p:cBhvr>
                                      <p:to>
                                        <p:strVal val="visible"/>
                                      </p:to>
                                    </p:set>
                                    <p:animEffect transition="in" filter="dissolve">
                                      <p:cBhvr>
                                        <p:cTn id="37" dur="500"/>
                                        <p:tgtEl>
                                          <p:spTgt spid="8">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8">
                                            <p:txEl>
                                              <p:pRg st="10" end="10"/>
                                            </p:txEl>
                                          </p:spTgt>
                                        </p:tgtEl>
                                        <p:attrNameLst>
                                          <p:attrName>style.visibility</p:attrName>
                                        </p:attrNameLst>
                                      </p:cBhvr>
                                      <p:to>
                                        <p:strVal val="visible"/>
                                      </p:to>
                                    </p:set>
                                    <p:animEffect transition="in" filter="dissolve">
                                      <p:cBhvr>
                                        <p:cTn id="42" dur="500"/>
                                        <p:tgtEl>
                                          <p:spTgt spid="8">
                                            <p:txEl>
                                              <p:pRg st="10" end="10"/>
                                            </p:txEl>
                                          </p:spTgt>
                                        </p:tgtEl>
                                      </p:cBhvr>
                                    </p:animEffect>
                                  </p:childTnLst>
                                </p:cTn>
                              </p:par>
                              <p:par>
                                <p:cTn id="43" presetID="9" presetClass="entr" presetSubtype="0" fill="hold" nodeType="withEffect">
                                  <p:stCondLst>
                                    <p:cond delay="0"/>
                                  </p:stCondLst>
                                  <p:childTnLst>
                                    <p:set>
                                      <p:cBhvr>
                                        <p:cTn id="44" dur="1" fill="hold">
                                          <p:stCondLst>
                                            <p:cond delay="0"/>
                                          </p:stCondLst>
                                        </p:cTn>
                                        <p:tgtEl>
                                          <p:spTgt spid="8">
                                            <p:txEl>
                                              <p:pRg st="11" end="11"/>
                                            </p:txEl>
                                          </p:spTgt>
                                        </p:tgtEl>
                                        <p:attrNameLst>
                                          <p:attrName>style.visibility</p:attrName>
                                        </p:attrNameLst>
                                      </p:cBhvr>
                                      <p:to>
                                        <p:strVal val="visible"/>
                                      </p:to>
                                    </p:set>
                                    <p:animEffect transition="in" filter="dissolve">
                                      <p:cBhvr>
                                        <p:cTn id="45" dur="500"/>
                                        <p:tgtEl>
                                          <p:spTgt spid="8">
                                            <p:txEl>
                                              <p:pRg st="11" end="11"/>
                                            </p:txEl>
                                          </p:spTgt>
                                        </p:tgtEl>
                                      </p:cBhvr>
                                    </p:animEffect>
                                  </p:childTnLst>
                                </p:cTn>
                              </p:par>
                              <p:par>
                                <p:cTn id="46" presetID="9" presetClass="entr" presetSubtype="0" fill="hold" nodeType="withEffect">
                                  <p:stCondLst>
                                    <p:cond delay="0"/>
                                  </p:stCondLst>
                                  <p:childTnLst>
                                    <p:set>
                                      <p:cBhvr>
                                        <p:cTn id="47" dur="1" fill="hold">
                                          <p:stCondLst>
                                            <p:cond delay="0"/>
                                          </p:stCondLst>
                                        </p:cTn>
                                        <p:tgtEl>
                                          <p:spTgt spid="8">
                                            <p:txEl>
                                              <p:pRg st="12" end="12"/>
                                            </p:txEl>
                                          </p:spTgt>
                                        </p:tgtEl>
                                        <p:attrNameLst>
                                          <p:attrName>style.visibility</p:attrName>
                                        </p:attrNameLst>
                                      </p:cBhvr>
                                      <p:to>
                                        <p:strVal val="visible"/>
                                      </p:to>
                                    </p:set>
                                    <p:animEffect transition="in" filter="dissolve">
                                      <p:cBhvr>
                                        <p:cTn id="48" dur="500"/>
                                        <p:tgtEl>
                                          <p:spTgt spid="8">
                                            <p:txEl>
                                              <p:pRg st="12" end="1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dissolve">
                                      <p:cBhvr>
                                        <p:cTn id="5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utoShape 18"/>
          <p:cNvSpPr>
            <a:spLocks noGrp="1" noChangeArrowheads="1"/>
          </p:cNvSpPr>
          <p:nvPr>
            <p:ph type="title"/>
          </p:nvPr>
        </p:nvSpPr>
        <p:spPr bwMode="auto">
          <a:xfrm>
            <a:off x="1248410" y="485966"/>
            <a:ext cx="6624736" cy="762762"/>
          </a:xfrm>
          <a:prstGeom prst="roundRect">
            <a:avLst>
              <a:gd name="adj" fmla="val 16667"/>
            </a:avLst>
          </a:prstGeom>
          <a:solidFill>
            <a:srgbClr val="000090"/>
          </a:solidFill>
          <a:ln w="38100">
            <a:solidFill>
              <a:srgbClr val="FF0000"/>
            </a:solidFill>
            <a:round/>
            <a:headEnd/>
            <a:tailEnd/>
          </a:ln>
          <a:effectLst/>
          <a:extLst/>
        </p:spPr>
        <p:txBody>
          <a:bodyPr wrap="square" lIns="0" tIns="0" rIns="0" bIns="0" anchor="ctr">
            <a:spAutoFit/>
          </a:bodyPr>
          <a:lstStyle/>
          <a:p>
            <a:pPr>
              <a:lnSpc>
                <a:spcPct val="120000"/>
              </a:lnSpc>
              <a:spcAft>
                <a:spcPts val="1200"/>
              </a:spcAft>
            </a:pPr>
            <a:r>
              <a:rPr lang="en-US" sz="4000" u="sng" dirty="0">
                <a:solidFill>
                  <a:srgbClr val="FFFF00"/>
                </a:solidFill>
              </a:rPr>
              <a:t>Recent Developments</a:t>
            </a:r>
          </a:p>
        </p:txBody>
      </p:sp>
      <p:sp>
        <p:nvSpPr>
          <p:cNvPr id="2" name="TextBox 1"/>
          <p:cNvSpPr txBox="1"/>
          <p:nvPr/>
        </p:nvSpPr>
        <p:spPr>
          <a:xfrm>
            <a:off x="457200" y="1655801"/>
            <a:ext cx="8229600" cy="1323439"/>
          </a:xfrm>
          <a:prstGeom prst="rect">
            <a:avLst/>
          </a:prstGeom>
          <a:noFill/>
        </p:spPr>
        <p:txBody>
          <a:bodyPr wrap="square" rtlCol="0">
            <a:spAutoFit/>
          </a:bodyPr>
          <a:lstStyle/>
          <a:p>
            <a:pPr marL="285750" indent="-285750">
              <a:spcAft>
                <a:spcPts val="1200"/>
              </a:spcAft>
              <a:buFont typeface="Wingdings" charset="2"/>
              <a:buChar char="u"/>
            </a:pPr>
            <a:r>
              <a:rPr lang="en-US" sz="2000" b="1" dirty="0"/>
              <a:t>The Russian Foundation for Basic Research (RFBR) launched  on September 3, 2018 a grant program to support research at NICA. Grants of 3-6 </a:t>
            </a:r>
            <a:r>
              <a:rPr lang="en-US" sz="2000" b="1" dirty="0" err="1"/>
              <a:t>MRubles</a:t>
            </a:r>
            <a:r>
              <a:rPr lang="en-US" sz="2000" b="1" dirty="0"/>
              <a:t> per year for a duration of 3 years will be granted starting on Jan. 2019</a:t>
            </a:r>
            <a:r>
              <a:rPr lang="en-US" sz="2000" dirty="0"/>
              <a:t>.</a:t>
            </a:r>
          </a:p>
        </p:txBody>
      </p:sp>
      <p:sp>
        <p:nvSpPr>
          <p:cNvPr id="5" name="Slide Number Placeholder 4"/>
          <p:cNvSpPr>
            <a:spLocks noGrp="1"/>
          </p:cNvSpPr>
          <p:nvPr>
            <p:ph type="sldNum" sz="quarter" idx="12"/>
          </p:nvPr>
        </p:nvSpPr>
        <p:spPr/>
        <p:txBody>
          <a:bodyPr/>
          <a:lstStyle/>
          <a:p>
            <a:pPr>
              <a:defRPr/>
            </a:pPr>
            <a:fld id="{16AAA047-8AEF-4C69-86C3-C9A280890182}" type="slidenum">
              <a:rPr lang="fr-FR" smtClean="0"/>
              <a:pPr>
                <a:defRPr/>
              </a:pPr>
              <a:t>9</a:t>
            </a:fld>
            <a:endParaRPr lang="fr-FR"/>
          </a:p>
        </p:txBody>
      </p:sp>
      <p:sp>
        <p:nvSpPr>
          <p:cNvPr id="9" name="TextBox 8">
            <a:extLst>
              <a:ext uri="{FF2B5EF4-FFF2-40B4-BE49-F238E27FC236}">
                <a16:creationId xmlns:a16="http://schemas.microsoft.com/office/drawing/2014/main" xmlns="" id="{B70F8F31-FA26-9B46-A0B2-5142DB71D24E}"/>
              </a:ext>
            </a:extLst>
          </p:cNvPr>
          <p:cNvSpPr txBox="1"/>
          <p:nvPr/>
        </p:nvSpPr>
        <p:spPr>
          <a:xfrm>
            <a:off x="445978" y="3198126"/>
            <a:ext cx="8229600" cy="400110"/>
          </a:xfrm>
          <a:prstGeom prst="rect">
            <a:avLst/>
          </a:prstGeom>
          <a:noFill/>
        </p:spPr>
        <p:txBody>
          <a:bodyPr wrap="square" rtlCol="0">
            <a:spAutoFit/>
          </a:bodyPr>
          <a:lstStyle/>
          <a:p>
            <a:pPr marL="285750" indent="-285750">
              <a:spcAft>
                <a:spcPts val="600"/>
              </a:spcAft>
              <a:buFont typeface="Wingdings" charset="2"/>
              <a:buChar char="u"/>
            </a:pPr>
            <a:r>
              <a:rPr lang="en-US" sz="2000" dirty="0"/>
              <a:t>97 proposals were submitted of which 36 were approved for funding.</a:t>
            </a:r>
          </a:p>
        </p:txBody>
      </p:sp>
      <p:sp>
        <p:nvSpPr>
          <p:cNvPr id="3" name="TextBox 2">
            <a:extLst>
              <a:ext uri="{FF2B5EF4-FFF2-40B4-BE49-F238E27FC236}">
                <a16:creationId xmlns:a16="http://schemas.microsoft.com/office/drawing/2014/main" xmlns="" id="{62E81BE6-85E6-0F43-8206-7109C66907B8}"/>
              </a:ext>
            </a:extLst>
          </p:cNvPr>
          <p:cNvSpPr txBox="1"/>
          <p:nvPr/>
        </p:nvSpPr>
        <p:spPr>
          <a:xfrm>
            <a:off x="7380312" y="404664"/>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xmlns="" id="{5A9D4C79-A75F-A340-B9BB-466607A803C3}"/>
              </a:ext>
            </a:extLst>
          </p:cNvPr>
          <p:cNvSpPr txBox="1"/>
          <p:nvPr/>
        </p:nvSpPr>
        <p:spPr>
          <a:xfrm>
            <a:off x="445978" y="4036008"/>
            <a:ext cx="8229600" cy="1015663"/>
          </a:xfrm>
          <a:prstGeom prst="rect">
            <a:avLst/>
          </a:prstGeom>
          <a:noFill/>
        </p:spPr>
        <p:txBody>
          <a:bodyPr wrap="square" rtlCol="0">
            <a:spAutoFit/>
          </a:bodyPr>
          <a:lstStyle/>
          <a:p>
            <a:pPr marL="285750" indent="-285750">
              <a:spcAft>
                <a:spcPts val="1200"/>
              </a:spcAft>
              <a:buFont typeface="Wingdings" charset="2"/>
              <a:buChar char="u"/>
            </a:pPr>
            <a:r>
              <a:rPr lang="en-US" sz="2000" dirty="0"/>
              <a:t>Complement the RFBR program with a similar JINR grant program to support non-Russian groups, from member states and non-member states, working at the NICA facility.</a:t>
            </a:r>
          </a:p>
        </p:txBody>
      </p:sp>
      <p:sp>
        <p:nvSpPr>
          <p:cNvPr id="4" name="Date Placeholder 3">
            <a:extLst>
              <a:ext uri="{FF2B5EF4-FFF2-40B4-BE49-F238E27FC236}">
                <a16:creationId xmlns:a16="http://schemas.microsoft.com/office/drawing/2014/main" xmlns="" id="{8C21DACD-618E-9E40-B61C-E404145BBD03}"/>
              </a:ext>
            </a:extLst>
          </p:cNvPr>
          <p:cNvSpPr>
            <a:spLocks noGrp="1"/>
          </p:cNvSpPr>
          <p:nvPr>
            <p:ph type="dt" sz="half" idx="10"/>
          </p:nvPr>
        </p:nvSpPr>
        <p:spPr/>
        <p:txBody>
          <a:bodyPr/>
          <a:lstStyle/>
          <a:p>
            <a:pPr>
              <a:defRPr/>
            </a:pPr>
            <a:r>
              <a:rPr lang="en-US"/>
              <a:t>Itzhak Tserruya</a:t>
            </a:r>
            <a:endParaRPr lang="fr-FR"/>
          </a:p>
        </p:txBody>
      </p:sp>
      <p:sp>
        <p:nvSpPr>
          <p:cNvPr id="6" name="Footer Placeholder 5">
            <a:extLst>
              <a:ext uri="{FF2B5EF4-FFF2-40B4-BE49-F238E27FC236}">
                <a16:creationId xmlns:a16="http://schemas.microsoft.com/office/drawing/2014/main" xmlns="" id="{9E99D16E-4BC9-8648-BBE6-A31C55C8F56F}"/>
              </a:ext>
            </a:extLst>
          </p:cNvPr>
          <p:cNvSpPr>
            <a:spLocks noGrp="1"/>
          </p:cNvSpPr>
          <p:nvPr>
            <p:ph type="ftr" sz="quarter" idx="11"/>
          </p:nvPr>
        </p:nvSpPr>
        <p:spPr/>
        <p:txBody>
          <a:bodyPr/>
          <a:lstStyle/>
          <a:p>
            <a:pPr>
              <a:defRPr/>
            </a:pPr>
            <a:r>
              <a:rPr lang="en-US"/>
              <a:t>125 SC JINR, January 21, 2019</a:t>
            </a:r>
            <a:endParaRPr lang="fr-FR"/>
          </a:p>
        </p:txBody>
      </p:sp>
    </p:spTree>
    <p:extLst>
      <p:ext uri="{BB962C8B-B14F-4D97-AF65-F5344CB8AC3E}">
        <p14:creationId xmlns:p14="http://schemas.microsoft.com/office/powerpoint/2010/main" val="361239682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49892</TotalTime>
  <Words>1565</Words>
  <Application>Microsoft Office PowerPoint</Application>
  <PresentationFormat>Экран (4:3)</PresentationFormat>
  <Paragraphs>144</Paragraphs>
  <Slides>15</Slides>
  <Notes>11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15</vt:i4>
      </vt:variant>
    </vt:vector>
  </HeadingPairs>
  <TitlesOfParts>
    <vt:vector size="21" baseType="lpstr">
      <vt:lpstr>ＭＳ Ｐゴシック</vt:lpstr>
      <vt:lpstr>Arial</vt:lpstr>
      <vt:lpstr>Calibri</vt:lpstr>
      <vt:lpstr>Courier New</vt:lpstr>
      <vt:lpstr>Wingdings</vt:lpstr>
      <vt:lpstr>Thème Office</vt:lpstr>
      <vt:lpstr>Презентация PowerPoint</vt:lpstr>
      <vt:lpstr>50th PAC-PP agenda January 21-22, 2019</vt:lpstr>
      <vt:lpstr>Report on the Nuclotron-NICA project </vt:lpstr>
      <vt:lpstr>Презентация PowerPoint</vt:lpstr>
      <vt:lpstr>MPD  </vt:lpstr>
      <vt:lpstr>BM@N</vt:lpstr>
      <vt:lpstr>2nd Collaboration meeting of MPD and BM@N</vt:lpstr>
      <vt:lpstr>Highlights of the MPD and BM@N  2nd Collaboration meeting   </vt:lpstr>
      <vt:lpstr>Recent Developments</vt:lpstr>
      <vt:lpstr> Proposal of a new project - SPD</vt:lpstr>
      <vt:lpstr> Recommendations on projects approved for completion  in 2019 and proposed for continuation </vt:lpstr>
      <vt:lpstr>Strategic long-range plans</vt:lpstr>
      <vt:lpstr>Presentations by young scientists</vt:lpstr>
      <vt:lpstr>Next PAC-PP  Meeting – June 19-20, 2019 </vt:lpstr>
      <vt:lpstr>Презентация PowerPoint</vt:lpstr>
    </vt:vector>
  </TitlesOfParts>
  <Company>cea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Informations on the implementation of the PAC 31st meeting and on the work towards optimization of the research programme</dc:title>
  <dc:creator>egle</dc:creator>
  <cp:lastModifiedBy>Пользователь Windows</cp:lastModifiedBy>
  <cp:revision>1373</cp:revision>
  <cp:lastPrinted>2015-02-17T16:45:31Z</cp:lastPrinted>
  <dcterms:created xsi:type="dcterms:W3CDTF">2010-01-13T11:24:08Z</dcterms:created>
  <dcterms:modified xsi:type="dcterms:W3CDTF">2019-02-21T13:50:21Z</dcterms:modified>
</cp:coreProperties>
</file>