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370" r:id="rId2"/>
    <p:sldId id="653" r:id="rId3"/>
    <p:sldId id="678" r:id="rId4"/>
    <p:sldId id="679" r:id="rId5"/>
    <p:sldId id="659" r:id="rId6"/>
    <p:sldId id="661" r:id="rId7"/>
    <p:sldId id="662" r:id="rId8"/>
    <p:sldId id="665" r:id="rId9"/>
    <p:sldId id="666" r:id="rId10"/>
    <p:sldId id="677" r:id="rId11"/>
    <p:sldId id="667" r:id="rId12"/>
    <p:sldId id="669" r:id="rId13"/>
    <p:sldId id="672" r:id="rId14"/>
    <p:sldId id="673" r:id="rId15"/>
    <p:sldId id="674" r:id="rId16"/>
    <p:sldId id="668" r:id="rId17"/>
    <p:sldId id="670" r:id="rId18"/>
    <p:sldId id="675" r:id="rId19"/>
    <p:sldId id="676" r:id="rId20"/>
    <p:sldId id="494" r:id="rId21"/>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tzhak" initials="I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DE6F3"/>
    <a:srgbClr val="E9EDF4"/>
    <a:srgbClr val="070066"/>
    <a:srgbClr val="000066"/>
    <a:srgbClr val="0000FF"/>
    <a:srgbClr val="000000"/>
    <a:srgbClr val="E646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72" autoAdjust="0"/>
    <p:restoredTop sz="92516" autoAdjust="0"/>
  </p:normalViewPr>
  <p:slideViewPr>
    <p:cSldViewPr>
      <p:cViewPr varScale="1">
        <p:scale>
          <a:sx n="99" d="100"/>
          <a:sy n="99" d="100"/>
        </p:scale>
        <p:origin x="184"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0" d="100"/>
        <a:sy n="170" d="100"/>
      </p:scale>
      <p:origin x="0" y="195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57B11F-1872-FF4E-8417-E8326F7E5C7D}" type="datetimeFigureOut">
              <a:rPr lang="en-US" smtClean="0"/>
              <a:t>2/20/19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F40A13-A293-E34A-9031-D4F6BB95F3F5}" type="slidenum">
              <a:rPr lang="en-US" smtClean="0"/>
              <a:t>‹#›</a:t>
            </a:fld>
            <a:endParaRPr lang="en-US"/>
          </a:p>
        </p:txBody>
      </p:sp>
    </p:spTree>
    <p:extLst>
      <p:ext uri="{BB962C8B-B14F-4D97-AF65-F5344CB8AC3E}">
        <p14:creationId xmlns:p14="http://schemas.microsoft.com/office/powerpoint/2010/main" val="20162236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1E4A4F9-A070-414F-BF03-02A213254846}" type="datetimeFigureOut">
              <a:rPr lang="fr-FR"/>
              <a:pPr>
                <a:defRPr/>
              </a:pPr>
              <a:t>20/02/2019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E3898CE-70A6-4B1D-B309-B108AE0FB14F}" type="slidenum">
              <a:rPr lang="fr-FR"/>
              <a:pPr>
                <a:defRPr/>
              </a:pPr>
              <a:t>‹#›</a:t>
            </a:fld>
            <a:endParaRPr lang="fr-FR"/>
          </a:p>
        </p:txBody>
      </p:sp>
    </p:spTree>
    <p:extLst>
      <p:ext uri="{BB962C8B-B14F-4D97-AF65-F5344CB8AC3E}">
        <p14:creationId xmlns:p14="http://schemas.microsoft.com/office/powerpoint/2010/main" val="26781992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2</a:t>
            </a:fld>
            <a:endParaRPr lang="fr-FR"/>
          </a:p>
        </p:txBody>
      </p:sp>
    </p:spTree>
    <p:extLst>
      <p:ext uri="{BB962C8B-B14F-4D97-AF65-F5344CB8AC3E}">
        <p14:creationId xmlns:p14="http://schemas.microsoft.com/office/powerpoint/2010/main" val="2467253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12</a:t>
            </a:fld>
            <a:endParaRPr lang="fr-FR"/>
          </a:p>
        </p:txBody>
      </p:sp>
    </p:spTree>
    <p:extLst>
      <p:ext uri="{BB962C8B-B14F-4D97-AF65-F5344CB8AC3E}">
        <p14:creationId xmlns:p14="http://schemas.microsoft.com/office/powerpoint/2010/main" val="8094380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13</a:t>
            </a:fld>
            <a:endParaRPr lang="fr-FR"/>
          </a:p>
        </p:txBody>
      </p:sp>
    </p:spTree>
    <p:extLst>
      <p:ext uri="{BB962C8B-B14F-4D97-AF65-F5344CB8AC3E}">
        <p14:creationId xmlns:p14="http://schemas.microsoft.com/office/powerpoint/2010/main" val="42621580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14</a:t>
            </a:fld>
            <a:endParaRPr lang="fr-FR"/>
          </a:p>
        </p:txBody>
      </p:sp>
    </p:spTree>
    <p:extLst>
      <p:ext uri="{BB962C8B-B14F-4D97-AF65-F5344CB8AC3E}">
        <p14:creationId xmlns:p14="http://schemas.microsoft.com/office/powerpoint/2010/main" val="22257306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15</a:t>
            </a:fld>
            <a:endParaRPr lang="fr-FR"/>
          </a:p>
        </p:txBody>
      </p:sp>
    </p:spTree>
    <p:extLst>
      <p:ext uri="{BB962C8B-B14F-4D97-AF65-F5344CB8AC3E}">
        <p14:creationId xmlns:p14="http://schemas.microsoft.com/office/powerpoint/2010/main" val="18901181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16</a:t>
            </a:fld>
            <a:endParaRPr lang="fr-FR"/>
          </a:p>
        </p:txBody>
      </p:sp>
    </p:spTree>
    <p:extLst>
      <p:ext uri="{BB962C8B-B14F-4D97-AF65-F5344CB8AC3E}">
        <p14:creationId xmlns:p14="http://schemas.microsoft.com/office/powerpoint/2010/main" val="15148925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17</a:t>
            </a:fld>
            <a:endParaRPr lang="fr-FR"/>
          </a:p>
        </p:txBody>
      </p:sp>
    </p:spTree>
    <p:extLst>
      <p:ext uri="{BB962C8B-B14F-4D97-AF65-F5344CB8AC3E}">
        <p14:creationId xmlns:p14="http://schemas.microsoft.com/office/powerpoint/2010/main" val="14720823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18</a:t>
            </a:fld>
            <a:endParaRPr lang="fr-FR"/>
          </a:p>
        </p:txBody>
      </p:sp>
    </p:spTree>
    <p:extLst>
      <p:ext uri="{BB962C8B-B14F-4D97-AF65-F5344CB8AC3E}">
        <p14:creationId xmlns:p14="http://schemas.microsoft.com/office/powerpoint/2010/main" val="40933672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19</a:t>
            </a:fld>
            <a:endParaRPr lang="fr-FR"/>
          </a:p>
        </p:txBody>
      </p:sp>
    </p:spTree>
    <p:extLst>
      <p:ext uri="{BB962C8B-B14F-4D97-AF65-F5344CB8AC3E}">
        <p14:creationId xmlns:p14="http://schemas.microsoft.com/office/powerpoint/2010/main" val="34857774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Arial" charset="0"/>
              </a:defRPr>
            </a:lvl1pPr>
            <a:lvl2pPr marL="742950" indent="-285750">
              <a:defRPr sz="1600">
                <a:solidFill>
                  <a:schemeClr val="tx1"/>
                </a:solidFill>
                <a:latin typeface="Arial" charset="0"/>
                <a:ea typeface="Arial" charset="0"/>
                <a:cs typeface="Arial" charset="0"/>
              </a:defRPr>
            </a:lvl2pPr>
            <a:lvl3pPr marL="1143000" indent="-228600">
              <a:defRPr sz="1600">
                <a:solidFill>
                  <a:schemeClr val="tx1"/>
                </a:solidFill>
                <a:latin typeface="Arial" charset="0"/>
                <a:ea typeface="Arial" charset="0"/>
                <a:cs typeface="Arial" charset="0"/>
              </a:defRPr>
            </a:lvl3pPr>
            <a:lvl4pPr marL="1600200" indent="-228600">
              <a:defRPr sz="1600">
                <a:solidFill>
                  <a:schemeClr val="tx1"/>
                </a:solidFill>
                <a:latin typeface="Arial" charset="0"/>
                <a:ea typeface="Arial" charset="0"/>
                <a:cs typeface="Arial" charset="0"/>
              </a:defRPr>
            </a:lvl4pPr>
            <a:lvl5pPr marL="2057400" indent="-228600">
              <a:defRPr sz="1600">
                <a:solidFill>
                  <a:schemeClr val="tx1"/>
                </a:solidFill>
                <a:latin typeface="Arial" charset="0"/>
                <a:ea typeface="Arial" charset="0"/>
                <a:cs typeface="Arial" charset="0"/>
              </a:defRPr>
            </a:lvl5pPr>
            <a:lvl6pPr marL="2514600" indent="-228600" eaLnBrk="0" fontAlgn="base" hangingPunct="0">
              <a:spcBef>
                <a:spcPct val="0"/>
              </a:spcBef>
              <a:spcAft>
                <a:spcPts val="1050"/>
              </a:spcAft>
              <a:buClr>
                <a:srgbClr val="000000"/>
              </a:buClr>
              <a:buSzPct val="45000"/>
              <a:defRPr sz="1600">
                <a:solidFill>
                  <a:schemeClr val="tx1"/>
                </a:solidFill>
                <a:latin typeface="Arial" charset="0"/>
                <a:ea typeface="Arial" charset="0"/>
                <a:cs typeface="Arial" charset="0"/>
              </a:defRPr>
            </a:lvl6pPr>
            <a:lvl7pPr marL="2971800" indent="-228600" eaLnBrk="0" fontAlgn="base" hangingPunct="0">
              <a:spcBef>
                <a:spcPct val="0"/>
              </a:spcBef>
              <a:spcAft>
                <a:spcPts val="1050"/>
              </a:spcAft>
              <a:buClr>
                <a:srgbClr val="000000"/>
              </a:buClr>
              <a:buSzPct val="45000"/>
              <a:defRPr sz="1600">
                <a:solidFill>
                  <a:schemeClr val="tx1"/>
                </a:solidFill>
                <a:latin typeface="Arial" charset="0"/>
                <a:ea typeface="Arial" charset="0"/>
                <a:cs typeface="Arial" charset="0"/>
              </a:defRPr>
            </a:lvl7pPr>
            <a:lvl8pPr marL="3429000" indent="-228600" eaLnBrk="0" fontAlgn="base" hangingPunct="0">
              <a:spcBef>
                <a:spcPct val="0"/>
              </a:spcBef>
              <a:spcAft>
                <a:spcPts val="1050"/>
              </a:spcAft>
              <a:buClr>
                <a:srgbClr val="000000"/>
              </a:buClr>
              <a:buSzPct val="45000"/>
              <a:defRPr sz="1600">
                <a:solidFill>
                  <a:schemeClr val="tx1"/>
                </a:solidFill>
                <a:latin typeface="Arial" charset="0"/>
                <a:ea typeface="Arial" charset="0"/>
                <a:cs typeface="Arial" charset="0"/>
              </a:defRPr>
            </a:lvl8pPr>
            <a:lvl9pPr marL="3886200" indent="-228600" eaLnBrk="0" fontAlgn="base" hangingPunct="0">
              <a:spcBef>
                <a:spcPct val="0"/>
              </a:spcBef>
              <a:spcAft>
                <a:spcPts val="1050"/>
              </a:spcAft>
              <a:buClr>
                <a:srgbClr val="000000"/>
              </a:buClr>
              <a:buSzPct val="45000"/>
              <a:defRPr sz="1600">
                <a:solidFill>
                  <a:schemeClr val="tx1"/>
                </a:solidFill>
                <a:latin typeface="Arial" charset="0"/>
                <a:ea typeface="Arial" charset="0"/>
                <a:cs typeface="Arial" charset="0"/>
              </a:defRPr>
            </a:lvl9pPr>
          </a:lstStyle>
          <a:p>
            <a:fld id="{B9D2F29B-A39A-954A-9216-BC27B1EF4E6A}" type="slidenum">
              <a:rPr lang="en-US" sz="1200"/>
              <a:pPr/>
              <a:t>20</a:t>
            </a:fld>
            <a:endParaRPr lang="en-US" sz="1200"/>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dirty="0">
                <a:latin typeface="Arial" charset="0"/>
                <a:cs typeface="Arial" charset="0"/>
              </a:rPr>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3</a:t>
            </a:fld>
            <a:endParaRPr lang="fr-FR"/>
          </a:p>
        </p:txBody>
      </p:sp>
    </p:spTree>
    <p:extLst>
      <p:ext uri="{BB962C8B-B14F-4D97-AF65-F5344CB8AC3E}">
        <p14:creationId xmlns:p14="http://schemas.microsoft.com/office/powerpoint/2010/main" val="817315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4</a:t>
            </a:fld>
            <a:endParaRPr lang="fr-FR"/>
          </a:p>
        </p:txBody>
      </p:sp>
    </p:spTree>
    <p:extLst>
      <p:ext uri="{BB962C8B-B14F-4D97-AF65-F5344CB8AC3E}">
        <p14:creationId xmlns:p14="http://schemas.microsoft.com/office/powerpoint/2010/main" val="3461454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6</a:t>
            </a:fld>
            <a:endParaRPr lang="fr-FR"/>
          </a:p>
        </p:txBody>
      </p:sp>
    </p:spTree>
    <p:extLst>
      <p:ext uri="{BB962C8B-B14F-4D97-AF65-F5344CB8AC3E}">
        <p14:creationId xmlns:p14="http://schemas.microsoft.com/office/powerpoint/2010/main" val="1550064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7</a:t>
            </a:fld>
            <a:endParaRPr lang="fr-FR"/>
          </a:p>
        </p:txBody>
      </p:sp>
    </p:spTree>
    <p:extLst>
      <p:ext uri="{BB962C8B-B14F-4D97-AF65-F5344CB8AC3E}">
        <p14:creationId xmlns:p14="http://schemas.microsoft.com/office/powerpoint/2010/main" val="2561090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8</a:t>
            </a:fld>
            <a:endParaRPr lang="fr-FR"/>
          </a:p>
        </p:txBody>
      </p:sp>
    </p:spTree>
    <p:extLst>
      <p:ext uri="{BB962C8B-B14F-4D97-AF65-F5344CB8AC3E}">
        <p14:creationId xmlns:p14="http://schemas.microsoft.com/office/powerpoint/2010/main" val="338307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9</a:t>
            </a:fld>
            <a:endParaRPr lang="fr-FR"/>
          </a:p>
        </p:txBody>
      </p:sp>
    </p:spTree>
    <p:extLst>
      <p:ext uri="{BB962C8B-B14F-4D97-AF65-F5344CB8AC3E}">
        <p14:creationId xmlns:p14="http://schemas.microsoft.com/office/powerpoint/2010/main" val="3815974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10</a:t>
            </a:fld>
            <a:endParaRPr lang="fr-FR"/>
          </a:p>
        </p:txBody>
      </p:sp>
    </p:spTree>
    <p:extLst>
      <p:ext uri="{BB962C8B-B14F-4D97-AF65-F5344CB8AC3E}">
        <p14:creationId xmlns:p14="http://schemas.microsoft.com/office/powerpoint/2010/main" val="1422540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11</a:t>
            </a:fld>
            <a:endParaRPr lang="fr-FR"/>
          </a:p>
        </p:txBody>
      </p:sp>
    </p:spTree>
    <p:extLst>
      <p:ext uri="{BB962C8B-B14F-4D97-AF65-F5344CB8AC3E}">
        <p14:creationId xmlns:p14="http://schemas.microsoft.com/office/powerpoint/2010/main" val="1705317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en-US"/>
              <a:t>125 SC JINR, February 21, 2109</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52AA5F94-DAA2-4BB4-9AAA-475D9D2882F0}" type="slidenum">
              <a:rPr lang="fr-FR"/>
              <a:pPr>
                <a:defRPr/>
              </a:pPr>
              <a:t>‹#›</a:t>
            </a:fld>
            <a:endParaRPr lang="fr-FR"/>
          </a:p>
        </p:txBody>
      </p:sp>
    </p:spTree>
    <p:extLst>
      <p:ext uri="{BB962C8B-B14F-4D97-AF65-F5344CB8AC3E}">
        <p14:creationId xmlns:p14="http://schemas.microsoft.com/office/powerpoint/2010/main" val="1857184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en-US"/>
              <a:t>125 SC JINR, February 21, 2109</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198D737-4228-4C38-B33A-4B49E5614A7B}" type="slidenum">
              <a:rPr lang="fr-FR"/>
              <a:pPr>
                <a:defRPr/>
              </a:pPr>
              <a:t>‹#›</a:t>
            </a:fld>
            <a:endParaRPr lang="fr-FR"/>
          </a:p>
        </p:txBody>
      </p:sp>
    </p:spTree>
    <p:extLst>
      <p:ext uri="{BB962C8B-B14F-4D97-AF65-F5344CB8AC3E}">
        <p14:creationId xmlns:p14="http://schemas.microsoft.com/office/powerpoint/2010/main" val="1355559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en-US"/>
              <a:t>125 SC JINR, February 21, 2109</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6DF4E4E-0493-4C8B-A2F2-AEEF986F6E52}" type="slidenum">
              <a:rPr lang="fr-FR"/>
              <a:pPr>
                <a:defRPr/>
              </a:pPr>
              <a:t>‹#›</a:t>
            </a:fld>
            <a:endParaRPr lang="fr-FR"/>
          </a:p>
        </p:txBody>
      </p:sp>
    </p:spTree>
    <p:extLst>
      <p:ext uri="{BB962C8B-B14F-4D97-AF65-F5344CB8AC3E}">
        <p14:creationId xmlns:p14="http://schemas.microsoft.com/office/powerpoint/2010/main" val="47916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en-US"/>
              <a:t>125 SC JINR, February 21, 2109</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6AAA047-8AEF-4C69-86C3-C9A280890182}" type="slidenum">
              <a:rPr lang="fr-FR"/>
              <a:pPr>
                <a:defRPr/>
              </a:pPr>
              <a:t>‹#›</a:t>
            </a:fld>
            <a:endParaRPr lang="fr-FR"/>
          </a:p>
        </p:txBody>
      </p:sp>
    </p:spTree>
    <p:extLst>
      <p:ext uri="{BB962C8B-B14F-4D97-AF65-F5344CB8AC3E}">
        <p14:creationId xmlns:p14="http://schemas.microsoft.com/office/powerpoint/2010/main" val="4145808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en-US"/>
              <a:t>125 SC JINR, February 21, 2109</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F620F82-76D5-4D77-BC21-5A4268D496F6}" type="slidenum">
              <a:rPr lang="fr-FR"/>
              <a:pPr>
                <a:defRPr/>
              </a:pPr>
              <a:t>‹#›</a:t>
            </a:fld>
            <a:endParaRPr lang="fr-FR"/>
          </a:p>
        </p:txBody>
      </p:sp>
    </p:spTree>
    <p:extLst>
      <p:ext uri="{BB962C8B-B14F-4D97-AF65-F5344CB8AC3E}">
        <p14:creationId xmlns:p14="http://schemas.microsoft.com/office/powerpoint/2010/main" val="4241598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en-US"/>
              <a:t>125 SC JINR, February 21, 2109</a:t>
            </a: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B9240E01-1DDF-4704-8DDC-978A7A0AD2EC}" type="slidenum">
              <a:rPr lang="fr-FR"/>
              <a:pPr>
                <a:defRPr/>
              </a:pPr>
              <a:t>‹#›</a:t>
            </a:fld>
            <a:endParaRPr lang="fr-FR"/>
          </a:p>
        </p:txBody>
      </p:sp>
    </p:spTree>
    <p:extLst>
      <p:ext uri="{BB962C8B-B14F-4D97-AF65-F5344CB8AC3E}">
        <p14:creationId xmlns:p14="http://schemas.microsoft.com/office/powerpoint/2010/main" val="2850701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8" name="Espace réservé du pied de page 4"/>
          <p:cNvSpPr>
            <a:spLocks noGrp="1"/>
          </p:cNvSpPr>
          <p:nvPr>
            <p:ph type="ftr" sz="quarter" idx="11"/>
          </p:nvPr>
        </p:nvSpPr>
        <p:spPr/>
        <p:txBody>
          <a:bodyPr/>
          <a:lstStyle>
            <a:lvl1pPr>
              <a:defRPr/>
            </a:lvl1pPr>
          </a:lstStyle>
          <a:p>
            <a:pPr>
              <a:defRPr/>
            </a:pPr>
            <a:r>
              <a:rPr lang="en-US"/>
              <a:t>125 SC JINR, February 21, 2109</a:t>
            </a: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9718A4F5-7B53-4BFD-86F4-1EDCF116CB5F}" type="slidenum">
              <a:rPr lang="fr-FR"/>
              <a:pPr>
                <a:defRPr/>
              </a:pPr>
              <a:t>‹#›</a:t>
            </a:fld>
            <a:endParaRPr lang="fr-FR"/>
          </a:p>
        </p:txBody>
      </p:sp>
    </p:spTree>
    <p:extLst>
      <p:ext uri="{BB962C8B-B14F-4D97-AF65-F5344CB8AC3E}">
        <p14:creationId xmlns:p14="http://schemas.microsoft.com/office/powerpoint/2010/main" val="3861743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4" name="Espace réservé du pied de page 4"/>
          <p:cNvSpPr>
            <a:spLocks noGrp="1"/>
          </p:cNvSpPr>
          <p:nvPr>
            <p:ph type="ftr" sz="quarter" idx="11"/>
          </p:nvPr>
        </p:nvSpPr>
        <p:spPr/>
        <p:txBody>
          <a:bodyPr/>
          <a:lstStyle>
            <a:lvl1pPr>
              <a:defRPr/>
            </a:lvl1pPr>
          </a:lstStyle>
          <a:p>
            <a:pPr>
              <a:defRPr/>
            </a:pPr>
            <a:r>
              <a:rPr lang="en-US"/>
              <a:t>125 SC JINR, February 21, 2109</a:t>
            </a: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E51AD37E-EE59-41F9-9DC3-0CD03DC07E77}" type="slidenum">
              <a:rPr lang="fr-FR"/>
              <a:pPr>
                <a:defRPr/>
              </a:pPr>
              <a:t>‹#›</a:t>
            </a:fld>
            <a:endParaRPr lang="fr-FR"/>
          </a:p>
        </p:txBody>
      </p:sp>
    </p:spTree>
    <p:extLst>
      <p:ext uri="{BB962C8B-B14F-4D97-AF65-F5344CB8AC3E}">
        <p14:creationId xmlns:p14="http://schemas.microsoft.com/office/powerpoint/2010/main" val="1964795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3" name="Espace réservé du pied de page 4"/>
          <p:cNvSpPr>
            <a:spLocks noGrp="1"/>
          </p:cNvSpPr>
          <p:nvPr>
            <p:ph type="ftr" sz="quarter" idx="11"/>
          </p:nvPr>
        </p:nvSpPr>
        <p:spPr/>
        <p:txBody>
          <a:bodyPr/>
          <a:lstStyle>
            <a:lvl1pPr>
              <a:defRPr/>
            </a:lvl1pPr>
          </a:lstStyle>
          <a:p>
            <a:pPr>
              <a:defRPr/>
            </a:pPr>
            <a:r>
              <a:rPr lang="en-US"/>
              <a:t>125 SC JINR, February 21, 2109</a:t>
            </a: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2F10942A-3396-4E26-B660-1DA9C9F599E0}" type="slidenum">
              <a:rPr lang="fr-FR"/>
              <a:pPr>
                <a:defRPr/>
              </a:pPr>
              <a:t>‹#›</a:t>
            </a:fld>
            <a:endParaRPr lang="fr-FR"/>
          </a:p>
        </p:txBody>
      </p:sp>
    </p:spTree>
    <p:extLst>
      <p:ext uri="{BB962C8B-B14F-4D97-AF65-F5344CB8AC3E}">
        <p14:creationId xmlns:p14="http://schemas.microsoft.com/office/powerpoint/2010/main" val="1594335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en-US"/>
              <a:t>125 SC JINR, February 21, 2109</a:t>
            </a: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B9DE9A2-7386-464B-8932-B8D904D0A66D}" type="slidenum">
              <a:rPr lang="fr-FR"/>
              <a:pPr>
                <a:defRPr/>
              </a:pPr>
              <a:t>‹#›</a:t>
            </a:fld>
            <a:endParaRPr lang="fr-FR"/>
          </a:p>
        </p:txBody>
      </p:sp>
    </p:spTree>
    <p:extLst>
      <p:ext uri="{BB962C8B-B14F-4D97-AF65-F5344CB8AC3E}">
        <p14:creationId xmlns:p14="http://schemas.microsoft.com/office/powerpoint/2010/main" val="2962299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en-US"/>
              <a:t>125 SC JINR, February 21, 2109</a:t>
            </a: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FE13C74-01FF-4C14-995A-2652EA7BD551}" type="slidenum">
              <a:rPr lang="fr-FR"/>
              <a:pPr>
                <a:defRPr/>
              </a:pPr>
              <a:t>‹#›</a:t>
            </a:fld>
            <a:endParaRPr lang="fr-FR"/>
          </a:p>
        </p:txBody>
      </p:sp>
    </p:spTree>
    <p:extLst>
      <p:ext uri="{BB962C8B-B14F-4D97-AF65-F5344CB8AC3E}">
        <p14:creationId xmlns:p14="http://schemas.microsoft.com/office/powerpoint/2010/main" val="1673191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r>
              <a:rPr lang="en-US"/>
              <a:t>Itzhak Tserruya</a:t>
            </a: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a:t>125 SC JINR, February 21, 2109</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354CB46-E9BE-4A8A-A36A-EAF21D934587}"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JINR.jpg"/>
          <p:cNvPicPr>
            <a:picLocks noChangeAspect="1"/>
          </p:cNvPicPr>
          <p:nvPr/>
        </p:nvPicPr>
        <p:blipFill rotWithShape="1">
          <a:blip r:embed="rId2">
            <a:alphaModFix amt="34000"/>
            <a:extLst>
              <a:ext uri="{28A0092B-C50C-407E-A947-70E740481C1C}">
                <a14:useLocalDpi xmlns:a14="http://schemas.microsoft.com/office/drawing/2010/main" val="0"/>
              </a:ext>
            </a:extLst>
          </a:blip>
          <a:srcRect t="50230" r="71199"/>
          <a:stretch/>
        </p:blipFill>
        <p:spPr>
          <a:xfrm>
            <a:off x="0" y="0"/>
            <a:ext cx="9143999" cy="6858000"/>
          </a:xfrm>
          <a:prstGeom prst="rect">
            <a:avLst/>
          </a:prstGeom>
        </p:spPr>
      </p:pic>
      <p:sp>
        <p:nvSpPr>
          <p:cNvPr id="3" name="Subtitle 2"/>
          <p:cNvSpPr>
            <a:spLocks noGrp="1"/>
          </p:cNvSpPr>
          <p:nvPr>
            <p:ph type="subTitle" idx="1"/>
          </p:nvPr>
        </p:nvSpPr>
        <p:spPr>
          <a:xfrm>
            <a:off x="791579" y="4869160"/>
            <a:ext cx="7560840" cy="1296144"/>
          </a:xfrm>
        </p:spPr>
        <p:txBody>
          <a:bodyPr/>
          <a:lstStyle/>
          <a:p>
            <a:r>
              <a:rPr lang="fr-FR" b="1" dirty="0">
                <a:solidFill>
                  <a:srgbClr val="000090"/>
                </a:solidFill>
              </a:rPr>
              <a:t>Itzhak Tserruya</a:t>
            </a:r>
          </a:p>
          <a:p>
            <a:r>
              <a:rPr lang="fr-FR" sz="2400" dirty="0">
                <a:solidFill>
                  <a:srgbClr val="000090"/>
                </a:solidFill>
              </a:rPr>
              <a:t>on </a:t>
            </a:r>
            <a:r>
              <a:rPr lang="fr-FR" sz="2400" dirty="0" err="1">
                <a:solidFill>
                  <a:srgbClr val="000090"/>
                </a:solidFill>
              </a:rPr>
              <a:t>behalf</a:t>
            </a:r>
            <a:r>
              <a:rPr lang="fr-FR" sz="2400" dirty="0">
                <a:solidFill>
                  <a:srgbClr val="000090"/>
                </a:solidFill>
              </a:rPr>
              <a:t> of the PAC-NP and the PAC-PP</a:t>
            </a:r>
          </a:p>
        </p:txBody>
      </p:sp>
      <p:sp>
        <p:nvSpPr>
          <p:cNvPr id="8" name="TextBox 7"/>
          <p:cNvSpPr txBox="1"/>
          <p:nvPr/>
        </p:nvSpPr>
        <p:spPr>
          <a:xfrm>
            <a:off x="3216499" y="3528392"/>
            <a:ext cx="2710999" cy="369332"/>
          </a:xfrm>
          <a:prstGeom prst="rect">
            <a:avLst/>
          </a:prstGeom>
          <a:noFill/>
        </p:spPr>
        <p:txBody>
          <a:bodyPr wrap="none" rtlCol="0">
            <a:spAutoFit/>
          </a:bodyPr>
          <a:lstStyle/>
          <a:p>
            <a:r>
              <a:rPr lang="en-US" dirty="0"/>
              <a:t>JINR, February 21, 2109</a:t>
            </a:r>
          </a:p>
        </p:txBody>
      </p:sp>
      <p:sp>
        <p:nvSpPr>
          <p:cNvPr id="9" name="AutoShape 18"/>
          <p:cNvSpPr>
            <a:spLocks noChangeArrowheads="1"/>
          </p:cNvSpPr>
          <p:nvPr/>
        </p:nvSpPr>
        <p:spPr bwMode="auto">
          <a:xfrm>
            <a:off x="125758" y="402960"/>
            <a:ext cx="8892480" cy="2031620"/>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gn="ctr"/>
            <a:r>
              <a:rPr lang="en-US" sz="3600" dirty="0">
                <a:solidFill>
                  <a:srgbClr val="FFFF00"/>
                </a:solidFill>
              </a:rPr>
              <a:t>Joint Session of the PAC-NP and PAC-PP to Assess the JINR Neutrino Program - </a:t>
            </a:r>
          </a:p>
          <a:p>
            <a:pPr algn="ctr">
              <a:lnSpc>
                <a:spcPct val="150000"/>
              </a:lnSpc>
            </a:pPr>
            <a:r>
              <a:rPr lang="en-US" sz="3600" dirty="0">
                <a:solidFill>
                  <a:srgbClr val="FFFF00"/>
                </a:solidFill>
              </a:rPr>
              <a:t>Report to Scientific Council</a:t>
            </a:r>
            <a:endParaRPr lang="fr-FR" sz="3600" dirty="0">
              <a:solidFill>
                <a:srgbClr val="FFFF00"/>
              </a:solidFill>
            </a:endParaRPr>
          </a:p>
        </p:txBody>
      </p:sp>
    </p:spTree>
    <p:extLst>
      <p:ext uri="{BB962C8B-B14F-4D97-AF65-F5344CB8AC3E}">
        <p14:creationId xmlns:p14="http://schemas.microsoft.com/office/powerpoint/2010/main" val="2011438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8"/>
          <p:cNvSpPr>
            <a:spLocks noGrp="1" noChangeArrowheads="1"/>
          </p:cNvSpPr>
          <p:nvPr>
            <p:ph type="title"/>
          </p:nvPr>
        </p:nvSpPr>
        <p:spPr bwMode="auto">
          <a:xfrm>
            <a:off x="1043608" y="122170"/>
            <a:ext cx="6624736" cy="762762"/>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a:solidFill>
                  <a:srgbClr val="FFFF00"/>
                </a:solidFill>
              </a:rPr>
              <a:t>Question Marks (</a:t>
            </a:r>
            <a:r>
              <a:rPr lang="en-US" sz="4000" u="sng" dirty="0" err="1">
                <a:solidFill>
                  <a:srgbClr val="FFFF00"/>
                </a:solidFill>
              </a:rPr>
              <a:t>cont</a:t>
            </a:r>
            <a:r>
              <a:rPr lang="en-US" sz="4000" u="sng" dirty="0">
                <a:solidFill>
                  <a:srgbClr val="FFFF00"/>
                </a:solidFill>
              </a:rPr>
              <a:t>)</a:t>
            </a:r>
          </a:p>
        </p:txBody>
      </p:sp>
      <p:sp>
        <p:nvSpPr>
          <p:cNvPr id="5" name="Slide Number Placeholder 4"/>
          <p:cNvSpPr>
            <a:spLocks noGrp="1"/>
          </p:cNvSpPr>
          <p:nvPr>
            <p:ph type="sldNum" sz="quarter" idx="12"/>
          </p:nvPr>
        </p:nvSpPr>
        <p:spPr/>
        <p:txBody>
          <a:bodyPr/>
          <a:lstStyle/>
          <a:p>
            <a:pPr>
              <a:defRPr/>
            </a:pPr>
            <a:fld id="{16AAA047-8AEF-4C69-86C3-C9A280890182}" type="slidenum">
              <a:rPr lang="fr-FR" smtClean="0"/>
              <a:pPr>
                <a:defRPr/>
              </a:pPr>
              <a:t>10</a:t>
            </a:fld>
            <a:endParaRPr lang="fr-FR"/>
          </a:p>
        </p:txBody>
      </p:sp>
      <p:sp>
        <p:nvSpPr>
          <p:cNvPr id="3" name="TextBox 2">
            <a:extLst>
              <a:ext uri="{FF2B5EF4-FFF2-40B4-BE49-F238E27FC236}">
                <a16:creationId xmlns:a16="http://schemas.microsoft.com/office/drawing/2014/main" id="{62E81BE6-85E6-0F43-8206-7109C66907B8}"/>
              </a:ext>
            </a:extLst>
          </p:cNvPr>
          <p:cNvSpPr txBox="1"/>
          <p:nvPr/>
        </p:nvSpPr>
        <p:spPr>
          <a:xfrm>
            <a:off x="7380312" y="404664"/>
            <a:ext cx="184731" cy="369332"/>
          </a:xfrm>
          <a:prstGeom prst="rect">
            <a:avLst/>
          </a:prstGeom>
          <a:noFill/>
        </p:spPr>
        <p:txBody>
          <a:bodyPr wrap="none" rtlCol="0">
            <a:spAutoFit/>
          </a:bodyPr>
          <a:lstStyle/>
          <a:p>
            <a:endParaRPr lang="en-US" dirty="0"/>
          </a:p>
        </p:txBody>
      </p:sp>
      <p:sp>
        <p:nvSpPr>
          <p:cNvPr id="4" name="Date Placeholder 3">
            <a:extLst>
              <a:ext uri="{FF2B5EF4-FFF2-40B4-BE49-F238E27FC236}">
                <a16:creationId xmlns:a16="http://schemas.microsoft.com/office/drawing/2014/main" id="{8C21DACD-618E-9E40-B61C-E404145BBD03}"/>
              </a:ext>
            </a:extLst>
          </p:cNvPr>
          <p:cNvSpPr>
            <a:spLocks noGrp="1"/>
          </p:cNvSpPr>
          <p:nvPr>
            <p:ph type="dt" sz="half" idx="10"/>
          </p:nvPr>
        </p:nvSpPr>
        <p:spPr/>
        <p:txBody>
          <a:bodyPr/>
          <a:lstStyle/>
          <a:p>
            <a:pPr>
              <a:defRPr/>
            </a:pPr>
            <a:r>
              <a:rPr lang="en-US"/>
              <a:t>Itzhak Tserruya</a:t>
            </a:r>
            <a:endParaRPr lang="fr-FR"/>
          </a:p>
        </p:txBody>
      </p:sp>
      <p:sp>
        <p:nvSpPr>
          <p:cNvPr id="6" name="Footer Placeholder 5">
            <a:extLst>
              <a:ext uri="{FF2B5EF4-FFF2-40B4-BE49-F238E27FC236}">
                <a16:creationId xmlns:a16="http://schemas.microsoft.com/office/drawing/2014/main" id="{9E99D16E-4BC9-8648-BBE6-A31C55C8F56F}"/>
              </a:ext>
            </a:extLst>
          </p:cNvPr>
          <p:cNvSpPr>
            <a:spLocks noGrp="1"/>
          </p:cNvSpPr>
          <p:nvPr>
            <p:ph type="ftr" sz="quarter" idx="11"/>
          </p:nvPr>
        </p:nvSpPr>
        <p:spPr/>
        <p:txBody>
          <a:bodyPr/>
          <a:lstStyle/>
          <a:p>
            <a:pPr>
              <a:defRPr/>
            </a:pPr>
            <a:r>
              <a:rPr lang="en-US"/>
              <a:t>125 SC JINR, February 21, 2109</a:t>
            </a:r>
            <a:endParaRPr lang="fr-FR"/>
          </a:p>
        </p:txBody>
      </p:sp>
      <p:sp>
        <p:nvSpPr>
          <p:cNvPr id="10" name="TextBox 9">
            <a:extLst>
              <a:ext uri="{FF2B5EF4-FFF2-40B4-BE49-F238E27FC236}">
                <a16:creationId xmlns:a16="http://schemas.microsoft.com/office/drawing/2014/main" id="{577DDBEE-E7B9-E446-8E6E-23A6CE6FC4F7}"/>
              </a:ext>
            </a:extLst>
          </p:cNvPr>
          <p:cNvSpPr txBox="1"/>
          <p:nvPr/>
        </p:nvSpPr>
        <p:spPr>
          <a:xfrm>
            <a:off x="215516" y="1055374"/>
            <a:ext cx="8712968" cy="1354217"/>
          </a:xfrm>
          <a:prstGeom prst="rect">
            <a:avLst/>
          </a:prstGeom>
          <a:noFill/>
        </p:spPr>
        <p:txBody>
          <a:bodyPr wrap="square" rtlCol="0">
            <a:spAutoFit/>
          </a:bodyPr>
          <a:lstStyle/>
          <a:p>
            <a:r>
              <a:rPr lang="en-US" sz="1600" b="1" dirty="0"/>
              <a:t>7.   Plans </a:t>
            </a:r>
          </a:p>
          <a:p>
            <a:r>
              <a:rPr lang="en-US" sz="1600" dirty="0"/>
              <a:t>Give a short description limited to ½ page of the </a:t>
            </a:r>
            <a:r>
              <a:rPr lang="en-US" sz="1600" b="1" dirty="0"/>
              <a:t>JINR group pla</a:t>
            </a:r>
            <a:r>
              <a:rPr lang="en-US" sz="1600" dirty="0"/>
              <a:t>ns (in data taking, analysis, detector R&amp;D, upgrade activities…) till the end of the currently approved project.</a:t>
            </a:r>
          </a:p>
          <a:p>
            <a:r>
              <a:rPr lang="en-US" b="1" dirty="0"/>
              <a:t>Marks for question 7: 0,1,2,3</a:t>
            </a:r>
          </a:p>
          <a:p>
            <a:endParaRPr lang="en-US" sz="1600" dirty="0"/>
          </a:p>
        </p:txBody>
      </p:sp>
      <p:sp>
        <p:nvSpPr>
          <p:cNvPr id="2" name="Rectangle 1">
            <a:extLst>
              <a:ext uri="{FF2B5EF4-FFF2-40B4-BE49-F238E27FC236}">
                <a16:creationId xmlns:a16="http://schemas.microsoft.com/office/drawing/2014/main" id="{FA34B838-1A73-4547-B71D-56C747128697}"/>
              </a:ext>
            </a:extLst>
          </p:cNvPr>
          <p:cNvSpPr/>
          <p:nvPr/>
        </p:nvSpPr>
        <p:spPr>
          <a:xfrm>
            <a:off x="215516" y="2395367"/>
            <a:ext cx="6205545" cy="923330"/>
          </a:xfrm>
          <a:prstGeom prst="rect">
            <a:avLst/>
          </a:prstGeom>
        </p:spPr>
        <p:txBody>
          <a:bodyPr wrap="none">
            <a:spAutoFit/>
          </a:bodyPr>
          <a:lstStyle/>
          <a:p>
            <a:r>
              <a:rPr lang="en-US" b="1" dirty="0"/>
              <a:t>Highest mark: 12 points</a:t>
            </a:r>
          </a:p>
          <a:p>
            <a:pPr marL="742950" lvl="1" indent="-285750">
              <a:buFont typeface="Courier New" panose="02070309020205020404" pitchFamily="49" charset="0"/>
              <a:buChar char="o"/>
            </a:pPr>
            <a:r>
              <a:rPr lang="en-US" b="1" dirty="0"/>
              <a:t>Scientific merit (question 1):   25%</a:t>
            </a:r>
          </a:p>
          <a:p>
            <a:pPr marL="742950" lvl="1" indent="-285750">
              <a:buFont typeface="Courier New" panose="02070309020205020404" pitchFamily="49" charset="0"/>
              <a:buChar char="o"/>
            </a:pPr>
            <a:r>
              <a:rPr lang="en-US" b="1" dirty="0"/>
              <a:t>JINR group performance (questions 2-7):     75%</a:t>
            </a:r>
          </a:p>
        </p:txBody>
      </p:sp>
      <p:sp>
        <p:nvSpPr>
          <p:cNvPr id="9" name="Rectangle 8">
            <a:extLst>
              <a:ext uri="{FF2B5EF4-FFF2-40B4-BE49-F238E27FC236}">
                <a16:creationId xmlns:a16="http://schemas.microsoft.com/office/drawing/2014/main" id="{28066339-4FB1-7E47-AEE9-543D2642EE7B}"/>
              </a:ext>
            </a:extLst>
          </p:cNvPr>
          <p:cNvSpPr/>
          <p:nvPr/>
        </p:nvSpPr>
        <p:spPr>
          <a:xfrm>
            <a:off x="215516" y="3735360"/>
            <a:ext cx="3610284" cy="1200329"/>
          </a:xfrm>
          <a:prstGeom prst="rect">
            <a:avLst/>
          </a:prstGeom>
        </p:spPr>
        <p:txBody>
          <a:bodyPr wrap="none">
            <a:spAutoFit/>
          </a:bodyPr>
          <a:lstStyle/>
          <a:p>
            <a:r>
              <a:rPr lang="en-US" b="1" dirty="0"/>
              <a:t>Class assignment:</a:t>
            </a:r>
          </a:p>
          <a:p>
            <a:pPr marL="742950" lvl="1" indent="-285750">
              <a:buFont typeface="Courier New" panose="02070309020205020404" pitchFamily="49" charset="0"/>
              <a:buChar char="o"/>
            </a:pPr>
            <a:r>
              <a:rPr lang="en-US" b="1" dirty="0"/>
              <a:t>11 - 12 pts    </a:t>
            </a:r>
            <a:r>
              <a:rPr lang="en-US" b="1" dirty="0">
                <a:sym typeface="Wingdings" pitchFamily="2" charset="2"/>
              </a:rPr>
              <a:t>   </a:t>
            </a:r>
            <a:r>
              <a:rPr lang="en-US" b="1" dirty="0"/>
              <a:t>Class A</a:t>
            </a:r>
          </a:p>
          <a:p>
            <a:pPr marL="742950" lvl="1" indent="-285750">
              <a:buFont typeface="Courier New" panose="02070309020205020404" pitchFamily="49" charset="0"/>
              <a:buChar char="o"/>
            </a:pPr>
            <a:r>
              <a:rPr lang="en-US" b="1" dirty="0"/>
              <a:t>8 - 10 pts      </a:t>
            </a:r>
            <a:r>
              <a:rPr lang="en-US" b="1" dirty="0">
                <a:sym typeface="Wingdings" pitchFamily="2" charset="2"/>
              </a:rPr>
              <a:t>   Class B</a:t>
            </a:r>
            <a:endParaRPr lang="en-US" b="1" dirty="0"/>
          </a:p>
          <a:p>
            <a:pPr marL="742950" lvl="1" indent="-285750">
              <a:buFont typeface="Courier New" panose="02070309020205020404" pitchFamily="49" charset="0"/>
              <a:buChar char="o"/>
            </a:pPr>
            <a:r>
              <a:rPr lang="en-US" b="1" dirty="0"/>
              <a:t>7 pts or less </a:t>
            </a:r>
            <a:r>
              <a:rPr lang="en-US" b="1" dirty="0">
                <a:sym typeface="Wingdings" pitchFamily="2" charset="2"/>
              </a:rPr>
              <a:t>   Class C</a:t>
            </a:r>
            <a:endParaRPr lang="en-US" b="1" dirty="0"/>
          </a:p>
        </p:txBody>
      </p:sp>
    </p:spTree>
    <p:extLst>
      <p:ext uri="{BB962C8B-B14F-4D97-AF65-F5344CB8AC3E}">
        <p14:creationId xmlns:p14="http://schemas.microsoft.com/office/powerpoint/2010/main" val="99330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8"/>
          <p:cNvSpPr>
            <a:spLocks noGrp="1" noChangeArrowheads="1"/>
          </p:cNvSpPr>
          <p:nvPr>
            <p:ph type="title"/>
          </p:nvPr>
        </p:nvSpPr>
        <p:spPr bwMode="auto">
          <a:xfrm>
            <a:off x="996401" y="325386"/>
            <a:ext cx="6624736" cy="762762"/>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a:solidFill>
                  <a:srgbClr val="FFFF00"/>
                </a:solidFill>
              </a:rPr>
              <a:t>Final evaluation </a:t>
            </a:r>
          </a:p>
        </p:txBody>
      </p:sp>
      <p:sp>
        <p:nvSpPr>
          <p:cNvPr id="5" name="Slide Number Placeholder 4"/>
          <p:cNvSpPr>
            <a:spLocks noGrp="1"/>
          </p:cNvSpPr>
          <p:nvPr>
            <p:ph type="sldNum" sz="quarter" idx="12"/>
          </p:nvPr>
        </p:nvSpPr>
        <p:spPr/>
        <p:txBody>
          <a:bodyPr/>
          <a:lstStyle/>
          <a:p>
            <a:pPr>
              <a:defRPr/>
            </a:pPr>
            <a:fld id="{16AAA047-8AEF-4C69-86C3-C9A280890182}" type="slidenum">
              <a:rPr lang="fr-FR" smtClean="0"/>
              <a:pPr>
                <a:defRPr/>
              </a:pPr>
              <a:t>11</a:t>
            </a:fld>
            <a:endParaRPr lang="fr-FR" dirty="0"/>
          </a:p>
        </p:txBody>
      </p:sp>
      <p:sp>
        <p:nvSpPr>
          <p:cNvPr id="3" name="TextBox 2">
            <a:extLst>
              <a:ext uri="{FF2B5EF4-FFF2-40B4-BE49-F238E27FC236}">
                <a16:creationId xmlns:a16="http://schemas.microsoft.com/office/drawing/2014/main" id="{62E81BE6-85E6-0F43-8206-7109C66907B8}"/>
              </a:ext>
            </a:extLst>
          </p:cNvPr>
          <p:cNvSpPr txBox="1"/>
          <p:nvPr/>
        </p:nvSpPr>
        <p:spPr>
          <a:xfrm>
            <a:off x="7380312" y="404664"/>
            <a:ext cx="184731" cy="369332"/>
          </a:xfrm>
          <a:prstGeom prst="rect">
            <a:avLst/>
          </a:prstGeom>
          <a:noFill/>
        </p:spPr>
        <p:txBody>
          <a:bodyPr wrap="none" rtlCol="0">
            <a:spAutoFit/>
          </a:bodyPr>
          <a:lstStyle/>
          <a:p>
            <a:endParaRPr lang="en-US" dirty="0"/>
          </a:p>
        </p:txBody>
      </p:sp>
      <p:sp>
        <p:nvSpPr>
          <p:cNvPr id="4" name="Date Placeholder 3">
            <a:extLst>
              <a:ext uri="{FF2B5EF4-FFF2-40B4-BE49-F238E27FC236}">
                <a16:creationId xmlns:a16="http://schemas.microsoft.com/office/drawing/2014/main" id="{8C21DACD-618E-9E40-B61C-E404145BBD03}"/>
              </a:ext>
            </a:extLst>
          </p:cNvPr>
          <p:cNvSpPr>
            <a:spLocks noGrp="1"/>
          </p:cNvSpPr>
          <p:nvPr>
            <p:ph type="dt" sz="half" idx="10"/>
          </p:nvPr>
        </p:nvSpPr>
        <p:spPr/>
        <p:txBody>
          <a:bodyPr/>
          <a:lstStyle/>
          <a:p>
            <a:pPr>
              <a:defRPr/>
            </a:pPr>
            <a:r>
              <a:rPr lang="en-US"/>
              <a:t>Itzhak Tserruya</a:t>
            </a:r>
            <a:endParaRPr lang="fr-FR"/>
          </a:p>
        </p:txBody>
      </p:sp>
      <p:sp>
        <p:nvSpPr>
          <p:cNvPr id="6" name="Footer Placeholder 5">
            <a:extLst>
              <a:ext uri="{FF2B5EF4-FFF2-40B4-BE49-F238E27FC236}">
                <a16:creationId xmlns:a16="http://schemas.microsoft.com/office/drawing/2014/main" id="{9E99D16E-4BC9-8648-BBE6-A31C55C8F56F}"/>
              </a:ext>
            </a:extLst>
          </p:cNvPr>
          <p:cNvSpPr>
            <a:spLocks noGrp="1"/>
          </p:cNvSpPr>
          <p:nvPr>
            <p:ph type="ftr" sz="quarter" idx="11"/>
          </p:nvPr>
        </p:nvSpPr>
        <p:spPr/>
        <p:txBody>
          <a:bodyPr/>
          <a:lstStyle/>
          <a:p>
            <a:pPr>
              <a:defRPr/>
            </a:pPr>
            <a:r>
              <a:rPr lang="en-US"/>
              <a:t>125 SC JINR, February 21, 2109</a:t>
            </a:r>
            <a:endParaRPr lang="fr-FR"/>
          </a:p>
        </p:txBody>
      </p:sp>
      <p:sp>
        <p:nvSpPr>
          <p:cNvPr id="9" name="TextBox 8">
            <a:extLst>
              <a:ext uri="{FF2B5EF4-FFF2-40B4-BE49-F238E27FC236}">
                <a16:creationId xmlns:a16="http://schemas.microsoft.com/office/drawing/2014/main" id="{14CD8113-CC70-E24B-B383-9907656A08E5}"/>
              </a:ext>
            </a:extLst>
          </p:cNvPr>
          <p:cNvSpPr txBox="1"/>
          <p:nvPr/>
        </p:nvSpPr>
        <p:spPr>
          <a:xfrm>
            <a:off x="287524" y="1402299"/>
            <a:ext cx="8568952" cy="2923877"/>
          </a:xfrm>
          <a:prstGeom prst="rect">
            <a:avLst/>
          </a:prstGeom>
          <a:noFill/>
        </p:spPr>
        <p:txBody>
          <a:bodyPr wrap="square" rtlCol="0">
            <a:spAutoFit/>
          </a:bodyPr>
          <a:lstStyle/>
          <a:p>
            <a:r>
              <a:rPr lang="en-US" dirty="0"/>
              <a:t>The evaluation resulted in:</a:t>
            </a:r>
          </a:p>
          <a:p>
            <a:pPr marL="285750" indent="-285750">
              <a:spcBef>
                <a:spcPts val="1200"/>
              </a:spcBef>
              <a:buFont typeface="Wingdings" pitchFamily="2" charset="2"/>
              <a:buChar char="v"/>
            </a:pPr>
            <a:r>
              <a:rPr lang="en-US" dirty="0"/>
              <a:t>the following classification of the projects in the area of neutrino physics, astrophysics and dark matter: </a:t>
            </a:r>
          </a:p>
          <a:p>
            <a:pPr lvl="2" algn="just">
              <a:spcBef>
                <a:spcPts val="600"/>
              </a:spcBef>
              <a:spcAft>
                <a:spcPts val="600"/>
              </a:spcAft>
            </a:pPr>
            <a:r>
              <a:rPr lang="en-US" b="1" dirty="0"/>
              <a:t>Category A</a:t>
            </a:r>
            <a:r>
              <a:rPr lang="en-US" dirty="0"/>
              <a:t>: BAIKAL-GVD, DANSS, Daya Bay/JUNO, </a:t>
            </a:r>
            <a:r>
              <a:rPr lang="en-US" dirty="0" err="1"/>
              <a:t>NOvA</a:t>
            </a:r>
            <a:r>
              <a:rPr lang="en-US" dirty="0"/>
              <a:t>;</a:t>
            </a:r>
          </a:p>
          <a:p>
            <a:pPr lvl="2" algn="just">
              <a:spcBef>
                <a:spcPts val="600"/>
              </a:spcBef>
              <a:spcAft>
                <a:spcPts val="600"/>
              </a:spcAft>
            </a:pPr>
            <a:r>
              <a:rPr lang="it-IT" b="1" dirty="0"/>
              <a:t>Category</a:t>
            </a:r>
            <a:r>
              <a:rPr lang="en-US" b="1" dirty="0"/>
              <a:t> </a:t>
            </a:r>
            <a:r>
              <a:rPr lang="it-IT" b="1" dirty="0"/>
              <a:t>B:</a:t>
            </a:r>
            <a:r>
              <a:rPr lang="en-US" dirty="0"/>
              <a:t> </a:t>
            </a:r>
            <a:r>
              <a:rPr lang="it-IT" dirty="0"/>
              <a:t>COMET, EDELWEISS-LT, GEMMA-III, GERDA, NA64,     		      </a:t>
            </a:r>
            <a:r>
              <a:rPr lang="it-IT" dirty="0" err="1"/>
              <a:t>SuperNEMO</a:t>
            </a:r>
            <a:r>
              <a:rPr lang="it-IT" dirty="0"/>
              <a:t>, TAIGA;</a:t>
            </a:r>
            <a:endParaRPr lang="en-US" dirty="0"/>
          </a:p>
          <a:p>
            <a:pPr lvl="2" algn="just">
              <a:spcBef>
                <a:spcPts val="600"/>
              </a:spcBef>
              <a:spcAft>
                <a:spcPts val="600"/>
              </a:spcAft>
            </a:pPr>
            <a:r>
              <a:rPr lang="it-IT" b="1" dirty="0"/>
              <a:t>Category</a:t>
            </a:r>
            <a:r>
              <a:rPr lang="en-US" b="1" dirty="0"/>
              <a:t> </a:t>
            </a:r>
            <a:r>
              <a:rPr lang="it-IT" b="1" dirty="0"/>
              <a:t>C:</a:t>
            </a:r>
            <a:r>
              <a:rPr lang="en-US" dirty="0"/>
              <a:t> </a:t>
            </a:r>
            <a:r>
              <a:rPr lang="it-IT" dirty="0"/>
              <a:t>BOREXINO, Mu2e/g-2.</a:t>
            </a:r>
          </a:p>
          <a:p>
            <a:pPr lvl="2"/>
            <a:endParaRPr lang="en-US" dirty="0"/>
          </a:p>
        </p:txBody>
      </p:sp>
      <p:sp>
        <p:nvSpPr>
          <p:cNvPr id="10" name="TextBox 9">
            <a:extLst>
              <a:ext uri="{FF2B5EF4-FFF2-40B4-BE49-F238E27FC236}">
                <a16:creationId xmlns:a16="http://schemas.microsoft.com/office/drawing/2014/main" id="{C4753F17-32E1-7646-922F-F779DEEA329C}"/>
              </a:ext>
            </a:extLst>
          </p:cNvPr>
          <p:cNvSpPr txBox="1"/>
          <p:nvPr/>
        </p:nvSpPr>
        <p:spPr>
          <a:xfrm>
            <a:off x="287524" y="4437112"/>
            <a:ext cx="8568952" cy="923330"/>
          </a:xfrm>
          <a:prstGeom prst="rect">
            <a:avLst/>
          </a:prstGeom>
          <a:noFill/>
        </p:spPr>
        <p:txBody>
          <a:bodyPr wrap="square" rtlCol="0">
            <a:spAutoFit/>
          </a:bodyPr>
          <a:lstStyle/>
          <a:p>
            <a:pPr marL="285750" indent="-285750">
              <a:buFont typeface="Wingdings" pitchFamily="2" charset="2"/>
              <a:buChar char="v"/>
            </a:pPr>
            <a:r>
              <a:rPr lang="en-US" dirty="0"/>
              <a:t>specific recommendations for each one of the 13 projects, emphasizing their strengths and weaknesses (as outlined in the minutes of the Joint session and copied in the </a:t>
            </a:r>
            <a:r>
              <a:rPr lang="en-US"/>
              <a:t>following slides).</a:t>
            </a:r>
            <a:endParaRPr lang="en-US" sz="1600" dirty="0"/>
          </a:p>
        </p:txBody>
      </p:sp>
    </p:spTree>
    <p:extLst>
      <p:ext uri="{BB962C8B-B14F-4D97-AF65-F5344CB8AC3E}">
        <p14:creationId xmlns:p14="http://schemas.microsoft.com/office/powerpoint/2010/main" val="846423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8"/>
          <p:cNvSpPr>
            <a:spLocks noGrp="1" noChangeArrowheads="1"/>
          </p:cNvSpPr>
          <p:nvPr>
            <p:ph type="title"/>
          </p:nvPr>
        </p:nvSpPr>
        <p:spPr bwMode="auto">
          <a:xfrm>
            <a:off x="1043608" y="122170"/>
            <a:ext cx="6624736" cy="762762"/>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a:solidFill>
                  <a:srgbClr val="FFFF00"/>
                </a:solidFill>
              </a:rPr>
              <a:t>Specific recommendations (I)</a:t>
            </a:r>
          </a:p>
        </p:txBody>
      </p:sp>
      <p:sp>
        <p:nvSpPr>
          <p:cNvPr id="5" name="Slide Number Placeholder 4"/>
          <p:cNvSpPr>
            <a:spLocks noGrp="1"/>
          </p:cNvSpPr>
          <p:nvPr>
            <p:ph type="sldNum" sz="quarter" idx="12"/>
          </p:nvPr>
        </p:nvSpPr>
        <p:spPr/>
        <p:txBody>
          <a:bodyPr/>
          <a:lstStyle/>
          <a:p>
            <a:pPr>
              <a:defRPr/>
            </a:pPr>
            <a:fld id="{16AAA047-8AEF-4C69-86C3-C9A280890182}" type="slidenum">
              <a:rPr lang="fr-FR" smtClean="0"/>
              <a:pPr>
                <a:defRPr/>
              </a:pPr>
              <a:t>12</a:t>
            </a:fld>
            <a:endParaRPr lang="fr-FR"/>
          </a:p>
        </p:txBody>
      </p:sp>
      <p:sp>
        <p:nvSpPr>
          <p:cNvPr id="3" name="TextBox 2">
            <a:extLst>
              <a:ext uri="{FF2B5EF4-FFF2-40B4-BE49-F238E27FC236}">
                <a16:creationId xmlns:a16="http://schemas.microsoft.com/office/drawing/2014/main" id="{62E81BE6-85E6-0F43-8206-7109C66907B8}"/>
              </a:ext>
            </a:extLst>
          </p:cNvPr>
          <p:cNvSpPr txBox="1"/>
          <p:nvPr/>
        </p:nvSpPr>
        <p:spPr>
          <a:xfrm>
            <a:off x="7380312" y="404664"/>
            <a:ext cx="184731" cy="369332"/>
          </a:xfrm>
          <a:prstGeom prst="rect">
            <a:avLst/>
          </a:prstGeom>
          <a:noFill/>
        </p:spPr>
        <p:txBody>
          <a:bodyPr wrap="none" rtlCol="0">
            <a:spAutoFit/>
          </a:bodyPr>
          <a:lstStyle/>
          <a:p>
            <a:endParaRPr lang="en-US" dirty="0"/>
          </a:p>
        </p:txBody>
      </p:sp>
      <p:sp>
        <p:nvSpPr>
          <p:cNvPr id="4" name="Date Placeholder 3">
            <a:extLst>
              <a:ext uri="{FF2B5EF4-FFF2-40B4-BE49-F238E27FC236}">
                <a16:creationId xmlns:a16="http://schemas.microsoft.com/office/drawing/2014/main" id="{8C21DACD-618E-9E40-B61C-E404145BBD03}"/>
              </a:ext>
            </a:extLst>
          </p:cNvPr>
          <p:cNvSpPr>
            <a:spLocks noGrp="1"/>
          </p:cNvSpPr>
          <p:nvPr>
            <p:ph type="dt" sz="half" idx="10"/>
          </p:nvPr>
        </p:nvSpPr>
        <p:spPr/>
        <p:txBody>
          <a:bodyPr/>
          <a:lstStyle/>
          <a:p>
            <a:pPr>
              <a:defRPr/>
            </a:pPr>
            <a:r>
              <a:rPr lang="en-US"/>
              <a:t>Itzhak Tserruya</a:t>
            </a:r>
            <a:endParaRPr lang="fr-FR"/>
          </a:p>
        </p:txBody>
      </p:sp>
      <p:sp>
        <p:nvSpPr>
          <p:cNvPr id="6" name="Footer Placeholder 5">
            <a:extLst>
              <a:ext uri="{FF2B5EF4-FFF2-40B4-BE49-F238E27FC236}">
                <a16:creationId xmlns:a16="http://schemas.microsoft.com/office/drawing/2014/main" id="{9E99D16E-4BC9-8648-BBE6-A31C55C8F56F}"/>
              </a:ext>
            </a:extLst>
          </p:cNvPr>
          <p:cNvSpPr>
            <a:spLocks noGrp="1"/>
          </p:cNvSpPr>
          <p:nvPr>
            <p:ph type="ftr" sz="quarter" idx="11"/>
          </p:nvPr>
        </p:nvSpPr>
        <p:spPr/>
        <p:txBody>
          <a:bodyPr/>
          <a:lstStyle/>
          <a:p>
            <a:pPr>
              <a:defRPr/>
            </a:pPr>
            <a:r>
              <a:rPr lang="en-US"/>
              <a:t>125 SC JINR, February 21, 2109</a:t>
            </a:r>
            <a:endParaRPr lang="fr-FR"/>
          </a:p>
        </p:txBody>
      </p:sp>
      <p:sp>
        <p:nvSpPr>
          <p:cNvPr id="10" name="TextBox 9">
            <a:extLst>
              <a:ext uri="{FF2B5EF4-FFF2-40B4-BE49-F238E27FC236}">
                <a16:creationId xmlns:a16="http://schemas.microsoft.com/office/drawing/2014/main" id="{577DDBEE-E7B9-E446-8E6E-23A6CE6FC4F7}"/>
              </a:ext>
            </a:extLst>
          </p:cNvPr>
          <p:cNvSpPr txBox="1"/>
          <p:nvPr/>
        </p:nvSpPr>
        <p:spPr>
          <a:xfrm>
            <a:off x="215516" y="1358483"/>
            <a:ext cx="8712968" cy="4524315"/>
          </a:xfrm>
          <a:prstGeom prst="rect">
            <a:avLst/>
          </a:prstGeom>
          <a:noFill/>
        </p:spPr>
        <p:txBody>
          <a:bodyPr wrap="square" rtlCol="0">
            <a:spAutoFit/>
          </a:bodyPr>
          <a:lstStyle/>
          <a:p>
            <a:r>
              <a:rPr lang="en-US" sz="1600" b="1" dirty="0"/>
              <a:t>BAIKAL. </a:t>
            </a:r>
            <a:r>
              <a:rPr lang="en-US" sz="1600" dirty="0"/>
              <a:t>The GVD aims at the detection of high-energy galactic and extragalactic neutrino events in Lake Baikal water instrumented at depth with optical sensors. It detects the Cherenkov radiation from secondary particles produced in interactions of high-energy neutrinos inside or near the instrumented volume. The special features of Baikal compared to other running (</a:t>
            </a:r>
            <a:r>
              <a:rPr lang="en-US" sz="1600" dirty="0" err="1"/>
              <a:t>IceCube</a:t>
            </a:r>
            <a:r>
              <a:rPr lang="en-US" sz="1600" dirty="0"/>
              <a:t>) or planned (KM3NeT) international projects are the complementarity of the experimental set-up, the ability of looking at a different portion of the sky, and the contribution to the Global Neutrino Network by adding valuable statistics to the other projects. It is a flagship JINR project with large involvement and level of commitment. Many hardware aspects are under the leadership of the JINR group, such as the work on the optical modules, the readout and synchronization systems. The future plans include, in particular, realization of a test facility for optimization of the module construction. The relatively low number of publications reflects the present phase of the experiment. For the future, one should expect a more visible participation with talks given at major international conferences. Efforts should be made to attract more internal resources and mostly young and motivated students. For projects like GVD it is essential that the financial plan be ambitious enough to stay well above the threshold to have a meaningful and rewarding contribution from the JINR group. </a:t>
            </a:r>
          </a:p>
          <a:p>
            <a:endParaRPr lang="en-US" sz="1600" dirty="0"/>
          </a:p>
          <a:p>
            <a:endParaRPr lang="en-US" sz="1600" dirty="0"/>
          </a:p>
        </p:txBody>
      </p:sp>
    </p:spTree>
    <p:extLst>
      <p:ext uri="{BB962C8B-B14F-4D97-AF65-F5344CB8AC3E}">
        <p14:creationId xmlns:p14="http://schemas.microsoft.com/office/powerpoint/2010/main" val="331688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8"/>
          <p:cNvSpPr>
            <a:spLocks noGrp="1" noChangeArrowheads="1"/>
          </p:cNvSpPr>
          <p:nvPr>
            <p:ph type="title"/>
          </p:nvPr>
        </p:nvSpPr>
        <p:spPr bwMode="auto">
          <a:xfrm>
            <a:off x="1043608" y="122170"/>
            <a:ext cx="6624736" cy="762762"/>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a:solidFill>
                  <a:srgbClr val="FFFF00"/>
                </a:solidFill>
              </a:rPr>
              <a:t>Specific recommendations (II)</a:t>
            </a:r>
          </a:p>
        </p:txBody>
      </p:sp>
      <p:sp>
        <p:nvSpPr>
          <p:cNvPr id="5" name="Slide Number Placeholder 4"/>
          <p:cNvSpPr>
            <a:spLocks noGrp="1"/>
          </p:cNvSpPr>
          <p:nvPr>
            <p:ph type="sldNum" sz="quarter" idx="12"/>
          </p:nvPr>
        </p:nvSpPr>
        <p:spPr/>
        <p:txBody>
          <a:bodyPr/>
          <a:lstStyle/>
          <a:p>
            <a:pPr>
              <a:defRPr/>
            </a:pPr>
            <a:fld id="{16AAA047-8AEF-4C69-86C3-C9A280890182}" type="slidenum">
              <a:rPr lang="fr-FR" smtClean="0"/>
              <a:pPr>
                <a:defRPr/>
              </a:pPr>
              <a:t>13</a:t>
            </a:fld>
            <a:endParaRPr lang="fr-FR"/>
          </a:p>
        </p:txBody>
      </p:sp>
      <p:sp>
        <p:nvSpPr>
          <p:cNvPr id="3" name="TextBox 2">
            <a:extLst>
              <a:ext uri="{FF2B5EF4-FFF2-40B4-BE49-F238E27FC236}">
                <a16:creationId xmlns:a16="http://schemas.microsoft.com/office/drawing/2014/main" id="{62E81BE6-85E6-0F43-8206-7109C66907B8}"/>
              </a:ext>
            </a:extLst>
          </p:cNvPr>
          <p:cNvSpPr txBox="1"/>
          <p:nvPr/>
        </p:nvSpPr>
        <p:spPr>
          <a:xfrm>
            <a:off x="7380312" y="404664"/>
            <a:ext cx="184731" cy="369332"/>
          </a:xfrm>
          <a:prstGeom prst="rect">
            <a:avLst/>
          </a:prstGeom>
          <a:noFill/>
        </p:spPr>
        <p:txBody>
          <a:bodyPr wrap="none" rtlCol="0">
            <a:spAutoFit/>
          </a:bodyPr>
          <a:lstStyle/>
          <a:p>
            <a:endParaRPr lang="en-US" dirty="0"/>
          </a:p>
        </p:txBody>
      </p:sp>
      <p:sp>
        <p:nvSpPr>
          <p:cNvPr id="10" name="TextBox 9">
            <a:extLst>
              <a:ext uri="{FF2B5EF4-FFF2-40B4-BE49-F238E27FC236}">
                <a16:creationId xmlns:a16="http://schemas.microsoft.com/office/drawing/2014/main" id="{577DDBEE-E7B9-E446-8E6E-23A6CE6FC4F7}"/>
              </a:ext>
            </a:extLst>
          </p:cNvPr>
          <p:cNvSpPr txBox="1"/>
          <p:nvPr/>
        </p:nvSpPr>
        <p:spPr>
          <a:xfrm>
            <a:off x="215516" y="1055374"/>
            <a:ext cx="8712968" cy="5755422"/>
          </a:xfrm>
          <a:prstGeom prst="rect">
            <a:avLst/>
          </a:prstGeom>
          <a:noFill/>
        </p:spPr>
        <p:txBody>
          <a:bodyPr wrap="square" rtlCol="0">
            <a:spAutoFit/>
          </a:bodyPr>
          <a:lstStyle/>
          <a:p>
            <a:r>
              <a:rPr lang="en-US" sz="1600" b="1" dirty="0"/>
              <a:t>BOREXINO. </a:t>
            </a:r>
            <a:r>
              <a:rPr lang="en-US" sz="1600" dirty="0"/>
              <a:t>The main goals of the BOREXINO experiment at the Gran </a:t>
            </a:r>
            <a:r>
              <a:rPr lang="en-US" sz="1600" dirty="0" err="1"/>
              <a:t>Sasso</a:t>
            </a:r>
            <a:r>
              <a:rPr lang="en-US" sz="1600" dirty="0"/>
              <a:t> underground laboratory is the study of solar neutrino fluxes and measurements of the solar fluxes with improved precision in the experiment Phase-II. The JINR group contributed in the past to several activities: construction of a prototype of the BOREXINO detector (CTF) and its further exploitation, development and operation of the PMT test facility, operation of the main detector and some data analysis activities. The group intends to work on future data analysis, in particular on the improvement of the studies on the 7Be spectrum, on geoneutrinos and on CNO neutrinos. All conference talks were given by two members of the group and most of the talks were not given at important international conferences. The group is rather small (9 people with 4.6 FTE) and is going to be further reduced with the departure of the graduating PhD student, which contributes 0.5 FTE. </a:t>
            </a:r>
          </a:p>
          <a:p>
            <a:endParaRPr lang="en-US" sz="1600" dirty="0"/>
          </a:p>
          <a:p>
            <a:r>
              <a:rPr lang="en-US" sz="1600" b="1" dirty="0"/>
              <a:t>COMET. </a:t>
            </a:r>
            <a:r>
              <a:rPr lang="en-US" sz="1600" dirty="0"/>
              <a:t>The purpose of the experiment at the J-PARC accelerator in Japan is a sensitive search for the lepton flavor violating </a:t>
            </a:r>
            <a:r>
              <a:rPr lang="en-US" sz="1600" dirty="0" err="1"/>
              <a:t>neutrinoless</a:t>
            </a:r>
            <a:r>
              <a:rPr lang="en-US" sz="1600" dirty="0"/>
              <a:t> conversion of muons into electrons in the nucleus field (</a:t>
            </a:r>
            <a:r>
              <a:rPr lang="el-GR" sz="1600" dirty="0"/>
              <a:t>μ- + </a:t>
            </a:r>
            <a:r>
              <a:rPr lang="en-US" sz="1600" dirty="0" err="1"/>
              <a:t>N→e</a:t>
            </a:r>
            <a:r>
              <a:rPr lang="en-US" sz="1600" dirty="0"/>
              <a:t>- + N). A measurement at the level of 10-17 for conversion is a factor of 10000 better than the current experimental limit. The technical support and contributions by JINR to the construction of the electromagnetic calorimeter (ECAL, now with LYSO crystals) and the straw tube tracker are very important and decisive for the success of COMET. Nevertheless, with about 30 scientists, the JINR group should be much more ambitious. If JINR wants to get credits on the future results and to obtain a strong scientific visibility, more commitments must be taken for running the full apparatus, data taking and analysis of the experiment, and more resources may be necessary at this stage. </a:t>
            </a:r>
          </a:p>
          <a:p>
            <a:endParaRPr lang="en-US" sz="1600" dirty="0"/>
          </a:p>
        </p:txBody>
      </p:sp>
    </p:spTree>
    <p:extLst>
      <p:ext uri="{BB962C8B-B14F-4D97-AF65-F5344CB8AC3E}">
        <p14:creationId xmlns:p14="http://schemas.microsoft.com/office/powerpoint/2010/main" val="2892826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8"/>
          <p:cNvSpPr>
            <a:spLocks noGrp="1" noChangeArrowheads="1"/>
          </p:cNvSpPr>
          <p:nvPr>
            <p:ph type="title"/>
          </p:nvPr>
        </p:nvSpPr>
        <p:spPr bwMode="auto">
          <a:xfrm>
            <a:off x="1259632" y="23283"/>
            <a:ext cx="6624736" cy="762762"/>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a:solidFill>
                  <a:srgbClr val="FFFF00"/>
                </a:solidFill>
              </a:rPr>
              <a:t>Specific recommendations (III)</a:t>
            </a:r>
          </a:p>
        </p:txBody>
      </p:sp>
      <p:sp>
        <p:nvSpPr>
          <p:cNvPr id="3" name="TextBox 2">
            <a:extLst>
              <a:ext uri="{FF2B5EF4-FFF2-40B4-BE49-F238E27FC236}">
                <a16:creationId xmlns:a16="http://schemas.microsoft.com/office/drawing/2014/main" id="{62E81BE6-85E6-0F43-8206-7109C66907B8}"/>
              </a:ext>
            </a:extLst>
          </p:cNvPr>
          <p:cNvSpPr txBox="1"/>
          <p:nvPr/>
        </p:nvSpPr>
        <p:spPr>
          <a:xfrm>
            <a:off x="7380312" y="404664"/>
            <a:ext cx="184731" cy="369332"/>
          </a:xfrm>
          <a:prstGeom prst="rect">
            <a:avLst/>
          </a:prstGeom>
          <a:noFill/>
        </p:spPr>
        <p:txBody>
          <a:bodyPr wrap="none" rtlCol="0">
            <a:spAutoFit/>
          </a:bodyPr>
          <a:lstStyle/>
          <a:p>
            <a:endParaRPr lang="en-US" dirty="0"/>
          </a:p>
        </p:txBody>
      </p:sp>
      <p:sp>
        <p:nvSpPr>
          <p:cNvPr id="10" name="TextBox 9">
            <a:extLst>
              <a:ext uri="{FF2B5EF4-FFF2-40B4-BE49-F238E27FC236}">
                <a16:creationId xmlns:a16="http://schemas.microsoft.com/office/drawing/2014/main" id="{577DDBEE-E7B9-E446-8E6E-23A6CE6FC4F7}"/>
              </a:ext>
            </a:extLst>
          </p:cNvPr>
          <p:cNvSpPr txBox="1"/>
          <p:nvPr/>
        </p:nvSpPr>
        <p:spPr>
          <a:xfrm>
            <a:off x="107504" y="806416"/>
            <a:ext cx="8928992" cy="6986528"/>
          </a:xfrm>
          <a:prstGeom prst="rect">
            <a:avLst/>
          </a:prstGeom>
          <a:noFill/>
        </p:spPr>
        <p:txBody>
          <a:bodyPr wrap="square" rtlCol="0">
            <a:spAutoFit/>
          </a:bodyPr>
          <a:lstStyle/>
          <a:p>
            <a:r>
              <a:rPr lang="en-US" sz="1600" b="1" dirty="0"/>
              <a:t>DANSS. </a:t>
            </a:r>
            <a:r>
              <a:rPr lang="en-US" sz="1600" dirty="0"/>
              <a:t>The DANSS spectrometer is mounted at the Kalinin Nuclear Power Plant. In addition to the initial goal of reactor monitoring, the detector has the capability to search for short-range neutrino oscillation to a sterile state. The main contributions to the detector are coming from JINR. They include 2500 scintillators strips associated to 2500 </a:t>
            </a:r>
            <a:r>
              <a:rPr lang="en-US" sz="1600" dirty="0" err="1"/>
              <a:t>SiPMs</a:t>
            </a:r>
            <a:r>
              <a:rPr lang="en-US" sz="1600" dirty="0"/>
              <a:t>, an active muon veto, slow control, shielding and acquisition electronics. It is planned to develop and construct two new neutrino detectors S3 (S-cube) using better scintillator material with 4 times more light output. Presently, the DANSS experiment obtained the best limits on the reactor neutrino oscillation to sterile neutrino parameters. The DANSS project and the plans of the group in the future are worth being pursued till solution of the sterile neutrino issue. The group should concentrate its efforts on the running and analysis of the DANSS and S3 experiment in order to secure its globally leading position before it considers other projects. </a:t>
            </a:r>
          </a:p>
          <a:p>
            <a:endParaRPr lang="en-US" sz="1600" dirty="0"/>
          </a:p>
          <a:p>
            <a:r>
              <a:rPr lang="en-US" sz="1600" b="1" dirty="0"/>
              <a:t>Daya Bay/JUNO. </a:t>
            </a:r>
            <a:r>
              <a:rPr lang="en-US" sz="1600" dirty="0"/>
              <a:t>The research includes participation in the Daya Bay neutrino reactor experiment in China and in its larger scale follow up JUNO project. Daya Bay has discovered a non-zero </a:t>
            </a:r>
            <a:r>
              <a:rPr lang="el-GR" sz="1600" dirty="0"/>
              <a:t>θ13 </a:t>
            </a:r>
            <a:r>
              <a:rPr lang="en-US" sz="1600" dirty="0"/>
              <a:t>angle, while JUNO is expected to make a sensitive measurement of the neutrino mass hierarchy. Both are unique experiments representing in their respective fields an absolute scientific reference. The JINR contribution to the Daya Bay experiment is significant and includes development of selection algorithms, data analyses for the most precise determination of </a:t>
            </a:r>
            <a:r>
              <a:rPr lang="el-GR" sz="1600" dirty="0"/>
              <a:t>θ13 </a:t>
            </a:r>
            <a:r>
              <a:rPr lang="en-US" sz="1600" dirty="0"/>
              <a:t>and </a:t>
            </a:r>
            <a:r>
              <a:rPr lang="el-GR" sz="1600" dirty="0"/>
              <a:t>Δ</a:t>
            </a:r>
            <a:r>
              <a:rPr lang="en-US" sz="1600" dirty="0"/>
              <a:t>m232, and more precise measurements of the reactor antineutrino energy spectra. For the future of JUNO, the tasks of the group are also significant and include realization of testing facilities for the PMTs, R&amp;D work on the tracking detector and manufacturing the HV power supply. For the future, the group is encouraged to focus on major data analysis topics. Although most of the group is involved in the preparation of JUNO, one should not neglect the potential scientific output of Daya Bay, mostly in relation to the possibility of high-quality student theses. </a:t>
            </a:r>
          </a:p>
          <a:p>
            <a:endParaRPr lang="en-US" sz="1600" dirty="0"/>
          </a:p>
          <a:p>
            <a:r>
              <a:rPr lang="en-US" sz="1600" dirty="0"/>
              <a:t> </a:t>
            </a:r>
          </a:p>
          <a:p>
            <a:endParaRPr lang="en-US" sz="1600" dirty="0"/>
          </a:p>
        </p:txBody>
      </p:sp>
    </p:spTree>
    <p:extLst>
      <p:ext uri="{BB962C8B-B14F-4D97-AF65-F5344CB8AC3E}">
        <p14:creationId xmlns:p14="http://schemas.microsoft.com/office/powerpoint/2010/main" val="424490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8"/>
          <p:cNvSpPr>
            <a:spLocks noGrp="1" noChangeArrowheads="1"/>
          </p:cNvSpPr>
          <p:nvPr>
            <p:ph type="title"/>
          </p:nvPr>
        </p:nvSpPr>
        <p:spPr bwMode="auto">
          <a:xfrm>
            <a:off x="1043608" y="122170"/>
            <a:ext cx="6624736" cy="762762"/>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a:solidFill>
                  <a:srgbClr val="FFFF00"/>
                </a:solidFill>
              </a:rPr>
              <a:t>Specific recommendations (IV)</a:t>
            </a:r>
          </a:p>
        </p:txBody>
      </p:sp>
      <p:sp>
        <p:nvSpPr>
          <p:cNvPr id="5" name="Slide Number Placeholder 4"/>
          <p:cNvSpPr>
            <a:spLocks noGrp="1"/>
          </p:cNvSpPr>
          <p:nvPr>
            <p:ph type="sldNum" sz="quarter" idx="12"/>
          </p:nvPr>
        </p:nvSpPr>
        <p:spPr/>
        <p:txBody>
          <a:bodyPr/>
          <a:lstStyle/>
          <a:p>
            <a:pPr>
              <a:defRPr/>
            </a:pPr>
            <a:fld id="{16AAA047-8AEF-4C69-86C3-C9A280890182}" type="slidenum">
              <a:rPr lang="fr-FR" smtClean="0"/>
              <a:pPr>
                <a:defRPr/>
              </a:pPr>
              <a:t>15</a:t>
            </a:fld>
            <a:endParaRPr lang="fr-FR"/>
          </a:p>
        </p:txBody>
      </p:sp>
      <p:sp>
        <p:nvSpPr>
          <p:cNvPr id="3" name="TextBox 2">
            <a:extLst>
              <a:ext uri="{FF2B5EF4-FFF2-40B4-BE49-F238E27FC236}">
                <a16:creationId xmlns:a16="http://schemas.microsoft.com/office/drawing/2014/main" id="{62E81BE6-85E6-0F43-8206-7109C66907B8}"/>
              </a:ext>
            </a:extLst>
          </p:cNvPr>
          <p:cNvSpPr txBox="1"/>
          <p:nvPr/>
        </p:nvSpPr>
        <p:spPr>
          <a:xfrm>
            <a:off x="7380312" y="404664"/>
            <a:ext cx="184731" cy="369332"/>
          </a:xfrm>
          <a:prstGeom prst="rect">
            <a:avLst/>
          </a:prstGeom>
          <a:noFill/>
        </p:spPr>
        <p:txBody>
          <a:bodyPr wrap="none" rtlCol="0">
            <a:spAutoFit/>
          </a:bodyPr>
          <a:lstStyle/>
          <a:p>
            <a:endParaRPr lang="en-US" dirty="0"/>
          </a:p>
        </p:txBody>
      </p:sp>
      <p:sp>
        <p:nvSpPr>
          <p:cNvPr id="10" name="TextBox 9">
            <a:extLst>
              <a:ext uri="{FF2B5EF4-FFF2-40B4-BE49-F238E27FC236}">
                <a16:creationId xmlns:a16="http://schemas.microsoft.com/office/drawing/2014/main" id="{577DDBEE-E7B9-E446-8E6E-23A6CE6FC4F7}"/>
              </a:ext>
            </a:extLst>
          </p:cNvPr>
          <p:cNvSpPr txBox="1"/>
          <p:nvPr/>
        </p:nvSpPr>
        <p:spPr>
          <a:xfrm>
            <a:off x="215516" y="884932"/>
            <a:ext cx="8712968" cy="6001643"/>
          </a:xfrm>
          <a:prstGeom prst="rect">
            <a:avLst/>
          </a:prstGeom>
          <a:noFill/>
        </p:spPr>
        <p:txBody>
          <a:bodyPr wrap="square" rtlCol="0">
            <a:spAutoFit/>
          </a:bodyPr>
          <a:lstStyle/>
          <a:p>
            <a:r>
              <a:rPr lang="en-US" sz="1600" b="1" dirty="0"/>
              <a:t>EDELWEISS-LT. </a:t>
            </a:r>
            <a:r>
              <a:rPr lang="en-US" sz="1600" dirty="0"/>
              <a:t>The experiment conducted in the underground laboratory of Modane (France) is focused on the direct search of weakly interacting massive particles (WIMP) from the galactic halo considered to be the main candidate of dark matter. The JINR group is responsible for the low background radon/neutron/alpha detectors –– their development, operation, maintenance, data acquisition, monitoring and analysis of data. It plans to continue these activities for the next stage of the experiment. The total FTE of the group of 12 researches and engineers is 5. The research staff, including students, involved in data analysis should be higher in order to ensure a more visible impact on the collaboration and a larger share in the number of conference talks.</a:t>
            </a:r>
          </a:p>
          <a:p>
            <a:endParaRPr lang="en-US" sz="1600" dirty="0"/>
          </a:p>
          <a:p>
            <a:r>
              <a:rPr lang="en-US" sz="1600" b="1" dirty="0"/>
              <a:t>GEMMA-III. </a:t>
            </a:r>
            <a:r>
              <a:rPr lang="en-US" sz="1600" dirty="0"/>
              <a:t>The GEMMA project aims at investigating fundamental properties of neutrinos such as the Magnetic Moment of Neutrino (MMN) and Neutrino Coherent Scattering on Nucleus. The first phase of the project (GEMMA-I) set the world best upper limit for the MMN of &lt; 2.9·10–11</a:t>
            </a:r>
            <a:r>
              <a:rPr lang="el-GR" sz="1600" dirty="0"/>
              <a:t>μ</a:t>
            </a:r>
            <a:r>
              <a:rPr lang="en-US" sz="1600" dirty="0"/>
              <a:t>B (90% CL). GEMMA-III is expected to improve this limit by a factor of 5. The GEMMA-III experimental set-up is installed at 10 m from the center of the reactor core of the Kalinin Nuclear Power Plant (KNPP) under an antineutrino flux of more than 5.1013 </a:t>
            </a:r>
            <a:r>
              <a:rPr lang="el-GR" sz="1600" dirty="0"/>
              <a:t>ν/</a:t>
            </a:r>
            <a:r>
              <a:rPr lang="en-US" sz="1600" dirty="0"/>
              <a:t>cm2/s. First results with an initial set-up consisting of four low threshold </a:t>
            </a:r>
            <a:r>
              <a:rPr lang="en-US" sz="1600" dirty="0" err="1"/>
              <a:t>HPGe</a:t>
            </a:r>
            <a:r>
              <a:rPr lang="en-US" sz="1600" dirty="0"/>
              <a:t> detectors (total mass 1.6 kg) are expected mid-2019. Thanks to the successful development of the detectors and the location in the KNPP, the project is visible in the global competition on the search for neutrino scattering on nucleus and on the limit on MMN. In view of the competing experiments, the team is encouraged to increase the detection volume much more than anticipated, thus reducing the running time of many years and achieving the objectives in a competitive time scale. For that, the team should be enlarged in terms of FTE. The team should also be encouraged to publish more.  </a:t>
            </a:r>
          </a:p>
        </p:txBody>
      </p:sp>
    </p:spTree>
    <p:extLst>
      <p:ext uri="{BB962C8B-B14F-4D97-AF65-F5344CB8AC3E}">
        <p14:creationId xmlns:p14="http://schemas.microsoft.com/office/powerpoint/2010/main" val="2485194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8"/>
          <p:cNvSpPr>
            <a:spLocks noGrp="1" noChangeArrowheads="1"/>
          </p:cNvSpPr>
          <p:nvPr>
            <p:ph type="title"/>
          </p:nvPr>
        </p:nvSpPr>
        <p:spPr bwMode="auto">
          <a:xfrm>
            <a:off x="1043608" y="122170"/>
            <a:ext cx="6624736" cy="762762"/>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a:solidFill>
                  <a:srgbClr val="FFFF00"/>
                </a:solidFill>
              </a:rPr>
              <a:t>Specific recommendations (V)</a:t>
            </a:r>
          </a:p>
        </p:txBody>
      </p:sp>
      <p:sp>
        <p:nvSpPr>
          <p:cNvPr id="5" name="Slide Number Placeholder 4"/>
          <p:cNvSpPr>
            <a:spLocks noGrp="1"/>
          </p:cNvSpPr>
          <p:nvPr>
            <p:ph type="sldNum" sz="quarter" idx="12"/>
          </p:nvPr>
        </p:nvSpPr>
        <p:spPr/>
        <p:txBody>
          <a:bodyPr/>
          <a:lstStyle/>
          <a:p>
            <a:pPr>
              <a:defRPr/>
            </a:pPr>
            <a:fld id="{16AAA047-8AEF-4C69-86C3-C9A280890182}" type="slidenum">
              <a:rPr lang="fr-FR" smtClean="0"/>
              <a:pPr>
                <a:defRPr/>
              </a:pPr>
              <a:t>16</a:t>
            </a:fld>
            <a:endParaRPr lang="fr-FR"/>
          </a:p>
        </p:txBody>
      </p:sp>
      <p:sp>
        <p:nvSpPr>
          <p:cNvPr id="3" name="TextBox 2">
            <a:extLst>
              <a:ext uri="{FF2B5EF4-FFF2-40B4-BE49-F238E27FC236}">
                <a16:creationId xmlns:a16="http://schemas.microsoft.com/office/drawing/2014/main" id="{62E81BE6-85E6-0F43-8206-7109C66907B8}"/>
              </a:ext>
            </a:extLst>
          </p:cNvPr>
          <p:cNvSpPr txBox="1"/>
          <p:nvPr/>
        </p:nvSpPr>
        <p:spPr>
          <a:xfrm>
            <a:off x="7380312" y="404664"/>
            <a:ext cx="184731" cy="369332"/>
          </a:xfrm>
          <a:prstGeom prst="rect">
            <a:avLst/>
          </a:prstGeom>
          <a:noFill/>
        </p:spPr>
        <p:txBody>
          <a:bodyPr wrap="none" rtlCol="0">
            <a:spAutoFit/>
          </a:bodyPr>
          <a:lstStyle/>
          <a:p>
            <a:endParaRPr lang="en-US" dirty="0"/>
          </a:p>
        </p:txBody>
      </p:sp>
      <p:sp>
        <p:nvSpPr>
          <p:cNvPr id="4" name="Date Placeholder 3">
            <a:extLst>
              <a:ext uri="{FF2B5EF4-FFF2-40B4-BE49-F238E27FC236}">
                <a16:creationId xmlns:a16="http://schemas.microsoft.com/office/drawing/2014/main" id="{8C21DACD-618E-9E40-B61C-E404145BBD03}"/>
              </a:ext>
            </a:extLst>
          </p:cNvPr>
          <p:cNvSpPr>
            <a:spLocks noGrp="1"/>
          </p:cNvSpPr>
          <p:nvPr>
            <p:ph type="dt" sz="half" idx="10"/>
          </p:nvPr>
        </p:nvSpPr>
        <p:spPr/>
        <p:txBody>
          <a:bodyPr/>
          <a:lstStyle/>
          <a:p>
            <a:pPr>
              <a:defRPr/>
            </a:pPr>
            <a:r>
              <a:rPr lang="en-US"/>
              <a:t>Itzhak Tserruya</a:t>
            </a:r>
            <a:endParaRPr lang="fr-FR"/>
          </a:p>
        </p:txBody>
      </p:sp>
      <p:sp>
        <p:nvSpPr>
          <p:cNvPr id="6" name="Footer Placeholder 5">
            <a:extLst>
              <a:ext uri="{FF2B5EF4-FFF2-40B4-BE49-F238E27FC236}">
                <a16:creationId xmlns:a16="http://schemas.microsoft.com/office/drawing/2014/main" id="{9E99D16E-4BC9-8648-BBE6-A31C55C8F56F}"/>
              </a:ext>
            </a:extLst>
          </p:cNvPr>
          <p:cNvSpPr>
            <a:spLocks noGrp="1"/>
          </p:cNvSpPr>
          <p:nvPr>
            <p:ph type="ftr" sz="quarter" idx="11"/>
          </p:nvPr>
        </p:nvSpPr>
        <p:spPr/>
        <p:txBody>
          <a:bodyPr/>
          <a:lstStyle/>
          <a:p>
            <a:pPr>
              <a:defRPr/>
            </a:pPr>
            <a:r>
              <a:rPr lang="en-US"/>
              <a:t>125 SC JINR, February 21, 2109</a:t>
            </a:r>
            <a:endParaRPr lang="fr-FR"/>
          </a:p>
        </p:txBody>
      </p:sp>
      <p:sp>
        <p:nvSpPr>
          <p:cNvPr id="10" name="TextBox 9">
            <a:extLst>
              <a:ext uri="{FF2B5EF4-FFF2-40B4-BE49-F238E27FC236}">
                <a16:creationId xmlns:a16="http://schemas.microsoft.com/office/drawing/2014/main" id="{577DDBEE-E7B9-E446-8E6E-23A6CE6FC4F7}"/>
              </a:ext>
            </a:extLst>
          </p:cNvPr>
          <p:cNvSpPr txBox="1"/>
          <p:nvPr/>
        </p:nvSpPr>
        <p:spPr>
          <a:xfrm>
            <a:off x="215516" y="1055374"/>
            <a:ext cx="8712968" cy="5509200"/>
          </a:xfrm>
          <a:prstGeom prst="rect">
            <a:avLst/>
          </a:prstGeom>
          <a:noFill/>
        </p:spPr>
        <p:txBody>
          <a:bodyPr wrap="square" rtlCol="0">
            <a:spAutoFit/>
          </a:bodyPr>
          <a:lstStyle/>
          <a:p>
            <a:r>
              <a:rPr lang="en-US" sz="1600" b="1" dirty="0"/>
              <a:t>GERDA. </a:t>
            </a:r>
            <a:r>
              <a:rPr lang="en-US" sz="1600" dirty="0"/>
              <a:t>The GERDA (GERDA&amp;MAJORANA) is dedicated to search for the </a:t>
            </a:r>
            <a:r>
              <a:rPr lang="en-US" sz="1600" dirty="0" err="1"/>
              <a:t>neutrinoless</a:t>
            </a:r>
            <a:r>
              <a:rPr lang="en-US" sz="1600" dirty="0"/>
              <a:t> double-beta decay of 76Ge with open Ge-detectors directly immersed in liquid argon. This project is part of a large international collaboration located at Gran </a:t>
            </a:r>
            <a:r>
              <a:rPr lang="en-US" sz="1600" dirty="0" err="1"/>
              <a:t>Sasso</a:t>
            </a:r>
            <a:r>
              <a:rPr lang="en-US" sz="1600" dirty="0"/>
              <a:t> in Italy. Observation of </a:t>
            </a:r>
            <a:r>
              <a:rPr lang="en-US" sz="1600" dirty="0" err="1"/>
              <a:t>neutrinoless</a:t>
            </a:r>
            <a:r>
              <a:rPr lang="en-US" sz="1600" dirty="0"/>
              <a:t> double-beta decay would be a major breakthrough in the current understanding of the laws of physics. The JINR group is responsible for design, production, </a:t>
            </a:r>
          </a:p>
          <a:p>
            <a:r>
              <a:rPr lang="en-US" sz="1600" dirty="0"/>
              <a:t>testing and installation of the plastic muon veto system. It is participating in the development of </a:t>
            </a:r>
            <a:r>
              <a:rPr lang="en-US" sz="1600" dirty="0" err="1"/>
              <a:t>LAr</a:t>
            </a:r>
            <a:r>
              <a:rPr lang="en-US" sz="1600" dirty="0"/>
              <a:t> instrumentation, in the analysis of GERDA data, and is playing leading roles in the detector upgrade and its operation. However, the output of the large team (17 scientists) in the form of talks at international conferences could be improved, and the number of PhD degrees (no degrees awarded) is insufficient and not up to standards. </a:t>
            </a:r>
          </a:p>
          <a:p>
            <a:endParaRPr lang="en-US" sz="1600" dirty="0"/>
          </a:p>
          <a:p>
            <a:r>
              <a:rPr lang="en-US" sz="1600" b="1" dirty="0"/>
              <a:t>Mu2e, g-2. </a:t>
            </a:r>
            <a:r>
              <a:rPr lang="en-US" sz="1600" dirty="0"/>
              <a:t>The JINR group is involved in two </a:t>
            </a:r>
            <a:r>
              <a:rPr lang="en-US" sz="1600" dirty="0" err="1"/>
              <a:t>Fermilab’s</a:t>
            </a:r>
            <a:r>
              <a:rPr lang="en-US" sz="1600" dirty="0"/>
              <a:t> experiments at the forefront of the international research in the field, both looking for small deviations from the Standard Model: Mu2e is searching for the highly suppressed (</a:t>
            </a:r>
            <a:r>
              <a:rPr lang="el-GR" sz="1600" dirty="0"/>
              <a:t>μ− + </a:t>
            </a:r>
            <a:r>
              <a:rPr lang="en-US" sz="1600" dirty="0"/>
              <a:t>N → e− + N) reaction, while g-2 is aiming at a precise measurement of the muon anomalous magnetic moment, i.e. to establish the observed deviation from the SM at the 5</a:t>
            </a:r>
            <a:r>
              <a:rPr lang="el-GR" sz="1600" dirty="0"/>
              <a:t>σ </a:t>
            </a:r>
            <a:r>
              <a:rPr lang="en-US" sz="1600" dirty="0"/>
              <a:t>level. The main contribution of the group is the participation in the construction of the cosmic ray veto system and in some work for the crystal ECAL for Mu2e. However, the visibility and the level of commitment in the two projects should be improved. Moreover, the consumable/equipment budget for the next 2 years (~320 K$) is not sufficient to provide a sensible construction contribution for the two large collaborations. Finally, the group does not have an adequate number of scientific and managerial responsibilities within the collaborations. </a:t>
            </a:r>
            <a:endParaRPr lang="en-US" sz="1600" b="1" dirty="0"/>
          </a:p>
        </p:txBody>
      </p:sp>
    </p:spTree>
    <p:extLst>
      <p:ext uri="{BB962C8B-B14F-4D97-AF65-F5344CB8AC3E}">
        <p14:creationId xmlns:p14="http://schemas.microsoft.com/office/powerpoint/2010/main" val="2011250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8"/>
          <p:cNvSpPr>
            <a:spLocks noGrp="1" noChangeArrowheads="1"/>
          </p:cNvSpPr>
          <p:nvPr>
            <p:ph type="title"/>
          </p:nvPr>
        </p:nvSpPr>
        <p:spPr bwMode="auto">
          <a:xfrm>
            <a:off x="1043608" y="122170"/>
            <a:ext cx="6624736" cy="762762"/>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a:solidFill>
                  <a:srgbClr val="FFFF00"/>
                </a:solidFill>
              </a:rPr>
              <a:t>Specific recommendations (VI)</a:t>
            </a:r>
          </a:p>
        </p:txBody>
      </p:sp>
      <p:sp>
        <p:nvSpPr>
          <p:cNvPr id="5" name="Slide Number Placeholder 4"/>
          <p:cNvSpPr>
            <a:spLocks noGrp="1"/>
          </p:cNvSpPr>
          <p:nvPr>
            <p:ph type="sldNum" sz="quarter" idx="12"/>
          </p:nvPr>
        </p:nvSpPr>
        <p:spPr/>
        <p:txBody>
          <a:bodyPr/>
          <a:lstStyle/>
          <a:p>
            <a:pPr>
              <a:defRPr/>
            </a:pPr>
            <a:fld id="{16AAA047-8AEF-4C69-86C3-C9A280890182}" type="slidenum">
              <a:rPr lang="fr-FR" smtClean="0"/>
              <a:pPr>
                <a:defRPr/>
              </a:pPr>
              <a:t>17</a:t>
            </a:fld>
            <a:endParaRPr lang="fr-FR"/>
          </a:p>
        </p:txBody>
      </p:sp>
      <p:sp>
        <p:nvSpPr>
          <p:cNvPr id="3" name="TextBox 2">
            <a:extLst>
              <a:ext uri="{FF2B5EF4-FFF2-40B4-BE49-F238E27FC236}">
                <a16:creationId xmlns:a16="http://schemas.microsoft.com/office/drawing/2014/main" id="{62E81BE6-85E6-0F43-8206-7109C66907B8}"/>
              </a:ext>
            </a:extLst>
          </p:cNvPr>
          <p:cNvSpPr txBox="1"/>
          <p:nvPr/>
        </p:nvSpPr>
        <p:spPr>
          <a:xfrm>
            <a:off x="7380312" y="404664"/>
            <a:ext cx="184731" cy="369332"/>
          </a:xfrm>
          <a:prstGeom prst="rect">
            <a:avLst/>
          </a:prstGeom>
          <a:noFill/>
        </p:spPr>
        <p:txBody>
          <a:bodyPr wrap="none" rtlCol="0">
            <a:spAutoFit/>
          </a:bodyPr>
          <a:lstStyle/>
          <a:p>
            <a:endParaRPr lang="en-US" dirty="0"/>
          </a:p>
        </p:txBody>
      </p:sp>
      <p:sp>
        <p:nvSpPr>
          <p:cNvPr id="10" name="TextBox 9">
            <a:extLst>
              <a:ext uri="{FF2B5EF4-FFF2-40B4-BE49-F238E27FC236}">
                <a16:creationId xmlns:a16="http://schemas.microsoft.com/office/drawing/2014/main" id="{577DDBEE-E7B9-E446-8E6E-23A6CE6FC4F7}"/>
              </a:ext>
            </a:extLst>
          </p:cNvPr>
          <p:cNvSpPr txBox="1"/>
          <p:nvPr/>
        </p:nvSpPr>
        <p:spPr>
          <a:xfrm>
            <a:off x="215516" y="1055374"/>
            <a:ext cx="8712968" cy="5755422"/>
          </a:xfrm>
          <a:prstGeom prst="rect">
            <a:avLst/>
          </a:prstGeom>
          <a:noFill/>
        </p:spPr>
        <p:txBody>
          <a:bodyPr wrap="square" rtlCol="0">
            <a:spAutoFit/>
          </a:bodyPr>
          <a:lstStyle/>
          <a:p>
            <a:r>
              <a:rPr lang="en-US" sz="1600" b="1" dirty="0"/>
              <a:t>NA64. </a:t>
            </a:r>
            <a:r>
              <a:rPr lang="en-US" sz="1600" dirty="0"/>
              <a:t>The NA64 experiment is a fixed-target experiment at the CERN SPS specially designed for a direct search for the dark photon decay process A’ → invisible. The JINR group is responsible for the design, production, tests and installation of 14 straw tube chambers, together with their data acquisition software, raw data decoding, online monitoring and visualization, reconstruction and Monte-Carlo simulation. The members of the group participated in the data taking runs and took care of the operation of the straw tube detector. Excellent progress has been made by the team in the process leading to the installation and final preparation for the data taking stage. However, it would be most encouraging to see a plan put forward for potential student participation leading to PhD theses. It would also be encouraging to see the JINR team playing a leading role in physics analyses. Furthermore, the relative number of FTE (4.7 for the team of 13) should be higher for a visible and more efficient impact.</a:t>
            </a:r>
          </a:p>
          <a:p>
            <a:r>
              <a:rPr lang="en-US" sz="1600" dirty="0"/>
              <a:t> </a:t>
            </a:r>
          </a:p>
          <a:p>
            <a:r>
              <a:rPr lang="en-US" sz="1600" b="1" dirty="0" err="1"/>
              <a:t>NOvA</a:t>
            </a:r>
            <a:r>
              <a:rPr lang="en-US" sz="1600" b="1" dirty="0"/>
              <a:t>. </a:t>
            </a:r>
            <a:r>
              <a:rPr lang="en-US" sz="1600" dirty="0"/>
              <a:t>The </a:t>
            </a:r>
            <a:r>
              <a:rPr lang="en-US" sz="1600" dirty="0" err="1"/>
              <a:t>NOvA</a:t>
            </a:r>
            <a:r>
              <a:rPr lang="en-US" sz="1600" dirty="0"/>
              <a:t> experiment at </a:t>
            </a:r>
            <a:r>
              <a:rPr lang="en-US" sz="1600" dirty="0" err="1"/>
              <a:t>Fermilab</a:t>
            </a:r>
            <a:r>
              <a:rPr lang="en-US" sz="1600" dirty="0"/>
              <a:t> aims at a detailed study of neutrino oscillations with main goals being the determination of the neutrino mass hierarchy and checks for CP violation phase of the PMNS mixing matrix. The JINR group provided several excellent contributions in electronics and liquid scintillator test benches in house, a Remote Operation Centre at JINR for monitoring and shift operation, and a GRID/Cloud infrastructure for data processing. JINR scientists are also involved in some mainstream and exotics data analyses. The number of talks at conferences is sufficient for a group of 24 scientists. The group should focus on a higher impact role in relation to the future operation of the experiment by participating in some of the forthcoming leading analyses, and in some of the many exotics studies that could be proposed and carried out from the huge data statistics. </a:t>
            </a:r>
          </a:p>
        </p:txBody>
      </p:sp>
    </p:spTree>
    <p:extLst>
      <p:ext uri="{BB962C8B-B14F-4D97-AF65-F5344CB8AC3E}">
        <p14:creationId xmlns:p14="http://schemas.microsoft.com/office/powerpoint/2010/main" val="166801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8"/>
          <p:cNvSpPr>
            <a:spLocks noGrp="1" noChangeArrowheads="1"/>
          </p:cNvSpPr>
          <p:nvPr>
            <p:ph type="title"/>
          </p:nvPr>
        </p:nvSpPr>
        <p:spPr bwMode="auto">
          <a:xfrm>
            <a:off x="1043608" y="122170"/>
            <a:ext cx="6624736" cy="762762"/>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a:solidFill>
                  <a:srgbClr val="FFFF00"/>
                </a:solidFill>
              </a:rPr>
              <a:t>Specific recommendations (VII)</a:t>
            </a:r>
          </a:p>
        </p:txBody>
      </p:sp>
      <p:sp>
        <p:nvSpPr>
          <p:cNvPr id="5" name="Slide Number Placeholder 4"/>
          <p:cNvSpPr>
            <a:spLocks noGrp="1"/>
          </p:cNvSpPr>
          <p:nvPr>
            <p:ph type="sldNum" sz="quarter" idx="12"/>
          </p:nvPr>
        </p:nvSpPr>
        <p:spPr/>
        <p:txBody>
          <a:bodyPr/>
          <a:lstStyle/>
          <a:p>
            <a:pPr>
              <a:defRPr/>
            </a:pPr>
            <a:fld id="{16AAA047-8AEF-4C69-86C3-C9A280890182}" type="slidenum">
              <a:rPr lang="fr-FR" smtClean="0"/>
              <a:pPr>
                <a:defRPr/>
              </a:pPr>
              <a:t>18</a:t>
            </a:fld>
            <a:endParaRPr lang="fr-FR"/>
          </a:p>
        </p:txBody>
      </p:sp>
      <p:sp>
        <p:nvSpPr>
          <p:cNvPr id="3" name="TextBox 2">
            <a:extLst>
              <a:ext uri="{FF2B5EF4-FFF2-40B4-BE49-F238E27FC236}">
                <a16:creationId xmlns:a16="http://schemas.microsoft.com/office/drawing/2014/main" id="{62E81BE6-85E6-0F43-8206-7109C66907B8}"/>
              </a:ext>
            </a:extLst>
          </p:cNvPr>
          <p:cNvSpPr txBox="1"/>
          <p:nvPr/>
        </p:nvSpPr>
        <p:spPr>
          <a:xfrm>
            <a:off x="7380312" y="404664"/>
            <a:ext cx="184731" cy="369332"/>
          </a:xfrm>
          <a:prstGeom prst="rect">
            <a:avLst/>
          </a:prstGeom>
          <a:noFill/>
        </p:spPr>
        <p:txBody>
          <a:bodyPr wrap="none" rtlCol="0">
            <a:spAutoFit/>
          </a:bodyPr>
          <a:lstStyle/>
          <a:p>
            <a:endParaRPr lang="en-US" dirty="0"/>
          </a:p>
        </p:txBody>
      </p:sp>
      <p:sp>
        <p:nvSpPr>
          <p:cNvPr id="4" name="Date Placeholder 3">
            <a:extLst>
              <a:ext uri="{FF2B5EF4-FFF2-40B4-BE49-F238E27FC236}">
                <a16:creationId xmlns:a16="http://schemas.microsoft.com/office/drawing/2014/main" id="{8C21DACD-618E-9E40-B61C-E404145BBD03}"/>
              </a:ext>
            </a:extLst>
          </p:cNvPr>
          <p:cNvSpPr>
            <a:spLocks noGrp="1"/>
          </p:cNvSpPr>
          <p:nvPr>
            <p:ph type="dt" sz="half" idx="10"/>
          </p:nvPr>
        </p:nvSpPr>
        <p:spPr/>
        <p:txBody>
          <a:bodyPr/>
          <a:lstStyle/>
          <a:p>
            <a:pPr>
              <a:defRPr/>
            </a:pPr>
            <a:r>
              <a:rPr lang="en-US"/>
              <a:t>Itzhak Tserruya</a:t>
            </a:r>
            <a:endParaRPr lang="fr-FR"/>
          </a:p>
        </p:txBody>
      </p:sp>
      <p:sp>
        <p:nvSpPr>
          <p:cNvPr id="6" name="Footer Placeholder 5">
            <a:extLst>
              <a:ext uri="{FF2B5EF4-FFF2-40B4-BE49-F238E27FC236}">
                <a16:creationId xmlns:a16="http://schemas.microsoft.com/office/drawing/2014/main" id="{9E99D16E-4BC9-8648-BBE6-A31C55C8F56F}"/>
              </a:ext>
            </a:extLst>
          </p:cNvPr>
          <p:cNvSpPr>
            <a:spLocks noGrp="1"/>
          </p:cNvSpPr>
          <p:nvPr>
            <p:ph type="ftr" sz="quarter" idx="11"/>
          </p:nvPr>
        </p:nvSpPr>
        <p:spPr/>
        <p:txBody>
          <a:bodyPr/>
          <a:lstStyle/>
          <a:p>
            <a:pPr>
              <a:defRPr/>
            </a:pPr>
            <a:r>
              <a:rPr lang="en-US"/>
              <a:t>125 SC JINR, February 21, 2109</a:t>
            </a:r>
            <a:endParaRPr lang="fr-FR"/>
          </a:p>
        </p:txBody>
      </p:sp>
      <p:sp>
        <p:nvSpPr>
          <p:cNvPr id="10" name="TextBox 9">
            <a:extLst>
              <a:ext uri="{FF2B5EF4-FFF2-40B4-BE49-F238E27FC236}">
                <a16:creationId xmlns:a16="http://schemas.microsoft.com/office/drawing/2014/main" id="{577DDBEE-E7B9-E446-8E6E-23A6CE6FC4F7}"/>
              </a:ext>
            </a:extLst>
          </p:cNvPr>
          <p:cNvSpPr txBox="1"/>
          <p:nvPr/>
        </p:nvSpPr>
        <p:spPr>
          <a:xfrm>
            <a:off x="251520" y="1055374"/>
            <a:ext cx="8676964" cy="4031873"/>
          </a:xfrm>
          <a:prstGeom prst="rect">
            <a:avLst/>
          </a:prstGeom>
          <a:noFill/>
        </p:spPr>
        <p:txBody>
          <a:bodyPr wrap="square" rtlCol="0">
            <a:spAutoFit/>
          </a:bodyPr>
          <a:lstStyle/>
          <a:p>
            <a:r>
              <a:rPr lang="en-US" sz="1600" b="1" dirty="0" err="1"/>
              <a:t>SuperNEMO</a:t>
            </a:r>
            <a:r>
              <a:rPr lang="en-US" sz="1600" b="1" dirty="0"/>
              <a:t>. </a:t>
            </a:r>
            <a:r>
              <a:rPr lang="en-US" sz="1600" dirty="0"/>
              <a:t>The </a:t>
            </a:r>
            <a:r>
              <a:rPr lang="en-US" sz="1600" dirty="0" err="1"/>
              <a:t>SuperNEMO</a:t>
            </a:r>
            <a:r>
              <a:rPr lang="en-US" sz="1600" dirty="0"/>
              <a:t> Demonstrator, which is the first module of the </a:t>
            </a:r>
            <a:r>
              <a:rPr lang="en-US" sz="1600" dirty="0" err="1"/>
              <a:t>SuperNEMO</a:t>
            </a:r>
            <a:r>
              <a:rPr lang="en-US" sz="1600" dirty="0"/>
              <a:t> experiment, is mounted in Modane underground laboratory (France) and aims at searching for </a:t>
            </a:r>
            <a:r>
              <a:rPr lang="en-US" sz="1600" dirty="0" err="1"/>
              <a:t>neutrinoless</a:t>
            </a:r>
            <a:r>
              <a:rPr lang="en-US" sz="1600" dirty="0"/>
              <a:t> double-beta decay (0</a:t>
            </a:r>
            <a:r>
              <a:rPr lang="el-GR" sz="1600" dirty="0" err="1"/>
              <a:t>νββ</a:t>
            </a:r>
            <a:r>
              <a:rPr lang="el-GR" sz="1600" dirty="0"/>
              <a:t>) </a:t>
            </a:r>
            <a:r>
              <a:rPr lang="en-US" sz="1600" dirty="0"/>
              <a:t>of 82Se in order to unveil the nature of the neutrino. The new-generation </a:t>
            </a:r>
            <a:r>
              <a:rPr lang="en-US" sz="1600" dirty="0" err="1"/>
              <a:t>SuperNEMO</a:t>
            </a:r>
            <a:r>
              <a:rPr lang="en-US" sz="1600" dirty="0"/>
              <a:t> detector will have a modular design (20 modules) with the ability to measure simultaneously several isotopes at a sensitivity level to the half-life of T1/2 (2</a:t>
            </a:r>
            <a:r>
              <a:rPr lang="el-GR" sz="1600" dirty="0"/>
              <a:t>β0ν) ≥ 1026 </a:t>
            </a:r>
            <a:r>
              <a:rPr lang="en-US" sz="1600" dirty="0"/>
              <a:t>years. The JINR contribution includes production of plastic scintillators, calorimeter and tracker construction, development of a new facility for radiochemical purification of the enriched 82Se, purchase of the detector components and participation in the data analysis. The JINR has a long and successful history of involvement in the NEMO experiments. The current output in the form of talks at international conferences and PhD theses should be improved. The JINR group should strive to have the same impact on the </a:t>
            </a:r>
            <a:r>
              <a:rPr lang="en-US" sz="1600" dirty="0" err="1"/>
              <a:t>SuperNEMO</a:t>
            </a:r>
            <a:r>
              <a:rPr lang="en-US" sz="1600" dirty="0"/>
              <a:t> analysis as on NEMO-3. The involvement of young people on data analysis will allow JINR to have a sizable impact commensurate to the level of hardware development and investment. </a:t>
            </a:r>
          </a:p>
          <a:p>
            <a:r>
              <a:rPr lang="en-US" sz="1600" b="1" dirty="0"/>
              <a:t> </a:t>
            </a:r>
            <a:r>
              <a:rPr lang="en-US" sz="1600" dirty="0"/>
              <a:t> </a:t>
            </a:r>
          </a:p>
          <a:p>
            <a:endParaRPr lang="en-US" sz="1600" dirty="0"/>
          </a:p>
        </p:txBody>
      </p:sp>
    </p:spTree>
    <p:extLst>
      <p:ext uri="{BB962C8B-B14F-4D97-AF65-F5344CB8AC3E}">
        <p14:creationId xmlns:p14="http://schemas.microsoft.com/office/powerpoint/2010/main" val="3921755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8"/>
          <p:cNvSpPr>
            <a:spLocks noGrp="1" noChangeArrowheads="1"/>
          </p:cNvSpPr>
          <p:nvPr>
            <p:ph type="title"/>
          </p:nvPr>
        </p:nvSpPr>
        <p:spPr bwMode="auto">
          <a:xfrm>
            <a:off x="1043608" y="122170"/>
            <a:ext cx="6624736" cy="762762"/>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a:solidFill>
                  <a:srgbClr val="FFFF00"/>
                </a:solidFill>
              </a:rPr>
              <a:t>Specific recommendations (VIII)</a:t>
            </a:r>
          </a:p>
        </p:txBody>
      </p:sp>
      <p:sp>
        <p:nvSpPr>
          <p:cNvPr id="5" name="Slide Number Placeholder 4"/>
          <p:cNvSpPr>
            <a:spLocks noGrp="1"/>
          </p:cNvSpPr>
          <p:nvPr>
            <p:ph type="sldNum" sz="quarter" idx="12"/>
          </p:nvPr>
        </p:nvSpPr>
        <p:spPr/>
        <p:txBody>
          <a:bodyPr/>
          <a:lstStyle/>
          <a:p>
            <a:pPr>
              <a:defRPr/>
            </a:pPr>
            <a:fld id="{16AAA047-8AEF-4C69-86C3-C9A280890182}" type="slidenum">
              <a:rPr lang="fr-FR" smtClean="0"/>
              <a:pPr>
                <a:defRPr/>
              </a:pPr>
              <a:t>19</a:t>
            </a:fld>
            <a:endParaRPr lang="fr-FR"/>
          </a:p>
        </p:txBody>
      </p:sp>
      <p:sp>
        <p:nvSpPr>
          <p:cNvPr id="3" name="TextBox 2">
            <a:extLst>
              <a:ext uri="{FF2B5EF4-FFF2-40B4-BE49-F238E27FC236}">
                <a16:creationId xmlns:a16="http://schemas.microsoft.com/office/drawing/2014/main" id="{62E81BE6-85E6-0F43-8206-7109C66907B8}"/>
              </a:ext>
            </a:extLst>
          </p:cNvPr>
          <p:cNvSpPr txBox="1"/>
          <p:nvPr/>
        </p:nvSpPr>
        <p:spPr>
          <a:xfrm>
            <a:off x="7380312" y="404664"/>
            <a:ext cx="184731" cy="369332"/>
          </a:xfrm>
          <a:prstGeom prst="rect">
            <a:avLst/>
          </a:prstGeom>
          <a:noFill/>
        </p:spPr>
        <p:txBody>
          <a:bodyPr wrap="none" rtlCol="0">
            <a:spAutoFit/>
          </a:bodyPr>
          <a:lstStyle/>
          <a:p>
            <a:endParaRPr lang="en-US" dirty="0"/>
          </a:p>
        </p:txBody>
      </p:sp>
      <p:sp>
        <p:nvSpPr>
          <p:cNvPr id="4" name="Date Placeholder 3">
            <a:extLst>
              <a:ext uri="{FF2B5EF4-FFF2-40B4-BE49-F238E27FC236}">
                <a16:creationId xmlns:a16="http://schemas.microsoft.com/office/drawing/2014/main" id="{8C21DACD-618E-9E40-B61C-E404145BBD03}"/>
              </a:ext>
            </a:extLst>
          </p:cNvPr>
          <p:cNvSpPr>
            <a:spLocks noGrp="1"/>
          </p:cNvSpPr>
          <p:nvPr>
            <p:ph type="dt" sz="half" idx="10"/>
          </p:nvPr>
        </p:nvSpPr>
        <p:spPr/>
        <p:txBody>
          <a:bodyPr/>
          <a:lstStyle/>
          <a:p>
            <a:pPr>
              <a:defRPr/>
            </a:pPr>
            <a:r>
              <a:rPr lang="en-US"/>
              <a:t>Itzhak Tserruya</a:t>
            </a:r>
            <a:endParaRPr lang="fr-FR"/>
          </a:p>
        </p:txBody>
      </p:sp>
      <p:sp>
        <p:nvSpPr>
          <p:cNvPr id="6" name="Footer Placeholder 5">
            <a:extLst>
              <a:ext uri="{FF2B5EF4-FFF2-40B4-BE49-F238E27FC236}">
                <a16:creationId xmlns:a16="http://schemas.microsoft.com/office/drawing/2014/main" id="{9E99D16E-4BC9-8648-BBE6-A31C55C8F56F}"/>
              </a:ext>
            </a:extLst>
          </p:cNvPr>
          <p:cNvSpPr>
            <a:spLocks noGrp="1"/>
          </p:cNvSpPr>
          <p:nvPr>
            <p:ph type="ftr" sz="quarter" idx="11"/>
          </p:nvPr>
        </p:nvSpPr>
        <p:spPr/>
        <p:txBody>
          <a:bodyPr/>
          <a:lstStyle/>
          <a:p>
            <a:pPr>
              <a:defRPr/>
            </a:pPr>
            <a:r>
              <a:rPr lang="en-US"/>
              <a:t>125 SC JINR, February 21, 2109</a:t>
            </a:r>
            <a:endParaRPr lang="fr-FR"/>
          </a:p>
        </p:txBody>
      </p:sp>
      <p:sp>
        <p:nvSpPr>
          <p:cNvPr id="10" name="TextBox 9">
            <a:extLst>
              <a:ext uri="{FF2B5EF4-FFF2-40B4-BE49-F238E27FC236}">
                <a16:creationId xmlns:a16="http://schemas.microsoft.com/office/drawing/2014/main" id="{577DDBEE-E7B9-E446-8E6E-23A6CE6FC4F7}"/>
              </a:ext>
            </a:extLst>
          </p:cNvPr>
          <p:cNvSpPr txBox="1"/>
          <p:nvPr/>
        </p:nvSpPr>
        <p:spPr>
          <a:xfrm>
            <a:off x="251520" y="1055374"/>
            <a:ext cx="8676964" cy="3293209"/>
          </a:xfrm>
          <a:prstGeom prst="rect">
            <a:avLst/>
          </a:prstGeom>
          <a:noFill/>
        </p:spPr>
        <p:txBody>
          <a:bodyPr wrap="square" rtlCol="0">
            <a:spAutoFit/>
          </a:bodyPr>
          <a:lstStyle/>
          <a:p>
            <a:r>
              <a:rPr lang="en-US" sz="1600" b="1" dirty="0"/>
              <a:t> </a:t>
            </a:r>
            <a:endParaRPr lang="en-US" sz="1600" dirty="0"/>
          </a:p>
          <a:p>
            <a:r>
              <a:rPr lang="en-US" sz="1600" b="1" dirty="0"/>
              <a:t>TAIGA. </a:t>
            </a:r>
            <a:r>
              <a:rPr lang="en-US" sz="1600" dirty="0"/>
              <a:t>The main goal of the Gamma ray Observatory TAIGA is to study gamma-radiation and charged cosmic rays in the energy range of 1013 eV – 1018 eV. It is an international scientific project searching for the origin of sources of Galactic cosmic rays with energies above 1 </a:t>
            </a:r>
            <a:r>
              <a:rPr lang="en-US" sz="1600" dirty="0" err="1"/>
              <a:t>PeV</a:t>
            </a:r>
            <a:r>
              <a:rPr lang="en-US" sz="1600" dirty="0"/>
              <a:t>. The northernmost location of the facility gives it some advantages compared to other experiments with similar scientific goals. The first phase of TAIGA will begin observations in 2020, a few years earlier than other competing projects. The JINR team has full responsibility in the imaging atmospheric Cherenkov telescopes (IACT) design, mechanical manufacturing and tests; it is also responsible for tests of all 1200 PMTs for two IACT telescopes. The PACs recommends expanding the group activity to the analysis of specific physics problem. The group should increase the number of publications in the refereed journals (including also methodological results) and the number of PhD students. </a:t>
            </a:r>
          </a:p>
          <a:p>
            <a:endParaRPr lang="en-US" sz="1600" dirty="0"/>
          </a:p>
        </p:txBody>
      </p:sp>
    </p:spTree>
    <p:extLst>
      <p:ext uri="{BB962C8B-B14F-4D97-AF65-F5344CB8AC3E}">
        <p14:creationId xmlns:p14="http://schemas.microsoft.com/office/powerpoint/2010/main" val="3689811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8"/>
          <p:cNvSpPr>
            <a:spLocks noGrp="1" noChangeArrowheads="1"/>
          </p:cNvSpPr>
          <p:nvPr>
            <p:ph type="title"/>
          </p:nvPr>
        </p:nvSpPr>
        <p:spPr bwMode="auto">
          <a:xfrm>
            <a:off x="1272828" y="167094"/>
            <a:ext cx="6624736" cy="762762"/>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a:solidFill>
                  <a:srgbClr val="FFFF00"/>
                </a:solidFill>
              </a:rPr>
              <a:t>The JINR Neutrino Program</a:t>
            </a:r>
          </a:p>
        </p:txBody>
      </p:sp>
      <p:sp>
        <p:nvSpPr>
          <p:cNvPr id="2" name="TextBox 1"/>
          <p:cNvSpPr txBox="1"/>
          <p:nvPr/>
        </p:nvSpPr>
        <p:spPr>
          <a:xfrm>
            <a:off x="470396" y="1085715"/>
            <a:ext cx="8229600" cy="1354217"/>
          </a:xfrm>
          <a:prstGeom prst="rect">
            <a:avLst/>
          </a:prstGeom>
          <a:noFill/>
        </p:spPr>
        <p:txBody>
          <a:bodyPr wrap="square" rtlCol="0">
            <a:spAutoFit/>
          </a:bodyPr>
          <a:lstStyle/>
          <a:p>
            <a:pPr marL="285750" indent="-285750">
              <a:spcAft>
                <a:spcPts val="1200"/>
              </a:spcAft>
              <a:buFont typeface="Wingdings" charset="2"/>
              <a:buChar char="u"/>
            </a:pPr>
            <a:r>
              <a:rPr lang="en-US" b="1" dirty="0"/>
              <a:t>Currently there are 13 projects carried out at JINR in the area of neutrino physics, astrophysics and dark matter.  </a:t>
            </a:r>
          </a:p>
          <a:p>
            <a:pPr marL="285750" indent="-285750">
              <a:spcAft>
                <a:spcPts val="1200"/>
              </a:spcAft>
              <a:buFont typeface="Wingdings" charset="2"/>
              <a:buChar char="u"/>
            </a:pPr>
            <a:r>
              <a:rPr lang="en-US" b="1" dirty="0"/>
              <a:t>7 of them are regularly evaluated in the PAC for Particle Physics and the other 6 in the PAC for Nuclear Physics </a:t>
            </a:r>
            <a:endParaRPr lang="en-US" dirty="0"/>
          </a:p>
        </p:txBody>
      </p:sp>
      <p:sp>
        <p:nvSpPr>
          <p:cNvPr id="3" name="TextBox 2">
            <a:extLst>
              <a:ext uri="{FF2B5EF4-FFF2-40B4-BE49-F238E27FC236}">
                <a16:creationId xmlns:a16="http://schemas.microsoft.com/office/drawing/2014/main" id="{62E81BE6-85E6-0F43-8206-7109C66907B8}"/>
              </a:ext>
            </a:extLst>
          </p:cNvPr>
          <p:cNvSpPr txBox="1"/>
          <p:nvPr/>
        </p:nvSpPr>
        <p:spPr>
          <a:xfrm>
            <a:off x="7380312" y="404664"/>
            <a:ext cx="184731" cy="369332"/>
          </a:xfrm>
          <a:prstGeom prst="rect">
            <a:avLst/>
          </a:prstGeom>
          <a:noFill/>
        </p:spPr>
        <p:txBody>
          <a:bodyPr wrap="none" rtlCol="0">
            <a:spAutoFit/>
          </a:bodyPr>
          <a:lstStyle/>
          <a:p>
            <a:endParaRPr lang="en-US" dirty="0"/>
          </a:p>
        </p:txBody>
      </p:sp>
      <p:graphicFrame>
        <p:nvGraphicFramePr>
          <p:cNvPr id="10" name="Table 9">
            <a:extLst>
              <a:ext uri="{FF2B5EF4-FFF2-40B4-BE49-F238E27FC236}">
                <a16:creationId xmlns:a16="http://schemas.microsoft.com/office/drawing/2014/main" id="{77C20662-604A-434F-AD5B-CE4EA3661225}"/>
              </a:ext>
            </a:extLst>
          </p:cNvPr>
          <p:cNvGraphicFramePr>
            <a:graphicFrameLocks noGrp="1"/>
          </p:cNvGraphicFramePr>
          <p:nvPr>
            <p:extLst>
              <p:ext uri="{D42A27DB-BD31-4B8C-83A1-F6EECF244321}">
                <p14:modId xmlns:p14="http://schemas.microsoft.com/office/powerpoint/2010/main" val="3651584900"/>
              </p:ext>
            </p:extLst>
          </p:nvPr>
        </p:nvGraphicFramePr>
        <p:xfrm>
          <a:off x="455674" y="2566674"/>
          <a:ext cx="3898442" cy="4256580"/>
        </p:xfrm>
        <a:graphic>
          <a:graphicData uri="http://schemas.openxmlformats.org/drawingml/2006/table">
            <a:tbl>
              <a:tblPr firstRow="1" bandRow="1">
                <a:tableStyleId>{5C22544A-7EE6-4342-B048-85BDC9FD1C3A}</a:tableStyleId>
              </a:tblPr>
              <a:tblGrid>
                <a:gridCol w="1734630">
                  <a:extLst>
                    <a:ext uri="{9D8B030D-6E8A-4147-A177-3AD203B41FA5}">
                      <a16:colId xmlns:a16="http://schemas.microsoft.com/office/drawing/2014/main" val="3914981088"/>
                    </a:ext>
                  </a:extLst>
                </a:gridCol>
                <a:gridCol w="2163812">
                  <a:extLst>
                    <a:ext uri="{9D8B030D-6E8A-4147-A177-3AD203B41FA5}">
                      <a16:colId xmlns:a16="http://schemas.microsoft.com/office/drawing/2014/main" val="603739933"/>
                    </a:ext>
                  </a:extLst>
                </a:gridCol>
              </a:tblGrid>
              <a:tr h="391418">
                <a:tc gridSpan="2">
                  <a:txBody>
                    <a:bodyPr/>
                    <a:lstStyle/>
                    <a:p>
                      <a:pPr algn="ctr"/>
                      <a:r>
                        <a:rPr lang="en-US" sz="2800" dirty="0"/>
                        <a:t>  PAC - PP</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4001141096"/>
                  </a:ext>
                </a:extLst>
              </a:tr>
              <a:tr h="5163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Borexino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Solar, geo, sterile </a:t>
                      </a:r>
                      <a:r>
                        <a:rPr lang="en-US" dirty="0" err="1"/>
                        <a:t>ν</a:t>
                      </a:r>
                      <a:endParaRPr lang="en-US" dirty="0"/>
                    </a:p>
                  </a:txBody>
                  <a:tcPr/>
                </a:tc>
                <a:extLst>
                  <a:ext uri="{0D108BD9-81ED-4DB2-BD59-A6C34878D82A}">
                    <a16:rowId xmlns:a16="http://schemas.microsoft.com/office/drawing/2014/main" val="639679782"/>
                  </a:ext>
                </a:extLst>
              </a:tr>
              <a:tr h="516390">
                <a:tc>
                  <a:txBody>
                    <a:bodyPr/>
                    <a:lstStyle/>
                    <a:p>
                      <a:r>
                        <a:rPr lang="en-US" dirty="0"/>
                        <a:t>COMET</a:t>
                      </a:r>
                    </a:p>
                  </a:txBody>
                  <a:tcPr/>
                </a:tc>
                <a:tc>
                  <a:txBody>
                    <a:bodyPr/>
                    <a:lstStyle/>
                    <a:p>
                      <a:r>
                        <a:rPr lang="en-US" dirty="0"/>
                        <a:t> </a:t>
                      </a:r>
                      <a:r>
                        <a:rPr lang="en-US" dirty="0" err="1"/>
                        <a:t>ν</a:t>
                      </a:r>
                      <a:r>
                        <a:rPr lang="en-US" dirty="0"/>
                        <a:t>-less mu2e</a:t>
                      </a:r>
                    </a:p>
                  </a:txBody>
                  <a:tcPr/>
                </a:tc>
                <a:extLst>
                  <a:ext uri="{0D108BD9-81ED-4DB2-BD59-A6C34878D82A}">
                    <a16:rowId xmlns:a16="http://schemas.microsoft.com/office/drawing/2014/main" val="3027389658"/>
                  </a:ext>
                </a:extLst>
              </a:tr>
              <a:tr h="516390">
                <a:tc>
                  <a:txBody>
                    <a:bodyPr/>
                    <a:lstStyle/>
                    <a:p>
                      <a:r>
                        <a:rPr lang="en-US" dirty="0" err="1"/>
                        <a:t>DayaBay</a:t>
                      </a:r>
                      <a:r>
                        <a:rPr lang="en-US" dirty="0"/>
                        <a:t> / JUNO</a:t>
                      </a:r>
                    </a:p>
                  </a:txBody>
                  <a:tcPr>
                    <a:solidFill>
                      <a:srgbClr val="E9EDF4"/>
                    </a:solidFill>
                  </a:tcPr>
                </a:tc>
                <a:tc>
                  <a:txBody>
                    <a:bodyPr/>
                    <a:lstStyle/>
                    <a:p>
                      <a:r>
                        <a:rPr lang="en-US" dirty="0"/>
                        <a:t>Mass hierarchy</a:t>
                      </a:r>
                    </a:p>
                  </a:txBody>
                  <a:tcPr>
                    <a:solidFill>
                      <a:srgbClr val="E9EDF4"/>
                    </a:solidFill>
                  </a:tcPr>
                </a:tc>
                <a:extLst>
                  <a:ext uri="{0D108BD9-81ED-4DB2-BD59-A6C34878D82A}">
                    <a16:rowId xmlns:a16="http://schemas.microsoft.com/office/drawing/2014/main" val="2120266067"/>
                  </a:ext>
                </a:extLst>
              </a:tr>
              <a:tr h="516390">
                <a:tc>
                  <a:txBody>
                    <a:bodyPr/>
                    <a:lstStyle/>
                    <a:p>
                      <a:r>
                        <a:rPr lang="en-US" dirty="0"/>
                        <a:t>g-2, mu2e </a:t>
                      </a:r>
                    </a:p>
                  </a:txBody>
                  <a:tcPr/>
                </a:tc>
                <a:tc>
                  <a:txBody>
                    <a:bodyPr/>
                    <a:lstStyle/>
                    <a:p>
                      <a:r>
                        <a:rPr lang="en-US" dirty="0"/>
                        <a:t>g-2, mu2e</a:t>
                      </a:r>
                    </a:p>
                  </a:txBody>
                  <a:tcPr/>
                </a:tc>
                <a:extLst>
                  <a:ext uri="{0D108BD9-81ED-4DB2-BD59-A6C34878D82A}">
                    <a16:rowId xmlns:a16="http://schemas.microsoft.com/office/drawing/2014/main" val="3147701757"/>
                  </a:ext>
                </a:extLst>
              </a:tr>
              <a:tr h="516390">
                <a:tc>
                  <a:txBody>
                    <a:bodyPr/>
                    <a:lstStyle/>
                    <a:p>
                      <a:r>
                        <a:rPr lang="en-US" dirty="0"/>
                        <a:t>NA64</a:t>
                      </a:r>
                    </a:p>
                  </a:txBody>
                  <a:tcPr/>
                </a:tc>
                <a:tc>
                  <a:txBody>
                    <a:bodyPr/>
                    <a:lstStyle/>
                    <a:p>
                      <a:r>
                        <a:rPr lang="en-US" dirty="0"/>
                        <a:t>Dark matter</a:t>
                      </a:r>
                    </a:p>
                  </a:txBody>
                  <a:tcPr/>
                </a:tc>
                <a:extLst>
                  <a:ext uri="{0D108BD9-81ED-4DB2-BD59-A6C34878D82A}">
                    <a16:rowId xmlns:a16="http://schemas.microsoft.com/office/drawing/2014/main" val="689657117"/>
                  </a:ext>
                </a:extLst>
              </a:tr>
              <a:tr h="516390">
                <a:tc>
                  <a:txBody>
                    <a:bodyPr/>
                    <a:lstStyle/>
                    <a:p>
                      <a:r>
                        <a:rPr lang="en-US" dirty="0" err="1"/>
                        <a:t>NOva</a:t>
                      </a:r>
                      <a:endParaRPr lang="en-US" dirty="0"/>
                    </a:p>
                  </a:txBody>
                  <a:tcPr/>
                </a:tc>
                <a:tc>
                  <a:txBody>
                    <a:bodyPr/>
                    <a:lstStyle/>
                    <a:p>
                      <a:r>
                        <a:rPr lang="en-US" dirty="0"/>
                        <a:t> </a:t>
                      </a:r>
                      <a:r>
                        <a:rPr lang="en-US" dirty="0" err="1"/>
                        <a:t>ν</a:t>
                      </a:r>
                      <a:r>
                        <a:rPr lang="en-US" dirty="0"/>
                        <a:t> oscillations</a:t>
                      </a:r>
                    </a:p>
                  </a:txBody>
                  <a:tcPr/>
                </a:tc>
                <a:extLst>
                  <a:ext uri="{0D108BD9-81ED-4DB2-BD59-A6C34878D82A}">
                    <a16:rowId xmlns:a16="http://schemas.microsoft.com/office/drawing/2014/main" val="3955250614"/>
                  </a:ext>
                </a:extLst>
              </a:tr>
              <a:tr h="516390">
                <a:tc>
                  <a:txBody>
                    <a:bodyPr/>
                    <a:lstStyle/>
                    <a:p>
                      <a:r>
                        <a:rPr lang="en-US" dirty="0"/>
                        <a:t>Taiga</a:t>
                      </a:r>
                    </a:p>
                  </a:txBody>
                  <a:tcPr/>
                </a:tc>
                <a:tc>
                  <a:txBody>
                    <a:bodyPr/>
                    <a:lstStyle/>
                    <a:p>
                      <a:r>
                        <a:rPr lang="en-US" dirty="0"/>
                        <a:t>High energy cosmic rays</a:t>
                      </a:r>
                    </a:p>
                  </a:txBody>
                  <a:tcPr/>
                </a:tc>
                <a:extLst>
                  <a:ext uri="{0D108BD9-81ED-4DB2-BD59-A6C34878D82A}">
                    <a16:rowId xmlns:a16="http://schemas.microsoft.com/office/drawing/2014/main" val="257926280"/>
                  </a:ext>
                </a:extLst>
              </a:tr>
            </a:tbl>
          </a:graphicData>
        </a:graphic>
      </p:graphicFrame>
      <p:graphicFrame>
        <p:nvGraphicFramePr>
          <p:cNvPr id="11" name="Table 10">
            <a:extLst>
              <a:ext uri="{FF2B5EF4-FFF2-40B4-BE49-F238E27FC236}">
                <a16:creationId xmlns:a16="http://schemas.microsoft.com/office/drawing/2014/main" id="{6FDE14AC-5836-0049-837E-A23712E2240B}"/>
              </a:ext>
            </a:extLst>
          </p:cNvPr>
          <p:cNvGraphicFramePr>
            <a:graphicFrameLocks noGrp="1"/>
          </p:cNvGraphicFramePr>
          <p:nvPr>
            <p:extLst>
              <p:ext uri="{D42A27DB-BD31-4B8C-83A1-F6EECF244321}">
                <p14:modId xmlns:p14="http://schemas.microsoft.com/office/powerpoint/2010/main" val="1869224872"/>
              </p:ext>
            </p:extLst>
          </p:nvPr>
        </p:nvGraphicFramePr>
        <p:xfrm>
          <a:off x="4893196" y="2566674"/>
          <a:ext cx="3785964" cy="4233984"/>
        </p:xfrm>
        <a:graphic>
          <a:graphicData uri="http://schemas.openxmlformats.org/drawingml/2006/table">
            <a:tbl>
              <a:tblPr firstRow="1" bandRow="1">
                <a:tableStyleId>{5C22544A-7EE6-4342-B048-85BDC9FD1C3A}</a:tableStyleId>
              </a:tblPr>
              <a:tblGrid>
                <a:gridCol w="1892982">
                  <a:extLst>
                    <a:ext uri="{9D8B030D-6E8A-4147-A177-3AD203B41FA5}">
                      <a16:colId xmlns:a16="http://schemas.microsoft.com/office/drawing/2014/main" val="502790743"/>
                    </a:ext>
                  </a:extLst>
                </a:gridCol>
                <a:gridCol w="1892982">
                  <a:extLst>
                    <a:ext uri="{9D8B030D-6E8A-4147-A177-3AD203B41FA5}">
                      <a16:colId xmlns:a16="http://schemas.microsoft.com/office/drawing/2014/main" val="3696284951"/>
                    </a:ext>
                  </a:extLst>
                </a:gridCol>
              </a:tblGrid>
              <a:tr h="515424">
                <a:tc gridSpan="2">
                  <a:txBody>
                    <a:bodyPr/>
                    <a:lstStyle/>
                    <a:p>
                      <a:pPr algn="ctr"/>
                      <a:r>
                        <a:rPr lang="en-US" sz="2800" dirty="0"/>
                        <a:t>PAC - NP</a:t>
                      </a:r>
                    </a:p>
                  </a:txBody>
                  <a:tcPr/>
                </a:tc>
                <a:tc hMerge="1">
                  <a:txBody>
                    <a:bodyPr/>
                    <a:lstStyle/>
                    <a:p>
                      <a:endParaRPr lang="en-US" dirty="0"/>
                    </a:p>
                  </a:txBody>
                  <a:tcPr/>
                </a:tc>
                <a:extLst>
                  <a:ext uri="{0D108BD9-81ED-4DB2-BD59-A6C34878D82A}">
                    <a16:rowId xmlns:a16="http://schemas.microsoft.com/office/drawing/2014/main" val="3591266885"/>
                  </a:ext>
                </a:extLst>
              </a:tr>
              <a:tr h="515424">
                <a:tc>
                  <a:txBody>
                    <a:bodyPr/>
                    <a:lstStyle/>
                    <a:p>
                      <a:r>
                        <a:rPr lang="en-US" dirty="0"/>
                        <a:t>Baikal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High energy  </a:t>
                      </a:r>
                      <a:r>
                        <a:rPr lang="en-US" dirty="0" err="1"/>
                        <a:t>ν</a:t>
                      </a:r>
                      <a:endParaRPr lang="en-US" dirty="0"/>
                    </a:p>
                  </a:txBody>
                  <a:tcPr/>
                </a:tc>
                <a:extLst>
                  <a:ext uri="{0D108BD9-81ED-4DB2-BD59-A6C34878D82A}">
                    <a16:rowId xmlns:a16="http://schemas.microsoft.com/office/drawing/2014/main" val="2441271483"/>
                  </a:ext>
                </a:extLst>
              </a:tr>
              <a:tr h="515424">
                <a:tc>
                  <a:txBody>
                    <a:bodyPr/>
                    <a:lstStyle/>
                    <a:p>
                      <a:r>
                        <a:rPr lang="en-US" dirty="0"/>
                        <a:t>DANSS</a:t>
                      </a:r>
                    </a:p>
                  </a:txBody>
                  <a:tcPr/>
                </a:tc>
                <a:tc>
                  <a:txBody>
                    <a:bodyPr/>
                    <a:lstStyle/>
                    <a:p>
                      <a:r>
                        <a:rPr lang="en-US" dirty="0"/>
                        <a:t>Monitor reactor anti-</a:t>
                      </a:r>
                      <a:r>
                        <a:rPr lang="en-US" dirty="0" err="1"/>
                        <a:t>ν</a:t>
                      </a:r>
                      <a:endParaRPr lang="en-US" dirty="0"/>
                    </a:p>
                  </a:txBody>
                  <a:tcPr/>
                </a:tc>
                <a:extLst>
                  <a:ext uri="{0D108BD9-81ED-4DB2-BD59-A6C34878D82A}">
                    <a16:rowId xmlns:a16="http://schemas.microsoft.com/office/drawing/2014/main" val="3965880615"/>
                  </a:ext>
                </a:extLst>
              </a:tr>
              <a:tr h="515424">
                <a:tc>
                  <a:txBody>
                    <a:bodyPr/>
                    <a:lstStyle/>
                    <a:p>
                      <a:r>
                        <a:rPr lang="en-US" dirty="0"/>
                        <a:t>Edelweiss - LT</a:t>
                      </a:r>
                    </a:p>
                  </a:txBody>
                  <a:tcPr/>
                </a:tc>
                <a:tc>
                  <a:txBody>
                    <a:bodyPr/>
                    <a:lstStyle/>
                    <a:p>
                      <a:r>
                        <a:rPr lang="en-US" dirty="0"/>
                        <a:t>Dark Matter  WIMP</a:t>
                      </a:r>
                    </a:p>
                  </a:txBody>
                  <a:tcPr/>
                </a:tc>
                <a:extLst>
                  <a:ext uri="{0D108BD9-81ED-4DB2-BD59-A6C34878D82A}">
                    <a16:rowId xmlns:a16="http://schemas.microsoft.com/office/drawing/2014/main" val="1504218262"/>
                  </a:ext>
                </a:extLst>
              </a:tr>
              <a:tr h="515424">
                <a:tc>
                  <a:txBody>
                    <a:bodyPr/>
                    <a:lstStyle/>
                    <a:p>
                      <a:r>
                        <a:rPr lang="en-US" dirty="0"/>
                        <a:t>GEMMA III</a:t>
                      </a:r>
                    </a:p>
                  </a:txBody>
                  <a:tcPr/>
                </a:tc>
                <a:tc>
                  <a:txBody>
                    <a:bodyPr/>
                    <a:lstStyle/>
                    <a:p>
                      <a:r>
                        <a:rPr lang="en-US" dirty="0"/>
                        <a:t>Coherent Scattering</a:t>
                      </a:r>
                    </a:p>
                  </a:txBody>
                  <a:tcPr/>
                </a:tc>
                <a:extLst>
                  <a:ext uri="{0D108BD9-81ED-4DB2-BD59-A6C34878D82A}">
                    <a16:rowId xmlns:a16="http://schemas.microsoft.com/office/drawing/2014/main" val="183294061"/>
                  </a:ext>
                </a:extLst>
              </a:tr>
              <a:tr h="515424">
                <a:tc>
                  <a:txBody>
                    <a:bodyPr/>
                    <a:lstStyle/>
                    <a:p>
                      <a:r>
                        <a:rPr lang="en-US" dirty="0"/>
                        <a:t>GERDA</a:t>
                      </a:r>
                    </a:p>
                  </a:txBody>
                  <a:tcPr/>
                </a:tc>
                <a:tc>
                  <a:txBody>
                    <a:bodyPr/>
                    <a:lstStyle/>
                    <a:p>
                      <a:r>
                        <a:rPr lang="en-US" dirty="0" err="1"/>
                        <a:t>ν</a:t>
                      </a:r>
                      <a:r>
                        <a:rPr lang="en-US" dirty="0"/>
                        <a:t>-less double beta decay</a:t>
                      </a:r>
                    </a:p>
                  </a:txBody>
                  <a:tcPr/>
                </a:tc>
                <a:extLst>
                  <a:ext uri="{0D108BD9-81ED-4DB2-BD59-A6C34878D82A}">
                    <a16:rowId xmlns:a16="http://schemas.microsoft.com/office/drawing/2014/main" val="1970573195"/>
                  </a:ext>
                </a:extLst>
              </a:tr>
              <a:tr h="515424">
                <a:tc>
                  <a:txBody>
                    <a:bodyPr/>
                    <a:lstStyle/>
                    <a:p>
                      <a:r>
                        <a:rPr lang="en-US" dirty="0" err="1"/>
                        <a:t>SuperNEMO</a:t>
                      </a:r>
                      <a:endParaRPr lang="en-US" dirty="0"/>
                    </a:p>
                  </a:txBody>
                  <a:tcPr/>
                </a:tc>
                <a:tc>
                  <a:txBody>
                    <a:bodyPr/>
                    <a:lstStyle/>
                    <a:p>
                      <a:r>
                        <a:rPr lang="en-US" dirty="0" err="1"/>
                        <a:t>ν</a:t>
                      </a:r>
                      <a:r>
                        <a:rPr lang="en-US" dirty="0"/>
                        <a:t>-less double beta decay</a:t>
                      </a:r>
                    </a:p>
                  </a:txBody>
                  <a:tcPr/>
                </a:tc>
                <a:extLst>
                  <a:ext uri="{0D108BD9-81ED-4DB2-BD59-A6C34878D82A}">
                    <a16:rowId xmlns:a16="http://schemas.microsoft.com/office/drawing/2014/main" val="3261570365"/>
                  </a:ext>
                </a:extLst>
              </a:tr>
            </a:tbl>
          </a:graphicData>
        </a:graphic>
      </p:graphicFrame>
    </p:spTree>
    <p:extLst>
      <p:ext uri="{BB962C8B-B14F-4D97-AF65-F5344CB8AC3E}">
        <p14:creationId xmlns:p14="http://schemas.microsoft.com/office/powerpoint/2010/main" val="1748861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4210" name="Rectangle 2"/>
          <p:cNvSpPr>
            <a:spLocks noGrp="1" noChangeArrowheads="1"/>
          </p:cNvSpPr>
          <p:nvPr>
            <p:ph type="title"/>
          </p:nvPr>
        </p:nvSpPr>
        <p:spPr/>
        <p:txBody>
          <a:bodyPr/>
          <a:lstStyle/>
          <a:p>
            <a:pPr eaLnBrk="1" hangingPunct="1">
              <a:defRPr/>
            </a:pPr>
            <a:endParaRPr lang="en-US" dirty="0">
              <a:ea typeface="+mj-ea"/>
            </a:endParaRPr>
          </a:p>
        </p:txBody>
      </p:sp>
      <p:sp>
        <p:nvSpPr>
          <p:cNvPr id="734211" name="Rectangle 3"/>
          <p:cNvSpPr>
            <a:spLocks noGrp="1" noChangeArrowheads="1"/>
          </p:cNvSpPr>
          <p:nvPr>
            <p:ph type="body" idx="1"/>
          </p:nvPr>
        </p:nvSpPr>
        <p:spPr>
          <a:xfrm>
            <a:off x="179512" y="3810352"/>
            <a:ext cx="8305800" cy="1828800"/>
          </a:xfrm>
        </p:spPr>
        <p:txBody>
          <a:bodyPr/>
          <a:lstStyle/>
          <a:p>
            <a:pPr marL="0" indent="0" algn="ctr" eaLnBrk="1" hangingPunct="1">
              <a:buNone/>
            </a:pPr>
            <a:r>
              <a:rPr lang="en-US" sz="8800" i="1" dirty="0">
                <a:latin typeface="Arial" charset="0"/>
                <a:cs typeface="Arial" charset="0"/>
              </a:rPr>
              <a:t>Thank you! </a:t>
            </a:r>
          </a:p>
          <a:p>
            <a:pPr algn="ctr" eaLnBrk="1" hangingPunct="1">
              <a:buFont typeface="Wingdings" charset="0"/>
              <a:buNone/>
            </a:pPr>
            <a:r>
              <a:rPr lang="en-US" sz="8800" i="1" dirty="0">
                <a:latin typeface="Arial" charset="0"/>
                <a:cs typeface="Arial" charset="0"/>
              </a:rPr>
              <a:t> </a:t>
            </a:r>
          </a:p>
        </p:txBody>
      </p:sp>
      <p:sp>
        <p:nvSpPr>
          <p:cNvPr id="2" name="Date Placeholder 1"/>
          <p:cNvSpPr>
            <a:spLocks noGrp="1"/>
          </p:cNvSpPr>
          <p:nvPr>
            <p:ph type="dt" sz="half" idx="10"/>
          </p:nvPr>
        </p:nvSpPr>
        <p:spPr/>
        <p:txBody>
          <a:bodyPr/>
          <a:lstStyle/>
          <a:p>
            <a:r>
              <a:rPr lang="en-US"/>
              <a:t>Itzhak Tserruya</a:t>
            </a:r>
          </a:p>
        </p:txBody>
      </p:sp>
      <p:sp>
        <p:nvSpPr>
          <p:cNvPr id="3" name="Footer Placeholder 2"/>
          <p:cNvSpPr>
            <a:spLocks noGrp="1"/>
          </p:cNvSpPr>
          <p:nvPr>
            <p:ph type="ftr" sz="quarter" idx="11"/>
          </p:nvPr>
        </p:nvSpPr>
        <p:spPr/>
        <p:txBody>
          <a:bodyPr/>
          <a:lstStyle/>
          <a:p>
            <a:r>
              <a:rPr lang="en-US"/>
              <a:t>125 SC JINR, February 21, 2109</a:t>
            </a:r>
          </a:p>
        </p:txBody>
      </p:sp>
      <p:sp>
        <p:nvSpPr>
          <p:cNvPr id="5" name="Slide Number Placeholder 4"/>
          <p:cNvSpPr>
            <a:spLocks noGrp="1"/>
          </p:cNvSpPr>
          <p:nvPr>
            <p:ph type="sldNum" sz="quarter" idx="12"/>
          </p:nvPr>
        </p:nvSpPr>
        <p:spPr/>
        <p:txBody>
          <a:bodyPr/>
          <a:lstStyle/>
          <a:p>
            <a:pPr>
              <a:defRPr/>
            </a:pPr>
            <a:fld id="{16AAA047-8AEF-4C69-86C3-C9A280890182}" type="slidenum">
              <a:rPr lang="fr-FR" smtClean="0"/>
              <a:pPr>
                <a:defRPr/>
              </a:pPr>
              <a:t>20</a:t>
            </a:fld>
            <a:endParaRPr lang="fr-FR"/>
          </a:p>
        </p:txBody>
      </p:sp>
      <p:sp>
        <p:nvSpPr>
          <p:cNvPr id="7" name="TextBox 6">
            <a:extLst>
              <a:ext uri="{FF2B5EF4-FFF2-40B4-BE49-F238E27FC236}">
                <a16:creationId xmlns:a16="http://schemas.microsoft.com/office/drawing/2014/main" id="{31B2D5D4-5BEC-F641-A5FE-B6E2BE81C98B}"/>
              </a:ext>
            </a:extLst>
          </p:cNvPr>
          <p:cNvSpPr txBox="1"/>
          <p:nvPr/>
        </p:nvSpPr>
        <p:spPr>
          <a:xfrm>
            <a:off x="389107" y="1831271"/>
            <a:ext cx="8568952" cy="1477328"/>
          </a:xfrm>
          <a:prstGeom prst="rect">
            <a:avLst/>
          </a:prstGeom>
          <a:noFill/>
        </p:spPr>
        <p:txBody>
          <a:bodyPr wrap="square" rtlCol="0">
            <a:spAutoFit/>
          </a:bodyPr>
          <a:lstStyle/>
          <a:p>
            <a:pPr marL="285750" indent="-285750">
              <a:spcAft>
                <a:spcPts val="1200"/>
              </a:spcAft>
              <a:buFont typeface="Wingdings" pitchFamily="2" charset="2"/>
              <a:buChar char="v"/>
            </a:pPr>
            <a:r>
              <a:rPr lang="en-US" sz="2000" dirty="0"/>
              <a:t> The PACs thank the project leaders for the timely submission of the answers to the questionnaire.</a:t>
            </a:r>
          </a:p>
          <a:p>
            <a:pPr marL="285750" indent="-285750">
              <a:spcAft>
                <a:spcPts val="1200"/>
              </a:spcAft>
              <a:buFont typeface="Wingdings" pitchFamily="2" charset="2"/>
              <a:buChar char="v"/>
            </a:pPr>
            <a:r>
              <a:rPr lang="en-US" sz="2000" dirty="0"/>
              <a:t>The PACs thank the DLNP Director V. </a:t>
            </a:r>
            <a:r>
              <a:rPr lang="en-US" sz="2000" dirty="0" err="1"/>
              <a:t>Bednyakov</a:t>
            </a:r>
            <a:r>
              <a:rPr lang="en-US" sz="2000" dirty="0"/>
              <a:t> for the comprehensive overview of the JINR Neutrino </a:t>
            </a:r>
            <a:r>
              <a:rPr lang="en-US" sz="2000" dirty="0" err="1"/>
              <a:t>Programme</a:t>
            </a:r>
            <a:r>
              <a:rPr lang="en-US" sz="2000" dirty="0"/>
              <a:t>. </a:t>
            </a:r>
          </a:p>
        </p:txBody>
      </p:sp>
    </p:spTree>
    <p:extLst>
      <p:ext uri="{BB962C8B-B14F-4D97-AF65-F5344CB8AC3E}">
        <p14:creationId xmlns:p14="http://schemas.microsoft.com/office/powerpoint/2010/main" val="3109304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34211">
                                            <p:txEl>
                                              <p:pRg st="0" end="0"/>
                                            </p:txEl>
                                          </p:spTgt>
                                        </p:tgtEl>
                                        <p:attrNameLst>
                                          <p:attrName>style.visibility</p:attrName>
                                        </p:attrNameLst>
                                      </p:cBhvr>
                                      <p:to>
                                        <p:strVal val="visible"/>
                                      </p:to>
                                    </p:set>
                                    <p:animEffect transition="in" filter="dissolve">
                                      <p:cBhvr>
                                        <p:cTn id="7" dur="500"/>
                                        <p:tgtEl>
                                          <p:spTgt spid="7342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34211">
                                            <p:txEl>
                                              <p:pRg st="1" end="1"/>
                                            </p:txEl>
                                          </p:spTgt>
                                        </p:tgtEl>
                                        <p:attrNameLst>
                                          <p:attrName>style.visibility</p:attrName>
                                        </p:attrNameLst>
                                      </p:cBhvr>
                                      <p:to>
                                        <p:strVal val="visible"/>
                                      </p:to>
                                    </p:set>
                                    <p:animEffect transition="in" filter="dissolve">
                                      <p:cBhvr>
                                        <p:cTn id="12" dur="500"/>
                                        <p:tgtEl>
                                          <p:spTgt spid="7342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421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8"/>
          <p:cNvSpPr>
            <a:spLocks noGrp="1" noChangeArrowheads="1"/>
          </p:cNvSpPr>
          <p:nvPr>
            <p:ph type="title"/>
          </p:nvPr>
        </p:nvSpPr>
        <p:spPr bwMode="auto">
          <a:xfrm>
            <a:off x="827584" y="122170"/>
            <a:ext cx="7560840" cy="762762"/>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a:solidFill>
                  <a:srgbClr val="FFFF00"/>
                </a:solidFill>
              </a:rPr>
              <a:t>Previous joint session – June 2014</a:t>
            </a:r>
          </a:p>
        </p:txBody>
      </p:sp>
      <p:sp>
        <p:nvSpPr>
          <p:cNvPr id="5" name="Slide Number Placeholder 4"/>
          <p:cNvSpPr>
            <a:spLocks noGrp="1"/>
          </p:cNvSpPr>
          <p:nvPr>
            <p:ph type="sldNum" sz="quarter" idx="12"/>
          </p:nvPr>
        </p:nvSpPr>
        <p:spPr/>
        <p:txBody>
          <a:bodyPr/>
          <a:lstStyle/>
          <a:p>
            <a:pPr>
              <a:defRPr/>
            </a:pPr>
            <a:fld id="{16AAA047-8AEF-4C69-86C3-C9A280890182}" type="slidenum">
              <a:rPr lang="fr-FR" smtClean="0"/>
              <a:pPr>
                <a:defRPr/>
              </a:pPr>
              <a:t>3</a:t>
            </a:fld>
            <a:endParaRPr lang="fr-FR"/>
          </a:p>
        </p:txBody>
      </p:sp>
      <p:sp>
        <p:nvSpPr>
          <p:cNvPr id="3" name="TextBox 2">
            <a:extLst>
              <a:ext uri="{FF2B5EF4-FFF2-40B4-BE49-F238E27FC236}">
                <a16:creationId xmlns:a16="http://schemas.microsoft.com/office/drawing/2014/main" id="{62E81BE6-85E6-0F43-8206-7109C66907B8}"/>
              </a:ext>
            </a:extLst>
          </p:cNvPr>
          <p:cNvSpPr txBox="1"/>
          <p:nvPr/>
        </p:nvSpPr>
        <p:spPr>
          <a:xfrm>
            <a:off x="7380312" y="404664"/>
            <a:ext cx="184731" cy="369332"/>
          </a:xfrm>
          <a:prstGeom prst="rect">
            <a:avLst/>
          </a:prstGeom>
          <a:noFill/>
        </p:spPr>
        <p:txBody>
          <a:bodyPr wrap="none" rtlCol="0">
            <a:spAutoFit/>
          </a:bodyPr>
          <a:lstStyle/>
          <a:p>
            <a:endParaRPr lang="en-US" dirty="0"/>
          </a:p>
        </p:txBody>
      </p:sp>
      <p:sp>
        <p:nvSpPr>
          <p:cNvPr id="10" name="TextBox 9">
            <a:extLst>
              <a:ext uri="{FF2B5EF4-FFF2-40B4-BE49-F238E27FC236}">
                <a16:creationId xmlns:a16="http://schemas.microsoft.com/office/drawing/2014/main" id="{577DDBEE-E7B9-E446-8E6E-23A6CE6FC4F7}"/>
              </a:ext>
            </a:extLst>
          </p:cNvPr>
          <p:cNvSpPr txBox="1"/>
          <p:nvPr/>
        </p:nvSpPr>
        <p:spPr>
          <a:xfrm>
            <a:off x="251520" y="1056490"/>
            <a:ext cx="8712968" cy="5539978"/>
          </a:xfrm>
          <a:prstGeom prst="rect">
            <a:avLst/>
          </a:prstGeom>
          <a:noFill/>
        </p:spPr>
        <p:txBody>
          <a:bodyPr wrap="square" rtlCol="0">
            <a:spAutoFit/>
          </a:bodyPr>
          <a:lstStyle/>
          <a:p>
            <a:pPr>
              <a:spcAft>
                <a:spcPts val="1200"/>
              </a:spcAft>
            </a:pPr>
            <a:r>
              <a:rPr lang="en-US" sz="1600" dirty="0"/>
              <a:t>The PAC-PP and the PAC-NP have already reviewed the JINR Neutrino </a:t>
            </a:r>
            <a:r>
              <a:rPr lang="en-US" sz="1600" dirty="0" err="1"/>
              <a:t>Programme</a:t>
            </a:r>
            <a:r>
              <a:rPr lang="en-US" sz="1600" dirty="0"/>
              <a:t> in a joint meeting that took place in June 2014.</a:t>
            </a:r>
          </a:p>
          <a:p>
            <a:pPr>
              <a:spcAft>
                <a:spcPts val="1200"/>
              </a:spcAft>
            </a:pPr>
            <a:r>
              <a:rPr lang="en-US" sz="1600" dirty="0"/>
              <a:t>Joint recommendations of the June 2014 session:</a:t>
            </a:r>
          </a:p>
          <a:p>
            <a:pPr marL="285750" indent="-285750">
              <a:spcAft>
                <a:spcPts val="1200"/>
              </a:spcAft>
              <a:buFont typeface="Wingdings" pitchFamily="2" charset="2"/>
              <a:buChar char="v"/>
            </a:pPr>
            <a:r>
              <a:rPr lang="en-US" sz="1600" dirty="0"/>
              <a:t>Neutrino physics and astrophysics constitute one of the main research activities at JINR. </a:t>
            </a:r>
            <a:r>
              <a:rPr lang="en-US" sz="1600" b="1" dirty="0"/>
              <a:t>This research direction is of strategic importance </a:t>
            </a:r>
            <a:r>
              <a:rPr lang="en-US" sz="1600" dirty="0"/>
              <a:t>and has very intriguing potential for discoveries and exciting results in the near and further future; </a:t>
            </a:r>
          </a:p>
          <a:p>
            <a:pPr marL="285750" indent="-285750">
              <a:spcAft>
                <a:spcPts val="1200"/>
              </a:spcAft>
              <a:buFont typeface="Wingdings" pitchFamily="2" charset="2"/>
              <a:buChar char="v"/>
            </a:pPr>
            <a:r>
              <a:rPr lang="en-US" sz="1600" dirty="0"/>
              <a:t>The PACs encourage the DLNP Directorate to accelerate their efforts towards </a:t>
            </a:r>
            <a:r>
              <a:rPr lang="en-US" sz="1600" b="1" dirty="0"/>
              <a:t>reduction of research topics of lower priority and concentration of all possible resources </a:t>
            </a:r>
            <a:r>
              <a:rPr lang="en-US" sz="1600" dirty="0"/>
              <a:t>(human, financial, intellectual) </a:t>
            </a:r>
            <a:r>
              <a:rPr lang="en-US" sz="1600" b="1" dirty="0"/>
              <a:t>in selected directions</a:t>
            </a:r>
            <a:r>
              <a:rPr lang="en-US" sz="1600" dirty="0"/>
              <a:t> as far as the JINR Neutrino </a:t>
            </a:r>
            <a:r>
              <a:rPr lang="en-US" sz="1600" dirty="0" err="1"/>
              <a:t>Programme</a:t>
            </a:r>
            <a:r>
              <a:rPr lang="en-US" sz="1600" dirty="0"/>
              <a:t> is concerned. </a:t>
            </a:r>
          </a:p>
          <a:p>
            <a:pPr marL="285750" indent="-285750">
              <a:spcAft>
                <a:spcPts val="1200"/>
              </a:spcAft>
              <a:buFont typeface="Wingdings" pitchFamily="2" charset="2"/>
              <a:buChar char="v"/>
            </a:pPr>
            <a:r>
              <a:rPr lang="en-US" sz="1600" dirty="0"/>
              <a:t>In particular, </a:t>
            </a:r>
            <a:r>
              <a:rPr lang="en-US" sz="1600" b="1" dirty="0"/>
              <a:t>DLNP is encouraged to prioritize all the neutrino projects </a:t>
            </a:r>
            <a:r>
              <a:rPr lang="en-US" sz="1600" dirty="0"/>
              <a:t>in which JINR is involved according to the following criteria: (</a:t>
            </a:r>
            <a:r>
              <a:rPr lang="en-US" sz="1600" dirty="0" err="1"/>
              <a:t>i</a:t>
            </a:r>
            <a:r>
              <a:rPr lang="en-US" sz="1600" dirty="0"/>
              <a:t>) scientific merit and discovery potential, (ii) resources involved (manpower and finances), (iii) visibility of JINR participation, (iv) competitiveness and timeliness with other international projects”. </a:t>
            </a:r>
          </a:p>
          <a:p>
            <a:pPr marL="285750" indent="-285750">
              <a:spcAft>
                <a:spcPts val="1200"/>
              </a:spcAft>
              <a:buFont typeface="Wingdings" pitchFamily="2" charset="2"/>
              <a:buChar char="v"/>
            </a:pPr>
            <a:r>
              <a:rPr lang="en-US" sz="1600" dirty="0"/>
              <a:t>In order to improve the reviewing efficiency, </a:t>
            </a:r>
            <a:r>
              <a:rPr lang="en-US" sz="1600" b="1" dirty="0"/>
              <a:t>the PACs kindly propose to the JINR Directorate to allow the PAC for Particle Physics to evaluate in the future all neutrino projects. </a:t>
            </a:r>
            <a:r>
              <a:rPr lang="en-US" sz="1600" dirty="0"/>
              <a:t>For this, neutrino experts from the PAC for Nuclear Physics could be invited to join the future meetings of the PAC for Particle Physics whenever neutrino projects would be reviewed.</a:t>
            </a:r>
          </a:p>
        </p:txBody>
      </p:sp>
    </p:spTree>
    <p:extLst>
      <p:ext uri="{BB962C8B-B14F-4D97-AF65-F5344CB8AC3E}">
        <p14:creationId xmlns:p14="http://schemas.microsoft.com/office/powerpoint/2010/main" val="2410280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8"/>
          <p:cNvSpPr>
            <a:spLocks noGrp="1" noChangeArrowheads="1"/>
          </p:cNvSpPr>
          <p:nvPr>
            <p:ph type="title"/>
          </p:nvPr>
        </p:nvSpPr>
        <p:spPr bwMode="auto">
          <a:xfrm>
            <a:off x="738064" y="330919"/>
            <a:ext cx="7632848" cy="762762"/>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a:solidFill>
                  <a:srgbClr val="FFFF00"/>
                </a:solidFill>
              </a:rPr>
              <a:t>The joint session – January 22, 2019</a:t>
            </a:r>
          </a:p>
        </p:txBody>
      </p:sp>
      <p:sp>
        <p:nvSpPr>
          <p:cNvPr id="2" name="TextBox 1"/>
          <p:cNvSpPr txBox="1"/>
          <p:nvPr/>
        </p:nvSpPr>
        <p:spPr>
          <a:xfrm>
            <a:off x="439688" y="1622115"/>
            <a:ext cx="8229600" cy="1631216"/>
          </a:xfrm>
          <a:prstGeom prst="rect">
            <a:avLst/>
          </a:prstGeom>
          <a:noFill/>
        </p:spPr>
        <p:txBody>
          <a:bodyPr wrap="square" rtlCol="0">
            <a:spAutoFit/>
          </a:bodyPr>
          <a:lstStyle/>
          <a:p>
            <a:pPr marL="285750" indent="-285750">
              <a:spcAft>
                <a:spcPts val="1200"/>
              </a:spcAft>
              <a:buFont typeface="Wingdings" charset="2"/>
              <a:buChar char="u"/>
            </a:pPr>
            <a:r>
              <a:rPr lang="en-US" dirty="0"/>
              <a:t> The Scientific Council repeatedly recommended that:</a:t>
            </a:r>
          </a:p>
          <a:p>
            <a:pPr>
              <a:spcAft>
                <a:spcPts val="1200"/>
              </a:spcAft>
            </a:pPr>
            <a:r>
              <a:rPr lang="en-US" dirty="0"/>
              <a:t>    ….all neutrino experiments should be presented and discussed within a joint meeting of the PACs for Particle Physics and for Nuclear Physics, leading to a better coordination of the neutrino physics </a:t>
            </a:r>
            <a:r>
              <a:rPr lang="en-US" dirty="0" err="1"/>
              <a:t>programme</a:t>
            </a:r>
            <a:r>
              <a:rPr lang="en-US" dirty="0"/>
              <a:t> and therefore allowing implementation of priorities in a more concerted and efficient manner. </a:t>
            </a:r>
          </a:p>
        </p:txBody>
      </p:sp>
      <p:sp>
        <p:nvSpPr>
          <p:cNvPr id="5" name="Slide Number Placeholder 4"/>
          <p:cNvSpPr>
            <a:spLocks noGrp="1"/>
          </p:cNvSpPr>
          <p:nvPr>
            <p:ph type="sldNum" sz="quarter" idx="12"/>
          </p:nvPr>
        </p:nvSpPr>
        <p:spPr/>
        <p:txBody>
          <a:bodyPr/>
          <a:lstStyle/>
          <a:p>
            <a:pPr>
              <a:defRPr/>
            </a:pPr>
            <a:fld id="{16AAA047-8AEF-4C69-86C3-C9A280890182}" type="slidenum">
              <a:rPr lang="fr-FR" smtClean="0"/>
              <a:pPr>
                <a:defRPr/>
              </a:pPr>
              <a:t>4</a:t>
            </a:fld>
            <a:endParaRPr lang="fr-FR"/>
          </a:p>
        </p:txBody>
      </p:sp>
      <p:sp>
        <p:nvSpPr>
          <p:cNvPr id="3" name="TextBox 2">
            <a:extLst>
              <a:ext uri="{FF2B5EF4-FFF2-40B4-BE49-F238E27FC236}">
                <a16:creationId xmlns:a16="http://schemas.microsoft.com/office/drawing/2014/main" id="{62E81BE6-85E6-0F43-8206-7109C66907B8}"/>
              </a:ext>
            </a:extLst>
          </p:cNvPr>
          <p:cNvSpPr txBox="1"/>
          <p:nvPr/>
        </p:nvSpPr>
        <p:spPr>
          <a:xfrm>
            <a:off x="7380312" y="404664"/>
            <a:ext cx="184731" cy="369332"/>
          </a:xfrm>
          <a:prstGeom prst="rect">
            <a:avLst/>
          </a:prstGeom>
          <a:noFill/>
        </p:spPr>
        <p:txBody>
          <a:bodyPr wrap="none" rtlCol="0">
            <a:spAutoFit/>
          </a:bodyPr>
          <a:lstStyle/>
          <a:p>
            <a:endParaRPr lang="en-US" dirty="0"/>
          </a:p>
        </p:txBody>
      </p:sp>
      <p:sp>
        <p:nvSpPr>
          <p:cNvPr id="4" name="Date Placeholder 3">
            <a:extLst>
              <a:ext uri="{FF2B5EF4-FFF2-40B4-BE49-F238E27FC236}">
                <a16:creationId xmlns:a16="http://schemas.microsoft.com/office/drawing/2014/main" id="{8C21DACD-618E-9E40-B61C-E404145BBD03}"/>
              </a:ext>
            </a:extLst>
          </p:cNvPr>
          <p:cNvSpPr>
            <a:spLocks noGrp="1"/>
          </p:cNvSpPr>
          <p:nvPr>
            <p:ph type="dt" sz="half" idx="10"/>
          </p:nvPr>
        </p:nvSpPr>
        <p:spPr/>
        <p:txBody>
          <a:bodyPr/>
          <a:lstStyle/>
          <a:p>
            <a:pPr>
              <a:defRPr/>
            </a:pPr>
            <a:r>
              <a:rPr lang="en-US"/>
              <a:t>Itzhak Tserruya</a:t>
            </a:r>
            <a:endParaRPr lang="fr-FR"/>
          </a:p>
        </p:txBody>
      </p:sp>
      <p:sp>
        <p:nvSpPr>
          <p:cNvPr id="6" name="Footer Placeholder 5">
            <a:extLst>
              <a:ext uri="{FF2B5EF4-FFF2-40B4-BE49-F238E27FC236}">
                <a16:creationId xmlns:a16="http://schemas.microsoft.com/office/drawing/2014/main" id="{9E99D16E-4BC9-8648-BBE6-A31C55C8F56F}"/>
              </a:ext>
            </a:extLst>
          </p:cNvPr>
          <p:cNvSpPr>
            <a:spLocks noGrp="1"/>
          </p:cNvSpPr>
          <p:nvPr>
            <p:ph type="ftr" sz="quarter" idx="11"/>
          </p:nvPr>
        </p:nvSpPr>
        <p:spPr/>
        <p:txBody>
          <a:bodyPr/>
          <a:lstStyle/>
          <a:p>
            <a:pPr>
              <a:defRPr/>
            </a:pPr>
            <a:r>
              <a:rPr lang="en-US"/>
              <a:t>125 SC JINR, February 21, 2109</a:t>
            </a:r>
            <a:endParaRPr lang="fr-FR"/>
          </a:p>
        </p:txBody>
      </p:sp>
      <p:sp>
        <p:nvSpPr>
          <p:cNvPr id="9" name="TextBox 8">
            <a:extLst>
              <a:ext uri="{FF2B5EF4-FFF2-40B4-BE49-F238E27FC236}">
                <a16:creationId xmlns:a16="http://schemas.microsoft.com/office/drawing/2014/main" id="{F18BB026-1A68-3F43-A920-C2AB4E934A31}"/>
              </a:ext>
            </a:extLst>
          </p:cNvPr>
          <p:cNvSpPr txBox="1"/>
          <p:nvPr/>
        </p:nvSpPr>
        <p:spPr>
          <a:xfrm>
            <a:off x="457200" y="3803965"/>
            <a:ext cx="8229600" cy="1631216"/>
          </a:xfrm>
          <a:prstGeom prst="rect">
            <a:avLst/>
          </a:prstGeom>
          <a:noFill/>
        </p:spPr>
        <p:txBody>
          <a:bodyPr wrap="square" rtlCol="0">
            <a:spAutoFit/>
          </a:bodyPr>
          <a:lstStyle/>
          <a:p>
            <a:pPr marL="285750" indent="-285750">
              <a:spcAft>
                <a:spcPts val="1200"/>
              </a:spcAft>
              <a:buFont typeface="Wingdings" charset="2"/>
              <a:buChar char="u"/>
            </a:pPr>
            <a:r>
              <a:rPr lang="en-US" dirty="0"/>
              <a:t> In view of this recommendation, a joint session of the PAC-PP and PAC-NP was held on January 22, 2019. </a:t>
            </a:r>
          </a:p>
          <a:p>
            <a:pPr marL="285750" indent="-285750">
              <a:spcAft>
                <a:spcPts val="1200"/>
              </a:spcAft>
              <a:buFont typeface="Wingdings" charset="2"/>
              <a:buChar char="u"/>
            </a:pPr>
            <a:r>
              <a:rPr lang="en-US" dirty="0"/>
              <a:t>Following the SC resolution, the agenda and the modalities of the evaluation of the neutrino program was prepared by the Chairmen of the two PACs in close collaboration with the JINR Directorate. </a:t>
            </a:r>
          </a:p>
        </p:txBody>
      </p:sp>
    </p:spTree>
    <p:extLst>
      <p:ext uri="{BB962C8B-B14F-4D97-AF65-F5344CB8AC3E}">
        <p14:creationId xmlns:p14="http://schemas.microsoft.com/office/powerpoint/2010/main" val="3339268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18"/>
          <p:cNvSpPr>
            <a:spLocks noGrp="1" noChangeArrowheads="1"/>
          </p:cNvSpPr>
          <p:nvPr>
            <p:ph type="title"/>
          </p:nvPr>
        </p:nvSpPr>
        <p:spPr bwMode="auto">
          <a:xfrm>
            <a:off x="467544" y="116632"/>
            <a:ext cx="8229600" cy="544830"/>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gn="ctr"/>
            <a:r>
              <a:rPr lang="en-US" sz="3200" u="sng" dirty="0">
                <a:solidFill>
                  <a:srgbClr val="FFFF00"/>
                </a:solidFill>
              </a:rPr>
              <a:t>Evaluation methodology</a:t>
            </a:r>
          </a:p>
        </p:txBody>
      </p:sp>
      <p:sp>
        <p:nvSpPr>
          <p:cNvPr id="7" name="TextBox 6">
            <a:extLst>
              <a:ext uri="{FF2B5EF4-FFF2-40B4-BE49-F238E27FC236}">
                <a16:creationId xmlns:a16="http://schemas.microsoft.com/office/drawing/2014/main" id="{A2AE48CB-B720-3349-AE1A-A7EB2E149F44}"/>
              </a:ext>
            </a:extLst>
          </p:cNvPr>
          <p:cNvSpPr txBox="1"/>
          <p:nvPr/>
        </p:nvSpPr>
        <p:spPr>
          <a:xfrm>
            <a:off x="0" y="1862535"/>
            <a:ext cx="9110703" cy="5062924"/>
          </a:xfrm>
          <a:prstGeom prst="rect">
            <a:avLst/>
          </a:prstGeom>
          <a:noFill/>
        </p:spPr>
        <p:txBody>
          <a:bodyPr wrap="square" rtlCol="0">
            <a:spAutoFit/>
          </a:bodyPr>
          <a:lstStyle/>
          <a:p>
            <a:pPr marL="285750" indent="-285750">
              <a:spcAft>
                <a:spcPts val="0"/>
              </a:spcAft>
              <a:buFont typeface="Wingdings" pitchFamily="2" charset="2"/>
              <a:buChar char="v"/>
            </a:pPr>
            <a:r>
              <a:rPr lang="en-US" b="1" dirty="0"/>
              <a:t>Ultimate goal of the joint evaluation</a:t>
            </a:r>
            <a:r>
              <a:rPr lang="en-US" dirty="0"/>
              <a:t>:  </a:t>
            </a:r>
          </a:p>
          <a:p>
            <a:pPr lvl="1">
              <a:spcAft>
                <a:spcPts val="600"/>
              </a:spcAft>
            </a:pPr>
            <a:r>
              <a:rPr lang="en-US" dirty="0"/>
              <a:t>Classify all the 13 projects into three categories A, B or C, based on the scientific merit of the project and the performance of the JINR group involved:</a:t>
            </a:r>
          </a:p>
          <a:p>
            <a:pPr lvl="1">
              <a:spcAft>
                <a:spcPts val="600"/>
              </a:spcAft>
            </a:pPr>
            <a:r>
              <a:rPr lang="en-US" b="1" u="sng" dirty="0"/>
              <a:t>Category A</a:t>
            </a:r>
            <a:r>
              <a:rPr lang="en-US" b="1" dirty="0"/>
              <a:t>:</a:t>
            </a:r>
            <a:r>
              <a:rPr lang="en-US" dirty="0"/>
              <a:t> excellent projects, which should be fully funded with adequate resources and encouraged to continue and expand their impact;</a:t>
            </a:r>
          </a:p>
          <a:p>
            <a:pPr lvl="1">
              <a:spcAft>
                <a:spcPts val="600"/>
              </a:spcAft>
            </a:pPr>
            <a:r>
              <a:rPr lang="en-US" b="1" u="sng" dirty="0"/>
              <a:t>Category B</a:t>
            </a:r>
            <a:r>
              <a:rPr lang="en-US" b="1" dirty="0"/>
              <a:t>:</a:t>
            </a:r>
            <a:r>
              <a:rPr lang="en-US" dirty="0"/>
              <a:t> very good projects, but with some weaknesses. They should be funded together with a strong recommendation on where improvement is needed;</a:t>
            </a:r>
          </a:p>
          <a:p>
            <a:pPr lvl="1">
              <a:spcAft>
                <a:spcPts val="1200"/>
              </a:spcAft>
            </a:pPr>
            <a:r>
              <a:rPr lang="en-US" b="1" u="sng" dirty="0"/>
              <a:t>Category C</a:t>
            </a:r>
            <a:r>
              <a:rPr lang="en-US" b="1" dirty="0"/>
              <a:t>:</a:t>
            </a:r>
            <a:r>
              <a:rPr lang="en-US" dirty="0"/>
              <a:t> good projects, which demonstrate relatively low performance.</a:t>
            </a:r>
          </a:p>
          <a:p>
            <a:pPr marL="285750" indent="-285750">
              <a:spcAft>
                <a:spcPts val="0"/>
              </a:spcAft>
              <a:buFont typeface="Wingdings" pitchFamily="2" charset="2"/>
              <a:buChar char="v"/>
            </a:pPr>
            <a:r>
              <a:rPr lang="en-US" b="1" dirty="0"/>
              <a:t>To achieve that goal:</a:t>
            </a:r>
          </a:p>
          <a:p>
            <a:pPr marL="742950" lvl="1" indent="-285750">
              <a:spcAft>
                <a:spcPts val="600"/>
              </a:spcAft>
              <a:buFont typeface="Courier New" panose="02070309020205020404" pitchFamily="49" charset="0"/>
              <a:buChar char="o"/>
            </a:pPr>
            <a:r>
              <a:rPr lang="en-US" dirty="0"/>
              <a:t>The project leaders were requested to answer a </a:t>
            </a:r>
            <a:r>
              <a:rPr lang="en-US" b="1" dirty="0"/>
              <a:t>common questionnaire </a:t>
            </a:r>
            <a:r>
              <a:rPr lang="en-US" dirty="0"/>
              <a:t>prepared by representatives of the two PACs in coordination with the JINR management. </a:t>
            </a:r>
          </a:p>
          <a:p>
            <a:pPr marL="742950" lvl="1" indent="-285750">
              <a:spcAft>
                <a:spcPts val="600"/>
              </a:spcAft>
              <a:buFont typeface="Courier New" panose="02070309020205020404" pitchFamily="49" charset="0"/>
              <a:buChar char="o"/>
            </a:pPr>
            <a:r>
              <a:rPr lang="en-US" dirty="0"/>
              <a:t>Each project was reviewed by one referee from PAC-PP and one from PAC-NP. </a:t>
            </a:r>
          </a:p>
          <a:p>
            <a:pPr marL="742950" lvl="1" indent="-285750">
              <a:spcAft>
                <a:spcPts val="600"/>
              </a:spcAft>
              <a:buFont typeface="Courier New" panose="02070309020205020404" pitchFamily="49" charset="0"/>
              <a:buChar char="o"/>
            </a:pPr>
            <a:r>
              <a:rPr lang="en-US" dirty="0"/>
              <a:t>The final assignment of each project into category A, B or C was done taking into account the opinions of the two relevant referees and the subsequent discussion of the project by the two PACs in the joint session. </a:t>
            </a:r>
          </a:p>
        </p:txBody>
      </p:sp>
      <p:sp>
        <p:nvSpPr>
          <p:cNvPr id="4" name="TextBox 3">
            <a:extLst>
              <a:ext uri="{FF2B5EF4-FFF2-40B4-BE49-F238E27FC236}">
                <a16:creationId xmlns:a16="http://schemas.microsoft.com/office/drawing/2014/main" id="{0398BA8C-A857-A543-8623-FD1CDD675BB8}"/>
              </a:ext>
            </a:extLst>
          </p:cNvPr>
          <p:cNvSpPr txBox="1"/>
          <p:nvPr/>
        </p:nvSpPr>
        <p:spPr>
          <a:xfrm>
            <a:off x="0" y="662206"/>
            <a:ext cx="8964488" cy="1200329"/>
          </a:xfrm>
          <a:prstGeom prst="rect">
            <a:avLst/>
          </a:prstGeom>
          <a:noFill/>
        </p:spPr>
        <p:txBody>
          <a:bodyPr wrap="square" rtlCol="0">
            <a:spAutoFit/>
          </a:bodyPr>
          <a:lstStyle/>
          <a:p>
            <a:pPr marL="285750" indent="-285750">
              <a:spcAft>
                <a:spcPts val="0"/>
              </a:spcAft>
              <a:buFont typeface="Wingdings" pitchFamily="2" charset="2"/>
              <a:buChar char="v"/>
            </a:pPr>
            <a:r>
              <a:rPr lang="en-US" b="1" dirty="0"/>
              <a:t>Preliminary guidelines adopted by the two PACs:</a:t>
            </a:r>
          </a:p>
          <a:p>
            <a:pPr marL="742950" lvl="1" indent="-285750">
              <a:spcAft>
                <a:spcPts val="0"/>
              </a:spcAft>
              <a:buFont typeface="Courier New" panose="02070309020205020404" pitchFamily="49" charset="0"/>
              <a:buChar char="o"/>
            </a:pPr>
            <a:r>
              <a:rPr lang="en-US" dirty="0"/>
              <a:t>The outcome of the Joint Session should not contradict or overrule any recommendation previously made by any of the two </a:t>
            </a:r>
            <a:r>
              <a:rPr lang="en-US" dirty="0" err="1"/>
              <a:t>PaCs</a:t>
            </a:r>
            <a:r>
              <a:rPr lang="en-US" dirty="0"/>
              <a:t>.</a:t>
            </a:r>
          </a:p>
          <a:p>
            <a:pPr marL="742950" lvl="1" indent="-285750">
              <a:spcAft>
                <a:spcPts val="0"/>
              </a:spcAft>
              <a:buFont typeface="Courier New" panose="02070309020205020404" pitchFamily="49" charset="0"/>
              <a:buChar char="o"/>
            </a:pPr>
            <a:r>
              <a:rPr lang="en-US" dirty="0"/>
              <a:t>The evaluation shall not attempt a one-by-one ranking of the 13 projects.</a:t>
            </a:r>
          </a:p>
        </p:txBody>
      </p:sp>
    </p:spTree>
    <p:extLst>
      <p:ext uri="{BB962C8B-B14F-4D97-AF65-F5344CB8AC3E}">
        <p14:creationId xmlns:p14="http://schemas.microsoft.com/office/powerpoint/2010/main" val="2797973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par>
                                <p:cTn id="8" presetID="9"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dissolve">
                                      <p:cBhvr>
                                        <p:cTn id="10" dur="500"/>
                                        <p:tgtEl>
                                          <p:spTgt spid="7">
                                            <p:txEl>
                                              <p:pRg st="0" end="0"/>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dissolve">
                                      <p:cBhvr>
                                        <p:cTn id="13" dur="500"/>
                                        <p:tgtEl>
                                          <p:spTgt spid="7">
                                            <p:txEl>
                                              <p:pRg st="1" end="1"/>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animEffect transition="in" filter="dissolve">
                                      <p:cBhvr>
                                        <p:cTn id="16" dur="500"/>
                                        <p:tgtEl>
                                          <p:spTgt spid="7">
                                            <p:txEl>
                                              <p:pRg st="2" end="2"/>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dissolve">
                                      <p:cBhvr>
                                        <p:cTn id="19" dur="500"/>
                                        <p:tgtEl>
                                          <p:spTgt spid="7">
                                            <p:txEl>
                                              <p:pRg st="3" end="3"/>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dissolve">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animEffect transition="in" filter="dissolve">
                                      <p:cBhvr>
                                        <p:cTn id="27" dur="500"/>
                                        <p:tgtEl>
                                          <p:spTgt spid="7">
                                            <p:txEl>
                                              <p:pRg st="6" end="6"/>
                                            </p:txEl>
                                          </p:spTgt>
                                        </p:tgtEl>
                                      </p:cBhvr>
                                    </p:animEffect>
                                  </p:childTnLst>
                                </p:cTn>
                              </p:par>
                              <p:par>
                                <p:cTn id="28" presetID="9" presetClass="entr" presetSubtype="0" fill="hold" nodeType="withEffect">
                                  <p:stCondLst>
                                    <p:cond delay="0"/>
                                  </p:stCondLst>
                                  <p:childTnLst>
                                    <p:set>
                                      <p:cBhvr>
                                        <p:cTn id="29" dur="1" fill="hold">
                                          <p:stCondLst>
                                            <p:cond delay="0"/>
                                          </p:stCondLst>
                                        </p:cTn>
                                        <p:tgtEl>
                                          <p:spTgt spid="7">
                                            <p:txEl>
                                              <p:pRg st="7" end="7"/>
                                            </p:txEl>
                                          </p:spTgt>
                                        </p:tgtEl>
                                        <p:attrNameLst>
                                          <p:attrName>style.visibility</p:attrName>
                                        </p:attrNameLst>
                                      </p:cBhvr>
                                      <p:to>
                                        <p:strVal val="visible"/>
                                      </p:to>
                                    </p:set>
                                    <p:animEffect transition="in" filter="dissolve">
                                      <p:cBhvr>
                                        <p:cTn id="30" dur="500"/>
                                        <p:tgtEl>
                                          <p:spTgt spid="7">
                                            <p:txEl>
                                              <p:pRg st="7" end="7"/>
                                            </p:txEl>
                                          </p:spTgt>
                                        </p:tgtEl>
                                      </p:cBhvr>
                                    </p:animEffect>
                                  </p:childTnLst>
                                </p:cTn>
                              </p:par>
                              <p:par>
                                <p:cTn id="31" presetID="9" presetClass="entr" presetSubtype="0" fill="hold" nodeType="withEffect">
                                  <p:stCondLst>
                                    <p:cond delay="0"/>
                                  </p:stCondLst>
                                  <p:childTnLst>
                                    <p:set>
                                      <p:cBhvr>
                                        <p:cTn id="32" dur="1" fill="hold">
                                          <p:stCondLst>
                                            <p:cond delay="0"/>
                                          </p:stCondLst>
                                        </p:cTn>
                                        <p:tgtEl>
                                          <p:spTgt spid="7">
                                            <p:txEl>
                                              <p:pRg st="8" end="8"/>
                                            </p:txEl>
                                          </p:spTgt>
                                        </p:tgtEl>
                                        <p:attrNameLst>
                                          <p:attrName>style.visibility</p:attrName>
                                        </p:attrNameLst>
                                      </p:cBhvr>
                                      <p:to>
                                        <p:strVal val="visible"/>
                                      </p:to>
                                    </p:set>
                                    <p:animEffect transition="in" filter="dissolve">
                                      <p:cBhvr>
                                        <p:cTn id="33" dur="500"/>
                                        <p:tgtEl>
                                          <p:spTgt spid="7">
                                            <p:txEl>
                                              <p:pRg st="8" end="8"/>
                                            </p:txEl>
                                          </p:spTgt>
                                        </p:tgtEl>
                                      </p:cBhvr>
                                    </p:animEffect>
                                  </p:childTnLst>
                                </p:cTn>
                              </p:par>
                              <p:par>
                                <p:cTn id="34" presetID="9" presetClass="entr" presetSubtype="0" fill="hold" nodeType="withEffect">
                                  <p:stCondLst>
                                    <p:cond delay="0"/>
                                  </p:stCondLst>
                                  <p:childTnLst>
                                    <p:set>
                                      <p:cBhvr>
                                        <p:cTn id="35" dur="1" fill="hold">
                                          <p:stCondLst>
                                            <p:cond delay="0"/>
                                          </p:stCondLst>
                                        </p:cTn>
                                        <p:tgtEl>
                                          <p:spTgt spid="7">
                                            <p:txEl>
                                              <p:pRg st="5" end="5"/>
                                            </p:txEl>
                                          </p:spTgt>
                                        </p:tgtEl>
                                        <p:attrNameLst>
                                          <p:attrName>style.visibility</p:attrName>
                                        </p:attrNameLst>
                                      </p:cBhvr>
                                      <p:to>
                                        <p:strVal val="visible"/>
                                      </p:to>
                                    </p:set>
                                    <p:animEffect transition="in" filter="dissolve">
                                      <p:cBhvr>
                                        <p:cTn id="36"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8"/>
          <p:cNvSpPr>
            <a:spLocks noGrp="1" noChangeArrowheads="1"/>
          </p:cNvSpPr>
          <p:nvPr>
            <p:ph type="title"/>
          </p:nvPr>
        </p:nvSpPr>
        <p:spPr bwMode="auto">
          <a:xfrm>
            <a:off x="1020664" y="134907"/>
            <a:ext cx="6624736" cy="762762"/>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a:solidFill>
                  <a:srgbClr val="FFFF00"/>
                </a:solidFill>
              </a:rPr>
              <a:t>Questionnaire</a:t>
            </a:r>
          </a:p>
        </p:txBody>
      </p:sp>
      <p:sp>
        <p:nvSpPr>
          <p:cNvPr id="5" name="Slide Number Placeholder 4"/>
          <p:cNvSpPr>
            <a:spLocks noGrp="1"/>
          </p:cNvSpPr>
          <p:nvPr>
            <p:ph type="sldNum" sz="quarter" idx="12"/>
          </p:nvPr>
        </p:nvSpPr>
        <p:spPr/>
        <p:txBody>
          <a:bodyPr/>
          <a:lstStyle/>
          <a:p>
            <a:pPr>
              <a:defRPr/>
            </a:pPr>
            <a:fld id="{16AAA047-8AEF-4C69-86C3-C9A280890182}" type="slidenum">
              <a:rPr lang="fr-FR" smtClean="0"/>
              <a:pPr>
                <a:defRPr/>
              </a:pPr>
              <a:t>6</a:t>
            </a:fld>
            <a:endParaRPr lang="fr-FR"/>
          </a:p>
        </p:txBody>
      </p:sp>
      <p:sp>
        <p:nvSpPr>
          <p:cNvPr id="3" name="TextBox 2">
            <a:extLst>
              <a:ext uri="{FF2B5EF4-FFF2-40B4-BE49-F238E27FC236}">
                <a16:creationId xmlns:a16="http://schemas.microsoft.com/office/drawing/2014/main" id="{62E81BE6-85E6-0F43-8206-7109C66907B8}"/>
              </a:ext>
            </a:extLst>
          </p:cNvPr>
          <p:cNvSpPr txBox="1"/>
          <p:nvPr/>
        </p:nvSpPr>
        <p:spPr>
          <a:xfrm>
            <a:off x="7380312" y="404664"/>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14CD8113-CC70-E24B-B383-9907656A08E5}"/>
              </a:ext>
            </a:extLst>
          </p:cNvPr>
          <p:cNvSpPr txBox="1"/>
          <p:nvPr/>
        </p:nvSpPr>
        <p:spPr>
          <a:xfrm>
            <a:off x="287524" y="938122"/>
            <a:ext cx="8568952" cy="5909310"/>
          </a:xfrm>
          <a:prstGeom prst="rect">
            <a:avLst/>
          </a:prstGeom>
          <a:noFill/>
        </p:spPr>
        <p:txBody>
          <a:bodyPr wrap="square" rtlCol="0">
            <a:spAutoFit/>
          </a:bodyPr>
          <a:lstStyle/>
          <a:p>
            <a:pPr marL="342900" indent="-342900">
              <a:buFont typeface="+mj-lt"/>
              <a:buAutoNum type="arabicPeriod"/>
            </a:pPr>
            <a:r>
              <a:rPr lang="en-US" sz="1600" b="1" dirty="0"/>
              <a:t>Goals of the experiment:  </a:t>
            </a:r>
            <a:r>
              <a:rPr lang="en-US" sz="1600" dirty="0"/>
              <a:t> </a:t>
            </a:r>
          </a:p>
          <a:p>
            <a:r>
              <a:rPr lang="en-US" sz="1600" dirty="0"/>
              <a:t>1a. Give a short description of the goals of the experiment - limited to  ½ page.</a:t>
            </a:r>
          </a:p>
          <a:p>
            <a:r>
              <a:rPr lang="en-US" sz="1600" dirty="0"/>
              <a:t>1b. Explain what the project adds to the international scenario - limited to ½ page.</a:t>
            </a:r>
          </a:p>
          <a:p>
            <a:endParaRPr lang="en-US" sz="1600" dirty="0"/>
          </a:p>
          <a:p>
            <a:r>
              <a:rPr lang="en-US" sz="1600" b="1" dirty="0"/>
              <a:t>2.   Contributions of the JINR group:</a:t>
            </a:r>
          </a:p>
          <a:p>
            <a:r>
              <a:rPr lang="en-US" sz="1600" dirty="0"/>
              <a:t>2a. Give an itemized list of the </a:t>
            </a:r>
            <a:r>
              <a:rPr lang="en-US" sz="1600" b="1" dirty="0"/>
              <a:t>specific contributions of the JINR group </a:t>
            </a:r>
            <a:r>
              <a:rPr lang="en-US" sz="1600" dirty="0"/>
              <a:t>in hardware (including use of JINR computing resources for the project), software development and physics analyses - limited to 1 page.</a:t>
            </a:r>
          </a:p>
          <a:p>
            <a:r>
              <a:rPr lang="en-US" sz="1600" dirty="0"/>
              <a:t>2b. Give a list of the </a:t>
            </a:r>
            <a:r>
              <a:rPr lang="en-US" sz="1600" b="1" dirty="0"/>
              <a:t>responsibilities of JINR group members </a:t>
            </a:r>
            <a:r>
              <a:rPr lang="en-US" sz="1600" dirty="0"/>
              <a:t>within the management structure of the collaboration, if any,  giving the name of the JINR member, the managerial role and the appointment period.</a:t>
            </a:r>
          </a:p>
          <a:p>
            <a:endParaRPr lang="en-US" sz="1600" dirty="0"/>
          </a:p>
          <a:p>
            <a:r>
              <a:rPr lang="en-US" sz="1600" b="1" dirty="0"/>
              <a:t>3.    Publications:  </a:t>
            </a:r>
          </a:p>
          <a:p>
            <a:r>
              <a:rPr lang="en-US" sz="1600" b="1" dirty="0"/>
              <a:t>List the papers published in 2016, 2017 and 2018 </a:t>
            </a:r>
            <a:r>
              <a:rPr lang="en-US" sz="1600" dirty="0"/>
              <a:t>in the refereed literature (no conference proceedings) in which the JINR group had a major contribution (e.g. author of the analysis, promoter of the experiment, corresponding author, realization of a key equipment etc.). Give title of paper, reference and describe in 1-2 sentences the JINR contribution. Mention the total number of papers published by the project in the same time period.</a:t>
            </a:r>
          </a:p>
          <a:p>
            <a:endParaRPr lang="en-US" sz="1600" dirty="0"/>
          </a:p>
          <a:p>
            <a:r>
              <a:rPr lang="en-US" sz="1600" b="1" dirty="0"/>
              <a:t>4.   PhD theses:  </a:t>
            </a:r>
          </a:p>
          <a:p>
            <a:r>
              <a:rPr lang="en-US" sz="1600" b="1" dirty="0"/>
              <a:t>List the PhD theses completed within the last 3 years</a:t>
            </a:r>
            <a:r>
              <a:rPr lang="en-US" sz="1600" dirty="0"/>
              <a:t>, or expected to be completed within 2019, by JINR students within the project, giving the student name, thesis title and graduation year.</a:t>
            </a:r>
          </a:p>
        </p:txBody>
      </p:sp>
    </p:spTree>
    <p:extLst>
      <p:ext uri="{BB962C8B-B14F-4D97-AF65-F5344CB8AC3E}">
        <p14:creationId xmlns:p14="http://schemas.microsoft.com/office/powerpoint/2010/main" val="3452607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8"/>
          <p:cNvSpPr>
            <a:spLocks noGrp="1" noChangeArrowheads="1"/>
          </p:cNvSpPr>
          <p:nvPr>
            <p:ph type="title"/>
          </p:nvPr>
        </p:nvSpPr>
        <p:spPr bwMode="auto">
          <a:xfrm>
            <a:off x="1043608" y="122170"/>
            <a:ext cx="6624736" cy="762762"/>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a:solidFill>
                  <a:srgbClr val="FFFF00"/>
                </a:solidFill>
              </a:rPr>
              <a:t>Questionnaire (</a:t>
            </a:r>
            <a:r>
              <a:rPr lang="en-US" sz="4000" u="sng" dirty="0" err="1">
                <a:solidFill>
                  <a:srgbClr val="FFFF00"/>
                </a:solidFill>
              </a:rPr>
              <a:t>cont</a:t>
            </a:r>
            <a:r>
              <a:rPr lang="en-US" sz="4000" u="sng" dirty="0">
                <a:solidFill>
                  <a:srgbClr val="FFFF00"/>
                </a:solidFill>
              </a:rPr>
              <a:t>)</a:t>
            </a:r>
          </a:p>
        </p:txBody>
      </p:sp>
      <p:sp>
        <p:nvSpPr>
          <p:cNvPr id="5" name="Slide Number Placeholder 4"/>
          <p:cNvSpPr>
            <a:spLocks noGrp="1"/>
          </p:cNvSpPr>
          <p:nvPr>
            <p:ph type="sldNum" sz="quarter" idx="12"/>
          </p:nvPr>
        </p:nvSpPr>
        <p:spPr/>
        <p:txBody>
          <a:bodyPr/>
          <a:lstStyle/>
          <a:p>
            <a:pPr>
              <a:defRPr/>
            </a:pPr>
            <a:fld id="{16AAA047-8AEF-4C69-86C3-C9A280890182}" type="slidenum">
              <a:rPr lang="fr-FR" smtClean="0"/>
              <a:pPr>
                <a:defRPr/>
              </a:pPr>
              <a:t>7</a:t>
            </a:fld>
            <a:endParaRPr lang="fr-FR"/>
          </a:p>
        </p:txBody>
      </p:sp>
      <p:sp>
        <p:nvSpPr>
          <p:cNvPr id="3" name="TextBox 2">
            <a:extLst>
              <a:ext uri="{FF2B5EF4-FFF2-40B4-BE49-F238E27FC236}">
                <a16:creationId xmlns:a16="http://schemas.microsoft.com/office/drawing/2014/main" id="{62E81BE6-85E6-0F43-8206-7109C66907B8}"/>
              </a:ext>
            </a:extLst>
          </p:cNvPr>
          <p:cNvSpPr txBox="1"/>
          <p:nvPr/>
        </p:nvSpPr>
        <p:spPr>
          <a:xfrm>
            <a:off x="7380312" y="404664"/>
            <a:ext cx="184731" cy="369332"/>
          </a:xfrm>
          <a:prstGeom prst="rect">
            <a:avLst/>
          </a:prstGeom>
          <a:noFill/>
        </p:spPr>
        <p:txBody>
          <a:bodyPr wrap="none" rtlCol="0">
            <a:spAutoFit/>
          </a:bodyPr>
          <a:lstStyle/>
          <a:p>
            <a:endParaRPr lang="en-US" dirty="0"/>
          </a:p>
        </p:txBody>
      </p:sp>
      <p:sp>
        <p:nvSpPr>
          <p:cNvPr id="4" name="Date Placeholder 3">
            <a:extLst>
              <a:ext uri="{FF2B5EF4-FFF2-40B4-BE49-F238E27FC236}">
                <a16:creationId xmlns:a16="http://schemas.microsoft.com/office/drawing/2014/main" id="{8C21DACD-618E-9E40-B61C-E404145BBD03}"/>
              </a:ext>
            </a:extLst>
          </p:cNvPr>
          <p:cNvSpPr>
            <a:spLocks noGrp="1"/>
          </p:cNvSpPr>
          <p:nvPr>
            <p:ph type="dt" sz="half" idx="10"/>
          </p:nvPr>
        </p:nvSpPr>
        <p:spPr/>
        <p:txBody>
          <a:bodyPr/>
          <a:lstStyle/>
          <a:p>
            <a:pPr>
              <a:defRPr/>
            </a:pPr>
            <a:r>
              <a:rPr lang="en-US"/>
              <a:t>Itzhak Tserruya</a:t>
            </a:r>
            <a:endParaRPr lang="fr-FR"/>
          </a:p>
        </p:txBody>
      </p:sp>
      <p:sp>
        <p:nvSpPr>
          <p:cNvPr id="6" name="Footer Placeholder 5">
            <a:extLst>
              <a:ext uri="{FF2B5EF4-FFF2-40B4-BE49-F238E27FC236}">
                <a16:creationId xmlns:a16="http://schemas.microsoft.com/office/drawing/2014/main" id="{9E99D16E-4BC9-8648-BBE6-A31C55C8F56F}"/>
              </a:ext>
            </a:extLst>
          </p:cNvPr>
          <p:cNvSpPr>
            <a:spLocks noGrp="1"/>
          </p:cNvSpPr>
          <p:nvPr>
            <p:ph type="ftr" sz="quarter" idx="11"/>
          </p:nvPr>
        </p:nvSpPr>
        <p:spPr/>
        <p:txBody>
          <a:bodyPr/>
          <a:lstStyle/>
          <a:p>
            <a:pPr>
              <a:defRPr/>
            </a:pPr>
            <a:r>
              <a:rPr lang="en-US"/>
              <a:t>125 SC JINR, February 21, 2109</a:t>
            </a:r>
            <a:endParaRPr lang="fr-FR"/>
          </a:p>
        </p:txBody>
      </p:sp>
      <p:sp>
        <p:nvSpPr>
          <p:cNvPr id="10" name="TextBox 9">
            <a:extLst>
              <a:ext uri="{FF2B5EF4-FFF2-40B4-BE49-F238E27FC236}">
                <a16:creationId xmlns:a16="http://schemas.microsoft.com/office/drawing/2014/main" id="{577DDBEE-E7B9-E446-8E6E-23A6CE6FC4F7}"/>
              </a:ext>
            </a:extLst>
          </p:cNvPr>
          <p:cNvSpPr txBox="1"/>
          <p:nvPr/>
        </p:nvSpPr>
        <p:spPr>
          <a:xfrm>
            <a:off x="215516" y="1055374"/>
            <a:ext cx="8712968" cy="5016758"/>
          </a:xfrm>
          <a:prstGeom prst="rect">
            <a:avLst/>
          </a:prstGeom>
          <a:noFill/>
        </p:spPr>
        <p:txBody>
          <a:bodyPr wrap="square" rtlCol="0">
            <a:spAutoFit/>
          </a:bodyPr>
          <a:lstStyle/>
          <a:p>
            <a:r>
              <a:rPr lang="en-US" sz="1600" b="1" dirty="0"/>
              <a:t>5.   Talks:</a:t>
            </a:r>
          </a:p>
          <a:p>
            <a:r>
              <a:rPr lang="en-US" sz="1600" dirty="0"/>
              <a:t>5a</a:t>
            </a:r>
            <a:r>
              <a:rPr lang="en-US" sz="1600" b="1" dirty="0"/>
              <a:t>. List the invited plenary talks </a:t>
            </a:r>
            <a:r>
              <a:rPr lang="en-US" sz="1600" dirty="0"/>
              <a:t>given by members of the JINR group in 2016, 2017 and 2018 at international conferences, workshops…: give name and date of the Conference,  title of talk and speaker name. </a:t>
            </a:r>
          </a:p>
          <a:p>
            <a:r>
              <a:rPr lang="en-US" sz="1600" dirty="0"/>
              <a:t>5b. </a:t>
            </a:r>
            <a:r>
              <a:rPr lang="en-US" sz="1600" b="1" dirty="0"/>
              <a:t>Give a similar list for parallel talks. </a:t>
            </a:r>
          </a:p>
          <a:p>
            <a:endParaRPr lang="en-US" sz="1600" b="1" dirty="0"/>
          </a:p>
          <a:p>
            <a:r>
              <a:rPr lang="en-US" sz="1600" b="1" dirty="0"/>
              <a:t>6.   Group size, composition and budget.</a:t>
            </a:r>
          </a:p>
          <a:p>
            <a:r>
              <a:rPr lang="en-US" sz="1600" dirty="0"/>
              <a:t>6a. Present in a Table the </a:t>
            </a:r>
            <a:r>
              <a:rPr lang="en-US" sz="1600" b="1" dirty="0"/>
              <a:t>list of JINR personnel involved in the project</a:t>
            </a:r>
            <a:r>
              <a:rPr lang="en-US" sz="1600" dirty="0"/>
              <a:t>, including name, status (e.g. PI, researcher, post-doc, student, engineer, technician…) and FTE. Mention the total number of people in the collaboration.</a:t>
            </a:r>
          </a:p>
          <a:p>
            <a:r>
              <a:rPr lang="en-US" sz="1600" dirty="0"/>
              <a:t>6b. Indicate the </a:t>
            </a:r>
            <a:r>
              <a:rPr lang="en-US" sz="1600" b="1" dirty="0"/>
              <a:t>expected changes in the group size</a:t>
            </a:r>
            <a:r>
              <a:rPr lang="en-US" sz="1600" dirty="0"/>
              <a:t>, if any, till the end of the currently approved project.</a:t>
            </a:r>
          </a:p>
          <a:p>
            <a:r>
              <a:rPr lang="en-US" sz="1600" dirty="0"/>
              <a:t>6c. Present the </a:t>
            </a:r>
            <a:r>
              <a:rPr lang="en-US" sz="1600" b="1" dirty="0"/>
              <a:t>JINR group budget from 2018</a:t>
            </a:r>
            <a:r>
              <a:rPr lang="en-US" sz="1600" dirty="0"/>
              <a:t> till the end of the currently approved project in a Table specifying the main budget items (equipment, computing, salaries, common funds, travel…).</a:t>
            </a:r>
          </a:p>
          <a:p>
            <a:r>
              <a:rPr lang="en-US" sz="1600" dirty="0"/>
              <a:t>6d. Indicate the use of JINR computing resources for the group and for the project, if any.</a:t>
            </a:r>
          </a:p>
          <a:p>
            <a:endParaRPr lang="en-US" sz="1600" dirty="0"/>
          </a:p>
          <a:p>
            <a:r>
              <a:rPr lang="en-US" sz="1600" b="1" dirty="0"/>
              <a:t>7.   Plans </a:t>
            </a:r>
          </a:p>
          <a:p>
            <a:r>
              <a:rPr lang="en-US" sz="1600" dirty="0"/>
              <a:t>Give a short description limited to ½ page of the </a:t>
            </a:r>
            <a:r>
              <a:rPr lang="en-US" sz="1600" b="1" dirty="0"/>
              <a:t>JINR group pla</a:t>
            </a:r>
            <a:r>
              <a:rPr lang="en-US" sz="1600" dirty="0"/>
              <a:t>ns (in data taking, analysis, detector R&amp;D, upgrade activities…) till the end of the currently approved project.</a:t>
            </a:r>
          </a:p>
        </p:txBody>
      </p:sp>
    </p:spTree>
    <p:extLst>
      <p:ext uri="{BB962C8B-B14F-4D97-AF65-F5344CB8AC3E}">
        <p14:creationId xmlns:p14="http://schemas.microsoft.com/office/powerpoint/2010/main" val="774430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8"/>
          <p:cNvSpPr>
            <a:spLocks noGrp="1" noChangeArrowheads="1"/>
          </p:cNvSpPr>
          <p:nvPr>
            <p:ph type="title"/>
          </p:nvPr>
        </p:nvSpPr>
        <p:spPr bwMode="auto">
          <a:xfrm>
            <a:off x="1043608" y="122170"/>
            <a:ext cx="6624736" cy="762762"/>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a:solidFill>
                  <a:srgbClr val="FFFF00"/>
                </a:solidFill>
              </a:rPr>
              <a:t>Question Marks</a:t>
            </a:r>
          </a:p>
        </p:txBody>
      </p:sp>
      <p:sp>
        <p:nvSpPr>
          <p:cNvPr id="5" name="Slide Number Placeholder 4"/>
          <p:cNvSpPr>
            <a:spLocks noGrp="1"/>
          </p:cNvSpPr>
          <p:nvPr>
            <p:ph type="sldNum" sz="quarter" idx="12"/>
          </p:nvPr>
        </p:nvSpPr>
        <p:spPr/>
        <p:txBody>
          <a:bodyPr/>
          <a:lstStyle/>
          <a:p>
            <a:pPr>
              <a:defRPr/>
            </a:pPr>
            <a:fld id="{16AAA047-8AEF-4C69-86C3-C9A280890182}" type="slidenum">
              <a:rPr lang="fr-FR" smtClean="0"/>
              <a:pPr>
                <a:defRPr/>
              </a:pPr>
              <a:t>8</a:t>
            </a:fld>
            <a:endParaRPr lang="fr-FR"/>
          </a:p>
        </p:txBody>
      </p:sp>
      <p:sp>
        <p:nvSpPr>
          <p:cNvPr id="3" name="TextBox 2">
            <a:extLst>
              <a:ext uri="{FF2B5EF4-FFF2-40B4-BE49-F238E27FC236}">
                <a16:creationId xmlns:a16="http://schemas.microsoft.com/office/drawing/2014/main" id="{62E81BE6-85E6-0F43-8206-7109C66907B8}"/>
              </a:ext>
            </a:extLst>
          </p:cNvPr>
          <p:cNvSpPr txBox="1"/>
          <p:nvPr/>
        </p:nvSpPr>
        <p:spPr>
          <a:xfrm>
            <a:off x="7380312" y="404664"/>
            <a:ext cx="184731" cy="369332"/>
          </a:xfrm>
          <a:prstGeom prst="rect">
            <a:avLst/>
          </a:prstGeom>
          <a:noFill/>
        </p:spPr>
        <p:txBody>
          <a:bodyPr wrap="none" rtlCol="0">
            <a:spAutoFit/>
          </a:bodyPr>
          <a:lstStyle/>
          <a:p>
            <a:endParaRPr lang="en-US" dirty="0"/>
          </a:p>
        </p:txBody>
      </p:sp>
      <p:sp>
        <p:nvSpPr>
          <p:cNvPr id="4" name="Date Placeholder 3">
            <a:extLst>
              <a:ext uri="{FF2B5EF4-FFF2-40B4-BE49-F238E27FC236}">
                <a16:creationId xmlns:a16="http://schemas.microsoft.com/office/drawing/2014/main" id="{8C21DACD-618E-9E40-B61C-E404145BBD03}"/>
              </a:ext>
            </a:extLst>
          </p:cNvPr>
          <p:cNvSpPr>
            <a:spLocks noGrp="1"/>
          </p:cNvSpPr>
          <p:nvPr>
            <p:ph type="dt" sz="half" idx="10"/>
          </p:nvPr>
        </p:nvSpPr>
        <p:spPr/>
        <p:txBody>
          <a:bodyPr/>
          <a:lstStyle/>
          <a:p>
            <a:pPr>
              <a:defRPr/>
            </a:pPr>
            <a:r>
              <a:rPr lang="en-US"/>
              <a:t>Itzhak Tserruya</a:t>
            </a:r>
            <a:endParaRPr lang="fr-FR"/>
          </a:p>
        </p:txBody>
      </p:sp>
      <p:sp>
        <p:nvSpPr>
          <p:cNvPr id="6" name="Footer Placeholder 5">
            <a:extLst>
              <a:ext uri="{FF2B5EF4-FFF2-40B4-BE49-F238E27FC236}">
                <a16:creationId xmlns:a16="http://schemas.microsoft.com/office/drawing/2014/main" id="{9E99D16E-4BC9-8648-BBE6-A31C55C8F56F}"/>
              </a:ext>
            </a:extLst>
          </p:cNvPr>
          <p:cNvSpPr>
            <a:spLocks noGrp="1"/>
          </p:cNvSpPr>
          <p:nvPr>
            <p:ph type="ftr" sz="quarter" idx="11"/>
          </p:nvPr>
        </p:nvSpPr>
        <p:spPr/>
        <p:txBody>
          <a:bodyPr/>
          <a:lstStyle/>
          <a:p>
            <a:pPr>
              <a:defRPr/>
            </a:pPr>
            <a:r>
              <a:rPr lang="en-US"/>
              <a:t>125 SC JINR, February 21, 2109</a:t>
            </a:r>
            <a:endParaRPr lang="fr-FR"/>
          </a:p>
        </p:txBody>
      </p:sp>
      <p:sp>
        <p:nvSpPr>
          <p:cNvPr id="9" name="TextBox 8">
            <a:extLst>
              <a:ext uri="{FF2B5EF4-FFF2-40B4-BE49-F238E27FC236}">
                <a16:creationId xmlns:a16="http://schemas.microsoft.com/office/drawing/2014/main" id="{14CD8113-CC70-E24B-B383-9907656A08E5}"/>
              </a:ext>
            </a:extLst>
          </p:cNvPr>
          <p:cNvSpPr txBox="1"/>
          <p:nvPr/>
        </p:nvSpPr>
        <p:spPr>
          <a:xfrm>
            <a:off x="457200" y="1053786"/>
            <a:ext cx="8568952" cy="5293757"/>
          </a:xfrm>
          <a:prstGeom prst="rect">
            <a:avLst/>
          </a:prstGeom>
          <a:noFill/>
        </p:spPr>
        <p:txBody>
          <a:bodyPr wrap="square" rtlCol="0">
            <a:spAutoFit/>
          </a:bodyPr>
          <a:lstStyle/>
          <a:p>
            <a:pPr marL="342900" indent="-342900">
              <a:buFont typeface="+mj-lt"/>
              <a:buAutoNum type="arabicPeriod"/>
            </a:pPr>
            <a:r>
              <a:rPr lang="en-US" sz="1600" b="1" dirty="0"/>
              <a:t>Goals of the experiment:  </a:t>
            </a:r>
            <a:r>
              <a:rPr lang="en-US" sz="1600" dirty="0"/>
              <a:t> </a:t>
            </a:r>
          </a:p>
          <a:p>
            <a:r>
              <a:rPr lang="en-US" sz="1600" dirty="0"/>
              <a:t>1a. Give a short description of the goals of the experiment  - limited to  ½ page.</a:t>
            </a:r>
          </a:p>
          <a:p>
            <a:r>
              <a:rPr lang="en-US" sz="1600" dirty="0"/>
              <a:t>1b. Explain what the project adds to the international scenario: limited to ½ page.</a:t>
            </a:r>
          </a:p>
          <a:p>
            <a:r>
              <a:rPr lang="en-US" b="1" dirty="0"/>
              <a:t>Marks for question 1: 0,1,2,3</a:t>
            </a:r>
          </a:p>
          <a:p>
            <a:endParaRPr lang="en-US" sz="1600" dirty="0"/>
          </a:p>
          <a:p>
            <a:r>
              <a:rPr lang="en-US" sz="1600" b="1" dirty="0"/>
              <a:t>2.   Contributions of the JINR group:</a:t>
            </a:r>
          </a:p>
          <a:p>
            <a:r>
              <a:rPr lang="en-US" sz="1600" dirty="0"/>
              <a:t>2a. Give an itemized list of the </a:t>
            </a:r>
            <a:r>
              <a:rPr lang="en-US" sz="1600" b="1" dirty="0"/>
              <a:t>specific contributions of the JINR group </a:t>
            </a:r>
            <a:r>
              <a:rPr lang="en-US" sz="1600" dirty="0"/>
              <a:t>in hardware (including use of JINR computing resources for the project), software development and physics analyses - limited to 1 page.</a:t>
            </a:r>
          </a:p>
          <a:p>
            <a:r>
              <a:rPr lang="en-US" sz="1600" dirty="0"/>
              <a:t>2b. Give a list of the </a:t>
            </a:r>
            <a:r>
              <a:rPr lang="en-US" sz="1600" b="1" dirty="0"/>
              <a:t>responsibilities of JINR group members </a:t>
            </a:r>
            <a:r>
              <a:rPr lang="en-US" sz="1600" dirty="0"/>
              <a:t>within the management structure of the collaboration, if any,  giving the name of the JINR member, the managerial role and the appointment period.</a:t>
            </a:r>
          </a:p>
          <a:p>
            <a:endParaRPr lang="en-US" sz="1600" dirty="0"/>
          </a:p>
          <a:p>
            <a:r>
              <a:rPr lang="en-US" sz="1600" b="1" dirty="0"/>
              <a:t>3.    Publications:  </a:t>
            </a:r>
          </a:p>
          <a:p>
            <a:r>
              <a:rPr lang="en-US" sz="1600" b="1" dirty="0"/>
              <a:t>List the papers published in 2016, 2017 and 2018 </a:t>
            </a:r>
            <a:r>
              <a:rPr lang="en-US" sz="1600" dirty="0"/>
              <a:t>in the refereed literature (no conference proceedings) in which the JINR group had a major contribution (e.g. author of the analysis, promoter of the experiment, corresponding author, realization of a key equipment etc.). Give title of paper, reference and describe in 1-2 sentences the JINR contribution. Mention the total number of papers published by the project in the same time period.</a:t>
            </a:r>
          </a:p>
          <a:p>
            <a:r>
              <a:rPr lang="en-US" b="1" dirty="0"/>
              <a:t>Marks for questions 2 and 3: 0,1,2,3</a:t>
            </a:r>
          </a:p>
          <a:p>
            <a:endParaRPr lang="en-US" sz="1600" b="1" dirty="0"/>
          </a:p>
        </p:txBody>
      </p:sp>
    </p:spTree>
    <p:extLst>
      <p:ext uri="{BB962C8B-B14F-4D97-AF65-F5344CB8AC3E}">
        <p14:creationId xmlns:p14="http://schemas.microsoft.com/office/powerpoint/2010/main" val="2145594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8"/>
          <p:cNvSpPr>
            <a:spLocks noGrp="1" noChangeArrowheads="1"/>
          </p:cNvSpPr>
          <p:nvPr>
            <p:ph type="title"/>
          </p:nvPr>
        </p:nvSpPr>
        <p:spPr bwMode="auto">
          <a:xfrm>
            <a:off x="1043608" y="122170"/>
            <a:ext cx="6624736" cy="762762"/>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a:solidFill>
                  <a:srgbClr val="FFFF00"/>
                </a:solidFill>
              </a:rPr>
              <a:t>Question Marks (</a:t>
            </a:r>
            <a:r>
              <a:rPr lang="en-US" sz="4000" u="sng" dirty="0" err="1">
                <a:solidFill>
                  <a:srgbClr val="FFFF00"/>
                </a:solidFill>
              </a:rPr>
              <a:t>cont</a:t>
            </a:r>
            <a:r>
              <a:rPr lang="en-US" sz="4000" u="sng" dirty="0">
                <a:solidFill>
                  <a:srgbClr val="FFFF00"/>
                </a:solidFill>
              </a:rPr>
              <a:t>)</a:t>
            </a:r>
          </a:p>
        </p:txBody>
      </p:sp>
      <p:sp>
        <p:nvSpPr>
          <p:cNvPr id="5" name="Slide Number Placeholder 4"/>
          <p:cNvSpPr>
            <a:spLocks noGrp="1"/>
          </p:cNvSpPr>
          <p:nvPr>
            <p:ph type="sldNum" sz="quarter" idx="12"/>
          </p:nvPr>
        </p:nvSpPr>
        <p:spPr/>
        <p:txBody>
          <a:bodyPr/>
          <a:lstStyle/>
          <a:p>
            <a:pPr>
              <a:defRPr/>
            </a:pPr>
            <a:fld id="{16AAA047-8AEF-4C69-86C3-C9A280890182}" type="slidenum">
              <a:rPr lang="fr-FR" smtClean="0"/>
              <a:pPr>
                <a:defRPr/>
              </a:pPr>
              <a:t>9</a:t>
            </a:fld>
            <a:endParaRPr lang="fr-FR"/>
          </a:p>
        </p:txBody>
      </p:sp>
      <p:sp>
        <p:nvSpPr>
          <p:cNvPr id="3" name="TextBox 2">
            <a:extLst>
              <a:ext uri="{FF2B5EF4-FFF2-40B4-BE49-F238E27FC236}">
                <a16:creationId xmlns:a16="http://schemas.microsoft.com/office/drawing/2014/main" id="{62E81BE6-85E6-0F43-8206-7109C66907B8}"/>
              </a:ext>
            </a:extLst>
          </p:cNvPr>
          <p:cNvSpPr txBox="1"/>
          <p:nvPr/>
        </p:nvSpPr>
        <p:spPr>
          <a:xfrm>
            <a:off x="7380312" y="404664"/>
            <a:ext cx="184731" cy="369332"/>
          </a:xfrm>
          <a:prstGeom prst="rect">
            <a:avLst/>
          </a:prstGeom>
          <a:noFill/>
        </p:spPr>
        <p:txBody>
          <a:bodyPr wrap="none" rtlCol="0">
            <a:spAutoFit/>
          </a:bodyPr>
          <a:lstStyle/>
          <a:p>
            <a:endParaRPr lang="en-US" dirty="0"/>
          </a:p>
        </p:txBody>
      </p:sp>
      <p:sp>
        <p:nvSpPr>
          <p:cNvPr id="10" name="TextBox 9">
            <a:extLst>
              <a:ext uri="{FF2B5EF4-FFF2-40B4-BE49-F238E27FC236}">
                <a16:creationId xmlns:a16="http://schemas.microsoft.com/office/drawing/2014/main" id="{577DDBEE-E7B9-E446-8E6E-23A6CE6FC4F7}"/>
              </a:ext>
            </a:extLst>
          </p:cNvPr>
          <p:cNvSpPr txBox="1"/>
          <p:nvPr/>
        </p:nvSpPr>
        <p:spPr>
          <a:xfrm>
            <a:off x="215516" y="1055374"/>
            <a:ext cx="8712968" cy="6986528"/>
          </a:xfrm>
          <a:prstGeom prst="rect">
            <a:avLst/>
          </a:prstGeom>
          <a:noFill/>
        </p:spPr>
        <p:txBody>
          <a:bodyPr wrap="square" rtlCol="0">
            <a:spAutoFit/>
          </a:bodyPr>
          <a:lstStyle/>
          <a:p>
            <a:r>
              <a:rPr lang="en-US" sz="1600" b="1" dirty="0"/>
              <a:t>4.   PhD theses:  </a:t>
            </a:r>
          </a:p>
          <a:p>
            <a:r>
              <a:rPr lang="en-US" sz="1600" b="1" dirty="0"/>
              <a:t>List the PhD theses completed within the last 3 years</a:t>
            </a:r>
            <a:r>
              <a:rPr lang="en-US" sz="1600" dirty="0"/>
              <a:t>, or expected to be completed within 2019, by JINR students within the project, giving the student name, thesis title and graduation year.</a:t>
            </a:r>
          </a:p>
          <a:p>
            <a:endParaRPr lang="en-US" sz="1600" b="1" dirty="0"/>
          </a:p>
          <a:p>
            <a:r>
              <a:rPr lang="en-US" sz="1600" b="1" dirty="0"/>
              <a:t>5.   Talks:</a:t>
            </a:r>
          </a:p>
          <a:p>
            <a:r>
              <a:rPr lang="en-US" sz="1600" dirty="0"/>
              <a:t>5a</a:t>
            </a:r>
            <a:r>
              <a:rPr lang="en-US" sz="1600" b="1" dirty="0"/>
              <a:t>. List the invited plenary talks </a:t>
            </a:r>
            <a:r>
              <a:rPr lang="en-US" sz="1600" dirty="0"/>
              <a:t>given by members of the JINR group in 2016, 2017 and 2018 at international conferences, workshops…: give name and date of the Conference,  title of talk and speaker name. </a:t>
            </a:r>
          </a:p>
          <a:p>
            <a:r>
              <a:rPr lang="en-US" sz="1600" dirty="0"/>
              <a:t>5b. </a:t>
            </a:r>
            <a:r>
              <a:rPr lang="en-US" sz="1600" b="1" dirty="0"/>
              <a:t>Give a similar list for parallel talks. </a:t>
            </a:r>
          </a:p>
          <a:p>
            <a:endParaRPr lang="en-US" sz="1600" b="1" dirty="0"/>
          </a:p>
          <a:p>
            <a:r>
              <a:rPr lang="en-US" sz="1600" b="1" dirty="0"/>
              <a:t>6.   Group size, composition and budget.</a:t>
            </a:r>
          </a:p>
          <a:p>
            <a:r>
              <a:rPr lang="en-US" sz="1600" dirty="0"/>
              <a:t>6a. Present in a Table the </a:t>
            </a:r>
            <a:r>
              <a:rPr lang="en-US" sz="1600" b="1" dirty="0"/>
              <a:t>list of JINR personnel involved in the project</a:t>
            </a:r>
            <a:r>
              <a:rPr lang="en-US" sz="1600" dirty="0"/>
              <a:t>, including name, status (e.g. PI, researcher, post-doc, student, engineer, technician…) and  FTE. Mention the total number of people in the collaboration.</a:t>
            </a:r>
          </a:p>
          <a:p>
            <a:r>
              <a:rPr lang="en-US" sz="1600" dirty="0"/>
              <a:t>6b. Indicate the </a:t>
            </a:r>
            <a:r>
              <a:rPr lang="en-US" sz="1600" b="1" dirty="0"/>
              <a:t>expected changes in the group size</a:t>
            </a:r>
            <a:r>
              <a:rPr lang="en-US" sz="1600" dirty="0"/>
              <a:t>, if any, till the end of the currently approved project.</a:t>
            </a:r>
          </a:p>
          <a:p>
            <a:r>
              <a:rPr lang="en-US" sz="1600" dirty="0"/>
              <a:t>6c. Present the </a:t>
            </a:r>
            <a:r>
              <a:rPr lang="en-US" sz="1600" b="1" dirty="0"/>
              <a:t>JINR group budget from 2018</a:t>
            </a:r>
            <a:r>
              <a:rPr lang="en-US" sz="1600" dirty="0"/>
              <a:t> till the end of the currently approved project in a Table specifying the main budget items (equipment, computing, salaries, common funds, travel…).</a:t>
            </a:r>
          </a:p>
          <a:p>
            <a:r>
              <a:rPr lang="en-US" sz="1600" dirty="0"/>
              <a:t>6d. Indicate the use of JINR computing resources for the group and for the project if any.</a:t>
            </a:r>
          </a:p>
          <a:p>
            <a:r>
              <a:rPr lang="en-US" b="1" dirty="0"/>
              <a:t>Marks for questions 4, 5 and 6: 0,1,2,3</a:t>
            </a:r>
          </a:p>
          <a:p>
            <a:endParaRPr lang="en-US" sz="1600" dirty="0"/>
          </a:p>
          <a:p>
            <a:endParaRPr lang="en-US" sz="1600" dirty="0"/>
          </a:p>
          <a:p>
            <a:r>
              <a:rPr lang="en-US" sz="1600" b="1" dirty="0"/>
              <a:t>7.   Plans </a:t>
            </a:r>
          </a:p>
          <a:p>
            <a:r>
              <a:rPr lang="en-US" sz="1600" dirty="0"/>
              <a:t>Give a short description limited to ½ page of the </a:t>
            </a:r>
            <a:r>
              <a:rPr lang="en-US" sz="1600" b="1" dirty="0"/>
              <a:t>JINR group pla</a:t>
            </a:r>
            <a:r>
              <a:rPr lang="en-US" sz="1600" dirty="0"/>
              <a:t>ns (in data taking, analysis, detector R&amp;D, upgrade activities…) till the end of the currently approved project.</a:t>
            </a:r>
          </a:p>
          <a:p>
            <a:endParaRPr lang="en-US" sz="1600" dirty="0"/>
          </a:p>
        </p:txBody>
      </p:sp>
    </p:spTree>
    <p:extLst>
      <p:ext uri="{BB962C8B-B14F-4D97-AF65-F5344CB8AC3E}">
        <p14:creationId xmlns:p14="http://schemas.microsoft.com/office/powerpoint/2010/main" val="8376727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64878</TotalTime>
  <Words>2403</Words>
  <Application>Microsoft Macintosh PowerPoint</Application>
  <PresentationFormat>On-screen Show (4:3)</PresentationFormat>
  <Paragraphs>243</Paragraphs>
  <Slides>20</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ＭＳ Ｐゴシック</vt:lpstr>
      <vt:lpstr>Arial</vt:lpstr>
      <vt:lpstr>Calibri</vt:lpstr>
      <vt:lpstr>Courier New</vt:lpstr>
      <vt:lpstr>Wingdings</vt:lpstr>
      <vt:lpstr>Thème Office</vt:lpstr>
      <vt:lpstr>PowerPoint Presentation</vt:lpstr>
      <vt:lpstr>The JINR Neutrino Program</vt:lpstr>
      <vt:lpstr>Previous joint session – June 2014</vt:lpstr>
      <vt:lpstr>The joint session – January 22, 2019</vt:lpstr>
      <vt:lpstr>Evaluation methodology</vt:lpstr>
      <vt:lpstr>Questionnaire</vt:lpstr>
      <vt:lpstr>Questionnaire (cont)</vt:lpstr>
      <vt:lpstr>Question Marks</vt:lpstr>
      <vt:lpstr>Question Marks (cont)</vt:lpstr>
      <vt:lpstr>Question Marks (cont)</vt:lpstr>
      <vt:lpstr>Final evaluation </vt:lpstr>
      <vt:lpstr>Specific recommendations (I)</vt:lpstr>
      <vt:lpstr>Specific recommendations (II)</vt:lpstr>
      <vt:lpstr>Specific recommendations (III)</vt:lpstr>
      <vt:lpstr>Specific recommendations (IV)</vt:lpstr>
      <vt:lpstr>Specific recommendations (V)</vt:lpstr>
      <vt:lpstr>Specific recommendations (VI)</vt:lpstr>
      <vt:lpstr>Specific recommendations (VII)</vt:lpstr>
      <vt:lpstr>Specific recommendations (VIII)</vt:lpstr>
      <vt:lpstr>PowerPoint Presentation</vt:lpstr>
    </vt:vector>
  </TitlesOfParts>
  <Company>cea</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Informations on the implementation of the PAC 31st meeting and on the work towards optimization of the research programme</dc:title>
  <dc:creator>egle</dc:creator>
  <cp:lastModifiedBy>Itzhak Tserruya</cp:lastModifiedBy>
  <cp:revision>1446</cp:revision>
  <cp:lastPrinted>2015-02-17T16:45:31Z</cp:lastPrinted>
  <dcterms:created xsi:type="dcterms:W3CDTF">2010-01-13T11:24:08Z</dcterms:created>
  <dcterms:modified xsi:type="dcterms:W3CDTF">2019-02-20T16:41:24Z</dcterms:modified>
</cp:coreProperties>
</file>