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71" r:id="rId6"/>
    <p:sldId id="272" r:id="rId7"/>
    <p:sldId id="265" r:id="rId8"/>
    <p:sldId id="262" r:id="rId9"/>
    <p:sldId id="263" r:id="rId10"/>
    <p:sldId id="267" r:id="rId11"/>
    <p:sldId id="269" r:id="rId12"/>
    <p:sldId id="268" r:id="rId13"/>
    <p:sldId id="270" r:id="rId14"/>
    <p:sldId id="273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A8"/>
    <a:srgbClr val="FCB2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E7CAE-3CB7-486B-B46F-E56B5534B848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15011E-EC0D-490B-9EDF-766716301C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7851648" cy="2214578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Trigger and beam monitoring system of BM@N and SRC experiments </a:t>
            </a:r>
            <a:r>
              <a:rPr lang="ru-RU" sz="4400" b="0" dirty="0" smtClean="0"/>
              <a:t>.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572008"/>
            <a:ext cx="774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D.N.Bogoslovsky</a:t>
            </a:r>
            <a:r>
              <a:rPr lang="en-US" sz="2400" dirty="0" smtClean="0"/>
              <a:t>,  </a:t>
            </a:r>
            <a:r>
              <a:rPr lang="en-US" sz="2400" dirty="0" err="1" smtClean="0"/>
              <a:t>V.Yu.Rogov</a:t>
            </a:r>
            <a:r>
              <a:rPr lang="en-US" sz="2400" dirty="0" smtClean="0"/>
              <a:t>,  </a:t>
            </a:r>
            <a:r>
              <a:rPr lang="en-US" sz="2400" dirty="0" err="1" smtClean="0"/>
              <a:t>S.V.Sergeev</a:t>
            </a:r>
            <a:r>
              <a:rPr lang="en-US" sz="2400" dirty="0" smtClean="0"/>
              <a:t>, </a:t>
            </a:r>
            <a:r>
              <a:rPr lang="en-US" sz="2400" dirty="0" err="1" smtClean="0"/>
              <a:t>V.I.Yurevich</a:t>
            </a:r>
            <a:endParaRPr lang="ru-RU" sz="2400" dirty="0"/>
          </a:p>
        </p:txBody>
      </p:sp>
      <p:pic>
        <p:nvPicPr>
          <p:cNvPr id="5" name="Рисунок 4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285884" cy="1056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T0U</a:t>
            </a:r>
            <a:r>
              <a:rPr lang="ru-RU" dirty="0" smtClean="0"/>
              <a:t> </a:t>
            </a:r>
            <a:r>
              <a:rPr lang="en-US" dirty="0" smtClean="0"/>
              <a:t>equipment</a:t>
            </a:r>
            <a:r>
              <a:rPr lang="ru-RU" dirty="0" smtClean="0"/>
              <a:t>(</a:t>
            </a:r>
            <a:r>
              <a:rPr lang="en-US" dirty="0" smtClean="0"/>
              <a:t>II)</a:t>
            </a:r>
            <a:endParaRPr lang="ru-RU" dirty="0"/>
          </a:p>
        </p:txBody>
      </p:sp>
      <p:pic>
        <p:nvPicPr>
          <p:cNvPr id="5" name="Picture 6" descr="FFD_DRAFT_cr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 t="5333"/>
          <a:stretch>
            <a:fillRect/>
          </a:stretch>
        </p:blipFill>
        <p:spPr bwMode="auto">
          <a:xfrm>
            <a:off x="428596" y="1142984"/>
            <a:ext cx="555783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" descr="Описание: D:\Altium_prj\FFD\ФОТО\IMG_20141006_103002_cr.jpg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6812873" y="3214686"/>
            <a:ext cx="1449387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 descr="Описание: D:\Altium_prj\FFD\ФОТО\IMG_20141006_103102_cr.jpg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 l="-14" r="-14"/>
          <a:stretch>
            <a:fillRect/>
          </a:stretch>
        </p:blipFill>
        <p:spPr bwMode="auto">
          <a:xfrm>
            <a:off x="6812873" y="1142984"/>
            <a:ext cx="14319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K:\DCIM\Camera\IMG_20160311_134446699.jpg"/>
          <p:cNvPicPr>
            <a:picLocks noChangeAspect="1" noChangeArrowheads="1"/>
          </p:cNvPicPr>
          <p:nvPr/>
        </p:nvPicPr>
        <p:blipFill>
          <a:blip r:embed="rId5"/>
          <a:srcRect l="16617" r="8250"/>
          <a:stretch>
            <a:fillRect/>
          </a:stretch>
        </p:blipFill>
        <p:spPr bwMode="auto">
          <a:xfrm>
            <a:off x="4341822" y="4572008"/>
            <a:ext cx="15160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5" descr="D:\Конференции\Семинар_14-04-17\Рисунок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410" y="4572008"/>
            <a:ext cx="16240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12873" y="2571744"/>
            <a:ext cx="1556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module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43702" y="4714884"/>
            <a:ext cx="21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NIM output module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6072206"/>
            <a:ext cx="300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Ohm TTL output module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LVDS output buffer</a:t>
            </a:r>
            <a:endParaRPr lang="ru-RU" dirty="0"/>
          </a:p>
        </p:txBody>
      </p:sp>
      <p:pic>
        <p:nvPicPr>
          <p:cNvPr id="14" name="Рисунок 13" descr="jin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27146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T0U contains </a:t>
            </a:r>
          </a:p>
          <a:p>
            <a:r>
              <a:rPr lang="en-US" dirty="0" smtClean="0"/>
              <a:t>Up to</a:t>
            </a:r>
            <a:r>
              <a:rPr lang="ru-RU" dirty="0" smtClean="0"/>
              <a:t> </a:t>
            </a:r>
            <a:r>
              <a:rPr lang="en-US" dirty="0" smtClean="0"/>
              <a:t>12 asynchronous channels containing</a:t>
            </a:r>
          </a:p>
          <a:p>
            <a:pPr lvl="1"/>
            <a:r>
              <a:rPr lang="en-US" dirty="0" smtClean="0"/>
              <a:t> discriminator (</a:t>
            </a:r>
            <a:r>
              <a:rPr lang="ru-RU" dirty="0" smtClean="0"/>
              <a:t>-3</a:t>
            </a:r>
            <a:r>
              <a:rPr lang="en-US" dirty="0" smtClean="0"/>
              <a:t>V … +0.5V with 3.5 mV step)</a:t>
            </a:r>
          </a:p>
          <a:p>
            <a:pPr lvl="1"/>
            <a:r>
              <a:rPr lang="en-US" dirty="0" smtClean="0"/>
              <a:t>delay line (10..85 ns with 0.75 ns step)</a:t>
            </a:r>
          </a:p>
          <a:p>
            <a:pPr lvl="1"/>
            <a:r>
              <a:rPr lang="en-US" dirty="0" smtClean="0"/>
              <a:t>shaper (15..100 ns with 0.75 ns step) </a:t>
            </a:r>
          </a:p>
          <a:p>
            <a:r>
              <a:rPr lang="en-US" dirty="0" smtClean="0"/>
              <a:t>5 Synchronous delay channels with 0.1 ms step and width up to 6.5 sec  </a:t>
            </a:r>
            <a:endParaRPr lang="ru-RU" dirty="0" smtClean="0"/>
          </a:p>
          <a:p>
            <a:r>
              <a:rPr lang="en-US" dirty="0" smtClean="0"/>
              <a:t>4 multiplexers to access key signals inside the FPGA which</a:t>
            </a:r>
          </a:p>
          <a:p>
            <a:r>
              <a:rPr lang="en-US" dirty="0" smtClean="0"/>
              <a:t>h allow to adjust trigger timing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T0U main features</a:t>
            </a:r>
            <a:endParaRPr lang="ru-RU" dirty="0"/>
          </a:p>
        </p:txBody>
      </p:sp>
      <p:pic>
        <p:nvPicPr>
          <p:cNvPr id="5" name="Рисунок 4" descr="DS0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11206"/>
            <a:ext cx="3167058" cy="2375294"/>
          </a:xfrm>
          <a:prstGeom prst="rect">
            <a:avLst/>
          </a:prstGeom>
        </p:spPr>
      </p:pic>
      <p:pic>
        <p:nvPicPr>
          <p:cNvPr id="6" name="Рисунок 5" descr="DS0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929066"/>
            <a:ext cx="3143245" cy="2357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6286520"/>
            <a:ext cx="342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BC1, BC2 and </a:t>
            </a:r>
            <a:r>
              <a:rPr lang="en-US" dirty="0" err="1" smtClean="0"/>
              <a:t>Beam_Trigger</a:t>
            </a:r>
            <a:r>
              <a:rPr lang="en-US" dirty="0" smtClean="0"/>
              <a:t> (BT)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634581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BT, </a:t>
            </a:r>
            <a:r>
              <a:rPr lang="en-US" dirty="0" err="1" smtClean="0"/>
              <a:t>SiD</a:t>
            </a:r>
            <a:r>
              <a:rPr lang="en-US" dirty="0" smtClean="0"/>
              <a:t> and </a:t>
            </a:r>
            <a:r>
              <a:rPr lang="en-US" dirty="0" err="1" smtClean="0"/>
              <a:t>DAQ_Trigger</a:t>
            </a:r>
            <a:endParaRPr lang="ru-RU" dirty="0"/>
          </a:p>
        </p:txBody>
      </p:sp>
      <p:pic>
        <p:nvPicPr>
          <p:cNvPr id="9" name="Рисунок 8" descr="jin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smtClean="0"/>
              <a:t>To meet requirements the trigger system software includes</a:t>
            </a:r>
            <a:r>
              <a:rPr lang="ru-RU" sz="3100" b="1" dirty="0" smtClean="0"/>
              <a:t>:</a:t>
            </a:r>
          </a:p>
          <a:p>
            <a:r>
              <a:rPr lang="en-US" dirty="0" smtClean="0"/>
              <a:t>T0U manager with GUI to adjust trigger delays, shapers and trigger logics and to monitor trigger performance. The spill summary information is recorded to the local archive and published</a:t>
            </a:r>
          </a:p>
          <a:p>
            <a:r>
              <a:rPr lang="en-US" dirty="0" err="1" smtClean="0"/>
              <a:t>SiD</a:t>
            </a:r>
            <a:r>
              <a:rPr lang="en-US" dirty="0" smtClean="0"/>
              <a:t> manager with GUI to adjust and to monitor </a:t>
            </a:r>
            <a:r>
              <a:rPr lang="en-US" dirty="0" err="1" smtClean="0"/>
              <a:t>SiD</a:t>
            </a:r>
            <a:r>
              <a:rPr lang="en-US" dirty="0" smtClean="0"/>
              <a:t> performance. </a:t>
            </a:r>
          </a:p>
          <a:p>
            <a:r>
              <a:rPr lang="en-US" dirty="0" smtClean="0"/>
              <a:t>Server </a:t>
            </a:r>
            <a:r>
              <a:rPr lang="ru-RU" dirty="0" smtClean="0"/>
              <a:t>+ </a:t>
            </a:r>
            <a:r>
              <a:rPr lang="en-US" dirty="0" smtClean="0"/>
              <a:t>client applications to observe beam intensity curves in counters and DAQ performance in the real time mode with 100 Hz sampling frequency (built as TCP/IP server and client)</a:t>
            </a:r>
            <a:endParaRPr lang="ru-RU" dirty="0" smtClean="0"/>
          </a:p>
          <a:p>
            <a:r>
              <a:rPr lang="en-US" dirty="0" smtClean="0"/>
              <a:t>Web-server to publish spill summary after each spill </a:t>
            </a:r>
          </a:p>
          <a:p>
            <a:r>
              <a:rPr lang="en-US" dirty="0" smtClean="0"/>
              <a:t>HV power supply server to control </a:t>
            </a:r>
            <a:r>
              <a:rPr lang="en-US" dirty="0" err="1" smtClean="0"/>
              <a:t>HV_Sys</a:t>
            </a:r>
            <a:r>
              <a:rPr lang="en-US" dirty="0" smtClean="0"/>
              <a:t> module. This server publishes actual state of HV channels</a:t>
            </a:r>
            <a:endParaRPr lang="ru-RU" dirty="0" smtClean="0"/>
          </a:p>
          <a:p>
            <a:r>
              <a:rPr lang="en-US" dirty="0" smtClean="0"/>
              <a:t>DCS server – an interface application collecting all relevant information and publishing it to connected clients (TCP/IP server). It was used to transfer spill data to the central DCS.</a:t>
            </a:r>
          </a:p>
          <a:p>
            <a:r>
              <a:rPr lang="en-US" dirty="0" smtClean="0"/>
              <a:t>Spill summary archive browser</a:t>
            </a:r>
            <a:endParaRPr lang="ru-RU" dirty="0" smtClean="0"/>
          </a:p>
          <a:p>
            <a:r>
              <a:rPr lang="en-US" dirty="0" smtClean="0"/>
              <a:t>Debugging programs to adjust hardware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Software</a:t>
            </a:r>
            <a:endParaRPr lang="ru-RU" dirty="0"/>
          </a:p>
        </p:txBody>
      </p:sp>
      <p:pic>
        <p:nvPicPr>
          <p:cNvPr id="5" name="Рисунок 4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79608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Application intercommunication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8992" y="1545734"/>
            <a:ext cx="2286016" cy="642942"/>
          </a:xfrm>
          <a:prstGeom prst="roundRect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T0U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57620" y="1142984"/>
            <a:ext cx="1357322" cy="357190"/>
          </a:xfrm>
          <a:prstGeom prst="downArrow">
            <a:avLst/>
          </a:prstGeom>
          <a:solidFill>
            <a:srgbClr val="FCB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14546" y="1130842"/>
            <a:ext cx="114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Detectors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6470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T0U_Mgr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3786182" y="2240432"/>
            <a:ext cx="285752" cy="285752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2152632" y="3571876"/>
            <a:ext cx="928694" cy="4286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37303">
            <a:off x="2795574" y="3143248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4004" y="435769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Log_View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509822" y="4071942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95772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Server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823248" y="221455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11054" y="23156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63454" y="24680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15854" y="26204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8254" y="2772836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</a:rPr>
              <a:t>SpillView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Clients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00562" y="3786190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Web_Server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857884" y="2786058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96092" y="35433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48492" y="36957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00892" y="38481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53292" y="400050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Web-browser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357950" y="401372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5250661" y="346471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68211" y="3273982"/>
            <a:ext cx="138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Spill picture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857620" y="3214686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28992" y="3429000"/>
            <a:ext cx="13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Spill counts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88579" y="542926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DCS_Server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 rot="5400000">
            <a:off x="6596000" y="5356611"/>
            <a:ext cx="285752" cy="785818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163914" y="5559998"/>
            <a:ext cx="153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the central</a:t>
            </a:r>
          </a:p>
          <a:p>
            <a:r>
              <a:rPr lang="ru-RU" dirty="0" smtClean="0"/>
              <a:t> </a:t>
            </a:r>
            <a:r>
              <a:rPr lang="en-US" dirty="0" smtClean="0"/>
              <a:t>DCS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H="1">
            <a:off x="2821769" y="3536157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73665" y="4929198"/>
            <a:ext cx="419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Spill counts + LV state + trigger type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14414" y="542926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</a:rPr>
              <a:t>HV_Server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>
            <a:stCxn id="39" idx="3"/>
            <a:endCxn id="33" idx="1"/>
          </p:cNvCxnSpPr>
          <p:nvPr/>
        </p:nvCxnSpPr>
        <p:spPr>
          <a:xfrm>
            <a:off x="3062278" y="5750735"/>
            <a:ext cx="142630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29169" y="5711627"/>
            <a:ext cx="104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state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393593" y="3916924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Log-file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7158" y="1543304"/>
            <a:ext cx="1919302" cy="642942"/>
          </a:xfrm>
          <a:prstGeom prst="roundRect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SiU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85720" y="2571744"/>
            <a:ext cx="1847864" cy="64294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SiU_Mgr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1071538" y="2214554"/>
            <a:ext cx="285752" cy="285752"/>
          </a:xfrm>
          <a:prstGeom prst="upDownArrow">
            <a:avLst>
              <a:gd name="adj1" fmla="val 50000"/>
              <a:gd name="adj2" fmla="val 2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2357422" y="1785926"/>
            <a:ext cx="1000132" cy="285752"/>
          </a:xfrm>
          <a:prstGeom prst="rightArrow">
            <a:avLst/>
          </a:prstGeom>
          <a:solidFill>
            <a:srgbClr val="BAFE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571472" y="1142984"/>
            <a:ext cx="1357322" cy="357190"/>
          </a:xfrm>
          <a:prstGeom prst="downArrow">
            <a:avLst/>
          </a:prstGeom>
          <a:solidFill>
            <a:srgbClr val="FCB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T0U_Mgr (I)</a:t>
            </a:r>
            <a:endParaRPr lang="ru-RU" dirty="0"/>
          </a:p>
        </p:txBody>
      </p:sp>
      <p:pic>
        <p:nvPicPr>
          <p:cNvPr id="2050" name="Picture 2" descr="Z:\BMN\Pics\t0u_be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6988157" cy="4275108"/>
          </a:xfrm>
          <a:prstGeom prst="rect">
            <a:avLst/>
          </a:prstGeom>
          <a:noFill/>
        </p:spPr>
      </p:pic>
      <p:pic>
        <p:nvPicPr>
          <p:cNvPr id="4" name="Рисунок 3" descr="jin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T0U_Mgr (II)</a:t>
            </a:r>
            <a:endParaRPr lang="ru-RU" dirty="0"/>
          </a:p>
        </p:txBody>
      </p:sp>
      <p:pic>
        <p:nvPicPr>
          <p:cNvPr id="3074" name="Picture 2" descr="Z:\BMN\Pics\Ar 24 03 2018 T0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495541" cy="4684713"/>
          </a:xfrm>
          <a:prstGeom prst="rect">
            <a:avLst/>
          </a:prstGeom>
          <a:noFill/>
        </p:spPr>
      </p:pic>
      <p:pic>
        <p:nvPicPr>
          <p:cNvPr id="4" name="Рисунок 3" descr="jin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T0U_Mgr (III)</a:t>
            </a:r>
            <a:endParaRPr lang="ru-RU" dirty="0"/>
          </a:p>
        </p:txBody>
      </p:sp>
      <p:pic>
        <p:nvPicPr>
          <p:cNvPr id="4099" name="Picture 3" descr="Z:\BMN\Pics\t0u_dc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014249" cy="4492631"/>
          </a:xfrm>
          <a:prstGeom prst="rect">
            <a:avLst/>
          </a:prstGeom>
          <a:noFill/>
        </p:spPr>
      </p:pic>
      <p:pic>
        <p:nvPicPr>
          <p:cNvPr id="4098" name="Picture 2" descr="Z:\BMN\Pics\t0u_L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928934"/>
            <a:ext cx="5739731" cy="3159134"/>
          </a:xfrm>
          <a:prstGeom prst="rect">
            <a:avLst/>
          </a:prstGeom>
          <a:noFill/>
        </p:spPr>
      </p:pic>
      <p:pic>
        <p:nvPicPr>
          <p:cNvPr id="5" name="Рисунок 4" descr="jin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SiD_Mgr</a:t>
            </a:r>
            <a:endParaRPr lang="ru-RU" dirty="0"/>
          </a:p>
        </p:txBody>
      </p:sp>
      <p:pic>
        <p:nvPicPr>
          <p:cNvPr id="5124" name="Picture 4" descr="Z:\BMN\Pics\Kr\Si with wide be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6116629" cy="4103411"/>
          </a:xfrm>
          <a:prstGeom prst="rect">
            <a:avLst/>
          </a:prstGeom>
          <a:noFill/>
        </p:spPr>
      </p:pic>
      <p:pic>
        <p:nvPicPr>
          <p:cNvPr id="5123" name="Picture 3" descr="Z:\BMN\Pics\si_conf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96"/>
            <a:ext cx="3606537" cy="2000264"/>
          </a:xfrm>
          <a:prstGeom prst="rect">
            <a:avLst/>
          </a:prstGeom>
          <a:noFill/>
        </p:spPr>
      </p:pic>
      <p:pic>
        <p:nvPicPr>
          <p:cNvPr id="5" name="Рисунок 4" descr="jin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err="1" smtClean="0"/>
              <a:t>Spill_View</a:t>
            </a:r>
            <a:r>
              <a:rPr lang="en-US" dirty="0" smtClean="0"/>
              <a:t> server</a:t>
            </a:r>
            <a:endParaRPr lang="ru-RU" dirty="0"/>
          </a:p>
        </p:txBody>
      </p:sp>
      <p:pic>
        <p:nvPicPr>
          <p:cNvPr id="6146" name="Picture 2" descr="Z:\BMN\Pics\SpillViewServer_grap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7098227" cy="4891100"/>
          </a:xfrm>
          <a:prstGeom prst="rect">
            <a:avLst/>
          </a:prstGeom>
          <a:noFill/>
        </p:spPr>
      </p:pic>
      <p:pic>
        <p:nvPicPr>
          <p:cNvPr id="6147" name="Picture 3" descr="Z:\BMN\Pics\SpillViewServer_ma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57562"/>
            <a:ext cx="3000396" cy="2666400"/>
          </a:xfrm>
          <a:prstGeom prst="rect">
            <a:avLst/>
          </a:prstGeom>
          <a:noFill/>
        </p:spPr>
      </p:pic>
      <p:pic>
        <p:nvPicPr>
          <p:cNvPr id="5" name="Рисунок 4" descr="jin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Web-Server + browser</a:t>
            </a:r>
            <a:endParaRPr lang="ru-RU" dirty="0"/>
          </a:p>
        </p:txBody>
      </p:sp>
      <p:pic>
        <p:nvPicPr>
          <p:cNvPr id="7170" name="Picture 2" descr="Z:\BMN\Pics\WebClien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5175893" cy="4786346"/>
          </a:xfrm>
          <a:prstGeom prst="rect">
            <a:avLst/>
          </a:prstGeom>
          <a:noFill/>
        </p:spPr>
      </p:pic>
      <p:pic>
        <p:nvPicPr>
          <p:cNvPr id="7171" name="Picture 3" descr="Z:\BMN\Pics\Web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766606" cy="4110048"/>
          </a:xfrm>
          <a:prstGeom prst="rect">
            <a:avLst/>
          </a:prstGeom>
          <a:noFill/>
        </p:spPr>
      </p:pic>
      <p:pic>
        <p:nvPicPr>
          <p:cNvPr id="5" name="Рисунок 4" descr="jin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BM@N trigger system components (I)</a:t>
            </a:r>
            <a:endParaRPr lang="ru-RU" sz="4000" dirty="0"/>
          </a:p>
        </p:txBody>
      </p:sp>
      <p:sp>
        <p:nvSpPr>
          <p:cNvPr id="27" name="TextBox 6">
            <a:extLst>
              <a:ext uri="{FF2B5EF4-FFF2-40B4-BE49-F238E27FC236}">
                <a16:creationId xmlns="" xmlns:a16="http://schemas.microsoft.com/office/drawing/2014/main" id="{0EE02BD9-4BDE-4022-9F89-95E2BE1A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37" y="2463247"/>
            <a:ext cx="577402" cy="2308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9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 beam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96DBF1A8-3A46-4669-9C07-EE1F5E24D7C5}"/>
              </a:ext>
            </a:extLst>
          </p:cNvPr>
          <p:cNvCxnSpPr>
            <a:cxnSpLocks/>
          </p:cNvCxnSpPr>
          <p:nvPr/>
        </p:nvCxnSpPr>
        <p:spPr>
          <a:xfrm>
            <a:off x="1188502" y="2249390"/>
            <a:ext cx="22987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09C99CD0-330B-4212-BE9B-F8EB6A1F4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0411848"/>
              </p:ext>
            </p:extLst>
          </p:nvPr>
        </p:nvGraphicFramePr>
        <p:xfrm>
          <a:off x="785786" y="3643314"/>
          <a:ext cx="785818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954">
                  <a:extLst>
                    <a:ext uri="{9D8B030D-6E8A-4147-A177-3AD203B41FA5}">
                      <a16:colId xmlns="" xmlns:a16="http://schemas.microsoft.com/office/drawing/2014/main" val="1680403751"/>
                    </a:ext>
                  </a:extLst>
                </a:gridCol>
                <a:gridCol w="2085689">
                  <a:extLst>
                    <a:ext uri="{9D8B030D-6E8A-4147-A177-3AD203B41FA5}">
                      <a16:colId xmlns="" xmlns:a16="http://schemas.microsoft.com/office/drawing/2014/main" val="581662894"/>
                    </a:ext>
                  </a:extLst>
                </a:gridCol>
                <a:gridCol w="2487836">
                  <a:extLst>
                    <a:ext uri="{9D8B030D-6E8A-4147-A177-3AD203B41FA5}">
                      <a16:colId xmlns="" xmlns:a16="http://schemas.microsoft.com/office/drawing/2014/main" val="2982788988"/>
                    </a:ext>
                  </a:extLst>
                </a:gridCol>
                <a:gridCol w="1714701">
                  <a:extLst>
                    <a:ext uri="{9D8B030D-6E8A-4147-A177-3AD203B41FA5}">
                      <a16:colId xmlns="" xmlns:a16="http://schemas.microsoft.com/office/drawing/2014/main" val="843692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Scintillation Detector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Photodetector</a:t>
                      </a:r>
                      <a:endParaRPr lang="ru-RU" sz="1200" b="0" dirty="0"/>
                    </a:p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Scintillator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Operation in magnetic field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247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XP2020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D150×3 </a:t>
                      </a:r>
                      <a:r>
                        <a:rPr lang="en-US" sz="12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356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BC2(T0)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MCP-PMT</a:t>
                      </a:r>
                    </a:p>
                    <a:p>
                      <a:pPr algn="ctr"/>
                      <a:r>
                        <a:rPr lang="en-US" sz="1200" dirty="0"/>
                        <a:t>PP2365E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D20x0.8 </a:t>
                      </a:r>
                      <a:r>
                        <a:rPr lang="en-US" sz="1200" dirty="0"/>
                        <a:t>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Angle 45</a:t>
                      </a:r>
                      <a:r>
                        <a:rPr lang="en-US" sz="1200" baseline="30000" dirty="0"/>
                        <a:t>o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</a:t>
                      </a:r>
                      <a:r>
                        <a:rPr lang="en-US" sz="1400" dirty="0" smtClean="0"/>
                        <a:t>   Yes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491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VC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XP2020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Plastic </a:t>
                      </a:r>
                      <a:r>
                        <a:rPr lang="en-US" sz="1200" dirty="0" err="1"/>
                        <a:t>scintillator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 D100×10 </a:t>
                      </a:r>
                      <a:r>
                        <a:rPr lang="en-US" sz="1200" dirty="0"/>
                        <a:t>mm</a:t>
                      </a:r>
                    </a:p>
                    <a:p>
                      <a:r>
                        <a:rPr lang="en-US" sz="1200" dirty="0"/>
                        <a:t>hole D27 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Yes</a:t>
                      </a:r>
                      <a:endParaRPr lang="ru-RU" sz="1400" dirty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4944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BD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SiPMs</a:t>
                      </a:r>
                      <a:r>
                        <a:rPr lang="en-US" sz="1200" dirty="0"/>
                        <a:t> (</a:t>
                      </a:r>
                      <a:r>
                        <a:rPr lang="en-US" sz="1200" dirty="0" err="1"/>
                        <a:t>Sensl</a:t>
                      </a:r>
                      <a:r>
                        <a:rPr lang="en-US" sz="1200" dirty="0"/>
                        <a:t>)</a:t>
                      </a:r>
                    </a:p>
                    <a:p>
                      <a:pPr algn="ctr"/>
                      <a:r>
                        <a:rPr lang="en-US" sz="1200" dirty="0"/>
                        <a:t>6 x 6 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BC-418 </a:t>
                      </a:r>
                      <a:r>
                        <a:rPr lang="en-US" sz="1200" dirty="0" err="1"/>
                        <a:t>plast</a:t>
                      </a:r>
                      <a:r>
                        <a:rPr lang="en-US" sz="1200" dirty="0"/>
                        <a:t>. scintillator 150×7×7 </a:t>
                      </a:r>
                      <a:r>
                        <a:rPr lang="en-US" sz="1200" dirty="0" smtClean="0"/>
                        <a:t>mm 40 </a:t>
                      </a:r>
                      <a:r>
                        <a:rPr lang="en-US" sz="12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</a:t>
                      </a:r>
                      <a:r>
                        <a:rPr lang="en-US" sz="1400" dirty="0" smtClean="0"/>
                        <a:t>    Yes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2108012"/>
                  </a:ext>
                </a:extLst>
              </a:tr>
            </a:tbl>
          </a:graphicData>
        </a:graphic>
      </p:graphicFrame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FA30C06-8C64-4C65-8F0B-F1A81FC36D05}"/>
              </a:ext>
            </a:extLst>
          </p:cNvPr>
          <p:cNvCxnSpPr>
            <a:cxnSpLocks/>
          </p:cNvCxnSpPr>
          <p:nvPr/>
        </p:nvCxnSpPr>
        <p:spPr>
          <a:xfrm>
            <a:off x="1418372" y="2249390"/>
            <a:ext cx="6961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0173D53D-6ACE-4434-8718-E03E89B714AF}"/>
              </a:ext>
            </a:extLst>
          </p:cNvPr>
          <p:cNvCxnSpPr>
            <a:cxnSpLocks/>
          </p:cNvCxnSpPr>
          <p:nvPr/>
        </p:nvCxnSpPr>
        <p:spPr>
          <a:xfrm>
            <a:off x="1804226" y="2068334"/>
            <a:ext cx="0" cy="3447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A8D713A2-A96A-496F-8590-97F01C514E7E}"/>
              </a:ext>
            </a:extLst>
          </p:cNvPr>
          <p:cNvCxnSpPr/>
          <p:nvPr/>
        </p:nvCxnSpPr>
        <p:spPr>
          <a:xfrm>
            <a:off x="4722524" y="2182293"/>
            <a:ext cx="107004" cy="138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B894032-CB90-45E8-9174-F17D2E7F5BC3}"/>
              </a:ext>
            </a:extLst>
          </p:cNvPr>
          <p:cNvCxnSpPr/>
          <p:nvPr/>
        </p:nvCxnSpPr>
        <p:spPr>
          <a:xfrm>
            <a:off x="5442371" y="2078062"/>
            <a:ext cx="0" cy="1139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D4BB9F0E-F753-4ED9-9C13-4450CC851858}"/>
              </a:ext>
            </a:extLst>
          </p:cNvPr>
          <p:cNvCxnSpPr/>
          <p:nvPr/>
        </p:nvCxnSpPr>
        <p:spPr>
          <a:xfrm>
            <a:off x="5439128" y="2298558"/>
            <a:ext cx="0" cy="1139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F30258F3-9995-44F5-94B4-02C682021EBE}"/>
              </a:ext>
            </a:extLst>
          </p:cNvPr>
          <p:cNvSpPr/>
          <p:nvPr/>
        </p:nvSpPr>
        <p:spPr>
          <a:xfrm>
            <a:off x="6998796" y="2068334"/>
            <a:ext cx="593366" cy="4182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E852731-DB7F-4423-97ED-0C9970589C65}"/>
              </a:ext>
            </a:extLst>
          </p:cNvPr>
          <p:cNvCxnSpPr/>
          <p:nvPr/>
        </p:nvCxnSpPr>
        <p:spPr>
          <a:xfrm>
            <a:off x="6998796" y="2068334"/>
            <a:ext cx="593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9266522-0300-4354-9338-74F4F146EEEE}"/>
              </a:ext>
            </a:extLst>
          </p:cNvPr>
          <p:cNvCxnSpPr/>
          <p:nvPr/>
        </p:nvCxnSpPr>
        <p:spPr>
          <a:xfrm>
            <a:off x="6995548" y="2463927"/>
            <a:ext cx="593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6A6DE806-4A11-4E7A-8435-35E9DCA4FBFA}"/>
              </a:ext>
            </a:extLst>
          </p:cNvPr>
          <p:cNvCxnSpPr/>
          <p:nvPr/>
        </p:nvCxnSpPr>
        <p:spPr>
          <a:xfrm>
            <a:off x="7387903" y="2192021"/>
            <a:ext cx="0" cy="129232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15190AD0-79D3-413B-AEEC-80F32D171D0A}"/>
              </a:ext>
            </a:extLst>
          </p:cNvPr>
          <p:cNvCxnSpPr>
            <a:cxnSpLocks/>
          </p:cNvCxnSpPr>
          <p:nvPr/>
        </p:nvCxnSpPr>
        <p:spPr>
          <a:xfrm>
            <a:off x="7660277" y="2000240"/>
            <a:ext cx="0" cy="191781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C5FFC244-F556-4578-8788-3F69D453019A}"/>
              </a:ext>
            </a:extLst>
          </p:cNvPr>
          <p:cNvCxnSpPr>
            <a:cxnSpLocks/>
          </p:cNvCxnSpPr>
          <p:nvPr/>
        </p:nvCxnSpPr>
        <p:spPr>
          <a:xfrm>
            <a:off x="7666757" y="2308281"/>
            <a:ext cx="0" cy="191781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3899B7F4-2EA3-4C8C-8688-20CD79D6FEB8}"/>
              </a:ext>
            </a:extLst>
          </p:cNvPr>
          <p:cNvCxnSpPr/>
          <p:nvPr/>
        </p:nvCxnSpPr>
        <p:spPr>
          <a:xfrm>
            <a:off x="1677766" y="27687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3BC4741-3DC6-4B8A-B440-DC5C2C030760}"/>
              </a:ext>
            </a:extLst>
          </p:cNvPr>
          <p:cNvSpPr txBox="1"/>
          <p:nvPr/>
        </p:nvSpPr>
        <p:spPr>
          <a:xfrm>
            <a:off x="1549188" y="2430446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BC1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71637D7-0C3B-4171-9849-A59551953FFF}"/>
              </a:ext>
            </a:extLst>
          </p:cNvPr>
          <p:cNvSpPr txBox="1"/>
          <p:nvPr/>
        </p:nvSpPr>
        <p:spPr>
          <a:xfrm>
            <a:off x="4574490" y="2378622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BC2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F91A874-D722-4E4E-8EB5-5BDF8F626ACC}"/>
              </a:ext>
            </a:extLst>
          </p:cNvPr>
          <p:cNvSpPr txBox="1"/>
          <p:nvPr/>
        </p:nvSpPr>
        <p:spPr>
          <a:xfrm>
            <a:off x="5224452" y="2429530"/>
            <a:ext cx="40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VC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58FC6BA-C003-4FA4-B9A3-EC1D5D21A75D}"/>
              </a:ext>
            </a:extLst>
          </p:cNvPr>
          <p:cNvSpPr txBox="1"/>
          <p:nvPr/>
        </p:nvSpPr>
        <p:spPr>
          <a:xfrm>
            <a:off x="7037500" y="2498401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BD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33597F7-7759-4765-B88E-8163FA6334C8}"/>
              </a:ext>
            </a:extLst>
          </p:cNvPr>
          <p:cNvSpPr txBox="1"/>
          <p:nvPr/>
        </p:nvSpPr>
        <p:spPr>
          <a:xfrm>
            <a:off x="7475769" y="2484746"/>
            <a:ext cx="452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</a:rPr>
              <a:t>SiD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B2CCE7D-EC47-4D99-8A06-59AE0EE1EBBC}"/>
              </a:ext>
            </a:extLst>
          </p:cNvPr>
          <p:cNvSpPr txBox="1"/>
          <p:nvPr/>
        </p:nvSpPr>
        <p:spPr>
          <a:xfrm>
            <a:off x="7018108" y="201963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Target</a:t>
            </a:r>
            <a:endParaRPr lang="ru-RU" sz="1100" dirty="0"/>
          </a:p>
        </p:txBody>
      </p:sp>
      <p:graphicFrame>
        <p:nvGraphicFramePr>
          <p:cNvPr id="48" name="Таблица 47">
            <a:extLst>
              <a:ext uri="{FF2B5EF4-FFF2-40B4-BE49-F238E27FC236}">
                <a16:creationId xmlns="" xmlns:a16="http://schemas.microsoft.com/office/drawing/2014/main" id="{B3A0F64E-61A0-41EC-B620-80975C881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3220819"/>
              </p:ext>
            </p:extLst>
          </p:nvPr>
        </p:nvGraphicFramePr>
        <p:xfrm>
          <a:off x="785786" y="6143644"/>
          <a:ext cx="785817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684">
                  <a:extLst>
                    <a:ext uri="{9D8B030D-6E8A-4147-A177-3AD203B41FA5}">
                      <a16:colId xmlns="" xmlns:a16="http://schemas.microsoft.com/office/drawing/2014/main" val="59453551"/>
                    </a:ext>
                  </a:extLst>
                </a:gridCol>
                <a:gridCol w="2119498">
                  <a:extLst>
                    <a:ext uri="{9D8B030D-6E8A-4147-A177-3AD203B41FA5}">
                      <a16:colId xmlns="" xmlns:a16="http://schemas.microsoft.com/office/drawing/2014/main" val="3432798287"/>
                    </a:ext>
                  </a:extLst>
                </a:gridCol>
                <a:gridCol w="2459263">
                  <a:extLst>
                    <a:ext uri="{9D8B030D-6E8A-4147-A177-3AD203B41FA5}">
                      <a16:colId xmlns="" xmlns:a16="http://schemas.microsoft.com/office/drawing/2014/main" val="1046194220"/>
                    </a:ext>
                  </a:extLst>
                </a:gridCol>
                <a:gridCol w="1712734">
                  <a:extLst>
                    <a:ext uri="{9D8B030D-6E8A-4147-A177-3AD203B41FA5}">
                      <a16:colId xmlns="" xmlns:a16="http://schemas.microsoft.com/office/drawing/2014/main" val="3191970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2060"/>
                          </a:solidFill>
                        </a:rPr>
                        <a:t>         </a:t>
                      </a:r>
                      <a:r>
                        <a:rPr lang="en-US" sz="1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SiD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64 radial strips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Silicon 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D86x0.3 mm hole </a:t>
                      </a:r>
                      <a:r>
                        <a:rPr lang="en-US" sz="1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D32 mm</a:t>
                      </a:r>
                      <a:endParaRPr lang="ru-RU" sz="12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</a:t>
                      </a:r>
                      <a:r>
                        <a:rPr lang="en-US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Yes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0225427"/>
                  </a:ext>
                </a:extLst>
              </a:tr>
            </a:tbl>
          </a:graphicData>
        </a:graphic>
      </p:graphicFrame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0ECF65AF-686E-49F5-B3A5-5AC217705DE2}"/>
              </a:ext>
            </a:extLst>
          </p:cNvPr>
          <p:cNvSpPr/>
          <p:nvPr/>
        </p:nvSpPr>
        <p:spPr>
          <a:xfrm>
            <a:off x="785786" y="6072207"/>
            <a:ext cx="785818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HV Server</a:t>
            </a:r>
            <a:endParaRPr lang="ru-RU" dirty="0"/>
          </a:p>
        </p:txBody>
      </p:sp>
      <p:pic>
        <p:nvPicPr>
          <p:cNvPr id="8194" name="Picture 2" descr="Z:\BMN\Pics\hv_m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7531489" cy="4117982"/>
          </a:xfrm>
          <a:prstGeom prst="rect">
            <a:avLst/>
          </a:prstGeom>
          <a:noFill/>
        </p:spPr>
      </p:pic>
      <p:pic>
        <p:nvPicPr>
          <p:cNvPr id="8195" name="Picture 3" descr="Z:\BMN\Pics\hv_conf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357562"/>
            <a:ext cx="5976928" cy="3267997"/>
          </a:xfrm>
          <a:prstGeom prst="rect">
            <a:avLst/>
          </a:prstGeom>
          <a:noFill/>
        </p:spPr>
      </p:pic>
      <p:pic>
        <p:nvPicPr>
          <p:cNvPr id="5" name="Рисунок 4" descr="jin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Log_Viewer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894" y="1785926"/>
            <a:ext cx="8858860" cy="480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jin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SRC </a:t>
            </a:r>
            <a:r>
              <a:rPr lang="en-US" dirty="0" err="1" smtClean="0"/>
              <a:t>vs</a:t>
            </a:r>
            <a:r>
              <a:rPr lang="en-US" dirty="0" smtClean="0"/>
              <a:t> BM@N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SRC and</a:t>
            </a:r>
            <a:r>
              <a:rPr lang="ru-RU" dirty="0" smtClean="0"/>
              <a:t> </a:t>
            </a:r>
            <a:r>
              <a:rPr lang="en-US" dirty="0" smtClean="0"/>
              <a:t>BM@N</a:t>
            </a:r>
          </a:p>
          <a:p>
            <a:pPr lvl="1"/>
            <a:r>
              <a:rPr lang="en-US" dirty="0" smtClean="0"/>
              <a:t>SRC does not have multichannel detectors BD and </a:t>
            </a:r>
            <a:r>
              <a:rPr lang="en-US" dirty="0" err="1" smtClean="0"/>
              <a:t>SiD</a:t>
            </a:r>
            <a:endParaRPr lang="ru-RU" dirty="0" smtClean="0"/>
          </a:p>
          <a:p>
            <a:pPr lvl="1"/>
            <a:r>
              <a:rPr lang="en-US" dirty="0" smtClean="0"/>
              <a:t>SRC has additional scintillation detectors</a:t>
            </a:r>
            <a:endParaRPr lang="ru-RU" dirty="0" smtClean="0"/>
          </a:p>
          <a:p>
            <a:pPr lvl="1"/>
            <a:r>
              <a:rPr lang="en-US" dirty="0" smtClean="0"/>
              <a:t>Added 2-level discriminator</a:t>
            </a:r>
            <a:endParaRPr lang="ru-RU" dirty="0" smtClean="0"/>
          </a:p>
          <a:p>
            <a:pPr lvl="1"/>
            <a:r>
              <a:rPr lang="en-US" dirty="0" smtClean="0"/>
              <a:t>Trigger logics becomes more complicated</a:t>
            </a:r>
            <a:endParaRPr lang="ru-RU" dirty="0" smtClean="0"/>
          </a:p>
          <a:p>
            <a:pPr lvl="1"/>
            <a:endParaRPr lang="ru-RU" dirty="0" smtClean="0"/>
          </a:p>
          <a:p>
            <a:r>
              <a:rPr lang="en-US" dirty="0" smtClean="0"/>
              <a:t>As a result the software was significantly modified but the software structure was almost the same</a:t>
            </a:r>
            <a:endParaRPr lang="ru-RU" dirty="0" smtClean="0"/>
          </a:p>
          <a:p>
            <a:pPr lvl="1"/>
            <a:endParaRPr lang="ru-RU" dirty="0"/>
          </a:p>
        </p:txBody>
      </p:sp>
      <p:pic>
        <p:nvPicPr>
          <p:cNvPr id="4" name="Рисунок 3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SRC_Mgr</a:t>
            </a:r>
            <a:endParaRPr lang="ru-RU" dirty="0"/>
          </a:p>
        </p:txBody>
      </p:sp>
      <p:pic>
        <p:nvPicPr>
          <p:cNvPr id="10242" name="Picture 2" descr="C:\Sergueev\BM@N\SRC\manual\trigge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146" y="1677703"/>
            <a:ext cx="8143932" cy="4991105"/>
          </a:xfrm>
          <a:prstGeom prst="rect">
            <a:avLst/>
          </a:prstGeom>
          <a:noFill/>
        </p:spPr>
      </p:pic>
      <p:pic>
        <p:nvPicPr>
          <p:cNvPr id="4" name="Рисунок 3" descr="jin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modular trigger system for fixed target experiments BM@N and SRC has been developed.</a:t>
            </a:r>
          </a:p>
          <a:p>
            <a:r>
              <a:rPr lang="en-US" dirty="0" smtClean="0"/>
              <a:t>The system has only virtual controls and all trigger adjustment is done inside FPGA. No need to human access to the beam area to adjust trigger performance.</a:t>
            </a:r>
          </a:p>
          <a:p>
            <a:r>
              <a:rPr lang="en-US" dirty="0" smtClean="0"/>
              <a:t>The set of applications to control and monitor trigger system performance has been developed</a:t>
            </a:r>
          </a:p>
          <a:p>
            <a:r>
              <a:rPr lang="en-US" dirty="0" smtClean="0"/>
              <a:t> The system has been successfully used during 2016…2018 BM@N and SRC physics runs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Conclusion</a:t>
            </a:r>
            <a:endParaRPr lang="ru-RU" dirty="0"/>
          </a:p>
        </p:txBody>
      </p:sp>
      <p:pic>
        <p:nvPicPr>
          <p:cNvPr id="5" name="Рисунок 4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357166"/>
            <a:ext cx="8229600" cy="571504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/>
              <a:t>BM@N trigger system components</a:t>
            </a:r>
            <a:r>
              <a:rPr lang="ru-RU" sz="4000" dirty="0" smtClean="0"/>
              <a:t>(</a:t>
            </a:r>
            <a:r>
              <a:rPr lang="en-US" sz="4000" dirty="0" smtClean="0"/>
              <a:t>II)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1E393EF-D188-4CBC-9624-DD1CE8521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6" t="5292" r="12206"/>
          <a:stretch/>
        </p:blipFill>
        <p:spPr>
          <a:xfrm>
            <a:off x="6687644" y="1692255"/>
            <a:ext cx="2160240" cy="2254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3B7A2E-E3DC-47D1-ACE2-356514B8E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98" r="24910"/>
          <a:stretch/>
        </p:blipFill>
        <p:spPr>
          <a:xfrm>
            <a:off x="6605926" y="3726772"/>
            <a:ext cx="2089423" cy="2759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BC7F03-1A9F-48FB-8077-089EFDC684D6}"/>
              </a:ext>
            </a:extLst>
          </p:cNvPr>
          <p:cNvSpPr txBox="1"/>
          <p:nvPr/>
        </p:nvSpPr>
        <p:spPr>
          <a:xfrm>
            <a:off x="4888665" y="4823547"/>
            <a:ext cx="369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BD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B82BD3-ECB2-45A0-A9AB-B581D8C4FD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8" t="9179" b="16169"/>
          <a:stretch/>
        </p:blipFill>
        <p:spPr>
          <a:xfrm>
            <a:off x="3286116" y="2404845"/>
            <a:ext cx="2786895" cy="36324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C7F91D-395B-489B-B9AD-F86C38F61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36" y="2081451"/>
            <a:ext cx="1445530" cy="1116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568FFAB-C16F-46C0-94F7-97921E4E02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585"/>
          <a:stretch/>
        </p:blipFill>
        <p:spPr>
          <a:xfrm>
            <a:off x="727071" y="3288616"/>
            <a:ext cx="1902186" cy="3090626"/>
          </a:xfrm>
          <a:prstGeom prst="rect">
            <a:avLst/>
          </a:prstGeom>
        </p:spPr>
      </p:pic>
      <p:sp>
        <p:nvSpPr>
          <p:cNvPr id="10" name="Прямоугольник: скругленные углы 26">
            <a:extLst>
              <a:ext uri="{FF2B5EF4-FFF2-40B4-BE49-F238E27FC236}">
                <a16:creationId xmlns="" xmlns:a16="http://schemas.microsoft.com/office/drawing/2014/main" id="{C78C169D-700F-4AD9-89A0-DA9D3021099D}"/>
              </a:ext>
            </a:extLst>
          </p:cNvPr>
          <p:cNvSpPr/>
          <p:nvPr/>
        </p:nvSpPr>
        <p:spPr>
          <a:xfrm>
            <a:off x="285720" y="1059774"/>
            <a:ext cx="2569265" cy="55062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28">
            <a:extLst>
              <a:ext uri="{FF2B5EF4-FFF2-40B4-BE49-F238E27FC236}">
                <a16:creationId xmlns="" xmlns:a16="http://schemas.microsoft.com/office/drawing/2014/main" id="{671F1811-F01F-4C69-A857-92F04F8C0BDD}"/>
              </a:ext>
            </a:extLst>
          </p:cNvPr>
          <p:cNvSpPr/>
          <p:nvPr/>
        </p:nvSpPr>
        <p:spPr>
          <a:xfrm>
            <a:off x="3071802" y="1060841"/>
            <a:ext cx="3203682" cy="550515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29">
            <a:extLst>
              <a:ext uri="{FF2B5EF4-FFF2-40B4-BE49-F238E27FC236}">
                <a16:creationId xmlns="" xmlns:a16="http://schemas.microsoft.com/office/drawing/2014/main" id="{41FE9217-7571-42C4-8CD3-16FC07F28B22}"/>
              </a:ext>
            </a:extLst>
          </p:cNvPr>
          <p:cNvSpPr/>
          <p:nvPr/>
        </p:nvSpPr>
        <p:spPr>
          <a:xfrm>
            <a:off x="6357950" y="1059775"/>
            <a:ext cx="2674463" cy="550515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44A9A1A-DC9C-440A-B631-23E02D6B7F9B}"/>
              </a:ext>
            </a:extLst>
          </p:cNvPr>
          <p:cNvSpPr/>
          <p:nvPr/>
        </p:nvSpPr>
        <p:spPr>
          <a:xfrm>
            <a:off x="1743326" y="1621031"/>
            <a:ext cx="11141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TYPE </a:t>
            </a:r>
            <a:r>
              <a:rPr lang="en-US" sz="1200" b="1" dirty="0"/>
              <a:t>PP0365G</a:t>
            </a:r>
            <a:endParaRPr lang="ru-RU" sz="1200" b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D54DEAF-0EFE-4AE7-B07C-FE02BB548ABC}"/>
              </a:ext>
            </a:extLst>
          </p:cNvPr>
          <p:cNvSpPr/>
          <p:nvPr/>
        </p:nvSpPr>
        <p:spPr>
          <a:xfrm>
            <a:off x="285720" y="1808253"/>
            <a:ext cx="1333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18mm MCP-PMT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073D42-F8FF-48E5-80A5-19522D303798}"/>
              </a:ext>
            </a:extLst>
          </p:cNvPr>
          <p:cNvSpPr txBox="1"/>
          <p:nvPr/>
        </p:nvSpPr>
        <p:spPr>
          <a:xfrm>
            <a:off x="357158" y="1589188"/>
            <a:ext cx="124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Photodetector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754830F-564E-4230-9C42-3FD7ACB044E7}"/>
              </a:ext>
            </a:extLst>
          </p:cNvPr>
          <p:cNvSpPr txBox="1"/>
          <p:nvPr/>
        </p:nvSpPr>
        <p:spPr>
          <a:xfrm>
            <a:off x="634935" y="1202781"/>
            <a:ext cx="200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T0 detector (BC2)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B99C881-104B-473B-B1C8-EC3BC02AC9C4}"/>
              </a:ext>
            </a:extLst>
          </p:cNvPr>
          <p:cNvSpPr txBox="1"/>
          <p:nvPr/>
        </p:nvSpPr>
        <p:spPr>
          <a:xfrm>
            <a:off x="3793227" y="1217547"/>
            <a:ext cx="1760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Barrel detector</a:t>
            </a:r>
            <a:endParaRPr lang="ru-RU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E7FB0AE-13FD-4C23-811D-33A8B1309C2C}"/>
              </a:ext>
            </a:extLst>
          </p:cNvPr>
          <p:cNvSpPr txBox="1"/>
          <p:nvPr/>
        </p:nvSpPr>
        <p:spPr>
          <a:xfrm>
            <a:off x="3860660" y="1558231"/>
            <a:ext cx="1688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40 scintillation strips</a:t>
            </a:r>
          </a:p>
          <a:p>
            <a:r>
              <a:rPr lang="en-US" sz="1400" dirty="0"/>
              <a:t>with </a:t>
            </a:r>
            <a:r>
              <a:rPr lang="en-US" sz="1400" dirty="0" err="1"/>
              <a:t>SiPM</a:t>
            </a:r>
            <a:r>
              <a:rPr lang="en-US" sz="1400" dirty="0"/>
              <a:t> readout</a:t>
            </a:r>
            <a:endParaRPr lang="ru-RU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05F8C86-DE02-4150-94EA-4D9B2D13FAAB}"/>
              </a:ext>
            </a:extLst>
          </p:cNvPr>
          <p:cNvSpPr txBox="1"/>
          <p:nvPr/>
        </p:nvSpPr>
        <p:spPr>
          <a:xfrm>
            <a:off x="7061801" y="1149134"/>
            <a:ext cx="1311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 detector</a:t>
            </a:r>
            <a:endParaRPr lang="ru-RU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5EAEA03-08DF-460B-912C-2FC28F14C8DC}"/>
              </a:ext>
            </a:extLst>
          </p:cNvPr>
          <p:cNvSpPr txBox="1"/>
          <p:nvPr/>
        </p:nvSpPr>
        <p:spPr>
          <a:xfrm>
            <a:off x="7104683" y="1431218"/>
            <a:ext cx="1255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64 radial strips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A49B37F-1751-487D-9C28-78C5F8903BC7}"/>
              </a:ext>
            </a:extLst>
          </p:cNvPr>
          <p:cNvSpPr/>
          <p:nvPr/>
        </p:nvSpPr>
        <p:spPr>
          <a:xfrm>
            <a:off x="6584140" y="3454226"/>
            <a:ext cx="144016" cy="2495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274F4A6-DA71-47AF-A687-B13FFC3C7F58}"/>
              </a:ext>
            </a:extLst>
          </p:cNvPr>
          <p:cNvSpPr/>
          <p:nvPr/>
        </p:nvSpPr>
        <p:spPr>
          <a:xfrm>
            <a:off x="8600364" y="4221088"/>
            <a:ext cx="135000" cy="2265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объединение 22">
            <a:extLst>
              <a:ext uri="{FF2B5EF4-FFF2-40B4-BE49-F238E27FC236}">
                <a16:creationId xmlns="" xmlns:a16="http://schemas.microsoft.com/office/drawing/2014/main" id="{1EDC02B3-FC4D-4200-BE58-B1BC9EC58230}"/>
              </a:ext>
            </a:extLst>
          </p:cNvPr>
          <p:cNvSpPr/>
          <p:nvPr/>
        </p:nvSpPr>
        <p:spPr>
          <a:xfrm rot="11829437">
            <a:off x="7638398" y="3800120"/>
            <a:ext cx="888033" cy="363913"/>
          </a:xfrm>
          <a:prstGeom prst="flowChartMerg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44">
            <a:extLst>
              <a:ext uri="{FF2B5EF4-FFF2-40B4-BE49-F238E27FC236}">
                <a16:creationId xmlns="" xmlns:a16="http://schemas.microsoft.com/office/drawing/2014/main" id="{288500DD-5B39-4512-A98A-CBB26E073692}"/>
              </a:ext>
            </a:extLst>
          </p:cNvPr>
          <p:cNvSpPr/>
          <p:nvPr/>
        </p:nvSpPr>
        <p:spPr>
          <a:xfrm>
            <a:off x="8416105" y="3154056"/>
            <a:ext cx="558486" cy="25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45">
            <a:extLst>
              <a:ext uri="{FF2B5EF4-FFF2-40B4-BE49-F238E27FC236}">
                <a16:creationId xmlns="" xmlns:a16="http://schemas.microsoft.com/office/drawing/2014/main" id="{D9AE8A9B-FAF2-48D6-90E1-4E29E494C055}"/>
              </a:ext>
            </a:extLst>
          </p:cNvPr>
          <p:cNvSpPr/>
          <p:nvPr/>
        </p:nvSpPr>
        <p:spPr>
          <a:xfrm>
            <a:off x="6605926" y="1692254"/>
            <a:ext cx="1044711" cy="2345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AC90881-186A-4781-8FBD-113506015AFF}"/>
              </a:ext>
            </a:extLst>
          </p:cNvPr>
          <p:cNvSpPr txBox="1"/>
          <p:nvPr/>
        </p:nvSpPr>
        <p:spPr>
          <a:xfrm>
            <a:off x="6861248" y="1639551"/>
            <a:ext cx="88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Active area</a:t>
            </a:r>
            <a:endParaRPr lang="ru-RU" sz="120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42C61F58-321A-4D96-8F81-973500C73F2B}"/>
              </a:ext>
            </a:extLst>
          </p:cNvPr>
          <p:cNvCxnSpPr/>
          <p:nvPr/>
        </p:nvCxnSpPr>
        <p:spPr>
          <a:xfrm flipH="1">
            <a:off x="6874872" y="1844824"/>
            <a:ext cx="789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jin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B516A0-53F2-4FD8-9E22-92AD98C1A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56"/>
          <a:stretch/>
        </p:blipFill>
        <p:spPr>
          <a:xfrm>
            <a:off x="272347" y="2240692"/>
            <a:ext cx="4691131" cy="35457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8E0973B-9270-4A96-8DE8-16A90A58D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2" r="20551"/>
          <a:stretch/>
        </p:blipFill>
        <p:spPr>
          <a:xfrm>
            <a:off x="5175543" y="2236287"/>
            <a:ext cx="3754175" cy="343991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71556" y="857232"/>
            <a:ext cx="8229600" cy="5715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BM@N trigger system components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III)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jin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2" y="64291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Requirements to the trigger system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Good time resolution (requires short cables =&gt; trigger system should be located in the beam area =&gt; </a:t>
            </a:r>
            <a:r>
              <a:rPr lang="en-US" b="1" dirty="0" smtClean="0">
                <a:solidFill>
                  <a:schemeClr val="tx2"/>
                </a:solidFill>
              </a:rPr>
              <a:t>no direct human access </a:t>
            </a:r>
            <a:r>
              <a:rPr lang="en-US" dirty="0" smtClean="0"/>
              <a:t>to the trigger equipment)</a:t>
            </a:r>
          </a:p>
          <a:p>
            <a:r>
              <a:rPr lang="en-US" dirty="0" smtClean="0"/>
              <a:t>Synchronization with accelerator</a:t>
            </a:r>
            <a:endParaRPr lang="ru-RU" dirty="0" smtClean="0"/>
          </a:p>
          <a:p>
            <a:r>
              <a:rPr lang="en-US" dirty="0" smtClean="0"/>
              <a:t>Beam gate signal generation</a:t>
            </a:r>
            <a:endParaRPr lang="ru-RU" dirty="0" smtClean="0"/>
          </a:p>
          <a:p>
            <a:r>
              <a:rPr lang="en-US" dirty="0" smtClean="0"/>
              <a:t>Physical trigger signal generation based on the beam line trigger and </a:t>
            </a:r>
            <a:r>
              <a:rPr lang="en-US" dirty="0" err="1" smtClean="0"/>
              <a:t>secondaries</a:t>
            </a:r>
            <a:r>
              <a:rPr lang="en-US" dirty="0" smtClean="0"/>
              <a:t> multiplicity and geometry in</a:t>
            </a:r>
            <a:r>
              <a:rPr lang="ru-RU" dirty="0" smtClean="0"/>
              <a:t> </a:t>
            </a:r>
            <a:r>
              <a:rPr lang="en-US" dirty="0" smtClean="0"/>
              <a:t>BD and</a:t>
            </a:r>
            <a:r>
              <a:rPr lang="ru-RU" dirty="0" smtClean="0"/>
              <a:t> </a:t>
            </a:r>
            <a:r>
              <a:rPr lang="en-US" dirty="0" err="1" smtClean="0"/>
              <a:t>SiD</a:t>
            </a:r>
            <a:r>
              <a:rPr lang="en-US" dirty="0" smtClean="0"/>
              <a:t> detectors</a:t>
            </a:r>
            <a:endParaRPr lang="ru-RU" dirty="0" smtClean="0"/>
          </a:p>
          <a:p>
            <a:r>
              <a:rPr lang="en-US" dirty="0" smtClean="0"/>
              <a:t>Readout start signal generation </a:t>
            </a:r>
            <a:r>
              <a:rPr lang="ru-RU" dirty="0" smtClean="0"/>
              <a:t>(</a:t>
            </a:r>
            <a:r>
              <a:rPr lang="en-US" dirty="0" smtClean="0"/>
              <a:t>DAQ Trigger)</a:t>
            </a:r>
            <a:endParaRPr lang="ru-RU" dirty="0" smtClean="0"/>
          </a:p>
          <a:p>
            <a:r>
              <a:rPr lang="en-US" dirty="0" smtClean="0"/>
              <a:t>Calorimeter calibration system support</a:t>
            </a:r>
            <a:endParaRPr lang="ru-RU" dirty="0" smtClean="0"/>
          </a:p>
          <a:p>
            <a:r>
              <a:rPr lang="en-US" dirty="0" smtClean="0"/>
              <a:t>GEM heating control (should be started outside of the beam gate)</a:t>
            </a:r>
            <a:endParaRPr lang="ru-RU" dirty="0" smtClean="0"/>
          </a:p>
          <a:p>
            <a:r>
              <a:rPr lang="en-US" dirty="0" smtClean="0"/>
              <a:t>“Flags word” generation for each DAQ trigger</a:t>
            </a:r>
            <a:endParaRPr lang="ru-RU" dirty="0" smtClean="0"/>
          </a:p>
          <a:p>
            <a:r>
              <a:rPr lang="en-US" dirty="0" smtClean="0"/>
              <a:t>Adjustment of discriminators, delays and shapers for all input signals</a:t>
            </a:r>
          </a:p>
          <a:p>
            <a:r>
              <a:rPr lang="en-US" dirty="0" smtClean="0"/>
              <a:t>Beam monitoring with data recording to a local archive.</a:t>
            </a:r>
          </a:p>
          <a:p>
            <a:r>
              <a:rPr lang="en-US" dirty="0" smtClean="0"/>
              <a:t>Publishing of all meaning information using web technologies and specialized programs</a:t>
            </a:r>
          </a:p>
          <a:p>
            <a:r>
              <a:rPr lang="en-US" dirty="0" smtClean="0"/>
              <a:t>Data transfer to the experiment central DCS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Timing signals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072461" cy="516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jin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Trigger system block diagram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714488"/>
            <a:ext cx="74295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T0U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678629" y="14644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678761" y="14644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10818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464579" y="14644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892413" y="1464455"/>
            <a:ext cx="5008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8435" y="1071546"/>
            <a:ext cx="461665" cy="5120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Acc.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67129" y="1131050"/>
            <a:ext cx="461665" cy="45300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BC1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28794" y="1142984"/>
            <a:ext cx="461665" cy="4930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BC2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1142984"/>
            <a:ext cx="461665" cy="3883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VC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12" y="1142984"/>
            <a:ext cx="461665" cy="4866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BC3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357686" y="1142984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5400000">
            <a:off x="6679421" y="2178835"/>
            <a:ext cx="571504" cy="785818"/>
          </a:xfrm>
          <a:prstGeom prst="bentUpArrow">
            <a:avLst>
              <a:gd name="adj1" fmla="val 25000"/>
              <a:gd name="adj2" fmla="val 270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500958" y="2500306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TDC (70 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5786446" y="271462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215074" y="3143248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00958" y="2916792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5357818" y="2857496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29322" y="342900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00958" y="3202544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gate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4929984" y="2999578"/>
            <a:ext cx="14287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643570" y="3714752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90702" y="350043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Calib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357818" y="4071942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465637" y="3178173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00958" y="3845486"/>
            <a:ext cx="142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 Heater</a:t>
            </a:r>
            <a:endParaRPr lang="ru-RU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0800000">
            <a:off x="5072066" y="4429132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4000496" y="335756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505802" y="4214818"/>
            <a:ext cx="120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busy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14348" y="5643578"/>
            <a:ext cx="74295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SiDU</a:t>
            </a:r>
            <a:endParaRPr lang="ru-RU" dirty="0"/>
          </a:p>
        </p:txBody>
      </p:sp>
      <p:sp>
        <p:nvSpPr>
          <p:cNvPr id="56" name="Стрелка углом вверх 55"/>
          <p:cNvSpPr/>
          <p:nvPr/>
        </p:nvSpPr>
        <p:spPr>
          <a:xfrm rot="16200000" flipV="1">
            <a:off x="6679421" y="4893479"/>
            <a:ext cx="571504" cy="785818"/>
          </a:xfrm>
          <a:prstGeom prst="bentUpArrow">
            <a:avLst>
              <a:gd name="adj1" fmla="val 25000"/>
              <a:gd name="adj2" fmla="val 2701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7358082" y="513137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TDC (60 </a:t>
            </a:r>
            <a:r>
              <a:rPr lang="en-US" dirty="0" err="1" smtClean="0"/>
              <a:t>ch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8" name="Стрелка вниз 57"/>
          <p:cNvSpPr/>
          <p:nvPr/>
        </p:nvSpPr>
        <p:spPr>
          <a:xfrm flipV="1">
            <a:off x="4429124" y="6215082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857752" y="6286520"/>
            <a:ext cx="178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SiD</a:t>
            </a:r>
            <a:r>
              <a:rPr lang="en-US" dirty="0" smtClean="0"/>
              <a:t> 64 channels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28662" y="3286124"/>
            <a:ext cx="185738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Rack-mount PC</a:t>
            </a:r>
            <a:endParaRPr lang="ru-RU" dirty="0"/>
          </a:p>
        </p:txBody>
      </p:sp>
      <p:sp>
        <p:nvSpPr>
          <p:cNvPr id="61" name="Двойная стрелка вверх/вниз 60"/>
          <p:cNvSpPr/>
          <p:nvPr/>
        </p:nvSpPr>
        <p:spPr>
          <a:xfrm>
            <a:off x="1500166" y="2357430"/>
            <a:ext cx="214314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Двойная стрелка вверх/вниз 61"/>
          <p:cNvSpPr/>
          <p:nvPr/>
        </p:nvSpPr>
        <p:spPr>
          <a:xfrm>
            <a:off x="2285984" y="4714884"/>
            <a:ext cx="214314" cy="78581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571868" y="3357562"/>
            <a:ext cx="461665" cy="16712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Multiplicity &gt; N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 flipH="1" flipV="1">
            <a:off x="2464579" y="3893347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714876" y="1142984"/>
            <a:ext cx="173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D 40 channels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00034" y="264318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USB-RS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1214414" y="498849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USB-RS</a:t>
            </a:r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2571736" y="2357430"/>
            <a:ext cx="14287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1643042" y="2357430"/>
            <a:ext cx="461665" cy="8555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Control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2643174" y="2214554"/>
            <a:ext cx="738664" cy="10619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Real-time</a:t>
            </a:r>
          </a:p>
          <a:p>
            <a:r>
              <a:rPr lang="en-US" dirty="0" smtClean="0"/>
              <a:t>counts</a:t>
            </a:r>
            <a:endParaRPr lang="ru-RU" dirty="0"/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4786314" y="4786322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3571868" y="3571876"/>
            <a:ext cx="242889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509818" y="4559866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BC1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2428860" y="4716585"/>
            <a:ext cx="461665" cy="8555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Control</a:t>
            </a:r>
            <a:endParaRPr lang="ru-RU" dirty="0"/>
          </a:p>
        </p:txBody>
      </p:sp>
      <p:pic>
        <p:nvPicPr>
          <p:cNvPr id="54" name="Рисунок 53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7524"/>
          </a:xfrm>
        </p:spPr>
        <p:txBody>
          <a:bodyPr/>
          <a:lstStyle/>
          <a:p>
            <a:pPr algn="ctr"/>
            <a:r>
              <a:rPr lang="en-US" dirty="0" smtClean="0"/>
              <a:t>How it is done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40042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Equipment rack is located close to the target</a:t>
            </a:r>
          </a:p>
          <a:p>
            <a:r>
              <a:rPr lang="en-US" dirty="0" smtClean="0"/>
              <a:t>Magnetic field influence is not observed</a:t>
            </a:r>
          </a:p>
          <a:p>
            <a:r>
              <a:rPr lang="en-US" dirty="0" smtClean="0"/>
              <a:t>Radiation influence (SEU) is not observed</a:t>
            </a:r>
          </a:p>
        </p:txBody>
      </p:sp>
      <p:pic>
        <p:nvPicPr>
          <p:cNvPr id="5" name="Рисунок 4" descr="IMG_20180328_083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214422"/>
            <a:ext cx="3804056" cy="5072074"/>
          </a:xfrm>
          <a:prstGeom prst="rect">
            <a:avLst/>
          </a:prstGeom>
        </p:spPr>
      </p:pic>
      <p:pic>
        <p:nvPicPr>
          <p:cNvPr id="6" name="Рисунок 5" descr="jin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T0U</a:t>
            </a:r>
            <a:r>
              <a:rPr lang="ru-RU" dirty="0" smtClean="0"/>
              <a:t> </a:t>
            </a:r>
            <a:r>
              <a:rPr lang="en-US" dirty="0" smtClean="0"/>
              <a:t>equipment </a:t>
            </a:r>
            <a:r>
              <a:rPr lang="ru-RU" dirty="0" smtClean="0"/>
              <a:t>(</a:t>
            </a:r>
            <a:r>
              <a:rPr lang="en-US" dirty="0" smtClean="0"/>
              <a:t>I)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Motherboard contains</a:t>
            </a:r>
          </a:p>
          <a:p>
            <a:pPr lvl="1"/>
            <a:r>
              <a:rPr lang="en-US" dirty="0" smtClean="0"/>
              <a:t>FPGA </a:t>
            </a:r>
            <a:r>
              <a:rPr lang="en-US" dirty="0" err="1" smtClean="0"/>
              <a:t>Altera</a:t>
            </a:r>
            <a:r>
              <a:rPr lang="en-US" dirty="0" smtClean="0"/>
              <a:t> </a:t>
            </a:r>
            <a:r>
              <a:rPr lang="en-US" dirty="0" err="1" smtClean="0"/>
              <a:t>Cyclon</a:t>
            </a:r>
            <a:r>
              <a:rPr lang="ru-RU" dirty="0" smtClean="0"/>
              <a:t> </a:t>
            </a:r>
            <a:r>
              <a:rPr lang="en-US" dirty="0" smtClean="0"/>
              <a:t>V</a:t>
            </a:r>
          </a:p>
          <a:p>
            <a:pPr lvl="1"/>
            <a:r>
              <a:rPr lang="en-US" dirty="0" smtClean="0"/>
              <a:t>Small jitter signal splitters</a:t>
            </a:r>
          </a:p>
          <a:p>
            <a:pPr lvl="1"/>
            <a:r>
              <a:rPr lang="ru-RU" dirty="0" smtClean="0"/>
              <a:t>2 </a:t>
            </a:r>
            <a:r>
              <a:rPr lang="en-US" dirty="0" smtClean="0"/>
              <a:t>virtual</a:t>
            </a:r>
            <a:r>
              <a:rPr lang="ru-RU" dirty="0" smtClean="0"/>
              <a:t> </a:t>
            </a:r>
            <a:r>
              <a:rPr lang="en-US" dirty="0" smtClean="0"/>
              <a:t>USB-Com</a:t>
            </a:r>
            <a:r>
              <a:rPr lang="ru-RU" dirty="0" smtClean="0"/>
              <a:t> </a:t>
            </a:r>
            <a:r>
              <a:rPr lang="en-US" dirty="0" smtClean="0"/>
              <a:t>ports, </a:t>
            </a:r>
            <a:endParaRPr lang="ru-RU" dirty="0" smtClean="0"/>
          </a:p>
          <a:p>
            <a:pPr lvl="1"/>
            <a:r>
              <a:rPr lang="en-US" dirty="0" smtClean="0"/>
              <a:t>Ethernet and Optical link interfaces are foreseen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Daughter boards contain</a:t>
            </a:r>
          </a:p>
          <a:p>
            <a:pPr lvl="1"/>
            <a:r>
              <a:rPr lang="en-US" dirty="0" smtClean="0"/>
              <a:t>4 analog input modules containing </a:t>
            </a:r>
            <a:r>
              <a:rPr lang="ru-RU" dirty="0" smtClean="0"/>
              <a:t>4 </a:t>
            </a:r>
            <a:r>
              <a:rPr lang="en-US" dirty="0" smtClean="0"/>
              <a:t>channels each having discriminators</a:t>
            </a:r>
            <a:r>
              <a:rPr lang="ru-RU" dirty="0" smtClean="0"/>
              <a:t> </a:t>
            </a:r>
            <a:r>
              <a:rPr lang="en-US" dirty="0" smtClean="0"/>
              <a:t>with range </a:t>
            </a:r>
            <a:r>
              <a:rPr lang="ru-RU" dirty="0" smtClean="0"/>
              <a:t>-3</a:t>
            </a:r>
            <a:r>
              <a:rPr lang="en-US" dirty="0" smtClean="0"/>
              <a:t>V … +0.5V</a:t>
            </a:r>
          </a:p>
          <a:p>
            <a:pPr lvl="1"/>
            <a:r>
              <a:rPr lang="en-US" dirty="0" smtClean="0"/>
              <a:t>4 NIM</a:t>
            </a:r>
            <a:r>
              <a:rPr lang="ru-RU" dirty="0" smtClean="0"/>
              <a:t> </a:t>
            </a:r>
            <a:r>
              <a:rPr lang="en-US" dirty="0" smtClean="0"/>
              <a:t>output modules having </a:t>
            </a:r>
            <a:r>
              <a:rPr lang="ru-RU" dirty="0" smtClean="0"/>
              <a:t>4 </a:t>
            </a:r>
            <a:r>
              <a:rPr lang="en-US" dirty="0" smtClean="0"/>
              <a:t>channels each or</a:t>
            </a:r>
          </a:p>
          <a:p>
            <a:pPr lvl="1"/>
            <a:r>
              <a:rPr lang="en-US" dirty="0" smtClean="0"/>
              <a:t>4 50-Ohm TTL output modules having </a:t>
            </a:r>
            <a:r>
              <a:rPr lang="ru-RU" dirty="0" smtClean="0"/>
              <a:t>4 </a:t>
            </a:r>
            <a:r>
              <a:rPr lang="en-US" dirty="0" smtClean="0"/>
              <a:t>channels each </a:t>
            </a:r>
          </a:p>
          <a:p>
            <a:pPr lvl="1"/>
            <a:r>
              <a:rPr lang="en-US" dirty="0" smtClean="0"/>
              <a:t>12 LV power supply units having </a:t>
            </a:r>
          </a:p>
          <a:p>
            <a:pPr lvl="2"/>
            <a:r>
              <a:rPr lang="ru-RU" dirty="0" smtClean="0"/>
              <a:t>2</a:t>
            </a:r>
            <a:r>
              <a:rPr lang="en-US" dirty="0" smtClean="0"/>
              <a:t> channels with range +</a:t>
            </a:r>
            <a:r>
              <a:rPr lang="ru-RU" dirty="0" smtClean="0"/>
              <a:t> 4</a:t>
            </a:r>
            <a:r>
              <a:rPr lang="en-US" dirty="0" smtClean="0"/>
              <a:t>V…+8V</a:t>
            </a:r>
          </a:p>
          <a:p>
            <a:pPr lvl="2"/>
            <a:r>
              <a:rPr lang="en-US" dirty="0" smtClean="0"/>
              <a:t>Fixed channel -7.2V </a:t>
            </a:r>
          </a:p>
          <a:p>
            <a:pPr lvl="1"/>
            <a:r>
              <a:rPr lang="en-US" dirty="0" smtClean="0"/>
              <a:t>Output LVDS buffer</a:t>
            </a:r>
            <a:endParaRPr lang="ru-RU" dirty="0"/>
          </a:p>
        </p:txBody>
      </p:sp>
      <p:pic>
        <p:nvPicPr>
          <p:cNvPr id="4" name="Рисунок 3" descr="jin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3"/>
            <a:ext cx="857256" cy="7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3307</TotalTime>
  <Words>887</Words>
  <Application>Microsoft Office PowerPoint</Application>
  <PresentationFormat>Экран (4:3)</PresentationFormat>
  <Paragraphs>188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Trigger and beam monitoring system of BM@N and SRC experiments .</vt:lpstr>
      <vt:lpstr>BM@N trigger system components (I)</vt:lpstr>
      <vt:lpstr>BM@N trigger system components(II)</vt:lpstr>
      <vt:lpstr>Слайд 4</vt:lpstr>
      <vt:lpstr>Requirements to the trigger system</vt:lpstr>
      <vt:lpstr>Timing signals</vt:lpstr>
      <vt:lpstr>Trigger system block diagram</vt:lpstr>
      <vt:lpstr>How it is done</vt:lpstr>
      <vt:lpstr>T0U equipment (I)</vt:lpstr>
      <vt:lpstr>T0U equipment(II)</vt:lpstr>
      <vt:lpstr>T0U main features</vt:lpstr>
      <vt:lpstr>Software</vt:lpstr>
      <vt:lpstr>Application intercommunication</vt:lpstr>
      <vt:lpstr>T0U_Mgr (I)</vt:lpstr>
      <vt:lpstr>T0U_Mgr (II)</vt:lpstr>
      <vt:lpstr>T0U_Mgr (III)</vt:lpstr>
      <vt:lpstr>SiD_Mgr</vt:lpstr>
      <vt:lpstr>Spill_View server</vt:lpstr>
      <vt:lpstr>Web-Server + browser</vt:lpstr>
      <vt:lpstr>HV Server</vt:lpstr>
      <vt:lpstr>Log_Viewer</vt:lpstr>
      <vt:lpstr>SRC vs BM@N</vt:lpstr>
      <vt:lpstr>SRC_Mgr</vt:lpstr>
      <vt:lpstr>Conclusion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system of BM@N experiment</dc:title>
  <dc:creator>Serge</dc:creator>
  <cp:lastModifiedBy>Serge</cp:lastModifiedBy>
  <cp:revision>235</cp:revision>
  <dcterms:created xsi:type="dcterms:W3CDTF">2018-04-09T06:40:44Z</dcterms:created>
  <dcterms:modified xsi:type="dcterms:W3CDTF">2019-09-25T08:51:51Z</dcterms:modified>
</cp:coreProperties>
</file>