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0" r:id="rId4"/>
    <p:sldMasterId id="2147483732" r:id="rId5"/>
  </p:sldMasterIdLst>
  <p:notesMasterIdLst>
    <p:notesMasterId r:id="rId25"/>
  </p:notesMasterIdLst>
  <p:handoutMasterIdLst>
    <p:handoutMasterId r:id="rId26"/>
  </p:handoutMasterIdLst>
  <p:sldIdLst>
    <p:sldId id="256" r:id="rId6"/>
    <p:sldId id="290" r:id="rId7"/>
    <p:sldId id="260" r:id="rId8"/>
    <p:sldId id="295" r:id="rId9"/>
    <p:sldId id="297" r:id="rId10"/>
    <p:sldId id="293" r:id="rId11"/>
    <p:sldId id="300" r:id="rId12"/>
    <p:sldId id="298" r:id="rId13"/>
    <p:sldId id="299" r:id="rId14"/>
    <p:sldId id="301" r:id="rId15"/>
    <p:sldId id="302" r:id="rId16"/>
    <p:sldId id="303" r:id="rId17"/>
    <p:sldId id="304" r:id="rId18"/>
    <p:sldId id="269" r:id="rId19"/>
    <p:sldId id="306" r:id="rId20"/>
    <p:sldId id="305" r:id="rId21"/>
    <p:sldId id="307" r:id="rId22"/>
    <p:sldId id="289" r:id="rId23"/>
    <p:sldId id="294" r:id="rId24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B738-1BA5-4D49-AE65-2AE457C6952D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57F43-0691-4607-858D-D314158BA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49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CD839-18D9-4FB1-BB4C-9F82294BBAFC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89715-6BE5-41BE-8484-739461EBE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18.07.2019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6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18.07.2019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0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18.07.2019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45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B3A8-187C-4357-A8B9-C968E0FBA4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0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1419-137B-4D28-8552-943F36EDF2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4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EE36-6878-40AE-81C1-15ED8D3CC0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40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2658-4C9E-4A6D-9D36-3EFA155333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17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5D905-3E85-4CC3-94FA-06E4523272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11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D0BD0-7FF5-432E-B427-5FCC1A9E1B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51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D9A42-B1F9-45C0-A1A5-6F3E441E08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51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33B6-D7C6-4F44-9BB4-6232C3F897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7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18.07.2019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36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17A4-0154-4807-A63D-193AC99034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17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9D41-31B9-487C-89C7-9779EDE3D6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3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5B600-5769-4BE8-8083-1B84106A13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79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28BD-7164-4BC7-88D6-5D7FF604EA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44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634A-2EFE-4F68-8F1D-160C3BC1FE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49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B56B-D89F-451B-9CE1-24E7D7DD0B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51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C059-AA5C-4425-9FCE-A66121961E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34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CB17-32E1-4A9F-B5FE-8288A96D09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28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A1266-D111-4C9D-8C86-FD9A1721C8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20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183C7-5676-4EA0-9F48-5173CDEA29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9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18.07.2019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688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075C-0469-4A8D-88EC-01356E2247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86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B91A7-8497-46AE-B74B-659BD0C047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68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4B44-F0B2-4C56-B684-C35E97029A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98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70AB-C3BB-4F8C-B4B8-357B373724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96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87780-A08D-4302-B87A-FE03511334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92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E8418-AC4A-4F8C-9EA2-D024531C17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30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DB76-CCEC-4FB4-B0F8-9F0A0E8C53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35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FC32-D5CC-4846-928C-E32A053EFF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34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FF4ED-4871-490E-8BC7-4DC627A8B0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115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1FCDC-4E02-4E16-9C49-79F1E7D2BB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1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18.07.2019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26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4B2AD-078D-4F9E-BE52-C9A8B2161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429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BA332-F273-4009-BEFA-DACBE15E48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25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29255-6CAC-401E-BB1D-F05BE10993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507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3D21-C116-4B53-86B6-98DCE98F63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41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ED9BB-F593-484F-A7D0-194A9C72ED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123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B3A8-187C-4357-A8B9-C968E0FBA4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02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1419-137B-4D28-8552-943F36EDF2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48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EE36-6878-40AE-81C1-15ED8D3CC0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40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2658-4C9E-4A6D-9D36-3EFA155333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17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5D905-3E85-4CC3-94FA-06E4523272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1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18.07.2019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52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D0BD0-7FF5-432E-B427-5FCC1A9E1B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515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D9A42-B1F9-45C0-A1A5-6F3E441E08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512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33B6-D7C6-4F44-9BB4-6232C3F897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747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17A4-0154-4807-A63D-193AC99034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176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9D41-31B9-487C-89C7-9779EDE3D6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351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5B600-5769-4BE8-8083-1B84106A13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7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18.07.2019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43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18.07.2019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1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18.07.2019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3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18.07.2019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8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18.07.2019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3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BE237D-746E-42B2-B96A-998E0D1178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CC1C85-3926-445A-98B4-38B30CBA1B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9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751ACC-B3FC-4538-9B71-A7FA7BC971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9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BE237D-746E-42B2-B96A-998E0D1178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36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5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34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40.png"/><Relationship Id="rId5" Type="http://schemas.openxmlformats.org/officeDocument/2006/relationships/tags" Target="../tags/tag34.xml"/><Relationship Id="rId10" Type="http://schemas.openxmlformats.org/officeDocument/2006/relationships/image" Target="../media/image39.png"/><Relationship Id="rId4" Type="http://schemas.openxmlformats.org/officeDocument/2006/relationships/tags" Target="../tags/tag33.xml"/><Relationship Id="rId9" Type="http://schemas.openxmlformats.org/officeDocument/2006/relationships/image" Target="../media/image38.png"/><Relationship Id="rId1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3.png"/><Relationship Id="rId5" Type="http://schemas.openxmlformats.org/officeDocument/2006/relationships/image" Target="../media/image3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8.xml"/><Relationship Id="rId5" Type="http://schemas.openxmlformats.org/officeDocument/2006/relationships/image" Target="../media/image49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9.xml"/><Relationship Id="rId5" Type="http://schemas.openxmlformats.org/officeDocument/2006/relationships/image" Target="../media/image1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54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9.xml"/><Relationship Id="rId7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2.png"/><Relationship Id="rId4" Type="http://schemas.openxmlformats.org/officeDocument/2006/relationships/tags" Target="../tags/tag10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3.xml"/><Relationship Id="rId7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21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" Type="http://schemas.openxmlformats.org/officeDocument/2006/relationships/tags" Target="../tags/tag15.xml"/><Relationship Id="rId16" Type="http://schemas.openxmlformats.org/officeDocument/2006/relationships/image" Target="../media/image1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9.png"/><Relationship Id="rId5" Type="http://schemas.openxmlformats.org/officeDocument/2006/relationships/tags" Target="../tags/tag18.xml"/><Relationship Id="rId15" Type="http://schemas.openxmlformats.org/officeDocument/2006/relationships/image" Target="../media/image23.png"/><Relationship Id="rId10" Type="http://schemas.openxmlformats.org/officeDocument/2006/relationships/image" Target="../media/image18.emf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2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7.xml"/><Relationship Id="rId7" Type="http://schemas.openxmlformats.org/officeDocument/2006/relationships/image" Target="../media/image3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1680" y="1345542"/>
            <a:ext cx="69622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Bogoliubov Lab. Theor</a:t>
            </a:r>
            <a:r>
              <a:rPr lang="it-IT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Phys </a:t>
            </a:r>
            <a:r>
              <a:rPr lang="it-IT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2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JINR, Dubna</a:t>
            </a:r>
            <a:endParaRPr lang="ru-RU" sz="20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C:\WORK\Dubna\2009\Workshop\blt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99" y="231246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4"/>
          <p:cNvSpPr/>
          <p:nvPr/>
        </p:nvSpPr>
        <p:spPr>
          <a:xfrm>
            <a:off x="2987824" y="616695"/>
            <a:ext cx="3557588" cy="45044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28675" hangingPunct="0">
              <a:lnSpc>
                <a:spcPct val="104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/>
            </a:pPr>
            <a:r>
              <a:rPr lang="it-IT" sz="24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L. P. Kaptari </a:t>
            </a:r>
            <a:r>
              <a:rPr lang="en-US" sz="24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endParaRPr lang="de-DE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1C04E56-7296-465E-832B-4EAE5179BB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47" y="4797151"/>
            <a:ext cx="6314957" cy="715305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C792559-431A-4846-AD98-659FDD6AA38F}"/>
              </a:ext>
            </a:extLst>
          </p:cNvPr>
          <p:cNvSpPr/>
          <p:nvPr/>
        </p:nvSpPr>
        <p:spPr>
          <a:xfrm>
            <a:off x="882561" y="2401803"/>
            <a:ext cx="6729643" cy="1440160"/>
          </a:xfrm>
          <a:prstGeom prst="rect">
            <a:avLst/>
          </a:prstGeom>
          <a:solidFill>
            <a:srgbClr val="FFFF00"/>
          </a:solidFill>
          <a:ln w="79375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3088432-7CA6-4288-87C8-971AB141A8B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77" y="2702082"/>
            <a:ext cx="5527009" cy="838629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18.07.2019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71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WORK\Dubna\2009\Workshop\blt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887413" y="115888"/>
            <a:ext cx="374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</a:t>
            </a:r>
            <a:r>
              <a:rPr lang="ru-RU" altLang="ru-RU" sz="1200" b="1" u="sng" dirty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03848" y="180346"/>
            <a:ext cx="2183609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ru-RU" sz="20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5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11" y="572252"/>
            <a:ext cx="2768997" cy="117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33A163-FAE4-4FE3-A2A0-F751F7DD9A9B}"/>
              </a:ext>
            </a:extLst>
          </p:cNvPr>
          <p:cNvSpPr txBox="1"/>
          <p:nvPr/>
        </p:nvSpPr>
        <p:spPr>
          <a:xfrm>
            <a:off x="1835696" y="688788"/>
            <a:ext cx="108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MESONS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21ECB909-9B6E-4648-B382-4EA9848EF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2" y="6473680"/>
            <a:ext cx="2014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dirty="0" err="1">
                <a:solidFill>
                  <a:prstClr val="black"/>
                </a:solidFill>
                <a:latin typeface="Calibri" pitchFamily="34" charset="0"/>
              </a:rPr>
              <a:t>Dubna</a:t>
            </a:r>
            <a:r>
              <a:rPr lang="en-US" altLang="ru-RU" sz="1200" b="1" dirty="0">
                <a:solidFill>
                  <a:prstClr val="black"/>
                </a:solidFill>
                <a:latin typeface="Calibri" pitchFamily="34" charset="0"/>
              </a:rPr>
              <a:t>, July, 2019</a:t>
            </a:r>
            <a:endParaRPr lang="ru-RU" alt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" name="Рисунок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2" y="1752850"/>
            <a:ext cx="3796428" cy="285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3">
            <a:extLst>
              <a:ext uri="{FF2B5EF4-FFF2-40B4-BE49-F238E27FC236}">
                <a16:creationId xmlns:a16="http://schemas.microsoft.com/office/drawing/2014/main" id="{612CE22B-4A62-4ECC-A2C1-F3EF066E0CB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52" y="1752850"/>
            <a:ext cx="4612233" cy="285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15616" y="5089471"/>
            <a:ext cx="761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Information on gluon propagators is much more scarce </a:t>
            </a: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                         (even absent?) !!!                                              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87780-A08D-4302-B87A-FE03511334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24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7E2D20-D82A-437E-9D53-3739B670C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49" y="1735428"/>
            <a:ext cx="5020957" cy="5981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99D149-19E7-4D0A-8D09-F7E7A403424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99316"/>
            <a:ext cx="2182295" cy="45425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90561C8-0F9A-4EFE-B3CC-9856BF580D1C}"/>
              </a:ext>
            </a:extLst>
          </p:cNvPr>
          <p:cNvSpPr/>
          <p:nvPr/>
        </p:nvSpPr>
        <p:spPr>
          <a:xfrm>
            <a:off x="1277679" y="369749"/>
            <a:ext cx="565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Solving the gluon-ghost DSE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741EFB-A96C-496A-83FC-D85DDBCC69E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34499"/>
            <a:ext cx="3954247" cy="2190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49" y="2637523"/>
            <a:ext cx="4916964" cy="6849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79" y="3535211"/>
            <a:ext cx="4304199" cy="76766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FD634EC-300A-4002-81CE-BD43F9D57A2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48" y="4602605"/>
            <a:ext cx="6173558" cy="767297"/>
          </a:xfrm>
          <a:prstGeom prst="rect">
            <a:avLst/>
          </a:prstGeom>
        </p:spPr>
      </p:pic>
      <p:pic>
        <p:nvPicPr>
          <p:cNvPr id="9" name="Picture 5 2" descr="C:\WORK\Dubna\2009\Workshop\bltp.gif">
            <a:extLst>
              <a:ext uri="{FF2B5EF4-FFF2-40B4-BE49-F238E27FC236}">
                <a16:creationId xmlns:a16="http://schemas.microsoft.com/office/drawing/2014/main" id="{B3EEFBAE-57D8-4AB7-84C8-EA18619DF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8" y="44149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064D3C4E-D70A-4B1F-8F8C-DE78255CC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580" y="164483"/>
            <a:ext cx="1112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E8418-AC4A-4F8C-9EA2-D024531C17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B80B2F-ACD5-4C1E-9BDE-B77321F12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538" y="6444656"/>
            <a:ext cx="2014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dirty="0" err="1">
                <a:solidFill>
                  <a:prstClr val="black"/>
                </a:solidFill>
                <a:latin typeface="Calibri" pitchFamily="34" charset="0"/>
              </a:rPr>
              <a:t>Dubna</a:t>
            </a:r>
            <a:r>
              <a:rPr lang="en-US" altLang="ru-RU" sz="1200" b="1" dirty="0">
                <a:solidFill>
                  <a:prstClr val="black"/>
                </a:solidFill>
                <a:latin typeface="Calibri" pitchFamily="34" charset="0"/>
              </a:rPr>
              <a:t>, July, 2019</a:t>
            </a:r>
            <a:endParaRPr lang="ru-RU" alt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4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59" y="718994"/>
            <a:ext cx="5813050" cy="882706"/>
          </a:xfrm>
          <a:prstGeom prst="rect">
            <a:avLst/>
          </a:prstGeom>
        </p:spPr>
      </p:pic>
      <p:pic>
        <p:nvPicPr>
          <p:cNvPr id="6" name="Picture 5 1">
            <a:extLst>
              <a:ext uri="{FF2B5EF4-FFF2-40B4-BE49-F238E27FC236}">
                <a16:creationId xmlns:a16="http://schemas.microsoft.com/office/drawing/2014/main" id="{01F0D9C8-E807-4E05-BC34-AD381FB3C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3428255"/>
            <a:ext cx="3024336" cy="20883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27807"/>
            <a:ext cx="5765050" cy="952718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A9B80B2F-ACD5-4C1E-9BDE-B77321F12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2" y="6473680"/>
            <a:ext cx="2014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dirty="0" err="1">
                <a:solidFill>
                  <a:prstClr val="black"/>
                </a:solidFill>
                <a:latin typeface="Calibri" pitchFamily="34" charset="0"/>
              </a:rPr>
              <a:t>Dubna</a:t>
            </a:r>
            <a:r>
              <a:rPr lang="en-US" altLang="ru-RU" sz="1200" b="1" dirty="0">
                <a:solidFill>
                  <a:prstClr val="black"/>
                </a:solidFill>
                <a:latin typeface="Calibri" pitchFamily="34" charset="0"/>
              </a:rPr>
              <a:t>, July, 2019</a:t>
            </a:r>
            <a:endParaRPr lang="ru-RU" alt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9" name="Picture 5 2" descr="C:\WORK\Dubna\2009\Workshop\bltp.gif">
            <a:extLst>
              <a:ext uri="{FF2B5EF4-FFF2-40B4-BE49-F238E27FC236}">
                <a16:creationId xmlns:a16="http://schemas.microsoft.com/office/drawing/2014/main" id="{A0AAFFD6-0AE1-4941-9A75-67D4AF4E9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" y="8970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88B8E35E-0B13-413C-82AC-2C4AFC9C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115888"/>
            <a:ext cx="1112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E8418-AC4A-4F8C-9EA2-D024531C17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29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ED5E47-6A5E-478F-917F-3AA533D89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63" y="3501008"/>
            <a:ext cx="3301097" cy="21700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83BC3-3078-4807-A4A1-6012E2A9B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908720"/>
            <a:ext cx="6264696" cy="2257143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4CC4D41A-2642-441E-B51B-5BADB6887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2" y="6473680"/>
            <a:ext cx="2014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dirty="0" err="1">
                <a:solidFill>
                  <a:prstClr val="black"/>
                </a:solidFill>
                <a:latin typeface="Calibri" pitchFamily="34" charset="0"/>
              </a:rPr>
              <a:t>Dubna</a:t>
            </a:r>
            <a:r>
              <a:rPr lang="en-US" altLang="ru-RU" sz="1200" b="1" dirty="0">
                <a:solidFill>
                  <a:prstClr val="black"/>
                </a:solidFill>
                <a:latin typeface="Calibri" pitchFamily="34" charset="0"/>
              </a:rPr>
              <a:t>, July, 2019</a:t>
            </a:r>
            <a:endParaRPr lang="ru-RU" alt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7" name="Picture 5" descr="C:\WORK\Dubna\2009\Workshop\bltp.gif">
            <a:extLst>
              <a:ext uri="{FF2B5EF4-FFF2-40B4-BE49-F238E27FC236}">
                <a16:creationId xmlns:a16="http://schemas.microsoft.com/office/drawing/2014/main" id="{0D7786E1-20B1-4D41-8E03-183E71FDF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526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70A4DC-9632-42A3-A189-0C6526FD9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29" y="123636"/>
            <a:ext cx="1112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E8418-AC4A-4F8C-9EA2-D024531C17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55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WORK\Dubna\2009\Workshop\blt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887413" y="115888"/>
            <a:ext cx="374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</a:t>
            </a:r>
            <a:r>
              <a:rPr lang="ru-RU" altLang="ru-RU" sz="1200" b="1" u="sng" dirty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221" name="TextBox 14"/>
          <p:cNvSpPr txBox="1">
            <a:spLocks noChangeArrowheads="1"/>
          </p:cNvSpPr>
          <p:nvPr/>
        </p:nvSpPr>
        <p:spPr bwMode="auto">
          <a:xfrm>
            <a:off x="464344" y="1069881"/>
            <a:ext cx="146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BSE domain</a:t>
            </a:r>
            <a:endParaRPr lang="ru-RU" altLang="ru-RU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DF3EF2-70B2-4A74-8EB7-0CDEB46B5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204864"/>
            <a:ext cx="2808588" cy="24482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4DB057-F954-47F4-9DEA-55EC4E922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325" y="817854"/>
            <a:ext cx="4214939" cy="810946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11018936-4FFE-42AC-B08E-D5B1D63D7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2" y="6473680"/>
            <a:ext cx="2014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dirty="0" err="1">
                <a:solidFill>
                  <a:prstClr val="black"/>
                </a:solidFill>
                <a:latin typeface="Calibri" pitchFamily="34" charset="0"/>
              </a:rPr>
              <a:t>Dubna</a:t>
            </a:r>
            <a:r>
              <a:rPr lang="en-US" altLang="ru-RU" sz="1200" b="1" dirty="0">
                <a:solidFill>
                  <a:prstClr val="black"/>
                </a:solidFill>
                <a:latin typeface="Calibri" pitchFamily="34" charset="0"/>
              </a:rPr>
              <a:t>, July, 2019</a:t>
            </a:r>
            <a:endParaRPr lang="ru-RU" alt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87780-A08D-4302-B87A-FE03511334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78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51042"/>
            <a:ext cx="7290816" cy="2001087"/>
          </a:xfrm>
          <a:prstGeom prst="rect">
            <a:avLst/>
          </a:prstGeom>
        </p:spPr>
      </p:pic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2327638" y="315119"/>
            <a:ext cx="4339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Complex Euclidean space (numerical)</a:t>
            </a:r>
            <a:endParaRPr lang="ru-RU" altLang="ru-RU" sz="1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5" descr="C:\WORK\Dubna\2009\Workshop\blt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887413" y="115887"/>
            <a:ext cx="12363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</a:t>
            </a:r>
            <a:r>
              <a:rPr lang="ru-RU" altLang="ru-RU" sz="1200" b="1" u="sng" dirty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313" y="753216"/>
            <a:ext cx="1877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i) rays along </a:t>
            </a:r>
            <a:r>
              <a:rPr lang="it-IT" altLang="ru-RU" sz="1400" dirty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f=</a:t>
            </a:r>
            <a:r>
              <a:rPr lang="it-IT" alt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const</a:t>
            </a:r>
            <a:endParaRPr lang="ru-RU" sz="1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0" y="1261797"/>
            <a:ext cx="1672569" cy="10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4175448" y="676534"/>
            <a:ext cx="49685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iii)  DSE solution along real  momenta </a:t>
            </a:r>
            <a:r>
              <a:rPr lang="it-IT" altLang="ru-RU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it-IT" alt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and DSE  at complex external  momenta </a:t>
            </a:r>
            <a:r>
              <a:rPr lang="it-IT" alt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it-IT" alt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</a:t>
            </a:r>
            <a:endParaRPr lang="ru-RU" altLang="ru-RU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3546" y="731922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ii) Laurent series</a:t>
            </a:r>
            <a:endParaRPr lang="ru-RU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E8418-AC4A-4F8C-9EA2-D024531C17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27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596C-FDA2-4078-9DC9-1259DEE1E0B0}"/>
              </a:ext>
            </a:extLst>
          </p:cNvPr>
          <p:cNvSpPr/>
          <p:nvPr/>
        </p:nvSpPr>
        <p:spPr>
          <a:xfrm>
            <a:off x="3189932" y="288544"/>
            <a:ext cx="37282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Analytical properties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2DD22E-9FCD-452D-BAAF-2EAB52C6CAD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9" y="1341488"/>
            <a:ext cx="6958765" cy="114409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5EE72C-E374-4213-993B-8954C62DA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2852936"/>
            <a:ext cx="3312368" cy="2282214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8A29093D-83DC-433C-807C-B9FD09FEA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2" y="6473680"/>
            <a:ext cx="2014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dirty="0" err="1">
                <a:solidFill>
                  <a:prstClr val="black"/>
                </a:solidFill>
                <a:latin typeface="Calibri" pitchFamily="34" charset="0"/>
              </a:rPr>
              <a:t>Dubna</a:t>
            </a:r>
            <a:r>
              <a:rPr lang="en-US" altLang="ru-RU" sz="1200" b="1" dirty="0">
                <a:solidFill>
                  <a:prstClr val="black"/>
                </a:solidFill>
                <a:latin typeface="Calibri" pitchFamily="34" charset="0"/>
              </a:rPr>
              <a:t>, July, 2019</a:t>
            </a:r>
            <a:endParaRPr lang="ru-RU" alt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6" name="Picture 5" descr="C:\WORK\Dubna\2009\Workshop\bltp.gif">
            <a:extLst>
              <a:ext uri="{FF2B5EF4-FFF2-40B4-BE49-F238E27FC236}">
                <a16:creationId xmlns:a16="http://schemas.microsoft.com/office/drawing/2014/main" id="{BC72358A-6837-4690-93C4-0CD19FA78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855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F2AF3A98-DA8A-484B-A0AD-C8F4D94DE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54386"/>
            <a:ext cx="1112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E8418-AC4A-4F8C-9EA2-D024531C17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07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65F1B2-3531-4D65-BDF3-0CB46C03554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57669"/>
            <a:ext cx="3168352" cy="131484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126D73B-B546-4449-B9E9-E48B3F1E047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28469"/>
            <a:ext cx="4747998" cy="15160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0F6FFC-451C-4256-AA7A-BCB12359A40A}"/>
              </a:ext>
            </a:extLst>
          </p:cNvPr>
          <p:cNvSpPr txBox="1"/>
          <p:nvPr/>
        </p:nvSpPr>
        <p:spPr>
          <a:xfrm>
            <a:off x="2149355" y="317945"/>
            <a:ext cx="4264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Numerical integration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8F08B1B-DDCE-4145-B46F-2E58ED7233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65908"/>
            <a:ext cx="5072412" cy="36004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87780-A08D-4302-B87A-FE03511334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B80B2F-ACD5-4C1E-9BDE-B77321F12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6368724"/>
            <a:ext cx="2014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dirty="0" err="1">
                <a:solidFill>
                  <a:prstClr val="black"/>
                </a:solidFill>
                <a:latin typeface="Calibri" pitchFamily="34" charset="0"/>
              </a:rPr>
              <a:t>Dubna</a:t>
            </a:r>
            <a:r>
              <a:rPr lang="en-US" altLang="ru-RU" sz="1200" b="1" dirty="0">
                <a:solidFill>
                  <a:prstClr val="black"/>
                </a:solidFill>
                <a:latin typeface="Calibri" pitchFamily="34" charset="0"/>
              </a:rPr>
              <a:t>, July, 2019</a:t>
            </a:r>
            <a:endParaRPr lang="ru-RU" alt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58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C:\WORK\Dubna\2009\Workshop\blt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12"/>
          <p:cNvSpPr txBox="1">
            <a:spLocks noChangeArrowheads="1"/>
          </p:cNvSpPr>
          <p:nvPr/>
        </p:nvSpPr>
        <p:spPr bwMode="auto">
          <a:xfrm>
            <a:off x="928688" y="928688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800">
                <a:solidFill>
                  <a:prstClr val="black"/>
                </a:solidFill>
                <a:cs typeface="Arial" pitchFamily="34" charset="0"/>
              </a:rPr>
              <a:t> </a:t>
            </a:r>
            <a:endParaRPr lang="ru-RU" altLang="ru-RU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866775" y="115888"/>
            <a:ext cx="1112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165101" y="850901"/>
            <a:ext cx="865537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ru-RU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14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The gluon and ghost propagators, in Landau gauge, have been analyzed by the  Dyson-Schwinger equation within the </a:t>
            </a:r>
            <a:r>
              <a:rPr lang="en-US" altLang="ru-RU" sz="14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ladder rainbow truncation</a:t>
            </a:r>
            <a:r>
              <a:rPr lang="en-US" altLang="ru-RU" sz="14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.  It has been found that, by a proper choice of the effective model parameters, the  method provides reliable solutions for the model propagators in a good  agreement with the available SU(2) and SU(3) </a:t>
            </a:r>
            <a:r>
              <a:rPr lang="en-US" altLang="ru-RU" sz="14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lattice QCD </a:t>
            </a:r>
            <a:r>
              <a:rPr lang="en-US" altLang="ru-RU" sz="14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calculations.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altLang="ru-RU" sz="1200" dirty="0">
              <a:solidFill>
                <a:srgbClr val="000099"/>
              </a:solidFill>
              <a:latin typeface="Comic Sans MS" pitchFamily="66" charset="0"/>
              <a:cs typeface="Arial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ru-RU" sz="12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  </a:t>
            </a:r>
            <a:r>
              <a:rPr lang="en-US" altLang="ru-RU" sz="16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The obtained  solutions  have been generalized to </a:t>
            </a:r>
            <a:r>
              <a:rPr lang="en-US" altLang="ru-RU" sz="16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complex  Euclidean </a:t>
            </a:r>
            <a:r>
              <a:rPr lang="en-US" altLang="ru-RU" sz="16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space in the domain where the Bethe-Salpeter equation for glueballs is defined.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altLang="ru-RU" sz="1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ru-RU" sz="1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2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ru-RU" sz="16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 It has been shown that the complex solutions od the </a:t>
            </a:r>
            <a:r>
              <a:rPr lang="en-US" altLang="ru-RU" sz="1600" dirty="0" err="1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tDSE</a:t>
            </a:r>
            <a:r>
              <a:rPr lang="en-US" altLang="ru-RU" sz="16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 are not analytical in complex Euclidean space and contain pole-like singularities, which can hamper the numerical procedure of solving the BSE for glueballs.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altLang="ru-RU" sz="1600" dirty="0">
              <a:solidFill>
                <a:srgbClr val="000099"/>
              </a:solidFill>
              <a:latin typeface="Comic Sans MS" pitchFamily="66" charset="0"/>
              <a:cs typeface="Arial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ru-RU" sz="1600" b="1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ru-RU" sz="16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A method based on the Cauchy’s and </a:t>
            </a:r>
            <a:r>
              <a:rPr lang="en-US" altLang="ru-RU" sz="1600" dirty="0" err="1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Roushe’s</a:t>
            </a:r>
            <a:r>
              <a:rPr lang="en-US" altLang="ru-RU" sz="16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 theorems has been proposed to analyze the corresponding singularities. The position of the few first poles together with their  residues are found with  a  good accuracy  to be used in subsequent  calculations based on the Bethe-Salpeter  equation for glueballs.</a:t>
            </a:r>
            <a:endParaRPr lang="en-US" altLang="ru-RU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3401" y="245533"/>
            <a:ext cx="255423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ru-RU" sz="28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BF41ED-D84E-4994-A4C6-B8340EDCF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11" y="6315901"/>
            <a:ext cx="2017951" cy="329213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87780-A08D-4302-B87A-FE03511334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49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051" y="2967335"/>
            <a:ext cx="4465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THANK YOU !!!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E8418-AC4A-4F8C-9EA2-D024531C17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8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" y="384919"/>
            <a:ext cx="822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69"/>
            <a:ext cx="5000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3563932" y="6473680"/>
            <a:ext cx="2014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dirty="0" err="1">
                <a:solidFill>
                  <a:prstClr val="black"/>
                </a:solidFill>
                <a:latin typeface="Calibri" pitchFamily="34" charset="0"/>
              </a:rPr>
              <a:t>Dubna</a:t>
            </a:r>
            <a:r>
              <a:rPr lang="en-US" altLang="ru-RU" sz="1200" b="1" dirty="0">
                <a:solidFill>
                  <a:prstClr val="black"/>
                </a:solidFill>
                <a:latin typeface="Calibri" pitchFamily="34" charset="0"/>
              </a:rPr>
              <a:t>, July, 2019</a:t>
            </a:r>
            <a:endParaRPr lang="ru-RU" alt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3C2BA30-04C0-4403-845E-4591E0D808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2" y="1589948"/>
            <a:ext cx="7465005" cy="1343814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D8E264C-9BF0-4B57-9D64-89827D1FA713}"/>
              </a:ext>
            </a:extLst>
          </p:cNvPr>
          <p:cNvSpPr/>
          <p:nvPr/>
        </p:nvSpPr>
        <p:spPr>
          <a:xfrm>
            <a:off x="2915816" y="790508"/>
            <a:ext cx="2958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MOTIVATION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6EA4FC2-FA52-475D-A2E3-15950B7DFB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56992"/>
            <a:ext cx="6624737" cy="65020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29485-490C-4634-A2DE-B632EE77C5D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35" y="4653136"/>
            <a:ext cx="6273692" cy="1242755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EB3A8-187C-4357-A8B9-C968E0FBA4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7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WORK\Dubna\2009\Workshop\bltp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866775" y="115888"/>
            <a:ext cx="374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ru-RU" sz="1200" b="1" u="sng">
                <a:solidFill>
                  <a:prstClr val="black"/>
                </a:solidFill>
                <a:latin typeface="Calibri" pitchFamily="34" charset="0"/>
              </a:rPr>
              <a:t>L.P. Kaptari</a:t>
            </a:r>
            <a:endParaRPr lang="ru-RU" altLang="ru-RU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DBBC72C1-B43A-42EF-95B1-CAAE4F7EA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176" y="6584801"/>
            <a:ext cx="2014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dirty="0" err="1">
                <a:solidFill>
                  <a:prstClr val="black"/>
                </a:solidFill>
                <a:latin typeface="Calibri" pitchFamily="34" charset="0"/>
              </a:rPr>
              <a:t>Dubna</a:t>
            </a:r>
            <a:r>
              <a:rPr lang="en-US" altLang="ru-RU" sz="1200" b="1" dirty="0">
                <a:solidFill>
                  <a:prstClr val="black"/>
                </a:solidFill>
                <a:latin typeface="Calibri" pitchFamily="34" charset="0"/>
              </a:rPr>
              <a:t>, July, 2019</a:t>
            </a:r>
            <a:endParaRPr lang="ru-RU" alt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5607C6-2FAF-44C3-92CF-DA804A8A6C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38996"/>
            <a:ext cx="5856370" cy="4172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F9DF35F-3129-478E-9BED-D38A3D76ACF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4582"/>
            <a:ext cx="3861753" cy="172595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DBF17D-079F-4BC0-9A1E-675084157D1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22058"/>
            <a:ext cx="6144402" cy="51055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390A7EF-7347-49B8-8815-4ADE8465D37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30488"/>
            <a:ext cx="5225777" cy="1005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3183" y="5494627"/>
            <a:ext cx="75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BSE: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763688" y="5605930"/>
            <a:ext cx="1296144" cy="202486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10767" y="5522507"/>
            <a:ext cx="449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Masses, wave functions, decay processes etc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628BD-7164-4BC7-88D6-5D7FF604EA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6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 descr="TP_tmp.png">
            <a:extLst>
              <a:ext uri="{FF2B5EF4-FFF2-40B4-BE49-F238E27FC236}">
                <a16:creationId xmlns:a16="http://schemas.microsoft.com/office/drawing/2014/main" id="{FF1EC33A-B69C-4447-A11D-9535A73DFBB4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939659"/>
            <a:ext cx="7315553" cy="56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20">
            <a:extLst>
              <a:ext uri="{FF2B5EF4-FFF2-40B4-BE49-F238E27FC236}">
                <a16:creationId xmlns:a16="http://schemas.microsoft.com/office/drawing/2014/main" id="{C644778B-C651-47E6-8005-0D5D632A68CD}"/>
              </a:ext>
            </a:extLst>
          </p:cNvPr>
          <p:cNvSpPr/>
          <p:nvPr/>
        </p:nvSpPr>
        <p:spPr bwMode="auto">
          <a:xfrm>
            <a:off x="1398075" y="620688"/>
            <a:ext cx="6043613" cy="849710"/>
          </a:xfrm>
          <a:prstGeom prst="roundRect">
            <a:avLst/>
          </a:prstGeom>
          <a:noFill/>
          <a:ln w="889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98" y="764711"/>
            <a:ext cx="5758105" cy="60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6">
            <a:extLst>
              <a:ext uri="{FF2B5EF4-FFF2-40B4-BE49-F238E27FC236}">
                <a16:creationId xmlns:a16="http://schemas.microsoft.com/office/drawing/2014/main" id="{35097450-E460-4168-8D68-014C56B91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30385"/>
            <a:ext cx="3233738" cy="123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A9CE67FA-4596-43B6-AE64-E442A23F4D73}"/>
              </a:ext>
            </a:extLst>
          </p:cNvPr>
          <p:cNvSpPr/>
          <p:nvPr/>
        </p:nvSpPr>
        <p:spPr>
          <a:xfrm>
            <a:off x="1417385" y="5229199"/>
            <a:ext cx="6538991" cy="895643"/>
          </a:xfrm>
          <a:prstGeom prst="roundRect">
            <a:avLst/>
          </a:prstGeom>
          <a:solidFill>
            <a:srgbClr val="FFFF00"/>
          </a:solidFill>
          <a:ln w="60325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061045-E09E-4A1C-8A10-16E866EB3CF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72" y="5319310"/>
            <a:ext cx="5335828" cy="70884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2D6B10-1EA6-4537-B45E-665A46F14A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608" y="3675213"/>
            <a:ext cx="7315553" cy="1187651"/>
          </a:xfrm>
          <a:prstGeom prst="rect">
            <a:avLst/>
          </a:prstGeom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ED4CB86F-920E-4D02-A60F-FB3FBC1F2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2" y="6473680"/>
            <a:ext cx="2014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dirty="0" err="1">
                <a:solidFill>
                  <a:prstClr val="black"/>
                </a:solidFill>
                <a:latin typeface="Calibri" pitchFamily="34" charset="0"/>
              </a:rPr>
              <a:t>Dubna</a:t>
            </a:r>
            <a:r>
              <a:rPr lang="en-US" altLang="ru-RU" sz="1200" b="1" dirty="0">
                <a:solidFill>
                  <a:prstClr val="black"/>
                </a:solidFill>
                <a:latin typeface="Calibri" pitchFamily="34" charset="0"/>
              </a:rPr>
              <a:t>, July, 2019</a:t>
            </a:r>
            <a:endParaRPr lang="ru-RU" alt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6" name="Picture 5" descr="C:\WORK\Dubna\2009\Workshop\bltp.gif">
            <a:extLst>
              <a:ext uri="{FF2B5EF4-FFF2-40B4-BE49-F238E27FC236}">
                <a16:creationId xmlns:a16="http://schemas.microsoft.com/office/drawing/2014/main" id="{E9529151-006D-4D56-B015-F47E7522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0" y="23767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7">
            <a:extLst>
              <a:ext uri="{FF2B5EF4-FFF2-40B4-BE49-F238E27FC236}">
                <a16:creationId xmlns:a16="http://schemas.microsoft.com/office/drawing/2014/main" id="{6262BC38-229E-43C6-B7B1-A452935F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17" y="135298"/>
            <a:ext cx="1112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6634A-2EFE-4F68-8F1D-160C3BC1FE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5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92931"/>
            <a:ext cx="4686623" cy="35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857224" y="1500174"/>
            <a:ext cx="1638302" cy="164592"/>
          </a:xfrm>
          <a:prstGeom prst="rect">
            <a:avLst/>
          </a:prstGeom>
        </p:spPr>
      </p:pic>
      <p:pic>
        <p:nvPicPr>
          <p:cNvPr id="6" name="Рисунок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714348" y="3744754"/>
            <a:ext cx="1638302" cy="164592"/>
          </a:xfrm>
          <a:prstGeom prst="rect">
            <a:avLst/>
          </a:prstGeom>
        </p:spPr>
      </p:pic>
      <p:pic>
        <p:nvPicPr>
          <p:cNvPr id="7" name="Рисунок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796158" y="4203960"/>
            <a:ext cx="1650494" cy="164592"/>
          </a:xfrm>
          <a:prstGeom prst="rect">
            <a:avLst/>
          </a:prstGeom>
        </p:spPr>
      </p:pic>
      <p:pic>
        <p:nvPicPr>
          <p:cNvPr id="8" name="Рисунок 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683568" y="5013176"/>
            <a:ext cx="1676402" cy="228600"/>
          </a:xfrm>
          <a:prstGeom prst="rect">
            <a:avLst/>
          </a:prstGeom>
        </p:spPr>
      </p:pic>
      <p:pic>
        <p:nvPicPr>
          <p:cNvPr id="9" name="Рисунок 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7236296" y="2996952"/>
            <a:ext cx="876302" cy="176784"/>
          </a:xfrm>
          <a:prstGeom prst="rect">
            <a:avLst/>
          </a:prstGeom>
        </p:spPr>
      </p:pic>
      <p:pic>
        <p:nvPicPr>
          <p:cNvPr id="10" name="Рисунок 9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7296098" y="3650266"/>
            <a:ext cx="876302" cy="176784"/>
          </a:xfrm>
          <a:prstGeom prst="rect">
            <a:avLst/>
          </a:prstGeom>
        </p:spPr>
      </p:pic>
      <p:pic>
        <p:nvPicPr>
          <p:cNvPr id="11" name="Рисунок 10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7368106" y="4126796"/>
            <a:ext cx="876302" cy="176784"/>
          </a:xfrm>
          <a:prstGeom prst="rect">
            <a:avLst/>
          </a:prstGeom>
        </p:spPr>
      </p:pic>
      <p:grpSp>
        <p:nvGrpSpPr>
          <p:cNvPr id="12" name="Группа 10"/>
          <p:cNvGrpSpPr/>
          <p:nvPr/>
        </p:nvGrpSpPr>
        <p:grpSpPr>
          <a:xfrm>
            <a:off x="214313" y="0"/>
            <a:ext cx="8666162" cy="500063"/>
            <a:chOff x="214313" y="0"/>
            <a:chExt cx="8666162" cy="500063"/>
          </a:xfrm>
        </p:grpSpPr>
        <p:grpSp>
          <p:nvGrpSpPr>
            <p:cNvPr id="13" name="Группа 55"/>
            <p:cNvGrpSpPr>
              <a:grpSpLocks/>
            </p:cNvGrpSpPr>
            <p:nvPr/>
          </p:nvGrpSpPr>
          <p:grpSpPr bwMode="auto">
            <a:xfrm>
              <a:off x="650875" y="123825"/>
              <a:ext cx="8229600" cy="282576"/>
              <a:chOff x="650875" y="123091"/>
              <a:chExt cx="8229600" cy="282576"/>
            </a:xfrm>
          </p:grpSpPr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650875" y="405667"/>
                <a:ext cx="8229600" cy="0"/>
              </a:xfrm>
              <a:prstGeom prst="line">
                <a:avLst/>
              </a:prstGeom>
              <a:noFill/>
              <a:ln w="360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814388" y="123091"/>
                <a:ext cx="2732087" cy="2363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828675" hangingPunct="0">
                  <a:lnSpc>
                    <a:spcPct val="104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657225" algn="l"/>
                    <a:tab pos="1312863" algn="l"/>
                    <a:tab pos="1970088" algn="l"/>
                    <a:tab pos="2627313" algn="l"/>
                    <a:tab pos="3282950" algn="l"/>
                    <a:tab pos="3940175" algn="l"/>
                    <a:tab pos="4595813" algn="l"/>
                  </a:tabLst>
                  <a:defRPr/>
                </a:pPr>
                <a:r>
                  <a:rPr lang="it-IT" sz="900" b="1" dirty="0">
                    <a:solidFill>
                      <a:srgbClr val="4F81B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L. P. Kaptari</a:t>
                </a:r>
                <a:endParaRPr lang="de-DE" sz="1000" dirty="0">
                  <a:solidFill>
                    <a:srgbClr val="C0504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14" name="Picture 5" descr="C:\WORK\Dubna\2009\Workshop\bltp.gif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3" y="0"/>
              <a:ext cx="500062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Рисунок 18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1541815" y="550967"/>
            <a:ext cx="6234696" cy="316993"/>
          </a:xfrm>
          <a:prstGeom prst="rect">
            <a:avLst/>
          </a:prstGeom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E8FB5E3A-B1F5-4C3C-A05B-74697A4B3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2" y="6473680"/>
            <a:ext cx="2014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dirty="0" err="1">
                <a:solidFill>
                  <a:prstClr val="black"/>
                </a:solidFill>
                <a:latin typeface="Calibri" pitchFamily="34" charset="0"/>
              </a:rPr>
              <a:t>Dubna</a:t>
            </a:r>
            <a:r>
              <a:rPr lang="en-US" altLang="ru-RU" sz="1200" b="1" dirty="0">
                <a:solidFill>
                  <a:prstClr val="black"/>
                </a:solidFill>
                <a:latin typeface="Calibri" pitchFamily="34" charset="0"/>
              </a:rPr>
              <a:t>, July, 2019</a:t>
            </a:r>
            <a:endParaRPr lang="ru-RU" alt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E8418-AC4A-4F8C-9EA2-D024531C17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1802" y="428604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TRUNCATION</a:t>
            </a:r>
            <a:r>
              <a:rPr lang="en-US" dirty="0"/>
              <a:t>: 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84E4D0-CD11-4B1E-9591-4891F3FE3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358" y="890269"/>
            <a:ext cx="6683544" cy="28765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EABA7D-0703-4689-9B05-70D8E7DCB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358" y="4043924"/>
            <a:ext cx="4505697" cy="1076325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67A01FB6-7045-4063-9790-BEB4C1C29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2" y="6473680"/>
            <a:ext cx="2014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dirty="0" err="1">
                <a:solidFill>
                  <a:prstClr val="black"/>
                </a:solidFill>
                <a:latin typeface="Calibri" pitchFamily="34" charset="0"/>
              </a:rPr>
              <a:t>Dubna</a:t>
            </a:r>
            <a:r>
              <a:rPr lang="en-US" altLang="ru-RU" sz="1200" b="1" dirty="0">
                <a:solidFill>
                  <a:prstClr val="black"/>
                </a:solidFill>
                <a:latin typeface="Calibri" pitchFamily="34" charset="0"/>
              </a:rPr>
              <a:t>, July, 2019</a:t>
            </a:r>
            <a:endParaRPr lang="ru-RU" alt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6" name="Picture 5" descr="C:\WORK\Dubna\2009\Workshop\bltp.gif">
            <a:extLst>
              <a:ext uri="{FF2B5EF4-FFF2-40B4-BE49-F238E27FC236}">
                <a16:creationId xmlns:a16="http://schemas.microsoft.com/office/drawing/2014/main" id="{97D25DA9-0F90-4366-91C3-A2E54115E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292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A0F47C53-C7A3-494F-A659-0F83E565A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36" y="151605"/>
            <a:ext cx="1112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41419-137B-4D28-8552-943F36EDF2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7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BB1A62-E8BB-44BC-9724-71772623A2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389443" cy="439248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5980E2-C5FB-4C83-9AEB-17EAC52E5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6381328"/>
            <a:ext cx="2017951" cy="329213"/>
          </a:xfrm>
          <a:prstGeom prst="rect">
            <a:avLst/>
          </a:prstGeom>
        </p:spPr>
      </p:pic>
      <p:pic>
        <p:nvPicPr>
          <p:cNvPr id="4" name="Picture 5" descr="C:\WORK\Dubna\2009\Workshop\bltp.gif">
            <a:extLst>
              <a:ext uri="{FF2B5EF4-FFF2-40B4-BE49-F238E27FC236}">
                <a16:creationId xmlns:a16="http://schemas.microsoft.com/office/drawing/2014/main" id="{D22DF5A1-8A5C-40F4-8166-9B0E71DAE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55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37875A5A-6300-4CE0-821E-95F8994F8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115888"/>
            <a:ext cx="1112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392887"/>
            <a:ext cx="205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LANDAU gauge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41419-137B-4D28-8552-943F36EDF2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5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9" y="3429000"/>
            <a:ext cx="7715470" cy="18002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3B7013-FD25-46BC-913F-5557EC30942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6" y="1762932"/>
            <a:ext cx="8617143" cy="938667"/>
          </a:xfrm>
          <a:prstGeom prst="rect">
            <a:avLst/>
          </a:prstGeom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id="{A384E176-41B0-44B2-92B6-869AFCC7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495536"/>
            <a:ext cx="83529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Effective interaction: rainbow approximation:</a:t>
            </a:r>
            <a:endParaRPr lang="ru-RU" altLang="ru-RU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WORK\Dubna\2009\Workshop\bltp.gif">
            <a:extLst>
              <a:ext uri="{FF2B5EF4-FFF2-40B4-BE49-F238E27FC236}">
                <a16:creationId xmlns:a16="http://schemas.microsoft.com/office/drawing/2014/main" id="{61B7D202-0D38-4631-A1BD-64DAA5C3F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" y="6079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8EDD8D4D-93BB-4F74-85A7-053700CBA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17610"/>
            <a:ext cx="1112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41419-137B-4D28-8552-943F36EDF2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8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B47C4B-49B8-4989-8DF3-363EE7B80E2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08" y="4160860"/>
            <a:ext cx="4248472" cy="8790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EEB35A-07F7-4958-9908-8692580E74C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61" y="2158713"/>
            <a:ext cx="2736304" cy="3369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58799C-B269-470F-99B0-B3A64C79E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742" y="1665943"/>
            <a:ext cx="3024336" cy="20883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9D04D2-3773-4F5C-A125-5FF0E09A785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703845"/>
            <a:ext cx="5894144" cy="9386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47867B-45FF-4153-AD65-4E2AB371EEC5}"/>
              </a:ext>
            </a:extLst>
          </p:cNvPr>
          <p:cNvSpPr txBox="1"/>
          <p:nvPr/>
        </p:nvSpPr>
        <p:spPr>
          <a:xfrm>
            <a:off x="6783944" y="1359979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IR Gaussian fit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C0E2AC-2684-46DC-BD34-3C60B0068843}"/>
              </a:ext>
            </a:extLst>
          </p:cNvPr>
          <p:cNvSpPr/>
          <p:nvPr/>
        </p:nvSpPr>
        <p:spPr>
          <a:xfrm>
            <a:off x="451306" y="2026573"/>
            <a:ext cx="3571214" cy="638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37CD5046-91AB-463D-B8A1-B120C18BF1EB}"/>
              </a:ext>
            </a:extLst>
          </p:cNvPr>
          <p:cNvSpPr/>
          <p:nvPr/>
        </p:nvSpPr>
        <p:spPr>
          <a:xfrm rot="16200000">
            <a:off x="4671121" y="2108990"/>
            <a:ext cx="163552" cy="609857"/>
          </a:xfrm>
          <a:prstGeom prst="downArrow">
            <a:avLst>
              <a:gd name="adj1" fmla="val 50000"/>
              <a:gd name="adj2" fmla="val 62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BEE4274B-797A-4C2F-B678-B5C234DD5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2" y="6473680"/>
            <a:ext cx="2014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dirty="0" err="1">
                <a:solidFill>
                  <a:prstClr val="black"/>
                </a:solidFill>
                <a:latin typeface="Calibri" pitchFamily="34" charset="0"/>
              </a:rPr>
              <a:t>Dubna</a:t>
            </a:r>
            <a:r>
              <a:rPr lang="en-US" altLang="ru-RU" sz="1200" b="1" dirty="0">
                <a:solidFill>
                  <a:prstClr val="black"/>
                </a:solidFill>
                <a:latin typeface="Calibri" pitchFamily="34" charset="0"/>
              </a:rPr>
              <a:t>, July, 2019</a:t>
            </a:r>
            <a:endParaRPr lang="ru-RU" alt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" name="Picture 5" descr="C:\WORK\Dubna\2009\Workshop\bltp.gif">
            <a:extLst>
              <a:ext uri="{FF2B5EF4-FFF2-40B4-BE49-F238E27FC236}">
                <a16:creationId xmlns:a16="http://schemas.microsoft.com/office/drawing/2014/main" id="{463FECF4-289C-4518-BA67-A32278F40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1" y="100191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4ED764F8-2494-4EE1-B2D0-94B9A32D1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179" y="224235"/>
            <a:ext cx="1112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AA61F6-B470-4D6A-B997-9268E15D9F75}"/>
              </a:ext>
            </a:extLst>
          </p:cNvPr>
          <p:cNvSpPr txBox="1"/>
          <p:nvPr/>
        </p:nvSpPr>
        <p:spPr>
          <a:xfrm>
            <a:off x="200061" y="4408472"/>
            <a:ext cx="343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Euclidean space (only IR):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E8418-AC4A-4F8C-9EA2-D024531C17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18.07.2019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700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0"/>
  <p:tag name="EMBEDFONTS" val="0"/>
  <p:tag name="USEBOLDAMS" val="1"/>
  <p:tag name="DEFAULTDISPLAYSOURCE" val=" \documentclass{revtex4}&#10;%\usepackage{amsfonts}&#10;%\usepackage{amsmath}&#10;%\usepackage{bbold}&#10;%\usepackage{bbm}&#10;%\usepackage{dsfont}&#10;%\usepackage{ulem}&#10;%\usepackage{xcolor}&#10; &#10;\usepackage{craycol,color}&#10; \renewcommand{\baselinestretch}{1.9}&#10;\begin{document}&#10;\textwidth 10cm&#10;\input colors&#10; &#10; &#10;%\definecolor{Mine}{cmyk}{0.01,0.03,0.09,0. } %cyan,magenta,yellow,black&#10;\definecolor{darkgreen}{rgb}{0,0.6,0}        % red, gray, blue&#10;\definecolor{lightbrown}{rgb}{1,0.9,0.8}&#10;\definecolor{Mine1}{cmyk}{0.008,0.08,0.04,0.}&#10;\Large \bf&#10;\begin{center}&#10;&#10;\end{center}&#10;%\pagecolor{BrickRed}&#10;%\pagecolor{Mine1}&#10;\end{document}"/>
  <p:tag name="TEX2PS" val="latex $(base).tex; dvips -D $(res) -E -o $(base).ps $(base).dvi"/>
  <p:tag name="EXTERNALEDITCOMMAND" val="notepad %"/>
  <p:tag name="GHOSTSCRIPTCOMMAND" val="gswin32c"/>
  <p:tag name="DEFAULTBITMAP" val="png256"/>
  <p:tag name="DEFAULTBLEND" val="0"/>
  <p:tag name="DEFAULTTRANSPARENT" val="0"/>
  <p:tag name="DEFAULTWORKAROUNDTRANSPARENCYBUG" val="0"/>
  <p:tag name="DEFAULTRESOLUTION" val="600"/>
  <p:tag name="DEFAULTMAGNIFICATION" val="1000"/>
  <p:tag name="DEFAULTFONTSIZE" val="12"/>
  <p:tag name="DEFAULTWORDWRAP" val="0"/>
  <p:tag name="DEFAULTWIDTH" val="745"/>
  <p:tag name="DEFAULTHEIGHT" val="49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6.168"/>
  <p:tag name="ORIGINALWIDTH" val="4242.969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Theoretical approaches:  models mimicking some nonperturbative&#10;QCD aspects  i) the flux tube model ii) holographic approaches iii) QCD Sum Rules&#10;iv) \Red Bethe-Salpeter equations \Black etc.&#10;\end{document}"/>
  <p:tag name="IGUANATEXSIZE" val="20"/>
  <p:tag name="IGUANATEXCURSOR" val="733"/>
  <p:tag name="TRANSPARENCY" val="True"/>
  <p:tag name="FILENAME" val=""/>
  <p:tag name="LATEXENGINEID" val="0"/>
  <p:tag name="TEMPFOLDER" val=".\"/>
  <p:tag name="LATEXFORMHEIGHT" val="540.75"/>
  <p:tag name="LATEXFORMWIDTH" val="91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298.9806"/>
  <p:tag name="PICTUREFILESIZE" val="34314"/>
  <p:tag name="SOURCE" val="\documentclass{revtex4}\pagestyle{empty}&#10;\usepackage{craycol,color}&#10;%\usepackage{comicsans}&#10;\usepackage[T1]{fontenc}&#10;\usepackage{pifont}&#10;\textwidth 16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 \bf&#10;&#10;Mesons as $q\bar q$ bound systems:&#10;$\Blue \pi^+ \Black ( \sim 0.140, \Red u\bar d\Black)$    $\Blue \rho^+\Black (\sim 0.77,\Red u\bar d\Black)$\\&#10;$ \Blue K^+\Black (\sim 0.494,\Red u\bar s\Black )$, $\Blue K^{*+}\Black (\sim 0.891, \Red u\bar s\Black )$,&#10;$\Blue \eta_c\Black (\sim 2.98, \Red c\bar c\Black )$, $\Blue D^+\Black(1.869,\Red c\bar d\Black )$ ...&#10;&#10;\pagecolor{Yellow} &#10;&#10;\end{document}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TEXPOINTSCALING" val="1.926639290295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5.2006"/>
  <p:tag name="ORIGINALWIDTH" val="3778.028"/>
  <p:tag name="LATEXADDIN" val="\documentclass{revtex4}\pagestyle{empty}&#10;\usepackage{craycol,color}&#10;%\usepackage{comicsans}&#10;\usepackage[T1]{fontenc}&#10;\usepackage{pifont}&#10;\textwidth 14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\begin{center}\Blue&#10;$q\bar q$&#10;Bound States: BS ($\sim$ \Red Schr\&quot;odinger eq.\Blue) \&amp; \Red Dyson-Schwinger \Blue&#10;Equations&#10;\end{center}&#10;\pagecolor{BrickRed}&#10;\pagecolor{WildStrawberry}&#10;\pagecolor{Mine1}&#10;%\pagecolor{Melon}&#10; %\pagecolor{GreenYellow}&#10; \pagecolor{Yellow}&#10;\end{document}&#10;"/>
  <p:tag name="IGUANATEXSIZE" val="20"/>
  <p:tag name="IGUANATEXCURSOR" val="755"/>
  <p:tag name="TRANSPARENCY" val="Fals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4.192"/>
  <p:tag name="ORIGINALWIDTH" val="3239.595"/>
  <p:tag name="LATEXADDIN" val=" \documentclass{revtex4}\pagestyle{empty}&#10;\usepackage{craycol,color}&#10;%\usepackage{comicsans}&#10;\usepackage[T1]{fontenc}&#10;\usepackage{pifont}&#10;\textwidth 16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 \bf&#10; &#10;\noindent&#10;Glueballs   as $gg$ bound systems (lattice estimations):\\[1.5mm]&#10;PS: $\Blue J^{PC}\ \Black M(0^{-+})\sim 2.6$ GeV;$\quad M'(0^{-+}) \sim 3.7$ GeV; \\&#10;Scalar:  $\Blue J^{PC}\ \Black (M(0^{++})\sim 1.7 $ GeV $\quad M'(0^{++}) \sim 2.7 $ GeV&#10;\pagecolor{Yellow} &#10;&#10;\end{document}}&#10;&#10; "/>
  <p:tag name="IGUANATEXSIZE" val="20"/>
  <p:tag name="IGUANATEXCURSOR" val="750"/>
  <p:tag name="TRANSPARENCY" val="True"/>
  <p:tag name="FILENAME" val=""/>
  <p:tag name="LATEXENGINEID" val="0"/>
  <p:tag name="TEMPFOLDER" val=".\"/>
  <p:tag name="LATEXFORMHEIGHT" val="405"/>
  <p:tag name="LATEXFORMWIDTH" val="91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 \documentclass{revtex4}\pagestyle{empty}&#10;\usepackage{craycol,color}&#10;%\usepackage{comicsans}&#10;%\usepackage[T1]{fontenc}&#10;%\usepackage{pifont}&#10;\textwidth 15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 \Red  \bf&#10;&#10;Gluon propagator:&#10; &#10; &#10; &#10;%\pagecolor{SpringGreen} &#10;%\pagecolor{Mine1}&#10;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129.0002"/>
  <p:tag name="PICTUREFILESIZE" val="86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 &#10; &#10;    \documentclass{revtex4}\pagestyle{empty}&#10;\usepackage{craycol,color}&#10;%\usepackage{comicsans}&#10;%\usepackage[T1]{fontenc}&#10;%\usepackage{pifont}&#10;\textwidth 15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&#10; \Red \bf&#10; Ghost propagator:&#10;%\pagecolor{SpringGreen} &#10;%\pagecolor{Mine1}&#10;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129.0002"/>
  <p:tag name="PICTUREFILESIZE" val="88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  &#10;    \documentclass{revtex4}\pagestyle{empty}&#10;\usepackage{craycol,color}&#10;%\usepackage{comicsans}&#10;%\usepackage[T1]{fontenc}&#10;%\usepackage{pifont}&#10;\textwidth 15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&#10; &#10; \Red &#10;Quark propagator:&#10;%\pagecolor{SpringGreen} &#10;%\pagecolor{Mine1}&#10;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129.9602"/>
  <p:tag name="PICTUREFILESIZE" val="92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  &#10;    \documentclass{revtex4}\pagestyle{empty}&#10;\usepackage{craycol,color}&#10;%\usepackage{comicsans}&#10;%\usepackage[T1]{fontenc}&#10;%\usepackage{pifont}&#10;\textwidth 15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huge\bf &#10; \Red&#10;+ Vertices ...&#10; &#10;%\pagecolor{SpringGreen} &#10;%\pagecolor{Mine1}&#10;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132.0002"/>
  <p:tag name="PICTUREFILESIZE" val="860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  &#10;    \documentclass{revtex4}\pagestyle{empty}&#10;\usepackage{craycol,color}&#10;%\usepackage{comicsans}&#10;%\usepackage[T1]{fontenc}&#10;%\usepackage{pifont}&#10;\textwidth 15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&#10; &#10; \Red \huge\bf&#10;$+ \cdots\cdots$&#10;%\pagecolor{SpringGreen} &#10;%\pagecolor{Mine1}&#10;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69.00016"/>
  <p:tag name="PICTUREFILESIZE" val="218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  &#10;    \documentclass{revtex4}\pagestyle{empty}&#10;\usepackage{craycol,color}&#10;%\usepackage{comicsans}&#10;%\usepackage[T1]{fontenc}&#10;%\usepackage{pifont}&#10;\textwidth 15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&#10; &#10; \Red \huge&#10;$+ \cdots\cdots$&#10;%\pagecolor{SpringGreen} &#10;%\pagecolor{Mine1}&#10;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69.00016"/>
  <p:tag name="PICTUREFILESIZE" val="21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1.4323"/>
  <p:tag name="ORIGINALWIDTH" val="4888.639"/>
  <p:tag name="LATEXADDIN" val=" \documentclass{revtex4}\pagestyle{empty}&#10;\usepackage{craycol,color}&#10;\usepackage[T1]{fontenc}&#10;\renewcommand{\baselinestretch}{1.5}&#10;\usepackage{pifont}&#10;\textwidth 16cm&#10;\begin{document}&#10;\input colors&#10;\definecolor{Mine1}{cmyk}{0.008,0.08,0.04,0.}&#10; \bf&#10; &#10;\def\Mmm{\special{color cmyk 48 55 0 0  }} &#10;&#10;  \bf {&#10;    &#10;   \Mmm  B.~K\&quot;ampfer   - \Black  Helmholtz-Zentrum Dresden-Rossendorf,&#10;   TU Dresden,Germany&#10;&#10; \Mmm Pengming Zhang -  \Black Inst. Mod. Phys., CAS, Lanzhou, China&#10;&#10;\Mmm S. M. Dorkin -  \Black BLTPh, JINR, Dubna&#10;&#10; &#10; }&#10;&#10;\end{document}"/>
  <p:tag name="IGUANATEXSIZE" val="20"/>
  <p:tag name="IGUANATEXCURSOR" val="302"/>
  <p:tag name="TRANSPARENCY" val="True"/>
  <p:tag name="FILENAME" val=""/>
  <p:tag name="LATEXENGINEID" val="0"/>
  <p:tag name="TEMPFOLDER" val=".\"/>
  <p:tag name="LATEXFORMHEIGHT" val="405"/>
  <p:tag name="LATEXFORMWIDTH" val="91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  &#10;    \documentclass{revtex4}\pagestyle{empty}&#10;\usepackage{craycol,color}&#10;%\usepackage{comicsans}&#10;%\usepackage[T1]{fontenc}&#10;%\usepackage{pifont}&#10;\textwidth 15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&#10; &#10; \Red \huge&#10;$+ \cdots\cdots$&#10;%\pagecolor{SpringGreen} &#10;%\pagecolor{Mine1}&#10;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69.00016"/>
  <p:tag name="PICTUREFILESIZE" val="218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\documentclass{revtex4}\pagestyle{empty}&#10;%\usepackage{amsfonts}&#10;%\usepackage{amsmath}&#10;%\usepackage{bbold}&#10;%\usepackage{bbm}&#10;%\usepackage{dsfont}&#10;%\usepackage{ulem}&#10;%\usepackage{xcolor}&#10; &#10;\usepackage{craycol,color}&#10; \renewcommand{\baselinestretch}{1.9}&#10;\begin{document}&#10;\textwidth 10cm&#10;\input colors&#10; &#10; &#10;%\definecolor{Mine}{cmyk}{0.01,0.03,0.09,0. } %cyan,magenta,yellow,black&#10;\definecolor{darkgreen}{rgb}{0,0.6,0}        % red, gray, blue&#10;\definecolor{lightbrown}{rgb}{1,0.9,0.8}&#10;\definecolor{Mine1}{cmyk}{0.008,0.08,0.04,0.}&#10;\Huge \bf&#10;\begin{center}&#10;\Blue The (infinite) tower of the DS equations&#10;\end{center}&#10;%\pagecolor{BrickRed}&#10;%\pagecolor{Mine1}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490.921"/>
  <p:tag name="PICTUREFILESIZE" val="384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6.404"/>
  <p:tag name="ORIGINALWIDTH" val="5890.513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\begin{eqnarray*}&amp;&amp;&#10; {\cal D}_{\mu\nu}^{ab}(k) = -i\delta^{ab}{ D}_{\mu\nu}=- i\delta^{ab}\frac{Z(k)}{k^2}t_{\mu\nu}(k), \\ &amp;&amp;&#10; {\cal D}_G^{ab}(k)=i\delta^{ab} D_G(k)=i\delta^{ab}\frac{G(k)}{k^2},&#10; \end{eqnarray*}&#10;  &#10; $t_{\mu\nu}(k)=g_{\mu\nu}-\displaystyle\frac{k_\mu k_\nu}{k^2}$.&#10;  &#10;\begin{eqnarray*}&#10;Z^{-1}(k^2)&amp;=&amp;Z_3+\frac {i}{ 8\pi ^3 k^2}\int d^4 q  \frac{Z(q^2)}{q^2}&#10;\Red&#10;  \left[\frac{g^2}{4\pi} \Gamma_{\mu\rho\alpha}^{(0)}(k,p,-q)&#10;D^{\rho\sigma}(p^2)\Gamma_{\beta\sigma\nu}(q,-p,-k)\right] &#10; \Black&#10;t^{\alpha\beta}(q) t^{\mu\nu}(k)\Black -\nonumber\\[3mm]&#10;%&#10; &amp;-&amp;\frac{i}{4\pi^3 k^2}\int d^4q \frac{G(q)}{q^2} \Red \left[&#10;\Gamma^{(0)}_\mu(q)&#10; \frac{g^2}{4\pi}D_G(p^2)\Gamma_\nu(p)\right] \Black t^{\mu\nu}(k)  ,&#10;\label{sdeGluon}\\[3mm]&#10;%&#10;G^{-1}(k^2)&amp;=&amp; \tilde Z_3  +  \frac {3}{ 4\pi^3 k^2}i \int&#10;d^4 q  \Red  \left[\frac{g^2}{4\pi} \Gamma_{\mu}^{(0)}(q) D^{\mu\nu}(p^2) \Gamma_{\nu}(k,q,p) \right] \Black&#10; \frac{G(q^2)}{q^2},&#10;\label{sdeGhost}&#10;\end{eqnarray*}\end{document}"/>
  <p:tag name="IGUANATEXSIZE" val="20"/>
  <p:tag name="IGUANATEXCURSOR" val="1196"/>
  <p:tag name="TRANSPARENCY" val="True"/>
  <p:tag name="FILENAME" val=""/>
  <p:tag name="LATEXENGINEID" val="0"/>
  <p:tag name="TEMPFOLDER" val=".\"/>
  <p:tag name="LATEXFORMHEIGHT" val="648"/>
  <p:tag name="LATEXFORMWIDTH" val="91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2.321"/>
  <p:tag name="ORIGINALWIDTH" val="5751.031"/>
  <p:tag name="LATEXADDIN" val=" \documentclass{revtex4}\pagestyle{empty}&#10;\usepackage{craycol,color}&#10;%\usepackage{comicsans}&#10;\usepackage[T1]{fontenc}&#10;\usepackage{pifont}&#10; 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 &#10;\large \bf&#10;\begin{eqnarray*}&amp;&amp;  \!\!\!\!\!\!\!\!\!\!\!\!\!\!&#10;\left[\frac{g^2}{4\pi} \Gamma_{\mu\rho\alpha}^{(0)}(k,p,-q)&#10;D^{\rho\sigma}(p^2)\Gamma_{\beta\sigma\nu}(q,-p,-k)\right] =A&#10;  \Gamma_{\mu\rho\alpha}^{(0)}(k,p,-q) t^{\rho\sigma}(p)\Gamma_{\beta\sigma\nu}^{(0)}(q,-p,-k) \Red F^{eff}_1(p^2),\Black&#10;  \label{rain2}\\[3mm] &amp;&amp;&#10;\!\!\!\!\!\!\!\!\!\!\!\!\!\!&#10;\left[\frac{g^2}{4\pi} \Gamma_{\mu}^{(0)}(q) D^{\mu\nu}(p^2) \Gamma_{\nu}(k,q,p) \right]&#10;= \Gamma_{\mu}^{(0)}(q)t^{\mu\nu}(p)\Gamma_{\nu}^{(0)}(k)  \Red F^{eff}_1(p^2),\Black &#10;\label{rain1}\\[3mm] &amp;&amp;&#10;  \!\!\!\!\!\!\!\!\!\!\!\!\!\!&#10; \left [\frac{g^2}{4\pi}D_G(p^2)\Gamma_\nu(p)\right]=\Gamma_\nu^{(0)}(p) \Red F^{eff}_2(p^2) \Black \label{rain3}&#10;\end{eqnarray*}&#10;\end{document}"/>
  <p:tag name="IGUANATEXSIZE" val="32"/>
  <p:tag name="IGUANATEXCURSOR" val="1070"/>
  <p:tag name="TRANSPARENCY" val="True"/>
  <p:tag name="FILENAME" val=""/>
  <p:tag name="LATEXENGINEID" val="0"/>
  <p:tag name="TEMPFOLDER" val=".\"/>
  <p:tag name="LATEXFORMHEIGHT" val="555"/>
  <p:tag name="LATEXFORMWIDTH" val="91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1.9423"/>
  <p:tag name="ORIGINALWIDTH" val="4240.72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\Blue&#10;Replace the dressed vertices $\otimes$ exchange gluon (ghost) propagators &#10;$\longrightarrow$ free vertices $\otimes$ free  propagators $\otimes$ effective &#10;formfactors:&#10;&#10;&#10;\end{document}"/>
  <p:tag name="IGUANATEXSIZE" val="20"/>
  <p:tag name="IGUANATEXCURSOR" val="609"/>
  <p:tag name="TRANSPARENCY" val="True"/>
  <p:tag name="FILENAME" val=""/>
  <p:tag name="LATEXENGINEID" val="0"/>
  <p:tag name="TEMPFOLDER" val=".\"/>
  <p:tag name="LATEXFORMHEIGHT" val="586.5"/>
  <p:tag name="LATEXFORMWIDTH" val="91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3.4045"/>
  <p:tag name="ORIGINALWIDTH" val="3470.566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\begin{eqnarray*} &amp;&amp;&#10;F^{eff}_{1}(p^2)=  D_{1} \frac{p^2}{\omega_1^6} \exp{\left( -p^2/\omega_1^2\right)}+&#10;D_{2} \frac{p^2}{\omega_2^6} \exp{\left( -p^2/\omega_2^2\right )} ,\label{ff1} \\ &amp;&amp;&#10;F^{eff}_{2}(p^2)= D_{3} \frac{p^2}{\omega_3^6} \exp{\left(-p^2/\omega_3^2\right)}. \label{ff2}&#10;\end{eqnarray*}&#10;\end{document}"/>
  <p:tag name="IGUANATEXSIZE" val="20"/>
  <p:tag name="IGUANATEXCURSOR" val="563"/>
  <p:tag name="TRANSPARENCY" val="True"/>
  <p:tag name="FILENAME" val=""/>
  <p:tag name="LATEXENGINEID" val="0"/>
  <p:tag name="TEMPFOLDER" val=".\"/>
  <p:tag name="LATEXFORMHEIGHT" val="597.75"/>
  <p:tag name="LATEXFORMWIDTH" val="91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.4593"/>
  <p:tag name="ORIGINALWIDTH" val="1989.501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\begin{eqnarray*}&#10;\alpha_s(k^2) = \frac{g^2}{4\pi} G^2(k^2,\mu^2)Z(k^2,\mu^2) &#10;\end{eqnarray*}&#10;\end{document}"/>
  <p:tag name="IGUANATEXSIZE" val="20"/>
  <p:tag name="IGUANATEXCURSOR" val="621"/>
  <p:tag name="TRANSPARENCY" val="True"/>
  <p:tag name="FILENAME" val=""/>
  <p:tag name="LATEXENGINEID" val="0"/>
  <p:tag name="TEMPFOLDER" val=".\"/>
  <p:tag name="LATEXFORMHEIGHT" val="405"/>
  <p:tag name="LATEXFORMWIDTH" val="91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7.1579"/>
  <p:tag name="ORIGINALWIDTH" val="4234.721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\noindent&#10;Dressed gluon propagator: $ D^{\mu\nu}(p^2)  =  -i\left( g^{\mu\nu}-\displaystyle\frac{p^\mu p^\nu}{p^2}\right)&#10; \displaystyle\frac{\Red Z(p^2)\Black }{p^2}$;   \quad   Ghost propagator: $H(p^2)= i\displaystyle\frac{\Red G(p^2) \Black }{p^2}$&#10; &#10;\end{document}"/>
  <p:tag name="IGUANATEXSIZE" val="20"/>
  <p:tag name="IGUANATEXCURSOR" val="788"/>
  <p:tag name="TRANSPARENCY" val="True"/>
  <p:tag name="FILENAME" val=""/>
  <p:tag name="LATEXENGINEID" val="0"/>
  <p:tag name="TEMPFOLDER" val=".\"/>
  <p:tag name="LATEXFORMHEIGHT" val="405"/>
  <p:tag name="LATEXFORMWIDTH" val="1109.2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preprint]{revtex4}&#10;\usepackage{epsfig}&#10;\usepackage{clpsref}&#10;\pagestyle{empty}&#10;\usepackage{craycol,color,amsmath}&#10;\textwidth 13cm&#10;\def\brho{\boldsymbol\rho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\begin{center}&#10;\begin{table*}[ht]&#10;\begin{tabular}{l|ccr}&#10;        &amp; \multicolumn{1}{r}{experiment}&#10;        &amp; \multicolumn{1}{r}{calculated}        &amp;\\&#10;        &amp; \multicolumn{1}{r}{(estimates)}&#10;        &amp; \multicolumn{1}{r}{($^\dagger$ fitted)} &amp;\\ \hline&#10;%&#10;$m^{u=d}_{\mu=1 {\rm GeV}}$ &amp;&#10;        \multicolumn{1}{r}{ 5 - 10 MeV}  &amp;&#10;        \multicolumn{1}{r}{ 5.5 MeV}     &amp;\\&#10;$m^{s}_{\mu=1 {\rm GeV}}$ &amp;&#10;        \multicolumn{1}{r}{ 100 - 300 MeV} &amp;&#10;        \multicolumn{1}{r}{ 125 MeV   }    &amp;\\ \hline&#10;- $\langle \bar q q \rangle^0_{\mu}$&#10;                &amp; (0.236 GeV)$^3$ &amp; (0.241)$^3$ &amp;\\&#10;$m_\pi$         &amp;  0.1385 GeV &amp;   0.138 &amp;\\&#10;$f_\pi$         &amp;  0.131 GeV &amp;   0.131 &amp;\\&#10;$m_K$           &amp;  0.496 GeV  &amp;   0.497 &amp;\\&#10;$f_K$           &amp;  0.160 GeV  &amp;   0.155        &amp;\\ \hline&#10;$m_\rho$        &amp;  0.770 GeV  &amp;   0.742        &amp;\\&#10;$f_\rho$        &amp;  0.216 GeV  &amp;   0.207        &amp;\\&#10;$m_{K^\star}$   &amp;  0.892 GeV  &amp;   0.936        &amp;\\&#10;$f_{K^\star}$   &amp;  0.225 GeV  &amp;   0.241        &amp;\\&#10;$m_\phi$        &amp;  1.020 GeV  &amp;   1.072        &amp;\\&#10;$f_\phi$        &amp;  0.236 GeV  &amp;   0.259        &amp;\\&#10;\end{tabular}&#10;\begin{center}&#10;\vskip 2mm&#10;Overview of the results of the model for the meson masses and decay&#10;constant, adapted from  P.~Maris and P.~C.~Tandy,&#10;PRC {\bf 60}, 055214 (1999). &#10;\end{center}&#10;\end{table*}&#10;&#10;\end{center}&#10;\pagecolor{SpringGreen} \pagecolor{Mine1}&#10;&#10;\end{document}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ORIGWIDTH" val="358.9807"/>
  <p:tag name="PICTUREFILESIZE" val="2515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revtex4}\pagestyle{empty}&#10;\usepackage{craycol,color,amsmath}&#10;\usepackage{graphicx}&#10;\textwidth 12cm&#10;\def\brho{\boldsymbol\rho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\begin{center}&#10;\begin{figure*}&#10;\includegraphics[scale=0.7 ,angle=0]{isovector}  &#10;%\includegraphics[scale=0.7 ,angle=0]{isoscalar}&#10;%\caption&#10;{\\  The light-isovector  ground-state spectrum compared to experimental&#10;data.}&#10;\end{figure*}&#10;\begin{figure*}&#10; \includegraphics[scale=0.7 ,angle=0]{isoscalar}&#10;%\caption&#10;{\\&#10;The light-isoscalar ground-state spectrum compared to experimental&#10;data (LPK\&amp; SMD PRC {\bf 89}  (2014), PRC {\bf 91}  (2015), Few Body Syst. {\bf 49}  (2011), &#10;arXiv: 1012.5372; M. Blank and A. Krassnigg,  PRD {\bf 84}  (2011) }&#10;\end{figure*}&#10;&#10;\end{center}&#10;\pagecolor{SpringGreen} \pagecolor{Mine1}&#10;&#10;\end{document}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ORIGWIDTH" val="339.9607"/>
  <p:tag name="PICTUREFILESIZE" val="232052"/>
  <p:tag name="TEXPOINTSCALING" val="1.068264473606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8.9238"/>
  <p:tag name="ORIGINALWIDTH" val="3913.761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\Large &#10;\begin{center} \bf \Blue&#10;Modeling the \Red  gluon \Blue  and \Red ghost \Blue propagators   in Landau gauge&#10;by truncated Dyson-Schwinger equations  \end{center}&#10;&#10;\end{document}"/>
  <p:tag name="IGUANATEXSIZE" val="20"/>
  <p:tag name="IGUANATEXCURSOR" val="712"/>
  <p:tag name="TRANSPARENCY" val="False"/>
  <p:tag name="FILENAME" val=""/>
  <p:tag name="LATEXENGINEID" val="0"/>
  <p:tag name="TEMPFOLDER" val=".\"/>
  <p:tag name="LATEXFORMHEIGHT" val="405"/>
  <p:tag name="LATEXFORMWIDTH" val="91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6.1867"/>
  <p:tag name="ORIGINALWIDTH" val="4241.47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The  (accepted)  hypothesises about $\alpha_s(k^2)$&#10;at the origin can serve  as a guideline for the choice of&#10; the  limits of dressing functions $Z(k^2\to 0)$ and $G(k^2\to 0)$&#10;\end{document}"/>
  <p:tag name="IGUANATEXSIZE" val="20"/>
  <p:tag name="IGUANATEXCURSOR" val="700"/>
  <p:tag name="TRANSPARENCY" val="True"/>
  <p:tag name="FILENAME" val=""/>
  <p:tag name="LATEXENGINEID" val="0"/>
  <p:tag name="TEMPFOLDER" val=".\"/>
  <p:tag name="LATEXFORMHEIGHT" val="585.75"/>
  <p:tag name="LATEXFORMWIDTH" val="91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.4593"/>
  <p:tag name="ORIGINALWIDTH" val="1563.555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\begin{eqnarray*}&#10;\alpha_s(k^2) = \frac{g^2}{4\pi} G^2(k^2)Z(k^2) &#10;\end{eqnarray*}&#10;\end{document}"/>
  <p:tag name="IGUANATEXSIZE" val="20"/>
  <p:tag name="IGUANATEXCURSOR" val="601"/>
  <p:tag name="TRANSPARENCY" val="True"/>
  <p:tag name="FILENAME" val=""/>
  <p:tag name="LATEXENGINEID" val="0"/>
  <p:tag name="TEMPFOLDER" val=".\"/>
  <p:tag name="LATEXFORMHEIGHT" val="405"/>
  <p:tag name="LATEXFORMWIDTH" val="91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422.947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\Brown&#10; Behaviour  of dressings at $k\to 0$ ?&#10;\end{document}"/>
  <p:tag name="IGUANATEXSIZE" val="20"/>
  <p:tag name="IGUANATEXCURSOR" val="548"/>
  <p:tag name="TRANSPARENCY" val="True"/>
  <p:tag name="FILENAME" val=""/>
  <p:tag name="LATEXENGINEID" val="0"/>
  <p:tag name="TEMPFOLDER" val=".\"/>
  <p:tag name="LATEXFORMHEIGHT" val="561.75"/>
  <p:tag name="LATEXFORMWIDTH" val="91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3.1721"/>
  <p:tag name="ORIGINALWIDTH" val="4240.72"/>
  <p:tag name="LATEXADDIN" val=" \documentclass{revtex4}\pagestyle{empty}&#10;\usepackage{craycol,color}&#10;%\usepackage{comicsans}&#10;\usepackage[T1]{fontenc}&#10;\usepackage{pifont}&#10;\textwidth 12cm&#10;\def\Ps#1{\Pisymbol{webdings}{#1}}&#10;\begin{document}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\noindent \Red 1. Finite \Black  running coupling: &#10;$\alpha_s(0)&gt;0$; \quad&#10;since $Z(0)=0$ the ghost dressing is singular!&#10; \begin{eqnarray*}&#10;Z(k^2\le \epsilon^2) \propto (k^2)^{2\kappa},&#10;\quad G(k^2\le \epsilon^2) \propto (k^2)^{-\kappa} \qquad {\rm for\  } k&lt;\epsilon, &#10;\end{eqnarray*}&#10;\end{document}"/>
  <p:tag name="IGUANATEXSIZE" val="20"/>
  <p:tag name="IGUANATEXCURSOR" val="545"/>
  <p:tag name="TRANSPARENCY" val="True"/>
  <p:tag name="FILENAME" val=""/>
  <p:tag name="LATEXENGINEID" val="0"/>
  <p:tag name="TEMPFOLDER" val=".\"/>
  <p:tag name="LATEXFORMHEIGHT" val="549.75"/>
  <p:tag name="LATEXFORMWIDTH" val="91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7.1579"/>
  <p:tag name="ORIGINALWIDTH" val="4234.721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\noindent&#10;Dressed gluon propagator: $ D^{\mu\nu}(p^2)  =  -i\left( g^{\mu\nu}-\displaystyle\frac{p^\mu p^\nu}{p^2}\right)&#10; \displaystyle\frac{\Red Z(p^2)\Black }{p^2}$;   \quad   Ghost propagator: $H(p^2)= i\displaystyle\frac{\Red G(p^2) \Black }{p^2}$&#10; &#10;\end{document}"/>
  <p:tag name="IGUANATEXSIZE" val="20"/>
  <p:tag name="IGUANATEXCURSOR" val="206"/>
  <p:tag name="TRANSPARENCY" val="True"/>
  <p:tag name="FILENAME" val=""/>
  <p:tag name="LATEXENGINEID" val="0"/>
  <p:tag name="TEMPFOLDER" val=".\"/>
  <p:tag name="LATEXFORMHEIGHT" val="405"/>
  <p:tag name="LATEXFORMWIDTH" val="1109.2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71.6536"/>
  <p:tag name="ORIGINALWIDTH" val="5659.542"/>
  <p:tag name="LATEXADDIN" val=" \documentclass{revtex4}\pagestyle{empty}&#10;\usepackage{craycol,color}&#10;%\usepackage{comicsans}&#10;\usepackage[T1]{fontenc}&#10;\usepackage{pifont}&#10;\textwidth 16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\noindent&#10; (i) the gluon propagator is singular at&#10;the origin for $\kappa &lt; 0.5$,\\[1.5mm]   (ii) the gluon propagator vanishes   $\kappa &gt; 0.5$ (scaling solution), \\[1.5mm]&#10;or (iii) for $\kappa = 0.5$ the gluon propagator is finite (decoupling solution), acquiring an effective&#10;mass via a dynamical mechanism&#10;\end{document}"/>
  <p:tag name="IGUANATEXSIZE" val="20"/>
  <p:tag name="IGUANATEXCURSOR" val="712"/>
  <p:tag name="TRANSPARENCY" val="True"/>
  <p:tag name="FILENAME" val=""/>
  <p:tag name="LATEXENGINEID" val="0"/>
  <p:tag name="TEMPFOLDER" val=".\"/>
  <p:tag name="LATEXFORMHEIGHT" val="543.75"/>
  <p:tag name="LATEXFORMWIDTH" val="91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2.6659"/>
  <p:tag name="ORIGINALWIDTH" val="4241.47"/>
  <p:tag name="LATEXADDIN" val=" \documentclass{revtex4}\pagestyle{empty}&#10;\usepackage{craycol,color}&#10;%\usepackage{comicsans}&#10;\usepackage[T1]{fontenc}&#10;\usepackage{pifont}&#10;\textwidth 12cm&#10;\def\Ps#1{\Pisymbol{webdings}{#1}}&#10;\begin{document}&#10;%\input colors&#10;%\Pisymbol{webdings}{8}&#10;%\fontfamily{comicsans}\selectfont {words to be in sans-serif}&#10;%\definecolor{Mine}{cmyk}{0.01,0.03,0.09,0. } %cyan,magenta,yellow,black&#10;%\definecolor{darkgreen}{rgb}{0,0.6,0}        % red, gray, blue&#10;%\definecolor{lightbrown}{rgb}{1,0.9,0.8}&#10;&#10;%\definecolor{Mine1}{cmyk}{0.008,0.08,0.04,0.}&#10;\large \bf \Brown&#10;  \Red 2) Assume the finiteness  \Brown of both, &#10;the gluon propagator and  the ghost dressing function&#10;at $k\to 0$.&#10;In such a case,  it   immediately follows,  that the running coupling vanishes&#10;at the origin, $\alpha_s(k^2)\sim Z(k^2)\sim k^2$.\end{document}"/>
  <p:tag name="IGUANATEXSIZE" val="20"/>
  <p:tag name="IGUANATEXCURSOR" val="554"/>
  <p:tag name="TRANSPARENCY" val="True"/>
  <p:tag name="FILENAME" val=""/>
  <p:tag name="LATEXENGINEID" val="0"/>
  <p:tag name="TEMPFOLDER" val=".\"/>
  <p:tag name="LATEXFORMHEIGHT" val="552"/>
  <p:tag name="LATEXFORMWIDTH" val="91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4.4169"/>
  <p:tag name="ORIGINALWIDTH" val="4240.72"/>
  <p:tag name="LATEXADDIN" val=" \documentclass{revtex4}\pagestyle{empty}&#10;\usepackage{craycol,color}&#10;%\usepackage{comicsans}&#10;\usepackage[T1]{fontenc}&#10;\usepackage{pifont}&#10;\textwidth 12cm&#10;\def\Ps#1{\Pisymbol{webdings}{#1}}&#10;\begin{document}&#10;%\input colors&#10;%\Pisymbol{webdings}{8}&#10;%\fontfamily{comicsans}\selectfont {words to be in sans-serif}&#10;%\definecolor{Mine}{cmyk}{0.01,0.03,0.09,0. } %cyan,magenta,yellow,black&#10;%\definecolor{darkgreen}{rgb}{0,0.6,0}        % red, gray, blue&#10;%\definecolor{lightbrown}{rgb}{1,0.9,0.8}&#10;&#10;%\definecolor{Mine1}{cmyk}{0.008,0.08,0.04,0.}&#10;\large \bf&#10;  The available  data admit both,  \Red singular and finite \Black ghost dressing functions.&#10;As for the \Red gluon propagator,  \Black  there are some indications &#10;that it is \Red regular \Black  at $k^2=0$, hence the running coupling obeys $\alpha_s(0)$=0.&#10; &#10;\end{document}"/>
  <p:tag name="IGUANATEXSIZE" val="20"/>
  <p:tag name="IGUANATEXCURSOR" val="722"/>
  <p:tag name="TRANSPARENCY" val="True"/>
  <p:tag name="FILENAME" val=""/>
  <p:tag name="LATEXENGINEID" val="0"/>
  <p:tag name="TEMPFOLDER" val=".\"/>
  <p:tag name="LATEXFORMHEIGHT" val="549.75"/>
  <p:tag name="LATEXFORMWIDTH" val="91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2.321"/>
  <p:tag name="ORIGINALWIDTH" val="5890.513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&#10;  &#10;\begin{eqnarray*}&#10;Z^{-1}( \Red k^2)\Black &amp;=&amp;Z_3+\frac {i}{ 8\pi ^3 \Red k^2\Black }\int d^4 q  \frac{Z(q^2)}{q^2}&#10;  \left[\frac{g^2}{4\pi} \Gamma_{\mu\rho\alpha}^{(0)}(\Red k\Black,p,-q)&#10;D^{\rho\sigma}(p^2)\Gamma_{\beta\sigma\nu}(q,-p,-\Red k \Black)\right] &#10;t^{\alpha\beta}(q) t^{\mu\nu}(\Red k\Black) -\nonumber\\[3mm]&#10;%&#10; &amp;-&amp;\frac{i}{4\pi^3  \Red k^2\Black }\int d^4q \frac{G(q)}{q^2}   \left[&#10;\Gamma^{(0)}_\mu(q)&#10; \frac{g^2}{4\pi}D_G(p^2)\Gamma_\nu(p)\right] \Black t^{\mu\nu}(\Red k \Black)  ,&#10;\label{sdeGluon}\\[3mm]&#10;%&#10;G^{-1}( \Red k^2\Black )&amp;=&amp; \tilde Z_3  +  \frac {3}{ 4\pi^3    k^2\Black }i \int&#10;d^4 q    \left[\frac{g^2}{4\pi} \Gamma_{\mu}^{(0)}(q) D^{\mu\nu}(p^2) \Gamma_{\nu}(\Red k \Black,q,p) \right]  &#10; \frac{G(q^2)}{q^2}.&#10;\label{sdeGhost}&#10;\end{eqnarray*}\end{document}"/>
  <p:tag name="IGUANATEXSIZE" val="20"/>
  <p:tag name="IGUANATEXCURSOR" val="1286"/>
  <p:tag name="TRANSPARENCY" val="True"/>
  <p:tag name="FILENAME" val=""/>
  <p:tag name="LATEXENGINEID" val="0"/>
  <p:tag name="TEMPFOLDER" val=".\"/>
  <p:tag name="LATEXFORMHEIGHT" val="648"/>
  <p:tag name="LATEXFORMWIDTH" val="91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0.1387"/>
  <p:tag name="ORIGINALWIDTH" val="5417.323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\begin{eqnarray*} &amp;&amp;&#10;\frac{1}{2\pi i}\oint\limits_\gamma \left[  G(k^2) \left (Z(k^2)\right)\right]d k^2 =&#10;  \sum_i res\left[G(k_{0i}^2) \left (Z(k_{0i}^2)\right)\right],   \label{ucl}\\ &amp;&amp;&#10;  \frac{1}{2\pi i}\oint\limits_\gamma G^{-1}(k^2) \left(Z^{-1}(k^2)\right) dk^2 =0.\quad&#10;\Longrightarrow \quad&#10; \frac{1}{2\pi i} \oint\limits_\gamma&#10;\frac{  \left[ G^{-1}(k^2) \left(Z^{-1}(k^2)\right) \right]'_{k^2} }{G^{-1}(k^2)&#10; \left(Z^{-1}(k^2)\right)}dk^2 =N_{zeros},&#10; \label{resids}&#10;\end{eqnarray*}&#10;\end{document}"/>
  <p:tag name="IGUANATEXSIZE" val="20"/>
  <p:tag name="IGUANATEXCURSOR" val="843"/>
  <p:tag name="TRANSPARENCY" val="True"/>
  <p:tag name="FILENAME" val=""/>
  <p:tag name="LATEXENGINEID" val="0"/>
  <p:tag name="TEMPFOLDER" val=".\"/>
  <p:tag name="LATEXFORMHEIGHT" val="544.5"/>
  <p:tag name="LATEXFORMWIDTH" val="91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1.6461"/>
  <p:tag name="ORIGINALWIDTH" val="4258.717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Due to the  non-Abelian and confinement properties of&#10; QCD, gluons  obeying  \Red self-interactions \Black&#10; can form colorless  pure gluonic bound states $\equiv$ \Red glueballs. \Black&#10;Occurrence of glueballs is one of the early predictions of the  strong&#10;interactions described by  QCD&#10;\end{document}"/>
  <p:tag name="IGUANATEXSIZE" val="20"/>
  <p:tag name="IGUANATEXCURSOR" val="730"/>
  <p:tag name="TRANSPARENCY" val="True"/>
  <p:tag name="FILENAME" val=""/>
  <p:tag name="LATEXENGINEID" val="0"/>
  <p:tag name="TEMPFOLDER" val=".\"/>
  <p:tag name="LATEXFORMHEIGHT" val="405"/>
  <p:tag name="LATEXFORMWIDTH" val="91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2.126"/>
  <p:tag name="ORIGINALWIDTH" val="2390.701"/>
  <p:tag name="LATEXADDIN" val="\documentclass{revtex4}\pagestyle{empty}&#10;\usepackage{craycol,color}&#10;%\usepackage{comicsans}&#10;\usepackage[T1]{fontenc}&#10;\usepackage{pifont}&#10;\textwidth 14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\begin{eqnarray*} &amp;&amp;&#10;Z(k^2) = \widetilde Z(k^2) + \sum_i\frac{{\rm res} &#10;[Z(k^2_{0i})]}{ k^2-k^2_{0i}}\\[2mm] &amp;&amp;&#10;G(k^2) = \widetilde G(k^2) + \sum_i\frac{{\rm res} &#10;[G(k^2_{0i})]}{ k^2-k^2_{0i}},&#10; \end{eqnarray*} &#10;&#10;\pagecolor{BrickRed}&#10;\pagecolor{WildStrawberry}&#10;\pagecolor{Mine1}&#10;%\pagecolor{Melon}&#10; %\pagecolor{GreenYellow}&#10; \pagecolor{Yellow}&#10;\end{document}&#10;"/>
  <p:tag name="IGUANATEXSIZE" val="20"/>
  <p:tag name="IGUANATEXCURSOR" val="618"/>
  <p:tag name="TRANSPARENCY" val="False"/>
  <p:tag name="FILENAME" val=""/>
  <p:tag name="LATEXENGINEID" val="0"/>
  <p:tag name="TEMPFOLDER" val=".\"/>
  <p:tag name="LATEXFORMHEIGHT" val="435"/>
  <p:tag name="LATEXFORMWIDTH" val="596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7.623"/>
  <p:tag name="ORIGINALWIDTH" val="3187.102"/>
  <p:tag name="LATEXADDIN" val="\documentclass{revtex4}\pagestyle{empty}&#10;\usepackage{craycol,color}&#10;%\usepackage{comicsans}&#10;\usepackage[T1]{fontenc}&#10;\usepackage{pifont}&#10;\textwidth 14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&#10;\begin{eqnarray*} &amp;&amp;&#10; \widetilde Z( k^2)&#10;  =\frac{1}{2\pi i}\oint\limits_{\gamma}\frac{\widetilde Z(\xi)}{\xi -\tilde k^2} d\xi&#10; =  \frac{1}{2\pi i}\oint\limits_{\gamma}\frac{Z(\xi)}{\xi -\tilde k^2} d\xi  \\ &amp;&amp;&#10;\widetilde G( k^2)&#10;  =\frac{1}{2\pi i}\oint\limits_{\gamma}\frac{\widetilde G(\xi)}{\xi -\tilde k^2} d\xi&#10; =  \frac{1}{2\pi i}\oint\limits_{\gamma}\frac{G(\xi)}{\xi -\tilde k^2} d\xi   &#10; \end{eqnarray*}&#10;&#10;\pagecolor{BrickRed}&#10;\pagecolor{WildStrawberry}&#10;\pagecolor{Mine1}&#10;%\pagecolor{Melon}&#10; %\pagecolor{GreenYellow}&#10; &#10;\end{document}&#10;"/>
  <p:tag name="IGUANATEXSIZE" val="20"/>
  <p:tag name="IGUANATEXCURSOR" val="1035"/>
  <p:tag name="TRANSPARENCY" val="False"/>
  <p:tag name="FILENAME" val=""/>
  <p:tag name="LATEXENGINEID" val="0"/>
  <p:tag name="TEMPFOLDER" val=".\"/>
  <p:tag name="LATEXFORMHEIGHT" val="435"/>
  <p:tag name="LATEXFORMWIDTH" val="596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6.9741"/>
  <p:tag name="ORIGINALWIDTH" val="4047.994"/>
  <p:tag name="LATEXADDIN" val="\documentclass{revtex4}\pagestyle{empty}&#10;\usepackage{craycol,color}&#10;%\usepackage{comicsans}&#10;\usepackage[T1]{fontenc}&#10;\usepackage{pifont}&#10;\textwidth 14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\Blue \bf &#10;  $\widetilde Z(k^2)$&#10; \Black and \Blue $\widetilde G(k^2)$ &#10; \Black are \Red ANALYTICAL \Black functions!!!&#10;&#10;&#10;%\pagecolor{BrickRed}&#10;%\pagecolor{WildStrawberry}&#10; \pagecolor{Mine1}&#10;%\pagecolor{Melon}&#10;\end{document}&#10;"/>
  <p:tag name="IGUANATEXSIZE" val="20"/>
  <p:tag name="IGUANATEXCURSOR" val="679"/>
  <p:tag name="TRANSPARENCY" val="False"/>
  <p:tag name="FILENAME" val=""/>
  <p:tag name="LATEXENGINEID" val="0"/>
  <p:tag name="TEMPFOLDER" val=".\"/>
  <p:tag name="LATEXFORMHEIGHT" val="435"/>
  <p:tag name="LATEXFORMWIDTH" val="596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5.4518"/>
  <p:tag name="ORIGINALWIDTH" val="4242.22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\Red Up to now, none of the gluonic states have been established unambiguously !!!&#10;\end{document}"/>
  <p:tag name="IGUANATEXSIZE" val="20"/>
  <p:tag name="IGUANATEXCURSOR" val="560"/>
  <p:tag name="TRANSPARENCY" val="True"/>
  <p:tag name="FILENAME" val=""/>
  <p:tag name="LATEXENGINEID" val="0"/>
  <p:tag name="TEMPFOLDER" val=".\"/>
  <p:tag name="LATEXFORMHEIGHT" val="594.75"/>
  <p:tag name="LATEXFORMWIDTH" val="91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9.895"/>
  <p:tag name="ORIGINALWIDTH" val="4239.97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\Blue&#10; A bulk of the running and projected   experiments  (&#10; Belle (Japan),  BESIII (Beijing, China),&#10; LHC (CERN), GlueX (JLAB), NICA (Dubna), HIAF (China),  &#10;FAIR (GSI))&#10;include  in the research programms&#10;investigations of possible manifestations of glueballs&#10;\end{document}"/>
  <p:tag name="IGUANATEXSIZE" val="20"/>
  <p:tag name="IGUANATEXCURSOR" val="748"/>
  <p:tag name="TRANSPARENCY" val="True"/>
  <p:tag name="FILENAME" val=""/>
  <p:tag name="LATEXENGINEID" val="0"/>
  <p:tag name="TEMPFOLDER" val=".\"/>
  <p:tag name="LATEXFORMHEIGHT" val="587.25"/>
  <p:tag name="LATEXFORMWIDTH" val="91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3.9595"/>
  <p:tag name="ORIGINALWIDTH" val="4244.469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What's a ($2g$, $3g$ ...) glueball? A $2g$-bound state is like a meson (scalar, pseudoscalar, tensor etc)&#10;  &#10;\end{document}"/>
  <p:tag name="IGUANATEXSIZE" val="20"/>
  <p:tag name="IGUANATEXCURSOR" val="622"/>
  <p:tag name="TRANSPARENCY" val="True"/>
  <p:tag name="FILENAME" val=""/>
  <p:tag name="LATEXENGINEID" val="0"/>
  <p:tag name="TEMPFOLDER" val=".\"/>
  <p:tag name="LATEXFORMHEIGHT" val="405"/>
  <p:tag name="LATEXFORMWIDTH" val="91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9.1451"/>
  <p:tag name="ORIGINALWIDTH" val="1737.533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&#10;&#10;&#10;\begin{table}[h]&#10;\begin{tabular}{lcccccc} \hline\hline&#10;       J            &amp; &amp;&amp;  Even states     &amp;&amp;&amp;   Odd states    \\ \hline&#10;       0            &amp; &amp;&amp; 1                &amp;&amp;&amp;      1\\          &#10;       1            &amp;&amp;&amp;  0                &amp;&amp;&amp;      0  \\ &#10;       2k           &amp;&amp;&amp;  2                &amp;&amp;&amp;      1 \\ &#10;    2k+1            &amp;&amp;&amp;  1                &amp;&amp;&amp;  0 \\ \hline&#10;\end{tabular}&#10;\end{table}&#10;\end{document}"/>
  <p:tag name="IGUANATEXSIZE" val="20"/>
  <p:tag name="IGUANATEXCURSOR" val="586"/>
  <p:tag name="TRANSPARENCY" val="True"/>
  <p:tag name="FILENAME" val=""/>
  <p:tag name="LATEXENGINEID" val="0"/>
  <p:tag name="TEMPFOLDER" val=".\"/>
  <p:tag name="LATEXFORMHEIGHT" val="587.25"/>
  <p:tag name="LATEXFORMWIDTH" val="91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2171"/>
  <p:tag name="ORIGINALWIDTH" val="4233.221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 \bf \Blue&#10;  Landau &quot;Quantum Electrpdynamics&quot;- clcassification of two photon (gluon) bound states:&#10;\end{document}"/>
  <p:tag name="IGUANATEXSIZE" val="20"/>
  <p:tag name="IGUANATEXCURSOR" val="531"/>
  <p:tag name="TRANSPARENCY" val="True"/>
  <p:tag name="FILENAME" val=""/>
  <p:tag name="LATEXENGINEID" val="0"/>
  <p:tag name="TEMPFOLDER" val=".\"/>
  <p:tag name="LATEXFORMHEIGHT" val="503.25"/>
  <p:tag name="LATEXFORMWIDTH" val="91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G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G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437</Words>
  <Application>Microsoft Office PowerPoint</Application>
  <PresentationFormat>Экран (4:3)</PresentationFormat>
  <Paragraphs>99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Calibri</vt:lpstr>
      <vt:lpstr>Comic Sans MS</vt:lpstr>
      <vt:lpstr>StarSymbol</vt:lpstr>
      <vt:lpstr>Symbol</vt:lpstr>
      <vt:lpstr>Wingdings</vt:lpstr>
      <vt:lpstr>Office Theme</vt:lpstr>
      <vt:lpstr>PG011</vt:lpstr>
      <vt:lpstr>Тема Office</vt:lpstr>
      <vt:lpstr>4_Тема Office</vt:lpstr>
      <vt:lpstr>1_PG011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Kaptari</dc:creator>
  <cp:lastModifiedBy>user</cp:lastModifiedBy>
  <cp:revision>160</cp:revision>
  <dcterms:created xsi:type="dcterms:W3CDTF">2018-04-16T09:23:06Z</dcterms:created>
  <dcterms:modified xsi:type="dcterms:W3CDTF">2019-07-17T05:55:37Z</dcterms:modified>
</cp:coreProperties>
</file>