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tags/tag14.xml" ContentType="application/vnd.openxmlformats-officedocument.presentationml.tags+xml"/>
  <Override PartName="/ppt/notesSlides/notesSlide17.xml" ContentType="application/vnd.openxmlformats-officedocument.presentationml.notesSlide+xml"/>
  <Override PartName="/ppt/tags/tag15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41"/>
  </p:notesMasterIdLst>
  <p:handoutMasterIdLst>
    <p:handoutMasterId r:id="rId42"/>
  </p:handoutMasterIdLst>
  <p:sldIdLst>
    <p:sldId id="497" r:id="rId2"/>
    <p:sldId id="516" r:id="rId3"/>
    <p:sldId id="629" r:id="rId4"/>
    <p:sldId id="628" r:id="rId5"/>
    <p:sldId id="630" r:id="rId6"/>
    <p:sldId id="631" r:id="rId7"/>
    <p:sldId id="569" r:id="rId8"/>
    <p:sldId id="610" r:id="rId9"/>
    <p:sldId id="624" r:id="rId10"/>
    <p:sldId id="633" r:id="rId11"/>
    <p:sldId id="634" r:id="rId12"/>
    <p:sldId id="571" r:id="rId13"/>
    <p:sldId id="566" r:id="rId14"/>
    <p:sldId id="632" r:id="rId15"/>
    <p:sldId id="596" r:id="rId16"/>
    <p:sldId id="536" r:id="rId17"/>
    <p:sldId id="625" r:id="rId18"/>
    <p:sldId id="623" r:id="rId19"/>
    <p:sldId id="636" r:id="rId20"/>
    <p:sldId id="635" r:id="rId21"/>
    <p:sldId id="626" r:id="rId22"/>
    <p:sldId id="627" r:id="rId23"/>
    <p:sldId id="581" r:id="rId24"/>
    <p:sldId id="611" r:id="rId25"/>
    <p:sldId id="436" r:id="rId26"/>
    <p:sldId id="586" r:id="rId27"/>
    <p:sldId id="545" r:id="rId28"/>
    <p:sldId id="533" r:id="rId29"/>
    <p:sldId id="603" r:id="rId30"/>
    <p:sldId id="523" r:id="rId31"/>
    <p:sldId id="535" r:id="rId32"/>
    <p:sldId id="567" r:id="rId33"/>
    <p:sldId id="560" r:id="rId34"/>
    <p:sldId id="520" r:id="rId35"/>
    <p:sldId id="374" r:id="rId36"/>
    <p:sldId id="562" r:id="rId37"/>
    <p:sldId id="367" r:id="rId38"/>
    <p:sldId id="609" r:id="rId39"/>
    <p:sldId id="417" r:id="rId40"/>
  </p:sldIdLst>
  <p:sldSz cx="9144000" cy="6858000" type="screen4x3"/>
  <p:notesSz cx="9939338" cy="6807200"/>
  <p:custShowLst>
    <p:custShow name="재구성한 쇼 1" id="0">
      <p:sldLst/>
    </p:custShow>
  </p:custShowLst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44">
          <p15:clr>
            <a:srgbClr val="A4A3A4"/>
          </p15:clr>
        </p15:guide>
        <p15:guide id="2" pos="313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33"/>
    <a:srgbClr val="009900"/>
    <a:srgbClr val="000000"/>
    <a:srgbClr val="0099CC"/>
    <a:srgbClr val="3333FF"/>
    <a:srgbClr val="FFFFFF"/>
    <a:srgbClr val="006699"/>
    <a:srgbClr val="0066CC"/>
    <a:srgbClr val="6699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87" autoAdjust="0"/>
    <p:restoredTop sz="86405" autoAdjust="0"/>
  </p:normalViewPr>
  <p:slideViewPr>
    <p:cSldViewPr>
      <p:cViewPr>
        <p:scale>
          <a:sx n="66" d="100"/>
          <a:sy n="66" d="100"/>
        </p:scale>
        <p:origin x="-1808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113" d="100"/>
          <a:sy n="113" d="100"/>
        </p:scale>
        <p:origin x="-1470" y="-108"/>
      </p:cViewPr>
      <p:guideLst>
        <p:guide orient="horz" pos="2144"/>
        <p:guide pos="313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84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74" tIns="45537" rIns="91074" bIns="45537" numCol="1" anchor="t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0863" y="0"/>
            <a:ext cx="43068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74" tIns="45537" rIns="91074" bIns="45537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65888"/>
            <a:ext cx="43084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74" tIns="45537" rIns="91074" bIns="45537" numCol="1" anchor="b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0863" y="6465888"/>
            <a:ext cx="43068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74" tIns="45537" rIns="91074" bIns="45537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/>
            </a:lvl1pPr>
          </a:lstStyle>
          <a:p>
            <a:pPr>
              <a:defRPr/>
            </a:pPr>
            <a:fld id="{1285606F-B51E-4847-8602-2A846B70D68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273827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6888" cy="339725"/>
          </a:xfrm>
          <a:prstGeom prst="rect">
            <a:avLst/>
          </a:prstGeom>
        </p:spPr>
        <p:txBody>
          <a:bodyPr vert="horz" lIns="91074" tIns="45537" rIns="91074" bIns="45537" rtlCol="0"/>
          <a:lstStyle>
            <a:lvl1pPr algn="l" eaLnBrk="1" latinLnBrk="1" hangingPunct="1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30863" y="0"/>
            <a:ext cx="4306887" cy="339725"/>
          </a:xfrm>
          <a:prstGeom prst="rect">
            <a:avLst/>
          </a:prstGeom>
        </p:spPr>
        <p:txBody>
          <a:bodyPr vert="horz" lIns="91074" tIns="45537" rIns="91074" bIns="45537" rtlCol="0"/>
          <a:lstStyle>
            <a:lvl1pPr algn="r" eaLnBrk="1" latinLnBrk="1" hangingPunct="1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3AF3DCD3-50AD-4F98-8B53-6D7A52E6BF38}" type="datetimeFigureOut">
              <a:rPr lang="ko-KR" altLang="en-US"/>
              <a:pPr>
                <a:defRPr/>
              </a:pPr>
              <a:t>2019-07-14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268663" y="511175"/>
            <a:ext cx="3402012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74" tIns="45537" rIns="91074" bIns="45537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3775" y="3233738"/>
            <a:ext cx="7951788" cy="3062287"/>
          </a:xfrm>
          <a:prstGeom prst="rect">
            <a:avLst/>
          </a:prstGeom>
        </p:spPr>
        <p:txBody>
          <a:bodyPr vert="horz" lIns="91074" tIns="45537" rIns="91074" bIns="45537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465888"/>
            <a:ext cx="4306888" cy="339725"/>
          </a:xfrm>
          <a:prstGeom prst="rect">
            <a:avLst/>
          </a:prstGeom>
        </p:spPr>
        <p:txBody>
          <a:bodyPr vert="horz" lIns="91074" tIns="45537" rIns="91074" bIns="45537" rtlCol="0" anchor="b"/>
          <a:lstStyle>
            <a:lvl1pPr algn="l" eaLnBrk="1" latinLnBrk="1" hangingPunct="1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30863" y="6465888"/>
            <a:ext cx="4306887" cy="339725"/>
          </a:xfrm>
          <a:prstGeom prst="rect">
            <a:avLst/>
          </a:prstGeom>
        </p:spPr>
        <p:txBody>
          <a:bodyPr vert="horz" wrap="square" lIns="91074" tIns="45537" rIns="91074" bIns="45537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/>
            </a:lvl1pPr>
          </a:lstStyle>
          <a:p>
            <a:pPr>
              <a:defRPr/>
            </a:pPr>
            <a:fld id="{92683778-BC80-4C00-8E5E-A1D6F1520DE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20463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614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FBDA06AA-2F99-4F28-9F82-E4B7D27F4E48}" type="slidenum">
              <a:rPr lang="ko-KR" altLang="en-US" smtClean="0">
                <a:latin typeface="굴림" panose="020B0600000101010101" pitchFamily="50" charset="-127"/>
                <a:ea typeface="굴림" panose="020B0600000101010101" pitchFamily="50" charset="-127"/>
              </a:rPr>
              <a:pPr>
                <a:spcBef>
                  <a:spcPct val="0"/>
                </a:spcBef>
              </a:pPr>
              <a:t>2</a:t>
            </a:fld>
            <a:endParaRPr lang="en-US" altLang="ko-KR" smtClean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1536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58E1F251-916D-4820-BC00-086DFBE5F527}" type="slidenum">
              <a:rPr lang="ko-KR" altLang="en-US" smtClean="0">
                <a:latin typeface="굴림" panose="020B0600000101010101" pitchFamily="50" charset="-127"/>
                <a:ea typeface="굴림" panose="020B0600000101010101" pitchFamily="50" charset="-127"/>
              </a:rPr>
              <a:pPr>
                <a:spcBef>
                  <a:spcPct val="0"/>
                </a:spcBef>
              </a:pPr>
              <a:t>20</a:t>
            </a:fld>
            <a:endParaRPr lang="ko-KR" altLang="en-US" smtClean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mtClean="0"/>
              <a:t>The pairing E is getting bigger with prolated deformation</a:t>
            </a:r>
          </a:p>
          <a:p>
            <a:endParaRPr lang="ko-KR" altLang="en-US" smtClean="0"/>
          </a:p>
        </p:txBody>
      </p:sp>
      <p:sp>
        <p:nvSpPr>
          <p:cNvPr id="1741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BC4A433B-DD23-46A2-8335-62581E964DBA}" type="slidenum">
              <a:rPr lang="ko-KR" altLang="en-US" smtClean="0">
                <a:latin typeface="굴림" panose="020B0600000101010101" pitchFamily="50" charset="-127"/>
                <a:ea typeface="굴림" panose="020B0600000101010101" pitchFamily="50" charset="-127"/>
              </a:rPr>
              <a:pPr>
                <a:spcBef>
                  <a:spcPct val="0"/>
                </a:spcBef>
              </a:pPr>
              <a:t>21</a:t>
            </a:fld>
            <a:endParaRPr lang="ko-KR" altLang="en-US" smtClean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919415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mtClean="0"/>
              <a:t>The pairing E is getting bigger with prolated deformation</a:t>
            </a:r>
          </a:p>
          <a:p>
            <a:endParaRPr lang="ko-KR" altLang="en-US" smtClean="0"/>
          </a:p>
        </p:txBody>
      </p:sp>
      <p:sp>
        <p:nvSpPr>
          <p:cNvPr id="1741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BC4A433B-DD23-46A2-8335-62581E964DBA}" type="slidenum">
              <a:rPr lang="ko-KR" altLang="en-US" smtClean="0">
                <a:latin typeface="굴림" panose="020B0600000101010101" pitchFamily="50" charset="-127"/>
                <a:ea typeface="굴림" panose="020B0600000101010101" pitchFamily="50" charset="-127"/>
              </a:rPr>
              <a:pPr>
                <a:spcBef>
                  <a:spcPct val="0"/>
                </a:spcBef>
              </a:pPr>
              <a:t>22</a:t>
            </a:fld>
            <a:endParaRPr lang="ko-KR" altLang="en-US" smtClean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648257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6246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3B703254-D095-41A5-9405-25EEB11B9643}" type="slidenum">
              <a:rPr lang="ko-KR" altLang="en-US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>
                <a:spcBef>
                  <a:spcPct val="0"/>
                </a:spcBef>
              </a:pPr>
              <a:t>24</a:t>
            </a:fld>
            <a:endParaRPr lang="ko-KR" altLang="en-US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mtClean="0"/>
              <a:t>The self E represents the contribution to the particles E due to interaction between the particle and its system.</a:t>
            </a:r>
            <a:endParaRPr lang="ko-KR" altLang="en-US" smtClean="0"/>
          </a:p>
        </p:txBody>
      </p:sp>
      <p:sp>
        <p:nvSpPr>
          <p:cNvPr id="9318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5F96D184-FE5F-4697-A392-B485C1286424}" type="slidenum">
              <a:rPr lang="ko-KR" altLang="en-US" smtClean="0">
                <a:latin typeface="굴림" panose="020B0600000101010101" pitchFamily="50" charset="-127"/>
                <a:ea typeface="굴림" panose="020B0600000101010101" pitchFamily="50" charset="-127"/>
              </a:rPr>
              <a:pPr>
                <a:spcBef>
                  <a:spcPct val="0"/>
                </a:spcBef>
              </a:pPr>
              <a:t>27</a:t>
            </a:fld>
            <a:endParaRPr lang="ko-KR" altLang="en-US" smtClean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8909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B8FFBC81-E273-4680-8BD0-CA02521FFA18}" type="slidenum">
              <a:rPr lang="ko-KR" altLang="en-US" smtClean="0">
                <a:latin typeface="굴림" panose="020B0600000101010101" pitchFamily="50" charset="-127"/>
                <a:ea typeface="굴림" panose="020B0600000101010101" pitchFamily="50" charset="-127"/>
              </a:rPr>
              <a:pPr>
                <a:spcBef>
                  <a:spcPct val="0"/>
                </a:spcBef>
              </a:pPr>
              <a:t>28</a:t>
            </a:fld>
            <a:endParaRPr lang="ko-KR" altLang="en-US" smtClean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8704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55464672-5F1F-4396-BDAA-F4C2A8CAF5DE}" type="slidenum">
              <a:rPr lang="ko-KR" altLang="en-US" smtClean="0">
                <a:latin typeface="굴림" panose="020B0600000101010101" pitchFamily="50" charset="-127"/>
                <a:ea typeface="굴림" panose="020B0600000101010101" pitchFamily="50" charset="-127"/>
              </a:rPr>
              <a:pPr>
                <a:spcBef>
                  <a:spcPct val="0"/>
                </a:spcBef>
              </a:pPr>
              <a:t>30</a:t>
            </a:fld>
            <a:endParaRPr lang="ko-KR" altLang="en-US" smtClean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7168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56411BCE-1A64-4410-8CF9-42B2647173F8}" type="slidenum">
              <a:rPr lang="ko-KR" altLang="en-US" smtClean="0">
                <a:latin typeface="굴림" panose="020B0600000101010101" pitchFamily="50" charset="-127"/>
                <a:ea typeface="굴림" panose="020B0600000101010101" pitchFamily="50" charset="-127"/>
              </a:rPr>
              <a:pPr>
                <a:spcBef>
                  <a:spcPct val="0"/>
                </a:spcBef>
              </a:pPr>
              <a:t>32</a:t>
            </a:fld>
            <a:endParaRPr lang="ko-KR" altLang="en-US" smtClean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9114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BE35AD1D-9747-4124-8BE8-441FB650CA48}" type="slidenum">
              <a:rPr lang="ko-KR" altLang="en-US" smtClean="0">
                <a:latin typeface="굴림" panose="020B0600000101010101" pitchFamily="50" charset="-127"/>
                <a:ea typeface="굴림" panose="020B0600000101010101" pitchFamily="50" charset="-127"/>
              </a:rPr>
              <a:pPr>
                <a:spcBef>
                  <a:spcPct val="0"/>
                </a:spcBef>
              </a:pPr>
              <a:t>33</a:t>
            </a:fld>
            <a:endParaRPr lang="ko-KR" altLang="en-US" smtClean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8499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53D28AC3-A7EB-45F7-BB73-2AAAB60B3F3D}" type="slidenum">
              <a:rPr lang="ko-KR" altLang="en-US" smtClean="0">
                <a:latin typeface="굴림" panose="020B0600000101010101" pitchFamily="50" charset="-127"/>
                <a:ea typeface="굴림" panose="020B0600000101010101" pitchFamily="50" charset="-127"/>
              </a:rPr>
              <a:pPr>
                <a:spcBef>
                  <a:spcPct val="0"/>
                </a:spcBef>
              </a:pPr>
              <a:t>34</a:t>
            </a:fld>
            <a:endParaRPr lang="ko-KR" altLang="en-US" smtClean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Deuteron is emitted from target.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683778-BC80-4C00-8E5E-A1D6F1520DE1}" type="slidenum">
              <a:rPr lang="ko-KR" altLang="en-US" smtClean="0"/>
              <a:pPr>
                <a:defRPr/>
              </a:pPr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918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10138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075A3187-608B-420B-8B8A-8A912BF6D439}" type="slidenum">
              <a:rPr lang="ko-KR" altLang="en-US" smtClean="0">
                <a:latin typeface="굴림" panose="020B0600000101010101" pitchFamily="50" charset="-127"/>
                <a:ea typeface="굴림" panose="020B0600000101010101" pitchFamily="50" charset="-127"/>
              </a:rPr>
              <a:pPr>
                <a:spcBef>
                  <a:spcPct val="0"/>
                </a:spcBef>
              </a:pPr>
              <a:t>36</a:t>
            </a:fld>
            <a:endParaRPr lang="ko-KR" altLang="en-US" smtClean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10342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D744482B-159C-4256-8D29-707BC04E9FCD}" type="slidenum">
              <a:rPr lang="ko-KR" altLang="en-US" smtClean="0">
                <a:latin typeface="굴림" panose="020B0600000101010101" pitchFamily="50" charset="-127"/>
                <a:ea typeface="굴림" panose="020B0600000101010101" pitchFamily="50" charset="-127"/>
              </a:rPr>
              <a:pPr>
                <a:spcBef>
                  <a:spcPct val="0"/>
                </a:spcBef>
              </a:pPr>
              <a:t>37</a:t>
            </a:fld>
            <a:endParaRPr lang="ko-KR" altLang="en-US" smtClean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mtClean="0"/>
              <a:t>Residual interaction contains two parts.</a:t>
            </a:r>
          </a:p>
          <a:p>
            <a:r>
              <a:rPr lang="en-US" altLang="ko-KR" smtClean="0"/>
              <a:t>A particle-hole force are defined with positive sign, which is repulsive, and particle-particle force is negative sign which is attractive.  </a:t>
            </a:r>
            <a:endParaRPr lang="ko-KR" altLang="en-US" smtClean="0"/>
          </a:p>
        </p:txBody>
      </p:sp>
      <p:sp>
        <p:nvSpPr>
          <p:cNvPr id="11264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F2496736-3C86-420D-9F19-0DAFD88598AC}" type="slidenum">
              <a:rPr lang="ko-KR" altLang="en-US" smtClean="0">
                <a:latin typeface="굴림" panose="020B0600000101010101" pitchFamily="50" charset="-127"/>
                <a:ea typeface="굴림" panose="020B0600000101010101" pitchFamily="50" charset="-127"/>
              </a:rPr>
              <a:pPr>
                <a:spcBef>
                  <a:spcPct val="0"/>
                </a:spcBef>
              </a:pPr>
              <a:t>39</a:t>
            </a:fld>
            <a:endParaRPr lang="ko-KR" altLang="en-US" smtClean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dirty="0" err="1" smtClean="0"/>
              <a:t>Gnp</a:t>
            </a:r>
            <a:r>
              <a:rPr lang="en-US" altLang="ko-KR" dirty="0" smtClean="0"/>
              <a:t> is multiplied to G-mat to renormalize G-matrix</a:t>
            </a:r>
            <a:endParaRPr lang="ko-KR" altLang="en-US" dirty="0" smtClean="0"/>
          </a:p>
        </p:txBody>
      </p:sp>
      <p:sp>
        <p:nvSpPr>
          <p:cNvPr id="1946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43362DAD-0F3F-414B-8639-A05378B4B2C1}" type="slidenum">
              <a:rPr lang="ko-KR" altLang="en-US" smtClean="0">
                <a:latin typeface="굴림" panose="020B0600000101010101" pitchFamily="50" charset="-127"/>
                <a:ea typeface="굴림" panose="020B0600000101010101" pitchFamily="50" charset="-127"/>
              </a:rPr>
              <a:pPr>
                <a:spcBef>
                  <a:spcPct val="0"/>
                </a:spcBef>
              </a:pPr>
              <a:t>13</a:t>
            </a:fld>
            <a:endParaRPr lang="ko-KR" altLang="en-US" smtClean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mtClean="0"/>
              <a:t>The pairing E is getting bigger with prolated deformation</a:t>
            </a:r>
          </a:p>
          <a:p>
            <a:endParaRPr lang="ko-KR" altLang="en-US" smtClean="0"/>
          </a:p>
        </p:txBody>
      </p:sp>
      <p:sp>
        <p:nvSpPr>
          <p:cNvPr id="1741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BC4A433B-DD23-46A2-8335-62581E964DBA}" type="slidenum">
              <a:rPr lang="ko-KR" altLang="en-US" smtClean="0">
                <a:latin typeface="굴림" panose="020B0600000101010101" pitchFamily="50" charset="-127"/>
                <a:ea typeface="굴림" panose="020B0600000101010101" pitchFamily="50" charset="-127"/>
              </a:rPr>
              <a:pPr>
                <a:spcBef>
                  <a:spcPct val="0"/>
                </a:spcBef>
              </a:pPr>
              <a:t>14</a:t>
            </a:fld>
            <a:endParaRPr lang="ko-KR" altLang="en-US" smtClean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07178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6042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BABFF761-FC6B-4837-B80A-41E62C8D8DE3}" type="slidenum">
              <a:rPr lang="ko-KR" altLang="en-US" smtClean="0">
                <a:latin typeface="굴림" panose="020B0600000101010101" pitchFamily="50" charset="-127"/>
                <a:ea typeface="굴림" panose="020B0600000101010101" pitchFamily="50" charset="-127"/>
              </a:rPr>
              <a:pPr>
                <a:spcBef>
                  <a:spcPct val="0"/>
                </a:spcBef>
              </a:pPr>
              <a:t>15</a:t>
            </a:fld>
            <a:endParaRPr lang="ko-KR" altLang="en-US" smtClean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mtClean="0"/>
              <a:t>The pairing E is getting bigger with prolated deformation</a:t>
            </a:r>
          </a:p>
          <a:p>
            <a:endParaRPr lang="ko-KR" altLang="en-US" smtClean="0"/>
          </a:p>
        </p:txBody>
      </p:sp>
      <p:sp>
        <p:nvSpPr>
          <p:cNvPr id="1741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BC4A433B-DD23-46A2-8335-62581E964DBA}" type="slidenum">
              <a:rPr lang="ko-KR" altLang="en-US" smtClean="0">
                <a:latin typeface="굴림" panose="020B0600000101010101" pitchFamily="50" charset="-127"/>
                <a:ea typeface="굴림" panose="020B0600000101010101" pitchFamily="50" charset="-127"/>
              </a:rPr>
              <a:pPr>
                <a:spcBef>
                  <a:spcPct val="0"/>
                </a:spcBef>
              </a:pPr>
              <a:t>16</a:t>
            </a:fld>
            <a:endParaRPr lang="ko-KR" altLang="en-US" smtClean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mtClean="0"/>
              <a:t>The pairing E is getting bigger with prolated deformation</a:t>
            </a:r>
          </a:p>
          <a:p>
            <a:endParaRPr lang="ko-KR" altLang="en-US" smtClean="0"/>
          </a:p>
        </p:txBody>
      </p:sp>
      <p:sp>
        <p:nvSpPr>
          <p:cNvPr id="1741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BC4A433B-DD23-46A2-8335-62581E964DBA}" type="slidenum">
              <a:rPr lang="ko-KR" altLang="en-US" smtClean="0">
                <a:latin typeface="굴림" panose="020B0600000101010101" pitchFamily="50" charset="-127"/>
                <a:ea typeface="굴림" panose="020B0600000101010101" pitchFamily="50" charset="-127"/>
              </a:rPr>
              <a:pPr>
                <a:spcBef>
                  <a:spcPct val="0"/>
                </a:spcBef>
              </a:pPr>
              <a:t>17</a:t>
            </a:fld>
            <a:endParaRPr lang="ko-KR" altLang="en-US" smtClean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21012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mtClean="0"/>
              <a:t>The pairing E is getting bigger with prolated deformation</a:t>
            </a:r>
          </a:p>
          <a:p>
            <a:endParaRPr lang="ko-KR" altLang="en-US" smtClean="0"/>
          </a:p>
        </p:txBody>
      </p:sp>
      <p:sp>
        <p:nvSpPr>
          <p:cNvPr id="1741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BC4A433B-DD23-46A2-8335-62581E964DBA}" type="slidenum">
              <a:rPr lang="ko-KR" altLang="en-US" smtClean="0">
                <a:latin typeface="굴림" panose="020B0600000101010101" pitchFamily="50" charset="-127"/>
                <a:ea typeface="굴림" panose="020B0600000101010101" pitchFamily="50" charset="-127"/>
              </a:rPr>
              <a:pPr>
                <a:spcBef>
                  <a:spcPct val="0"/>
                </a:spcBef>
              </a:pPr>
              <a:t>18</a:t>
            </a:fld>
            <a:endParaRPr lang="ko-KR" altLang="en-US" smtClean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77672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mtClean="0"/>
              <a:t>The pairing E is getting bigger with prolated deformation</a:t>
            </a:r>
          </a:p>
          <a:p>
            <a:endParaRPr lang="ko-KR" altLang="en-US" smtClean="0"/>
          </a:p>
        </p:txBody>
      </p:sp>
      <p:sp>
        <p:nvSpPr>
          <p:cNvPr id="1741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BC4A433B-DD23-46A2-8335-62581E964DBA}" type="slidenum">
              <a:rPr lang="ko-KR" altLang="en-US" smtClean="0">
                <a:latin typeface="굴림" panose="020B0600000101010101" pitchFamily="50" charset="-127"/>
                <a:ea typeface="굴림" panose="020B0600000101010101" pitchFamily="50" charset="-127"/>
              </a:rPr>
              <a:pPr>
                <a:spcBef>
                  <a:spcPct val="0"/>
                </a:spcBef>
              </a:pPr>
              <a:t>19</a:t>
            </a:fld>
            <a:endParaRPr lang="ko-KR" altLang="en-US" smtClean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640FD-63E1-4506-973B-6D4E66B85599}" type="datetime1">
              <a:rPr lang="ko-KR" altLang="en-US"/>
              <a:pPr>
                <a:defRPr/>
              </a:pPr>
              <a:t>2019-07-14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ECT*-APCTP Joint Workshop, Sep. 15, 2015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4B1C7-B8F8-41C8-8123-E78939A552E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50136910"/>
      </p:ext>
    </p:extLst>
  </p:cSld>
  <p:clrMapOvr>
    <a:masterClrMapping/>
  </p:clrMapOvr>
  <p:transition advTm="185672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EFF0B-334E-43AF-A030-D7CDE5AC03EB}" type="datetime1">
              <a:rPr lang="ko-KR" altLang="en-US"/>
              <a:pPr>
                <a:defRPr/>
              </a:pPr>
              <a:t>2019-07-14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ECT*-APCTP Joint Workshop, Sep. 15, 2015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DCC59-50BA-4FDE-A6D7-C96B1F0442D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66402164"/>
      </p:ext>
    </p:extLst>
  </p:cSld>
  <p:clrMapOvr>
    <a:masterClrMapping/>
  </p:clrMapOvr>
  <p:transition advTm="185672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8DF79-E3D6-4167-9641-0AA3F111485E}" type="datetime1">
              <a:rPr lang="ko-KR" altLang="en-US"/>
              <a:pPr>
                <a:defRPr/>
              </a:pPr>
              <a:t>2019-07-14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ECT*-APCTP Joint Workshop, Sep. 15, 2015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13F69-A6A4-4A85-A0EC-55090497165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27209179"/>
      </p:ext>
    </p:extLst>
  </p:cSld>
  <p:clrMapOvr>
    <a:masterClrMapping/>
  </p:clrMapOvr>
  <p:transition advTm="185672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제목, 텍스트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46985-EE89-4C9B-8D24-4BD05A0DD1EF}" type="datetime1">
              <a:rPr lang="ko-KR" altLang="en-US"/>
              <a:pPr>
                <a:defRPr/>
              </a:pPr>
              <a:t>2019-07-14</a:t>
            </a:fld>
            <a:endParaRPr lang="en-US" altLang="ko-KR"/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ECT*-APCTP Joint Workshop, Sep. 15, 2015</a:t>
            </a: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AA429-E861-4517-B520-CA73A3243CF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12525864"/>
      </p:ext>
    </p:extLst>
  </p:cSld>
  <p:clrMapOvr>
    <a:masterClrMapping/>
  </p:clrMapOvr>
  <p:transition advTm="185672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C2426-8C69-4916-8474-CBA6C370921F}" type="datetime1">
              <a:rPr lang="ko-KR" altLang="en-US"/>
              <a:pPr>
                <a:defRPr/>
              </a:pPr>
              <a:t>2019-07-14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ECT*-APCTP Joint Workshop, Sep. 15, 2015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92D9E-D0B1-4799-A75E-FF4F5CDB50D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66226755"/>
      </p:ext>
    </p:extLst>
  </p:cSld>
  <p:clrMapOvr>
    <a:masterClrMapping/>
  </p:clrMapOvr>
  <p:transition advTm="185672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8EF40-AC19-4A62-924B-70DE94AA9006}" type="datetime1">
              <a:rPr lang="ko-KR" altLang="en-US"/>
              <a:pPr>
                <a:defRPr/>
              </a:pPr>
              <a:t>2019-07-14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ECT*-APCTP Joint Workshop, Sep. 15, 2015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AA0E6-D702-4854-BDDA-DC9A87CAB49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58297662"/>
      </p:ext>
    </p:extLst>
  </p:cSld>
  <p:clrMapOvr>
    <a:masterClrMapping/>
  </p:clrMapOvr>
  <p:transition advTm="185672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D9A08-3C5B-4E6F-9D19-FF70CE9B7883}" type="datetime1">
              <a:rPr lang="ko-KR" altLang="en-US"/>
              <a:pPr>
                <a:defRPr/>
              </a:pPr>
              <a:t>2019-07-14</a:t>
            </a:fld>
            <a:endParaRPr lang="en-US" altLang="ko-KR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ECT*-APCTP Joint Workshop, Sep. 15, 2015</a:t>
            </a: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4943E-808D-4B40-AE77-59E77B486DD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53869446"/>
      </p:ext>
    </p:extLst>
  </p:cSld>
  <p:clrMapOvr>
    <a:masterClrMapping/>
  </p:clrMapOvr>
  <p:transition advTm="185672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C23F6-AB24-4AB5-B9D1-008F5A277578}" type="datetime1">
              <a:rPr lang="ko-KR" altLang="en-US"/>
              <a:pPr>
                <a:defRPr/>
              </a:pPr>
              <a:t>2019-07-14</a:t>
            </a:fld>
            <a:endParaRPr lang="en-US" altLang="ko-KR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ECT*-APCTP Joint Workshop, Sep. 15, 2015</a:t>
            </a: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3B685-6E90-415A-971A-1AF62F544CC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74563328"/>
      </p:ext>
    </p:extLst>
  </p:cSld>
  <p:clrMapOvr>
    <a:masterClrMapping/>
  </p:clrMapOvr>
  <p:transition advTm="185672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01288-17FB-427A-80DD-F8DB11424790}" type="datetime1">
              <a:rPr lang="ko-KR" altLang="en-US"/>
              <a:pPr>
                <a:defRPr/>
              </a:pPr>
              <a:t>2019-07-14</a:t>
            </a:fld>
            <a:endParaRPr lang="en-US" altLang="ko-KR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ECT*-APCTP Joint Workshop, Sep. 15, 2015</a:t>
            </a: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B84A2-37BD-4271-A341-AB86AB9FDF1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67283300"/>
      </p:ext>
    </p:extLst>
  </p:cSld>
  <p:clrMapOvr>
    <a:masterClrMapping/>
  </p:clrMapOvr>
  <p:transition advTm="185672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DC5C8-555C-4931-BD74-7D5DB1350C96}" type="datetime1">
              <a:rPr lang="ko-KR" altLang="en-US"/>
              <a:pPr>
                <a:defRPr/>
              </a:pPr>
              <a:t>2019-07-14</a:t>
            </a:fld>
            <a:endParaRPr lang="en-US" altLang="ko-KR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ECT*-APCTP Joint Workshop, Sep. 15, 2015</a:t>
            </a: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DED08-B294-4005-9574-C2607E2310E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545036"/>
      </p:ext>
    </p:extLst>
  </p:cSld>
  <p:clrMapOvr>
    <a:masterClrMapping/>
  </p:clrMapOvr>
  <p:transition advTm="185672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5E9C0-0F0B-4EDB-8E57-5BF864CC7BD5}" type="datetime1">
              <a:rPr lang="ko-KR" altLang="en-US"/>
              <a:pPr>
                <a:defRPr/>
              </a:pPr>
              <a:t>2019-07-14</a:t>
            </a:fld>
            <a:endParaRPr lang="en-US" altLang="ko-KR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ECT*-APCTP Joint Workshop, Sep. 15, 2015</a:t>
            </a: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53FA6-511E-4BEF-934D-2B918CFF93A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49420480"/>
      </p:ext>
    </p:extLst>
  </p:cSld>
  <p:clrMapOvr>
    <a:masterClrMapping/>
  </p:clrMapOvr>
  <p:transition advTm="185672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89B6E-0A85-4BE7-8FEF-6F034744E2E1}" type="datetime1">
              <a:rPr lang="ko-KR" altLang="en-US"/>
              <a:pPr>
                <a:defRPr/>
              </a:pPr>
              <a:t>2019-07-14</a:t>
            </a:fld>
            <a:endParaRPr lang="en-US" altLang="ko-KR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ECT*-APCTP Joint Workshop, Sep. 15, 2015</a:t>
            </a: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B27C5-C720-4C2D-A396-F839E64B0B6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61135599"/>
      </p:ext>
    </p:extLst>
  </p:cSld>
  <p:clrMapOvr>
    <a:masterClrMapping/>
  </p:clrMapOvr>
  <p:transition advTm="185672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1" hangingPunct="1">
              <a:defRPr sz="1200">
                <a:solidFill>
                  <a:schemeClr val="tx1">
                    <a:tint val="75000"/>
                  </a:schemeClr>
                </a:solidFill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AAC26F42-479C-452A-A8EA-8F6CA3BE38DD}" type="datetime1">
              <a:rPr lang="ko-KR" altLang="en-US"/>
              <a:pPr>
                <a:defRPr/>
              </a:pPr>
              <a:t>2019-07-14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1" hangingPunct="1">
              <a:defRPr sz="1200">
                <a:solidFill>
                  <a:schemeClr val="tx1">
                    <a:tint val="75000"/>
                  </a:schemeClr>
                </a:solidFill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r>
              <a:rPr lang="en-US" altLang="ko-KR"/>
              <a:t>ECT*-APCTP Joint Workshop, Sep. 15, 2015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6CE90A3-5AAC-46EC-B6C1-BB0F1C7F225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ransition advTm="185672">
    <p:circl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8.png"/><Relationship Id="rId2" Type="http://schemas.openxmlformats.org/officeDocument/2006/relationships/tags" Target="../tags/tag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0.wmf"/><Relationship Id="rId2" Type="http://schemas.openxmlformats.org/officeDocument/2006/relationships/tags" Target="../tags/tag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5" Type="http://schemas.openxmlformats.org/officeDocument/2006/relationships/image" Target="../media/image37.png"/><Relationship Id="rId4" Type="http://schemas.openxmlformats.org/officeDocument/2006/relationships/image" Target="../media/image3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5" Type="http://schemas.openxmlformats.org/officeDocument/2006/relationships/image" Target="../media/image38.png"/><Relationship Id="rId4" Type="http://schemas.openxmlformats.org/officeDocument/2006/relationships/image" Target="../media/image34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0.png"/><Relationship Id="rId2" Type="http://schemas.openxmlformats.org/officeDocument/2006/relationships/tags" Target="../tags/tag1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8.emf"/><Relationship Id="rId2" Type="http://schemas.openxmlformats.org/officeDocument/2006/relationships/tags" Target="../tags/tag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49.png"/><Relationship Id="rId4" Type="http://schemas.openxmlformats.org/officeDocument/2006/relationships/notesSlide" Target="../notesSlides/notesSlide16.xml"/><Relationship Id="rId9" Type="http://schemas.openxmlformats.org/officeDocument/2006/relationships/image" Target="../media/image47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.png"/><Relationship Id="rId4" Type="http://schemas.openxmlformats.org/officeDocument/2006/relationships/image" Target="../media/image56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61.wmf"/><Relationship Id="rId4" Type="http://schemas.openxmlformats.org/officeDocument/2006/relationships/oleObject" Target="../embeddings/oleObject8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62.wmf"/><Relationship Id="rId4" Type="http://schemas.openxmlformats.org/officeDocument/2006/relationships/oleObject" Target="../embeddings/oleObject9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슬라이드 번호 개체 틀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5BD427-BDDF-4BB3-ACC6-D94C7883BED2}" type="slidenum">
              <a:rPr lang="en-US" altLang="ko-KR" sz="1200" smtClean="0">
                <a:solidFill>
                  <a:srgbClr val="898989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ko-KR" sz="1200" smtClean="0">
              <a:solidFill>
                <a:srgbClr val="898989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27088" y="1699964"/>
            <a:ext cx="7561262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3200" b="1" dirty="0" smtClean="0">
                <a:solidFill>
                  <a:srgbClr val="00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 transition between the </a:t>
            </a:r>
            <a:r>
              <a:rPr lang="en-US" altLang="ko-KR" sz="3200" b="1" dirty="0" err="1" smtClean="0">
                <a:solidFill>
                  <a:srgbClr val="00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isovector</a:t>
            </a:r>
            <a:r>
              <a:rPr lang="en-US" altLang="ko-KR" sz="3200" b="1" dirty="0" smtClean="0">
                <a:solidFill>
                  <a:srgbClr val="00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en-US" altLang="ko-KR" sz="3200" b="1" dirty="0" err="1" smtClean="0">
                <a:solidFill>
                  <a:srgbClr val="00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isoscalar</a:t>
            </a:r>
            <a:r>
              <a:rPr lang="en-US" altLang="ko-KR" sz="3200" b="1" dirty="0" smtClean="0">
                <a:solidFill>
                  <a:srgbClr val="00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200" b="1" dirty="0" smtClean="0">
                <a:solidFill>
                  <a:srgbClr val="00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pair</a:t>
            </a:r>
            <a:r>
              <a:rPr lang="ko-KR" altLang="en-US" sz="3200" b="1" dirty="0" smtClean="0">
                <a:solidFill>
                  <a:srgbClr val="00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200" b="1" dirty="0" smtClean="0">
                <a:solidFill>
                  <a:srgbClr val="00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correlations in </a:t>
            </a:r>
            <a:r>
              <a:rPr lang="en-US" altLang="ko-KR" sz="3200" b="1" i="1" dirty="0" smtClean="0">
                <a:solidFill>
                  <a:srgbClr val="00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US" altLang="ko-KR" sz="3200" b="1" i="1" dirty="0">
                <a:solidFill>
                  <a:srgbClr val="00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Z</a:t>
            </a:r>
            <a:r>
              <a:rPr lang="en-US" altLang="ko-KR" sz="3200" b="1" dirty="0">
                <a:solidFill>
                  <a:srgbClr val="00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200" b="1" dirty="0" smtClean="0">
                <a:solidFill>
                  <a:srgbClr val="00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nuclei</a:t>
            </a:r>
            <a:endParaRPr lang="en-US" altLang="ko-KR" sz="3200" b="1" dirty="0" smtClean="0">
              <a:solidFill>
                <a:srgbClr val="0066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00" name="직사각형 5"/>
          <p:cNvSpPr>
            <a:spLocks noChangeArrowheads="1"/>
          </p:cNvSpPr>
          <p:nvPr/>
        </p:nvSpPr>
        <p:spPr bwMode="auto">
          <a:xfrm>
            <a:off x="1187601" y="3573016"/>
            <a:ext cx="741655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kumimoji="0" lang="en-US" altLang="ko-KR" sz="2400" b="1" dirty="0" err="1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Eun</a:t>
            </a:r>
            <a:r>
              <a:rPr kumimoji="0" lang="en-US" altLang="ko-KR" sz="2400" b="1" dirty="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 Ja </a:t>
            </a:r>
            <a:r>
              <a:rPr kumimoji="0" lang="en-US" altLang="ko-KR" sz="2400" b="1" dirty="0" smtClean="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Ha</a:t>
            </a:r>
            <a:endParaRPr kumimoji="0" lang="en-US" altLang="ko-KR" sz="2400" b="1" baseline="30000" dirty="0">
              <a:latin typeface="Calibri" panose="020F050202020403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pPr marL="0" indent="0" eaLnBrk="1" hangingPunct="1">
              <a:buNone/>
            </a:pPr>
            <a:r>
              <a:rPr lang="en-US" altLang="ko-KR" sz="2000" dirty="0" smtClean="0">
                <a:latin typeface="Calibri" panose="020F0502020204030204" pitchFamily="34" charset="0"/>
              </a:rPr>
              <a:t>                                  </a:t>
            </a:r>
            <a:r>
              <a:rPr lang="en-US" altLang="ko-KR" sz="2000" dirty="0" err="1" smtClean="0">
                <a:latin typeface="Calibri" panose="020F0502020204030204" pitchFamily="34" charset="0"/>
              </a:rPr>
              <a:t>Soongsil</a:t>
            </a:r>
            <a:r>
              <a:rPr lang="en-US" altLang="ko-KR" sz="2000" dirty="0" smtClean="0">
                <a:latin typeface="Calibri" panose="020F0502020204030204" pitchFamily="34" charset="0"/>
              </a:rPr>
              <a:t> </a:t>
            </a:r>
            <a:r>
              <a:rPr lang="en-US" altLang="ko-KR" sz="2000" dirty="0">
                <a:latin typeface="Calibri" panose="020F0502020204030204" pitchFamily="34" charset="0"/>
              </a:rPr>
              <a:t>University, </a:t>
            </a:r>
            <a:r>
              <a:rPr lang="en-US" altLang="ko-KR" sz="2000" dirty="0" smtClean="0">
                <a:latin typeface="Calibri" panose="020F0502020204030204" pitchFamily="34" charset="0"/>
              </a:rPr>
              <a:t>Seoul, </a:t>
            </a:r>
            <a:r>
              <a:rPr lang="en-US" altLang="ko-KR" sz="2000" dirty="0">
                <a:latin typeface="Calibri" panose="020F0502020204030204" pitchFamily="34" charset="0"/>
              </a:rPr>
              <a:t>Korea </a:t>
            </a:r>
          </a:p>
          <a:p>
            <a:pPr algn="ctr" eaLnBrk="1" hangingPunct="1">
              <a:buFontTx/>
              <a:buNone/>
            </a:pPr>
            <a:endParaRPr lang="en-US" altLang="ko-KR" sz="2000" dirty="0">
              <a:solidFill>
                <a:srgbClr val="00B050"/>
              </a:solidFill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pic>
        <p:nvPicPr>
          <p:cNvPr id="4101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900" y="44450"/>
            <a:ext cx="10191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1116013" y="6376988"/>
            <a:ext cx="7064375" cy="365125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/>
              <a:t>The 13</a:t>
            </a:r>
            <a:r>
              <a:rPr lang="en-US" altLang="ko-KR" baseline="30000" dirty="0" smtClean="0"/>
              <a:t>th</a:t>
            </a:r>
            <a:r>
              <a:rPr lang="en-US" altLang="ko-KR" dirty="0" smtClean="0"/>
              <a:t> APCTP-BLTP JINR Joint Workshop, Jul. 14~20, 2019  @</a:t>
            </a:r>
            <a:r>
              <a:rPr lang="en-US" altLang="ko-KR" dirty="0" err="1" smtClean="0"/>
              <a:t>Dubna</a:t>
            </a:r>
            <a:r>
              <a:rPr lang="en-US" altLang="ko-KR" dirty="0" smtClean="0"/>
              <a:t>, Russia</a:t>
            </a:r>
            <a:endParaRPr lang="en-US" altLang="ko-KR" dirty="0"/>
          </a:p>
        </p:txBody>
      </p:sp>
    </p:spTree>
  </p:cSld>
  <p:clrMapOvr>
    <a:masterClrMapping/>
  </p:clrMapOvr>
  <p:transition advTm="64490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 Box 10"/>
          <p:cNvSpPr txBox="1">
            <a:spLocks noChangeArrowheads="1"/>
          </p:cNvSpPr>
          <p:nvPr/>
        </p:nvSpPr>
        <p:spPr bwMode="auto">
          <a:xfrm>
            <a:off x="0" y="0"/>
            <a:ext cx="2268538" cy="246063"/>
          </a:xfrm>
          <a:prstGeom prst="rect">
            <a:avLst/>
          </a:prstGeom>
          <a:solidFill>
            <a:schemeClr val="bg1">
              <a:lumMod val="8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 dirty="0">
                <a:solidFill>
                  <a:schemeClr val="bg1"/>
                </a:solidFill>
              </a:rPr>
              <a:t>Motivations</a:t>
            </a:r>
            <a:r>
              <a:rPr lang="en-US" altLang="ko-KR" sz="1000" b="1" dirty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67" name="Text Box 12"/>
          <p:cNvSpPr txBox="1">
            <a:spLocks noChangeArrowheads="1"/>
          </p:cNvSpPr>
          <p:nvPr/>
        </p:nvSpPr>
        <p:spPr bwMode="auto">
          <a:xfrm>
            <a:off x="4572000" y="0"/>
            <a:ext cx="2303463" cy="246063"/>
          </a:xfrm>
          <a:prstGeom prst="rect">
            <a:avLst/>
          </a:prstGeom>
          <a:solidFill>
            <a:schemeClr val="bg1">
              <a:lumMod val="75000"/>
              <a:alpha val="45882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Results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69" name="Text Box 13"/>
          <p:cNvSpPr txBox="1">
            <a:spLocks noChangeArrowheads="1"/>
          </p:cNvSpPr>
          <p:nvPr/>
        </p:nvSpPr>
        <p:spPr bwMode="auto">
          <a:xfrm>
            <a:off x="6875463" y="0"/>
            <a:ext cx="2268537" cy="246063"/>
          </a:xfrm>
          <a:prstGeom prst="rect">
            <a:avLst/>
          </a:prstGeom>
          <a:solidFill>
            <a:schemeClr val="bg1">
              <a:lumMod val="75000"/>
              <a:alpha val="3882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Summary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77" name="Text Box 10"/>
          <p:cNvSpPr txBox="1">
            <a:spLocks noChangeArrowheads="1"/>
          </p:cNvSpPr>
          <p:nvPr/>
        </p:nvSpPr>
        <p:spPr bwMode="auto">
          <a:xfrm>
            <a:off x="2268538" y="0"/>
            <a:ext cx="2303462" cy="246063"/>
          </a:xfrm>
          <a:prstGeom prst="rect">
            <a:avLst/>
          </a:prstGeom>
          <a:solidFill>
            <a:schemeClr val="tx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0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Formalism</a:t>
            </a:r>
            <a:endParaRPr lang="en-US" altLang="ko-KR" sz="1000" b="1">
              <a:solidFill>
                <a:srgbClr val="3333FF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78" name="직사각형 23"/>
          <p:cNvSpPr>
            <a:spLocks noChangeArrowheads="1"/>
          </p:cNvSpPr>
          <p:nvPr/>
        </p:nvSpPr>
        <p:spPr bwMode="auto">
          <a:xfrm>
            <a:off x="683641" y="3068960"/>
            <a:ext cx="8424863" cy="183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ko-KR" sz="2000" dirty="0" smtClean="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In our formalism, we can not </a:t>
            </a:r>
            <a:r>
              <a:rPr lang="en-US" altLang="ko-KR" sz="2000" dirty="0" smtClean="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separate</a:t>
            </a:r>
            <a:r>
              <a:rPr lang="en-US" altLang="ko-KR" sz="2000" dirty="0" smtClean="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 </a:t>
            </a:r>
            <a:r>
              <a:rPr lang="en-US" altLang="ko-KR" sz="2000" dirty="0" smtClean="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the relative orbital angular momentum </a:t>
            </a:r>
            <a:r>
              <a:rPr lang="en-US" altLang="ko-KR" sz="2000" b="1" i="1" dirty="0" smtClean="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L</a:t>
            </a:r>
            <a:r>
              <a:rPr lang="en-US" altLang="ko-KR" sz="2000" dirty="0" smtClean="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altLang="ko-KR" sz="2000" dirty="0" smtClean="0">
              <a:latin typeface="Calibri" panose="020F050202020403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ko-KR" sz="2000" dirty="0" smtClean="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We consider </a:t>
            </a:r>
            <a:r>
              <a:rPr lang="en-US" altLang="ko-KR" sz="2000" dirty="0" smtClean="0">
                <a:solidFill>
                  <a:srgbClr val="FF0000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the maximum of total angular momentum </a:t>
            </a:r>
            <a:r>
              <a:rPr lang="en-US" altLang="ko-KR" sz="20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J</a:t>
            </a:r>
            <a:r>
              <a:rPr lang="en-US" altLang="ko-KR" sz="2000" dirty="0" smtClean="0">
                <a:solidFill>
                  <a:srgbClr val="FF0000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, </a:t>
            </a:r>
            <a:r>
              <a:rPr lang="en-US" altLang="ko-KR" sz="2000" b="1" i="1" dirty="0" err="1" smtClean="0">
                <a:solidFill>
                  <a:srgbClr val="FF0000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J</a:t>
            </a:r>
            <a:r>
              <a:rPr lang="en-US" altLang="ko-KR" sz="2000" baseline="-25000" dirty="0" err="1" smtClean="0">
                <a:solidFill>
                  <a:srgbClr val="FF0000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max</a:t>
            </a:r>
            <a:r>
              <a:rPr lang="en-US" altLang="ko-KR" sz="2000" baseline="-25000" dirty="0" smtClean="0">
                <a:solidFill>
                  <a:srgbClr val="FF0000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,</a:t>
            </a:r>
            <a:r>
              <a:rPr lang="en-US" altLang="ko-KR" sz="2000" dirty="0" smtClean="0">
                <a:solidFill>
                  <a:srgbClr val="FF0000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 instead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altLang="ko-KR" sz="2000" dirty="0" smtClean="0">
                <a:solidFill>
                  <a:srgbClr val="FF0000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     of </a:t>
            </a:r>
            <a:r>
              <a:rPr lang="en-US" altLang="ko-KR" sz="20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L</a:t>
            </a:r>
            <a:r>
              <a:rPr lang="en-US" altLang="ko-KR" sz="2000" dirty="0" smtClean="0">
                <a:solidFill>
                  <a:srgbClr val="FF0000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 </a:t>
            </a:r>
            <a:r>
              <a:rPr lang="en-US" altLang="ko-KR" sz="2000" dirty="0" smtClean="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to find</a:t>
            </a:r>
            <a:r>
              <a:rPr lang="en-US" altLang="ko-KR" sz="2000" dirty="0" smtClean="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 </a:t>
            </a:r>
            <a:r>
              <a:rPr lang="en-US" altLang="ko-KR" sz="2000" u="sng" dirty="0" smtClean="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the effect of high relative angular momentum </a:t>
            </a:r>
            <a:r>
              <a:rPr lang="en-US" altLang="ko-KR" sz="2000" b="1" i="1" u="sng" dirty="0" smtClean="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L</a:t>
            </a:r>
            <a:r>
              <a:rPr lang="en-US" altLang="ko-KR" sz="2000" u="sng" dirty="0" smtClean="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.</a:t>
            </a:r>
            <a:endParaRPr lang="en-US" altLang="ko-KR" sz="2000" u="sng" dirty="0" smtClean="0">
              <a:latin typeface="Calibri" panose="020F050202020403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altLang="ko-KR" sz="2000" baseline="-25000" dirty="0" smtClean="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 </a:t>
            </a:r>
            <a:endParaRPr lang="en-US" altLang="ko-KR" sz="2000" baseline="-25000" dirty="0" smtClean="0">
              <a:latin typeface="Calibri" panose="020F050202020403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96752"/>
            <a:ext cx="8772525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870633"/>
      </p:ext>
    </p:extLst>
  </p:cSld>
  <p:clrMapOvr>
    <a:masterClrMapping/>
  </p:clrMapOvr>
  <p:transition advTm="185672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슬라이드 번호 개체 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47D9B2-7D90-4769-B445-ED0D7667CFAE}" type="slidenum">
              <a:rPr lang="en-US" altLang="ko-KR" sz="1200" smtClean="0">
                <a:solidFill>
                  <a:srgbClr val="898989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ko-KR" sz="1200" smtClean="0">
              <a:solidFill>
                <a:srgbClr val="898989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8" name="직사각형 15"/>
          <p:cNvSpPr>
            <a:spLocks noChangeArrowheads="1"/>
          </p:cNvSpPr>
          <p:nvPr/>
        </p:nvSpPr>
        <p:spPr bwMode="auto">
          <a:xfrm>
            <a:off x="134589" y="469900"/>
            <a:ext cx="6048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ko-KR" sz="2000" dirty="0" smtClean="0">
                <a:solidFill>
                  <a:srgbClr val="0000CC"/>
                </a:solidFill>
                <a:latin typeface="Arial Rounded MT Bold" panose="020F0704030504030204" pitchFamily="34" charset="0"/>
                <a:ea typeface="굴림" panose="020B0600000101010101" pitchFamily="50" charset="-127"/>
              </a:rPr>
              <a:t> </a:t>
            </a:r>
            <a:r>
              <a:rPr lang="en-US" altLang="ko-KR" sz="2000" b="1" u="sng" dirty="0" smtClean="0">
                <a:solidFill>
                  <a:srgbClr val="0000CC"/>
                </a:solidFill>
                <a:uFill>
                  <a:solidFill>
                    <a:srgbClr val="3333FF"/>
                  </a:solidFill>
                </a:u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Enhanced T=0 (</a:t>
            </a:r>
            <a:r>
              <a:rPr lang="en-US" altLang="ko-KR" sz="2000" b="1" u="sng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altLang="ko-KR" sz="2000" b="1" u="sng" baseline="-25000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ko-KR" sz="2000" b="1" u="sng" dirty="0" smtClean="0">
                <a:solidFill>
                  <a:srgbClr val="0000CC"/>
                </a:solidFill>
                <a:uFill>
                  <a:solidFill>
                    <a:srgbClr val="3333FF"/>
                  </a:solidFill>
                </a:u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) pairing correlation for </a:t>
            </a:r>
            <a:r>
              <a:rPr lang="en-US" altLang="ko-KR" sz="2000" b="1" i="1" u="sng" dirty="0" smtClean="0">
                <a:solidFill>
                  <a:srgbClr val="0000CC"/>
                </a:solidFill>
                <a:uFill>
                  <a:solidFill>
                    <a:srgbClr val="3333FF"/>
                  </a:solidFill>
                </a:u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N=Z</a:t>
            </a:r>
            <a:r>
              <a:rPr lang="en-US" altLang="ko-KR" sz="2000" b="1" u="sng" dirty="0" smtClean="0">
                <a:solidFill>
                  <a:srgbClr val="0000CC"/>
                </a:solidFill>
                <a:uFill>
                  <a:solidFill>
                    <a:srgbClr val="3333FF"/>
                  </a:solidFill>
                </a:u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 nuclei  </a:t>
            </a:r>
            <a:endParaRPr lang="ko-KR" altLang="en-US" sz="2000" b="1" u="sng" dirty="0" smtClean="0">
              <a:solidFill>
                <a:srgbClr val="0000CC"/>
              </a:solidFill>
              <a:uFill>
                <a:solidFill>
                  <a:srgbClr val="3333FF"/>
                </a:solidFill>
              </a:uFill>
              <a:latin typeface="Calibri" panose="020F050202020403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13" name="직사각형 23"/>
          <p:cNvSpPr>
            <a:spLocks noChangeArrowheads="1"/>
          </p:cNvSpPr>
          <p:nvPr/>
        </p:nvSpPr>
        <p:spPr bwMode="auto">
          <a:xfrm>
            <a:off x="450849" y="4625347"/>
            <a:ext cx="7956550" cy="1446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defRPr/>
            </a:pPr>
            <a:endParaRPr lang="en-US" altLang="ko-KR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latinLnBrk="1">
              <a:buFont typeface="Wingdings" panose="05000000000000000000" pitchFamily="2" charset="2"/>
              <a:buChar char="Ø"/>
              <a:defRPr/>
            </a:pP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Enhanced </a:t>
            </a: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altLang="ko-KR" sz="20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altLang="ko-KR" sz="2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 </a:t>
            </a:r>
            <a:r>
              <a:rPr lang="en-US" altLang="ko-KR" sz="2000" dirty="0" smtClean="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ⅹ</a:t>
            </a: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1.5(due to </a:t>
            </a: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IV quenching)</a:t>
            </a:r>
            <a:r>
              <a:rPr lang="en-US" altLang="ko-KR" sz="2000" dirty="0" smtClean="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ⅹ</a:t>
            </a: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US" altLang="ko-K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</a:p>
          <a:p>
            <a:pPr marL="342900" indent="-342900" latinLnBrk="1">
              <a:defRPr/>
            </a:pPr>
            <a:r>
              <a:rPr lang="en-US" altLang="ko-KR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342900" indent="-342900" latinLnBrk="1">
              <a:defRPr/>
            </a:pPr>
            <a:r>
              <a:rPr lang="en-US" altLang="ko-KR" sz="2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</a:t>
            </a:r>
            <a:r>
              <a:rPr lang="en-US" altLang="ko-KR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Enhanced </a:t>
            </a:r>
            <a:r>
              <a:rPr lang="en-US" altLang="ko-KR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altLang="ko-KR" sz="22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ko-KR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altLang="ko-KR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altLang="ko-K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 </a:t>
            </a:r>
            <a:r>
              <a:rPr lang="en-US" altLang="ko-K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altLang="ko-KR" sz="24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0 </a:t>
            </a:r>
            <a:endParaRPr lang="en-US" altLang="ko-KR" sz="2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70" name="AutoShape 10"/>
          <p:cNvSpPr>
            <a:spLocks noChangeArrowheads="1"/>
          </p:cNvSpPr>
          <p:nvPr/>
        </p:nvSpPr>
        <p:spPr bwMode="auto">
          <a:xfrm>
            <a:off x="3355068" y="5351164"/>
            <a:ext cx="1295400" cy="288925"/>
          </a:xfrm>
          <a:prstGeom prst="wedgeRectCallout">
            <a:avLst>
              <a:gd name="adj1" fmla="val -44139"/>
              <a:gd name="adj2" fmla="val -74190"/>
            </a:avLst>
          </a:prstGeom>
          <a:noFill/>
          <a:ln w="12700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60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 Sagawa </a:t>
            </a:r>
            <a:r>
              <a:rPr lang="en-US" altLang="ko-KR" sz="1600" i="1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et al</a:t>
            </a:r>
            <a:r>
              <a:rPr lang="en-US" altLang="ko-KR" sz="160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. </a:t>
            </a: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0" y="0"/>
            <a:ext cx="2268538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1000" b="1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Motivations</a:t>
            </a:r>
            <a:r>
              <a:rPr lang="en-US" altLang="ko-KR" sz="1000" b="1" smtClean="0">
                <a:solidFill>
                  <a:srgbClr val="3333F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4572000" y="0"/>
            <a:ext cx="2303463" cy="246063"/>
          </a:xfrm>
          <a:prstGeom prst="rect">
            <a:avLst/>
          </a:prstGeom>
          <a:solidFill>
            <a:schemeClr val="bg1">
              <a:lumMod val="75000"/>
              <a:alpha val="45882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Results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6875463" y="0"/>
            <a:ext cx="2268537" cy="246063"/>
          </a:xfrm>
          <a:prstGeom prst="rect">
            <a:avLst/>
          </a:prstGeom>
          <a:solidFill>
            <a:schemeClr val="bg1">
              <a:lumMod val="75000"/>
              <a:alpha val="3882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Summary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2268538" y="0"/>
            <a:ext cx="2303462" cy="246063"/>
          </a:xfrm>
          <a:prstGeom prst="rect">
            <a:avLst/>
          </a:prstGeom>
          <a:solidFill>
            <a:schemeClr val="tx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0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Formalism</a:t>
            </a:r>
          </a:p>
        </p:txBody>
      </p:sp>
      <p:sp>
        <p:nvSpPr>
          <p:cNvPr id="23" name="모서리가 둥근 직사각형 22"/>
          <p:cNvSpPr/>
          <p:nvPr/>
        </p:nvSpPr>
        <p:spPr>
          <a:xfrm>
            <a:off x="2449512" y="1629336"/>
            <a:ext cx="3959225" cy="165576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4" name="모서리가 둥근 직사각형 23"/>
          <p:cNvSpPr/>
          <p:nvPr/>
        </p:nvSpPr>
        <p:spPr>
          <a:xfrm>
            <a:off x="3744913" y="1845915"/>
            <a:ext cx="1655762" cy="12954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5" name="모서리가 둥근 직사각형 24"/>
          <p:cNvSpPr/>
          <p:nvPr/>
        </p:nvSpPr>
        <p:spPr>
          <a:xfrm>
            <a:off x="5545138" y="1845915"/>
            <a:ext cx="720725" cy="12954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6" name="모서리가 둥근 직사각형 25"/>
          <p:cNvSpPr/>
          <p:nvPr/>
        </p:nvSpPr>
        <p:spPr>
          <a:xfrm>
            <a:off x="2952750" y="1845915"/>
            <a:ext cx="720725" cy="12954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279" name="Rectangle 2"/>
          <p:cNvSpPr txBox="1">
            <a:spLocks noChangeArrowheads="1"/>
          </p:cNvSpPr>
          <p:nvPr/>
        </p:nvSpPr>
        <p:spPr bwMode="auto">
          <a:xfrm>
            <a:off x="2303463" y="980728"/>
            <a:ext cx="45005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85750" indent="-28575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kumimoji="0" lang="en-US" altLang="ko-KR" sz="2000" b="1"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T=0, S=1 (Isoscalar(IS), spin- triplet)  </a:t>
            </a:r>
          </a:p>
        </p:txBody>
      </p:sp>
      <p:sp>
        <p:nvSpPr>
          <p:cNvPr id="28" name="타원 27"/>
          <p:cNvSpPr/>
          <p:nvPr/>
        </p:nvSpPr>
        <p:spPr>
          <a:xfrm>
            <a:off x="3889375" y="2493615"/>
            <a:ext cx="287338" cy="288925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  <a:endParaRPr lang="ko-KR" alt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타원 28"/>
          <p:cNvSpPr/>
          <p:nvPr/>
        </p:nvSpPr>
        <p:spPr>
          <a:xfrm>
            <a:off x="4176713" y="2493615"/>
            <a:ext cx="287337" cy="288925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endParaRPr lang="ko-KR" alt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타원 29"/>
          <p:cNvSpPr/>
          <p:nvPr/>
        </p:nvSpPr>
        <p:spPr>
          <a:xfrm>
            <a:off x="4679950" y="2493615"/>
            <a:ext cx="287338" cy="288925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  <a:endParaRPr lang="ko-KR" alt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타원 30"/>
          <p:cNvSpPr/>
          <p:nvPr/>
        </p:nvSpPr>
        <p:spPr>
          <a:xfrm>
            <a:off x="4968875" y="2493615"/>
            <a:ext cx="287338" cy="288925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endParaRPr lang="ko-KR" alt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2" name="직선 화살표 연결선 31"/>
          <p:cNvCxnSpPr/>
          <p:nvPr/>
        </p:nvCxnSpPr>
        <p:spPr>
          <a:xfrm flipV="1">
            <a:off x="4032250" y="2204690"/>
            <a:ext cx="0" cy="28892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/>
          <p:cNvCxnSpPr/>
          <p:nvPr/>
        </p:nvCxnSpPr>
        <p:spPr>
          <a:xfrm>
            <a:off x="4319588" y="2780953"/>
            <a:ext cx="0" cy="28892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/>
          <p:cNvCxnSpPr/>
          <p:nvPr/>
        </p:nvCxnSpPr>
        <p:spPr>
          <a:xfrm flipV="1">
            <a:off x="5111750" y="2204690"/>
            <a:ext cx="0" cy="28892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/>
          <p:cNvCxnSpPr/>
          <p:nvPr/>
        </p:nvCxnSpPr>
        <p:spPr>
          <a:xfrm>
            <a:off x="4824413" y="2780953"/>
            <a:ext cx="0" cy="28892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뺄셈 기호 35"/>
          <p:cNvSpPr/>
          <p:nvPr/>
        </p:nvSpPr>
        <p:spPr>
          <a:xfrm>
            <a:off x="4464050" y="2565053"/>
            <a:ext cx="215900" cy="215900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7" name="타원 36"/>
          <p:cNvSpPr/>
          <p:nvPr/>
        </p:nvSpPr>
        <p:spPr>
          <a:xfrm>
            <a:off x="3025775" y="2493615"/>
            <a:ext cx="287338" cy="288925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  <a:endParaRPr lang="ko-KR" alt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타원 37"/>
          <p:cNvSpPr/>
          <p:nvPr/>
        </p:nvSpPr>
        <p:spPr>
          <a:xfrm>
            <a:off x="3313113" y="2493615"/>
            <a:ext cx="287337" cy="288925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endParaRPr lang="ko-KR" alt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9" name="직선 화살표 연결선 38"/>
          <p:cNvCxnSpPr/>
          <p:nvPr/>
        </p:nvCxnSpPr>
        <p:spPr>
          <a:xfrm flipV="1">
            <a:off x="3457575" y="2204690"/>
            <a:ext cx="0" cy="28892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화살표 연결선 39"/>
          <p:cNvCxnSpPr/>
          <p:nvPr/>
        </p:nvCxnSpPr>
        <p:spPr>
          <a:xfrm flipV="1">
            <a:off x="3168650" y="2204690"/>
            <a:ext cx="0" cy="28892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타원 40"/>
          <p:cNvSpPr/>
          <p:nvPr/>
        </p:nvSpPr>
        <p:spPr>
          <a:xfrm>
            <a:off x="5545138" y="2493615"/>
            <a:ext cx="287337" cy="288925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  <a:endParaRPr lang="ko-KR" alt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2" name="타원 41"/>
          <p:cNvSpPr/>
          <p:nvPr/>
        </p:nvSpPr>
        <p:spPr>
          <a:xfrm>
            <a:off x="5834063" y="2493615"/>
            <a:ext cx="287337" cy="288925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endParaRPr lang="ko-KR" alt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43" name="직선 화살표 연결선 42"/>
          <p:cNvCxnSpPr/>
          <p:nvPr/>
        </p:nvCxnSpPr>
        <p:spPr>
          <a:xfrm>
            <a:off x="5689600" y="2780953"/>
            <a:ext cx="0" cy="28892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화살표 연결선 43"/>
          <p:cNvCxnSpPr/>
          <p:nvPr/>
        </p:nvCxnSpPr>
        <p:spPr>
          <a:xfrm>
            <a:off x="5976938" y="2780953"/>
            <a:ext cx="0" cy="28892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직사각형 46"/>
          <p:cNvSpPr/>
          <p:nvPr/>
        </p:nvSpPr>
        <p:spPr>
          <a:xfrm>
            <a:off x="5580112" y="5949280"/>
            <a:ext cx="3198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ko-KR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 </a:t>
            </a:r>
            <a:r>
              <a:rPr lang="en-US" altLang="ko-KR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al</a:t>
            </a:r>
            <a:r>
              <a:rPr lang="en-US" altLang="ko-KR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PRC97,024320(2018)</a:t>
            </a:r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23" y="3580460"/>
            <a:ext cx="8209191" cy="5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170" y="3964189"/>
            <a:ext cx="6421760" cy="658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줄무늬가 있는 오른쪽 화살표 47"/>
          <p:cNvSpPr/>
          <p:nvPr/>
        </p:nvSpPr>
        <p:spPr>
          <a:xfrm rot="18605085">
            <a:off x="5601342" y="4704703"/>
            <a:ext cx="833724" cy="140746"/>
          </a:xfrm>
          <a:prstGeom prst="stripedRightArrow">
            <a:avLst>
              <a:gd name="adj1" fmla="val 48535"/>
              <a:gd name="adj2" fmla="val 50000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2673580"/>
      </p:ext>
    </p:extLst>
  </p:cSld>
  <p:clrMapOvr>
    <a:masterClrMapping/>
  </p:clrMapOvr>
  <p:transition advTm="185672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슬라이드 번호 개체 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87A6F63-0FE9-4629-A9E9-3FD6ABA2C5AE}" type="slidenum">
              <a:rPr lang="en-US" altLang="ko-KR" sz="1200" smtClean="0">
                <a:solidFill>
                  <a:srgbClr val="898989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ko-KR" sz="1200" smtClean="0">
              <a:solidFill>
                <a:srgbClr val="898989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243" name="Text Box 13"/>
          <p:cNvSpPr txBox="1">
            <a:spLocks noChangeArrowheads="1"/>
          </p:cNvSpPr>
          <p:nvPr/>
        </p:nvSpPr>
        <p:spPr bwMode="auto">
          <a:xfrm>
            <a:off x="107950" y="333375"/>
            <a:ext cx="475297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altLang="ko-KR" sz="2000">
                <a:solidFill>
                  <a:srgbClr val="0000FF"/>
                </a:solidFill>
                <a:latin typeface="Arial Rounded MT Bold" panose="020F0704030504030204" pitchFamily="34" charset="0"/>
                <a:ea typeface="굴림" panose="020B0600000101010101" pitchFamily="50" charset="-127"/>
              </a:rPr>
              <a:t>How to include the deformation?   </a:t>
            </a:r>
          </a:p>
        </p:txBody>
      </p:sp>
      <p:sp>
        <p:nvSpPr>
          <p:cNvPr id="10" name="직사각형 25"/>
          <p:cNvSpPr>
            <a:spLocks noChangeArrowheads="1"/>
          </p:cNvSpPr>
          <p:nvPr/>
        </p:nvSpPr>
        <p:spPr bwMode="auto">
          <a:xfrm>
            <a:off x="395288" y="981075"/>
            <a:ext cx="53292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>
              <a:defRPr/>
            </a:pPr>
            <a:r>
              <a:rPr lang="en-US" altLang="ko-KR" sz="2000" u="wavyDbl" dirty="0">
                <a:latin typeface="Comic Sans MS" pitchFamily="66" charset="0"/>
                <a:ea typeface="굴림" charset="-127"/>
              </a:rPr>
              <a:t>Deformed  Woods-Saxon(WS) potential</a:t>
            </a:r>
            <a:r>
              <a:rPr lang="en-US" altLang="ko-KR" sz="2000" u="sng" dirty="0">
                <a:latin typeface="Comic Sans MS" pitchFamily="66" charset="0"/>
                <a:ea typeface="굴림" charset="-127"/>
              </a:rPr>
              <a:t> </a:t>
            </a:r>
          </a:p>
          <a:p>
            <a:pPr eaLnBrk="1" latinLnBrk="1" hangingPunct="1">
              <a:defRPr/>
            </a:pPr>
            <a:r>
              <a:rPr lang="en-US" altLang="ko-KR" sz="1600" dirty="0">
                <a:latin typeface="Arial" charset="0"/>
                <a:ea typeface="굴림" charset="-127"/>
                <a:cs typeface="Arial" charset="0"/>
              </a:rPr>
              <a:t>      (cylindrical WS, </a:t>
            </a:r>
            <a:r>
              <a:rPr lang="en-US" altLang="ko-KR" sz="1600" dirty="0" err="1">
                <a:latin typeface="Arial" charset="0"/>
                <a:ea typeface="굴림" charset="-127"/>
                <a:cs typeface="Arial" charset="0"/>
              </a:rPr>
              <a:t>Damgaard</a:t>
            </a:r>
            <a:r>
              <a:rPr lang="en-US" altLang="ko-KR" sz="1600" dirty="0">
                <a:latin typeface="Arial" charset="0"/>
                <a:ea typeface="굴림" charset="-127"/>
                <a:cs typeface="Arial" charset="0"/>
              </a:rPr>
              <a:t> </a:t>
            </a:r>
            <a:r>
              <a:rPr lang="en-US" altLang="ko-KR" sz="1600" i="1" dirty="0">
                <a:latin typeface="Arial" charset="0"/>
                <a:ea typeface="굴림" charset="-127"/>
                <a:cs typeface="Arial" charset="0"/>
              </a:rPr>
              <a:t>et al </a:t>
            </a:r>
            <a:r>
              <a:rPr lang="en-US" altLang="ko-KR" sz="1600" dirty="0">
                <a:latin typeface="Arial" charset="0"/>
                <a:ea typeface="굴림" charset="-127"/>
                <a:cs typeface="Arial" charset="0"/>
              </a:rPr>
              <a:t>1969) </a:t>
            </a:r>
            <a:endParaRPr lang="ko-KR" altLang="en-US" sz="1600" dirty="0">
              <a:latin typeface="Arial" charset="0"/>
              <a:ea typeface="굴림" charset="-127"/>
              <a:cs typeface="Arial" charset="0"/>
            </a:endParaRPr>
          </a:p>
        </p:txBody>
      </p:sp>
      <p:sp>
        <p:nvSpPr>
          <p:cNvPr id="10245" name="AutoShape 10"/>
          <p:cNvSpPr>
            <a:spLocks noChangeArrowheads="1"/>
          </p:cNvSpPr>
          <p:nvPr/>
        </p:nvSpPr>
        <p:spPr bwMode="auto">
          <a:xfrm>
            <a:off x="4716463" y="1989138"/>
            <a:ext cx="1655762" cy="287337"/>
          </a:xfrm>
          <a:prstGeom prst="wedgeRectCallout">
            <a:avLst>
              <a:gd name="adj1" fmla="val -41014"/>
              <a:gd name="adj2" fmla="val -21343"/>
            </a:avLst>
          </a:prstGeom>
          <a:noFill/>
          <a:ln w="12700" algn="ctr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>
                <a:solidFill>
                  <a:srgbClr val="0000CC"/>
                </a:solidFill>
                <a:latin typeface="Comic Sans MS" panose="030F0702030302020204" pitchFamily="66" charset="0"/>
                <a:ea typeface="굴림" panose="020B0600000101010101" pitchFamily="50" charset="-127"/>
              </a:rPr>
              <a:t>distance function </a:t>
            </a:r>
          </a:p>
        </p:txBody>
      </p:sp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5732463"/>
            <a:ext cx="27368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AutoShape 10"/>
          <p:cNvSpPr>
            <a:spLocks noChangeArrowheads="1"/>
          </p:cNvSpPr>
          <p:nvPr/>
        </p:nvSpPr>
        <p:spPr bwMode="auto">
          <a:xfrm>
            <a:off x="2197100" y="6164263"/>
            <a:ext cx="4537075" cy="360362"/>
          </a:xfrm>
          <a:prstGeom prst="wedgeRectCallout">
            <a:avLst>
              <a:gd name="adj1" fmla="val -54495"/>
              <a:gd name="adj2" fmla="val 5391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>
                <a:solidFill>
                  <a:srgbClr val="0000CC"/>
                </a:solidFill>
                <a:latin typeface="Comic Sans MS" panose="030F0702030302020204" pitchFamily="66" charset="0"/>
                <a:ea typeface="굴림" panose="020B0600000101010101" pitchFamily="50" charset="-127"/>
              </a:rPr>
              <a:t>Deformed SPS                 Sph. HO w. f. </a:t>
            </a:r>
          </a:p>
        </p:txBody>
      </p:sp>
      <p:sp>
        <p:nvSpPr>
          <p:cNvPr id="18" name="직사각형 24"/>
          <p:cNvSpPr>
            <a:spLocks noChangeArrowheads="1"/>
          </p:cNvSpPr>
          <p:nvPr/>
        </p:nvSpPr>
        <p:spPr bwMode="auto">
          <a:xfrm>
            <a:off x="395288" y="5086350"/>
            <a:ext cx="7921625" cy="6461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latinLnBrk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kumimoji="0" lang="en-US" altLang="ko-KR" dirty="0" smtClean="0">
                <a:latin typeface="Arial" charset="0"/>
                <a:cs typeface="Arial" charset="0"/>
              </a:rPr>
              <a:t>To exploit G-matrix elements, which is calculated in the spherical basis, deformed bases are </a:t>
            </a:r>
            <a:r>
              <a:rPr kumimoji="0" lang="en-US" altLang="ko-KR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expanded in terms of the spherical bases.</a:t>
            </a:r>
            <a:r>
              <a:rPr kumimoji="0" lang="en-US" altLang="ko-KR" b="1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9" name="직사각형 43"/>
          <p:cNvSpPr>
            <a:spLocks noChangeArrowheads="1"/>
          </p:cNvSpPr>
          <p:nvPr/>
        </p:nvSpPr>
        <p:spPr bwMode="auto">
          <a:xfrm>
            <a:off x="684213" y="3068638"/>
            <a:ext cx="785018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>
              <a:defRPr/>
            </a:pPr>
            <a:r>
              <a:rPr lang="en-US" altLang="ko-KR" sz="2000" dirty="0">
                <a:latin typeface="Times New Roman" pitchFamily="18" charset="0"/>
                <a:ea typeface="굴림" charset="-127"/>
                <a:cs typeface="Times New Roman" pitchFamily="18" charset="0"/>
              </a:rPr>
              <a:t> </a:t>
            </a:r>
            <a:r>
              <a:rPr lang="el-GR" altLang="ko-KR" sz="2000" dirty="0">
                <a:latin typeface="Times New Roman" pitchFamily="18" charset="0"/>
                <a:ea typeface="굴림" charset="-127"/>
                <a:cs typeface="Times New Roman" pitchFamily="18" charset="0"/>
              </a:rPr>
              <a:t>β</a:t>
            </a:r>
            <a:r>
              <a:rPr lang="en-US" altLang="ko-KR" sz="2000" baseline="-25000" dirty="0">
                <a:latin typeface="Times New Roman" pitchFamily="18" charset="0"/>
                <a:ea typeface="굴림" charset="-127"/>
                <a:cs typeface="Times New Roman" pitchFamily="18" charset="0"/>
              </a:rPr>
              <a:t>2 </a:t>
            </a:r>
            <a:r>
              <a:rPr lang="en-US" altLang="ko-KR" sz="2000" dirty="0">
                <a:latin typeface="Times New Roman" pitchFamily="18" charset="0"/>
                <a:ea typeface="굴림" charset="-127"/>
                <a:cs typeface="Times New Roman" pitchFamily="18" charset="0"/>
              </a:rPr>
              <a:t>: </a:t>
            </a:r>
            <a:r>
              <a:rPr lang="en-US" altLang="ko-KR" sz="2000" dirty="0" err="1">
                <a:latin typeface="Times New Roman" pitchFamily="18" charset="0"/>
                <a:ea typeface="굴림" charset="-127"/>
                <a:cs typeface="Times New Roman" pitchFamily="18" charset="0"/>
              </a:rPr>
              <a:t>quadrupole</a:t>
            </a:r>
            <a:r>
              <a:rPr lang="en-US" altLang="ko-KR" sz="2000" dirty="0">
                <a:latin typeface="Times New Roman" pitchFamily="18" charset="0"/>
                <a:ea typeface="굴림" charset="-127"/>
                <a:cs typeface="Times New Roman" pitchFamily="18" charset="0"/>
              </a:rPr>
              <a:t> deformation parameter</a:t>
            </a:r>
          </a:p>
          <a:p>
            <a:pPr eaLnBrk="1" latinLnBrk="1" hangingPunct="1">
              <a:defRPr/>
            </a:pPr>
            <a:r>
              <a:rPr lang="en-US" altLang="ko-KR" sz="2000" dirty="0">
                <a:latin typeface="Times New Roman" pitchFamily="18" charset="0"/>
                <a:ea typeface="굴림" charset="-127"/>
                <a:cs typeface="Times New Roman" pitchFamily="18" charset="0"/>
              </a:rPr>
              <a:t> </a:t>
            </a:r>
            <a:r>
              <a:rPr lang="el-GR" altLang="ko-KR" sz="2000" dirty="0">
                <a:latin typeface="Times New Roman" pitchFamily="18" charset="0"/>
                <a:ea typeface="굴림" charset="-127"/>
                <a:cs typeface="Times New Roman" pitchFamily="18" charset="0"/>
              </a:rPr>
              <a:t>β</a:t>
            </a:r>
            <a:r>
              <a:rPr lang="en-US" altLang="ko-KR" sz="2000" baseline="-25000" dirty="0">
                <a:latin typeface="Times New Roman" pitchFamily="18" charset="0"/>
                <a:ea typeface="굴림" charset="-127"/>
                <a:cs typeface="Times New Roman" pitchFamily="18" charset="0"/>
              </a:rPr>
              <a:t>4</a:t>
            </a:r>
            <a:r>
              <a:rPr lang="en-US" altLang="ko-KR" sz="2000" dirty="0">
                <a:latin typeface="Times New Roman" pitchFamily="18" charset="0"/>
                <a:ea typeface="굴림" charset="-127"/>
                <a:cs typeface="Times New Roman" pitchFamily="18" charset="0"/>
              </a:rPr>
              <a:t> : </a:t>
            </a:r>
            <a:r>
              <a:rPr lang="en-US" altLang="ko-KR" sz="2000" dirty="0" err="1">
                <a:latin typeface="Times New Roman" pitchFamily="18" charset="0"/>
                <a:ea typeface="굴림" charset="-127"/>
                <a:cs typeface="Times New Roman" pitchFamily="18" charset="0"/>
              </a:rPr>
              <a:t>hexadecapole</a:t>
            </a:r>
            <a:r>
              <a:rPr lang="en-US" altLang="ko-KR" sz="2000" dirty="0">
                <a:latin typeface="Times New Roman" pitchFamily="18" charset="0"/>
                <a:ea typeface="굴림" charset="-127"/>
                <a:cs typeface="Times New Roman" pitchFamily="18" charset="0"/>
              </a:rPr>
              <a:t> deformation parameter</a:t>
            </a:r>
          </a:p>
          <a:p>
            <a:pPr eaLnBrk="1" latinLnBrk="1" hangingPunct="1">
              <a:defRPr/>
            </a:pPr>
            <a:endParaRPr lang="en-US" altLang="ko-KR" sz="2000" dirty="0">
              <a:latin typeface="Times New Roman" pitchFamily="18" charset="0"/>
              <a:ea typeface="굴림" charset="-127"/>
              <a:cs typeface="Times New Roman" pitchFamily="18" charset="0"/>
            </a:endParaRPr>
          </a:p>
          <a:p>
            <a:pPr marL="342900" indent="-342900" eaLnBrk="1" latinLnBrk="1" hangingPunct="1">
              <a:buFont typeface="Wingdings" panose="05000000000000000000" pitchFamily="2" charset="2"/>
              <a:buChar char="Ø"/>
              <a:defRPr/>
            </a:pPr>
            <a:r>
              <a:rPr lang="en-US" altLang="ko-KR" dirty="0"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We can determine these two parameters by taking values giving the minimum ground state energy. 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0" y="0"/>
            <a:ext cx="2268538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1000" b="1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Motivations</a:t>
            </a:r>
            <a:r>
              <a:rPr lang="en-US" altLang="ko-KR" sz="1000" b="1" smtClean="0">
                <a:solidFill>
                  <a:srgbClr val="3333F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4572000" y="0"/>
            <a:ext cx="2303463" cy="246063"/>
          </a:xfrm>
          <a:prstGeom prst="rect">
            <a:avLst/>
          </a:prstGeom>
          <a:solidFill>
            <a:schemeClr val="bg1">
              <a:lumMod val="75000"/>
              <a:alpha val="45882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Results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6875463" y="0"/>
            <a:ext cx="2268537" cy="246063"/>
          </a:xfrm>
          <a:prstGeom prst="rect">
            <a:avLst/>
          </a:prstGeom>
          <a:solidFill>
            <a:schemeClr val="bg1">
              <a:lumMod val="75000"/>
              <a:alpha val="3882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Summary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10253" name="Text Box 10"/>
          <p:cNvSpPr txBox="1">
            <a:spLocks noChangeArrowheads="1"/>
          </p:cNvSpPr>
          <p:nvPr/>
        </p:nvSpPr>
        <p:spPr bwMode="auto">
          <a:xfrm>
            <a:off x="2268538" y="0"/>
            <a:ext cx="2303462" cy="246063"/>
          </a:xfrm>
          <a:prstGeom prst="rect">
            <a:avLst/>
          </a:prstGeom>
          <a:solidFill>
            <a:schemeClr val="tx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0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Formalism</a:t>
            </a:r>
          </a:p>
        </p:txBody>
      </p:sp>
      <p:graphicFrame>
        <p:nvGraphicFramePr>
          <p:cNvPr id="10254" name="개체 2"/>
          <p:cNvGraphicFramePr>
            <a:graphicFrameLocks noChangeAspect="1"/>
          </p:cNvGraphicFramePr>
          <p:nvPr/>
        </p:nvGraphicFramePr>
        <p:xfrm>
          <a:off x="892175" y="1773238"/>
          <a:ext cx="49403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5" name="수식" r:id="rId4" imgW="3136900" imgH="685800" progId="Equation.3">
                  <p:embed/>
                </p:oleObj>
              </mc:Choice>
              <mc:Fallback>
                <p:oleObj name="수식" r:id="rId4" imgW="3136900" imgH="685800" progId="Equation.3">
                  <p:embed/>
                  <p:pic>
                    <p:nvPicPr>
                      <p:cNvPr id="0" name="개체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2175" y="1773238"/>
                        <a:ext cx="494030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직사각형 1"/>
          <p:cNvSpPr/>
          <p:nvPr/>
        </p:nvSpPr>
        <p:spPr>
          <a:xfrm>
            <a:off x="6156176" y="404664"/>
            <a:ext cx="2702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Ha </a:t>
            </a:r>
            <a:r>
              <a:rPr lang="en-US" altLang="ko-KR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et al</a:t>
            </a:r>
            <a:r>
              <a:rPr lang="en-US" altLang="ko-KR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. </a:t>
            </a:r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NPA934, 73(2015)</a:t>
            </a:r>
            <a:endParaRPr lang="en-US" altLang="ko-KR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advTm="185672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3"/>
          <p:cNvSpPr txBox="1">
            <a:spLocks noChangeArrowheads="1"/>
          </p:cNvSpPr>
          <p:nvPr/>
        </p:nvSpPr>
        <p:spPr bwMode="auto">
          <a:xfrm>
            <a:off x="0" y="333375"/>
            <a:ext cx="57241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ko-KR" sz="2000" b="1" u="sng" dirty="0" smtClean="0">
                <a:solidFill>
                  <a:srgbClr val="0000CC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Evolution of pairing strength </a:t>
            </a:r>
            <a:r>
              <a:rPr lang="en-US" altLang="ko-KR" sz="2000" b="1" u="sng" dirty="0" smtClean="0">
                <a:solidFill>
                  <a:srgbClr val="0000CC"/>
                </a:solidFill>
                <a:uFill>
                  <a:solidFill>
                    <a:srgbClr val="3333FF"/>
                  </a:solidFill>
                </a:u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of </a:t>
            </a:r>
            <a:r>
              <a:rPr lang="en-US" altLang="ko-KR" sz="2000" b="1" u="sng" baseline="30000" dirty="0" smtClean="0">
                <a:solidFill>
                  <a:srgbClr val="0000CC"/>
                </a:solidFill>
                <a:uFill>
                  <a:solidFill>
                    <a:srgbClr val="3333FF"/>
                  </a:solidFill>
                </a:u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24</a:t>
            </a:r>
            <a:r>
              <a:rPr lang="en-US" altLang="ko-KR" sz="2000" b="1" u="sng" dirty="0" smtClean="0">
                <a:solidFill>
                  <a:srgbClr val="0000CC"/>
                </a:solidFill>
                <a:uFill>
                  <a:solidFill>
                    <a:srgbClr val="3333FF"/>
                  </a:solidFill>
                </a:u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Mg in </a:t>
            </a:r>
            <a:r>
              <a:rPr lang="en-US" altLang="ko-KR" sz="2000" b="1" i="1" u="sng" dirty="0" err="1" smtClean="0">
                <a:solidFill>
                  <a:srgbClr val="0000CC"/>
                </a:solidFill>
                <a:uFill>
                  <a:solidFill>
                    <a:srgbClr val="3333FF"/>
                  </a:solidFill>
                </a:u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sd</a:t>
            </a:r>
            <a:r>
              <a:rPr lang="en-US" altLang="ko-KR" sz="2000" b="1" u="sng" dirty="0" smtClean="0">
                <a:solidFill>
                  <a:srgbClr val="0000CC"/>
                </a:solidFill>
                <a:uFill>
                  <a:solidFill>
                    <a:srgbClr val="3333FF"/>
                  </a:solidFill>
                </a:u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-shell</a:t>
            </a:r>
            <a:r>
              <a:rPr lang="en-US" altLang="ko-KR" sz="2000" b="1" u="sng" dirty="0" smtClean="0">
                <a:solidFill>
                  <a:srgbClr val="0000CC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   </a:t>
            </a: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0" y="0"/>
            <a:ext cx="2268538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 dirty="0">
                <a:solidFill>
                  <a:schemeClr val="bg1"/>
                </a:solidFill>
              </a:rPr>
              <a:t>Motivations</a:t>
            </a:r>
            <a:r>
              <a:rPr lang="en-US" altLang="ko-KR" sz="1000" b="1" dirty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6875463" y="0"/>
            <a:ext cx="2268537" cy="246063"/>
          </a:xfrm>
          <a:prstGeom prst="rect">
            <a:avLst/>
          </a:prstGeom>
          <a:solidFill>
            <a:schemeClr val="bg1">
              <a:lumMod val="75000"/>
              <a:alpha val="3882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Summary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2268538" y="0"/>
            <a:ext cx="2303462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굴림" charset="-127"/>
                <a:ea typeface="굴림" charset="-127"/>
              </a:rPr>
              <a:t>Formalism</a:t>
            </a:r>
            <a:endParaRPr lang="en-US" altLang="ko-KR" sz="1000" b="1" dirty="0">
              <a:solidFill>
                <a:srgbClr val="3333FF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8438" name="Text Box 10"/>
          <p:cNvSpPr txBox="1">
            <a:spLocks noChangeArrowheads="1"/>
          </p:cNvSpPr>
          <p:nvPr/>
        </p:nvSpPr>
        <p:spPr bwMode="auto">
          <a:xfrm>
            <a:off x="4572000" y="0"/>
            <a:ext cx="2303463" cy="246063"/>
          </a:xfrm>
          <a:prstGeom prst="rect">
            <a:avLst/>
          </a:prstGeom>
          <a:solidFill>
            <a:schemeClr val="tx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0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Results</a:t>
            </a:r>
            <a:endParaRPr lang="en-US" altLang="ko-KR" sz="1000" b="1">
              <a:solidFill>
                <a:srgbClr val="3333FF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auto">
          <a:xfrm>
            <a:off x="395288" y="6021388"/>
            <a:ext cx="8567737" cy="36988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latinLnBrk="1" hangingPunct="1">
              <a:buFont typeface="Wingdings" panose="05000000000000000000" pitchFamily="2" charset="2"/>
              <a:buChar char="Ø"/>
              <a:defRPr/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The smaller </a:t>
            </a:r>
            <a:r>
              <a:rPr lang="en-US" altLang="ko-KR" dirty="0" err="1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altLang="ko-KR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np</a:t>
            </a:r>
            <a:r>
              <a:rPr lang="en-US" altLang="ko-KR" baseline="30000" dirty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 value in                mean the larger pairing energy is obtained. </a:t>
            </a:r>
          </a:p>
        </p:txBody>
      </p:sp>
      <p:graphicFrame>
        <p:nvGraphicFramePr>
          <p:cNvPr id="18440" name="Object 4"/>
          <p:cNvGraphicFramePr>
            <a:graphicFrameLocks noChangeAspect="1"/>
          </p:cNvGraphicFramePr>
          <p:nvPr/>
        </p:nvGraphicFramePr>
        <p:xfrm>
          <a:off x="3132138" y="6092825"/>
          <a:ext cx="67945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6" name="수식" r:id="rId5" imgW="634725" imgH="279279" progId="Equation.3">
                  <p:embed/>
                </p:oleObj>
              </mc:Choice>
              <mc:Fallback>
                <p:oleObj name="수식" r:id="rId5" imgW="634725" imgH="27927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6092825"/>
                        <a:ext cx="679450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1" name="슬라이드 번호 개체 틀 2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5198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643B04-323C-4F90-A8FA-B180166163B9}" type="slidenum">
              <a:rPr lang="en-US" altLang="ko-KR" sz="1200" smtClean="0">
                <a:solidFill>
                  <a:srgbClr val="898989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ko-KR" sz="1200" smtClean="0">
              <a:solidFill>
                <a:srgbClr val="898989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18442" name="그림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24744"/>
            <a:ext cx="4366414" cy="273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3" name="AutoShape 10"/>
          <p:cNvSpPr>
            <a:spLocks noChangeArrowheads="1"/>
          </p:cNvSpPr>
          <p:nvPr/>
        </p:nvSpPr>
        <p:spPr bwMode="auto">
          <a:xfrm>
            <a:off x="3203575" y="3500438"/>
            <a:ext cx="1512888" cy="360362"/>
          </a:xfrm>
          <a:prstGeom prst="wedgeRectCallout">
            <a:avLst>
              <a:gd name="adj1" fmla="val 35278"/>
              <a:gd name="adj2" fmla="val -142426"/>
            </a:avLst>
          </a:prstGeom>
          <a:noFill/>
          <a:ln w="12700" algn="ctr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rgbClr val="3333FF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enhanced T=0 </a:t>
            </a:r>
          </a:p>
        </p:txBody>
      </p:sp>
      <p:pic>
        <p:nvPicPr>
          <p:cNvPr id="18444" name="그림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6" y="733802"/>
            <a:ext cx="4735394" cy="3919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3635896" y="1052513"/>
            <a:ext cx="864096" cy="2808287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899592" y="1052513"/>
            <a:ext cx="864617" cy="2809191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1" name="줄무늬가 있는 오른쪽 화살표 20"/>
          <p:cNvSpPr/>
          <p:nvPr/>
        </p:nvSpPr>
        <p:spPr>
          <a:xfrm rot="17739206">
            <a:off x="3344294" y="4307681"/>
            <a:ext cx="1130300" cy="223838"/>
          </a:xfrm>
          <a:prstGeom prst="stripedRightArrow">
            <a:avLst>
              <a:gd name="adj1" fmla="val 48535"/>
              <a:gd name="adj2" fmla="val 50000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683568" y="4652963"/>
            <a:ext cx="4896147" cy="1016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ko-KR" sz="3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       </a:t>
            </a:r>
            <a:r>
              <a:rPr lang="en-US" altLang="ko-KR" sz="2400" b="1" dirty="0">
                <a:solidFill>
                  <a:srgbClr val="C00000"/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T=0 (IS) condensation</a:t>
            </a:r>
          </a:p>
          <a:p>
            <a:pPr eaLnBrk="1" hangingPunct="1">
              <a:defRPr/>
            </a:pPr>
            <a:r>
              <a:rPr lang="en-US" altLang="ko-KR" sz="2400" b="1" dirty="0">
                <a:solidFill>
                  <a:srgbClr val="00B050"/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Coexistence of T=0 and T=1 pairing </a:t>
            </a:r>
          </a:p>
        </p:txBody>
      </p:sp>
      <p:sp>
        <p:nvSpPr>
          <p:cNvPr id="23" name="줄무늬가 있는 오른쪽 화살표 22"/>
          <p:cNvSpPr/>
          <p:nvPr/>
        </p:nvSpPr>
        <p:spPr>
          <a:xfrm rot="13541735">
            <a:off x="1271059" y="4261644"/>
            <a:ext cx="1414463" cy="225425"/>
          </a:xfrm>
          <a:prstGeom prst="stripedRightArrow">
            <a:avLst>
              <a:gd name="adj1" fmla="val 51201"/>
              <a:gd name="adj2" fmla="val 50000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5724128" y="332656"/>
            <a:ext cx="3198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ko-KR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 </a:t>
            </a:r>
            <a:r>
              <a:rPr lang="en-US" altLang="ko-KR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al</a:t>
            </a:r>
            <a:r>
              <a:rPr lang="en-US" altLang="ko-KR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PRC97,024320(2018)</a:t>
            </a:r>
          </a:p>
        </p:txBody>
      </p:sp>
    </p:spTree>
    <p:custDataLst>
      <p:tags r:id="rId2"/>
    </p:custDataLst>
  </p:cSld>
  <p:clrMapOvr>
    <a:masterClrMapping/>
  </p:clrMapOvr>
  <p:transition advTm="104833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3"/>
          <p:cNvSpPr txBox="1">
            <a:spLocks noChangeArrowheads="1"/>
          </p:cNvSpPr>
          <p:nvPr/>
        </p:nvSpPr>
        <p:spPr bwMode="auto">
          <a:xfrm>
            <a:off x="146050" y="1652588"/>
            <a:ext cx="3994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ko-KR" sz="180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(a) without np-pairing (like-pairing,T=1)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ko-KR" sz="180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(b) with np-pairing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ko-KR" sz="180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(c) with enhanced T=0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ko-KR" sz="180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(d) with enhanced T=0 + self E</a:t>
            </a: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0" y="0"/>
            <a:ext cx="2268538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 dirty="0">
                <a:solidFill>
                  <a:schemeClr val="bg1"/>
                </a:solidFill>
              </a:rPr>
              <a:t>Motivations</a:t>
            </a:r>
            <a:r>
              <a:rPr lang="en-US" altLang="ko-KR" sz="1000" b="1" dirty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6875463" y="0"/>
            <a:ext cx="2268537" cy="246063"/>
          </a:xfrm>
          <a:prstGeom prst="rect">
            <a:avLst/>
          </a:prstGeom>
          <a:solidFill>
            <a:schemeClr val="bg1">
              <a:lumMod val="75000"/>
              <a:alpha val="3882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Summary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2268538" y="0"/>
            <a:ext cx="2303462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굴림" charset="-127"/>
                <a:ea typeface="굴림" charset="-127"/>
              </a:rPr>
              <a:t>Formalism</a:t>
            </a:r>
            <a:endParaRPr lang="en-US" altLang="ko-KR" sz="1000" b="1" dirty="0">
              <a:solidFill>
                <a:srgbClr val="3333FF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6390" name="Text Box 10"/>
          <p:cNvSpPr txBox="1">
            <a:spLocks noChangeArrowheads="1"/>
          </p:cNvSpPr>
          <p:nvPr/>
        </p:nvSpPr>
        <p:spPr bwMode="auto">
          <a:xfrm>
            <a:off x="4572000" y="0"/>
            <a:ext cx="2303463" cy="246063"/>
          </a:xfrm>
          <a:prstGeom prst="rect">
            <a:avLst/>
          </a:prstGeom>
          <a:solidFill>
            <a:schemeClr val="tx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0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Results</a:t>
            </a:r>
            <a:endParaRPr lang="en-US" altLang="ko-KR" sz="1000" b="1">
              <a:solidFill>
                <a:srgbClr val="3333FF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2535" name="Text Box 13"/>
          <p:cNvSpPr txBox="1">
            <a:spLocks noChangeArrowheads="1"/>
          </p:cNvSpPr>
          <p:nvPr/>
        </p:nvSpPr>
        <p:spPr bwMode="auto">
          <a:xfrm>
            <a:off x="107950" y="188913"/>
            <a:ext cx="3816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ko-KR" sz="2000" b="1" u="sng" dirty="0" smtClean="0">
                <a:solidFill>
                  <a:srgbClr val="0000CC"/>
                </a:solidFill>
                <a:uFill>
                  <a:solidFill>
                    <a:srgbClr val="3333FF"/>
                  </a:solidFill>
                </a:u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Shell evolution of </a:t>
            </a:r>
            <a:r>
              <a:rPr lang="en-US" altLang="ko-KR" sz="2000" b="1" u="sng" baseline="30000" dirty="0" smtClean="0">
                <a:solidFill>
                  <a:srgbClr val="0000CC"/>
                </a:solidFill>
                <a:uFill>
                  <a:solidFill>
                    <a:srgbClr val="3333FF"/>
                  </a:solidFill>
                </a:u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24</a:t>
            </a:r>
            <a:r>
              <a:rPr lang="en-US" altLang="ko-KR" sz="2000" b="1" u="sng" dirty="0" smtClean="0">
                <a:solidFill>
                  <a:srgbClr val="0000CC"/>
                </a:solidFill>
                <a:uFill>
                  <a:solidFill>
                    <a:srgbClr val="3333FF"/>
                  </a:solidFill>
                </a:u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Mg </a:t>
            </a:r>
            <a:endParaRPr lang="en-US" altLang="ko-KR" sz="2000" dirty="0" smtClean="0">
              <a:solidFill>
                <a:srgbClr val="0000CC"/>
              </a:solidFill>
              <a:latin typeface="Arial Rounded MT Bold" panose="020F0704030504030204" pitchFamily="34" charset="0"/>
              <a:ea typeface="굴림" panose="020B0600000101010101" pitchFamily="50" charset="-127"/>
            </a:endParaRPr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auto">
          <a:xfrm>
            <a:off x="35496" y="3356992"/>
            <a:ext cx="4104704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1" latinLnBrk="1" hangingPunct="1">
              <a:buFont typeface="Wingdings" panose="05000000000000000000" pitchFamily="2" charset="2"/>
              <a:buChar char="Ø"/>
              <a:defRPr/>
            </a:pPr>
            <a:r>
              <a:rPr lang="en-US" altLang="ko-KR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Enhanced </a:t>
            </a:r>
            <a:r>
              <a:rPr lang="en-US" altLang="ko-K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lang="en-US" altLang="ko-KR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np</a:t>
            </a:r>
            <a:r>
              <a:rPr lang="en-US" altLang="ko-K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pairing correlations 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may be an indispensable ingredient to understand the </a:t>
            </a:r>
            <a:r>
              <a:rPr lang="en-US" altLang="ko-KR" dirty="0" err="1">
                <a:latin typeface="Calibri" panose="020F0502020204030204" pitchFamily="34" charset="0"/>
                <a:cs typeface="Calibri" panose="020F0502020204030204" pitchFamily="34" charset="0"/>
              </a:rPr>
              <a:t>prolate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 deformation.</a:t>
            </a:r>
            <a:endParaRPr lang="en-US" altLang="ko-KR" dirty="0">
              <a:latin typeface="Calibri" panose="020F0502020204030204" pitchFamily="34" charset="0"/>
              <a:ea typeface="Arial Unicode MS" pitchFamily="50" charset="-127"/>
              <a:cs typeface="Calibri" panose="020F0502020204030204" pitchFamily="34" charset="0"/>
            </a:endParaRPr>
          </a:p>
        </p:txBody>
      </p:sp>
      <p:pic>
        <p:nvPicPr>
          <p:cNvPr id="16393" name="그림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32656"/>
            <a:ext cx="5121275" cy="6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394" name="Object 4"/>
          <p:cNvGraphicFramePr>
            <a:graphicFrameLocks noChangeAspect="1"/>
          </p:cNvGraphicFramePr>
          <p:nvPr/>
        </p:nvGraphicFramePr>
        <p:xfrm>
          <a:off x="879475" y="620713"/>
          <a:ext cx="253047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1" name="수식" r:id="rId6" imgW="2032000" imgH="736600" progId="Equation.3">
                  <p:embed/>
                </p:oleObj>
              </mc:Choice>
              <mc:Fallback>
                <p:oleObj name="수식" r:id="rId6" imgW="2032000" imgH="736600" progId="Equation.3">
                  <p:embed/>
                  <p:pic>
                    <p:nvPicPr>
                      <p:cNvPr id="1639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475" y="620713"/>
                        <a:ext cx="2530475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직선 연결선 2"/>
          <p:cNvCxnSpPr/>
          <p:nvPr/>
        </p:nvCxnSpPr>
        <p:spPr>
          <a:xfrm>
            <a:off x="1331913" y="1557338"/>
            <a:ext cx="36036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1908175" y="1557338"/>
            <a:ext cx="360363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2411413" y="1557338"/>
            <a:ext cx="360362" cy="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>
            <a:off x="827088" y="1557338"/>
            <a:ext cx="3603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9" name="그림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56238"/>
            <a:ext cx="36734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0" name="슬라이드 번호 개체 틀 1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EF4CC0-8787-493D-A178-3337EDC778FD}" type="slidenum">
              <a:rPr lang="en-US" altLang="ko-KR" sz="1200" smtClean="0">
                <a:solidFill>
                  <a:srgbClr val="898989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ko-KR" sz="1200" smtClean="0">
              <a:solidFill>
                <a:srgbClr val="898989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9" name="줄무늬가 있는 오른쪽 화살표 18"/>
          <p:cNvSpPr/>
          <p:nvPr/>
        </p:nvSpPr>
        <p:spPr>
          <a:xfrm rot="5400000">
            <a:off x="8019111" y="5454497"/>
            <a:ext cx="386399" cy="223837"/>
          </a:xfrm>
          <a:prstGeom prst="stripedRightArrow">
            <a:avLst>
              <a:gd name="adj1" fmla="val 48535"/>
              <a:gd name="adj2" fmla="val 50000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8" name="줄무늬가 있는 오른쪽 화살표 17"/>
          <p:cNvSpPr/>
          <p:nvPr/>
        </p:nvSpPr>
        <p:spPr>
          <a:xfrm rot="5400000">
            <a:off x="5570839" y="5310482"/>
            <a:ext cx="386399" cy="223837"/>
          </a:xfrm>
          <a:prstGeom prst="stripedRightArrow">
            <a:avLst>
              <a:gd name="adj1" fmla="val 48535"/>
              <a:gd name="adj2" fmla="val 50000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69950876"/>
      </p:ext>
    </p:extLst>
  </p:cSld>
  <p:clrMapOvr>
    <a:masterClrMapping/>
  </p:clrMapOvr>
  <p:transition advTm="104833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76250"/>
            <a:ext cx="6064250" cy="503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3" name="직사각형 7"/>
          <p:cNvSpPr>
            <a:spLocks noChangeArrowheads="1"/>
          </p:cNvSpPr>
          <p:nvPr/>
        </p:nvSpPr>
        <p:spPr bwMode="auto">
          <a:xfrm>
            <a:off x="0" y="260350"/>
            <a:ext cx="3924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v"/>
              <a:defRPr/>
            </a:pPr>
            <a:r>
              <a:rPr lang="en-US" altLang="ko-KR" sz="2000" b="1" u="sng" dirty="0" smtClean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Ratio of IV and IS </a:t>
            </a:r>
            <a:r>
              <a:rPr lang="en-US" altLang="ko-KR" sz="2000" b="1" i="1" u="sng" dirty="0" smtClean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np</a:t>
            </a:r>
            <a:r>
              <a:rPr lang="en-US" altLang="ko-KR" sz="2000" b="1" u="sng" dirty="0" smtClean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-pairing </a:t>
            </a:r>
            <a:r>
              <a:rPr lang="en-US" altLang="ko-KR" sz="16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 </a:t>
            </a:r>
            <a:endParaRPr lang="en-US" altLang="ko-KR" sz="16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굴림" charset="-127"/>
              <a:cs typeface="Calibri" panose="020F0502020204030204" pitchFamily="34" charset="0"/>
            </a:endParaRP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0" y="0"/>
            <a:ext cx="2268538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 dirty="0">
                <a:solidFill>
                  <a:schemeClr val="bg1"/>
                </a:solidFill>
              </a:rPr>
              <a:t>Motivations</a:t>
            </a:r>
            <a:r>
              <a:rPr lang="en-US" altLang="ko-KR" sz="1000" b="1" dirty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6875463" y="0"/>
            <a:ext cx="2268537" cy="246063"/>
          </a:xfrm>
          <a:prstGeom prst="rect">
            <a:avLst/>
          </a:prstGeom>
          <a:solidFill>
            <a:schemeClr val="bg1">
              <a:lumMod val="75000"/>
              <a:alpha val="3882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Summary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2268538" y="0"/>
            <a:ext cx="2303462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굴림" charset="-127"/>
                <a:ea typeface="굴림" charset="-127"/>
              </a:rPr>
              <a:t>Formalism</a:t>
            </a:r>
            <a:endParaRPr lang="en-US" altLang="ko-KR" sz="1000" b="1" dirty="0">
              <a:solidFill>
                <a:srgbClr val="3333FF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59399" name="Text Box 10"/>
          <p:cNvSpPr txBox="1">
            <a:spLocks noChangeArrowheads="1"/>
          </p:cNvSpPr>
          <p:nvPr/>
        </p:nvSpPr>
        <p:spPr bwMode="auto">
          <a:xfrm>
            <a:off x="4572000" y="0"/>
            <a:ext cx="2303463" cy="246063"/>
          </a:xfrm>
          <a:prstGeom prst="rect">
            <a:avLst/>
          </a:prstGeom>
          <a:solidFill>
            <a:schemeClr val="tx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0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Results</a:t>
            </a:r>
            <a:endParaRPr lang="en-US" altLang="ko-KR" sz="1000" b="1">
              <a:solidFill>
                <a:srgbClr val="3333FF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59400" name="TextBox 3"/>
          <p:cNvSpPr txBox="1">
            <a:spLocks noChangeArrowheads="1"/>
          </p:cNvSpPr>
          <p:nvPr/>
        </p:nvSpPr>
        <p:spPr bwMode="auto">
          <a:xfrm>
            <a:off x="179388" y="2205038"/>
            <a:ext cx="22320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 b="1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a)</a:t>
            </a:r>
            <a:r>
              <a:rPr lang="en-US" altLang="ko-KR" sz="1800" b="1">
                <a:ea typeface="굴림" panose="020B0600000101010101" pitchFamily="50" charset="-127"/>
                <a:cs typeface="Calibri" panose="020F0502020204030204" pitchFamily="34" charset="0"/>
              </a:rPr>
              <a:t>∼</a:t>
            </a:r>
            <a:r>
              <a:rPr lang="en-US" altLang="ko-KR" sz="1800" b="1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c): enhanced T=0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 b="1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      d): normal T=0</a:t>
            </a:r>
            <a:endParaRPr lang="ko-KR" altLang="en-US" sz="1800" b="1">
              <a:latin typeface="Calibri" panose="020F050202020403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59401" name="슬라이드 번호 개체 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477A4C-7550-41DE-8114-FE0993EE3A67}" type="slidenum">
              <a:rPr lang="en-US" altLang="ko-KR" sz="1200" smtClean="0">
                <a:solidFill>
                  <a:srgbClr val="898989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ko-KR" sz="1200" smtClean="0">
              <a:solidFill>
                <a:srgbClr val="898989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-12700" y="5407025"/>
            <a:ext cx="9144000" cy="147796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latinLnBrk="1" hangingPunct="1">
              <a:buFont typeface="Wingdings" panose="05000000000000000000" pitchFamily="2" charset="2"/>
              <a:buChar char="Ø"/>
              <a:defRPr/>
            </a:pPr>
            <a:r>
              <a:rPr lang="en-US" altLang="ko-KR" b="1" dirty="0">
                <a:solidFill>
                  <a:srgbClr val="00B050"/>
                </a:solidFill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IS condensation by the enhanced T=0 </a:t>
            </a:r>
            <a:r>
              <a:rPr lang="en-US" altLang="ko-KR" b="1" i="1" dirty="0">
                <a:solidFill>
                  <a:srgbClr val="00B050"/>
                </a:solidFill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np</a:t>
            </a:r>
            <a:r>
              <a:rPr lang="en-US" altLang="ko-KR" b="1" dirty="0">
                <a:solidFill>
                  <a:srgbClr val="00B050"/>
                </a:solidFill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 pairing </a:t>
            </a:r>
            <a:r>
              <a:rPr lang="en-US" altLang="ko-KR" dirty="0"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may happen in deformed </a:t>
            </a:r>
            <a:r>
              <a:rPr lang="en-US" altLang="ko-KR" baseline="30000" dirty="0"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24</a:t>
            </a:r>
            <a:r>
              <a:rPr lang="en-US" altLang="ko-KR" dirty="0"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Mg and </a:t>
            </a:r>
            <a:r>
              <a:rPr lang="en-US" altLang="ko-KR" baseline="30000" dirty="0"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48</a:t>
            </a:r>
            <a:r>
              <a:rPr lang="en-US" altLang="ko-KR" dirty="0"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Cr.</a:t>
            </a:r>
          </a:p>
          <a:p>
            <a:pPr marL="285750" indent="-285750" eaLnBrk="1" latinLnBrk="1" hangingPunct="1">
              <a:buFont typeface="Wingdings" panose="05000000000000000000" pitchFamily="2" charset="2"/>
              <a:buChar char="Ø"/>
              <a:defRPr/>
            </a:pPr>
            <a:r>
              <a:rPr lang="en-US" altLang="ko-KR" dirty="0"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Rapid phase transition from IV to IS component in the </a:t>
            </a:r>
            <a:r>
              <a:rPr lang="en-US" altLang="ko-KR" i="1" dirty="0"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np</a:t>
            </a:r>
            <a:r>
              <a:rPr lang="en-US" altLang="ko-KR" dirty="0"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 pairing. </a:t>
            </a:r>
            <a:r>
              <a:rPr lang="en-US" altLang="ko-KR" b="1" dirty="0">
                <a:solidFill>
                  <a:srgbClr val="FF0000"/>
                </a:solidFill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But it may happen slower in heavy nuclei,  which may mean the coexistence of IV and IS in some deformation region.</a:t>
            </a:r>
          </a:p>
          <a:p>
            <a:pPr marL="285750" indent="-285750" eaLnBrk="1" latinLnBrk="1" hangingPunct="1">
              <a:buFont typeface="Wingdings" panose="05000000000000000000" pitchFamily="2" charset="2"/>
              <a:buChar char="Ø"/>
              <a:defRPr/>
            </a:pPr>
            <a:r>
              <a:rPr lang="en-US" altLang="ko-KR" dirty="0"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For heavy nuclei, </a:t>
            </a:r>
            <a:r>
              <a:rPr lang="en-US" altLang="ko-KR" baseline="30000" dirty="0"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108</a:t>
            </a:r>
            <a:r>
              <a:rPr lang="en-US" altLang="ko-KR" dirty="0"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Xe, T=0 </a:t>
            </a:r>
            <a:r>
              <a:rPr lang="en-US" altLang="ko-KR" i="1" dirty="0"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np</a:t>
            </a:r>
            <a:r>
              <a:rPr lang="en-US" altLang="ko-KR" dirty="0"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 pairing </a:t>
            </a:r>
            <a:r>
              <a:rPr lang="en-US" altLang="ko-KR" b="1" dirty="0"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(IS) </a:t>
            </a:r>
            <a:r>
              <a:rPr lang="en-US" altLang="ko-KR" dirty="0"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is dominant by the enhanced T=0 and the phase transition may happen more easily </a:t>
            </a:r>
            <a:r>
              <a:rPr lang="en-US" altLang="ko-KR" b="1" dirty="0"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even with the normal T=0.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6037620" y="188640"/>
            <a:ext cx="3087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Ha </a:t>
            </a:r>
            <a:r>
              <a:rPr lang="en-US" altLang="ko-KR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et al</a:t>
            </a:r>
            <a:r>
              <a:rPr lang="en-US" altLang="ko-KR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. PRC99,064304 (2019)</a:t>
            </a:r>
            <a:endParaRPr lang="ko-KR" altLang="en-US" dirty="0"/>
          </a:p>
        </p:txBody>
      </p:sp>
    </p:spTree>
    <p:custDataLst>
      <p:tags r:id="rId1"/>
    </p:custDataLst>
  </p:cSld>
  <p:clrMapOvr>
    <a:masterClrMapping/>
  </p:clrMapOvr>
  <p:transition advTm="104833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0" y="0"/>
            <a:ext cx="2268538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 dirty="0">
                <a:solidFill>
                  <a:schemeClr val="bg1"/>
                </a:solidFill>
              </a:rPr>
              <a:t>Motivations</a:t>
            </a:r>
            <a:r>
              <a:rPr lang="en-US" altLang="ko-KR" sz="1000" b="1" dirty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6875463" y="0"/>
            <a:ext cx="2268537" cy="246063"/>
          </a:xfrm>
          <a:prstGeom prst="rect">
            <a:avLst/>
          </a:prstGeom>
          <a:solidFill>
            <a:schemeClr val="bg1">
              <a:lumMod val="75000"/>
              <a:alpha val="3882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Summary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2268538" y="0"/>
            <a:ext cx="2303462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굴림" charset="-127"/>
                <a:ea typeface="굴림" charset="-127"/>
              </a:rPr>
              <a:t>Formalism</a:t>
            </a:r>
            <a:endParaRPr lang="en-US" altLang="ko-KR" sz="1000" b="1" dirty="0">
              <a:solidFill>
                <a:srgbClr val="3333FF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6390" name="Text Box 10"/>
          <p:cNvSpPr txBox="1">
            <a:spLocks noChangeArrowheads="1"/>
          </p:cNvSpPr>
          <p:nvPr/>
        </p:nvSpPr>
        <p:spPr bwMode="auto">
          <a:xfrm>
            <a:off x="4572000" y="0"/>
            <a:ext cx="2303463" cy="246063"/>
          </a:xfrm>
          <a:prstGeom prst="rect">
            <a:avLst/>
          </a:prstGeom>
          <a:solidFill>
            <a:schemeClr val="tx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0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Results</a:t>
            </a:r>
            <a:endParaRPr lang="en-US" altLang="ko-KR" sz="1000" b="1">
              <a:solidFill>
                <a:srgbClr val="3333FF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535" name="Text Box 13"/>
              <p:cNvSpPr txBox="1">
                <a:spLocks noChangeArrowheads="1"/>
              </p:cNvSpPr>
              <p:nvPr/>
            </p:nvSpPr>
            <p:spPr bwMode="auto">
              <a:xfrm>
                <a:off x="107504" y="331258"/>
                <a:ext cx="532859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571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Wingdings" panose="05000000000000000000" pitchFamily="2" charset="2"/>
                  <a:buChar char="v"/>
                  <a:defRPr/>
                </a:pPr>
                <a:r>
                  <a:rPr lang="en-US" altLang="ko-KR" sz="2000" b="1" u="sng" dirty="0" smtClean="0">
                    <a:solidFill>
                      <a:srgbClr val="0000CC"/>
                    </a:solidFill>
                    <a:uFill>
                      <a:solidFill>
                        <a:srgbClr val="3333FF"/>
                      </a:solidFill>
                    </a:uFill>
                    <a:latin typeface="Calibri" panose="020F0502020204030204" pitchFamily="34" charset="0"/>
                    <a:ea typeface="굴림" panose="020B0600000101010101" pitchFamily="50" charset="-127"/>
                    <a:cs typeface="Calibri" panose="020F0502020204030204" pitchFamily="34" charset="0"/>
                  </a:rPr>
                  <a:t>Ratio of </a:t>
                </a:r>
                <a:r>
                  <a:rPr lang="en-US" altLang="ko-KR" sz="2000" b="1" i="1" u="sng" dirty="0" smtClean="0">
                    <a:solidFill>
                      <a:srgbClr val="0000CC"/>
                    </a:solidFill>
                    <a:uFill>
                      <a:solidFill>
                        <a:srgbClr val="3333FF"/>
                      </a:solidFill>
                    </a:uFill>
                    <a:latin typeface="Calibri" panose="020F0502020204030204" pitchFamily="34" charset="0"/>
                    <a:ea typeface="굴림" panose="020B0600000101010101" pitchFamily="50" charset="-127"/>
                    <a:cs typeface="Calibri" panose="020F0502020204030204" pitchFamily="34" charset="0"/>
                  </a:rPr>
                  <a:t>IV</a:t>
                </a:r>
                <a:r>
                  <a:rPr lang="en-US" altLang="ko-KR" sz="2000" b="1" u="sng" dirty="0" smtClean="0">
                    <a:solidFill>
                      <a:srgbClr val="0000CC"/>
                    </a:solidFill>
                    <a:uFill>
                      <a:solidFill>
                        <a:srgbClr val="3333FF"/>
                      </a:solidFill>
                    </a:uFill>
                    <a:latin typeface="Calibri" panose="020F0502020204030204" pitchFamily="34" charset="0"/>
                    <a:ea typeface="굴림" panose="020B0600000101010101" pitchFamily="50" charset="-127"/>
                    <a:cs typeface="Calibri" panose="020F0502020204030204" pitchFamily="34" charset="0"/>
                  </a:rPr>
                  <a:t> and </a:t>
                </a:r>
                <a:r>
                  <a:rPr lang="en-US" altLang="ko-KR" sz="2000" b="1" i="1" u="sng" dirty="0" smtClean="0">
                    <a:solidFill>
                      <a:srgbClr val="0000CC"/>
                    </a:solidFill>
                    <a:uFill>
                      <a:solidFill>
                        <a:srgbClr val="3333FF"/>
                      </a:solidFill>
                    </a:uFill>
                    <a:latin typeface="Calibri" panose="020F0502020204030204" pitchFamily="34" charset="0"/>
                    <a:ea typeface="굴림" panose="020B0600000101010101" pitchFamily="50" charset="-127"/>
                    <a:cs typeface="Calibri" panose="020F0502020204030204" pitchFamily="34" charset="0"/>
                  </a:rPr>
                  <a:t>IS</a:t>
                </a:r>
                <a:r>
                  <a:rPr lang="en-US" altLang="ko-KR" sz="2000" b="1" u="sng" dirty="0" smtClean="0">
                    <a:solidFill>
                      <a:srgbClr val="0000CC"/>
                    </a:solidFill>
                    <a:uFill>
                      <a:solidFill>
                        <a:srgbClr val="3333FF"/>
                      </a:solidFill>
                    </a:uFill>
                    <a:latin typeface="Calibri" panose="020F0502020204030204" pitchFamily="34" charset="0"/>
                    <a:ea typeface="굴림" panose="020B0600000101010101" pitchFamily="50" charset="-127"/>
                    <a:cs typeface="Calibri" panose="020F0502020204030204" pitchFamily="34" charset="0"/>
                  </a:rPr>
                  <a:t> pairing gap for </a:t>
                </a:r>
                <a:r>
                  <a:rPr lang="en-US" altLang="ko-KR" sz="2000" b="1" u="sng" baseline="30000" dirty="0" smtClean="0">
                    <a:solidFill>
                      <a:srgbClr val="0000CC"/>
                    </a:solidFill>
                    <a:uFill>
                      <a:solidFill>
                        <a:srgbClr val="3333FF"/>
                      </a:solidFill>
                    </a:uFill>
                    <a:latin typeface="Calibri" panose="020F0502020204030204" pitchFamily="34" charset="0"/>
                    <a:ea typeface="굴림" panose="020B0600000101010101" pitchFamily="50" charset="-127"/>
                    <a:cs typeface="Calibri" panose="020F0502020204030204" pitchFamily="34" charset="0"/>
                  </a:rPr>
                  <a:t>16</a:t>
                </a:r>
                <a:r>
                  <a:rPr lang="en-US" altLang="ko-KR" sz="2000" b="1" u="sng" dirty="0" smtClean="0">
                    <a:solidFill>
                      <a:srgbClr val="0000CC"/>
                    </a:solidFill>
                    <a:uFill>
                      <a:solidFill>
                        <a:srgbClr val="3333FF"/>
                      </a:solidFill>
                    </a:uFill>
                    <a:latin typeface="Calibri" panose="020F0502020204030204" pitchFamily="34" charset="0"/>
                    <a:ea typeface="굴림" panose="020B0600000101010101" pitchFamily="50" charset="-127"/>
                    <a:cs typeface="Calibri" panose="020F0502020204030204" pitchFamily="34" charset="0"/>
                  </a:rPr>
                  <a:t>O 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1" i="1" u="sng" smtClean="0">
                            <a:solidFill>
                              <a:srgbClr val="0000CC"/>
                            </a:solidFill>
                            <a:uFill>
                              <a:solidFill>
                                <a:srgbClr val="3333FF"/>
                              </a:solidFill>
                            </a:uFill>
                            <a:latin typeface="Cambria Math"/>
                            <a:ea typeface="굴림" panose="020B0600000101010101" pitchFamily="50" charset="-127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ko-KR" altLang="en-US" sz="2000" b="1" i="1" u="sng" smtClean="0">
                            <a:solidFill>
                              <a:srgbClr val="0000CC"/>
                            </a:solidFill>
                            <a:uFill>
                              <a:solidFill>
                                <a:srgbClr val="3333FF"/>
                              </a:solidFill>
                            </a:uFill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Calibri" panose="020F0502020204030204" pitchFamily="34" charset="0"/>
                          </a:rPr>
                          <m:t>𝜷</m:t>
                        </m:r>
                      </m:e>
                      <m:sub>
                        <m:r>
                          <a:rPr lang="en-US" altLang="ko-KR" sz="2000" b="1" i="1" u="sng" smtClean="0">
                            <a:solidFill>
                              <a:srgbClr val="0000CC"/>
                            </a:solidFill>
                            <a:uFill>
                              <a:solidFill>
                                <a:srgbClr val="3333FF"/>
                              </a:solidFill>
                            </a:uFill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Calibri" panose="020F050202020403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ko-KR" sz="2000" b="1" u="sng" dirty="0" smtClean="0">
                    <a:solidFill>
                      <a:srgbClr val="0000CC"/>
                    </a:solidFill>
                    <a:uFill>
                      <a:solidFill>
                        <a:srgbClr val="3333FF"/>
                      </a:solidFill>
                    </a:uFill>
                    <a:latin typeface="Calibri" panose="020F0502020204030204" pitchFamily="34" charset="0"/>
                    <a:ea typeface="굴림" panose="020B0600000101010101" pitchFamily="50" charset="-127"/>
                    <a:cs typeface="Calibri" panose="020F0502020204030204" pitchFamily="34" charset="0"/>
                  </a:rPr>
                  <a:t>   </a:t>
                </a:r>
                <a:endParaRPr lang="en-US" altLang="ko-KR" sz="2000" dirty="0" smtClean="0">
                  <a:solidFill>
                    <a:srgbClr val="0000CC"/>
                  </a:solidFill>
                  <a:latin typeface="Arial Rounded MT Bold" panose="020F0704030504030204" pitchFamily="34" charset="0"/>
                  <a:ea typeface="굴림" panose="020B0600000101010101" pitchFamily="50" charset="-127"/>
                </a:endParaRPr>
              </a:p>
            </p:txBody>
          </p:sp>
        </mc:Choice>
        <mc:Fallback>
          <p:sp>
            <p:nvSpPr>
              <p:cNvPr id="22535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331258"/>
                <a:ext cx="5328592" cy="400110"/>
              </a:xfrm>
              <a:prstGeom prst="rect">
                <a:avLst/>
              </a:prstGeom>
              <a:blipFill rotWithShape="1">
                <a:blip r:embed="rId4"/>
                <a:stretch>
                  <a:fillRect l="-1030" t="-7576" b="-2575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400" name="슬라이드 번호 개체 틀 1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952307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EF4CC0-8787-493D-A178-3337EDC778FD}" type="slidenum">
              <a:rPr lang="en-US" altLang="ko-KR" sz="1200" smtClean="0">
                <a:solidFill>
                  <a:srgbClr val="898989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ko-KR" sz="1200" smtClean="0">
              <a:solidFill>
                <a:srgbClr val="898989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294" y="1936725"/>
            <a:ext cx="4499992" cy="334408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1" y="1985913"/>
            <a:ext cx="4572000" cy="3393157"/>
          </a:xfrm>
          <a:prstGeom prst="rect">
            <a:avLst/>
          </a:prstGeom>
        </p:spPr>
      </p:pic>
      <p:sp>
        <p:nvSpPr>
          <p:cNvPr id="23" name="직사각형 22"/>
          <p:cNvSpPr/>
          <p:nvPr/>
        </p:nvSpPr>
        <p:spPr>
          <a:xfrm rot="2237714">
            <a:off x="3002758" y="3359435"/>
            <a:ext cx="3138487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ko-KR" sz="3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       </a:t>
            </a:r>
            <a:r>
              <a:rPr lang="en-US" altLang="ko-KR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Preliminary 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539552" y="827454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latin typeface="Calibri" panose="020F0502020204030204" pitchFamily="34" charset="0"/>
              </a:rPr>
              <a:t>We investigate the contribution </a:t>
            </a:r>
            <a:r>
              <a:rPr lang="en-US" altLang="ko-KR" dirty="0">
                <a:latin typeface="Calibri" panose="020F0502020204030204" pitchFamily="34" charset="0"/>
              </a:rPr>
              <a:t>of </a:t>
            </a:r>
            <a:r>
              <a:rPr lang="en-US" altLang="ko-KR" b="1" dirty="0">
                <a:solidFill>
                  <a:srgbClr val="00B050"/>
                </a:solidFill>
                <a:latin typeface="Calibri" panose="020F0502020204030204" pitchFamily="34" charset="0"/>
              </a:rPr>
              <a:t>high angular momentum couplings </a:t>
            </a:r>
            <a:r>
              <a:rPr lang="en-US" altLang="ko-KR" dirty="0">
                <a:latin typeface="Calibri" panose="020F0502020204030204" pitchFamily="34" charset="0"/>
              </a:rPr>
              <a:t>to the </a:t>
            </a:r>
            <a:r>
              <a:rPr lang="en-US" altLang="ko-KR" dirty="0" smtClean="0">
                <a:latin typeface="Calibri" panose="020F0502020204030204" pitchFamily="34" charset="0"/>
              </a:rPr>
              <a:t>pairings.</a:t>
            </a:r>
          </a:p>
          <a:p>
            <a:r>
              <a:rPr lang="en-US" altLang="ko-KR" dirty="0" smtClean="0">
                <a:latin typeface="Calibri" panose="020F0502020204030204" pitchFamily="34" charset="0"/>
              </a:rPr>
              <a:t>For </a:t>
            </a:r>
            <a:r>
              <a:rPr lang="en-US" altLang="ko-KR" i="1" dirty="0" smtClean="0">
                <a:latin typeface="Calibri" panose="020F0502020204030204" pitchFamily="34" charset="0"/>
              </a:rPr>
              <a:t>IS</a:t>
            </a:r>
            <a:r>
              <a:rPr lang="en-US" altLang="ko-KR" dirty="0" smtClean="0">
                <a:latin typeface="Calibri" panose="020F0502020204030204" pitchFamily="34" charset="0"/>
              </a:rPr>
              <a:t> </a:t>
            </a:r>
            <a:r>
              <a:rPr lang="en-US" altLang="ko-KR" i="1" dirty="0" smtClean="0">
                <a:latin typeface="Calibri" panose="020F0502020204030204" pitchFamily="34" charset="0"/>
              </a:rPr>
              <a:t>np</a:t>
            </a:r>
            <a:r>
              <a:rPr lang="en-US" altLang="ko-KR" dirty="0" smtClean="0">
                <a:latin typeface="Calibri" panose="020F0502020204030204" pitchFamily="34" charset="0"/>
              </a:rPr>
              <a:t>-pairing we multiplied </a:t>
            </a:r>
            <a:r>
              <a:rPr lang="en-US" altLang="ko-KR" dirty="0">
                <a:latin typeface="Calibri" panose="020F0502020204030204" pitchFamily="34" charset="0"/>
              </a:rPr>
              <a:t>a weighting factor from 1.0 to 1.7.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69776" y="5445224"/>
            <a:ext cx="8604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i="1" dirty="0" smtClean="0">
                <a:latin typeface="Calibri" panose="020F0502020204030204" pitchFamily="34" charset="0"/>
              </a:rPr>
              <a:t>IS</a:t>
            </a:r>
            <a:r>
              <a:rPr lang="en-US" altLang="ko-KR" dirty="0" smtClean="0">
                <a:latin typeface="Calibri" panose="020F0502020204030204" pitchFamily="34" charset="0"/>
              </a:rPr>
              <a:t> </a:t>
            </a:r>
            <a:r>
              <a:rPr lang="en-US" altLang="ko-KR" dirty="0">
                <a:latin typeface="Calibri" panose="020F0502020204030204" pitchFamily="34" charset="0"/>
              </a:rPr>
              <a:t>contribution to the </a:t>
            </a:r>
            <a:r>
              <a:rPr lang="en-US" altLang="ko-KR" i="1" dirty="0" smtClean="0">
                <a:latin typeface="Calibri" panose="020F0502020204030204" pitchFamily="34" charset="0"/>
              </a:rPr>
              <a:t>np-</a:t>
            </a:r>
            <a:r>
              <a:rPr lang="en-US" altLang="ko-KR" dirty="0" smtClean="0">
                <a:latin typeface="Calibri" panose="020F0502020204030204" pitchFamily="34" charset="0"/>
              </a:rPr>
              <a:t>pairing increases with </a:t>
            </a:r>
            <a:r>
              <a:rPr lang="en-US" altLang="ko-KR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large deformation and large weighting factor.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i="1" dirty="0" smtClean="0">
                <a:latin typeface="Calibri" panose="020F0502020204030204" pitchFamily="34" charset="0"/>
              </a:rPr>
              <a:t>IS np-</a:t>
            </a:r>
            <a:r>
              <a:rPr lang="en-US" altLang="ko-KR" dirty="0" smtClean="0">
                <a:latin typeface="Calibri" panose="020F0502020204030204" pitchFamily="34" charset="0"/>
              </a:rPr>
              <a:t>paring </a:t>
            </a:r>
            <a:r>
              <a:rPr lang="en-US" altLang="ko-KR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in </a:t>
            </a:r>
            <a:r>
              <a:rPr lang="en-US" altLang="ko-KR" b="1" dirty="0">
                <a:solidFill>
                  <a:srgbClr val="FF0000"/>
                </a:solidFill>
                <a:latin typeface="Calibri" panose="020F0502020204030204" pitchFamily="34" charset="0"/>
              </a:rPr>
              <a:t>high angular momentum state is non-negligible</a:t>
            </a:r>
            <a:r>
              <a:rPr lang="en-US" altLang="ko-KR" dirty="0">
                <a:solidFill>
                  <a:srgbClr val="FF0000"/>
                </a:solidFill>
              </a:rPr>
              <a:t>.</a:t>
            </a:r>
          </a:p>
        </p:txBody>
      </p:sp>
      <p:cxnSp>
        <p:nvCxnSpPr>
          <p:cNvPr id="8" name="직선 연결선 7"/>
          <p:cNvCxnSpPr/>
          <p:nvPr/>
        </p:nvCxnSpPr>
        <p:spPr>
          <a:xfrm>
            <a:off x="3995936" y="2132856"/>
            <a:ext cx="21602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7812360" y="2204864"/>
            <a:ext cx="4320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>
            <a:off x="8604448" y="2203939"/>
            <a:ext cx="4320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줄무늬가 있는 오른쪽 화살표 19"/>
          <p:cNvSpPr/>
          <p:nvPr/>
        </p:nvSpPr>
        <p:spPr>
          <a:xfrm rot="2034398">
            <a:off x="6931710" y="1356857"/>
            <a:ext cx="1642276" cy="351679"/>
          </a:xfrm>
          <a:prstGeom prst="stripedRightArrow">
            <a:avLst>
              <a:gd name="adj1" fmla="val 48535"/>
              <a:gd name="adj2" fmla="val 50000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7092280" y="3682491"/>
            <a:ext cx="1872207" cy="1330685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2555777" y="3645024"/>
            <a:ext cx="1872207" cy="1296144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  <p:custDataLst>
      <p:tags r:id="rId1"/>
    </p:custDataLst>
  </p:cSld>
  <p:clrMapOvr>
    <a:masterClrMapping/>
  </p:clrMapOvr>
  <p:transition advTm="104833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0" y="0"/>
            <a:ext cx="2268538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 dirty="0">
                <a:solidFill>
                  <a:schemeClr val="bg1"/>
                </a:solidFill>
              </a:rPr>
              <a:t>Motivations</a:t>
            </a:r>
            <a:r>
              <a:rPr lang="en-US" altLang="ko-KR" sz="1000" b="1" dirty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6875463" y="0"/>
            <a:ext cx="2268537" cy="246063"/>
          </a:xfrm>
          <a:prstGeom prst="rect">
            <a:avLst/>
          </a:prstGeom>
          <a:solidFill>
            <a:schemeClr val="bg1">
              <a:lumMod val="75000"/>
              <a:alpha val="3882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Summary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2268538" y="0"/>
            <a:ext cx="2303462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굴림" charset="-127"/>
                <a:ea typeface="굴림" charset="-127"/>
              </a:rPr>
              <a:t>Formalism</a:t>
            </a:r>
            <a:endParaRPr lang="en-US" altLang="ko-KR" sz="1000" b="1" dirty="0">
              <a:solidFill>
                <a:srgbClr val="3333FF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6390" name="Text Box 10"/>
          <p:cNvSpPr txBox="1">
            <a:spLocks noChangeArrowheads="1"/>
          </p:cNvSpPr>
          <p:nvPr/>
        </p:nvSpPr>
        <p:spPr bwMode="auto">
          <a:xfrm>
            <a:off x="4572000" y="0"/>
            <a:ext cx="2303463" cy="246063"/>
          </a:xfrm>
          <a:prstGeom prst="rect">
            <a:avLst/>
          </a:prstGeom>
          <a:solidFill>
            <a:schemeClr val="tx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0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Results</a:t>
            </a:r>
            <a:endParaRPr lang="en-US" altLang="ko-KR" sz="1000" b="1">
              <a:solidFill>
                <a:srgbClr val="3333FF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2535" name="Text Box 13"/>
          <p:cNvSpPr txBox="1">
            <a:spLocks noChangeArrowheads="1"/>
          </p:cNvSpPr>
          <p:nvPr/>
        </p:nvSpPr>
        <p:spPr bwMode="auto">
          <a:xfrm>
            <a:off x="107504" y="332656"/>
            <a:ext cx="7776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ko-KR" sz="2000" b="1" u="sng" dirty="0" smtClean="0">
                <a:solidFill>
                  <a:srgbClr val="0000CC"/>
                </a:solidFill>
                <a:uFill>
                  <a:solidFill>
                    <a:srgbClr val="3333FF"/>
                  </a:solidFill>
                </a:u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Ratio of IV and IS pairing gap for </a:t>
            </a:r>
            <a:r>
              <a:rPr lang="en-US" altLang="ko-KR" sz="2000" b="1" u="sng" baseline="30000" dirty="0" smtClean="0">
                <a:solidFill>
                  <a:srgbClr val="0000CC"/>
                </a:solidFill>
                <a:uFill>
                  <a:solidFill>
                    <a:srgbClr val="3333FF"/>
                  </a:solidFill>
                </a:u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16</a:t>
            </a:r>
            <a:r>
              <a:rPr lang="en-US" altLang="ko-KR" sz="2000" b="1" u="sng" dirty="0" smtClean="0">
                <a:solidFill>
                  <a:srgbClr val="0000CC"/>
                </a:solidFill>
                <a:uFill>
                  <a:solidFill>
                    <a:srgbClr val="3333FF"/>
                  </a:solidFill>
                </a:u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O ; Enhanced T=0 pairing  </a:t>
            </a:r>
            <a:endParaRPr lang="en-US" altLang="ko-KR" sz="2000" dirty="0" smtClean="0">
              <a:solidFill>
                <a:srgbClr val="0000CC"/>
              </a:solidFill>
              <a:latin typeface="Arial Rounded MT Bold" panose="020F0704030504030204" pitchFamily="34" charset="0"/>
              <a:ea typeface="굴림" panose="020B0600000101010101" pitchFamily="50" charset="-127"/>
            </a:endParaRPr>
          </a:p>
        </p:txBody>
      </p:sp>
      <p:sp>
        <p:nvSpPr>
          <p:cNvPr id="16400" name="슬라이드 번호 개체 틀 1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EF4CC0-8787-493D-A178-3337EDC778FD}" type="slidenum">
              <a:rPr lang="en-US" altLang="ko-KR" sz="1200" smtClean="0">
                <a:solidFill>
                  <a:srgbClr val="898989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ko-KR" sz="1200" smtClean="0">
              <a:solidFill>
                <a:srgbClr val="898989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664627"/>
            <a:ext cx="6661209" cy="5102852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 rot="2237714">
            <a:off x="6535738" y="496888"/>
            <a:ext cx="3138487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ko-KR" sz="3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       </a:t>
            </a:r>
            <a:r>
              <a:rPr lang="en-US" altLang="ko-KR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Preliminary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직사각형 9"/>
              <p:cNvSpPr/>
              <p:nvPr/>
            </p:nvSpPr>
            <p:spPr>
              <a:xfrm>
                <a:off x="467544" y="5816223"/>
                <a:ext cx="8604448" cy="9791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ko-KR" i="1" dirty="0" smtClean="0">
                    <a:latin typeface="Calibri" panose="020F0502020204030204" pitchFamily="34" charset="0"/>
                  </a:rPr>
                  <a:t>IS</a:t>
                </a:r>
                <a:r>
                  <a:rPr lang="en-US" altLang="ko-KR" dirty="0" smtClean="0">
                    <a:latin typeface="Calibri" panose="020F0502020204030204" pitchFamily="34" charset="0"/>
                  </a:rPr>
                  <a:t> </a:t>
                </a:r>
                <a:r>
                  <a:rPr lang="en-US" altLang="ko-KR" dirty="0">
                    <a:latin typeface="Calibri" panose="020F0502020204030204" pitchFamily="34" charset="0"/>
                  </a:rPr>
                  <a:t>contribution to the np pairing </a:t>
                </a:r>
                <a:r>
                  <a:rPr lang="en-US" altLang="ko-KR" dirty="0" smtClean="0">
                    <a:latin typeface="Calibri" panose="020F0502020204030204" pitchFamily="34" charset="0"/>
                  </a:rPr>
                  <a:t>increases with </a:t>
                </a:r>
                <a:r>
                  <a:rPr lang="en-US" altLang="ko-KR" b="1" dirty="0" smtClean="0">
                    <a:solidFill>
                      <a:srgbClr val="00B050"/>
                    </a:solidFill>
                    <a:latin typeface="Calibri" panose="020F0502020204030204" pitchFamily="34" charset="0"/>
                  </a:rPr>
                  <a:t>large deformation and the effective </a:t>
                </a:r>
                <a:r>
                  <a:rPr lang="en-US" altLang="ko-KR" b="1" dirty="0">
                    <a:solidFill>
                      <a:srgbClr val="00B050"/>
                    </a:solidFill>
                    <a:latin typeface="Calibri" panose="020F0502020204030204" pitchFamily="34" charset="0"/>
                  </a:rPr>
                  <a:t>coupling strength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b="1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ko-KR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altLang="ko-KR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𝒈</m:t>
                        </m:r>
                        <m:r>
                          <a:rPr lang="en-US" altLang="ko-KR" b="1" i="1" baseline="30000">
                            <a:solidFill>
                              <a:srgbClr val="00B050"/>
                            </a:solidFill>
                            <a:latin typeface="Cambria Math"/>
                          </a:rPr>
                          <m:t>𝑰𝑺</m:t>
                        </m:r>
                      </m:e>
                      <m:sub>
                        <m:r>
                          <a:rPr lang="en-US" altLang="ko-KR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𝒏𝒑</m:t>
                        </m:r>
                      </m:sub>
                      <m:sup/>
                    </m:sSubSup>
                    <m:r>
                      <a:rPr lang="en-US" altLang="ko-KR" b="1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altLang="ko-KR" b="1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ko-KR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altLang="ko-KR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𝒈</m:t>
                        </m:r>
                        <m:r>
                          <a:rPr lang="en-US" altLang="ko-KR" b="1" i="1" baseline="3000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𝒆𝒇𝒇</m:t>
                        </m:r>
                      </m:e>
                      <m:sub>
                        <m:r>
                          <a:rPr lang="en-US" altLang="ko-KR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𝒏𝒑</m:t>
                        </m:r>
                      </m:sub>
                      <m:sup/>
                    </m:sSubSup>
                  </m:oMath>
                </a14:m>
                <a:r>
                  <a:rPr lang="en-US" altLang="ko-KR" b="1" dirty="0" smtClean="0">
                    <a:solidFill>
                      <a:srgbClr val="00B050"/>
                    </a:solidFill>
                  </a:rPr>
                  <a:t>.</a:t>
                </a:r>
              </a:p>
              <a:p>
                <a:r>
                  <a:rPr lang="en-US" altLang="ko-KR" dirty="0" smtClean="0">
                    <a:latin typeface="Calibri" panose="020F0502020204030204" pitchFamily="34" charset="0"/>
                  </a:rPr>
                  <a:t>    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ko-KR" altLang="en-US" i="1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</a:rPr>
                      <m:t>=0.5,</m:t>
                    </m:r>
                    <m:sSubSup>
                      <m:sSubSupPr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ko-KR" b="0" i="1" smtClean="0">
                            <a:latin typeface="Cambria Math"/>
                          </a:rPr>
                          <m:t>𝑔𝑒</m:t>
                        </m:r>
                        <m:r>
                          <a:rPr lang="en-US" altLang="ko-KR" b="0" i="1" baseline="30000" smtClean="0">
                            <a:latin typeface="Cambria Math"/>
                          </a:rPr>
                          <m:t>𝑓𝑓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𝑛𝑝</m:t>
                        </m:r>
                      </m:sub>
                      <m:sup/>
                    </m:sSubSup>
                    <m:r>
                      <a:rPr lang="en-US" altLang="ko-KR" b="0" i="1" smtClean="0">
                        <a:latin typeface="Cambria Math"/>
                      </a:rPr>
                      <m:t>&gt;1.6</m:t>
                    </m:r>
                  </m:oMath>
                </a14:m>
                <a:r>
                  <a:rPr lang="en-US" altLang="ko-KR" dirty="0" smtClean="0">
                    <a:latin typeface="Calibri" panose="020F0502020204030204" pitchFamily="34" charset="0"/>
                  </a:rPr>
                  <a:t> the contribution </a:t>
                </a:r>
                <a:r>
                  <a:rPr lang="en-US" altLang="ko-KR" dirty="0">
                    <a:latin typeface="Calibri" panose="020F0502020204030204" pitchFamily="34" charset="0"/>
                  </a:rPr>
                  <a:t>of </a:t>
                </a:r>
                <a:r>
                  <a:rPr lang="en-US" altLang="ko-KR" dirty="0" smtClean="0">
                    <a:latin typeface="Calibri" panose="020F0502020204030204" pitchFamily="34" charset="0"/>
                  </a:rPr>
                  <a:t>L&gt;2(J&gt;1) </a:t>
                </a:r>
                <a:r>
                  <a:rPr lang="en-US" altLang="ko-KR" dirty="0">
                    <a:latin typeface="Calibri" panose="020F0502020204030204" pitchFamily="34" charset="0"/>
                  </a:rPr>
                  <a:t>states amounts to 20%.</a:t>
                </a:r>
                <a:endParaRPr lang="en-US" altLang="ko-KR" b="1" dirty="0">
                  <a:solidFill>
                    <a:srgbClr val="00B050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0" name="직사각형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816223"/>
                <a:ext cx="8604448" cy="979114"/>
              </a:xfrm>
              <a:prstGeom prst="rect">
                <a:avLst/>
              </a:prstGeom>
              <a:blipFill rotWithShape="1">
                <a:blip r:embed="rId5"/>
                <a:stretch>
                  <a:fillRect l="-496" t="-3106" b="-62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줄무늬가 있는 오른쪽 화살표 10"/>
          <p:cNvSpPr/>
          <p:nvPr/>
        </p:nvSpPr>
        <p:spPr>
          <a:xfrm rot="17995887">
            <a:off x="5130774" y="5084786"/>
            <a:ext cx="2804100" cy="252754"/>
          </a:xfrm>
          <a:prstGeom prst="stripedRightArrow">
            <a:avLst>
              <a:gd name="adj1" fmla="val 48535"/>
              <a:gd name="adj2" fmla="val 50000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0738374"/>
      </p:ext>
    </p:extLst>
  </p:cSld>
  <p:clrMapOvr>
    <a:masterClrMapping/>
  </p:clrMapOvr>
  <p:transition advTm="104833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0" y="0"/>
            <a:ext cx="2268538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 dirty="0">
                <a:solidFill>
                  <a:schemeClr val="bg1"/>
                </a:solidFill>
              </a:rPr>
              <a:t>Motivations</a:t>
            </a:r>
            <a:r>
              <a:rPr lang="en-US" altLang="ko-KR" sz="1000" b="1" dirty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6875463" y="0"/>
            <a:ext cx="2268537" cy="246063"/>
          </a:xfrm>
          <a:prstGeom prst="rect">
            <a:avLst/>
          </a:prstGeom>
          <a:solidFill>
            <a:schemeClr val="bg1">
              <a:lumMod val="75000"/>
              <a:alpha val="3882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Summary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2268538" y="0"/>
            <a:ext cx="2303462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굴림" charset="-127"/>
                <a:ea typeface="굴림" charset="-127"/>
              </a:rPr>
              <a:t>Formalism</a:t>
            </a:r>
            <a:endParaRPr lang="en-US" altLang="ko-KR" sz="1000" b="1" dirty="0">
              <a:solidFill>
                <a:srgbClr val="3333FF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6390" name="Text Box 10"/>
          <p:cNvSpPr txBox="1">
            <a:spLocks noChangeArrowheads="1"/>
          </p:cNvSpPr>
          <p:nvPr/>
        </p:nvSpPr>
        <p:spPr bwMode="auto">
          <a:xfrm>
            <a:off x="4572000" y="0"/>
            <a:ext cx="2303463" cy="246063"/>
          </a:xfrm>
          <a:prstGeom prst="rect">
            <a:avLst/>
          </a:prstGeom>
          <a:solidFill>
            <a:schemeClr val="tx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0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Results</a:t>
            </a:r>
            <a:endParaRPr lang="en-US" altLang="ko-KR" sz="1000" b="1">
              <a:solidFill>
                <a:srgbClr val="3333FF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535" name="Text Box 13"/>
              <p:cNvSpPr txBox="1">
                <a:spLocks noChangeArrowheads="1"/>
              </p:cNvSpPr>
              <p:nvPr/>
            </p:nvSpPr>
            <p:spPr bwMode="auto">
              <a:xfrm>
                <a:off x="107504" y="476672"/>
                <a:ext cx="7776864" cy="7315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571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Wingdings" panose="05000000000000000000" pitchFamily="2" charset="2"/>
                  <a:buChar char="v"/>
                  <a:defRPr/>
                </a:pPr>
                <a:r>
                  <a:rPr lang="en-US" altLang="ko-KR" sz="2000" b="1" u="sng" dirty="0" smtClean="0">
                    <a:solidFill>
                      <a:srgbClr val="0000CC"/>
                    </a:solidFill>
                    <a:uFill>
                      <a:solidFill>
                        <a:srgbClr val="3333FF"/>
                      </a:solidFill>
                    </a:uFill>
                    <a:latin typeface="Calibri" panose="020F0502020204030204" pitchFamily="34" charset="0"/>
                    <a:ea typeface="굴림" panose="020B0600000101010101" pitchFamily="50" charset="-127"/>
                    <a:cs typeface="Calibri" panose="020F0502020204030204" pitchFamily="34" charset="0"/>
                  </a:rPr>
                  <a:t>Ratio of IV and IS pairing gap for </a:t>
                </a:r>
                <a:r>
                  <a:rPr lang="en-US" altLang="ko-KR" sz="2000" b="1" u="sng" baseline="30000" dirty="0" smtClean="0">
                    <a:solidFill>
                      <a:srgbClr val="0000CC"/>
                    </a:solidFill>
                    <a:uFill>
                      <a:solidFill>
                        <a:srgbClr val="3333FF"/>
                      </a:solidFill>
                    </a:uFill>
                    <a:latin typeface="Calibri" panose="020F0502020204030204" pitchFamily="34" charset="0"/>
                    <a:ea typeface="굴림" panose="020B0600000101010101" pitchFamily="50" charset="-127"/>
                    <a:cs typeface="Calibri" panose="020F0502020204030204" pitchFamily="34" charset="0"/>
                  </a:rPr>
                  <a:t>16</a:t>
                </a:r>
                <a:r>
                  <a:rPr lang="en-US" altLang="ko-KR" sz="2000" b="1" u="sng" dirty="0" smtClean="0">
                    <a:solidFill>
                      <a:srgbClr val="0000CC"/>
                    </a:solidFill>
                    <a:uFill>
                      <a:solidFill>
                        <a:srgbClr val="3333FF"/>
                      </a:solidFill>
                    </a:uFill>
                    <a:latin typeface="Calibri" panose="020F0502020204030204" pitchFamily="34" charset="0"/>
                    <a:ea typeface="굴림" panose="020B0600000101010101" pitchFamily="50" charset="-127"/>
                    <a:cs typeface="Calibri" panose="020F0502020204030204" pitchFamily="34" charset="0"/>
                  </a:rPr>
                  <a:t>O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1" i="1" u="sng" smtClean="0">
                            <a:solidFill>
                              <a:srgbClr val="0000CC"/>
                            </a:solidFill>
                            <a:uFill>
                              <a:solidFill>
                                <a:srgbClr val="3333FF"/>
                              </a:solidFill>
                            </a:uFill>
                            <a:latin typeface="Cambria Math"/>
                            <a:ea typeface="굴림" panose="020B0600000101010101" pitchFamily="50" charset="-127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ko-KR" sz="2000" b="1" i="1" u="sng" smtClean="0">
                            <a:solidFill>
                              <a:srgbClr val="0000CC"/>
                            </a:solidFill>
                            <a:uFill>
                              <a:solidFill>
                                <a:srgbClr val="3333FF"/>
                              </a:solidFill>
                            </a:uFill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Calibri" panose="020F0502020204030204" pitchFamily="34" charset="0"/>
                          </a:rPr>
                          <m:t>𝑱</m:t>
                        </m:r>
                      </m:e>
                      <m:sub>
                        <m:r>
                          <a:rPr lang="en-US" altLang="ko-KR" sz="2000" b="1" i="1" u="sng" smtClean="0">
                            <a:solidFill>
                              <a:srgbClr val="0000CC"/>
                            </a:solidFill>
                            <a:uFill>
                              <a:solidFill>
                                <a:srgbClr val="3333FF"/>
                              </a:solidFill>
                            </a:uFill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Calibri" panose="020F0502020204030204" pitchFamily="34" charset="0"/>
                          </a:rPr>
                          <m:t>𝒎𝒂𝒙</m:t>
                        </m:r>
                      </m:sub>
                    </m:sSub>
                  </m:oMath>
                </a14:m>
                <a:endParaRPr lang="en-US" altLang="ko-KR" sz="2000" b="1" u="sng" dirty="0" smtClean="0">
                  <a:solidFill>
                    <a:srgbClr val="0000CC"/>
                  </a:solidFill>
                  <a:uFill>
                    <a:solidFill>
                      <a:srgbClr val="3333FF"/>
                    </a:solidFill>
                  </a:uFill>
                  <a:latin typeface="Calibri" panose="020F0502020204030204" pitchFamily="34" charset="0"/>
                  <a:ea typeface="굴림" panose="020B0600000101010101" pitchFamily="50" charset="-127"/>
                  <a:cs typeface="Calibri" panose="020F0502020204030204" pitchFamily="34" charset="0"/>
                </a:endParaRPr>
              </a:p>
              <a:p>
                <a:pPr marL="0" indent="0" eaLnBrk="1" hangingPunct="1">
                  <a:spcBef>
                    <a:spcPct val="0"/>
                  </a:spcBef>
                  <a:buNone/>
                  <a:defRPr/>
                </a:pPr>
                <a:r>
                  <a:rPr lang="en-US" altLang="ko-KR" sz="2000" dirty="0" smtClean="0">
                    <a:latin typeface="Calibri" panose="020F0502020204030204" pitchFamily="34" charset="0"/>
                  </a:rPr>
                  <a:t>     : Contribution </a:t>
                </a:r>
                <a:r>
                  <a:rPr lang="en-US" altLang="ko-KR" sz="2000" dirty="0">
                    <a:latin typeface="Calibri" panose="020F0502020204030204" pitchFamily="34" charset="0"/>
                  </a:rPr>
                  <a:t>of higher J </a:t>
                </a:r>
                <a:r>
                  <a:rPr lang="en-US" altLang="ko-KR" sz="2000" dirty="0" smtClean="0">
                    <a:latin typeface="Calibri" panose="020F0502020204030204" pitchFamily="34" charset="0"/>
                  </a:rPr>
                  <a:t>values</a:t>
                </a:r>
                <a:endParaRPr lang="en-US" altLang="ko-KR" sz="2000" dirty="0" smtClean="0">
                  <a:solidFill>
                    <a:srgbClr val="0000CC"/>
                  </a:solidFill>
                  <a:latin typeface="Calibri" panose="020F0502020204030204" pitchFamily="34" charset="0"/>
                  <a:ea typeface="굴림" panose="020B0600000101010101" pitchFamily="50" charset="-127"/>
                </a:endParaRPr>
              </a:p>
            </p:txBody>
          </p:sp>
        </mc:Choice>
        <mc:Fallback>
          <p:sp>
            <p:nvSpPr>
              <p:cNvPr id="22535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476672"/>
                <a:ext cx="7776864" cy="731547"/>
              </a:xfrm>
              <a:prstGeom prst="rect">
                <a:avLst/>
              </a:prstGeom>
              <a:blipFill rotWithShape="1">
                <a:blip r:embed="rId4"/>
                <a:stretch>
                  <a:fillRect l="-706" t="-4167" b="-108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400" name="슬라이드 번호 개체 틀 1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EF4CC0-8787-493D-A178-3337EDC778FD}" type="slidenum">
              <a:rPr lang="en-US" altLang="ko-KR" sz="1200" smtClean="0">
                <a:solidFill>
                  <a:srgbClr val="898989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ko-KR" sz="1200" smtClean="0">
              <a:solidFill>
                <a:srgbClr val="898989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3" y="1128044"/>
            <a:ext cx="8964488" cy="4525855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 rot="2237714">
            <a:off x="6671206" y="353343"/>
            <a:ext cx="3138487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ko-KR" sz="3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       </a:t>
            </a:r>
            <a:r>
              <a:rPr lang="en-US" altLang="ko-KR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Preliminary 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539552" y="5807005"/>
            <a:ext cx="8437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b="1" dirty="0">
                <a:solidFill>
                  <a:srgbClr val="FF0000"/>
                </a:solidFill>
                <a:latin typeface="Calibri" panose="020F0502020204030204" pitchFamily="34" charset="0"/>
              </a:rPr>
              <a:t>The tensor force contribution </a:t>
            </a:r>
            <a:r>
              <a:rPr lang="en-US" altLang="ko-KR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explicitly appears </a:t>
            </a:r>
            <a:r>
              <a:rPr lang="en-US" altLang="ko-KR" dirty="0">
                <a:latin typeface="Calibri" panose="020F0502020204030204" pitchFamily="34" charset="0"/>
              </a:rPr>
              <a:t>in the ratio, which increases with the deformation</a:t>
            </a:r>
            <a:r>
              <a:rPr lang="en-US" altLang="ko-KR" dirty="0" smtClean="0">
                <a:latin typeface="Calibri" panose="020F0502020204030204" pitchFamily="34" charset="0"/>
              </a:rPr>
              <a:t>.</a:t>
            </a:r>
            <a:endParaRPr lang="ko-KR" altLang="en-US" dirty="0"/>
          </a:p>
        </p:txBody>
      </p:sp>
      <p:sp>
        <p:nvSpPr>
          <p:cNvPr id="15" name="줄무늬가 있는 오른쪽 화살표 14"/>
          <p:cNvSpPr/>
          <p:nvPr/>
        </p:nvSpPr>
        <p:spPr>
          <a:xfrm rot="18044710">
            <a:off x="4162030" y="4703901"/>
            <a:ext cx="2434413" cy="252754"/>
          </a:xfrm>
          <a:prstGeom prst="stripedRightArrow">
            <a:avLst>
              <a:gd name="adj1" fmla="val 48535"/>
              <a:gd name="adj2" fmla="val 50000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5981518"/>
      </p:ext>
    </p:extLst>
  </p:cSld>
  <p:clrMapOvr>
    <a:masterClrMapping/>
  </p:clrMapOvr>
  <p:transition advTm="104833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0" y="0"/>
            <a:ext cx="2268538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 dirty="0">
                <a:solidFill>
                  <a:schemeClr val="bg1"/>
                </a:solidFill>
              </a:rPr>
              <a:t>Motivations</a:t>
            </a:r>
            <a:r>
              <a:rPr lang="en-US" altLang="ko-KR" sz="1000" b="1" dirty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6875463" y="0"/>
            <a:ext cx="2268537" cy="246063"/>
          </a:xfrm>
          <a:prstGeom prst="rect">
            <a:avLst/>
          </a:prstGeom>
          <a:solidFill>
            <a:schemeClr val="bg1">
              <a:lumMod val="75000"/>
              <a:alpha val="3882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Summary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2268538" y="0"/>
            <a:ext cx="2303462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굴림" charset="-127"/>
                <a:ea typeface="굴림" charset="-127"/>
              </a:rPr>
              <a:t>Formalism</a:t>
            </a:r>
            <a:endParaRPr lang="en-US" altLang="ko-KR" sz="1000" b="1" dirty="0">
              <a:solidFill>
                <a:srgbClr val="3333FF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6390" name="Text Box 10"/>
          <p:cNvSpPr txBox="1">
            <a:spLocks noChangeArrowheads="1"/>
          </p:cNvSpPr>
          <p:nvPr/>
        </p:nvSpPr>
        <p:spPr bwMode="auto">
          <a:xfrm>
            <a:off x="4572000" y="0"/>
            <a:ext cx="2303463" cy="246063"/>
          </a:xfrm>
          <a:prstGeom prst="rect">
            <a:avLst/>
          </a:prstGeom>
          <a:solidFill>
            <a:schemeClr val="tx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0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Results</a:t>
            </a:r>
            <a:endParaRPr lang="en-US" altLang="ko-KR" sz="1000" b="1">
              <a:solidFill>
                <a:srgbClr val="3333FF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535" name="Text Box 13"/>
              <p:cNvSpPr txBox="1">
                <a:spLocks noChangeArrowheads="1"/>
              </p:cNvSpPr>
              <p:nvPr/>
            </p:nvSpPr>
            <p:spPr bwMode="auto">
              <a:xfrm>
                <a:off x="336160" y="531313"/>
                <a:ext cx="532859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571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Wingdings" panose="05000000000000000000" pitchFamily="2" charset="2"/>
                  <a:buChar char="v"/>
                  <a:defRPr/>
                </a:pPr>
                <a:r>
                  <a:rPr lang="en-US" altLang="ko-KR" sz="2000" b="1" u="sng" dirty="0" smtClean="0">
                    <a:solidFill>
                      <a:srgbClr val="0000CC"/>
                    </a:solidFill>
                    <a:uFill>
                      <a:solidFill>
                        <a:srgbClr val="3333FF"/>
                      </a:solidFill>
                    </a:uFill>
                    <a:latin typeface="Calibri" panose="020F0502020204030204" pitchFamily="34" charset="0"/>
                    <a:ea typeface="굴림" panose="020B0600000101010101" pitchFamily="50" charset="-127"/>
                    <a:cs typeface="Calibri" panose="020F0502020204030204" pitchFamily="34" charset="0"/>
                  </a:rPr>
                  <a:t>Ratio of </a:t>
                </a:r>
                <a:r>
                  <a:rPr lang="en-US" altLang="ko-KR" sz="2000" b="1" i="1" u="sng" dirty="0" smtClean="0">
                    <a:solidFill>
                      <a:srgbClr val="0000CC"/>
                    </a:solidFill>
                    <a:uFill>
                      <a:solidFill>
                        <a:srgbClr val="3333FF"/>
                      </a:solidFill>
                    </a:uFill>
                    <a:latin typeface="Calibri" panose="020F0502020204030204" pitchFamily="34" charset="0"/>
                    <a:ea typeface="굴림" panose="020B0600000101010101" pitchFamily="50" charset="-127"/>
                    <a:cs typeface="Calibri" panose="020F0502020204030204" pitchFamily="34" charset="0"/>
                  </a:rPr>
                  <a:t>IV</a:t>
                </a:r>
                <a:r>
                  <a:rPr lang="en-US" altLang="ko-KR" sz="2000" b="1" u="sng" dirty="0" smtClean="0">
                    <a:solidFill>
                      <a:srgbClr val="0000CC"/>
                    </a:solidFill>
                    <a:uFill>
                      <a:solidFill>
                        <a:srgbClr val="3333FF"/>
                      </a:solidFill>
                    </a:uFill>
                    <a:latin typeface="Calibri" panose="020F0502020204030204" pitchFamily="34" charset="0"/>
                    <a:ea typeface="굴림" panose="020B0600000101010101" pitchFamily="50" charset="-127"/>
                    <a:cs typeface="Calibri" panose="020F0502020204030204" pitchFamily="34" charset="0"/>
                  </a:rPr>
                  <a:t> and </a:t>
                </a:r>
                <a:r>
                  <a:rPr lang="en-US" altLang="ko-KR" sz="2000" b="1" i="1" u="sng" dirty="0" smtClean="0">
                    <a:solidFill>
                      <a:srgbClr val="0000CC"/>
                    </a:solidFill>
                    <a:uFill>
                      <a:solidFill>
                        <a:srgbClr val="3333FF"/>
                      </a:solidFill>
                    </a:uFill>
                    <a:latin typeface="Calibri" panose="020F0502020204030204" pitchFamily="34" charset="0"/>
                    <a:ea typeface="굴림" panose="020B0600000101010101" pitchFamily="50" charset="-127"/>
                    <a:cs typeface="Calibri" panose="020F0502020204030204" pitchFamily="34" charset="0"/>
                  </a:rPr>
                  <a:t>IS</a:t>
                </a:r>
                <a:r>
                  <a:rPr lang="en-US" altLang="ko-KR" sz="2000" b="1" u="sng" dirty="0" smtClean="0">
                    <a:solidFill>
                      <a:srgbClr val="0000CC"/>
                    </a:solidFill>
                    <a:uFill>
                      <a:solidFill>
                        <a:srgbClr val="3333FF"/>
                      </a:solidFill>
                    </a:uFill>
                    <a:latin typeface="Calibri" panose="020F0502020204030204" pitchFamily="34" charset="0"/>
                    <a:ea typeface="굴림" panose="020B0600000101010101" pitchFamily="50" charset="-127"/>
                    <a:cs typeface="Calibri" panose="020F0502020204030204" pitchFamily="34" charset="0"/>
                  </a:rPr>
                  <a:t> pairing gap for </a:t>
                </a:r>
                <a:r>
                  <a:rPr lang="en-US" altLang="ko-KR" sz="2000" b="1" u="sng" baseline="30000" dirty="0" smtClean="0">
                    <a:solidFill>
                      <a:srgbClr val="0000CC"/>
                    </a:solidFill>
                    <a:uFill>
                      <a:solidFill>
                        <a:srgbClr val="3333FF"/>
                      </a:solidFill>
                    </a:uFill>
                    <a:latin typeface="Calibri" panose="020F0502020204030204" pitchFamily="34" charset="0"/>
                    <a:ea typeface="굴림" panose="020B0600000101010101" pitchFamily="50" charset="-127"/>
                    <a:cs typeface="Calibri" panose="020F0502020204030204" pitchFamily="34" charset="0"/>
                  </a:rPr>
                  <a:t>16</a:t>
                </a:r>
                <a:r>
                  <a:rPr lang="en-US" altLang="ko-KR" sz="2000" b="1" u="sng" dirty="0" smtClean="0">
                    <a:solidFill>
                      <a:srgbClr val="0000CC"/>
                    </a:solidFill>
                    <a:uFill>
                      <a:solidFill>
                        <a:srgbClr val="3333FF"/>
                      </a:solidFill>
                    </a:uFill>
                    <a:latin typeface="Calibri" panose="020F0502020204030204" pitchFamily="34" charset="0"/>
                    <a:ea typeface="굴림" panose="020B0600000101010101" pitchFamily="50" charset="-127"/>
                    <a:cs typeface="Calibri" panose="020F0502020204030204" pitchFamily="34" charset="0"/>
                  </a:rPr>
                  <a:t>O 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1" i="1" u="sng" smtClean="0">
                            <a:solidFill>
                              <a:srgbClr val="0000CC"/>
                            </a:solidFill>
                            <a:uFill>
                              <a:solidFill>
                                <a:srgbClr val="3333FF"/>
                              </a:solidFill>
                            </a:uFill>
                            <a:latin typeface="Cambria Math"/>
                            <a:ea typeface="굴림" panose="020B0600000101010101" pitchFamily="50" charset="-127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ko-KR" altLang="en-US" sz="2000" b="1" i="1" u="sng" smtClean="0">
                            <a:solidFill>
                              <a:srgbClr val="0000CC"/>
                            </a:solidFill>
                            <a:uFill>
                              <a:solidFill>
                                <a:srgbClr val="3333FF"/>
                              </a:solidFill>
                            </a:uFill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Calibri" panose="020F0502020204030204" pitchFamily="34" charset="0"/>
                          </a:rPr>
                          <m:t>𝜷</m:t>
                        </m:r>
                      </m:e>
                      <m:sub>
                        <m:r>
                          <a:rPr lang="en-US" altLang="ko-KR" sz="2000" b="1" i="1" u="sng" smtClean="0">
                            <a:solidFill>
                              <a:srgbClr val="0000CC"/>
                            </a:solidFill>
                            <a:uFill>
                              <a:solidFill>
                                <a:srgbClr val="3333FF"/>
                              </a:solidFill>
                            </a:uFill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Calibri" panose="020F050202020403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ko-KR" sz="2000" b="1" u="sng" dirty="0" smtClean="0">
                    <a:solidFill>
                      <a:srgbClr val="0000CC"/>
                    </a:solidFill>
                    <a:uFill>
                      <a:solidFill>
                        <a:srgbClr val="3333FF"/>
                      </a:solidFill>
                    </a:uFill>
                    <a:latin typeface="Calibri" panose="020F0502020204030204" pitchFamily="34" charset="0"/>
                    <a:ea typeface="굴림" panose="020B0600000101010101" pitchFamily="50" charset="-127"/>
                    <a:cs typeface="Calibri" panose="020F0502020204030204" pitchFamily="34" charset="0"/>
                  </a:rPr>
                  <a:t>   </a:t>
                </a:r>
                <a:endParaRPr lang="en-US" altLang="ko-KR" sz="2000" dirty="0" smtClean="0">
                  <a:solidFill>
                    <a:srgbClr val="0000CC"/>
                  </a:solidFill>
                  <a:latin typeface="Arial Rounded MT Bold" panose="020F0704030504030204" pitchFamily="34" charset="0"/>
                  <a:ea typeface="굴림" panose="020B0600000101010101" pitchFamily="50" charset="-127"/>
                </a:endParaRPr>
              </a:p>
            </p:txBody>
          </p:sp>
        </mc:Choice>
        <mc:Fallback>
          <p:sp>
            <p:nvSpPr>
              <p:cNvPr id="22535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6160" y="531313"/>
                <a:ext cx="5328592" cy="400110"/>
              </a:xfrm>
              <a:prstGeom prst="rect">
                <a:avLst/>
              </a:prstGeom>
              <a:blipFill rotWithShape="1">
                <a:blip r:embed="rId4"/>
                <a:stretch>
                  <a:fillRect l="-915" t="-7576" b="-2575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400" name="슬라이드 번호 개체 틀 1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952307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EF4CC0-8787-493D-A178-3337EDC778FD}" type="slidenum">
              <a:rPr lang="en-US" altLang="ko-KR" sz="1200" smtClean="0">
                <a:solidFill>
                  <a:srgbClr val="898989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ko-KR" sz="1200" smtClean="0">
              <a:solidFill>
                <a:srgbClr val="898989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40" y="1124744"/>
            <a:ext cx="695325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줄무늬가 있는 오른쪽 화살표 19"/>
          <p:cNvSpPr/>
          <p:nvPr/>
        </p:nvSpPr>
        <p:spPr>
          <a:xfrm rot="5400000">
            <a:off x="2729138" y="2516367"/>
            <a:ext cx="542636" cy="351679"/>
          </a:xfrm>
          <a:prstGeom prst="stripedRightArrow">
            <a:avLst>
              <a:gd name="adj1" fmla="val 48535"/>
              <a:gd name="adj2" fmla="val 50000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8399294"/>
      </p:ext>
    </p:extLst>
  </p:cSld>
  <p:clrMapOvr>
    <a:masterClrMapping/>
  </p:clrMapOvr>
  <p:transition advTm="104833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556792"/>
            <a:ext cx="7848872" cy="2016224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sz="2000" b="1" dirty="0" smtClean="0">
                <a:latin typeface="Calibri" panose="020F0502020204030204" pitchFamily="34" charset="0"/>
              </a:rPr>
              <a:t>1. Motivation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ko-KR" sz="2000" b="1" dirty="0" smtClean="0">
                <a:latin typeface="Calibri" panose="020F0502020204030204" pitchFamily="34" charset="0"/>
              </a:rPr>
              <a:t>2. </a:t>
            </a:r>
            <a:r>
              <a:rPr lang="en-US" altLang="ko-KR" sz="2000" b="1" dirty="0" smtClean="0">
                <a:latin typeface="Calibri" panose="020F0502020204030204" pitchFamily="34" charset="0"/>
              </a:rPr>
              <a:t>Formalism : pairing scheme</a:t>
            </a:r>
            <a:endParaRPr lang="en-US" altLang="ko-KR" sz="2000" b="1" dirty="0" smtClean="0">
              <a:latin typeface="Calibri" panose="020F0502020204030204" pitchFamily="34" charset="0"/>
            </a:endParaRPr>
          </a:p>
          <a:p>
            <a:pPr marL="0" indent="0" eaLnBrk="1" hangingPunct="1">
              <a:buNone/>
            </a:pPr>
            <a:r>
              <a:rPr lang="en-US" altLang="ko-KR" sz="2000" b="1" dirty="0" smtClean="0">
                <a:latin typeface="Calibri" panose="020F0502020204030204" pitchFamily="34" charset="0"/>
              </a:rPr>
              <a:t>3.</a:t>
            </a:r>
            <a:r>
              <a:rPr lang="en-US" altLang="ko-KR" sz="2000" b="1" dirty="0" smtClean="0">
                <a:latin typeface="Calibri" panose="020F0502020204030204" pitchFamily="34" charset="0"/>
                <a:ea typeface="굴림" panose="020B0600000101010101" pitchFamily="50" charset="-127"/>
              </a:rPr>
              <a:t> </a:t>
            </a:r>
            <a:r>
              <a:rPr lang="en-US" altLang="ko-KR" sz="2000" b="1" dirty="0" smtClean="0">
                <a:latin typeface="Calibri" panose="020F0502020204030204" pitchFamily="34" charset="0"/>
                <a:ea typeface="굴림" panose="020B0600000101010101" pitchFamily="50" charset="-127"/>
              </a:rPr>
              <a:t>The ratio of </a:t>
            </a:r>
            <a:r>
              <a:rPr lang="en-US" altLang="ko-KR" sz="2000" b="1" dirty="0" err="1" smtClean="0">
                <a:latin typeface="Calibri" panose="020F0502020204030204" pitchFamily="34" charset="0"/>
                <a:ea typeface="굴림" panose="020B0600000101010101" pitchFamily="50" charset="-127"/>
              </a:rPr>
              <a:t>Isoscalar</a:t>
            </a:r>
            <a:r>
              <a:rPr lang="en-US" altLang="ko-KR" sz="2000" b="1" dirty="0" smtClean="0">
                <a:latin typeface="Calibri" panose="020F0502020204030204" pitchFamily="34" charset="0"/>
                <a:ea typeface="굴림" panose="020B0600000101010101" pitchFamily="50" charset="-127"/>
              </a:rPr>
              <a:t>(IS) pairing and </a:t>
            </a:r>
            <a:r>
              <a:rPr lang="en-US" altLang="ko-KR" sz="2000" b="1" dirty="0" err="1" smtClean="0">
                <a:latin typeface="Calibri" panose="020F0502020204030204" pitchFamily="34" charset="0"/>
                <a:ea typeface="굴림" panose="020B0600000101010101" pitchFamily="50" charset="-127"/>
              </a:rPr>
              <a:t>Isovector</a:t>
            </a:r>
            <a:r>
              <a:rPr lang="en-US" altLang="ko-KR" sz="2000" b="1" dirty="0" smtClean="0">
                <a:latin typeface="Calibri" panose="020F0502020204030204" pitchFamily="34" charset="0"/>
                <a:ea typeface="굴림" panose="020B0600000101010101" pitchFamily="50" charset="-127"/>
              </a:rPr>
              <a:t>(IV) pairing in </a:t>
            </a:r>
            <a:r>
              <a:rPr lang="en-US" altLang="ko-KR" sz="2000" b="1" dirty="0">
                <a:latin typeface="Calibri" panose="020F0502020204030204" pitchFamily="34" charset="0"/>
                <a:ea typeface="굴림" panose="020B0600000101010101" pitchFamily="50" charset="-127"/>
              </a:rPr>
              <a:t>N=Z nuclei </a:t>
            </a:r>
            <a:endParaRPr lang="en-US" altLang="ko-KR" sz="2000" b="1" dirty="0" smtClean="0">
              <a:latin typeface="Calibri" panose="020F0502020204030204" pitchFamily="34" charset="0"/>
              <a:ea typeface="굴림" panose="020B0600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2000" b="1" dirty="0" smtClean="0">
                <a:latin typeface="Calibri" panose="020F0502020204030204" pitchFamily="34" charset="0"/>
                <a:ea typeface="굴림" panose="020B0600000101010101" pitchFamily="50" charset="-127"/>
              </a:rPr>
              <a:t>4.</a:t>
            </a:r>
            <a:r>
              <a:rPr lang="en-US" altLang="ko-KR" sz="2000" b="1" dirty="0" smtClean="0">
                <a:latin typeface="Calibri" panose="020F0502020204030204" pitchFamily="34" charset="0"/>
                <a:ea typeface="굴림" panose="020B0600000101010101" pitchFamily="50" charset="-127"/>
              </a:rPr>
              <a:t> </a:t>
            </a:r>
            <a:r>
              <a:rPr lang="en-US" altLang="ko-KR" sz="2000" b="1" dirty="0" smtClean="0">
                <a:latin typeface="Calibri" panose="020F0502020204030204" pitchFamily="34" charset="0"/>
                <a:ea typeface="굴림" panose="020B0600000101010101" pitchFamily="50" charset="-127"/>
              </a:rPr>
              <a:t>Summary</a:t>
            </a:r>
            <a:endParaRPr lang="en-US" altLang="ko-KR" sz="2000" b="1" dirty="0" smtClean="0">
              <a:latin typeface="Calibri" panose="020F0502020204030204" pitchFamily="34" charset="0"/>
            </a:endParaRPr>
          </a:p>
        </p:txBody>
      </p:sp>
      <p:sp>
        <p:nvSpPr>
          <p:cNvPr id="5123" name="슬라이드 번호 개체 틀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A4BCF45-7071-4CD2-98AE-974DA817E7BC}" type="slidenum">
              <a:rPr lang="en-US" altLang="ko-KR" sz="1200" smtClean="0">
                <a:solidFill>
                  <a:srgbClr val="898989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ko-KR" sz="1200" smtClean="0">
              <a:solidFill>
                <a:srgbClr val="898989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1738313" cy="77787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ko-KR" sz="24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Contents</a:t>
            </a: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0" y="0"/>
            <a:ext cx="2268538" cy="246063"/>
          </a:xfrm>
          <a:prstGeom prst="rect">
            <a:avLst/>
          </a:prstGeom>
          <a:solidFill>
            <a:schemeClr val="bg1">
              <a:lumMod val="8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Motivations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4572000" y="0"/>
            <a:ext cx="2303463" cy="246063"/>
          </a:xfrm>
          <a:prstGeom prst="rect">
            <a:avLst/>
          </a:prstGeom>
          <a:solidFill>
            <a:schemeClr val="bg1">
              <a:lumMod val="75000"/>
              <a:alpha val="45882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Results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6875463" y="0"/>
            <a:ext cx="2268537" cy="246063"/>
          </a:xfrm>
          <a:prstGeom prst="rect">
            <a:avLst/>
          </a:prstGeom>
          <a:solidFill>
            <a:schemeClr val="bg1">
              <a:lumMod val="75000"/>
              <a:alpha val="3882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Summary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268538" y="0"/>
            <a:ext cx="2303462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>
                    <a:lumMod val="75000"/>
                  </a:schemeClr>
                </a:solidFill>
              </a:rPr>
              <a:t>Formalism</a:t>
            </a:r>
          </a:p>
        </p:txBody>
      </p:sp>
    </p:spTree>
  </p:cSld>
  <p:clrMapOvr>
    <a:masterClrMapping/>
  </p:clrMapOvr>
  <p:transition advTm="44803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슬라이드 번호 개체 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565805-0C66-426A-A80B-F5A2EBB2DC76}" type="slidenum">
              <a:rPr lang="en-US" altLang="ko-KR" sz="1200" smtClean="0">
                <a:solidFill>
                  <a:srgbClr val="898989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ko-KR" sz="1200" smtClean="0">
              <a:solidFill>
                <a:srgbClr val="898989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0" y="0"/>
            <a:ext cx="2268538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 dirty="0">
                <a:solidFill>
                  <a:schemeClr val="bg1"/>
                </a:solidFill>
              </a:rPr>
              <a:t>Motivations</a:t>
            </a:r>
            <a:r>
              <a:rPr lang="en-US" altLang="ko-KR" sz="1000" b="1" dirty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6875463" y="0"/>
            <a:ext cx="2268537" cy="246063"/>
          </a:xfrm>
          <a:prstGeom prst="rect">
            <a:avLst/>
          </a:prstGeom>
          <a:solidFill>
            <a:schemeClr val="bg1">
              <a:lumMod val="75000"/>
              <a:alpha val="3882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Summary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268538" y="0"/>
            <a:ext cx="2303462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굴림" charset="-127"/>
                <a:ea typeface="굴림" charset="-127"/>
              </a:rPr>
              <a:t>Formalism</a:t>
            </a:r>
            <a:endParaRPr lang="en-US" altLang="ko-KR" sz="1000" b="1" dirty="0">
              <a:solidFill>
                <a:srgbClr val="3333FF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4572000" y="0"/>
            <a:ext cx="2303463" cy="246063"/>
          </a:xfrm>
          <a:prstGeom prst="rect">
            <a:avLst/>
          </a:prstGeom>
          <a:solidFill>
            <a:schemeClr val="tx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0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Results</a:t>
            </a:r>
            <a:endParaRPr lang="en-US" altLang="ko-KR" sz="1000" b="1">
              <a:solidFill>
                <a:srgbClr val="3333FF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59184"/>
            <a:ext cx="6840760" cy="61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자유형 10"/>
          <p:cNvSpPr/>
          <p:nvPr/>
        </p:nvSpPr>
        <p:spPr>
          <a:xfrm>
            <a:off x="1187624" y="4266452"/>
            <a:ext cx="2096866" cy="242668"/>
          </a:xfrm>
          <a:custGeom>
            <a:avLst/>
            <a:gdLst>
              <a:gd name="connsiteX0" fmla="*/ 0 w 2096866"/>
              <a:gd name="connsiteY0" fmla="*/ 0 h 242668"/>
              <a:gd name="connsiteX1" fmla="*/ 297712 w 2096866"/>
              <a:gd name="connsiteY1" fmla="*/ 106326 h 242668"/>
              <a:gd name="connsiteX2" fmla="*/ 584791 w 2096866"/>
              <a:gd name="connsiteY2" fmla="*/ 180754 h 242668"/>
              <a:gd name="connsiteX3" fmla="*/ 988828 w 2096866"/>
              <a:gd name="connsiteY3" fmla="*/ 233917 h 242668"/>
              <a:gd name="connsiteX4" fmla="*/ 1307805 w 2096866"/>
              <a:gd name="connsiteY4" fmla="*/ 233917 h 242668"/>
              <a:gd name="connsiteX5" fmla="*/ 1701210 w 2096866"/>
              <a:gd name="connsiteY5" fmla="*/ 148856 h 242668"/>
              <a:gd name="connsiteX6" fmla="*/ 2062717 w 2096866"/>
              <a:gd name="connsiteY6" fmla="*/ 53163 h 242668"/>
              <a:gd name="connsiteX7" fmla="*/ 2073349 w 2096866"/>
              <a:gd name="connsiteY7" fmla="*/ 42531 h 242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96866" h="242668">
                <a:moveTo>
                  <a:pt x="0" y="0"/>
                </a:moveTo>
                <a:cubicBezTo>
                  <a:pt x="100123" y="38100"/>
                  <a:pt x="200247" y="76200"/>
                  <a:pt x="297712" y="106326"/>
                </a:cubicBezTo>
                <a:cubicBezTo>
                  <a:pt x="395177" y="136452"/>
                  <a:pt x="469605" y="159489"/>
                  <a:pt x="584791" y="180754"/>
                </a:cubicBezTo>
                <a:cubicBezTo>
                  <a:pt x="699977" y="202019"/>
                  <a:pt x="868326" y="225057"/>
                  <a:pt x="988828" y="233917"/>
                </a:cubicBezTo>
                <a:cubicBezTo>
                  <a:pt x="1109330" y="242777"/>
                  <a:pt x="1189075" y="248094"/>
                  <a:pt x="1307805" y="233917"/>
                </a:cubicBezTo>
                <a:cubicBezTo>
                  <a:pt x="1426535" y="219740"/>
                  <a:pt x="1575391" y="178982"/>
                  <a:pt x="1701210" y="148856"/>
                </a:cubicBezTo>
                <a:cubicBezTo>
                  <a:pt x="1827029" y="118730"/>
                  <a:pt x="2000694" y="70884"/>
                  <a:pt x="2062717" y="53163"/>
                </a:cubicBezTo>
                <a:cubicBezTo>
                  <a:pt x="2124740" y="35442"/>
                  <a:pt x="2085754" y="30126"/>
                  <a:pt x="2073349" y="42531"/>
                </a:cubicBezTo>
              </a:path>
            </a:pathLst>
          </a:cu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12700">
                <a:solidFill>
                  <a:srgbClr val="009900"/>
                </a:solidFill>
                <a:prstDash val="sysDot"/>
              </a:ln>
            </a:endParaRPr>
          </a:p>
        </p:txBody>
      </p:sp>
      <p:sp>
        <p:nvSpPr>
          <p:cNvPr id="19" name="자유형 18"/>
          <p:cNvSpPr/>
          <p:nvPr/>
        </p:nvSpPr>
        <p:spPr>
          <a:xfrm>
            <a:off x="4644008" y="4509120"/>
            <a:ext cx="2096866" cy="258931"/>
          </a:xfrm>
          <a:custGeom>
            <a:avLst/>
            <a:gdLst>
              <a:gd name="connsiteX0" fmla="*/ 0 w 2096866"/>
              <a:gd name="connsiteY0" fmla="*/ 0 h 242668"/>
              <a:gd name="connsiteX1" fmla="*/ 297712 w 2096866"/>
              <a:gd name="connsiteY1" fmla="*/ 106326 h 242668"/>
              <a:gd name="connsiteX2" fmla="*/ 584791 w 2096866"/>
              <a:gd name="connsiteY2" fmla="*/ 180754 h 242668"/>
              <a:gd name="connsiteX3" fmla="*/ 988828 w 2096866"/>
              <a:gd name="connsiteY3" fmla="*/ 233917 h 242668"/>
              <a:gd name="connsiteX4" fmla="*/ 1307805 w 2096866"/>
              <a:gd name="connsiteY4" fmla="*/ 233917 h 242668"/>
              <a:gd name="connsiteX5" fmla="*/ 1701210 w 2096866"/>
              <a:gd name="connsiteY5" fmla="*/ 148856 h 242668"/>
              <a:gd name="connsiteX6" fmla="*/ 2062717 w 2096866"/>
              <a:gd name="connsiteY6" fmla="*/ 53163 h 242668"/>
              <a:gd name="connsiteX7" fmla="*/ 2073349 w 2096866"/>
              <a:gd name="connsiteY7" fmla="*/ 42531 h 242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96866" h="242668">
                <a:moveTo>
                  <a:pt x="0" y="0"/>
                </a:moveTo>
                <a:cubicBezTo>
                  <a:pt x="100123" y="38100"/>
                  <a:pt x="200247" y="76200"/>
                  <a:pt x="297712" y="106326"/>
                </a:cubicBezTo>
                <a:cubicBezTo>
                  <a:pt x="395177" y="136452"/>
                  <a:pt x="469605" y="159489"/>
                  <a:pt x="584791" y="180754"/>
                </a:cubicBezTo>
                <a:cubicBezTo>
                  <a:pt x="699977" y="202019"/>
                  <a:pt x="868326" y="225057"/>
                  <a:pt x="988828" y="233917"/>
                </a:cubicBezTo>
                <a:cubicBezTo>
                  <a:pt x="1109330" y="242777"/>
                  <a:pt x="1189075" y="248094"/>
                  <a:pt x="1307805" y="233917"/>
                </a:cubicBezTo>
                <a:cubicBezTo>
                  <a:pt x="1426535" y="219740"/>
                  <a:pt x="1575391" y="178982"/>
                  <a:pt x="1701210" y="148856"/>
                </a:cubicBezTo>
                <a:cubicBezTo>
                  <a:pt x="1827029" y="118730"/>
                  <a:pt x="2000694" y="70884"/>
                  <a:pt x="2062717" y="53163"/>
                </a:cubicBezTo>
                <a:cubicBezTo>
                  <a:pt x="2124740" y="35442"/>
                  <a:pt x="2085754" y="30126"/>
                  <a:pt x="2073349" y="42531"/>
                </a:cubicBezTo>
              </a:path>
            </a:pathLst>
          </a:cu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12700">
                <a:solidFill>
                  <a:srgbClr val="009900"/>
                </a:solidFill>
                <a:prstDash val="sysDot"/>
              </a:ln>
            </a:endParaRPr>
          </a:p>
        </p:txBody>
      </p:sp>
      <p:cxnSp>
        <p:nvCxnSpPr>
          <p:cNvPr id="17" name="직선 화살표 연결선 16"/>
          <p:cNvCxnSpPr/>
          <p:nvPr/>
        </p:nvCxnSpPr>
        <p:spPr>
          <a:xfrm flipV="1">
            <a:off x="2268538" y="3683806"/>
            <a:ext cx="3344226" cy="1165291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/>
          <p:cNvCxnSpPr/>
          <p:nvPr/>
        </p:nvCxnSpPr>
        <p:spPr>
          <a:xfrm>
            <a:off x="2294835" y="4027872"/>
            <a:ext cx="3291631" cy="290489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그림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5723" y="4365104"/>
            <a:ext cx="3258277" cy="245324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1987699" y="4941168"/>
                <a:ext cx="61427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100" b="0" i="1" smtClean="0">
                          <a:latin typeface="Cambria Math"/>
                        </a:rPr>
                        <m:t>0</m:t>
                      </m:r>
                      <m:r>
                        <a:rPr lang="en-US" altLang="ko-KR" sz="1100" b="0" i="1" smtClean="0">
                          <a:latin typeface="Cambria Math"/>
                        </a:rPr>
                        <m:t>𝑝</m:t>
                      </m:r>
                      <m:r>
                        <a:rPr lang="en-US" altLang="ko-KR" sz="1100" b="0" i="1" smtClean="0">
                          <a:latin typeface="Cambria Math"/>
                        </a:rPr>
                        <m:t>3/2</m:t>
                      </m:r>
                    </m:oMath>
                  </m:oMathPara>
                </a14:m>
                <a:endParaRPr lang="ko-KR" altLang="en-US" sz="1100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699" y="4941168"/>
                <a:ext cx="614271" cy="261610"/>
              </a:xfrm>
              <a:prstGeom prst="rect">
                <a:avLst/>
              </a:prstGeom>
              <a:blipFill rotWithShape="1">
                <a:blip r:embed="rId6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1995150" y="4005064"/>
                <a:ext cx="61747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100" b="0" i="1" smtClean="0">
                          <a:latin typeface="Cambria Math"/>
                        </a:rPr>
                        <m:t>0</m:t>
                      </m:r>
                      <m:r>
                        <a:rPr lang="en-US" altLang="ko-KR" sz="1100" b="0" i="1" smtClean="0">
                          <a:latin typeface="Cambria Math"/>
                        </a:rPr>
                        <m:t>𝑑</m:t>
                      </m:r>
                      <m:r>
                        <a:rPr lang="en-US" altLang="ko-KR" sz="1100" b="0" i="1" smtClean="0">
                          <a:latin typeface="Cambria Math"/>
                        </a:rPr>
                        <m:t>3/2</m:t>
                      </m:r>
                    </m:oMath>
                  </m:oMathPara>
                </a14:m>
                <a:endParaRPr lang="ko-KR" altLang="en-US" sz="1100" dirty="0"/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150" y="4005064"/>
                <a:ext cx="617477" cy="261610"/>
              </a:xfrm>
              <a:prstGeom prst="rect">
                <a:avLst/>
              </a:prstGeom>
              <a:blipFill rotWithShape="1">
                <a:blip r:embed="rId7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직사각형 19"/>
          <p:cNvSpPr/>
          <p:nvPr/>
        </p:nvSpPr>
        <p:spPr>
          <a:xfrm>
            <a:off x="971600" y="2852936"/>
            <a:ext cx="6390059" cy="40011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Fermi smearing can be produced due to the </a:t>
            </a:r>
            <a:r>
              <a:rPr lang="en-US" altLang="ko-KR" sz="2000" b="1" dirty="0">
                <a:solidFill>
                  <a:srgbClr val="FFFF00"/>
                </a:solidFill>
                <a:latin typeface="Calibri" panose="020F0502020204030204" pitchFamily="34" charset="0"/>
              </a:rPr>
              <a:t>tensor force </a:t>
            </a:r>
            <a:r>
              <a:rPr lang="en-US" altLang="ko-KR" sz="20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.</a:t>
            </a:r>
            <a:endParaRPr lang="ko-KR" altLang="en-US" sz="2000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20482" name="Text Box 13"/>
          <p:cNvSpPr txBox="1">
            <a:spLocks noChangeArrowheads="1"/>
          </p:cNvSpPr>
          <p:nvPr/>
        </p:nvSpPr>
        <p:spPr bwMode="auto">
          <a:xfrm>
            <a:off x="-36512" y="332656"/>
            <a:ext cx="91805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ko-KR" sz="2000" b="1" u="sng" dirty="0" smtClean="0">
                <a:solidFill>
                  <a:srgbClr val="0000CC"/>
                </a:solidFill>
                <a:uFill>
                  <a:solidFill>
                    <a:srgbClr val="3333FF"/>
                  </a:solidFill>
                </a:u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Smearing of Fermi surface  by DBCS  &amp;  Single </a:t>
            </a:r>
            <a:r>
              <a:rPr lang="en-US" altLang="ko-KR" sz="2000" b="1" u="sng" dirty="0" smtClean="0">
                <a:solidFill>
                  <a:srgbClr val="0000CC"/>
                </a:solidFill>
                <a:uFill>
                  <a:solidFill>
                    <a:srgbClr val="3333FF"/>
                  </a:solidFill>
                </a:u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particle state E(SPSE) by DWS of </a:t>
            </a:r>
            <a:r>
              <a:rPr lang="en-US" altLang="ko-KR" sz="2000" b="1" u="sng" baseline="30000" dirty="0" smtClean="0">
                <a:solidFill>
                  <a:srgbClr val="0000CC"/>
                </a:solidFill>
                <a:uFill>
                  <a:solidFill>
                    <a:srgbClr val="3333FF"/>
                  </a:solidFill>
                </a:u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16</a:t>
            </a:r>
            <a:r>
              <a:rPr lang="en-US" altLang="ko-KR" sz="2000" b="1" u="sng" dirty="0" smtClean="0">
                <a:solidFill>
                  <a:srgbClr val="0000CC"/>
                </a:solidFill>
                <a:uFill>
                  <a:solidFill>
                    <a:srgbClr val="3333FF"/>
                  </a:solidFill>
                </a:u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O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5036210"/>
      </p:ext>
    </p:extLst>
  </p:cSld>
  <p:clrMapOvr>
    <a:masterClrMapping/>
  </p:clrMapOvr>
  <p:transition advTm="104833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0" y="0"/>
            <a:ext cx="2268538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 dirty="0">
                <a:solidFill>
                  <a:schemeClr val="bg1"/>
                </a:solidFill>
              </a:rPr>
              <a:t>Motivations</a:t>
            </a:r>
            <a:r>
              <a:rPr lang="en-US" altLang="ko-KR" sz="1000" b="1" dirty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6875463" y="0"/>
            <a:ext cx="2268537" cy="246063"/>
          </a:xfrm>
          <a:prstGeom prst="rect">
            <a:avLst/>
          </a:prstGeom>
          <a:solidFill>
            <a:schemeClr val="bg1">
              <a:lumMod val="75000"/>
              <a:alpha val="3882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Summary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2268538" y="0"/>
            <a:ext cx="2303462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굴림" charset="-127"/>
                <a:ea typeface="굴림" charset="-127"/>
              </a:rPr>
              <a:t>Formalism</a:t>
            </a:r>
            <a:endParaRPr lang="en-US" altLang="ko-KR" sz="1000" b="1" dirty="0">
              <a:solidFill>
                <a:srgbClr val="3333FF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6390" name="Text Box 10"/>
          <p:cNvSpPr txBox="1">
            <a:spLocks noChangeArrowheads="1"/>
          </p:cNvSpPr>
          <p:nvPr/>
        </p:nvSpPr>
        <p:spPr bwMode="auto">
          <a:xfrm>
            <a:off x="4572000" y="0"/>
            <a:ext cx="2303463" cy="246063"/>
          </a:xfrm>
          <a:prstGeom prst="rect">
            <a:avLst/>
          </a:prstGeom>
          <a:solidFill>
            <a:schemeClr val="tx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0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Results</a:t>
            </a:r>
            <a:endParaRPr lang="en-US" altLang="ko-KR" sz="1000" b="1">
              <a:solidFill>
                <a:srgbClr val="3333FF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5" name="Text Box 13"/>
              <p:cNvSpPr txBox="1">
                <a:spLocks noChangeArrowheads="1"/>
              </p:cNvSpPr>
              <p:nvPr/>
            </p:nvSpPr>
            <p:spPr bwMode="auto">
              <a:xfrm>
                <a:off x="107504" y="476672"/>
                <a:ext cx="532859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571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Wingdings" panose="05000000000000000000" pitchFamily="2" charset="2"/>
                  <a:buChar char="v"/>
                  <a:defRPr/>
                </a:pPr>
                <a:r>
                  <a:rPr lang="en-US" altLang="ko-KR" sz="2000" b="1" u="sng" dirty="0" smtClean="0">
                    <a:solidFill>
                      <a:srgbClr val="0000CC"/>
                    </a:solidFill>
                    <a:uFill>
                      <a:solidFill>
                        <a:srgbClr val="3333FF"/>
                      </a:solidFill>
                    </a:uFill>
                    <a:latin typeface="Calibri" panose="020F0502020204030204" pitchFamily="34" charset="0"/>
                    <a:ea typeface="굴림" panose="020B0600000101010101" pitchFamily="50" charset="-127"/>
                    <a:cs typeface="Calibri" panose="020F0502020204030204" pitchFamily="34" charset="0"/>
                  </a:rPr>
                  <a:t>Ratio of IV and IS pairing gap for </a:t>
                </a:r>
                <a:r>
                  <a:rPr lang="en-US" altLang="ko-KR" sz="2000" b="1" u="sng" baseline="30000" dirty="0" smtClean="0">
                    <a:solidFill>
                      <a:srgbClr val="0000CC"/>
                    </a:solidFill>
                    <a:uFill>
                      <a:solidFill>
                        <a:srgbClr val="3333FF"/>
                      </a:solidFill>
                    </a:uFill>
                    <a:latin typeface="Calibri" panose="020F0502020204030204" pitchFamily="34" charset="0"/>
                    <a:ea typeface="굴림" panose="020B0600000101010101" pitchFamily="50" charset="-127"/>
                    <a:cs typeface="Calibri" panose="020F0502020204030204" pitchFamily="34" charset="0"/>
                  </a:rPr>
                  <a:t>64</a:t>
                </a:r>
                <a:r>
                  <a:rPr lang="en-US" altLang="ko-KR" sz="2000" b="1" u="sng" dirty="0" smtClean="0">
                    <a:solidFill>
                      <a:srgbClr val="0000CC"/>
                    </a:solidFill>
                    <a:uFill>
                      <a:solidFill>
                        <a:srgbClr val="3333FF"/>
                      </a:solidFill>
                    </a:uFill>
                    <a:latin typeface="Calibri" panose="020F0502020204030204" pitchFamily="34" charset="0"/>
                    <a:ea typeface="굴림" panose="020B0600000101010101" pitchFamily="50" charset="-127"/>
                    <a:cs typeface="Calibri" panose="020F0502020204030204" pitchFamily="34" charset="0"/>
                  </a:rPr>
                  <a:t>Ge 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1" i="1" u="sng" smtClean="0">
                            <a:solidFill>
                              <a:srgbClr val="0000CC"/>
                            </a:solidFill>
                            <a:uFill>
                              <a:solidFill>
                                <a:srgbClr val="3333FF"/>
                              </a:solidFill>
                            </a:uFill>
                            <a:latin typeface="Cambria Math"/>
                            <a:ea typeface="굴림" panose="020B0600000101010101" pitchFamily="50" charset="-127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ko-KR" altLang="en-US" sz="2000" b="1" i="1" u="sng" smtClean="0">
                            <a:solidFill>
                              <a:srgbClr val="0000CC"/>
                            </a:solidFill>
                            <a:uFill>
                              <a:solidFill>
                                <a:srgbClr val="3333FF"/>
                              </a:solidFill>
                            </a:uFill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Calibri" panose="020F0502020204030204" pitchFamily="34" charset="0"/>
                          </a:rPr>
                          <m:t>𝜷</m:t>
                        </m:r>
                      </m:e>
                      <m:sub>
                        <m:r>
                          <a:rPr lang="en-US" altLang="ko-KR" sz="2000" b="1" i="1" u="sng" smtClean="0">
                            <a:solidFill>
                              <a:srgbClr val="0000CC"/>
                            </a:solidFill>
                            <a:uFill>
                              <a:solidFill>
                                <a:srgbClr val="3333FF"/>
                              </a:solidFill>
                            </a:uFill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Calibri" panose="020F050202020403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ko-KR" sz="2000" b="1" u="sng" dirty="0" smtClean="0">
                    <a:solidFill>
                      <a:srgbClr val="0000CC"/>
                    </a:solidFill>
                    <a:uFill>
                      <a:solidFill>
                        <a:srgbClr val="3333FF"/>
                      </a:solidFill>
                    </a:uFill>
                    <a:latin typeface="Calibri" panose="020F0502020204030204" pitchFamily="34" charset="0"/>
                    <a:ea typeface="굴림" panose="020B0600000101010101" pitchFamily="50" charset="-127"/>
                    <a:cs typeface="Calibri" panose="020F0502020204030204" pitchFamily="34" charset="0"/>
                  </a:rPr>
                  <a:t>   </a:t>
                </a:r>
                <a:endParaRPr lang="en-US" altLang="ko-KR" sz="2000" dirty="0" smtClean="0">
                  <a:solidFill>
                    <a:srgbClr val="0000CC"/>
                  </a:solidFill>
                  <a:latin typeface="Arial Rounded MT Bold" panose="020F0704030504030204" pitchFamily="34" charset="0"/>
                  <a:ea typeface="굴림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22535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476672"/>
                <a:ext cx="5328592" cy="400110"/>
              </a:xfrm>
              <a:prstGeom prst="rect">
                <a:avLst/>
              </a:prstGeom>
              <a:blipFill>
                <a:blip r:embed="rId4"/>
                <a:stretch>
                  <a:fillRect l="-1030" t="-7576" b="-2575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400" name="슬라이드 번호 개체 틀 1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EF4CC0-8787-493D-A178-3337EDC778FD}" type="slidenum">
              <a:rPr lang="en-US" altLang="ko-KR" sz="1200" smtClean="0">
                <a:solidFill>
                  <a:srgbClr val="898989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ko-KR" sz="1200" smtClean="0">
              <a:solidFill>
                <a:srgbClr val="898989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9631" y="1196752"/>
            <a:ext cx="6864087" cy="5184576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 rot="2237714">
            <a:off x="6535738" y="496888"/>
            <a:ext cx="3138487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ko-KR" sz="3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       </a:t>
            </a:r>
            <a:r>
              <a:rPr lang="en-US" altLang="ko-KR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Preliminary 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292088" y="6245423"/>
            <a:ext cx="92570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b="1" i="1" dirty="0">
                <a:solidFill>
                  <a:srgbClr val="00B050"/>
                </a:solidFill>
                <a:latin typeface="Calibri" panose="020F0502020204030204" pitchFamily="34" charset="0"/>
              </a:rPr>
              <a:t>IS</a:t>
            </a:r>
            <a:r>
              <a:rPr lang="en-US" altLang="ko-KR" b="1" dirty="0">
                <a:solidFill>
                  <a:srgbClr val="00B050"/>
                </a:solidFill>
                <a:latin typeface="Calibri" panose="020F0502020204030204" pitchFamily="34" charset="0"/>
              </a:rPr>
              <a:t> contribution becomes larger with the deformation even </a:t>
            </a:r>
            <a:r>
              <a:rPr lang="en-US" altLang="ko-KR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in the </a:t>
            </a:r>
            <a:r>
              <a:rPr lang="en-US" altLang="ko-KR" b="1" dirty="0">
                <a:solidFill>
                  <a:srgbClr val="00B050"/>
                </a:solidFill>
                <a:latin typeface="Calibri" panose="020F0502020204030204" pitchFamily="34" charset="0"/>
              </a:rPr>
              <a:t>normal </a:t>
            </a:r>
            <a:r>
              <a:rPr lang="en-US" altLang="ko-KR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strength.</a:t>
            </a:r>
            <a:endParaRPr lang="ko-KR" altLang="en-US" b="1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9862715"/>
      </p:ext>
    </p:extLst>
  </p:cSld>
  <p:clrMapOvr>
    <a:masterClrMapping/>
  </p:clrMapOvr>
  <p:transition advTm="104833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0" y="0"/>
            <a:ext cx="2268538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 dirty="0">
                <a:solidFill>
                  <a:schemeClr val="bg1"/>
                </a:solidFill>
              </a:rPr>
              <a:t>Motivations</a:t>
            </a:r>
            <a:r>
              <a:rPr lang="en-US" altLang="ko-KR" sz="1000" b="1" dirty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6875463" y="0"/>
            <a:ext cx="2268537" cy="246063"/>
          </a:xfrm>
          <a:prstGeom prst="rect">
            <a:avLst/>
          </a:prstGeom>
          <a:solidFill>
            <a:schemeClr val="bg1">
              <a:lumMod val="75000"/>
              <a:alpha val="3882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Summary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2268538" y="0"/>
            <a:ext cx="2303462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굴림" charset="-127"/>
                <a:ea typeface="굴림" charset="-127"/>
              </a:rPr>
              <a:t>Formalism</a:t>
            </a:r>
            <a:endParaRPr lang="en-US" altLang="ko-KR" sz="1000" b="1" dirty="0">
              <a:solidFill>
                <a:srgbClr val="3333FF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6390" name="Text Box 10"/>
          <p:cNvSpPr txBox="1">
            <a:spLocks noChangeArrowheads="1"/>
          </p:cNvSpPr>
          <p:nvPr/>
        </p:nvSpPr>
        <p:spPr bwMode="auto">
          <a:xfrm>
            <a:off x="4572000" y="0"/>
            <a:ext cx="2303463" cy="246063"/>
          </a:xfrm>
          <a:prstGeom prst="rect">
            <a:avLst/>
          </a:prstGeom>
          <a:solidFill>
            <a:schemeClr val="tx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0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Results</a:t>
            </a:r>
            <a:endParaRPr lang="en-US" altLang="ko-KR" sz="1000" b="1">
              <a:solidFill>
                <a:srgbClr val="3333FF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5" name="Text Box 13"/>
              <p:cNvSpPr txBox="1">
                <a:spLocks noChangeArrowheads="1"/>
              </p:cNvSpPr>
              <p:nvPr/>
            </p:nvSpPr>
            <p:spPr bwMode="auto">
              <a:xfrm>
                <a:off x="107504" y="476672"/>
                <a:ext cx="532859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571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Wingdings" panose="05000000000000000000" pitchFamily="2" charset="2"/>
                  <a:buChar char="v"/>
                  <a:defRPr/>
                </a:pPr>
                <a:r>
                  <a:rPr lang="en-US" altLang="ko-KR" sz="2000" b="1" u="sng" dirty="0" smtClean="0">
                    <a:solidFill>
                      <a:srgbClr val="0000CC"/>
                    </a:solidFill>
                    <a:uFill>
                      <a:solidFill>
                        <a:srgbClr val="3333FF"/>
                      </a:solidFill>
                    </a:uFill>
                    <a:latin typeface="Calibri" panose="020F0502020204030204" pitchFamily="34" charset="0"/>
                    <a:ea typeface="굴림" panose="020B0600000101010101" pitchFamily="50" charset="-127"/>
                    <a:cs typeface="Calibri" panose="020F0502020204030204" pitchFamily="34" charset="0"/>
                  </a:rPr>
                  <a:t>Ratio of IV and IS pairing gap for </a:t>
                </a:r>
                <a:r>
                  <a:rPr lang="en-US" altLang="ko-KR" sz="2000" b="1" u="sng" baseline="30000" dirty="0" smtClean="0">
                    <a:solidFill>
                      <a:srgbClr val="0000CC"/>
                    </a:solidFill>
                    <a:uFill>
                      <a:solidFill>
                        <a:srgbClr val="3333FF"/>
                      </a:solidFill>
                    </a:uFill>
                    <a:latin typeface="Calibri" panose="020F0502020204030204" pitchFamily="34" charset="0"/>
                    <a:ea typeface="굴림" panose="020B0600000101010101" pitchFamily="50" charset="-127"/>
                    <a:cs typeface="Calibri" panose="020F0502020204030204" pitchFamily="34" charset="0"/>
                  </a:rPr>
                  <a:t>108</a:t>
                </a:r>
                <a:r>
                  <a:rPr lang="en-US" altLang="ko-KR" sz="2000" b="1" u="sng" dirty="0" smtClean="0">
                    <a:solidFill>
                      <a:srgbClr val="0000CC"/>
                    </a:solidFill>
                    <a:uFill>
                      <a:solidFill>
                        <a:srgbClr val="3333FF"/>
                      </a:solidFill>
                    </a:uFill>
                    <a:latin typeface="Calibri" panose="020F0502020204030204" pitchFamily="34" charset="0"/>
                    <a:ea typeface="굴림" panose="020B0600000101010101" pitchFamily="50" charset="-127"/>
                    <a:cs typeface="Calibri" panose="020F0502020204030204" pitchFamily="34" charset="0"/>
                  </a:rPr>
                  <a:t>Xe 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1" i="1" u="sng" smtClean="0">
                            <a:solidFill>
                              <a:srgbClr val="0000CC"/>
                            </a:solidFill>
                            <a:uFill>
                              <a:solidFill>
                                <a:srgbClr val="3333FF"/>
                              </a:solidFill>
                            </a:uFill>
                            <a:latin typeface="Cambria Math"/>
                            <a:ea typeface="굴림" panose="020B0600000101010101" pitchFamily="50" charset="-127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ko-KR" altLang="en-US" sz="2000" b="1" i="1" u="sng" smtClean="0">
                            <a:solidFill>
                              <a:srgbClr val="0000CC"/>
                            </a:solidFill>
                            <a:uFill>
                              <a:solidFill>
                                <a:srgbClr val="3333FF"/>
                              </a:solidFill>
                            </a:uFill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Calibri" panose="020F0502020204030204" pitchFamily="34" charset="0"/>
                          </a:rPr>
                          <m:t>𝜷</m:t>
                        </m:r>
                      </m:e>
                      <m:sub>
                        <m:r>
                          <a:rPr lang="en-US" altLang="ko-KR" sz="2000" b="1" i="1" u="sng" smtClean="0">
                            <a:solidFill>
                              <a:srgbClr val="0000CC"/>
                            </a:solidFill>
                            <a:uFill>
                              <a:solidFill>
                                <a:srgbClr val="3333FF"/>
                              </a:solidFill>
                            </a:uFill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Calibri" panose="020F050202020403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ko-KR" sz="2000" b="1" u="sng" dirty="0" smtClean="0">
                    <a:solidFill>
                      <a:srgbClr val="0000CC"/>
                    </a:solidFill>
                    <a:uFill>
                      <a:solidFill>
                        <a:srgbClr val="3333FF"/>
                      </a:solidFill>
                    </a:uFill>
                    <a:latin typeface="Calibri" panose="020F0502020204030204" pitchFamily="34" charset="0"/>
                    <a:ea typeface="굴림" panose="020B0600000101010101" pitchFamily="50" charset="-127"/>
                    <a:cs typeface="Calibri" panose="020F0502020204030204" pitchFamily="34" charset="0"/>
                  </a:rPr>
                  <a:t>   </a:t>
                </a:r>
                <a:endParaRPr lang="en-US" altLang="ko-KR" sz="2000" dirty="0" smtClean="0">
                  <a:solidFill>
                    <a:srgbClr val="0000CC"/>
                  </a:solidFill>
                  <a:latin typeface="Arial Rounded MT Bold" panose="020F0704030504030204" pitchFamily="34" charset="0"/>
                  <a:ea typeface="굴림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22535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476672"/>
                <a:ext cx="5328592" cy="400110"/>
              </a:xfrm>
              <a:prstGeom prst="rect">
                <a:avLst/>
              </a:prstGeom>
              <a:blipFill>
                <a:blip r:embed="rId4"/>
                <a:stretch>
                  <a:fillRect l="-1030" t="-7576" b="-2575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400" name="슬라이드 번호 개체 틀 1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EF4CC0-8787-493D-A178-3337EDC778FD}" type="slidenum">
              <a:rPr lang="en-US" altLang="ko-KR" sz="1200" smtClean="0">
                <a:solidFill>
                  <a:srgbClr val="898989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ko-KR" sz="1200" smtClean="0">
              <a:solidFill>
                <a:srgbClr val="898989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600" y="1045660"/>
            <a:ext cx="7344816" cy="5489284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 rot="2237714">
            <a:off x="6535738" y="496888"/>
            <a:ext cx="3138487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ko-KR" sz="3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       </a:t>
            </a:r>
            <a:r>
              <a:rPr lang="en-US" altLang="ko-KR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Preliminary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47933"/>
      </p:ext>
    </p:extLst>
  </p:cSld>
  <p:clrMapOvr>
    <a:masterClrMapping/>
  </p:clrMapOvr>
  <p:transition advTm="104833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슬라이드 번호 개체 틀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75B7D2-788C-4160-BBE9-C779384B7446}" type="slidenum">
              <a:rPr lang="en-US" altLang="ko-KR" sz="1200" smtClean="0">
                <a:solidFill>
                  <a:srgbClr val="898989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ko-KR" sz="1200" dirty="0" smtClean="0">
              <a:solidFill>
                <a:srgbClr val="898989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73735" name="직사각형 23"/>
          <p:cNvSpPr>
            <a:spLocks noChangeArrowheads="1"/>
          </p:cNvSpPr>
          <p:nvPr/>
        </p:nvSpPr>
        <p:spPr bwMode="auto">
          <a:xfrm>
            <a:off x="395536" y="2708920"/>
            <a:ext cx="8568952" cy="389645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en-US" altLang="ko-K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000" dirty="0" smtClean="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Spin singlet and spin triplet pairing correlations on shape evolution in 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ko-KR" sz="2000" i="1" dirty="0" smtClean="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    </a:t>
            </a:r>
            <a:r>
              <a:rPr lang="en-US" altLang="ko-KR" sz="2000" i="1" dirty="0" err="1" smtClean="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sd</a:t>
            </a:r>
            <a:r>
              <a:rPr lang="en-US" altLang="ko-KR" sz="2000" dirty="0" smtClean="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-shell </a:t>
            </a:r>
            <a:r>
              <a:rPr lang="en-US" altLang="ko-KR" sz="2000" i="1" dirty="0" smtClean="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N=Z</a:t>
            </a:r>
            <a:r>
              <a:rPr lang="en-US" altLang="ko-KR" sz="2000" dirty="0" smtClean="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 nuclei</a:t>
            </a:r>
            <a:r>
              <a:rPr lang="en-US" altLang="ko-KR" sz="18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.   Ha </a:t>
            </a:r>
            <a:r>
              <a:rPr lang="en-US" altLang="ko-KR" sz="180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et al</a:t>
            </a:r>
            <a:r>
              <a:rPr lang="en-US" altLang="ko-KR" sz="18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. PRC97, 024320(2018)</a:t>
            </a:r>
            <a:endParaRPr lang="en-US" altLang="ko-KR" sz="18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2. Neutron-proton pairing correlations and deformation for </a:t>
            </a:r>
            <a:r>
              <a:rPr lang="en-US" altLang="ko-KR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N = Z </a:t>
            </a: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nuclei</a:t>
            </a:r>
            <a:b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in </a:t>
            </a:r>
            <a:r>
              <a:rPr lang="en-US" altLang="ko-KR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pf</a:t>
            </a: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-shell by the deformed BCS and HFB approach</a:t>
            </a:r>
            <a:r>
              <a:rPr lang="en-US" altLang="ko-K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ko-KR" sz="1800" dirty="0" smtClean="0">
                <a:latin typeface="Calibri" panose="020F0502020204030204" pitchFamily="34" charset="0"/>
                <a:ea typeface="굴림" panose="020B0600000101010101" pitchFamily="50" charset="-127"/>
              </a:rPr>
              <a:t> </a:t>
            </a:r>
            <a:r>
              <a:rPr lang="en-US" altLang="ko-KR" sz="18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Ha </a:t>
            </a:r>
            <a:r>
              <a:rPr lang="en-US" altLang="ko-KR" sz="180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et al</a:t>
            </a:r>
            <a:r>
              <a:rPr lang="en-US" altLang="ko-KR" sz="18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. PRC97, 064322(2018)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ko-KR" sz="2000" dirty="0" smtClean="0">
                <a:latin typeface="Calibri" panose="020F0502020204030204" pitchFamily="34" charset="0"/>
                <a:ea typeface="굴림" panose="020B0600000101010101" pitchFamily="50" charset="-127"/>
              </a:rPr>
              <a:t>3. </a:t>
            </a:r>
            <a:r>
              <a:rPr lang="en-US" altLang="ko-KR" sz="2000" dirty="0" err="1" smtClean="0">
                <a:latin typeface="Calibri" panose="020F0502020204030204" pitchFamily="34" charset="0"/>
                <a:ea typeface="굴림" panose="020B0600000101010101" pitchFamily="50" charset="-127"/>
              </a:rPr>
              <a:t>Isoscalar</a:t>
            </a:r>
            <a:r>
              <a:rPr lang="en-US" altLang="ko-KR" sz="2000" dirty="0" smtClean="0">
                <a:latin typeface="Calibri" panose="020F0502020204030204" pitchFamily="34" charset="0"/>
                <a:ea typeface="굴림" panose="020B0600000101010101" pitchFamily="50" charset="-127"/>
              </a:rPr>
              <a:t> condensation in </a:t>
            </a:r>
            <a:r>
              <a:rPr lang="en-US" altLang="ko-KR" sz="2000" i="1" dirty="0" smtClean="0">
                <a:latin typeface="Calibri" panose="020F0502020204030204" pitchFamily="34" charset="0"/>
                <a:ea typeface="굴림" panose="020B0600000101010101" pitchFamily="50" charset="-127"/>
              </a:rPr>
              <a:t>N = Z </a:t>
            </a:r>
            <a:r>
              <a:rPr lang="en-US" altLang="ko-KR" sz="2000" dirty="0" smtClean="0">
                <a:latin typeface="Calibri" panose="020F0502020204030204" pitchFamily="34" charset="0"/>
                <a:ea typeface="굴림" panose="020B0600000101010101" pitchFamily="50" charset="-127"/>
              </a:rPr>
              <a:t>nuclei. </a:t>
            </a:r>
            <a:r>
              <a:rPr lang="en-US" altLang="ko-KR" sz="1800" dirty="0" smtClean="0">
                <a:latin typeface="Calibri" panose="020F0502020204030204" pitchFamily="34" charset="0"/>
                <a:ea typeface="굴림" panose="020B0600000101010101" pitchFamily="50" charset="-127"/>
              </a:rPr>
              <a:t> 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ko-KR" sz="1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 </a:t>
            </a:r>
            <a:r>
              <a:rPr lang="en-US" altLang="ko-KR" sz="18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                                                                       Ha </a:t>
            </a:r>
            <a:r>
              <a:rPr lang="en-US" altLang="ko-KR" sz="180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et al. </a:t>
            </a:r>
            <a:r>
              <a:rPr lang="en-US" altLang="ko-KR" sz="18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Acta</a:t>
            </a:r>
            <a:r>
              <a:rPr lang="en-US" altLang="ko-KR" sz="18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 </a:t>
            </a:r>
            <a:r>
              <a:rPr lang="en-US" altLang="ko-KR" sz="18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Physica</a:t>
            </a:r>
            <a:r>
              <a:rPr lang="en-US" altLang="ko-KR" sz="18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 </a:t>
            </a:r>
            <a:r>
              <a:rPr lang="en-US" altLang="ko-KR" sz="18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Polonica</a:t>
            </a:r>
            <a:r>
              <a:rPr lang="en-US" altLang="ko-KR" sz="18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 B 50, 697(2019).</a:t>
            </a:r>
          </a:p>
          <a:p>
            <a:pPr eaLnBrk="1" hangingPunct="1">
              <a:buNone/>
              <a:defRPr/>
            </a:pPr>
            <a:r>
              <a:rPr lang="en-US" altLang="ko-KR" sz="2000" dirty="0" smtClean="0">
                <a:latin typeface="Calibri" panose="020F0502020204030204" pitchFamily="34" charset="0"/>
                <a:ea typeface="굴림" panose="020B0600000101010101" pitchFamily="50" charset="-127"/>
              </a:rPr>
              <a:t>4</a:t>
            </a:r>
            <a:r>
              <a:rPr lang="en-US" altLang="ko-KR" sz="2000" dirty="0">
                <a:latin typeface="Calibri" panose="020F0502020204030204" pitchFamily="34" charset="0"/>
                <a:ea typeface="굴림" panose="020B0600000101010101" pitchFamily="50" charset="-127"/>
              </a:rPr>
              <a:t>. </a:t>
            </a: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Effects </a:t>
            </a: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of the Coulomb and the spin-orbit interaction in a deformed mean</a:t>
            </a:r>
          </a:p>
          <a:p>
            <a:pPr eaLnBrk="1" hangingPunct="1">
              <a:buNone/>
              <a:defRPr/>
            </a:pP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     field on the residual pairing correlations for </a:t>
            </a:r>
            <a:r>
              <a:rPr lang="en-US" altLang="ko-KR" sz="2000" i="1" dirty="0">
                <a:latin typeface="Calibri" panose="020F0502020204030204" pitchFamily="34" charset="0"/>
                <a:cs typeface="Calibri" panose="020F0502020204030204" pitchFamily="34" charset="0"/>
              </a:rPr>
              <a:t>N=Z</a:t>
            </a: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 nuclei. </a:t>
            </a:r>
            <a:endParaRPr lang="en-US" altLang="ko-KR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None/>
              <a:defRPr/>
            </a:pPr>
            <a:r>
              <a:rPr lang="en-US" altLang="ko-K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</a:t>
            </a:r>
            <a:r>
              <a:rPr lang="en-US" altLang="ko-KR" sz="1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Ha </a:t>
            </a:r>
            <a:r>
              <a:rPr lang="en-US" altLang="ko-KR" sz="18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et al</a:t>
            </a:r>
            <a:r>
              <a:rPr lang="en-US" altLang="ko-KR" sz="1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. </a:t>
            </a:r>
            <a:r>
              <a:rPr lang="en-US" altLang="ko-KR" sz="18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PRC99, 064304 (2019)</a:t>
            </a:r>
            <a:endParaRPr lang="en-US" altLang="ko-KR" sz="1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굴림" panose="020B0600000101010101" pitchFamily="50" charset="-127"/>
            </a:endParaRPr>
          </a:p>
          <a:p>
            <a:pPr eaLnBrk="1" hangingPunct="1">
              <a:buNone/>
              <a:defRPr/>
            </a:pPr>
            <a:r>
              <a:rPr lang="en-US" altLang="ko-KR" sz="2000" dirty="0" smtClean="0">
                <a:latin typeface="Calibri" panose="020F0502020204030204" pitchFamily="34" charset="0"/>
                <a:ea typeface="굴림" panose="020B0600000101010101" pitchFamily="50" charset="-127"/>
              </a:rPr>
              <a:t>5. Competition of deformation and neutron-proton pairing in Gamow-Teller</a:t>
            </a:r>
            <a:br>
              <a:rPr lang="en-US" altLang="ko-KR" sz="2000" dirty="0" smtClean="0">
                <a:latin typeface="Calibri" panose="020F0502020204030204" pitchFamily="34" charset="0"/>
                <a:ea typeface="굴림" panose="020B0600000101010101" pitchFamily="50" charset="-127"/>
              </a:rPr>
            </a:br>
            <a:r>
              <a:rPr lang="en-US" altLang="ko-KR" sz="2000" dirty="0" smtClean="0">
                <a:latin typeface="Calibri" panose="020F0502020204030204" pitchFamily="34" charset="0"/>
                <a:ea typeface="굴림" panose="020B0600000101010101" pitchFamily="50" charset="-127"/>
              </a:rPr>
              <a:t>    transitions for </a:t>
            </a:r>
            <a:r>
              <a:rPr lang="en-US" altLang="ko-KR" sz="2000" baseline="30000" dirty="0" smtClean="0">
                <a:latin typeface="Calibri" panose="020F0502020204030204" pitchFamily="34" charset="0"/>
                <a:ea typeface="굴림" panose="020B0600000101010101" pitchFamily="50" charset="-127"/>
              </a:rPr>
              <a:t>56,58,60,62,64</a:t>
            </a:r>
            <a:r>
              <a:rPr lang="en-US" altLang="ko-KR" sz="2000" dirty="0" smtClean="0">
                <a:latin typeface="Calibri" panose="020F0502020204030204" pitchFamily="34" charset="0"/>
                <a:ea typeface="굴림" panose="020B0600000101010101" pitchFamily="50" charset="-127"/>
              </a:rPr>
              <a:t>Ni</a:t>
            </a:r>
            <a:r>
              <a:rPr lang="en-US" altLang="ko-KR" sz="1800" dirty="0" smtClean="0">
                <a:latin typeface="Calibri" panose="020F0502020204030204" pitchFamily="34" charset="0"/>
                <a:ea typeface="굴림" panose="020B0600000101010101" pitchFamily="50" charset="-127"/>
              </a:rPr>
              <a:t>.              </a:t>
            </a:r>
            <a:r>
              <a:rPr lang="en-US" altLang="ko-KR" sz="18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Ha </a:t>
            </a:r>
            <a:r>
              <a:rPr lang="en-US" altLang="ko-KR" sz="180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et al</a:t>
            </a:r>
            <a:r>
              <a:rPr lang="en-US" altLang="ko-KR" sz="18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. </a:t>
            </a:r>
            <a:r>
              <a:rPr lang="en-US" altLang="ko-KR" sz="1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JPG. </a:t>
            </a:r>
            <a:r>
              <a:rPr lang="en-US" altLang="ko-KR" sz="18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(in </a:t>
            </a:r>
            <a:r>
              <a:rPr lang="en-US" altLang="ko-KR" sz="1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press </a:t>
            </a:r>
            <a:r>
              <a:rPr lang="en-US" altLang="ko-KR" sz="18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)</a:t>
            </a:r>
            <a:endParaRPr lang="en-US" altLang="ko-KR" sz="2000" dirty="0" smtClean="0">
              <a:latin typeface="Calibri" panose="020F0502020204030204" pitchFamily="34" charset="0"/>
              <a:ea typeface="굴림" panose="020B0600000101010101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49290" y="460990"/>
            <a:ext cx="832716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None/>
            </a:pPr>
            <a:r>
              <a:rPr lang="en-US" altLang="ko-KR" sz="20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Collaborator </a:t>
            </a:r>
            <a:r>
              <a:rPr lang="en-US" altLang="ko-K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altLang="ko-K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  </a:t>
            </a:r>
            <a:r>
              <a:rPr lang="en-US" altLang="ko-KR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Myung-Ki </a:t>
            </a:r>
            <a:r>
              <a:rPr lang="en-US" altLang="ko-KR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Cheoun</a:t>
            </a:r>
            <a:r>
              <a:rPr lang="en-US" altLang="ko-KR" b="1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1</a:t>
            </a:r>
            <a:r>
              <a:rPr lang="en-US" altLang="ko-KR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 </a:t>
            </a:r>
            <a:r>
              <a:rPr lang="en-US" altLang="ko-KR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and</a:t>
            </a:r>
            <a:r>
              <a:rPr lang="en-US" altLang="ko-KR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 Hiroyuki Sagawa</a:t>
            </a:r>
            <a:r>
              <a:rPr lang="en-US" altLang="ko-KR" b="1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2</a:t>
            </a:r>
            <a:endParaRPr kumimoji="0" lang="en-US" altLang="ko-KR" b="1" baseline="300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Tx/>
              <a:buAutoNum type="arabicParenR"/>
            </a:pPr>
            <a:r>
              <a:rPr lang="en-US" altLang="ko-KR" dirty="0" smtClean="0">
                <a:latin typeface="Calibri" panose="020F0502020204030204" pitchFamily="34" charset="0"/>
              </a:rPr>
              <a:t> Department </a:t>
            </a:r>
            <a:r>
              <a:rPr lang="en-US" altLang="ko-KR" dirty="0">
                <a:latin typeface="Calibri" panose="020F0502020204030204" pitchFamily="34" charset="0"/>
              </a:rPr>
              <a:t>of Physics and Origin of Matter and Evolution of Galaxy (OMEG) Institute</a:t>
            </a:r>
            <a:r>
              <a:rPr lang="en-US" altLang="ko-KR" dirty="0" smtClean="0">
                <a:latin typeface="Calibri" panose="020F0502020204030204" pitchFamily="34" charset="0"/>
              </a:rPr>
              <a:t>,</a:t>
            </a:r>
          </a:p>
          <a:p>
            <a:pPr eaLnBrk="1" hangingPunct="1"/>
            <a:r>
              <a:rPr lang="en-US" altLang="ko-KR" dirty="0">
                <a:latin typeface="Calibri" panose="020F0502020204030204" pitchFamily="34" charset="0"/>
              </a:rPr>
              <a:t> </a:t>
            </a:r>
            <a:r>
              <a:rPr lang="en-US" altLang="ko-KR" dirty="0" smtClean="0">
                <a:latin typeface="Calibri" panose="020F0502020204030204" pitchFamily="34" charset="0"/>
              </a:rPr>
              <a:t> </a:t>
            </a:r>
            <a:r>
              <a:rPr lang="en-US" altLang="ko-KR" dirty="0" err="1">
                <a:latin typeface="Calibri" panose="020F0502020204030204" pitchFamily="34" charset="0"/>
              </a:rPr>
              <a:t>Soongsil</a:t>
            </a:r>
            <a:r>
              <a:rPr lang="en-US" altLang="ko-KR" dirty="0">
                <a:latin typeface="Calibri" panose="020F0502020204030204" pitchFamily="34" charset="0"/>
              </a:rPr>
              <a:t> University, </a:t>
            </a:r>
            <a:r>
              <a:rPr lang="en-US" altLang="ko-KR" dirty="0" smtClean="0">
                <a:latin typeface="Calibri" panose="020F0502020204030204" pitchFamily="34" charset="0"/>
              </a:rPr>
              <a:t>Seoul, </a:t>
            </a:r>
            <a:r>
              <a:rPr lang="en-US" altLang="ko-KR" dirty="0">
                <a:latin typeface="Calibri" panose="020F0502020204030204" pitchFamily="34" charset="0"/>
              </a:rPr>
              <a:t>Korea </a:t>
            </a:r>
          </a:p>
          <a:p>
            <a:pPr eaLnBrk="1" hangingPunct="1"/>
            <a:r>
              <a:rPr lang="en-US" altLang="ko-KR" dirty="0" smtClean="0">
                <a:latin typeface="Calibri" panose="020F0502020204030204" pitchFamily="34" charset="0"/>
              </a:rPr>
              <a:t>2) RIKEN </a:t>
            </a:r>
            <a:r>
              <a:rPr lang="en-US" altLang="ko-KR" dirty="0">
                <a:latin typeface="Calibri" panose="020F0502020204030204" pitchFamily="34" charset="0"/>
              </a:rPr>
              <a:t>and University of Aizu, </a:t>
            </a:r>
            <a:r>
              <a:rPr lang="en-US" altLang="ko-KR" dirty="0" smtClean="0">
                <a:latin typeface="Calibri" panose="020F0502020204030204" pitchFamily="34" charset="0"/>
              </a:rPr>
              <a:t> </a:t>
            </a:r>
            <a:r>
              <a:rPr lang="en-US" altLang="ko-KR" dirty="0">
                <a:latin typeface="Calibri" panose="020F0502020204030204" pitchFamily="34" charset="0"/>
              </a:rPr>
              <a:t>Japan </a:t>
            </a:r>
            <a:r>
              <a:rPr lang="en-US" altLang="ko-KR" dirty="0" smtClean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hangingPunct="1"/>
            <a:endParaRPr lang="en-US" altLang="ko-KR" dirty="0" smtClean="0">
              <a:solidFill>
                <a:srgbClr val="0000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en-US" altLang="ko-KR" dirty="0" smtClean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hangingPunct="1">
              <a:defRPr/>
            </a:pPr>
            <a:r>
              <a:rPr lang="en-US" altLang="ko-KR" sz="20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</a:t>
            </a:r>
            <a:r>
              <a:rPr lang="en-US" altLang="ko-KR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was based on our recent papers.</a:t>
            </a:r>
            <a:endParaRPr lang="ko-KR" altLang="en-US" sz="2000" b="1" dirty="0">
              <a:solidFill>
                <a:srgbClr val="00B050"/>
              </a:solidFill>
              <a:uFill>
                <a:solidFill>
                  <a:srgbClr val="3333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advTm="185672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슬라이드 번호 개체 틀 1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A72729-1BBD-497D-9EE8-1B689FE44712}" type="slidenum">
              <a:rPr lang="en-US" altLang="ko-KR" sz="1200" smtClean="0">
                <a:solidFill>
                  <a:srgbClr val="898989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ko-KR" sz="1200" smtClean="0">
              <a:solidFill>
                <a:srgbClr val="898989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143000" y="0"/>
            <a:ext cx="1701800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1000" b="1" dirty="0">
                <a:solidFill>
                  <a:prstClr val="white"/>
                </a:solidFill>
              </a:rPr>
              <a:t>Motivations</a:t>
            </a:r>
            <a:r>
              <a:rPr lang="en-US" altLang="ko-KR" sz="1000" b="1" dirty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4572000" y="0"/>
            <a:ext cx="1701800" cy="246063"/>
          </a:xfrm>
          <a:prstGeom prst="rect">
            <a:avLst/>
          </a:prstGeom>
          <a:solidFill>
            <a:schemeClr val="bg1">
              <a:lumMod val="85000"/>
              <a:alpha val="3882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1000" b="1" dirty="0">
                <a:solidFill>
                  <a:prstClr val="white"/>
                </a:solidFill>
                <a:latin typeface="굴림" charset="-127"/>
                <a:ea typeface="굴림" charset="-127"/>
              </a:rPr>
              <a:t>Results</a:t>
            </a:r>
            <a:r>
              <a:rPr lang="en-US" altLang="ko-KR" sz="1000" b="1" dirty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844800" y="0"/>
            <a:ext cx="1727200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1000" b="1">
                <a:solidFill>
                  <a:prstClr val="white"/>
                </a:solidFill>
                <a:latin typeface="굴림" charset="-127"/>
                <a:ea typeface="굴림" charset="-127"/>
              </a:rPr>
              <a:t>Formalism</a:t>
            </a:r>
            <a:endParaRPr lang="en-US" altLang="ko-KR" sz="1000" b="1">
              <a:solidFill>
                <a:srgbClr val="3333FF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61446" name="Text Box 10"/>
          <p:cNvSpPr txBox="1">
            <a:spLocks noChangeArrowheads="1"/>
          </p:cNvSpPr>
          <p:nvPr/>
        </p:nvSpPr>
        <p:spPr bwMode="auto">
          <a:xfrm>
            <a:off x="6273800" y="0"/>
            <a:ext cx="1727200" cy="246063"/>
          </a:xfrm>
          <a:prstGeom prst="rect">
            <a:avLst/>
          </a:prstGeom>
          <a:solidFill>
            <a:schemeClr val="tx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ko-KR" sz="1000" b="1"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Summary</a:t>
            </a:r>
            <a:endParaRPr lang="en-US" altLang="ko-KR" sz="1000" b="1">
              <a:solidFill>
                <a:srgbClr val="3333FF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1447" name="직사각형 5"/>
          <p:cNvSpPr>
            <a:spLocks noChangeArrowheads="1"/>
          </p:cNvSpPr>
          <p:nvPr/>
        </p:nvSpPr>
        <p:spPr bwMode="auto">
          <a:xfrm>
            <a:off x="143160" y="908720"/>
            <a:ext cx="8893336" cy="353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atinLnBrk="0">
              <a:spcBef>
                <a:spcPct val="0"/>
              </a:spcBef>
              <a:buFontTx/>
              <a:buAutoNum type="arabicPeriod"/>
            </a:pPr>
            <a:endParaRPr lang="en-US" altLang="ko-KR" sz="1800" dirty="0">
              <a:solidFill>
                <a:srgbClr val="000000"/>
              </a:solidFill>
              <a:latin typeface="Calibri" panose="020F050202020403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altLang="ko-KR" sz="2000" i="1" dirty="0">
                <a:latin typeface="Calibri" panose="020F0502020204030204" pitchFamily="34" charset="0"/>
              </a:rPr>
              <a:t>IS</a:t>
            </a:r>
            <a:r>
              <a:rPr lang="en-US" altLang="ko-KR" sz="2000" dirty="0">
                <a:latin typeface="Calibri" panose="020F0502020204030204" pitchFamily="34" charset="0"/>
              </a:rPr>
              <a:t> pair condensation may occur in </a:t>
            </a:r>
            <a:r>
              <a:rPr lang="en-US" altLang="ko-KR" sz="2000" dirty="0" smtClean="0">
                <a:latin typeface="Calibri" panose="020F0502020204030204" pitchFamily="34" charset="0"/>
              </a:rPr>
              <a:t>deformed </a:t>
            </a:r>
            <a:r>
              <a:rPr lang="en-US" altLang="ko-KR" sz="2000" i="1" dirty="0" smtClean="0">
                <a:latin typeface="Calibri" panose="020F0502020204030204" pitchFamily="34" charset="0"/>
              </a:rPr>
              <a:t>N </a:t>
            </a:r>
            <a:r>
              <a:rPr lang="en-US" altLang="ko-KR" sz="2000" i="1" dirty="0">
                <a:latin typeface="Calibri" panose="020F0502020204030204" pitchFamily="34" charset="0"/>
              </a:rPr>
              <a:t>= Z </a:t>
            </a:r>
            <a:r>
              <a:rPr lang="en-US" altLang="ko-KR" sz="2000" dirty="0">
                <a:latin typeface="Calibri" panose="020F0502020204030204" pitchFamily="34" charset="0"/>
              </a:rPr>
              <a:t>nuclei, such as </a:t>
            </a:r>
            <a:r>
              <a:rPr lang="en-US" altLang="ko-KR" sz="2000" baseline="30000" dirty="0">
                <a:latin typeface="Calibri" panose="020F0502020204030204" pitchFamily="34" charset="0"/>
              </a:rPr>
              <a:t>24</a:t>
            </a:r>
            <a:r>
              <a:rPr lang="en-US" altLang="ko-KR" sz="2000" dirty="0">
                <a:latin typeface="Calibri" panose="020F0502020204030204" pitchFamily="34" charset="0"/>
              </a:rPr>
              <a:t>Mg and </a:t>
            </a:r>
            <a:r>
              <a:rPr lang="en-US" altLang="ko-KR" sz="2000" baseline="30000" dirty="0">
                <a:latin typeface="Calibri" panose="020F0502020204030204" pitchFamily="34" charset="0"/>
              </a:rPr>
              <a:t>48</a:t>
            </a:r>
            <a:r>
              <a:rPr lang="en-US" altLang="ko-KR" sz="2000" dirty="0">
                <a:latin typeface="Calibri" panose="020F0502020204030204" pitchFamily="34" charset="0"/>
              </a:rPr>
              <a:t>Cr, through an abrupt phase transition from </a:t>
            </a:r>
            <a:r>
              <a:rPr lang="en-US" altLang="ko-KR" sz="2000" i="1" dirty="0">
                <a:latin typeface="Calibri" panose="020F0502020204030204" pitchFamily="34" charset="0"/>
              </a:rPr>
              <a:t>IV</a:t>
            </a:r>
            <a:r>
              <a:rPr lang="en-US" altLang="ko-KR" sz="2000" dirty="0">
                <a:latin typeface="Calibri" panose="020F0502020204030204" pitchFamily="34" charset="0"/>
              </a:rPr>
              <a:t> </a:t>
            </a:r>
            <a:r>
              <a:rPr lang="en-US" altLang="ko-KR" sz="2000" dirty="0" smtClean="0">
                <a:latin typeface="Calibri" panose="020F0502020204030204" pitchFamily="34" charset="0"/>
              </a:rPr>
              <a:t>to </a:t>
            </a:r>
            <a:r>
              <a:rPr lang="en-US" altLang="ko-KR" sz="2000" i="1" dirty="0" smtClean="0">
                <a:latin typeface="Calibri" panose="020F0502020204030204" pitchFamily="34" charset="0"/>
              </a:rPr>
              <a:t>IS</a:t>
            </a:r>
            <a:r>
              <a:rPr lang="en-US" altLang="ko-KR" sz="2000" dirty="0" smtClean="0">
                <a:latin typeface="Calibri" panose="020F0502020204030204" pitchFamily="34" charset="0"/>
              </a:rPr>
              <a:t> </a:t>
            </a:r>
            <a:r>
              <a:rPr lang="en-US" altLang="ko-KR" sz="2000" dirty="0">
                <a:latin typeface="Calibri" panose="020F0502020204030204" pitchFamily="34" charset="0"/>
              </a:rPr>
              <a:t>interaction due to the enhanced </a:t>
            </a:r>
            <a:r>
              <a:rPr lang="en-US" altLang="ko-KR" sz="2000" dirty="0" smtClean="0">
                <a:latin typeface="Calibri" panose="020F0502020204030204" pitchFamily="34" charset="0"/>
              </a:rPr>
              <a:t>T </a:t>
            </a:r>
            <a:r>
              <a:rPr lang="en-US" altLang="ko-KR" sz="2000" dirty="0">
                <a:latin typeface="Calibri" panose="020F0502020204030204" pitchFamily="34" charset="0"/>
              </a:rPr>
              <a:t>= 0 </a:t>
            </a:r>
            <a:r>
              <a:rPr lang="en-US" altLang="ko-KR" sz="2000" i="1" dirty="0" smtClean="0">
                <a:latin typeface="Calibri" panose="020F0502020204030204" pitchFamily="34" charset="0"/>
              </a:rPr>
              <a:t>np-</a:t>
            </a:r>
            <a:r>
              <a:rPr lang="en-US" altLang="ko-KR" sz="2000" dirty="0" smtClean="0">
                <a:latin typeface="Calibri" panose="020F0502020204030204" pitchFamily="34" charset="0"/>
              </a:rPr>
              <a:t>pairing </a:t>
            </a:r>
            <a:r>
              <a:rPr lang="en-US" altLang="ko-KR" sz="2000" dirty="0">
                <a:latin typeface="Calibri" panose="020F0502020204030204" pitchFamily="34" charset="0"/>
              </a:rPr>
              <a:t>correlations</a:t>
            </a:r>
            <a:r>
              <a:rPr lang="en-US" altLang="ko-KR" sz="2000" dirty="0" smtClean="0">
                <a:latin typeface="Calibri" panose="020F0502020204030204" pitchFamily="34" charset="0"/>
              </a:rPr>
              <a:t>.</a:t>
            </a:r>
          </a:p>
          <a:p>
            <a:pPr>
              <a:buFont typeface="+mj-lt"/>
              <a:buAutoNum type="arabicPeriod"/>
            </a:pPr>
            <a:endParaRPr lang="en-US" altLang="ko-KR" sz="18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ko-KR" sz="1800" dirty="0" smtClean="0">
                <a:latin typeface="Calibri" panose="020F0502020204030204" pitchFamily="34" charset="0"/>
              </a:rPr>
              <a:t>2.  </a:t>
            </a:r>
            <a:r>
              <a:rPr lang="en-US" altLang="ko-KR" sz="2000" dirty="0" smtClean="0">
                <a:latin typeface="Calibri" panose="020F0502020204030204" pitchFamily="34" charset="0"/>
              </a:rPr>
              <a:t>For </a:t>
            </a:r>
            <a:r>
              <a:rPr lang="en-US" altLang="ko-KR" sz="2000" dirty="0">
                <a:latin typeface="Calibri" panose="020F0502020204030204" pitchFamily="34" charset="0"/>
              </a:rPr>
              <a:t>heavy nuclei </a:t>
            </a:r>
            <a:r>
              <a:rPr lang="en-US" altLang="ko-KR" sz="2000" dirty="0" smtClean="0">
                <a:latin typeface="Calibri" panose="020F0502020204030204" pitchFamily="34" charset="0"/>
              </a:rPr>
              <a:t>such as </a:t>
            </a:r>
            <a:r>
              <a:rPr lang="en-US" altLang="ko-KR" sz="2000" baseline="30000" dirty="0">
                <a:latin typeface="Calibri" panose="020F0502020204030204" pitchFamily="34" charset="0"/>
              </a:rPr>
              <a:t>108</a:t>
            </a:r>
            <a:r>
              <a:rPr lang="en-US" altLang="ko-KR" sz="2000" dirty="0">
                <a:latin typeface="Calibri" panose="020F0502020204030204" pitchFamily="34" charset="0"/>
              </a:rPr>
              <a:t>Xe, the transition may happen more smoothly </a:t>
            </a:r>
            <a:endParaRPr lang="en-US" altLang="ko-KR" sz="2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Calibri" panose="020F0502020204030204" pitchFamily="34" charset="0"/>
              </a:rPr>
              <a:t>     even </a:t>
            </a:r>
            <a:r>
              <a:rPr lang="en-US" altLang="ko-KR" sz="2000" dirty="0">
                <a:latin typeface="Calibri" panose="020F0502020204030204" pitchFamily="34" charset="0"/>
              </a:rPr>
              <a:t>with the normal T = 0 </a:t>
            </a:r>
            <a:r>
              <a:rPr lang="en-US" altLang="ko-KR" sz="2000" dirty="0" smtClean="0">
                <a:latin typeface="Calibri" panose="020F0502020204030204" pitchFamily="34" charset="0"/>
              </a:rPr>
              <a:t>pairing interaction</a:t>
            </a:r>
            <a:r>
              <a:rPr lang="en-US" altLang="ko-KR" sz="2000" dirty="0">
                <a:latin typeface="Calibri" panose="020F0502020204030204" pitchFamily="34" charset="0"/>
              </a:rPr>
              <a:t>.</a:t>
            </a:r>
            <a:endParaRPr lang="en-US" altLang="ko-KR" sz="2000" dirty="0">
              <a:solidFill>
                <a:srgbClr val="000000"/>
              </a:solidFill>
              <a:latin typeface="Calibri" panose="020F050202020403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endParaRPr lang="en-US" altLang="ko-KR" sz="2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ko-KR" sz="1800" dirty="0" smtClean="0">
                <a:latin typeface="Calibri" panose="020F0502020204030204" pitchFamily="34" charset="0"/>
              </a:rPr>
              <a:t>3</a:t>
            </a:r>
            <a:r>
              <a:rPr lang="en-US" altLang="ko-K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.  More </a:t>
            </a:r>
            <a:r>
              <a:rPr lang="en-US" altLang="ko-K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detailed and systematic </a:t>
            </a:r>
            <a:r>
              <a:rPr lang="en-US" altLang="ko-K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calculations </a:t>
            </a:r>
            <a:r>
              <a:rPr lang="en-US" altLang="ko-K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regarding </a:t>
            </a:r>
            <a:r>
              <a:rPr lang="en-US" altLang="ko-K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the </a:t>
            </a:r>
            <a:r>
              <a:rPr lang="en-US" altLang="ko-KR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IS</a:t>
            </a:r>
            <a:r>
              <a:rPr lang="en-US" altLang="ko-K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pair </a:t>
            </a:r>
            <a:r>
              <a:rPr lang="en-US" altLang="ko-K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condensation</a:t>
            </a:r>
          </a:p>
          <a:p>
            <a:pPr marL="0" indent="0">
              <a:buNone/>
            </a:pPr>
            <a:r>
              <a:rPr lang="en-US" altLang="ko-K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     and </a:t>
            </a:r>
            <a:r>
              <a:rPr lang="en-US" altLang="ko-K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the coexistence of the </a:t>
            </a:r>
            <a:r>
              <a:rPr lang="en-US" altLang="ko-KR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IV</a:t>
            </a:r>
            <a:r>
              <a:rPr lang="en-US" altLang="ko-K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and </a:t>
            </a:r>
            <a:r>
              <a:rPr lang="en-US" altLang="ko-KR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IS</a:t>
            </a:r>
            <a:r>
              <a:rPr lang="en-US" altLang="ko-K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phase for heavy </a:t>
            </a:r>
            <a:r>
              <a:rPr lang="en-US" altLang="ko-KR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N= </a:t>
            </a:r>
            <a:r>
              <a:rPr lang="en-US" altLang="ko-KR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Z </a:t>
            </a:r>
            <a:r>
              <a:rPr lang="en-US" altLang="ko-K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nuclei are in </a:t>
            </a:r>
            <a:r>
              <a:rPr lang="en-US" altLang="ko-K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progress.</a:t>
            </a:r>
            <a:endParaRPr lang="en-US" altLang="ko-KR" sz="20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Arial Unicode MS" pitchFamily="50" charset="-127"/>
              <a:cs typeface="Calibri" panose="020F0502020204030204" pitchFamily="34" charset="0"/>
            </a:endParaRP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1304925" cy="503238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ko-K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</a:p>
        </p:txBody>
      </p:sp>
    </p:spTree>
  </p:cSld>
  <p:clrMapOvr>
    <a:masterClrMapping/>
  </p:clrMapOvr>
  <p:transition advTm="106439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/>
          <p:cNvSpPr>
            <a:spLocks noGrp="1"/>
          </p:cNvSpPr>
          <p:nvPr>
            <p:ph type="title"/>
          </p:nvPr>
        </p:nvSpPr>
        <p:spPr>
          <a:xfrm>
            <a:off x="611188" y="21336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Thanks for your attention !!</a:t>
            </a:r>
            <a:endParaRPr lang="ko-KR" altLang="en-US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4515" name="슬라이드 번호 개체 틀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6153AD-6737-4888-BE6B-F742C3480B78}" type="slidenum">
              <a:rPr lang="en-US" altLang="ko-KR" sz="1200" smtClean="0">
                <a:solidFill>
                  <a:srgbClr val="898989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ko-KR" sz="1200" smtClean="0">
              <a:solidFill>
                <a:srgbClr val="898989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</p:cSld>
  <p:clrMapOvr>
    <a:masterClrMapping/>
  </p:clrMapOvr>
  <p:transition advTm="2543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제목 1"/>
          <p:cNvSpPr>
            <a:spLocks noGrp="1"/>
          </p:cNvSpPr>
          <p:nvPr>
            <p:ph type="title"/>
          </p:nvPr>
        </p:nvSpPr>
        <p:spPr>
          <a:xfrm>
            <a:off x="611188" y="2781300"/>
            <a:ext cx="8229600" cy="1143000"/>
          </a:xfrm>
        </p:spPr>
        <p:txBody>
          <a:bodyPr/>
          <a:lstStyle/>
          <a:p>
            <a:r>
              <a:rPr lang="en-US" altLang="ko-KR" smtClean="0"/>
              <a:t>Back-up files</a:t>
            </a:r>
            <a:endParaRPr lang="ko-KR" altLang="en-US" smtClean="0"/>
          </a:p>
        </p:txBody>
      </p:sp>
      <p:sp>
        <p:nvSpPr>
          <p:cNvPr id="65539" name="슬라이드 번호 개체 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5AD4C3-F091-4C13-ADE2-554B8CEE2737}" type="slidenum">
              <a:rPr lang="en-US" altLang="ko-KR" sz="1200" smtClean="0">
                <a:solidFill>
                  <a:srgbClr val="898989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ko-KR" sz="1200" smtClean="0">
              <a:solidFill>
                <a:srgbClr val="898989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</p:cSld>
  <p:clrMapOvr>
    <a:masterClrMapping/>
  </p:clrMapOvr>
  <p:transition advTm="185672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13"/>
          <p:cNvSpPr txBox="1">
            <a:spLocks noChangeArrowheads="1"/>
          </p:cNvSpPr>
          <p:nvPr/>
        </p:nvSpPr>
        <p:spPr bwMode="auto">
          <a:xfrm>
            <a:off x="100013" y="508000"/>
            <a:ext cx="7280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ko-KR" sz="2000">
                <a:solidFill>
                  <a:srgbClr val="0000CC"/>
                </a:solidFill>
                <a:latin typeface="Arial Rounded MT Bold" panose="020F0704030504030204" pitchFamily="34" charset="0"/>
                <a:ea typeface="굴림" panose="020B0600000101010101" pitchFamily="50" charset="-127"/>
              </a:rPr>
              <a:t>Self energy in BCS  </a:t>
            </a:r>
          </a:p>
        </p:txBody>
      </p:sp>
      <p:graphicFrame>
        <p:nvGraphicFramePr>
          <p:cNvPr id="92163" name="Object 2"/>
          <p:cNvGraphicFramePr>
            <a:graphicFrameLocks noChangeAspect="1"/>
          </p:cNvGraphicFramePr>
          <p:nvPr/>
        </p:nvGraphicFramePr>
        <p:xfrm>
          <a:off x="1023938" y="1006475"/>
          <a:ext cx="3670300" cy="319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4" name="Equation" r:id="rId5" imgW="2159000" imgH="1879600" progId="Equation.3">
                  <p:embed/>
                </p:oleObj>
              </mc:Choice>
              <mc:Fallback>
                <p:oleObj name="Equation" r:id="rId5" imgW="2159000" imgH="1879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938" y="1006475"/>
                        <a:ext cx="3670300" cy="319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0" y="0"/>
            <a:ext cx="2268538" cy="246063"/>
          </a:xfrm>
          <a:prstGeom prst="rect">
            <a:avLst/>
          </a:prstGeom>
          <a:solidFill>
            <a:schemeClr val="bg1">
              <a:lumMod val="8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 dirty="0">
                <a:solidFill>
                  <a:schemeClr val="bg1"/>
                </a:solidFill>
              </a:rPr>
              <a:t>Motivations</a:t>
            </a:r>
            <a:r>
              <a:rPr lang="en-US" altLang="ko-KR" sz="1000" b="1" dirty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6875463" y="0"/>
            <a:ext cx="2268537" cy="246063"/>
          </a:xfrm>
          <a:prstGeom prst="rect">
            <a:avLst/>
          </a:prstGeom>
          <a:solidFill>
            <a:schemeClr val="bg1">
              <a:lumMod val="75000"/>
              <a:alpha val="3882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Summary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4572000" y="0"/>
            <a:ext cx="2303463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latinLnBrk="1" hangingPunct="1">
              <a:defRPr/>
            </a:pPr>
            <a:r>
              <a:rPr lang="en-US" altLang="ko-KR" sz="1000" b="1" smtClean="0">
                <a:solidFill>
                  <a:schemeClr val="bg1"/>
                </a:solidFill>
              </a:rPr>
              <a:t>Results</a:t>
            </a:r>
            <a:endParaRPr lang="en-US" altLang="ko-KR" sz="1000" b="1" smtClean="0">
              <a:solidFill>
                <a:srgbClr val="3333FF"/>
              </a:solidFill>
            </a:endParaRPr>
          </a:p>
        </p:txBody>
      </p:sp>
      <p:sp>
        <p:nvSpPr>
          <p:cNvPr id="92167" name="Text Box 10"/>
          <p:cNvSpPr txBox="1">
            <a:spLocks noChangeArrowheads="1"/>
          </p:cNvSpPr>
          <p:nvPr/>
        </p:nvSpPr>
        <p:spPr bwMode="auto">
          <a:xfrm>
            <a:off x="2268538" y="0"/>
            <a:ext cx="2303462" cy="246063"/>
          </a:xfrm>
          <a:prstGeom prst="rect">
            <a:avLst/>
          </a:prstGeom>
          <a:solidFill>
            <a:schemeClr val="tx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0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Formalism</a:t>
            </a:r>
            <a:endParaRPr lang="en-US" altLang="ko-KR" sz="1000" b="1">
              <a:solidFill>
                <a:srgbClr val="3333FF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2168" name="TextBox 33"/>
          <p:cNvSpPr txBox="1">
            <a:spLocks noChangeArrowheads="1"/>
          </p:cNvSpPr>
          <p:nvPr/>
        </p:nvSpPr>
        <p:spPr bwMode="auto">
          <a:xfrm>
            <a:off x="4284663" y="2997200"/>
            <a:ext cx="187166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: self energy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800">
              <a:latin typeface="Times New Roman" panose="02020603050405020304" pitchFamily="18" charset="0"/>
              <a:ea typeface="굴림" panose="020B0600000101010101" pitchFamily="50" charset="-127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: pairing gap</a:t>
            </a:r>
            <a:endParaRPr lang="ko-KR" altLang="en-US" sz="1800">
              <a:latin typeface="Times New Roman" panose="02020603050405020304" pitchFamily="18" charset="0"/>
              <a:ea typeface="굴림" panose="020B0600000101010101" pitchFamily="50" charset="-127"/>
              <a:cs typeface="Times New Roman" panose="02020603050405020304" pitchFamily="18" charset="0"/>
            </a:endParaRPr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611188" y="4581525"/>
            <a:ext cx="7991475" cy="83978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altLang="ko-KR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 The self energy term was usually neglected in BCS eq. because it results from particle-hole correlations beyond the BCS and </a:t>
            </a:r>
            <a:r>
              <a:rPr lang="en-US" altLang="ko-KR" dirty="0">
                <a:solidFill>
                  <a:srgbClr val="FF000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affects a renormalization of the single particle energy.</a:t>
            </a:r>
          </a:p>
        </p:txBody>
      </p:sp>
      <p:pic>
        <p:nvPicPr>
          <p:cNvPr id="92170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13" y="2184400"/>
            <a:ext cx="20955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1" name="TextBox 33"/>
          <p:cNvSpPr txBox="1">
            <a:spLocks noChangeArrowheads="1"/>
          </p:cNvSpPr>
          <p:nvPr/>
        </p:nvSpPr>
        <p:spPr bwMode="auto">
          <a:xfrm>
            <a:off x="2195513" y="1692275"/>
            <a:ext cx="2592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rgbClr val="0000CC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E</a:t>
            </a:r>
            <a:r>
              <a:rPr lang="en-US" altLang="ko-KR" sz="1800" baseline="-25000">
                <a:solidFill>
                  <a:srgbClr val="0000CC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mean </a:t>
            </a:r>
            <a:r>
              <a:rPr lang="en-US" altLang="ko-KR" sz="1800">
                <a:solidFill>
                  <a:srgbClr val="0000CC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   E</a:t>
            </a:r>
            <a:r>
              <a:rPr lang="en-US" altLang="ko-KR" sz="1800" baseline="-25000">
                <a:solidFill>
                  <a:srgbClr val="0000CC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self </a:t>
            </a:r>
            <a:r>
              <a:rPr lang="en-US" altLang="ko-KR" sz="1800">
                <a:solidFill>
                  <a:srgbClr val="0000CC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         E</a:t>
            </a:r>
            <a:r>
              <a:rPr lang="en-US" altLang="ko-KR" sz="1800" baseline="-25000">
                <a:solidFill>
                  <a:srgbClr val="0000CC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pair</a:t>
            </a:r>
            <a:endParaRPr lang="ko-KR" altLang="en-US" sz="1800" baseline="-25000">
              <a:solidFill>
                <a:srgbClr val="0000CC"/>
              </a:solidFill>
              <a:latin typeface="Times New Roman" panose="02020603050405020304" pitchFamily="18" charset="0"/>
              <a:ea typeface="굴림" panose="020B0600000101010101" pitchFamily="50" charset="-127"/>
              <a:cs typeface="Times New Roman" panose="02020603050405020304" pitchFamily="18" charset="0"/>
            </a:endParaRPr>
          </a:p>
        </p:txBody>
      </p:sp>
      <p:sp>
        <p:nvSpPr>
          <p:cNvPr id="15" name="아래쪽 화살표 14"/>
          <p:cNvSpPr/>
          <p:nvPr/>
        </p:nvSpPr>
        <p:spPr>
          <a:xfrm>
            <a:off x="2555875" y="1557338"/>
            <a:ext cx="144463" cy="215900"/>
          </a:xfrm>
          <a:prstGeom prst="downArrow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17" name="아래쪽 화살표 16"/>
          <p:cNvSpPr/>
          <p:nvPr/>
        </p:nvSpPr>
        <p:spPr>
          <a:xfrm>
            <a:off x="3132138" y="1557338"/>
            <a:ext cx="144462" cy="215900"/>
          </a:xfrm>
          <a:prstGeom prst="downArrow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18" name="아래쪽 화살표 17"/>
          <p:cNvSpPr/>
          <p:nvPr/>
        </p:nvSpPr>
        <p:spPr>
          <a:xfrm>
            <a:off x="4140200" y="1557338"/>
            <a:ext cx="144463" cy="215900"/>
          </a:xfrm>
          <a:prstGeom prst="downArrow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92175" name="슬라이드 번호 개체 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8DFDFA0-67BD-4A12-BE1A-56BD674E3FFA}" type="slidenum">
              <a:rPr lang="en-US" altLang="ko-KR" sz="1200" smtClean="0">
                <a:solidFill>
                  <a:srgbClr val="898989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ko-KR" sz="1200" smtClean="0">
              <a:solidFill>
                <a:srgbClr val="898989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custDataLst>
      <p:tags r:id="rId2"/>
    </p:custDataLst>
  </p:cSld>
  <p:clrMapOvr>
    <a:masterClrMapping/>
  </p:clrMapOvr>
  <p:transition advTm="104833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직사각형 15"/>
          <p:cNvSpPr>
            <a:spLocks noChangeArrowheads="1"/>
          </p:cNvSpPr>
          <p:nvPr/>
        </p:nvSpPr>
        <p:spPr bwMode="auto">
          <a:xfrm>
            <a:off x="395288" y="436563"/>
            <a:ext cx="6048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ko-KR" sz="2000">
                <a:solidFill>
                  <a:srgbClr val="0000CC"/>
                </a:solidFill>
                <a:latin typeface="Arial Rounded MT Bold" panose="020F0704030504030204" pitchFamily="34" charset="0"/>
                <a:ea typeface="굴림" panose="020B0600000101010101" pitchFamily="50" charset="-127"/>
              </a:rPr>
              <a:t> Pairing correlation </a:t>
            </a:r>
            <a:endParaRPr lang="ko-KR" altLang="en-US" sz="2000">
              <a:solidFill>
                <a:srgbClr val="0000CC"/>
              </a:solidFill>
              <a:latin typeface="Arial Rounded MT Bold" panose="020F0704030504030204" pitchFamily="34" charset="0"/>
              <a:ea typeface="굴림" panose="020B0600000101010101" pitchFamily="50" charset="-127"/>
            </a:endParaRPr>
          </a:p>
        </p:txBody>
      </p:sp>
      <p:sp>
        <p:nvSpPr>
          <p:cNvPr id="88067" name="슬라이드 번호 개체 틀 16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833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8C177F-4C5C-417E-AC4F-66A728181BD6}" type="slidenum">
              <a:rPr lang="en-US" altLang="ko-KR" sz="1200" smtClean="0">
                <a:solidFill>
                  <a:srgbClr val="898989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ko-KR" sz="1200" smtClean="0">
              <a:solidFill>
                <a:srgbClr val="898989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0" y="0"/>
            <a:ext cx="2268538" cy="246063"/>
          </a:xfrm>
          <a:prstGeom prst="rect">
            <a:avLst/>
          </a:prstGeom>
          <a:solidFill>
            <a:schemeClr val="bg1">
              <a:lumMod val="8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 dirty="0">
                <a:solidFill>
                  <a:schemeClr val="bg1"/>
                </a:solidFill>
              </a:rPr>
              <a:t>Motivations</a:t>
            </a:r>
            <a:r>
              <a:rPr lang="en-US" altLang="ko-KR" sz="1000" b="1" dirty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4572000" y="0"/>
            <a:ext cx="2303463" cy="246063"/>
          </a:xfrm>
          <a:prstGeom prst="rect">
            <a:avLst/>
          </a:prstGeom>
          <a:solidFill>
            <a:schemeClr val="bg1">
              <a:lumMod val="75000"/>
              <a:alpha val="45882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Results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6875463" y="0"/>
            <a:ext cx="2268537" cy="246063"/>
          </a:xfrm>
          <a:prstGeom prst="rect">
            <a:avLst/>
          </a:prstGeom>
          <a:solidFill>
            <a:schemeClr val="bg1">
              <a:lumMod val="75000"/>
              <a:alpha val="3882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Summary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88071" name="Text Box 10"/>
          <p:cNvSpPr txBox="1">
            <a:spLocks noChangeArrowheads="1"/>
          </p:cNvSpPr>
          <p:nvPr/>
        </p:nvSpPr>
        <p:spPr bwMode="auto">
          <a:xfrm>
            <a:off x="2268538" y="0"/>
            <a:ext cx="2303462" cy="246063"/>
          </a:xfrm>
          <a:prstGeom prst="rect">
            <a:avLst/>
          </a:prstGeom>
          <a:solidFill>
            <a:schemeClr val="tx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0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Formalism</a:t>
            </a:r>
            <a:endParaRPr lang="en-US" altLang="ko-KR" sz="1000" b="1">
              <a:solidFill>
                <a:srgbClr val="3333FF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cxnSp>
        <p:nvCxnSpPr>
          <p:cNvPr id="27" name="직선 연결선 26"/>
          <p:cNvCxnSpPr/>
          <p:nvPr/>
        </p:nvCxnSpPr>
        <p:spPr>
          <a:xfrm>
            <a:off x="1476375" y="2049463"/>
            <a:ext cx="14398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타원 28"/>
          <p:cNvSpPr/>
          <p:nvPr/>
        </p:nvSpPr>
        <p:spPr>
          <a:xfrm>
            <a:off x="2051050" y="1906588"/>
            <a:ext cx="288925" cy="28733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88074" name="TextBox 30"/>
          <p:cNvSpPr txBox="1">
            <a:spLocks noChangeArrowheads="1"/>
          </p:cNvSpPr>
          <p:nvPr/>
        </p:nvSpPr>
        <p:spPr bwMode="auto">
          <a:xfrm>
            <a:off x="682625" y="1843088"/>
            <a:ext cx="865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latin typeface="Arial Unicode MS" pitchFamily="50" charset="-127"/>
                <a:ea typeface="Arial Unicode MS" pitchFamily="50" charset="-127"/>
              </a:rPr>
              <a:t>K=0</a:t>
            </a:r>
          </a:p>
        </p:txBody>
      </p:sp>
      <p:sp>
        <p:nvSpPr>
          <p:cNvPr id="33" name="위쪽 화살표 32"/>
          <p:cNvSpPr/>
          <p:nvPr/>
        </p:nvSpPr>
        <p:spPr>
          <a:xfrm>
            <a:off x="2124075" y="1762125"/>
            <a:ext cx="142875" cy="360363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88076" name="TextBox 33"/>
          <p:cNvSpPr txBox="1">
            <a:spLocks noChangeArrowheads="1"/>
          </p:cNvSpPr>
          <p:nvPr/>
        </p:nvSpPr>
        <p:spPr bwMode="auto">
          <a:xfrm>
            <a:off x="1906588" y="2133600"/>
            <a:ext cx="649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</a:t>
            </a:r>
            <a:r>
              <a:rPr lang="el-GR" altLang="ko-KR" sz="18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Ω </a:t>
            </a:r>
            <a:endParaRPr lang="ko-KR" altLang="en-US" sz="1800">
              <a:latin typeface="굴림" panose="020B0600000101010101" pitchFamily="50" charset="-127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cxnSp>
        <p:nvCxnSpPr>
          <p:cNvPr id="35" name="직선 연결선 34"/>
          <p:cNvCxnSpPr/>
          <p:nvPr/>
        </p:nvCxnSpPr>
        <p:spPr>
          <a:xfrm>
            <a:off x="5437188" y="2441575"/>
            <a:ext cx="11509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타원 35"/>
          <p:cNvSpPr/>
          <p:nvPr/>
        </p:nvSpPr>
        <p:spPr>
          <a:xfrm>
            <a:off x="5724525" y="2298700"/>
            <a:ext cx="288925" cy="2873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37" name="타원 36"/>
          <p:cNvSpPr/>
          <p:nvPr/>
        </p:nvSpPr>
        <p:spPr>
          <a:xfrm>
            <a:off x="6084888" y="2298700"/>
            <a:ext cx="287337" cy="2873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39" name="위쪽 화살표 38"/>
          <p:cNvSpPr/>
          <p:nvPr/>
        </p:nvSpPr>
        <p:spPr>
          <a:xfrm flipV="1">
            <a:off x="6156325" y="2154238"/>
            <a:ext cx="144463" cy="360362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40" name="위쪽 화살표 39"/>
          <p:cNvSpPr/>
          <p:nvPr/>
        </p:nvSpPr>
        <p:spPr>
          <a:xfrm>
            <a:off x="5795963" y="2154238"/>
            <a:ext cx="144462" cy="360362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88082" name="TextBox 40"/>
          <p:cNvSpPr txBox="1">
            <a:spLocks noChangeArrowheads="1"/>
          </p:cNvSpPr>
          <p:nvPr/>
        </p:nvSpPr>
        <p:spPr bwMode="auto">
          <a:xfrm>
            <a:off x="5651500" y="2700338"/>
            <a:ext cx="1441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ko-KR" sz="18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Ω</a:t>
            </a:r>
            <a:r>
              <a:rPr lang="en-US" altLang="ko-KR" sz="1800">
                <a:latin typeface="굴림" panose="020B0600000101010101" pitchFamily="50" charset="-127"/>
                <a:ea typeface="굴림" panose="020B0600000101010101" pitchFamily="50" charset="-127"/>
                <a:cs typeface="Arial" panose="020B0604020202020204" pitchFamily="34" charset="0"/>
              </a:rPr>
              <a:t>  -</a:t>
            </a:r>
            <a:r>
              <a:rPr lang="el-GR" altLang="ko-KR" sz="18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Ω</a:t>
            </a:r>
            <a:endParaRPr lang="en-US" altLang="ko-KR" sz="180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1047" name="직사각형 43"/>
          <p:cNvSpPr>
            <a:spLocks noChangeArrowheads="1"/>
          </p:cNvSpPr>
          <p:nvPr/>
        </p:nvSpPr>
        <p:spPr bwMode="auto">
          <a:xfrm>
            <a:off x="1116013" y="1052513"/>
            <a:ext cx="7200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>
              <a:defRPr/>
            </a:pPr>
            <a:r>
              <a:rPr lang="en-US" altLang="ko-KR" sz="2000" b="1" u="wavyDb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굴림" charset="-127"/>
                <a:cs typeface="Arial" charset="0"/>
              </a:rPr>
              <a:t>deformed HFB</a:t>
            </a:r>
            <a:r>
              <a:rPr lang="en-US" altLang="ko-KR" sz="2000" dirty="0">
                <a:latin typeface="Arial" charset="0"/>
                <a:ea typeface="굴림" charset="-127"/>
                <a:cs typeface="Arial" charset="0"/>
              </a:rPr>
              <a:t>                                 </a:t>
            </a:r>
            <a:r>
              <a:rPr lang="en-US" altLang="ko-KR" sz="2000" b="1" u="wavyDb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굴림" charset="-127"/>
                <a:cs typeface="Arial" charset="0"/>
              </a:rPr>
              <a:t>deformed BCS</a:t>
            </a:r>
            <a:endParaRPr lang="ko-KR" altLang="en-US" sz="2000" b="1" u="wavyDb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charset="-127"/>
              <a:ea typeface="굴림" charset="-127"/>
            </a:endParaRPr>
          </a:p>
        </p:txBody>
      </p:sp>
      <p:sp>
        <p:nvSpPr>
          <p:cNvPr id="88084" name="TextBox 30"/>
          <p:cNvSpPr txBox="1">
            <a:spLocks noChangeArrowheads="1"/>
          </p:cNvSpPr>
          <p:nvPr/>
        </p:nvSpPr>
        <p:spPr bwMode="auto">
          <a:xfrm>
            <a:off x="4716463" y="1970088"/>
            <a:ext cx="10080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latin typeface="굴림" panose="020B0600000101010101" pitchFamily="50" charset="-127"/>
                <a:ea typeface="굴림" panose="020B0600000101010101" pitchFamily="50" charset="-127"/>
              </a:rPr>
              <a:t>K=0</a:t>
            </a:r>
            <a:endParaRPr lang="ko-KR" altLang="en-US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cxnSp>
        <p:nvCxnSpPr>
          <p:cNvPr id="45" name="직선 연결선 44"/>
          <p:cNvCxnSpPr/>
          <p:nvPr/>
        </p:nvCxnSpPr>
        <p:spPr>
          <a:xfrm>
            <a:off x="1476375" y="2698750"/>
            <a:ext cx="14398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타원 51"/>
          <p:cNvSpPr/>
          <p:nvPr/>
        </p:nvSpPr>
        <p:spPr>
          <a:xfrm>
            <a:off x="2051050" y="2555875"/>
            <a:ext cx="288925" cy="2873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53" name="위쪽 화살표 52"/>
          <p:cNvSpPr/>
          <p:nvPr/>
        </p:nvSpPr>
        <p:spPr>
          <a:xfrm flipV="1">
            <a:off x="2122488" y="2411413"/>
            <a:ext cx="144462" cy="360362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88088" name="TextBox 33"/>
          <p:cNvSpPr txBox="1">
            <a:spLocks noChangeArrowheads="1"/>
          </p:cNvSpPr>
          <p:nvPr/>
        </p:nvSpPr>
        <p:spPr bwMode="auto">
          <a:xfrm>
            <a:off x="1898650" y="2852738"/>
            <a:ext cx="585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-</a:t>
            </a:r>
            <a:r>
              <a:rPr lang="el-GR" altLang="ko-KR" sz="18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Ω</a:t>
            </a:r>
            <a:r>
              <a:rPr lang="en-US" altLang="ko-KR" sz="1800">
                <a:latin typeface="굴림" panose="020B0600000101010101" pitchFamily="50" charset="-127"/>
                <a:ea typeface="굴림" panose="020B0600000101010101" pitchFamily="50" charset="-127"/>
                <a:cs typeface="Arial" panose="020B0604020202020204" pitchFamily="34" charset="0"/>
              </a:rPr>
              <a:t> </a:t>
            </a:r>
            <a:endParaRPr lang="ko-KR" altLang="en-US" sz="1800">
              <a:latin typeface="굴림" panose="020B0600000101010101" pitchFamily="50" charset="-127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pic>
        <p:nvPicPr>
          <p:cNvPr id="8808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768725"/>
            <a:ext cx="76136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9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934075"/>
            <a:ext cx="76009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AutoShape 10"/>
          <p:cNvSpPr>
            <a:spLocks noChangeArrowheads="1"/>
          </p:cNvSpPr>
          <p:nvPr/>
        </p:nvSpPr>
        <p:spPr bwMode="auto">
          <a:xfrm>
            <a:off x="755650" y="3362325"/>
            <a:ext cx="1008063" cy="427038"/>
          </a:xfrm>
          <a:prstGeom prst="wedgeRectCallout">
            <a:avLst>
              <a:gd name="adj1" fmla="val 28687"/>
              <a:gd name="adj2" fmla="val -28558"/>
            </a:avLst>
          </a:prstGeom>
          <a:solidFill>
            <a:schemeClr val="accent1">
              <a:lumMod val="75000"/>
            </a:schemeClr>
          </a:solidFill>
          <a:ln w="9525" algn="ctr">
            <a:noFill/>
            <a:prstDash val="sysDash"/>
            <a:miter lim="800000"/>
            <a:headEnd/>
            <a:tailEnd/>
          </a:ln>
        </p:spPr>
        <p:txBody>
          <a:bodyPr/>
          <a:lstStyle/>
          <a:p>
            <a:pPr eaLnBrk="1" latinLnBrk="1" hangingPunct="1">
              <a:defRPr/>
            </a:pPr>
            <a:r>
              <a:rPr lang="en-US" altLang="ko-KR" dirty="0">
                <a:solidFill>
                  <a:schemeClr val="bg1"/>
                </a:solidFill>
                <a:latin typeface="Comic Sans MS" pitchFamily="66" charset="0"/>
              </a:rPr>
              <a:t>   BCS</a:t>
            </a:r>
            <a:endParaRPr lang="en-US" altLang="ko-KR" dirty="0">
              <a:solidFill>
                <a:schemeClr val="bg1"/>
              </a:solidFill>
              <a:latin typeface="Comic Sans MS" pitchFamily="66" charset="0"/>
              <a:ea typeface="굴림" charset="-127"/>
            </a:endParaRPr>
          </a:p>
        </p:txBody>
      </p:sp>
      <p:sp>
        <p:nvSpPr>
          <p:cNvPr id="57" name="AutoShape 10"/>
          <p:cNvSpPr>
            <a:spLocks noChangeArrowheads="1"/>
          </p:cNvSpPr>
          <p:nvPr/>
        </p:nvSpPr>
        <p:spPr bwMode="auto">
          <a:xfrm>
            <a:off x="755650" y="5516563"/>
            <a:ext cx="1008063" cy="427037"/>
          </a:xfrm>
          <a:prstGeom prst="wedgeRectCallout">
            <a:avLst>
              <a:gd name="adj1" fmla="val 28687"/>
              <a:gd name="adj2" fmla="val -28558"/>
            </a:avLst>
          </a:prstGeom>
          <a:solidFill>
            <a:schemeClr val="accent1">
              <a:lumMod val="75000"/>
            </a:schemeClr>
          </a:solidFill>
          <a:ln w="9525" algn="ctr">
            <a:noFill/>
            <a:prstDash val="sysDash"/>
            <a:miter lim="800000"/>
            <a:headEnd/>
            <a:tailEnd/>
          </a:ln>
        </p:spPr>
        <p:txBody>
          <a:bodyPr/>
          <a:lstStyle/>
          <a:p>
            <a:pPr eaLnBrk="1" latinLnBrk="1" hangingPunct="1">
              <a:defRPr/>
            </a:pPr>
            <a:r>
              <a:rPr lang="en-US" altLang="ko-KR" dirty="0">
                <a:solidFill>
                  <a:schemeClr val="bg1"/>
                </a:solidFill>
                <a:latin typeface="Comic Sans MS" pitchFamily="66" charset="0"/>
              </a:rPr>
              <a:t>   HFB</a:t>
            </a:r>
            <a:endParaRPr lang="en-US" altLang="ko-KR" dirty="0">
              <a:solidFill>
                <a:schemeClr val="bg1"/>
              </a:solidFill>
              <a:latin typeface="Comic Sans MS" pitchFamily="66" charset="0"/>
              <a:ea typeface="굴림" charset="-127"/>
            </a:endParaRPr>
          </a:p>
        </p:txBody>
      </p:sp>
      <p:cxnSp>
        <p:nvCxnSpPr>
          <p:cNvPr id="31" name="직선 연결선 30"/>
          <p:cNvCxnSpPr/>
          <p:nvPr/>
        </p:nvCxnSpPr>
        <p:spPr>
          <a:xfrm>
            <a:off x="4643438" y="4076700"/>
            <a:ext cx="4318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/>
          <p:cNvCxnSpPr/>
          <p:nvPr/>
        </p:nvCxnSpPr>
        <p:spPr>
          <a:xfrm>
            <a:off x="4716463" y="5876925"/>
            <a:ext cx="4318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095" name="Picture 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437063"/>
            <a:ext cx="79009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110011"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제목 1"/>
          <p:cNvSpPr txBox="1">
            <a:spLocks/>
          </p:cNvSpPr>
          <p:nvPr/>
        </p:nvSpPr>
        <p:spPr bwMode="auto">
          <a:xfrm>
            <a:off x="192088" y="989013"/>
            <a:ext cx="24733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b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ko-KR" sz="2100">
                <a:solidFill>
                  <a:srgbClr val="0000FF"/>
                </a:solidFill>
                <a:latin typeface="Calibri" panose="020F0502020204030204" pitchFamily="34" charset="0"/>
              </a:rPr>
              <a:t>Brueckner G-matrix</a:t>
            </a:r>
            <a:endParaRPr lang="ko-KR" altLang="en-US" sz="210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pic>
        <p:nvPicPr>
          <p:cNvPr id="82947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8" y="1385888"/>
            <a:ext cx="5238750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608013" y="2703513"/>
            <a:ext cx="2471737" cy="390525"/>
          </a:xfrm>
          <a:prstGeom prst="rect">
            <a:avLst/>
          </a:prstGeom>
        </p:spPr>
        <p:txBody>
          <a:bodyPr lIns="68580" tIns="34290" rIns="68580" bIns="34290" anchor="b">
            <a:normAutofit fontScale="77500" lnSpcReduction="20000"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ko-KR" sz="2100" dirty="0">
                <a:latin typeface="Calibri" panose="020F0502020204030204" pitchFamily="34" charset="0"/>
                <a:cs typeface="Calibri" panose="020F0502020204030204" pitchFamily="34" charset="0"/>
              </a:rPr>
              <a:t>Bethe-Goldstone equation</a:t>
            </a:r>
            <a:endParaRPr lang="ko-KR" altLang="en-US" sz="2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2949" name="개체 12"/>
          <p:cNvGraphicFramePr>
            <a:graphicFrameLocks noChangeAspect="1"/>
          </p:cNvGraphicFramePr>
          <p:nvPr/>
        </p:nvGraphicFramePr>
        <p:xfrm>
          <a:off x="973138" y="3175000"/>
          <a:ext cx="6272212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19" name="수식" r:id="rId4" imgW="4749800" imgH="444500" progId="Equation.3">
                  <p:embed/>
                </p:oleObj>
              </mc:Choice>
              <mc:Fallback>
                <p:oleObj name="수식" r:id="rId4" imgW="4749800" imgH="444500" progId="Equation.3">
                  <p:embed/>
                  <p:pic>
                    <p:nvPicPr>
                      <p:cNvPr id="0" name="개체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138" y="3175000"/>
                        <a:ext cx="6272212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50" name="TextBox 13"/>
          <p:cNvSpPr txBox="1">
            <a:spLocks noChangeArrowheads="1"/>
          </p:cNvSpPr>
          <p:nvPr/>
        </p:nvSpPr>
        <p:spPr bwMode="auto">
          <a:xfrm>
            <a:off x="1014413" y="3963988"/>
            <a:ext cx="5688012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a,b,c,d : single particle state from a Woods-Saxon potential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         w : starting energy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          </a:t>
            </a:r>
            <a:r>
              <a:rPr lang="el-GR" altLang="ko-KR" sz="180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ε</a:t>
            </a:r>
            <a:r>
              <a:rPr lang="en-US" altLang="ko-KR" sz="180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 : single particle energy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         Q : Pauli operator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   V</a:t>
            </a:r>
            <a:r>
              <a:rPr lang="en-US" altLang="ko-KR" sz="1800" baseline="3000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OBEP </a:t>
            </a:r>
            <a:r>
              <a:rPr lang="en-US" altLang="ko-KR" sz="180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: one boson exchange potential of the Bonn group</a:t>
            </a:r>
          </a:p>
          <a:p>
            <a:pPr latinLnBrk="0">
              <a:spcBef>
                <a:spcPct val="0"/>
              </a:spcBef>
              <a:buFontTx/>
              <a:buNone/>
            </a:pPr>
            <a:endParaRPr lang="ko-KR" altLang="en-US" sz="1800"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advTm="185672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모서리가 둥근 직사각형 67"/>
          <p:cNvSpPr/>
          <p:nvPr/>
        </p:nvSpPr>
        <p:spPr>
          <a:xfrm>
            <a:off x="4860032" y="1700213"/>
            <a:ext cx="4032448" cy="165735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4" name="모서리가 둥근 직사각형 73"/>
          <p:cNvSpPr/>
          <p:nvPr/>
        </p:nvSpPr>
        <p:spPr>
          <a:xfrm>
            <a:off x="6228655" y="1916113"/>
            <a:ext cx="1655762" cy="129698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3" name="모서리가 둥근 직사각형 72"/>
          <p:cNvSpPr/>
          <p:nvPr/>
        </p:nvSpPr>
        <p:spPr>
          <a:xfrm>
            <a:off x="8028880" y="1916113"/>
            <a:ext cx="719137" cy="129698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2" name="모서리가 둥근 직사각형 71"/>
          <p:cNvSpPr/>
          <p:nvPr/>
        </p:nvSpPr>
        <p:spPr>
          <a:xfrm>
            <a:off x="5436492" y="1916113"/>
            <a:ext cx="719138" cy="129698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5" name="모서리가 둥근 직사각형 24"/>
          <p:cNvSpPr/>
          <p:nvPr/>
        </p:nvSpPr>
        <p:spPr>
          <a:xfrm>
            <a:off x="466601" y="1701230"/>
            <a:ext cx="3889375" cy="165576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1" name="모서리가 둥근 직사각형 70"/>
          <p:cNvSpPr/>
          <p:nvPr/>
        </p:nvSpPr>
        <p:spPr>
          <a:xfrm>
            <a:off x="3490788" y="1844105"/>
            <a:ext cx="720725" cy="129698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0" name="모서리가 둥근 직사각형 69"/>
          <p:cNvSpPr/>
          <p:nvPr/>
        </p:nvSpPr>
        <p:spPr>
          <a:xfrm>
            <a:off x="1763588" y="1844105"/>
            <a:ext cx="1655763" cy="129698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7" name="모서리가 둥근 직사각형 26"/>
          <p:cNvSpPr/>
          <p:nvPr/>
        </p:nvSpPr>
        <p:spPr>
          <a:xfrm>
            <a:off x="971426" y="1844105"/>
            <a:ext cx="719137" cy="129698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178" name="슬라이드 번호 개체 틀 1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1E3812A-9F91-4E0C-B9A5-8BECDA50AC1A}" type="slidenum">
              <a:rPr lang="en-US" altLang="ko-KR" sz="1200" smtClean="0">
                <a:solidFill>
                  <a:srgbClr val="898989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ko-KR" sz="1200" smtClean="0">
              <a:solidFill>
                <a:srgbClr val="898989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7179" name="Text Box 10"/>
          <p:cNvSpPr txBox="1">
            <a:spLocks noChangeArrowheads="1"/>
          </p:cNvSpPr>
          <p:nvPr/>
        </p:nvSpPr>
        <p:spPr bwMode="auto">
          <a:xfrm>
            <a:off x="0" y="0"/>
            <a:ext cx="2268538" cy="246063"/>
          </a:xfrm>
          <a:prstGeom prst="rect">
            <a:avLst/>
          </a:prstGeom>
          <a:solidFill>
            <a:schemeClr val="tx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0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Motivations</a:t>
            </a:r>
            <a:r>
              <a:rPr lang="en-US" altLang="ko-KR" sz="1000" b="1">
                <a:solidFill>
                  <a:srgbClr val="3333F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4572000" y="0"/>
            <a:ext cx="2303463" cy="246063"/>
          </a:xfrm>
          <a:prstGeom prst="rect">
            <a:avLst/>
          </a:prstGeom>
          <a:solidFill>
            <a:schemeClr val="bg1">
              <a:lumMod val="75000"/>
              <a:alpha val="45882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Results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6875463" y="0"/>
            <a:ext cx="2268537" cy="246063"/>
          </a:xfrm>
          <a:prstGeom prst="rect">
            <a:avLst/>
          </a:prstGeom>
          <a:solidFill>
            <a:schemeClr val="bg1">
              <a:lumMod val="75000"/>
              <a:alpha val="3882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Summary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268538" y="0"/>
            <a:ext cx="2303462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>
                    <a:lumMod val="75000"/>
                  </a:schemeClr>
                </a:solidFill>
              </a:rPr>
              <a:t>Formalism</a:t>
            </a:r>
          </a:p>
        </p:txBody>
      </p:sp>
      <p:sp>
        <p:nvSpPr>
          <p:cNvPr id="7176" name="직사각형 15"/>
          <p:cNvSpPr>
            <a:spLocks noChangeArrowheads="1"/>
          </p:cNvSpPr>
          <p:nvPr/>
        </p:nvSpPr>
        <p:spPr bwMode="auto">
          <a:xfrm>
            <a:off x="179387" y="333375"/>
            <a:ext cx="75589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ko-KR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deuteron-like </a:t>
            </a:r>
            <a:r>
              <a:rPr lang="en-US" altLang="ko-KR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structures in </a:t>
            </a:r>
            <a:r>
              <a:rPr lang="en-US" altLang="ko-KR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N=Z nuclei </a:t>
            </a:r>
            <a:r>
              <a:rPr lang="en-US" altLang="ko-KR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altLang="ko-KR" sz="2400" b="1" dirty="0">
              <a:solidFill>
                <a:srgbClr val="FF0000"/>
              </a:solidFill>
              <a:latin typeface="Calibri" panose="020F050202020403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718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052513"/>
            <a:ext cx="4572000" cy="503237"/>
          </a:xfrm>
        </p:spPr>
        <p:txBody>
          <a:bodyPr/>
          <a:lstStyle/>
          <a:p>
            <a:pPr marL="342900" indent="-342900" algn="l">
              <a:buClr>
                <a:schemeClr val="tx1"/>
              </a:buClr>
              <a:buFont typeface="Wingdings" panose="05000000000000000000" pitchFamily="2" charset="2"/>
              <a:buChar char="u"/>
            </a:pPr>
            <a:r>
              <a:rPr lang="en-US" altLang="ko-KR" sz="2000" b="1" dirty="0" smtClean="0"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T=1, S=0 (</a:t>
            </a:r>
            <a:r>
              <a:rPr lang="en-US" altLang="ko-KR" sz="2000" b="1" dirty="0" err="1" smtClean="0"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Isovector</a:t>
            </a:r>
            <a:r>
              <a:rPr lang="en-US" altLang="ko-KR" sz="2000" b="1" dirty="0" smtClean="0"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(IV</a:t>
            </a:r>
            <a:r>
              <a:rPr lang="en-US" altLang="ko-KR" sz="2000" b="1" dirty="0" smtClean="0"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), spin- singlet)</a:t>
            </a:r>
          </a:p>
        </p:txBody>
      </p:sp>
      <p:sp>
        <p:nvSpPr>
          <p:cNvPr id="7185" name="Rectangle 2"/>
          <p:cNvSpPr txBox="1">
            <a:spLocks noChangeArrowheads="1"/>
          </p:cNvSpPr>
          <p:nvPr/>
        </p:nvSpPr>
        <p:spPr bwMode="auto">
          <a:xfrm>
            <a:off x="4716016" y="1052513"/>
            <a:ext cx="439305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85750" indent="-28575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u"/>
            </a:pPr>
            <a:r>
              <a:rPr kumimoji="0" lang="en-US" altLang="ko-KR" sz="2000" b="1" dirty="0"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T=0, S=1 (</a:t>
            </a:r>
            <a:r>
              <a:rPr kumimoji="0" lang="en-US" altLang="ko-KR" sz="2000" b="1" dirty="0" err="1"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Isoscalar</a:t>
            </a:r>
            <a:r>
              <a:rPr kumimoji="0" lang="en-US" altLang="ko-KR" sz="2000" b="1" dirty="0"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(IS), spin- triplet)  </a:t>
            </a:r>
          </a:p>
        </p:txBody>
      </p:sp>
      <p:sp>
        <p:nvSpPr>
          <p:cNvPr id="2" name="타원 1"/>
          <p:cNvSpPr/>
          <p:nvPr/>
        </p:nvSpPr>
        <p:spPr>
          <a:xfrm>
            <a:off x="1042863" y="2493392"/>
            <a:ext cx="287338" cy="288925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endParaRPr lang="ko-KR" alt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3563813" y="2493392"/>
            <a:ext cx="287338" cy="288925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  <a:endParaRPr lang="ko-KR" alt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1330201" y="2493392"/>
            <a:ext cx="287337" cy="288925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endParaRPr lang="ko-KR" alt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타원 25"/>
          <p:cNvSpPr/>
          <p:nvPr/>
        </p:nvSpPr>
        <p:spPr>
          <a:xfrm>
            <a:off x="3851151" y="2493392"/>
            <a:ext cx="287337" cy="288925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  <a:endParaRPr lang="ko-KR" alt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8" name="직선 화살표 연결선 27"/>
          <p:cNvCxnSpPr/>
          <p:nvPr/>
        </p:nvCxnSpPr>
        <p:spPr>
          <a:xfrm flipV="1">
            <a:off x="3706688" y="2204467"/>
            <a:ext cx="0" cy="28892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/>
          <p:cNvCxnSpPr/>
          <p:nvPr/>
        </p:nvCxnSpPr>
        <p:spPr>
          <a:xfrm>
            <a:off x="3995613" y="2780730"/>
            <a:ext cx="0" cy="28892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/>
          <p:cNvCxnSpPr/>
          <p:nvPr/>
        </p:nvCxnSpPr>
        <p:spPr>
          <a:xfrm flipV="1">
            <a:off x="1187326" y="2204467"/>
            <a:ext cx="0" cy="28892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/>
          <p:cNvCxnSpPr/>
          <p:nvPr/>
        </p:nvCxnSpPr>
        <p:spPr>
          <a:xfrm>
            <a:off x="1474663" y="2780730"/>
            <a:ext cx="0" cy="28892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타원 33"/>
          <p:cNvSpPr/>
          <p:nvPr/>
        </p:nvSpPr>
        <p:spPr>
          <a:xfrm>
            <a:off x="1906463" y="2493392"/>
            <a:ext cx="287338" cy="288925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  <a:endParaRPr lang="ko-KR" alt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타원 34"/>
          <p:cNvSpPr/>
          <p:nvPr/>
        </p:nvSpPr>
        <p:spPr>
          <a:xfrm>
            <a:off x="2195388" y="2493392"/>
            <a:ext cx="287338" cy="288925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endParaRPr lang="ko-KR" alt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타원 35"/>
          <p:cNvSpPr/>
          <p:nvPr/>
        </p:nvSpPr>
        <p:spPr>
          <a:xfrm>
            <a:off x="2698626" y="2493392"/>
            <a:ext cx="287337" cy="288925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  <a:endParaRPr lang="ko-KR" alt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타원 36"/>
          <p:cNvSpPr/>
          <p:nvPr/>
        </p:nvSpPr>
        <p:spPr>
          <a:xfrm>
            <a:off x="2985963" y="2493392"/>
            <a:ext cx="287338" cy="288925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endParaRPr lang="ko-KR" alt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8" name="직선 화살표 연결선 37"/>
          <p:cNvCxnSpPr/>
          <p:nvPr/>
        </p:nvCxnSpPr>
        <p:spPr>
          <a:xfrm flipV="1">
            <a:off x="2050926" y="2204467"/>
            <a:ext cx="0" cy="28892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/>
          <p:cNvCxnSpPr/>
          <p:nvPr/>
        </p:nvCxnSpPr>
        <p:spPr>
          <a:xfrm>
            <a:off x="2338263" y="2780730"/>
            <a:ext cx="0" cy="28892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화살표 연결선 39"/>
          <p:cNvCxnSpPr/>
          <p:nvPr/>
        </p:nvCxnSpPr>
        <p:spPr>
          <a:xfrm flipV="1">
            <a:off x="3130426" y="2204467"/>
            <a:ext cx="0" cy="28892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화살표 연결선 40"/>
          <p:cNvCxnSpPr/>
          <p:nvPr/>
        </p:nvCxnSpPr>
        <p:spPr>
          <a:xfrm>
            <a:off x="2843088" y="2780730"/>
            <a:ext cx="0" cy="28892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덧셈 기호 21"/>
          <p:cNvSpPr/>
          <p:nvPr/>
        </p:nvSpPr>
        <p:spPr>
          <a:xfrm>
            <a:off x="2482726" y="2564830"/>
            <a:ext cx="215900" cy="215900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8" name="타원 47"/>
          <p:cNvSpPr/>
          <p:nvPr/>
        </p:nvSpPr>
        <p:spPr>
          <a:xfrm>
            <a:off x="6371530" y="2565400"/>
            <a:ext cx="287337" cy="288925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  <a:endParaRPr lang="ko-KR" alt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타원 48"/>
          <p:cNvSpPr/>
          <p:nvPr/>
        </p:nvSpPr>
        <p:spPr>
          <a:xfrm>
            <a:off x="6660455" y="2565400"/>
            <a:ext cx="287337" cy="288925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endParaRPr lang="ko-KR" alt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타원 49"/>
          <p:cNvSpPr/>
          <p:nvPr/>
        </p:nvSpPr>
        <p:spPr>
          <a:xfrm>
            <a:off x="7163692" y="2565400"/>
            <a:ext cx="287338" cy="288925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  <a:endParaRPr lang="ko-KR" alt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" name="타원 50"/>
          <p:cNvSpPr/>
          <p:nvPr/>
        </p:nvSpPr>
        <p:spPr>
          <a:xfrm>
            <a:off x="7451030" y="2565400"/>
            <a:ext cx="287337" cy="288925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endParaRPr lang="ko-KR" alt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52" name="직선 화살표 연결선 51"/>
          <p:cNvCxnSpPr/>
          <p:nvPr/>
        </p:nvCxnSpPr>
        <p:spPr>
          <a:xfrm flipV="1">
            <a:off x="6515992" y="2276475"/>
            <a:ext cx="0" cy="28892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화살표 연결선 52"/>
          <p:cNvCxnSpPr/>
          <p:nvPr/>
        </p:nvCxnSpPr>
        <p:spPr>
          <a:xfrm>
            <a:off x="6803330" y="2852738"/>
            <a:ext cx="0" cy="28892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화살표 연결선 53"/>
          <p:cNvCxnSpPr/>
          <p:nvPr/>
        </p:nvCxnSpPr>
        <p:spPr>
          <a:xfrm flipV="1">
            <a:off x="7593905" y="2276475"/>
            <a:ext cx="0" cy="28892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화살표 연결선 54"/>
          <p:cNvCxnSpPr/>
          <p:nvPr/>
        </p:nvCxnSpPr>
        <p:spPr>
          <a:xfrm>
            <a:off x="7306567" y="2852738"/>
            <a:ext cx="0" cy="28892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뺄셈 기호 22"/>
          <p:cNvSpPr/>
          <p:nvPr/>
        </p:nvSpPr>
        <p:spPr>
          <a:xfrm>
            <a:off x="6946205" y="2636838"/>
            <a:ext cx="215900" cy="215900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8" name="타원 57"/>
          <p:cNvSpPr/>
          <p:nvPr/>
        </p:nvSpPr>
        <p:spPr>
          <a:xfrm>
            <a:off x="5507930" y="2565400"/>
            <a:ext cx="287337" cy="288925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  <a:endParaRPr lang="ko-KR" alt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9" name="타원 58"/>
          <p:cNvSpPr/>
          <p:nvPr/>
        </p:nvSpPr>
        <p:spPr>
          <a:xfrm>
            <a:off x="5796855" y="2565400"/>
            <a:ext cx="287337" cy="288925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endParaRPr lang="ko-KR" alt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60" name="직선 화살표 연결선 59"/>
          <p:cNvCxnSpPr/>
          <p:nvPr/>
        </p:nvCxnSpPr>
        <p:spPr>
          <a:xfrm flipV="1">
            <a:off x="5939730" y="2276475"/>
            <a:ext cx="0" cy="28892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화살표 연결선 60"/>
          <p:cNvCxnSpPr/>
          <p:nvPr/>
        </p:nvCxnSpPr>
        <p:spPr>
          <a:xfrm flipV="1">
            <a:off x="5652392" y="2276475"/>
            <a:ext cx="0" cy="28892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타원 61"/>
          <p:cNvSpPr/>
          <p:nvPr/>
        </p:nvSpPr>
        <p:spPr>
          <a:xfrm>
            <a:off x="8028880" y="2565400"/>
            <a:ext cx="287337" cy="288925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  <a:endParaRPr lang="ko-KR" alt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3" name="타원 62"/>
          <p:cNvSpPr/>
          <p:nvPr/>
        </p:nvSpPr>
        <p:spPr>
          <a:xfrm>
            <a:off x="8316217" y="2565400"/>
            <a:ext cx="287338" cy="288925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endParaRPr lang="ko-KR" alt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64" name="직선 화살표 연결선 63"/>
          <p:cNvCxnSpPr/>
          <p:nvPr/>
        </p:nvCxnSpPr>
        <p:spPr>
          <a:xfrm>
            <a:off x="8171755" y="2852738"/>
            <a:ext cx="0" cy="28892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화살표 연결선 64"/>
          <p:cNvCxnSpPr/>
          <p:nvPr/>
        </p:nvCxnSpPr>
        <p:spPr>
          <a:xfrm>
            <a:off x="8460680" y="2852738"/>
            <a:ext cx="0" cy="28892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79413" y="1846565"/>
            <a:ext cx="82811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b="1" dirty="0" err="1"/>
              <a:t>T</a:t>
            </a:r>
            <a:r>
              <a:rPr lang="en-US" altLang="ko-KR" b="1" baseline="-25000" dirty="0" err="1"/>
              <a:t>z</a:t>
            </a:r>
            <a:r>
              <a:rPr lang="en-US" altLang="ko-KR" b="1" dirty="0"/>
              <a:t> :   +1              0               -1            </a:t>
            </a:r>
            <a:r>
              <a:rPr lang="en-US" altLang="ko-KR" b="1" dirty="0" smtClean="0"/>
              <a:t>   </a:t>
            </a:r>
            <a:r>
              <a:rPr lang="en-US" altLang="ko-KR" b="1" dirty="0" err="1" smtClean="0"/>
              <a:t>S</a:t>
            </a:r>
            <a:r>
              <a:rPr lang="en-US" altLang="ko-KR" b="1" baseline="-25000" dirty="0" err="1" smtClean="0"/>
              <a:t>z</a:t>
            </a:r>
            <a:r>
              <a:rPr lang="en-US" altLang="ko-KR" b="1" dirty="0" smtClean="0"/>
              <a:t> </a:t>
            </a:r>
            <a:r>
              <a:rPr lang="en-US" altLang="ko-KR" b="1" dirty="0"/>
              <a:t>:   +1               0              -1  </a:t>
            </a:r>
            <a:endParaRPr lang="ko-KR" alt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직사각형 23"/>
              <p:cNvSpPr>
                <a:spLocks noChangeArrowheads="1"/>
              </p:cNvSpPr>
              <p:nvPr/>
            </p:nvSpPr>
            <p:spPr bwMode="auto">
              <a:xfrm>
                <a:off x="395536" y="3501008"/>
                <a:ext cx="8424863" cy="310854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xtLst/>
            </p:spPr>
            <p:txBody>
              <a:bodyPr>
                <a:spAutoFit/>
              </a:bodyPr>
              <a:lstStyle>
                <a:lvl1pPr marL="342900" indent="-342900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9pPr>
              </a:lstStyle>
              <a:p>
                <a:pPr>
                  <a:spcBef>
                    <a:spcPct val="0"/>
                  </a:spcBef>
                  <a:buFont typeface="Wingdings" panose="05000000000000000000" pitchFamily="2" charset="2"/>
                  <a:buChar char="Ø"/>
                  <a:defRPr/>
                </a:pPr>
                <a:r>
                  <a:rPr lang="en-US" altLang="ko-KR" sz="2000" b="1" dirty="0" smtClean="0">
                    <a:solidFill>
                      <a:srgbClr val="00B050"/>
                    </a:solidFill>
                    <a:latin typeface="Calibri" panose="020F0502020204030204" pitchFamily="34" charset="0"/>
                    <a:ea typeface="굴림" panose="020B0600000101010101" pitchFamily="50" charset="-127"/>
                    <a:cs typeface="Calibri" panose="020F0502020204030204" pitchFamily="34" charset="0"/>
                  </a:rPr>
                  <a:t>T=0, S=1 mode(only np-pair) </a:t>
                </a:r>
                <a:r>
                  <a:rPr lang="en-US" altLang="ko-KR" sz="2000" dirty="0" smtClean="0">
                    <a:latin typeface="Calibri" panose="020F0502020204030204" pitchFamily="34" charset="0"/>
                    <a:ea typeface="굴림" panose="020B0600000101010101" pitchFamily="50" charset="-127"/>
                    <a:cs typeface="Calibri" panose="020F0502020204030204" pitchFamily="34" charset="0"/>
                  </a:rPr>
                  <a:t>is related to tensor force like the deuteron structure(</a:t>
                </a:r>
                <a14:m>
                  <m:oMath xmlns:m="http://schemas.openxmlformats.org/officeDocument/2006/math">
                    <m:r>
                      <a:rPr lang="en-US" altLang="ko-KR" sz="2000" b="0" i="1" baseline="30000" smtClean="0">
                        <a:latin typeface="Cambria Math" panose="02040503050406030204" pitchFamily="18" charset="0"/>
                        <a:ea typeface="굴림" panose="020B0600000101010101" pitchFamily="50" charset="-127"/>
                        <a:cs typeface="Calibri" panose="020F0502020204030204" pitchFamily="34" charset="0"/>
                      </a:rPr>
                      <m:t>3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굴림" panose="020B0600000101010101" pitchFamily="50" charset="-127"/>
                        <a:cs typeface="Calibri" panose="020F0502020204030204" pitchFamily="34" charset="0"/>
                      </a:rPr>
                      <m:t>𝑆</m:t>
                    </m:r>
                    <m:r>
                      <a:rPr lang="en-US" altLang="ko-KR" sz="2000" b="0" i="1" baseline="-25000" smtClean="0">
                        <a:latin typeface="Cambria Math" panose="02040503050406030204" pitchFamily="18" charset="0"/>
                        <a:ea typeface="굴림" panose="020B0600000101010101" pitchFamily="50" charset="-127"/>
                        <a:cs typeface="Calibri" panose="020F0502020204030204" pitchFamily="34" charset="0"/>
                      </a:rPr>
                      <m:t>1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굴림" panose="020B0600000101010101" pitchFamily="50" charset="-127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ko-KR" sz="2000" dirty="0" smtClean="0">
                    <a:latin typeface="Calibri" panose="020F0502020204030204" pitchFamily="34" charset="0"/>
                    <a:ea typeface="굴림" panose="020B0600000101010101" pitchFamily="50" charset="-127"/>
                    <a:cs typeface="Calibri" panose="020F0502020204030204" pitchFamily="34" charset="0"/>
                  </a:rPr>
                  <a:t>.     </a:t>
                </a:r>
                <a:r>
                  <a:rPr lang="en-US" altLang="ko-KR" sz="2000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ko-KR" sz="20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Deuteron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000" i="1">
                            <a:solidFill>
                              <a:srgbClr val="000000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ko-K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e>
                      <m:sup>
                        <m:r>
                          <a:rPr lang="en-US" altLang="ko-K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</m:sup>
                    </m:sSup>
                    <m:r>
                      <a:rPr lang="en-US" altLang="ko-K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 </m:t>
                    </m:r>
                    <m:r>
                      <a:rPr lang="en-US" altLang="ko-K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𝐽</m:t>
                    </m:r>
                    <m:r>
                      <a:rPr lang="en-US" altLang="ko-K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=1,  </m:t>
                    </m:r>
                    <m:r>
                      <a:rPr lang="en-US" altLang="ko-K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𝑇</m:t>
                    </m:r>
                    <m:r>
                      <a:rPr lang="en-US" altLang="ko-K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=0,  </m:t>
                    </m:r>
                    <m:r>
                      <a:rPr lang="en-US" altLang="ko-K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𝑆</m:t>
                    </m:r>
                    <m:r>
                      <a:rPr lang="en-US" altLang="ko-K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=1,  </m:t>
                    </m:r>
                    <m:r>
                      <a:rPr lang="en-US" altLang="ko-K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𝐿</m:t>
                    </m:r>
                    <m:r>
                      <a:rPr lang="en-US" altLang="ko-K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=0, 2</m:t>
                    </m:r>
                  </m:oMath>
                </a14:m>
                <a:endParaRPr lang="en-US" altLang="ko-KR" sz="2000" dirty="0" smtClean="0">
                  <a:latin typeface="Calibri" panose="020F0502020204030204" pitchFamily="34" charset="0"/>
                  <a:ea typeface="굴림" panose="020B0600000101010101" pitchFamily="50" charset="-127"/>
                  <a:cs typeface="Calibri" panose="020F0502020204030204" pitchFamily="34" charset="0"/>
                </a:endParaRPr>
              </a:p>
              <a:p>
                <a:pPr marL="0" indent="0">
                  <a:spcBef>
                    <a:spcPct val="0"/>
                  </a:spcBef>
                  <a:buNone/>
                  <a:defRPr/>
                </a:pPr>
                <a:r>
                  <a:rPr lang="en-US" altLang="ko-KR" sz="2000" dirty="0"/>
                  <a:t> </a:t>
                </a:r>
                <a:r>
                  <a:rPr lang="en-US" altLang="ko-KR" sz="2000" dirty="0" smtClean="0"/>
                  <a:t>              </a:t>
                </a:r>
                <a14:m>
                  <m:oMath xmlns:m="http://schemas.openxmlformats.org/officeDocument/2006/math">
                    <m:r>
                      <a:rPr lang="en-US" altLang="ko-KR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2000" i="1">
                        <a:latin typeface="Cambria Math" panose="02040503050406030204" pitchFamily="18" charset="0"/>
                      </a:rPr>
                      <m:t>𝐵𝐸</m:t>
                    </m:r>
                    <m:r>
                      <a:rPr lang="en-US" altLang="ko-KR" sz="2000" i="1" baseline="-2500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ko-KR" sz="2000" i="1">
                        <a:latin typeface="Cambria Math" panose="02040503050406030204" pitchFamily="18" charset="0"/>
                      </a:rPr>
                      <m:t>=2.2</m:t>
                    </m:r>
                    <m:r>
                      <a:rPr lang="en-US" altLang="ko-KR" sz="2000" i="1">
                        <a:latin typeface="Cambria Math" panose="02040503050406030204" pitchFamily="18" charset="0"/>
                      </a:rPr>
                      <m:t>𝑀𝑒𝑉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ko-KR" sz="2000" dirty="0"/>
                  <a:t> </a:t>
                </a:r>
                <a:endParaRPr lang="en-US" altLang="ko-KR" sz="2000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0"/>
                  </a:spcBef>
                  <a:buFont typeface="Wingdings" panose="05000000000000000000" pitchFamily="2" charset="2"/>
                  <a:buChar char="Ø"/>
                  <a:defRPr/>
                </a:pPr>
                <a:endParaRPr lang="en-US" altLang="ko-KR" sz="20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Font typeface="Wingdings" panose="05000000000000000000" pitchFamily="2" charset="2"/>
                  <a:buChar char="Ø"/>
                  <a:defRPr/>
                </a:pPr>
                <a:r>
                  <a:rPr lang="en-US" altLang="ko-KR" sz="2000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There is a </a:t>
                </a:r>
                <a14:m>
                  <m:oMath xmlns:m="http://schemas.openxmlformats.org/officeDocument/2006/math">
                    <m:r>
                      <a:rPr lang="ko-KR" altLang="en-US" sz="2000" i="1" smtClean="0">
                        <a:solidFill>
                          <a:srgbClr val="000000"/>
                        </a:solidFill>
                        <a:latin typeface="Cambria Math"/>
                        <a:cs typeface="Calibri" panose="020F0502020204030204" pitchFamily="34" charset="0"/>
                      </a:rPr>
                      <m:t>𝛼</m:t>
                    </m:r>
                  </m:oMath>
                </a14:m>
                <a:r>
                  <a:rPr lang="en-US" altLang="ko-KR" sz="2000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-structure in nuclei. </a:t>
                </a:r>
              </a:p>
              <a:p>
                <a:pPr marL="0" indent="0">
                  <a:buNone/>
                  <a:defRPr/>
                </a:pPr>
                <a:r>
                  <a:rPr lang="en-US" altLang="ko-KR" sz="20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ko-KR" sz="2000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 </a:t>
                </a:r>
                <a:r>
                  <a:rPr lang="en-US" altLang="ko-KR" sz="2000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 the  same context, there may be </a:t>
                </a:r>
                <a:r>
                  <a:rPr lang="en-US" altLang="ko-KR" sz="2000" b="1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 deuteron-structure in nuclei.</a:t>
                </a:r>
              </a:p>
              <a:p>
                <a:pPr>
                  <a:buFont typeface="Wingdings" panose="05000000000000000000" pitchFamily="2" charset="2"/>
                  <a:buChar char="Ø"/>
                  <a:defRPr/>
                </a:pPr>
                <a:r>
                  <a:rPr lang="en-US" altLang="ko-KR" sz="2000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For </a:t>
                </a:r>
                <a:r>
                  <a:rPr lang="en-US" altLang="ko-KR" sz="20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N=Z nuclei, </a:t>
                </a:r>
                <a:r>
                  <a:rPr lang="en-US" altLang="ko-KR" sz="2000" b="1" i="1" dirty="0" smtClean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np</a:t>
                </a:r>
                <a:r>
                  <a:rPr lang="en-US" altLang="ko-KR" sz="2000" b="1" dirty="0" smtClean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pairing(T=0 pairing) is </a:t>
                </a:r>
                <a:r>
                  <a:rPr lang="en-US" altLang="ko-KR" sz="2000" b="1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more dominant</a:t>
                </a:r>
                <a:r>
                  <a:rPr lang="en-US" altLang="ko-KR" sz="2000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ko-KR" sz="20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than the </a:t>
                </a:r>
                <a:r>
                  <a:rPr lang="en-US" altLang="ko-KR" sz="2000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like-pairing because </a:t>
                </a:r>
                <a:r>
                  <a:rPr lang="en-US" altLang="ko-KR" sz="20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protons and neutrons occupy the same orbital and have </a:t>
                </a:r>
                <a:r>
                  <a:rPr lang="en-US" altLang="ko-KR" sz="2000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</a:t>
                </a:r>
              </a:p>
              <a:p>
                <a:pPr marL="0" indent="0" eaLnBrk="1" hangingPunct="1">
                  <a:buNone/>
                  <a:defRPr/>
                </a:pPr>
                <a:r>
                  <a:rPr lang="en-US" altLang="ko-KR" sz="2000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 maximal </a:t>
                </a:r>
                <a:r>
                  <a:rPr lang="en-US" altLang="ko-KR" sz="20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spatial </a:t>
                </a:r>
                <a:r>
                  <a:rPr lang="en-US" altLang="ko-KR" sz="2000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overlap</a:t>
                </a:r>
                <a:r>
                  <a:rPr lang="en-US" altLang="ko-KR" sz="2000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en-US" altLang="ko-KR" sz="2000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6" name="직사각형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3501008"/>
                <a:ext cx="8424863" cy="3108543"/>
              </a:xfrm>
              <a:prstGeom prst="rect">
                <a:avLst/>
              </a:prstGeom>
              <a:blipFill rotWithShape="1">
                <a:blip r:embed="rId2"/>
                <a:stretch>
                  <a:fillRect l="-651" t="-980" r="-72" b="-2549"/>
                </a:stretch>
              </a:blipFill>
              <a:ln w="9525">
                <a:noFill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3635896" y="4149080"/>
                <a:ext cx="3456384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ko-KR" sz="1600" b="0" dirty="0" smtClean="0"/>
                  <a:t>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ko-KR" sz="200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ko-KR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ko-KR" altLang="en-US" sz="2000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  <m:r>
                              <a:rPr lang="en-US" altLang="ko-KR" sz="2000" i="1" baseline="-2500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d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0.96</m:t>
                    </m:r>
                    <m:d>
                      <m:dPr>
                        <m:begChr m:val="|"/>
                        <m:endChr m:val=""/>
                        <m:ctrlPr>
                          <a:rPr lang="en-US" altLang="ko-KR" sz="2000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ko-KR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ko-KR" sz="2000" i="1" baseline="3000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altLang="ko-KR" sz="2000" i="1" baseline="-2500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sz="2000" i="1">
                        <a:latin typeface="Cambria Math" panose="02040503050406030204" pitchFamily="18" charset="0"/>
                      </a:rPr>
                      <m:t>0.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04</m:t>
                    </m:r>
                    <m:d>
                      <m:dPr>
                        <m:begChr m:val="|"/>
                        <m:endChr m:val=""/>
                        <m:ctrlPr>
                          <a:rPr lang="en-US" altLang="ko-KR" sz="2000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ko-KR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ko-KR" sz="2000" b="0" i="1" baseline="3000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altLang="ko-KR" sz="2000" b="0" i="1" baseline="-2500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</m:oMath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4149080"/>
                <a:ext cx="3456384" cy="307777"/>
              </a:xfrm>
              <a:prstGeom prst="rect">
                <a:avLst/>
              </a:prstGeom>
              <a:blipFill>
                <a:blip r:embed="rId3"/>
                <a:stretch>
                  <a:fillRect l="-9524" t="-174000" r="-8995" b="-26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2349176"/>
      </p:ext>
    </p:extLst>
  </p:cSld>
  <p:clrMapOvr>
    <a:masterClrMapping/>
  </p:clrMapOvr>
  <p:transition advTm="185672"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직사각형 15"/>
          <p:cNvSpPr>
            <a:spLocks noChangeArrowheads="1"/>
          </p:cNvSpPr>
          <p:nvPr/>
        </p:nvSpPr>
        <p:spPr bwMode="auto">
          <a:xfrm>
            <a:off x="395288" y="436563"/>
            <a:ext cx="6048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ko-KR" sz="2000">
                <a:solidFill>
                  <a:srgbClr val="0000CC"/>
                </a:solidFill>
                <a:latin typeface="Arial Rounded MT Bold" panose="020F0704030504030204" pitchFamily="34" charset="0"/>
                <a:ea typeface="굴림" panose="020B0600000101010101" pitchFamily="50" charset="-127"/>
              </a:rPr>
              <a:t> Pairing correlation </a:t>
            </a:r>
            <a:endParaRPr lang="ko-KR" altLang="en-US" sz="2000">
              <a:solidFill>
                <a:srgbClr val="0000CC"/>
              </a:solidFill>
              <a:latin typeface="Arial Rounded MT Bold" panose="020F0704030504030204" pitchFamily="34" charset="0"/>
              <a:ea typeface="굴림" panose="020B0600000101010101" pitchFamily="50" charset="-127"/>
            </a:endParaRPr>
          </a:p>
        </p:txBody>
      </p:sp>
      <p:sp>
        <p:nvSpPr>
          <p:cNvPr id="86019" name="슬라이드 번호 개체 틀 16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833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BCAA13-DC9E-4C37-B1DC-521BA99339F3}" type="slidenum">
              <a:rPr lang="en-US" altLang="ko-KR" sz="1200" smtClean="0">
                <a:solidFill>
                  <a:srgbClr val="898989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ko-KR" sz="1200" smtClean="0">
              <a:solidFill>
                <a:srgbClr val="898989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0" y="0"/>
            <a:ext cx="2268538" cy="246063"/>
          </a:xfrm>
          <a:prstGeom prst="rect">
            <a:avLst/>
          </a:prstGeom>
          <a:solidFill>
            <a:schemeClr val="bg1">
              <a:lumMod val="8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 dirty="0">
                <a:solidFill>
                  <a:schemeClr val="bg1"/>
                </a:solidFill>
              </a:rPr>
              <a:t>Motivations</a:t>
            </a:r>
            <a:r>
              <a:rPr lang="en-US" altLang="ko-KR" sz="1000" b="1" dirty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4572000" y="0"/>
            <a:ext cx="2303463" cy="246063"/>
          </a:xfrm>
          <a:prstGeom prst="rect">
            <a:avLst/>
          </a:prstGeom>
          <a:solidFill>
            <a:schemeClr val="bg1">
              <a:lumMod val="75000"/>
              <a:alpha val="45882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Results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6875463" y="0"/>
            <a:ext cx="2268537" cy="246063"/>
          </a:xfrm>
          <a:prstGeom prst="rect">
            <a:avLst/>
          </a:prstGeom>
          <a:solidFill>
            <a:schemeClr val="bg1">
              <a:lumMod val="75000"/>
              <a:alpha val="3882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Summary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86023" name="Text Box 10"/>
          <p:cNvSpPr txBox="1">
            <a:spLocks noChangeArrowheads="1"/>
          </p:cNvSpPr>
          <p:nvPr/>
        </p:nvSpPr>
        <p:spPr bwMode="auto">
          <a:xfrm>
            <a:off x="2268538" y="0"/>
            <a:ext cx="2303462" cy="246063"/>
          </a:xfrm>
          <a:prstGeom prst="rect">
            <a:avLst/>
          </a:prstGeom>
          <a:solidFill>
            <a:schemeClr val="tx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0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Formalism</a:t>
            </a:r>
            <a:endParaRPr lang="en-US" altLang="ko-KR" sz="1000" b="1">
              <a:solidFill>
                <a:srgbClr val="3333FF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cxnSp>
        <p:nvCxnSpPr>
          <p:cNvPr id="27" name="직선 연결선 26"/>
          <p:cNvCxnSpPr/>
          <p:nvPr/>
        </p:nvCxnSpPr>
        <p:spPr>
          <a:xfrm>
            <a:off x="1476375" y="2049463"/>
            <a:ext cx="14398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타원 28"/>
          <p:cNvSpPr/>
          <p:nvPr/>
        </p:nvSpPr>
        <p:spPr>
          <a:xfrm>
            <a:off x="1763713" y="1906588"/>
            <a:ext cx="288925" cy="28733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30" name="타원 29"/>
          <p:cNvSpPr/>
          <p:nvPr/>
        </p:nvSpPr>
        <p:spPr>
          <a:xfrm>
            <a:off x="2124075" y="1906588"/>
            <a:ext cx="288925" cy="28733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86027" name="TextBox 30"/>
          <p:cNvSpPr txBox="1">
            <a:spLocks noChangeArrowheads="1"/>
          </p:cNvSpPr>
          <p:nvPr/>
        </p:nvSpPr>
        <p:spPr bwMode="auto">
          <a:xfrm>
            <a:off x="755650" y="1843088"/>
            <a:ext cx="8651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latin typeface="Arial Unicode MS" pitchFamily="50" charset="-127"/>
                <a:ea typeface="Arial Unicode MS" pitchFamily="50" charset="-127"/>
              </a:rPr>
              <a:t>J=0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latin typeface="Arial Unicode MS" pitchFamily="50" charset="-127"/>
                <a:ea typeface="Arial Unicode MS" pitchFamily="50" charset="-127"/>
              </a:rPr>
              <a:t>T=1</a:t>
            </a:r>
            <a:endParaRPr lang="ko-KR" altLang="en-US" sz="1800">
              <a:latin typeface="Arial Unicode MS" pitchFamily="50" charset="-127"/>
              <a:ea typeface="Arial Unicode MS" pitchFamily="50" charset="-127"/>
            </a:endParaRPr>
          </a:p>
        </p:txBody>
      </p:sp>
      <p:sp>
        <p:nvSpPr>
          <p:cNvPr id="32" name="위쪽 화살표 31"/>
          <p:cNvSpPr/>
          <p:nvPr/>
        </p:nvSpPr>
        <p:spPr>
          <a:xfrm flipV="1">
            <a:off x="2195513" y="1762125"/>
            <a:ext cx="144462" cy="360363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33" name="위쪽 화살표 32"/>
          <p:cNvSpPr/>
          <p:nvPr/>
        </p:nvSpPr>
        <p:spPr>
          <a:xfrm>
            <a:off x="1836738" y="1762125"/>
            <a:ext cx="142875" cy="360363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86030" name="TextBox 33"/>
          <p:cNvSpPr txBox="1">
            <a:spLocks noChangeArrowheads="1"/>
          </p:cNvSpPr>
          <p:nvPr/>
        </p:nvSpPr>
        <p:spPr bwMode="auto">
          <a:xfrm>
            <a:off x="1547813" y="2122488"/>
            <a:ext cx="12969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latin typeface="굴림" panose="020B0600000101010101" pitchFamily="50" charset="-127"/>
                <a:ea typeface="굴림" panose="020B0600000101010101" pitchFamily="50" charset="-127"/>
              </a:rPr>
              <a:t>j m   j -m</a:t>
            </a:r>
            <a:endParaRPr lang="ko-KR" altLang="en-US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cxnSp>
        <p:nvCxnSpPr>
          <p:cNvPr id="35" name="직선 연결선 34"/>
          <p:cNvCxnSpPr/>
          <p:nvPr/>
        </p:nvCxnSpPr>
        <p:spPr>
          <a:xfrm>
            <a:off x="4357688" y="1874838"/>
            <a:ext cx="11509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타원 35"/>
          <p:cNvSpPr/>
          <p:nvPr/>
        </p:nvSpPr>
        <p:spPr>
          <a:xfrm>
            <a:off x="4645025" y="1731963"/>
            <a:ext cx="288925" cy="28733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37" name="타원 36"/>
          <p:cNvSpPr/>
          <p:nvPr/>
        </p:nvSpPr>
        <p:spPr>
          <a:xfrm>
            <a:off x="5005388" y="1731963"/>
            <a:ext cx="287337" cy="28733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39" name="위쪽 화살표 38"/>
          <p:cNvSpPr/>
          <p:nvPr/>
        </p:nvSpPr>
        <p:spPr>
          <a:xfrm flipV="1">
            <a:off x="5076825" y="1587500"/>
            <a:ext cx="144463" cy="360363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40" name="위쪽 화살표 39"/>
          <p:cNvSpPr/>
          <p:nvPr/>
        </p:nvSpPr>
        <p:spPr>
          <a:xfrm>
            <a:off x="4716463" y="1587500"/>
            <a:ext cx="144462" cy="360363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86036" name="TextBox 40"/>
          <p:cNvSpPr txBox="1">
            <a:spLocks noChangeArrowheads="1"/>
          </p:cNvSpPr>
          <p:nvPr/>
        </p:nvSpPr>
        <p:spPr bwMode="auto">
          <a:xfrm>
            <a:off x="4573588" y="1947863"/>
            <a:ext cx="22320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ko-KR" sz="18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Ω</a:t>
            </a:r>
            <a:r>
              <a:rPr lang="en-US" altLang="ko-KR" sz="1800">
                <a:latin typeface="굴림" panose="020B0600000101010101" pitchFamily="50" charset="-127"/>
                <a:ea typeface="굴림" panose="020B0600000101010101" pitchFamily="50" charset="-127"/>
                <a:cs typeface="Arial" panose="020B0604020202020204" pitchFamily="34" charset="0"/>
              </a:rPr>
              <a:t>  -</a:t>
            </a:r>
            <a:r>
              <a:rPr lang="el-GR" altLang="ko-KR" sz="18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Ω</a:t>
            </a:r>
            <a:endParaRPr lang="en-US" altLang="ko-KR" sz="180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b="1">
                <a:latin typeface="Arial Unicode MS" pitchFamily="50" charset="-127"/>
                <a:ea typeface="Arial Unicode MS" pitchFamily="50" charset="-127"/>
                <a:cs typeface="Arial" panose="020B0604020202020204" pitchFamily="34" charset="0"/>
              </a:rPr>
              <a:t>(J=0,1, 2, 3 </a:t>
            </a:r>
            <a:r>
              <a:rPr lang="en-US" altLang="ko-KR" sz="1600">
                <a:latin typeface="Arial Unicode MS" pitchFamily="50" charset="-127"/>
                <a:ea typeface="Arial Unicode MS" pitchFamily="50" charset="-127"/>
                <a:cs typeface="Arial" panose="020B0604020202020204" pitchFamily="34" charset="0"/>
              </a:rPr>
              <a:t>∙∙∙)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b="1">
                <a:solidFill>
                  <a:srgbClr val="FF0000"/>
                </a:solidFill>
                <a:latin typeface="Arial Unicode MS" pitchFamily="50" charset="-127"/>
                <a:ea typeface="Arial Unicode MS" pitchFamily="50" charset="-127"/>
                <a:cs typeface="Arial" panose="020B0604020202020204" pitchFamily="34" charset="0"/>
              </a:rPr>
              <a:t>T=0  J=1, 3, 5, </a:t>
            </a:r>
            <a:r>
              <a:rPr lang="en-US" altLang="ko-KR" sz="1600" b="1">
                <a:solidFill>
                  <a:srgbClr val="FF0000"/>
                </a:solidFill>
                <a:latin typeface="Arial Unicode MS" pitchFamily="50" charset="-127"/>
                <a:ea typeface="Arial Unicode MS" pitchFamily="50" charset="-127"/>
                <a:cs typeface="Arial" panose="020B0604020202020204" pitchFamily="34" charset="0"/>
              </a:rPr>
              <a:t>∙∙∙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latin typeface="Arial Unicode MS" pitchFamily="50" charset="-127"/>
                <a:ea typeface="Arial Unicode MS" pitchFamily="50" charset="-127"/>
                <a:cs typeface="Arial" panose="020B0604020202020204" pitchFamily="34" charset="0"/>
              </a:rPr>
              <a:t>T=1  J=0, 2, 4, </a:t>
            </a:r>
            <a:r>
              <a:rPr lang="en-US" altLang="ko-KR" sz="1600">
                <a:latin typeface="Arial Unicode MS" pitchFamily="50" charset="-127"/>
                <a:ea typeface="Arial Unicode MS" pitchFamily="50" charset="-127"/>
                <a:cs typeface="Arial" panose="020B0604020202020204" pitchFamily="34" charset="0"/>
              </a:rPr>
              <a:t>∙∙∙</a:t>
            </a:r>
          </a:p>
        </p:txBody>
      </p:sp>
      <p:sp>
        <p:nvSpPr>
          <p:cNvPr id="1047" name="직사각형 43"/>
          <p:cNvSpPr>
            <a:spLocks noChangeArrowheads="1"/>
          </p:cNvSpPr>
          <p:nvPr/>
        </p:nvSpPr>
        <p:spPr bwMode="auto">
          <a:xfrm>
            <a:off x="1116013" y="1052513"/>
            <a:ext cx="5832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>
              <a:defRPr/>
            </a:pPr>
            <a:r>
              <a:rPr lang="en-US" altLang="ko-KR" sz="2000" dirty="0">
                <a:latin typeface="Arial" charset="0"/>
                <a:ea typeface="굴림" charset="-127"/>
                <a:cs typeface="Arial" charset="0"/>
              </a:rPr>
              <a:t>      </a:t>
            </a:r>
            <a:r>
              <a:rPr lang="en-US" altLang="ko-KR" sz="2000" b="1" u="wavyDb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굴림" charset="-127"/>
                <a:cs typeface="Arial" charset="0"/>
              </a:rPr>
              <a:t>BCS</a:t>
            </a:r>
            <a:r>
              <a:rPr lang="en-US" altLang="ko-KR" sz="2000" dirty="0">
                <a:latin typeface="Arial" charset="0"/>
                <a:ea typeface="굴림" charset="-127"/>
                <a:cs typeface="Arial" charset="0"/>
              </a:rPr>
              <a:t>                                    </a:t>
            </a:r>
            <a:r>
              <a:rPr lang="en-US" altLang="ko-KR" sz="2000" b="1" u="wavyDb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굴림" charset="-127"/>
                <a:cs typeface="Arial" charset="0"/>
              </a:rPr>
              <a:t>deformed BCS</a:t>
            </a:r>
            <a:endParaRPr lang="ko-KR" altLang="en-US" sz="2000" b="1" u="wavyDb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charset="-127"/>
              <a:ea typeface="굴림" charset="-127"/>
            </a:endParaRPr>
          </a:p>
        </p:txBody>
      </p:sp>
      <p:sp>
        <p:nvSpPr>
          <p:cNvPr id="60" name="왼쪽 중괄호 59"/>
          <p:cNvSpPr/>
          <p:nvPr/>
        </p:nvSpPr>
        <p:spPr>
          <a:xfrm>
            <a:off x="7451725" y="981075"/>
            <a:ext cx="433388" cy="3168650"/>
          </a:xfrm>
          <a:prstGeom prst="leftBrace">
            <a:avLst>
              <a:gd name="adj1" fmla="val 8333"/>
              <a:gd name="adj2" fmla="val 4765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6732588" y="2060575"/>
            <a:ext cx="9366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22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Ω= ½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22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j ≥ Ω</a:t>
            </a:r>
            <a:endParaRPr lang="ko-KR" altLang="en-US" sz="2200">
              <a:latin typeface="굴림" panose="020B0600000101010101" pitchFamily="50" charset="-127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7812088" y="866775"/>
          <a:ext cx="528637" cy="335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91" name="Equation" r:id="rId5" imgW="317362" imgH="2005729" progId="Equation.3">
                  <p:embed/>
                </p:oleObj>
              </mc:Choice>
              <mc:Fallback>
                <p:oleObj name="Equation" r:id="rId5" imgW="317362" imgH="200572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2088" y="866775"/>
                        <a:ext cx="528637" cy="335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41" name="TextBox 30"/>
          <p:cNvSpPr txBox="1">
            <a:spLocks noChangeArrowheads="1"/>
          </p:cNvSpPr>
          <p:nvPr/>
        </p:nvSpPr>
        <p:spPr bwMode="auto">
          <a:xfrm>
            <a:off x="3565525" y="1731963"/>
            <a:ext cx="1008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latin typeface="굴림" panose="020B0600000101010101" pitchFamily="50" charset="-127"/>
                <a:ea typeface="굴림" panose="020B0600000101010101" pitchFamily="50" charset="-127"/>
              </a:rPr>
              <a:t>K=0</a:t>
            </a:r>
            <a:endParaRPr lang="ko-KR" altLang="en-US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3644900"/>
            <a:ext cx="2786062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2220913" y="5302250"/>
            <a:ext cx="360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376092"/>
                </a:solidFill>
                <a:latin typeface="Arial" panose="020B0604020202020204" pitchFamily="34" charset="0"/>
                <a:ea typeface="굴림" panose="020B0600000101010101" pitchFamily="50" charset="-127"/>
              </a:rPr>
              <a:t>K</a:t>
            </a:r>
          </a:p>
        </p:txBody>
      </p:sp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2725738" y="3500438"/>
            <a:ext cx="2873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>
                <a:latin typeface="Arial" panose="020B0604020202020204" pitchFamily="34" charset="0"/>
                <a:ea typeface="굴림" panose="020B0600000101010101" pitchFamily="50" charset="-127"/>
              </a:rPr>
              <a:t>J</a:t>
            </a:r>
          </a:p>
        </p:txBody>
      </p:sp>
      <p:sp>
        <p:nvSpPr>
          <p:cNvPr id="42" name="AutoShape 10"/>
          <p:cNvSpPr>
            <a:spLocks noChangeArrowheads="1"/>
          </p:cNvSpPr>
          <p:nvPr/>
        </p:nvSpPr>
        <p:spPr bwMode="auto">
          <a:xfrm>
            <a:off x="996950" y="3933825"/>
            <a:ext cx="1198563" cy="431800"/>
          </a:xfrm>
          <a:prstGeom prst="wedgeRectCallout">
            <a:avLst>
              <a:gd name="adj1" fmla="val 44167"/>
              <a:gd name="adj2" fmla="val -113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>
                <a:latin typeface="Comic Sans MS" panose="030F0702030302020204" pitchFamily="66" charset="0"/>
                <a:ea typeface="굴림" panose="020B0600000101010101" pitchFamily="50" charset="-127"/>
              </a:rPr>
              <a:t>Laboratory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>
                <a:latin typeface="Comic Sans MS" panose="030F0702030302020204" pitchFamily="66" charset="0"/>
                <a:ea typeface="굴림" panose="020B0600000101010101" pitchFamily="50" charset="-127"/>
              </a:rPr>
              <a:t>frame </a:t>
            </a:r>
          </a:p>
        </p:txBody>
      </p:sp>
      <p:sp>
        <p:nvSpPr>
          <p:cNvPr id="43" name="AutoShape 10"/>
          <p:cNvSpPr>
            <a:spLocks noChangeArrowheads="1"/>
          </p:cNvSpPr>
          <p:nvPr/>
        </p:nvSpPr>
        <p:spPr bwMode="auto">
          <a:xfrm>
            <a:off x="2700338" y="5372100"/>
            <a:ext cx="1584325" cy="360363"/>
          </a:xfrm>
          <a:prstGeom prst="wedgeRectCallout">
            <a:avLst>
              <a:gd name="adj1" fmla="val 926"/>
              <a:gd name="adj2" fmla="val -4017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>
                <a:solidFill>
                  <a:srgbClr val="0000CC"/>
                </a:solidFill>
                <a:latin typeface="Comic Sans MS" panose="030F0702030302020204" pitchFamily="66" charset="0"/>
                <a:ea typeface="굴림" panose="020B0600000101010101" pitchFamily="50" charset="-127"/>
              </a:rPr>
              <a:t>Intrinsic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>
                <a:solidFill>
                  <a:srgbClr val="0000CC"/>
                </a:solidFill>
                <a:latin typeface="Comic Sans MS" panose="030F0702030302020204" pitchFamily="66" charset="0"/>
                <a:ea typeface="굴림" panose="020B0600000101010101" pitchFamily="50" charset="-127"/>
              </a:rPr>
              <a:t>frame </a:t>
            </a:r>
          </a:p>
        </p:txBody>
      </p:sp>
      <p:sp>
        <p:nvSpPr>
          <p:cNvPr id="44" name="직사각형 43"/>
          <p:cNvSpPr>
            <a:spLocks noChangeArrowheads="1"/>
          </p:cNvSpPr>
          <p:nvPr/>
        </p:nvSpPr>
        <p:spPr bwMode="auto">
          <a:xfrm>
            <a:off x="539750" y="6151563"/>
            <a:ext cx="7991475" cy="5905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altLang="ko-KR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 Since the deformed SPS are expanded in terms of the spherical SP bases </a:t>
            </a:r>
            <a:r>
              <a:rPr lang="en-US" altLang="ko-KR" dirty="0">
                <a:solidFill>
                  <a:srgbClr val="FF000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the different total angular </a:t>
            </a:r>
            <a:r>
              <a:rPr lang="en-US" altLang="ko-KR" dirty="0" err="1">
                <a:solidFill>
                  <a:srgbClr val="FF000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momenta</a:t>
            </a:r>
            <a:r>
              <a:rPr lang="en-US" altLang="ko-KR" dirty="0">
                <a:solidFill>
                  <a:srgbClr val="FF000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of the SP basis states would be mixed.</a:t>
            </a:r>
            <a:endParaRPr lang="ko-KR" altLang="en-US" dirty="0">
              <a:solidFill>
                <a:srgbClr val="FF0000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graphicFrame>
        <p:nvGraphicFramePr>
          <p:cNvPr id="46" name="Object 28"/>
          <p:cNvGraphicFramePr>
            <a:graphicFrameLocks noChangeAspect="1"/>
          </p:cNvGraphicFramePr>
          <p:nvPr/>
        </p:nvGraphicFramePr>
        <p:xfrm>
          <a:off x="5364163" y="5578475"/>
          <a:ext cx="889000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92" name="Equation" r:id="rId8" imgW="647419" imgH="165028" progId="Equation.3">
                  <p:embed/>
                </p:oleObj>
              </mc:Choice>
              <mc:Fallback>
                <p:oleObj name="Equation" r:id="rId8" imgW="647419" imgH="165028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5578475"/>
                        <a:ext cx="889000" cy="22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" name="Picture 2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8075"/>
            <a:ext cx="2592388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모서리가 둥근 직사각형 47"/>
          <p:cNvSpPr/>
          <p:nvPr/>
        </p:nvSpPr>
        <p:spPr>
          <a:xfrm>
            <a:off x="4500563" y="3644900"/>
            <a:ext cx="2735262" cy="244792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49" name="AutoShape 10"/>
          <p:cNvSpPr>
            <a:spLocks noChangeArrowheads="1"/>
          </p:cNvSpPr>
          <p:nvPr/>
        </p:nvSpPr>
        <p:spPr bwMode="auto">
          <a:xfrm>
            <a:off x="1258888" y="3284538"/>
            <a:ext cx="2089150" cy="431800"/>
          </a:xfrm>
          <a:prstGeom prst="wedgeRectCallout">
            <a:avLst>
              <a:gd name="adj1" fmla="val 44168"/>
              <a:gd name="adj2" fmla="val -1133"/>
            </a:avLst>
          </a:prstGeom>
          <a:noFill/>
          <a:ln w="12700" algn="ctr">
            <a:noFill/>
            <a:miter lim="800000"/>
            <a:headEnd/>
            <a:tailEnd/>
          </a:ln>
        </p:spPr>
        <p:txBody>
          <a:bodyPr/>
          <a:lstStyle/>
          <a:p>
            <a:pPr eaLnBrk="1" latinLnBrk="1" hangingPunct="1">
              <a:defRPr/>
            </a:pPr>
            <a:r>
              <a:rPr lang="en-US" altLang="ko-K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(Coupled system)</a:t>
            </a:r>
          </a:p>
        </p:txBody>
      </p:sp>
      <p:sp>
        <p:nvSpPr>
          <p:cNvPr id="50" name="모서리가 둥근 직사각형 49"/>
          <p:cNvSpPr/>
          <p:nvPr/>
        </p:nvSpPr>
        <p:spPr>
          <a:xfrm>
            <a:off x="828675" y="3644900"/>
            <a:ext cx="2735263" cy="245745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</p:spTree>
    <p:custDataLst>
      <p:tags r:id="rId2"/>
    </p:custDataLst>
  </p:cSld>
  <p:clrMapOvr>
    <a:masterClrMapping/>
  </p:clrMapOvr>
  <p:transition advTm="110011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2" grpId="0"/>
      <p:bldP spid="38" grpId="0"/>
      <p:bldP spid="41" grpId="0"/>
      <p:bldP spid="42" grpId="0"/>
      <p:bldP spid="43" grpId="0"/>
      <p:bldP spid="44" grpId="0" animBg="1"/>
      <p:bldP spid="48" grpId="0" animBg="1"/>
      <p:bldP spid="49" grpId="0"/>
      <p:bldP spid="5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슬라이드 번호 개체 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ADF278-FA25-4F43-88B1-012C9528A7F6}" type="slidenum">
              <a:rPr lang="en-US" altLang="ko-KR" sz="1200" smtClean="0">
                <a:solidFill>
                  <a:srgbClr val="898989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ko-KR" sz="1200" smtClean="0">
              <a:solidFill>
                <a:srgbClr val="898989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1064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2205038"/>
            <a:ext cx="699135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63675"/>
            <a:ext cx="87852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85672">
    <p:circl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0" y="0"/>
            <a:ext cx="2268538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 dirty="0">
                <a:solidFill>
                  <a:schemeClr val="bg1"/>
                </a:solidFill>
              </a:rPr>
              <a:t>Motivations</a:t>
            </a:r>
            <a:r>
              <a:rPr lang="en-US" altLang="ko-KR" sz="1000" b="1" dirty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6875463" y="0"/>
            <a:ext cx="2268537" cy="246063"/>
          </a:xfrm>
          <a:prstGeom prst="rect">
            <a:avLst/>
          </a:prstGeom>
          <a:solidFill>
            <a:schemeClr val="bg1">
              <a:lumMod val="75000"/>
              <a:alpha val="3882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Summary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2268538" y="0"/>
            <a:ext cx="2303462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굴림" charset="-127"/>
                <a:ea typeface="굴림" charset="-127"/>
              </a:rPr>
              <a:t>Formalism</a:t>
            </a:r>
            <a:endParaRPr lang="en-US" altLang="ko-KR" sz="1000" b="1" dirty="0">
              <a:solidFill>
                <a:srgbClr val="3333FF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70661" name="Text Box 10"/>
          <p:cNvSpPr txBox="1">
            <a:spLocks noChangeArrowheads="1"/>
          </p:cNvSpPr>
          <p:nvPr/>
        </p:nvSpPr>
        <p:spPr bwMode="auto">
          <a:xfrm>
            <a:off x="4572000" y="0"/>
            <a:ext cx="2303463" cy="246063"/>
          </a:xfrm>
          <a:prstGeom prst="rect">
            <a:avLst/>
          </a:prstGeom>
          <a:solidFill>
            <a:schemeClr val="tx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0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Results</a:t>
            </a:r>
            <a:endParaRPr lang="en-US" altLang="ko-KR" sz="1000" b="1">
              <a:solidFill>
                <a:srgbClr val="3333FF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auto">
          <a:xfrm>
            <a:off x="395536" y="4869160"/>
            <a:ext cx="8569325" cy="64611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latinLnBrk="1" hangingPunct="1">
              <a:buFont typeface="Wingdings" panose="05000000000000000000" pitchFamily="2" charset="2"/>
              <a:buChar char="Ø"/>
              <a:defRPr/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There is also the </a:t>
            </a:r>
            <a:r>
              <a:rPr lang="en-US" altLang="ko-KR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coexistence of </a:t>
            </a:r>
            <a:r>
              <a:rPr lang="en-US" altLang="ko-KR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T=0</a:t>
            </a:r>
            <a:r>
              <a:rPr lang="en-US" altLang="ko-KR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ko-KR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T=1</a:t>
            </a:r>
            <a:r>
              <a:rPr lang="en-US" altLang="ko-KR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b="1" i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np</a:t>
            </a:r>
            <a:r>
              <a:rPr lang="en-US" altLang="ko-KR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-pairing</a:t>
            </a:r>
            <a:r>
              <a:rPr lang="en-US" altLang="ko-KR" b="1" u="sng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at large deformation </a:t>
            </a:r>
          </a:p>
          <a:p>
            <a:pPr eaLnBrk="1" latinLnBrk="1" hangingPunct="1">
              <a:defRPr/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      similarly to </a:t>
            </a:r>
            <a:r>
              <a:rPr lang="en-US" altLang="ko-KR" i="1" dirty="0" err="1">
                <a:latin typeface="Calibri" panose="020F0502020204030204" pitchFamily="34" charset="0"/>
                <a:cs typeface="Calibri" panose="020F0502020204030204" pitchFamily="34" charset="0"/>
              </a:rPr>
              <a:t>sd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-shell N=Z nuclei. </a:t>
            </a:r>
          </a:p>
        </p:txBody>
      </p:sp>
      <p:pic>
        <p:nvPicPr>
          <p:cNvPr id="7066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981075"/>
            <a:ext cx="4695825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4" name="AutoShape 10"/>
          <p:cNvSpPr>
            <a:spLocks noChangeArrowheads="1"/>
          </p:cNvSpPr>
          <p:nvPr/>
        </p:nvSpPr>
        <p:spPr bwMode="auto">
          <a:xfrm>
            <a:off x="5364163" y="2852738"/>
            <a:ext cx="1655762" cy="360362"/>
          </a:xfrm>
          <a:prstGeom prst="wedgeRectCallout">
            <a:avLst>
              <a:gd name="adj1" fmla="val -81699"/>
              <a:gd name="adj2" fmla="val 52792"/>
            </a:avLst>
          </a:prstGeom>
          <a:noFill/>
          <a:ln w="12700" algn="ctr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rgbClr val="3333FF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enhanced T=0 </a:t>
            </a:r>
            <a:endParaRPr lang="en-US" altLang="ko-KR" sz="1800">
              <a:solidFill>
                <a:srgbClr val="3333FF"/>
              </a:solidFill>
              <a:latin typeface="Comic Sans MS" panose="030F0702030302020204" pitchFamily="66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79512" y="332656"/>
            <a:ext cx="55446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ko-KR" sz="2000" b="1" u="sng" dirty="0" smtClean="0">
                <a:solidFill>
                  <a:srgbClr val="0000CC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Evolution of pairing strength </a:t>
            </a:r>
            <a:r>
              <a:rPr lang="en-US" altLang="ko-KR" sz="2000" b="1" u="sng" dirty="0" smtClean="0">
                <a:solidFill>
                  <a:srgbClr val="0000CC"/>
                </a:solidFill>
                <a:uFill>
                  <a:solidFill>
                    <a:srgbClr val="3333FF"/>
                  </a:solidFill>
                </a:u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of </a:t>
            </a:r>
            <a:r>
              <a:rPr lang="en-US" altLang="ko-KR" sz="2000" b="1" u="sng" baseline="30000" dirty="0" smtClean="0">
                <a:solidFill>
                  <a:srgbClr val="0000CC"/>
                </a:solidFill>
                <a:uFill>
                  <a:solidFill>
                    <a:srgbClr val="3333FF"/>
                  </a:solidFill>
                </a:u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72</a:t>
            </a:r>
            <a:r>
              <a:rPr lang="en-US" altLang="ko-KR" sz="2000" b="1" u="sng" dirty="0">
                <a:solidFill>
                  <a:srgbClr val="0000CC"/>
                </a:solidFill>
                <a:uFill>
                  <a:solidFill>
                    <a:srgbClr val="3333FF"/>
                  </a:solidFill>
                </a:u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Kr in </a:t>
            </a:r>
            <a:r>
              <a:rPr lang="en-US" altLang="ko-KR" sz="2000" b="1" i="1" u="sng" dirty="0" smtClean="0">
                <a:solidFill>
                  <a:srgbClr val="0000CC"/>
                </a:solidFill>
                <a:uFill>
                  <a:solidFill>
                    <a:srgbClr val="3333FF"/>
                  </a:solidFill>
                </a:u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pf</a:t>
            </a:r>
            <a:r>
              <a:rPr lang="en-US" altLang="ko-KR" sz="2000" b="1" u="sng" dirty="0" smtClean="0">
                <a:solidFill>
                  <a:srgbClr val="0000CC"/>
                </a:solidFill>
                <a:uFill>
                  <a:solidFill>
                    <a:srgbClr val="3333FF"/>
                  </a:solidFill>
                </a:u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-shell</a:t>
            </a:r>
            <a:r>
              <a:rPr lang="en-US" altLang="ko-KR" sz="2000" b="1" u="sng" dirty="0" smtClean="0">
                <a:solidFill>
                  <a:srgbClr val="0000CC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   </a:t>
            </a:r>
          </a:p>
        </p:txBody>
      </p:sp>
      <p:sp>
        <p:nvSpPr>
          <p:cNvPr id="70666" name="슬라이드 번호 개체 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6917EB-6B1A-4AB6-88D4-165E323F0C7A}" type="slidenum">
              <a:rPr lang="en-US" altLang="ko-KR" sz="1200" smtClean="0">
                <a:solidFill>
                  <a:srgbClr val="898989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ko-KR" sz="1200" smtClean="0">
              <a:solidFill>
                <a:srgbClr val="898989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5580112" y="404664"/>
            <a:ext cx="3198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ko-K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dirty="0" smtClean="0">
                <a:latin typeface="Calibri" panose="020F0502020204030204" pitchFamily="34" charset="0"/>
              </a:rPr>
              <a:t> </a:t>
            </a:r>
            <a:r>
              <a:rPr lang="en-US" altLang="ko-KR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Ha </a:t>
            </a:r>
            <a:r>
              <a:rPr lang="en-US" altLang="ko-KR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et al</a:t>
            </a:r>
            <a:r>
              <a:rPr lang="en-US" altLang="ko-KR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. PRC97, 064322(2018)</a:t>
            </a:r>
          </a:p>
        </p:txBody>
      </p:sp>
    </p:spTree>
    <p:custDataLst>
      <p:tags r:id="rId1"/>
    </p:custDataLst>
  </p:cSld>
  <p:clrMapOvr>
    <a:masterClrMapping/>
  </p:clrMapOvr>
  <p:transition advTm="104833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0" y="0"/>
            <a:ext cx="2268538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 dirty="0">
                <a:solidFill>
                  <a:schemeClr val="bg1"/>
                </a:solidFill>
              </a:rPr>
              <a:t>Motivations</a:t>
            </a:r>
            <a:r>
              <a:rPr lang="en-US" altLang="ko-KR" sz="1000" b="1" dirty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6875463" y="0"/>
            <a:ext cx="2268537" cy="246063"/>
          </a:xfrm>
          <a:prstGeom prst="rect">
            <a:avLst/>
          </a:prstGeom>
          <a:solidFill>
            <a:schemeClr val="bg1">
              <a:lumMod val="75000"/>
              <a:alpha val="3882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Summary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2268538" y="0"/>
            <a:ext cx="2303462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굴림" charset="-127"/>
                <a:ea typeface="굴림" charset="-127"/>
              </a:rPr>
              <a:t>Formalism</a:t>
            </a:r>
            <a:endParaRPr lang="en-US" altLang="ko-KR" sz="1000" b="1" dirty="0">
              <a:solidFill>
                <a:srgbClr val="3333FF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90117" name="Text Box 10"/>
          <p:cNvSpPr txBox="1">
            <a:spLocks noChangeArrowheads="1"/>
          </p:cNvSpPr>
          <p:nvPr/>
        </p:nvSpPr>
        <p:spPr bwMode="auto">
          <a:xfrm>
            <a:off x="4572000" y="0"/>
            <a:ext cx="2303463" cy="246063"/>
          </a:xfrm>
          <a:prstGeom prst="rect">
            <a:avLst/>
          </a:prstGeom>
          <a:solidFill>
            <a:schemeClr val="tx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0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Results</a:t>
            </a:r>
            <a:endParaRPr lang="en-US" altLang="ko-KR" sz="1000" b="1">
              <a:solidFill>
                <a:srgbClr val="3333FF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90118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04813"/>
            <a:ext cx="4895850" cy="616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9" name="그림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81075"/>
            <a:ext cx="3436938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모서리가 둥근 직사각형 8"/>
          <p:cNvSpPr/>
          <p:nvPr/>
        </p:nvSpPr>
        <p:spPr>
          <a:xfrm>
            <a:off x="323850" y="3141663"/>
            <a:ext cx="3408363" cy="2301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07950" y="404813"/>
            <a:ext cx="3240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ko-KR" sz="2000" b="1" u="sng" dirty="0" smtClean="0">
                <a:solidFill>
                  <a:srgbClr val="0000CC"/>
                </a:solidFill>
                <a:uFill>
                  <a:solidFill>
                    <a:srgbClr val="3333FF"/>
                  </a:solidFill>
                </a:u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Shell evolution of </a:t>
            </a:r>
            <a:r>
              <a:rPr lang="en-US" altLang="ko-KR" sz="2000" b="1" u="sng" baseline="30000" dirty="0" smtClean="0">
                <a:solidFill>
                  <a:srgbClr val="0000CC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72</a:t>
            </a:r>
            <a:r>
              <a:rPr lang="en-US" altLang="ko-KR" sz="2000" b="1" u="sng" dirty="0" smtClean="0">
                <a:solidFill>
                  <a:srgbClr val="0000CC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Kr</a:t>
            </a:r>
            <a:r>
              <a:rPr lang="en-US" altLang="ko-KR" sz="2000" dirty="0" smtClean="0">
                <a:solidFill>
                  <a:srgbClr val="0000CC"/>
                </a:solidFill>
                <a:latin typeface="Arial Rounded MT Bold" panose="020F0704030504030204" pitchFamily="34" charset="0"/>
                <a:ea typeface="굴림" panose="020B0600000101010101" pitchFamily="50" charset="-127"/>
              </a:rPr>
              <a:t> </a:t>
            </a:r>
          </a:p>
        </p:txBody>
      </p:sp>
      <p:sp>
        <p:nvSpPr>
          <p:cNvPr id="90122" name="슬라이드 번호 개체 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0CC410-9C88-4163-BF2E-068D14A348E1}" type="slidenum">
              <a:rPr lang="en-US" altLang="ko-KR" sz="1200" smtClean="0">
                <a:solidFill>
                  <a:srgbClr val="898989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ko-KR" sz="1200" smtClean="0">
              <a:solidFill>
                <a:srgbClr val="898989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0123" name="직사각형 1"/>
          <p:cNvSpPr>
            <a:spLocks noChangeArrowheads="1"/>
          </p:cNvSpPr>
          <p:nvPr/>
        </p:nvSpPr>
        <p:spPr bwMode="auto">
          <a:xfrm>
            <a:off x="395288" y="4076700"/>
            <a:ext cx="31686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ko-KR" sz="1800">
                <a:solidFill>
                  <a:srgbClr val="FF0000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Enhanced IS </a:t>
            </a:r>
            <a:r>
              <a:rPr lang="en-US" altLang="ko-KR" sz="1800" i="1">
                <a:solidFill>
                  <a:srgbClr val="FF0000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np</a:t>
            </a:r>
            <a:r>
              <a:rPr lang="en-US" altLang="ko-KR" sz="1800">
                <a:solidFill>
                  <a:srgbClr val="FF0000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 pairing correlations </a:t>
            </a:r>
            <a:r>
              <a:rPr lang="en-US" altLang="ko-KR" sz="180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may be an indispensable ingredient to understand the oblate deformation.</a:t>
            </a:r>
            <a:endParaRPr lang="en-US" altLang="ko-KR" sz="1800">
              <a:latin typeface="Calibri" panose="020F0502020204030204" pitchFamily="34" charset="0"/>
              <a:ea typeface="Arial Unicode MS" pitchFamily="50" charset="-127"/>
              <a:cs typeface="Calibri" panose="020F0502020204030204" pitchFamily="34" charset="0"/>
            </a:endParaRPr>
          </a:p>
        </p:txBody>
      </p:sp>
      <p:sp>
        <p:nvSpPr>
          <p:cNvPr id="12" name="줄무늬가 있는 오른쪽 화살표 11"/>
          <p:cNvSpPr/>
          <p:nvPr/>
        </p:nvSpPr>
        <p:spPr>
          <a:xfrm rot="5400000">
            <a:off x="7083007" y="5291059"/>
            <a:ext cx="386399" cy="223837"/>
          </a:xfrm>
          <a:prstGeom prst="stripedRightArrow">
            <a:avLst>
              <a:gd name="adj1" fmla="val 48535"/>
              <a:gd name="adj2" fmla="val 50000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  <p:custDataLst>
      <p:tags r:id="rId1"/>
    </p:custDataLst>
  </p:cSld>
  <p:clrMapOvr>
    <a:masterClrMapping/>
  </p:clrMapOvr>
  <p:transition advTm="104833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슬라이드 번호 개체 틀 1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6D8137-F788-42EE-A6CD-E659E38F9799}" type="slidenum">
              <a:rPr lang="en-US" altLang="ko-KR" sz="1200" smtClean="0">
                <a:solidFill>
                  <a:srgbClr val="898989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ko-KR" sz="1200" smtClean="0">
              <a:solidFill>
                <a:srgbClr val="898989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83971" name="Text Box 10"/>
          <p:cNvSpPr txBox="1">
            <a:spLocks noChangeArrowheads="1"/>
          </p:cNvSpPr>
          <p:nvPr/>
        </p:nvSpPr>
        <p:spPr bwMode="auto">
          <a:xfrm>
            <a:off x="0" y="0"/>
            <a:ext cx="2268538" cy="246063"/>
          </a:xfrm>
          <a:prstGeom prst="rect">
            <a:avLst/>
          </a:prstGeom>
          <a:solidFill>
            <a:schemeClr val="tx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0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Motivations</a:t>
            </a:r>
            <a:r>
              <a:rPr lang="en-US" altLang="ko-KR" sz="1000" b="1">
                <a:solidFill>
                  <a:srgbClr val="3333F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4572000" y="0"/>
            <a:ext cx="2303463" cy="246063"/>
          </a:xfrm>
          <a:prstGeom prst="rect">
            <a:avLst/>
          </a:prstGeom>
          <a:solidFill>
            <a:schemeClr val="bg1">
              <a:lumMod val="75000"/>
              <a:alpha val="45882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Results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6875463" y="0"/>
            <a:ext cx="2268537" cy="246063"/>
          </a:xfrm>
          <a:prstGeom prst="rect">
            <a:avLst/>
          </a:prstGeom>
          <a:solidFill>
            <a:schemeClr val="bg1">
              <a:lumMod val="75000"/>
              <a:alpha val="3882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Summary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268538" y="0"/>
            <a:ext cx="2303462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>
                    <a:lumMod val="75000"/>
                  </a:schemeClr>
                </a:solidFill>
              </a:rPr>
              <a:t>Formalism</a:t>
            </a:r>
          </a:p>
        </p:txBody>
      </p:sp>
      <p:pic>
        <p:nvPicPr>
          <p:cNvPr id="83975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179888"/>
            <a:ext cx="5545138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6" name="Text Box 13"/>
          <p:cNvSpPr txBox="1">
            <a:spLocks noChangeArrowheads="1"/>
          </p:cNvSpPr>
          <p:nvPr/>
        </p:nvSpPr>
        <p:spPr bwMode="auto">
          <a:xfrm>
            <a:off x="2124075" y="4738688"/>
            <a:ext cx="5040313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ko-KR" sz="2000">
                <a:latin typeface="Arial" panose="020B0604020202020204" pitchFamily="34" charset="0"/>
                <a:cs typeface="Arial" panose="020B0604020202020204" pitchFamily="34" charset="0"/>
              </a:rPr>
              <a:t> for 2</a:t>
            </a:r>
            <a:r>
              <a:rPr lang="en-US" altLang="ko-KR" sz="2000" baseline="3000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ko-KR" sz="2000">
                <a:latin typeface="Arial" panose="020B0604020202020204" pitchFamily="34" charset="0"/>
                <a:cs typeface="Arial" panose="020B0604020202020204" pitchFamily="34" charset="0"/>
              </a:rPr>
              <a:t>,    Q</a:t>
            </a:r>
            <a:r>
              <a:rPr lang="en-US" altLang="ko-KR" sz="2000" baseline="-2500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en-US" altLang="ko-KR" sz="2000">
                <a:latin typeface="Arial" panose="020B0604020202020204" pitchFamily="34" charset="0"/>
                <a:cs typeface="Arial" panose="020B0604020202020204" pitchFamily="34" charset="0"/>
              </a:rPr>
              <a:t> = -2/7 Q</a:t>
            </a:r>
            <a:r>
              <a:rPr lang="en-US" altLang="ko-KR" sz="2000" baseline="-2500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altLang="ko-KR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ko-KR" sz="200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altLang="ko-KR" sz="2000" baseline="-25000">
                <a:latin typeface="Arial" panose="020B0604020202020204" pitchFamily="34" charset="0"/>
                <a:cs typeface="Arial" panose="020B0604020202020204" pitchFamily="34" charset="0"/>
              </a:rPr>
              <a:t>2+ </a:t>
            </a:r>
            <a:r>
              <a:rPr lang="en-US" altLang="ko-KR" sz="2000">
                <a:latin typeface="Arial Rounded MT Bold" panose="020F0704030504030204" pitchFamily="34" charset="0"/>
                <a:cs typeface="Arial" panose="020B0604020202020204" pitchFamily="34" charset="0"/>
              </a:rPr>
              <a:t>: experimental quadrupole moment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ko-KR" sz="200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altLang="ko-KR" sz="2000" baseline="-25000">
                <a:latin typeface="Arial" panose="020B0604020202020204" pitchFamily="34" charset="0"/>
                <a:cs typeface="Arial" panose="020B0604020202020204" pitchFamily="34" charset="0"/>
              </a:rPr>
              <a:t>0   </a:t>
            </a:r>
            <a:r>
              <a:rPr lang="en-US" altLang="ko-KR" sz="2000">
                <a:latin typeface="Arial Rounded MT Bold" panose="020F0704030504030204" pitchFamily="34" charset="0"/>
                <a:cs typeface="Arial" panose="020B0604020202020204" pitchFamily="34" charset="0"/>
              </a:rPr>
              <a:t>: intrinsic quadrupole moment</a:t>
            </a:r>
          </a:p>
        </p:txBody>
      </p:sp>
      <p:sp>
        <p:nvSpPr>
          <p:cNvPr id="18" name="직사각형 23"/>
          <p:cNvSpPr>
            <a:spLocks noChangeArrowheads="1"/>
          </p:cNvSpPr>
          <p:nvPr/>
        </p:nvSpPr>
        <p:spPr bwMode="auto">
          <a:xfrm>
            <a:off x="1116013" y="5991225"/>
            <a:ext cx="7054850" cy="4619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1" hangingPunct="1">
              <a:buFont typeface="Wingdings" pitchFamily="2" charset="2"/>
              <a:buChar char="Ø"/>
              <a:defRPr/>
            </a:pPr>
            <a:r>
              <a:rPr lang="en-US" altLang="ko-KR" sz="2400" baseline="30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28</a:t>
            </a:r>
            <a:r>
              <a:rPr lang="en-US" altLang="ko-KR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Si is </a:t>
            </a:r>
            <a:r>
              <a:rPr lang="en-US" altLang="ko-KR" sz="2400" dirty="0">
                <a:latin typeface="Comic Sans MS" panose="030F0702030302020204" pitchFamily="66" charset="0"/>
                <a:cs typeface="Arial" panose="020B0604020202020204" pitchFamily="34" charset="0"/>
              </a:rPr>
              <a:t>not heavy.  Where does it come from </a:t>
            </a:r>
            <a:r>
              <a:rPr lang="en-US" altLang="ko-KR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?</a:t>
            </a:r>
            <a:endParaRPr lang="en-US" altLang="ko-KR" sz="2400" dirty="0">
              <a:latin typeface="Comic Sans MS" panose="030F0702030302020204" pitchFamily="66" charset="0"/>
              <a:ea typeface="굴림" pitchFamily="50" charset="-127"/>
            </a:endParaRPr>
          </a:p>
        </p:txBody>
      </p:sp>
      <p:sp>
        <p:nvSpPr>
          <p:cNvPr id="83978" name="Text Box 13"/>
          <p:cNvSpPr txBox="1">
            <a:spLocks noChangeArrowheads="1"/>
          </p:cNvSpPr>
          <p:nvPr/>
        </p:nvSpPr>
        <p:spPr bwMode="auto">
          <a:xfrm>
            <a:off x="34925" y="303213"/>
            <a:ext cx="9001125" cy="4000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altLang="ko-KR" sz="2000">
                <a:solidFill>
                  <a:schemeClr val="bg1"/>
                </a:solidFill>
                <a:latin typeface="Arial Rounded MT Bold" panose="020F0704030504030204" pitchFamily="34" charset="0"/>
                <a:ea typeface="굴림" panose="020B0600000101010101" pitchFamily="50" charset="-127"/>
              </a:rPr>
              <a:t>In sd-shell N=Z nuclei , Q</a:t>
            </a:r>
            <a:r>
              <a:rPr lang="en-US" altLang="ko-KR" sz="2000" baseline="-25000">
                <a:solidFill>
                  <a:schemeClr val="bg1"/>
                </a:solidFill>
                <a:latin typeface="Arial Rounded MT Bold" panose="020F0704030504030204" pitchFamily="34" charset="0"/>
                <a:ea typeface="굴림" panose="020B0600000101010101" pitchFamily="50" charset="-127"/>
              </a:rPr>
              <a:t>exp</a:t>
            </a:r>
            <a:r>
              <a:rPr lang="en-US" altLang="ko-KR" sz="2000">
                <a:solidFill>
                  <a:schemeClr val="bg1"/>
                </a:solidFill>
                <a:latin typeface="Arial Rounded MT Bold" panose="020F0704030504030204" pitchFamily="34" charset="0"/>
                <a:ea typeface="굴림" panose="020B0600000101010101" pitchFamily="50" charset="-127"/>
              </a:rPr>
              <a:t> of </a:t>
            </a:r>
            <a:r>
              <a:rPr lang="en-US" altLang="ko-KR" sz="2000" baseline="30000">
                <a:solidFill>
                  <a:schemeClr val="bg1"/>
                </a:solidFill>
                <a:latin typeface="Arial Rounded MT Bold" panose="020F0704030504030204" pitchFamily="34" charset="0"/>
                <a:ea typeface="굴림" panose="020B0600000101010101" pitchFamily="50" charset="-127"/>
              </a:rPr>
              <a:t>28</a:t>
            </a:r>
            <a:r>
              <a:rPr lang="en-US" altLang="ko-KR" sz="2000">
                <a:solidFill>
                  <a:schemeClr val="bg1"/>
                </a:solidFill>
                <a:latin typeface="Arial Rounded MT Bold" panose="020F0704030504030204" pitchFamily="34" charset="0"/>
                <a:ea typeface="굴림" panose="020B0600000101010101" pitchFamily="50" charset="-127"/>
              </a:rPr>
              <a:t>Si is different from </a:t>
            </a:r>
            <a:r>
              <a:rPr lang="en-US" altLang="ko-KR" sz="2000" baseline="30000">
                <a:solidFill>
                  <a:schemeClr val="bg1"/>
                </a:solidFill>
                <a:latin typeface="Arial Rounded MT Bold" panose="020F0704030504030204" pitchFamily="34" charset="0"/>
                <a:ea typeface="굴림" panose="020B0600000101010101" pitchFamily="50" charset="-127"/>
              </a:rPr>
              <a:t>24</a:t>
            </a:r>
            <a:r>
              <a:rPr lang="en-US" altLang="ko-KR" sz="2000">
                <a:solidFill>
                  <a:schemeClr val="bg1"/>
                </a:solidFill>
                <a:latin typeface="Arial Rounded MT Bold" panose="020F0704030504030204" pitchFamily="34" charset="0"/>
                <a:ea typeface="굴림" panose="020B0600000101010101" pitchFamily="50" charset="-127"/>
              </a:rPr>
              <a:t>Mg and </a:t>
            </a:r>
            <a:r>
              <a:rPr lang="en-US" altLang="ko-KR" sz="2000" baseline="30000">
                <a:solidFill>
                  <a:schemeClr val="bg1"/>
                </a:solidFill>
                <a:latin typeface="Arial Rounded MT Bold" panose="020F0704030504030204" pitchFamily="34" charset="0"/>
                <a:ea typeface="굴림" panose="020B0600000101010101" pitchFamily="50" charset="-127"/>
              </a:rPr>
              <a:t>32</a:t>
            </a:r>
            <a:r>
              <a:rPr lang="en-US" altLang="ko-KR" sz="2000">
                <a:solidFill>
                  <a:schemeClr val="bg1"/>
                </a:solidFill>
                <a:latin typeface="Arial Rounded MT Bold" panose="020F0704030504030204" pitchFamily="34" charset="0"/>
                <a:ea typeface="굴림" panose="020B0600000101010101" pitchFamily="50" charset="-127"/>
              </a:rPr>
              <a:t>S </a:t>
            </a:r>
          </a:p>
        </p:txBody>
      </p:sp>
      <p:pic>
        <p:nvPicPr>
          <p:cNvPr id="17" name="Object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3357563"/>
            <a:ext cx="49704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0" name="그림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1077913"/>
            <a:ext cx="7434262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모서리가 둥근 직사각형 15"/>
          <p:cNvSpPr/>
          <p:nvPr/>
        </p:nvSpPr>
        <p:spPr>
          <a:xfrm>
            <a:off x="5076825" y="2271713"/>
            <a:ext cx="1079500" cy="28733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</p:spTree>
  </p:cSld>
  <p:clrMapOvr>
    <a:masterClrMapping/>
  </p:clrMapOvr>
  <p:transition advTm="185672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슬라이드 번호 개체 틀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06A57F-1557-48A8-B4B0-9CAFC2B88AFD}" type="slidenum">
              <a:rPr lang="en-US" altLang="ko-KR" sz="1200" smtClean="0">
                <a:solidFill>
                  <a:srgbClr val="898989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ko-KR" sz="1200" smtClean="0">
              <a:solidFill>
                <a:srgbClr val="898989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993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287463"/>
            <a:ext cx="893445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2" name="Text Box 13"/>
          <p:cNvSpPr txBox="1">
            <a:spLocks noChangeArrowheads="1"/>
          </p:cNvSpPr>
          <p:nvPr/>
        </p:nvSpPr>
        <p:spPr bwMode="auto">
          <a:xfrm>
            <a:off x="107950" y="723900"/>
            <a:ext cx="604837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ko-KR" sz="2000">
                <a:solidFill>
                  <a:srgbClr val="0000CC"/>
                </a:solidFill>
                <a:latin typeface="Comic Sans MS" panose="030F0702030302020204" pitchFamily="66" charset="0"/>
                <a:ea typeface="굴림" panose="020B0600000101010101" pitchFamily="50" charset="-127"/>
              </a:rPr>
              <a:t>Parameter</a:t>
            </a:r>
            <a:r>
              <a:rPr lang="en-US" altLang="ko-KR" sz="2000">
                <a:solidFill>
                  <a:srgbClr val="9900CC"/>
                </a:solidFill>
                <a:latin typeface="Comic Sans MS" panose="030F0702030302020204" pitchFamily="66" charset="0"/>
                <a:ea typeface="굴림" panose="020B0600000101010101" pitchFamily="50" charset="-127"/>
              </a:rPr>
              <a:t> </a:t>
            </a:r>
            <a:r>
              <a:rPr lang="en-US" altLang="ko-KR" sz="2000">
                <a:solidFill>
                  <a:srgbClr val="0000CC"/>
                </a:solidFill>
                <a:latin typeface="Comic Sans MS" panose="030F0702030302020204" pitchFamily="66" charset="0"/>
                <a:ea typeface="굴림" panose="020B0600000101010101" pitchFamily="50" charset="-127"/>
              </a:rPr>
              <a:t>set of Deformed Woods-Saxon </a:t>
            </a:r>
          </a:p>
        </p:txBody>
      </p:sp>
      <p:sp>
        <p:nvSpPr>
          <p:cNvPr id="99333" name="Text Box 10"/>
          <p:cNvSpPr txBox="1">
            <a:spLocks noChangeArrowheads="1"/>
          </p:cNvSpPr>
          <p:nvPr/>
        </p:nvSpPr>
        <p:spPr bwMode="auto">
          <a:xfrm>
            <a:off x="-12700" y="4763"/>
            <a:ext cx="2568575" cy="400050"/>
          </a:xfrm>
          <a:prstGeom prst="rect">
            <a:avLst/>
          </a:prstGeom>
          <a:solidFill>
            <a:schemeClr val="tx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20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backup  file</a:t>
            </a:r>
            <a:endParaRPr lang="en-US" altLang="ko-KR" sz="2000" b="1">
              <a:solidFill>
                <a:srgbClr val="3333FF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</p:cSld>
  <p:clrMapOvr>
    <a:masterClrMapping/>
  </p:clrMapOvr>
  <p:transition advTm="185672">
    <p:circl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13"/>
          <p:cNvSpPr txBox="1">
            <a:spLocks noChangeArrowheads="1"/>
          </p:cNvSpPr>
          <p:nvPr/>
        </p:nvSpPr>
        <p:spPr bwMode="auto">
          <a:xfrm>
            <a:off x="34925" y="303213"/>
            <a:ext cx="9001125" cy="4000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altLang="ko-KR" sz="2000">
                <a:solidFill>
                  <a:schemeClr val="bg1"/>
                </a:solidFill>
                <a:latin typeface="Arial Rounded MT Bold" panose="020F0704030504030204" pitchFamily="34" charset="0"/>
                <a:ea typeface="굴림" panose="020B0600000101010101" pitchFamily="50" charset="-127"/>
              </a:rPr>
              <a:t>In gd-shell N=Z nuclei</a:t>
            </a:r>
          </a:p>
        </p:txBody>
      </p:sp>
      <p:pic>
        <p:nvPicPr>
          <p:cNvPr id="100355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1700213"/>
            <a:ext cx="652303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6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7" name="슬라이드 번호 개체 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7C3452-0C40-46BF-8F8D-739956F35A65}" type="slidenum">
              <a:rPr lang="en-US" altLang="ko-KR" sz="1200" smtClean="0">
                <a:solidFill>
                  <a:srgbClr val="898989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ko-KR" sz="1200" smtClean="0">
              <a:solidFill>
                <a:srgbClr val="898989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</p:cSld>
  <p:clrMapOvr>
    <a:masterClrMapping/>
  </p:clrMapOvr>
  <p:transition advTm="185672">
    <p:circl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13"/>
          <p:cNvSpPr txBox="1">
            <a:spLocks noChangeArrowheads="1"/>
          </p:cNvSpPr>
          <p:nvPr/>
        </p:nvSpPr>
        <p:spPr bwMode="auto">
          <a:xfrm>
            <a:off x="107950" y="941388"/>
            <a:ext cx="5400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ko-KR" sz="2000">
                <a:solidFill>
                  <a:srgbClr val="0000CC"/>
                </a:solidFill>
                <a:latin typeface="Comic Sans MS" panose="030F0702030302020204" pitchFamily="66" charset="0"/>
                <a:ea typeface="굴림" panose="020B0600000101010101" pitchFamily="50" charset="-127"/>
              </a:rPr>
              <a:t>Used parameters in this work.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468313" y="1412875"/>
            <a:ext cx="82804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latinLnBrk="1">
              <a:spcBef>
                <a:spcPct val="20000"/>
              </a:spcBef>
              <a:buFont typeface="Arial" charset="0"/>
              <a:buNone/>
              <a:defRPr/>
            </a:pPr>
            <a:endParaRPr kumimoji="0" lang="en-US" altLang="ko-KR" sz="1400" b="1" dirty="0">
              <a:latin typeface="Comic Sans MS" pitchFamily="66" charset="0"/>
              <a:ea typeface="+mn-ea"/>
            </a:endParaRPr>
          </a:p>
          <a:p>
            <a:pPr marL="342900" indent="-342900" latinLnBrk="1">
              <a:spcBef>
                <a:spcPct val="20000"/>
              </a:spcBef>
              <a:buFont typeface="Arial" charset="0"/>
              <a:buNone/>
              <a:defRPr/>
            </a:pPr>
            <a:r>
              <a:rPr kumimoji="0" lang="en-US" altLang="ko-KR" sz="1400" b="1" dirty="0">
                <a:latin typeface="Comic Sans MS" pitchFamily="66" charset="0"/>
                <a:ea typeface="+mn-ea"/>
              </a:rPr>
              <a:t>			                         					</a:t>
            </a:r>
          </a:p>
          <a:p>
            <a:pPr marL="342900" indent="-342900" latinLnBrk="1">
              <a:spcBef>
                <a:spcPct val="20000"/>
              </a:spcBef>
              <a:buFont typeface="Arial" charset="0"/>
              <a:buNone/>
              <a:defRPr/>
            </a:pPr>
            <a:endParaRPr kumimoji="0" lang="en-US" altLang="ko-KR" sz="1400" b="1" dirty="0">
              <a:latin typeface="Comic Sans MS" pitchFamily="66" charset="0"/>
              <a:ea typeface="+mn-ea"/>
            </a:endParaRPr>
          </a:p>
          <a:p>
            <a:pPr marL="342900" indent="-342900" eaLnBrk="1" latin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US" altLang="ko-KR" sz="1400" dirty="0">
                <a:latin typeface="Comic Sans MS" pitchFamily="66" charset="0"/>
                <a:ea typeface="+mn-ea"/>
              </a:rPr>
              <a:t>	</a:t>
            </a:r>
          </a:p>
          <a:p>
            <a:pPr marL="342900" indent="-342900" eaLnBrk="1" latin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kumimoji="0" lang="en-US" altLang="ko-KR" sz="1400" dirty="0">
              <a:latin typeface="Comic Sans MS" pitchFamily="66" charset="0"/>
              <a:ea typeface="+mn-ea"/>
            </a:endParaRPr>
          </a:p>
          <a:p>
            <a:pPr marL="342900" indent="-342900" eaLnBrk="1" latin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kumimoji="0" lang="en-US" altLang="ko-KR" sz="1400" dirty="0">
              <a:latin typeface="Comic Sans MS" pitchFamily="66" charset="0"/>
              <a:ea typeface="+mn-ea"/>
            </a:endParaRPr>
          </a:p>
        </p:txBody>
      </p:sp>
      <p:graphicFrame>
        <p:nvGraphicFramePr>
          <p:cNvPr id="102404" name="Object 2"/>
          <p:cNvGraphicFramePr>
            <a:graphicFrameLocks noChangeAspect="1"/>
          </p:cNvGraphicFramePr>
          <p:nvPr/>
        </p:nvGraphicFramePr>
        <p:xfrm>
          <a:off x="971550" y="1995488"/>
          <a:ext cx="7715250" cy="179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4" name="수식" r:id="rId4" imgW="5092700" imgH="1181100" progId="Equation.3">
                  <p:embed/>
                </p:oleObj>
              </mc:Choice>
              <mc:Fallback>
                <p:oleObj name="수식" r:id="rId4" imgW="5092700" imgH="11811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995488"/>
                        <a:ext cx="7715250" cy="179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05" name="슬라이드 번호 개체 틀 1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57E4C2-3EAC-4852-8F8D-7FC6217B3DCB}" type="slidenum">
              <a:rPr lang="en-US" altLang="ko-KR" sz="1200" smtClean="0">
                <a:solidFill>
                  <a:srgbClr val="898989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ko-KR" sz="1200" smtClean="0">
              <a:solidFill>
                <a:srgbClr val="898989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</p:cSld>
  <p:clrMapOvr>
    <a:masterClrMapping/>
  </p:clrMapOvr>
  <p:transition advTm="5959">
    <p:circl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Text Box 10"/>
          <p:cNvSpPr txBox="1">
            <a:spLocks noChangeArrowheads="1"/>
          </p:cNvSpPr>
          <p:nvPr/>
        </p:nvSpPr>
        <p:spPr bwMode="auto">
          <a:xfrm>
            <a:off x="0" y="0"/>
            <a:ext cx="2268538" cy="246063"/>
          </a:xfrm>
          <a:prstGeom prst="rect">
            <a:avLst/>
          </a:prstGeom>
          <a:solidFill>
            <a:schemeClr val="tx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0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Motivations</a:t>
            </a:r>
            <a:r>
              <a:rPr lang="en-US" altLang="ko-KR" sz="1000" b="1">
                <a:solidFill>
                  <a:srgbClr val="3333F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4572000" y="0"/>
            <a:ext cx="2303463" cy="246063"/>
          </a:xfrm>
          <a:prstGeom prst="rect">
            <a:avLst/>
          </a:prstGeom>
          <a:solidFill>
            <a:schemeClr val="bg1">
              <a:lumMod val="75000"/>
              <a:alpha val="45882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Results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6875463" y="0"/>
            <a:ext cx="2268537" cy="246063"/>
          </a:xfrm>
          <a:prstGeom prst="rect">
            <a:avLst/>
          </a:prstGeom>
          <a:solidFill>
            <a:schemeClr val="bg1">
              <a:lumMod val="75000"/>
              <a:alpha val="3882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Summary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268538" y="0"/>
            <a:ext cx="2303462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>
                    <a:lumMod val="75000"/>
                  </a:schemeClr>
                </a:solidFill>
              </a:rPr>
              <a:t>Formalism</a:t>
            </a:r>
          </a:p>
        </p:txBody>
      </p:sp>
      <p:sp>
        <p:nvSpPr>
          <p:cNvPr id="7176" name="직사각형 15"/>
          <p:cNvSpPr>
            <a:spLocks noChangeArrowheads="1"/>
          </p:cNvSpPr>
          <p:nvPr/>
        </p:nvSpPr>
        <p:spPr bwMode="auto">
          <a:xfrm>
            <a:off x="179388" y="333375"/>
            <a:ext cx="33845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ko-KR" sz="2000" u="sng" dirty="0" smtClean="0">
                <a:solidFill>
                  <a:srgbClr val="0000CC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 </a:t>
            </a:r>
            <a:r>
              <a:rPr lang="en-US" altLang="ko-KR" sz="2000" b="1" u="sng" dirty="0" smtClean="0">
                <a:solidFill>
                  <a:srgbClr val="0000CC"/>
                </a:solidFill>
                <a:uFill>
                  <a:solidFill>
                    <a:srgbClr val="3333FF"/>
                  </a:solidFill>
                </a:u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Tensor force </a:t>
            </a:r>
            <a:endParaRPr lang="ko-KR" altLang="en-US" sz="2000" b="1" u="sng" dirty="0" smtClean="0">
              <a:solidFill>
                <a:srgbClr val="0000CC"/>
              </a:solidFill>
              <a:uFill>
                <a:solidFill>
                  <a:srgbClr val="3333FF"/>
                </a:solidFill>
              </a:uFill>
              <a:latin typeface="Calibri" panose="020F050202020403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667" y="836712"/>
            <a:ext cx="7324725" cy="5514975"/>
          </a:xfrm>
          <a:prstGeom prst="rect">
            <a:avLst/>
          </a:prstGeom>
        </p:spPr>
      </p:pic>
    </p:spTree>
  </p:cSld>
  <p:clrMapOvr>
    <a:masterClrMapping/>
  </p:clrMapOvr>
  <p:transition advTm="185672">
    <p:circl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Box 2"/>
          <p:cNvSpPr txBox="1">
            <a:spLocks noChangeArrowheads="1"/>
          </p:cNvSpPr>
          <p:nvPr/>
        </p:nvSpPr>
        <p:spPr bwMode="auto">
          <a:xfrm>
            <a:off x="755650" y="1773238"/>
            <a:ext cx="79216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0050" indent="-40005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Realistic two body interaction inside nuclei  was taken  by Brueckner  g-matrix, which is a solution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of the Bethe-Salpeter  Eq.,  derived from the Bonn-CD potential for nucleon-nucleon interaction 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free space.</a:t>
            </a:r>
            <a:endParaRPr lang="ko-KR" altLang="en-US" sz="140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111619" name="Text Box 13"/>
          <p:cNvSpPr txBox="1">
            <a:spLocks noChangeArrowheads="1"/>
          </p:cNvSpPr>
          <p:nvPr/>
        </p:nvSpPr>
        <p:spPr bwMode="auto">
          <a:xfrm>
            <a:off x="468313" y="765175"/>
            <a:ext cx="3240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ko-KR" sz="2000">
                <a:solidFill>
                  <a:srgbClr val="0000CC"/>
                </a:solidFill>
                <a:latin typeface="Comic Sans MS" panose="030F0702030302020204" pitchFamily="66" charset="0"/>
                <a:ea typeface="굴림" panose="020B0600000101010101" pitchFamily="50" charset="-127"/>
              </a:rPr>
              <a:t>Two-body interaction </a:t>
            </a:r>
          </a:p>
        </p:txBody>
      </p:sp>
      <p:sp>
        <p:nvSpPr>
          <p:cNvPr id="111620" name="슬라이드 번호 개체 틀 1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6F95A3-E6DD-469D-BF4D-EE4355528783}" type="slidenum">
              <a:rPr lang="en-US" altLang="ko-KR" sz="1200" smtClean="0">
                <a:solidFill>
                  <a:srgbClr val="898989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ko-KR" sz="1200" smtClean="0">
              <a:solidFill>
                <a:srgbClr val="898989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0" y="0"/>
            <a:ext cx="2268538" cy="246063"/>
          </a:xfrm>
          <a:prstGeom prst="rect">
            <a:avLst/>
          </a:prstGeom>
          <a:solidFill>
            <a:schemeClr val="bg1">
              <a:lumMod val="8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 dirty="0">
                <a:solidFill>
                  <a:schemeClr val="bg1"/>
                </a:solidFill>
              </a:rPr>
              <a:t>Motivations</a:t>
            </a:r>
            <a:r>
              <a:rPr lang="en-US" altLang="ko-KR" sz="1000" b="1" dirty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4572000" y="0"/>
            <a:ext cx="2303463" cy="246063"/>
          </a:xfrm>
          <a:prstGeom prst="rect">
            <a:avLst/>
          </a:prstGeom>
          <a:solidFill>
            <a:schemeClr val="bg1">
              <a:lumMod val="75000"/>
              <a:alpha val="45882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Results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6875463" y="0"/>
            <a:ext cx="2268537" cy="246063"/>
          </a:xfrm>
          <a:prstGeom prst="rect">
            <a:avLst/>
          </a:prstGeom>
          <a:solidFill>
            <a:schemeClr val="bg1">
              <a:lumMod val="75000"/>
              <a:alpha val="3882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Summary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111624" name="Text Box 10"/>
          <p:cNvSpPr txBox="1">
            <a:spLocks noChangeArrowheads="1"/>
          </p:cNvSpPr>
          <p:nvPr/>
        </p:nvSpPr>
        <p:spPr bwMode="auto">
          <a:xfrm>
            <a:off x="2268538" y="0"/>
            <a:ext cx="2303462" cy="246063"/>
          </a:xfrm>
          <a:prstGeom prst="rect">
            <a:avLst/>
          </a:prstGeom>
          <a:solidFill>
            <a:schemeClr val="tx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0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Formalism</a:t>
            </a:r>
            <a:endParaRPr lang="en-US" altLang="ko-KR" sz="1000" b="1">
              <a:solidFill>
                <a:srgbClr val="3333FF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aphicFrame>
        <p:nvGraphicFramePr>
          <p:cNvPr id="111625" name="Object 2"/>
          <p:cNvGraphicFramePr>
            <a:graphicFrameLocks noChangeAspect="1"/>
          </p:cNvGraphicFramePr>
          <p:nvPr/>
        </p:nvGraphicFramePr>
        <p:xfrm>
          <a:off x="1908175" y="2781300"/>
          <a:ext cx="4122738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95" name="Equation" r:id="rId4" imgW="2476500" imgH="457200" progId="Equation.3">
                  <p:embed/>
                </p:oleObj>
              </mc:Choice>
              <mc:Fallback>
                <p:oleObj name="Equation" r:id="rId4" imgW="2476500" imgH="457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2781300"/>
                        <a:ext cx="4122738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6" name="TextBox 2"/>
          <p:cNvSpPr txBox="1">
            <a:spLocks noChangeArrowheads="1"/>
          </p:cNvSpPr>
          <p:nvPr/>
        </p:nvSpPr>
        <p:spPr bwMode="auto">
          <a:xfrm>
            <a:off x="755650" y="3770313"/>
            <a:ext cx="7921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0050" indent="-40005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a,b,c,d  : single particle states from  the Woods-Saxon potential.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V</a:t>
            </a:r>
            <a:r>
              <a:rPr lang="en-US" altLang="ko-KR" sz="1400" baseline="-250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ab,cd</a:t>
            </a:r>
            <a:r>
              <a:rPr lang="en-US" altLang="ko-KR" sz="14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: phenomenological nucleon-nucleon potential in free space.</a:t>
            </a:r>
            <a:endParaRPr lang="ko-KR" altLang="en-US" sz="140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Tm="185672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Text Box 10"/>
          <p:cNvSpPr txBox="1">
            <a:spLocks noChangeArrowheads="1"/>
          </p:cNvSpPr>
          <p:nvPr/>
        </p:nvSpPr>
        <p:spPr bwMode="auto">
          <a:xfrm>
            <a:off x="0" y="0"/>
            <a:ext cx="2268538" cy="246063"/>
          </a:xfrm>
          <a:prstGeom prst="rect">
            <a:avLst/>
          </a:prstGeom>
          <a:solidFill>
            <a:schemeClr val="tx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0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Motivations</a:t>
            </a:r>
            <a:r>
              <a:rPr lang="en-US" altLang="ko-KR" sz="1000" b="1">
                <a:solidFill>
                  <a:srgbClr val="3333F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4572000" y="0"/>
            <a:ext cx="2303463" cy="246063"/>
          </a:xfrm>
          <a:prstGeom prst="rect">
            <a:avLst/>
          </a:prstGeom>
          <a:solidFill>
            <a:schemeClr val="bg1">
              <a:lumMod val="75000"/>
              <a:alpha val="45882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Results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6875463" y="0"/>
            <a:ext cx="2268537" cy="246063"/>
          </a:xfrm>
          <a:prstGeom prst="rect">
            <a:avLst/>
          </a:prstGeom>
          <a:solidFill>
            <a:schemeClr val="bg1">
              <a:lumMod val="75000"/>
              <a:alpha val="3882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Summary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268538" y="0"/>
            <a:ext cx="2303462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>
                    <a:lumMod val="75000"/>
                  </a:schemeClr>
                </a:solidFill>
              </a:rPr>
              <a:t>Formalism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49214"/>
            <a:ext cx="8280920" cy="6602985"/>
          </a:xfrm>
          <a:prstGeom prst="rect">
            <a:avLst/>
          </a:prstGeom>
        </p:spPr>
      </p:pic>
      <p:cxnSp>
        <p:nvCxnSpPr>
          <p:cNvPr id="7" name="직선 연결선 6"/>
          <p:cNvCxnSpPr/>
          <p:nvPr/>
        </p:nvCxnSpPr>
        <p:spPr>
          <a:xfrm>
            <a:off x="4499992" y="6165304"/>
            <a:ext cx="32403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연결선 65"/>
          <p:cNvCxnSpPr/>
          <p:nvPr/>
        </p:nvCxnSpPr>
        <p:spPr>
          <a:xfrm>
            <a:off x="1403648" y="6381328"/>
            <a:ext cx="50405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직선 연결선 66"/>
          <p:cNvCxnSpPr/>
          <p:nvPr/>
        </p:nvCxnSpPr>
        <p:spPr>
          <a:xfrm>
            <a:off x="1547664" y="5373216"/>
            <a:ext cx="61206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직선 연결선 68"/>
          <p:cNvCxnSpPr/>
          <p:nvPr/>
        </p:nvCxnSpPr>
        <p:spPr>
          <a:xfrm>
            <a:off x="1475656" y="5589240"/>
            <a:ext cx="9361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769971"/>
      </p:ext>
    </p:extLst>
  </p:cSld>
  <p:clrMapOvr>
    <a:masterClrMapping/>
  </p:clrMapOvr>
  <p:transition advTm="185672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Text Box 10"/>
          <p:cNvSpPr txBox="1">
            <a:spLocks noChangeArrowheads="1"/>
          </p:cNvSpPr>
          <p:nvPr/>
        </p:nvSpPr>
        <p:spPr bwMode="auto">
          <a:xfrm>
            <a:off x="0" y="0"/>
            <a:ext cx="2268538" cy="246063"/>
          </a:xfrm>
          <a:prstGeom prst="rect">
            <a:avLst/>
          </a:prstGeom>
          <a:solidFill>
            <a:schemeClr val="tx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0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Motivations</a:t>
            </a:r>
            <a:r>
              <a:rPr lang="en-US" altLang="ko-KR" sz="1000" b="1">
                <a:solidFill>
                  <a:srgbClr val="3333F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4572000" y="0"/>
            <a:ext cx="2303463" cy="246063"/>
          </a:xfrm>
          <a:prstGeom prst="rect">
            <a:avLst/>
          </a:prstGeom>
          <a:solidFill>
            <a:schemeClr val="bg1">
              <a:lumMod val="75000"/>
              <a:alpha val="45882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Results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6875463" y="0"/>
            <a:ext cx="2268537" cy="246063"/>
          </a:xfrm>
          <a:prstGeom prst="rect">
            <a:avLst/>
          </a:prstGeom>
          <a:solidFill>
            <a:schemeClr val="bg1">
              <a:lumMod val="75000"/>
              <a:alpha val="3882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Summary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268538" y="0"/>
            <a:ext cx="2303462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>
                    <a:lumMod val="75000"/>
                  </a:schemeClr>
                </a:solidFill>
              </a:rPr>
              <a:t>Formalism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6" name="직사각형 15"/>
              <p:cNvSpPr>
                <a:spLocks noChangeArrowheads="1"/>
              </p:cNvSpPr>
              <p:nvPr/>
            </p:nvSpPr>
            <p:spPr bwMode="auto">
              <a:xfrm>
                <a:off x="179388" y="333375"/>
                <a:ext cx="33845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Wingdings" panose="05000000000000000000" pitchFamily="2" charset="2"/>
                  <a:buChar char="v"/>
                  <a:defRPr/>
                </a:pPr>
                <a14:m>
                  <m:oMath xmlns:m="http://schemas.openxmlformats.org/officeDocument/2006/math">
                    <m:r>
                      <a:rPr lang="en-US" altLang="ko-KR" sz="2400" b="1" i="1" baseline="30000" smtClean="0">
                        <a:solidFill>
                          <a:srgbClr val="0000CC"/>
                        </a:solidFill>
                        <a:uFill>
                          <a:solidFill>
                            <a:srgbClr val="3333FF"/>
                          </a:solidFill>
                        </a:uFill>
                        <a:latin typeface="Cambria Math" panose="02040503050406030204" pitchFamily="18" charset="0"/>
                        <a:ea typeface="굴림" panose="020B0600000101010101" pitchFamily="50" charset="-127"/>
                        <a:cs typeface="Calibri" panose="020F0502020204030204" pitchFamily="34" charset="0"/>
                      </a:rPr>
                      <m:t>𝟏𝟔</m:t>
                    </m:r>
                    <m:r>
                      <a:rPr lang="en-US" altLang="ko-KR" sz="2400" b="1" i="1" smtClean="0">
                        <a:solidFill>
                          <a:srgbClr val="0000CC"/>
                        </a:solidFill>
                        <a:uFill>
                          <a:solidFill>
                            <a:srgbClr val="3333FF"/>
                          </a:solidFill>
                        </a:uFill>
                        <a:latin typeface="Cambria Math" panose="02040503050406030204" pitchFamily="18" charset="0"/>
                        <a:ea typeface="굴림" panose="020B0600000101010101" pitchFamily="50" charset="-127"/>
                        <a:cs typeface="Calibri" panose="020F0502020204030204" pitchFamily="34" charset="0"/>
                      </a:rPr>
                      <m:t>𝑶</m:t>
                    </m:r>
                    <m:r>
                      <a:rPr lang="en-US" altLang="ko-KR" sz="2400" b="1" i="1" smtClean="0">
                        <a:solidFill>
                          <a:srgbClr val="0000CC"/>
                        </a:solidFill>
                        <a:uFill>
                          <a:solidFill>
                            <a:srgbClr val="3333FF"/>
                          </a:solidFill>
                        </a:uFill>
                        <a:latin typeface="Cambria Math" panose="02040503050406030204" pitchFamily="18" charset="0"/>
                        <a:ea typeface="굴림" panose="020B0600000101010101" pitchFamily="50" charset="-127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ko-KR" sz="2400" b="1" i="1" smtClean="0">
                        <a:solidFill>
                          <a:srgbClr val="0000CC"/>
                        </a:solidFill>
                        <a:uFill>
                          <a:solidFill>
                            <a:srgbClr val="3333FF"/>
                          </a:solidFill>
                        </a:uFill>
                        <a:latin typeface="Cambria Math" panose="02040503050406030204" pitchFamily="18" charset="0"/>
                        <a:ea typeface="굴림" panose="020B0600000101010101" pitchFamily="50" charset="-127"/>
                        <a:cs typeface="Calibri" panose="020F0502020204030204" pitchFamily="34" charset="0"/>
                      </a:rPr>
                      <m:t>𝒑</m:t>
                    </m:r>
                    <m:r>
                      <a:rPr lang="en-US" altLang="ko-KR" sz="2400" b="1" i="1" smtClean="0">
                        <a:solidFill>
                          <a:srgbClr val="0000CC"/>
                        </a:solidFill>
                        <a:uFill>
                          <a:solidFill>
                            <a:srgbClr val="3333FF"/>
                          </a:solidFill>
                        </a:uFill>
                        <a:latin typeface="Cambria Math" panose="02040503050406030204" pitchFamily="18" charset="0"/>
                        <a:ea typeface="굴림" panose="020B0600000101010101" pitchFamily="50" charset="-127"/>
                        <a:cs typeface="Calibri" panose="020F0502020204030204" pitchFamily="34" charset="0"/>
                      </a:rPr>
                      <m:t>,</m:t>
                    </m:r>
                    <m:r>
                      <a:rPr lang="en-US" altLang="ko-KR" sz="2400" b="1" i="1" smtClean="0">
                        <a:solidFill>
                          <a:srgbClr val="0000CC"/>
                        </a:solidFill>
                        <a:uFill>
                          <a:solidFill>
                            <a:srgbClr val="3333FF"/>
                          </a:solidFill>
                        </a:uFill>
                        <a:latin typeface="Cambria Math" panose="02040503050406030204" pitchFamily="18" charset="0"/>
                        <a:ea typeface="굴림" panose="020B0600000101010101" pitchFamily="50" charset="-127"/>
                        <a:cs typeface="Calibri" panose="020F0502020204030204" pitchFamily="34" charset="0"/>
                      </a:rPr>
                      <m:t>𝒑𝒅</m:t>
                    </m:r>
                    <m:r>
                      <a:rPr lang="en-US" altLang="ko-KR" sz="2400" b="1" i="1" smtClean="0">
                        <a:solidFill>
                          <a:srgbClr val="0000CC"/>
                        </a:solidFill>
                        <a:uFill>
                          <a:solidFill>
                            <a:srgbClr val="3333FF"/>
                          </a:solidFill>
                        </a:uFill>
                        <a:latin typeface="Cambria Math" panose="02040503050406030204" pitchFamily="18" charset="0"/>
                        <a:ea typeface="굴림" panose="020B0600000101010101" pitchFamily="50" charset="-127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ko-KR" altLang="en-US" sz="2400" b="1" dirty="0" smtClean="0">
                  <a:solidFill>
                    <a:srgbClr val="0000CC"/>
                  </a:solidFill>
                  <a:uFill>
                    <a:solidFill>
                      <a:srgbClr val="3333FF"/>
                    </a:solidFill>
                  </a:uFill>
                  <a:latin typeface="Calibri" panose="020F0502020204030204" pitchFamily="34" charset="0"/>
                  <a:ea typeface="굴림" panose="020B0600000101010101" pitchFamily="50" charset="-127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176" name="직사각형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388" y="333375"/>
                <a:ext cx="3384550" cy="461665"/>
              </a:xfrm>
              <a:prstGeom prst="rect">
                <a:avLst/>
              </a:prstGeom>
              <a:blipFill>
                <a:blip r:embed="rId3"/>
                <a:stretch>
                  <a:fillRect l="-2338" t="-6667" b="-25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직사각형 56"/>
          <p:cNvSpPr/>
          <p:nvPr/>
        </p:nvSpPr>
        <p:spPr>
          <a:xfrm>
            <a:off x="5724128" y="332656"/>
            <a:ext cx="3322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ko-KR" dirty="0" err="1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S.Terashima</a:t>
            </a:r>
            <a:r>
              <a:rPr lang="en-US" altLang="ko-KR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ko-KR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al. </a:t>
            </a:r>
            <a:r>
              <a:rPr lang="en-US" altLang="ko-KR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PRL </a:t>
            </a:r>
            <a:r>
              <a:rPr lang="en-US" altLang="ko-KR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121 </a:t>
            </a:r>
            <a:r>
              <a:rPr lang="en-US" altLang="ko-KR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ko-KR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2018)</a:t>
            </a:r>
            <a:endParaRPr lang="en-US" altLang="ko-KR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39552" y="5661248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ko-KR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S=1,T=0 </a:t>
            </a:r>
            <a:r>
              <a:rPr lang="en-US" altLang="ko-KR" dirty="0" smtClean="0">
                <a:latin typeface="Calibri" panose="020F0502020204030204" pitchFamily="34" charset="0"/>
                <a:cs typeface="Calibri" panose="020F0502020204030204" pitchFamily="34" charset="0"/>
              </a:rPr>
              <a:t>channel in the cross section is dominant.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ko-KR" dirty="0" smtClean="0">
                <a:latin typeface="Calibri" panose="020F0502020204030204" pitchFamily="34" charset="0"/>
                <a:cs typeface="Calibri" panose="020F0502020204030204" pitchFamily="34" charset="0"/>
              </a:rPr>
              <a:t>The unlike-pairing correlations coupled through </a:t>
            </a:r>
            <a:r>
              <a:rPr lang="en-US" altLang="ko-KR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higher angular momentum, </a:t>
            </a:r>
          </a:p>
          <a:p>
            <a:pPr>
              <a:defRPr/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ko-KR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L= </a:t>
            </a:r>
            <a:r>
              <a:rPr lang="en-US" altLang="ko-KR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ko-KR" dirty="0" smtClean="0">
                <a:latin typeface="Calibri" panose="020F0502020204030204" pitchFamily="34" charset="0"/>
                <a:cs typeface="Calibri" panose="020F0502020204030204" pitchFamily="34" charset="0"/>
              </a:rPr>
              <a:t>, can be </a:t>
            </a:r>
            <a:r>
              <a:rPr lang="en-US" altLang="ko-KR" dirty="0" smtClean="0">
                <a:latin typeface="Calibri" panose="020F0502020204030204" pitchFamily="34" charset="0"/>
                <a:cs typeface="Calibri" panose="020F0502020204030204" pitchFamily="34" charset="0"/>
              </a:rPr>
              <a:t>important to search the deuteron break-up reaction.  </a:t>
            </a:r>
            <a:endParaRPr lang="en-US" altLang="ko-K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980728"/>
            <a:ext cx="5256584" cy="4602431"/>
          </a:xfrm>
          <a:prstGeom prst="rect">
            <a:avLst/>
          </a:prstGeom>
        </p:spPr>
      </p:pic>
      <p:sp>
        <p:nvSpPr>
          <p:cNvPr id="3" name="모서리가 둥근 직사각형 2"/>
          <p:cNvSpPr/>
          <p:nvPr/>
        </p:nvSpPr>
        <p:spPr>
          <a:xfrm>
            <a:off x="1043608" y="1052736"/>
            <a:ext cx="5544616" cy="2232248"/>
          </a:xfrm>
          <a:prstGeom prst="roundRect">
            <a:avLst/>
          </a:prstGeom>
          <a:noFill/>
          <a:ln w="381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3090792"/>
      </p:ext>
    </p:extLst>
  </p:cSld>
  <p:clrMapOvr>
    <a:masterClrMapping/>
  </p:clrMapOvr>
  <p:transition advTm="185672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" name="슬라이드 번호 개체 틀 1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1E3812A-9F91-4E0C-B9A5-8BECDA50AC1A}" type="slidenum">
              <a:rPr lang="en-US" altLang="ko-KR" sz="1200" smtClean="0">
                <a:solidFill>
                  <a:srgbClr val="898989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ko-KR" sz="1200" dirty="0" smtClean="0">
              <a:solidFill>
                <a:srgbClr val="898989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7179" name="Text Box 10"/>
          <p:cNvSpPr txBox="1">
            <a:spLocks noChangeArrowheads="1"/>
          </p:cNvSpPr>
          <p:nvPr/>
        </p:nvSpPr>
        <p:spPr bwMode="auto">
          <a:xfrm>
            <a:off x="0" y="0"/>
            <a:ext cx="2268538" cy="246063"/>
          </a:xfrm>
          <a:prstGeom prst="rect">
            <a:avLst/>
          </a:prstGeom>
          <a:solidFill>
            <a:schemeClr val="tx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0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Motivations</a:t>
            </a:r>
            <a:r>
              <a:rPr lang="en-US" altLang="ko-KR" sz="1000" b="1">
                <a:solidFill>
                  <a:srgbClr val="3333F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4572000" y="0"/>
            <a:ext cx="2303463" cy="246063"/>
          </a:xfrm>
          <a:prstGeom prst="rect">
            <a:avLst/>
          </a:prstGeom>
          <a:solidFill>
            <a:schemeClr val="bg1">
              <a:lumMod val="75000"/>
              <a:alpha val="45882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Results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6875463" y="0"/>
            <a:ext cx="2268537" cy="246063"/>
          </a:xfrm>
          <a:prstGeom prst="rect">
            <a:avLst/>
          </a:prstGeom>
          <a:solidFill>
            <a:schemeClr val="bg1">
              <a:lumMod val="75000"/>
              <a:alpha val="3882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Summary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268538" y="0"/>
            <a:ext cx="2303462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>
                    <a:lumMod val="75000"/>
                  </a:schemeClr>
                </a:solidFill>
              </a:rPr>
              <a:t>Formalism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6" name="직사각형 15"/>
              <p:cNvSpPr>
                <a:spLocks noChangeArrowheads="1"/>
              </p:cNvSpPr>
              <p:nvPr/>
            </p:nvSpPr>
            <p:spPr bwMode="auto">
              <a:xfrm>
                <a:off x="107504" y="332656"/>
                <a:ext cx="576064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Wingdings" panose="05000000000000000000" pitchFamily="2" charset="2"/>
                  <a:buChar char="v"/>
                  <a:defRPr/>
                </a:pPr>
                <a:r>
                  <a:rPr lang="en-US" altLang="ko-KR" sz="2000" u="sng" dirty="0" smtClean="0">
                    <a:solidFill>
                      <a:srgbClr val="0000CC"/>
                    </a:solidFill>
                    <a:latin typeface="Calibri" panose="020F0502020204030204" pitchFamily="34" charset="0"/>
                    <a:ea typeface="굴림" panose="020B0600000101010101" pitchFamily="50" charset="-127"/>
                    <a:cs typeface="Calibri" panose="020F0502020204030204" pitchFamily="34" charset="0"/>
                  </a:rPr>
                  <a:t> </a:t>
                </a:r>
                <a:r>
                  <a:rPr lang="en-US" altLang="ko-KR" sz="2000" b="1" u="sng" dirty="0" smtClean="0">
                    <a:solidFill>
                      <a:srgbClr val="0000CC"/>
                    </a:solidFill>
                    <a:latin typeface="Calibri" panose="020F0502020204030204" pitchFamily="34" charset="0"/>
                    <a:ea typeface="굴림" panose="020B0600000101010101" pitchFamily="50" charset="-127"/>
                    <a:cs typeface="Calibri" panose="020F0502020204030204" pitchFamily="34" charset="0"/>
                  </a:rPr>
                  <a:t>Unlike-p</a:t>
                </a:r>
                <a:r>
                  <a:rPr lang="en-US" altLang="ko-KR" sz="2000" b="1" u="sng" dirty="0" smtClean="0">
                    <a:solidFill>
                      <a:srgbClr val="0000CC"/>
                    </a:solidFill>
                    <a:uFill>
                      <a:solidFill>
                        <a:srgbClr val="3333FF"/>
                      </a:solidFill>
                    </a:uFill>
                    <a:latin typeface="Calibri" panose="020F0502020204030204" pitchFamily="34" charset="0"/>
                    <a:ea typeface="굴림" panose="020B0600000101010101" pitchFamily="50" charset="-127"/>
                    <a:cs typeface="Calibri" panose="020F0502020204030204" pitchFamily="34" charset="0"/>
                  </a:rPr>
                  <a:t>airing correlations in </a:t>
                </a:r>
                <a14:m>
                  <m:oMath xmlns:m="http://schemas.openxmlformats.org/officeDocument/2006/math">
                    <m:r>
                      <a:rPr lang="en-US" altLang="ko-KR" sz="2000" b="1" i="1" u="sng" smtClean="0">
                        <a:solidFill>
                          <a:srgbClr val="0000CC"/>
                        </a:solidFill>
                        <a:uFill>
                          <a:solidFill>
                            <a:srgbClr val="3333FF"/>
                          </a:solidFill>
                        </a:uFill>
                        <a:latin typeface="Cambria Math" panose="02040503050406030204" pitchFamily="18" charset="0"/>
                        <a:ea typeface="굴림" panose="020B0600000101010101" pitchFamily="50" charset="-127"/>
                        <a:cs typeface="Calibri" panose="020F0502020204030204" pitchFamily="34" charset="0"/>
                      </a:rPr>
                      <m:t>𝑵</m:t>
                    </m:r>
                    <m:r>
                      <a:rPr lang="en-US" altLang="ko-KR" sz="2000" b="1" i="1" u="sng" smtClean="0">
                        <a:solidFill>
                          <a:srgbClr val="0000CC"/>
                        </a:solidFill>
                        <a:uFill>
                          <a:solidFill>
                            <a:srgbClr val="3333FF"/>
                          </a:solidFill>
                        </a:uFill>
                        <a:latin typeface="Cambria Math" panose="02040503050406030204" pitchFamily="18" charset="0"/>
                        <a:ea typeface="굴림" panose="020B0600000101010101" pitchFamily="50" charset="-127"/>
                        <a:cs typeface="Calibri" panose="020F0502020204030204" pitchFamily="34" charset="0"/>
                      </a:rPr>
                      <m:t>~</m:t>
                    </m:r>
                    <m:r>
                      <a:rPr lang="en-US" altLang="ko-KR" sz="2000" b="1" i="1" u="sng" smtClean="0">
                        <a:solidFill>
                          <a:srgbClr val="0000CC"/>
                        </a:solidFill>
                        <a:uFill>
                          <a:solidFill>
                            <a:srgbClr val="3333FF"/>
                          </a:solidFill>
                        </a:uFill>
                        <a:latin typeface="Cambria Math" panose="02040503050406030204" pitchFamily="18" charset="0"/>
                        <a:ea typeface="굴림" panose="020B0600000101010101" pitchFamily="50" charset="-127"/>
                        <a:cs typeface="Calibri" panose="020F0502020204030204" pitchFamily="34" charset="0"/>
                      </a:rPr>
                      <m:t>𝒁</m:t>
                    </m:r>
                    <m:r>
                      <a:rPr lang="en-US" altLang="ko-KR" sz="2000" b="1" i="1" u="sng" smtClean="0">
                        <a:solidFill>
                          <a:srgbClr val="0000CC"/>
                        </a:solidFill>
                        <a:uFill>
                          <a:solidFill>
                            <a:srgbClr val="3333FF"/>
                          </a:solidFill>
                        </a:uFill>
                        <a:latin typeface="Cambria Math" panose="02040503050406030204" pitchFamily="18" charset="0"/>
                        <a:ea typeface="굴림" panose="020B0600000101010101" pitchFamily="50" charset="-127"/>
                        <a:cs typeface="Calibri" panose="020F0502020204030204" pitchFamily="34" charset="0"/>
                      </a:rPr>
                      <m:t> </m:t>
                    </m:r>
                    <m:r>
                      <a:rPr lang="en-US" altLang="ko-KR" sz="2000" b="1" i="1" u="sng" smtClean="0">
                        <a:solidFill>
                          <a:srgbClr val="0000CC"/>
                        </a:solidFill>
                        <a:uFill>
                          <a:solidFill>
                            <a:srgbClr val="3333FF"/>
                          </a:solidFill>
                        </a:uFill>
                        <a:latin typeface="Cambria Math" panose="02040503050406030204" pitchFamily="18" charset="0"/>
                        <a:ea typeface="굴림" panose="020B0600000101010101" pitchFamily="50" charset="-127"/>
                        <a:cs typeface="Calibri" panose="020F0502020204030204" pitchFamily="34" charset="0"/>
                      </a:rPr>
                      <m:t>𝒏𝒖𝒄𝒍𝒆𝒊</m:t>
                    </m:r>
                  </m:oMath>
                </a14:m>
                <a:r>
                  <a:rPr lang="en-US" altLang="ko-KR" sz="2000" b="1" u="sng" dirty="0" smtClean="0">
                    <a:solidFill>
                      <a:srgbClr val="0000CC"/>
                    </a:solidFill>
                    <a:uFill>
                      <a:solidFill>
                        <a:srgbClr val="3333FF"/>
                      </a:solidFill>
                    </a:uFill>
                    <a:latin typeface="Calibri" panose="020F0502020204030204" pitchFamily="34" charset="0"/>
                    <a:ea typeface="굴림" panose="020B0600000101010101" pitchFamily="50" charset="-127"/>
                    <a:cs typeface="Calibri" panose="020F0502020204030204" pitchFamily="34" charset="0"/>
                  </a:rPr>
                  <a:t>  </a:t>
                </a:r>
                <a:endParaRPr lang="ko-KR" altLang="en-US" sz="2000" b="1" u="sng" dirty="0" smtClean="0">
                  <a:solidFill>
                    <a:srgbClr val="0000CC"/>
                  </a:solidFill>
                  <a:uFill>
                    <a:solidFill>
                      <a:srgbClr val="3333FF"/>
                    </a:solidFill>
                  </a:uFill>
                  <a:latin typeface="Calibri" panose="020F0502020204030204" pitchFamily="34" charset="0"/>
                  <a:ea typeface="굴림" panose="020B0600000101010101" pitchFamily="50" charset="-127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176" name="직사각형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332656"/>
                <a:ext cx="5760640" cy="400110"/>
              </a:xfrm>
              <a:prstGeom prst="rect">
                <a:avLst/>
              </a:prstGeom>
              <a:blipFill>
                <a:blip r:embed="rId2"/>
                <a:stretch>
                  <a:fillRect l="-952" t="-9231" b="-2769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6" name="그림 7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40" y="836712"/>
            <a:ext cx="7056784" cy="4448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직사각형 3"/>
              <p:cNvSpPr/>
              <p:nvPr/>
            </p:nvSpPr>
            <p:spPr>
              <a:xfrm>
                <a:off x="683568" y="5445224"/>
                <a:ext cx="792088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eaLnBrk="1" hangingPunct="1">
                  <a:buFont typeface="Wingdings" panose="05000000000000000000" pitchFamily="2" charset="2"/>
                  <a:buChar char="Ø"/>
                  <a:defRPr/>
                </a:pPr>
                <a:r>
                  <a:rPr lang="en-US" altLang="ko-KR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 nuclear structure of N</a:t>
                </a:r>
                <a:r>
                  <a:rPr lang="en-US" altLang="ko-KR" dirty="0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Calibri" panose="020F0502020204030204" pitchFamily="34" charset="0"/>
                  </a:rPr>
                  <a:t>≠</a:t>
                </a:r>
                <a:r>
                  <a:rPr lang="en-US" altLang="ko-KR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Z nuclei, 60&lt; N&lt;70 and 57&lt; Z&lt;64, may also be affected by np correlations.</a:t>
                </a:r>
              </a:p>
              <a:p>
                <a:pPr marL="342900" indent="-342900" eaLnBrk="1" hangingPunct="1">
                  <a:buFont typeface="Wingdings" panose="05000000000000000000" pitchFamily="2" charset="2"/>
                  <a:buChar char="Ø"/>
                  <a:defRPr/>
                </a:pPr>
                <a:r>
                  <a:rPr lang="en-US" altLang="ko-KR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 heavy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tx1"/>
                        </a:solidFill>
                        <a:uFill>
                          <a:solidFill>
                            <a:srgbClr val="3333FF"/>
                          </a:solidFill>
                        </a:u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𝑁</m:t>
                    </m:r>
                    <m:r>
                      <a:rPr lang="en-US" altLang="ko-KR" b="0" i="1" smtClean="0">
                        <a:solidFill>
                          <a:schemeClr val="tx1"/>
                        </a:solidFill>
                        <a:uFill>
                          <a:solidFill>
                            <a:srgbClr val="3333FF"/>
                          </a:solidFill>
                        </a:u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altLang="ko-KR" b="0" i="1" smtClean="0">
                        <a:solidFill>
                          <a:schemeClr val="tx1"/>
                        </a:solidFill>
                        <a:uFill>
                          <a:solidFill>
                            <a:srgbClr val="3333FF"/>
                          </a:solidFill>
                        </a:u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𝑍</m:t>
                    </m:r>
                    <m:r>
                      <a:rPr lang="en-US" altLang="ko-KR" b="0" i="1" smtClean="0">
                        <a:solidFill>
                          <a:schemeClr val="tx1"/>
                        </a:solidFill>
                        <a:uFill>
                          <a:solidFill>
                            <a:srgbClr val="3333FF"/>
                          </a:solidFill>
                        </a:u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altLang="ko-K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nuclei may have </a:t>
                </a:r>
                <a:r>
                  <a:rPr lang="en-US" altLang="ko-KR" b="1" i="1" dirty="0" smtClean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IS</a:t>
                </a:r>
                <a:r>
                  <a:rPr lang="en-US" altLang="ko-KR" b="1" dirty="0" smtClean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dominance or coexistence </a:t>
                </a:r>
                <a:r>
                  <a:rPr lang="en-US" altLang="ko-K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with </a:t>
                </a:r>
                <a:r>
                  <a:rPr lang="en-US" altLang="ko-KR" b="1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IV mode</a:t>
                </a:r>
                <a:r>
                  <a:rPr lang="en-US" altLang="ko-K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en-US" altLang="ko-K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직사각형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445224"/>
                <a:ext cx="7920880" cy="954107"/>
              </a:xfrm>
              <a:prstGeom prst="rect">
                <a:avLst/>
              </a:prstGeom>
              <a:blipFill>
                <a:blip r:embed="rId4"/>
                <a:stretch>
                  <a:fillRect l="-462" t="-4459" b="-573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직사각형 4"/>
          <p:cNvSpPr/>
          <p:nvPr/>
        </p:nvSpPr>
        <p:spPr>
          <a:xfrm>
            <a:off x="5148064" y="404664"/>
            <a:ext cx="407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ko-KR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altLang="ko-KR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ko-KR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Gezerlis</a:t>
            </a:r>
            <a:r>
              <a:rPr lang="en-US" altLang="ko-KR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ko-KR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al. </a:t>
            </a:r>
            <a:r>
              <a:rPr lang="en-US" altLang="ko-KR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PRL 106, 252502(2011)  </a:t>
            </a:r>
          </a:p>
        </p:txBody>
      </p:sp>
    </p:spTree>
    <p:extLst>
      <p:ext uri="{BB962C8B-B14F-4D97-AF65-F5344CB8AC3E}">
        <p14:creationId xmlns:p14="http://schemas.microsoft.com/office/powerpoint/2010/main" val="1920403024"/>
      </p:ext>
    </p:extLst>
  </p:cSld>
  <p:clrMapOvr>
    <a:masterClrMapping/>
  </p:clrMapOvr>
  <p:transition advTm="185672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슬라이드 번호 개체 틀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690AA6B-DCDE-45CA-B52D-E1B97D19DA2D}" type="slidenum">
              <a:rPr lang="en-US" altLang="ko-KR" sz="1200" smtClean="0">
                <a:solidFill>
                  <a:srgbClr val="898989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ko-KR" sz="1200" smtClean="0">
              <a:solidFill>
                <a:srgbClr val="898989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8195" name="Text Box 10"/>
          <p:cNvSpPr txBox="1">
            <a:spLocks noChangeArrowheads="1"/>
          </p:cNvSpPr>
          <p:nvPr/>
        </p:nvSpPr>
        <p:spPr bwMode="auto">
          <a:xfrm>
            <a:off x="0" y="0"/>
            <a:ext cx="2268538" cy="246063"/>
          </a:xfrm>
          <a:prstGeom prst="rect">
            <a:avLst/>
          </a:prstGeom>
          <a:solidFill>
            <a:schemeClr val="tx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0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Motivations</a:t>
            </a:r>
            <a:r>
              <a:rPr lang="en-US" altLang="ko-KR" sz="1000" b="1">
                <a:solidFill>
                  <a:srgbClr val="3333F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4572000" y="0"/>
            <a:ext cx="2303463" cy="246063"/>
          </a:xfrm>
          <a:prstGeom prst="rect">
            <a:avLst/>
          </a:prstGeom>
          <a:solidFill>
            <a:schemeClr val="bg1">
              <a:lumMod val="75000"/>
              <a:alpha val="45882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Results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6875463" y="0"/>
            <a:ext cx="2268537" cy="246063"/>
          </a:xfrm>
          <a:prstGeom prst="rect">
            <a:avLst/>
          </a:prstGeom>
          <a:solidFill>
            <a:schemeClr val="bg1">
              <a:lumMod val="75000"/>
              <a:alpha val="3882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Summary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68538" y="0"/>
            <a:ext cx="2303462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>
                    <a:lumMod val="75000"/>
                  </a:schemeClr>
                </a:solidFill>
              </a:rPr>
              <a:t>Formalism</a:t>
            </a:r>
          </a:p>
        </p:txBody>
      </p:sp>
      <p:sp>
        <p:nvSpPr>
          <p:cNvPr id="8" name="직사각형 23"/>
          <p:cNvSpPr>
            <a:spLocks noChangeArrowheads="1"/>
          </p:cNvSpPr>
          <p:nvPr/>
        </p:nvSpPr>
        <p:spPr bwMode="auto">
          <a:xfrm>
            <a:off x="250825" y="404813"/>
            <a:ext cx="8424863" cy="5816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ko-K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M1 </a:t>
            </a: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spin transition data shows th</a:t>
            </a:r>
            <a:r>
              <a:rPr lang="en-US" altLang="ko-K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en-US" altLang="ko-KR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IV quenching </a:t>
            </a: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for the N = Z </a:t>
            </a:r>
            <a:r>
              <a:rPr lang="en-US" altLang="ko-KR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sd</a:t>
            </a: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-shell nuclei.</a:t>
            </a:r>
            <a:endParaRPr lang="en-US" altLang="ko-KR" sz="20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ko-K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altLang="ko-KR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ko-KR" sz="2000" b="1" i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n-US" altLang="ko-KR" sz="20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 </a:t>
            </a:r>
            <a:r>
              <a:rPr lang="en-US" altLang="ko-KR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0 </a:t>
            </a:r>
            <a:r>
              <a:rPr lang="en-US" altLang="ko-KR" sz="20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pairing </a:t>
            </a: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by the tensor force well-known in  deuteron structure may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altLang="ko-KR" sz="20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become </a:t>
            </a:r>
            <a:r>
              <a:rPr lang="en-US" altLang="ko-KR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</a:t>
            </a:r>
            <a:r>
              <a:rPr lang="en-US" altLang="ko-KR" sz="20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significant </a:t>
            </a: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even inside nuclei. </a:t>
            </a:r>
            <a:endParaRPr lang="en-US" altLang="ko-KR" sz="1600" dirty="0" smtClean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ko-KR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altLang="ko-KR" sz="2000" dirty="0" smtClean="0">
              <a:latin typeface="Calibri" panose="020F050202020403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altLang="ko-KR" sz="2000" dirty="0">
              <a:latin typeface="Calibri" panose="020F050202020403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altLang="ko-KR" sz="2000" dirty="0" smtClean="0">
              <a:latin typeface="Calibri" panose="020F050202020403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altLang="ko-KR" sz="2000" dirty="0">
              <a:latin typeface="Calibri" panose="020F050202020403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altLang="ko-KR" sz="2000" dirty="0" smtClean="0">
              <a:latin typeface="Calibri" panose="020F050202020403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altLang="ko-KR" sz="2000" dirty="0">
              <a:latin typeface="Calibri" panose="020F050202020403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altLang="ko-KR" sz="2000" dirty="0" smtClean="0">
              <a:latin typeface="Calibri" panose="020F050202020403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altLang="ko-KR" sz="2000" dirty="0">
              <a:latin typeface="Calibri" panose="020F050202020403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altLang="ko-KR" sz="2000" dirty="0" smtClean="0">
              <a:latin typeface="Calibri" panose="020F050202020403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altLang="ko-KR" sz="2000" dirty="0" smtClean="0">
              <a:latin typeface="Calibri" panose="020F050202020403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ko-KR" sz="2000" dirty="0" smtClean="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According to a study on the relationship between nuclear deformation and </a:t>
            </a:r>
            <a:r>
              <a:rPr lang="en-US" altLang="ko-KR" sz="2000" i="1" dirty="0" smtClean="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np</a:t>
            </a:r>
            <a:r>
              <a:rPr lang="en-US" altLang="ko-KR" sz="2000" dirty="0" smtClean="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-pairing correlation, the </a:t>
            </a:r>
            <a:r>
              <a:rPr lang="en-US" altLang="ko-KR" sz="2000" b="1" i="1" dirty="0" smtClean="0">
                <a:solidFill>
                  <a:srgbClr val="00B050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IV</a:t>
            </a:r>
            <a:r>
              <a:rPr lang="en-US" altLang="ko-KR" sz="2000" b="1" dirty="0" smtClean="0">
                <a:solidFill>
                  <a:srgbClr val="00B050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 and </a:t>
            </a:r>
            <a:r>
              <a:rPr lang="en-US" altLang="ko-KR" sz="2000" b="1" i="1" dirty="0" smtClean="0">
                <a:solidFill>
                  <a:srgbClr val="00B050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IS</a:t>
            </a:r>
            <a:r>
              <a:rPr lang="en-US" altLang="ko-KR" sz="2000" b="1" dirty="0" smtClean="0">
                <a:solidFill>
                  <a:srgbClr val="00B050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 pairing may have a large coexistence </a:t>
            </a:r>
            <a:r>
              <a:rPr lang="en-US" altLang="ko-KR" sz="2000" dirty="0" smtClean="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and the </a:t>
            </a:r>
            <a:r>
              <a:rPr lang="en-US" altLang="ko-KR" sz="2000" b="1" dirty="0" smtClean="0">
                <a:solidFill>
                  <a:srgbClr val="C00000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deformation can cause the quenching of the </a:t>
            </a:r>
            <a:r>
              <a:rPr lang="en-US" altLang="ko-KR" sz="2000" b="1" i="1" dirty="0" smtClean="0">
                <a:solidFill>
                  <a:srgbClr val="C00000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IV</a:t>
            </a:r>
            <a:r>
              <a:rPr lang="en-US" altLang="ko-KR" sz="2000" b="1" dirty="0" smtClean="0">
                <a:solidFill>
                  <a:srgbClr val="C00000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 </a:t>
            </a:r>
            <a:r>
              <a:rPr lang="en-US" altLang="ko-KR" sz="2000" b="1" i="1" dirty="0" smtClean="0">
                <a:solidFill>
                  <a:srgbClr val="C00000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np</a:t>
            </a:r>
            <a:r>
              <a:rPr lang="en-US" altLang="ko-KR" sz="2000" b="1" dirty="0" smtClean="0">
                <a:solidFill>
                  <a:srgbClr val="C00000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-pairing.</a:t>
            </a:r>
            <a:endParaRPr lang="en-US" altLang="ko-KR" sz="2000" dirty="0">
              <a:latin typeface="Calibri" panose="020F050202020403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altLang="ko-KR" sz="2000" dirty="0" smtClean="0">
              <a:latin typeface="Calibri" panose="020F050202020403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</p:txBody>
      </p:sp>
      <p:pic>
        <p:nvPicPr>
          <p:cNvPr id="820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628775"/>
            <a:ext cx="48387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5688013" y="1268413"/>
            <a:ext cx="349091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ko-KR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H. Matsubara, </a:t>
            </a:r>
            <a:r>
              <a:rPr lang="en-US" altLang="ko-KR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al. </a:t>
            </a:r>
            <a:r>
              <a:rPr lang="en-US" altLang="ko-KR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PRL 115 (2015)</a:t>
            </a:r>
          </a:p>
        </p:txBody>
      </p:sp>
      <p:sp>
        <p:nvSpPr>
          <p:cNvPr id="3" name="줄무늬가 있는 오른쪽 화살표 2"/>
          <p:cNvSpPr/>
          <p:nvPr/>
        </p:nvSpPr>
        <p:spPr>
          <a:xfrm rot="4965201">
            <a:off x="4602956" y="1747045"/>
            <a:ext cx="2181225" cy="220662"/>
          </a:xfrm>
          <a:prstGeom prst="stripedRightArrow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4859338" y="5805488"/>
            <a:ext cx="3944937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ko-KR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Danilo</a:t>
            </a:r>
            <a:r>
              <a:rPr lang="en-US" altLang="ko-KR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Gambacurta</a:t>
            </a:r>
            <a:r>
              <a:rPr lang="en-US" altLang="ko-KR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ko-KR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al. </a:t>
            </a:r>
            <a:r>
              <a:rPr lang="en-US" altLang="ko-KR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PRC 91 (2015)</a:t>
            </a:r>
          </a:p>
        </p:txBody>
      </p:sp>
    </p:spTree>
  </p:cSld>
  <p:clrMapOvr>
    <a:masterClrMapping/>
  </p:clrMapOvr>
  <p:transition advTm="185672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슬라이드 번호 개체 틀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8D3270-9513-4FDB-BA07-60C40F241EF1}" type="slidenum">
              <a:rPr lang="en-US" altLang="ko-KR" sz="1200" smtClean="0">
                <a:solidFill>
                  <a:srgbClr val="898989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ko-KR" sz="1200" smtClean="0">
              <a:solidFill>
                <a:srgbClr val="898989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219" name="Text Box 10"/>
          <p:cNvSpPr txBox="1">
            <a:spLocks noChangeArrowheads="1"/>
          </p:cNvSpPr>
          <p:nvPr/>
        </p:nvSpPr>
        <p:spPr bwMode="auto">
          <a:xfrm>
            <a:off x="0" y="0"/>
            <a:ext cx="2268538" cy="246063"/>
          </a:xfrm>
          <a:prstGeom prst="rect">
            <a:avLst/>
          </a:prstGeom>
          <a:solidFill>
            <a:schemeClr val="tx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0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Motivations</a:t>
            </a:r>
            <a:r>
              <a:rPr lang="en-US" altLang="ko-KR" sz="1000" b="1">
                <a:solidFill>
                  <a:srgbClr val="3333F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4572000" y="0"/>
            <a:ext cx="2303463" cy="246063"/>
          </a:xfrm>
          <a:prstGeom prst="rect">
            <a:avLst/>
          </a:prstGeom>
          <a:solidFill>
            <a:schemeClr val="bg1">
              <a:lumMod val="75000"/>
              <a:alpha val="45882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Results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6875463" y="0"/>
            <a:ext cx="2268537" cy="246063"/>
          </a:xfrm>
          <a:prstGeom prst="rect">
            <a:avLst/>
          </a:prstGeom>
          <a:solidFill>
            <a:schemeClr val="bg1">
              <a:lumMod val="75000"/>
              <a:alpha val="3882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Summary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68538" y="0"/>
            <a:ext cx="2303462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>
                    <a:lumMod val="75000"/>
                  </a:schemeClr>
                </a:solidFill>
              </a:rPr>
              <a:t>Formalism</a:t>
            </a:r>
          </a:p>
        </p:txBody>
      </p:sp>
      <p:sp>
        <p:nvSpPr>
          <p:cNvPr id="8" name="직사각형 23"/>
          <p:cNvSpPr>
            <a:spLocks noChangeArrowheads="1"/>
          </p:cNvSpPr>
          <p:nvPr/>
        </p:nvSpPr>
        <p:spPr bwMode="auto">
          <a:xfrm>
            <a:off x="323850" y="2065338"/>
            <a:ext cx="8424863" cy="19389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ko-KR" sz="2000" dirty="0" smtClean="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In our early papers, the </a:t>
            </a:r>
            <a:r>
              <a:rPr lang="en-US" altLang="ko-KR" sz="2000" b="1" i="1" dirty="0" smtClean="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IV np-pairing </a:t>
            </a:r>
            <a:r>
              <a:rPr lang="en-US" altLang="ko-KR" sz="2000" dirty="0" smtClean="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was included in spherical formalism and </a:t>
            </a:r>
            <a:r>
              <a:rPr lang="en-US" altLang="ko-KR" sz="2000" b="1" i="1" dirty="0" smtClean="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IS</a:t>
            </a:r>
            <a:r>
              <a:rPr lang="en-US" altLang="ko-KR" sz="2000" b="1" dirty="0" smtClean="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 </a:t>
            </a:r>
            <a:r>
              <a:rPr lang="en-US" altLang="ko-KR" sz="2000" b="1" i="1" dirty="0" smtClean="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np-</a:t>
            </a:r>
            <a:r>
              <a:rPr lang="en-US" altLang="ko-KR" sz="2000" b="1" dirty="0" smtClean="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pairing </a:t>
            </a:r>
            <a:r>
              <a:rPr lang="en-US" altLang="ko-KR" sz="2000" dirty="0" smtClean="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was taken into account by renormalizing the </a:t>
            </a:r>
            <a:r>
              <a:rPr lang="en-US" altLang="ko-KR" sz="2000" b="1" i="1" dirty="0" smtClean="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IV</a:t>
            </a:r>
            <a:r>
              <a:rPr lang="en-US" altLang="ko-KR" sz="2000" dirty="0" smtClean="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 </a:t>
            </a:r>
            <a:r>
              <a:rPr lang="en-US" altLang="ko-KR" sz="2000" i="1" dirty="0" smtClean="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np-</a:t>
            </a:r>
            <a:r>
              <a:rPr lang="en-US" altLang="ko-KR" sz="2000" dirty="0" smtClean="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pairing </a:t>
            </a:r>
            <a:r>
              <a:rPr lang="en-US" altLang="ko-KR" sz="2000" dirty="0" smtClean="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implicitly. </a:t>
            </a:r>
            <a:r>
              <a:rPr lang="en-US" altLang="ko-KR" sz="20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      M.K. </a:t>
            </a:r>
            <a:r>
              <a:rPr lang="en-US" altLang="ko-KR" sz="2000" dirty="0" err="1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Cheoun</a:t>
            </a:r>
            <a:r>
              <a:rPr lang="en-US" altLang="ko-KR" sz="20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 </a:t>
            </a:r>
            <a:r>
              <a:rPr lang="en-US" altLang="ko-KR" sz="2000" i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et al. </a:t>
            </a:r>
            <a:r>
              <a:rPr lang="en-US" altLang="ko-KR" sz="20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NPA 561(1993), NPA 564(1993)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altLang="ko-KR" sz="2000" dirty="0" smtClean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ko-KR" sz="2000" dirty="0" smtClean="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In this work, the</a:t>
            </a:r>
            <a:r>
              <a:rPr lang="en-US" altLang="ko-KR" sz="2000" dirty="0" smtClean="0">
                <a:solidFill>
                  <a:srgbClr val="C00000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 </a:t>
            </a:r>
            <a:r>
              <a:rPr lang="en-US" altLang="ko-KR" sz="2000" dirty="0" smtClean="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effects of </a:t>
            </a:r>
            <a:r>
              <a:rPr lang="en-US" altLang="ko-K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deformation and </a:t>
            </a:r>
            <a:r>
              <a:rPr lang="en-US" altLang="ko-KR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IS</a:t>
            </a:r>
            <a:r>
              <a:rPr lang="en-US" altLang="ko-K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 </a:t>
            </a:r>
            <a:r>
              <a:rPr lang="en-US" altLang="ko-KR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np-</a:t>
            </a:r>
            <a:r>
              <a:rPr lang="en-US" altLang="ko-K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 pairing </a:t>
            </a:r>
            <a:r>
              <a:rPr lang="en-US" altLang="ko-KR" sz="2000" dirty="0" smtClean="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are taken into account </a:t>
            </a:r>
            <a:r>
              <a:rPr lang="en-US" altLang="ko-KR" sz="2000" dirty="0" smtClean="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explicitly </a:t>
            </a:r>
            <a:r>
              <a:rPr lang="en-US" altLang="ko-KR" sz="2000" dirty="0" smtClean="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within the </a:t>
            </a:r>
            <a:r>
              <a:rPr lang="en-US" altLang="ko-KR" sz="2000" b="1" dirty="0" smtClean="0">
                <a:solidFill>
                  <a:srgbClr val="00B050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deformed BCS </a:t>
            </a:r>
            <a:r>
              <a:rPr lang="en-US" altLang="ko-KR" sz="2000" dirty="0" smtClean="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approach</a:t>
            </a:r>
            <a:r>
              <a:rPr lang="en-US" altLang="ko-KR" sz="2000" dirty="0" smtClean="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  <p:transition advTm="185672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직사각형 15"/>
          <p:cNvSpPr>
            <a:spLocks noChangeArrowheads="1"/>
          </p:cNvSpPr>
          <p:nvPr/>
        </p:nvSpPr>
        <p:spPr bwMode="auto">
          <a:xfrm>
            <a:off x="179512" y="404664"/>
            <a:ext cx="3384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ko-KR" sz="2000" u="sng" dirty="0" smtClean="0">
                <a:solidFill>
                  <a:srgbClr val="0000CC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 </a:t>
            </a:r>
            <a:r>
              <a:rPr lang="en-US" altLang="ko-KR" sz="2000" b="1" u="sng" dirty="0" smtClean="0">
                <a:solidFill>
                  <a:srgbClr val="0000CC"/>
                </a:solidFill>
                <a:uFill>
                  <a:solidFill>
                    <a:srgbClr val="3333FF"/>
                  </a:solidFill>
                </a:u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Pairing scheme </a:t>
            </a:r>
            <a:endParaRPr lang="ko-KR" altLang="en-US" sz="2000" b="1" u="sng" dirty="0" smtClean="0">
              <a:solidFill>
                <a:srgbClr val="0000CC"/>
              </a:solidFill>
              <a:uFill>
                <a:solidFill>
                  <a:srgbClr val="3333FF"/>
                </a:solidFill>
              </a:uFill>
              <a:latin typeface="Calibri" panose="020F050202020403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66" name="Text Box 10"/>
          <p:cNvSpPr txBox="1">
            <a:spLocks noChangeArrowheads="1"/>
          </p:cNvSpPr>
          <p:nvPr/>
        </p:nvSpPr>
        <p:spPr bwMode="auto">
          <a:xfrm>
            <a:off x="0" y="0"/>
            <a:ext cx="2268538" cy="246063"/>
          </a:xfrm>
          <a:prstGeom prst="rect">
            <a:avLst/>
          </a:prstGeom>
          <a:solidFill>
            <a:schemeClr val="bg1">
              <a:lumMod val="8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 dirty="0">
                <a:solidFill>
                  <a:schemeClr val="bg1"/>
                </a:solidFill>
              </a:rPr>
              <a:t>Motivations</a:t>
            </a:r>
            <a:r>
              <a:rPr lang="en-US" altLang="ko-KR" sz="1000" b="1" dirty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67" name="Text Box 12"/>
          <p:cNvSpPr txBox="1">
            <a:spLocks noChangeArrowheads="1"/>
          </p:cNvSpPr>
          <p:nvPr/>
        </p:nvSpPr>
        <p:spPr bwMode="auto">
          <a:xfrm>
            <a:off x="4572000" y="0"/>
            <a:ext cx="2303463" cy="246063"/>
          </a:xfrm>
          <a:prstGeom prst="rect">
            <a:avLst/>
          </a:prstGeom>
          <a:solidFill>
            <a:schemeClr val="bg1">
              <a:lumMod val="75000"/>
              <a:alpha val="45882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Results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69" name="Text Box 13"/>
          <p:cNvSpPr txBox="1">
            <a:spLocks noChangeArrowheads="1"/>
          </p:cNvSpPr>
          <p:nvPr/>
        </p:nvSpPr>
        <p:spPr bwMode="auto">
          <a:xfrm>
            <a:off x="6875463" y="0"/>
            <a:ext cx="2268537" cy="246063"/>
          </a:xfrm>
          <a:prstGeom prst="rect">
            <a:avLst/>
          </a:prstGeom>
          <a:solidFill>
            <a:schemeClr val="bg1">
              <a:lumMod val="75000"/>
              <a:alpha val="3882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Summary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77" name="Text Box 10"/>
          <p:cNvSpPr txBox="1">
            <a:spLocks noChangeArrowheads="1"/>
          </p:cNvSpPr>
          <p:nvPr/>
        </p:nvSpPr>
        <p:spPr bwMode="auto">
          <a:xfrm>
            <a:off x="2268538" y="0"/>
            <a:ext cx="2303462" cy="246063"/>
          </a:xfrm>
          <a:prstGeom prst="rect">
            <a:avLst/>
          </a:prstGeom>
          <a:solidFill>
            <a:schemeClr val="tx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0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Formalism</a:t>
            </a:r>
            <a:endParaRPr lang="en-US" altLang="ko-KR" sz="1000" b="1">
              <a:solidFill>
                <a:srgbClr val="3333FF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78" name="직사각형 23"/>
          <p:cNvSpPr>
            <a:spLocks noChangeArrowheads="1"/>
          </p:cNvSpPr>
          <p:nvPr/>
        </p:nvSpPr>
        <p:spPr bwMode="auto">
          <a:xfrm>
            <a:off x="467544" y="5085184"/>
            <a:ext cx="8424863" cy="16312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ko-KR" sz="2000" b="1" dirty="0" smtClean="0">
                <a:solidFill>
                  <a:srgbClr val="00B050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High-momentum components </a:t>
            </a:r>
            <a:r>
              <a:rPr lang="en-US" altLang="ko-KR" sz="2000" dirty="0" smtClean="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in nuclei are important for understanding the roles of </a:t>
            </a:r>
            <a:r>
              <a:rPr lang="en-US" altLang="ko-KR" sz="2000" dirty="0" err="1" smtClean="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noncentral</a:t>
            </a:r>
            <a:r>
              <a:rPr lang="en-US" altLang="ko-KR" sz="2000" dirty="0" smtClean="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 nuclear interactions, such as the tensor force, beyond the single particle motion.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ko-KR" sz="2000" dirty="0" smtClean="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In this work, </a:t>
            </a:r>
            <a:r>
              <a:rPr lang="en-US" altLang="ko-KR" sz="2000" dirty="0" smtClean="0">
                <a:solidFill>
                  <a:srgbClr val="FF0000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higher angular momentum components in the pairing </a:t>
            </a:r>
            <a:r>
              <a:rPr lang="en-US" altLang="ko-KR" sz="2000" dirty="0" smtClean="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are included.</a:t>
            </a:r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438412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9" name="직선 연결선 78"/>
          <p:cNvCxnSpPr/>
          <p:nvPr/>
        </p:nvCxnSpPr>
        <p:spPr>
          <a:xfrm>
            <a:off x="2411760" y="2996952"/>
            <a:ext cx="61206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직선 연결선 79"/>
          <p:cNvCxnSpPr/>
          <p:nvPr/>
        </p:nvCxnSpPr>
        <p:spPr>
          <a:xfrm>
            <a:off x="2459457" y="3861048"/>
            <a:ext cx="61206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>
          <a:xfrm>
            <a:off x="935683" y="4005064"/>
            <a:ext cx="7826257" cy="792088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6926378"/>
      </p:ext>
    </p:extLst>
  </p:cSld>
  <p:clrMapOvr>
    <a:masterClrMapping/>
  </p:clrMapOvr>
  <p:transition advTm="185672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7|34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7|34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5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104808</TotalTime>
  <Words>2078</Words>
  <Application>Microsoft Office PowerPoint</Application>
  <PresentationFormat>화면 슬라이드 쇼(4:3)</PresentationFormat>
  <Paragraphs>428</Paragraphs>
  <Slides>39</Slides>
  <Notes>22</Notes>
  <HiddenSlides>0</HiddenSlides>
  <MMClips>0</MMClips>
  <ScaleCrop>false</ScaleCrop>
  <HeadingPairs>
    <vt:vector size="8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39</vt:i4>
      </vt:variant>
      <vt:variant>
        <vt:lpstr>재구성한 쇼</vt:lpstr>
      </vt:variant>
      <vt:variant>
        <vt:i4>1</vt:i4>
      </vt:variant>
    </vt:vector>
  </HeadingPairs>
  <TitlesOfParts>
    <vt:vector size="43" baseType="lpstr">
      <vt:lpstr>Office 테마</vt:lpstr>
      <vt:lpstr>수식</vt:lpstr>
      <vt:lpstr>Equation</vt:lpstr>
      <vt:lpstr>PowerPoint 프레젠테이션</vt:lpstr>
      <vt:lpstr>Contents</vt:lpstr>
      <vt:lpstr>T=1, S=0 (Isovector(IV), spin- singlet)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Summary</vt:lpstr>
      <vt:lpstr>Thanks for your attention !!</vt:lpstr>
      <vt:lpstr>Back-up files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재구성한 쇼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of Exotic Nuclear Structure by the Deformed BCS and RPA</dc:title>
  <dc:creator>physics</dc:creator>
  <cp:lastModifiedBy>Eun Ha</cp:lastModifiedBy>
  <cp:revision>3967</cp:revision>
  <cp:lastPrinted>2019-07-12T09:47:38Z</cp:lastPrinted>
  <dcterms:created xsi:type="dcterms:W3CDTF">2009-09-23T06:54:01Z</dcterms:created>
  <dcterms:modified xsi:type="dcterms:W3CDTF">2019-07-17T08:12:12Z</dcterms:modified>
</cp:coreProperties>
</file>