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2" r:id="rId6"/>
    <p:sldId id="263" r:id="rId7"/>
    <p:sldId id="265" r:id="rId8"/>
    <p:sldId id="266" r:id="rId9"/>
    <p:sldId id="269" r:id="rId10"/>
    <p:sldId id="270" r:id="rId11"/>
    <p:sldId id="286" r:id="rId12"/>
    <p:sldId id="287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4" r:id="rId25"/>
    <p:sldId id="282" r:id="rId26"/>
    <p:sldId id="289" r:id="rId27"/>
    <p:sldId id="288" r:id="rId28"/>
    <p:sldId id="296" r:id="rId29"/>
    <p:sldId id="290" r:id="rId30"/>
    <p:sldId id="291" r:id="rId31"/>
    <p:sldId id="292" r:id="rId32"/>
    <p:sldId id="293" r:id="rId33"/>
    <p:sldId id="29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2.wmf"/><Relationship Id="rId7" Type="http://schemas.openxmlformats.org/officeDocument/2006/relationships/image" Target="../media/image65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54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1CF70-4F14-4EC8-8EBF-BB471142EE44}" type="datetimeFigureOut">
              <a:rPr lang="zh-CN" altLang="en-US" smtClean="0"/>
              <a:pPr/>
              <a:t>2019/7/15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4F856-252E-4A16-91FB-C19DCEE0CA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E0585B-341E-4B2F-A30D-1159E118FB2D}" type="slidenum">
              <a:rPr lang="en-US"/>
              <a:pPr/>
              <a:t>0</a:t>
            </a:fld>
            <a:endParaRPr lang="en-US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881438" y="8686512"/>
            <a:ext cx="2975162" cy="4560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fld id="{ED62230D-832B-4134-884A-1AC6292D11D3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tabLst>
                  <a:tab pos="0" algn="l"/>
                  <a:tab pos="410291" algn="l"/>
                  <a:tab pos="820583" algn="l"/>
                  <a:tab pos="1230874" algn="l"/>
                  <a:tab pos="1641165" algn="l"/>
                  <a:tab pos="2051456" algn="l"/>
                  <a:tab pos="2461748" algn="l"/>
                  <a:tab pos="2872039" algn="l"/>
                  <a:tab pos="3282330" algn="l"/>
                  <a:tab pos="3692622" algn="l"/>
                  <a:tab pos="4102913" algn="l"/>
                  <a:tab pos="4513204" algn="l"/>
                  <a:tab pos="4923495" algn="l"/>
                  <a:tab pos="5333787" algn="l"/>
                  <a:tab pos="5744078" algn="l"/>
                  <a:tab pos="6154369" algn="l"/>
                  <a:tab pos="6564660" algn="l"/>
                  <a:tab pos="6974952" algn="l"/>
                  <a:tab pos="7385243" algn="l"/>
                  <a:tab pos="7795534" algn="l"/>
                  <a:tab pos="8205826" algn="l"/>
                </a:tabLst>
              </a:pPr>
              <a:t>0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867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E38DDB-B0D2-49C6-8744-52E0F7E7E7F1}" type="slidenum">
              <a:rPr lang="en-US"/>
              <a:pPr/>
              <a:t>2</a:t>
            </a:fld>
            <a:endParaRPr lang="en-US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3881438" y="8686512"/>
            <a:ext cx="2975162" cy="4560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fld id="{8E3E74E7-2031-46C7-AEA4-9B373EA1201D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tabLst>
                  <a:tab pos="0" algn="l"/>
                  <a:tab pos="410291" algn="l"/>
                  <a:tab pos="820583" algn="l"/>
                  <a:tab pos="1230874" algn="l"/>
                  <a:tab pos="1641165" algn="l"/>
                  <a:tab pos="2051456" algn="l"/>
                  <a:tab pos="2461748" algn="l"/>
                  <a:tab pos="2872039" algn="l"/>
                  <a:tab pos="3282330" algn="l"/>
                  <a:tab pos="3692622" algn="l"/>
                  <a:tab pos="4102913" algn="l"/>
                  <a:tab pos="4513204" algn="l"/>
                  <a:tab pos="4923495" algn="l"/>
                  <a:tab pos="5333787" algn="l"/>
                  <a:tab pos="5744078" algn="l"/>
                  <a:tab pos="6154369" algn="l"/>
                  <a:tab pos="6564660" algn="l"/>
                  <a:tab pos="6974952" algn="l"/>
                  <a:tab pos="7385243" algn="l"/>
                  <a:tab pos="7795534" algn="l"/>
                  <a:tab pos="8205826" algn="l"/>
                </a:tabLst>
              </a:pPr>
              <a:t>2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072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9E8507-52A3-40B2-8AD3-EAFF2ED14211}" type="slidenum">
              <a:rPr lang="en-US"/>
              <a:pPr/>
              <a:t>10</a:t>
            </a:fld>
            <a:endParaRPr lang="en-US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686361" y="4342535"/>
            <a:ext cx="5485279" cy="411306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A5AF24-970E-478D-95A5-275DA5024DB4}" type="slidenum">
              <a:rPr lang="en-US"/>
              <a:pPr/>
              <a:t>11</a:t>
            </a:fld>
            <a:endParaRPr lang="en-US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3881438" y="8686512"/>
            <a:ext cx="2975162" cy="4560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fld id="{A1547191-189B-4482-A7E8-E42296AD306D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tabLst>
                  <a:tab pos="0" algn="l"/>
                  <a:tab pos="410291" algn="l"/>
                  <a:tab pos="820583" algn="l"/>
                  <a:tab pos="1230874" algn="l"/>
                  <a:tab pos="1641165" algn="l"/>
                  <a:tab pos="2051456" algn="l"/>
                  <a:tab pos="2461748" algn="l"/>
                  <a:tab pos="2872039" algn="l"/>
                  <a:tab pos="3282330" algn="l"/>
                  <a:tab pos="3692622" algn="l"/>
                  <a:tab pos="4102913" algn="l"/>
                  <a:tab pos="4513204" algn="l"/>
                  <a:tab pos="4923495" algn="l"/>
                  <a:tab pos="5333787" algn="l"/>
                  <a:tab pos="5744078" algn="l"/>
                  <a:tab pos="6154369" algn="l"/>
                  <a:tab pos="6564660" algn="l"/>
                  <a:tab pos="6974952" algn="l"/>
                  <a:tab pos="7385243" algn="l"/>
                  <a:tab pos="7795534" algn="l"/>
                  <a:tab pos="8205826" algn="l"/>
                </a:tabLst>
              </a:pPr>
              <a:t>11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710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2D5A99-D49A-4623-912B-A1E46D1E0779}" type="slidenum">
              <a:rPr lang="en-US"/>
              <a:pPr/>
              <a:t>12</a:t>
            </a:fld>
            <a:endParaRPr lang="en-US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3881438" y="8686512"/>
            <a:ext cx="2975162" cy="4560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fld id="{6DFFF69C-73EC-4297-A453-820ACC2E2F0E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tabLst>
                  <a:tab pos="0" algn="l"/>
                  <a:tab pos="410291" algn="l"/>
                  <a:tab pos="820583" algn="l"/>
                  <a:tab pos="1230874" algn="l"/>
                  <a:tab pos="1641165" algn="l"/>
                  <a:tab pos="2051456" algn="l"/>
                  <a:tab pos="2461748" algn="l"/>
                  <a:tab pos="2872039" algn="l"/>
                  <a:tab pos="3282330" algn="l"/>
                  <a:tab pos="3692622" algn="l"/>
                  <a:tab pos="4102913" algn="l"/>
                  <a:tab pos="4513204" algn="l"/>
                  <a:tab pos="4923495" algn="l"/>
                  <a:tab pos="5333787" algn="l"/>
                  <a:tab pos="5744078" algn="l"/>
                  <a:tab pos="6154369" algn="l"/>
                  <a:tab pos="6564660" algn="l"/>
                  <a:tab pos="6974952" algn="l"/>
                  <a:tab pos="7385243" algn="l"/>
                  <a:tab pos="7795534" algn="l"/>
                  <a:tab pos="8205826" algn="l"/>
                </a:tabLst>
              </a:pPr>
              <a:t>12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789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A18E-8F9C-4BF9-9944-E4F327992950}" type="datetime1">
              <a:rPr lang="en-US" altLang="zh-CN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13th APCTP - BLTP JINR Joint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48B4-07DA-4427-A1F7-AC6521F885EC}" type="datetime1">
              <a:rPr lang="en-US" altLang="zh-CN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13th APCTP - BLTP JINR Joint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9893-33B1-47FA-85D3-8DC2AE679063}" type="datetime1">
              <a:rPr lang="en-US" altLang="zh-CN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13th APCTP - BLTP JINR Joint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D3F0F-15D1-4DEA-8145-F12A22294123}" type="datetime1">
              <a:rPr lang="en-US" altLang="zh-CN" smtClean="0"/>
              <a:pPr/>
              <a:t>7/15/2019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r>
              <a:rPr lang="en-US" dirty="0" smtClean="0"/>
              <a:t>/27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n>
                  <a:noFill/>
                </a:ln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13th APCTP - BLTP JINR Joint Workshop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CF47F-8BE9-4A6B-96BA-56AC2B160464}" type="datetime1">
              <a:rPr lang="en-US" altLang="zh-CN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13th APCTP - BLTP JINR Joint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E5AF-790B-4C44-B6E9-DD20495A2982}" type="datetime1">
              <a:rPr lang="en-US" altLang="zh-CN" smtClean="0"/>
              <a:pPr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13th APCTP - BLTP JINR Joint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E3FF-11CA-45C3-A8D1-320733B66954}" type="datetime1">
              <a:rPr lang="en-US" altLang="zh-CN" smtClean="0"/>
              <a:pPr/>
              <a:t>7/15/2019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13th APCTP - BLTP JINR Joint Workshop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0830D-6516-4B37-B70C-95386E6D30BC}" type="datetime1">
              <a:rPr lang="en-US" altLang="zh-CN" smtClean="0"/>
              <a:pPr/>
              <a:t>7/15/2019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13th APCTP - BLTP JINR Joint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D3F0F-15D1-4DEA-8145-F12A22294123}" type="datetime1">
              <a:rPr lang="en-US" altLang="zh-CN" smtClean="0"/>
              <a:pPr/>
              <a:t>7/15/2019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r>
              <a:rPr lang="en-US" smtClean="0"/>
              <a:t> /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13th APCTP - BLTP JINR Joint Workshop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8709-AFA6-4704-8975-C54A45AFCA94}" type="datetime1">
              <a:rPr lang="en-US" altLang="zh-CN" smtClean="0"/>
              <a:pPr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13th APCTP - BLTP JINR Joint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E614-C6C7-434D-9088-0E59C652BFBF}" type="datetime1">
              <a:rPr lang="en-US" altLang="zh-CN" smtClean="0"/>
              <a:pPr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13th APCTP - BLTP JINR Joint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D3F0F-15D1-4DEA-8145-F12A22294123}" type="datetime1">
              <a:rPr lang="en-US" altLang="zh-CN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13th APCTP - BLTP JINR Joint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r>
              <a:rPr lang="en-US" dirty="0" smtClean="0"/>
              <a:t>/27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oleObject" Target="../embeddings/oleObject4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1.png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oleObject" Target="../embeddings/oleObject57.bin"/><Relationship Id="rId3" Type="http://schemas.openxmlformats.org/officeDocument/2006/relationships/image" Target="../media/image67.png"/><Relationship Id="rId7" Type="http://schemas.openxmlformats.org/officeDocument/2006/relationships/oleObject" Target="../embeddings/oleObject51.bin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0.bin"/><Relationship Id="rId11" Type="http://schemas.openxmlformats.org/officeDocument/2006/relationships/oleObject" Target="../embeddings/oleObject55.bin"/><Relationship Id="rId5" Type="http://schemas.openxmlformats.org/officeDocument/2006/relationships/image" Target="../media/image69.png"/><Relationship Id="rId15" Type="http://schemas.openxmlformats.org/officeDocument/2006/relationships/image" Target="../media/image70.png"/><Relationship Id="rId10" Type="http://schemas.openxmlformats.org/officeDocument/2006/relationships/oleObject" Target="../embeddings/oleObject54.bin"/><Relationship Id="rId4" Type="http://schemas.openxmlformats.org/officeDocument/2006/relationships/image" Target="../media/image68.png"/><Relationship Id="rId9" Type="http://schemas.openxmlformats.org/officeDocument/2006/relationships/oleObject" Target="../embeddings/oleObject53.bin"/><Relationship Id="rId14" Type="http://schemas.openxmlformats.org/officeDocument/2006/relationships/oleObject" Target="../embeddings/oleObject5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5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64.bin"/><Relationship Id="rId4" Type="http://schemas.openxmlformats.org/officeDocument/2006/relationships/oleObject" Target="../embeddings/oleObject6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66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8.png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34880" y="2055968"/>
            <a:ext cx="8709120" cy="91583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81639" tIns="42452" rIns="81639" bIns="42452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</a:tabLst>
            </a:pPr>
            <a:r>
              <a:rPr lang="en-US" altLang="zh-CN" sz="2900" b="1" dirty="0">
                <a:latin typeface="+mj-lt"/>
                <a:ea typeface="+mj-ea"/>
                <a:cs typeface="+mj-cs"/>
              </a:rPr>
              <a:t>The </a:t>
            </a:r>
            <a:r>
              <a:rPr lang="en-US" altLang="zh-CN" sz="2900" b="1" dirty="0" err="1">
                <a:latin typeface="+mj-lt"/>
                <a:ea typeface="+mj-ea"/>
                <a:cs typeface="+mj-cs"/>
              </a:rPr>
              <a:t>Isoscalar</a:t>
            </a:r>
            <a:r>
              <a:rPr lang="en-US" altLang="zh-CN" sz="2900" b="1" dirty="0">
                <a:latin typeface="+mj-lt"/>
                <a:ea typeface="+mj-ea"/>
                <a:cs typeface="+mj-cs"/>
              </a:rPr>
              <a:t> Mesons and Exotic States in (</a:t>
            </a:r>
            <a:r>
              <a:rPr lang="en-US" altLang="zh-CN" sz="2900" b="1" dirty="0" err="1">
                <a:latin typeface="+mj-lt"/>
                <a:ea typeface="+mj-ea"/>
                <a:cs typeface="+mj-cs"/>
              </a:rPr>
              <a:t>Supersymmetric</a:t>
            </a:r>
            <a:r>
              <a:rPr lang="en-US" altLang="zh-CN" sz="2900" b="1" dirty="0">
                <a:latin typeface="+mj-lt"/>
                <a:ea typeface="+mj-ea"/>
                <a:cs typeface="+mj-cs"/>
              </a:rPr>
              <a:t>)Light Front Holographic </a:t>
            </a:r>
            <a:r>
              <a:rPr lang="en-US" altLang="zh-CN" sz="2900" b="1" dirty="0" smtClean="0">
                <a:latin typeface="+mj-lt"/>
                <a:ea typeface="+mj-ea"/>
                <a:cs typeface="+mj-cs"/>
              </a:rPr>
              <a:t>QCD</a:t>
            </a:r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414720" y="5599308"/>
            <a:ext cx="1849061" cy="591587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r>
              <a:rPr lang="en-US" altLang="zh-CN" sz="1100" dirty="0" smtClean="0">
                <a:solidFill>
                  <a:srgbClr val="0000CC"/>
                </a:solidFill>
              </a:rPr>
              <a:t>Phys. Rev.D99.114024</a:t>
            </a:r>
            <a:endParaRPr lang="zh-CN" altLang="en-US" sz="1100" dirty="0" smtClean="0">
              <a:solidFill>
                <a:srgbClr val="0000CC"/>
              </a:solidFill>
            </a:endParaRPr>
          </a:p>
          <a:p>
            <a:r>
              <a:rPr lang="en-US" altLang="zh-CN" sz="1100" dirty="0" err="1" smtClean="0">
                <a:solidFill>
                  <a:srgbClr val="0000CC"/>
                </a:solidFill>
              </a:rPr>
              <a:t>Phys.Rev</a:t>
            </a:r>
            <a:r>
              <a:rPr lang="en-US" altLang="zh-CN" sz="1100" dirty="0" smtClean="0">
                <a:solidFill>
                  <a:srgbClr val="0000CC"/>
                </a:solidFill>
              </a:rPr>
              <a:t>. D98 (2018) 034002</a:t>
            </a:r>
          </a:p>
          <a:p>
            <a:r>
              <a:rPr lang="en-US" altLang="zh-CN" sz="1100" dirty="0" smtClean="0">
                <a:solidFill>
                  <a:srgbClr val="0000CC"/>
                </a:solidFill>
              </a:rPr>
              <a:t>arXiv:1801.00607</a:t>
            </a:r>
            <a:endParaRPr lang="zh-CN" altLang="en-US" sz="1100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489056"/>
            <a:ext cx="8305800" cy="1844944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</a:tabLst>
            </a:pPr>
            <a:r>
              <a:rPr lang="en-US" altLang="zh-CN" sz="2200" dirty="0" err="1" smtClean="0"/>
              <a:t>Liping</a:t>
            </a:r>
            <a:r>
              <a:rPr lang="en-US" altLang="zh-CN" sz="2200" dirty="0" smtClean="0"/>
              <a:t> </a:t>
            </a:r>
            <a:r>
              <a:rPr lang="en-US" altLang="zh-CN" sz="2200" dirty="0" err="1" smtClean="0"/>
              <a:t>Zou</a:t>
            </a:r>
            <a:endParaRPr lang="en-US" altLang="zh-CN" sz="2200" dirty="0" smtClean="0"/>
          </a:p>
          <a:p>
            <a:pPr algn="ctr"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</a:tabLst>
            </a:pPr>
            <a:endParaRPr lang="en-US" altLang="zh-CN" dirty="0" smtClean="0">
              <a:solidFill>
                <a:schemeClr val="tx1"/>
              </a:solidFill>
            </a:endParaRPr>
          </a:p>
          <a:p>
            <a:pPr algn="ctr"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</a:tabLst>
            </a:pPr>
            <a:r>
              <a:rPr lang="en-US" altLang="zh-CN" dirty="0" smtClean="0">
                <a:solidFill>
                  <a:schemeClr val="tx1"/>
                </a:solidFill>
              </a:rPr>
              <a:t>Institute of Modern Physics, CAS</a:t>
            </a:r>
          </a:p>
          <a:p>
            <a:pPr algn="ctr"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</a:tabLst>
            </a:pPr>
            <a:endParaRPr lang="en-US" altLang="zh-CN" dirty="0" smtClean="0">
              <a:solidFill>
                <a:schemeClr val="tx1"/>
              </a:solidFill>
            </a:endParaRPr>
          </a:p>
          <a:p>
            <a:pPr algn="ctr"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</a:tabLst>
            </a:pPr>
            <a:endParaRPr lang="en-US" altLang="zh-CN" dirty="0" smtClean="0">
              <a:solidFill>
                <a:schemeClr val="tx1"/>
              </a:solidFill>
            </a:endParaRPr>
          </a:p>
          <a:p>
            <a:pPr algn="ctr"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</a:tabLst>
            </a:pPr>
            <a:r>
              <a:rPr lang="en-US" altLang="zh-CN" sz="1400" dirty="0" smtClean="0">
                <a:solidFill>
                  <a:srgbClr val="7030A0"/>
                </a:solidFill>
              </a:rPr>
              <a:t>In collaboration with: H. G. </a:t>
            </a:r>
            <a:r>
              <a:rPr lang="en-US" altLang="zh-CN" sz="1400" dirty="0" err="1" smtClean="0">
                <a:solidFill>
                  <a:srgbClr val="7030A0"/>
                </a:solidFill>
              </a:rPr>
              <a:t>Dosch</a:t>
            </a:r>
            <a:r>
              <a:rPr lang="en-US" altLang="zh-CN" sz="1400" dirty="0" smtClean="0">
                <a:solidFill>
                  <a:srgbClr val="7030A0"/>
                </a:solidFill>
              </a:rPr>
              <a:t>, Stan Brodsky, Guy de </a:t>
            </a:r>
            <a:r>
              <a:rPr lang="en-US" altLang="zh-CN" sz="1400" dirty="0" err="1" smtClean="0">
                <a:solidFill>
                  <a:srgbClr val="7030A0"/>
                </a:solidFill>
              </a:rPr>
              <a:t>Teramond</a:t>
            </a:r>
            <a:r>
              <a:rPr lang="en-US" altLang="zh-CN" sz="1400" dirty="0" smtClean="0">
                <a:solidFill>
                  <a:srgbClr val="7030A0"/>
                </a:solidFill>
              </a:rPr>
              <a:t>, </a:t>
            </a:r>
            <a:r>
              <a:rPr lang="en-US" altLang="zh-CN" sz="1400" dirty="0" err="1" smtClean="0">
                <a:solidFill>
                  <a:srgbClr val="7030A0"/>
                </a:solidFill>
              </a:rPr>
              <a:t>Pengming</a:t>
            </a:r>
            <a:r>
              <a:rPr lang="en-US" altLang="zh-CN" sz="1400" dirty="0" smtClean="0">
                <a:solidFill>
                  <a:srgbClr val="7030A0"/>
                </a:solidFill>
              </a:rPr>
              <a:t>  Zhang</a:t>
            </a:r>
          </a:p>
          <a:p>
            <a:endParaRPr lang="zh-CN" altLang="en-US" sz="14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</a:rPr>
              <a:t>13th APCTP - BLTP JINR Joint Workshop</a:t>
            </a:r>
            <a:br>
              <a:rPr lang="en-US" altLang="zh-CN" b="1" dirty="0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en-US" altLang="zh-CN" b="1" dirty="0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</a:rPr>
              <a:t> "Modern problems in nuclear and elementary particle physics"</a:t>
            </a:r>
            <a:endParaRPr lang="en-US" altLang="zh-CN" b="1" dirty="0">
              <a:solidFill>
                <a:srgbClr val="0000CC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0"/>
            <a:ext cx="2667000" cy="90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1" y="838200"/>
            <a:ext cx="1066800" cy="87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487362"/>
          </a:xfrm>
        </p:spPr>
        <p:txBody>
          <a:bodyPr>
            <a:noAutofit/>
          </a:bodyPr>
          <a:lstStyle/>
          <a:p>
            <a:pPr algn="l"/>
            <a:r>
              <a:rPr lang="en-US" altLang="zh-CN" sz="2400" dirty="0" err="1" smtClean="0">
                <a:solidFill>
                  <a:srgbClr val="FF0000"/>
                </a:solidFill>
              </a:rPr>
              <a:t>Superconformal</a:t>
            </a:r>
            <a:r>
              <a:rPr lang="en-US" altLang="zh-CN" sz="2400" dirty="0" smtClean="0">
                <a:solidFill>
                  <a:srgbClr val="FF0000"/>
                </a:solidFill>
              </a:rPr>
              <a:t> QM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143000"/>
            <a:ext cx="2437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One introduces of scale </a:t>
            </a:r>
            <a:endParaRPr lang="zh-CN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685800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To construct a new and general Hamiltonian </a:t>
            </a:r>
            <a:r>
              <a:rPr lang="en-US" altLang="zh-CN" b="1" dirty="0" smtClean="0">
                <a:solidFill>
                  <a:srgbClr val="FF0000"/>
                </a:solidFill>
              </a:rPr>
              <a:t>G</a:t>
            </a:r>
            <a:r>
              <a:rPr lang="en-US" altLang="zh-CN" dirty="0" smtClean="0"/>
              <a:t> inside the algebra</a:t>
            </a:r>
            <a:endParaRPr lang="zh-CN" alt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49313" y="1752600"/>
          <a:ext cx="3079750" cy="304800"/>
        </p:xfrm>
        <a:graphic>
          <a:graphicData uri="http://schemas.openxmlformats.org/presentationml/2006/ole">
            <p:oleObj spid="_x0000_s6146" name="Formula" r:id="rId3" imgW="2080440" imgH="205920" progId="Equation.Ribbit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828800" y="3810000"/>
          <a:ext cx="2057400" cy="390706"/>
        </p:xfrm>
        <a:graphic>
          <a:graphicData uri="http://schemas.openxmlformats.org/presentationml/2006/ole">
            <p:oleObj spid="_x0000_s6149" name="Formula" r:id="rId4" imgW="1728720" imgH="329040" progId="Equation.Ribbit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533400" y="4382869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The </a:t>
            </a:r>
            <a:r>
              <a:rPr lang="en-US" altLang="zh-CN" dirty="0" smtClean="0">
                <a:solidFill>
                  <a:srgbClr val="FF0000"/>
                </a:solidFill>
              </a:rPr>
              <a:t>interaction U </a:t>
            </a:r>
            <a:r>
              <a:rPr lang="en-US" altLang="zh-CN" dirty="0" smtClean="0"/>
              <a:t>for the meson with L</a:t>
            </a:r>
            <a:r>
              <a:rPr lang="en-US" altLang="zh-CN" baseline="-25000" dirty="0" smtClean="0"/>
              <a:t>M</a:t>
            </a:r>
            <a:r>
              <a:rPr lang="en-US" altLang="zh-CN" dirty="0" smtClean="0"/>
              <a:t> and the baryon with </a:t>
            </a:r>
            <a:r>
              <a:rPr lang="en-US" altLang="zh-CN" dirty="0" smtClean="0">
                <a:solidFill>
                  <a:srgbClr val="0000FF"/>
                </a:solidFill>
              </a:rPr>
              <a:t>L</a:t>
            </a:r>
            <a:r>
              <a:rPr lang="en-US" altLang="zh-CN" baseline="-25000" dirty="0" smtClean="0">
                <a:solidFill>
                  <a:srgbClr val="0000FF"/>
                </a:solidFill>
              </a:rPr>
              <a:t>B</a:t>
            </a:r>
            <a:r>
              <a:rPr lang="en-US" altLang="zh-CN" dirty="0" smtClean="0">
                <a:solidFill>
                  <a:srgbClr val="0000FF"/>
                </a:solidFill>
              </a:rPr>
              <a:t> = L</a:t>
            </a:r>
            <a:r>
              <a:rPr lang="en-US" altLang="zh-CN" baseline="-25000" dirty="0" smtClean="0">
                <a:solidFill>
                  <a:srgbClr val="0000FF"/>
                </a:solidFill>
              </a:rPr>
              <a:t>M</a:t>
            </a:r>
            <a:r>
              <a:rPr lang="en-US" altLang="zh-CN" dirty="0" smtClean="0">
                <a:solidFill>
                  <a:srgbClr val="0000FF"/>
                </a:solidFill>
              </a:rPr>
              <a:t>-1</a:t>
            </a:r>
          </a:p>
          <a:p>
            <a:r>
              <a:rPr lang="en-US" altLang="zh-CN" dirty="0" smtClean="0"/>
              <a:t> is exactly the one we had introduced  before “arbitrarily”.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819400" y="1219200"/>
          <a:ext cx="123469" cy="234950"/>
        </p:xfrm>
        <a:graphic>
          <a:graphicData uri="http://schemas.openxmlformats.org/presentationml/2006/ole">
            <p:oleObj spid="_x0000_s6150" name="Formula" r:id="rId5" imgW="82800" imgH="157680" progId="Equation.Ribbit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2438400" y="50292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</a:rPr>
              <a:t>Supersymmetry</a:t>
            </a:r>
            <a:r>
              <a:rPr lang="en-US" altLang="zh-CN" dirty="0" smtClean="0">
                <a:solidFill>
                  <a:srgbClr val="FF0000"/>
                </a:solidFill>
              </a:rPr>
              <a:t> indicates NO arbitrary choice!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9/27</a:t>
            </a:r>
            <a:endParaRPr lang="en-US" dirty="0"/>
          </a:p>
        </p:txBody>
      </p:sp>
      <p:grpSp>
        <p:nvGrpSpPr>
          <p:cNvPr id="3" name="Group 34"/>
          <p:cNvGrpSpPr/>
          <p:nvPr/>
        </p:nvGrpSpPr>
        <p:grpSpPr>
          <a:xfrm>
            <a:off x="609600" y="2286000"/>
            <a:ext cx="5342570" cy="1295400"/>
            <a:chOff x="609600" y="2286000"/>
            <a:chExt cx="5342570" cy="1295400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701675" y="2309813"/>
            <a:ext cx="4148138" cy="674687"/>
          </p:xfrm>
          <a:graphic>
            <a:graphicData uri="http://schemas.openxmlformats.org/presentationml/2006/ole">
              <p:oleObj spid="_x0000_s6147" name="Formula" r:id="rId6" imgW="2947680" imgH="478800" progId="Equation.Ribbit">
                <p:embed/>
              </p:oleObj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747713" y="3008313"/>
            <a:ext cx="3990975" cy="496887"/>
          </p:xfrm>
          <a:graphic>
            <a:graphicData uri="http://schemas.openxmlformats.org/presentationml/2006/ole">
              <p:oleObj spid="_x0000_s6148" name="Formula" r:id="rId7" imgW="2833560" imgH="352080" progId="Equation.Ribbit">
                <p:embed/>
              </p:oleObj>
            </a:graphicData>
          </a:graphic>
        </p:graphicFrame>
        <p:sp>
          <p:nvSpPr>
            <p:cNvPr id="25" name="Rounded Rectangle 24"/>
            <p:cNvSpPr/>
            <p:nvPr/>
          </p:nvSpPr>
          <p:spPr>
            <a:xfrm>
              <a:off x="609600" y="2286000"/>
              <a:ext cx="4419600" cy="533400"/>
            </a:xfrm>
            <a:prstGeom prst="roundRect">
              <a:avLst/>
            </a:prstGeom>
            <a:noFill/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09600" y="2971800"/>
              <a:ext cx="4419600" cy="609600"/>
            </a:xfrm>
            <a:prstGeom prst="roundRect">
              <a:avLst/>
            </a:prstGeom>
            <a:noFill/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05400" y="2438400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Meson</a:t>
              </a:r>
              <a:endParaRPr lang="zh-CN" alt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05400" y="3124200"/>
              <a:ext cx="846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Baryon</a:t>
              </a:r>
              <a:endParaRPr lang="zh-CN" altLang="en-US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609600" y="5486400"/>
            <a:ext cx="4652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 same </a:t>
            </a:r>
            <a:r>
              <a:rPr lang="el-GR" altLang="zh-CN" b="1" dirty="0" smtClean="0">
                <a:solidFill>
                  <a:srgbClr val="FF0000"/>
                </a:solidFill>
              </a:rPr>
              <a:t>λ</a:t>
            </a:r>
            <a:r>
              <a:rPr lang="en-US" altLang="zh-CN" dirty="0" smtClean="0">
                <a:solidFill>
                  <a:srgbClr val="FF0000"/>
                </a:solidFill>
              </a:rPr>
              <a:t>  for mesons and baryons in one family !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58200" y="0"/>
            <a:ext cx="2685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0000FF"/>
                </a:solidFill>
              </a:rPr>
              <a:t>E. </a:t>
            </a:r>
            <a:r>
              <a:rPr lang="en-US" altLang="zh-CN" sz="1200" dirty="0" err="1" smtClean="0">
                <a:solidFill>
                  <a:srgbClr val="0000FF"/>
                </a:solidFill>
              </a:rPr>
              <a:t>Witen</a:t>
            </a:r>
            <a:r>
              <a:rPr lang="en-US" altLang="zh-CN" sz="1200" dirty="0" smtClean="0">
                <a:solidFill>
                  <a:srgbClr val="0000FF"/>
                </a:solidFill>
              </a:rPr>
              <a:t>, </a:t>
            </a:r>
            <a:r>
              <a:rPr lang="en-US" altLang="zh-CN" sz="1200" dirty="0" err="1" smtClean="0">
                <a:solidFill>
                  <a:srgbClr val="0000FF"/>
                </a:solidFill>
              </a:rPr>
              <a:t>Nucl</a:t>
            </a:r>
            <a:r>
              <a:rPr lang="en-US" altLang="zh-CN" sz="1200" dirty="0" smtClean="0">
                <a:solidFill>
                  <a:srgbClr val="0000FF"/>
                </a:solidFill>
              </a:rPr>
              <a:t>. Phys. B 188,</a:t>
            </a:r>
            <a:r>
              <a:rPr lang="zh-CN" altLang="en-US" sz="1200" dirty="0" smtClean="0">
                <a:solidFill>
                  <a:srgbClr val="0000FF"/>
                </a:solidFill>
              </a:rPr>
              <a:t> </a:t>
            </a:r>
            <a:r>
              <a:rPr lang="en-US" altLang="zh-CN" sz="1200" dirty="0" smtClean="0">
                <a:solidFill>
                  <a:srgbClr val="0000FF"/>
                </a:solidFill>
              </a:rPr>
              <a:t>513(1981)</a:t>
            </a:r>
          </a:p>
          <a:p>
            <a:r>
              <a:rPr lang="en-US" altLang="zh-CN" sz="1200" dirty="0" smtClean="0">
                <a:solidFill>
                  <a:srgbClr val="0000FF"/>
                </a:solidFill>
              </a:rPr>
              <a:t>S. </a:t>
            </a:r>
            <a:r>
              <a:rPr lang="en-US" altLang="zh-CN" sz="1200" dirty="0" err="1" smtClean="0">
                <a:solidFill>
                  <a:srgbClr val="0000FF"/>
                </a:solidFill>
              </a:rPr>
              <a:t>Fbini</a:t>
            </a:r>
            <a:r>
              <a:rPr lang="en-US" altLang="zh-CN" sz="1200" dirty="0" smtClean="0">
                <a:solidFill>
                  <a:srgbClr val="0000FF"/>
                </a:solidFill>
              </a:rPr>
              <a:t> et al. </a:t>
            </a:r>
            <a:r>
              <a:rPr lang="en-US" altLang="zh-CN" sz="1200" dirty="0" err="1" smtClean="0">
                <a:solidFill>
                  <a:srgbClr val="0000FF"/>
                </a:solidFill>
              </a:rPr>
              <a:t>Nucl</a:t>
            </a:r>
            <a:r>
              <a:rPr lang="en-US" altLang="zh-CN" sz="1200" dirty="0" smtClean="0">
                <a:solidFill>
                  <a:srgbClr val="0000FF"/>
                </a:solidFill>
              </a:rPr>
              <a:t>. Phys. B 245,17(1984)</a:t>
            </a:r>
            <a:endParaRPr lang="zh-CN" altLang="en-US" sz="1200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81200" y="5867400"/>
            <a:ext cx="632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Meson with L=0 has no </a:t>
            </a:r>
            <a:r>
              <a:rPr lang="en-US" altLang="zh-CN" sz="1400" dirty="0" err="1" smtClean="0"/>
              <a:t>fermionic</a:t>
            </a:r>
            <a:r>
              <a:rPr lang="en-US" altLang="zh-CN" sz="1400" dirty="0" smtClean="0"/>
              <a:t> super-partner</a:t>
            </a:r>
            <a:endParaRPr lang="zh-CN" altLang="en-US" sz="1400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13th APCTP - BLTP JINR Joint Workshop</a:t>
            </a:r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6858000" y="1676400"/>
            <a:ext cx="2057400" cy="2209800"/>
            <a:chOff x="6858000" y="2133600"/>
            <a:chExt cx="2057400" cy="2209800"/>
          </a:xfrm>
        </p:grpSpPr>
        <p:graphicFrame>
          <p:nvGraphicFramePr>
            <p:cNvPr id="26635" name="Object 11"/>
            <p:cNvGraphicFramePr>
              <a:graphicFrameLocks noChangeAspect="1"/>
            </p:cNvGraphicFramePr>
            <p:nvPr/>
          </p:nvGraphicFramePr>
          <p:xfrm>
            <a:off x="7072313" y="2209800"/>
            <a:ext cx="1843087" cy="687388"/>
          </p:xfrm>
          <a:graphic>
            <a:graphicData uri="http://schemas.openxmlformats.org/presentationml/2006/ole">
              <p:oleObj spid="_x0000_s6151" name="Formula" r:id="rId8" imgW="1291680" imgH="482760" progId="Equation.Ribbit">
                <p:embed/>
              </p:oleObj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/>
          </p:nvGraphicFramePr>
          <p:xfrm>
            <a:off x="7086600" y="3048000"/>
            <a:ext cx="1704658" cy="533400"/>
          </p:xfrm>
          <a:graphic>
            <a:graphicData uri="http://schemas.openxmlformats.org/presentationml/2006/ole">
              <p:oleObj spid="_x0000_s6152" name="Formula" r:id="rId9" imgW="1228320" imgH="384840" progId="Equation.Ribbit">
                <p:embed/>
              </p:oleObj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/>
          </p:nvGraphicFramePr>
          <p:xfrm>
            <a:off x="7086600" y="3810000"/>
            <a:ext cx="1416050" cy="361950"/>
          </p:xfrm>
          <a:graphic>
            <a:graphicData uri="http://schemas.openxmlformats.org/presentationml/2006/ole">
              <p:oleObj spid="_x0000_s6153" name="Formula" r:id="rId10" imgW="713880" imgH="181800" progId="Equation.Ribbit">
                <p:embed/>
              </p:oleObj>
            </a:graphicData>
          </a:graphic>
        </p:graphicFrame>
        <p:sp>
          <p:nvSpPr>
            <p:cNvPr id="32" name="Rounded Rectangle 31"/>
            <p:cNvSpPr/>
            <p:nvPr/>
          </p:nvSpPr>
          <p:spPr>
            <a:xfrm>
              <a:off x="6858000" y="2133600"/>
              <a:ext cx="2057400" cy="2209800"/>
            </a:xfrm>
            <a:prstGeom prst="roundRect">
              <a:avLst/>
            </a:prstGeom>
            <a:noFill/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381000" y="152400"/>
            <a:ext cx="9067800" cy="57817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81639" tIns="42452" rIns="81639" bIns="42452">
            <a:spAutoFit/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3200" b="1" dirty="0">
                <a:solidFill>
                  <a:srgbClr val="000000"/>
                </a:solidFill>
              </a:rPr>
              <a:t>Exotic </a:t>
            </a:r>
            <a:r>
              <a:rPr lang="en-US" sz="3200" b="1" dirty="0" smtClean="0">
                <a:solidFill>
                  <a:srgbClr val="000000"/>
                </a:solidFill>
              </a:rPr>
              <a:t>States </a:t>
            </a:r>
            <a:r>
              <a:rPr lang="zh-CN" altLang="en-US" sz="3200" b="1" dirty="0" smtClean="0">
                <a:solidFill>
                  <a:srgbClr val="000000"/>
                </a:solidFill>
              </a:rPr>
              <a:t>？</a:t>
            </a:r>
            <a:r>
              <a:rPr lang="en-US" altLang="zh-CN" sz="3200" b="1" dirty="0" smtClean="0">
                <a:solidFill>
                  <a:srgbClr val="000000"/>
                </a:solidFill>
              </a:rPr>
              <a:t>-</a:t>
            </a:r>
            <a:r>
              <a:rPr lang="en-US" sz="2400" b="1" dirty="0" err="1" smtClean="0">
                <a:solidFill>
                  <a:srgbClr val="000000"/>
                </a:solidFill>
              </a:rPr>
              <a:t>Tetraquarks</a:t>
            </a:r>
            <a:endParaRPr lang="en-US" sz="7300" b="1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r>
              <a:rPr lang="en-US" altLang="zh-CN" dirty="0" smtClean="0"/>
              <a:t>/27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13th APCTP - BLTP JINR Joint Workshop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4600" y="8382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Completing the </a:t>
            </a:r>
            <a:r>
              <a:rPr lang="en-US" altLang="zh-CN" dirty="0" err="1" smtClean="0">
                <a:solidFill>
                  <a:srgbClr val="FF0000"/>
                </a:solidFill>
              </a:rPr>
              <a:t>Supermultiplets</a:t>
            </a:r>
            <a:r>
              <a:rPr lang="en-US" altLang="zh-CN" dirty="0" smtClean="0">
                <a:solidFill>
                  <a:srgbClr val="FF0000"/>
                </a:solidFill>
              </a:rPr>
              <a:t>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676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CC"/>
                </a:solidFill>
              </a:rPr>
              <a:t>Mesons</a:t>
            </a:r>
            <a:r>
              <a:rPr lang="en-US" altLang="zh-CN" dirty="0" smtClean="0"/>
              <a:t>: one </a:t>
            </a:r>
            <a:r>
              <a:rPr lang="en-US" altLang="zh-CN" dirty="0" err="1" smtClean="0"/>
              <a:t>wavefunction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2173069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CC"/>
                </a:solidFill>
              </a:rPr>
              <a:t>Baryons</a:t>
            </a:r>
            <a:r>
              <a:rPr lang="en-US" altLang="zh-CN" dirty="0" smtClean="0"/>
              <a:t>: Two </a:t>
            </a:r>
            <a:r>
              <a:rPr lang="en-US" altLang="zh-CN" dirty="0" err="1" smtClean="0"/>
              <a:t>wavefunctions</a:t>
            </a:r>
            <a:r>
              <a:rPr lang="en-US" altLang="zh-CN" dirty="0" smtClean="0"/>
              <a:t> with different </a:t>
            </a:r>
            <a:r>
              <a:rPr lang="en-US" altLang="zh-CN" dirty="0" err="1" smtClean="0"/>
              <a:t>chirality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2895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Up to now, we have doublet</a:t>
            </a:r>
            <a:endParaRPr lang="zh-CN" alt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657600" y="1676400"/>
          <a:ext cx="462951" cy="304800"/>
        </p:xfrm>
        <a:graphic>
          <a:graphicData uri="http://schemas.openxmlformats.org/presentationml/2006/ole">
            <p:oleObj spid="_x0000_s24578" name="Formula" r:id="rId4" imgW="256680" imgH="169200" progId="Equation.Ribbit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715000" y="2133600"/>
          <a:ext cx="1143000" cy="343030"/>
        </p:xfrm>
        <a:graphic>
          <a:graphicData uri="http://schemas.openxmlformats.org/presentationml/2006/ole">
            <p:oleObj spid="_x0000_s24579" name="Formula" r:id="rId5" imgW="707400" imgH="212400" progId="Equation.Ribbit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657601" y="2819400"/>
          <a:ext cx="2819400" cy="657860"/>
        </p:xfrm>
        <a:graphic>
          <a:graphicData uri="http://schemas.openxmlformats.org/presentationml/2006/ole">
            <p:oleObj spid="_x0000_s24580" name="Formula" r:id="rId6" imgW="1705680" imgH="397800" progId="Equation.Ribbit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85800" y="4038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completed by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496466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 completed </a:t>
            </a:r>
            <a:r>
              <a:rPr lang="en-US" altLang="zh-CN" dirty="0" err="1" smtClean="0">
                <a:solidFill>
                  <a:srgbClr val="FF0000"/>
                </a:solidFill>
              </a:rPr>
              <a:t>supersymmetric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</a:rPr>
              <a:t>multiplet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3733800" y="4038600"/>
          <a:ext cx="2590800" cy="648716"/>
        </p:xfrm>
        <a:graphic>
          <a:graphicData uri="http://schemas.openxmlformats.org/presentationml/2006/ole">
            <p:oleObj spid="_x0000_s24582" name="Formula" r:id="rId7" imgW="1530360" imgH="384840" progId="Equation.Ribbit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581400" y="5334000"/>
          <a:ext cx="4343400" cy="662891"/>
        </p:xfrm>
        <a:graphic>
          <a:graphicData uri="http://schemas.openxmlformats.org/presentationml/2006/ole">
            <p:oleObj spid="_x0000_s24583" name="Formula" r:id="rId8" imgW="2612520" imgH="398880" progId="Equation.Ribbit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0" y="1752600"/>
            <a:ext cx="2073600" cy="130106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63352" rIns="81639" bIns="40820"/>
          <a:lstStyle/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500" dirty="0">
                <a:solidFill>
                  <a:srgbClr val="000000"/>
                </a:solidFill>
              </a:rPr>
              <a:t>Interpretation in QCD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2239201" y="1295400"/>
            <a:ext cx="331200" cy="3441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EEEEEE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zh-CN" altLang="en-US"/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4191000" y="0"/>
            <a:ext cx="6816720" cy="4061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3432" rIns="81639" bIns="40820"/>
          <a:lstStyle/>
          <a:p>
            <a:pPr>
              <a:lnSpc>
                <a:spcPct val="98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100" dirty="0">
                <a:solidFill>
                  <a:srgbClr val="000000"/>
                </a:solidFill>
              </a:rPr>
              <a:t>S. J. Brodsky, G. F. de </a:t>
            </a:r>
            <a:r>
              <a:rPr lang="en-US" sz="1100" dirty="0" err="1">
                <a:solidFill>
                  <a:srgbClr val="000000"/>
                </a:solidFill>
              </a:rPr>
              <a:t>Tramond</a:t>
            </a:r>
            <a:r>
              <a:rPr lang="en-US" sz="1100" dirty="0">
                <a:solidFill>
                  <a:srgbClr val="000000"/>
                </a:solidFill>
              </a:rPr>
              <a:t>, H. G. </a:t>
            </a:r>
            <a:r>
              <a:rPr lang="en-US" sz="1100" dirty="0" err="1">
                <a:solidFill>
                  <a:srgbClr val="000000"/>
                </a:solidFill>
              </a:rPr>
              <a:t>Dosch</a:t>
            </a:r>
            <a:r>
              <a:rPr lang="en-US" sz="1100" dirty="0">
                <a:solidFill>
                  <a:srgbClr val="000000"/>
                </a:solidFill>
              </a:rPr>
              <a:t> and C. </a:t>
            </a:r>
            <a:r>
              <a:rPr lang="en-US" sz="1100" dirty="0" err="1">
                <a:solidFill>
                  <a:srgbClr val="000000"/>
                </a:solidFill>
              </a:rPr>
              <a:t>Lorc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>
                <a:solidFill>
                  <a:srgbClr val="000000"/>
                </a:solidFill>
              </a:rPr>
              <a:t>Phys. </a:t>
            </a:r>
            <a:r>
              <a:rPr lang="en-US" sz="1100" dirty="0" err="1">
                <a:solidFill>
                  <a:srgbClr val="000000"/>
                </a:solidFill>
              </a:rPr>
              <a:t>Lett</a:t>
            </a:r>
            <a:r>
              <a:rPr lang="en-US" sz="1100" dirty="0">
                <a:solidFill>
                  <a:srgbClr val="000000"/>
                </a:solidFill>
              </a:rPr>
              <a:t>. B 759 (2016)  </a:t>
            </a:r>
            <a:r>
              <a:rPr lang="en-US" sz="1100" dirty="0" smtClean="0">
                <a:solidFill>
                  <a:srgbClr val="000000"/>
                </a:solidFill>
              </a:rPr>
              <a:t>171.</a:t>
            </a:r>
          </a:p>
          <a:p>
            <a:pPr>
              <a:lnSpc>
                <a:spcPct val="98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altLang="zh-CN" sz="1100" dirty="0" smtClean="0">
                <a:solidFill>
                  <a:srgbClr val="000000"/>
                </a:solidFill>
                <a:latin typeface="CMR12" charset="0"/>
              </a:rPr>
              <a:t>L. </a:t>
            </a:r>
            <a:r>
              <a:rPr lang="en-US" altLang="zh-CN" sz="1100" dirty="0" err="1" smtClean="0">
                <a:solidFill>
                  <a:srgbClr val="000000"/>
                </a:solidFill>
                <a:latin typeface="CMR12" charset="0"/>
              </a:rPr>
              <a:t>Zou</a:t>
            </a:r>
            <a:r>
              <a:rPr lang="en-US" altLang="zh-CN" sz="1100" dirty="0" smtClean="0">
                <a:solidFill>
                  <a:srgbClr val="000000"/>
                </a:solidFill>
                <a:latin typeface="CMR12" charset="0"/>
              </a:rPr>
              <a:t> and H. G. </a:t>
            </a:r>
            <a:r>
              <a:rPr lang="en-US" altLang="zh-CN" sz="1100" dirty="0" err="1" smtClean="0">
                <a:solidFill>
                  <a:srgbClr val="000000"/>
                </a:solidFill>
                <a:latin typeface="CMR12" charset="0"/>
              </a:rPr>
              <a:t>Dosch</a:t>
            </a:r>
            <a:r>
              <a:rPr lang="en-US" altLang="zh-CN" sz="1100" dirty="0" smtClean="0">
                <a:solidFill>
                  <a:srgbClr val="000000"/>
                </a:solidFill>
                <a:latin typeface="CMR12" charset="0"/>
              </a:rPr>
              <a:t>, arXiv:1801.00607 [</a:t>
            </a:r>
            <a:r>
              <a:rPr lang="en-US" altLang="zh-CN" sz="1100" dirty="0" err="1" smtClean="0">
                <a:solidFill>
                  <a:srgbClr val="000000"/>
                </a:solidFill>
                <a:latin typeface="CMR12" charset="0"/>
              </a:rPr>
              <a:t>hep</a:t>
            </a:r>
            <a:r>
              <a:rPr lang="en-US" altLang="zh-CN" sz="1100" dirty="0" smtClean="0">
                <a:solidFill>
                  <a:srgbClr val="000000"/>
                </a:solidFill>
                <a:latin typeface="CMR12" charset="0"/>
              </a:rPr>
              <a:t>-ph].</a:t>
            </a:r>
          </a:p>
          <a:p>
            <a:pPr>
              <a:lnSpc>
                <a:spcPct val="98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429000" y="457200"/>
            <a:ext cx="3758400" cy="24482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3432" rIns="81639" bIns="40820"/>
          <a:lstStyle/>
          <a:p>
            <a:pPr>
              <a:lnSpc>
                <a:spcPct val="98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1100" dirty="0">
              <a:solidFill>
                <a:srgbClr val="000000"/>
              </a:solidFill>
              <a:latin typeface="CMR12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r>
              <a:rPr lang="en-US" altLang="zh-CN" dirty="0" smtClean="0"/>
              <a:t>/27</a:t>
            </a: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13th APCTP - BLTP JINR Joint Workshop</a:t>
            </a:r>
            <a:endParaRPr lang="en-US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810000"/>
            <a:ext cx="4343400" cy="64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609600"/>
            <a:ext cx="4343400" cy="30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>
          <a:xfrm>
            <a:off x="7467600" y="56388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Quark masses correction</a:t>
            </a:r>
            <a:endParaRPr lang="zh-CN" altLang="en-US" sz="12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304800" y="4876800"/>
            <a:ext cx="8763000" cy="1447800"/>
            <a:chOff x="304800" y="5486400"/>
            <a:chExt cx="8763000" cy="1447800"/>
          </a:xfrm>
        </p:grpSpPr>
        <p:graphicFrame>
          <p:nvGraphicFramePr>
            <p:cNvPr id="48" name="Object 47"/>
            <p:cNvGraphicFramePr>
              <a:graphicFrameLocks noChangeAspect="1"/>
            </p:cNvGraphicFramePr>
            <p:nvPr/>
          </p:nvGraphicFramePr>
          <p:xfrm>
            <a:off x="1525588" y="5562600"/>
            <a:ext cx="4418012" cy="449263"/>
          </p:xfrm>
          <a:graphic>
            <a:graphicData uri="http://schemas.openxmlformats.org/presentationml/2006/ole">
              <p:oleObj spid="_x0000_s25614" name="Formula" r:id="rId6" imgW="3294720" imgH="335520" progId="Equation.Ribbit">
                <p:embed/>
              </p:oleObj>
            </a:graphicData>
          </a:graphic>
        </p:graphicFrame>
        <p:graphicFrame>
          <p:nvGraphicFramePr>
            <p:cNvPr id="49" name="Object 48"/>
            <p:cNvGraphicFramePr>
              <a:graphicFrameLocks noChangeAspect="1"/>
            </p:cNvGraphicFramePr>
            <p:nvPr/>
          </p:nvGraphicFramePr>
          <p:xfrm>
            <a:off x="1524000" y="6019801"/>
            <a:ext cx="4724399" cy="427446"/>
          </p:xfrm>
          <a:graphic>
            <a:graphicData uri="http://schemas.openxmlformats.org/presentationml/2006/ole">
              <p:oleObj spid="_x0000_s25615" name="Formula" r:id="rId7" imgW="3706200" imgH="335520" progId="Equation.Ribbit">
                <p:embed/>
              </p:oleObj>
            </a:graphicData>
          </a:graphic>
        </p:graphicFrame>
        <p:sp>
          <p:nvSpPr>
            <p:cNvPr id="50" name="TextBox 49"/>
            <p:cNvSpPr txBox="1"/>
            <p:nvPr/>
          </p:nvSpPr>
          <p:spPr>
            <a:xfrm>
              <a:off x="533400" y="56388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Meson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3400" y="60960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Baryon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04800" y="5486400"/>
              <a:ext cx="7086600" cy="1447800"/>
            </a:xfrm>
            <a:prstGeom prst="roundRect">
              <a:avLst/>
            </a:prstGeom>
            <a:noFill/>
            <a:ln>
              <a:solidFill>
                <a:srgbClr val="0000FF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467600" y="5791200"/>
              <a:ext cx="16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0000FF"/>
                  </a:solidFill>
                </a:rPr>
                <a:t>Spin contribution</a:t>
              </a:r>
              <a:endParaRPr lang="zh-CN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04800" y="6412468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err="1" smtClean="0">
                  <a:solidFill>
                    <a:srgbClr val="FF0000"/>
                  </a:solidFill>
                </a:rPr>
                <a:t>Tetraquarks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55" name="Object 54"/>
            <p:cNvGraphicFramePr>
              <a:graphicFrameLocks noChangeAspect="1"/>
            </p:cNvGraphicFramePr>
            <p:nvPr/>
          </p:nvGraphicFramePr>
          <p:xfrm>
            <a:off x="1600200" y="6441469"/>
            <a:ext cx="4876800" cy="416531"/>
          </p:xfrm>
          <a:graphic>
            <a:graphicData uri="http://schemas.openxmlformats.org/presentationml/2006/ole">
              <p:oleObj spid="_x0000_s25616" name="Formula" r:id="rId8" imgW="3919320" imgH="335520" progId="Equation.Ribbit">
                <p:embed/>
              </p:oleObj>
            </a:graphicData>
          </a:graphic>
        </p:graphicFrame>
      </p:grpSp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7543800" y="5472733"/>
          <a:ext cx="1036637" cy="166067"/>
        </p:xfrm>
        <a:graphic>
          <a:graphicData uri="http://schemas.openxmlformats.org/presentationml/2006/ole">
            <p:oleObj spid="_x0000_s25617" name="Formula" r:id="rId9" imgW="970560" imgH="156240" progId="Equation.Ribbit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995040" y="5557544"/>
            <a:ext cx="7215840" cy="5458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55188" rIns="81639" bIns="40820"/>
          <a:lstStyle/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409761" y="5723161"/>
            <a:ext cx="1160640" cy="11607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63352" rIns="81639" bIns="40820"/>
          <a:lstStyle/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500" dirty="0">
                <a:solidFill>
                  <a:srgbClr val="000000"/>
                </a:solidFill>
              </a:rPr>
              <a:t>                    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6324600"/>
            <a:ext cx="17764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solidFill>
                  <a:srgbClr val="0000FF"/>
                </a:solidFill>
              </a:rPr>
              <a:t>PRD 91,085016(2015)</a:t>
            </a:r>
            <a:endParaRPr lang="zh-CN" altLang="en-US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0"/>
            <a:ext cx="8232006" cy="327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477000" y="6096000"/>
          <a:ext cx="2178050" cy="384175"/>
        </p:xfrm>
        <a:graphic>
          <a:graphicData uri="http://schemas.openxmlformats.org/presentationml/2006/ole">
            <p:oleObj spid="_x0000_s7171" name="Formula" r:id="rId5" imgW="1101240" imgH="194400" progId="Equation.Ribbit">
              <p:embed/>
            </p:oleObj>
          </a:graphicData>
        </a:graphic>
      </p:graphicFrame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819400"/>
            <a:ext cx="8686800" cy="31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r>
              <a:rPr lang="en-US" altLang="zh-CN" dirty="0" smtClean="0"/>
              <a:t>/27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13th APCTP - BLTP JINR Joint Workshop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006475" y="549275"/>
            <a:ext cx="274638" cy="4270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295400" y="3810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Inclusion of heavy quarks, c and b</a:t>
            </a:r>
          </a:p>
          <a:p>
            <a:endParaRPr lang="zh-CN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18288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CC"/>
                </a:solidFill>
              </a:rPr>
              <a:t>Conformal symmetry is strongly broken, since the mass</a:t>
            </a:r>
            <a:endParaRPr lang="zh-CN" altLang="en-US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2819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</a:rPr>
              <a:t>Supersymmetry</a:t>
            </a:r>
            <a:r>
              <a:rPr lang="en-US" altLang="zh-CN" dirty="0" smtClean="0">
                <a:solidFill>
                  <a:srgbClr val="FF0000"/>
                </a:solidFill>
              </a:rPr>
              <a:t>   ?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37338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Data not overwhelming</a:t>
            </a:r>
          </a:p>
          <a:p>
            <a:r>
              <a:rPr lang="en-US" altLang="zh-CN" sz="1400" dirty="0" smtClean="0"/>
              <a:t>LFHQCD gives good prediction</a:t>
            </a:r>
            <a:endParaRPr lang="zh-CN" alt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5916129" y="4953000"/>
            <a:ext cx="32278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solidFill>
                  <a:srgbClr val="0000FF"/>
                </a:solidFill>
              </a:rPr>
              <a:t>H. G. </a:t>
            </a:r>
            <a:r>
              <a:rPr lang="en-US" altLang="zh-CN" sz="1200" dirty="0" err="1" smtClean="0">
                <a:solidFill>
                  <a:srgbClr val="0000FF"/>
                </a:solidFill>
              </a:rPr>
              <a:t>Dosch</a:t>
            </a:r>
            <a:r>
              <a:rPr lang="en-US" altLang="zh-CN" sz="1200" dirty="0" smtClean="0">
                <a:solidFill>
                  <a:srgbClr val="0000FF"/>
                </a:solidFill>
              </a:rPr>
              <a:t> </a:t>
            </a:r>
            <a:r>
              <a:rPr lang="en-US" altLang="zh-CN" sz="1200" dirty="0" err="1" smtClean="0">
                <a:solidFill>
                  <a:srgbClr val="0000FF"/>
                </a:solidFill>
              </a:rPr>
              <a:t>etal</a:t>
            </a:r>
            <a:r>
              <a:rPr lang="en-US" altLang="zh-CN" sz="1200" dirty="0" smtClean="0">
                <a:solidFill>
                  <a:srgbClr val="0000FF"/>
                </a:solidFill>
              </a:rPr>
              <a:t>, Phys. Rev. D 95, 034016 (2017)</a:t>
            </a:r>
            <a:endParaRPr lang="zh-CN" altLang="en-US" sz="1200" dirty="0">
              <a:solidFill>
                <a:srgbClr val="0000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r>
              <a:rPr lang="en-US" altLang="zh-CN" dirty="0" smtClean="0"/>
              <a:t>/27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13th APCTP - BLTP JINR Joint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14400"/>
            <a:ext cx="5486400" cy="465717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r>
              <a:rPr lang="en-US" altLang="zh-CN" dirty="0" smtClean="0"/>
              <a:t>/27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13th APCTP - BLTP JINR Joint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3300" y="566739"/>
            <a:ext cx="6769100" cy="54668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r>
              <a:rPr lang="en-US" altLang="zh-CN" dirty="0" smtClean="0"/>
              <a:t>/27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13th APCTP - BLTP JINR Joint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69746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CN" dirty="0" smtClean="0"/>
              <a:t> Data not overwhelming but compatible with our theory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2192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CN" dirty="0" smtClean="0"/>
              <a:t> </a:t>
            </a:r>
            <a:r>
              <a:rPr lang="en-US" altLang="zh-CN" dirty="0" err="1" smtClean="0"/>
              <a:t>Supersymmetry</a:t>
            </a:r>
            <a:r>
              <a:rPr lang="en-US" altLang="zh-CN" dirty="0" smtClean="0"/>
              <a:t> still valid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8288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CN" dirty="0" smtClean="0"/>
              <a:t>  </a:t>
            </a:r>
            <a:r>
              <a:rPr lang="en-US" altLang="zh-CN" dirty="0" err="1" smtClean="0"/>
              <a:t>Straght</a:t>
            </a:r>
            <a:r>
              <a:rPr lang="en-US" altLang="zh-CN" dirty="0" smtClean="0"/>
              <a:t> trajectories (not consequence of the conformal symmetry)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514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CN" dirty="0" smtClean="0"/>
              <a:t>In practical, it matches to the Heavy Quark Effective Theory </a:t>
            </a:r>
            <a:endParaRPr lang="zh-CN" alt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429000" y="3200400"/>
          <a:ext cx="2274887" cy="415925"/>
        </p:xfrm>
        <a:graphic>
          <a:graphicData uri="http://schemas.openxmlformats.org/presentationml/2006/ole">
            <p:oleObj spid="_x0000_s8194" name="Formula" r:id="rId3" imgW="1148400" imgH="209880" progId="Equation.Ribbit">
              <p:embed/>
            </p:oleObj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981200" y="3657600"/>
            <a:ext cx="4988080" cy="2743200"/>
            <a:chOff x="4876800" y="4419600"/>
            <a:chExt cx="3678701" cy="2023106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76800" y="4419600"/>
              <a:ext cx="3678701" cy="2023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5597047" y="5410200"/>
            <a:ext cx="117953" cy="152400"/>
          </p:xfrm>
          <a:graphic>
            <a:graphicData uri="http://schemas.openxmlformats.org/presentationml/2006/ole">
              <p:oleObj spid="_x0000_s8195" name="Formula" r:id="rId5" imgW="90360" imgH="117000" progId="Equation.Ribbit">
                <p:embed/>
              </p:oleObj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5715000" y="5410200"/>
            <a:ext cx="134332" cy="152400"/>
          </p:xfrm>
          <a:graphic>
            <a:graphicData uri="http://schemas.openxmlformats.org/presentationml/2006/ole">
              <p:oleObj spid="_x0000_s8196" name="Formula" r:id="rId6" imgW="137160" imgH="155160" progId="Equation.Ribbit">
                <p:embed/>
              </p:oleObj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6019800" y="5257800"/>
            <a:ext cx="120977" cy="152399"/>
          </p:xfrm>
          <a:graphic>
            <a:graphicData uri="http://schemas.openxmlformats.org/presentationml/2006/ole">
              <p:oleObj spid="_x0000_s8197" name="Formula" r:id="rId7" imgW="124560" imgH="155160" progId="Equation.Ribbit">
                <p:embed/>
              </p:oleObj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6972300" y="4876800"/>
            <a:ext cx="114300" cy="152400"/>
          </p:xfrm>
          <a:graphic>
            <a:graphicData uri="http://schemas.openxmlformats.org/presentationml/2006/ole">
              <p:oleObj spid="_x0000_s8198" name="Formula" r:id="rId8" imgW="117000" imgH="155160" progId="Equation.Ribbit">
                <p:embed/>
              </p:oleObj>
            </a:graphicData>
          </a:graphic>
        </p:graphicFrame>
      </p:grp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r>
              <a:rPr lang="en-US" altLang="zh-CN" dirty="0" smtClean="0"/>
              <a:t>/27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13th APCTP - BLTP JINR Joint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Double Heavies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76600"/>
            <a:ext cx="5280025" cy="180557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grpSp>
        <p:nvGrpSpPr>
          <p:cNvPr id="29" name="Group 28"/>
          <p:cNvGrpSpPr/>
          <p:nvPr/>
        </p:nvGrpSpPr>
        <p:grpSpPr>
          <a:xfrm>
            <a:off x="1219200" y="609600"/>
            <a:ext cx="6629401" cy="2182574"/>
            <a:chOff x="609599" y="685800"/>
            <a:chExt cx="7162801" cy="235818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599" y="685800"/>
              <a:ext cx="3155847" cy="2358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4"/>
            <p:cNvGrpSpPr/>
            <p:nvPr/>
          </p:nvGrpSpPr>
          <p:grpSpPr>
            <a:xfrm>
              <a:off x="4554558" y="685800"/>
              <a:ext cx="3217842" cy="2229134"/>
              <a:chOff x="4554558" y="110704"/>
              <a:chExt cx="4360842" cy="3048000"/>
            </a:xfrm>
          </p:grpSpPr>
          <p:pic>
            <p:nvPicPr>
              <p:cNvPr id="6" name="Picture 1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554558" y="110704"/>
                <a:ext cx="4360842" cy="304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7" name="Object 14"/>
              <p:cNvGraphicFramePr>
                <a:graphicFrameLocks noChangeAspect="1"/>
              </p:cNvGraphicFramePr>
              <p:nvPr/>
            </p:nvGraphicFramePr>
            <p:xfrm>
              <a:off x="5055921" y="2143660"/>
              <a:ext cx="692150" cy="183808"/>
            </p:xfrm>
            <a:graphic>
              <a:graphicData uri="http://schemas.openxmlformats.org/presentationml/2006/ole">
                <p:oleObj spid="_x0000_s9218" name="Formula" r:id="rId6" imgW="679680" imgH="179280" progId="Equation.Ribbit">
                  <p:embed/>
                </p:oleObj>
              </a:graphicData>
            </a:graphic>
          </p:graphicFrame>
          <p:graphicFrame>
            <p:nvGraphicFramePr>
              <p:cNvPr id="8" name="Object 15"/>
              <p:cNvGraphicFramePr>
                <a:graphicFrameLocks noChangeAspect="1"/>
              </p:cNvGraphicFramePr>
              <p:nvPr/>
            </p:nvGraphicFramePr>
            <p:xfrm>
              <a:off x="5038725" y="1337096"/>
              <a:ext cx="825500" cy="184150"/>
            </p:xfrm>
            <a:graphic>
              <a:graphicData uri="http://schemas.openxmlformats.org/presentationml/2006/ole">
                <p:oleObj spid="_x0000_s9219" name="Formula" r:id="rId7" imgW="809280" imgH="179280" progId="Equation.Ribbit">
                  <p:embed/>
                </p:oleObj>
              </a:graphicData>
            </a:graphic>
          </p:graphicFrame>
          <p:graphicFrame>
            <p:nvGraphicFramePr>
              <p:cNvPr id="9" name="Object 16"/>
              <p:cNvGraphicFramePr>
                <a:graphicFrameLocks noChangeAspect="1"/>
              </p:cNvGraphicFramePr>
              <p:nvPr/>
            </p:nvGraphicFramePr>
            <p:xfrm>
              <a:off x="5053644" y="692992"/>
              <a:ext cx="825500" cy="184150"/>
            </p:xfrm>
            <a:graphic>
              <a:graphicData uri="http://schemas.openxmlformats.org/presentationml/2006/ole">
                <p:oleObj spid="_x0000_s9220" name="Formula" r:id="rId8" imgW="809280" imgH="179280" progId="Equation.Ribbit">
                  <p:embed/>
                </p:oleObj>
              </a:graphicData>
            </a:graphic>
          </p:graphicFrame>
          <p:graphicFrame>
            <p:nvGraphicFramePr>
              <p:cNvPr id="10" name="Object 17"/>
              <p:cNvGraphicFramePr>
                <a:graphicFrameLocks noChangeAspect="1"/>
              </p:cNvGraphicFramePr>
              <p:nvPr/>
            </p:nvGraphicFramePr>
            <p:xfrm>
              <a:off x="6400800" y="1955322"/>
              <a:ext cx="684212" cy="203200"/>
            </p:xfrm>
            <a:graphic>
              <a:graphicData uri="http://schemas.openxmlformats.org/presentationml/2006/ole">
                <p:oleObj spid="_x0000_s9221" name="Formula" r:id="rId9" imgW="607320" imgH="179280" progId="Equation.Ribbit">
                  <p:embed/>
                </p:oleObj>
              </a:graphicData>
            </a:graphic>
          </p:graphicFrame>
          <p:graphicFrame>
            <p:nvGraphicFramePr>
              <p:cNvPr id="11" name="Object 18"/>
              <p:cNvGraphicFramePr>
                <a:graphicFrameLocks noChangeAspect="1"/>
              </p:cNvGraphicFramePr>
              <p:nvPr/>
            </p:nvGraphicFramePr>
            <p:xfrm>
              <a:off x="6766272" y="1736782"/>
              <a:ext cx="685800" cy="203200"/>
            </p:xfrm>
            <a:graphic>
              <a:graphicData uri="http://schemas.openxmlformats.org/presentationml/2006/ole">
                <p:oleObj spid="_x0000_s9222" name="Formula" r:id="rId10" imgW="607320" imgH="179280" progId="Equation.Ribbit">
                  <p:embed/>
                </p:oleObj>
              </a:graphicData>
            </a:graphic>
          </p:graphicFrame>
          <p:graphicFrame>
            <p:nvGraphicFramePr>
              <p:cNvPr id="12" name="Object 19"/>
              <p:cNvGraphicFramePr>
                <a:graphicFrameLocks noChangeAspect="1"/>
              </p:cNvGraphicFramePr>
              <p:nvPr/>
            </p:nvGraphicFramePr>
            <p:xfrm>
              <a:off x="5960852" y="1524000"/>
              <a:ext cx="566738" cy="203200"/>
            </p:xfrm>
            <a:graphic>
              <a:graphicData uri="http://schemas.openxmlformats.org/presentationml/2006/ole">
                <p:oleObj spid="_x0000_s9223" name="Formula" r:id="rId11" imgW="502920" imgH="179280" progId="Equation.Ribbit">
                  <p:embed/>
                </p:oleObj>
              </a:graphicData>
            </a:graphic>
          </p:graphicFrame>
        </p:grpSp>
      </p:grpSp>
      <p:sp>
        <p:nvSpPr>
          <p:cNvPr id="18" name="Rectangle 17"/>
          <p:cNvSpPr/>
          <p:nvPr/>
        </p:nvSpPr>
        <p:spPr>
          <a:xfrm>
            <a:off x="2514600" y="2743200"/>
            <a:ext cx="4135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Fewer data, but prediction is rather good, </a:t>
            </a:r>
            <a:endParaRPr lang="zh-CN" alt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5943600" y="3657600"/>
            <a:ext cx="2133600" cy="682955"/>
            <a:chOff x="5943600" y="3657600"/>
            <a:chExt cx="2678112" cy="857250"/>
          </a:xfrm>
        </p:grpSpPr>
        <p:graphicFrame>
          <p:nvGraphicFramePr>
            <p:cNvPr id="9227" name="Object 11"/>
            <p:cNvGraphicFramePr>
              <a:graphicFrameLocks noChangeAspect="1"/>
            </p:cNvGraphicFramePr>
            <p:nvPr/>
          </p:nvGraphicFramePr>
          <p:xfrm>
            <a:off x="5943600" y="3657600"/>
            <a:ext cx="2057400" cy="376161"/>
          </p:xfrm>
          <a:graphic>
            <a:graphicData uri="http://schemas.openxmlformats.org/presentationml/2006/ole">
              <p:oleObj spid="_x0000_s9227" name="Formula" r:id="rId12" imgW="1148400" imgH="209880" progId="Equation.Ribbit">
                <p:embed/>
              </p:oleObj>
            </a:graphicData>
          </a:graphic>
        </p:graphicFrame>
        <p:graphicFrame>
          <p:nvGraphicFramePr>
            <p:cNvPr id="9228" name="Object 12"/>
            <p:cNvGraphicFramePr>
              <a:graphicFrameLocks noChangeAspect="1"/>
            </p:cNvGraphicFramePr>
            <p:nvPr/>
          </p:nvGraphicFramePr>
          <p:xfrm>
            <a:off x="5943600" y="4191000"/>
            <a:ext cx="2678112" cy="323850"/>
          </p:xfrm>
          <a:graphic>
            <a:graphicData uri="http://schemas.openxmlformats.org/presentationml/2006/ole">
              <p:oleObj spid="_x0000_s9228" name="Formula" r:id="rId13" imgW="1604160" imgH="193320" progId="Equation.Ribbit">
                <p:embed/>
              </p:oleObj>
            </a:graphicData>
          </a:graphic>
        </p:graphicFrame>
      </p:grpSp>
      <p:sp>
        <p:nvSpPr>
          <p:cNvPr id="23" name="TextBox 22"/>
          <p:cNvSpPr txBox="1"/>
          <p:nvPr/>
        </p:nvSpPr>
        <p:spPr>
          <a:xfrm>
            <a:off x="533400" y="4964668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To predict  higher excitations for </a:t>
            </a:r>
            <a:r>
              <a:rPr lang="en-US" altLang="zh-CN" dirty="0" err="1" smtClean="0">
                <a:solidFill>
                  <a:srgbClr val="0000FF"/>
                </a:solidFill>
              </a:rPr>
              <a:t>Charmonium</a:t>
            </a:r>
            <a:r>
              <a:rPr lang="en-US" altLang="zh-CN" dirty="0" smtClean="0">
                <a:solidFill>
                  <a:srgbClr val="0000FF"/>
                </a:solidFill>
              </a:rPr>
              <a:t> and </a:t>
            </a:r>
            <a:r>
              <a:rPr lang="en-US" altLang="zh-CN" dirty="0" err="1" smtClean="0">
                <a:solidFill>
                  <a:srgbClr val="0000FF"/>
                </a:solidFill>
              </a:rPr>
              <a:t>bottomonium</a:t>
            </a:r>
            <a:r>
              <a:rPr lang="en-US" altLang="zh-CN" dirty="0" smtClean="0">
                <a:solidFill>
                  <a:srgbClr val="0000FF"/>
                </a:solidFill>
              </a:rPr>
              <a:t>?</a:t>
            </a:r>
            <a:endParaRPr lang="zh-CN" altLang="en-US" dirty="0">
              <a:solidFill>
                <a:srgbClr val="0000FF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85800" y="5257800"/>
            <a:ext cx="7543800" cy="1201731"/>
            <a:chOff x="685800" y="5257800"/>
            <a:chExt cx="7543800" cy="1201731"/>
          </a:xfrm>
        </p:grpSpPr>
        <p:graphicFrame>
          <p:nvGraphicFramePr>
            <p:cNvPr id="24" name="Object 23"/>
            <p:cNvGraphicFramePr>
              <a:graphicFrameLocks noChangeAspect="1"/>
            </p:cNvGraphicFramePr>
            <p:nvPr/>
          </p:nvGraphicFramePr>
          <p:xfrm>
            <a:off x="7391400" y="5410200"/>
            <a:ext cx="838200" cy="263703"/>
          </p:xfrm>
          <a:graphic>
            <a:graphicData uri="http://schemas.openxmlformats.org/presentationml/2006/ole">
              <p:oleObj spid="_x0000_s9232" name="Formula" r:id="rId14" imgW="570240" imgH="179280" progId="Equation.Ribbit">
                <p:embed/>
              </p:oleObj>
            </a:graphicData>
          </a:graphic>
        </p:graphicFrame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85800" y="5257800"/>
              <a:ext cx="6400800" cy="1201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Slide Number Placeholder 2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r>
              <a:rPr lang="en-US" altLang="zh-CN" dirty="0" smtClean="0"/>
              <a:t>/27</a:t>
            </a:r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13th APCTP - BLTP JINR Joint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Light </a:t>
            </a:r>
            <a:r>
              <a:rPr lang="en-US" altLang="zh-CN" sz="2800" b="1" dirty="0" err="1" smtClean="0">
                <a:solidFill>
                  <a:srgbClr val="FF0000"/>
                </a:solidFill>
              </a:rPr>
              <a:t>Isoscalars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1600" dirty="0" smtClean="0"/>
              <a:t>have not been investigated carefully in </a:t>
            </a:r>
            <a:r>
              <a:rPr lang="en-US" altLang="zh-CN" sz="1600" dirty="0" err="1" smtClean="0"/>
              <a:t>AdS</a:t>
            </a:r>
            <a:r>
              <a:rPr lang="en-US" altLang="zh-CN" sz="1600" dirty="0" smtClean="0"/>
              <a:t>/QCD, LFHQCD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3716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Especially, the η mesons </a:t>
            </a:r>
            <a:endParaRPr lang="zh-CN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22098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CN" dirty="0" smtClean="0"/>
              <a:t> a systematic quantitative analysis of the (all confirmed) </a:t>
            </a:r>
            <a:r>
              <a:rPr lang="en-US" altLang="zh-CN" dirty="0" err="1" smtClean="0"/>
              <a:t>isoscalar</a:t>
            </a:r>
            <a:r>
              <a:rPr lang="en-US" altLang="zh-CN" dirty="0" smtClean="0"/>
              <a:t> states is performed</a:t>
            </a:r>
            <a:endParaRPr lang="zh-CN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44958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CN" dirty="0" smtClean="0"/>
              <a:t>spectroscopy of the η and h mesons can be well described if </a:t>
            </a:r>
            <a:r>
              <a:rPr lang="en-US" altLang="zh-CN" dirty="0" smtClean="0">
                <a:solidFill>
                  <a:srgbClr val="FF0000"/>
                </a:solidFill>
              </a:rPr>
              <a:t>one additional mass parameter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981842"/>
            <a:ext cx="3048000" cy="98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181600" y="3591442"/>
          <a:ext cx="1521885" cy="256117"/>
        </p:xfrm>
        <a:graphic>
          <a:graphicData uri="http://schemas.openxmlformats.org/presentationml/2006/ole">
            <p:oleObj spid="_x0000_s11268" name="Formula" r:id="rId4" imgW="1150920" imgH="194400" progId="Equation.Ribbit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29200" y="3048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With only one parameter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r>
              <a:rPr lang="en-US" altLang="zh-CN" dirty="0" smtClean="0"/>
              <a:t>/27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13th APCTP - BLTP JINR Joint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98" y="620053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2800" b="1" dirty="0" err="1">
                <a:solidFill>
                  <a:srgbClr val="FF0000"/>
                </a:solidFill>
              </a:rPr>
              <a:t>Supersymmetric</a:t>
            </a:r>
            <a:r>
              <a:rPr lang="en-US" altLang="zh-CN" sz="2800" b="1" dirty="0"/>
              <a:t> </a:t>
            </a:r>
            <a:r>
              <a:rPr lang="en-US" altLang="zh-CN" sz="2800" b="1" dirty="0">
                <a:solidFill>
                  <a:srgbClr val="0000CC"/>
                </a:solidFill>
              </a:rPr>
              <a:t>Light Front</a:t>
            </a:r>
            <a:r>
              <a:rPr lang="en-US" altLang="zh-CN" sz="2800" b="1" dirty="0"/>
              <a:t> </a:t>
            </a:r>
            <a:r>
              <a:rPr lang="en-US" altLang="zh-CN" sz="2800" b="1" dirty="0">
                <a:solidFill>
                  <a:srgbClr val="8E4090"/>
                </a:solidFill>
                <a:latin typeface="+mn-lt"/>
                <a:ea typeface="+mn-ea"/>
                <a:cs typeface="+mn-cs"/>
              </a:rPr>
              <a:t>Holographic</a:t>
            </a:r>
            <a:r>
              <a:rPr lang="en-US" altLang="zh-CN" sz="2800" b="1" dirty="0">
                <a:solidFill>
                  <a:srgbClr val="512373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2800" b="1" dirty="0" smtClean="0"/>
              <a:t>QCD</a:t>
            </a:r>
            <a:endParaRPr lang="zh-CN" alt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998" y="2253162"/>
            <a:ext cx="8222400" cy="3971937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altLang="zh-CN" sz="1800" b="1" dirty="0" err="1" smtClean="0">
                <a:solidFill>
                  <a:srgbClr val="FF0000"/>
                </a:solidFill>
              </a:rPr>
              <a:t>Supersymmetry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 :</a:t>
            </a:r>
            <a:r>
              <a:rPr lang="en-US" altLang="zh-CN" sz="1800" dirty="0" smtClean="0">
                <a:solidFill>
                  <a:srgbClr val="FF0000"/>
                </a:solidFill>
              </a:rPr>
              <a:t/>
            </a:r>
            <a:br>
              <a:rPr lang="en-US" altLang="zh-CN" sz="1800" dirty="0" smtClean="0">
                <a:solidFill>
                  <a:srgbClr val="FF0000"/>
                </a:solidFill>
              </a:rPr>
            </a:br>
            <a:r>
              <a:rPr lang="en-US" altLang="zh-CN" sz="1800" dirty="0" smtClean="0">
                <a:solidFill>
                  <a:srgbClr val="FF0000"/>
                </a:solidFill>
              </a:rPr>
              <a:t> </a:t>
            </a:r>
            <a:r>
              <a:rPr lang="en-US" altLang="zh-CN" sz="1800" dirty="0" err="1"/>
              <a:t>Supersymmetric</a:t>
            </a:r>
            <a:r>
              <a:rPr lang="en-US" altLang="zh-CN" sz="1800" dirty="0"/>
              <a:t> QM  </a:t>
            </a:r>
            <a:r>
              <a:rPr lang="en-US" altLang="zh-CN" sz="1800" b="1" u="sng" dirty="0"/>
              <a:t>not  </a:t>
            </a:r>
            <a:r>
              <a:rPr lang="en-US" altLang="zh-CN" sz="1800" b="1" u="sng" dirty="0" err="1"/>
              <a:t>supersymmetric</a:t>
            </a:r>
            <a:r>
              <a:rPr lang="en-US" altLang="zh-CN" sz="1800" b="1" u="sng" dirty="0"/>
              <a:t> QFT </a:t>
            </a:r>
            <a:r>
              <a:rPr lang="en-US" altLang="zh-CN" sz="1800" b="1" u="sng" dirty="0" smtClean="0"/>
              <a:t>!! </a:t>
            </a:r>
            <a:br>
              <a:rPr lang="en-US" altLang="zh-CN" sz="1800" b="1" u="sng" dirty="0" smtClean="0"/>
            </a:br>
            <a:r>
              <a:rPr lang="en-US" altLang="zh-CN" sz="1800" b="1" dirty="0" smtClean="0"/>
              <a:t> </a:t>
            </a:r>
            <a:r>
              <a:rPr lang="en-US" altLang="zh-CN" sz="1800" dirty="0" smtClean="0"/>
              <a:t>connects meson wave functions with baryon wave functions. </a:t>
            </a:r>
            <a:br>
              <a:rPr lang="en-US" altLang="zh-CN" sz="1800" dirty="0" smtClean="0"/>
            </a:br>
            <a:r>
              <a:rPr lang="en-US" altLang="zh-CN" sz="1800" dirty="0" smtClean="0"/>
              <a:t> </a:t>
            </a:r>
            <a:r>
              <a:rPr lang="en-US" altLang="zh-CN" sz="1800" u="sng" dirty="0" smtClean="0"/>
              <a:t>No </a:t>
            </a:r>
            <a:r>
              <a:rPr lang="en-US" altLang="zh-CN" sz="1800" u="sng" dirty="0" err="1" smtClean="0"/>
              <a:t>squarks</a:t>
            </a:r>
            <a:r>
              <a:rPr lang="en-US" altLang="zh-CN" sz="1800" u="sng" dirty="0" smtClean="0"/>
              <a:t> and </a:t>
            </a:r>
            <a:r>
              <a:rPr lang="en-US" altLang="zh-CN" sz="1800" u="sng" dirty="0" err="1" smtClean="0"/>
              <a:t>gluinos</a:t>
            </a:r>
            <a:endParaRPr lang="en-US" altLang="zh-CN" sz="1800" u="sng" dirty="0" smtClean="0"/>
          </a:p>
          <a:p>
            <a:endParaRPr lang="en-US" altLang="zh-CN" sz="1800" dirty="0"/>
          </a:p>
          <a:p>
            <a:r>
              <a:rPr lang="en-US" altLang="zh-CN" sz="1800" b="1" dirty="0">
                <a:solidFill>
                  <a:srgbClr val="0000CC"/>
                </a:solidFill>
              </a:rPr>
              <a:t>Light Front: </a:t>
            </a:r>
            <a:r>
              <a:rPr lang="en-US" altLang="zh-CN" sz="1800" dirty="0" smtClean="0">
                <a:solidFill>
                  <a:srgbClr val="0000CC"/>
                </a:solidFill>
              </a:rPr>
              <a:t/>
            </a:r>
            <a:br>
              <a:rPr lang="en-US" altLang="zh-CN" sz="1800" dirty="0" smtClean="0">
                <a:solidFill>
                  <a:srgbClr val="0000CC"/>
                </a:solidFill>
              </a:rPr>
            </a:br>
            <a:r>
              <a:rPr lang="en-US" altLang="zh-CN" sz="1800" dirty="0" smtClean="0"/>
              <a:t>We </a:t>
            </a:r>
            <a:r>
              <a:rPr lang="en-US" altLang="zh-CN" sz="1800" dirty="0"/>
              <a:t>work in a Light front </a:t>
            </a:r>
            <a:r>
              <a:rPr lang="en-US" altLang="zh-CN" sz="1800" dirty="0" smtClean="0"/>
              <a:t>system</a:t>
            </a:r>
            <a:endParaRPr lang="en-US" altLang="zh-CN" sz="1800" dirty="0"/>
          </a:p>
          <a:p>
            <a:endParaRPr lang="en-US" altLang="zh-CN" sz="1800" dirty="0" smtClean="0"/>
          </a:p>
          <a:p>
            <a:r>
              <a:rPr lang="en-US" altLang="zh-CN" sz="1800" b="1" dirty="0">
                <a:solidFill>
                  <a:srgbClr val="8E4090"/>
                </a:solidFill>
              </a:rPr>
              <a:t>Holographic: </a:t>
            </a:r>
            <a:r>
              <a:rPr lang="en-US" altLang="zh-CN" sz="1800" dirty="0" smtClean="0">
                <a:solidFill>
                  <a:srgbClr val="8E4090"/>
                </a:solidFill>
              </a:rPr>
              <a:t/>
            </a:r>
            <a:br>
              <a:rPr lang="en-US" altLang="zh-CN" sz="1800" dirty="0" smtClean="0">
                <a:solidFill>
                  <a:srgbClr val="8E4090"/>
                </a:solidFill>
              </a:rPr>
            </a:br>
            <a:r>
              <a:rPr lang="en-US" altLang="zh-CN" sz="1800" dirty="0" smtClean="0"/>
              <a:t>The Quantum Field Theory in our 4-dimensional World is a hologram of a classical field theory in 5 dimensions: </a:t>
            </a:r>
            <a:r>
              <a:rPr lang="en-US" altLang="zh-CN" sz="1800" dirty="0" err="1" smtClean="0"/>
              <a:t>AdS</a:t>
            </a:r>
            <a:r>
              <a:rPr lang="en-US" altLang="zh-CN" sz="1800" dirty="0" smtClean="0"/>
              <a:t>/CFT correspondence</a:t>
            </a:r>
          </a:p>
          <a:p>
            <a:endParaRPr lang="zh-CN" alt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B6F15528-21DE-4FAA-801E-634DDDAF4B2B}" type="slidenum">
              <a:rPr lang="en-US" smtClean="0">
                <a:solidFill>
                  <a:srgbClr val="7030A0"/>
                </a:solidFill>
              </a:rPr>
              <a:pPr/>
              <a:t>1</a:t>
            </a:fld>
            <a:r>
              <a:rPr lang="en-US" dirty="0" smtClean="0">
                <a:solidFill>
                  <a:srgbClr val="7030A0"/>
                </a:solidFill>
              </a:rPr>
              <a:t>/27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13th APCTP - BLTP JINR Joint Workshop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070"/>
            <a:ext cx="7543800" cy="639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58000" y="1828800"/>
            <a:ext cx="243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The overall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fit from theory to experiment is satisfactory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0" y="533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smtClean="0">
                <a:solidFill>
                  <a:srgbClr val="0000CC"/>
                </a:solidFill>
              </a:rPr>
              <a:t>We leave out the </a:t>
            </a:r>
          </a:p>
          <a:p>
            <a:r>
              <a:rPr lang="en-US" altLang="zh-CN" dirty="0" smtClean="0">
                <a:solidFill>
                  <a:srgbClr val="0000CC"/>
                </a:solidFill>
              </a:rPr>
              <a:t>broad f</a:t>
            </a:r>
            <a:r>
              <a:rPr lang="en-US" altLang="zh-CN" baseline="-25000" dirty="0" smtClean="0">
                <a:solidFill>
                  <a:srgbClr val="0000CC"/>
                </a:solidFill>
              </a:rPr>
              <a:t>0</a:t>
            </a:r>
            <a:r>
              <a:rPr lang="en-US" altLang="zh-CN" dirty="0" smtClean="0">
                <a:solidFill>
                  <a:srgbClr val="0000CC"/>
                </a:solidFill>
              </a:rPr>
              <a:t>(500)</a:t>
            </a:r>
            <a:endParaRPr lang="zh-CN" altLang="en-US" dirty="0">
              <a:solidFill>
                <a:srgbClr val="0000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0" y="3581400"/>
            <a:ext cx="251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The standard deviation 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between theory and experiment is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~93 </a:t>
            </a:r>
            <a:r>
              <a:rPr lang="en-US" altLang="zh-CN" dirty="0" err="1" smtClean="0">
                <a:solidFill>
                  <a:srgbClr val="FF0000"/>
                </a:solidFill>
              </a:rPr>
              <a:t>MeV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0" y="5181600"/>
            <a:ext cx="19622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inside the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model uncertainty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~100 </a:t>
            </a:r>
            <a:r>
              <a:rPr lang="en-US" altLang="zh-CN" dirty="0" err="1" smtClean="0">
                <a:solidFill>
                  <a:srgbClr val="FF0000"/>
                </a:solidFill>
              </a:rPr>
              <a:t>MeV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r>
              <a:rPr lang="en-US" altLang="zh-CN" dirty="0" smtClean="0"/>
              <a:t>/27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13th APCTP - BLTP JINR Joint Workshop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16"/>
            <a:ext cx="9144000" cy="821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990600"/>
            <a:ext cx="7239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lang="en-US" altLang="zh-CN" dirty="0" smtClean="0">
                <a:solidFill>
                  <a:srgbClr val="0000CC"/>
                </a:solidFill>
              </a:rPr>
              <a:t>The assignment of f</a:t>
            </a:r>
            <a:r>
              <a:rPr lang="en-US" altLang="zh-CN" baseline="-25000" dirty="0" smtClean="0">
                <a:solidFill>
                  <a:srgbClr val="0000CC"/>
                </a:solidFill>
              </a:rPr>
              <a:t>0</a:t>
            </a:r>
            <a:r>
              <a:rPr lang="en-US" altLang="zh-CN" dirty="0" smtClean="0">
                <a:solidFill>
                  <a:srgbClr val="0000CC"/>
                </a:solidFill>
              </a:rPr>
              <a:t>(500) and f</a:t>
            </a:r>
            <a:r>
              <a:rPr lang="en-US" altLang="zh-CN" baseline="-25000" dirty="0" smtClean="0">
                <a:solidFill>
                  <a:srgbClr val="0000CC"/>
                </a:solidFill>
              </a:rPr>
              <a:t>0</a:t>
            </a:r>
            <a:r>
              <a:rPr lang="en-US" altLang="zh-CN" dirty="0" smtClean="0">
                <a:solidFill>
                  <a:srgbClr val="0000CC"/>
                </a:solidFill>
              </a:rPr>
              <a:t>(980)  as </a:t>
            </a:r>
            <a:r>
              <a:rPr lang="en-US" altLang="zh-CN" dirty="0" err="1" smtClean="0">
                <a:solidFill>
                  <a:srgbClr val="0000CC"/>
                </a:solidFill>
              </a:rPr>
              <a:t>tetraquarks</a:t>
            </a:r>
            <a:r>
              <a:rPr lang="en-US" altLang="zh-CN" dirty="0" smtClean="0">
                <a:solidFill>
                  <a:srgbClr val="0000CC"/>
                </a:solidFill>
              </a:rPr>
              <a:t> was very plausible.</a:t>
            </a:r>
          </a:p>
          <a:p>
            <a:pPr>
              <a:buFont typeface="Wingdings" pitchFamily="2" charset="2"/>
              <a:buChar char="u"/>
            </a:pPr>
            <a:endParaRPr lang="en-US" altLang="zh-CN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u"/>
            </a:pPr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715000"/>
            <a:ext cx="81534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u"/>
            </a:pPr>
            <a:endParaRPr lang="zh-CN" altLang="en-US" dirty="0">
              <a:solidFill>
                <a:srgbClr val="0000CC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8600" y="3365481"/>
            <a:ext cx="8534400" cy="3293209"/>
            <a:chOff x="0" y="3048001"/>
            <a:chExt cx="8534400" cy="3293209"/>
          </a:xfrm>
        </p:grpSpPr>
        <p:sp>
          <p:nvSpPr>
            <p:cNvPr id="4" name="Rectangle 3"/>
            <p:cNvSpPr/>
            <p:nvPr/>
          </p:nvSpPr>
          <p:spPr>
            <a:xfrm>
              <a:off x="0" y="3048001"/>
              <a:ext cx="8534400" cy="32932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endParaRPr lang="en-US" altLang="zh-CN" dirty="0" smtClean="0"/>
            </a:p>
            <a:p>
              <a:r>
                <a:rPr lang="en-US" altLang="zh-CN" sz="1600" dirty="0" smtClean="0"/>
                <a:t>The lightest </a:t>
              </a:r>
              <a:r>
                <a:rPr lang="en-US" altLang="zh-CN" sz="1600" dirty="0" err="1" smtClean="0"/>
                <a:t>tetraquark</a:t>
              </a:r>
              <a:r>
                <a:rPr lang="en-US" altLang="zh-CN" sz="1600" dirty="0" smtClean="0"/>
                <a:t> consisting of </a:t>
              </a:r>
              <a:r>
                <a:rPr lang="en-US" altLang="zh-CN" sz="1600" dirty="0" err="1" smtClean="0"/>
                <a:t>nonstrange</a:t>
              </a:r>
              <a:r>
                <a:rPr lang="en-US" altLang="zh-CN" sz="1600" dirty="0" smtClean="0"/>
                <a:t> quarks, </a:t>
              </a:r>
            </a:p>
            <a:p>
              <a:r>
                <a:rPr lang="en-US" altLang="zh-CN" sz="1600" dirty="0" smtClean="0"/>
                <a:t>has a mass of 1.10 </a:t>
              </a:r>
              <a:r>
                <a:rPr lang="en-US" altLang="zh-CN" sz="1600" dirty="0" err="1" smtClean="0"/>
                <a:t>GeV</a:t>
              </a:r>
              <a:r>
                <a:rPr lang="en-US" altLang="zh-CN" sz="1600" dirty="0" smtClean="0"/>
                <a:t>, compatible with the f</a:t>
              </a:r>
              <a:r>
                <a:rPr lang="en-US" altLang="zh-CN" sz="1600" baseline="-25000" dirty="0" smtClean="0"/>
                <a:t>0</a:t>
              </a:r>
              <a:r>
                <a:rPr lang="en-US" altLang="zh-CN" sz="1600" dirty="0" smtClean="0"/>
                <a:t>(980)</a:t>
              </a:r>
            </a:p>
            <a:p>
              <a:endParaRPr lang="en-US" altLang="zh-CN" sz="1000" dirty="0" smtClean="0"/>
            </a:p>
            <a:p>
              <a:r>
                <a:rPr lang="en-US" altLang="zh-CN" sz="1600" dirty="0" smtClean="0"/>
                <a:t>The conventional meson in a (</a:t>
              </a:r>
              <a:r>
                <a:rPr lang="en-US" altLang="zh-CN" sz="1600" baseline="30000" dirty="0" smtClean="0"/>
                <a:t>3</a:t>
              </a:r>
              <a:r>
                <a:rPr lang="en-US" altLang="zh-CN" sz="1600" dirty="0" smtClean="0"/>
                <a:t>P</a:t>
              </a:r>
              <a:r>
                <a:rPr lang="en-US" altLang="zh-CN" sz="1600" baseline="-25000" dirty="0" smtClean="0"/>
                <a:t>0</a:t>
              </a:r>
              <a:r>
                <a:rPr lang="en-US" altLang="zh-CN" sz="1600" dirty="0" smtClean="0"/>
                <a:t>) state, </a:t>
              </a:r>
            </a:p>
            <a:p>
              <a:r>
                <a:rPr lang="en-US" altLang="zh-CN" sz="1600" dirty="0" smtClean="0"/>
                <a:t> has the mass 0.75 </a:t>
              </a:r>
              <a:r>
                <a:rPr lang="en-US" altLang="zh-CN" sz="1600" dirty="0" err="1" smtClean="0"/>
                <a:t>GeV</a:t>
              </a:r>
              <a:r>
                <a:rPr lang="en-US" altLang="zh-CN" sz="1600" dirty="0" smtClean="0"/>
                <a:t> in LFHQCD, also in the mass range of f</a:t>
              </a:r>
              <a:r>
                <a:rPr lang="en-US" altLang="zh-CN" sz="1600" baseline="-25000" dirty="0" smtClean="0"/>
                <a:t>0</a:t>
              </a:r>
              <a:r>
                <a:rPr lang="en-US" altLang="zh-CN" sz="1600" dirty="0" smtClean="0"/>
                <a:t>(980)</a:t>
              </a:r>
            </a:p>
            <a:p>
              <a:endParaRPr lang="en-US" altLang="zh-CN" dirty="0" smtClean="0"/>
            </a:p>
            <a:p>
              <a:pPr algn="ctr"/>
              <a:r>
                <a:rPr lang="en-US" altLang="zh-CN" dirty="0" smtClean="0">
                  <a:solidFill>
                    <a:srgbClr val="0000CC"/>
                  </a:solidFill>
                </a:rPr>
                <a:t>LFHQCD cannot quantitatively predict these two states.</a:t>
              </a:r>
            </a:p>
            <a:p>
              <a:pPr algn="ctr"/>
              <a:endParaRPr lang="en-US" altLang="zh-CN" dirty="0" smtClean="0">
                <a:solidFill>
                  <a:srgbClr val="FF0000"/>
                </a:solidFill>
              </a:endParaRPr>
            </a:p>
            <a:p>
              <a:pPr>
                <a:buFont typeface="Wingdings" pitchFamily="2" charset="2"/>
                <a:buChar char="u"/>
              </a:pPr>
              <a:r>
                <a:rPr lang="en-US" altLang="zh-CN" dirty="0" smtClean="0">
                  <a:solidFill>
                    <a:srgbClr val="0000CC"/>
                  </a:solidFill>
                </a:rPr>
                <a:t> The other f</a:t>
              </a:r>
              <a:r>
                <a:rPr lang="en-US" altLang="zh-CN" baseline="-25000" dirty="0" smtClean="0">
                  <a:solidFill>
                    <a:srgbClr val="0000CC"/>
                  </a:solidFill>
                </a:rPr>
                <a:t>0</a:t>
              </a:r>
              <a:r>
                <a:rPr lang="en-US" altLang="zh-CN" dirty="0" smtClean="0">
                  <a:solidFill>
                    <a:srgbClr val="0000CC"/>
                  </a:solidFill>
                </a:rPr>
                <a:t> states fit very well into the LFHQCD theoretical scheme.</a:t>
              </a:r>
            </a:p>
            <a:p>
              <a:endParaRPr lang="en-US" altLang="zh-CN" sz="500" dirty="0" smtClean="0"/>
            </a:p>
            <a:p>
              <a:pPr algn="ctr"/>
              <a:r>
                <a:rPr lang="en-US" altLang="zh-CN" sz="1400" dirty="0" smtClean="0"/>
                <a:t>The f</a:t>
              </a:r>
              <a:r>
                <a:rPr lang="en-US" altLang="zh-CN" sz="1400" baseline="-25000" dirty="0" smtClean="0"/>
                <a:t>0</a:t>
              </a:r>
              <a:r>
                <a:rPr lang="en-US" altLang="zh-CN" sz="1400" dirty="0" smtClean="0"/>
                <a:t>(1500) is a very good candidate for a </a:t>
              </a:r>
              <a:r>
                <a:rPr lang="en-US" altLang="zh-CN" sz="1400" dirty="0" err="1" smtClean="0"/>
                <a:t>radially</a:t>
              </a:r>
              <a:r>
                <a:rPr lang="en-US" altLang="zh-CN" sz="1400" dirty="0" smtClean="0"/>
                <a:t> excited </a:t>
              </a:r>
              <a:r>
                <a:rPr lang="en-US" altLang="zh-CN" sz="1400" dirty="0" err="1" smtClean="0"/>
                <a:t>tetraquark</a:t>
              </a:r>
              <a:endParaRPr lang="en-US" altLang="zh-CN" dirty="0" smtClean="0"/>
            </a:p>
            <a:p>
              <a:pPr algn="ctr"/>
              <a:endParaRPr lang="zh-CN" altLang="en-US" dirty="0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4800600" y="3380312"/>
            <a:ext cx="762000" cy="237005"/>
          </p:xfrm>
          <a:graphic>
            <a:graphicData uri="http://schemas.openxmlformats.org/presentationml/2006/ole">
              <p:oleObj spid="_x0000_s12290" name="Formula" r:id="rId4" imgW="443520" imgH="138600" progId="Equation.Ribbit">
                <p:embed/>
              </p:oleObj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3429000" y="4025920"/>
            <a:ext cx="685800" cy="236095"/>
          </p:xfrm>
          <a:graphic>
            <a:graphicData uri="http://schemas.openxmlformats.org/presentationml/2006/ole">
              <p:oleObj spid="_x0000_s12291" name="Formula" r:id="rId5" imgW="439560" imgH="151200" progId="Equation.Ribbit">
                <p:embed/>
              </p:oleObj>
            </a:graphicData>
          </a:graphic>
        </p:graphicFrame>
      </p:grpSp>
      <p:sp>
        <p:nvSpPr>
          <p:cNvPr id="14" name="Rounded Rectangle 13"/>
          <p:cNvSpPr/>
          <p:nvPr/>
        </p:nvSpPr>
        <p:spPr>
          <a:xfrm>
            <a:off x="76200" y="2057400"/>
            <a:ext cx="8153400" cy="12954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r>
              <a:rPr lang="en-US" altLang="zh-CN" dirty="0" smtClean="0"/>
              <a:t>/27</a:t>
            </a: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13th APCTP - BLTP JINR Joint Workshop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15200" y="3810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f</a:t>
            </a:r>
            <a:r>
              <a:rPr lang="en-US" altLang="zh-CN" sz="2400" baseline="-25000" dirty="0" smtClean="0">
                <a:solidFill>
                  <a:srgbClr val="FF0000"/>
                </a:solidFill>
              </a:rPr>
              <a:t>0</a:t>
            </a:r>
            <a:r>
              <a:rPr lang="en-US" altLang="zh-CN" sz="2400" dirty="0" smtClean="0">
                <a:solidFill>
                  <a:srgbClr val="FF0000"/>
                </a:solidFill>
              </a:rPr>
              <a:t> states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16"/>
            <a:ext cx="9144000" cy="821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" y="2057400"/>
            <a:ext cx="8839200" cy="25146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 smtClean="0">
              <a:solidFill>
                <a:srgbClr val="0000CC"/>
              </a:solidFill>
            </a:endParaRPr>
          </a:p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f</a:t>
            </a:r>
            <a:r>
              <a:rPr lang="en-US" altLang="zh-CN" baseline="-25000" dirty="0" smtClean="0">
                <a:solidFill>
                  <a:srgbClr val="FF0000"/>
                </a:solidFill>
              </a:rPr>
              <a:t>1</a:t>
            </a:r>
            <a:r>
              <a:rPr lang="en-US" altLang="zh-CN" dirty="0" smtClean="0">
                <a:solidFill>
                  <a:srgbClr val="FF0000"/>
                </a:solidFill>
              </a:rPr>
              <a:t> states</a:t>
            </a:r>
          </a:p>
          <a:p>
            <a:pPr algn="ctr"/>
            <a:endParaRPr lang="en-US" altLang="zh-CN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dirty="0" smtClean="0">
                <a:solidFill>
                  <a:schemeClr val="tx1"/>
                </a:solidFill>
              </a:rPr>
              <a:t>f</a:t>
            </a:r>
            <a:r>
              <a:rPr lang="en-US" altLang="zh-CN" baseline="-25000" dirty="0" smtClean="0">
                <a:solidFill>
                  <a:schemeClr val="tx1"/>
                </a:solidFill>
              </a:rPr>
              <a:t>1</a:t>
            </a:r>
            <a:r>
              <a:rPr lang="en-US" altLang="zh-CN" dirty="0" smtClean="0">
                <a:solidFill>
                  <a:schemeClr val="tx1"/>
                </a:solidFill>
              </a:rPr>
              <a:t>(1282) is heavier than the </a:t>
            </a:r>
            <a:r>
              <a:rPr lang="en-US" altLang="zh-CN" baseline="30000" dirty="0" smtClean="0">
                <a:solidFill>
                  <a:schemeClr val="tx1"/>
                </a:solidFill>
              </a:rPr>
              <a:t>1</a:t>
            </a:r>
            <a:r>
              <a:rPr lang="en-US" altLang="zh-CN" dirty="0" smtClean="0">
                <a:solidFill>
                  <a:schemeClr val="tx1"/>
                </a:solidFill>
              </a:rPr>
              <a:t>P</a:t>
            </a:r>
            <a:r>
              <a:rPr lang="en-US" altLang="zh-CN" baseline="-25000" dirty="0" smtClean="0">
                <a:solidFill>
                  <a:schemeClr val="tx1"/>
                </a:solidFill>
              </a:rPr>
              <a:t>1</a:t>
            </a:r>
            <a:r>
              <a:rPr lang="en-US" altLang="zh-CN" dirty="0" smtClean="0">
                <a:solidFill>
                  <a:schemeClr val="tx1"/>
                </a:solidFill>
              </a:rPr>
              <a:t> ground state (1.06 </a:t>
            </a:r>
            <a:r>
              <a:rPr lang="en-US" altLang="zh-CN" dirty="0" err="1" smtClean="0">
                <a:solidFill>
                  <a:schemeClr val="tx1"/>
                </a:solidFill>
              </a:rPr>
              <a:t>GeV</a:t>
            </a:r>
            <a:r>
              <a:rPr lang="en-US" altLang="zh-CN" dirty="0" smtClean="0">
                <a:solidFill>
                  <a:schemeClr val="tx1"/>
                </a:solidFill>
              </a:rPr>
              <a:t>) and lighter than its first radial excitation (1.49 </a:t>
            </a:r>
            <a:r>
              <a:rPr lang="en-US" altLang="zh-CN" dirty="0" err="1" smtClean="0">
                <a:solidFill>
                  <a:schemeClr val="tx1"/>
                </a:solidFill>
              </a:rPr>
              <a:t>GeV</a:t>
            </a:r>
            <a:r>
              <a:rPr lang="en-US" altLang="zh-CN" dirty="0" smtClean="0">
                <a:solidFill>
                  <a:schemeClr val="tx1"/>
                </a:solidFill>
              </a:rPr>
              <a:t>),</a:t>
            </a:r>
          </a:p>
          <a:p>
            <a:pPr>
              <a:buFont typeface="Wingdings" pitchFamily="2" charset="2"/>
              <a:buChar char="u"/>
            </a:pPr>
            <a:endParaRPr lang="en-US" altLang="zh-CN" dirty="0" smtClean="0">
              <a:solidFill>
                <a:schemeClr val="tx1"/>
              </a:solidFill>
            </a:endParaRP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dirty="0" smtClean="0">
                <a:solidFill>
                  <a:schemeClr val="tx1"/>
                </a:solidFill>
              </a:rPr>
              <a:t>f</a:t>
            </a:r>
            <a:r>
              <a:rPr lang="en-US" altLang="zh-CN" baseline="-25000" dirty="0" smtClean="0">
                <a:solidFill>
                  <a:schemeClr val="tx1"/>
                </a:solidFill>
              </a:rPr>
              <a:t>1</a:t>
            </a:r>
            <a:r>
              <a:rPr lang="en-US" altLang="zh-CN" dirty="0" smtClean="0">
                <a:solidFill>
                  <a:schemeClr val="tx1"/>
                </a:solidFill>
              </a:rPr>
              <a:t>(1420) could be a candidate of </a:t>
            </a:r>
            <a:r>
              <a:rPr lang="en-US" altLang="zh-CN" dirty="0" err="1" smtClean="0">
                <a:solidFill>
                  <a:schemeClr val="tx1"/>
                </a:solidFill>
              </a:rPr>
              <a:t>tetraquark</a:t>
            </a:r>
            <a:r>
              <a:rPr lang="en-US" altLang="zh-CN" dirty="0" smtClean="0">
                <a:solidFill>
                  <a:schemeClr val="tx1"/>
                </a:solidFill>
              </a:rPr>
              <a:t> states, within model </a:t>
            </a:r>
            <a:r>
              <a:rPr lang="en-US" altLang="zh-CN" dirty="0" err="1" smtClean="0">
                <a:solidFill>
                  <a:schemeClr val="tx1"/>
                </a:solidFill>
              </a:rPr>
              <a:t>uncertanty</a:t>
            </a:r>
            <a:r>
              <a:rPr lang="en-US" altLang="zh-CN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en-US" altLang="zh-CN" dirty="0" smtClean="0">
              <a:solidFill>
                <a:schemeClr val="tx1"/>
              </a:solidFill>
            </a:endParaRPr>
          </a:p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4876800"/>
            <a:ext cx="86106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r>
              <a:rPr lang="en-US" altLang="zh-CN" dirty="0" smtClean="0"/>
              <a:t>/27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13th APCTP - BLTP JINR Joint Workshop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9372600" cy="72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152400" y="5029200"/>
            <a:ext cx="8686800" cy="12192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4"/>
          <p:cNvSpPr/>
          <p:nvPr/>
        </p:nvSpPr>
        <p:spPr>
          <a:xfrm>
            <a:off x="304800" y="914400"/>
            <a:ext cx="8534400" cy="38100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 smtClean="0">
              <a:solidFill>
                <a:srgbClr val="0000CC"/>
              </a:solidFill>
            </a:endParaRPr>
          </a:p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f</a:t>
            </a:r>
            <a:r>
              <a:rPr lang="en-US" altLang="zh-CN" baseline="-25000" dirty="0" smtClean="0">
                <a:solidFill>
                  <a:srgbClr val="FF0000"/>
                </a:solidFill>
              </a:rPr>
              <a:t>2</a:t>
            </a:r>
            <a:r>
              <a:rPr lang="en-US" altLang="zh-CN" dirty="0" smtClean="0">
                <a:solidFill>
                  <a:srgbClr val="FF0000"/>
                </a:solidFill>
              </a:rPr>
              <a:t> states</a:t>
            </a:r>
          </a:p>
          <a:p>
            <a:r>
              <a:rPr lang="en-US" altLang="zh-CN" dirty="0" smtClean="0"/>
              <a:t>f2</a:t>
            </a:r>
          </a:p>
          <a:p>
            <a:pPr>
              <a:buFont typeface="Wingdings" pitchFamily="2" charset="2"/>
              <a:buChar char="u"/>
            </a:pPr>
            <a:r>
              <a:rPr lang="en-US" altLang="zh-CN" dirty="0" smtClean="0">
                <a:solidFill>
                  <a:schemeClr val="tx1"/>
                </a:solidFill>
              </a:rPr>
              <a:t>f</a:t>
            </a:r>
            <a:r>
              <a:rPr lang="en-US" altLang="zh-CN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CN" dirty="0" smtClean="0">
                <a:solidFill>
                  <a:schemeClr val="tx1"/>
                </a:solidFill>
              </a:rPr>
              <a:t>(1270) and the f</a:t>
            </a:r>
            <a:r>
              <a:rPr lang="en-US" altLang="zh-CN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CN" dirty="0" smtClean="0">
                <a:solidFill>
                  <a:schemeClr val="tx1"/>
                </a:solidFill>
              </a:rPr>
              <a:t>’(1525) is compatible with a recent </a:t>
            </a:r>
            <a:r>
              <a:rPr lang="en-US" altLang="zh-CN" smtClean="0">
                <a:solidFill>
                  <a:schemeClr val="tx1"/>
                </a:solidFill>
              </a:rPr>
              <a:t>lattice </a:t>
            </a:r>
            <a:r>
              <a:rPr lang="en-US" altLang="zh-CN" smtClean="0">
                <a:solidFill>
                  <a:schemeClr val="tx1"/>
                </a:solidFill>
              </a:rPr>
              <a:t>result, </a:t>
            </a:r>
            <a:r>
              <a:rPr lang="en-US" altLang="zh-CN" dirty="0" smtClean="0">
                <a:solidFill>
                  <a:schemeClr val="tx1"/>
                </a:solidFill>
              </a:rPr>
              <a:t>lighter state couples predominantly to </a:t>
            </a:r>
            <a:r>
              <a:rPr lang="en-US" altLang="zh-CN" dirty="0" err="1" smtClean="0">
                <a:solidFill>
                  <a:schemeClr val="tx1"/>
                </a:solidFill>
              </a:rPr>
              <a:t>ππ</a:t>
            </a:r>
            <a:r>
              <a:rPr lang="en-US" altLang="zh-CN" dirty="0" smtClean="0">
                <a:solidFill>
                  <a:schemeClr val="tx1"/>
                </a:solidFill>
              </a:rPr>
              <a:t> and the heavier to KK¯</a:t>
            </a:r>
            <a:br>
              <a:rPr lang="en-US" altLang="zh-CN" dirty="0" smtClean="0">
                <a:solidFill>
                  <a:schemeClr val="tx1"/>
                </a:solidFill>
              </a:rPr>
            </a:b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sz="1100" dirty="0" smtClean="0">
                <a:solidFill>
                  <a:srgbClr val="0000CC"/>
                </a:solidFill>
              </a:rPr>
              <a:t>R. A. </a:t>
            </a:r>
            <a:r>
              <a:rPr lang="en-US" altLang="zh-CN" sz="1100" dirty="0" err="1" smtClean="0">
                <a:solidFill>
                  <a:srgbClr val="0000CC"/>
                </a:solidFill>
              </a:rPr>
              <a:t>Briceno</a:t>
            </a:r>
            <a:r>
              <a:rPr lang="en-US" altLang="zh-CN" sz="1100" dirty="0" smtClean="0">
                <a:solidFill>
                  <a:srgbClr val="0000CC"/>
                </a:solidFill>
              </a:rPr>
              <a:t>, </a:t>
            </a:r>
            <a:r>
              <a:rPr lang="en-US" altLang="zh-CN" sz="1100" dirty="0" err="1" smtClean="0">
                <a:solidFill>
                  <a:srgbClr val="0000CC"/>
                </a:solidFill>
              </a:rPr>
              <a:t>etal</a:t>
            </a:r>
            <a:r>
              <a:rPr lang="en-US" altLang="zh-CN" sz="1100" dirty="0" smtClean="0">
                <a:solidFill>
                  <a:srgbClr val="0000CC"/>
                </a:solidFill>
              </a:rPr>
              <a:t>, Phys. Rev. D 97, 054513 (2018).</a:t>
            </a:r>
          </a:p>
          <a:p>
            <a:pPr>
              <a:buFont typeface="Wingdings" pitchFamily="2" charset="2"/>
              <a:buChar char="u"/>
            </a:pPr>
            <a:r>
              <a:rPr lang="en-US" altLang="zh-CN" dirty="0" smtClean="0">
                <a:solidFill>
                  <a:schemeClr val="tx1"/>
                </a:solidFill>
              </a:rPr>
              <a:t>profusion of f</a:t>
            </a:r>
            <a:r>
              <a:rPr lang="en-US" altLang="zh-CN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CN" dirty="0" smtClean="0">
                <a:solidFill>
                  <a:schemeClr val="tx1"/>
                </a:solidFill>
              </a:rPr>
              <a:t> states makes the occurrence of exotic states very plausible</a:t>
            </a:r>
            <a:br>
              <a:rPr lang="en-US" altLang="zh-CN" dirty="0" smtClean="0">
                <a:solidFill>
                  <a:schemeClr val="tx1"/>
                </a:solidFill>
              </a:rPr>
            </a:br>
            <a:endParaRPr lang="en-US" altLang="zh-CN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dirty="0" smtClean="0">
                <a:solidFill>
                  <a:schemeClr val="tx1"/>
                </a:solidFill>
              </a:rPr>
              <a:t>two ϕ mesons in the decay channels of the heavier f</a:t>
            </a:r>
            <a:r>
              <a:rPr lang="en-US" altLang="zh-CN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CN" dirty="0" smtClean="0">
                <a:solidFill>
                  <a:schemeClr val="tx1"/>
                </a:solidFill>
              </a:rPr>
              <a:t> mesons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sz="1400" dirty="0" smtClean="0">
                <a:solidFill>
                  <a:srgbClr val="0000CC"/>
                </a:solidFill>
              </a:rPr>
              <a:t>strongly suggests the admixture of a </a:t>
            </a:r>
            <a:r>
              <a:rPr lang="en-US" altLang="zh-CN" sz="1400" dirty="0" err="1" smtClean="0">
                <a:solidFill>
                  <a:srgbClr val="0000CC"/>
                </a:solidFill>
              </a:rPr>
              <a:t>tetraquark</a:t>
            </a:r>
            <a:r>
              <a:rPr lang="en-US" altLang="zh-CN" sz="1400" dirty="0" smtClean="0">
                <a:solidFill>
                  <a:srgbClr val="0000CC"/>
                </a:solidFill>
              </a:rPr>
              <a:t> consisting of two strange and two </a:t>
            </a:r>
            <a:r>
              <a:rPr lang="en-US" altLang="zh-CN" sz="1400" dirty="0" err="1" smtClean="0">
                <a:solidFill>
                  <a:srgbClr val="0000CC"/>
                </a:solidFill>
              </a:rPr>
              <a:t>antistrange</a:t>
            </a:r>
            <a:r>
              <a:rPr lang="en-US" altLang="zh-CN" sz="1400" dirty="0" smtClean="0">
                <a:solidFill>
                  <a:srgbClr val="0000CC"/>
                </a:solidFill>
              </a:rPr>
              <a:t> quarks</a:t>
            </a:r>
          </a:p>
          <a:p>
            <a:pPr>
              <a:buFont typeface="Wingdings" pitchFamily="2" charset="2"/>
              <a:buChar char="u"/>
            </a:pPr>
            <a:r>
              <a:rPr lang="en-US" altLang="zh-CN" dirty="0" smtClean="0">
                <a:solidFill>
                  <a:schemeClr val="tx1"/>
                </a:solidFill>
              </a:rPr>
              <a:t>f</a:t>
            </a:r>
            <a:r>
              <a:rPr lang="en-US" altLang="zh-CN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CN" dirty="0" smtClean="0">
                <a:solidFill>
                  <a:schemeClr val="tx1"/>
                </a:solidFill>
              </a:rPr>
              <a:t>(2010), f</a:t>
            </a:r>
            <a:r>
              <a:rPr lang="en-US" altLang="zh-CN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CN" dirty="0" smtClean="0">
                <a:solidFill>
                  <a:schemeClr val="tx1"/>
                </a:solidFill>
              </a:rPr>
              <a:t>(2300), and f</a:t>
            </a:r>
            <a:r>
              <a:rPr lang="en-US" altLang="zh-CN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CN" dirty="0" smtClean="0">
                <a:solidFill>
                  <a:schemeClr val="tx1"/>
                </a:solidFill>
              </a:rPr>
              <a:t>(2340) are mixtures of meson states and </a:t>
            </a:r>
            <a:r>
              <a:rPr lang="en-US" altLang="zh-CN" dirty="0" err="1" smtClean="0">
                <a:solidFill>
                  <a:schemeClr val="tx1"/>
                </a:solidFill>
              </a:rPr>
              <a:t>tetraquark</a:t>
            </a:r>
            <a:r>
              <a:rPr lang="en-US" altLang="zh-CN" dirty="0" smtClean="0">
                <a:solidFill>
                  <a:schemeClr val="tx1"/>
                </a:solidFill>
              </a:rPr>
              <a:t> states</a:t>
            </a:r>
            <a:endParaRPr lang="en-US" altLang="zh-CN" sz="1400" dirty="0" smtClean="0">
              <a:solidFill>
                <a:srgbClr val="0000CC"/>
              </a:solidFill>
            </a:endParaRPr>
          </a:p>
          <a:p>
            <a:endParaRPr lang="en-US" altLang="zh-CN" sz="1400" dirty="0" smtClean="0">
              <a:solidFill>
                <a:srgbClr val="0000CC"/>
              </a:solidFill>
            </a:endParaRPr>
          </a:p>
          <a:p>
            <a:endParaRPr lang="en-US" altLang="zh-CN" sz="1400" dirty="0" smtClean="0">
              <a:solidFill>
                <a:srgbClr val="0000CC"/>
              </a:solidFill>
            </a:endParaRPr>
          </a:p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solidFill>
            <a:schemeClr val="bg1"/>
          </a:solidFill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r>
              <a:rPr lang="en-US" altLang="zh-CN" dirty="0" smtClean="0"/>
              <a:t>/27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13th APCTP - BLTP JINR Joint Workshop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657600"/>
            <a:ext cx="7924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CN" dirty="0" smtClean="0">
                <a:solidFill>
                  <a:srgbClr val="0000CC"/>
                </a:solidFill>
              </a:rPr>
              <a:t>The direct breaking of U(1) is in standard QCD, </a:t>
            </a:r>
          </a:p>
          <a:p>
            <a:r>
              <a:rPr lang="en-US" altLang="zh-CN" sz="1400" dirty="0" smtClean="0"/>
              <a:t>a direct breaking  must also occur in our treatment, </a:t>
            </a:r>
          </a:p>
          <a:p>
            <a:r>
              <a:rPr lang="en-US" altLang="zh-CN" sz="1400" dirty="0" smtClean="0"/>
              <a:t>since otherwise we have a </a:t>
            </a:r>
            <a:r>
              <a:rPr lang="en-US" altLang="zh-CN" sz="1400" dirty="0" err="1" smtClean="0"/>
              <a:t>massless</a:t>
            </a:r>
            <a:r>
              <a:rPr lang="en-US" altLang="zh-CN" sz="1400" dirty="0" smtClean="0"/>
              <a:t> eta in the limit of </a:t>
            </a:r>
            <a:r>
              <a:rPr lang="en-US" altLang="zh-CN" sz="1400" dirty="0" err="1" smtClean="0"/>
              <a:t>massless</a:t>
            </a:r>
            <a:r>
              <a:rPr lang="en-US" altLang="zh-CN" sz="1400" dirty="0" smtClean="0"/>
              <a:t> quarks. </a:t>
            </a:r>
            <a:endParaRPr lang="zh-CN" alt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685800" y="2590800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CN" dirty="0" smtClean="0">
                <a:solidFill>
                  <a:srgbClr val="0000CC"/>
                </a:solidFill>
              </a:rPr>
              <a:t>In standard QCD SU_R(2) ⊗ SU_L(2) is broken spontaneously and leads to an </a:t>
            </a:r>
            <a:r>
              <a:rPr lang="en-US" altLang="zh-CN" dirty="0" err="1" smtClean="0">
                <a:solidFill>
                  <a:srgbClr val="0000CC"/>
                </a:solidFill>
              </a:rPr>
              <a:t>isovector</a:t>
            </a:r>
            <a:r>
              <a:rPr lang="en-US" altLang="zh-CN" dirty="0" smtClean="0">
                <a:solidFill>
                  <a:srgbClr val="0000CC"/>
                </a:solidFill>
              </a:rPr>
              <a:t> of Goldstone particles, the π mesons. ---agrees well with LFHQCD.</a:t>
            </a:r>
          </a:p>
          <a:p>
            <a:r>
              <a:rPr lang="en-US" altLang="zh-CN" sz="1400" dirty="0" smtClean="0"/>
              <a:t>Since the </a:t>
            </a:r>
            <a:r>
              <a:rPr lang="en-US" altLang="zh-CN" sz="1400" dirty="0" err="1" smtClean="0"/>
              <a:t>isoscalar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pseudoscalar</a:t>
            </a:r>
            <a:r>
              <a:rPr lang="en-US" altLang="zh-CN" sz="1400" dirty="0" smtClean="0"/>
              <a:t> meson, the η-meson, is considerably heavier than the π-mesons, the remaining </a:t>
            </a:r>
            <a:r>
              <a:rPr lang="en-US" altLang="zh-CN" sz="1400" dirty="0" err="1" smtClean="0"/>
              <a:t>chiral</a:t>
            </a:r>
            <a:r>
              <a:rPr lang="en-US" altLang="zh-CN" sz="1400" dirty="0" smtClean="0"/>
              <a:t> U(1) symmetry is most probably broken directly, and presumably due to </a:t>
            </a:r>
            <a:r>
              <a:rPr lang="en-US" altLang="zh-CN" sz="1400" dirty="0" err="1" smtClean="0"/>
              <a:t>instantons</a:t>
            </a:r>
            <a:endParaRPr lang="zh-CN" alt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609600" y="1447800"/>
            <a:ext cx="830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one </a:t>
            </a:r>
            <a:r>
              <a:rPr lang="en-US" altLang="zh-CN" sz="1400" dirty="0" smtClean="0">
                <a:solidFill>
                  <a:srgbClr val="FF0000"/>
                </a:solidFill>
              </a:rPr>
              <a:t>additional mass parameter</a:t>
            </a:r>
            <a:r>
              <a:rPr lang="en-US" altLang="zh-CN" sz="1400" dirty="0" smtClean="0"/>
              <a:t>—corresponds to the hard breaking of </a:t>
            </a:r>
            <a:r>
              <a:rPr lang="en-US" altLang="zh-CN" sz="1400" dirty="0" err="1" smtClean="0"/>
              <a:t>chiral</a:t>
            </a:r>
            <a:r>
              <a:rPr lang="en-US" altLang="zh-CN" sz="1400" dirty="0" smtClean="0"/>
              <a:t> U(1) symmetry in standard QCD</a:t>
            </a:r>
            <a:endParaRPr lang="zh-CN" altLang="en-US" sz="1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828800" y="2058988"/>
          <a:ext cx="5715000" cy="350837"/>
        </p:xfrm>
        <a:graphic>
          <a:graphicData uri="http://schemas.openxmlformats.org/presentationml/2006/ole">
            <p:oleObj spid="_x0000_s14338" name="Formula" r:id="rId3" imgW="3365640" imgH="205920" progId="Equation.Ribbit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05200" y="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eta mesons ?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572869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CC"/>
                </a:solidFill>
              </a:rPr>
              <a:t>The eta mesons were the problem in LFHQCD, data cannot be fitted to the theory prediction.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1143000"/>
            <a:ext cx="1366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modification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4648200"/>
            <a:ext cx="8077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CN" dirty="0" smtClean="0">
                <a:solidFill>
                  <a:srgbClr val="0000CC"/>
                </a:solidFill>
              </a:rPr>
              <a:t>similar to the treatment  of 't </a:t>
            </a:r>
            <a:r>
              <a:rPr lang="en-US" altLang="zh-CN" dirty="0" err="1" smtClean="0">
                <a:solidFill>
                  <a:srgbClr val="0000CC"/>
                </a:solidFill>
              </a:rPr>
              <a:t>Hooft</a:t>
            </a:r>
            <a:r>
              <a:rPr lang="en-US" altLang="zh-CN" dirty="0" smtClean="0">
                <a:solidFill>
                  <a:srgbClr val="0000CC"/>
                </a:solidFill>
              </a:rPr>
              <a:t> in his classical PR</a:t>
            </a:r>
            <a:r>
              <a:rPr lang="en-US" altLang="zh-CN" dirty="0" smtClean="0"/>
              <a:t>: He also added </a:t>
            </a:r>
            <a:br>
              <a:rPr lang="en-US" altLang="zh-CN" dirty="0" smtClean="0"/>
            </a:br>
            <a:r>
              <a:rPr lang="en-US" altLang="zh-CN" sz="1400" dirty="0" smtClean="0"/>
              <a:t>an </a:t>
            </a:r>
            <a:r>
              <a:rPr lang="en-US" altLang="zh-CN" sz="1400" dirty="0" err="1" smtClean="0"/>
              <a:t>instanton</a:t>
            </a:r>
            <a:r>
              <a:rPr lang="en-US" altLang="zh-CN" sz="1400" dirty="0" smtClean="0"/>
              <a:t> induced term to an effective </a:t>
            </a:r>
            <a:r>
              <a:rPr lang="en-US" altLang="zh-CN" sz="1400" dirty="0" err="1" smtClean="0"/>
              <a:t>Lagrangian</a:t>
            </a:r>
            <a:r>
              <a:rPr lang="en-US" altLang="zh-CN" sz="1400" dirty="0" smtClean="0"/>
              <a:t>. He also needs at least one additional parameter, the </a:t>
            </a:r>
            <a:r>
              <a:rPr lang="en-US" altLang="zh-CN" sz="1400" dirty="0" err="1" smtClean="0"/>
              <a:t>instanton</a:t>
            </a:r>
            <a:r>
              <a:rPr lang="en-US" altLang="zh-CN" sz="1400" dirty="0" smtClean="0"/>
              <a:t> cutoff.</a:t>
            </a:r>
            <a:endParaRPr lang="zh-CN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2209800" y="5486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Plays the role of a direct </a:t>
            </a:r>
            <a:r>
              <a:rPr lang="en-US" altLang="zh-CN" sz="1400" dirty="0" err="1" smtClean="0">
                <a:solidFill>
                  <a:srgbClr val="FF0000"/>
                </a:solidFill>
              </a:rPr>
              <a:t>chiral</a:t>
            </a:r>
            <a:r>
              <a:rPr lang="en-US" altLang="zh-CN" sz="1400" dirty="0" smtClean="0">
                <a:solidFill>
                  <a:srgbClr val="FF0000"/>
                </a:solidFill>
              </a:rPr>
              <a:t> U(1) breaking term in effective</a:t>
            </a:r>
          </a:p>
          <a:p>
            <a:r>
              <a:rPr lang="en-US" altLang="zh-CN" sz="1400" dirty="0" err="1" smtClean="0">
                <a:solidFill>
                  <a:srgbClr val="FF0000"/>
                </a:solidFill>
              </a:rPr>
              <a:t>chiral</a:t>
            </a:r>
            <a:r>
              <a:rPr lang="en-US" altLang="zh-CN" sz="1400" dirty="0" smtClean="0">
                <a:solidFill>
                  <a:srgbClr val="FF0000"/>
                </a:solidFill>
              </a:rPr>
              <a:t> representations of standard QCD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r>
              <a:rPr lang="en-US" altLang="zh-CN" dirty="0" smtClean="0"/>
              <a:t>/27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13th APCTP - BLTP JINR Joint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8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152400" y="914400"/>
            <a:ext cx="8001000" cy="11430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4343400"/>
            <a:ext cx="80010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ounded Rectangle 6"/>
          <p:cNvSpPr/>
          <p:nvPr/>
        </p:nvSpPr>
        <p:spPr>
          <a:xfrm>
            <a:off x="152400" y="5125496"/>
            <a:ext cx="80010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1676400" y="2133600"/>
            <a:ext cx="5486400" cy="184982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eta meson</a:t>
            </a: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dirty="0" smtClean="0">
              <a:solidFill>
                <a:schemeClr val="tx1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819400" y="3200400"/>
          <a:ext cx="911225" cy="741363"/>
        </p:xfrm>
        <a:graphic>
          <a:graphicData uri="http://schemas.openxmlformats.org/presentationml/2006/ole">
            <p:oleObj spid="_x0000_s15362" name="Formula" r:id="rId4" imgW="460080" imgH="373680" progId="Equation.Ribbit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724400" y="3124200"/>
          <a:ext cx="971550" cy="803275"/>
        </p:xfrm>
        <a:graphic>
          <a:graphicData uri="http://schemas.openxmlformats.org/presentationml/2006/ole">
            <p:oleObj spid="_x0000_s15363" name="Formula" r:id="rId5" imgW="490320" imgH="405360" progId="Equation.Ribbit">
              <p:embed/>
            </p:oleObj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r>
              <a:rPr lang="en-US" altLang="zh-CN" dirty="0" smtClean="0"/>
              <a:t>/27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13th APCTP - BLTP JINR Joint Workshop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Open questions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990600"/>
            <a:ext cx="3262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CN" dirty="0" smtClean="0"/>
              <a:t> role of </a:t>
            </a:r>
            <a:r>
              <a:rPr lang="en-US" altLang="zh-CN" dirty="0" err="1" smtClean="0"/>
              <a:t>instanton</a:t>
            </a:r>
            <a:r>
              <a:rPr lang="en-US" altLang="zh-CN" dirty="0" smtClean="0"/>
              <a:t>  in LF theory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5240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LF vacuum is very different from QCD Vacuum</a:t>
            </a:r>
            <a:endParaRPr lang="zh-CN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1981200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0000CC"/>
                </a:solidFill>
              </a:rPr>
              <a:t>The new constant in the LF Hamiltonian could have a deep connection to the role of </a:t>
            </a:r>
            <a:r>
              <a:rPr lang="en-US" altLang="zh-CN" sz="1600" dirty="0" err="1" smtClean="0">
                <a:solidFill>
                  <a:srgbClr val="0000CC"/>
                </a:solidFill>
              </a:rPr>
              <a:t>instanton</a:t>
            </a:r>
            <a:r>
              <a:rPr lang="en-US" altLang="zh-CN" sz="1600" dirty="0" smtClean="0">
                <a:solidFill>
                  <a:srgbClr val="0000CC"/>
                </a:solidFill>
              </a:rPr>
              <a:t> phenomena and the LF QCD vacuum </a:t>
            </a:r>
            <a:endParaRPr lang="zh-CN" altLang="en-US" sz="1600" dirty="0">
              <a:solidFill>
                <a:srgbClr val="0000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3505200"/>
            <a:ext cx="601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0000CC"/>
                </a:solidFill>
              </a:rPr>
              <a:t>It is an intriguing question how the additional term, which breaks the </a:t>
            </a:r>
            <a:r>
              <a:rPr lang="en-US" altLang="zh-CN" sz="1600" dirty="0" err="1" smtClean="0">
                <a:solidFill>
                  <a:srgbClr val="0000CC"/>
                </a:solidFill>
              </a:rPr>
              <a:t>supersymmetry</a:t>
            </a:r>
            <a:r>
              <a:rPr lang="en-US" altLang="zh-CN" sz="1600" dirty="0" smtClean="0">
                <a:solidFill>
                  <a:srgbClr val="0000CC"/>
                </a:solidFill>
              </a:rPr>
              <a:t> of the spectra, plays the role of a direct </a:t>
            </a:r>
            <a:r>
              <a:rPr lang="en-US" altLang="zh-CN" sz="1600" dirty="0" err="1" smtClean="0">
                <a:solidFill>
                  <a:srgbClr val="0000CC"/>
                </a:solidFill>
              </a:rPr>
              <a:t>chiral</a:t>
            </a:r>
            <a:r>
              <a:rPr lang="en-US" altLang="zh-CN" sz="1600" dirty="0" smtClean="0">
                <a:solidFill>
                  <a:srgbClr val="0000CC"/>
                </a:solidFill>
              </a:rPr>
              <a:t> U(1) breaking term</a:t>
            </a:r>
            <a:endParaRPr lang="zh-CN" altLang="en-US" sz="1600" dirty="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971800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CN" dirty="0" smtClean="0"/>
              <a:t>how to understand </a:t>
            </a:r>
            <a:r>
              <a:rPr lang="en-US" altLang="zh-CN" dirty="0" err="1" smtClean="0"/>
              <a:t>chiral</a:t>
            </a:r>
            <a:r>
              <a:rPr lang="en-US" altLang="zh-CN" dirty="0" smtClean="0"/>
              <a:t> symmetry breaking in the LF formalism.</a:t>
            </a:r>
            <a:endParaRPr lang="zh-CN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1066800" y="5791200"/>
            <a:ext cx="7162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rgbClr val="0000CC"/>
                </a:solidFill>
              </a:rPr>
              <a:t>Can we relate  this to the </a:t>
            </a:r>
            <a:r>
              <a:rPr lang="en-US" altLang="zh-CN" sz="1400" dirty="0" err="1" smtClean="0">
                <a:solidFill>
                  <a:srgbClr val="0000CC"/>
                </a:solidFill>
              </a:rPr>
              <a:t>Regge</a:t>
            </a:r>
            <a:r>
              <a:rPr lang="en-US" altLang="zh-CN" sz="1400" dirty="0" smtClean="0">
                <a:solidFill>
                  <a:srgbClr val="0000CC"/>
                </a:solidFill>
              </a:rPr>
              <a:t> slope for heavy hadrons?</a:t>
            </a:r>
            <a:endParaRPr lang="en-US" altLang="zh-CN" sz="1400" dirty="0">
              <a:solidFill>
                <a:srgbClr val="0000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5410200"/>
            <a:ext cx="6781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0000CC"/>
                </a:solidFill>
              </a:rPr>
              <a:t>Is this another way to define the LFHQCD scale </a:t>
            </a:r>
            <a:r>
              <a:rPr lang="el-GR" altLang="zh-CN" sz="1600" dirty="0" smtClean="0">
                <a:solidFill>
                  <a:srgbClr val="0000CC"/>
                </a:solidFill>
              </a:rPr>
              <a:t>λ</a:t>
            </a:r>
            <a:r>
              <a:rPr lang="en-US" altLang="zh-CN" sz="1600" dirty="0" smtClean="0">
                <a:solidFill>
                  <a:srgbClr val="0000CC"/>
                </a:solidFill>
              </a:rPr>
              <a:t> ?  </a:t>
            </a:r>
            <a:endParaRPr lang="en-US" altLang="zh-CN" sz="1600" dirty="0">
              <a:solidFill>
                <a:srgbClr val="0000CC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7200" y="4953000"/>
            <a:ext cx="3429000" cy="369332"/>
            <a:chOff x="1143000" y="4953000"/>
            <a:chExt cx="3429000" cy="36933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3810001" y="4953000"/>
            <a:ext cx="761999" cy="330413"/>
          </p:xfrm>
          <a:graphic>
            <a:graphicData uri="http://schemas.openxmlformats.org/presentationml/2006/ole">
              <p:oleObj spid="_x0000_s21506" name="Formula" r:id="rId3" imgW="476280" imgH="205920" progId="Equation.Ribbit">
                <p:embed/>
              </p:oleObj>
            </a:graphicData>
          </a:graphic>
        </p:graphicFrame>
        <p:sp>
          <p:nvSpPr>
            <p:cNvPr id="11" name="Rectangle 10"/>
            <p:cNvSpPr/>
            <p:nvPr/>
          </p:nvSpPr>
          <p:spPr>
            <a:xfrm>
              <a:off x="1143000" y="4953000"/>
              <a:ext cx="24938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u"/>
              </a:pPr>
              <a:r>
                <a:rPr lang="en-US" altLang="zh-CN" dirty="0" smtClean="0"/>
                <a:t> The scale </a:t>
              </a:r>
              <a:r>
                <a:rPr lang="en-US" altLang="zh-CN" dirty="0" err="1" smtClean="0"/>
                <a:t>paprameter</a:t>
              </a:r>
              <a:endParaRPr lang="zh-CN" altLang="en-US" dirty="0"/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r>
              <a:rPr lang="en-US" altLang="zh-CN" dirty="0" smtClean="0"/>
              <a:t>/27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13th APCTP - BLTP JINR Joint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04800"/>
            <a:ext cx="160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Exotic states ?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8686800" cy="207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667000" y="4572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Extra </a:t>
            </a:r>
            <a:r>
              <a:rPr lang="en-US" altLang="zh-CN" dirty="0" err="1" smtClean="0"/>
              <a:t>hadronic</a:t>
            </a:r>
            <a:r>
              <a:rPr lang="en-US" altLang="zh-CN" dirty="0" smtClean="0"/>
              <a:t> states appear to</a:t>
            </a:r>
          </a:p>
          <a:p>
            <a:r>
              <a:rPr lang="en-US" altLang="zh-CN" dirty="0" smtClean="0"/>
              <a:t>be particularly abundant in the </a:t>
            </a:r>
            <a:r>
              <a:rPr lang="en-US" altLang="zh-CN" dirty="0" err="1" smtClean="0"/>
              <a:t>isoscalar</a:t>
            </a:r>
            <a:r>
              <a:rPr lang="en-US" altLang="zh-CN" dirty="0" smtClean="0"/>
              <a:t> channels</a:t>
            </a:r>
            <a:endParaRPr lang="zh-CN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1600200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Look for possible </a:t>
            </a:r>
            <a:r>
              <a:rPr lang="en-US" altLang="zh-CN" dirty="0" err="1" smtClean="0"/>
              <a:t>tetraquarks</a:t>
            </a:r>
            <a:r>
              <a:rPr lang="en-US" altLang="zh-CN" dirty="0" smtClean="0"/>
              <a:t> in these channels-----is promising?</a:t>
            </a:r>
            <a:endParaRPr lang="zh-CN" alt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590800" y="4495800"/>
            <a:ext cx="3384550" cy="902732"/>
            <a:chOff x="838200" y="5105400"/>
            <a:chExt cx="3384550" cy="902732"/>
          </a:xfrm>
        </p:grpSpPr>
        <p:sp>
          <p:nvSpPr>
            <p:cNvPr id="6" name="TextBox 5"/>
            <p:cNvSpPr txBox="1"/>
            <p:nvPr/>
          </p:nvSpPr>
          <p:spPr>
            <a:xfrm>
              <a:off x="838200" y="51054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f</a:t>
              </a:r>
              <a:r>
                <a:rPr lang="en-US" altLang="zh-CN" baseline="-25000" dirty="0" smtClean="0">
                  <a:solidFill>
                    <a:srgbClr val="FF0000"/>
                  </a:solidFill>
                </a:rPr>
                <a:t>0</a:t>
              </a:r>
              <a:r>
                <a:rPr lang="en-US" altLang="zh-CN" dirty="0" smtClean="0">
                  <a:solidFill>
                    <a:srgbClr val="FF0000"/>
                  </a:solidFill>
                </a:rPr>
                <a:t>(980)</a:t>
              </a:r>
              <a:endParaRPr lang="zh-CN" altLang="en-US" sz="16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200" y="5638800"/>
              <a:ext cx="9957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f</a:t>
              </a:r>
              <a:r>
                <a:rPr lang="en-US" altLang="zh-CN" baseline="-25000" dirty="0" smtClean="0">
                  <a:solidFill>
                    <a:srgbClr val="FF0000"/>
                  </a:solidFill>
                </a:rPr>
                <a:t>0</a:t>
              </a:r>
              <a:r>
                <a:rPr lang="en-US" altLang="zh-CN" dirty="0" smtClean="0">
                  <a:solidFill>
                    <a:srgbClr val="FF0000"/>
                  </a:solidFill>
                </a:rPr>
                <a:t>(1500) </a:t>
              </a:r>
              <a:endParaRPr lang="zh-CN" alt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38400" y="56388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 smtClean="0">
                  <a:solidFill>
                    <a:srgbClr val="FF0000"/>
                  </a:solidFill>
                </a:rPr>
                <a:t>Glueball</a:t>
              </a:r>
              <a:r>
                <a:rPr lang="en-US" altLang="zh-CN" dirty="0" smtClean="0">
                  <a:solidFill>
                    <a:srgbClr val="FF0000"/>
                  </a:solidFill>
                </a:rPr>
                <a:t> ?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1828800" y="5791200"/>
              <a:ext cx="533400" cy="76200"/>
            </a:xfrm>
            <a:prstGeom prst="rightArrow">
              <a:avLst/>
            </a:prstGeom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514600" y="5165688"/>
            <a:ext cx="1708150" cy="293688"/>
          </p:xfrm>
          <a:graphic>
            <a:graphicData uri="http://schemas.openxmlformats.org/presentationml/2006/ole">
              <p:oleObj spid="_x0000_s16387" name="Formula" r:id="rId4" imgW="1026360" imgH="176760" progId="Equation.Ribbit">
                <p:embed/>
              </p:oleObj>
            </a:graphicData>
          </a:graphic>
        </p:graphicFrame>
        <p:sp>
          <p:nvSpPr>
            <p:cNvPr id="20" name="Right Arrow 19"/>
            <p:cNvSpPr/>
            <p:nvPr/>
          </p:nvSpPr>
          <p:spPr>
            <a:xfrm>
              <a:off x="1828800" y="5257800"/>
              <a:ext cx="533400" cy="76200"/>
            </a:xfrm>
            <a:prstGeom prst="rightArrow">
              <a:avLst/>
            </a:prstGeom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5867400"/>
            <a:ext cx="37911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i="1" dirty="0" err="1" smtClean="0">
                <a:solidFill>
                  <a:srgbClr val="0000CC"/>
                </a:solidFill>
              </a:rPr>
              <a:t>Eberhard</a:t>
            </a:r>
            <a:r>
              <a:rPr lang="en-US" altLang="zh-CN" sz="1200" i="1" dirty="0" smtClean="0">
                <a:solidFill>
                  <a:srgbClr val="0000CC"/>
                </a:solidFill>
              </a:rPr>
              <a:t> </a:t>
            </a:r>
            <a:r>
              <a:rPr lang="en-US" altLang="zh-CN" sz="1200" i="1" dirty="0" err="1" smtClean="0">
                <a:solidFill>
                  <a:srgbClr val="0000CC"/>
                </a:solidFill>
              </a:rPr>
              <a:t>Klempt</a:t>
            </a:r>
            <a:r>
              <a:rPr lang="en-US" altLang="zh-CN" sz="1200" i="1" dirty="0" smtClean="0">
                <a:solidFill>
                  <a:srgbClr val="0000CC"/>
                </a:solidFill>
              </a:rPr>
              <a:t> Alexander </a:t>
            </a:r>
            <a:r>
              <a:rPr lang="en-US" altLang="zh-CN" sz="1200" i="1" dirty="0" err="1" smtClean="0">
                <a:solidFill>
                  <a:srgbClr val="0000CC"/>
                </a:solidFill>
              </a:rPr>
              <a:t>Zaitsev</a:t>
            </a:r>
            <a:r>
              <a:rPr lang="en-US" altLang="zh-CN" sz="1200" i="1" dirty="0" smtClean="0">
                <a:solidFill>
                  <a:srgbClr val="0000CC"/>
                </a:solidFill>
              </a:rPr>
              <a:t>, Phys. Rept.45(2007)1.</a:t>
            </a:r>
            <a:endParaRPr lang="zh-CN" altLang="en-US" sz="1200" i="1" dirty="0">
              <a:solidFill>
                <a:srgbClr val="0000CC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r>
              <a:rPr lang="en-US" altLang="zh-CN" dirty="0" smtClean="0"/>
              <a:t>/27</a:t>
            </a:r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13th APCTP - BLTP JINR Joint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altLang="zh-CN" sz="3200" dirty="0" smtClean="0"/>
              <a:t>Conclusion</a:t>
            </a:r>
            <a:endParaRPr lang="zh-CN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altLang="zh-CN" sz="2000" dirty="0" err="1" smtClean="0">
                <a:solidFill>
                  <a:srgbClr val="0000FF"/>
                </a:solidFill>
              </a:rPr>
              <a:t>SuSyLFHQCD</a:t>
            </a:r>
            <a:endParaRPr lang="en-US" altLang="zh-CN" sz="20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altLang="zh-CN" sz="2000" dirty="0" smtClean="0"/>
              <a:t>    </a:t>
            </a:r>
            <a:r>
              <a:rPr lang="en-US" altLang="zh-CN" sz="2000" dirty="0" err="1" smtClean="0"/>
              <a:t>i</a:t>
            </a:r>
            <a:r>
              <a:rPr lang="en-US" altLang="zh-CN" sz="2000" dirty="0" smtClean="0"/>
              <a:t>)  </a:t>
            </a:r>
            <a:r>
              <a:rPr lang="en-US" altLang="zh-CN" sz="2000" dirty="0" err="1" smtClean="0"/>
              <a:t>Supersymmetric</a:t>
            </a:r>
            <a:r>
              <a:rPr lang="en-US" altLang="zh-CN" sz="2000" dirty="0" smtClean="0"/>
              <a:t> quantum mechanics</a:t>
            </a:r>
          </a:p>
          <a:p>
            <a:pPr>
              <a:buNone/>
            </a:pPr>
            <a:r>
              <a:rPr lang="en-US" altLang="zh-CN" sz="2000" dirty="0" smtClean="0"/>
              <a:t>    ii) </a:t>
            </a:r>
            <a:r>
              <a:rPr lang="en-US" altLang="zh-CN" sz="1800" dirty="0" err="1" smtClean="0"/>
              <a:t>Supersymmetry</a:t>
            </a:r>
            <a:r>
              <a:rPr lang="en-US" altLang="zh-CN" sz="1800" dirty="0" smtClean="0"/>
              <a:t> between light-front wave functions of mesons, baryons and </a:t>
            </a:r>
            <a:r>
              <a:rPr lang="en-US" altLang="zh-CN" sz="1800" dirty="0" err="1" smtClean="0"/>
              <a:t>tetraquarks</a:t>
            </a:r>
            <a:r>
              <a:rPr lang="en-US" altLang="zh-CN" sz="1800" dirty="0" smtClean="0"/>
              <a:t>.</a:t>
            </a:r>
          </a:p>
          <a:p>
            <a:pPr>
              <a:buNone/>
            </a:pPr>
            <a:r>
              <a:rPr lang="en-US" altLang="zh-CN" sz="1800" dirty="0" smtClean="0"/>
              <a:t>    ii) Conformal symmetry is strongly broken due to heavy quark masses, but the </a:t>
            </a:r>
            <a:r>
              <a:rPr lang="en-US" altLang="zh-CN" sz="1800" dirty="0" err="1" smtClean="0"/>
              <a:t>supersymmetry</a:t>
            </a:r>
            <a:r>
              <a:rPr lang="en-US" altLang="zh-CN" sz="1800" dirty="0" smtClean="0"/>
              <a:t> still holds.</a:t>
            </a:r>
          </a:p>
          <a:p>
            <a:pPr>
              <a:buNone/>
            </a:pPr>
            <a:endParaRPr lang="en-US" altLang="zh-CN" sz="1800" dirty="0" smtClean="0"/>
          </a:p>
          <a:p>
            <a:r>
              <a:rPr lang="en-US" altLang="zh-CN" sz="1800" dirty="0" smtClean="0">
                <a:solidFill>
                  <a:srgbClr val="0000FF"/>
                </a:solidFill>
              </a:rPr>
              <a:t>The predicted </a:t>
            </a:r>
            <a:r>
              <a:rPr lang="en-US" altLang="zh-CN" sz="1800" dirty="0" err="1" smtClean="0">
                <a:solidFill>
                  <a:srgbClr val="0000FF"/>
                </a:solidFill>
              </a:rPr>
              <a:t>Regge</a:t>
            </a:r>
            <a:r>
              <a:rPr lang="en-US" altLang="zh-CN" sz="1800" dirty="0" smtClean="0">
                <a:solidFill>
                  <a:srgbClr val="0000FF"/>
                </a:solidFill>
              </a:rPr>
              <a:t> trajectories</a:t>
            </a:r>
          </a:p>
          <a:p>
            <a:pPr>
              <a:buNone/>
            </a:pPr>
            <a:r>
              <a:rPr lang="en-US" altLang="zh-CN" sz="1800" dirty="0" smtClean="0"/>
              <a:t>       agrees well with experimental data.</a:t>
            </a:r>
          </a:p>
          <a:p>
            <a:pPr>
              <a:buNone/>
            </a:pPr>
            <a:r>
              <a:rPr lang="en-US" altLang="zh-CN" sz="1800" dirty="0" smtClean="0"/>
              <a:t>        light quarks ---&gt; heavy quarks,     </a:t>
            </a:r>
            <a:r>
              <a:rPr lang="en-US" altLang="zh-CN" sz="1800" dirty="0" err="1" smtClean="0">
                <a:solidFill>
                  <a:srgbClr val="FF0000"/>
                </a:solidFill>
              </a:rPr>
              <a:t>isosaclars</a:t>
            </a:r>
            <a:endParaRPr lang="en-US" altLang="zh-CN" sz="1800" dirty="0" smtClean="0">
              <a:solidFill>
                <a:srgbClr val="FF0000"/>
              </a:solidFill>
            </a:endParaRPr>
          </a:p>
          <a:p>
            <a:endParaRPr lang="en-US" altLang="zh-CN" sz="2000" dirty="0" smtClean="0"/>
          </a:p>
          <a:p>
            <a:r>
              <a:rPr lang="en-US" altLang="zh-CN" sz="2000" dirty="0" smtClean="0">
                <a:solidFill>
                  <a:srgbClr val="0000FF"/>
                </a:solidFill>
              </a:rPr>
              <a:t>eta mesons and U(1) </a:t>
            </a:r>
            <a:r>
              <a:rPr lang="en-US" altLang="zh-CN" sz="2000" dirty="0" err="1" smtClean="0">
                <a:solidFill>
                  <a:srgbClr val="0000FF"/>
                </a:solidFill>
              </a:rPr>
              <a:t>Chiral</a:t>
            </a:r>
            <a:r>
              <a:rPr lang="en-US" altLang="zh-CN" sz="2000" dirty="0" smtClean="0">
                <a:solidFill>
                  <a:srgbClr val="0000FF"/>
                </a:solidFill>
              </a:rPr>
              <a:t> symmetry breaking—not yet understood well</a:t>
            </a:r>
            <a:endParaRPr lang="zh-CN" alt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7030A0"/>
                </a:solidFill>
              </a:rPr>
              <a:pPr/>
              <a:t>27</a:t>
            </a:fld>
            <a:r>
              <a:rPr lang="en-US" altLang="zh-CN" dirty="0" smtClean="0">
                <a:solidFill>
                  <a:srgbClr val="7030A0"/>
                </a:solidFill>
              </a:rPr>
              <a:t>/27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13th APCTP - BLTP JINR Joint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311363" cy="59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800600" y="228600"/>
            <a:ext cx="4137025" cy="269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7880" rIns="90000" bIns="45000"/>
          <a:lstStyle/>
          <a:p>
            <a:pPr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>
                <a:solidFill>
                  <a:srgbClr val="0000CC"/>
                </a:solidFill>
                <a:latin typeface="CMR12" charset="0"/>
              </a:rPr>
              <a:t>M. Nielsen and S. J. Brodsky, Phys. Rev. D </a:t>
            </a:r>
            <a:r>
              <a:rPr lang="en-US" sz="1200" dirty="0">
                <a:solidFill>
                  <a:srgbClr val="0000CC"/>
                </a:solidFill>
                <a:latin typeface="CMBX12" charset="0"/>
              </a:rPr>
              <a:t>97 </a:t>
            </a:r>
            <a:r>
              <a:rPr lang="en-US" sz="1200" dirty="0">
                <a:solidFill>
                  <a:srgbClr val="0000CC"/>
                </a:solidFill>
                <a:latin typeface="CMR12" charset="0"/>
              </a:rPr>
              <a:t>(2018)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13th APCTP - BLTP JINR Joint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18267" y="1207972"/>
            <a:ext cx="7879680" cy="444824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63352" rIns="81639" bIns="40820"/>
          <a:lstStyle/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2200" dirty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2200" dirty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 dirty="0">
                <a:solidFill>
                  <a:srgbClr val="000000"/>
                </a:solidFill>
              </a:rPr>
              <a:t>1) Theoretical </a:t>
            </a:r>
            <a:r>
              <a:rPr lang="en-US" sz="2200" dirty="0" smtClean="0">
                <a:solidFill>
                  <a:srgbClr val="000000"/>
                </a:solidFill>
              </a:rPr>
              <a:t>Background—</a:t>
            </a:r>
            <a:r>
              <a:rPr lang="en-US" altLang="zh-CN" sz="2200" dirty="0" err="1" smtClean="0">
                <a:solidFill>
                  <a:srgbClr val="FF0000"/>
                </a:solidFill>
              </a:rPr>
              <a:t>AdS</a:t>
            </a:r>
            <a:r>
              <a:rPr lang="en-US" altLang="zh-CN" sz="2200" dirty="0" smtClean="0">
                <a:solidFill>
                  <a:srgbClr val="FF0000"/>
                </a:solidFill>
              </a:rPr>
              <a:t>/CFT</a:t>
            </a:r>
            <a:endParaRPr lang="en-US" sz="2200" dirty="0">
              <a:solidFill>
                <a:srgbClr val="FF0000"/>
              </a:solidFill>
            </a:endParaRPr>
          </a:p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2200" dirty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 dirty="0">
                <a:solidFill>
                  <a:srgbClr val="000000"/>
                </a:solidFill>
              </a:rPr>
              <a:t>2) Consequences for Ordinary </a:t>
            </a:r>
            <a:r>
              <a:rPr lang="en-US" sz="2200" dirty="0" smtClean="0">
                <a:solidFill>
                  <a:srgbClr val="000000"/>
                </a:solidFill>
              </a:rPr>
              <a:t>Hadrons—</a:t>
            </a:r>
            <a:r>
              <a:rPr lang="en-US" sz="2200" dirty="0" smtClean="0">
                <a:solidFill>
                  <a:srgbClr val="FF0000"/>
                </a:solidFill>
              </a:rPr>
              <a:t>An overview</a:t>
            </a:r>
          </a:p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2200" dirty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 dirty="0" smtClean="0">
                <a:solidFill>
                  <a:srgbClr val="000000"/>
                </a:solidFill>
              </a:rPr>
              <a:t>3) </a:t>
            </a:r>
            <a:r>
              <a:rPr lang="en-US" altLang="zh-CN" sz="2200" dirty="0">
                <a:solidFill>
                  <a:srgbClr val="000000"/>
                </a:solidFill>
              </a:rPr>
              <a:t>The </a:t>
            </a:r>
            <a:r>
              <a:rPr lang="en-US" altLang="zh-CN" sz="2200" dirty="0" err="1">
                <a:solidFill>
                  <a:srgbClr val="000000"/>
                </a:solidFill>
              </a:rPr>
              <a:t>Isoscalar</a:t>
            </a:r>
            <a:r>
              <a:rPr lang="en-US" altLang="zh-CN" sz="2200" dirty="0">
                <a:solidFill>
                  <a:srgbClr val="000000"/>
                </a:solidFill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</a:rPr>
              <a:t>Mesons</a:t>
            </a:r>
            <a:br>
              <a:rPr lang="en-US" altLang="zh-CN" sz="2200" dirty="0" smtClean="0">
                <a:solidFill>
                  <a:srgbClr val="000000"/>
                </a:solidFill>
              </a:rPr>
            </a:br>
            <a:r>
              <a:rPr lang="en-US" altLang="zh-CN" sz="2200" dirty="0" smtClean="0">
                <a:solidFill>
                  <a:srgbClr val="000000"/>
                </a:solidFill>
              </a:rPr>
              <a:t>     </a:t>
            </a:r>
            <a:r>
              <a:rPr lang="en-US" altLang="zh-CN" sz="2200" dirty="0" smtClean="0">
                <a:solidFill>
                  <a:srgbClr val="0000CC"/>
                </a:solidFill>
              </a:rPr>
              <a:t>eta mesons </a:t>
            </a:r>
            <a:br>
              <a:rPr lang="en-US" altLang="zh-CN" sz="2200" dirty="0" smtClean="0">
                <a:solidFill>
                  <a:srgbClr val="0000CC"/>
                </a:solidFill>
              </a:rPr>
            </a:br>
            <a:r>
              <a:rPr lang="en-US" altLang="zh-CN" sz="2200" dirty="0" smtClean="0">
                <a:solidFill>
                  <a:srgbClr val="0000CC"/>
                </a:solidFill>
              </a:rPr>
              <a:t>     open questions</a:t>
            </a:r>
            <a:endParaRPr lang="en-US" sz="2200" dirty="0">
              <a:solidFill>
                <a:srgbClr val="0000CC"/>
              </a:solidFill>
            </a:endParaRPr>
          </a:p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2200" dirty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 dirty="0" smtClean="0">
                <a:solidFill>
                  <a:srgbClr val="000000"/>
                </a:solidFill>
              </a:rPr>
              <a:t>4) </a:t>
            </a:r>
            <a:r>
              <a:rPr lang="en-US" sz="2200" dirty="0" err="1" smtClean="0">
                <a:solidFill>
                  <a:srgbClr val="000000"/>
                </a:solidFill>
              </a:rPr>
              <a:t>Tetraquarks</a:t>
            </a:r>
            <a:r>
              <a:rPr lang="en-US" sz="2200" dirty="0" smtClean="0">
                <a:solidFill>
                  <a:srgbClr val="000000"/>
                </a:solidFill>
              </a:rPr>
              <a:t> and candidates </a:t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sz="2200" dirty="0" smtClean="0">
                <a:solidFill>
                  <a:srgbClr val="000000"/>
                </a:solidFill>
              </a:rPr>
              <a:t>     </a:t>
            </a:r>
            <a:r>
              <a:rPr lang="en-US" altLang="zh-CN" sz="2200" dirty="0" smtClean="0">
                <a:solidFill>
                  <a:srgbClr val="0000CC"/>
                </a:solidFill>
              </a:rPr>
              <a:t>among the </a:t>
            </a:r>
            <a:r>
              <a:rPr lang="en-US" altLang="zh-CN" sz="2200" dirty="0" err="1" smtClean="0">
                <a:solidFill>
                  <a:srgbClr val="0000CC"/>
                </a:solidFill>
              </a:rPr>
              <a:t>isoscalar</a:t>
            </a:r>
            <a:r>
              <a:rPr lang="en-US" altLang="zh-CN" sz="2200" dirty="0" smtClean="0">
                <a:solidFill>
                  <a:srgbClr val="0000CC"/>
                </a:solidFill>
              </a:rPr>
              <a:t> </a:t>
            </a:r>
            <a:r>
              <a:rPr lang="en-US" altLang="zh-CN" sz="2200" dirty="0" err="1" smtClean="0">
                <a:solidFill>
                  <a:srgbClr val="0000CC"/>
                </a:solidFill>
              </a:rPr>
              <a:t>bosonic</a:t>
            </a:r>
            <a:r>
              <a:rPr lang="en-US" altLang="zh-CN" sz="2200" dirty="0" smtClean="0">
                <a:solidFill>
                  <a:srgbClr val="0000CC"/>
                </a:solidFill>
              </a:rPr>
              <a:t> states</a:t>
            </a:r>
            <a:r>
              <a:rPr lang="en-US" sz="2200" dirty="0" smtClean="0">
                <a:solidFill>
                  <a:srgbClr val="000000"/>
                </a:solidFill>
              </a:rPr>
              <a:t/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sz="2200" dirty="0" smtClean="0">
                <a:solidFill>
                  <a:srgbClr val="000000"/>
                </a:solidFill>
              </a:rPr>
              <a:t/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sz="2200" dirty="0" smtClean="0">
                <a:solidFill>
                  <a:srgbClr val="000000"/>
                </a:solidFill>
              </a:rPr>
              <a:t>5) Conclusion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362" y="554728"/>
            <a:ext cx="4572225" cy="474656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altLang="zh-CN" sz="2500" dirty="0" smtClean="0"/>
              <a:t>Outline</a:t>
            </a:r>
            <a:endParaRPr lang="zh-CN" altLang="en-US" sz="25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r>
              <a:rPr lang="en-US" altLang="zh-CN" dirty="0" smtClean="0"/>
              <a:t>/27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13th APCTP - BLTP JINR Joint Workshop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476181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09600" y="609600"/>
            <a:ext cx="1782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one charm quark</a:t>
            </a:r>
            <a:endParaRPr lang="zh-CN" alt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724400" y="1143000"/>
            <a:ext cx="4137025" cy="269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7880" rIns="90000" bIns="45000"/>
          <a:lstStyle/>
          <a:p>
            <a:pPr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>
                <a:solidFill>
                  <a:srgbClr val="0000CC"/>
                </a:solidFill>
                <a:latin typeface="CMR12" charset="0"/>
              </a:rPr>
              <a:t>M. Nielsen and S. J. Brodsky, Phys. Rev. D </a:t>
            </a:r>
            <a:r>
              <a:rPr lang="en-US" sz="1200" dirty="0">
                <a:solidFill>
                  <a:srgbClr val="0000CC"/>
                </a:solidFill>
                <a:latin typeface="CMBX12" charset="0"/>
              </a:rPr>
              <a:t>97 </a:t>
            </a:r>
            <a:r>
              <a:rPr lang="en-US" sz="1200" dirty="0">
                <a:solidFill>
                  <a:srgbClr val="0000CC"/>
                </a:solidFill>
                <a:latin typeface="CMR12" charset="0"/>
              </a:rPr>
              <a:t>(2018)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13th APCTP - BLTP JINR Joint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181521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38200" y="762000"/>
            <a:ext cx="1916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One bottom quark</a:t>
            </a:r>
            <a:endParaRPr lang="zh-CN" alt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724400" y="1143000"/>
            <a:ext cx="4137025" cy="269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7880" rIns="90000" bIns="45000"/>
          <a:lstStyle/>
          <a:p>
            <a:pPr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>
                <a:solidFill>
                  <a:srgbClr val="0000CC"/>
                </a:solidFill>
                <a:latin typeface="CMR12" charset="0"/>
              </a:rPr>
              <a:t>M. Nielsen and S. J. Brodsky, Phys. Rev. D </a:t>
            </a:r>
            <a:r>
              <a:rPr lang="en-US" sz="1200" dirty="0">
                <a:solidFill>
                  <a:srgbClr val="0000CC"/>
                </a:solidFill>
                <a:latin typeface="CMBX12" charset="0"/>
              </a:rPr>
              <a:t>97 </a:t>
            </a:r>
            <a:r>
              <a:rPr lang="en-US" sz="1200" dirty="0">
                <a:solidFill>
                  <a:srgbClr val="0000CC"/>
                </a:solidFill>
                <a:latin typeface="CMR12" charset="0"/>
              </a:rPr>
              <a:t>(2018)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13th APCTP - BLTP JINR Joint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8764236" cy="39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2000" y="304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Two heavy quarks</a:t>
            </a:r>
            <a:endParaRPr lang="zh-CN" alt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24400" y="1143000"/>
            <a:ext cx="4137025" cy="269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7880" rIns="90000" bIns="45000"/>
          <a:lstStyle/>
          <a:p>
            <a:pPr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>
                <a:solidFill>
                  <a:srgbClr val="0000CC"/>
                </a:solidFill>
                <a:latin typeface="CMR12" charset="0"/>
              </a:rPr>
              <a:t>M. Nielsen and S. J. Brodsky, Phys. Rev. D </a:t>
            </a:r>
            <a:r>
              <a:rPr lang="en-US" sz="1200" dirty="0">
                <a:solidFill>
                  <a:srgbClr val="0000CC"/>
                </a:solidFill>
                <a:latin typeface="CMBX12" charset="0"/>
              </a:rPr>
              <a:t>97 </a:t>
            </a:r>
            <a:r>
              <a:rPr lang="en-US" sz="1200" dirty="0">
                <a:solidFill>
                  <a:srgbClr val="0000CC"/>
                </a:solidFill>
                <a:latin typeface="CMR12" charset="0"/>
              </a:rPr>
              <a:t>(2018)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13th APCTP - BLTP JINR Joint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" y="1563688"/>
            <a:ext cx="8693150" cy="362568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334000" y="1143000"/>
            <a:ext cx="4143375" cy="269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7880" rIns="90000" bIns="45000"/>
          <a:lstStyle/>
          <a:p>
            <a:pPr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>
                <a:solidFill>
                  <a:srgbClr val="0000CC"/>
                </a:solidFill>
                <a:latin typeface="CMR12" charset="0"/>
              </a:rPr>
              <a:t>L. </a:t>
            </a:r>
            <a:r>
              <a:rPr lang="en-US" sz="1200" dirty="0" err="1">
                <a:solidFill>
                  <a:srgbClr val="0000CC"/>
                </a:solidFill>
                <a:latin typeface="CMR12" charset="0"/>
              </a:rPr>
              <a:t>Zou</a:t>
            </a:r>
            <a:r>
              <a:rPr lang="en-US" sz="1200" dirty="0">
                <a:solidFill>
                  <a:srgbClr val="0000CC"/>
                </a:solidFill>
                <a:latin typeface="CMR12" charset="0"/>
              </a:rPr>
              <a:t> and H. G. </a:t>
            </a:r>
            <a:r>
              <a:rPr lang="en-US" sz="1200" dirty="0" err="1">
                <a:solidFill>
                  <a:srgbClr val="0000CC"/>
                </a:solidFill>
                <a:latin typeface="CMR12" charset="0"/>
              </a:rPr>
              <a:t>Dosch</a:t>
            </a:r>
            <a:r>
              <a:rPr lang="en-US" sz="1200" dirty="0">
                <a:solidFill>
                  <a:srgbClr val="0000CC"/>
                </a:solidFill>
                <a:latin typeface="CMR12" charset="0"/>
              </a:rPr>
              <a:t>, arXiv:1801.00607 [</a:t>
            </a:r>
            <a:r>
              <a:rPr lang="en-US" sz="1200" dirty="0" err="1">
                <a:solidFill>
                  <a:srgbClr val="0000CC"/>
                </a:solidFill>
                <a:latin typeface="CMR12" charset="0"/>
              </a:rPr>
              <a:t>hep</a:t>
            </a:r>
            <a:r>
              <a:rPr lang="en-US" sz="1200" dirty="0">
                <a:solidFill>
                  <a:srgbClr val="0000CC"/>
                </a:solidFill>
                <a:latin typeface="CMR12" charset="0"/>
              </a:rPr>
              <a:t>-ph].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495800" y="5867400"/>
            <a:ext cx="4876800" cy="269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7880" rIns="90000" bIns="45000"/>
          <a:lstStyle/>
          <a:p>
            <a:pPr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>
                <a:solidFill>
                  <a:srgbClr val="0000CC"/>
                </a:solidFill>
                <a:latin typeface="CMR12" charset="0"/>
              </a:rPr>
              <a:t>M. </a:t>
            </a:r>
            <a:r>
              <a:rPr lang="en-US" sz="1200" dirty="0" err="1">
                <a:solidFill>
                  <a:srgbClr val="0000CC"/>
                </a:solidFill>
                <a:latin typeface="CMR12" charset="0"/>
              </a:rPr>
              <a:t>Karliner</a:t>
            </a:r>
            <a:r>
              <a:rPr lang="en-US" sz="1200" dirty="0">
                <a:solidFill>
                  <a:srgbClr val="0000CC"/>
                </a:solidFill>
                <a:latin typeface="CMR12" charset="0"/>
              </a:rPr>
              <a:t> and J. L. </a:t>
            </a:r>
            <a:r>
              <a:rPr lang="en-US" sz="1200" dirty="0" err="1">
                <a:solidFill>
                  <a:srgbClr val="0000CC"/>
                </a:solidFill>
                <a:latin typeface="CMR12" charset="0"/>
              </a:rPr>
              <a:t>Rosner</a:t>
            </a:r>
            <a:r>
              <a:rPr lang="en-US" sz="1200" dirty="0">
                <a:solidFill>
                  <a:srgbClr val="0000CC"/>
                </a:solidFill>
                <a:latin typeface="CMR12" charset="0"/>
              </a:rPr>
              <a:t>, Phys. Rev. </a:t>
            </a:r>
            <a:r>
              <a:rPr lang="en-US" sz="1200" dirty="0" err="1">
                <a:solidFill>
                  <a:srgbClr val="0000CC"/>
                </a:solidFill>
                <a:latin typeface="CMR12" charset="0"/>
              </a:rPr>
              <a:t>Lett</a:t>
            </a:r>
            <a:r>
              <a:rPr lang="en-US" sz="1200" dirty="0">
                <a:solidFill>
                  <a:srgbClr val="0000CC"/>
                </a:solidFill>
                <a:latin typeface="CMR12" charset="0"/>
              </a:rPr>
              <a:t>. </a:t>
            </a:r>
            <a:r>
              <a:rPr lang="en-US" sz="1200" dirty="0" smtClean="0">
                <a:solidFill>
                  <a:srgbClr val="0000CC"/>
                </a:solidFill>
                <a:latin typeface="CMR12" charset="0"/>
              </a:rPr>
              <a:t>119, </a:t>
            </a:r>
            <a:r>
              <a:rPr lang="en-US" altLang="zh-CN" sz="1200" dirty="0" smtClean="0">
                <a:solidFill>
                  <a:srgbClr val="0000CC"/>
                </a:solidFill>
                <a:latin typeface="CMR12" charset="0"/>
              </a:rPr>
              <a:t>202001</a:t>
            </a:r>
            <a:r>
              <a:rPr lang="en-US" sz="1200" dirty="0" smtClean="0">
                <a:solidFill>
                  <a:srgbClr val="0000CC"/>
                </a:solidFill>
                <a:latin typeface="CMR12" charset="0"/>
              </a:rPr>
              <a:t>(2017</a:t>
            </a:r>
            <a:r>
              <a:rPr lang="en-US" sz="1200" dirty="0">
                <a:solidFill>
                  <a:srgbClr val="0000CC"/>
                </a:solidFill>
                <a:latin typeface="CMR12" charset="0"/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13th APCTP - BLTP JINR Joint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/>
              <a:t> </a:t>
            </a:r>
            <a:r>
              <a:rPr lang="en-US" altLang="zh-CN" sz="2800" b="1" dirty="0" err="1" smtClean="0"/>
              <a:t>AdS</a:t>
            </a:r>
            <a:r>
              <a:rPr lang="en-US" altLang="zh-CN" sz="2800" b="1" dirty="0" smtClean="0"/>
              <a:t>/CFT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4572000" cy="685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400" dirty="0" err="1" smtClean="0"/>
              <a:t>Maldacena</a:t>
            </a:r>
            <a:r>
              <a:rPr lang="en-US" altLang="zh-CN" sz="2400" dirty="0" smtClean="0"/>
              <a:t> conjecture</a:t>
            </a:r>
          </a:p>
        </p:txBody>
      </p:sp>
      <p:sp>
        <p:nvSpPr>
          <p:cNvPr id="9" name="Rectangle 8"/>
          <p:cNvSpPr/>
          <p:nvPr/>
        </p:nvSpPr>
        <p:spPr>
          <a:xfrm>
            <a:off x="5181600" y="10668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altLang="zh-CN" sz="1200" dirty="0" smtClean="0">
                <a:solidFill>
                  <a:srgbClr val="0000FF"/>
                </a:solidFill>
              </a:rPr>
              <a:t> J. M. </a:t>
            </a:r>
            <a:r>
              <a:rPr lang="en-US" altLang="zh-CN" sz="1200" dirty="0" err="1" smtClean="0">
                <a:solidFill>
                  <a:srgbClr val="0000FF"/>
                </a:solidFill>
              </a:rPr>
              <a:t>Maldacena</a:t>
            </a:r>
            <a:r>
              <a:rPr lang="en-US" altLang="zh-CN" sz="1200" dirty="0" smtClean="0">
                <a:solidFill>
                  <a:srgbClr val="0000FF"/>
                </a:solidFill>
              </a:rPr>
              <a:t>, Int. J. </a:t>
            </a:r>
            <a:r>
              <a:rPr lang="en-US" altLang="zh-CN" sz="1200" dirty="0" err="1" smtClean="0">
                <a:solidFill>
                  <a:srgbClr val="0000FF"/>
                </a:solidFill>
              </a:rPr>
              <a:t>Theor</a:t>
            </a:r>
            <a:r>
              <a:rPr lang="en-US" altLang="zh-CN" sz="1200" dirty="0" smtClean="0">
                <a:solidFill>
                  <a:srgbClr val="0000FF"/>
                </a:solidFill>
              </a:rPr>
              <a:t>. Phys. </a:t>
            </a:r>
            <a:r>
              <a:rPr lang="en-US" altLang="zh-CN" sz="1200" b="1" dirty="0" smtClean="0">
                <a:solidFill>
                  <a:srgbClr val="0000FF"/>
                </a:solidFill>
              </a:rPr>
              <a:t>38, 1113 (1999)</a:t>
            </a:r>
            <a:endParaRPr lang="zh-CN" altLang="en-US" sz="12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2578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”bottom-up” approach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7150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Modify the 5-d classical gravity theory to obtain realistic features of </a:t>
            </a:r>
            <a:r>
              <a:rPr lang="en-US" altLang="zh-CN" dirty="0" err="1" smtClean="0"/>
              <a:t>hadron</a:t>
            </a:r>
            <a:r>
              <a:rPr lang="en-US" altLang="zh-CN" dirty="0" smtClean="0"/>
              <a:t> physics that cannot be seen from QCD </a:t>
            </a:r>
            <a:r>
              <a:rPr lang="en-US" altLang="zh-CN" dirty="0" err="1" smtClean="0"/>
              <a:t>Lagrangian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7030A0"/>
                </a:solidFill>
              </a:rPr>
              <a:pPr/>
              <a:t>3</a:t>
            </a:fld>
            <a:r>
              <a:rPr lang="en-US" altLang="zh-CN" dirty="0" smtClean="0">
                <a:solidFill>
                  <a:srgbClr val="7030A0"/>
                </a:solidFill>
              </a:rPr>
              <a:t>/27</a:t>
            </a:r>
            <a:endParaRPr lang="en-US" dirty="0"/>
          </a:p>
        </p:txBody>
      </p:sp>
      <p:grpSp>
        <p:nvGrpSpPr>
          <p:cNvPr id="4" name="Group 15"/>
          <p:cNvGrpSpPr/>
          <p:nvPr/>
        </p:nvGrpSpPr>
        <p:grpSpPr>
          <a:xfrm>
            <a:off x="457200" y="1600200"/>
            <a:ext cx="8610600" cy="685800"/>
            <a:chOff x="457200" y="1600200"/>
            <a:chExt cx="8610600" cy="685800"/>
          </a:xfrm>
        </p:grpSpPr>
        <p:sp>
          <p:nvSpPr>
            <p:cNvPr id="6" name="Rectangle 5"/>
            <p:cNvSpPr/>
            <p:nvPr/>
          </p:nvSpPr>
          <p:spPr>
            <a:xfrm>
              <a:off x="4724400" y="1600200"/>
              <a:ext cx="4343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 smtClean="0"/>
                <a:t>conformal quantum field gauge theory with infinitely many  colors  in 4 dimensions </a:t>
              </a:r>
              <a:endParaRPr lang="zh-CN" altLang="en-US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57200" y="1600200"/>
              <a:ext cx="8534400" cy="685800"/>
              <a:chOff x="457200" y="1828800"/>
              <a:chExt cx="8534400" cy="6858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609600" y="1828800"/>
                <a:ext cx="44958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 smtClean="0"/>
                  <a:t>Classical gravitational field theory in 5-dimensional Anti </a:t>
                </a:r>
                <a:r>
                  <a:rPr lang="en-US" altLang="zh-CN" dirty="0" err="1" smtClean="0"/>
                  <a:t>deSitter</a:t>
                </a:r>
                <a:r>
                  <a:rPr lang="en-US" altLang="zh-CN" dirty="0" smtClean="0"/>
                  <a:t> space (AdS</a:t>
                </a:r>
                <a:r>
                  <a:rPr lang="en-US" altLang="zh-CN" baseline="-25000" dirty="0" smtClean="0"/>
                  <a:t>5</a:t>
                </a:r>
                <a:r>
                  <a:rPr lang="en-US" altLang="zh-CN" dirty="0" smtClean="0"/>
                  <a:t>)</a:t>
                </a: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457200" y="1828800"/>
                <a:ext cx="3886200" cy="685800"/>
              </a:xfrm>
              <a:prstGeom prst="round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4724400" y="1828800"/>
                <a:ext cx="4267200" cy="685800"/>
              </a:xfrm>
              <a:prstGeom prst="round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" name="Left-Right Arrow 23"/>
          <p:cNvSpPr/>
          <p:nvPr/>
        </p:nvSpPr>
        <p:spPr>
          <a:xfrm>
            <a:off x="4386530" y="1905000"/>
            <a:ext cx="304800" cy="76200"/>
          </a:xfrm>
          <a:prstGeom prst="left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Rectangle 21"/>
          <p:cNvSpPr/>
          <p:nvPr/>
        </p:nvSpPr>
        <p:spPr>
          <a:xfrm>
            <a:off x="5867400" y="2286000"/>
            <a:ext cx="5257800" cy="49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400" dirty="0" err="1" smtClean="0">
                <a:solidFill>
                  <a:srgbClr val="FF0000"/>
                </a:solidFill>
              </a:rPr>
              <a:t>Superconformal</a:t>
            </a:r>
            <a:r>
              <a:rPr lang="en-US" altLang="zh-CN" sz="1400" dirty="0" smtClean="0">
                <a:solidFill>
                  <a:srgbClr val="FF0000"/>
                </a:solidFill>
              </a:rPr>
              <a:t/>
            </a:r>
            <a:br>
              <a:rPr lang="en-US" altLang="zh-CN" sz="1400" dirty="0" smtClean="0">
                <a:solidFill>
                  <a:srgbClr val="FF0000"/>
                </a:solidFill>
              </a:rPr>
            </a:br>
            <a:r>
              <a:rPr lang="en-US" altLang="zh-CN" sz="1400" dirty="0" smtClean="0">
                <a:solidFill>
                  <a:srgbClr val="FF0000"/>
                </a:solidFill>
              </a:rPr>
              <a:t>Infinite number of </a:t>
            </a:r>
            <a:r>
              <a:rPr lang="en-US" altLang="zh-CN" sz="1400" dirty="0" err="1" smtClean="0">
                <a:solidFill>
                  <a:srgbClr val="FF0000"/>
                </a:solidFill>
              </a:rPr>
              <a:t>colours</a:t>
            </a:r>
            <a:endParaRPr lang="en-US" altLang="zh-CN" sz="1400" dirty="0">
              <a:solidFill>
                <a:srgbClr val="FF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57200" y="2743200"/>
            <a:ext cx="8305800" cy="2438400"/>
            <a:chOff x="457200" y="2819400"/>
            <a:chExt cx="8305800" cy="2438400"/>
          </a:xfrm>
        </p:grpSpPr>
        <p:sp>
          <p:nvSpPr>
            <p:cNvPr id="7" name="Rectangle 6"/>
            <p:cNvSpPr/>
            <p:nvPr/>
          </p:nvSpPr>
          <p:spPr>
            <a:xfrm>
              <a:off x="457200" y="2819400"/>
              <a:ext cx="8305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Unrealistic </a:t>
              </a:r>
            </a:p>
            <a:p>
              <a:pPr>
                <a:buFont typeface="Wingdings" pitchFamily="2" charset="2"/>
                <a:buChar char="u"/>
              </a:pPr>
              <a:r>
                <a:rPr lang="en-US" altLang="zh-CN" dirty="0" smtClean="0"/>
                <a:t> QCD is not the scale invariant theory, one </a:t>
              </a:r>
              <a:r>
                <a:rPr lang="en-US" altLang="zh-CN" dirty="0" smtClean="0">
                  <a:solidFill>
                    <a:srgbClr val="C00000"/>
                  </a:solidFill>
                </a:rPr>
                <a:t>needs to break the conformal invariance</a:t>
              </a:r>
              <a:r>
                <a:rPr lang="en-US" altLang="zh-CN" dirty="0" smtClean="0"/>
                <a:t>.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57600" y="3505200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zh-CN" dirty="0" smtClean="0">
                  <a:solidFill>
                    <a:srgbClr val="C00000"/>
                  </a:solidFill>
                </a:rPr>
                <a:t>A boundary condition </a:t>
              </a:r>
              <a:r>
                <a:rPr lang="en-US" altLang="zh-CN" dirty="0" smtClean="0"/>
                <a:t>in the extra dimension z in AdS</a:t>
              </a:r>
              <a:r>
                <a:rPr lang="en-US" altLang="zh-CN" baseline="-25000" dirty="0" smtClean="0"/>
                <a:t>d+1</a:t>
              </a:r>
              <a:r>
                <a:rPr lang="en-US" altLang="zh-CN" dirty="0" smtClean="0"/>
                <a:t> breaks the conformal invariance and allows QCD mass scale and confinement.</a:t>
              </a:r>
              <a:endParaRPr lang="zh-CN" alt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7200" y="4431268"/>
              <a:ext cx="4589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pitchFamily="2" charset="2"/>
                <a:buChar char="u"/>
              </a:pPr>
              <a:r>
                <a:rPr lang="en-US" altLang="zh-CN" dirty="0" smtClean="0"/>
                <a:t>Infinitely many colors, all hadrons are stable.</a:t>
              </a:r>
              <a:endParaRPr lang="zh-CN" alt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67000" y="4800600"/>
              <a:ext cx="281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indicates errors typically</a:t>
              </a:r>
              <a:endParaRPr lang="zh-CN" altLang="en-US" dirty="0"/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1752600" y="4876800"/>
            <a:ext cx="838200" cy="233972"/>
          </p:xfrm>
          <a:graphic>
            <a:graphicData uri="http://schemas.openxmlformats.org/presentationml/2006/ole">
              <p:oleObj spid="_x0000_s1026" name="Formula" r:id="rId3" imgW="555120" imgH="155160" progId="Equation.Ribbit">
                <p:embed/>
              </p:oleObj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5146675" y="4716622"/>
            <a:ext cx="1025525" cy="541178"/>
          </p:xfrm>
          <a:graphic>
            <a:graphicData uri="http://schemas.openxmlformats.org/presentationml/2006/ole">
              <p:oleObj spid="_x0000_s1027" name="Formula" r:id="rId4" imgW="691200" imgH="365760" progId="Equation.Ribbit">
                <p:embed/>
              </p:oleObj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533400" y="3657600"/>
              <a:ext cx="2667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0000FF"/>
                  </a:solidFill>
                </a:rPr>
                <a:t>Modify the </a:t>
              </a:r>
              <a:r>
                <a:rPr lang="en-US" altLang="zh-CN" dirty="0" err="1" smtClean="0">
                  <a:solidFill>
                    <a:srgbClr val="0000FF"/>
                  </a:solidFill>
                </a:rPr>
                <a:t>Maldacena</a:t>
              </a:r>
              <a:r>
                <a:rPr lang="en-US" altLang="zh-CN" dirty="0" smtClean="0">
                  <a:solidFill>
                    <a:srgbClr val="0000FF"/>
                  </a:solidFill>
                </a:rPr>
                <a:t> </a:t>
              </a:r>
              <a:r>
                <a:rPr lang="en-US" altLang="zh-CN" dirty="0" err="1" smtClean="0">
                  <a:solidFill>
                    <a:srgbClr val="0000FF"/>
                  </a:solidFill>
                </a:rPr>
                <a:t>Lagrangian</a:t>
              </a:r>
              <a:endParaRPr lang="zh-CN" altLang="en-US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13th APCTP - BLTP JINR Joint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altLang="zh-CN" sz="2800" b="1" dirty="0" smtClean="0"/>
              <a:t>HQCD</a:t>
            </a:r>
            <a:endParaRPr lang="zh-CN" altLang="en-US" sz="28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48000" y="762000"/>
          <a:ext cx="2656285" cy="609600"/>
        </p:xfrm>
        <a:graphic>
          <a:graphicData uri="http://schemas.openxmlformats.org/presentationml/2006/ole">
            <p:oleObj spid="_x0000_s2050" name="Formula" r:id="rId3" imgW="1787040" imgH="410400" progId="Equation.Ribbit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838200"/>
            <a:ext cx="740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Scalar</a:t>
            </a:r>
            <a:endParaRPr lang="zh-CN" altLang="en-US" dirty="0">
              <a:solidFill>
                <a:srgbClr val="0000FF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133600" y="1752600"/>
          <a:ext cx="4495800" cy="316587"/>
        </p:xfrm>
        <a:graphic>
          <a:graphicData uri="http://schemas.openxmlformats.org/presentationml/2006/ole">
            <p:oleObj spid="_x0000_s2051" name="Formula" r:id="rId4" imgW="2776320" imgH="195840" progId="Equation.Ribbit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2362200"/>
            <a:ext cx="4042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By Fourier transformation and  rescaling</a:t>
            </a:r>
            <a:endParaRPr lang="zh-CN" alt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895600" y="2895601"/>
          <a:ext cx="2133600" cy="337024"/>
        </p:xfrm>
        <a:graphic>
          <a:graphicData uri="http://schemas.openxmlformats.org/presentationml/2006/ole">
            <p:oleObj spid="_x0000_s2052" name="Formula" r:id="rId5" imgW="1288080" imgH="203400" progId="Equation.Ribbit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533400" y="3429000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we obtain the Schrodinger like equation from </a:t>
            </a:r>
            <a:r>
              <a:rPr lang="en-US" altLang="zh-CN" dirty="0" err="1" smtClean="0"/>
              <a:t>EoM</a:t>
            </a:r>
            <a:endParaRPr lang="zh-CN" alt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295400" y="3962400"/>
          <a:ext cx="6096000" cy="611361"/>
        </p:xfrm>
        <a:graphic>
          <a:graphicData uri="http://schemas.openxmlformats.org/presentationml/2006/ole">
            <p:oleObj spid="_x0000_s2053" name="Formula" r:id="rId6" imgW="3881160" imgH="388800" progId="Equation.Ribbit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533400" y="4963180"/>
            <a:ext cx="3017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Solution for every value of M</a:t>
            </a:r>
            <a:r>
              <a:rPr lang="en-US" altLang="zh-CN" baseline="30000" dirty="0" smtClean="0">
                <a:solidFill>
                  <a:srgbClr val="0000FF"/>
                </a:solidFill>
              </a:rPr>
              <a:t>2</a:t>
            </a:r>
            <a:endParaRPr lang="zh-CN" altLang="en-US" baseline="30000" dirty="0">
              <a:solidFill>
                <a:srgbClr val="0000FF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752850" y="4953000"/>
          <a:ext cx="2952750" cy="400050"/>
        </p:xfrm>
        <a:graphic>
          <a:graphicData uri="http://schemas.openxmlformats.org/presentationml/2006/ole">
            <p:oleObj spid="_x0000_s2054" name="Formula" r:id="rId7" imgW="1488600" imgH="201960" progId="Equation.Ribbit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010400" y="4886980"/>
            <a:ext cx="1381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0000FF"/>
                </a:solidFill>
              </a:rPr>
              <a:t>Bessel function of the first kind</a:t>
            </a:r>
            <a:endParaRPr lang="zh-CN" altLang="en-US" sz="1400" dirty="0">
              <a:solidFill>
                <a:srgbClr val="0000FF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4/27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838200" y="5791200"/>
            <a:ext cx="6858000" cy="369332"/>
            <a:chOff x="838200" y="5943600"/>
            <a:chExt cx="6858000" cy="369332"/>
          </a:xfrm>
        </p:grpSpPr>
        <p:sp>
          <p:nvSpPr>
            <p:cNvPr id="14" name="Rectangle 13"/>
            <p:cNvSpPr/>
            <p:nvPr/>
          </p:nvSpPr>
          <p:spPr>
            <a:xfrm>
              <a:off x="838200" y="5943600"/>
              <a:ext cx="4384855" cy="36933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altLang="zh-CN" dirty="0" smtClean="0"/>
                <a:t>No scale ! no bound states, no confinement…</a:t>
              </a:r>
              <a:endParaRPr lang="zh-CN" altLang="en-US" dirty="0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5334000" y="6096000"/>
              <a:ext cx="609600" cy="4571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19800" y="5943600"/>
              <a:ext cx="1676400" cy="36933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altLang="zh-CN" dirty="0" smtClean="0"/>
                <a:t>Modifications</a:t>
              </a:r>
              <a:endParaRPr lang="zh-CN" altLang="en-US" dirty="0"/>
            </a:p>
          </p:txBody>
        </p:sp>
      </p:grp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13th APCTP - BLTP JINR Joint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Hard wall model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762000" y="621268"/>
            <a:ext cx="3429000" cy="369332"/>
            <a:chOff x="762000" y="914400"/>
            <a:chExt cx="3429000" cy="369332"/>
          </a:xfrm>
        </p:grpSpPr>
        <p:sp>
          <p:nvSpPr>
            <p:cNvPr id="4" name="Rectangle 3"/>
            <p:cNvSpPr/>
            <p:nvPr/>
          </p:nvSpPr>
          <p:spPr>
            <a:xfrm>
              <a:off x="762000" y="914400"/>
              <a:ext cx="15329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Cutoff is set at</a:t>
              </a:r>
              <a:endParaRPr lang="zh-CN" altLang="en-US" dirty="0"/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2749378" y="978932"/>
            <a:ext cx="1441622" cy="304800"/>
          </p:xfrm>
          <a:graphic>
            <a:graphicData uri="http://schemas.openxmlformats.org/presentationml/2006/ole">
              <p:oleObj spid="_x0000_s3074" name="Formula" r:id="rId3" imgW="840960" imgH="177840" progId="Equation.Ribbit">
                <p:embed/>
              </p:oleObj>
            </a:graphicData>
          </a:graphic>
        </p:graphicFrame>
      </p:grpSp>
      <p:grpSp>
        <p:nvGrpSpPr>
          <p:cNvPr id="21" name="Group 21"/>
          <p:cNvGrpSpPr/>
          <p:nvPr/>
        </p:nvGrpSpPr>
        <p:grpSpPr>
          <a:xfrm>
            <a:off x="762000" y="1066800"/>
            <a:ext cx="2901746" cy="369332"/>
            <a:chOff x="838200" y="1524000"/>
            <a:chExt cx="2901746" cy="369332"/>
          </a:xfrm>
        </p:grpSpPr>
        <p:sp>
          <p:nvSpPr>
            <p:cNvPr id="6" name="Rectangle 5"/>
            <p:cNvSpPr/>
            <p:nvPr/>
          </p:nvSpPr>
          <p:spPr>
            <a:xfrm>
              <a:off x="838200" y="1524000"/>
              <a:ext cx="21657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Duality only valid for </a:t>
              </a: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3124200" y="1600201"/>
            <a:ext cx="615746" cy="228600"/>
          </p:xfrm>
          <a:graphic>
            <a:graphicData uri="http://schemas.openxmlformats.org/presentationml/2006/ole">
              <p:oleObj spid="_x0000_s3075" name="Formula" r:id="rId4" imgW="401400" imgH="148680" progId="Equation.Ribbit">
                <p:embed/>
              </p:oleObj>
            </a:graphicData>
          </a:graphic>
        </p:graphicFrame>
      </p:grpSp>
      <p:grpSp>
        <p:nvGrpSpPr>
          <p:cNvPr id="22" name="Group 22"/>
          <p:cNvGrpSpPr/>
          <p:nvPr/>
        </p:nvGrpSpPr>
        <p:grpSpPr>
          <a:xfrm>
            <a:off x="762000" y="1524000"/>
            <a:ext cx="5638800" cy="369332"/>
            <a:chOff x="762000" y="2209800"/>
            <a:chExt cx="5638800" cy="369332"/>
          </a:xfrm>
        </p:grpSpPr>
        <p:sp>
          <p:nvSpPr>
            <p:cNvPr id="8" name="Rectangle 7"/>
            <p:cNvSpPr/>
            <p:nvPr/>
          </p:nvSpPr>
          <p:spPr>
            <a:xfrm>
              <a:off x="762000" y="2209800"/>
              <a:ext cx="13676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and demand</a:t>
              </a:r>
              <a:endParaRPr lang="zh-CN" altLang="en-US" dirty="0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2362200" y="2209800"/>
            <a:ext cx="4038600" cy="331615"/>
          </p:xfrm>
          <a:graphic>
            <a:graphicData uri="http://schemas.openxmlformats.org/presentationml/2006/ole">
              <p:oleObj spid="_x0000_s3076" name="Formula" r:id="rId5" imgW="2457720" imgH="201960" progId="Equation.Ribbit">
                <p:embed/>
              </p:oleObj>
            </a:graphicData>
          </a:graphic>
        </p:graphicFrame>
      </p:grpSp>
      <p:sp>
        <p:nvSpPr>
          <p:cNvPr id="10" name="Rectangle 9"/>
          <p:cNvSpPr/>
          <p:nvPr/>
        </p:nvSpPr>
        <p:spPr>
          <a:xfrm>
            <a:off x="914400" y="2743200"/>
            <a:ext cx="595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Yields discrete bound states, but no linear </a:t>
            </a:r>
            <a:r>
              <a:rPr lang="en-US" altLang="zh-CN" dirty="0" err="1" smtClean="0">
                <a:solidFill>
                  <a:srgbClr val="0000FF"/>
                </a:solidFill>
              </a:rPr>
              <a:t>Regege</a:t>
            </a:r>
            <a:r>
              <a:rPr lang="en-US" altLang="zh-CN" dirty="0" smtClean="0">
                <a:solidFill>
                  <a:srgbClr val="0000FF"/>
                </a:solidFill>
              </a:rPr>
              <a:t> trajectories.</a:t>
            </a:r>
            <a:endParaRPr lang="zh-CN" altLang="en-US" dirty="0">
              <a:solidFill>
                <a:srgbClr val="0000FF"/>
              </a:solidFill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2709863" y="2133600"/>
            <a:ext cx="4722304" cy="369332"/>
            <a:chOff x="2709863" y="2133600"/>
            <a:chExt cx="4722304" cy="369332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2709863" y="2133600"/>
            <a:ext cx="1438275" cy="317500"/>
          </p:xfrm>
          <a:graphic>
            <a:graphicData uri="http://schemas.openxmlformats.org/presentationml/2006/ole">
              <p:oleObj spid="_x0000_s3077" name="Formula" r:id="rId6" imgW="896760" imgH="196920" progId="Equation.Ribbit">
                <p:embed/>
              </p:oleObj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4648200" y="2133600"/>
              <a:ext cx="27839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Zeros of the Bessel function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5/27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2209800" y="2057400"/>
            <a:ext cx="5562600" cy="533400"/>
          </a:xfrm>
          <a:prstGeom prst="roundRect">
            <a:avLst/>
          </a:prstGeom>
          <a:noFill/>
          <a:ln>
            <a:solidFill>
              <a:srgbClr val="0000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Group 26"/>
          <p:cNvGrpSpPr/>
          <p:nvPr/>
        </p:nvGrpSpPr>
        <p:grpSpPr>
          <a:xfrm>
            <a:off x="838200" y="5791200"/>
            <a:ext cx="5029200" cy="674132"/>
            <a:chOff x="914400" y="5926348"/>
            <a:chExt cx="5029200" cy="674132"/>
          </a:xfrm>
        </p:grpSpPr>
        <p:sp>
          <p:nvSpPr>
            <p:cNvPr id="18" name="TextBox 17"/>
            <p:cNvSpPr txBox="1"/>
            <p:nvPr/>
          </p:nvSpPr>
          <p:spPr>
            <a:xfrm>
              <a:off x="990600" y="623114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14400" y="5926348"/>
              <a:ext cx="502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0000FF"/>
                  </a:solidFill>
                </a:rPr>
                <a:t>“Arbitrary” modification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6200" y="3200400"/>
            <a:ext cx="8458200" cy="2438400"/>
            <a:chOff x="76200" y="3581400"/>
            <a:chExt cx="8458200" cy="2438400"/>
          </a:xfrm>
        </p:grpSpPr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304800" y="3581400"/>
              <a:ext cx="8229600" cy="381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/>
            <a:p>
              <a:pPr marL="342900" lvl="0" indent="-342900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US" altLang="zh-CN" sz="2000" dirty="0" smtClean="0">
                  <a:solidFill>
                    <a:srgbClr val="FF0000"/>
                  </a:solidFill>
                </a:rPr>
                <a:t>Soft wall model</a:t>
              </a:r>
              <a:endParaRPr lang="zh-CN" altLang="en-US" sz="2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2000" y="4038600"/>
              <a:ext cx="64872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Modify the action by a for that purpose chosen, the </a:t>
              </a:r>
              <a:r>
                <a:rPr lang="en-US" altLang="zh-CN" dirty="0" err="1" smtClean="0">
                  <a:solidFill>
                    <a:srgbClr val="FF0000"/>
                  </a:solidFill>
                </a:rPr>
                <a:t>Dilaton</a:t>
              </a:r>
              <a:r>
                <a:rPr lang="en-US" altLang="zh-CN" dirty="0" smtClean="0">
                  <a:solidFill>
                    <a:srgbClr val="FF0000"/>
                  </a:solidFill>
                </a:rPr>
                <a:t> factor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7162800" y="3962400"/>
            <a:ext cx="460375" cy="400050"/>
          </p:xfrm>
          <a:graphic>
            <a:graphicData uri="http://schemas.openxmlformats.org/presentationml/2006/ole">
              <p:oleObj spid="_x0000_s3078" name="Formula" r:id="rId7" imgW="232560" imgH="200880" progId="Equation.Ribbit">
                <p:embed/>
              </p:oleObj>
            </a:graphicData>
          </a:graphic>
        </p:graphicFrame>
        <p:sp>
          <p:nvSpPr>
            <p:cNvPr id="17" name="Rectangle 16"/>
            <p:cNvSpPr/>
            <p:nvPr/>
          </p:nvSpPr>
          <p:spPr>
            <a:xfrm>
              <a:off x="762000" y="4419600"/>
              <a:ext cx="6858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 smtClean="0"/>
                <a:t>Solve Schrodinger equation and obtain Linear </a:t>
              </a:r>
              <a:r>
                <a:rPr lang="en-US" altLang="zh-CN" dirty="0" err="1" smtClean="0"/>
                <a:t>Regge</a:t>
              </a:r>
              <a:r>
                <a:rPr lang="en-US" altLang="zh-CN" dirty="0" smtClean="0"/>
                <a:t> trajectories</a:t>
              </a:r>
              <a:endParaRPr lang="zh-CN" altLang="en-US" dirty="0"/>
            </a:p>
          </p:txBody>
        </p:sp>
        <p:grpSp>
          <p:nvGrpSpPr>
            <p:cNvPr id="27" name="Group 28"/>
            <p:cNvGrpSpPr/>
            <p:nvPr/>
          </p:nvGrpSpPr>
          <p:grpSpPr>
            <a:xfrm>
              <a:off x="7086600" y="5181600"/>
              <a:ext cx="1447800" cy="533400"/>
              <a:chOff x="3581400" y="5029200"/>
              <a:chExt cx="1447800" cy="533400"/>
            </a:xfrm>
          </p:grpSpPr>
          <p:graphicFrame>
            <p:nvGraphicFramePr>
              <p:cNvPr id="16" name="Object 15"/>
              <p:cNvGraphicFramePr>
                <a:graphicFrameLocks noChangeAspect="1"/>
              </p:cNvGraphicFramePr>
              <p:nvPr/>
            </p:nvGraphicFramePr>
            <p:xfrm>
              <a:off x="3733800" y="5105400"/>
              <a:ext cx="1036638" cy="355600"/>
            </p:xfrm>
            <a:graphic>
              <a:graphicData uri="http://schemas.openxmlformats.org/presentationml/2006/ole">
                <p:oleObj spid="_x0000_s3079" name="Formula" r:id="rId8" imgW="522000" imgH="179280" progId="Equation.Ribbit">
                  <p:embed/>
                </p:oleObj>
              </a:graphicData>
            </a:graphic>
          </p:graphicFrame>
          <p:sp>
            <p:nvSpPr>
              <p:cNvPr id="28" name="Rounded Rectangle 27"/>
              <p:cNvSpPr/>
              <p:nvPr/>
            </p:nvSpPr>
            <p:spPr>
              <a:xfrm>
                <a:off x="3581400" y="5029200"/>
                <a:ext cx="1447800" cy="533400"/>
              </a:xfrm>
              <a:prstGeom prst="roundRect">
                <a:avLst/>
              </a:prstGeom>
              <a:noFill/>
              <a:ln>
                <a:solidFill>
                  <a:srgbClr val="0000FF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aphicFrame>
          <p:nvGraphicFramePr>
            <p:cNvPr id="31" name="Object 30"/>
            <p:cNvGraphicFramePr>
              <a:graphicFrameLocks noChangeAspect="1"/>
            </p:cNvGraphicFramePr>
            <p:nvPr/>
          </p:nvGraphicFramePr>
          <p:xfrm>
            <a:off x="990600" y="5562600"/>
            <a:ext cx="5575771" cy="457200"/>
          </p:xfrm>
          <a:graphic>
            <a:graphicData uri="http://schemas.openxmlformats.org/presentationml/2006/ole">
              <p:oleObj spid="_x0000_s3081" name="Formula" r:id="rId9" imgW="4746240" imgH="388800" progId="Equation.Ribbit">
                <p:embed/>
              </p:oleObj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/>
          </p:nvGraphicFramePr>
          <p:xfrm>
            <a:off x="990600" y="4953000"/>
            <a:ext cx="4765675" cy="457200"/>
          </p:xfrm>
          <a:graphic>
            <a:graphicData uri="http://schemas.openxmlformats.org/presentationml/2006/ole">
              <p:oleObj spid="_x0000_s3082" name="Formula" r:id="rId10" imgW="4057920" imgH="388800" progId="Equation.Ribbit">
                <p:embed/>
              </p:oleObj>
            </a:graphicData>
          </a:graphic>
        </p:graphicFrame>
        <p:sp>
          <p:nvSpPr>
            <p:cNvPr id="33" name="TextBox 32"/>
            <p:cNvSpPr txBox="1"/>
            <p:nvPr/>
          </p:nvSpPr>
          <p:spPr>
            <a:xfrm>
              <a:off x="76200" y="4995446"/>
              <a:ext cx="747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meson</a:t>
              </a:r>
              <a:endParaRPr lang="zh-CN" altLang="en-US" sz="16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6200" y="5605046"/>
              <a:ext cx="7699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baryon</a:t>
              </a:r>
              <a:endParaRPr lang="zh-CN" altLang="en-US" sz="1600" dirty="0"/>
            </a:p>
          </p:txBody>
        </p:sp>
      </p:grpSp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77000" y="152400"/>
            <a:ext cx="2667000" cy="156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Footer Placeholder 3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13th APCTP - BLTP JINR Joint Workshop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/>
              <a:t>Light Front Holographic QCD</a:t>
            </a:r>
            <a:endParaRPr lang="zh-CN" altLang="en-US" sz="28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2514600" y="3505200"/>
            <a:ext cx="4800600" cy="609600"/>
            <a:chOff x="2438400" y="3810000"/>
            <a:chExt cx="4800600" cy="609600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3962400" y="3810000"/>
            <a:ext cx="758889" cy="304800"/>
          </p:xfrm>
          <a:graphic>
            <a:graphicData uri="http://schemas.openxmlformats.org/presentationml/2006/ole">
              <p:oleObj spid="_x0000_s4101" name="Formula" r:id="rId3" imgW="390240" imgH="157680" progId="Equation.Ribbit">
                <p:embed/>
              </p:oleObj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2438400" y="4146276"/>
            <a:ext cx="4800600" cy="273324"/>
          </p:xfrm>
          <a:graphic>
            <a:graphicData uri="http://schemas.openxmlformats.org/presentationml/2006/ole">
              <p:oleObj spid="_x0000_s4102" name="Formula" r:id="rId4" imgW="3643920" imgH="207360" progId="Equation.Ribbit">
                <p:embed/>
              </p:oleObj>
            </a:graphicData>
          </a:graphic>
        </p:graphicFrame>
      </p:grpSp>
      <p:sp>
        <p:nvSpPr>
          <p:cNvPr id="10" name="Rectangle 9"/>
          <p:cNvSpPr/>
          <p:nvPr/>
        </p:nvSpPr>
        <p:spPr>
          <a:xfrm>
            <a:off x="381000" y="4583668"/>
            <a:ext cx="3534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</a:rPr>
              <a:t>Phenomenologically</a:t>
            </a:r>
            <a:r>
              <a:rPr lang="en-US" altLang="zh-CN" dirty="0" smtClean="0">
                <a:solidFill>
                  <a:srgbClr val="FF0000"/>
                </a:solidFill>
              </a:rPr>
              <a:t> very successful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48400" y="5410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Theoretical remedy 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 ---</a:t>
            </a:r>
            <a:r>
              <a:rPr lang="en-US" altLang="zh-CN" dirty="0" err="1" smtClean="0">
                <a:solidFill>
                  <a:srgbClr val="FF0000"/>
                </a:solidFill>
              </a:rPr>
              <a:t>SuSyLFHQCD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04800" y="4876800"/>
            <a:ext cx="4953000" cy="1447800"/>
            <a:chOff x="381000" y="5181600"/>
            <a:chExt cx="4953000" cy="1447800"/>
          </a:xfrm>
        </p:grpSpPr>
        <p:sp>
          <p:nvSpPr>
            <p:cNvPr id="12" name="Rectangle 11"/>
            <p:cNvSpPr/>
            <p:nvPr/>
          </p:nvSpPr>
          <p:spPr>
            <a:xfrm>
              <a:off x="457200" y="5867400"/>
              <a:ext cx="4876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 smtClean="0"/>
                <a:t>2. completely different treatment of mesons and baryons, although structure very similar.</a:t>
              </a:r>
              <a:endParaRPr lang="zh-CN" alt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4838" y="5562600"/>
              <a:ext cx="36358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1. Modification of action </a:t>
              </a:r>
              <a:r>
                <a:rPr lang="en-US" altLang="zh-CN" b="1" dirty="0" smtClean="0"/>
                <a:t>“arbitrary”.</a:t>
              </a:r>
              <a:endParaRPr lang="zh-CN" altLang="en-US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7200" y="5181600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But</a:t>
              </a:r>
              <a:endParaRPr lang="zh-CN" altLang="en-US" b="1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81000" y="5486400"/>
              <a:ext cx="4800600" cy="1143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Slide Number Placeholder 3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6/27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2286000" y="1951920"/>
            <a:ext cx="5333999" cy="867480"/>
            <a:chOff x="2286000" y="1745818"/>
            <a:chExt cx="5333999" cy="867480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2286000" y="1757909"/>
            <a:ext cx="1981200" cy="855389"/>
          </p:xfrm>
          <a:graphic>
            <a:graphicData uri="http://schemas.openxmlformats.org/presentationml/2006/ole">
              <p:oleObj spid="_x0000_s4098" name="Formula" r:id="rId5" imgW="1371600" imgH="591840" progId="Equation.Ribbit">
                <p:embed/>
              </p:oleObj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5029200" y="1745818"/>
            <a:ext cx="2590799" cy="843180"/>
          </p:xfrm>
          <a:graphic>
            <a:graphicData uri="http://schemas.openxmlformats.org/presentationml/2006/ole">
              <p:oleObj spid="_x0000_s4099" name="Formula" r:id="rId6" imgW="1861920" imgH="605880" progId="Equation.Ribbit">
                <p:embed/>
              </p:oleObj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/>
          </p:nvGraphicFramePr>
          <p:xfrm>
            <a:off x="4654550" y="1938337"/>
            <a:ext cx="298450" cy="271463"/>
          </p:xfrm>
          <a:graphic>
            <a:graphicData uri="http://schemas.openxmlformats.org/presentationml/2006/ole">
              <p:oleObj spid="_x0000_s4109" name="Formula" r:id="rId7" imgW="151200" imgH="136080" progId="Equation.Ribbit">
                <p:embed/>
              </p:oleObj>
            </a:graphicData>
          </a:graphic>
        </p:graphicFrame>
      </p:grpSp>
      <p:sp>
        <p:nvSpPr>
          <p:cNvPr id="29" name="TextBox 28"/>
          <p:cNvSpPr txBox="1"/>
          <p:nvPr/>
        </p:nvSpPr>
        <p:spPr>
          <a:xfrm>
            <a:off x="457200" y="105787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CN" dirty="0" smtClean="0">
                <a:solidFill>
                  <a:srgbClr val="0000FF"/>
                </a:solidFill>
              </a:rPr>
              <a:t>Introduce scales by adequate, but arbitrary, modify the </a:t>
            </a:r>
            <a:r>
              <a:rPr lang="en-US" altLang="zh-CN" dirty="0" err="1" smtClean="0">
                <a:solidFill>
                  <a:srgbClr val="0000FF"/>
                </a:solidFill>
              </a:rPr>
              <a:t>Maldacena</a:t>
            </a:r>
            <a:r>
              <a:rPr lang="en-US" altLang="zh-CN" dirty="0" smtClean="0">
                <a:solidFill>
                  <a:srgbClr val="0000FF"/>
                </a:solidFill>
              </a:rPr>
              <a:t> </a:t>
            </a:r>
            <a:r>
              <a:rPr lang="en-US" altLang="zh-CN" dirty="0" err="1" smtClean="0">
                <a:solidFill>
                  <a:srgbClr val="0000FF"/>
                </a:solidFill>
              </a:rPr>
              <a:t>Lagrangian</a:t>
            </a:r>
            <a:r>
              <a:rPr lang="en-US" altLang="zh-CN" dirty="0" smtClean="0">
                <a:solidFill>
                  <a:srgbClr val="0000FF"/>
                </a:solidFill>
              </a:rPr>
              <a:t> </a:t>
            </a:r>
          </a:p>
          <a:p>
            <a:pPr>
              <a:buFont typeface="Wingdings" pitchFamily="2" charset="2"/>
              <a:buChar char="u"/>
            </a:pPr>
            <a:r>
              <a:rPr lang="en-US" altLang="zh-CN" dirty="0" smtClean="0">
                <a:solidFill>
                  <a:srgbClr val="0000FF"/>
                </a:solidFill>
              </a:rPr>
              <a:t>Identify the equation of motion of the 5-d classical theory with the Hamiltonian of Light cone wave function</a:t>
            </a:r>
            <a:endParaRPr lang="zh-CN" altLang="en-US" dirty="0" smtClean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" y="27432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CN" dirty="0" smtClean="0">
                <a:solidFill>
                  <a:srgbClr val="0000FF"/>
                </a:solidFill>
              </a:rPr>
              <a:t>Particularly</a:t>
            </a:r>
          </a:p>
          <a:p>
            <a:r>
              <a:rPr lang="en-US" altLang="zh-CN" dirty="0" smtClean="0">
                <a:solidFill>
                  <a:srgbClr val="0000FF"/>
                </a:solidFill>
              </a:rPr>
              <a:t>5th variable of 5-d theory is identified as the boost invariant transverse separation of LF wave functions</a:t>
            </a:r>
            <a:endParaRPr lang="zh-CN" altLang="en-US" dirty="0" smtClean="0">
              <a:solidFill>
                <a:srgbClr val="0000FF"/>
              </a:solidFill>
            </a:endParaRPr>
          </a:p>
          <a:p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895600" y="605135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S. J. Brodsky and G. F. de </a:t>
            </a:r>
            <a:r>
              <a:rPr lang="en-US" altLang="zh-CN" sz="1200" dirty="0" err="1" smtClean="0"/>
              <a:t>Teramond</a:t>
            </a:r>
            <a:r>
              <a:rPr lang="en-US" altLang="zh-CN" sz="1200" dirty="0" smtClean="0"/>
              <a:t>, Phys. </a:t>
            </a:r>
            <a:r>
              <a:rPr lang="en-US" altLang="zh-CN" sz="1200" dirty="0" err="1" smtClean="0"/>
              <a:t>Lett</a:t>
            </a:r>
            <a:r>
              <a:rPr lang="en-US" altLang="zh-CN" sz="1200" dirty="0" smtClean="0"/>
              <a:t>. B 582. 211(2004). Phys. Rev. </a:t>
            </a:r>
            <a:r>
              <a:rPr lang="en-US" altLang="zh-CN" sz="1200" dirty="0" err="1" smtClean="0"/>
              <a:t>Lett</a:t>
            </a:r>
            <a:r>
              <a:rPr lang="en-US" altLang="zh-CN" sz="1200" dirty="0" smtClean="0"/>
              <a:t>. 96(2006)201601</a:t>
            </a:r>
          </a:p>
          <a:p>
            <a:endParaRPr lang="zh-CN" altLang="en-US" sz="1200" dirty="0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13th APCTP - BLTP JINR Joint Workshop</a:t>
            </a:r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5562600" y="5715000"/>
            <a:ext cx="533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3200400" y="4191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CC"/>
                </a:solidFill>
              </a:rPr>
              <a:t>“Dictionary” is fixed</a:t>
            </a:r>
            <a:endParaRPr lang="zh-CN" altLang="en-US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442913" y="1009650"/>
            <a:ext cx="9066212" cy="4600575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Discontent with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arbitrariness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modifications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(completely different for mesons and baryons)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Supersymmetric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Light Front Holographic QCD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0640" y="3429000"/>
            <a:ext cx="8343360" cy="914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3432" rIns="81639" bIns="40820"/>
          <a:lstStyle/>
          <a:p>
            <a:pPr>
              <a:lnSpc>
                <a:spcPct val="98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200" dirty="0">
                <a:solidFill>
                  <a:srgbClr val="000000"/>
                </a:solidFill>
                <a:latin typeface="CMR12" charset="0"/>
              </a:rPr>
              <a:t>H. G. </a:t>
            </a:r>
            <a:r>
              <a:rPr lang="en-US" sz="1200" dirty="0" err="1">
                <a:solidFill>
                  <a:srgbClr val="000000"/>
                </a:solidFill>
                <a:latin typeface="CMR12" charset="0"/>
              </a:rPr>
              <a:t>Dosch</a:t>
            </a:r>
            <a:r>
              <a:rPr lang="en-US" sz="1200" dirty="0">
                <a:solidFill>
                  <a:srgbClr val="000000"/>
                </a:solidFill>
                <a:latin typeface="CMR12" charset="0"/>
              </a:rPr>
              <a:t>, G. F. de </a:t>
            </a:r>
            <a:r>
              <a:rPr lang="en-US" sz="1200" dirty="0" err="1">
                <a:solidFill>
                  <a:srgbClr val="000000"/>
                </a:solidFill>
                <a:latin typeface="CMR12" charset="0"/>
              </a:rPr>
              <a:t>Teramond</a:t>
            </a:r>
            <a:r>
              <a:rPr lang="en-US" sz="1200" dirty="0">
                <a:solidFill>
                  <a:srgbClr val="000000"/>
                </a:solidFill>
                <a:latin typeface="CMR12" charset="0"/>
              </a:rPr>
              <a:t> and S. J. Brodsky, Phys. Rev. D </a:t>
            </a:r>
            <a:r>
              <a:rPr lang="en-US" sz="1200" dirty="0">
                <a:solidFill>
                  <a:srgbClr val="000000"/>
                </a:solidFill>
                <a:latin typeface="CMBX12" charset="0"/>
              </a:rPr>
              <a:t>91 </a:t>
            </a:r>
            <a:r>
              <a:rPr lang="en-US" sz="1200" dirty="0">
                <a:solidFill>
                  <a:srgbClr val="000000"/>
                </a:solidFill>
                <a:latin typeface="CMR12" charset="0"/>
              </a:rPr>
              <a:t>(2015), </a:t>
            </a:r>
            <a:r>
              <a:rPr lang="en-US" sz="1200" dirty="0" smtClean="0">
                <a:solidFill>
                  <a:srgbClr val="000000"/>
                </a:solidFill>
                <a:latin typeface="CMR12" charset="0"/>
              </a:rPr>
              <a:t>085016; </a:t>
            </a:r>
            <a:r>
              <a:rPr lang="en-US" altLang="zh-CN" sz="1200" dirty="0" smtClean="0">
                <a:solidFill>
                  <a:srgbClr val="000000"/>
                </a:solidFill>
                <a:latin typeface="CMR12" charset="0"/>
              </a:rPr>
              <a:t>Phys. Rev. D </a:t>
            </a:r>
            <a:r>
              <a:rPr lang="en-US" altLang="zh-CN" sz="1200" dirty="0" smtClean="0">
                <a:solidFill>
                  <a:srgbClr val="000000"/>
                </a:solidFill>
                <a:latin typeface="CMBX12" charset="0"/>
              </a:rPr>
              <a:t>92 </a:t>
            </a:r>
            <a:r>
              <a:rPr lang="en-US" altLang="zh-CN" sz="1200" dirty="0" smtClean="0">
                <a:solidFill>
                  <a:srgbClr val="000000"/>
                </a:solidFill>
                <a:latin typeface="CMR12" charset="0"/>
              </a:rPr>
              <a:t>(2015), 074010;</a:t>
            </a:r>
            <a:endParaRPr lang="en-US" sz="1200" dirty="0" smtClean="0">
              <a:solidFill>
                <a:srgbClr val="000000"/>
              </a:solidFill>
              <a:latin typeface="CMR12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CMR12" charset="0"/>
              </a:rPr>
              <a:t>Phys. Rev. D </a:t>
            </a:r>
            <a:r>
              <a:rPr lang="en-US" altLang="zh-CN" sz="1200" dirty="0" smtClean="0">
                <a:solidFill>
                  <a:srgbClr val="000000"/>
                </a:solidFill>
                <a:latin typeface="CMBX12" charset="0"/>
              </a:rPr>
              <a:t>95 </a:t>
            </a:r>
            <a:r>
              <a:rPr lang="en-US" altLang="zh-CN" sz="1200" dirty="0" smtClean="0">
                <a:solidFill>
                  <a:srgbClr val="000000"/>
                </a:solidFill>
                <a:latin typeface="CMR12" charset="0"/>
              </a:rPr>
              <a:t>(2017), 034016</a:t>
            </a:r>
            <a:endParaRPr lang="en-US" altLang="zh-CN" sz="800" dirty="0" smtClean="0">
              <a:solidFill>
                <a:srgbClr val="000000"/>
              </a:solidFill>
              <a:latin typeface="CMR12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900" dirty="0">
              <a:solidFill>
                <a:srgbClr val="000000"/>
              </a:solidFill>
              <a:latin typeface="CMR12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38200" y="3886200"/>
            <a:ext cx="3758400" cy="24482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3432" rIns="81639" bIns="40820"/>
          <a:lstStyle/>
          <a:p>
            <a:pPr>
              <a:lnSpc>
                <a:spcPct val="98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100" dirty="0">
                <a:solidFill>
                  <a:srgbClr val="000000"/>
                </a:solidFill>
                <a:latin typeface="CMR12" charset="0"/>
              </a:rPr>
              <a:t>L. </a:t>
            </a:r>
            <a:r>
              <a:rPr lang="en-US" sz="1100" dirty="0" err="1">
                <a:solidFill>
                  <a:srgbClr val="000000"/>
                </a:solidFill>
                <a:latin typeface="CMR12" charset="0"/>
              </a:rPr>
              <a:t>Zou</a:t>
            </a:r>
            <a:r>
              <a:rPr lang="en-US" sz="1100" dirty="0">
                <a:solidFill>
                  <a:srgbClr val="000000"/>
                </a:solidFill>
                <a:latin typeface="CMR12" charset="0"/>
              </a:rPr>
              <a:t> and H. G. </a:t>
            </a:r>
            <a:r>
              <a:rPr lang="en-US" sz="1100" dirty="0" err="1">
                <a:solidFill>
                  <a:srgbClr val="000000"/>
                </a:solidFill>
                <a:latin typeface="CMR12" charset="0"/>
              </a:rPr>
              <a:t>Dosch</a:t>
            </a:r>
            <a:r>
              <a:rPr lang="en-US" sz="1100" dirty="0">
                <a:solidFill>
                  <a:srgbClr val="000000"/>
                </a:solidFill>
                <a:latin typeface="CMR12" charset="0"/>
              </a:rPr>
              <a:t>, arXiv:1801.00607 [</a:t>
            </a:r>
            <a:r>
              <a:rPr lang="en-US" sz="1100" dirty="0" err="1">
                <a:solidFill>
                  <a:srgbClr val="000000"/>
                </a:solidFill>
                <a:latin typeface="CMR12" charset="0"/>
              </a:rPr>
              <a:t>hep</a:t>
            </a:r>
            <a:r>
              <a:rPr lang="en-US" sz="1100" dirty="0">
                <a:solidFill>
                  <a:srgbClr val="000000"/>
                </a:solidFill>
                <a:latin typeface="CMR12" charset="0"/>
              </a:rPr>
              <a:t>-ph].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7/27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13th APCTP - BLTP JINR Joint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altLang="zh-CN" sz="2800" b="1" dirty="0" err="1" smtClean="0"/>
              <a:t>Supersymmetric</a:t>
            </a:r>
            <a:r>
              <a:rPr lang="en-US" altLang="zh-CN" sz="2800" b="1" dirty="0" smtClean="0"/>
              <a:t> Light Front Holographic QCD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229600" cy="457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altLang="zh-CN" dirty="0" err="1" smtClean="0">
                <a:solidFill>
                  <a:srgbClr val="FF0000"/>
                </a:solidFill>
              </a:rPr>
              <a:t>Superconformal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</a:rPr>
              <a:t>Quatum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</a:rPr>
              <a:t>Mechnics</a:t>
            </a:r>
            <a:r>
              <a:rPr lang="en-US" altLang="zh-CN" dirty="0" smtClean="0">
                <a:solidFill>
                  <a:srgbClr val="FF0000"/>
                </a:solidFill>
              </a:rPr>
              <a:t>  </a:t>
            </a:r>
            <a:r>
              <a:rPr lang="en-US" altLang="zh-CN" sz="2400" dirty="0" smtClean="0">
                <a:solidFill>
                  <a:srgbClr val="0000FF"/>
                </a:solidFill>
              </a:rPr>
              <a:t>(Not </a:t>
            </a:r>
            <a:r>
              <a:rPr lang="en-US" altLang="zh-CN" sz="2400" dirty="0" err="1" smtClean="0">
                <a:solidFill>
                  <a:srgbClr val="0000FF"/>
                </a:solidFill>
              </a:rPr>
              <a:t>supersymmetric</a:t>
            </a:r>
            <a:r>
              <a:rPr lang="en-US" altLang="zh-CN" sz="2400" dirty="0" smtClean="0">
                <a:solidFill>
                  <a:srgbClr val="0000FF"/>
                </a:solidFill>
              </a:rPr>
              <a:t> quantum filed theory )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819400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Simplest </a:t>
            </a:r>
            <a:r>
              <a:rPr lang="en-US" altLang="zh-CN" dirty="0" err="1" smtClean="0">
                <a:solidFill>
                  <a:srgbClr val="FF0000"/>
                </a:solidFill>
              </a:rPr>
              <a:t>superconformal</a:t>
            </a:r>
            <a:r>
              <a:rPr lang="en-US" altLang="zh-CN" dirty="0" smtClean="0">
                <a:solidFill>
                  <a:srgbClr val="FF0000"/>
                </a:solidFill>
              </a:rPr>
              <a:t> algebra: “4  Supercharges ”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5" name="Group 15"/>
          <p:cNvGrpSpPr/>
          <p:nvPr/>
        </p:nvGrpSpPr>
        <p:grpSpPr>
          <a:xfrm>
            <a:off x="381000" y="1524000"/>
            <a:ext cx="8533875" cy="1103531"/>
            <a:chOff x="535143" y="1295400"/>
            <a:chExt cx="8533875" cy="1103531"/>
          </a:xfrm>
        </p:grpSpPr>
        <p:sp>
          <p:nvSpPr>
            <p:cNvPr id="6" name="TextBox 5"/>
            <p:cNvSpPr txBox="1"/>
            <p:nvPr/>
          </p:nvSpPr>
          <p:spPr>
            <a:xfrm>
              <a:off x="535143" y="1752600"/>
              <a:ext cx="85338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ii) The “</a:t>
              </a:r>
              <a:r>
                <a:rPr lang="en-US" altLang="zh-CN" dirty="0" err="1" smtClean="0"/>
                <a:t>Supersymmetry</a:t>
              </a:r>
              <a:r>
                <a:rPr lang="en-US" altLang="zh-CN" dirty="0" smtClean="0"/>
                <a:t>” relates the LF bound-state wave functions of mesons to baryons</a:t>
              </a:r>
            </a:p>
            <a:p>
              <a:r>
                <a:rPr lang="en-US" altLang="zh-CN" dirty="0" smtClean="0"/>
                <a:t>    (or to </a:t>
              </a:r>
              <a:r>
                <a:rPr lang="en-US" altLang="zh-CN" dirty="0" err="1" smtClean="0"/>
                <a:t>tetraquarks</a:t>
              </a:r>
              <a:r>
                <a:rPr lang="en-US" altLang="zh-CN" dirty="0" smtClean="0"/>
                <a:t>), in Hilbert space. </a:t>
              </a:r>
              <a:endParaRPr lang="zh-CN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5143" y="1295400"/>
              <a:ext cx="777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 smtClean="0"/>
                <a:t>i</a:t>
              </a:r>
              <a:r>
                <a:rPr lang="en-US" altLang="zh-CN" dirty="0" smtClean="0"/>
                <a:t>)  Does not led to new particles(super partners of existing particles)</a:t>
              </a:r>
              <a:endParaRPr lang="zh-CN" alt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09600" y="3352801"/>
            <a:ext cx="1219200" cy="704184"/>
            <a:chOff x="609600" y="3352800"/>
            <a:chExt cx="1371600" cy="792206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609600" y="3352800"/>
            <a:ext cx="1371600" cy="318033"/>
          </p:xfrm>
          <a:graphic>
            <a:graphicData uri="http://schemas.openxmlformats.org/presentationml/2006/ole">
              <p:oleObj spid="_x0000_s5122" name="Formula" r:id="rId3" imgW="839520" imgH="195840" progId="Equation.Ribbit">
                <p:embed/>
              </p:oleObj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609600" y="3810000"/>
            <a:ext cx="1371600" cy="335006"/>
          </p:xfrm>
          <a:graphic>
            <a:graphicData uri="http://schemas.openxmlformats.org/presentationml/2006/ole">
              <p:oleObj spid="_x0000_s5123" name="Formula" r:id="rId4" imgW="800280" imgH="195840" progId="Equation.Ribbit">
                <p:embed/>
              </p:oleObj>
            </a:graphicData>
          </a:graphic>
        </p:graphicFrame>
      </p:grp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010400" y="3048000"/>
          <a:ext cx="1828800" cy="518425"/>
        </p:xfrm>
        <a:graphic>
          <a:graphicData uri="http://schemas.openxmlformats.org/presentationml/2006/ole">
            <p:oleObj spid="_x0000_s5124" name="Formula" r:id="rId5" imgW="1380600" imgH="390240" progId="Equation.Ribbit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010400" y="3657600"/>
          <a:ext cx="1295400" cy="548317"/>
        </p:xfrm>
        <a:graphic>
          <a:graphicData uri="http://schemas.openxmlformats.org/presentationml/2006/ole">
            <p:oleObj spid="_x0000_s5125" name="Formula" r:id="rId6" imgW="908280" imgH="384840" progId="Equation.Ribbit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57200" y="57150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Light front Hamiltonian of Meson and Baryon </a:t>
            </a:r>
            <a:r>
              <a:rPr lang="en-US" altLang="zh-CN" dirty="0" smtClean="0">
                <a:solidFill>
                  <a:srgbClr val="FF0000"/>
                </a:solidFill>
              </a:rPr>
              <a:t>without interaction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8/27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447800" y="4490155"/>
            <a:ext cx="7239000" cy="1072445"/>
            <a:chOff x="533400" y="4343400"/>
            <a:chExt cx="8229600" cy="1219200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609600" y="4648200"/>
            <a:ext cx="3962400" cy="675397"/>
          </p:xfrm>
          <a:graphic>
            <a:graphicData uri="http://schemas.openxmlformats.org/presentationml/2006/ole">
              <p:oleObj spid="_x0000_s5126" name="Formula" r:id="rId7" imgW="2855160" imgH="487800" progId="Equation.Ribbit">
                <p:embed/>
              </p:oleObj>
            </a:graphicData>
          </a:graphic>
        </p:graphicFrame>
        <p:graphicFrame>
          <p:nvGraphicFramePr>
            <p:cNvPr id="25607" name="Object 7"/>
            <p:cNvGraphicFramePr>
              <a:graphicFrameLocks noChangeAspect="1"/>
            </p:cNvGraphicFramePr>
            <p:nvPr/>
          </p:nvGraphicFramePr>
          <p:xfrm>
            <a:off x="6402389" y="4495800"/>
            <a:ext cx="2094620" cy="839788"/>
          </p:xfrm>
          <a:graphic>
            <a:graphicData uri="http://schemas.openxmlformats.org/presentationml/2006/ole">
              <p:oleObj spid="_x0000_s5127" name="Formula" r:id="rId8" imgW="1201680" imgH="482760" progId="Equation.Ribbit">
                <p:embed/>
              </p:oleObj>
            </a:graphicData>
          </a:graphic>
        </p:graphicFrame>
        <p:sp>
          <p:nvSpPr>
            <p:cNvPr id="19" name="Right Arrow 18"/>
            <p:cNvSpPr/>
            <p:nvPr/>
          </p:nvSpPr>
          <p:spPr>
            <a:xfrm>
              <a:off x="5105400" y="4876800"/>
              <a:ext cx="8382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33400" y="4419600"/>
              <a:ext cx="4191000" cy="1143000"/>
            </a:xfrm>
            <a:prstGeom prst="round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172200" y="4343400"/>
              <a:ext cx="2590800" cy="1143000"/>
            </a:xfrm>
            <a:prstGeom prst="round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209800" y="33528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Hamiltonian</a:t>
            </a:r>
            <a:endParaRPr lang="zh-CN" alt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209800" y="3745468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Generator of special conformal Transformation</a:t>
            </a:r>
            <a:endParaRPr lang="zh-CN" alt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3581400" y="6172200"/>
            <a:ext cx="5387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0000FF"/>
                </a:solidFill>
              </a:rPr>
              <a:t>H. G. </a:t>
            </a:r>
            <a:r>
              <a:rPr lang="en-US" altLang="zh-CN" sz="1200" dirty="0" err="1" smtClean="0">
                <a:solidFill>
                  <a:srgbClr val="0000FF"/>
                </a:solidFill>
              </a:rPr>
              <a:t>Dosch</a:t>
            </a:r>
            <a:r>
              <a:rPr lang="en-US" altLang="zh-CN" sz="1200" dirty="0" smtClean="0">
                <a:solidFill>
                  <a:srgbClr val="0000FF"/>
                </a:solidFill>
              </a:rPr>
              <a:t>  et al. PRD 91,045040(2015), PRD 91,085016(2015), PLB 759,171(2016)</a:t>
            </a:r>
            <a:endParaRPr lang="zh-CN" altLang="en-US" sz="1200" dirty="0">
              <a:solidFill>
                <a:srgbClr val="0000FF"/>
              </a:solidFill>
            </a:endParaRP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13th APCTP - BLTP JINR Joint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4823</TotalTime>
  <Words>1862</Words>
  <Application>Microsoft Office PowerPoint</Application>
  <PresentationFormat>全屏显示(4:3)</PresentationFormat>
  <Paragraphs>300</Paragraphs>
  <Slides>33</Slides>
  <Notes>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5" baseType="lpstr">
      <vt:lpstr>Office Theme</vt:lpstr>
      <vt:lpstr>Formula</vt:lpstr>
      <vt:lpstr>幻灯片 0</vt:lpstr>
      <vt:lpstr>Supersymmetric Light Front Holographic QCD</vt:lpstr>
      <vt:lpstr>幻灯片 2</vt:lpstr>
      <vt:lpstr> AdS/CFT</vt:lpstr>
      <vt:lpstr>HQCD</vt:lpstr>
      <vt:lpstr>幻灯片 5</vt:lpstr>
      <vt:lpstr>Light Front Holographic QCD</vt:lpstr>
      <vt:lpstr>幻灯片 7</vt:lpstr>
      <vt:lpstr>Supersymmetric Light Front Holographic QCD</vt:lpstr>
      <vt:lpstr>Superconformal QM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Conclusion</vt:lpstr>
      <vt:lpstr>幻灯片 28</vt:lpstr>
      <vt:lpstr>幻灯片 29</vt:lpstr>
      <vt:lpstr>幻灯片 30</vt:lpstr>
      <vt:lpstr>幻灯片 31</vt:lpstr>
      <vt:lpstr>幻灯片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zoulp</dc:creator>
  <cp:lastModifiedBy>imp</cp:lastModifiedBy>
  <cp:revision>350</cp:revision>
  <dcterms:created xsi:type="dcterms:W3CDTF">2006-08-16T00:00:00Z</dcterms:created>
  <dcterms:modified xsi:type="dcterms:W3CDTF">2019-07-15T04:30:43Z</dcterms:modified>
</cp:coreProperties>
</file>