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26" r:id="rId2"/>
    <p:sldId id="361" r:id="rId3"/>
    <p:sldId id="357" r:id="rId4"/>
    <p:sldId id="350" r:id="rId5"/>
    <p:sldId id="354" r:id="rId6"/>
    <p:sldId id="330" r:id="rId7"/>
    <p:sldId id="360" r:id="rId8"/>
    <p:sldId id="318" r:id="rId9"/>
    <p:sldId id="339" r:id="rId10"/>
    <p:sldId id="351" r:id="rId11"/>
    <p:sldId id="264" r:id="rId12"/>
    <p:sldId id="306" r:id="rId13"/>
    <p:sldId id="325" r:id="rId14"/>
    <p:sldId id="349" r:id="rId15"/>
    <p:sldId id="356" r:id="rId16"/>
    <p:sldId id="274" r:id="rId17"/>
    <p:sldId id="273" r:id="rId18"/>
    <p:sldId id="355" r:id="rId19"/>
    <p:sldId id="322" r:id="rId20"/>
    <p:sldId id="335" r:id="rId21"/>
    <p:sldId id="329" r:id="rId22"/>
    <p:sldId id="358" r:id="rId23"/>
    <p:sldId id="324" r:id="rId24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66" autoAdjust="0"/>
    <p:restoredTop sz="93812" autoAdjust="0"/>
  </p:normalViewPr>
  <p:slideViewPr>
    <p:cSldViewPr showGuides="1">
      <p:cViewPr>
        <p:scale>
          <a:sx n="76" d="100"/>
          <a:sy n="76" d="100"/>
        </p:scale>
        <p:origin x="282" y="114"/>
      </p:cViewPr>
      <p:guideLst>
        <p:guide orient="horz" pos="2160"/>
        <p:guide pos="2880"/>
        <p:guide orient="horz" pos="2115"/>
      </p:guideLst>
    </p:cSldViewPr>
  </p:slideViewPr>
  <p:outlineViewPr>
    <p:cViewPr>
      <p:scale>
        <a:sx n="33" d="100"/>
        <a:sy n="33" d="100"/>
      </p:scale>
      <p:origin x="30" y="51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E1C14305-31EA-4B24-AADE-E8388D458074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72B84B0B-2DD6-4480-B14F-A7EE032B0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27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…For inviting</a:t>
            </a:r>
            <a:r>
              <a:rPr lang="en-US" baseline="0" dirty="0" smtClean="0"/>
              <a:t> and for a possibility to attend…….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 would like to present our self-consistent studies I A </a:t>
            </a:r>
            <a:r>
              <a:rPr lang="en-US" baseline="0" dirty="0" err="1" smtClean="0"/>
              <a:t>Rs</a:t>
            </a:r>
            <a:r>
              <a:rPr lang="en-US" baseline="0" dirty="0" smtClean="0"/>
              <a:t> with renovated EDF by </a:t>
            </a:r>
            <a:r>
              <a:rPr lang="en-US" baseline="0" dirty="0" err="1" smtClean="0"/>
              <a:t>Fayans</a:t>
            </a:r>
            <a:r>
              <a:rPr lang="en-US" baseline="0" dirty="0" smtClean="0"/>
              <a:t> et al. /// </a:t>
            </a:r>
          </a:p>
          <a:p>
            <a:r>
              <a:rPr lang="en-US" baseline="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84B0B-2DD6-4480-B14F-A7EE032B0C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94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Having in hands a new DF3-f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Fully</a:t>
            </a:r>
            <a:r>
              <a:rPr lang="en-US" baseline="0" dirty="0" smtClean="0"/>
              <a:t> self-consistent description in case of isospin exc.  === IAS/ </a:t>
            </a:r>
          </a:p>
          <a:p>
            <a:r>
              <a:rPr lang="en-US" strike="sngStrike" baseline="0" dirty="0" smtClean="0"/>
              <a:t>vs Approximation for spin-dependent excitations and beta-decay/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84B0B-2DD6-4480-B14F-A7EE032B0C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34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2-non-magic Cd 130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84B0B-2DD6-4480-B14F-A7EE032B0CE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28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few results //////of many calculated</a:t>
            </a:r>
            <a:r>
              <a:rPr lang="en-US" dirty="0" smtClean="0"/>
              <a:t>. Reference chains.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84B0B-2DD6-4480-B14F-A7EE032B0CE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980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2-non magic Ru </a:t>
            </a:r>
            <a:r>
              <a:rPr lang="en-US" dirty="0" err="1" smtClean="0"/>
              <a:t>Pd</a:t>
            </a:r>
            <a:r>
              <a:rPr lang="en-US" dirty="0" smtClean="0"/>
              <a:t> and N=82 isotones. Very regular A-dependence/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84B0B-2DD6-4480-B14F-A7EE032B0CE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358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IAR energies for a</a:t>
            </a:r>
            <a:r>
              <a:rPr lang="en-US" baseline="0" dirty="0" smtClean="0"/>
              <a:t> long </a:t>
            </a:r>
            <a:r>
              <a:rPr lang="en-US" dirty="0" smtClean="0"/>
              <a:t> chain of Ni isotopes </a:t>
            </a:r>
          </a:p>
          <a:p>
            <a:r>
              <a:rPr lang="en-US" dirty="0" smtClean="0"/>
              <a:t>starting from the neutron-deficient</a:t>
            </a:r>
            <a:r>
              <a:rPr lang="en-US" baseline="0" dirty="0" smtClean="0"/>
              <a:t> 48Ni  nuclide.</a:t>
            </a:r>
          </a:p>
          <a:p>
            <a:r>
              <a:rPr lang="en-US" baseline="0" dirty="0" smtClean="0"/>
              <a:t>We show here the sensitivity to the screening of the Coulomb exchange amplitude</a:t>
            </a:r>
          </a:p>
          <a:p>
            <a:r>
              <a:rPr lang="en-US" baseline="0" dirty="0" smtClean="0"/>
              <a:t>Relaxing the screening from 100% to 80% gives </a:t>
            </a:r>
          </a:p>
          <a:p>
            <a:r>
              <a:rPr lang="en-US" baseline="0" dirty="0" smtClean="0"/>
              <a:t>About one hundred </a:t>
            </a:r>
            <a:r>
              <a:rPr lang="en-US" baseline="0" dirty="0" err="1" smtClean="0"/>
              <a:t>keV</a:t>
            </a:r>
            <a:r>
              <a:rPr lang="en-US" baseline="0" dirty="0" smtClean="0"/>
              <a:t>  //// here not that important </a:t>
            </a:r>
          </a:p>
          <a:p>
            <a:r>
              <a:rPr lang="en-US" baseline="0" dirty="0" smtClean="0"/>
              <a:t>But as we’ve seen in the case of 208Pb it works in the right direction.</a:t>
            </a:r>
          </a:p>
          <a:p>
            <a:r>
              <a:rPr lang="en-US" baseline="0" dirty="0" smtClean="0"/>
              <a:t>Decreasing the IAR energy.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 in the previous chains It would be desirable to have more data/ both in b+ and b- directions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Actually there is only one </a:t>
            </a:r>
            <a:r>
              <a:rPr lang="en-US" baseline="0" dirty="0" err="1" smtClean="0"/>
              <a:t>exp</a:t>
            </a:r>
            <a:r>
              <a:rPr lang="en-US" baseline="0" dirty="0" smtClean="0"/>
              <a:t>/point here for A=54.</a:t>
            </a:r>
          </a:p>
          <a:p>
            <a:r>
              <a:rPr lang="en-US" baseline="0" dirty="0" smtClean="0"/>
              <a:t>The agreement is  good. </a:t>
            </a:r>
          </a:p>
          <a:p>
            <a:r>
              <a:rPr lang="en-US" baseline="0" dirty="0" smtClean="0"/>
              <a:t>The errors of  the evaluated data are larger/ 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84B0B-2DD6-4480-B14F-A7EE032B0CE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223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84B0B-2DD6-4480-B14F-A7EE032B0CE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772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85810-0B86-4C14-931D-4310B464985B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2706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	Pairing part the contains the  rho dependent</a:t>
            </a:r>
            <a:r>
              <a:rPr lang="en-US" baseline="0" dirty="0" smtClean="0"/>
              <a:t> term and the term depending on grad(pho)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84B0B-2DD6-4480-B14F-A7EE032B0CE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517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motivation is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84B0B-2DD6-4480-B14F-A7EE032B0CE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534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studies of the IAR-s have got a renewed interest</a:t>
            </a:r>
            <a:r>
              <a:rPr lang="en-US" baseline="0" dirty="0" smtClean="0"/>
              <a:t> in now a days.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reason is a twofold/ </a:t>
            </a:r>
          </a:p>
          <a:p>
            <a:r>
              <a:rPr lang="en-US" baseline="0" dirty="0" smtClean="0"/>
              <a:t>In a number of dedicated studies it was shown that ///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84B0B-2DD6-4480-B14F-A7EE032B0CE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59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dirty="0" smtClean="0"/>
              <a:t>The studies of the IAR-s have </a:t>
            </a:r>
            <a:r>
              <a:rPr lang="en-US" b="1" i="0" dirty="0" smtClean="0"/>
              <a:t>attracted </a:t>
            </a:r>
            <a:r>
              <a:rPr lang="en-US" b="1" i="0" dirty="0" smtClean="0"/>
              <a:t>a renewed interest</a:t>
            </a:r>
            <a:r>
              <a:rPr lang="en-US" b="1" i="0" baseline="0" dirty="0" smtClean="0"/>
              <a:t> </a:t>
            </a:r>
            <a:r>
              <a:rPr lang="en-US" b="1" i="0" baseline="0" dirty="0" smtClean="0"/>
              <a:t>nowadays</a:t>
            </a:r>
            <a:r>
              <a:rPr lang="en-US" b="1" i="0" baseline="0" dirty="0" smtClean="0"/>
              <a:t>. </a:t>
            </a:r>
            <a:endParaRPr lang="en-US" b="1" i="0" baseline="0" dirty="0" smtClean="0"/>
          </a:p>
          <a:p>
            <a:r>
              <a:rPr lang="en-US" baseline="0" dirty="0" smtClean="0"/>
              <a:t>In </a:t>
            </a:r>
            <a:r>
              <a:rPr lang="en-US" baseline="0" dirty="0" smtClean="0"/>
              <a:t>a number of dedicated studies it was shown </a:t>
            </a:r>
            <a:r>
              <a:rPr lang="en-US" baseline="0" dirty="0" smtClean="0"/>
              <a:t>that  E </a:t>
            </a:r>
            <a:r>
              <a:rPr lang="en-US" baseline="0" dirty="0" err="1" smtClean="0"/>
              <a:t>IAR~Rnp</a:t>
            </a:r>
            <a:endParaRPr lang="en-US" baseline="0" dirty="0" smtClean="0"/>
          </a:p>
          <a:p>
            <a:r>
              <a:rPr lang="en-US" baseline="0" dirty="0" smtClean="0"/>
              <a:t>In turn the difference of n and p </a:t>
            </a:r>
            <a:r>
              <a:rPr lang="en-US" baseline="0" dirty="0" err="1" smtClean="0"/>
              <a:t>rms</a:t>
            </a:r>
            <a:r>
              <a:rPr lang="en-US" baseline="0" dirty="0" smtClean="0"/>
              <a:t> radii (Neutron </a:t>
            </a:r>
            <a:r>
              <a:rPr lang="en-US" b="1" baseline="0" dirty="0" smtClean="0"/>
              <a:t>skin thickness)</a:t>
            </a:r>
          </a:p>
          <a:p>
            <a:r>
              <a:rPr lang="en-US" b="1" baseline="0" dirty="0" smtClean="0"/>
              <a:t> </a:t>
            </a:r>
            <a:r>
              <a:rPr lang="en-US" baseline="0" dirty="0" smtClean="0"/>
              <a:t>is </a:t>
            </a:r>
            <a:r>
              <a:rPr lang="en-US" baseline="0" dirty="0" err="1" smtClean="0"/>
              <a:t>corrrelated</a:t>
            </a:r>
            <a:r>
              <a:rPr lang="en-US" baseline="0" dirty="0" smtClean="0"/>
              <a:t> with </a:t>
            </a:r>
            <a:r>
              <a:rPr lang="en-US" b="1" baseline="0" dirty="0" smtClean="0"/>
              <a:t>the symmetry energy  and its slope at saturation density .</a:t>
            </a:r>
          </a:p>
          <a:p>
            <a:r>
              <a:rPr lang="en-US" baseline="0" dirty="0" smtClean="0"/>
              <a:t>These are important AND STILL </a:t>
            </a:r>
            <a:r>
              <a:rPr lang="en-US" b="1" baseline="0" dirty="0" smtClean="0"/>
              <a:t>POORLY KNOWN  </a:t>
            </a:r>
            <a:r>
              <a:rPr lang="en-US" baseline="0" dirty="0" smtClean="0"/>
              <a:t>parameters of n.m. EOS .</a:t>
            </a:r>
          </a:p>
          <a:p>
            <a:r>
              <a:rPr lang="en-US" baseline="0" dirty="0" smtClean="0"/>
              <a:t>Also a deep similarity of </a:t>
            </a:r>
            <a:r>
              <a:rPr lang="en-US" b="1" baseline="0" dirty="0" err="1" smtClean="0"/>
              <a:t>n.m</a:t>
            </a:r>
            <a:r>
              <a:rPr lang="en-US" b="1" baseline="0" dirty="0" smtClean="0"/>
              <a:t> and a surface of  neutron-rich nuclei </a:t>
            </a:r>
            <a:r>
              <a:rPr lang="en-US" b="0" baseline="0" dirty="0" smtClean="0"/>
              <a:t>exists</a:t>
            </a:r>
            <a:r>
              <a:rPr lang="en-US" baseline="0" dirty="0" smtClean="0"/>
              <a:t>.</a:t>
            </a:r>
          </a:p>
          <a:p>
            <a:r>
              <a:rPr lang="en-US" b="1" baseline="0" dirty="0" smtClean="0"/>
              <a:t>IAR is typical surface mode by the way.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84B0B-2DD6-4480-B14F-A7EE032B0C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0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baseline="0" dirty="0" smtClean="0"/>
              <a:t>Importantly in  s-c calc. of </a:t>
            </a:r>
            <a:r>
              <a:rPr lang="en-US" b="1" baseline="0" dirty="0" smtClean="0"/>
              <a:t>the</a:t>
            </a:r>
            <a:r>
              <a:rPr lang="en-US" b="1" dirty="0" smtClean="0"/>
              <a:t> IARs </a:t>
            </a:r>
            <a:r>
              <a:rPr lang="en-US" b="1" dirty="0" smtClean="0"/>
              <a:t>one</a:t>
            </a:r>
            <a:r>
              <a:rPr lang="en-US" b="1" baseline="0" dirty="0" smtClean="0"/>
              <a:t>  must  </a:t>
            </a:r>
            <a:r>
              <a:rPr lang="en-US" b="1" dirty="0" smtClean="0"/>
              <a:t>take</a:t>
            </a:r>
            <a:r>
              <a:rPr lang="en-US" b="1" baseline="0" dirty="0" smtClean="0"/>
              <a:t> </a:t>
            </a:r>
            <a:r>
              <a:rPr lang="en-US" b="1" baseline="0" dirty="0" smtClean="0"/>
              <a:t>a</a:t>
            </a:r>
            <a:r>
              <a:rPr lang="en-US" b="1" dirty="0" smtClean="0"/>
              <a:t> control</a:t>
            </a:r>
            <a:r>
              <a:rPr lang="en-US" b="1" baseline="0" dirty="0" smtClean="0"/>
              <a:t> </a:t>
            </a:r>
            <a:r>
              <a:rPr lang="en-US" b="1" dirty="0" smtClean="0"/>
              <a:t>of </a:t>
            </a:r>
            <a:r>
              <a:rPr lang="en-US" b="1" dirty="0" smtClean="0"/>
              <a:t>all other </a:t>
            </a:r>
            <a:r>
              <a:rPr lang="en-US" b="1" dirty="0" err="1" smtClean="0"/>
              <a:t>g.s</a:t>
            </a:r>
            <a:r>
              <a:rPr lang="en-US" b="1" dirty="0" smtClean="0"/>
              <a:t> properties. </a:t>
            </a:r>
            <a:r>
              <a:rPr lang="en-US" b="1" baseline="0" dirty="0" smtClean="0"/>
              <a:t> </a:t>
            </a:r>
            <a:endParaRPr lang="en-US" b="1" baseline="0" dirty="0" smtClean="0"/>
          </a:p>
          <a:p>
            <a:r>
              <a:rPr lang="en-US" b="1" dirty="0" smtClean="0"/>
              <a:t>And  as I ‘ve told , first of all…of </a:t>
            </a:r>
            <a:r>
              <a:rPr lang="en-US" b="1" dirty="0" smtClean="0"/>
              <a:t>NUCEAR RADII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That’s because of STRONG CORRELATION</a:t>
            </a:r>
            <a:r>
              <a:rPr lang="en-US" baseline="0" dirty="0" smtClean="0"/>
              <a:t> of </a:t>
            </a:r>
            <a:r>
              <a:rPr lang="en-US" b="1" baseline="0" dirty="0" smtClean="0"/>
              <a:t>neutron SKIN and IAR  energy. </a:t>
            </a:r>
          </a:p>
          <a:p>
            <a:endParaRPr lang="en-US" b="1" baseline="0" dirty="0" smtClean="0"/>
          </a:p>
          <a:p>
            <a:endParaRPr lang="en-US" dirty="0" smtClean="0"/>
          </a:p>
          <a:p>
            <a:r>
              <a:rPr lang="en-US" dirty="0" smtClean="0"/>
              <a:t>Here is a graph from this paper  showing The link of E_IR and </a:t>
            </a:r>
            <a:r>
              <a:rPr lang="en-US" dirty="0" err="1" smtClean="0"/>
              <a:t>Rnp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se that many </a:t>
            </a:r>
            <a:r>
              <a:rPr lang="en-US" dirty="0" err="1" smtClean="0"/>
              <a:t>Sk</a:t>
            </a:r>
            <a:r>
              <a:rPr lang="en-US" dirty="0" smtClean="0"/>
              <a:t> functional </a:t>
            </a:r>
            <a:r>
              <a:rPr lang="en-US" b="1" dirty="0" smtClean="0"/>
              <a:t>fail</a:t>
            </a:r>
            <a:r>
              <a:rPr lang="en-US" b="1" baseline="0" dirty="0" smtClean="0"/>
              <a:t> </a:t>
            </a:r>
            <a:r>
              <a:rPr lang="en-US" b="1" dirty="0" smtClean="0"/>
              <a:t>To describe SIMULTANEOUSLY both </a:t>
            </a:r>
            <a:r>
              <a:rPr lang="en-US" b="1" dirty="0" err="1" smtClean="0"/>
              <a:t>exp.E_IAR</a:t>
            </a:r>
            <a:r>
              <a:rPr lang="en-US" b="1" dirty="0" smtClean="0"/>
              <a:t> </a:t>
            </a:r>
            <a:endParaRPr lang="en-US" b="1" dirty="0" smtClean="0"/>
          </a:p>
          <a:p>
            <a:r>
              <a:rPr lang="en-US" b="1" dirty="0" smtClean="0"/>
              <a:t>and  </a:t>
            </a:r>
            <a:r>
              <a:rPr lang="en-US" b="1" dirty="0" err="1" smtClean="0"/>
              <a:t>the.SKIN</a:t>
            </a:r>
            <a:r>
              <a:rPr lang="en-US" b="1" dirty="0" smtClean="0"/>
              <a:t> in 208Pb </a:t>
            </a:r>
            <a:r>
              <a:rPr lang="en-US" b="1" dirty="0" smtClean="0"/>
              <a:t>in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irs</a:t>
            </a:r>
            <a:r>
              <a:rPr lang="en-US" b="1" baseline="0" dirty="0" smtClean="0"/>
              <a:t> range of </a:t>
            </a:r>
            <a:r>
              <a:rPr lang="en-US" b="1" dirty="0" smtClean="0"/>
              <a:t>known </a:t>
            </a:r>
            <a:r>
              <a:rPr lang="en-US" b="1" dirty="0" smtClean="0"/>
              <a:t>from different EXP </a:t>
            </a:r>
          </a:p>
          <a:p>
            <a:r>
              <a:rPr lang="en-US" dirty="0" smtClean="0"/>
              <a:t>The most precise</a:t>
            </a:r>
            <a:r>
              <a:rPr lang="en-US" baseline="0" dirty="0" smtClean="0"/>
              <a:t> EXP is sophisticated and expensive </a:t>
            </a:r>
            <a:r>
              <a:rPr lang="en-US" b="1" baseline="0" dirty="0" smtClean="0"/>
              <a:t>PREX – parity violating </a:t>
            </a:r>
            <a:r>
              <a:rPr lang="en-US" b="1" baseline="0" dirty="0" err="1" smtClean="0"/>
              <a:t>e,e</a:t>
            </a:r>
            <a:r>
              <a:rPr lang="en-US" b="1" baseline="0" dirty="0" smtClean="0"/>
              <a:t>’.</a:t>
            </a:r>
          </a:p>
          <a:p>
            <a:r>
              <a:rPr lang="en-US" b="1" baseline="0" dirty="0" smtClean="0"/>
              <a:t>So, may be it would be </a:t>
            </a:r>
            <a:r>
              <a:rPr lang="en-US" b="1" baseline="0" dirty="0" err="1" smtClean="0"/>
              <a:t>cheeper</a:t>
            </a:r>
            <a:r>
              <a:rPr lang="en-US" b="1" baseline="0" dirty="0" smtClean="0"/>
              <a:t> to rely on new </a:t>
            </a:r>
            <a:r>
              <a:rPr lang="en-US" b="1" baseline="0" dirty="0" err="1" smtClean="0"/>
              <a:t>exp.study</a:t>
            </a:r>
            <a:r>
              <a:rPr lang="en-US" b="1" baseline="0" dirty="0" smtClean="0"/>
              <a:t> IAR then….</a:t>
            </a:r>
            <a:r>
              <a:rPr lang="en-US" b="1" baseline="0" dirty="0" smtClean="0">
                <a:sym typeface="Wingdings" panose="05000000000000000000" pitchFamily="2" charset="2"/>
              </a:rPr>
              <a:t>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The</a:t>
            </a:r>
            <a:r>
              <a:rPr lang="en-US" baseline="0" dirty="0" smtClean="0"/>
              <a:t> next </a:t>
            </a:r>
            <a:r>
              <a:rPr lang="en-US" dirty="0" smtClean="0"/>
              <a:t> PROBLEM we</a:t>
            </a:r>
            <a:r>
              <a:rPr lang="en-US" baseline="0" dirty="0" smtClean="0"/>
              <a:t> see here is</a:t>
            </a:r>
            <a:r>
              <a:rPr lang="en-US" dirty="0" smtClean="0"/>
              <a:t> well known UNDERESTIMATE OF </a:t>
            </a:r>
            <a:r>
              <a:rPr lang="en-US" dirty="0" err="1" smtClean="0"/>
              <a:t>IAR_Energy</a:t>
            </a:r>
            <a:r>
              <a:rPr lang="en-US" dirty="0" smtClean="0"/>
              <a:t> by </a:t>
            </a:r>
          </a:p>
          <a:p>
            <a:r>
              <a:rPr lang="en-US" b="1" dirty="0" smtClean="0"/>
              <a:t>S-C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Skyrme</a:t>
            </a:r>
            <a:r>
              <a:rPr lang="en-US" b="1" baseline="0" dirty="0" smtClean="0"/>
              <a:t>-HFB calculations.</a:t>
            </a:r>
            <a:r>
              <a:rPr lang="en-US" b="1" dirty="0" smtClean="0"/>
              <a:t> </a:t>
            </a:r>
          </a:p>
          <a:p>
            <a:r>
              <a:rPr lang="en-US" dirty="0" smtClean="0"/>
              <a:t>Could</a:t>
            </a:r>
            <a:r>
              <a:rPr lang="en-US" baseline="0" dirty="0" smtClean="0"/>
              <a:t> it be that </a:t>
            </a:r>
            <a:r>
              <a:rPr lang="en-US" dirty="0" smtClean="0"/>
              <a:t> some other</a:t>
            </a:r>
            <a:r>
              <a:rPr lang="en-US" baseline="0" dirty="0" smtClean="0"/>
              <a:t> functional do the job?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84B0B-2DD6-4480-B14F-A7EE032B0C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37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There </a:t>
            </a:r>
            <a:r>
              <a:rPr lang="en-US" baseline="0" dirty="0" smtClean="0"/>
              <a:t>are few RPA  and </a:t>
            </a:r>
            <a:r>
              <a:rPr lang="en-US" baseline="0" dirty="0" err="1" smtClean="0"/>
              <a:t>pnQRPA</a:t>
            </a:r>
            <a:r>
              <a:rPr lang="en-US" baseline="0" dirty="0" smtClean="0"/>
              <a:t> papers </a:t>
            </a:r>
            <a:r>
              <a:rPr lang="en-US" b="1" baseline="0" dirty="0" smtClean="0"/>
              <a:t>for magic and semi-magic nuclei </a:t>
            </a:r>
            <a:r>
              <a:rPr lang="en-US" baseline="0" dirty="0" smtClean="0"/>
              <a:t> with different EDFs</a:t>
            </a:r>
          </a:p>
          <a:p>
            <a:r>
              <a:rPr lang="en-US" b="1" baseline="0" dirty="0" smtClean="0"/>
              <a:t>Our F-S-C Continuum QRPA has been done  for non-magic  nuclei </a:t>
            </a:r>
          </a:p>
          <a:p>
            <a:r>
              <a:rPr lang="en-US" b="1" baseline="0" dirty="0" smtClean="0"/>
              <a:t>with the paring on both in n and p  spaces</a:t>
            </a:r>
            <a:r>
              <a:rPr lang="en-US" b="1" baseline="0" dirty="0" smtClean="0"/>
              <a:t>.</a:t>
            </a:r>
            <a:endParaRPr lang="en-US" b="1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84B0B-2DD6-4480-B14F-A7EE032B0C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48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According</a:t>
            </a:r>
            <a:r>
              <a:rPr lang="en-US" baseline="0" dirty="0" smtClean="0"/>
              <a:t> to </a:t>
            </a:r>
            <a:r>
              <a:rPr lang="en-US" dirty="0" smtClean="0"/>
              <a:t>The recent review book edited by N </a:t>
            </a:r>
            <a:r>
              <a:rPr lang="en-US" dirty="0" err="1" smtClean="0"/>
              <a:t>Schnuk</a:t>
            </a:r>
            <a:r>
              <a:rPr lang="en-US" dirty="0" smtClean="0"/>
              <a:t> F-s EDF belongs to a family of FF.</a:t>
            </a:r>
          </a:p>
          <a:p>
            <a:r>
              <a:rPr lang="en-US" baseline="0" dirty="0" smtClean="0"/>
              <a:t>A very close to it is recent BCPM functional..</a:t>
            </a:r>
          </a:p>
          <a:p>
            <a:r>
              <a:rPr lang="en-US" dirty="0" smtClean="0"/>
              <a:t>Main</a:t>
            </a:r>
            <a:r>
              <a:rPr lang="en-US" baseline="0" dirty="0" smtClean="0"/>
              <a:t> features//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84B0B-2DD6-4480-B14F-A7EE032B0C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52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</a:t>
            </a:r>
            <a:r>
              <a:rPr lang="en-US" baseline="0" dirty="0" smtClean="0"/>
              <a:t> we compare the SK and F EDF depending on rho and nu …</a:t>
            </a:r>
          </a:p>
          <a:p>
            <a:r>
              <a:rPr lang="en-US" baseline="0" dirty="0" smtClean="0"/>
              <a:t>Very schematically the normal density parts--</a:t>
            </a:r>
            <a:r>
              <a:rPr lang="en-US" baseline="0" dirty="0" smtClean="0">
                <a:sym typeface="Wingdings" panose="05000000000000000000" pitchFamily="2" charset="2"/>
              </a:rPr>
              <a:t>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The Fs has more complicated linear-fractional structure of a PADE type. GAM=0  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84B0B-2DD6-4480-B14F-A7EE032B0C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08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We</a:t>
            </a:r>
            <a:r>
              <a:rPr lang="en-US" baseline="0" dirty="0" smtClean="0"/>
              <a:t> figured out , the F functional has to modified in order to describe the IAR energies.</a:t>
            </a:r>
          </a:p>
          <a:p>
            <a:r>
              <a:rPr lang="en-US" baseline="0" dirty="0" smtClean="0"/>
              <a:t>2 main ingredients are to be changed  </a:t>
            </a:r>
          </a:p>
          <a:p>
            <a:r>
              <a:rPr lang="en-US" baseline="0" dirty="0" smtClean="0"/>
              <a:t>1/   2-b-s-o.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84B0B-2DD6-4480-B14F-A7EE032B0C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35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Second and the Most </a:t>
            </a:r>
            <a:r>
              <a:rPr lang="en-US" dirty="0" smtClean="0"/>
              <a:t>important </a:t>
            </a:r>
            <a:r>
              <a:rPr lang="en-US" dirty="0" err="1" smtClean="0"/>
              <a:t>ingr</a:t>
            </a:r>
            <a:r>
              <a:rPr lang="en-US" dirty="0" smtClean="0"/>
              <a:t>. Defining the IAR energy is a Coulomb </a:t>
            </a:r>
            <a:r>
              <a:rPr lang="en-US" dirty="0" smtClean="0"/>
              <a:t>interaction/</a:t>
            </a:r>
            <a:endParaRPr lang="en-US" dirty="0" smtClean="0"/>
          </a:p>
          <a:p>
            <a:r>
              <a:rPr lang="en-US" dirty="0" smtClean="0"/>
              <a:t>A C part of EDF is written here.</a:t>
            </a:r>
          </a:p>
          <a:p>
            <a:r>
              <a:rPr lang="en-US" dirty="0" smtClean="0"/>
              <a:t>With such provision we got a new form of F EDF  DF3f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84B0B-2DD6-4480-B14F-A7EE032B0C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51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80% screening it</a:t>
            </a:r>
            <a:r>
              <a:rPr lang="en-US" baseline="0" dirty="0" smtClean="0"/>
              <a:t> is possible to describe the d(B) </a:t>
            </a:r>
          </a:p>
          <a:p>
            <a:r>
              <a:rPr lang="en-US" baseline="0" dirty="0" smtClean="0"/>
              <a:t>between the core nuclei and its 2-nucleons mirror partners  quite good.  </a:t>
            </a:r>
            <a:endParaRPr lang="ru-RU" baseline="0" dirty="0" smtClean="0"/>
          </a:p>
          <a:p>
            <a:r>
              <a:rPr lang="en-US" baseline="0" dirty="0" smtClean="0"/>
              <a:t>40(20,20) Ca –core nucleus, mirror  pair (18,20) 38Ar and 38 Ca (20,18)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84B0B-2DD6-4480-B14F-A7EE032B0C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25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45EE-A5C6-4F5A-BB92-10802EC1BD8E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03D-388C-4EE8-80DE-8DFD1E17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6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45EE-A5C6-4F5A-BB92-10802EC1BD8E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03D-388C-4EE8-80DE-8DFD1E17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00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45EE-A5C6-4F5A-BB92-10802EC1BD8E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03D-388C-4EE8-80DE-8DFD1E17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18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3A2FE-0EB3-4DD6-A036-9E92EAE96973}" type="datetime1">
              <a:rPr lang="ru-RU"/>
              <a:pPr>
                <a:defRPr/>
              </a:pPr>
              <a:t>15.07.2019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Workshop ESNT June 28 – July 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2716E-2755-403C-827E-42512D948A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06879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45EE-A5C6-4F5A-BB92-10802EC1BD8E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03D-388C-4EE8-80DE-8DFD1E17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9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45EE-A5C6-4F5A-BB92-10802EC1BD8E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03D-388C-4EE8-80DE-8DFD1E17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60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45EE-A5C6-4F5A-BB92-10802EC1BD8E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03D-388C-4EE8-80DE-8DFD1E17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5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45EE-A5C6-4F5A-BB92-10802EC1BD8E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03D-388C-4EE8-80DE-8DFD1E17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2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45EE-A5C6-4F5A-BB92-10802EC1BD8E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03D-388C-4EE8-80DE-8DFD1E17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95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45EE-A5C6-4F5A-BB92-10802EC1BD8E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03D-388C-4EE8-80DE-8DFD1E17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6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45EE-A5C6-4F5A-BB92-10802EC1BD8E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03D-388C-4EE8-80DE-8DFD1E17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99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45EE-A5C6-4F5A-BB92-10802EC1BD8E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03D-388C-4EE8-80DE-8DFD1E17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6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E45EE-A5C6-4F5A-BB92-10802EC1BD8E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6503D-388C-4EE8-80DE-8DFD1E17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0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2.bin"/><Relationship Id="rId7" Type="http://schemas.openxmlformats.org/officeDocument/2006/relationships/image" Target="../media/image2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36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6.emf"/><Relationship Id="rId4" Type="http://schemas.openxmlformats.org/officeDocument/2006/relationships/image" Target="../media/image45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0.png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217847"/>
            <a:ext cx="9143999" cy="45858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	</a:t>
            </a:r>
            <a:r>
              <a:rPr lang="en-US" sz="2800" dirty="0" smtClean="0"/>
              <a:t>                        </a:t>
            </a:r>
            <a:r>
              <a:rPr lang="en-US" sz="2400" i="1" dirty="0" err="1" smtClean="0"/>
              <a:t>I.N.Borzov</a:t>
            </a:r>
            <a:r>
              <a:rPr lang="en-US" sz="2400" i="1" dirty="0" smtClean="0"/>
              <a:t> </a:t>
            </a:r>
            <a:r>
              <a:rPr lang="en-US" sz="2400" i="1" baseline="30000" dirty="0" smtClean="0"/>
              <a:t>1,2</a:t>
            </a:r>
            <a:r>
              <a:rPr lang="en-US" sz="2400" i="1" dirty="0" smtClean="0"/>
              <a:t>, S.V. </a:t>
            </a:r>
            <a:r>
              <a:rPr lang="en-US" sz="2400" i="1" dirty="0" err="1" smtClean="0"/>
              <a:t>Tolokonnikov</a:t>
            </a:r>
            <a:r>
              <a:rPr lang="en-US" sz="2400" i="1" dirty="0" smtClean="0"/>
              <a:t> </a:t>
            </a:r>
            <a:r>
              <a:rPr lang="en-US" sz="2400" i="1" baseline="30000" dirty="0" smtClean="0"/>
              <a:t>1</a:t>
            </a:r>
          </a:p>
          <a:p>
            <a:pPr algn="ctr"/>
            <a:r>
              <a:rPr lang="en-US" i="1" dirty="0" smtClean="0"/>
              <a:t>                </a:t>
            </a:r>
            <a:r>
              <a:rPr lang="en-US" i="1" baseline="30000" dirty="0" smtClean="0"/>
              <a:t>1</a:t>
            </a:r>
            <a:r>
              <a:rPr lang="en-US" i="1" baseline="30000" dirty="0"/>
              <a:t>)</a:t>
            </a:r>
            <a:r>
              <a:rPr lang="en-US" i="1" baseline="30000" dirty="0" smtClean="0"/>
              <a:t> </a:t>
            </a:r>
            <a:r>
              <a:rPr lang="en-US" i="1" dirty="0" smtClean="0"/>
              <a:t>National </a:t>
            </a:r>
            <a:r>
              <a:rPr lang="en-US" i="1" dirty="0"/>
              <a:t>Research Centre “</a:t>
            </a:r>
            <a:r>
              <a:rPr lang="en-US" i="1" dirty="0" err="1"/>
              <a:t>Kurchatov</a:t>
            </a:r>
            <a:r>
              <a:rPr lang="en-US" i="1" dirty="0"/>
              <a:t> Institute</a:t>
            </a:r>
            <a:r>
              <a:rPr lang="en-US" i="1" dirty="0" smtClean="0"/>
              <a:t>”, </a:t>
            </a:r>
            <a:r>
              <a:rPr lang="en-US" i="1" dirty="0"/>
              <a:t>Moscow, </a:t>
            </a:r>
            <a:r>
              <a:rPr lang="en-US" i="1" dirty="0" smtClean="0"/>
              <a:t>Russia</a:t>
            </a:r>
          </a:p>
          <a:p>
            <a:pPr algn="ctr"/>
            <a:endParaRPr lang="en-US" i="1" dirty="0" smtClean="0"/>
          </a:p>
          <a:p>
            <a:r>
              <a:rPr lang="en-US" i="1" dirty="0"/>
              <a:t>	</a:t>
            </a:r>
            <a:r>
              <a:rPr lang="en-US" i="1" dirty="0" smtClean="0"/>
              <a:t>	            </a:t>
            </a:r>
            <a:r>
              <a:rPr lang="en-US" i="1" baseline="30000" dirty="0" smtClean="0"/>
              <a:t>2)  </a:t>
            </a:r>
            <a:r>
              <a:rPr lang="en-US" i="1" dirty="0" err="1" smtClean="0"/>
              <a:t>Bogolubov</a:t>
            </a:r>
            <a:r>
              <a:rPr lang="en-US" i="1" dirty="0" smtClean="0"/>
              <a:t> </a:t>
            </a:r>
            <a:r>
              <a:rPr lang="en-US" i="1" dirty="0"/>
              <a:t>Laboratory of  Theoretical </a:t>
            </a:r>
            <a:r>
              <a:rPr lang="en-US" i="1" dirty="0" smtClean="0"/>
              <a:t>Physics</a:t>
            </a:r>
          </a:p>
          <a:p>
            <a:r>
              <a:rPr lang="en-US" i="1" dirty="0" smtClean="0"/>
              <a:t> 		          Joint </a:t>
            </a:r>
            <a:r>
              <a:rPr lang="en-US" i="1" dirty="0"/>
              <a:t>Institute of Nuclear Research, </a:t>
            </a:r>
            <a:r>
              <a:rPr lang="en-US" i="1" dirty="0" err="1" smtClean="0"/>
              <a:t>Dubna</a:t>
            </a:r>
            <a:r>
              <a:rPr lang="en-US" i="1" dirty="0" smtClean="0"/>
              <a:t>, Russia</a:t>
            </a:r>
          </a:p>
          <a:p>
            <a:pPr algn="ctr"/>
            <a:endParaRPr lang="en-US" sz="3200" i="1" dirty="0"/>
          </a:p>
          <a:p>
            <a:pPr algn="ctr"/>
            <a:endParaRPr lang="en-US" sz="3200" i="1" dirty="0"/>
          </a:p>
          <a:p>
            <a:pPr algn="ctr"/>
            <a:r>
              <a:rPr lang="en-US" sz="3200" i="1" dirty="0" smtClean="0"/>
              <a:t> Fully self-consistent  study </a:t>
            </a:r>
          </a:p>
          <a:p>
            <a:pPr algn="ctr"/>
            <a:r>
              <a:rPr lang="en-US" sz="3200" i="1" dirty="0" smtClean="0"/>
              <a:t>of the isobaric analog resonances.</a:t>
            </a:r>
          </a:p>
          <a:p>
            <a:r>
              <a:rPr lang="en-US" sz="3200" i="1" dirty="0" smtClean="0"/>
              <a:t>             </a:t>
            </a:r>
            <a:endParaRPr lang="en-US" sz="3200" i="1" dirty="0"/>
          </a:p>
          <a:p>
            <a:pPr algn="ctr"/>
            <a:r>
              <a:rPr lang="en-US" sz="32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i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endParaRPr lang="en-US" sz="3200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53" y="265106"/>
            <a:ext cx="585787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413" y="289712"/>
            <a:ext cx="971550" cy="6881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6094472"/>
            <a:ext cx="8514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cap="all" dirty="0" smtClean="0">
                <a:latin typeface="Book Antiqua"/>
              </a:rPr>
              <a:t>          JINR, </a:t>
            </a:r>
            <a:r>
              <a:rPr lang="en-US" sz="2000" b="1" i="1" cap="all" dirty="0" err="1" smtClean="0">
                <a:latin typeface="Book Antiqua"/>
              </a:rPr>
              <a:t>Dubna</a:t>
            </a:r>
            <a:r>
              <a:rPr lang="en-US" sz="2000" b="1" i="1" cap="all" dirty="0" smtClean="0">
                <a:latin typeface="Book Antiqua"/>
              </a:rPr>
              <a:t>, RUSSIA   14 -18 July  2019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200969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53752" y="4855"/>
            <a:ext cx="9036496" cy="657390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-12526"/>
            <a:ext cx="9144000" cy="10772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		</a:t>
            </a:r>
            <a:r>
              <a:rPr lang="ru-RU" sz="2400" i="1" dirty="0" smtClean="0"/>
              <a:t>	</a:t>
            </a:r>
            <a:r>
              <a:rPr lang="en-US" sz="3200" i="1" dirty="0" smtClean="0"/>
              <a:t>Isospin resonances .</a:t>
            </a:r>
          </a:p>
          <a:p>
            <a:r>
              <a:rPr lang="en-US" sz="3200" i="1" dirty="0"/>
              <a:t> </a:t>
            </a:r>
            <a:r>
              <a:rPr lang="en-US" sz="3200" i="1" dirty="0" smtClean="0"/>
              <a:t>       Fully self-consistent approach</a:t>
            </a:r>
            <a:r>
              <a:rPr lang="en-US" sz="3200" b="1" i="1" dirty="0" smtClean="0">
                <a:solidFill>
                  <a:srgbClr val="FF0000"/>
                </a:solidFill>
              </a:rPr>
              <a:t>.   DF3 –f.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88433" y="6102124"/>
            <a:ext cx="5842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I.N.Borzov</a:t>
            </a:r>
            <a:r>
              <a:rPr lang="en-US" sz="2000" i="1" dirty="0" smtClean="0"/>
              <a:t>, S.V. </a:t>
            </a:r>
            <a:r>
              <a:rPr lang="en-US" sz="2000" i="1" dirty="0" err="1" smtClean="0"/>
              <a:t>Tolokonnikov</a:t>
            </a:r>
            <a:r>
              <a:rPr lang="en-US" sz="2000" i="1" dirty="0" smtClean="0"/>
              <a:t>, Phys. At. </a:t>
            </a:r>
            <a:r>
              <a:rPr lang="en-US" sz="2000" i="1" dirty="0" err="1" smtClean="0"/>
              <a:t>Nucl</a:t>
            </a:r>
            <a:r>
              <a:rPr lang="en-US" sz="2000" i="1" dirty="0" smtClean="0"/>
              <a:t>. </a:t>
            </a:r>
            <a:r>
              <a:rPr lang="ru-RU" sz="2000" i="1" dirty="0"/>
              <a:t>№</a:t>
            </a:r>
            <a:r>
              <a:rPr lang="en-US" sz="2000" i="1" dirty="0" smtClean="0"/>
              <a:t>6 (2019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43" y="4544725"/>
            <a:ext cx="4485966" cy="128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252" y="4776326"/>
            <a:ext cx="2043222" cy="628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497" y="1698236"/>
            <a:ext cx="5018152" cy="1008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057314"/>
            <a:ext cx="2641599" cy="9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05" y="3054905"/>
            <a:ext cx="329763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631368" y="4175393"/>
            <a:ext cx="1542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 </a:t>
            </a:r>
            <a:r>
              <a:rPr lang="en-US" i="1" dirty="0"/>
              <a:t>≡ </a:t>
            </a:r>
            <a:r>
              <a:rPr lang="en-US" dirty="0"/>
              <a:t>(</a:t>
            </a:r>
            <a:r>
              <a:rPr lang="en-US" b="1" dirty="0"/>
              <a:t>r</a:t>
            </a:r>
            <a:r>
              <a:rPr lang="en-US" dirty="0"/>
              <a:t>1</a:t>
            </a:r>
            <a:r>
              <a:rPr lang="en-US" i="1" dirty="0"/>
              <a:t>, s</a:t>
            </a:r>
            <a:r>
              <a:rPr lang="en-US" dirty="0"/>
              <a:t>1</a:t>
            </a:r>
            <a:r>
              <a:rPr lang="en-US" i="1" dirty="0"/>
              <a:t>, t</a:t>
            </a:r>
            <a:r>
              <a:rPr lang="en-US" dirty="0"/>
              <a:t>1).</a:t>
            </a:r>
          </a:p>
        </p:txBody>
      </p:sp>
    </p:spTree>
    <p:extLst>
      <p:ext uri="{BB962C8B-B14F-4D97-AF65-F5344CB8AC3E}">
        <p14:creationId xmlns:p14="http://schemas.microsoft.com/office/powerpoint/2010/main" val="13566529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</a:rPr>
              <a:t/>
            </a:r>
            <a:br>
              <a:rPr lang="en-US" sz="2800" b="1" i="1" dirty="0" smtClean="0">
                <a:solidFill>
                  <a:schemeClr val="bg1"/>
                </a:solidFill>
              </a:rPr>
            </a:br>
            <a:r>
              <a:rPr lang="en-US" sz="2800" b="1" i="1" dirty="0" smtClean="0">
                <a:solidFill>
                  <a:schemeClr val="bg1"/>
                </a:solidFill>
              </a:rPr>
              <a:t>FFST.   Continuum  </a:t>
            </a:r>
            <a:r>
              <a:rPr lang="en-US" sz="2800" b="1" i="1" dirty="0" err="1" smtClean="0">
                <a:solidFill>
                  <a:schemeClr val="bg1"/>
                </a:solidFill>
              </a:rPr>
              <a:t>pnQRPA</a:t>
            </a:r>
            <a:r>
              <a:rPr lang="en-US" sz="2800" b="1" i="1" dirty="0" smtClean="0">
                <a:solidFill>
                  <a:schemeClr val="bg1"/>
                </a:solidFill>
              </a:rPr>
              <a:t>.    Full </a:t>
            </a:r>
            <a:r>
              <a:rPr lang="en-US" sz="2800" b="1" i="1" dirty="0" err="1">
                <a:solidFill>
                  <a:schemeClr val="bg1"/>
                </a:solidFill>
              </a:rPr>
              <a:t>ph</a:t>
            </a:r>
            <a:r>
              <a:rPr lang="en-US" sz="2800" b="1" i="1" dirty="0">
                <a:solidFill>
                  <a:schemeClr val="bg1"/>
                </a:solidFill>
              </a:rPr>
              <a:t>-basis,  </a:t>
            </a:r>
            <a:r>
              <a:rPr lang="en-US" sz="2800" b="1" i="1" dirty="0" smtClean="0">
                <a:solidFill>
                  <a:schemeClr val="bg1"/>
                </a:solidFill>
              </a:rPr>
              <a:t>  SO(8</a:t>
            </a:r>
            <a:r>
              <a:rPr lang="en-US" sz="2800" b="1" i="1" dirty="0">
                <a:solidFill>
                  <a:schemeClr val="bg1"/>
                </a:solidFill>
              </a:rPr>
              <a:t>) symmetry </a:t>
            </a:r>
            <a:br>
              <a:rPr lang="en-US" sz="2800" b="1" i="1" dirty="0">
                <a:solidFill>
                  <a:schemeClr val="bg1"/>
                </a:solidFill>
              </a:rPr>
            </a:br>
            <a:endParaRPr lang="en-US" sz="2800" b="1" i="1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688457"/>
              </p:ext>
            </p:extLst>
          </p:nvPr>
        </p:nvGraphicFramePr>
        <p:xfrm>
          <a:off x="759425" y="1052736"/>
          <a:ext cx="7935336" cy="1707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89" name="Формула" r:id="rId3" imgW="6019800" imgH="1295400" progId="Equation.3">
                  <p:embed/>
                </p:oleObj>
              </mc:Choice>
              <mc:Fallback>
                <p:oleObj name="Формула" r:id="rId3" imgW="6019800" imgH="1295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425" y="1052736"/>
                        <a:ext cx="7935336" cy="1707604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 w="38100">
                        <a:solidFill>
                          <a:srgbClr val="9999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30960" y="3058757"/>
            <a:ext cx="4938464" cy="7025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eaLnBrk="1" hangingPunct="1"/>
            <a:endParaRPr lang="ru-RU" sz="1800">
              <a:solidFill>
                <a:srgbClr val="000000"/>
              </a:solidFill>
              <a:effectLst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074797"/>
              </p:ext>
            </p:extLst>
          </p:nvPr>
        </p:nvGraphicFramePr>
        <p:xfrm>
          <a:off x="4119586" y="3149126"/>
          <a:ext cx="45751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0" name="Формула" r:id="rId5" imgW="4851360" imgH="380880" progId="Equation.3">
                  <p:embed/>
                </p:oleObj>
              </mc:Choice>
              <mc:Fallback>
                <p:oleObj name="Формула" r:id="rId5" imgW="4851360" imgH="3808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586" y="3149126"/>
                        <a:ext cx="457517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38" y="3899135"/>
            <a:ext cx="4341555" cy="29309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</p:pic>
      <p:sp>
        <p:nvSpPr>
          <p:cNvPr id="3" name="Прямоугольник 2"/>
          <p:cNvSpPr/>
          <p:nvPr/>
        </p:nvSpPr>
        <p:spPr>
          <a:xfrm>
            <a:off x="4932040" y="4797152"/>
            <a:ext cx="3280450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	Continuum </a:t>
            </a:r>
            <a:r>
              <a:rPr lang="en-US" i="1" dirty="0" err="1" smtClean="0"/>
              <a:t>pnQRPA</a:t>
            </a:r>
            <a:r>
              <a:rPr lang="en-US" i="1" dirty="0" smtClean="0"/>
              <a:t> 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    for spin-isospin excitations</a:t>
            </a:r>
          </a:p>
          <a:p>
            <a:r>
              <a:rPr lang="en-US" i="1" dirty="0" smtClean="0"/>
              <a:t>         I.N.B, </a:t>
            </a:r>
            <a:r>
              <a:rPr lang="en-US" i="1" dirty="0" err="1" smtClean="0"/>
              <a:t>E.L.Trykov</a:t>
            </a:r>
            <a:r>
              <a:rPr lang="en-US" i="1" dirty="0" smtClean="0"/>
              <a:t>, S.A. </a:t>
            </a:r>
            <a:r>
              <a:rPr lang="en-US" i="1" dirty="0" err="1" smtClean="0"/>
              <a:t>Fayans</a:t>
            </a:r>
            <a:endParaRPr lang="en-US" i="1" dirty="0" smtClean="0"/>
          </a:p>
          <a:p>
            <a:r>
              <a:rPr lang="en-US" i="1" dirty="0" smtClean="0"/>
              <a:t>             </a:t>
            </a:r>
            <a:r>
              <a:rPr lang="en-US" i="1" dirty="0" err="1" smtClean="0"/>
              <a:t>Sov</a:t>
            </a:r>
            <a:r>
              <a:rPr lang="en-US" i="1" dirty="0" smtClean="0"/>
              <a:t>. J. </a:t>
            </a:r>
            <a:r>
              <a:rPr lang="en-US" i="1" dirty="0" err="1" smtClean="0"/>
              <a:t>Nucl.Phys</a:t>
            </a:r>
            <a:r>
              <a:rPr lang="en-US" i="1" dirty="0" smtClean="0"/>
              <a:t>.  (1990)</a:t>
            </a:r>
            <a:endParaRPr lang="en-US" i="1" dirty="0"/>
          </a:p>
          <a:p>
            <a:endParaRPr lang="en-US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44102" y="4206146"/>
            <a:ext cx="856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   SO(8)</a:t>
            </a:r>
            <a:endParaRPr lang="en-US" i="1" dirty="0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688457"/>
              </p:ext>
            </p:extLst>
          </p:nvPr>
        </p:nvGraphicFramePr>
        <p:xfrm>
          <a:off x="765081" y="1052736"/>
          <a:ext cx="7935336" cy="1707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1" name="Формула" r:id="rId8" imgW="6019800" imgH="1295400" progId="Equation.3">
                  <p:embed/>
                </p:oleObj>
              </mc:Choice>
              <mc:Fallback>
                <p:oleObj name="Формула" r:id="rId8" imgW="6019800" imgH="129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081" y="1052736"/>
                        <a:ext cx="7935336" cy="1707604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 w="38100">
                        <a:solidFill>
                          <a:srgbClr val="9999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7042" y="3058757"/>
            <a:ext cx="2748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Account for </a:t>
            </a:r>
            <a:r>
              <a:rPr lang="en-US" i="1" dirty="0" err="1" smtClean="0"/>
              <a:t>g.s</a:t>
            </a:r>
            <a:r>
              <a:rPr lang="en-US" i="1" dirty="0" smtClean="0"/>
              <a:t>. pairing and</a:t>
            </a:r>
          </a:p>
          <a:p>
            <a:r>
              <a:rPr lang="en-US" i="1" dirty="0" err="1"/>
              <a:t>p</a:t>
            </a:r>
            <a:r>
              <a:rPr lang="en-US" i="1" dirty="0" err="1" smtClean="0"/>
              <a:t>h</a:t>
            </a:r>
            <a:r>
              <a:rPr lang="en-US" i="1" dirty="0" smtClean="0"/>
              <a:t>-continuum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6482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3"/>
          <a:stretch>
            <a:fillRect/>
          </a:stretch>
        </p:blipFill>
        <p:spPr>
          <a:xfrm>
            <a:off x="4753494" y="1402901"/>
            <a:ext cx="3384376" cy="4837325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>
          <a:blip r:embed="rId4"/>
          <a:stretch>
            <a:fillRect/>
          </a:stretch>
        </p:blipFill>
        <p:spPr>
          <a:xfrm>
            <a:off x="304572" y="2274493"/>
            <a:ext cx="3960440" cy="396573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		IAR check of </a:t>
            </a:r>
            <a:r>
              <a:rPr lang="en-US" sz="3200" i="1" dirty="0" smtClean="0">
                <a:solidFill>
                  <a:schemeClr val="bg1"/>
                </a:solidFill>
              </a:rPr>
              <a:t>self-consistency</a:t>
            </a:r>
            <a:r>
              <a:rPr lang="en-US" sz="3200" i="1" dirty="0" smtClean="0">
                <a:solidFill>
                  <a:schemeClr val="bg1"/>
                </a:solidFill>
              </a:rPr>
              <a:t>.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301337" y="764704"/>
            <a:ext cx="8541787" cy="6022077"/>
          </a:xfrm>
          <a:ln w="9525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i="1" dirty="0" smtClean="0"/>
              <a:t>  	</a:t>
            </a:r>
            <a:endParaRPr lang="en-US" sz="2000" i="1" dirty="0" smtClean="0"/>
          </a:p>
          <a:p>
            <a:pPr marL="0" indent="0">
              <a:buNone/>
            </a:pPr>
            <a:r>
              <a:rPr lang="ru-RU" sz="2000" i="1" dirty="0" smtClean="0"/>
              <a:t>                        </a:t>
            </a:r>
          </a:p>
          <a:p>
            <a:pPr marL="0" indent="0">
              <a:buNone/>
            </a:pPr>
            <a:endParaRPr lang="ru-RU" sz="2000" i="1" dirty="0"/>
          </a:p>
          <a:p>
            <a:pPr marL="0" indent="0">
              <a:buNone/>
            </a:pPr>
            <a:endParaRPr lang="ru-RU" sz="2000" i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00876" y="3038224"/>
            <a:ext cx="8542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       </a:t>
            </a:r>
            <a:r>
              <a:rPr lang="en-US" sz="2400" i="1" dirty="0" smtClean="0">
                <a:solidFill>
                  <a:srgbClr val="FF0000"/>
                </a:solidFill>
              </a:rPr>
              <a:t>  </a:t>
            </a:r>
            <a:r>
              <a:rPr lang="en-US" sz="2400" b="1" i="1" dirty="0" smtClean="0">
                <a:solidFill>
                  <a:srgbClr val="C00000"/>
                </a:solidFill>
              </a:rPr>
              <a:t>Doubly -non-magic  </a:t>
            </a:r>
            <a:r>
              <a:rPr lang="en-US" sz="2400" b="1" i="1" dirty="0" smtClean="0">
                <a:solidFill>
                  <a:srgbClr val="C00000"/>
                </a:solidFill>
              </a:rPr>
              <a:t>Cd. </a:t>
            </a:r>
            <a:r>
              <a:rPr lang="en-US" sz="2400" i="1" dirty="0"/>
              <a:t> </a:t>
            </a:r>
            <a:r>
              <a:rPr lang="en-US" sz="2400" i="1" dirty="0" smtClean="0"/>
              <a:t>              </a:t>
            </a:r>
            <a:r>
              <a:rPr lang="en-US" sz="2400" i="1" dirty="0"/>
              <a:t>S</a:t>
            </a:r>
            <a:r>
              <a:rPr lang="en-US" sz="2400" i="1" dirty="0" smtClean="0"/>
              <a:t>emi-magic  </a:t>
            </a:r>
            <a:r>
              <a:rPr lang="en-US" sz="2400" i="1" dirty="0" err="1"/>
              <a:t>Pb</a:t>
            </a:r>
            <a:r>
              <a:rPr lang="en-US" sz="2400" i="1" dirty="0"/>
              <a:t> </a:t>
            </a:r>
            <a:r>
              <a:rPr lang="en-US" sz="2400" i="1" dirty="0" smtClean="0"/>
              <a:t>isotopes </a:t>
            </a:r>
            <a:r>
              <a:rPr lang="en-US" sz="2400" i="1" dirty="0"/>
              <a:t>.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15637" y="2022561"/>
            <a:ext cx="74606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  </a:t>
            </a:r>
            <a:r>
              <a:rPr lang="en-US" sz="2000" i="1" dirty="0" smtClean="0"/>
              <a:t>Including the  S=0, T=1  </a:t>
            </a:r>
            <a:r>
              <a:rPr lang="en-US" sz="2000" i="1" dirty="0" err="1" smtClean="0"/>
              <a:t>g.s</a:t>
            </a:r>
            <a:r>
              <a:rPr lang="en-US" sz="2000" i="1" dirty="0" smtClean="0"/>
              <a:t>. pairing </a:t>
            </a:r>
            <a:r>
              <a:rPr lang="en-US" sz="2000" i="1" dirty="0" smtClean="0"/>
              <a:t> and dynamical  pairing </a:t>
            </a:r>
            <a:endParaRPr lang="en-US" sz="2000" i="1" dirty="0" smtClean="0"/>
          </a:p>
          <a:p>
            <a:r>
              <a:rPr lang="en-US" sz="2000" i="1" dirty="0" smtClean="0"/>
              <a:t>		is </a:t>
            </a:r>
            <a:r>
              <a:rPr lang="en-US" sz="2000" i="1" dirty="0"/>
              <a:t>crucial  for full </a:t>
            </a:r>
            <a:r>
              <a:rPr lang="en-US" sz="2000" i="1" dirty="0" smtClean="0"/>
              <a:t>consistency.       	 </a:t>
            </a:r>
          </a:p>
          <a:p>
            <a:r>
              <a:rPr lang="en-US" sz="2000" i="1" dirty="0" smtClean="0"/>
              <a:t>In this case the strengths has been fairly collected  in a single peak .</a:t>
            </a:r>
            <a:endParaRPr lang="en-US" sz="2000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66549" y="798763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	</a:t>
            </a:r>
            <a:r>
              <a:rPr lang="en-US" sz="2400" i="1" dirty="0" smtClean="0">
                <a:solidFill>
                  <a:srgbClr val="C00000"/>
                </a:solidFill>
              </a:rPr>
              <a:t>Experimental fact of IAR degeneracy.</a:t>
            </a:r>
          </a:p>
          <a:p>
            <a:r>
              <a:rPr lang="en-US" sz="2400" i="1" dirty="0"/>
              <a:t> </a:t>
            </a:r>
            <a:r>
              <a:rPr lang="en-US" sz="2400" i="1" dirty="0" smtClean="0"/>
              <a:t>     It</a:t>
            </a:r>
            <a:r>
              <a:rPr lang="en-US" sz="2400" i="1" dirty="0" smtClean="0"/>
              <a:t> </a:t>
            </a:r>
            <a:r>
              <a:rPr lang="en-US" sz="2400" i="1" dirty="0"/>
              <a:t>is broken on the </a:t>
            </a:r>
            <a:r>
              <a:rPr lang="en-US" sz="2400" i="1" dirty="0" smtClean="0"/>
              <a:t>(HF+BCS </a:t>
            </a:r>
            <a:r>
              <a:rPr lang="en-US" sz="2400" i="1" dirty="0" smtClean="0"/>
              <a:t>) mean </a:t>
            </a:r>
            <a:r>
              <a:rPr lang="en-US" sz="2400" i="1" dirty="0"/>
              <a:t>field </a:t>
            </a:r>
            <a:r>
              <a:rPr lang="en-US" sz="2400" i="1" dirty="0" smtClean="0"/>
              <a:t>level.</a:t>
            </a:r>
            <a:endParaRPr lang="ru-RU" sz="2400" i="1" dirty="0" smtClean="0"/>
          </a:p>
          <a:p>
            <a:r>
              <a:rPr lang="en-US" sz="2400" i="1" dirty="0" smtClean="0"/>
              <a:t>     </a:t>
            </a:r>
            <a:r>
              <a:rPr lang="en-US" sz="2400" i="1" dirty="0" smtClean="0"/>
              <a:t>It should be restored </a:t>
            </a:r>
            <a:r>
              <a:rPr lang="en-US" sz="2400" i="1" dirty="0"/>
              <a:t>in </a:t>
            </a:r>
            <a:r>
              <a:rPr lang="en-US" sz="2400" i="1" dirty="0" smtClean="0"/>
              <a:t>fully self-consistent  </a:t>
            </a:r>
            <a:r>
              <a:rPr lang="en-US" sz="2400" i="1" dirty="0" smtClean="0"/>
              <a:t>DF+QRPA.</a:t>
            </a:r>
            <a:endParaRPr lang="en-US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65433" y="6240226"/>
            <a:ext cx="4788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I.N.B., S.V. </a:t>
            </a:r>
            <a:r>
              <a:rPr lang="en-US" i="1" dirty="0" err="1"/>
              <a:t>Tolokonnikov</a:t>
            </a:r>
            <a:r>
              <a:rPr lang="en-US" i="1" dirty="0"/>
              <a:t>, Phys. At. </a:t>
            </a:r>
            <a:r>
              <a:rPr lang="en-US" i="1" dirty="0" err="1"/>
              <a:t>Nucl</a:t>
            </a:r>
            <a:r>
              <a:rPr lang="en-US" i="1" dirty="0"/>
              <a:t>. </a:t>
            </a:r>
            <a:r>
              <a:rPr lang="ru-RU" i="1" dirty="0" smtClean="0"/>
              <a:t>№6 </a:t>
            </a:r>
            <a:r>
              <a:rPr lang="en-US" i="1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0552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2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     </a:t>
            </a:r>
            <a:r>
              <a:rPr lang="en-US" sz="3600" i="1" dirty="0" smtClean="0">
                <a:solidFill>
                  <a:schemeClr val="bg1"/>
                </a:solidFill>
              </a:rPr>
              <a:t>IAR energies. </a:t>
            </a:r>
            <a:r>
              <a:rPr lang="en-US" sz="3600" i="1" dirty="0">
                <a:solidFill>
                  <a:schemeClr val="bg1"/>
                </a:solidFill>
              </a:rPr>
              <a:t>R</a:t>
            </a:r>
            <a:r>
              <a:rPr lang="en-US" sz="3600" i="1" dirty="0" smtClean="0">
                <a:solidFill>
                  <a:schemeClr val="bg1"/>
                </a:solidFill>
              </a:rPr>
              <a:t>eference Ca, </a:t>
            </a:r>
            <a:r>
              <a:rPr lang="en-US" sz="3600" i="1" dirty="0" err="1" smtClean="0">
                <a:solidFill>
                  <a:schemeClr val="bg1"/>
                </a:solidFill>
              </a:rPr>
              <a:t>Sn,Pb</a:t>
            </a:r>
            <a:r>
              <a:rPr lang="en-US" sz="3600" i="1" dirty="0" smtClean="0">
                <a:solidFill>
                  <a:schemeClr val="bg1"/>
                </a:solidFill>
              </a:rPr>
              <a:t> </a:t>
            </a:r>
            <a:r>
              <a:rPr lang="en-US" sz="3600" i="1" dirty="0" err="1" smtClean="0">
                <a:solidFill>
                  <a:schemeClr val="bg1"/>
                </a:solidFill>
              </a:rPr>
              <a:t>isochains</a:t>
            </a:r>
            <a:r>
              <a:rPr lang="en-US" sz="3600" i="1" dirty="0" smtClean="0">
                <a:solidFill>
                  <a:schemeClr val="bg1"/>
                </a:solidFill>
              </a:rPr>
              <a:t>.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6285594" y="1124744"/>
            <a:ext cx="2738972" cy="575542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b="1" dirty="0" smtClean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DF3-f  </a:t>
            </a:r>
            <a:r>
              <a:rPr lang="en-US" sz="2000" b="1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functional</a:t>
            </a:r>
          </a:p>
          <a:p>
            <a:pPr>
              <a:lnSpc>
                <a:spcPct val="115000"/>
              </a:lnSpc>
            </a:pPr>
            <a:r>
              <a:rPr lang="en-US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Without </a:t>
            </a:r>
            <a:r>
              <a:rPr lang="en-US" sz="20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V_Coul_exch</a:t>
            </a:r>
            <a:r>
              <a:rPr lang="en-US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</a:p>
          <a:p>
            <a:pPr>
              <a:lnSpc>
                <a:spcPct val="115000"/>
              </a:lnSpc>
            </a:pPr>
            <a:r>
              <a:rPr lang="en-US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For  208 </a:t>
            </a:r>
            <a:r>
              <a:rPr lang="en-US" sz="20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Pb</a:t>
            </a:r>
            <a:endParaRPr lang="en-US" sz="20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|Eth-</a:t>
            </a:r>
            <a:r>
              <a:rPr lang="en-US" sz="2000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Eexp</a:t>
            </a:r>
            <a:r>
              <a:rPr lang="en-US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| </a:t>
            </a:r>
            <a:r>
              <a:rPr lang="en-US" sz="20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~ </a:t>
            </a:r>
            <a:r>
              <a:rPr lang="en-US" sz="20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200KeV</a:t>
            </a:r>
            <a:endParaRPr lang="en-US" sz="20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000" b="1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l-GR" sz="2000" b="1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Eth/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Eexp</a:t>
            </a:r>
            <a:r>
              <a:rPr lang="en-US" sz="20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~  1 </a:t>
            </a:r>
            <a:r>
              <a:rPr lang="ru-RU" sz="2000" b="1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000" b="1" dirty="0" smtClean="0">
              <a:solidFill>
                <a:srgbClr val="FF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 For  </a:t>
            </a:r>
            <a:r>
              <a:rPr lang="en-US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Sn </a:t>
            </a:r>
            <a:r>
              <a:rPr lang="en-US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|Eth-</a:t>
            </a:r>
            <a:r>
              <a:rPr lang="en-US" sz="2000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Eexp</a:t>
            </a:r>
            <a:r>
              <a:rPr lang="en-US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~  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~ up to  </a:t>
            </a:r>
            <a:r>
              <a:rPr lang="ru-RU" sz="2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200KeV</a:t>
            </a:r>
            <a:endParaRPr lang="en-US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0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l-GR" sz="20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0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Eth/</a:t>
            </a:r>
            <a:r>
              <a:rPr lang="en-US" sz="2000" b="1" dirty="0" err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Eexp</a:t>
            </a:r>
            <a:r>
              <a:rPr lang="en-US" sz="20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~  1 </a:t>
            </a:r>
            <a:r>
              <a:rPr lang="en-US" sz="20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.5</a:t>
            </a:r>
            <a:r>
              <a:rPr lang="ru-RU" sz="20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000" dirty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0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b="1" dirty="0" err="1" smtClean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SAMi</a:t>
            </a:r>
            <a:r>
              <a:rPr lang="en-US" sz="2000" b="1" dirty="0" smtClean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1" dirty="0" smtClean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</a:p>
          <a:p>
            <a:pPr>
              <a:lnSpc>
                <a:spcPct val="115000"/>
              </a:lnSpc>
            </a:pPr>
            <a:r>
              <a:rPr lang="en-US" sz="2000" b="1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Underestimate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of E(IAR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5000"/>
              </a:lnSpc>
            </a:pPr>
            <a:r>
              <a:rPr lang="en-US" sz="2000" b="1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0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For 208Pb</a:t>
            </a:r>
            <a:endParaRPr lang="en-US" sz="2000" b="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|Eth-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Eexp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|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ru-RU" sz="2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900 </a:t>
            </a:r>
            <a:r>
              <a:rPr lang="en-US" sz="20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KeV</a:t>
            </a:r>
            <a:r>
              <a:rPr lang="en-US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0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l-GR" sz="20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Eth/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Eexp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≤</a:t>
            </a:r>
            <a:r>
              <a:rPr lang="ru-RU" sz="2000" b="1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- 5%</a:t>
            </a:r>
            <a:r>
              <a:rPr lang="en-US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</a:p>
          <a:p>
            <a:pPr>
              <a:lnSpc>
                <a:spcPct val="115000"/>
              </a:lnSpc>
            </a:pP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  For  Sn</a:t>
            </a:r>
          </a:p>
          <a:p>
            <a:pPr>
              <a:lnSpc>
                <a:spcPct val="115000"/>
              </a:lnSpc>
            </a:pP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~ up to  - 600 </a:t>
            </a:r>
            <a:r>
              <a:rPr lang="en-US" sz="20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keV</a:t>
            </a:r>
            <a:endParaRPr lang="en-US" sz="20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5434356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I.N.B., S.V. </a:t>
            </a:r>
            <a:r>
              <a:rPr lang="en-US" sz="2000" dirty="0" err="1" smtClean="0"/>
              <a:t>Tolokonnikov</a:t>
            </a:r>
            <a:r>
              <a:rPr lang="en-US" sz="2000" dirty="0" smtClean="0"/>
              <a:t>  Phys. At. </a:t>
            </a:r>
            <a:r>
              <a:rPr lang="en-US" sz="2000" dirty="0" err="1" smtClean="0"/>
              <a:t>Nucl</a:t>
            </a:r>
            <a:r>
              <a:rPr lang="en-US" sz="2000" dirty="0" smtClean="0"/>
              <a:t> . </a:t>
            </a:r>
            <a:r>
              <a:rPr lang="ru-RU" sz="2000" dirty="0" smtClean="0"/>
              <a:t>№6 </a:t>
            </a:r>
            <a:r>
              <a:rPr lang="en-US" sz="2000" dirty="0" smtClean="0"/>
              <a:t>(2019).</a:t>
            </a:r>
            <a:endParaRPr lang="ru-RU" sz="2000" dirty="0"/>
          </a:p>
          <a:p>
            <a:r>
              <a:rPr lang="en-US" sz="2000" dirty="0" err="1" smtClean="0"/>
              <a:t>SAMi</a:t>
            </a:r>
            <a:r>
              <a:rPr lang="en-US" sz="2000" dirty="0" smtClean="0"/>
              <a:t> : </a:t>
            </a:r>
            <a:r>
              <a:rPr lang="en-US" sz="2000" dirty="0" err="1" smtClean="0"/>
              <a:t>X.Roca-Maza</a:t>
            </a:r>
            <a:r>
              <a:rPr lang="en-US" sz="2000" dirty="0" smtClean="0"/>
              <a:t> et.al. PRC 94 (2018). </a:t>
            </a:r>
            <a:endParaRPr lang="en-US" sz="2000" dirty="0"/>
          </a:p>
        </p:txBody>
      </p:sp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368254" y="646331"/>
            <a:ext cx="4851818" cy="400680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256900"/>
              </p:ext>
            </p:extLst>
          </p:nvPr>
        </p:nvGraphicFramePr>
        <p:xfrm>
          <a:off x="16376" y="734289"/>
          <a:ext cx="6245902" cy="4375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56" name="Graph" r:id="rId4" imgW="4092840" imgH="2866320" progId="Origin50.Graph">
                  <p:embed/>
                </p:oleObj>
              </mc:Choice>
              <mc:Fallback>
                <p:oleObj name="Graph" r:id="rId4" imgW="4092840" imgH="286632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376" y="734289"/>
                        <a:ext cx="6245902" cy="43755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46070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6"/>
            <a:ext cx="7200800" cy="5041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i="1" dirty="0">
                <a:solidFill>
                  <a:schemeClr val="bg1"/>
                </a:solidFill>
              </a:rPr>
              <a:t>IAR. </a:t>
            </a:r>
            <a:endParaRPr lang="en-US" sz="3200" i="1" dirty="0" smtClean="0">
              <a:solidFill>
                <a:schemeClr val="bg1"/>
              </a:solidFill>
            </a:endParaRPr>
          </a:p>
          <a:p>
            <a:pPr algn="ctr"/>
            <a:r>
              <a:rPr lang="en-US" sz="3200" i="1" dirty="0" smtClean="0">
                <a:solidFill>
                  <a:schemeClr val="bg1"/>
                </a:solidFill>
              </a:rPr>
              <a:t>Doubly non-magic nuclei </a:t>
            </a:r>
          </a:p>
          <a:p>
            <a:pPr algn="ctr"/>
            <a:r>
              <a:rPr lang="en-US" sz="3200" i="1" dirty="0" smtClean="0">
                <a:solidFill>
                  <a:schemeClr val="bg1"/>
                </a:solidFill>
              </a:rPr>
              <a:t>and  N=82 isotones.</a:t>
            </a:r>
          </a:p>
        </p:txBody>
      </p:sp>
    </p:spTree>
    <p:extLst>
      <p:ext uri="{BB962C8B-B14F-4D97-AF65-F5344CB8AC3E}">
        <p14:creationId xmlns:p14="http://schemas.microsoft.com/office/powerpoint/2010/main" val="38312921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6390620"/>
            <a:ext cx="7289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A=54 – experimental data,  A=52,50 – evaluated data  </a:t>
            </a:r>
            <a:r>
              <a:rPr lang="en-US" b="1" dirty="0" smtClean="0">
                <a:solidFill>
                  <a:schemeClr val="tx2"/>
                </a:solidFill>
              </a:rPr>
              <a:t>(http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://nndc.bnl.gov)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/>
          </p:nvPr>
        </p:nvSpPr>
        <p:spPr>
          <a:xfrm>
            <a:off x="457200" y="274639"/>
            <a:ext cx="7139136" cy="53146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022874"/>
              </p:ext>
            </p:extLst>
          </p:nvPr>
        </p:nvGraphicFramePr>
        <p:xfrm>
          <a:off x="457200" y="1218532"/>
          <a:ext cx="7946611" cy="5566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4" name="Graph" r:id="rId4" imgW="4092840" imgH="2866320" progId="Origin50.Graph">
                  <p:embed/>
                </p:oleObj>
              </mc:Choice>
              <mc:Fallback>
                <p:oleObj name="Graph" r:id="rId4" imgW="4092840" imgH="286632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1218532"/>
                        <a:ext cx="7946611" cy="55669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i="1" dirty="0">
                <a:solidFill>
                  <a:schemeClr val="bg1"/>
                </a:solidFill>
              </a:rPr>
              <a:t>IAR. </a:t>
            </a:r>
            <a:endParaRPr lang="en-US" sz="3200" i="1" dirty="0" smtClean="0">
              <a:solidFill>
                <a:schemeClr val="bg1"/>
              </a:solidFill>
            </a:endParaRPr>
          </a:p>
          <a:p>
            <a:pPr algn="ctr"/>
            <a:r>
              <a:rPr lang="en-US" sz="3200" i="1" dirty="0" smtClean="0">
                <a:solidFill>
                  <a:schemeClr val="bg1"/>
                </a:solidFill>
              </a:rPr>
              <a:t>Neutron-deficient and neutron-rich Ni  isotones.</a:t>
            </a:r>
          </a:p>
        </p:txBody>
      </p:sp>
    </p:spTree>
    <p:extLst>
      <p:ext uri="{BB962C8B-B14F-4D97-AF65-F5344CB8AC3E}">
        <p14:creationId xmlns:p14="http://schemas.microsoft.com/office/powerpoint/2010/main" val="40295452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40784"/>
            <a:ext cx="9144000" cy="5817216"/>
          </a:xfrm>
          <a:solidFill>
            <a:schemeClr val="bg1"/>
          </a:solidFill>
          <a:ln w="9525">
            <a:noFill/>
          </a:ln>
        </p:spPr>
        <p:txBody>
          <a:bodyPr>
            <a:normAutofit fontScale="90000"/>
          </a:bodyPr>
          <a:lstStyle/>
          <a:p>
            <a:pPr marL="45720" lvl="0" algn="l">
              <a:spcBef>
                <a:spcPct val="20000"/>
              </a:spcBef>
            </a:pPr>
            <a:r>
              <a:rPr lang="en-US" sz="2700" b="1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1. </a:t>
            </a:r>
            <a:r>
              <a:rPr lang="en-US" sz="2700" b="1" i="1" dirty="0">
                <a:solidFill>
                  <a:schemeClr val="tx2"/>
                </a:solidFill>
                <a:latin typeface="Calibri" panose="020F0502020204030204" pitchFamily="34" charset="0"/>
              </a:rPr>
              <a:t>Fully self-consistent </a:t>
            </a:r>
            <a:r>
              <a:rPr lang="en-US" sz="2700" b="1" i="1" dirty="0" err="1">
                <a:solidFill>
                  <a:schemeClr val="tx2"/>
                </a:solidFill>
                <a:latin typeface="Calibri" panose="020F0502020204030204" pitchFamily="34" charset="0"/>
              </a:rPr>
              <a:t>pnQRPA</a:t>
            </a:r>
            <a:r>
              <a:rPr lang="en-US" sz="2700" b="1" i="1" dirty="0">
                <a:solidFill>
                  <a:schemeClr val="tx2"/>
                </a:solidFill>
                <a:latin typeface="Calibri" panose="020F0502020204030204" pitchFamily="34" charset="0"/>
              </a:rPr>
              <a:t> calculations  of  the   IARs </a:t>
            </a:r>
            <a:br>
              <a:rPr lang="en-US" sz="2700" b="1" i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en-US" sz="2700" b="1" i="1" dirty="0">
                <a:solidFill>
                  <a:schemeClr val="tx2"/>
                </a:solidFill>
                <a:latin typeface="Calibri" panose="020F0502020204030204" pitchFamily="34" charset="0"/>
              </a:rPr>
              <a:t>are performed  </a:t>
            </a:r>
            <a:r>
              <a:rPr lang="en-US" sz="2700" b="1" i="1" dirty="0">
                <a:solidFill>
                  <a:srgbClr val="FF0000"/>
                </a:solidFill>
                <a:latin typeface="Calibri" panose="020F0502020204030204" pitchFamily="34" charset="0"/>
              </a:rPr>
              <a:t> in a wide Z,N region incl. “doubly-non-magic nuclei” </a:t>
            </a:r>
            <a:r>
              <a:rPr lang="en-US" sz="2700" b="1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. </a:t>
            </a:r>
            <a:r>
              <a:rPr lang="en-US" sz="2700" b="1" i="1" dirty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en-US" sz="2700" b="1" i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en-US" sz="2700" b="1" i="1" dirty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en-US" sz="2700" b="1" i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en-US" sz="2400" b="1" i="1" dirty="0">
                <a:solidFill>
                  <a:srgbClr val="FF0000"/>
                </a:solidFill>
                <a:latin typeface="Calibri" panose="020F0502020204030204" pitchFamily="34" charset="0"/>
              </a:rPr>
              <a:t>2</a:t>
            </a:r>
            <a:r>
              <a:rPr lang="en-US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. </a:t>
            </a:r>
            <a:r>
              <a:rPr lang="en-US" sz="2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IAR </a:t>
            </a:r>
            <a:r>
              <a:rPr lang="en-US" sz="2700" b="1" i="1" dirty="0">
                <a:solidFill>
                  <a:srgbClr val="FF0000"/>
                </a:solidFill>
                <a:latin typeface="Calibri" panose="020F0502020204030204" pitchFamily="34" charset="0"/>
              </a:rPr>
              <a:t>check </a:t>
            </a:r>
            <a:r>
              <a:rPr lang="en-US" sz="2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: </a:t>
            </a:r>
            <a:r>
              <a:rPr lang="en-US" sz="2700" b="1" i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2700" b="1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 a)     </a:t>
            </a:r>
            <a:r>
              <a:rPr lang="en-US" sz="2700" b="1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IAR </a:t>
            </a:r>
            <a:r>
              <a:rPr lang="en-US" sz="2700" b="1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strength is collected in a single peak</a:t>
            </a:r>
            <a:r>
              <a:rPr lang="en-US" sz="2700" b="1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2700" b="1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; </a:t>
            </a:r>
            <a:br>
              <a:rPr lang="en-US" sz="2700" b="1" i="1" dirty="0" smtClean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en-US" sz="2700" b="1" i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2700" b="1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                       </a:t>
            </a:r>
            <a:r>
              <a:rPr lang="en-US" sz="2700" b="1" i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2700" b="1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b) </a:t>
            </a:r>
            <a:r>
              <a:rPr lang="en-US" sz="2700" b="1" i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2700" b="1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   if </a:t>
            </a:r>
            <a:r>
              <a:rPr lang="en-US" sz="2700" b="1" i="1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Vcoul</a:t>
            </a:r>
            <a:r>
              <a:rPr lang="en-US" sz="2700" b="1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=0</a:t>
            </a:r>
            <a:r>
              <a:rPr lang="en-US" sz="2700" b="1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,   </a:t>
            </a:r>
            <a:r>
              <a:rPr lang="en-US" sz="2700" b="1" i="1" dirty="0">
                <a:solidFill>
                  <a:schemeClr val="tx2"/>
                </a:solidFill>
                <a:latin typeface="Calibri" panose="020F0502020204030204" pitchFamily="34" charset="0"/>
              </a:rPr>
              <a:t>E</a:t>
            </a:r>
            <a:r>
              <a:rPr lang="en-US" sz="2700" b="1" i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IAR </a:t>
            </a:r>
            <a:r>
              <a:rPr lang="en-US" sz="2700" b="1" i="1" dirty="0">
                <a:solidFill>
                  <a:schemeClr val="tx2"/>
                </a:solidFill>
                <a:latin typeface="Calibri" panose="020F0502020204030204" pitchFamily="34" charset="0"/>
              </a:rPr>
              <a:t>~ 0 (parent </a:t>
            </a:r>
            <a:r>
              <a:rPr lang="en-US" sz="2700" b="1" i="1" dirty="0" err="1">
                <a:solidFill>
                  <a:schemeClr val="tx2"/>
                </a:solidFill>
                <a:latin typeface="Calibri" panose="020F0502020204030204" pitchFamily="34" charset="0"/>
              </a:rPr>
              <a:t>g.s</a:t>
            </a:r>
            <a:r>
              <a:rPr lang="en-US" sz="2700" b="1" i="1" dirty="0">
                <a:solidFill>
                  <a:schemeClr val="tx2"/>
                </a:solidFill>
                <a:latin typeface="Calibri" panose="020F0502020204030204" pitchFamily="34" charset="0"/>
              </a:rPr>
              <a:t>)</a:t>
            </a:r>
            <a:r>
              <a:rPr lang="en-US" sz="2700" b="1" i="1" dirty="0">
                <a:solidFill>
                  <a:srgbClr val="C00000"/>
                </a:solidFill>
                <a:latin typeface="Calibri" panose="020F0502020204030204" pitchFamily="34" charset="0"/>
              </a:rPr>
              <a:t/>
            </a:r>
            <a:br>
              <a:rPr lang="en-US" sz="2700" b="1" i="1" dirty="0"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en-US" sz="2800" b="1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			 </a:t>
            </a:r>
            <a:r>
              <a:rPr lang="en-US" sz="2700" b="1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/>
            </a:r>
            <a:br>
              <a:rPr lang="en-US" sz="2700" b="1" i="1" dirty="0" smtClean="0"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en-US" sz="2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3</a:t>
            </a:r>
            <a:r>
              <a:rPr lang="en-US" sz="2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. </a:t>
            </a:r>
            <a:r>
              <a:rPr lang="en-US" sz="2700" b="1" i="1" dirty="0">
                <a:solidFill>
                  <a:srgbClr val="FF0000"/>
                </a:solidFill>
                <a:latin typeface="Calibri" panose="020F0502020204030204" pitchFamily="34" charset="0"/>
              </a:rPr>
              <a:t>N</a:t>
            </a:r>
            <a:r>
              <a:rPr lang="en-US" sz="2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o </a:t>
            </a:r>
            <a:r>
              <a:rPr lang="en-US" sz="2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systematic </a:t>
            </a:r>
            <a:r>
              <a:rPr lang="en-US" sz="2700" b="1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underestimation of the IARs energies with new </a:t>
            </a:r>
            <a:r>
              <a:rPr lang="en-US" sz="2700" b="1" i="1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Fayans</a:t>
            </a:r>
            <a:r>
              <a:rPr lang="en-US" sz="2700" b="1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functional   </a:t>
            </a:r>
            <a:r>
              <a:rPr lang="en-US" sz="2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DF3-f  (c.f. the </a:t>
            </a:r>
            <a:r>
              <a:rPr lang="en-US" sz="27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Skyrme</a:t>
            </a:r>
            <a:r>
              <a:rPr lang="en-US" sz="2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7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functionals</a:t>
            </a:r>
            <a:r>
              <a:rPr lang="en-US" sz="2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).  </a:t>
            </a:r>
            <a:r>
              <a:rPr lang="en-US" sz="2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/>
            </a:r>
            <a:br>
              <a:rPr lang="en-US" sz="2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en-US" sz="2700" b="1" i="1" dirty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en-US" sz="2700" b="1" i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en-US" sz="2700" b="1" i="1" dirty="0">
                <a:solidFill>
                  <a:srgbClr val="FF0000"/>
                </a:solidFill>
                <a:latin typeface="Calibri" panose="020F0502020204030204" pitchFamily="34" charset="0"/>
              </a:rPr>
              <a:t>4</a:t>
            </a:r>
            <a:r>
              <a:rPr lang="en-US" sz="2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. </a:t>
            </a:r>
            <a:r>
              <a:rPr lang="en-US" sz="2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IMPORTANT notice: </a:t>
            </a:r>
            <a:br>
              <a:rPr lang="en-US" sz="2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en-US" sz="2700" b="1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Good descriptions </a:t>
            </a:r>
            <a:r>
              <a:rPr lang="en-US" sz="2700" b="1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of the </a:t>
            </a:r>
            <a:r>
              <a:rPr lang="en-US" sz="2700" b="1" i="1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exp.IAR</a:t>
            </a:r>
            <a:r>
              <a:rPr lang="en-US" sz="2700" b="1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2700" b="1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energies </a:t>
            </a:r>
            <a:r>
              <a:rPr lang="en-US" sz="2700" b="1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goes together </a:t>
            </a:r>
            <a:r>
              <a:rPr lang="en-US" sz="2700" b="1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with</a:t>
            </a:r>
            <a:r>
              <a:rPr lang="en-US" sz="2700" b="1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reasonable description of </a:t>
            </a:r>
            <a:r>
              <a:rPr lang="en-US" sz="2700" b="1" i="1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exp.rms</a:t>
            </a:r>
            <a:r>
              <a:rPr lang="en-US" sz="2700" b="1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radii.</a:t>
            </a:r>
            <a:br>
              <a:rPr lang="en-US" sz="2700" b="1" i="1" dirty="0" smtClean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en-US" sz="2700" b="1" i="1" dirty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en-US" sz="2700" b="1" i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en-US" sz="2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5. </a:t>
            </a:r>
            <a:r>
              <a:rPr lang="en-US" sz="2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More exp.</a:t>
            </a:r>
            <a:r>
              <a:rPr lang="en-US" sz="2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data on IAR </a:t>
            </a:r>
            <a:r>
              <a:rPr lang="en-US" sz="2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for </a:t>
            </a:r>
            <a:r>
              <a:rPr lang="en-US" sz="2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unstable nuclei with high </a:t>
            </a:r>
            <a:r>
              <a:rPr lang="en-US" sz="2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(N-Z)/</a:t>
            </a:r>
            <a:r>
              <a:rPr lang="en-US" sz="2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A </a:t>
            </a:r>
            <a:r>
              <a:rPr lang="en-US" sz="2700" b="1" i="1" dirty="0">
                <a:solidFill>
                  <a:srgbClr val="FF0000"/>
                </a:solidFill>
                <a:latin typeface="Calibri" panose="020F0502020204030204" pitchFamily="34" charset="0"/>
              </a:rPr>
              <a:t>are needed </a:t>
            </a:r>
            <a:r>
              <a:rPr lang="en-US" sz="2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for</a:t>
            </a:r>
            <a:r>
              <a:rPr lang="en-US" sz="2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better </a:t>
            </a:r>
            <a:r>
              <a:rPr lang="en-US" sz="2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constraining </a:t>
            </a:r>
            <a:r>
              <a:rPr lang="en-US" sz="2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the </a:t>
            </a:r>
            <a:r>
              <a:rPr lang="en-US" sz="27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p.n.m</a:t>
            </a:r>
            <a:r>
              <a:rPr lang="en-US" sz="2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. EOS!</a:t>
            </a:r>
            <a:br>
              <a:rPr lang="en-US" sz="2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endParaRPr lang="en-US" sz="22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37868"/>
            <a:ext cx="9175597" cy="10772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</a:t>
            </a:r>
            <a:r>
              <a:rPr lang="en-US" sz="32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Fully self-consistent description of the ground state    	properties and  </a:t>
            </a:r>
            <a:r>
              <a:rPr lang="en-US" sz="3200" b="1" i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IAR energies</a:t>
            </a:r>
            <a:r>
              <a:rPr lang="en-US" sz="3200" b="1" i="1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sz="32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with the </a:t>
            </a: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32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DF3-f.</a:t>
            </a:r>
            <a:endParaRPr lang="en-US" sz="32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07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010" y="0"/>
            <a:ext cx="9147009" cy="1124744"/>
          </a:xfrm>
          <a:solidFill>
            <a:schemeClr val="tx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400" b="1" i="1" dirty="0" err="1" smtClean="0">
                <a:solidFill>
                  <a:schemeClr val="bg1"/>
                </a:solidFill>
              </a:rPr>
              <a:t>Acknowlegments</a:t>
            </a:r>
            <a:endParaRPr lang="ru-RU" sz="2400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1532" y="1297860"/>
            <a:ext cx="8324924" cy="5016758"/>
          </a:xfrm>
          <a:prstGeom prst="rect">
            <a:avLst/>
          </a:prstGeom>
          <a:noFill/>
          <a:ln w="63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lvl="0"/>
            <a:r>
              <a:rPr lang="en-US" sz="2000" i="1" dirty="0" smtClean="0">
                <a:solidFill>
                  <a:prstClr val="black"/>
                </a:solidFill>
              </a:rPr>
              <a:t>           </a:t>
            </a:r>
            <a:r>
              <a:rPr lang="ru-RU" sz="2000" i="1" dirty="0" smtClean="0">
                <a:solidFill>
                  <a:prstClr val="black"/>
                </a:solidFill>
              </a:rPr>
              <a:t>      </a:t>
            </a:r>
            <a:r>
              <a:rPr lang="en-US" sz="2000" i="1" dirty="0" smtClean="0">
                <a:solidFill>
                  <a:prstClr val="black"/>
                </a:solidFill>
              </a:rPr>
              <a:t>  </a:t>
            </a:r>
            <a:r>
              <a:rPr lang="ru-RU" sz="2000" i="1" dirty="0" smtClean="0">
                <a:solidFill>
                  <a:prstClr val="black"/>
                </a:solidFill>
              </a:rPr>
              <a:t>        </a:t>
            </a:r>
            <a:r>
              <a:rPr lang="en-US" sz="2000" i="1" dirty="0">
                <a:solidFill>
                  <a:prstClr val="black"/>
                </a:solidFill>
              </a:rPr>
              <a:t> </a:t>
            </a:r>
            <a:r>
              <a:rPr lang="en-US" sz="2000" i="1" dirty="0" smtClean="0">
                <a:solidFill>
                  <a:prstClr val="black"/>
                </a:solidFill>
              </a:rPr>
              <a:t>            </a:t>
            </a:r>
            <a:r>
              <a:rPr lang="en-US" sz="2000" i="1" dirty="0" smtClean="0"/>
              <a:t>Yu</a:t>
            </a:r>
            <a:r>
              <a:rPr lang="en-US" sz="2000" i="1" dirty="0" smtClean="0"/>
              <a:t>. S. </a:t>
            </a:r>
            <a:r>
              <a:rPr lang="en-US" sz="2000" i="1" dirty="0" err="1" smtClean="0"/>
              <a:t>Lutostanskii</a:t>
            </a:r>
            <a:endParaRPr lang="en-US" sz="2000" i="1" dirty="0" smtClean="0"/>
          </a:p>
          <a:p>
            <a:pPr lvl="0"/>
            <a:r>
              <a:rPr lang="en-US" sz="2000" i="1" dirty="0"/>
              <a:t> </a:t>
            </a:r>
            <a:r>
              <a:rPr lang="en-US" sz="2000" i="1" dirty="0" smtClean="0"/>
              <a:t>                                    “</a:t>
            </a:r>
            <a:r>
              <a:rPr lang="en-US" sz="2000" i="1" dirty="0" err="1" smtClean="0"/>
              <a:t>Kurchatov</a:t>
            </a:r>
            <a:r>
              <a:rPr lang="en-US" sz="2000" i="1" dirty="0" smtClean="0"/>
              <a:t> Institute”, Moscow</a:t>
            </a:r>
          </a:p>
          <a:p>
            <a:pPr lvl="0"/>
            <a:endParaRPr lang="en-US" sz="2000" b="1" i="1" dirty="0"/>
          </a:p>
          <a:p>
            <a:pPr lvl="0"/>
            <a:endParaRPr lang="en-US" sz="2000" b="1" i="1" dirty="0" smtClean="0"/>
          </a:p>
          <a:p>
            <a:pPr lvl="0"/>
            <a:endParaRPr lang="en-US" sz="2000" b="1" i="1" dirty="0"/>
          </a:p>
          <a:p>
            <a:pPr lvl="0"/>
            <a:endParaRPr lang="en-US" sz="2000" b="1" i="1" dirty="0" smtClean="0"/>
          </a:p>
          <a:p>
            <a:pPr lvl="0"/>
            <a:endParaRPr lang="en-US" sz="2000" i="1" dirty="0">
              <a:solidFill>
                <a:prstClr val="black"/>
              </a:solidFill>
            </a:endParaRPr>
          </a:p>
          <a:p>
            <a:pPr lvl="0"/>
            <a:endParaRPr lang="en-US" sz="2000" i="1" dirty="0" smtClean="0">
              <a:solidFill>
                <a:prstClr val="black"/>
              </a:solidFill>
            </a:endParaRPr>
          </a:p>
          <a:p>
            <a:endParaRPr lang="en-US" sz="2000" i="1" dirty="0"/>
          </a:p>
          <a:p>
            <a:r>
              <a:rPr lang="en-US" sz="2000" i="1" dirty="0" smtClean="0"/>
              <a:t>	        </a:t>
            </a:r>
            <a:r>
              <a:rPr lang="ru-RU" sz="2000" i="1" dirty="0" smtClean="0"/>
              <a:t>		</a:t>
            </a:r>
            <a:endParaRPr lang="en-US" sz="2000" i="1" dirty="0" smtClean="0"/>
          </a:p>
          <a:p>
            <a:r>
              <a:rPr lang="en-US" sz="2000" i="1" dirty="0" smtClean="0"/>
              <a:t>		</a:t>
            </a:r>
            <a:endParaRPr lang="en-US" sz="2000" i="1" dirty="0"/>
          </a:p>
          <a:p>
            <a:endParaRPr lang="en-US" sz="2000" i="1" dirty="0"/>
          </a:p>
          <a:p>
            <a:endParaRPr lang="en-US" sz="2000" i="1" dirty="0"/>
          </a:p>
          <a:p>
            <a:r>
              <a:rPr lang="en-US" sz="2000" i="1" dirty="0" smtClean="0"/>
              <a:t>                                                                      </a:t>
            </a:r>
            <a:endParaRPr lang="en-US" sz="2000" i="1" dirty="0"/>
          </a:p>
          <a:p>
            <a:endParaRPr lang="en-US" sz="2000" i="1" dirty="0" smtClean="0"/>
          </a:p>
          <a:p>
            <a:endParaRPr lang="ru-RU" sz="2000" i="1" dirty="0"/>
          </a:p>
        </p:txBody>
      </p:sp>
      <p:pic>
        <p:nvPicPr>
          <p:cNvPr id="5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52" y="3417533"/>
            <a:ext cx="971550" cy="688181"/>
          </a:xfrm>
          <a:prstGeom prst="rect">
            <a:avLst/>
          </a:prstGeom>
        </p:spPr>
      </p:pic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83" y="1445737"/>
            <a:ext cx="585787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98" y="2430958"/>
            <a:ext cx="1029890" cy="645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79" y="4606845"/>
            <a:ext cx="961147" cy="961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979712" y="2500149"/>
            <a:ext cx="58226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i="1" dirty="0" smtClean="0"/>
              <a:t>           N</a:t>
            </a:r>
            <a:r>
              <a:rPr lang="en-US" sz="2000" i="1" dirty="0"/>
              <a:t>. Van </a:t>
            </a:r>
            <a:r>
              <a:rPr lang="en-US" sz="2000" i="1" dirty="0" err="1" smtClean="0"/>
              <a:t>Giai</a:t>
            </a:r>
            <a:r>
              <a:rPr lang="en-US" sz="2000" i="1" dirty="0" smtClean="0"/>
              <a:t>   IPN</a:t>
            </a:r>
            <a:r>
              <a:rPr lang="en-US" sz="2000" i="1" dirty="0"/>
              <a:t>, </a:t>
            </a:r>
            <a:r>
              <a:rPr lang="en-US" sz="2000" i="1" dirty="0" err="1"/>
              <a:t>Orsay</a:t>
            </a:r>
            <a:endParaRPr lang="en-US" sz="20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19334" y="3397349"/>
            <a:ext cx="79061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i="1" dirty="0" smtClean="0">
                <a:solidFill>
                  <a:schemeClr val="tx2"/>
                </a:solidFill>
              </a:rPr>
              <a:t>	</a:t>
            </a:r>
            <a:r>
              <a:rPr lang="en-US" sz="2000" i="1" dirty="0" smtClean="0">
                <a:solidFill>
                  <a:schemeClr val="tx2"/>
                </a:solidFill>
              </a:rPr>
              <a:t>                N.A</a:t>
            </a:r>
            <a:r>
              <a:rPr lang="en-US" sz="2000" i="1" dirty="0">
                <a:solidFill>
                  <a:schemeClr val="tx2"/>
                </a:solidFill>
              </a:rPr>
              <a:t>. </a:t>
            </a:r>
            <a:r>
              <a:rPr lang="en-US" sz="2000" i="1" dirty="0" err="1" smtClean="0">
                <a:solidFill>
                  <a:schemeClr val="tx2"/>
                </a:solidFill>
              </a:rPr>
              <a:t>Arsenyev</a:t>
            </a:r>
            <a:r>
              <a:rPr lang="en-US" sz="2000" i="1" dirty="0" smtClean="0">
                <a:solidFill>
                  <a:schemeClr val="tx2"/>
                </a:solidFill>
              </a:rPr>
              <a:t>,  A.P. </a:t>
            </a:r>
            <a:r>
              <a:rPr lang="en-US" sz="2000" i="1" dirty="0" err="1" smtClean="0">
                <a:solidFill>
                  <a:schemeClr val="tx2"/>
                </a:solidFill>
              </a:rPr>
              <a:t>Severyukhin</a:t>
            </a:r>
            <a:r>
              <a:rPr lang="en-US" sz="2000" i="1" dirty="0" smtClean="0">
                <a:solidFill>
                  <a:schemeClr val="tx2"/>
                </a:solidFill>
              </a:rPr>
              <a:t>, O.E. </a:t>
            </a:r>
            <a:r>
              <a:rPr lang="en-US" sz="2000" i="1" dirty="0" err="1" smtClean="0">
                <a:solidFill>
                  <a:schemeClr val="tx2"/>
                </a:solidFill>
              </a:rPr>
              <a:t>Sushenok</a:t>
            </a:r>
            <a:r>
              <a:rPr lang="en-US" sz="2000" i="1" dirty="0" smtClean="0">
                <a:solidFill>
                  <a:schemeClr val="tx2"/>
                </a:solidFill>
              </a:rPr>
              <a:t>    		                    </a:t>
            </a:r>
            <a:r>
              <a:rPr lang="en-US" sz="2000" i="1" dirty="0" smtClean="0">
                <a:solidFill>
                  <a:schemeClr val="tx2"/>
                </a:solidFill>
              </a:rPr>
              <a:t>may</a:t>
            </a:r>
            <a:r>
              <a:rPr lang="en-US" sz="2000" i="1" dirty="0" smtClean="0">
                <a:solidFill>
                  <a:schemeClr val="tx2"/>
                </a:solidFill>
              </a:rPr>
              <a:t> well perform 2p-2h calculations of IAR.</a:t>
            </a:r>
            <a:endParaRPr lang="en-US" sz="2000" i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05053" y="4380719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 smtClean="0"/>
              <a:t>In 2018 supported </a:t>
            </a:r>
            <a:r>
              <a:rPr lang="en-US" i="1" dirty="0"/>
              <a:t>by </a:t>
            </a:r>
            <a:endParaRPr lang="en-US" i="1" dirty="0" smtClean="0"/>
          </a:p>
          <a:p>
            <a:r>
              <a:rPr lang="en-US" i="1" dirty="0" smtClean="0"/>
              <a:t>the </a:t>
            </a:r>
            <a:r>
              <a:rPr lang="en-US" i="1" dirty="0"/>
              <a:t>Russian Scientific Foundation </a:t>
            </a:r>
            <a:endParaRPr lang="en-US" i="1" dirty="0" smtClean="0"/>
          </a:p>
          <a:p>
            <a:r>
              <a:rPr lang="en-US" i="1" dirty="0" smtClean="0"/>
              <a:t>grant 16-12-10161 </a:t>
            </a:r>
          </a:p>
          <a:p>
            <a:endParaRPr lang="en-US" i="1" dirty="0" smtClean="0"/>
          </a:p>
          <a:p>
            <a:r>
              <a:rPr lang="en-US" i="1" dirty="0"/>
              <a:t>I</a:t>
            </a:r>
            <a:r>
              <a:rPr lang="en-US" i="1" dirty="0" smtClean="0"/>
              <a:t>n 2019 by </a:t>
            </a:r>
          </a:p>
          <a:p>
            <a:r>
              <a:rPr lang="en-US" i="1" dirty="0" smtClean="0"/>
              <a:t>the </a:t>
            </a:r>
            <a:r>
              <a:rPr lang="en-US" i="1" dirty="0"/>
              <a:t>Russian </a:t>
            </a:r>
            <a:r>
              <a:rPr lang="en-US" i="1" dirty="0" smtClean="0"/>
              <a:t>Foundation for Basic Research  </a:t>
            </a:r>
          </a:p>
          <a:p>
            <a:r>
              <a:rPr lang="en-US" i="1" dirty="0" smtClean="0"/>
              <a:t>grant 18-02-00670</a:t>
            </a:r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274" y="5242128"/>
            <a:ext cx="1801256" cy="1349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39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33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</a:rPr>
              <a:t> 	</a:t>
            </a:r>
            <a:r>
              <a:rPr lang="en-US" sz="4000" i="1" dirty="0" smtClean="0">
                <a:solidFill>
                  <a:schemeClr val="bg1"/>
                </a:solidFill>
              </a:rPr>
              <a:t>Volume and surface energy densities</a:t>
            </a:r>
            <a:r>
              <a:rPr lang="ru-RU" sz="4000" i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4000" i="1" dirty="0" smtClean="0">
                <a:solidFill>
                  <a:schemeClr val="bg1"/>
                </a:solidFill>
              </a:rPr>
              <a:t>                      </a:t>
            </a:r>
            <a:r>
              <a:rPr lang="en-US" sz="4000" i="1" dirty="0" err="1" smtClean="0">
                <a:solidFill>
                  <a:schemeClr val="bg1"/>
                </a:solidFill>
              </a:rPr>
              <a:t>Pade</a:t>
            </a:r>
            <a:r>
              <a:rPr lang="en-US" sz="4000" i="1" dirty="0" smtClean="0">
                <a:solidFill>
                  <a:schemeClr val="bg1"/>
                </a:solidFill>
              </a:rPr>
              <a:t> approximants</a:t>
            </a:r>
            <a:r>
              <a:rPr lang="en-US" i="1" dirty="0" smtClean="0">
                <a:solidFill>
                  <a:schemeClr val="bg1"/>
                </a:solidFill>
              </a:rPr>
              <a:t>	</a:t>
            </a:r>
            <a:endParaRPr lang="en-US" sz="3600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6" y="1580111"/>
            <a:ext cx="8526262" cy="94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47" y="5681372"/>
            <a:ext cx="3600401" cy="520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05" y="6330063"/>
            <a:ext cx="1908010" cy="31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062" y="5681372"/>
            <a:ext cx="3658267" cy="878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4744" y="2549415"/>
            <a:ext cx="8834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/>
              <a:t>ε</a:t>
            </a:r>
            <a:r>
              <a:rPr lang="en-US" sz="2400" i="1" baseline="-25000" dirty="0" smtClean="0"/>
              <a:t>s</a:t>
            </a:r>
            <a:r>
              <a:rPr lang="en-US" sz="2400" i="1" dirty="0" smtClean="0"/>
              <a:t>(r) –  similar </a:t>
            </a:r>
            <a:r>
              <a:rPr lang="en-US" sz="2400" i="1" dirty="0" err="1" smtClean="0"/>
              <a:t>Pade</a:t>
            </a:r>
            <a:r>
              <a:rPr lang="en-US" sz="2400" i="1" dirty="0" smtClean="0"/>
              <a:t> structure  + finite range + density gradient terms </a:t>
            </a:r>
          </a:p>
          <a:p>
            <a:r>
              <a:rPr lang="en-US" sz="2400" i="1" dirty="0" smtClean="0"/>
              <a:t> ( accounting  for many-body interaction and correlations effects) </a:t>
            </a:r>
            <a:endParaRPr lang="en-US" sz="2400" i="1" dirty="0"/>
          </a:p>
        </p:txBody>
      </p:sp>
      <p:sp>
        <p:nvSpPr>
          <p:cNvPr id="4" name="Объект 3"/>
          <p:cNvSpPr>
            <a:spLocks noGrp="1"/>
          </p:cNvSpPr>
          <p:nvPr>
            <p:ph/>
          </p:nvPr>
        </p:nvSpPr>
        <p:spPr>
          <a:xfrm>
            <a:off x="1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    	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050" y="3622780"/>
            <a:ext cx="894962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Such complicated dependence of interaction energy on real density </a:t>
            </a:r>
          </a:p>
          <a:p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</a:rPr>
              <a:t>                                                      E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int</a:t>
            </a:r>
            <a:r>
              <a:rPr lang="en-US" sz="2400" b="1" i="1" dirty="0" smtClean="0">
                <a:solidFill>
                  <a:srgbClr val="C00000"/>
                </a:solidFill>
              </a:rPr>
              <a:t> [ </a:t>
            </a:r>
            <a:r>
              <a:rPr lang="el-GR" sz="2400" b="1" i="1" dirty="0" smtClean="0">
                <a:solidFill>
                  <a:srgbClr val="C00000"/>
                </a:solidFill>
              </a:rPr>
              <a:t>ρ</a:t>
            </a:r>
            <a:r>
              <a:rPr lang="en-US" sz="2400" b="1" i="1" dirty="0" smtClean="0">
                <a:solidFill>
                  <a:srgbClr val="C00000"/>
                </a:solidFill>
              </a:rPr>
              <a:t> ( r ) ] </a:t>
            </a:r>
          </a:p>
          <a:p>
            <a:r>
              <a:rPr lang="en-US" sz="2400" b="1" i="1" dirty="0" smtClean="0">
                <a:solidFill>
                  <a:srgbClr val="C00000"/>
                </a:solidFill>
              </a:rPr>
              <a:t>                              could hardly appear as an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anzats</a:t>
            </a:r>
            <a:r>
              <a:rPr lang="en-US" sz="2400" b="1" i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en-US" sz="2400" b="1" i="1" dirty="0" smtClean="0">
                <a:solidFill>
                  <a:srgbClr val="C00000"/>
                </a:solidFill>
              </a:rPr>
              <a:t>        It was well founded within the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qp-Lagrangian</a:t>
            </a:r>
            <a:r>
              <a:rPr lang="en-US" sz="2400" b="1" i="1" dirty="0" smtClean="0">
                <a:solidFill>
                  <a:srgbClr val="C00000"/>
                </a:solidFill>
              </a:rPr>
              <a:t> theory  </a:t>
            </a:r>
          </a:p>
          <a:p>
            <a:r>
              <a:rPr lang="en-US" sz="2400" b="1" i="1" dirty="0" smtClean="0">
                <a:solidFill>
                  <a:srgbClr val="C00000"/>
                </a:solidFill>
              </a:rPr>
              <a:t>            V.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Khodel</a:t>
            </a:r>
            <a:r>
              <a:rPr lang="en-US" sz="2400" b="1" i="1" dirty="0" smtClean="0">
                <a:solidFill>
                  <a:srgbClr val="C00000"/>
                </a:solidFill>
              </a:rPr>
              <a:t>, E. Saperstein Phys. Reports 92 183 (1982)                    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4736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910644"/>
            <a:ext cx="8219256" cy="103671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179512" y="1434922"/>
                <a:ext cx="8784976" cy="53056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i="1" dirty="0" smtClean="0"/>
                  <a:t>In  </a:t>
                </a:r>
                <a:r>
                  <a:rPr lang="en-US" sz="2400" i="1" dirty="0"/>
                  <a:t>turn,   </a:t>
                </a:r>
                <a:r>
                  <a:rPr lang="el-GR" sz="2400" i="1" dirty="0"/>
                  <a:t>Δ</a:t>
                </a:r>
                <a:r>
                  <a:rPr lang="en-US" sz="2400" i="1" dirty="0" err="1"/>
                  <a:t>Rnp</a:t>
                </a:r>
                <a:r>
                  <a:rPr lang="en-US" sz="2400" i="1" dirty="0"/>
                  <a:t>  is correlated with</a:t>
                </a:r>
                <a:r>
                  <a:rPr lang="ru-RU" sz="2400" i="1" dirty="0"/>
                  <a:t> </a:t>
                </a:r>
                <a:r>
                  <a:rPr lang="en-US" sz="2400" i="1" dirty="0"/>
                  <a:t> nuclear symmetry energy.   </a:t>
                </a:r>
              </a:p>
              <a:p>
                <a:r>
                  <a:rPr lang="en-US" sz="2400" dirty="0"/>
                  <a:t>  </a:t>
                </a:r>
                <a:r>
                  <a:rPr lang="en-US" sz="2400" dirty="0" smtClean="0"/>
                  <a:t>             </a:t>
                </a:r>
                <a:r>
                  <a:rPr lang="en-US" sz="2400" i="1" dirty="0" smtClean="0"/>
                  <a:t>A </a:t>
                </a:r>
                <a:r>
                  <a:rPr lang="en-US" sz="2400" i="1" dirty="0"/>
                  <a:t>deep similarity exist between neutron matter   </a:t>
                </a:r>
                <a:endParaRPr lang="en-US" sz="2400" i="1" dirty="0" smtClean="0"/>
              </a:p>
              <a:p>
                <a:r>
                  <a:rPr lang="en-US" sz="2400" i="1" dirty="0" smtClean="0"/>
                  <a:t>		and </a:t>
                </a:r>
                <a:r>
                  <a:rPr lang="en-US" sz="2400" i="1" dirty="0"/>
                  <a:t>a surface of  neutron-rich nuclei.</a:t>
                </a:r>
                <a:r>
                  <a:rPr lang="en-US" sz="2400" i="1" dirty="0" smtClean="0"/>
                  <a:t>     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i="1" dirty="0" smtClean="0">
                    <a:solidFill>
                      <a:schemeClr val="tx1"/>
                    </a:solidFill>
                  </a:rPr>
                  <a:t>Thus,  </a:t>
                </a:r>
                <a:r>
                  <a:rPr lang="en-US" sz="2400" i="1" dirty="0" smtClean="0">
                    <a:solidFill>
                      <a:schemeClr val="tx1"/>
                    </a:solidFill>
                  </a:rPr>
                  <a:t>E </a:t>
                </a:r>
                <a:r>
                  <a:rPr lang="en-US" sz="2400" b="1" i="1" baseline="-25000" dirty="0" smtClean="0">
                    <a:solidFill>
                      <a:schemeClr val="tx1"/>
                    </a:solidFill>
                  </a:rPr>
                  <a:t>IAR</a:t>
                </a:r>
                <a:r>
                  <a:rPr lang="en-US" sz="2400" i="1" dirty="0" smtClean="0">
                    <a:solidFill>
                      <a:schemeClr val="tx1"/>
                    </a:solidFill>
                  </a:rPr>
                  <a:t>  can </a:t>
                </a:r>
                <a:r>
                  <a:rPr lang="en-US" sz="2400" i="1" dirty="0" smtClean="0">
                    <a:solidFill>
                      <a:schemeClr val="tx1"/>
                    </a:solidFill>
                  </a:rPr>
                  <a:t>be used to constrain quite poorly known  </a:t>
                </a:r>
              </a:p>
              <a:p>
                <a:r>
                  <a:rPr lang="en-US" sz="2400" i="1" dirty="0"/>
                  <a:t> </a:t>
                </a:r>
                <a:r>
                  <a:rPr lang="en-US" sz="2400" i="1" dirty="0" smtClean="0"/>
                  <a:t>            </a:t>
                </a:r>
                <a:r>
                  <a:rPr lang="en-US" sz="2400" i="1" dirty="0" smtClean="0">
                    <a:solidFill>
                      <a:srgbClr val="C00000"/>
                    </a:solidFill>
                  </a:rPr>
                  <a:t>symmetry </a:t>
                </a:r>
                <a:r>
                  <a:rPr lang="en-US" sz="2400" i="1" dirty="0">
                    <a:solidFill>
                      <a:srgbClr val="C00000"/>
                    </a:solidFill>
                  </a:rPr>
                  <a:t>energy  </a:t>
                </a:r>
                <a:r>
                  <a:rPr lang="en-US" sz="2400" i="1" dirty="0" smtClean="0">
                    <a:solidFill>
                      <a:srgbClr val="C00000"/>
                    </a:solidFill>
                  </a:rPr>
                  <a:t>J    </a:t>
                </a:r>
                <a:r>
                  <a:rPr lang="en-US" sz="2400" i="1" dirty="0" smtClean="0">
                    <a:solidFill>
                      <a:schemeClr val="tx1"/>
                    </a:solidFill>
                  </a:rPr>
                  <a:t>and </a:t>
                </a:r>
                <a:r>
                  <a:rPr lang="en-US" sz="2400" i="1" dirty="0" smtClean="0">
                    <a:solidFill>
                      <a:schemeClr val="tx1"/>
                    </a:solidFill>
                  </a:rPr>
                  <a:t>its</a:t>
                </a:r>
                <a:r>
                  <a:rPr lang="en-US" sz="2400" i="1" dirty="0" smtClean="0"/>
                  <a:t>   </a:t>
                </a:r>
                <a:r>
                  <a:rPr lang="en-US" sz="2400" i="1" dirty="0" smtClean="0">
                    <a:solidFill>
                      <a:srgbClr val="C00000"/>
                    </a:solidFill>
                  </a:rPr>
                  <a:t>slope   parameter  L(</a:t>
                </a:r>
                <a14:m>
                  <m:oMath xmlns:m="http://schemas.openxmlformats.org/officeDocument/2006/math">
                    <m:r>
                      <a:rPr lang="el-GR" sz="2400" b="0" i="1">
                        <a:solidFill>
                          <a:srgbClr val="C00000"/>
                        </a:solidFill>
                        <a:latin typeface="Cambria Math"/>
                      </a:rPr>
                      <m:t>𝜌</m:t>
                    </m:r>
                    <m:r>
                      <a:rPr lang="el-GR" sz="2400" b="0" i="1" cap="small" baseline="-25000">
                        <a:solidFill>
                          <a:srgbClr val="C00000"/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lang="en-US" sz="2400" i="1" dirty="0" smtClean="0">
                    <a:solidFill>
                      <a:srgbClr val="C00000"/>
                    </a:solidFill>
                  </a:rPr>
                  <a:t> ) </a:t>
                </a:r>
                <a:r>
                  <a:rPr lang="en-US" sz="2400" i="1" dirty="0" smtClean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  </a:t>
                </a:r>
              </a:p>
              <a:p>
                <a:r>
                  <a:rPr lang="en-US" sz="2400" i="1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en-US" sz="2400" i="1" dirty="0" smtClean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         </a:t>
                </a:r>
                <a:r>
                  <a:rPr lang="en-US" sz="2400" i="1" dirty="0" smtClean="0">
                    <a:sym typeface="Wingdings" panose="05000000000000000000" pitchFamily="2" charset="2"/>
                  </a:rPr>
                  <a:t> in </a:t>
                </a:r>
                <a:r>
                  <a:rPr lang="en-US" sz="2400" i="1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the </a:t>
                </a:r>
                <a:r>
                  <a:rPr lang="en-US" sz="2400" b="1" i="1" dirty="0" smtClean="0">
                    <a:solidFill>
                      <a:schemeClr val="tx1"/>
                    </a:solidFill>
                  </a:rPr>
                  <a:t>EOS-s </a:t>
                </a:r>
                <a:r>
                  <a:rPr lang="en-US" sz="2400" b="1" i="1" dirty="0">
                    <a:solidFill>
                      <a:schemeClr val="tx1"/>
                    </a:solidFill>
                  </a:rPr>
                  <a:t>of </a:t>
                </a:r>
                <a:r>
                  <a:rPr lang="en-US" sz="2400" b="1" i="1" dirty="0" smtClean="0">
                    <a:solidFill>
                      <a:schemeClr val="tx1"/>
                    </a:solidFill>
                  </a:rPr>
                  <a:t> the </a:t>
                </a:r>
                <a:r>
                  <a:rPr lang="en-US" sz="2400" b="1" i="1" dirty="0" smtClean="0"/>
                  <a:t>nuclear and </a:t>
                </a:r>
                <a:r>
                  <a:rPr lang="en-US" sz="2400" b="1" i="1" dirty="0" smtClean="0">
                    <a:solidFill>
                      <a:schemeClr val="tx1"/>
                    </a:solidFill>
                  </a:rPr>
                  <a:t>pure  neutron </a:t>
                </a:r>
                <a:r>
                  <a:rPr lang="en-US" sz="2400" b="1" i="1" dirty="0" smtClean="0">
                    <a:solidFill>
                      <a:schemeClr val="tx1"/>
                    </a:solidFill>
                  </a:rPr>
                  <a:t>matter</a:t>
                </a:r>
                <a:r>
                  <a:rPr lang="en-US" sz="2400" b="1" i="1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endParaRPr lang="en-US" sz="2400" i="1" dirty="0">
                  <a:solidFill>
                    <a:schemeClr val="tx1"/>
                  </a:solidFill>
                </a:endParaRPr>
              </a:p>
              <a:p>
                <a:r>
                  <a:rPr lang="en-US" sz="2400" i="1" dirty="0" smtClean="0">
                    <a:solidFill>
                      <a:schemeClr val="tx1"/>
                    </a:solidFill>
                  </a:rPr>
                  <a:t>	</a:t>
                </a:r>
                <a:r>
                  <a:rPr lang="en-US" sz="2400" i="1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i="1" dirty="0" smtClean="0">
                    <a:solidFill>
                      <a:schemeClr val="tx1"/>
                    </a:solidFill>
                  </a:rPr>
                  <a:t>        </a:t>
                </a:r>
                <a:r>
                  <a:rPr lang="en-US" sz="3200" b="1" i="1" dirty="0" smtClean="0">
                    <a:solidFill>
                      <a:schemeClr val="tx1"/>
                    </a:solidFill>
                  </a:rPr>
                  <a:t>L </a:t>
                </a:r>
                <a:r>
                  <a:rPr lang="en-US" sz="3200" b="1" i="1" dirty="0">
                    <a:solidFill>
                      <a:schemeClr val="tx1"/>
                    </a:solidFill>
                  </a:rPr>
                  <a:t>~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𝝏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𝑬𝒔𝒚𝒎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l-GR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𝝆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𝝏</m:t>
                        </m:r>
                        <m:r>
                          <a:rPr lang="el-GR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𝝆</m:t>
                        </m:r>
                      </m:den>
                    </m:f>
                  </m:oMath>
                </a14:m>
                <a:r>
                  <a:rPr lang="en-US" sz="3200" b="1" i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dirty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3200" b="0" i="1" baseline="-25000" dirty="0">
                        <a:solidFill>
                          <a:schemeClr val="tx1"/>
                        </a:solidFill>
                        <a:latin typeface="Cambria Math"/>
                      </a:rPr>
                      <m:t>𝑎𝑡</m:t>
                    </m:r>
                    <m:r>
                      <a:rPr lang="en-US" sz="3200" b="0" i="1" baseline="-25000" dirty="0">
                        <a:solidFill>
                          <a:schemeClr val="tx1"/>
                        </a:solidFill>
                        <a:latin typeface="Cambria Math"/>
                      </a:rPr>
                      <m:t>  </m:t>
                    </m:r>
                    <m:r>
                      <a:rPr lang="el-GR" sz="3200" b="0" i="1" baseline="-25000">
                        <a:solidFill>
                          <a:schemeClr val="tx1"/>
                        </a:solidFill>
                        <a:latin typeface="Cambria Math"/>
                      </a:rPr>
                      <m:t>𝜌</m:t>
                    </m:r>
                    <m:r>
                      <a:rPr lang="en-US" sz="3200" b="0" i="1" baseline="-25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l-GR" sz="3200" b="0" i="1" baseline="-25000">
                        <a:solidFill>
                          <a:schemeClr val="tx1"/>
                        </a:solidFill>
                        <a:latin typeface="Cambria Math"/>
                      </a:rPr>
                      <m:t>𝜌</m:t>
                    </m:r>
                    <m:r>
                      <a:rPr lang="el-GR" sz="3200" b="0" i="1" baseline="-4200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lang="en-US" sz="3200" i="1" baseline="-25000" dirty="0">
                    <a:solidFill>
                      <a:schemeClr val="tx1"/>
                    </a:solidFill>
                  </a:rPr>
                  <a:t>  =</a:t>
                </a:r>
                <a:r>
                  <a:rPr lang="en-US" sz="3200" baseline="-25000" dirty="0">
                    <a:solidFill>
                      <a:schemeClr val="tx1"/>
                    </a:solidFill>
                  </a:rPr>
                  <a:t>0.16 </a:t>
                </a:r>
                <a:r>
                  <a:rPr lang="en-US" sz="3200" baseline="-25000" dirty="0" err="1">
                    <a:solidFill>
                      <a:schemeClr val="tx1"/>
                    </a:solidFill>
                  </a:rPr>
                  <a:t>nucl</a:t>
                </a:r>
                <a:r>
                  <a:rPr lang="en-US" sz="3200" baseline="-25000" dirty="0">
                    <a:solidFill>
                      <a:schemeClr val="tx1"/>
                    </a:solidFill>
                  </a:rPr>
                  <a:t>/fm</a:t>
                </a:r>
                <a:r>
                  <a:rPr lang="en-US" sz="3200" baseline="30000" dirty="0">
                    <a:solidFill>
                      <a:schemeClr val="tx1"/>
                    </a:solidFill>
                  </a:rPr>
                  <a:t>3</a:t>
                </a:r>
                <a:r>
                  <a:rPr lang="en-US" sz="3200" baseline="-25000" dirty="0">
                    <a:solidFill>
                      <a:schemeClr val="tx1"/>
                    </a:solidFill>
                  </a:rPr>
                  <a:t> </a:t>
                </a:r>
                <a:endParaRPr lang="en-US" sz="3200" b="1" baseline="-250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i="1" dirty="0" smtClean="0"/>
                  <a:t>So, c</a:t>
                </a:r>
                <a:r>
                  <a:rPr lang="en-US" sz="2400" i="1" dirty="0" smtClean="0">
                    <a:solidFill>
                      <a:schemeClr val="tx1"/>
                    </a:solidFill>
                  </a:rPr>
                  <a:t>harge-exchange </a:t>
                </a:r>
                <a:r>
                  <a:rPr lang="en-US" sz="2400" i="1" dirty="0">
                    <a:solidFill>
                      <a:schemeClr val="tx1"/>
                    </a:solidFill>
                  </a:rPr>
                  <a:t>reactions </a:t>
                </a:r>
                <a:r>
                  <a:rPr lang="en-US" sz="2400" i="1" dirty="0" smtClean="0">
                    <a:solidFill>
                      <a:schemeClr val="tx1"/>
                    </a:solidFill>
                  </a:rPr>
                  <a:t> (for IAR)  and </a:t>
                </a:r>
                <a:r>
                  <a:rPr lang="en-US" sz="2400" i="1" dirty="0">
                    <a:solidFill>
                      <a:schemeClr val="tx1"/>
                    </a:solidFill>
                  </a:rPr>
                  <a:t>laser spectroscopy </a:t>
                </a:r>
                <a:r>
                  <a:rPr lang="en-US" sz="2400" i="1" dirty="0" smtClean="0">
                    <a:solidFill>
                      <a:schemeClr val="tx1"/>
                    </a:solidFill>
                  </a:rPr>
                  <a:t> (for radii)  </a:t>
                </a:r>
                <a:r>
                  <a:rPr lang="en-US" sz="2400" i="1" dirty="0" smtClean="0">
                    <a:solidFill>
                      <a:schemeClr val="tx1"/>
                    </a:solidFill>
                  </a:rPr>
                  <a:t>may give  a  </a:t>
                </a:r>
                <a:r>
                  <a:rPr lang="en-US" sz="2400" i="1" dirty="0">
                    <a:solidFill>
                      <a:schemeClr val="tx1"/>
                    </a:solidFill>
                  </a:rPr>
                  <a:t>cheaper  </a:t>
                </a:r>
                <a:r>
                  <a:rPr lang="en-US" sz="2400" i="1" dirty="0" smtClean="0">
                    <a:solidFill>
                      <a:schemeClr val="tx1"/>
                    </a:solidFill>
                  </a:rPr>
                  <a:t>way </a:t>
                </a:r>
                <a:r>
                  <a:rPr lang="en-US" sz="2400" i="1" dirty="0" smtClean="0">
                    <a:solidFill>
                      <a:schemeClr val="tx1"/>
                    </a:solidFill>
                  </a:rPr>
                  <a:t>         of  extracting  </a:t>
                </a:r>
                <a:r>
                  <a:rPr lang="en-US" sz="2400" b="1" i="1" dirty="0" smtClean="0">
                    <a:solidFill>
                      <a:schemeClr val="tx1"/>
                    </a:solidFill>
                  </a:rPr>
                  <a:t>J and L </a:t>
                </a:r>
                <a:r>
                  <a:rPr lang="en-US" sz="2400" b="1" i="1" dirty="0">
                    <a:solidFill>
                      <a:schemeClr val="tx1"/>
                    </a:solidFill>
                  </a:rPr>
                  <a:t> </a:t>
                </a:r>
                <a:endParaRPr lang="en-US" sz="2400" b="1" i="1" dirty="0" smtClean="0">
                  <a:solidFill>
                    <a:schemeClr val="tx1"/>
                  </a:solidFill>
                </a:endParaRPr>
              </a:p>
              <a:p>
                <a:r>
                  <a:rPr lang="en-US" sz="2400" b="1" i="1" dirty="0"/>
                  <a:t> </a:t>
                </a:r>
                <a:r>
                  <a:rPr lang="en-US" sz="2400" b="1" i="1" dirty="0" smtClean="0"/>
                  <a:t>    </a:t>
                </a:r>
                <a:r>
                  <a:rPr lang="en-US" sz="2400" b="1" i="1" dirty="0" smtClean="0">
                    <a:solidFill>
                      <a:schemeClr val="tx1"/>
                    </a:solidFill>
                  </a:rPr>
                  <a:t>than </a:t>
                </a:r>
                <a:r>
                  <a:rPr lang="en-US" sz="2400" i="1" dirty="0" smtClean="0">
                    <a:solidFill>
                      <a:schemeClr val="tx1"/>
                    </a:solidFill>
                  </a:rPr>
                  <a:t>sophisticated  </a:t>
                </a:r>
                <a:r>
                  <a:rPr lang="en-US" sz="2400" b="1" i="1" dirty="0" err="1" smtClean="0">
                    <a:solidFill>
                      <a:schemeClr val="tx1"/>
                    </a:solidFill>
                  </a:rPr>
                  <a:t>PREx</a:t>
                </a:r>
                <a:r>
                  <a:rPr lang="en-US" sz="2400" b="1" i="1" dirty="0" smtClean="0">
                    <a:solidFill>
                      <a:schemeClr val="tx1"/>
                    </a:solidFill>
                  </a:rPr>
                  <a:t>  (208Pb) </a:t>
                </a:r>
                <a:r>
                  <a:rPr lang="en-US" sz="2400" b="1" i="1" dirty="0" smtClean="0">
                    <a:solidFill>
                      <a:schemeClr val="tx1"/>
                    </a:solidFill>
                  </a:rPr>
                  <a:t>experiments. </a:t>
                </a:r>
              </a:p>
              <a:p>
                <a:r>
                  <a:rPr lang="en-US" sz="2400" i="1" dirty="0" smtClean="0"/>
                  <a:t>     	</a:t>
                </a:r>
                <a:r>
                  <a:rPr lang="en-US" sz="2400" i="1" dirty="0" smtClean="0"/>
                  <a:t>(E</a:t>
                </a:r>
                <a:r>
                  <a:rPr lang="en-US" sz="2400" i="1" dirty="0" smtClean="0">
                    <a:solidFill>
                      <a:schemeClr val="tx1"/>
                    </a:solidFill>
                  </a:rPr>
                  <a:t>lectroweak   asymmetry  </a:t>
                </a:r>
                <a:r>
                  <a:rPr lang="en-US" sz="2400" i="1" dirty="0" smtClean="0">
                    <a:solidFill>
                      <a:schemeClr val="tx1"/>
                    </a:solidFill>
                  </a:rPr>
                  <a:t>in </a:t>
                </a:r>
                <a:r>
                  <a:rPr lang="en-US" sz="2400" i="1" dirty="0">
                    <a:solidFill>
                      <a:schemeClr val="tx1"/>
                    </a:solidFill>
                  </a:rPr>
                  <a:t>elastic  scattering </a:t>
                </a:r>
                <a:endParaRPr lang="en-US" sz="2400" i="1" dirty="0" smtClean="0">
                  <a:solidFill>
                    <a:schemeClr val="tx1"/>
                  </a:solidFill>
                </a:endParaRPr>
              </a:p>
              <a:p>
                <a:r>
                  <a:rPr lang="en-US" sz="2400" i="1" dirty="0" smtClean="0">
                    <a:solidFill>
                      <a:schemeClr val="tx1"/>
                    </a:solidFill>
                  </a:rPr>
                  <a:t>     	of  polarized electrons ….Ch</a:t>
                </a:r>
                <a:r>
                  <a:rPr lang="en-US" sz="2400" i="1" dirty="0">
                    <a:solidFill>
                      <a:schemeClr val="tx1"/>
                    </a:solidFill>
                  </a:rPr>
                  <a:t>. J. Horowitz </a:t>
                </a:r>
                <a:r>
                  <a:rPr lang="en-US" sz="2400" i="1" dirty="0" smtClean="0">
                    <a:solidFill>
                      <a:schemeClr val="tx1"/>
                    </a:solidFill>
                  </a:rPr>
                  <a:t>et.al. </a:t>
                </a:r>
                <a:r>
                  <a:rPr lang="en-US" sz="2400" i="1" dirty="0" smtClean="0">
                    <a:solidFill>
                      <a:schemeClr val="tx1"/>
                    </a:solidFill>
                  </a:rPr>
                  <a:t>) .</a:t>
                </a:r>
                <a:endParaRPr lang="en-US" sz="2400" i="1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434922"/>
                <a:ext cx="8784976" cy="5305683"/>
              </a:xfrm>
              <a:prstGeom prst="rect">
                <a:avLst/>
              </a:prstGeom>
              <a:blipFill rotWithShape="0">
                <a:blip r:embed="rId3"/>
                <a:stretch>
                  <a:fillRect l="-831" t="-802" b="-1489"/>
                </a:stretch>
              </a:blipFill>
              <a:ln w="952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0" y="0"/>
            <a:ext cx="9144000" cy="12618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i="1" dirty="0" smtClean="0">
                <a:solidFill>
                  <a:schemeClr val="bg1"/>
                </a:solidFill>
              </a:rPr>
              <a:t>            The  </a:t>
            </a:r>
            <a:r>
              <a:rPr lang="en-US" sz="2800" i="1" dirty="0">
                <a:solidFill>
                  <a:schemeClr val="bg1"/>
                </a:solidFill>
              </a:rPr>
              <a:t>IAR </a:t>
            </a:r>
            <a:r>
              <a:rPr lang="en-US" sz="2800" i="1" dirty="0" smtClean="0">
                <a:solidFill>
                  <a:schemeClr val="bg1"/>
                </a:solidFill>
              </a:rPr>
              <a:t>energy  is </a:t>
            </a:r>
            <a:r>
              <a:rPr lang="en-US" sz="2800" i="1" dirty="0">
                <a:solidFill>
                  <a:schemeClr val="bg1"/>
                </a:solidFill>
              </a:rPr>
              <a:t>correlated with “neutron skin” </a:t>
            </a:r>
            <a:endParaRPr lang="ru-RU" sz="2800" i="1" dirty="0">
              <a:solidFill>
                <a:schemeClr val="bg1"/>
              </a:solidFill>
            </a:endParaRPr>
          </a:p>
          <a:p>
            <a:r>
              <a:rPr lang="ru-RU" sz="2800" b="1" i="1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800" b="1" i="1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	</a:t>
            </a:r>
            <a:r>
              <a:rPr lang="en-US" sz="2000" b="1" i="1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	  </a:t>
            </a:r>
            <a:r>
              <a:rPr lang="en-US" sz="2000" b="1" i="1" dirty="0">
                <a:solidFill>
                  <a:schemeClr val="bg1"/>
                </a:solidFill>
              </a:rPr>
              <a:t>E</a:t>
            </a:r>
            <a:r>
              <a:rPr lang="en-US" sz="2000" b="1" i="1" baseline="-25000" dirty="0">
                <a:solidFill>
                  <a:schemeClr val="bg1"/>
                </a:solidFill>
              </a:rPr>
              <a:t>IAR</a:t>
            </a:r>
            <a:r>
              <a:rPr lang="ru-RU" sz="2000" b="1" i="1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b="1" i="1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 ~   </a:t>
            </a:r>
            <a:r>
              <a:rPr lang="el-GR" sz="2000" b="1" i="1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Δ</a:t>
            </a:r>
            <a:r>
              <a:rPr lang="en-US" sz="2000" b="1" i="1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Rnp</a:t>
            </a:r>
            <a:r>
              <a:rPr lang="ru-RU" sz="2000" b="1" i="1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b="1" i="1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=</a:t>
            </a:r>
            <a:r>
              <a:rPr lang="ru-RU" sz="2000" b="1" i="1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b="1" i="1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(r</a:t>
            </a:r>
            <a:r>
              <a:rPr lang="en-US" sz="2000" b="1" i="1" spc="-1" baseline="-25000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n</a:t>
            </a:r>
            <a:r>
              <a:rPr lang="en-US" sz="2000" b="1" i="1" spc="-1" baseline="30000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2</a:t>
            </a:r>
            <a:r>
              <a:rPr lang="en-US" sz="2000" b="1" i="1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)</a:t>
            </a:r>
            <a:r>
              <a:rPr lang="en-US" sz="2000" b="1" i="1" spc="-1" baseline="30000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1/2</a:t>
            </a:r>
            <a:r>
              <a:rPr lang="ru-RU" sz="2000" b="1" i="1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 -</a:t>
            </a:r>
            <a:r>
              <a:rPr lang="en-US" sz="2000" b="1" i="1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 (r</a:t>
            </a:r>
            <a:r>
              <a:rPr lang="en-US" sz="2000" b="1" i="1" spc="-1" baseline="-25000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p</a:t>
            </a:r>
            <a:r>
              <a:rPr lang="en-US" sz="2000" b="1" i="1" spc="-1" baseline="30000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2</a:t>
            </a:r>
            <a:r>
              <a:rPr lang="en-US" sz="2000" b="1" i="1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)</a:t>
            </a:r>
            <a:r>
              <a:rPr lang="en-US" sz="2000" b="1" i="1" spc="-1" baseline="30000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1/2</a:t>
            </a:r>
          </a:p>
          <a:p>
            <a:r>
              <a:rPr lang="en-US" sz="2000" i="1" dirty="0">
                <a:solidFill>
                  <a:schemeClr val="bg1"/>
                </a:solidFill>
              </a:rPr>
              <a:t>  </a:t>
            </a:r>
            <a:r>
              <a:rPr lang="en-US" sz="2000" i="1" dirty="0" smtClean="0">
                <a:solidFill>
                  <a:schemeClr val="bg1"/>
                </a:solidFill>
              </a:rPr>
              <a:t>                e.g.  N</a:t>
            </a:r>
            <a:r>
              <a:rPr lang="en-US" sz="2000" i="1" dirty="0">
                <a:solidFill>
                  <a:schemeClr val="bg1"/>
                </a:solidFill>
              </a:rPr>
              <a:t>. </a:t>
            </a:r>
            <a:r>
              <a:rPr lang="en-US" sz="2000" i="1" dirty="0" err="1">
                <a:solidFill>
                  <a:schemeClr val="bg1"/>
                </a:solidFill>
              </a:rPr>
              <a:t>Paar</a:t>
            </a:r>
            <a:r>
              <a:rPr lang="en-US" sz="2000" i="1" dirty="0">
                <a:solidFill>
                  <a:schemeClr val="bg1"/>
                </a:solidFill>
              </a:rPr>
              <a:t>, T. </a:t>
            </a:r>
            <a:r>
              <a:rPr lang="en-US" sz="2000" i="1" dirty="0" err="1">
                <a:solidFill>
                  <a:schemeClr val="bg1"/>
                </a:solidFill>
              </a:rPr>
              <a:t>Niks’ic</a:t>
            </a:r>
            <a:r>
              <a:rPr lang="en-US" sz="2000" i="1" dirty="0">
                <a:solidFill>
                  <a:schemeClr val="bg1"/>
                </a:solidFill>
              </a:rPr>
              <a:t>, D. </a:t>
            </a:r>
            <a:r>
              <a:rPr lang="en-US" sz="2000" i="1" dirty="0" err="1">
                <a:solidFill>
                  <a:schemeClr val="bg1"/>
                </a:solidFill>
              </a:rPr>
              <a:t>Vretenar</a:t>
            </a:r>
            <a:r>
              <a:rPr lang="en-US" sz="2000" i="1" dirty="0">
                <a:solidFill>
                  <a:schemeClr val="bg1"/>
                </a:solidFill>
              </a:rPr>
              <a:t>, P. Ring Phys. C 6</a:t>
            </a:r>
            <a:r>
              <a:rPr lang="ru-RU" sz="2000" i="1" dirty="0">
                <a:solidFill>
                  <a:schemeClr val="bg1"/>
                </a:solidFill>
              </a:rPr>
              <a:t>9</a:t>
            </a:r>
            <a:r>
              <a:rPr lang="en-US" sz="2000" i="1" dirty="0">
                <a:solidFill>
                  <a:schemeClr val="bg1"/>
                </a:solidFill>
              </a:rPr>
              <a:t> (20</a:t>
            </a:r>
            <a:r>
              <a:rPr lang="ru-RU" sz="2000" i="1" dirty="0">
                <a:solidFill>
                  <a:schemeClr val="bg1"/>
                </a:solidFill>
              </a:rPr>
              <a:t>04</a:t>
            </a:r>
            <a:r>
              <a:rPr lang="en-US" sz="2000" i="1" dirty="0" smtClean="0">
                <a:solidFill>
                  <a:schemeClr val="bg1"/>
                </a:solidFill>
              </a:rPr>
              <a:t>).</a:t>
            </a:r>
            <a:endParaRPr lang="en-US" sz="2000" i="1" dirty="0">
              <a:solidFill>
                <a:schemeClr val="bg1"/>
              </a:solidFill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5220072" y="5229640"/>
            <a:ext cx="360040" cy="29872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6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600" y="1124744"/>
            <a:ext cx="7056784" cy="12241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772" y="2513744"/>
            <a:ext cx="5060441" cy="66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6" y="3175139"/>
            <a:ext cx="8712967" cy="9904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987824" y="4581128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Volume and surface energy densities	</a:t>
            </a:r>
            <a:endParaRPr lang="en-US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			</a:t>
            </a:r>
            <a:r>
              <a:rPr lang="en-US" sz="3600" i="1" dirty="0" smtClean="0">
                <a:solidFill>
                  <a:schemeClr val="bg1"/>
                </a:solidFill>
              </a:rPr>
              <a:t>Pairing  </a:t>
            </a:r>
            <a:r>
              <a:rPr lang="en-US" sz="3600" i="1" dirty="0">
                <a:solidFill>
                  <a:schemeClr val="bg1"/>
                </a:solidFill>
              </a:rPr>
              <a:t>energy </a:t>
            </a:r>
            <a:r>
              <a:rPr lang="en-US" sz="3600" i="1" dirty="0" smtClean="0">
                <a:solidFill>
                  <a:schemeClr val="bg1"/>
                </a:solidFill>
              </a:rPr>
              <a:t>density</a:t>
            </a:r>
            <a:endParaRPr lang="en-US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-25522" y="4365104"/>
            <a:ext cx="91183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“Making the surface and pairing terms dependent on density gradients, the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Fayans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functional offers the superb simultaneous description of odd-even staggering effects in  energies and charge radii.”           </a:t>
            </a:r>
          </a:p>
          <a:p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P.-G.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Reinhard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W.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Nazarewicz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Phys.Rev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C95 (2017)</a:t>
            </a:r>
            <a:endParaRPr lang="en-US" sz="24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14" y="6093296"/>
            <a:ext cx="9092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</a:rPr>
              <a:t>     “</a:t>
            </a:r>
            <a:r>
              <a:rPr lang="en-US" sz="2800" i="1" dirty="0">
                <a:solidFill>
                  <a:srgbClr val="C00000"/>
                </a:solidFill>
              </a:rPr>
              <a:t>Recently </a:t>
            </a:r>
            <a:r>
              <a:rPr lang="en-US" sz="2800" i="1" dirty="0" err="1">
                <a:solidFill>
                  <a:srgbClr val="C00000"/>
                </a:solidFill>
              </a:rPr>
              <a:t>estabilished</a:t>
            </a:r>
            <a:r>
              <a:rPr lang="en-US" sz="2800" i="1" dirty="0">
                <a:solidFill>
                  <a:srgbClr val="C00000"/>
                </a:solidFill>
              </a:rPr>
              <a:t> new </a:t>
            </a:r>
            <a:r>
              <a:rPr lang="en-US" sz="2800" i="1" dirty="0" err="1">
                <a:solidFill>
                  <a:srgbClr val="C00000"/>
                </a:solidFill>
              </a:rPr>
              <a:t>Fayans</a:t>
            </a:r>
            <a:r>
              <a:rPr lang="en-US" sz="2800" i="1" dirty="0">
                <a:solidFill>
                  <a:srgbClr val="C00000"/>
                </a:solidFill>
              </a:rPr>
              <a:t> functional</a:t>
            </a:r>
            <a:r>
              <a:rPr lang="en-US" sz="2800" i="1" dirty="0" smtClean="0">
                <a:solidFill>
                  <a:srgbClr val="C00000"/>
                </a:solidFill>
              </a:rPr>
              <a:t>”      </a:t>
            </a:r>
            <a:r>
              <a:rPr lang="en-US" sz="2800" i="1" dirty="0" err="1" smtClean="0">
                <a:solidFill>
                  <a:srgbClr val="C00000"/>
                </a:solidFill>
              </a:rPr>
              <a:t>Fy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i="1" dirty="0">
                <a:solidFill>
                  <a:srgbClr val="C00000"/>
                </a:solidFill>
              </a:rPr>
              <a:t>∆(r)</a:t>
            </a:r>
            <a:r>
              <a:rPr lang="en-US" sz="2800" i="1" dirty="0" smtClean="0">
                <a:solidFill>
                  <a:srgbClr val="C00000"/>
                </a:solidFill>
              </a:rPr>
              <a:t>  </a:t>
            </a:r>
            <a:endParaRPr lang="en-US" sz="28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7501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86296" y="764705"/>
            <a:ext cx="6550000" cy="43204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4123" y="5657671"/>
            <a:ext cx="8928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DF3-f :             </a:t>
            </a:r>
            <a:r>
              <a:rPr lang="en-US" i="1" dirty="0" smtClean="0"/>
              <a:t>I. N .</a:t>
            </a:r>
            <a:r>
              <a:rPr lang="en-US" i="1" dirty="0" err="1" smtClean="0"/>
              <a:t>Borzov</a:t>
            </a:r>
            <a:r>
              <a:rPr lang="en-US" i="1" dirty="0"/>
              <a:t>,  S</a:t>
            </a:r>
            <a:r>
              <a:rPr lang="en-US" i="1" dirty="0" smtClean="0"/>
              <a:t>. V</a:t>
            </a:r>
            <a:r>
              <a:rPr lang="en-US" i="1" dirty="0"/>
              <a:t>. </a:t>
            </a:r>
            <a:r>
              <a:rPr lang="en-US" i="1" dirty="0" err="1"/>
              <a:t>Tolokonnikov</a:t>
            </a:r>
            <a:r>
              <a:rPr lang="en-US" i="1" dirty="0"/>
              <a:t>, Phys. At. </a:t>
            </a:r>
            <a:r>
              <a:rPr lang="en-US" i="1" dirty="0" err="1"/>
              <a:t>Nucl</a:t>
            </a:r>
            <a:r>
              <a:rPr lang="en-US" i="1" dirty="0"/>
              <a:t>. (</a:t>
            </a:r>
            <a:r>
              <a:rPr lang="en-US" i="1" dirty="0" smtClean="0"/>
              <a:t>2019).</a:t>
            </a:r>
            <a:endParaRPr lang="en-US" dirty="0" smtClean="0"/>
          </a:p>
          <a:p>
            <a:r>
              <a:rPr lang="en-US" dirty="0" smtClean="0"/>
              <a:t>DD-ME1:        </a:t>
            </a:r>
            <a:r>
              <a:rPr lang="en-US" i="1" dirty="0" smtClean="0"/>
              <a:t>N. </a:t>
            </a:r>
            <a:r>
              <a:rPr lang="en-US" i="1" dirty="0" err="1" smtClean="0"/>
              <a:t>Paar</a:t>
            </a:r>
            <a:r>
              <a:rPr lang="en-US" i="1" dirty="0"/>
              <a:t>, T. </a:t>
            </a:r>
            <a:r>
              <a:rPr lang="en-US" i="1" dirty="0" err="1"/>
              <a:t>Niksic</a:t>
            </a:r>
            <a:r>
              <a:rPr lang="en-US" i="1" dirty="0"/>
              <a:t>, D. </a:t>
            </a:r>
            <a:r>
              <a:rPr lang="en-US" i="1" dirty="0" err="1"/>
              <a:t>Vretenar</a:t>
            </a:r>
            <a:r>
              <a:rPr lang="en-US" i="1" dirty="0"/>
              <a:t> and P. Ring, Physical Review C 69, 054303 (2004). </a:t>
            </a:r>
            <a:endParaRPr lang="en-US" i="1" dirty="0" smtClean="0"/>
          </a:p>
          <a:p>
            <a:r>
              <a:rPr lang="en-US" dirty="0" smtClean="0"/>
              <a:t>PKO-1 :           </a:t>
            </a:r>
            <a:r>
              <a:rPr lang="en-US" i="1" dirty="0" smtClean="0"/>
              <a:t>Z</a:t>
            </a:r>
            <a:r>
              <a:rPr lang="en-US" i="1" dirty="0"/>
              <a:t>. M. </a:t>
            </a:r>
            <a:r>
              <a:rPr lang="en-US" i="1" dirty="0" err="1"/>
              <a:t>Niu</a:t>
            </a:r>
            <a:r>
              <a:rPr lang="en-US" i="1" dirty="0"/>
              <a:t> , </a:t>
            </a:r>
            <a:r>
              <a:rPr lang="en-US" i="1" dirty="0" smtClean="0"/>
              <a:t>H</a:t>
            </a:r>
            <a:r>
              <a:rPr lang="en-US" i="1" dirty="0"/>
              <a:t>. Z. Liang</a:t>
            </a:r>
            <a:r>
              <a:rPr lang="en-US" i="1" dirty="0" smtClean="0"/>
              <a:t>, </a:t>
            </a:r>
            <a:r>
              <a:rPr lang="en-US" i="1" dirty="0"/>
              <a:t>W. H. Long and J. </a:t>
            </a:r>
            <a:r>
              <a:rPr lang="en-US" i="1" dirty="0" err="1"/>
              <a:t>Meng</a:t>
            </a:r>
            <a:r>
              <a:rPr lang="en-US" i="1" dirty="0"/>
              <a:t> , </a:t>
            </a:r>
            <a:r>
              <a:rPr lang="en-US" i="1" dirty="0" err="1"/>
              <a:t>Phys.Rev</a:t>
            </a:r>
            <a:r>
              <a:rPr lang="en-US" i="1" dirty="0"/>
              <a:t>. C </a:t>
            </a:r>
            <a:r>
              <a:rPr lang="en-US" b="1" i="1" dirty="0"/>
              <a:t>95</a:t>
            </a:r>
            <a:r>
              <a:rPr lang="en-US" i="1" dirty="0"/>
              <a:t>, 044301 (2017)</a:t>
            </a:r>
            <a:endParaRPr lang="en-US" i="1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p,n</a:t>
            </a:r>
            <a:r>
              <a:rPr lang="en-US" dirty="0"/>
              <a:t>) data </a:t>
            </a:r>
            <a:r>
              <a:rPr lang="en-US" i="1" dirty="0"/>
              <a:t>:  </a:t>
            </a:r>
            <a:r>
              <a:rPr lang="en-US" i="1" dirty="0" smtClean="0"/>
              <a:t>    </a:t>
            </a:r>
            <a:r>
              <a:rPr lang="en-US" i="1" dirty="0"/>
              <a:t>R. Pham et.al.,  Physical Review C 51, 526 (1995)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28104" y="-38887"/>
            <a:ext cx="9144000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</a:rPr>
              <a:t>	</a:t>
            </a:r>
            <a:r>
              <a:rPr lang="en-US" sz="3200" i="1" dirty="0" smtClean="0">
                <a:solidFill>
                  <a:schemeClr val="bg1"/>
                </a:solidFill>
              </a:rPr>
              <a:t>      </a:t>
            </a:r>
            <a:r>
              <a:rPr lang="en-US" sz="2800" i="1" dirty="0" smtClean="0">
                <a:solidFill>
                  <a:schemeClr val="bg1"/>
                </a:solidFill>
              </a:rPr>
              <a:t>Sn isotopes   IAR</a:t>
            </a:r>
            <a:r>
              <a:rPr lang="en-US" sz="2800" i="1" dirty="0">
                <a:solidFill>
                  <a:schemeClr val="bg1"/>
                </a:solidFill>
              </a:rPr>
              <a:t>. Self-consistent calculation</a:t>
            </a:r>
            <a:endParaRPr lang="en-US" sz="28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357510"/>
              </p:ext>
            </p:extLst>
          </p:nvPr>
        </p:nvGraphicFramePr>
        <p:xfrm>
          <a:off x="105462" y="476672"/>
          <a:ext cx="7056784" cy="5452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35" name="Graph" r:id="rId3" imgW="4023360" imgH="3108960" progId="Origin50.Graph">
                  <p:embed/>
                </p:oleObj>
              </mc:Choice>
              <mc:Fallback>
                <p:oleObj name="Graph" r:id="rId3" imgW="4023360" imgH="31089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462" y="476672"/>
                        <a:ext cx="7056784" cy="5452717"/>
                      </a:xfrm>
                      <a:prstGeom prst="rect">
                        <a:avLst/>
                      </a:prstGeom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771619" y="3371969"/>
            <a:ext cx="2284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DF3-f     </a:t>
            </a:r>
            <a:r>
              <a:rPr lang="ru-RU" sz="2400" dirty="0" smtClean="0"/>
              <a:t>+</a:t>
            </a:r>
            <a:r>
              <a:rPr lang="ru-RU" sz="2400" b="1" dirty="0" smtClean="0"/>
              <a:t>200кэВ</a:t>
            </a:r>
            <a:endParaRPr lang="en-US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741098" y="1628799"/>
            <a:ext cx="2454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DDME-1 </a:t>
            </a:r>
            <a:r>
              <a:rPr lang="en-US" sz="2400" b="1" dirty="0" smtClean="0"/>
              <a:t> - </a:t>
            </a:r>
            <a:r>
              <a:rPr lang="ru-RU" sz="2400" b="1" dirty="0" smtClean="0"/>
              <a:t>200кэВ</a:t>
            </a:r>
            <a:endParaRPr lang="en-US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771619" y="2564904"/>
            <a:ext cx="23934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PKO-1  &lt; </a:t>
            </a:r>
            <a:r>
              <a:rPr lang="en-US" sz="2400" b="1" dirty="0" smtClean="0"/>
              <a:t>-</a:t>
            </a:r>
            <a:r>
              <a:rPr lang="en-US" sz="2400" dirty="0" smtClean="0"/>
              <a:t> </a:t>
            </a:r>
            <a:r>
              <a:rPr lang="en-US" sz="2400" b="1" dirty="0" smtClean="0"/>
              <a:t>9</a:t>
            </a:r>
            <a:r>
              <a:rPr lang="ru-RU" sz="2400" b="1" dirty="0" smtClean="0"/>
              <a:t>00кэВ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82750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316" y="5807906"/>
            <a:ext cx="4319095" cy="6454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3580" y="1669115"/>
            <a:ext cx="4260201" cy="406957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6228184" y="3062040"/>
            <a:ext cx="1152128" cy="21602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228184" y="2256790"/>
            <a:ext cx="1152128" cy="22487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231251" y="2481665"/>
            <a:ext cx="0" cy="75648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380312" y="2269952"/>
            <a:ext cx="0" cy="7920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3"/>
          <p:cNvSpPr>
            <a:spLocks noGrp="1"/>
          </p:cNvSpPr>
          <p:nvPr>
            <p:ph/>
          </p:nvPr>
        </p:nvSpPr>
        <p:spPr>
          <a:xfrm>
            <a:off x="18673" y="274638"/>
            <a:ext cx="8579296" cy="617869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85" y="1772816"/>
            <a:ext cx="4398870" cy="4046044"/>
          </a:xfrm>
          <a:prstGeom prst="rect">
            <a:avLst/>
          </a:prstGeom>
          <a:solidFill>
            <a:schemeClr val="accent4">
              <a:lumMod val="60000"/>
              <a:lumOff val="40000"/>
              <a:alpha val="76000"/>
            </a:schemeClr>
          </a:solidFill>
          <a:ln>
            <a:noFill/>
          </a:ln>
        </p:spPr>
      </p:pic>
      <p:sp>
        <p:nvSpPr>
          <p:cNvPr id="26" name="TextBox 25"/>
          <p:cNvSpPr txBox="1"/>
          <p:nvPr/>
        </p:nvSpPr>
        <p:spPr>
          <a:xfrm>
            <a:off x="0" y="21037"/>
            <a:ext cx="9121603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			 </a:t>
            </a:r>
            <a:r>
              <a:rPr lang="en-US" sz="3200" i="1" dirty="0"/>
              <a:t>E</a:t>
            </a:r>
            <a:r>
              <a:rPr lang="en-US" sz="3200" i="1" baseline="-25000" dirty="0"/>
              <a:t>IAR</a:t>
            </a:r>
            <a:r>
              <a:rPr lang="en-US" sz="3200" i="1" dirty="0" smtClean="0"/>
              <a:t> ~ </a:t>
            </a:r>
            <a:r>
              <a:rPr lang="el-GR" sz="3200" i="1" dirty="0" smtClean="0"/>
              <a:t>Δ</a:t>
            </a:r>
            <a:r>
              <a:rPr lang="en-US" sz="3200" i="1" dirty="0" err="1" smtClean="0"/>
              <a:t>Rnp</a:t>
            </a:r>
            <a:r>
              <a:rPr lang="en-US" sz="3200" i="1" dirty="0" smtClean="0"/>
              <a:t> , ~ S, </a:t>
            </a:r>
            <a:r>
              <a:rPr lang="en-US" sz="3200" i="1" dirty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3200" i="1" dirty="0" smtClean="0"/>
              <a:t>S’</a:t>
            </a:r>
            <a:endParaRPr lang="en-US" sz="3200" i="1" baseline="-25000" dirty="0"/>
          </a:p>
        </p:txBody>
      </p:sp>
    </p:spTree>
    <p:extLst>
      <p:ext uri="{BB962C8B-B14F-4D97-AF65-F5344CB8AC3E}">
        <p14:creationId xmlns:p14="http://schemas.microsoft.com/office/powerpoint/2010/main" val="36105247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910644"/>
            <a:ext cx="8219256" cy="103671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0" y="0"/>
                <a:ext cx="9144000" cy="7449860"/>
              </a:xfrm>
              <a:prstGeom prst="rect">
                <a:avLst/>
              </a:prstGeom>
              <a:solidFill>
                <a:schemeClr val="tx2"/>
              </a:solidFill>
            </p:spPr>
            <p:txBody>
              <a:bodyPr wrap="square">
                <a:spAutoFit/>
              </a:bodyPr>
              <a:lstStyle/>
              <a:p>
                <a:r>
                  <a:rPr lang="en-US" i="1" dirty="0" smtClean="0">
                    <a:solidFill>
                      <a:schemeClr val="bg1"/>
                    </a:solidFill>
                  </a:rPr>
                  <a:t> 	</a:t>
                </a:r>
                <a:endParaRPr lang="ru-RU" sz="2400" i="1" dirty="0">
                  <a:solidFill>
                    <a:schemeClr val="bg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i="1" dirty="0" smtClean="0">
                    <a:solidFill>
                      <a:schemeClr val="bg1"/>
                    </a:solidFill>
                  </a:rPr>
                  <a:t>The  IAR energies  are </a:t>
                </a:r>
                <a:r>
                  <a:rPr lang="en-US" sz="2800" i="1" dirty="0">
                    <a:solidFill>
                      <a:schemeClr val="bg1"/>
                    </a:solidFill>
                  </a:rPr>
                  <a:t>correlated with “neutron skin” </a:t>
                </a:r>
                <a:endParaRPr lang="ru-RU" sz="2400" i="1" dirty="0">
                  <a:solidFill>
                    <a:schemeClr val="bg1"/>
                  </a:solidFill>
                </a:endParaRPr>
              </a:p>
              <a:p>
                <a:r>
                  <a:rPr lang="ru-RU" sz="2400" b="1" i="1" spc="-1" dirty="0" smtClean="0">
                    <a:solidFill>
                      <a:schemeClr val="bg1"/>
                    </a:solidFill>
                    <a:uFill>
                      <a:solidFill>
                        <a:srgbClr val="FFFFFF"/>
                      </a:solidFill>
                    </a:uFill>
                  </a:rPr>
                  <a:t> </a:t>
                </a:r>
                <a:r>
                  <a:rPr lang="en-US" sz="2400" b="1" i="1" spc="-1" dirty="0" smtClean="0">
                    <a:solidFill>
                      <a:schemeClr val="bg1"/>
                    </a:solidFill>
                    <a:uFill>
                      <a:solidFill>
                        <a:srgbClr val="FFFFFF"/>
                      </a:solidFill>
                    </a:uFill>
                  </a:rPr>
                  <a:t>		</a:t>
                </a:r>
                <a:r>
                  <a:rPr lang="en-US" sz="2400" b="1" i="1" dirty="0" smtClean="0">
                    <a:solidFill>
                      <a:schemeClr val="bg1"/>
                    </a:solidFill>
                  </a:rPr>
                  <a:t>E</a:t>
                </a:r>
                <a:r>
                  <a:rPr lang="en-US" sz="2400" b="1" i="1" baseline="-25000" dirty="0" smtClean="0">
                    <a:solidFill>
                      <a:schemeClr val="bg1"/>
                    </a:solidFill>
                  </a:rPr>
                  <a:t>IAR</a:t>
                </a:r>
                <a:r>
                  <a:rPr lang="ru-RU" sz="2400" b="1" i="1" spc="-1" dirty="0" smtClean="0">
                    <a:solidFill>
                      <a:schemeClr val="bg1"/>
                    </a:solidFill>
                    <a:uFill>
                      <a:solidFill>
                        <a:srgbClr val="FFFFFF"/>
                      </a:solidFill>
                    </a:uFill>
                  </a:rPr>
                  <a:t> </a:t>
                </a:r>
                <a:r>
                  <a:rPr lang="en-US" sz="2400" b="1" i="1" spc="-1" dirty="0" smtClean="0">
                    <a:solidFill>
                      <a:schemeClr val="bg1"/>
                    </a:solidFill>
                    <a:uFill>
                      <a:solidFill>
                        <a:srgbClr val="FFFFFF"/>
                      </a:solidFill>
                    </a:uFill>
                  </a:rPr>
                  <a:t> ~   </a:t>
                </a:r>
                <a:r>
                  <a:rPr lang="el-GR" sz="2400" b="1" i="1" spc="-1" dirty="0" smtClean="0">
                    <a:solidFill>
                      <a:schemeClr val="bg1"/>
                    </a:solidFill>
                    <a:uFill>
                      <a:solidFill>
                        <a:srgbClr val="FFFFFF"/>
                      </a:solidFill>
                    </a:uFill>
                  </a:rPr>
                  <a:t>Δ</a:t>
                </a:r>
                <a:r>
                  <a:rPr lang="en-US" sz="2400" b="1" i="1" spc="-1" dirty="0" err="1" smtClean="0">
                    <a:solidFill>
                      <a:schemeClr val="bg1"/>
                    </a:solidFill>
                    <a:uFill>
                      <a:solidFill>
                        <a:srgbClr val="FFFFFF"/>
                      </a:solidFill>
                    </a:uFill>
                  </a:rPr>
                  <a:t>Rnp</a:t>
                </a:r>
                <a:r>
                  <a:rPr lang="ru-RU" sz="2400" b="1" i="1" spc="-1" dirty="0" smtClean="0">
                    <a:solidFill>
                      <a:schemeClr val="bg1"/>
                    </a:solidFill>
                    <a:uFill>
                      <a:solidFill>
                        <a:srgbClr val="FFFFFF"/>
                      </a:solidFill>
                    </a:uFill>
                  </a:rPr>
                  <a:t> </a:t>
                </a:r>
                <a:r>
                  <a:rPr lang="en-US" sz="2400" b="1" i="1" spc="-1" dirty="0" smtClean="0">
                    <a:solidFill>
                      <a:schemeClr val="bg1"/>
                    </a:solidFill>
                    <a:uFill>
                      <a:solidFill>
                        <a:srgbClr val="FFFFFF"/>
                      </a:solidFill>
                    </a:uFill>
                  </a:rPr>
                  <a:t>=</a:t>
                </a:r>
                <a:r>
                  <a:rPr lang="ru-RU" sz="2400" b="1" i="1" spc="-1" dirty="0" smtClean="0">
                    <a:solidFill>
                      <a:schemeClr val="bg1"/>
                    </a:solidFill>
                    <a:uFill>
                      <a:solidFill>
                        <a:srgbClr val="FFFFFF"/>
                      </a:solidFill>
                    </a:uFill>
                  </a:rPr>
                  <a:t> </a:t>
                </a:r>
                <a:r>
                  <a:rPr lang="en-US" sz="2400" b="1" i="1" spc="-1" dirty="0" smtClean="0">
                    <a:solidFill>
                      <a:schemeClr val="bg1"/>
                    </a:solidFill>
                    <a:uFill>
                      <a:solidFill>
                        <a:srgbClr val="FFFFFF"/>
                      </a:solidFill>
                    </a:uFill>
                  </a:rPr>
                  <a:t>(</a:t>
                </a:r>
                <a:r>
                  <a:rPr lang="en-US" sz="2400" b="1" i="1" spc="-1" dirty="0">
                    <a:solidFill>
                      <a:schemeClr val="bg1"/>
                    </a:solidFill>
                    <a:uFill>
                      <a:solidFill>
                        <a:srgbClr val="FFFFFF"/>
                      </a:solidFill>
                    </a:uFill>
                  </a:rPr>
                  <a:t>r</a:t>
                </a:r>
                <a:r>
                  <a:rPr lang="en-US" sz="2400" b="1" i="1" spc="-1" baseline="-25000" dirty="0">
                    <a:solidFill>
                      <a:schemeClr val="bg1"/>
                    </a:solidFill>
                    <a:uFill>
                      <a:solidFill>
                        <a:srgbClr val="FFFFFF"/>
                      </a:solidFill>
                    </a:uFill>
                  </a:rPr>
                  <a:t>n</a:t>
                </a:r>
                <a:r>
                  <a:rPr lang="en-US" sz="2400" b="1" i="1" spc="-1" baseline="30000" dirty="0">
                    <a:solidFill>
                      <a:schemeClr val="bg1"/>
                    </a:solidFill>
                    <a:uFill>
                      <a:solidFill>
                        <a:srgbClr val="FFFFFF"/>
                      </a:solidFill>
                    </a:uFill>
                  </a:rPr>
                  <a:t>2</a:t>
                </a:r>
                <a:r>
                  <a:rPr lang="en-US" sz="2400" b="1" i="1" spc="-1" dirty="0">
                    <a:solidFill>
                      <a:schemeClr val="bg1"/>
                    </a:solidFill>
                    <a:uFill>
                      <a:solidFill>
                        <a:srgbClr val="FFFFFF"/>
                      </a:solidFill>
                    </a:uFill>
                  </a:rPr>
                  <a:t>)</a:t>
                </a:r>
                <a:r>
                  <a:rPr lang="en-US" sz="2400" b="1" i="1" spc="-1" baseline="30000" dirty="0">
                    <a:solidFill>
                      <a:schemeClr val="bg1"/>
                    </a:solidFill>
                    <a:uFill>
                      <a:solidFill>
                        <a:srgbClr val="FFFFFF"/>
                      </a:solidFill>
                    </a:uFill>
                  </a:rPr>
                  <a:t>1/2</a:t>
                </a:r>
                <a:r>
                  <a:rPr lang="ru-RU" sz="2400" b="1" i="1" spc="-1" dirty="0">
                    <a:solidFill>
                      <a:schemeClr val="bg1"/>
                    </a:solidFill>
                    <a:uFill>
                      <a:solidFill>
                        <a:srgbClr val="FFFFFF"/>
                      </a:solidFill>
                    </a:uFill>
                  </a:rPr>
                  <a:t> -</a:t>
                </a:r>
                <a:r>
                  <a:rPr lang="en-US" sz="2400" b="1" i="1" spc="-1" dirty="0">
                    <a:solidFill>
                      <a:schemeClr val="bg1"/>
                    </a:solidFill>
                    <a:uFill>
                      <a:solidFill>
                        <a:srgbClr val="FFFFFF"/>
                      </a:solidFill>
                    </a:uFill>
                  </a:rPr>
                  <a:t> (</a:t>
                </a:r>
                <a:r>
                  <a:rPr lang="en-US" sz="2400" b="1" i="1" spc="-1" dirty="0" smtClean="0">
                    <a:solidFill>
                      <a:schemeClr val="bg1"/>
                    </a:solidFill>
                    <a:uFill>
                      <a:solidFill>
                        <a:srgbClr val="FFFFFF"/>
                      </a:solidFill>
                    </a:uFill>
                  </a:rPr>
                  <a:t>r</a:t>
                </a:r>
                <a:r>
                  <a:rPr lang="en-US" sz="2400" b="1" i="1" spc="-1" baseline="-25000" dirty="0" smtClean="0">
                    <a:solidFill>
                      <a:schemeClr val="bg1"/>
                    </a:solidFill>
                    <a:uFill>
                      <a:solidFill>
                        <a:srgbClr val="FFFFFF"/>
                      </a:solidFill>
                    </a:uFill>
                  </a:rPr>
                  <a:t>p</a:t>
                </a:r>
                <a:r>
                  <a:rPr lang="en-US" sz="2400" b="1" i="1" spc="-1" baseline="30000" dirty="0" smtClean="0">
                    <a:solidFill>
                      <a:schemeClr val="bg1"/>
                    </a:solidFill>
                    <a:uFill>
                      <a:solidFill>
                        <a:srgbClr val="FFFFFF"/>
                      </a:solidFill>
                    </a:uFill>
                  </a:rPr>
                  <a:t>2</a:t>
                </a:r>
                <a:r>
                  <a:rPr lang="en-US" sz="2400" b="1" i="1" spc="-1" dirty="0" smtClean="0">
                    <a:solidFill>
                      <a:schemeClr val="bg1"/>
                    </a:solidFill>
                    <a:uFill>
                      <a:solidFill>
                        <a:srgbClr val="FFFFFF"/>
                      </a:solidFill>
                    </a:uFill>
                  </a:rPr>
                  <a:t>)</a:t>
                </a:r>
                <a:r>
                  <a:rPr lang="en-US" sz="2400" b="1" i="1" spc="-1" baseline="30000" dirty="0" smtClean="0">
                    <a:solidFill>
                      <a:schemeClr val="bg1"/>
                    </a:solidFill>
                    <a:uFill>
                      <a:solidFill>
                        <a:srgbClr val="FFFFFF"/>
                      </a:solidFill>
                    </a:uFill>
                  </a:rPr>
                  <a:t>1/2</a:t>
                </a:r>
              </a:p>
              <a:p>
                <a:r>
                  <a:rPr lang="en-US" sz="2400" i="1" dirty="0" smtClean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           N</a:t>
                </a:r>
                <a:r>
                  <a:rPr lang="en-US" sz="2400" i="1" dirty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. </a:t>
                </a:r>
                <a:r>
                  <a:rPr lang="en-US" sz="2400" i="1" dirty="0" err="1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Paar</a:t>
                </a:r>
                <a:r>
                  <a:rPr lang="en-US" sz="2400" i="1" dirty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, T. </a:t>
                </a:r>
                <a:r>
                  <a:rPr lang="en-US" sz="2400" i="1" dirty="0" err="1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Niks’ic</a:t>
                </a:r>
                <a:r>
                  <a:rPr lang="en-US" sz="2400" i="1" dirty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, D. </a:t>
                </a:r>
                <a:r>
                  <a:rPr lang="en-US" sz="2400" i="1" dirty="0" err="1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Vretenar</a:t>
                </a:r>
                <a:r>
                  <a:rPr lang="en-US" sz="2400" i="1" dirty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, P. Ring Phys. C 6</a:t>
                </a:r>
                <a:r>
                  <a:rPr lang="ru-RU" sz="2400" i="1" dirty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9</a:t>
                </a:r>
                <a:r>
                  <a:rPr lang="en-US" sz="2400" i="1" dirty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 (20</a:t>
                </a:r>
                <a:r>
                  <a:rPr lang="ru-RU" sz="2400" i="1" dirty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04</a:t>
                </a:r>
                <a:r>
                  <a:rPr lang="en-US" sz="2400" i="1" dirty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).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i="1" dirty="0">
                  <a:solidFill>
                    <a:schemeClr val="bg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i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l-GR" sz="2400" b="1" i="1" dirty="0" smtClean="0">
                    <a:solidFill>
                      <a:schemeClr val="bg1"/>
                    </a:solidFill>
                  </a:rPr>
                  <a:t>Δ</a:t>
                </a:r>
                <a:r>
                  <a:rPr lang="en-US" sz="2400" b="1" i="1" dirty="0" err="1">
                    <a:solidFill>
                      <a:schemeClr val="bg1"/>
                    </a:solidFill>
                  </a:rPr>
                  <a:t>Rnp</a:t>
                </a:r>
                <a:r>
                  <a:rPr lang="en-US" sz="2400" b="1" i="1" dirty="0">
                    <a:solidFill>
                      <a:schemeClr val="bg1"/>
                    </a:solidFill>
                  </a:rPr>
                  <a:t> ~ </a:t>
                </a:r>
                <a:r>
                  <a:rPr lang="ru-RU" sz="2400" b="1" i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400" b="1" i="1" dirty="0" smtClean="0">
                    <a:solidFill>
                      <a:schemeClr val="bg1"/>
                    </a:solidFill>
                  </a:rPr>
                  <a:t> J    (symmetry energy) </a:t>
                </a:r>
                <a:r>
                  <a:rPr lang="en-US" sz="2400" b="1" i="1" dirty="0" smtClean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</a:t>
                </a:r>
                <a:r>
                  <a:rPr lang="ru-RU" sz="2400" b="1" i="1" dirty="0" smtClean="0">
                    <a:solidFill>
                      <a:schemeClr val="bg1"/>
                    </a:solidFill>
                  </a:rPr>
                  <a:t>   </a:t>
                </a:r>
                <a:r>
                  <a:rPr lang="en-US" sz="2400" b="1" i="1" dirty="0" smtClean="0">
                    <a:solidFill>
                      <a:schemeClr val="bg1"/>
                    </a:solidFill>
                  </a:rPr>
                  <a:t>EOS </a:t>
                </a:r>
                <a:r>
                  <a:rPr lang="en-US" sz="2400" b="1" i="1" dirty="0">
                    <a:solidFill>
                      <a:schemeClr val="bg1"/>
                    </a:solidFill>
                  </a:rPr>
                  <a:t>of the neutron matter</a:t>
                </a:r>
                <a:r>
                  <a:rPr lang="en-US" sz="2400" b="1" i="1" dirty="0" smtClean="0">
                    <a:solidFill>
                      <a:schemeClr val="bg1"/>
                    </a:solidFill>
                  </a:rPr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b="1" i="1" dirty="0">
                  <a:solidFill>
                    <a:srgbClr val="FF0000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i="1" dirty="0" smtClean="0">
                    <a:solidFill>
                      <a:schemeClr val="bg1"/>
                    </a:solidFill>
                  </a:rPr>
                  <a:t>The  E </a:t>
                </a:r>
                <a:r>
                  <a:rPr lang="en-US" sz="2400" b="1" i="1" baseline="-25000" dirty="0" smtClean="0">
                    <a:solidFill>
                      <a:schemeClr val="bg1"/>
                    </a:solidFill>
                  </a:rPr>
                  <a:t>IAR</a:t>
                </a:r>
                <a:r>
                  <a:rPr lang="en-US" sz="2400" i="1" dirty="0" smtClean="0">
                    <a:solidFill>
                      <a:schemeClr val="bg1"/>
                    </a:solidFill>
                  </a:rPr>
                  <a:t>  and </a:t>
                </a:r>
                <a:r>
                  <a:rPr lang="en-US" sz="2400" b="1" i="1" dirty="0">
                    <a:solidFill>
                      <a:schemeClr val="bg1"/>
                    </a:solidFill>
                  </a:rPr>
                  <a:t>radii of mirror nuclei </a:t>
                </a:r>
                <a:r>
                  <a:rPr lang="en-US" sz="2400" i="1" dirty="0">
                    <a:solidFill>
                      <a:schemeClr val="bg1"/>
                    </a:solidFill>
                  </a:rPr>
                  <a:t>constrains </a:t>
                </a:r>
                <a:r>
                  <a:rPr lang="en-US" sz="2400" i="1" dirty="0" smtClean="0">
                    <a:solidFill>
                      <a:schemeClr val="bg1"/>
                    </a:solidFill>
                  </a:rPr>
                  <a:t> </a:t>
                </a:r>
              </a:p>
              <a:p>
                <a:r>
                  <a:rPr lang="en-US" sz="2400" i="1" dirty="0" smtClean="0">
                    <a:solidFill>
                      <a:schemeClr val="bg1"/>
                    </a:solidFill>
                  </a:rPr>
                  <a:t>     the  </a:t>
                </a:r>
                <a:r>
                  <a:rPr lang="en-US" sz="2400" i="1" dirty="0">
                    <a:solidFill>
                      <a:schemeClr val="bg1"/>
                    </a:solidFill>
                  </a:rPr>
                  <a:t>symmetry energy  </a:t>
                </a:r>
                <a:r>
                  <a:rPr lang="en-US" sz="2400" i="1" dirty="0" smtClean="0">
                    <a:solidFill>
                      <a:schemeClr val="bg1"/>
                    </a:solidFill>
                  </a:rPr>
                  <a:t>J    and </a:t>
                </a:r>
                <a:r>
                  <a:rPr lang="en-US" sz="2400" i="1" dirty="0">
                    <a:solidFill>
                      <a:schemeClr val="bg1"/>
                    </a:solidFill>
                  </a:rPr>
                  <a:t>its  </a:t>
                </a:r>
                <a:r>
                  <a:rPr lang="en-US" sz="2400" i="1" dirty="0" smtClean="0">
                    <a:solidFill>
                      <a:schemeClr val="bg1"/>
                    </a:solidFill>
                  </a:rPr>
                  <a:t>slope  parameter  L</a:t>
                </a:r>
              </a:p>
              <a:p>
                <a:endParaRPr lang="en-US" sz="2400" i="1" dirty="0">
                  <a:solidFill>
                    <a:schemeClr val="bg1"/>
                  </a:solidFill>
                </a:endParaRPr>
              </a:p>
              <a:p>
                <a:r>
                  <a:rPr lang="en-US" sz="2400" i="1" dirty="0" smtClean="0">
                    <a:solidFill>
                      <a:schemeClr val="bg1"/>
                    </a:solidFill>
                  </a:rPr>
                  <a:t>	</a:t>
                </a:r>
                <a:r>
                  <a:rPr lang="en-US" sz="2400" i="1" dirty="0">
                    <a:solidFill>
                      <a:schemeClr val="bg1"/>
                    </a:solidFill>
                  </a:rPr>
                  <a:t> </a:t>
                </a:r>
                <a:r>
                  <a:rPr lang="en-US" sz="2400" i="1" dirty="0" smtClean="0">
                    <a:solidFill>
                      <a:schemeClr val="bg1"/>
                    </a:solidFill>
                  </a:rPr>
                  <a:t>                   </a:t>
                </a:r>
                <a:r>
                  <a:rPr lang="en-US" sz="3200" b="1" i="1" dirty="0" smtClean="0">
                    <a:solidFill>
                      <a:schemeClr val="bg1"/>
                    </a:solidFill>
                  </a:rPr>
                  <a:t>L </a:t>
                </a:r>
                <a:r>
                  <a:rPr lang="en-US" sz="3200" b="1" i="1" dirty="0">
                    <a:solidFill>
                      <a:schemeClr val="bg1"/>
                    </a:solidFill>
                  </a:rPr>
                  <a:t>~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𝝏</m:t>
                        </m:r>
                        <m:r>
                          <a:rPr lang="en-US" sz="32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𝑬𝒔𝒚𝒎</m:t>
                        </m:r>
                        <m:r>
                          <a:rPr lang="en-US" sz="32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l-GR" sz="32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𝝆</m:t>
                        </m:r>
                        <m:r>
                          <a:rPr lang="en-US" sz="32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32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𝝏</m:t>
                        </m:r>
                        <m:r>
                          <a:rPr lang="el-GR" sz="32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𝝆</m:t>
                        </m:r>
                      </m:den>
                    </m:f>
                  </m:oMath>
                </a14:m>
                <a:r>
                  <a:rPr lang="en-US" sz="3200" b="1" i="1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dirty="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r>
                      <a:rPr lang="en-US" sz="3200" b="1" i="1" baseline="-25000" dirty="0">
                        <a:solidFill>
                          <a:schemeClr val="bg1"/>
                        </a:solidFill>
                        <a:latin typeface="Cambria Math"/>
                      </a:rPr>
                      <m:t>𝒂𝒕</m:t>
                    </m:r>
                    <m:r>
                      <a:rPr lang="en-US" sz="3200" b="1" i="1" baseline="-25000" dirty="0">
                        <a:solidFill>
                          <a:schemeClr val="bg1"/>
                        </a:solidFill>
                        <a:latin typeface="Cambria Math"/>
                      </a:rPr>
                      <m:t>  </m:t>
                    </m:r>
                    <m:r>
                      <a:rPr lang="el-GR" sz="3200" b="1" i="1" baseline="-25000">
                        <a:solidFill>
                          <a:schemeClr val="bg1"/>
                        </a:solidFill>
                        <a:latin typeface="Cambria Math"/>
                      </a:rPr>
                      <m:t>𝝆</m:t>
                    </m:r>
                    <m:r>
                      <a:rPr lang="en-US" sz="3200" b="1" i="1" baseline="-2500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el-GR" sz="3200" b="1" i="1" baseline="-25000">
                        <a:solidFill>
                          <a:schemeClr val="bg1"/>
                        </a:solidFill>
                        <a:latin typeface="Cambria Math"/>
                      </a:rPr>
                      <m:t>𝝆</m:t>
                    </m:r>
                    <m:r>
                      <a:rPr lang="el-GR" sz="3200" b="1" i="1" baseline="-40000">
                        <a:solidFill>
                          <a:schemeClr val="bg1"/>
                        </a:solidFill>
                        <a:latin typeface="Cambria Math"/>
                      </a:rPr>
                      <m:t>𝟎</m:t>
                    </m:r>
                  </m:oMath>
                </a14:m>
                <a:r>
                  <a:rPr lang="en-US" sz="3200" b="1" i="1" baseline="-25000" dirty="0">
                    <a:solidFill>
                      <a:schemeClr val="bg1"/>
                    </a:solidFill>
                  </a:rPr>
                  <a:t>  =</a:t>
                </a:r>
                <a:r>
                  <a:rPr lang="en-US" sz="3200" b="1" baseline="-25000" dirty="0">
                    <a:solidFill>
                      <a:schemeClr val="bg1"/>
                    </a:solidFill>
                  </a:rPr>
                  <a:t>0.16 </a:t>
                </a:r>
                <a:r>
                  <a:rPr lang="en-US" sz="3200" b="1" baseline="-25000" dirty="0" err="1">
                    <a:solidFill>
                      <a:schemeClr val="bg1"/>
                    </a:solidFill>
                  </a:rPr>
                  <a:t>nucl</a:t>
                </a:r>
                <a:r>
                  <a:rPr lang="en-US" sz="3200" b="1" baseline="-25000" dirty="0">
                    <a:solidFill>
                      <a:schemeClr val="bg1"/>
                    </a:solidFill>
                  </a:rPr>
                  <a:t>/fm</a:t>
                </a:r>
                <a:r>
                  <a:rPr lang="en-US" sz="3200" b="1" baseline="30000" dirty="0">
                    <a:solidFill>
                      <a:schemeClr val="bg1"/>
                    </a:solidFill>
                  </a:rPr>
                  <a:t>3</a:t>
                </a:r>
                <a:r>
                  <a:rPr lang="en-US" sz="3200" b="1" baseline="-25000" dirty="0">
                    <a:solidFill>
                      <a:schemeClr val="bg1"/>
                    </a:solidFill>
                  </a:rPr>
                  <a:t> </a:t>
                </a:r>
                <a:endParaRPr lang="en-US" sz="3200" b="1" baseline="-25000" dirty="0" smtClean="0">
                  <a:solidFill>
                    <a:schemeClr val="bg1"/>
                  </a:solidFill>
                </a:endParaRPr>
              </a:p>
              <a:p>
                <a:endParaRPr lang="en-US" sz="3200" b="1" baseline="-25000" dirty="0">
                  <a:solidFill>
                    <a:schemeClr val="bg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i="1" dirty="0" smtClean="0">
                    <a:solidFill>
                      <a:schemeClr val="bg1"/>
                    </a:solidFill>
                  </a:rPr>
                  <a:t>Charge-exchange </a:t>
                </a:r>
                <a:r>
                  <a:rPr lang="en-US" sz="2400" i="1" dirty="0">
                    <a:solidFill>
                      <a:schemeClr val="bg1"/>
                    </a:solidFill>
                  </a:rPr>
                  <a:t>reactions </a:t>
                </a:r>
                <a:r>
                  <a:rPr lang="en-US" sz="2400" i="1" dirty="0" smtClean="0">
                    <a:solidFill>
                      <a:schemeClr val="bg1"/>
                    </a:solidFill>
                  </a:rPr>
                  <a:t> (for IAR)  and </a:t>
                </a:r>
                <a:r>
                  <a:rPr lang="en-US" sz="2400" i="1" dirty="0">
                    <a:solidFill>
                      <a:schemeClr val="bg1"/>
                    </a:solidFill>
                  </a:rPr>
                  <a:t>laser spectroscopy </a:t>
                </a:r>
                <a:r>
                  <a:rPr lang="en-US" sz="2400" i="1" dirty="0" smtClean="0">
                    <a:solidFill>
                      <a:schemeClr val="bg1"/>
                    </a:solidFill>
                  </a:rPr>
                  <a:t> (for radii)  give a  </a:t>
                </a:r>
                <a:r>
                  <a:rPr lang="en-US" sz="2400" i="1" dirty="0">
                    <a:solidFill>
                      <a:schemeClr val="bg1"/>
                    </a:solidFill>
                  </a:rPr>
                  <a:t>cheaper  </a:t>
                </a:r>
                <a:r>
                  <a:rPr lang="en-US" sz="2400" i="1" dirty="0" smtClean="0">
                    <a:solidFill>
                      <a:schemeClr val="bg1"/>
                    </a:solidFill>
                  </a:rPr>
                  <a:t>way to  extract  </a:t>
                </a:r>
                <a:r>
                  <a:rPr lang="en-US" sz="2400" b="1" i="1" dirty="0" smtClean="0">
                    <a:solidFill>
                      <a:schemeClr val="bg1"/>
                    </a:solidFill>
                  </a:rPr>
                  <a:t>J and L .</a:t>
                </a:r>
              </a:p>
              <a:p>
                <a:endParaRPr lang="en-US" sz="2400" b="1" i="1" dirty="0" smtClean="0">
                  <a:solidFill>
                    <a:schemeClr val="bg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b="1" i="1" dirty="0" smtClean="0">
                    <a:solidFill>
                      <a:schemeClr val="bg1"/>
                    </a:solidFill>
                  </a:rPr>
                  <a:t>Alternative: </a:t>
                </a:r>
                <a:r>
                  <a:rPr lang="en-US" sz="2400" i="1" dirty="0" smtClean="0">
                    <a:solidFill>
                      <a:schemeClr val="bg1"/>
                    </a:solidFill>
                  </a:rPr>
                  <a:t> sophisticated  </a:t>
                </a:r>
                <a:r>
                  <a:rPr lang="en-US" sz="2400" b="1" i="1" dirty="0" err="1" smtClean="0">
                    <a:solidFill>
                      <a:schemeClr val="bg1"/>
                    </a:solidFill>
                  </a:rPr>
                  <a:t>PREx</a:t>
                </a:r>
                <a:r>
                  <a:rPr lang="en-US" sz="2400" b="1" i="1" dirty="0" smtClean="0">
                    <a:solidFill>
                      <a:schemeClr val="bg1"/>
                    </a:solidFill>
                  </a:rPr>
                  <a:t>  (208Pb) , </a:t>
                </a:r>
                <a:r>
                  <a:rPr lang="en-US" sz="2400" b="1" i="1" dirty="0" err="1" smtClean="0">
                    <a:solidFill>
                      <a:schemeClr val="bg1"/>
                    </a:solidFill>
                  </a:rPr>
                  <a:t>CREx</a:t>
                </a:r>
                <a:r>
                  <a:rPr lang="en-US" sz="2400" b="1" i="1" dirty="0" smtClean="0">
                    <a:solidFill>
                      <a:schemeClr val="bg1"/>
                    </a:solidFill>
                  </a:rPr>
                  <a:t> (48Ca),  </a:t>
                </a:r>
                <a:r>
                  <a:rPr lang="en-US" sz="2400" b="1" i="1" dirty="0" err="1" smtClean="0">
                    <a:solidFill>
                      <a:schemeClr val="bg1"/>
                    </a:solidFill>
                  </a:rPr>
                  <a:t>SREx</a:t>
                </a:r>
                <a:r>
                  <a:rPr lang="en-US" sz="2400" b="1" i="1" dirty="0" smtClean="0">
                    <a:solidFill>
                      <a:schemeClr val="bg1"/>
                    </a:solidFill>
                  </a:rPr>
                  <a:t>  (124Sn) experiments </a:t>
                </a:r>
                <a:r>
                  <a:rPr lang="en-US" sz="2400" i="1" dirty="0">
                    <a:solidFill>
                      <a:schemeClr val="bg1"/>
                    </a:solidFill>
                  </a:rPr>
                  <a:t>! </a:t>
                </a:r>
                <a:r>
                  <a:rPr lang="en-US" sz="2400" i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400" b="1" i="1" dirty="0" smtClean="0">
                    <a:solidFill>
                      <a:schemeClr val="bg1"/>
                    </a:solidFill>
                  </a:rPr>
                  <a:t> (Electroweak </a:t>
                </a:r>
                <a:r>
                  <a:rPr lang="en-US" sz="2400" b="1" i="1" dirty="0">
                    <a:solidFill>
                      <a:schemeClr val="bg1"/>
                    </a:solidFill>
                  </a:rPr>
                  <a:t>asymmetry  </a:t>
                </a:r>
                <a:r>
                  <a:rPr lang="en-US" sz="2400" i="1" dirty="0" smtClean="0">
                    <a:solidFill>
                      <a:schemeClr val="bg1"/>
                    </a:solidFill>
                  </a:rPr>
                  <a:t>in </a:t>
                </a:r>
                <a:r>
                  <a:rPr lang="en-US" sz="2400" i="1" dirty="0">
                    <a:solidFill>
                      <a:schemeClr val="bg1"/>
                    </a:solidFill>
                  </a:rPr>
                  <a:t>elastic  scattering of </a:t>
                </a:r>
                <a:r>
                  <a:rPr lang="en-US" sz="2400" i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400" i="1" dirty="0">
                    <a:solidFill>
                      <a:schemeClr val="bg1"/>
                    </a:solidFill>
                  </a:rPr>
                  <a:t>polarized  </a:t>
                </a:r>
                <a:r>
                  <a:rPr lang="en-US" sz="2400" i="1" dirty="0" smtClean="0">
                    <a:solidFill>
                      <a:schemeClr val="bg1"/>
                    </a:solidFill>
                  </a:rPr>
                  <a:t>electrons. )</a:t>
                </a:r>
                <a:r>
                  <a:rPr lang="en-US" sz="2400" i="1" dirty="0">
                    <a:solidFill>
                      <a:schemeClr val="bg1"/>
                    </a:solidFill>
                  </a:rPr>
                  <a:t> </a:t>
                </a:r>
                <a:r>
                  <a:rPr lang="en-US" sz="2400" i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400" i="1" dirty="0" smtClean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Ch</a:t>
                </a:r>
                <a:r>
                  <a:rPr lang="en-US" sz="2400" i="1" dirty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. J. Horowitz </a:t>
                </a:r>
                <a:r>
                  <a:rPr lang="en-US" sz="2400" i="1" dirty="0" smtClean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et.al.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7449860"/>
              </a:xfrm>
              <a:prstGeom prst="rect">
                <a:avLst/>
              </a:prstGeom>
              <a:blipFill rotWithShape="1">
                <a:blip r:embed="rId3"/>
                <a:stretch>
                  <a:fillRect l="-1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424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6474" y="-565184"/>
            <a:ext cx="8773703" cy="742318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623" y="2054554"/>
            <a:ext cx="4952361" cy="42605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5579" y="5243287"/>
            <a:ext cx="3950438" cy="715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13635" y="6314178"/>
            <a:ext cx="4486345" cy="2700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3144" y="6317304"/>
            <a:ext cx="2767347" cy="2745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56370" y="6318568"/>
            <a:ext cx="995865" cy="2720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67119" y="1535572"/>
            <a:ext cx="27387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 E</a:t>
            </a:r>
            <a:r>
              <a:rPr lang="en-US" sz="3200" i="1" baseline="-25000" dirty="0"/>
              <a:t>IAR</a:t>
            </a:r>
            <a:r>
              <a:rPr lang="en-US" sz="3200" i="1" dirty="0" smtClean="0"/>
              <a:t> ~ </a:t>
            </a:r>
            <a:r>
              <a:rPr lang="el-GR" sz="3200" i="1" dirty="0" smtClean="0"/>
              <a:t>Δ</a:t>
            </a:r>
            <a:r>
              <a:rPr lang="en-US" sz="3200" i="1" dirty="0" err="1" smtClean="0"/>
              <a:t>Rnp</a:t>
            </a:r>
            <a:r>
              <a:rPr lang="en-US" sz="3200" i="1" dirty="0" smtClean="0"/>
              <a:t> </a:t>
            </a:r>
            <a:r>
              <a:rPr lang="en-US" sz="3200" i="1" dirty="0" smtClean="0"/>
              <a:t> </a:t>
            </a:r>
            <a:endParaRPr lang="en-US" sz="3200" i="1" baseline="-25000" dirty="0"/>
          </a:p>
        </p:txBody>
      </p:sp>
      <p:sp>
        <p:nvSpPr>
          <p:cNvPr id="10" name="Rectangle 9"/>
          <p:cNvSpPr/>
          <p:nvPr/>
        </p:nvSpPr>
        <p:spPr>
          <a:xfrm>
            <a:off x="1" y="0"/>
            <a:ext cx="9144000" cy="10772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   208Pb:  IAR energy  corresponding to </a:t>
            </a:r>
            <a:r>
              <a:rPr lang="en-US" sz="3200" i="1" dirty="0">
                <a:solidFill>
                  <a:schemeClr val="bg1"/>
                </a:solidFill>
              </a:rPr>
              <a:t>“neutron skin</a:t>
            </a:r>
            <a:r>
              <a:rPr lang="en-US" sz="3200" i="1" dirty="0" smtClean="0">
                <a:solidFill>
                  <a:schemeClr val="bg1"/>
                </a:solidFill>
              </a:rPr>
              <a:t>”</a:t>
            </a:r>
            <a:endParaRPr lang="en-US" sz="3200" i="1" dirty="0">
              <a:solidFill>
                <a:schemeClr val="bg1"/>
              </a:solidFill>
            </a:endParaRPr>
          </a:p>
          <a:p>
            <a:r>
              <a:rPr lang="ru-RU" sz="3200" b="1" i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3200" i="1" dirty="0" smtClean="0">
                <a:solidFill>
                  <a:schemeClr val="bg1"/>
                </a:solidFill>
              </a:rPr>
              <a:t>calculated with DD-ME, </a:t>
            </a:r>
            <a:r>
              <a:rPr lang="en-US" sz="3200" i="1" dirty="0" err="1" smtClean="0">
                <a:solidFill>
                  <a:schemeClr val="bg1"/>
                </a:solidFill>
              </a:rPr>
              <a:t>SAMi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smtClean="0">
                <a:solidFill>
                  <a:schemeClr val="bg1"/>
                </a:solidFill>
              </a:rPr>
              <a:t>and </a:t>
            </a:r>
            <a:r>
              <a:rPr lang="en-US" sz="3200" i="1" dirty="0" err="1" smtClean="0">
                <a:solidFill>
                  <a:schemeClr val="bg1"/>
                </a:solidFill>
              </a:rPr>
              <a:t>Skyrme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</a:rPr>
              <a:t>functionals</a:t>
            </a:r>
            <a:r>
              <a:rPr lang="en-US" sz="3200" i="1" dirty="0" smtClean="0">
                <a:solidFill>
                  <a:schemeClr val="bg1"/>
                </a:solidFill>
              </a:rPr>
              <a:t>.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86459" y="2459504"/>
            <a:ext cx="36737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    In the  </a:t>
            </a:r>
            <a:r>
              <a:rPr lang="el-GR" sz="2400" i="1" dirty="0"/>
              <a:t>Δ</a:t>
            </a:r>
            <a:r>
              <a:rPr lang="en-US" sz="2400" i="1" dirty="0" err="1"/>
              <a:t>Rnp</a:t>
            </a:r>
            <a:r>
              <a:rPr lang="en-US" sz="2400" i="1" dirty="0"/>
              <a:t> </a:t>
            </a:r>
            <a:r>
              <a:rPr lang="en-US" sz="2400" i="1" dirty="0" smtClean="0"/>
              <a:t>regions</a:t>
            </a:r>
          </a:p>
          <a:p>
            <a:r>
              <a:rPr lang="en-US" sz="2400" b="1" i="1" dirty="0" smtClean="0"/>
              <a:t>   g</a:t>
            </a:r>
            <a:r>
              <a:rPr lang="en-US" sz="2400" b="1" i="1" dirty="0" smtClean="0"/>
              <a:t>iven by the experiments </a:t>
            </a:r>
            <a:r>
              <a:rPr lang="en-US" sz="2400" b="1" i="1" dirty="0" smtClean="0">
                <a:solidFill>
                  <a:srgbClr val="FF0000"/>
                </a:solidFill>
              </a:rPr>
              <a:t>               </a:t>
            </a:r>
          </a:p>
          <a:p>
            <a:r>
              <a:rPr lang="en-US" sz="2400" b="1" i="1" dirty="0">
                <a:solidFill>
                  <a:srgbClr val="FF0000"/>
                </a:solidFill>
              </a:rPr>
              <a:t>  </a:t>
            </a:r>
            <a:r>
              <a:rPr lang="en-US" sz="2400" b="1" i="1" dirty="0" smtClean="0">
                <a:solidFill>
                  <a:srgbClr val="FF0000"/>
                </a:solidFill>
              </a:rPr>
              <a:t>                </a:t>
            </a:r>
            <a:r>
              <a:rPr lang="en-US" sz="2400" b="1" i="1" dirty="0" smtClean="0"/>
              <a:t>E(IAR</a:t>
            </a:r>
            <a:r>
              <a:rPr lang="en-US" sz="2400" b="1" i="1" dirty="0" smtClean="0"/>
              <a:t>) </a:t>
            </a:r>
          </a:p>
          <a:p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</a:rPr>
              <a:t>     </a:t>
            </a:r>
            <a:r>
              <a:rPr lang="en-US" sz="2400" b="1" i="1" dirty="0" smtClean="0">
                <a:solidFill>
                  <a:srgbClr val="FF0000"/>
                </a:solidFill>
              </a:rPr>
              <a:t>are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</a:rPr>
              <a:t>underestimated </a:t>
            </a:r>
          </a:p>
          <a:p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</a:rPr>
              <a:t>      by </a:t>
            </a:r>
            <a:r>
              <a:rPr lang="en-US" sz="2400" b="1" i="1" dirty="0" smtClean="0"/>
              <a:t>200 – 900 </a:t>
            </a:r>
            <a:r>
              <a:rPr lang="en-US" sz="2400" b="1" i="1" dirty="0" err="1" smtClean="0"/>
              <a:t>KeV</a:t>
            </a:r>
            <a:r>
              <a:rPr lang="en-US" sz="2400" b="1" i="1" dirty="0" smtClean="0"/>
              <a:t> 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636929" y="2334860"/>
            <a:ext cx="3220" cy="51807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496957" y="2334860"/>
            <a:ext cx="1" cy="179150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71600" y="1634960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E</a:t>
            </a:r>
            <a:r>
              <a:rPr lang="en-US" i="1" baseline="-25000" dirty="0"/>
              <a:t>IAR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678571" y="2420888"/>
            <a:ext cx="253338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86474" y="2190055"/>
            <a:ext cx="10733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208Pb</a:t>
            </a:r>
            <a:r>
              <a:rPr lang="en-US" i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943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27113" y="1351856"/>
            <a:ext cx="9171113" cy="529375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endParaRPr lang="en-US" sz="2000" i="1" dirty="0">
              <a:solidFill>
                <a:schemeClr val="bg1"/>
              </a:solidFill>
            </a:endParaRPr>
          </a:p>
          <a:p>
            <a:r>
              <a:rPr lang="en-US" sz="2400" i="1" dirty="0" smtClean="0"/>
              <a:t>D3C</a:t>
            </a:r>
            <a:r>
              <a:rPr lang="en-US" sz="2400" i="1" dirty="0"/>
              <a:t>*	         N. </a:t>
            </a:r>
            <a:r>
              <a:rPr lang="en-US" sz="2400" i="1" dirty="0" err="1"/>
              <a:t>Paar</a:t>
            </a:r>
            <a:r>
              <a:rPr lang="en-US" sz="2400" i="1" dirty="0"/>
              <a:t>, T. </a:t>
            </a:r>
            <a:r>
              <a:rPr lang="en-US" sz="2400" i="1" dirty="0" err="1"/>
              <a:t>Niks’ic</a:t>
            </a:r>
            <a:r>
              <a:rPr lang="en-US" sz="2400" i="1" dirty="0"/>
              <a:t>, D. </a:t>
            </a:r>
            <a:r>
              <a:rPr lang="en-US" sz="2400" i="1" dirty="0" err="1"/>
              <a:t>Vretenar</a:t>
            </a:r>
            <a:r>
              <a:rPr lang="en-US" sz="2400" i="1" dirty="0"/>
              <a:t>, P. Ring Phys. C 6</a:t>
            </a:r>
            <a:r>
              <a:rPr lang="ru-RU" sz="2400" i="1" dirty="0"/>
              <a:t>9</a:t>
            </a:r>
            <a:r>
              <a:rPr lang="en-US" sz="2400" i="1" dirty="0"/>
              <a:t> (20</a:t>
            </a:r>
            <a:r>
              <a:rPr lang="ru-RU" sz="2400" i="1" dirty="0"/>
              <a:t>04</a:t>
            </a:r>
            <a:r>
              <a:rPr lang="en-US" sz="2400" i="1" dirty="0" smtClean="0"/>
              <a:t>).</a:t>
            </a:r>
          </a:p>
          <a:p>
            <a:endParaRPr lang="ru-RU" sz="2400" i="1" dirty="0"/>
          </a:p>
          <a:p>
            <a:r>
              <a:rPr lang="en-US" sz="2400" i="1" dirty="0"/>
              <a:t>DD-ME1       </a:t>
            </a:r>
            <a:r>
              <a:rPr lang="en-US" sz="2400" i="1" dirty="0" err="1"/>
              <a:t>H.Liang</a:t>
            </a:r>
            <a:r>
              <a:rPr lang="en-US" sz="2400" i="1" dirty="0"/>
              <a:t>, </a:t>
            </a:r>
            <a:r>
              <a:rPr lang="en-US" sz="2400" i="1" dirty="0" err="1"/>
              <a:t>Nguen</a:t>
            </a:r>
            <a:r>
              <a:rPr lang="en-US" sz="2400" i="1" dirty="0"/>
              <a:t> Van </a:t>
            </a:r>
            <a:r>
              <a:rPr lang="en-US" sz="2400" i="1" dirty="0" err="1"/>
              <a:t>Giai</a:t>
            </a:r>
            <a:r>
              <a:rPr lang="en-US" sz="2400" i="1" dirty="0"/>
              <a:t>, J. </a:t>
            </a:r>
            <a:r>
              <a:rPr lang="en-US" sz="2400" i="1" dirty="0" err="1"/>
              <a:t>Meng</a:t>
            </a:r>
            <a:r>
              <a:rPr lang="en-US" sz="2400" i="1" dirty="0"/>
              <a:t> </a:t>
            </a:r>
            <a:r>
              <a:rPr lang="en-US" sz="2400" i="1" dirty="0" err="1"/>
              <a:t>Phys.Rev.Lett</a:t>
            </a:r>
            <a:r>
              <a:rPr lang="en-US" sz="2400" i="1" dirty="0"/>
              <a:t>. 101 (2008</a:t>
            </a:r>
            <a:r>
              <a:rPr lang="en-US" sz="2400" i="1" dirty="0" smtClean="0"/>
              <a:t>).</a:t>
            </a:r>
          </a:p>
          <a:p>
            <a:endParaRPr lang="en-US" sz="2400" i="1" dirty="0"/>
          </a:p>
          <a:p>
            <a:r>
              <a:rPr lang="en-US" sz="2400" i="1" dirty="0" err="1"/>
              <a:t>SAMi</a:t>
            </a:r>
            <a:r>
              <a:rPr lang="en-US" sz="2400" i="1" dirty="0"/>
              <a:t>	         X. Roca-</a:t>
            </a:r>
            <a:r>
              <a:rPr lang="en-US" sz="2400" i="1" dirty="0" err="1"/>
              <a:t>Maza</a:t>
            </a:r>
            <a:r>
              <a:rPr lang="en-US" sz="2400" i="1" dirty="0"/>
              <a:t> et al., </a:t>
            </a:r>
            <a:r>
              <a:rPr lang="en-US" sz="2400" i="1" dirty="0" err="1"/>
              <a:t>Phys.Rev</a:t>
            </a:r>
            <a:r>
              <a:rPr lang="en-US" sz="2400" i="1" dirty="0"/>
              <a:t>. C 94 (2018</a:t>
            </a:r>
            <a:r>
              <a:rPr lang="en-US" sz="2400" i="1" dirty="0" smtClean="0"/>
              <a:t>)</a:t>
            </a:r>
          </a:p>
          <a:p>
            <a:endParaRPr lang="en-US" sz="2400" i="1" dirty="0"/>
          </a:p>
          <a:p>
            <a:r>
              <a:rPr lang="en-US" sz="2400" i="1" dirty="0" smtClean="0"/>
              <a:t>	    </a:t>
            </a:r>
            <a:r>
              <a:rPr lang="en-US" sz="2400" i="1" dirty="0" smtClean="0"/>
              <a:t>                    </a:t>
            </a:r>
            <a:r>
              <a:rPr lang="en-US" sz="2800" i="1" dirty="0" smtClean="0"/>
              <a:t>Continuum </a:t>
            </a:r>
            <a:r>
              <a:rPr lang="en-US" sz="2800" i="1" dirty="0" err="1" smtClean="0"/>
              <a:t>pnQRPA</a:t>
            </a:r>
            <a:endParaRPr lang="en-US" sz="2800" i="1" dirty="0" smtClean="0"/>
          </a:p>
          <a:p>
            <a:r>
              <a:rPr lang="en-US" sz="2800" i="1" dirty="0"/>
              <a:t>	</a:t>
            </a:r>
            <a:r>
              <a:rPr lang="en-US" sz="2800" i="1" dirty="0" smtClean="0"/>
              <a:t>	</a:t>
            </a:r>
            <a:r>
              <a:rPr lang="en-US" sz="2800" i="1" dirty="0" smtClean="0"/>
              <a:t>based on new </a:t>
            </a:r>
            <a:r>
              <a:rPr lang="en-US" sz="2800" i="1" dirty="0" err="1" smtClean="0"/>
              <a:t>Fayans</a:t>
            </a:r>
            <a:r>
              <a:rPr lang="en-US" sz="2800" i="1" dirty="0" smtClean="0"/>
              <a:t> functional  DF3-f</a:t>
            </a:r>
            <a:r>
              <a:rPr lang="en-US" sz="2800" i="1" dirty="0" smtClean="0"/>
              <a:t>.</a:t>
            </a:r>
          </a:p>
          <a:p>
            <a:r>
              <a:rPr lang="en-US" sz="2800" i="1" dirty="0"/>
              <a:t> </a:t>
            </a:r>
            <a:r>
              <a:rPr lang="en-US" sz="2800" i="1" dirty="0" smtClean="0"/>
              <a:t>          Our calculations include </a:t>
            </a:r>
            <a:r>
              <a:rPr lang="en-US" sz="2800" i="1" dirty="0"/>
              <a:t>“doubly-non-magic nuclei “.</a:t>
            </a:r>
            <a:endParaRPr lang="en-US" sz="2800" i="1" dirty="0" smtClean="0"/>
          </a:p>
          <a:p>
            <a:endParaRPr lang="en-US" sz="2400" i="1" dirty="0"/>
          </a:p>
          <a:p>
            <a:r>
              <a:rPr lang="en-US" sz="2400" i="1" dirty="0"/>
              <a:t>DF3-f    </a:t>
            </a:r>
            <a:r>
              <a:rPr lang="en-US" sz="2400" i="1" dirty="0" smtClean="0"/>
              <a:t>I.N</a:t>
            </a:r>
            <a:r>
              <a:rPr lang="en-US" sz="2400" i="1" dirty="0"/>
              <a:t>. </a:t>
            </a:r>
            <a:r>
              <a:rPr lang="en-US" sz="2400" i="1" dirty="0" err="1"/>
              <a:t>Borzov</a:t>
            </a:r>
            <a:r>
              <a:rPr lang="en-US" sz="2400" i="1" dirty="0"/>
              <a:t>, S.V. </a:t>
            </a:r>
            <a:r>
              <a:rPr lang="en-US" sz="2400" i="1" dirty="0" err="1"/>
              <a:t>Tolokonnikov</a:t>
            </a:r>
            <a:r>
              <a:rPr lang="en-US" sz="2400" i="1" dirty="0"/>
              <a:t>  Phys. At. </a:t>
            </a:r>
            <a:r>
              <a:rPr lang="en-US" sz="2400" i="1" dirty="0" err="1"/>
              <a:t>Nucl</a:t>
            </a:r>
            <a:r>
              <a:rPr lang="en-US" sz="2400" i="1" dirty="0"/>
              <a:t>. </a:t>
            </a:r>
            <a:r>
              <a:rPr lang="ru-RU" sz="2400" i="1" dirty="0"/>
              <a:t>№5, №</a:t>
            </a:r>
            <a:r>
              <a:rPr lang="ru-RU" sz="2400" i="1" dirty="0" smtClean="0"/>
              <a:t>6</a:t>
            </a:r>
            <a:r>
              <a:rPr lang="en-US" sz="2400" i="1" dirty="0" smtClean="0"/>
              <a:t> …</a:t>
            </a:r>
            <a:r>
              <a:rPr lang="ru-RU" sz="2400" i="1" dirty="0" smtClean="0"/>
              <a:t> </a:t>
            </a:r>
            <a:r>
              <a:rPr lang="ru-RU" sz="2400" i="1" dirty="0"/>
              <a:t>(2019)</a:t>
            </a:r>
            <a:r>
              <a:rPr lang="en-US" sz="2400" i="1" dirty="0" smtClean="0"/>
              <a:t>.</a:t>
            </a:r>
          </a:p>
          <a:p>
            <a:endParaRPr lang="en-US" sz="2400" i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en-US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-27113" y="0"/>
            <a:ext cx="9171112" cy="10772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bg1"/>
                </a:solidFill>
              </a:rPr>
              <a:t>Fully self-consistent RPA and QRPA calculations of 	</a:t>
            </a:r>
            <a:r>
              <a:rPr lang="en-US" sz="3200" i="1" dirty="0" smtClean="0">
                <a:solidFill>
                  <a:schemeClr val="bg1"/>
                </a:solidFill>
              </a:rPr>
              <a:t>   		IARs </a:t>
            </a:r>
            <a:r>
              <a:rPr lang="en-US" sz="3200" i="1" dirty="0">
                <a:solidFill>
                  <a:schemeClr val="bg1"/>
                </a:solidFill>
              </a:rPr>
              <a:t>with different EDFs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8375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IvanBorz\Desktop\BORZOV KI\NEWS_18\Non-relativistic energy density functionals - Book chapter - IOPscience_files\bk978-0-7503-1422-0co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8" y="-49439"/>
            <a:ext cx="2311935" cy="3290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2" name="Picture 10" descr="${{ \mathcal E }}_{\mathrm{pair}}$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2813" y="625475"/>
            <a:ext cx="28575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8780" y="3364206"/>
            <a:ext cx="8753715" cy="3416320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3"/>
            <a:r>
              <a:rPr lang="en-US" sz="2400" b="1" i="1" dirty="0" smtClean="0"/>
              <a:t>These EDFs   directly </a:t>
            </a:r>
            <a:r>
              <a:rPr lang="en-US" sz="2400" b="1" i="1" dirty="0"/>
              <a:t>parametrize the nuclear </a:t>
            </a:r>
            <a:r>
              <a:rPr lang="en-US" sz="2400" b="1" i="1" dirty="0" err="1"/>
              <a:t>EoS</a:t>
            </a:r>
            <a:r>
              <a:rPr lang="en-US" sz="2400" b="1" i="1" dirty="0"/>
              <a:t>  </a:t>
            </a:r>
            <a:endParaRPr lang="en-US" sz="2400" b="1" i="1" dirty="0" smtClean="0"/>
          </a:p>
          <a:p>
            <a:r>
              <a:rPr lang="en-US" sz="2400" b="1" i="1" dirty="0" smtClean="0"/>
              <a:t>		by series </a:t>
            </a:r>
            <a:r>
              <a:rPr lang="en-US" sz="2400" b="1" i="1" dirty="0"/>
              <a:t>of powers of the </a:t>
            </a:r>
            <a:r>
              <a:rPr lang="en-US" sz="2400" b="1" i="1" dirty="0" smtClean="0"/>
              <a:t>density </a:t>
            </a:r>
            <a:r>
              <a:rPr lang="en-US" sz="2400" i="1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 smtClean="0"/>
              <a:t>Take account </a:t>
            </a:r>
            <a:r>
              <a:rPr lang="en-US" sz="2400" b="1" i="1" dirty="0"/>
              <a:t>for finite-size  </a:t>
            </a:r>
            <a:r>
              <a:rPr lang="en-US" sz="2400" b="1" i="1" dirty="0" smtClean="0"/>
              <a:t>quantum effects, many-body correlations, Coulomb-nuclear screening;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 smtClean="0"/>
              <a:t> </a:t>
            </a:r>
            <a:r>
              <a:rPr lang="en-US" sz="2400" b="1" i="1" dirty="0"/>
              <a:t>U</a:t>
            </a:r>
            <a:r>
              <a:rPr lang="en-US" sz="2400" b="1" i="1" dirty="0" smtClean="0"/>
              <a:t>se pairing depending on a gradient of density; </a:t>
            </a:r>
          </a:p>
          <a:p>
            <a:endParaRPr lang="en-US" sz="2400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</a:rPr>
              <a:t>                 </a:t>
            </a:r>
            <a:r>
              <a:rPr lang="en-US" sz="2400" b="1" i="1" dirty="0" smtClean="0">
                <a:solidFill>
                  <a:srgbClr val="C00000"/>
                </a:solidFill>
              </a:rPr>
              <a:t>These are  Kohn-Sham type  EDFs :  </a:t>
            </a:r>
          </a:p>
          <a:p>
            <a:r>
              <a:rPr lang="en-US" sz="2400" b="1" i="1" dirty="0" smtClean="0">
                <a:solidFill>
                  <a:srgbClr val="C00000"/>
                </a:solidFill>
              </a:rPr>
              <a:t> using independent-particle </a:t>
            </a:r>
            <a:r>
              <a:rPr lang="en-US" sz="2400" b="1" i="1" dirty="0">
                <a:solidFill>
                  <a:srgbClr val="C00000"/>
                </a:solidFill>
              </a:rPr>
              <a:t>kinetic energy </a:t>
            </a:r>
            <a:r>
              <a:rPr lang="en-US" sz="2400" b="1" i="1" dirty="0" smtClean="0">
                <a:solidFill>
                  <a:srgbClr val="C00000"/>
                </a:solidFill>
              </a:rPr>
              <a:t>  term with m*/</a:t>
            </a:r>
            <a:r>
              <a:rPr lang="en-US" sz="2400" b="1" i="1" dirty="0" err="1" smtClean="0">
                <a:solidFill>
                  <a:srgbClr val="C00000"/>
                </a:solidFill>
              </a:rPr>
              <a:t>m</a:t>
            </a:r>
            <a:r>
              <a:rPr lang="en-US" sz="2400" b="1" i="1" baseline="-25000" dirty="0" err="1" smtClean="0">
                <a:solidFill>
                  <a:srgbClr val="C00000"/>
                </a:solidFill>
              </a:rPr>
              <a:t>N</a:t>
            </a:r>
            <a:r>
              <a:rPr lang="en-US" sz="2400" b="1" i="1" dirty="0" smtClean="0">
                <a:solidFill>
                  <a:srgbClr val="C00000"/>
                </a:solidFill>
              </a:rPr>
              <a:t>=1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43808" y="168343"/>
            <a:ext cx="5472608" cy="914264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i="1" dirty="0" smtClean="0"/>
              <a:t/>
            </a:r>
            <a:br>
              <a:rPr lang="en-US" sz="3600" b="1" i="1" dirty="0" smtClean="0"/>
            </a:br>
            <a:r>
              <a:rPr lang="en-US" sz="3600" b="1" i="1" dirty="0" smtClean="0"/>
              <a:t>The  phenomenological  EDFs </a:t>
            </a:r>
            <a:br>
              <a:rPr lang="en-US" sz="3600" b="1" i="1" dirty="0" smtClean="0"/>
            </a:br>
            <a:r>
              <a:rPr lang="en-US" b="1" i="1" dirty="0" smtClean="0">
                <a:solidFill>
                  <a:srgbClr val="C00000"/>
                </a:solidFill>
              </a:rPr>
              <a:t>                                   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1180326"/>
            <a:ext cx="6264696" cy="830997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 DF3… </a:t>
            </a:r>
            <a:r>
              <a:rPr lang="en-US" sz="2400" b="1" i="1" dirty="0">
                <a:solidFill>
                  <a:srgbClr val="C00000"/>
                </a:solidFill>
              </a:rPr>
              <a:t>-a, -b, -f ,…FANDF</a:t>
            </a:r>
            <a:r>
              <a:rPr lang="en-US" sz="2400" b="1" i="1" baseline="30000" dirty="0">
                <a:solidFill>
                  <a:srgbClr val="C00000"/>
                </a:solidFill>
              </a:rPr>
              <a:t>0 </a:t>
            </a:r>
            <a:r>
              <a:rPr lang="en-US" sz="2400" b="1" i="1" baseline="30000" dirty="0" smtClean="0">
                <a:solidFill>
                  <a:srgbClr val="C00000"/>
                </a:solidFill>
              </a:rPr>
              <a:t>    </a:t>
            </a:r>
            <a:r>
              <a:rPr lang="en-US" sz="2400" b="1" i="1" dirty="0" smtClean="0">
                <a:solidFill>
                  <a:srgbClr val="C00000"/>
                </a:solidFill>
              </a:rPr>
              <a:t>… since 1985</a:t>
            </a:r>
            <a:endParaRPr lang="en-US" sz="2400" b="1" i="1" dirty="0">
              <a:solidFill>
                <a:srgbClr val="C00000"/>
              </a:solidFill>
            </a:endParaRPr>
          </a:p>
          <a:p>
            <a:r>
              <a:rPr lang="en-US" sz="2400" i="1" dirty="0" smtClean="0"/>
              <a:t>S.A</a:t>
            </a:r>
            <a:r>
              <a:rPr lang="en-US" sz="2400" i="1" dirty="0"/>
              <a:t>. </a:t>
            </a:r>
            <a:r>
              <a:rPr lang="en-US" sz="2400" i="1" dirty="0" err="1"/>
              <a:t>Fayans</a:t>
            </a:r>
            <a:r>
              <a:rPr lang="en-US" sz="2400" i="1"/>
              <a:t>   </a:t>
            </a:r>
            <a:r>
              <a:rPr lang="en-US" sz="2400" i="1" smtClean="0"/>
              <a:t>&amp;  </a:t>
            </a:r>
            <a:r>
              <a:rPr lang="en-US" sz="2400" i="1" dirty="0" smtClean="0"/>
              <a:t>collaborators</a:t>
            </a:r>
            <a:r>
              <a:rPr lang="en-US" sz="2400" i="1" dirty="0"/>
              <a:t>,  KI ,Moscow </a:t>
            </a:r>
            <a:endParaRPr lang="ru-RU" sz="2400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64726" y="2202245"/>
            <a:ext cx="6263329" cy="830997"/>
          </a:xfrm>
          <a:prstGeom prst="rect">
            <a:avLst/>
          </a:prstGeom>
          <a:ln w="952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        See quite similar …and  very recent EDF</a:t>
            </a:r>
            <a:endParaRPr lang="en-US" sz="2400" b="1" i="1" dirty="0">
              <a:solidFill>
                <a:srgbClr val="C00000"/>
              </a:solidFill>
            </a:endParaRPr>
          </a:p>
          <a:p>
            <a:r>
              <a:rPr lang="en-US" sz="2400" b="1" i="1" dirty="0" smtClean="0">
                <a:solidFill>
                  <a:srgbClr val="C00000"/>
                </a:solidFill>
              </a:rPr>
              <a:t>       </a:t>
            </a:r>
            <a:r>
              <a:rPr lang="en-US" sz="2400" i="1" dirty="0" smtClean="0"/>
              <a:t>Barcelona–Catania–Paris–Madrid (</a:t>
            </a:r>
            <a:r>
              <a:rPr lang="en-US" sz="2400" b="1" i="1" dirty="0" smtClean="0">
                <a:solidFill>
                  <a:srgbClr val="C00000"/>
                </a:solidFill>
              </a:rPr>
              <a:t>BCPM)</a:t>
            </a:r>
            <a:r>
              <a:rPr lang="en-US" sz="2400" i="1" dirty="0" smtClean="0"/>
              <a:t> 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34560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en-US" sz="2800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Self-Consistent Ground State. </a:t>
            </a:r>
            <a:r>
              <a:rPr lang="en-US" sz="2800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Fayans</a:t>
            </a:r>
            <a:r>
              <a:rPr lang="en-US" sz="2800" i="1" dirty="0">
                <a:solidFill>
                  <a:schemeClr val="bg1"/>
                </a:solidFill>
                <a:latin typeface="Arial Black" panose="020B0A04020102020204" pitchFamily="34" charset="0"/>
              </a:rPr>
              <a:t> EDF. </a:t>
            </a:r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815" y="3123027"/>
            <a:ext cx="4488798" cy="13153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20472"/>
            <a:ext cx="6433122" cy="9799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3447" y="3420533"/>
            <a:ext cx="562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VS.</a:t>
            </a:r>
            <a:endParaRPr lang="en-US" sz="20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7186487" y="1978062"/>
            <a:ext cx="1818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 smtClean="0">
                <a:solidFill>
                  <a:schemeClr val="tx2"/>
                </a:solidFill>
              </a:rPr>
              <a:t>Skyrme</a:t>
            </a:r>
            <a:r>
              <a:rPr lang="en-US" sz="2400" b="1" i="1" dirty="0" smtClean="0">
                <a:solidFill>
                  <a:schemeClr val="tx2"/>
                </a:solidFill>
              </a:rPr>
              <a:t>  EDF </a:t>
            </a:r>
            <a:endParaRPr lang="en-US" sz="2400" b="1" i="1" dirty="0">
              <a:solidFill>
                <a:schemeClr val="tx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8104" y="3121790"/>
            <a:ext cx="35283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i="1" dirty="0">
                <a:solidFill>
                  <a:schemeClr val="tx2"/>
                </a:solidFill>
              </a:rPr>
              <a:t> </a:t>
            </a:r>
            <a:r>
              <a:rPr lang="en-US" sz="2400" i="1" dirty="0" smtClean="0">
                <a:solidFill>
                  <a:schemeClr val="tx2"/>
                </a:solidFill>
              </a:rPr>
              <a:t>      </a:t>
            </a:r>
            <a:r>
              <a:rPr lang="en-US" sz="2400" b="1" i="1" dirty="0" err="1" smtClean="0">
                <a:solidFill>
                  <a:schemeClr val="tx2"/>
                </a:solidFill>
              </a:rPr>
              <a:t>Fayans</a:t>
            </a:r>
            <a:r>
              <a:rPr lang="en-US" sz="2400" b="1" i="1" dirty="0" smtClean="0">
                <a:solidFill>
                  <a:schemeClr val="tx2"/>
                </a:solidFill>
              </a:rPr>
              <a:t>  </a:t>
            </a:r>
            <a:r>
              <a:rPr lang="en-US" sz="2400" b="1" i="1" dirty="0">
                <a:solidFill>
                  <a:schemeClr val="tx2"/>
                </a:solidFill>
              </a:rPr>
              <a:t>EDF </a:t>
            </a:r>
            <a:r>
              <a:rPr lang="en-US" sz="2400" b="1" dirty="0" smtClean="0">
                <a:solidFill>
                  <a:schemeClr val="tx2"/>
                </a:solidFill>
              </a:rPr>
              <a:t>          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           </a:t>
            </a:r>
            <a:r>
              <a:rPr lang="en-US" sz="2400" b="1" i="1" dirty="0" smtClean="0">
                <a:solidFill>
                  <a:schemeClr val="tx2"/>
                </a:solidFill>
              </a:rPr>
              <a:t>m=m</a:t>
            </a:r>
            <a:r>
              <a:rPr lang="en-US" sz="2400" b="1" i="1" dirty="0" smtClean="0">
                <a:solidFill>
                  <a:schemeClr val="tx2"/>
                </a:solidFill>
              </a:rPr>
              <a:t>*  </a:t>
            </a:r>
          </a:p>
          <a:p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smtClean="0">
                <a:solidFill>
                  <a:schemeClr val="tx2"/>
                </a:solidFill>
              </a:rPr>
              <a:t>     </a:t>
            </a:r>
            <a:r>
              <a:rPr lang="en-US" sz="2400" b="1" i="1" dirty="0" smtClean="0">
                <a:solidFill>
                  <a:schemeClr val="tx2"/>
                </a:solidFill>
              </a:rPr>
              <a:t>linear-fractional</a:t>
            </a:r>
          </a:p>
          <a:p>
            <a:r>
              <a:rPr lang="en-US" sz="2400" b="1" i="1" dirty="0" smtClean="0">
                <a:solidFill>
                  <a:schemeClr val="tx2"/>
                </a:solidFill>
              </a:rPr>
              <a:t>          (</a:t>
            </a:r>
            <a:r>
              <a:rPr lang="en-US" sz="2400" b="1" i="1" dirty="0" err="1" smtClean="0">
                <a:solidFill>
                  <a:schemeClr val="tx2"/>
                </a:solidFill>
              </a:rPr>
              <a:t>Pade</a:t>
            </a:r>
            <a:r>
              <a:rPr lang="en-US" sz="2400" b="1" i="1" dirty="0" smtClean="0">
                <a:solidFill>
                  <a:schemeClr val="tx2"/>
                </a:solidFill>
              </a:rPr>
              <a:t>-like)</a:t>
            </a:r>
          </a:p>
          <a:p>
            <a:r>
              <a:rPr lang="en-US" sz="2400" b="1" i="1" dirty="0" smtClean="0">
                <a:solidFill>
                  <a:schemeClr val="tx2"/>
                </a:solidFill>
              </a:rPr>
              <a:t>    </a:t>
            </a:r>
            <a:r>
              <a:rPr lang="el-GR" sz="2400" b="1" i="1" dirty="0" smtClean="0">
                <a:solidFill>
                  <a:schemeClr val="tx2"/>
                </a:solidFill>
              </a:rPr>
              <a:t>ρ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smtClean="0">
                <a:solidFill>
                  <a:schemeClr val="tx2"/>
                </a:solidFill>
              </a:rPr>
              <a:t>– dependent </a:t>
            </a:r>
            <a:r>
              <a:rPr lang="en-US" sz="2400" b="1" i="1" dirty="0" smtClean="0">
                <a:solidFill>
                  <a:schemeClr val="tx2"/>
                </a:solidFill>
              </a:rPr>
              <a:t>terms</a:t>
            </a:r>
            <a:endParaRPr lang="en-US" sz="2400" b="1" i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2657" y="5373216"/>
            <a:ext cx="8665370" cy="1224951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pPr lvl="3">
              <a:lnSpc>
                <a:spcPct val="80000"/>
              </a:lnSpc>
              <a:defRPr/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800" b="1" i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DF3a +  Deformed HFBTHO :</a:t>
            </a:r>
          </a:p>
          <a:p>
            <a:pPr>
              <a:lnSpc>
                <a:spcPct val="80000"/>
              </a:lnSpc>
              <a:defRPr/>
            </a:pPr>
            <a:endParaRPr lang="en-US" sz="2800" b="1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S.V</a:t>
            </a:r>
            <a:r>
              <a:rPr lang="en-US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Tolokonnikov</a:t>
            </a:r>
            <a:r>
              <a:rPr lang="en-US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 I.N. </a:t>
            </a:r>
            <a:r>
              <a:rPr lang="en-US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Borzov</a:t>
            </a:r>
            <a:r>
              <a:rPr lang="en-US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M. </a:t>
            </a:r>
            <a:r>
              <a:rPr lang="en-US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Kortelainen</a:t>
            </a:r>
            <a:r>
              <a:rPr lang="en-US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Yu.S</a:t>
            </a:r>
            <a:r>
              <a:rPr lang="en-US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Lutostansky</a:t>
            </a:r>
            <a:r>
              <a:rPr lang="en-US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E.E.Saperstein</a:t>
            </a:r>
            <a:r>
              <a:rPr lang="en-US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	J. </a:t>
            </a:r>
            <a:r>
              <a:rPr lang="en-US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Phys.G</a:t>
            </a:r>
            <a:r>
              <a:rPr lang="en-US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35, 291, 2014</a:t>
            </a:r>
            <a:r>
              <a:rPr lang="en-US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07" y="790818"/>
            <a:ext cx="7840871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924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6248"/>
            <a:ext cx="9144000" cy="1200329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sz="3600" i="1" dirty="0">
                <a:solidFill>
                  <a:srgbClr val="FF0000"/>
                </a:solidFill>
              </a:rPr>
              <a:t> </a:t>
            </a:r>
            <a:r>
              <a:rPr lang="en-US" sz="3600" i="1" dirty="0" smtClean="0">
                <a:solidFill>
                  <a:srgbClr val="FF0000"/>
                </a:solidFill>
              </a:rPr>
              <a:t>DF3-f   </a:t>
            </a:r>
            <a:r>
              <a:rPr lang="en-US" sz="3600" i="1" dirty="0" smtClean="0">
                <a:solidFill>
                  <a:schemeClr val="bg1"/>
                </a:solidFill>
              </a:rPr>
              <a:t>Modified  </a:t>
            </a:r>
            <a:r>
              <a:rPr lang="en-US" sz="3600" i="1" dirty="0" err="1" smtClean="0">
                <a:solidFill>
                  <a:schemeClr val="bg1"/>
                </a:solidFill>
              </a:rPr>
              <a:t>E</a:t>
            </a:r>
            <a:r>
              <a:rPr lang="en-US" sz="3600" i="1" baseline="-25000" dirty="0" err="1" smtClean="0">
                <a:solidFill>
                  <a:schemeClr val="bg1"/>
                </a:solidFill>
              </a:rPr>
              <a:t>sl</a:t>
            </a:r>
            <a:r>
              <a:rPr lang="en-US" sz="3600" i="1" baseline="-25000" dirty="0" smtClean="0">
                <a:solidFill>
                  <a:schemeClr val="bg1"/>
                </a:solidFill>
              </a:rPr>
              <a:t>  </a:t>
            </a:r>
            <a:r>
              <a:rPr lang="en-US" sz="3600" i="1" dirty="0" smtClean="0">
                <a:solidFill>
                  <a:schemeClr val="bg1"/>
                </a:solidFill>
              </a:rPr>
              <a:t>– two-body s-o interaction.  </a:t>
            </a:r>
          </a:p>
          <a:p>
            <a:r>
              <a:rPr lang="en-US" sz="3600" i="1" dirty="0" smtClean="0">
                <a:solidFill>
                  <a:schemeClr val="bg1"/>
                </a:solidFill>
              </a:rPr>
              <a:t>	          ( important for full consistency)</a:t>
            </a:r>
            <a:endParaRPr lang="en-US" sz="3600" i="1" dirty="0">
              <a:solidFill>
                <a:schemeClr val="bg1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/>
          </p:nvPr>
        </p:nvSpPr>
        <p:spPr>
          <a:xfrm>
            <a:off x="204943" y="3968754"/>
            <a:ext cx="8387427" cy="86409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792" y="2250130"/>
            <a:ext cx="6552729" cy="462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792" y="3724579"/>
            <a:ext cx="6739218" cy="488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99185" y="5733256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DF3       S.A. </a:t>
            </a:r>
            <a:r>
              <a:rPr lang="en-US" i="1" dirty="0" err="1" smtClean="0"/>
              <a:t>Fayans</a:t>
            </a:r>
            <a:r>
              <a:rPr lang="en-US" i="1" dirty="0" smtClean="0"/>
              <a:t>  et.al.  </a:t>
            </a:r>
            <a:r>
              <a:rPr lang="en-US" i="1" dirty="0" err="1" smtClean="0"/>
              <a:t>Nucl.Phys</a:t>
            </a:r>
            <a:r>
              <a:rPr lang="en-US" i="1" dirty="0" smtClean="0"/>
              <a:t>. A676, 49 (2000) </a:t>
            </a:r>
          </a:p>
          <a:p>
            <a:endParaRPr lang="en-US" i="1" dirty="0"/>
          </a:p>
          <a:p>
            <a:r>
              <a:rPr lang="en-US" i="1" dirty="0" smtClean="0"/>
              <a:t>DF3-f   I.N</a:t>
            </a:r>
            <a:r>
              <a:rPr lang="en-US" i="1" dirty="0"/>
              <a:t>. </a:t>
            </a:r>
            <a:r>
              <a:rPr lang="en-US" i="1" dirty="0" err="1"/>
              <a:t>Borzov</a:t>
            </a:r>
            <a:r>
              <a:rPr lang="en-US" i="1" dirty="0"/>
              <a:t>, S.V. </a:t>
            </a:r>
            <a:r>
              <a:rPr lang="en-US" i="1" dirty="0" err="1"/>
              <a:t>Tolokonnikov</a:t>
            </a:r>
            <a:r>
              <a:rPr lang="en-US" i="1" dirty="0"/>
              <a:t>  Phys. At. </a:t>
            </a:r>
            <a:r>
              <a:rPr lang="en-US" i="1" dirty="0" err="1"/>
              <a:t>Nucl</a:t>
            </a:r>
            <a:r>
              <a:rPr lang="en-US" i="1" dirty="0"/>
              <a:t>. </a:t>
            </a:r>
            <a:r>
              <a:rPr lang="ru-RU" i="1" dirty="0"/>
              <a:t>№5, №6</a:t>
            </a:r>
            <a:r>
              <a:rPr lang="en-US" i="1" dirty="0"/>
              <a:t> …</a:t>
            </a:r>
            <a:r>
              <a:rPr lang="ru-RU" i="1" dirty="0"/>
              <a:t> (2019)</a:t>
            </a:r>
            <a:r>
              <a:rPr lang="en-US" i="1" dirty="0" smtClean="0"/>
              <a:t>.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5536" y="4468158"/>
            <a:ext cx="85807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  </a:t>
            </a:r>
            <a:r>
              <a:rPr lang="en-US" sz="2400" b="1" i="1" dirty="0" smtClean="0">
                <a:solidFill>
                  <a:srgbClr val="FF0000"/>
                </a:solidFill>
              </a:rPr>
              <a:t>                                          New </a:t>
            </a:r>
            <a:r>
              <a:rPr lang="en-US" sz="2400" b="1" i="1" dirty="0" smtClean="0">
                <a:solidFill>
                  <a:srgbClr val="FF0000"/>
                </a:solidFill>
              </a:rPr>
              <a:t>DF3-f :   </a:t>
            </a:r>
            <a:endParaRPr lang="en-US" sz="2400" b="1" i="1" dirty="0" smtClean="0">
              <a:solidFill>
                <a:srgbClr val="FF0000"/>
              </a:solidFill>
            </a:endParaRPr>
          </a:p>
          <a:p>
            <a:r>
              <a:rPr lang="en-US" sz="2000" b="1" i="1" dirty="0" smtClean="0">
                <a:solidFill>
                  <a:srgbClr val="FF0000"/>
                </a:solidFill>
              </a:rPr>
              <a:t>the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isovector</a:t>
            </a:r>
            <a:r>
              <a:rPr lang="en-US" sz="2000" b="1" i="1" dirty="0" smtClean="0">
                <a:solidFill>
                  <a:srgbClr val="FF0000"/>
                </a:solidFill>
              </a:rPr>
              <a:t> spin-orbit  is </a:t>
            </a:r>
            <a:r>
              <a:rPr lang="en-US" sz="2000" b="1" i="1" dirty="0" smtClean="0">
                <a:solidFill>
                  <a:srgbClr val="FF0000"/>
                </a:solidFill>
              </a:rPr>
              <a:t>much weaker than </a:t>
            </a:r>
            <a:r>
              <a:rPr lang="en-US" sz="2000" b="1" i="1" dirty="0" smtClean="0">
                <a:solidFill>
                  <a:srgbClr val="FF0000"/>
                </a:solidFill>
              </a:rPr>
              <a:t>the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isoscalar</a:t>
            </a:r>
            <a:r>
              <a:rPr lang="en-US" sz="2000" b="1" i="1" dirty="0" smtClean="0">
                <a:solidFill>
                  <a:srgbClr val="FF0000"/>
                </a:solidFill>
              </a:rPr>
              <a:t> s-o, </a:t>
            </a:r>
            <a:r>
              <a:rPr lang="en-US" sz="2000" b="1" i="1" dirty="0" smtClean="0">
                <a:solidFill>
                  <a:srgbClr val="FF0000"/>
                </a:solidFill>
              </a:rPr>
              <a:t>as </a:t>
            </a:r>
            <a:r>
              <a:rPr lang="en-US" sz="2000" b="1" i="1" dirty="0" smtClean="0">
                <a:solidFill>
                  <a:srgbClr val="FF0000"/>
                </a:solidFill>
              </a:rPr>
              <a:t>in RMF  </a:t>
            </a:r>
            <a:endParaRPr lang="en-US" sz="2000" b="1" i="1" dirty="0" smtClean="0">
              <a:solidFill>
                <a:srgbClr val="FF0000"/>
              </a:solidFill>
            </a:endParaRPr>
          </a:p>
          <a:p>
            <a:r>
              <a:rPr lang="en-US" sz="2000" b="1" i="1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                            </a:t>
            </a:r>
            <a:r>
              <a:rPr lang="en-US" sz="2000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sz="2000" b="1" i="1" dirty="0" smtClean="0">
                <a:solidFill>
                  <a:srgbClr val="FF0000"/>
                </a:solidFill>
              </a:rPr>
              <a:t>   </a:t>
            </a:r>
            <a:r>
              <a:rPr lang="en-US" sz="2000" b="1" i="1" dirty="0" smtClean="0">
                <a:solidFill>
                  <a:srgbClr val="FF0000"/>
                </a:solidFill>
              </a:rPr>
              <a:t>k’ =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k</a:t>
            </a:r>
            <a:r>
              <a:rPr lang="en-US" sz="2000" b="1" i="1" baseline="30000" dirty="0" err="1" smtClean="0">
                <a:solidFill>
                  <a:srgbClr val="FF0000"/>
                </a:solidFill>
              </a:rPr>
              <a:t>nn</a:t>
            </a:r>
            <a:r>
              <a:rPr lang="en-US" sz="2000" b="1" i="1" dirty="0" smtClean="0">
                <a:solidFill>
                  <a:srgbClr val="FF0000"/>
                </a:solidFill>
              </a:rPr>
              <a:t> –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k</a:t>
            </a:r>
            <a:r>
              <a:rPr lang="en-US" sz="2000" b="1" i="1" baseline="30000" dirty="0" err="1" smtClean="0">
                <a:solidFill>
                  <a:srgbClr val="FF0000"/>
                </a:solidFill>
              </a:rPr>
              <a:t>pp</a:t>
            </a:r>
            <a:r>
              <a:rPr lang="en-US" sz="2000" b="1" i="1" dirty="0" smtClean="0">
                <a:solidFill>
                  <a:srgbClr val="FF0000"/>
                </a:solidFill>
              </a:rPr>
              <a:t> =0,     k=0.19.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48617" y="1548328"/>
            <a:ext cx="4645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E</a:t>
            </a:r>
            <a:r>
              <a:rPr lang="en-US" i="1" baseline="-25000" dirty="0" err="1" smtClean="0"/>
              <a:t>sl</a:t>
            </a:r>
            <a:r>
              <a:rPr lang="en-US" i="1" dirty="0" smtClean="0"/>
              <a:t>   corresponds to </a:t>
            </a:r>
            <a:r>
              <a:rPr lang="ru-RU" i="1" dirty="0" smtClean="0"/>
              <a:t>2-</a:t>
            </a:r>
            <a:r>
              <a:rPr lang="en-US" i="1" dirty="0" smtClean="0"/>
              <a:t>body spin-orbit interaction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727791" y="3044651"/>
            <a:ext cx="5688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Velocity and spin dependent  interaction (LM 1</a:t>
            </a:r>
            <a:r>
              <a:rPr lang="en-US" i="1" baseline="30000" dirty="0" smtClean="0"/>
              <a:t>st</a:t>
            </a:r>
            <a:r>
              <a:rPr lang="en-US" i="1" dirty="0" smtClean="0"/>
              <a:t> </a:t>
            </a:r>
            <a:r>
              <a:rPr lang="en-US" i="1" dirty="0"/>
              <a:t>h</a:t>
            </a:r>
            <a:r>
              <a:rPr lang="en-US" i="1" dirty="0" smtClean="0"/>
              <a:t>armonic) </a:t>
            </a:r>
            <a:endParaRPr lang="en-US" i="1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987824" y="2266882"/>
            <a:ext cx="504056" cy="3349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4349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0" y="764705"/>
            <a:ext cx="8820472" cy="58326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</a:rPr>
              <a:t>DF3-f    </a:t>
            </a:r>
            <a:r>
              <a:rPr lang="en-US" sz="3600" i="1" dirty="0" smtClean="0">
                <a:solidFill>
                  <a:schemeClr val="bg1"/>
                </a:solidFill>
              </a:rPr>
              <a:t>Screening of Coulomb-exchange term</a:t>
            </a:r>
            <a:endParaRPr lang="en-US" sz="3600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4000" cy="88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4138269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2060"/>
                </a:solidFill>
              </a:rPr>
              <a:t> </a:t>
            </a:r>
            <a:r>
              <a:rPr lang="en-US" sz="2400" b="1" i="1" dirty="0"/>
              <a:t>c</a:t>
            </a:r>
            <a:r>
              <a:rPr lang="en-US" sz="2400" b="1" i="1" dirty="0" smtClean="0"/>
              <a:t>) </a:t>
            </a:r>
            <a:r>
              <a:rPr lang="en-US" sz="2400" b="1" i="1" dirty="0" smtClean="0">
                <a:sym typeface="Wingdings" panose="05000000000000000000" pitchFamily="2" charset="2"/>
              </a:rPr>
              <a:t>    </a:t>
            </a:r>
            <a:r>
              <a:rPr lang="en-US" sz="2400" i="1" dirty="0" smtClean="0">
                <a:solidFill>
                  <a:srgbClr val="002060"/>
                </a:solidFill>
              </a:rPr>
              <a:t>Screening  due </a:t>
            </a:r>
            <a:r>
              <a:rPr lang="en-US" sz="2400" i="1" dirty="0" smtClean="0">
                <a:solidFill>
                  <a:srgbClr val="002060"/>
                </a:solidFill>
              </a:rPr>
              <a:t>to  Coulomb-nuclear correlations </a:t>
            </a:r>
            <a:r>
              <a:rPr lang="en-US" sz="2400" i="1" dirty="0" smtClean="0">
                <a:solidFill>
                  <a:srgbClr val="002060"/>
                </a:solidFill>
              </a:rPr>
              <a:t>. </a:t>
            </a:r>
          </a:p>
          <a:p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</a:rPr>
              <a:t>            </a:t>
            </a:r>
            <a:r>
              <a:rPr lang="en-US" sz="2400" i="1" dirty="0" smtClean="0">
                <a:solidFill>
                  <a:srgbClr val="002060"/>
                </a:solidFill>
              </a:rPr>
              <a:t>Full screening ( </a:t>
            </a:r>
            <a:r>
              <a:rPr lang="en-US" sz="2400" i="1" dirty="0" err="1" smtClean="0">
                <a:solidFill>
                  <a:srgbClr val="002060"/>
                </a:solidFill>
              </a:rPr>
              <a:t>Vc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exc</a:t>
            </a:r>
            <a:r>
              <a:rPr lang="en-US" sz="2400" i="1" dirty="0" smtClean="0">
                <a:solidFill>
                  <a:srgbClr val="002060"/>
                </a:solidFill>
              </a:rPr>
              <a:t>=0) removes  </a:t>
            </a:r>
            <a:r>
              <a:rPr lang="en-US" sz="2400" i="1" dirty="0" smtClean="0">
                <a:solidFill>
                  <a:srgbClr val="002060"/>
                </a:solidFill>
              </a:rPr>
              <a:t>the </a:t>
            </a:r>
            <a:r>
              <a:rPr lang="en-US" sz="2400" i="1" dirty="0" smtClean="0">
                <a:solidFill>
                  <a:srgbClr val="002060"/>
                </a:solidFill>
              </a:rPr>
              <a:t>Nolen-Schiffer anomaly.</a:t>
            </a:r>
            <a:endParaRPr lang="en-US" sz="2400" i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4642" y="5211363"/>
            <a:ext cx="84709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tx2"/>
                </a:solidFill>
              </a:rPr>
              <a:t>Screening </a:t>
            </a:r>
            <a:r>
              <a:rPr lang="en-US" sz="3200" b="1" i="1" dirty="0" smtClean="0">
                <a:solidFill>
                  <a:schemeClr val="tx2"/>
                </a:solidFill>
              </a:rPr>
              <a:t>parameter:</a:t>
            </a:r>
            <a:r>
              <a:rPr lang="en-US" sz="3200" b="1" i="1" dirty="0" smtClean="0">
                <a:solidFill>
                  <a:schemeClr val="tx2"/>
                </a:solidFill>
              </a:rPr>
              <a:t> </a:t>
            </a:r>
            <a:r>
              <a:rPr lang="en-US" sz="3200" b="1" i="1" dirty="0">
                <a:solidFill>
                  <a:srgbClr val="FF0000"/>
                </a:solidFill>
              </a:rPr>
              <a:t>h </a:t>
            </a:r>
            <a:r>
              <a:rPr lang="en-US" sz="3200" b="1" i="1" baseline="-25000" dirty="0" err="1">
                <a:solidFill>
                  <a:srgbClr val="FF0000"/>
                </a:solidFill>
              </a:rPr>
              <a:t>Coul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smtClean="0">
                <a:solidFill>
                  <a:schemeClr val="tx2"/>
                </a:solidFill>
              </a:rPr>
              <a:t>in </a:t>
            </a:r>
            <a:r>
              <a:rPr lang="en-US" sz="3200" b="1" i="1" dirty="0" smtClean="0">
                <a:solidFill>
                  <a:schemeClr val="tx2"/>
                </a:solidFill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</a:rPr>
              <a:t>DF3-f </a:t>
            </a:r>
            <a:r>
              <a:rPr lang="ru-RU" sz="3200" b="1" i="1" dirty="0">
                <a:solidFill>
                  <a:srgbClr val="FF0000"/>
                </a:solidFill>
              </a:rPr>
              <a:t>: </a:t>
            </a:r>
            <a:endParaRPr lang="en-US" sz="3200" b="1" i="1" dirty="0" smtClean="0">
              <a:solidFill>
                <a:srgbClr val="FF0000"/>
              </a:solidFill>
            </a:endParaRPr>
          </a:p>
          <a:p>
            <a:r>
              <a:rPr lang="en-US" sz="2800" i="1" dirty="0" smtClean="0">
                <a:solidFill>
                  <a:schemeClr val="tx2"/>
                </a:solidFill>
              </a:rPr>
              <a:t>Description of the b</a:t>
            </a:r>
            <a:r>
              <a:rPr lang="en-US" sz="2800" i="1" dirty="0" smtClean="0">
                <a:solidFill>
                  <a:schemeClr val="tx2"/>
                </a:solidFill>
              </a:rPr>
              <a:t>inding energy </a:t>
            </a:r>
            <a:r>
              <a:rPr lang="en-US" sz="2800" i="1" dirty="0" smtClean="0">
                <a:solidFill>
                  <a:schemeClr val="tx2"/>
                </a:solidFill>
              </a:rPr>
              <a:t>differences in mirror nuclei </a:t>
            </a:r>
            <a:r>
              <a:rPr lang="en-US" sz="2800" i="1" dirty="0" smtClean="0">
                <a:solidFill>
                  <a:srgbClr val="FF0000"/>
                </a:solidFill>
              </a:rPr>
              <a:t>demand  up to </a:t>
            </a:r>
            <a:r>
              <a:rPr lang="ru-RU" sz="2800" i="1" dirty="0" smtClean="0">
                <a:solidFill>
                  <a:srgbClr val="FF0000"/>
                </a:solidFill>
              </a:rPr>
              <a:t>80%</a:t>
            </a:r>
            <a:r>
              <a:rPr lang="en-US" sz="2800" i="1" dirty="0" smtClean="0">
                <a:solidFill>
                  <a:srgbClr val="FF0000"/>
                </a:solidFill>
              </a:rPr>
              <a:t> reduction </a:t>
            </a:r>
            <a:r>
              <a:rPr lang="en-US" sz="2800" i="1" dirty="0" smtClean="0">
                <a:solidFill>
                  <a:schemeClr val="tx2"/>
                </a:solidFill>
              </a:rPr>
              <a:t>of </a:t>
            </a:r>
            <a:r>
              <a:rPr lang="en-US" sz="2800" i="1" dirty="0" err="1" smtClean="0">
                <a:solidFill>
                  <a:schemeClr val="tx2"/>
                </a:solidFill>
              </a:rPr>
              <a:t>Vc_exc</a:t>
            </a:r>
            <a:r>
              <a:rPr lang="en-US" sz="2800" i="1" dirty="0" smtClean="0">
                <a:solidFill>
                  <a:schemeClr val="tx2"/>
                </a:solidFill>
              </a:rPr>
              <a:t> </a:t>
            </a:r>
            <a:endParaRPr lang="en-US" sz="2800" i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739" y="3522402"/>
            <a:ext cx="616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A. </a:t>
            </a:r>
            <a:r>
              <a:rPr lang="en-US" sz="2000" dirty="0" err="1"/>
              <a:t>Bulgac</a:t>
            </a:r>
            <a:r>
              <a:rPr lang="en-US" sz="2000" dirty="0"/>
              <a:t>, V.R. </a:t>
            </a:r>
            <a:r>
              <a:rPr lang="en-US" sz="2000" dirty="0" err="1"/>
              <a:t>Shaginyan</a:t>
            </a:r>
            <a:r>
              <a:rPr lang="en-US" sz="2000" dirty="0"/>
              <a:t>, Nucl.Phys.A601, 103 (1996</a:t>
            </a:r>
            <a:r>
              <a:rPr lang="en-US" sz="2000" dirty="0" smtClean="0"/>
              <a:t>).</a:t>
            </a:r>
            <a:endParaRPr lang="en-US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95495" y="2133234"/>
            <a:ext cx="2454116" cy="52322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h </a:t>
            </a:r>
            <a:r>
              <a:rPr lang="en-US" sz="2800" b="1" baseline="-25000" dirty="0" err="1">
                <a:solidFill>
                  <a:srgbClr val="FF0000"/>
                </a:solidFill>
              </a:rPr>
              <a:t>Coul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=0.8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l-GR" sz="2400" dirty="0" smtClean="0">
                <a:solidFill>
                  <a:srgbClr val="FF0000"/>
                </a:solidFill>
              </a:rPr>
              <a:t>σ</a:t>
            </a:r>
            <a:r>
              <a:rPr lang="en-US" sz="2400" dirty="0" smtClean="0">
                <a:solidFill>
                  <a:srgbClr val="FF0000"/>
                </a:solidFill>
              </a:rPr>
              <a:t>=1 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998" y="2007931"/>
            <a:ext cx="2664296" cy="1286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294" y="2893636"/>
            <a:ext cx="3208826" cy="463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 стрелкой 7"/>
          <p:cNvCxnSpPr/>
          <p:nvPr/>
        </p:nvCxnSpPr>
        <p:spPr>
          <a:xfrm flipV="1">
            <a:off x="7308304" y="1567945"/>
            <a:ext cx="0" cy="4827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5552488" y="1560561"/>
            <a:ext cx="1231246" cy="7646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259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0" y="0"/>
            <a:ext cx="9144001" cy="68580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        Binding energy differences for “mirror” nuclei</a:t>
            </a:r>
            <a:endParaRPr lang="ru-RU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       </a:t>
            </a:r>
            <a:r>
              <a:rPr lang="en-US" b="1" i="1" dirty="0" smtClean="0">
                <a:solidFill>
                  <a:srgbClr val="FF0000"/>
                </a:solidFill>
              </a:rPr>
              <a:t>    </a:t>
            </a:r>
            <a:r>
              <a:rPr lang="ru-RU" b="1" i="1" dirty="0" smtClean="0">
                <a:solidFill>
                  <a:srgbClr val="FF0000"/>
                </a:solidFill>
              </a:rPr>
              <a:t> (</a:t>
            </a:r>
            <a:r>
              <a:rPr lang="en-US" b="1" i="1" dirty="0" smtClean="0">
                <a:solidFill>
                  <a:srgbClr val="FF0000"/>
                </a:solidFill>
              </a:rPr>
              <a:t>even-even core + - a pair of nucleons)</a:t>
            </a:r>
            <a:endParaRPr 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606281"/>
              </p:ext>
            </p:extLst>
          </p:nvPr>
        </p:nvGraphicFramePr>
        <p:xfrm>
          <a:off x="-5267" y="1484784"/>
          <a:ext cx="4193602" cy="3240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15" name="Graph" r:id="rId4" imgW="4023360" imgH="3108960" progId="Origin50.Graph">
                  <p:embed/>
                </p:oleObj>
              </mc:Choice>
              <mc:Fallback>
                <p:oleObj name="Graph" r:id="rId4" imgW="4023360" imgH="31089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5267" y="1484784"/>
                        <a:ext cx="4193602" cy="3240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35696" y="5013176"/>
            <a:ext cx="6029466" cy="140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~  </a:t>
            </a:r>
            <a:r>
              <a:rPr lang="ru-RU" sz="3200" b="1" i="1" dirty="0">
                <a:solidFill>
                  <a:srgbClr val="FF0000"/>
                </a:solidFill>
              </a:rPr>
              <a:t>80%</a:t>
            </a:r>
            <a:r>
              <a:rPr lang="en-US" sz="3200" b="1" i="1" dirty="0">
                <a:solidFill>
                  <a:srgbClr val="FF0000"/>
                </a:solidFill>
              </a:rPr>
              <a:t> reduction of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V</a:t>
            </a:r>
            <a:r>
              <a:rPr lang="en-US" sz="3200" b="1" i="1" baseline="-25000" dirty="0" err="1" smtClean="0">
                <a:solidFill>
                  <a:srgbClr val="FF0000"/>
                </a:solidFill>
              </a:rPr>
              <a:t>Coul_exch</a:t>
            </a:r>
            <a:endParaRPr lang="en-US" sz="3200" b="1" i="1" baseline="-25000" dirty="0" smtClean="0">
              <a:solidFill>
                <a:srgbClr val="FF0000"/>
              </a:solidFill>
            </a:endParaRPr>
          </a:p>
          <a:p>
            <a:endParaRPr lang="en-US" sz="3200" b="1" i="1" baseline="-25000" dirty="0">
              <a:solidFill>
                <a:srgbClr val="FF0000"/>
              </a:solidFill>
            </a:endParaRPr>
          </a:p>
          <a:p>
            <a:r>
              <a:rPr lang="en-US" sz="3200" b="1" i="1" dirty="0" smtClean="0">
                <a:solidFill>
                  <a:srgbClr val="FF0000"/>
                </a:solidFill>
              </a:rPr>
              <a:t>    </a:t>
            </a:r>
            <a:r>
              <a:rPr lang="en-US" sz="3200" b="1" i="1" dirty="0" smtClean="0">
                <a:solidFill>
                  <a:srgbClr val="FF0000"/>
                </a:solidFill>
              </a:rPr>
              <a:t>in the new  </a:t>
            </a:r>
            <a:r>
              <a:rPr lang="en-US" sz="3200" b="1" i="1" dirty="0" smtClean="0">
                <a:solidFill>
                  <a:srgbClr val="FF0000"/>
                </a:solidFill>
              </a:rPr>
              <a:t>functional  DF3-f .</a:t>
            </a:r>
            <a:endParaRPr lang="en-US" sz="3200" dirty="0"/>
          </a:p>
        </p:txBody>
      </p:sp>
      <p:pic>
        <p:nvPicPr>
          <p:cNvPr id="35000" name="Picture 18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066465"/>
            <a:ext cx="5036809" cy="26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81974" y="1508965"/>
            <a:ext cx="3516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DF3-f: ΔE</a:t>
            </a:r>
            <a:r>
              <a:rPr lang="en-US" sz="2400" i="1" baseline="-25000" dirty="0" smtClean="0"/>
              <a:t>B</a:t>
            </a:r>
            <a:r>
              <a:rPr lang="en-US" sz="2400" i="1" dirty="0" smtClean="0"/>
              <a:t> </a:t>
            </a:r>
            <a:r>
              <a:rPr lang="en-US" sz="2400" i="1" dirty="0" smtClean="0"/>
              <a:t>accuracy </a:t>
            </a:r>
            <a:r>
              <a:rPr lang="en-US" sz="2400" i="1" dirty="0"/>
              <a:t>±</a:t>
            </a:r>
            <a:r>
              <a:rPr lang="en-US" sz="2400" i="1" dirty="0" smtClean="0"/>
              <a:t> </a:t>
            </a:r>
            <a:r>
              <a:rPr lang="en-US" sz="2400" i="1" dirty="0" smtClean="0"/>
              <a:t>2.5%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3431663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ans Sherif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122660</TotalTime>
  <Words>1634</Words>
  <Application>Microsoft Office PowerPoint</Application>
  <PresentationFormat>On-screen Show (4:3)</PresentationFormat>
  <Paragraphs>312</Paragraphs>
  <Slides>23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Batang</vt:lpstr>
      <vt:lpstr>Arial</vt:lpstr>
      <vt:lpstr>Arial Black</vt:lpstr>
      <vt:lpstr>Book Antiqua</vt:lpstr>
      <vt:lpstr>Calibri</vt:lpstr>
      <vt:lpstr>Cambria Math</vt:lpstr>
      <vt:lpstr>Times New Roman</vt:lpstr>
      <vt:lpstr>Wingdings</vt:lpstr>
      <vt:lpstr>Тема Office</vt:lpstr>
      <vt:lpstr>Graph</vt:lpstr>
      <vt:lpstr>Формула</vt:lpstr>
      <vt:lpstr>PowerPoint Presentation</vt:lpstr>
      <vt:lpstr>  </vt:lpstr>
      <vt:lpstr>PowerPoint Presentation</vt:lpstr>
      <vt:lpstr>PowerPoint Presentation</vt:lpstr>
      <vt:lpstr> The  phenomenological  EDFs               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FFST.   Continuum  pnQRPA.    Full ph-basis,    SO(8) symmetry  </vt:lpstr>
      <vt:lpstr>PowerPoint Presentation</vt:lpstr>
      <vt:lpstr>PowerPoint Presentation</vt:lpstr>
      <vt:lpstr>PowerPoint Presentation</vt:lpstr>
      <vt:lpstr>PowerPoint Presentation</vt:lpstr>
      <vt:lpstr>1. Fully self-consistent pnQRPA calculations  of  the   IARs  are performed   in a wide Z,N region incl. “doubly-non-magic nuclei” .   2. IAR check :    a)     IAR strength is collected in a single peak ;                             b)      if Vcoul=0,   EIAR ~ 0 (parent g.s)      3. No systematic underestimation of the IARs energies with new Fayans functional   DF3-f  (c.f. the Skyrme functionals).    4. IMPORTANT notice:  Good descriptions of the exp.IAR energies goes together  with reasonable description of exp.rms radii.  5. More exp. data on IAR for unstable nuclei with high (N-Z)/A are needed for better constraining the p.n.m. EOS! </vt:lpstr>
      <vt:lpstr>Acknowlegments</vt:lpstr>
      <vt:lpstr>THE  END</vt:lpstr>
      <vt:lpstr>PowerPoint Presentation</vt:lpstr>
      <vt:lpstr>PowerPoint Presentation</vt:lpstr>
      <vt:lpstr>PowerPoint Presentation</vt:lpstr>
      <vt:lpstr>PowerPoint Presentation</vt:lpstr>
      <vt:lpstr> 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IvanBorz</dc:creator>
  <cp:lastModifiedBy>iborzov</cp:lastModifiedBy>
  <cp:revision>570</cp:revision>
  <cp:lastPrinted>2019-07-16T10:11:02Z</cp:lastPrinted>
  <dcterms:created xsi:type="dcterms:W3CDTF">2018-08-28T17:32:07Z</dcterms:created>
  <dcterms:modified xsi:type="dcterms:W3CDTF">2019-07-17T10:07:35Z</dcterms:modified>
</cp:coreProperties>
</file>