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31"/>
  </p:notesMasterIdLst>
  <p:sldIdLst>
    <p:sldId id="256" r:id="rId3"/>
    <p:sldId id="262" r:id="rId4"/>
    <p:sldId id="319" r:id="rId5"/>
    <p:sldId id="318" r:id="rId6"/>
    <p:sldId id="321" r:id="rId7"/>
    <p:sldId id="320" r:id="rId8"/>
    <p:sldId id="322" r:id="rId9"/>
    <p:sldId id="323" r:id="rId10"/>
    <p:sldId id="324" r:id="rId11"/>
    <p:sldId id="307" r:id="rId12"/>
    <p:sldId id="309" r:id="rId13"/>
    <p:sldId id="308" r:id="rId14"/>
    <p:sldId id="310" r:id="rId15"/>
    <p:sldId id="311" r:id="rId16"/>
    <p:sldId id="312" r:id="rId17"/>
    <p:sldId id="325" r:id="rId18"/>
    <p:sldId id="327" r:id="rId19"/>
    <p:sldId id="326" r:id="rId20"/>
    <p:sldId id="313" r:id="rId21"/>
    <p:sldId id="314" r:id="rId22"/>
    <p:sldId id="329" r:id="rId23"/>
    <p:sldId id="328" r:id="rId24"/>
    <p:sldId id="330" r:id="rId25"/>
    <p:sldId id="332" r:id="rId26"/>
    <p:sldId id="333" r:id="rId27"/>
    <p:sldId id="315" r:id="rId28"/>
    <p:sldId id="317" r:id="rId29"/>
    <p:sldId id="334" r:id="rId30"/>
  </p:sldIdLst>
  <p:sldSz cx="9144000" cy="6858000" type="screen4x3"/>
  <p:notesSz cx="6858000" cy="9144000"/>
  <p:embeddedFontLst>
    <p:embeddedFont>
      <p:font typeface="나눔바른고딕" panose="020B0600000101010101" charset="-127"/>
      <p:regular r:id="rId32"/>
      <p:bold r:id="rId33"/>
    </p:embeddedFont>
    <p:embeddedFont>
      <p:font typeface="Arial Unicode MS" panose="020B0604020202020204" pitchFamily="50" charset="-127"/>
      <p:regular r:id="rId34"/>
    </p:embeddedFont>
    <p:embeddedFont>
      <p:font typeface="맑은 고딕" panose="020B0503020000020004" pitchFamily="50" charset="-127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674"/>
  </p:normalViewPr>
  <p:slideViewPr>
    <p:cSldViewPr showGuides="1"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0EC50-33F8-4D8B-93F9-A3BF78F07FA2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F7A7D-17FC-493F-896A-ABD2E017E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8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F7A7D-17FC-493F-896A-ABD2E017E7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1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F7A7D-17FC-493F-896A-ABD2E017E7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5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F7A7D-17FC-493F-896A-ABD2E017E7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8988-0FD6-4022-A259-2DD1A1DBEDAD}" type="datetime10">
              <a:rPr lang="ko-KR" altLang="en-US" smtClean="0"/>
              <a:t>09:20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3E2C-8FFD-48CD-B5E6-F5EA922E1A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4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29A5-D00A-43D7-81FE-4FEB5F8DDD41}" type="datetime10">
              <a:rPr lang="ko-KR" altLang="en-US" smtClean="0"/>
              <a:t>09:20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37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CCCB-B320-49A6-820C-963C449B6EBF}" type="datetime10">
              <a:rPr lang="ko-KR" altLang="en-US" smtClean="0"/>
              <a:t>09:20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344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55CB-F5E5-4BDF-914C-DBC4C7954902}" type="datetime10">
              <a:rPr lang="ko-KR" altLang="en-US" smtClean="0"/>
              <a:t>09:20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2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F78B-D460-42D9-A1EA-7CA2F7638EFA}" type="datetime10">
              <a:rPr lang="ko-KR" altLang="en-US" smtClean="0"/>
              <a:t>09:20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14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709C-8AA5-4927-9752-3DD94C43AAD8}" type="datetime10">
              <a:rPr lang="ko-KR" altLang="en-US" smtClean="0"/>
              <a:t>09:20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23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5419-3657-4A90-A99F-D37BA0B7AC03}" type="datetime10">
              <a:rPr lang="ko-KR" altLang="en-US" smtClean="0"/>
              <a:t>09:20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09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51D3-757F-4554-94F2-19CF4EBC5D89}" type="datetime10">
              <a:rPr lang="ko-KR" altLang="en-US" smtClean="0"/>
              <a:t>09:20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90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1E85-73D1-4A55-88BE-805D31E16C49}" type="datetime10">
              <a:rPr lang="ko-KR" altLang="en-US" smtClean="0"/>
              <a:t>09:20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28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B9EA-0298-4B6A-8A79-3A8C84B8EBAF}" type="datetime10">
              <a:rPr lang="ko-KR" altLang="en-US" smtClean="0"/>
              <a:t>09:20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22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8911-5091-4B88-99FF-6FC1D10C8E85}" type="datetime10">
              <a:rPr lang="ko-KR" altLang="en-US" smtClean="0"/>
              <a:t>09:20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00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C1A7-4298-43C2-8304-4FBEEFC9E489}" type="datetime10">
              <a:rPr lang="ko-KR" altLang="en-US" smtClean="0"/>
              <a:t>09:20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57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18441-5A5A-4920-9324-FDE212968A5C}" type="datetime10">
              <a:rPr lang="ko-KR" altLang="en-US" smtClean="0"/>
              <a:t>09:20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53E2C-8FFD-48CD-B5E6-F5EA922E1A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63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BD8F9-D9AC-4F4C-A2C1-7939DAC9CF8E}" type="datetime10">
              <a:rPr lang="ko-KR" altLang="en-US" smtClean="0"/>
              <a:t>09:20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4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정현지\Desktop\ppt탬플릿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8018" y="260648"/>
            <a:ext cx="82904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Triton binding energy and neutron-deuteron scattering up to next-to-leading order in chiral effective field theory</a:t>
            </a:r>
            <a:endParaRPr lang="ko-KR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369766"/>
            <a:ext cx="7226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Young-Ho Song(RISP, Institute for Basic Science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Collaboration with</a:t>
            </a:r>
          </a:p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R. </a:t>
            </a:r>
            <a:r>
              <a:rPr lang="en-US" altLang="ko-K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Lazauskas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 IPHC, IN2P3-CNRS)</a:t>
            </a:r>
          </a:p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U. van </a:t>
            </a:r>
            <a:r>
              <a:rPr lang="en-US" altLang="ko-K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Kolck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(</a:t>
            </a:r>
            <a:r>
              <a:rPr lang="en-US" altLang="ko-K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Orsay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IPN &amp; Arizona U.)</a:t>
            </a:r>
          </a:p>
          <a:p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2019.07.17,  APCTP-BLTP Joint workshop, </a:t>
            </a:r>
            <a:r>
              <a:rPr lang="en-US" altLang="ko-K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Dubna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Russia 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5469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44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Weinberg power counting scheme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43434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Naive Dimensional  Analysis of (Heavy Baryon)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ChPT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-&gt; perturbative Power counting for nuclear system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-&gt; Explain the potential order 2B &gt; 3B &gt; 4B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57800"/>
            <a:ext cx="5334000" cy="66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3"/>
          <p:cNvSpPr/>
          <p:nvPr/>
        </p:nvSpPr>
        <p:spPr>
          <a:xfrm>
            <a:off x="510654" y="1447800"/>
            <a:ext cx="7391400" cy="1200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indent="-182880" latinLnBrk="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B0F0"/>
                </a:solidFill>
                <a:latin typeface="Arial"/>
                <a:ea typeface="돋움" panose="020B0600000101010101" pitchFamily="50" charset="-127"/>
              </a:rPr>
              <a:t>Weinberg’s suggestion: </a:t>
            </a:r>
          </a:p>
          <a:p>
            <a:pPr lvl="1" indent="-182880" latinLnBrk="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altLang="ko-KR" sz="2000" dirty="0">
                <a:solidFill>
                  <a:srgbClr val="292934"/>
                </a:solidFill>
                <a:latin typeface="Arial"/>
                <a:ea typeface="돋움" panose="020B0600000101010101" pitchFamily="50" charset="-127"/>
              </a:rPr>
              <a:t> Compute potential from irreducible diagram</a:t>
            </a:r>
          </a:p>
          <a:p>
            <a:pPr lvl="1" indent="-182880" latinLnBrk="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altLang="ko-KR" sz="2000" dirty="0">
                <a:solidFill>
                  <a:srgbClr val="292934"/>
                </a:solidFill>
                <a:latin typeface="Arial"/>
                <a:ea typeface="돋움" panose="020B0600000101010101" pitchFamily="50" charset="-127"/>
              </a:rPr>
              <a:t> Non-perturbative sum of reducible diagrams with </a:t>
            </a:r>
            <a:r>
              <a:rPr lang="en-US" altLang="ko-KR" sz="2000" dirty="0" smtClean="0">
                <a:solidFill>
                  <a:srgbClr val="292934"/>
                </a:solidFill>
                <a:latin typeface="Arial"/>
                <a:ea typeface="돋움" panose="020B0600000101010101" pitchFamily="50" charset="-127"/>
              </a:rPr>
              <a:t>kernel</a:t>
            </a:r>
            <a:endParaRPr lang="en-US" altLang="ko-KR" sz="2000" dirty="0">
              <a:solidFill>
                <a:srgbClr val="292934"/>
              </a:solidFill>
              <a:latin typeface="Arial"/>
              <a:ea typeface="돋움" panose="020B0600000101010101" pitchFamily="50" charset="-127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737429"/>
            <a:ext cx="5600700" cy="16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977853"/>
            <a:ext cx="1524000" cy="3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51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5300" y="18864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Weinberg power counting scheme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" y="1340768"/>
            <a:ext cx="7211144" cy="434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599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4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Chiral EFT potential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60512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Perturbative Renormalization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kernel: 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Divergence(cutoff dependence) from loop diagrams can be absorbed by contact counter terms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order by order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Non-perturbative Renormalization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amplitude: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LS equation is usually divergent and require regularization 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 dependence have to be removed by renormalization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4114800"/>
            <a:ext cx="63912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3000"/>
            <a:ext cx="4432041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15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44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Problem in Weinberg power counting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Implicit assumption: 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counter terms in potential are also enough to absorb cutoff dependence from iteration of one-pion exchange diagrams.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Wrong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Example: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D.B.Kaplan, M.J. Savage, M.B.Wise , NPB478,629(1996)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4390" y="4338638"/>
            <a:ext cx="16383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2324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72150"/>
            <a:ext cx="19907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5248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오른쪽 화살표 15"/>
          <p:cNvSpPr/>
          <p:nvPr/>
        </p:nvSpPr>
        <p:spPr>
          <a:xfrm>
            <a:off x="5257800" y="6019800"/>
            <a:ext cx="381000" cy="314325"/>
          </a:xfrm>
          <a:prstGeom prst="rightArrow">
            <a:avLst/>
          </a:prstGeom>
          <a:solidFill>
            <a:srgbClr val="93A299"/>
          </a:solidFill>
          <a:ln w="26425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돋움" panose="020B0600000101010101" pitchFamily="50" charset="-127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5581471"/>
            <a:ext cx="2967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dirty="0" smtClean="0">
                <a:solidFill>
                  <a:srgbClr val="292934"/>
                </a:solidFill>
                <a:latin typeface="Arial"/>
                <a:ea typeface="돋움" panose="020B0600000101010101" pitchFamily="50" charset="-127"/>
              </a:rPr>
              <a:t>Divergence of </a:t>
            </a:r>
          </a:p>
          <a:p>
            <a:pPr latinLnBrk="0"/>
            <a:r>
              <a:rPr lang="en-US" altLang="ko-KR" dirty="0" smtClean="0">
                <a:solidFill>
                  <a:srgbClr val="292934"/>
                </a:solidFill>
                <a:latin typeface="Arial"/>
                <a:ea typeface="돋움" panose="020B0600000101010101" pitchFamily="50" charset="-127"/>
              </a:rPr>
              <a:t>Leading order Diagram</a:t>
            </a:r>
          </a:p>
          <a:p>
            <a:pPr latinLnBrk="0"/>
            <a:r>
              <a:rPr lang="en-US" altLang="ko-KR" dirty="0" smtClean="0">
                <a:solidFill>
                  <a:srgbClr val="292934"/>
                </a:solidFill>
                <a:latin typeface="Arial"/>
                <a:ea typeface="돋움" panose="020B0600000101010101" pitchFamily="50" charset="-127"/>
              </a:rPr>
              <a:t>Cannot be absorbed by </a:t>
            </a:r>
          </a:p>
          <a:p>
            <a:pPr latinLnBrk="0"/>
            <a:r>
              <a:rPr lang="en-US" altLang="ko-KR" dirty="0" smtClean="0">
                <a:solidFill>
                  <a:srgbClr val="292934"/>
                </a:solidFill>
                <a:latin typeface="Arial"/>
                <a:ea typeface="돋움" panose="020B0600000101010101" pitchFamily="50" charset="-127"/>
              </a:rPr>
              <a:t>Leading order counter term</a:t>
            </a:r>
            <a:endParaRPr lang="ko-KR" altLang="en-US" dirty="0">
              <a:solidFill>
                <a:srgbClr val="292934"/>
              </a:solidFill>
              <a:latin typeface="Arial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449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4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Problem in Weinberg power counting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6876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Example: A.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Nogga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R.G.E.Timmermans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U. van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Kolck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PRC72,054006(2005) 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addition to the 1S0, 3S1 counter terms at LO, counter terms for 3P0, 3P2,3D2 are required at LO to absorb cutoff dependence. 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9" y="3581399"/>
            <a:ext cx="4176711" cy="295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443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213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Modified power counting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40768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Origin of problem: singular tensor force in OPE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Nogga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Timmerman, van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Kolck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PRC72(2005)054006)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Weinberg’s power counting is okay for singlet and repulsive tensor channel : leading order counter term can absorb cutoff dependence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However,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attractive tensor channels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show limit cycle like cutoff dependence (3P0, 3P2, 3D2)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Need to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promote higher order counter terms to leading order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06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4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Modified power counting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09600" y="126876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ko-KR" sz="2400" dirty="0" smtClean="0">
                <a:solidFill>
                  <a:srgbClr val="292934"/>
                </a:solidFill>
                <a:latin typeface="Arial"/>
                <a:ea typeface="돋움" panose="020B0600000101010101" pitchFamily="50" charset="-127"/>
              </a:rPr>
              <a:t>LO potential </a:t>
            </a:r>
            <a:endParaRPr lang="en-US" altLang="ko-KR" sz="2400" dirty="0">
              <a:solidFill>
                <a:srgbClr val="292934"/>
              </a:solidFill>
              <a:latin typeface="Arial"/>
              <a:ea typeface="돋움" panose="020B0600000101010101" pitchFamily="50" charset="-127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4824"/>
            <a:ext cx="3375660" cy="82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3568" y="3288852"/>
            <a:ext cx="442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dirty="0" smtClean="0">
                <a:solidFill>
                  <a:srgbClr val="292934"/>
                </a:solidFill>
                <a:latin typeface="Arial"/>
              </a:rPr>
              <a:t>All LECs are fitted to PWA93 phase shifts</a:t>
            </a:r>
            <a:endParaRPr lang="en-US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90872" y="3975447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ko-KR" sz="2400" dirty="0" smtClean="0">
                <a:solidFill>
                  <a:srgbClr val="292934"/>
                </a:solidFill>
                <a:latin typeface="Arial"/>
                <a:ea typeface="돋움" panose="020B0600000101010101" pitchFamily="50" charset="-127"/>
              </a:rPr>
              <a:t>NLO potential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292934"/>
                </a:solidFill>
                <a:latin typeface="Arial"/>
                <a:ea typeface="돋움" panose="020B0600000101010101" pitchFamily="50" charset="-127"/>
              </a:rPr>
              <a:t> </a:t>
            </a:r>
            <a:r>
              <a:rPr lang="en-US" altLang="ko-KR" sz="2400" dirty="0">
                <a:solidFill>
                  <a:srgbClr val="292934"/>
                </a:solidFill>
                <a:latin typeface="Arial"/>
              </a:rPr>
              <a:t>Long and Yang, PRC86, 024001(2012)</a:t>
            </a:r>
          </a:p>
          <a:p>
            <a:pPr latinLnBrk="0"/>
            <a:endParaRPr lang="en-US" altLang="ko-KR" sz="2400" dirty="0">
              <a:solidFill>
                <a:srgbClr val="292934"/>
              </a:solidFill>
              <a:latin typeface="Arial"/>
              <a:ea typeface="돋움" panose="020B0600000101010101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16" y="1821137"/>
            <a:ext cx="4432959" cy="140693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029" y="4979305"/>
            <a:ext cx="5202621" cy="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6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4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Regularization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412776"/>
            <a:ext cx="5688631" cy="122214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48" y="2634918"/>
            <a:ext cx="4706933" cy="58116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97" y="3501009"/>
            <a:ext cx="5073807" cy="14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31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4" y="2348880"/>
            <a:ext cx="4459963" cy="2808312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Counter terms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347" y="2348880"/>
            <a:ext cx="4528653" cy="245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19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484784"/>
            <a:ext cx="4104456" cy="224878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484784"/>
            <a:ext cx="3922910" cy="3788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840" y="5273028"/>
            <a:ext cx="725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Modified Weinberg Power Counting works well at LO for two-body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1663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Results : 2 body scattering at LO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283967" y="2780928"/>
            <a:ext cx="36004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83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정현지\Desktop\ppt탬플릿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474906"/>
            <a:ext cx="82370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Chiral Effective Field Theory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Modified </a:t>
            </a:r>
            <a:r>
              <a:rPr lang="en-US" altLang="ko-KR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power counting scheme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Results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Two-body case(deuteron, n-p scattering)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Three-body case( triton, n-d scattering)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Summary/Discussion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Y.-H. </a:t>
            </a:r>
            <a:r>
              <a:rPr 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Song, </a:t>
            </a:r>
            <a:r>
              <a:rPr lang="en-US" sz="16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R.  </a:t>
            </a:r>
            <a:r>
              <a:rPr lang="en-US" sz="16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Lazauskas</a:t>
            </a:r>
            <a:r>
              <a:rPr 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and U. van </a:t>
            </a:r>
            <a:r>
              <a:rPr lang="en-US" sz="16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Kolck</a:t>
            </a:r>
            <a:r>
              <a:rPr 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en-US" sz="16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PRC </a:t>
            </a:r>
            <a:r>
              <a:rPr 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96, 024002 (2017</a:t>
            </a:r>
            <a:r>
              <a:rPr lang="en-US" sz="16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Erratum: Phys. Rev. C 100, </a:t>
            </a:r>
            <a:r>
              <a:rPr lang="en-US" sz="16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019901</a:t>
            </a:r>
            <a:endParaRPr lang="en-US" altLang="ko-KR" sz="16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7793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95536" y="10955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Results : 2 body bound state at LO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06830"/>
            <a:ext cx="7011543" cy="244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398"/>
            <a:ext cx="7417774" cy="246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아래쪽 화살표 8"/>
          <p:cNvSpPr/>
          <p:nvPr/>
        </p:nvSpPr>
        <p:spPr>
          <a:xfrm>
            <a:off x="1447800" y="3775706"/>
            <a:ext cx="5678568" cy="447217"/>
          </a:xfrm>
          <a:prstGeom prst="downArrow">
            <a:avLst/>
          </a:prstGeom>
          <a:solidFill>
            <a:srgbClr val="FFFF00"/>
          </a:solidFill>
          <a:ln w="26425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돋움" panose="020B0600000101010101" pitchFamily="50" charset="-127"/>
                <a:cs typeface="+mn-cs"/>
              </a:rPr>
              <a:t>With Counter terms</a:t>
            </a: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돋움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381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4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Results : 2 body scattering(regulator)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8722"/>
            <a:ext cx="8119384" cy="275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119675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dirty="0" smtClean="0">
                <a:solidFill>
                  <a:srgbClr val="292934"/>
                </a:solidFill>
                <a:latin typeface="Arial"/>
                <a:ea typeface="돋움" panose="020B0600000101010101" pitchFamily="50" charset="-127"/>
              </a:rPr>
              <a:t>Regulator dependence</a:t>
            </a:r>
            <a:endParaRPr lang="ko-KR" altLang="en-US" dirty="0">
              <a:solidFill>
                <a:srgbClr val="292934"/>
              </a:solidFill>
              <a:latin typeface="Arial"/>
              <a:ea typeface="돋움" panose="020B0600000101010101" pitchFamily="50" charset="-127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86762"/>
            <a:ext cx="3200400" cy="72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49552"/>
            <a:ext cx="37528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084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11663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Results : 2 body scattering at NLO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36619"/>
            <a:ext cx="5930473" cy="266844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874800"/>
            <a:ext cx="5673068" cy="139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32240" y="49411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DWBA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112" y="3022556"/>
            <a:ext cx="2430000" cy="1836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1308075"/>
            <a:ext cx="2141400" cy="1616667"/>
          </a:xfrm>
          <a:prstGeom prst="rect">
            <a:avLst/>
          </a:prstGeom>
        </p:spPr>
      </p:pic>
      <p:sp>
        <p:nvSpPr>
          <p:cNvPr id="15" name="오른쪽 화살표 14"/>
          <p:cNvSpPr/>
          <p:nvPr/>
        </p:nvSpPr>
        <p:spPr>
          <a:xfrm rot="10800000">
            <a:off x="6109985" y="2348880"/>
            <a:ext cx="46267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256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60512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93A299"/>
              </a:buClr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altLang="ko-KR" sz="2800" dirty="0" smtClean="0">
                <a:solidFill>
                  <a:srgbClr val="00B0F0"/>
                </a:solidFill>
                <a:latin typeface="Arial"/>
              </a:rPr>
              <a:t>Possible Modification of power counting of 3-body interaction? </a:t>
            </a:r>
          </a:p>
          <a:p>
            <a:pPr marL="274320" lvl="1" indent="0">
              <a:buClr>
                <a:srgbClr val="93A299"/>
              </a:buClr>
              <a:buNone/>
              <a:defRPr/>
            </a:pPr>
            <a:r>
              <a:rPr lang="en-US" altLang="ko-KR" dirty="0" smtClean="0">
                <a:solidFill>
                  <a:srgbClr val="292934"/>
                </a:solidFill>
                <a:latin typeface="Arial"/>
              </a:rPr>
              <a:t>- In </a:t>
            </a:r>
            <a:r>
              <a:rPr lang="en-US" altLang="ko-KR" dirty="0" err="1" smtClean="0">
                <a:solidFill>
                  <a:srgbClr val="292934"/>
                </a:solidFill>
                <a:latin typeface="Arial"/>
              </a:rPr>
              <a:t>Pionless</a:t>
            </a:r>
            <a:r>
              <a:rPr lang="en-US" altLang="ko-KR" dirty="0" smtClean="0">
                <a:solidFill>
                  <a:srgbClr val="292934"/>
                </a:solidFill>
                <a:latin typeface="Arial"/>
              </a:rPr>
              <a:t> EFT, 3-body interaction should be promoted to </a:t>
            </a:r>
            <a:r>
              <a:rPr lang="en-US" altLang="ko-KR" dirty="0" smtClean="0">
                <a:solidFill>
                  <a:srgbClr val="FF0000"/>
                </a:solidFill>
                <a:latin typeface="Arial"/>
              </a:rPr>
              <a:t>LO </a:t>
            </a:r>
            <a:endParaRPr lang="en-US" altLang="ko-KR" dirty="0">
              <a:solidFill>
                <a:srgbClr val="FF0000"/>
              </a:solidFill>
              <a:latin typeface="Arial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rgbClr val="00B0F0"/>
              </a:solidFill>
              <a:latin typeface="Arial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rgbClr val="00B0F0"/>
              </a:solidFill>
              <a:latin typeface="Arial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rgbClr val="00B0F0"/>
              </a:solidFill>
              <a:latin typeface="Arial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-4528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Three-body calculation 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99" y="3212976"/>
            <a:ext cx="4294337" cy="220246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537" y="3107460"/>
            <a:ext cx="4338504" cy="29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69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60512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Faddeev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equation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-4528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Three-body calculation 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53408"/>
            <a:ext cx="6475801" cy="6596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1792"/>
            <a:ext cx="5211601" cy="7372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28" y="3531192"/>
            <a:ext cx="5581985" cy="22039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747047"/>
            <a:ext cx="4104455" cy="772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576" y="5827383"/>
            <a:ext cx="364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(Remove spurious deep bound states)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1457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4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Three-body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wave function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6876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obtain 3-body wave function by solving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Faddeev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equation in configuration space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Fourier transform potential from momentum space to configuration space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Removed unphysical deep bound states in 3-body calculation.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92" y="3140968"/>
            <a:ext cx="4952676" cy="50446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05" y="3645024"/>
            <a:ext cx="3985819" cy="56380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293096"/>
            <a:ext cx="4269088" cy="168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46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552" y="10258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Results : 3 body at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LO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39233"/>
            <a:ext cx="4360948" cy="344189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481" y="1268760"/>
            <a:ext cx="3735000" cy="341133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93" y="4581128"/>
            <a:ext cx="3185411" cy="17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60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4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Results : 3 body at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NLO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4921944" cy="216024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144" y="1218451"/>
            <a:ext cx="3923620" cy="3369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770984"/>
            <a:ext cx="5268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There were numerical error in published paper.  </a:t>
            </a:r>
          </a:p>
          <a:p>
            <a:r>
              <a:rPr lang="en-US" altLang="ko-KR" dirty="0" smtClean="0"/>
              <a:t>(</a:t>
            </a:r>
            <a:r>
              <a:rPr lang="en-US" altLang="ko-KR" dirty="0"/>
              <a:t>Y.-H. Song, R. </a:t>
            </a:r>
            <a:r>
              <a:rPr lang="en-US" altLang="ko-KR" dirty="0" err="1"/>
              <a:t>Lazauskas</a:t>
            </a:r>
            <a:r>
              <a:rPr lang="en-US" altLang="ko-KR" dirty="0"/>
              <a:t>, and U. van </a:t>
            </a:r>
            <a:r>
              <a:rPr lang="en-US" altLang="ko-KR" dirty="0" err="1"/>
              <a:t>Kolck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r>
              <a:rPr lang="en-US" altLang="ko-KR" dirty="0" smtClean="0"/>
              <a:t>Phys</a:t>
            </a:r>
            <a:r>
              <a:rPr lang="en-US" altLang="ko-KR" dirty="0"/>
              <a:t>. Rev. C96, 024002 (2017), 1612.09090</a:t>
            </a:r>
            <a:r>
              <a:rPr lang="en-US" altLang="ko-KR" dirty="0" smtClean="0"/>
              <a:t>.)</a:t>
            </a:r>
          </a:p>
          <a:p>
            <a:r>
              <a:rPr lang="en-US" altLang="ko-KR" dirty="0"/>
              <a:t>Erratum </a:t>
            </a:r>
            <a:r>
              <a:rPr lang="en-US" altLang="ko-KR" dirty="0" smtClean="0"/>
              <a:t>is </a:t>
            </a:r>
            <a:r>
              <a:rPr lang="en-US" altLang="ko-KR" dirty="0"/>
              <a:t>published.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0053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213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Summary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40768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Applied modified Weinberg power counting up to NLO for 2-body and 3-body 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srgbClr val="00B0F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Modified Weinberg Power counting </a:t>
            </a:r>
            <a:r>
              <a:rPr lang="en-US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works well for 2-body up to NLO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Modified Weinberg Power counting can remove cutoff dependence of 3-body calculation up to NLO.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 need of promoting 3-body interaction up to NLO</a:t>
            </a:r>
            <a:r>
              <a:rPr lang="en-US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However,  triton is under binding and doublet n-d scattering length is </a:t>
            </a:r>
            <a:r>
              <a:rPr 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overestimated </a:t>
            </a:r>
            <a:r>
              <a:rPr lang="en-US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up to </a:t>
            </a:r>
            <a:r>
              <a:rPr lang="en-US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NLO.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Need NNLO of 2-body and 3-body interaction 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endParaRPr 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915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Nucleon-Nucleon interaction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QCD at low energy scale requires either </a:t>
            </a:r>
          </a:p>
          <a:p>
            <a:pPr lvl="1"/>
            <a:r>
              <a:rPr lang="en-US" sz="2400" dirty="0" smtClean="0"/>
              <a:t>Non-perturbative calculation of QCD (Lattice QCD)</a:t>
            </a:r>
          </a:p>
          <a:p>
            <a:pPr lvl="1"/>
            <a:r>
              <a:rPr lang="en-US" sz="2400" dirty="0" smtClean="0"/>
              <a:t>Or effective formulation of strong interaction for hadrons.</a:t>
            </a:r>
          </a:p>
          <a:p>
            <a:r>
              <a:rPr lang="en-US" sz="2800" dirty="0" smtClean="0"/>
              <a:t> Phenomenological NN interaction</a:t>
            </a:r>
          </a:p>
          <a:p>
            <a:pPr marL="731520" lvl="1" indent="-457200">
              <a:buFontTx/>
              <a:buChar char="-"/>
            </a:pPr>
            <a:r>
              <a:rPr lang="en-US" sz="2400" dirty="0" smtClean="0"/>
              <a:t>Av18, CD-Bonn etc. </a:t>
            </a:r>
          </a:p>
          <a:p>
            <a:pPr marL="731520" lvl="1" indent="-457200">
              <a:buFontTx/>
              <a:buChar char="-"/>
            </a:pPr>
            <a:r>
              <a:rPr lang="en-US" sz="2400" dirty="0" smtClean="0"/>
              <a:t>Fitting to phase shifts and deuteron binding energy</a:t>
            </a:r>
          </a:p>
          <a:p>
            <a:pPr marL="731520" lvl="1" indent="-457200">
              <a:buFontTx/>
              <a:buChar char="-"/>
            </a:pPr>
            <a:r>
              <a:rPr lang="en-US" sz="2400" dirty="0" smtClean="0"/>
              <a:t>Model dependence. (Meson exchange…) </a:t>
            </a:r>
          </a:p>
          <a:p>
            <a:pPr marL="731520" lvl="1" indent="-457200">
              <a:buFontTx/>
              <a:buChar char="-"/>
            </a:pPr>
            <a:r>
              <a:rPr lang="en-US" sz="2400" dirty="0" smtClean="0"/>
              <a:t>Theoretical Error estimation is difficult </a:t>
            </a:r>
          </a:p>
        </p:txBody>
      </p:sp>
    </p:spTree>
    <p:extLst>
      <p:ext uri="{BB962C8B-B14F-4D97-AF65-F5344CB8AC3E}">
        <p14:creationId xmlns:p14="http://schemas.microsoft.com/office/powerpoint/2010/main" val="314557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Effective Field Theory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12776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(Nuclear) Effective Field Theory</a:t>
            </a:r>
          </a:p>
          <a:p>
            <a:pPr marL="0" indent="0">
              <a:buNone/>
            </a:pPr>
            <a:r>
              <a:rPr lang="en-US" sz="2400" dirty="0"/>
              <a:t>  - Aims to construct model independent description of nuclear system</a:t>
            </a:r>
          </a:p>
          <a:p>
            <a:pPr marL="731520" lvl="1" indent="-457200">
              <a:buFontTx/>
              <a:buChar char="-"/>
            </a:pPr>
            <a:r>
              <a:rPr lang="en-US" sz="2400" dirty="0" smtClean="0"/>
              <a:t>Basic assumption: Low energy dynamics are not sensitive to the short distance detail and we only need to know finite number of LECs at desired accuracy.</a:t>
            </a:r>
          </a:p>
          <a:p>
            <a:pPr marL="731520" lvl="1" indent="-457200">
              <a:buFontTx/>
              <a:buChar char="-"/>
            </a:pPr>
            <a:r>
              <a:rPr lang="en-US" sz="2400" dirty="0" smtClean="0"/>
              <a:t>Only Use: Symmetry of the system, Effective degrees of freedom of the interested system</a:t>
            </a:r>
          </a:p>
          <a:p>
            <a:pPr marL="731520" lvl="1" indent="-457200">
              <a:buFontTx/>
              <a:buChar char="-"/>
            </a:pPr>
            <a:r>
              <a:rPr lang="en-US" sz="2400" dirty="0" smtClean="0">
                <a:sym typeface="Wingdings" panose="05000000000000000000" pitchFamily="2" charset="2"/>
              </a:rPr>
              <a:t> Infinite number of terms in </a:t>
            </a:r>
            <a:r>
              <a:rPr lang="en-US" sz="2400" dirty="0" err="1" smtClean="0">
                <a:sym typeface="Wingdings" panose="05000000000000000000" pitchFamily="2" charset="2"/>
              </a:rPr>
              <a:t>Lagrangian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marL="731520" lvl="1" indent="-457200">
              <a:buFontTx/>
              <a:buChar char="-"/>
            </a:pPr>
            <a:r>
              <a:rPr lang="en-US" sz="2400" dirty="0" smtClean="0">
                <a:sym typeface="Wingdings" panose="05000000000000000000" pitchFamily="2" charset="2"/>
              </a:rPr>
              <a:t> Need to sort terms by importance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7294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Power counting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12776"/>
            <a:ext cx="8229600" cy="4876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Separation of scale:</a:t>
            </a:r>
          </a:p>
          <a:p>
            <a:pPr>
              <a:buFontTx/>
              <a:buChar char="-"/>
            </a:pPr>
            <a:r>
              <a:rPr lang="en-US" dirty="0" smtClean="0"/>
              <a:t>Typical scale of system : Q  </a:t>
            </a:r>
          </a:p>
          <a:p>
            <a:pPr>
              <a:buFontTx/>
              <a:buChar char="-"/>
            </a:pPr>
            <a:r>
              <a:rPr lang="en-US" dirty="0" smtClean="0"/>
              <a:t>High energy scale :  M </a:t>
            </a:r>
          </a:p>
          <a:p>
            <a:pPr>
              <a:buFontTx/>
              <a:buChar char="-"/>
            </a:pPr>
            <a:r>
              <a:rPr lang="en-US" dirty="0" smtClean="0"/>
              <a:t>Q &lt;&lt; M 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altLang="ko-KR" dirty="0" smtClean="0"/>
              <a:t>Power counting:</a:t>
            </a:r>
          </a:p>
          <a:p>
            <a:pPr>
              <a:buFontTx/>
              <a:buChar char="-"/>
            </a:pPr>
            <a:r>
              <a:rPr lang="en-US" altLang="ko-KR" dirty="0" smtClean="0"/>
              <a:t>Expand </a:t>
            </a:r>
            <a:r>
              <a:rPr lang="en-US" altLang="ko-KR" dirty="0"/>
              <a:t>observables in power of (Q/M</a:t>
            </a:r>
            <a:r>
              <a:rPr lang="en-US" altLang="ko-KR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Finite number of terms at each order</a:t>
            </a:r>
          </a:p>
          <a:p>
            <a:pPr>
              <a:buFontTx/>
              <a:buChar char="-"/>
            </a:pPr>
            <a:r>
              <a:rPr lang="en-US" dirty="0" smtClean="0"/>
              <a:t>Theoretical error estimation</a:t>
            </a:r>
          </a:p>
          <a:p>
            <a:pPr>
              <a:buFontTx/>
              <a:buChar char="-"/>
            </a:pPr>
            <a:r>
              <a:rPr lang="en-US" dirty="0" smtClean="0"/>
              <a:t>Systematic improvement scheme of accuracy </a:t>
            </a:r>
          </a:p>
        </p:txBody>
      </p:sp>
    </p:spTree>
    <p:extLst>
      <p:ext uri="{BB962C8B-B14F-4D97-AF65-F5344CB8AC3E}">
        <p14:creationId xmlns:p14="http://schemas.microsoft.com/office/powerpoint/2010/main" val="145337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11663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Chiral </a:t>
            </a:r>
            <a:r>
              <a:rPr lang="en-US" dirty="0" smtClean="0">
                <a:solidFill>
                  <a:schemeClr val="bg1"/>
                </a:solidFill>
              </a:rPr>
              <a:t>Effective Field </a:t>
            </a:r>
            <a:r>
              <a:rPr lang="en-US" dirty="0">
                <a:solidFill>
                  <a:schemeClr val="bg1"/>
                </a:solidFill>
              </a:rPr>
              <a:t>Theory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Chiral effective field theory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 energy effective theory of QCD for </a:t>
            </a:r>
            <a:r>
              <a:rPr lang="en-US" dirty="0" smtClean="0">
                <a:solidFill>
                  <a:srgbClr val="292934"/>
                </a:solidFill>
                <a:latin typeface="Arial"/>
              </a:rPr>
              <a:t>nucleons, </a:t>
            </a:r>
            <a:r>
              <a:rPr lang="en-US" dirty="0" err="1" smtClean="0">
                <a:solidFill>
                  <a:srgbClr val="292934"/>
                </a:solidFill>
                <a:latin typeface="Arial"/>
              </a:rPr>
              <a:t>pions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Same symmetry and symmetry breaking pattern of QCD : Chiral symmetry 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Infinite number of operators, diagrams 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 truncation scheme or power counting: </a:t>
            </a:r>
          </a:p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Expansion in power of Q/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M_hi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Q/cutoff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 Renormalization Group invariance : cutoff independence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expect: inverse power of (residual) cutoff dependence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order to maintain predictive power of EFT,  it is necessary to truncate the sum in such a way that the resulting cutoff dependence and truncation error can be decreased systematically as increasing order.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74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1520" y="44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Chiral Perturbation Theory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34076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Chiral Perturbation Theory(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ChPT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): EFT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Expansion in power of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2735466"/>
            <a:ext cx="5791201" cy="15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14" y="1950368"/>
            <a:ext cx="3864054" cy="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46" y="1874167"/>
            <a:ext cx="865754" cy="681411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371600" y="4693568"/>
            <a:ext cx="5867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r>
              <a:rPr lang="en-US" sz="2000" dirty="0" smtClean="0">
                <a:solidFill>
                  <a:srgbClr val="292934"/>
                </a:solidFill>
                <a:latin typeface="Arial"/>
              </a:rPr>
              <a:t>All </a:t>
            </a:r>
            <a:r>
              <a:rPr lang="en-US" sz="2000" dirty="0" smtClean="0">
                <a:solidFill>
                  <a:srgbClr val="00B0F0"/>
                </a:solidFill>
                <a:latin typeface="Arial"/>
              </a:rPr>
              <a:t>divergences(cutoff dependence) </a:t>
            </a:r>
            <a:r>
              <a:rPr lang="en-US" sz="2000" dirty="0" smtClean="0">
                <a:solidFill>
                  <a:srgbClr val="292934"/>
                </a:solidFill>
                <a:latin typeface="Arial"/>
              </a:rPr>
              <a:t>from loop diagrams can be absorbed by counter terms </a:t>
            </a:r>
            <a:r>
              <a:rPr lang="en-US" sz="2000" dirty="0" smtClean="0">
                <a:solidFill>
                  <a:srgbClr val="00B0F0"/>
                </a:solidFill>
                <a:latin typeface="Arial"/>
              </a:rPr>
              <a:t>order by order</a:t>
            </a:r>
            <a:r>
              <a:rPr lang="en-US" sz="2000" dirty="0" smtClean="0">
                <a:solidFill>
                  <a:srgbClr val="292934"/>
                </a:solidFill>
                <a:latin typeface="Arial"/>
              </a:rPr>
              <a:t>.</a:t>
            </a:r>
            <a:endParaRPr lang="en-US" sz="2000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49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5536" y="1165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Heavy Baryon Chiral Perturbation Theory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95536" y="1078451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ChPT+ nucleon: Relativistic theory requires subtle power counting scheme because of heavy nucleon mass scale.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Heavy Baryon Chiral Perturbation theory: expansion in inverse power of nucleon mass.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2754851"/>
            <a:ext cx="2819400" cy="90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36" y="2831051"/>
            <a:ext cx="4038600" cy="5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36" y="3745451"/>
            <a:ext cx="1828800" cy="48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아래쪽 화살표 15"/>
          <p:cNvSpPr/>
          <p:nvPr/>
        </p:nvSpPr>
        <p:spPr>
          <a:xfrm>
            <a:off x="4434136" y="3406264"/>
            <a:ext cx="228600" cy="254260"/>
          </a:xfrm>
          <a:prstGeom prst="downArrow">
            <a:avLst/>
          </a:prstGeom>
          <a:solidFill>
            <a:srgbClr val="93A299"/>
          </a:solidFill>
          <a:ln w="26425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돋움" panose="020B0600000101010101" pitchFamily="50" charset="-127"/>
              <a:cs typeface="+mn-cs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36" y="4571272"/>
            <a:ext cx="5257800" cy="62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776536" y="5269451"/>
            <a:ext cx="7696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r>
              <a:rPr lang="en-US" sz="1800" dirty="0" smtClean="0">
                <a:solidFill>
                  <a:srgbClr val="292934"/>
                </a:solidFill>
                <a:latin typeface="Arial"/>
              </a:rPr>
              <a:t>All </a:t>
            </a:r>
            <a:r>
              <a:rPr lang="en-US" sz="1800" dirty="0" smtClean="0">
                <a:solidFill>
                  <a:srgbClr val="00B0F0"/>
                </a:solidFill>
                <a:latin typeface="Arial"/>
              </a:rPr>
              <a:t>divergences(cutoff dependence) </a:t>
            </a:r>
            <a:r>
              <a:rPr lang="en-US" sz="1800" dirty="0" smtClean="0">
                <a:solidFill>
                  <a:srgbClr val="292934"/>
                </a:solidFill>
                <a:latin typeface="Arial"/>
              </a:rPr>
              <a:t>from loop diagrams can be absorbed by counter terms </a:t>
            </a:r>
            <a:r>
              <a:rPr lang="en-US" sz="1800" dirty="0" smtClean="0">
                <a:solidFill>
                  <a:srgbClr val="00B0F0"/>
                </a:solidFill>
                <a:latin typeface="Arial"/>
              </a:rPr>
              <a:t>order by order</a:t>
            </a:r>
            <a:r>
              <a:rPr lang="en-US" sz="1800" dirty="0" smtClean="0">
                <a:solidFill>
                  <a:srgbClr val="292934"/>
                </a:solidFill>
                <a:latin typeface="Arial"/>
              </a:rPr>
              <a:t>.</a:t>
            </a:r>
            <a:endParaRPr lang="en-US" sz="1800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41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4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Weinberg power counting scheme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01291"/>
            <a:ext cx="8229600" cy="237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r>
              <a:rPr lang="en-US" dirty="0" smtClean="0">
                <a:solidFill>
                  <a:srgbClr val="FF0000"/>
                </a:solidFill>
                <a:latin typeface="Arial"/>
              </a:rPr>
              <a:t>However</a:t>
            </a:r>
            <a:r>
              <a:rPr lang="en-US" dirty="0" smtClean="0">
                <a:solidFill>
                  <a:srgbClr val="292934"/>
                </a:solidFill>
                <a:latin typeface="Arial"/>
              </a:rPr>
              <a:t>, two nucleon system must be treated </a:t>
            </a:r>
          </a:p>
          <a:p>
            <a:pPr marL="0" indent="0">
              <a:buClr>
                <a:srgbClr val="93A299"/>
              </a:buClr>
              <a:buFont typeface="Arial" pitchFamily="34" charset="0"/>
              <a:buNone/>
            </a:pPr>
            <a:r>
              <a:rPr lang="en-US" dirty="0" smtClean="0">
                <a:solidFill>
                  <a:srgbClr val="292934"/>
                </a:solidFill>
                <a:latin typeface="Arial"/>
              </a:rPr>
              <a:t>  </a:t>
            </a:r>
            <a:r>
              <a:rPr lang="en-US" dirty="0" smtClean="0">
                <a:solidFill>
                  <a:srgbClr val="00B0F0"/>
                </a:solidFill>
                <a:latin typeface="Arial"/>
              </a:rPr>
              <a:t>non-</a:t>
            </a:r>
            <a:r>
              <a:rPr lang="en-US" dirty="0" err="1" smtClean="0">
                <a:solidFill>
                  <a:srgbClr val="00B0F0"/>
                </a:solidFill>
                <a:latin typeface="Arial"/>
              </a:rPr>
              <a:t>perturbatively</a:t>
            </a:r>
            <a:endParaRPr lang="en-US" dirty="0" smtClean="0">
              <a:solidFill>
                <a:srgbClr val="00B0F0"/>
              </a:solidFill>
              <a:latin typeface="Arial"/>
            </a:endParaRP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292934"/>
                </a:solidFill>
                <a:latin typeface="Arial"/>
              </a:rPr>
              <a:t>Existence of shallow deuteron bound state</a:t>
            </a: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292934"/>
                </a:solidFill>
                <a:latin typeface="Arial"/>
              </a:rPr>
              <a:t>Large scattering length in S-wave scattering</a:t>
            </a: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292934"/>
                </a:solidFill>
                <a:latin typeface="Arial"/>
              </a:rPr>
              <a:t>-&gt; Sum of infinite number of diagrams</a:t>
            </a:r>
            <a:endParaRPr lang="en-US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505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Infrared enhancement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from pure nucleon intermediate state diagram (reducible diagrams)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495800"/>
            <a:ext cx="12382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62500"/>
            <a:ext cx="53054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1401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0.5"/>
  <p:tag name="ORIGINALWIDTH" val="394.5"/>
  <p:tag name="LATEXADDIN" val="\documentclass{article}&#10;\usepackage{amsmath}&#10;\pagestyle{empty}&#10;\begin{document}&#10;&#10;\begin{equation}&#10;\left(\frac{Q}{\Lambda_{\chi}} \right)^\nu  \nonumber&#10;\end{equation}&#10;&#10;&#10;\end{document}"/>
  <p:tag name="IGUANATEXSIZE" val="20"/>
  <p:tag name="IGUANATEXCURSOR" val="124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1063</Words>
  <Application>Microsoft Office PowerPoint</Application>
  <PresentationFormat>화면 슬라이드 쇼(4:3)</PresentationFormat>
  <Paragraphs>157</Paragraphs>
  <Slides>28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28</vt:i4>
      </vt:variant>
    </vt:vector>
  </HeadingPairs>
  <TitlesOfParts>
    <vt:vector size="37" baseType="lpstr">
      <vt:lpstr>Wingdings</vt:lpstr>
      <vt:lpstr>돋움</vt:lpstr>
      <vt:lpstr>나눔바른고딕</vt:lpstr>
      <vt:lpstr>Arial Unicode MS</vt:lpstr>
      <vt:lpstr>Arial</vt:lpstr>
      <vt:lpstr>맑은 고딕</vt:lpstr>
      <vt:lpstr>Calibri</vt:lpstr>
      <vt:lpstr>Office 테마</vt:lpstr>
      <vt:lpstr>디자인 사용자 지정</vt:lpstr>
      <vt:lpstr>PowerPoint 프레젠테이션</vt:lpstr>
      <vt:lpstr>PowerPoint 프레젠테이션</vt:lpstr>
      <vt:lpstr>Nucleon-Nucleon interaction</vt:lpstr>
      <vt:lpstr>Effective Field Theory</vt:lpstr>
      <vt:lpstr>Power counting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Counter terms</vt:lpstr>
      <vt:lpstr>PowerPoint 프레젠테이션</vt:lpstr>
      <vt:lpstr>PowerPoint 프레젠테이션</vt:lpstr>
      <vt:lpstr>PowerPoint 프레젠테이션</vt:lpstr>
      <vt:lpstr>PowerPoint 프레젠테이션</vt:lpstr>
      <vt:lpstr>Three-body calculation </vt:lpstr>
      <vt:lpstr>Three-body calculation 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정현지</dc:creator>
  <cp:lastModifiedBy>notebook3</cp:lastModifiedBy>
  <cp:revision>74</cp:revision>
  <dcterms:created xsi:type="dcterms:W3CDTF">2016-12-22T01:07:41Z</dcterms:created>
  <dcterms:modified xsi:type="dcterms:W3CDTF">2019-07-17T06:21:45Z</dcterms:modified>
</cp:coreProperties>
</file>