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3" r:id="rId3"/>
    <p:sldId id="260" r:id="rId4"/>
    <p:sldId id="264" r:id="rId5"/>
    <p:sldId id="269" r:id="rId6"/>
    <p:sldId id="271" r:id="rId7"/>
    <p:sldId id="272" r:id="rId8"/>
    <p:sldId id="281" r:id="rId9"/>
    <p:sldId id="282" r:id="rId10"/>
    <p:sldId id="274" r:id="rId11"/>
    <p:sldId id="278" r:id="rId12"/>
    <p:sldId id="284" r:id="rId13"/>
    <p:sldId id="283" r:id="rId14"/>
    <p:sldId id="285" r:id="rId15"/>
    <p:sldId id="277" r:id="rId16"/>
    <p:sldId id="287" r:id="rId17"/>
    <p:sldId id="286" r:id="rId18"/>
    <p:sldId id="280" r:id="rId19"/>
    <p:sldId id="279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319"/>
    <a:srgbClr val="173A8D"/>
    <a:srgbClr val="003374"/>
    <a:srgbClr val="C9A093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28733-42AC-4B47-8AB5-7D730C7A2534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7339A-5A68-46BD-893D-4A55C5985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80B8-AA30-4E7F-BB45-D7BF29F472FF}" type="datetime1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C8A4-40FE-47AE-9164-A0DD598A9773}" type="datetime1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C5C4-6B5C-4A97-83BF-1455F086B406}" type="datetime1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2B9A-D232-4866-82CC-90BD928A7A9D}" type="datetime1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0697-C066-4318-8D42-61BF5C960E57}" type="datetime1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EF54-6B7A-4FBD-9195-CF7617C5A7D5}" type="datetime1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B5F8-EBFB-40C7-9BF5-A5837CD684FF}" type="datetime1">
              <a:rPr lang="en-US" smtClean="0"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A80F-DC99-441B-B9DB-BAAB1165BFF5}" type="datetime1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0D66-0170-4B5A-89B6-F8A6184D1B72}" type="datetime1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0CB-2B7B-4B96-B8C8-EA3743C5D892}" type="datetime1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29EE-BB58-4C88-ADAB-210342CFD141}" type="datetime1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FE95E-8C86-4CC3-A351-7E6D71358C59}" type="datetime1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11524" y="2599280"/>
            <a:ext cx="6720953" cy="829720"/>
          </a:xfrm>
        </p:spPr>
        <p:txBody>
          <a:bodyPr>
            <a:no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New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Web-interface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BM@N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database</a:t>
            </a:r>
            <a:endParaRPr lang="en-US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3576" y="5504329"/>
            <a:ext cx="229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Alexander Chebotov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083" y="382264"/>
            <a:ext cx="7901364" cy="111087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Distribution by beam, energy, target of selected 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run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10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68" y="1265786"/>
            <a:ext cx="8583912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11</a:t>
            </a:fld>
            <a:endParaRPr lang="en-US"/>
          </a:p>
        </p:txBody>
      </p:sp>
      <p:pic>
        <p:nvPicPr>
          <p:cNvPr id="3074" name="Picture 2" descr="https://pp.userapi.com/c851128/v851128553/91489/Ha-mfOok-P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35"/>
          <a:stretch/>
        </p:blipFill>
        <p:spPr bwMode="auto">
          <a:xfrm>
            <a:off x="149544" y="1014758"/>
            <a:ext cx="1476761" cy="470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p.userapi.com/c851132/v851132866/8db65/JBr1AvbOz8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32" y="1219257"/>
            <a:ext cx="3670133" cy="206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51132/v851132866/8db6f/5s48ATBdkB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35" y="3503163"/>
            <a:ext cx="3672057" cy="206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851132/v851132866/8db79/SwVXmOKf4k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89" y="1219257"/>
            <a:ext cx="3670133" cy="206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userapi.com/c851128/v851128553/91493/XoClMWhQCq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22" y="3496638"/>
            <a:ext cx="3647000" cy="207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091683" y="340659"/>
            <a:ext cx="5842082" cy="87859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BM@N Data Tables</a:t>
            </a:r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12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22742" y="439271"/>
            <a:ext cx="5842082" cy="878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mtClean="0">
                <a:solidFill>
                  <a:schemeClr val="bg1"/>
                </a:solidFill>
                <a:latin typeface="Century Gothic" panose="020B0502020202020204" pitchFamily="34" charset="0"/>
              </a:rPr>
              <a:t>BM@N Runs</a:t>
            </a:r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 descr="https://pp.userapi.com/c851128/v851128553/91493/XoClMWhQCq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1" y="1317869"/>
            <a:ext cx="8603591" cy="49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1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13</a:t>
            </a:fld>
            <a:endParaRPr lang="en-US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22742" y="439271"/>
            <a:ext cx="5842082" cy="87859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BM@N Runs</a:t>
            </a:r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97" y="1317869"/>
            <a:ext cx="8608298" cy="49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14</a:t>
            </a:fld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552" y="1308904"/>
            <a:ext cx="8593367" cy="492353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22742" y="439271"/>
            <a:ext cx="5842082" cy="87859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BM@N Runs</a:t>
            </a:r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15</a:t>
            </a:fld>
            <a:endParaRPr lang="en-US"/>
          </a:p>
        </p:txBody>
      </p:sp>
      <p:pic>
        <p:nvPicPr>
          <p:cNvPr id="5122" name="Picture 2" descr="https://pp.userapi.com/c851128/v851128553/914f7/blroLweA63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5" y="1317868"/>
            <a:ext cx="8631257" cy="485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85495" y="439270"/>
            <a:ext cx="5842082" cy="87859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Detectors &amp; Parameters</a:t>
            </a:r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16</a:t>
            </a:fld>
            <a:endParaRPr lang="en-US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85495" y="439270"/>
            <a:ext cx="5842082" cy="87859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Detectors &amp; Parameters</a:t>
            </a:r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3" y="1317868"/>
            <a:ext cx="8637331" cy="48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17</a:t>
            </a:fld>
            <a:endParaRPr lang="en-US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85495" y="439270"/>
            <a:ext cx="5842082" cy="87859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Detectors &amp; Parameters</a:t>
            </a:r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59" y="1317868"/>
            <a:ext cx="8592506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https://pp.userapi.com/c851128/v851128553/914bb/7Xqv3oAKrP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7" y="1548537"/>
            <a:ext cx="8547227" cy="480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894460" y="528918"/>
            <a:ext cx="5842082" cy="87859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Parameter Values</a:t>
            </a:r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19</a:t>
            </a:fld>
            <a:endParaRPr lang="en-US"/>
          </a:p>
        </p:txBody>
      </p:sp>
      <p:pic>
        <p:nvPicPr>
          <p:cNvPr id="2050" name="Picture 2" descr="https://pp.userapi.com/c851132/v851132866/8db3f/1JSjcR8B6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7" y="1464313"/>
            <a:ext cx="8696959" cy="48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57585" y="430306"/>
            <a:ext cx="5842082" cy="87859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Simulation Files </a:t>
            </a:r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81303" y="853001"/>
            <a:ext cx="2610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Relevance</a:t>
            </a:r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216" y="2124509"/>
            <a:ext cx="8310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i="1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BM@N-</a:t>
            </a:r>
            <a:r>
              <a:rPr lang="en-US" sz="2400" i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WebApp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web service 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is developed for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convenient viewing, changing and visualizing information on the BM@N experiment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71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52" y="2638143"/>
            <a:ext cx="8618648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Thank</a:t>
            </a:r>
            <a:r>
              <a:rPr lang="ru-RU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you for attention</a:t>
            </a:r>
            <a:endParaRPr lang="ru-RU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2190" y="469914"/>
            <a:ext cx="2533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Main Tasks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31835" y="1127893"/>
            <a:ext cx="77681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Comfortable viewing and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changing 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information (in tabular view)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on the BM@N 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experiment by collaboration members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Developing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system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for visualizing 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detector geometries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of the 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BM@N setup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Adding visualization of 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summary data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in the form of 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diagrams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Extending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of 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service for working with 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stored data of the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BM@N 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experiment</a:t>
            </a:r>
          </a:p>
        </p:txBody>
      </p:sp>
      <p:sp>
        <p:nvSpPr>
          <p:cNvPr id="65" name="Номер слайда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117" y="591806"/>
            <a:ext cx="7886700" cy="73928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Project Structure</a:t>
            </a:r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ÐÐ°ÑÑÐ¸Ð½ÐºÐ¸ Ð¿Ð¾ Ð·Ð°Ð¿ÑÐ¾ÑÑ ÐºÐ¾Ð¼Ð¿ÑÑÑÐµÑ Ð¿ÑÐ¾Ð·ÑÐ°ÑÐ½ÑÐ¹ ÑÐ¾Ð½">
            <a:extLst>
              <a:ext uri="{FF2B5EF4-FFF2-40B4-BE49-F238E27FC236}">
                <a16:creationId xmlns:a16="http://schemas.microsoft.com/office/drawing/2014/main" id="{D943F80D-CDCE-4B68-A025-6D5257496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27" y="2079073"/>
            <a:ext cx="806297" cy="80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Ð¾ÑÐ¾Ð¶ÐµÐµ Ð¸Ð·Ð¾Ð±ÑÐ°Ð¶ÐµÐ½Ð¸Ðµ">
            <a:extLst>
              <a:ext uri="{FF2B5EF4-FFF2-40B4-BE49-F238E27FC236}">
                <a16:creationId xmlns:a16="http://schemas.microsoft.com/office/drawing/2014/main" id="{E5574B76-6D8A-44A5-BFAF-31B03F3A0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05" y="3131045"/>
            <a:ext cx="821169" cy="82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ÐÐ¾ÑÐ¾Ð¶ÐµÐµ Ð¸Ð·Ð¾Ð±ÑÐ°Ð¶ÐµÐ½Ð¸Ðµ">
            <a:extLst>
              <a:ext uri="{FF2B5EF4-FFF2-40B4-BE49-F238E27FC236}">
                <a16:creationId xmlns:a16="http://schemas.microsoft.com/office/drawing/2014/main" id="{0CD5C3F5-CC22-43FE-836A-7C4A8D070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09" y="1536844"/>
            <a:ext cx="1543765" cy="154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4543F1-B915-4393-BF8D-FA5AB79999EB}"/>
              </a:ext>
            </a:extLst>
          </p:cNvPr>
          <p:cNvSpPr txBox="1"/>
          <p:nvPr/>
        </p:nvSpPr>
        <p:spPr>
          <a:xfrm>
            <a:off x="823750" y="2825079"/>
            <a:ext cx="839974" cy="300082"/>
          </a:xfrm>
          <a:prstGeom prst="rect">
            <a:avLst/>
          </a:prstGeom>
          <a:noFill/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sz="1350" dirty="0" err="1">
                <a:solidFill>
                  <a:schemeClr val="bg1"/>
                </a:solidFill>
              </a:rPr>
              <a:t>BmnRoot</a:t>
            </a:r>
            <a:endParaRPr lang="ru-RU" sz="135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352210-7C95-4747-9D62-96B36591921C}"/>
              </a:ext>
            </a:extLst>
          </p:cNvPr>
          <p:cNvSpPr txBox="1"/>
          <p:nvPr/>
        </p:nvSpPr>
        <p:spPr>
          <a:xfrm>
            <a:off x="3054092" y="4086510"/>
            <a:ext cx="8397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Database</a:t>
            </a:r>
            <a:endParaRPr lang="ru-RU" sz="135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3010A7-B9FE-47FC-AEC0-4005482D2D78}"/>
              </a:ext>
            </a:extLst>
          </p:cNvPr>
          <p:cNvSpPr txBox="1"/>
          <p:nvPr/>
        </p:nvSpPr>
        <p:spPr>
          <a:xfrm>
            <a:off x="3126772" y="5800846"/>
            <a:ext cx="6944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BM@N</a:t>
            </a:r>
            <a:endParaRPr lang="ru-RU" sz="135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82C847-D2FF-4202-840F-A18198471EA9}"/>
              </a:ext>
            </a:extLst>
          </p:cNvPr>
          <p:cNvSpPr txBox="1"/>
          <p:nvPr/>
        </p:nvSpPr>
        <p:spPr>
          <a:xfrm>
            <a:off x="7256892" y="2630558"/>
            <a:ext cx="5744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Users</a:t>
            </a:r>
            <a:endParaRPr lang="ru-RU" sz="135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AE7D33-6C98-452B-996C-2350349D4F62}"/>
              </a:ext>
            </a:extLst>
          </p:cNvPr>
          <p:cNvSpPr txBox="1"/>
          <p:nvPr/>
        </p:nvSpPr>
        <p:spPr>
          <a:xfrm>
            <a:off x="7076569" y="4521422"/>
            <a:ext cx="7922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WebApp</a:t>
            </a:r>
            <a:endParaRPr lang="ru-RU" sz="1350" dirty="0">
              <a:solidFill>
                <a:schemeClr val="bg1"/>
              </a:solidFill>
            </a:endParaRP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79C6CDD1-6C26-47B7-9B3A-219AE6D15F7A}"/>
              </a:ext>
            </a:extLst>
          </p:cNvPr>
          <p:cNvCxnSpPr>
            <a:cxnSpLocks/>
          </p:cNvCxnSpPr>
          <p:nvPr/>
        </p:nvCxnSpPr>
        <p:spPr>
          <a:xfrm>
            <a:off x="1574800" y="3184534"/>
            <a:ext cx="1443936" cy="706658"/>
          </a:xfrm>
          <a:prstGeom prst="straightConnector1">
            <a:avLst/>
          </a:prstGeom>
          <a:ln w="38100">
            <a:solidFill>
              <a:schemeClr val="bg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59317021-D10A-4478-B828-BEBBCC7A3BBD}"/>
              </a:ext>
            </a:extLst>
          </p:cNvPr>
          <p:cNvCxnSpPr>
            <a:cxnSpLocks/>
          </p:cNvCxnSpPr>
          <p:nvPr/>
        </p:nvCxnSpPr>
        <p:spPr>
          <a:xfrm flipV="1">
            <a:off x="3451030" y="4386592"/>
            <a:ext cx="0" cy="484352"/>
          </a:xfrm>
          <a:prstGeom prst="straightConnector1">
            <a:avLst/>
          </a:prstGeom>
          <a:ln w="38100">
            <a:solidFill>
              <a:schemeClr val="bg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BA928A2-AE9A-4A9E-A930-C7ABDB481E1C}"/>
              </a:ext>
            </a:extLst>
          </p:cNvPr>
          <p:cNvSpPr txBox="1"/>
          <p:nvPr/>
        </p:nvSpPr>
        <p:spPr>
          <a:xfrm rot="1565257">
            <a:off x="2120450" y="3147809"/>
            <a:ext cx="5886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ROOT</a:t>
            </a:r>
            <a:endParaRPr lang="ru-RU" sz="1350" dirty="0">
              <a:solidFill>
                <a:schemeClr val="bg1"/>
              </a:solidFill>
            </a:endParaRP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2D6E4AB5-C719-4D33-A90F-6F8613A7DFF8}"/>
              </a:ext>
            </a:extLst>
          </p:cNvPr>
          <p:cNvCxnSpPr>
            <a:cxnSpLocks/>
          </p:cNvCxnSpPr>
          <p:nvPr/>
        </p:nvCxnSpPr>
        <p:spPr>
          <a:xfrm flipV="1">
            <a:off x="3883324" y="3652140"/>
            <a:ext cx="826387" cy="263021"/>
          </a:xfrm>
          <a:prstGeom prst="straightConnector1">
            <a:avLst/>
          </a:prstGeom>
          <a:ln w="38100">
            <a:solidFill>
              <a:schemeClr val="bg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98507BF4-E11D-4958-88EF-F4AF47BE5491}"/>
              </a:ext>
            </a:extLst>
          </p:cNvPr>
          <p:cNvCxnSpPr>
            <a:cxnSpLocks/>
          </p:cNvCxnSpPr>
          <p:nvPr/>
        </p:nvCxnSpPr>
        <p:spPr>
          <a:xfrm>
            <a:off x="5174555" y="2568421"/>
            <a:ext cx="0" cy="503199"/>
          </a:xfrm>
          <a:prstGeom prst="straightConnector1">
            <a:avLst/>
          </a:prstGeom>
          <a:ln w="38100">
            <a:solidFill>
              <a:schemeClr val="bg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00851D4-4158-4011-9D3D-2E96CBB3053A}"/>
              </a:ext>
            </a:extLst>
          </p:cNvPr>
          <p:cNvSpPr txBox="1"/>
          <p:nvPr/>
        </p:nvSpPr>
        <p:spPr>
          <a:xfrm rot="20600303">
            <a:off x="4013427" y="3479976"/>
            <a:ext cx="5661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Node</a:t>
            </a:r>
            <a:endParaRPr lang="ru-RU" sz="1350" dirty="0">
              <a:solidFill>
                <a:schemeClr val="bg1"/>
              </a:solidFill>
            </a:endParaRPr>
          </a:p>
        </p:txBody>
      </p: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A0044938-8920-47D4-A1D4-8AFC15E8EECA}"/>
              </a:ext>
            </a:extLst>
          </p:cNvPr>
          <p:cNvCxnSpPr>
            <a:cxnSpLocks/>
          </p:cNvCxnSpPr>
          <p:nvPr/>
        </p:nvCxnSpPr>
        <p:spPr>
          <a:xfrm>
            <a:off x="5723381" y="3592542"/>
            <a:ext cx="1067330" cy="56276"/>
          </a:xfrm>
          <a:prstGeom prst="straightConnector1">
            <a:avLst/>
          </a:prstGeom>
          <a:ln w="38100">
            <a:solidFill>
              <a:schemeClr val="bg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29B41DDE-74BB-41B7-B3E1-EFCDDEF10C2B}"/>
              </a:ext>
            </a:extLst>
          </p:cNvPr>
          <p:cNvCxnSpPr>
            <a:cxnSpLocks/>
          </p:cNvCxnSpPr>
          <p:nvPr/>
        </p:nvCxnSpPr>
        <p:spPr>
          <a:xfrm>
            <a:off x="7526332" y="2907558"/>
            <a:ext cx="0" cy="553952"/>
          </a:xfrm>
          <a:prstGeom prst="straightConnector1">
            <a:avLst/>
          </a:prstGeom>
          <a:ln w="38100">
            <a:solidFill>
              <a:schemeClr val="bg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8" name="Picture 24" descr="ÐÐ°ÑÑÐ¸Ð½ÐºÐ¸ Ð¿Ð¾ Ð·Ð°Ð¿ÑÐ¾ÑÑ web app">
            <a:extLst>
              <a:ext uri="{FF2B5EF4-FFF2-40B4-BE49-F238E27FC236}">
                <a16:creationId xmlns:a16="http://schemas.microsoft.com/office/drawing/2014/main" id="{CED9B77A-D01B-4436-8387-C442C5355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375" y="3508209"/>
            <a:ext cx="1831442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D89411D-A321-4688-8126-0A7ABF9A62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570" y="3546135"/>
            <a:ext cx="1406004" cy="761488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80570" y="6267482"/>
            <a:ext cx="2057400" cy="365125"/>
          </a:xfrm>
        </p:spPr>
        <p:txBody>
          <a:bodyPr/>
          <a:lstStyle/>
          <a:p>
            <a:fld id="{1FE8DF1E-33BB-4377-9A26-35481BA06C7C}" type="slidenum">
              <a:rPr lang="en-US" smtClean="0"/>
              <a:t>4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45" y="4798105"/>
            <a:ext cx="1238162" cy="928622"/>
          </a:xfrm>
          <a:prstGeom prst="rect">
            <a:avLst/>
          </a:prstGeom>
        </p:spPr>
      </p:pic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45" y="3133751"/>
            <a:ext cx="1019770" cy="101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199" y="1179422"/>
            <a:ext cx="2621989" cy="19664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0029" y1="40268" x2="10029" y2="33557"/>
                        <a14:foregroundMark x1="6785" y1="42953" x2="6785" y2="38926"/>
                        <a14:foregroundMark x1="20059" y1="82550" x2="21829" y2="80537"/>
                        <a14:foregroundMark x1="24779" y1="78523" x2="26254" y2="75839"/>
                        <a14:foregroundMark x1="23304" y1="86577" x2="28319" y2="81208"/>
                        <a14:foregroundMark x1="32153" y1="34899" x2="32153" y2="26846"/>
                        <a14:foregroundMark x1="35398" y1="38926" x2="35103" y2="33557"/>
                        <a14:foregroundMark x1="38053" y1="41611" x2="38053" y2="33557"/>
                        <a14:foregroundMark x1="45133" y1="33557" x2="48673" y2="31544"/>
                        <a14:foregroundMark x1="47198" y1="48993" x2="50737" y2="48322"/>
                        <a14:foregroundMark x1="45428" y1="67114" x2="50442" y2="67114"/>
                        <a14:foregroundMark x1="61652" y1="40268" x2="60177" y2="47651"/>
                        <a14:foregroundMark x1="60767" y1="51007" x2="62832" y2="61074"/>
                        <a14:foregroundMark x1="65192" y1="66443" x2="70501" y2="66443"/>
                        <a14:foregroundMark x1="72566" y1="64430" x2="76106" y2="53020"/>
                        <a14:foregroundMark x1="92330" y1="35570" x2="89086" y2="30872"/>
                        <a14:foregroundMark x1="86726" y1="31544" x2="83186" y2="38926"/>
                        <a14:foregroundMark x1="86431" y1="47651" x2="91445" y2="51678"/>
                        <a14:foregroundMark x1="93510" y1="57718" x2="93215" y2="65101"/>
                        <a14:foregroundMark x1="88791" y1="67785" x2="82596" y2="630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7548" y="4750233"/>
            <a:ext cx="1467292" cy="644916"/>
          </a:xfrm>
          <a:prstGeom prst="rect">
            <a:avLst/>
          </a:prstGeom>
        </p:spPr>
      </p:pic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79C6CDD1-6C26-47B7-9B3A-219AE6D15F7A}"/>
              </a:ext>
            </a:extLst>
          </p:cNvPr>
          <p:cNvCxnSpPr>
            <a:cxnSpLocks/>
          </p:cNvCxnSpPr>
          <p:nvPr/>
        </p:nvCxnSpPr>
        <p:spPr>
          <a:xfrm flipV="1">
            <a:off x="5171194" y="4086510"/>
            <a:ext cx="3360" cy="744660"/>
          </a:xfrm>
          <a:prstGeom prst="straightConnector1">
            <a:avLst/>
          </a:prstGeom>
          <a:ln w="38100">
            <a:solidFill>
              <a:schemeClr val="bg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6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941" y="4219239"/>
            <a:ext cx="8220249" cy="59393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database is implemented via PostgreSQL DBMS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27790" y="6435904"/>
            <a:ext cx="2057400" cy="365125"/>
          </a:xfrm>
        </p:spPr>
        <p:txBody>
          <a:bodyPr/>
          <a:lstStyle/>
          <a:p>
            <a:fld id="{1FE8DF1E-33BB-4377-9A26-35481BA06C7C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94955" y="626638"/>
            <a:ext cx="39853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BM@N Database</a:t>
            </a:r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" y="1464540"/>
            <a:ext cx="3230043" cy="270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165225"/>
            <a:ext cx="796925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2383" y="4813172"/>
            <a:ext cx="81550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The database contains information on the sessions and runs of the experiment, the detectors and their geometries, parameters of the experiment and their values</a:t>
            </a:r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79" y="1464540"/>
            <a:ext cx="5006252" cy="270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687" y="596337"/>
            <a:ext cx="8905313" cy="78739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Service information and personal account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3419" y="6492875"/>
            <a:ext cx="2057400" cy="365125"/>
          </a:xfrm>
        </p:spPr>
        <p:txBody>
          <a:bodyPr/>
          <a:lstStyle/>
          <a:p>
            <a:fld id="{1FE8DF1E-33BB-4377-9A26-35481BA06C7C}" type="slidenum">
              <a:rPr lang="en-US" smtClean="0"/>
              <a:t>6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87" y="1690112"/>
            <a:ext cx="3614737" cy="3762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479" y="1690112"/>
            <a:ext cx="4930340" cy="24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458" y="565892"/>
            <a:ext cx="6904371" cy="13377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Summary diagrams for experimental and simulation data</a:t>
            </a:r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89750" y="6381753"/>
            <a:ext cx="2057400" cy="365125"/>
          </a:xfrm>
        </p:spPr>
        <p:txBody>
          <a:bodyPr/>
          <a:lstStyle/>
          <a:p>
            <a:fld id="{1FE8DF1E-33BB-4377-9A26-35481BA06C7C}" type="slidenum">
              <a:rPr lang="en-US" smtClean="0"/>
              <a:t>7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2" y="2049835"/>
            <a:ext cx="85058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8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75083" y="382264"/>
            <a:ext cx="7901364" cy="1110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chemeClr val="bg1"/>
                </a:solidFill>
                <a:latin typeface="Century Gothic" panose="020B0502020202020204" pitchFamily="34" charset="0"/>
              </a:rPr>
              <a:t>Distribution by beam, energy, target of selected run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 descr="https://pp.userapi.com/c851128/v851128553/914cf/bWT368SG8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4" y="1313847"/>
            <a:ext cx="8587682" cy="483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5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9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75083" y="382264"/>
            <a:ext cx="7901364" cy="1110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chemeClr val="bg1"/>
                </a:solidFill>
                <a:latin typeface="Century Gothic" panose="020B0502020202020204" pitchFamily="34" charset="0"/>
              </a:rPr>
              <a:t>Distribution by beam, energy, target of selected run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61" y="1346469"/>
            <a:ext cx="8590008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1310</TotalTime>
  <Words>208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New Web-interface  for the BM@N database</vt:lpstr>
      <vt:lpstr>Презентация PowerPoint</vt:lpstr>
      <vt:lpstr>        </vt:lpstr>
      <vt:lpstr>Project Structure</vt:lpstr>
      <vt:lpstr>The database is implemented via PostgreSQL DBMS</vt:lpstr>
      <vt:lpstr>Service information and personal account</vt:lpstr>
      <vt:lpstr>Summary diagrams for experimental and simulation data</vt:lpstr>
      <vt:lpstr>Презентация PowerPoint</vt:lpstr>
      <vt:lpstr>Презентация PowerPoint</vt:lpstr>
      <vt:lpstr>Distribution by beam, energy, target of selected run</vt:lpstr>
      <vt:lpstr>BM@N Data Tables</vt:lpstr>
      <vt:lpstr>Презентация PowerPoint</vt:lpstr>
      <vt:lpstr>BM@N Runs</vt:lpstr>
      <vt:lpstr>BM@N Runs</vt:lpstr>
      <vt:lpstr>Detectors &amp; Parameters</vt:lpstr>
      <vt:lpstr>Detectors &amp; Parameters</vt:lpstr>
      <vt:lpstr>Detectors &amp; Parameters</vt:lpstr>
      <vt:lpstr>Parameter Values</vt:lpstr>
      <vt:lpstr>Simulation Files </vt:lpstr>
      <vt:lpstr>Thank you for attention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Konstantin Gertsenberger</cp:lastModifiedBy>
  <cp:revision>121</cp:revision>
  <dcterms:created xsi:type="dcterms:W3CDTF">2016-11-18T14:12:19Z</dcterms:created>
  <dcterms:modified xsi:type="dcterms:W3CDTF">2019-01-16T06:52:54Z</dcterms:modified>
</cp:coreProperties>
</file>