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361" r:id="rId3"/>
    <p:sldId id="369" r:id="rId4"/>
    <p:sldId id="360" r:id="rId5"/>
    <p:sldId id="373" r:id="rId6"/>
    <p:sldId id="374" r:id="rId7"/>
    <p:sldId id="362" r:id="rId8"/>
    <p:sldId id="365" r:id="rId9"/>
    <p:sldId id="375" r:id="rId10"/>
    <p:sldId id="377" r:id="rId11"/>
    <p:sldId id="376" r:id="rId12"/>
    <p:sldId id="347" r:id="rId13"/>
    <p:sldId id="341" r:id="rId14"/>
    <p:sldId id="3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2784" autoAdjust="0"/>
  </p:normalViewPr>
  <p:slideViewPr>
    <p:cSldViewPr>
      <p:cViewPr varScale="1">
        <p:scale>
          <a:sx n="85" d="100"/>
          <a:sy n="85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D1F709-2640-4A27-800F-2678CA22C2CF}" type="datetimeFigureOut">
              <a:rPr lang="ru-RU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2BEC44-5DC9-4325-A663-57E3E974E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56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501F8-96F0-479E-B0D6-C6D852C082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2E7EB-AE58-401E-8FC0-3BC6E72032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747E3-1B67-4AB1-AF49-0253BE1EC1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DCD1F-917D-4136-A089-0419760215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6EE08-07D8-4A92-B2F6-1757EE88DD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FCE91-1112-4868-BEE1-B6C24AA01B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B7728-9C10-4750-A800-8393E1C9D4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0749E-2C1D-457D-BD9F-BFA977BAB3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C8BC8-7D90-412F-A21D-69A85DACBD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7A1915-2EE9-41BE-845D-E044769806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0E6119-3AE2-49C6-9780-08A05D3CB3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015" y="4401558"/>
            <a:ext cx="7772400" cy="147002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sz="2400" b="1" dirty="0" smtClean="0"/>
              <a:t>Drift Chambers reconstruction software status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baseline="30000" dirty="0" smtClean="0"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US" sz="2000" dirty="0" smtClean="0">
                <a:latin typeface="+mn-lt"/>
              </a:rPr>
              <a:t>Vladimir </a:t>
            </a:r>
            <a:r>
              <a:rPr lang="en-US" sz="2000" dirty="0" err="1">
                <a:latin typeface="+mn-lt"/>
              </a:rPr>
              <a:t>Palichik</a:t>
            </a:r>
            <a:r>
              <a:rPr lang="en-US" sz="2000" dirty="0">
                <a:latin typeface="+mn-lt"/>
              </a:rPr>
              <a:t>, </a:t>
            </a:r>
            <a:r>
              <a:rPr lang="en-US" sz="2000" u="sng" dirty="0" smtClean="0">
                <a:latin typeface="+mn-lt"/>
              </a:rPr>
              <a:t>Nikolay </a:t>
            </a:r>
            <a:r>
              <a:rPr lang="en-US" sz="2000" u="sng" dirty="0" err="1" smtClean="0">
                <a:latin typeface="+mn-lt"/>
              </a:rPr>
              <a:t>Voytishin</a:t>
            </a:r>
            <a:r>
              <a:rPr lang="en-US" sz="2000" u="sng" dirty="0" smtClean="0">
                <a:latin typeface="+mn-lt"/>
              </a:rPr>
              <a:t/>
            </a:r>
            <a:br>
              <a:rPr lang="en-US" sz="2000" u="sng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JINR, </a:t>
            </a:r>
            <a:r>
              <a:rPr lang="en-US" sz="2000" dirty="0" err="1" smtClean="0">
                <a:latin typeface="+mn-lt"/>
              </a:rPr>
              <a:t>Dubna</a:t>
            </a: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2470048" y="4509120"/>
            <a:ext cx="4032250" cy="215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 smtClean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1800" dirty="0" smtClean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1800" dirty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1800" dirty="0" smtClean="0"/>
              <a:t>BM@N Software Group</a:t>
            </a:r>
            <a:r>
              <a:rPr lang="en-US" sz="1800" dirty="0" smtClean="0"/>
              <a:t> </a:t>
            </a:r>
            <a:r>
              <a:rPr lang="en-US" sz="1800" dirty="0" smtClean="0"/>
              <a:t>Meeting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1800" dirty="0" smtClean="0"/>
              <a:t>January</a:t>
            </a:r>
            <a:r>
              <a:rPr lang="en-US" sz="1800" dirty="0" smtClean="0"/>
              <a:t> 16 </a:t>
            </a:r>
            <a:r>
              <a:rPr lang="en-US" sz="1800" dirty="0" smtClean="0"/>
              <a:t>, </a:t>
            </a:r>
            <a:r>
              <a:rPr lang="en-US" sz="1800" dirty="0" smtClean="0"/>
              <a:t>2019</a:t>
            </a:r>
            <a:endParaRPr lang="ru-RU" sz="1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3" name="AutoShape 7" descr="data:image/jpeg;base64,/9j/4AAQSkZJRgABAQAAAQABAAD/2wCEAAkGBhMSERQUExIUFBIWFBgXGRcXFBkWHBoYGB0eFhgaHBgbHyYfGB0kGhkaHy8hIycpLCwsGyAxNzAsNSYrLSkBCQoKDgwOFQ8PFykcFBwpKSkpKSkpKSkpKSkpKSkpLCwpKSkpKSkpKSkpLCkpKSkpKSksLCksKSwsKSkpKSwpKf/AABEIAKEA4AMBIgACEQEDEQH/xAAcAAEAAwEBAQEBAAAAAAAAAAAABQYHBAMCAQj/xABUEAACAQMCAwMGBgsNBQkBAAABAgMABBEFEgYhMRNBUQciMmFxkRQjM4GhsRY0QkNSVGJyc5OyFRckRFNVdYKSosHR0gg1Y9PhRXSDlJWzwvDxJf/EABYBAQEBAAAAAAAAAAAAAAAAAAABAv/EABYRAQEBAAAAAAAAAAAAAAAAAAARAf/aAAwDAQACEQMRAD8A3GlKUClKUClKUClKUHBrmuQ2kDzzvsjQcz1JPcoHeSegrNbfylarfFm0/T17AHAeTJ97FlXPqXOPGvXyhRHUdWs9OyexRe2mx4cyc+HmAAHxkrT7W1WNFRFCooCqqjAAHIADuFFZ2nlC1K253+lP2XfJbnftAHMlct9JWrjw7xba3ybreVXx1Xo6/nIeY9vSpiqjxF5OIJ37e3Y2l4DlZovNyfy1GAwPf3+3oQt1KpWg8ZTRTLZ6mqxXB+SmX5Kf809Ff8k49g5ZutEKUpQKUpQKUpQKUpQKUpQKUpQKUpQKUpQKUpQKUpQKUpQZ1w9GH4j1ByOcdvEo9WQmf2RWi1QuH0xxBqX5Vvbt9A/xq+0ClKUEfrmhQ3kLQzoHRvmIPcynqrDuIqpaRrk+mzpZ37mSCQ4trtuWfCKU9zdwPf8AVfa4tZ0eK6heGZA8bjBB+gg9xHUGg7aVSOG9SmsZ10+8cujcrS4b74o+9O3dKowB4jx5Vd6BSlKBSlKBSlKBSlKBSlKBSlKBSlKBSqRxf5WrSxYxDM845FExhT4M/QH1DJ9VV+HivX74ZtrKO2iJyryjuxkc5PSHrCYosavSsx+xPX5cGTVI4j+Ci9Pcor2XgHV+/W5M+qP/AK0GkUrNjwRrQPm6zn86P/8Aa9G0jiFANt7aS47mi25+fZQSM0fZcQRt0W4sGX2vDID+ywq6Vj/EN9rEM9lc3NrbOYZSiGKQruM47PY248gTjBx1AqwfvnXEWfhWj3kQHVox2qj17gAKDQKVS7Lyv6ZJyacwnwljZPpwRVo0/WYJxmGaKUfkSK/vweVEdlKVX+OLtlsp0j7Tt5IZBEIldnLBe7YCRzI50HZxJw7FewNDKOR5qw5Mjj0XU9zCofg7Xpd7WN59uQKCH7p4uiyr6+5h459glOFLsvawh9/apFGsgkVlYPsBO4OAc885rg454e7eJZopBDd2xMkMpIUA/dIxP3DDkef+OQs9KoVh5YLV4Yzsle5YENbwxtKwcciMgbSCRyOelep17WLn7XsI7VD93dSZbB7+yTmCPA5oLxXFqGt28Hy08UX58ir7gTzqpDgK8n53uqzkHrHbAQLn87mT7q7bDyVabFz+DCRu9pWaUk+PnHHuFB43fle0xOSzmU+EUbv9OAK5x5UmfnBpeoyr3N2G1T85q52mnRRDEcaRjwRAv1Cuigon2camfR0ObH5Vwin3ba+D5Rb2M/HaJdqPGNhN9Sir9Sgpmh+VmwuXEZdreU8tk67OfTG70c/PVzqA4s4KttQiZJUAkx5koA3oe4g949R5EVV/I3rMxS5srglpLOTYCTnzcsm31hWQ49RA7qK0elKUQql+VnieSy09mibbLK4iVvwdwJYj17VOKulUfyxaE1zpj7Bl4WEwHiFyH/ukn5qGIDyMcCwi3W+mQSTSMTHu5hEBxuAP3TEE7vDGMc86vVD8i+srNpkaAjfAzRsPVnch9hU9fEHwq+UXSlKUQpSqXrnGfZTdkO3Z2MmyK3txM5WIhWYk8h5x8OWKCX440s3FhcIoy4Ten58fxiD52UD56kdIv1ngimXmJI1cY/KAP+NUgcVXTdLTVSPXHZp9DrXhpupXVvEsUdnqgjXO0ZsGwCScDzegzgDuHKitAvNKhl+Vijk5Y89Fbl84qt3vkp02Q7hb9i/c0LtEQfEbTjPzVF/Zdcj0rXVh/wCBav8AsLQ8eOS8aNMlwImkSO7szGHC8z5ysO7J+ag/bvhW6tMC11W5LYO2GdVuM+JJONqj8I8h45wDI2epSRbZNQubYyRIRthR/vgBGWLEFsIzYAHIFugNUXini8sbkK263tABO/41dHKpGcfeVYMdg6qhHQ5qvS3DD4Qjks1vp8jyEn0rq72Ryscd4WXsh6oxUGq3t9NMWOn3cKPK2SkkWXBiARwrFtm7AU7SM4IOcEV56dwBbTndeTXN5MuNyXDlVU9xEKHbg9xywPcazIzuPi1bDTadBeRnHoz28WGPr3pHKhB5Hdzqa4a4mMxht5pHVLhM2k6uVeGVTtaAuMkpuGBuz5rJ48guus6UNMlW9tIwlsFCXcKDAMQ5LMqgelHnJx1XPhV1hlDKGUgqwBBHQg8wRVRsrXUREGiuIrpCCDFdR7HGPNZDNFyLBgyksh6VE8PcRnTGa1vYZLaAszWzZM6heske9MnapOVLAHaeYGKo0elcthqkM674ZY5U/CR1ccuvNSa6qIUpSgUpSg+J5lRWZiAqgkk9ABzJ91Zx5GrcyfDr4jAurlio/JDMxP8AafH9Wu3ykao85j0u2P8ACLn5Rh96gHpMcdM/UD4irjpGlR20EcEQxHGoUD2d59ZPM+2g7KUpQK/CK/aUGOXtm/D+pfCEUnTbk7XCjPZ55ge1Tkr4jIrXrW6SRFdGDIwDKwOQQeYIr4v7COeNopUDxuMMrDII/wDvfWdW3baBIVffNpDsSHALNbFj914pn/PrkErTaV42l2kqLJGwdGAZWByCD0Ne1EDWU8SHbcyMCQTY6uAQcEFX3de6rzqXF0UbmKINc3A6xQ4O31yOSEiH55HXpVLnu3+F2bssfaMmrAqD2ibgdwXOBuHLnyHfUVXdF1rREtYvhFjK0qxL2jiPILAecc7x9Ve32X8N/iUn6s/8yqxb8SXLKrbIOYB5aZAevr2869fshuvwYf8A0uD/AE0VYvsq4dbIWxk3EHHxff8ArK59Jy1nZYyWXTNVx1Jz2hUAfQKi9O1DULgziGOzYW8XavvsreM7cE8gUPPke+rJZao0iW8rKm8aHdybUQRqfPGMKvIZA7h1zy7qCBHBV62mQxC1m7SW+eSUFCp2KqqpbdjlzfHtNd9zwVfFtXPwWT48KsXo+eBOjcuf4K551drLygXUhscaewW5ZhKfPPYgSdnknYOq+dzxXiOPdQNvdSDTj2kUyJGmyU9ojFgz9MkAAHl40RULXgu++EaaxtpAsdqIpT5vm+fMCDz/AAXHvqGXg3UE01VNpOJ4L0PGojLHa8eWI25yA8a1ph46vwlix09t1wzCYbZB2QEmwHpyyvnc6+L3yjXcQvCdOYiCZUj+UHaqzOu8eYegUHln0qCy6TqaI0iyusbOySKrkJ6cabgAcfdhifWTXvxNofwqHCtsmRhJDJ+BKvNT7D6JHeCarmncdm6lmtpbR0UWQnLbs53xxu0eCvUdqRn8npUHw75V0mJiUzxlIXk+Ohik82Jd7D4sxnOAcVRZ9N0W1voxOIjbXYJSRoW7KRJU811LL6YDcxuBBBBxXsY9TtfRaO/iH3L4gnA9Tj4tzjxC5PfVW0TyiW7zz3Mc8YTslM6PFLFkhljSUY7QA+eqHrkbem2rfYccQyhSNrbs4MUscucYzhQwc4yMgL30H7pPHVtM/ZOWt7j+RnXsnz+Tnk/9UmrFUHqMdlep2U6xvn7iVSjj1hXCuvtGKg34bv7HzrCf4RCP4rctkgdcRzdV9Qbl45oi8VCcVcSi0iGFMlxKdkEK+lJIe7Hco6s3QD2ioa28qEBDJLDNDeLgC1dfPdycKsZ9FwSRz5DHPoCak9B4ecStdXRD3bjAAOUhT+TjyB/Wbqx8ByoPPg7hZrYSTXDCW9nO6aTuHhGngi9Pm9lWWlKBSlKBSlKBXxLEGBVgGUjBBGQR4EHrX3VR1XjCSWVrXTkE045STH5GDP4TD03wDhR34z34CLutPk0mYGxPawSvltP5swz6TwY9ADqQfNx3jlji1ziCa4miglnFtHMSFgtvjpXAJVu1nUhIxlSpCNkHvNTH7ow22kzPcbpWVWiuWQbZHdiUOehUneCOfIMMVnencZ3kzx2el2sNkvZsUyAX7M5csZHHIHO7kCSeYNRVmt9Ku2sl7C3isPjj9tsrYi257Ts8CNXLEg5ToM9+a+oogZtLxIko7bUIzImNrExuSRjljI7qy6+sbi5sHv57p5dtwIdjlmOSobdknAGCByFaNw1brDBowGSPhkg5/wDGgdiPe1BlNoU2LkR5xzyLbP8Af87317fF+EXutKs1xaaZG8iLLqYVJXTzY4toKsQQCTzx6+deOdN/l9U/sQ/51FqAjm2buzlaPcu1hHLAgYeBVGAIrRNJDKiFRlk4bLAYzzZ2I5e1areNNIPx2qnkc/Fwnl399XvSBF2sgh39kui2yJvxv2Mzld2OWceFVHRwLrup6jFLI1zDb9nKYyvwbccgAnOXGMZxj1VJPdT5/wB+WgP6GH/GSq3wu2NK10jr217+wa0HSOHrX4PD/BoPkk+9J+CPVQQQu5v58tP1MP8AzK9F1GUf9tWR9sUf+EtWT7HrX8Wg/Up/lT7HrX8Wg/Up/lVRBJrEg66rp59sQ/wuBQaiuctfaYxIIz2YHI8iM9uetTv2PWv4tB+pT/Kn2PWv4tB+pT/Kgq09jYuHDSaVh1CtiNRuUEOAcS9Nyg+0CoefybWF1sijntgULMqwuxIyQW80yty5DurQfsetfxaD9Sn+VV7i7S4YnsGjhjjb90IV3IiqcEPkZAzg4HKiqzdaN2N5co+rCKWRXdYZiBFumDbHRXYjzHzy68hXXC+p2dsHaL4SwlIY2cgx2W0EN2TAoWLZztQHA699RnlP4YiuZ9QncuHtrOB02kYOTLkMCOfojpis6s7a5tba2ure6eMzyyRBUZl2lSAScHBByO6orU5Y7S+lukux8IljkEJJ/g7w4JVBCrHZhnVjkOWbvGMLX1baxe6WDl21CxT0sgrcwL+Wjecygd5HTvA61K/43ukeez1S0ivFQL2pUbXC8ijdonI43jBIGC3XNakmqQT2VrNGCN5jEO8fGcmAYcs/cqc92KImdC4hgvIhLbyLIh645EHwZTzU+2pGqDxDwBJDKbzSnEFz1eHkIph1IK9ASfm59x51KcF8ex326N1MF5HykgfkwI5ErnmRnr3jv6jNRaqUpQK/Ca/azfibW5NTuzplm5SFftude5RyMSnxPT28ugOQ9r3XJ9Wle2sXMVmp2zXa9W8Y4f8AV4d+Otz0PQ4bSFYYECRr7ye9mPex7zXppWlxW0SQwoEjQYAH1nxJ6k99el/ddlFJJjOxGbHTO0FsfRQUHylf7t1T9ND+xBVP4KP/APYtv6Lj/wDYWtC4nurGC3kXUpkxcushjXeC2xUUBVU7yPMGW5cz3VTT5X9Mt2BtdPZmWMRhyqI21RtVdx3MRgYqKq1pAzcOSBVZidRU4VSTjs17hV2igK22mEggx6jZggjBG+CMHI7vSqEk/wBoCYDEVlCg7sux+gAV3W3FEt5prXcoVXTVrZyEBAAQQoOpJ6eugrPE+n6XFeXKPdXyuJnLBIUKhicnB3jI59cV+6dq9kkbwRX+o7ZeRUW0JJzywGLblz05EV1eUPSdNXUbjtrq6WVnDsqW6MoLAHAYuCeXqqvR6ZpLHAur4nwFrGenM/fKK6m03TDzN1qWME/IR9AdpPynjyrTNMtVS7v1TPZx21hCueu3AIz68NWY2uiaWXT+EX3MoedrGBhjhefacgTyzWha9essOvSxkqUkto1YHBBjWNeR7sGg99O0eW20zW0mUKzNdSABg3mPGSpyPEd1aLpPyEP6JP2RWUcE6nLPoOqyTSPLJsnG52LHAgGBk1q+lfa8X6JP2RVTVVbi6+lvLu3trW3dbZkBaW4eMneocchG3r768bfyjyNpsV4YEDvdLAUEhIGZOz3BtuT0zjFOBpBJe6xKvNGuUQMOhMce1sHv51TEnCcOQu3orqIY48FnJP0CoNA8oPH66bHHhBLNK2FjLbfNHpMSAcAdB4k+o10azquoxmR4ba1eBU3hnuHRyAu5sqIiBzyBz8OlZ7rWnvc6fe6pcKRJP2S26H71bCZNuPAv1P8A1rV9W+1Jf0D/ALBqit8McUaleQw3C2losEuDk3Mm8Lu2k7eyxnkeWa7uOOth/SMH1PXh5Jv9z2f6I/ttXvxx1sP6Rg+p6IguM7dm/djarHNhbqMAnJBmJAx1OCOXrrMr6Bl0rTAyspF7NkEEY85OuauvlE8o9zpuovHCkLK8UTntFYnPnLyIYY5DwqJj/wBoCU4EtlC49Tke4EGo05+LP96a1/3I/swVf/J99oaX+ZL9T1VR5WdKuTJ8KsGRpE2O4VHLKcZUspVsch7hVy0O+s3tY206VWjtA57NtxOCrZVt2GXqcHmPbRFzqmcdcBm5K3Vq/YX8Qyjry34HJGP0A+vB5dLfBJuVW8QD7xmvSqio8A8dC+Ropl7G9h5TREFTkHBZQeeM9R1B9oJt1Zn5UeH5Ld01a082eEjtgOjx8hkjvwPNPip9VXfhjiCO9tY7iPo68xnO1hyZT6wciioDyq8Xmwsj2ZxcTExx46jl5zj2D6SK6fJtwoLGyRWHx8mJJSeu5h6Jz+COXtz4ms88pF12/EFnbvgxRvbrjuO9w7ZHr5D3Vt1Arg1/7Vn/AEMn7BrvqL16dQI1kIETuVkz0K7SdpPgSMHxBxRGReXGz7S7t+YG203c+/4zbgevzs/NVO1LhKKG1u5O23y292LdQNoDr3vjmfdWu8ccJWOpSxyPe9kY49gC7TkZ3Z5+2q1+83p385P7o6i1E6FwdYnVVt38+3Nksx3S4+MZVJ85SOhJ5V28K2+eH78KBkETHv8AQc+7zYq6f3m9O/nJvdHVj4R4Lggi1C1huDPHNAuWOMgus0ZHL1AH56FfHEfkji1Kc3huXjMqRnaI1YDCAdSfVmoWXyDWysFbUSrHopRAT7AWya0bgS+M2m2jn0jAgb85RsYe8Gv5o4p1CSa9uJJGJftnGc8wFYhQPDAAxii41+x8gUUcscnwyRtjq2OzUZ2kHGc+qpLRI0ltbx3VTHNq2TuAwyLPEnPPLHmt1qy8Kaoz6ZbzynLG2V2Y8skLkk+7NVO30hZtBt4ZpOzW5ZXdxjl2sjXHf7cURz6VEi6dr6xhQgluwoXG0KIuQGOWPZV/j02O4s0ilXdG8KBhuZcjAPVSCOncao2naBFZ6RqsMMxmjEUrbzjq0HMcuXLFaFpPyEP6JP2RVH5pmkQ28QihjWOIZwqjA59T6yfE86jm4Hsjai0MGbYP2mzfJ6Wd2d27ceZPLOKnaURxano0NxCYJU3QttyoJX0SGXmpBGCo6Hurplt1ZCjDKspUjJ6EYIz16V6UoOPSNJitoUhhXZFGMKu5mwMk9WJJ5k9TUHxz/EP6Rt/qerRVX46/iP8ASNv9T0FJ8rWlQPOsjqDKbq0hJ3EHsWDlhjOMZ+6xn11W9V4Osv3Rv4V8yGGyM0W2X74AhA3NncMseVXPjbgW1vr+R57poGSOJAAF5jzmzz9ZPuqE/eb07+cm90dRVHteEopILFxNte5adXB2kJ2Qypx159OdXTyL2+yHUckHdbRNy7gRNyPr5V6fvN6d/OT+6OrVwRwxY6b24W8EwmVVYPtHJd3h1zuNFq82XyafmL9Qr3qM0C53o4Vt0aSFEbOcoApHnH0sEkZ68ueTkmTqsvK5tlkRkcBkZSrA9CCMEe6sh8jWoG2vbzTmbKq7lPzom7NsD8pdp/q1sEsoVSzEKqgkknAAHMknuGKwbyaXnwniCWdAdjG4k6dFYnbnw6rRX35bdMlt9RivE5K4QqwHSWLu9uNp59efga1bgnjaHUYA6MBKAO0izzQ9/LqVz0NSutaLDdwtDOgeNhzHge4g9xHcayDWPIld20va6dcZwSVBcxSL6g481vn2/PQbbSsatOKuI7XzZrM3Cr3mPJP9eI4PuqQtvK1f9JNGmJ/J7QfWlCNVpWeJ5RtQYeZolz874H0rXXBrutSEY063iB75bnOPaEyfooi8VGg4vD+VAP7rn/XUPFpurSfK3ltAPCC3Lkex5Wx/cro0zSXhu1MlzNcM0DgmTYANrp6KIqqvXn44FBzcBt2ZvLQ9be6kKjH3qf49D72f3CsH4/0NotVuIVHpzbkHXlLhl/arddecWV/FeHlBMgtrg9AhzmCRvVklCT0yvhXvq/BEVzqFrek84FOR3ORziP8AVJJ9fKouOTiyL4NpHwaP03jjtEA55aTERx/VLH5qmrm1EfwKNfRWUKPYkMuPqFRM0gvdSjVedvY5dz1DXLDaiZ6ExoSx8Cy+Bqd1A/HWw/4jt7o3X/5VUcN9pvwhb+Ddt7WPs92M43xbc478Zrjt21WKNVMen4RQu4zzDkBjPyfKpmS0mWR3i7Mh9pIfcCCo28iM5GBUBe8HST3bXFwltMnZIixuZGVSpYs20jac7gOYPoioPKbiq8T0pNIX23kn1dnXbb3+qSKGRNOZT0InnIPd/JV2waXJGu2OCzjGOQQFcewBMVHcPXd12t1BlXMDoC0kjnPaIJBt83IwDjmevQDpVV0dtq38lp/6+f8A5Vcl9r1/Bjtv3Mjz033My598Vdz6VeE57fHxm/AkOPzecedvq6eqo6I3Xwz4OZNxji7c7pMowdmUIR2eeWO8+zFB922u38nyZ0p/zbuRvqjr6utJ1C5kt+3FpHFDcJOTG8rsSgOFAZFAzu65rqvuGxN8raWLnxZSSPY23I+avPhrQrmzieNTCyGaR0BeU7UY5VMsCTgcqCUsW/hVyO/EX7JqUzVbuuCoLl2lu40eU7QChddqrnADghj1J8PVUdJ5LYRnsLu+tz3bLliB8zZoi6Zpms9ufJpe/e9bvB+ezN9TiuGTyZ6r3a3MfnlH1PQagWqA1rj6wtQe1uo92M7Fbe59irk1n8/kRvJTmbVGcnrlZH+uSuzTv9n61Ugy3E0niFCxgn6TRVT418qVxqZ+CWcTrE5xgDMsvPkCF9FfEAn1nFaN5LPJ7+50LPLg3UoG7HMIo5hAe/nzJ6EgeGTY9A4TtLJcW8CR56tjLH2ucsfZnFS9ClKUohSlKBSlKBUVqdysc8DOwVcSKWYhRzCkDJ5d1StfLoDyIBHrGaCOutTtJEZHmgZHUqymRCCpGCCM8xiqqmhqg7KHW5I7boI+0gZlX8FJmBdQByHPI7qvHwVPwF/sinwVPwF/sigitJnsraJYopoVRc/fVJJJyzEk5ZiSSSepNfrXsct1D2ciOFSUnawbGdoGcdO+pT4Kn4C/2RX0kSjoAPYMUH3VM4x4ruLe5ihUCC3dSz3jxtKqkfc7V5KennOQOfq53OhFBlk/EsQmftpbq8tiihZoLpCrE833QwNHtxyGCGPI+Iqf0bi7S4VIgSSINgtizuBuI5As3Z+ccd5Jqy3WgW0pzJbQOfy4kb6xXK3Btif4pAPZEq/UBQea8bWh+7k/8vP/AKK8rmGwvB2sirkeaJHVoHAHPAY7XxnwNdA4LsvxWL+zX19htj+JWx9sCH6xQV/Ury0t+cervCx6IZxdg47hHJvf5lINSfAvEFzdwu1xAYyrlUfY0YlUfdiN/OT2H31OWumxRDEcUaDwRFX6hXTQKU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data:image/jpeg;base64,/9j/4AAQSkZJRgABAQAAAQABAAD/2wCEAAkGBhMSERQUExIUFBIWFBgXGRcXFBkWHBoYGB0eFhgaHBgbHyYfGB0kGhkaHy8hIycpLCwsGyAxNzAsNSYrLSkBCQoKDgwOFQ8PFykcFBwpKSkpKSkpKSkpKSkpKSkpLCwpKSkpKSkpKSkpLCkpKSkpKSksLCksKSwsKSkpKSwpKf/AABEIAKEA4AMBIgACEQEDEQH/xAAcAAEAAwEBAQEBAAAAAAAAAAAABQYHBAMCAQj/xABUEAACAQMCAwMGBgsNBQkBAAABAgMABBEFEgYhMRNBUQciMmFxkRQjM4GhsRY0QkNSVGJyc5OyFRckRFNVdYKSosHR0gg1Y9PhRXSDlJWzwvDxJf/EABYBAQEBAAAAAAAAAAAAAAAAAAABAv/EABYRAQEBAAAAAAAAAAAAAAAAAAARAf/aAAwDAQACEQMRAD8A3GlKUClKUClKUClKUHBrmuQ2kDzzvsjQcz1JPcoHeSegrNbfylarfFm0/T17AHAeTJ97FlXPqXOPGvXyhRHUdWs9OyexRe2mx4cyc+HmAAHxkrT7W1WNFRFCooCqqjAAHIADuFFZ2nlC1K253+lP2XfJbnftAHMlct9JWrjw7xba3ybreVXx1Xo6/nIeY9vSpiqjxF5OIJ37e3Y2l4DlZovNyfy1GAwPf3+3oQt1KpWg8ZTRTLZ6mqxXB+SmX5Kf809Ff8k49g5ZutEKUpQKUpQKUpQKUpQKUpQKUpQKUpQKUpQKUpQKUpQKUpQZ1w9GH4j1ByOcdvEo9WQmf2RWi1QuH0xxBqX5Vvbt9A/xq+0ClKUEfrmhQ3kLQzoHRvmIPcynqrDuIqpaRrk+mzpZ37mSCQ4trtuWfCKU9zdwPf8AVfa4tZ0eK6heGZA8bjBB+gg9xHUGg7aVSOG9SmsZ10+8cujcrS4b74o+9O3dKowB4jx5Vd6BSlKBSlKBSlKBSlKBSlKBSlKBSlKBSqRxf5WrSxYxDM845FExhT4M/QH1DJ9VV+HivX74ZtrKO2iJyryjuxkc5PSHrCYosavSsx+xPX5cGTVI4j+Ci9Pcor2XgHV+/W5M+qP/AK0GkUrNjwRrQPm6zn86P/8Aa9G0jiFANt7aS47mi25+fZQSM0fZcQRt0W4sGX2vDID+ywq6Vj/EN9rEM9lc3NrbOYZSiGKQruM47PY248gTjBx1AqwfvnXEWfhWj3kQHVox2qj17gAKDQKVS7Lyv6ZJyacwnwljZPpwRVo0/WYJxmGaKUfkSK/vweVEdlKVX+OLtlsp0j7Tt5IZBEIldnLBe7YCRzI50HZxJw7FewNDKOR5qw5Mjj0XU9zCofg7Xpd7WN59uQKCH7p4uiyr6+5h459glOFLsvawh9/apFGsgkVlYPsBO4OAc885rg454e7eJZopBDd2xMkMpIUA/dIxP3DDkef+OQs9KoVh5YLV4Yzsle5YENbwxtKwcciMgbSCRyOelep17WLn7XsI7VD93dSZbB7+yTmCPA5oLxXFqGt28Hy08UX58ir7gTzqpDgK8n53uqzkHrHbAQLn87mT7q7bDyVabFz+DCRu9pWaUk+PnHHuFB43fle0xOSzmU+EUbv9OAK5x5UmfnBpeoyr3N2G1T85q52mnRRDEcaRjwRAv1Cuigon2camfR0ObH5Vwin3ba+D5Rb2M/HaJdqPGNhN9Sir9Sgpmh+VmwuXEZdreU8tk67OfTG70c/PVzqA4s4KttQiZJUAkx5koA3oe4g949R5EVV/I3rMxS5srglpLOTYCTnzcsm31hWQ49RA7qK0elKUQql+VnieSy09mibbLK4iVvwdwJYj17VOKulUfyxaE1zpj7Bl4WEwHiFyH/ukn5qGIDyMcCwi3W+mQSTSMTHu5hEBxuAP3TEE7vDGMc86vVD8i+srNpkaAjfAzRsPVnch9hU9fEHwq+UXSlKUQpSqXrnGfZTdkO3Z2MmyK3txM5WIhWYk8h5x8OWKCX440s3FhcIoy4Ten58fxiD52UD56kdIv1ngimXmJI1cY/KAP+NUgcVXTdLTVSPXHZp9DrXhpupXVvEsUdnqgjXO0ZsGwCScDzegzgDuHKitAvNKhl+Vijk5Y89Fbl84qt3vkp02Q7hb9i/c0LtEQfEbTjPzVF/Zdcj0rXVh/wCBav8AsLQ8eOS8aNMlwImkSO7szGHC8z5ysO7J+ag/bvhW6tMC11W5LYO2GdVuM+JJONqj8I8h45wDI2epSRbZNQubYyRIRthR/vgBGWLEFsIzYAHIFugNUXini8sbkK263tABO/41dHKpGcfeVYMdg6qhHQ5qvS3DD4Qjks1vp8jyEn0rq72Ryscd4WXsh6oxUGq3t9NMWOn3cKPK2SkkWXBiARwrFtm7AU7SM4IOcEV56dwBbTndeTXN5MuNyXDlVU9xEKHbg9xywPcazIzuPi1bDTadBeRnHoz28WGPr3pHKhB5Hdzqa4a4mMxht5pHVLhM2k6uVeGVTtaAuMkpuGBuz5rJ48guus6UNMlW9tIwlsFCXcKDAMQ5LMqgelHnJx1XPhV1hlDKGUgqwBBHQg8wRVRsrXUREGiuIrpCCDFdR7HGPNZDNFyLBgyksh6VE8PcRnTGa1vYZLaAszWzZM6heske9MnapOVLAHaeYGKo0elcthqkM674ZY5U/CR1ccuvNSa6qIUpSgUpSg+J5lRWZiAqgkk9ABzJ91Zx5GrcyfDr4jAurlio/JDMxP8AafH9Wu3ykao85j0u2P8ACLn5Rh96gHpMcdM/UD4irjpGlR20EcEQxHGoUD2d59ZPM+2g7KUpQK/CK/aUGOXtm/D+pfCEUnTbk7XCjPZ55ge1Tkr4jIrXrW6SRFdGDIwDKwOQQeYIr4v7COeNopUDxuMMrDII/wDvfWdW3baBIVffNpDsSHALNbFj914pn/PrkErTaV42l2kqLJGwdGAZWByCD0Ne1EDWU8SHbcyMCQTY6uAQcEFX3de6rzqXF0UbmKINc3A6xQ4O31yOSEiH55HXpVLnu3+F2bssfaMmrAqD2ibgdwXOBuHLnyHfUVXdF1rREtYvhFjK0qxL2jiPILAecc7x9Ve32X8N/iUn6s/8yqxb8SXLKrbIOYB5aZAevr2869fshuvwYf8A0uD/AE0VYvsq4dbIWxk3EHHxff8ArK59Jy1nZYyWXTNVx1Jz2hUAfQKi9O1DULgziGOzYW8XavvsreM7cE8gUPPke+rJZao0iW8rKm8aHdybUQRqfPGMKvIZA7h1zy7qCBHBV62mQxC1m7SW+eSUFCp2KqqpbdjlzfHtNd9zwVfFtXPwWT48KsXo+eBOjcuf4K551drLygXUhscaewW5ZhKfPPYgSdnknYOq+dzxXiOPdQNvdSDTj2kUyJGmyU9ojFgz9MkAAHl40RULXgu++EaaxtpAsdqIpT5vm+fMCDz/AAXHvqGXg3UE01VNpOJ4L0PGojLHa8eWI25yA8a1ph46vwlix09t1wzCYbZB2QEmwHpyyvnc6+L3yjXcQvCdOYiCZUj+UHaqzOu8eYegUHln0qCy6TqaI0iyusbOySKrkJ6cabgAcfdhifWTXvxNofwqHCtsmRhJDJ+BKvNT7D6JHeCarmncdm6lmtpbR0UWQnLbs53xxu0eCvUdqRn8npUHw75V0mJiUzxlIXk+Ohik82Jd7D4sxnOAcVRZ9N0W1voxOIjbXYJSRoW7KRJU811LL6YDcxuBBBBxXsY9TtfRaO/iH3L4gnA9Tj4tzjxC5PfVW0TyiW7zz3Mc8YTslM6PFLFkhljSUY7QA+eqHrkbem2rfYccQyhSNrbs4MUscucYzhQwc4yMgL30H7pPHVtM/ZOWt7j+RnXsnz+Tnk/9UmrFUHqMdlep2U6xvn7iVSjj1hXCuvtGKg34bv7HzrCf4RCP4rctkgdcRzdV9Qbl45oi8VCcVcSi0iGFMlxKdkEK+lJIe7Hco6s3QD2ioa28qEBDJLDNDeLgC1dfPdycKsZ9FwSRz5DHPoCak9B4ecStdXRD3bjAAOUhT+TjyB/Wbqx8ByoPPg7hZrYSTXDCW9nO6aTuHhGngi9Pm9lWWlKBSlKBSlKBXxLEGBVgGUjBBGQR4EHrX3VR1XjCSWVrXTkE045STH5GDP4TD03wDhR34z34CLutPk0mYGxPawSvltP5swz6TwY9ADqQfNx3jlji1ziCa4miglnFtHMSFgtvjpXAJVu1nUhIxlSpCNkHvNTH7ow22kzPcbpWVWiuWQbZHdiUOehUneCOfIMMVnencZ3kzx2el2sNkvZsUyAX7M5csZHHIHO7kCSeYNRVmt9Ku2sl7C3isPjj9tsrYi257Ts8CNXLEg5ToM9+a+oogZtLxIko7bUIzImNrExuSRjljI7qy6+sbi5sHv57p5dtwIdjlmOSobdknAGCByFaNw1brDBowGSPhkg5/wDGgdiPe1BlNoU2LkR5xzyLbP8Af87317fF+EXutKs1xaaZG8iLLqYVJXTzY4toKsQQCTzx6+deOdN/l9U/sQ/51FqAjm2buzlaPcu1hHLAgYeBVGAIrRNJDKiFRlk4bLAYzzZ2I5e1areNNIPx2qnkc/Fwnl399XvSBF2sgh39kui2yJvxv2Mzld2OWceFVHRwLrup6jFLI1zDb9nKYyvwbccgAnOXGMZxj1VJPdT5/wB+WgP6GH/GSq3wu2NK10jr217+wa0HSOHrX4PD/BoPkk+9J+CPVQQQu5v58tP1MP8AzK9F1GUf9tWR9sUf+EtWT7HrX8Wg/Up/lT7HrX8Wg/Up/lVRBJrEg66rp59sQ/wuBQaiuctfaYxIIz2YHI8iM9uetTv2PWv4tB+pT/Kn2PWv4tB+pT/Kgq09jYuHDSaVh1CtiNRuUEOAcS9Nyg+0CoefybWF1sijntgULMqwuxIyQW80yty5DurQfsetfxaD9Sn+VV7i7S4YnsGjhjjb90IV3IiqcEPkZAzg4HKiqzdaN2N5co+rCKWRXdYZiBFumDbHRXYjzHzy68hXXC+p2dsHaL4SwlIY2cgx2W0EN2TAoWLZztQHA699RnlP4YiuZ9QncuHtrOB02kYOTLkMCOfojpis6s7a5tba2ure6eMzyyRBUZl2lSAScHBByO6orU5Y7S+lukux8IljkEJJ/g7w4JVBCrHZhnVjkOWbvGMLX1baxe6WDl21CxT0sgrcwL+Wjecygd5HTvA61K/43ukeez1S0ivFQL2pUbXC8ijdonI43jBIGC3XNakmqQT2VrNGCN5jEO8fGcmAYcs/cqc92KImdC4hgvIhLbyLIh645EHwZTzU+2pGqDxDwBJDKbzSnEFz1eHkIph1IK9ASfm59x51KcF8ex326N1MF5HykgfkwI5ErnmRnr3jv6jNRaqUpQK/Ca/azfibW5NTuzplm5SFftude5RyMSnxPT28ugOQ9r3XJ9Wle2sXMVmp2zXa9W8Y4f8AV4d+Otz0PQ4bSFYYECRr7ye9mPex7zXppWlxW0SQwoEjQYAH1nxJ6k99el/ddlFJJjOxGbHTO0FsfRQUHylf7t1T9ND+xBVP4KP/APYtv6Lj/wDYWtC4nurGC3kXUpkxcushjXeC2xUUBVU7yPMGW5cz3VTT5X9Mt2BtdPZmWMRhyqI21RtVdx3MRgYqKq1pAzcOSBVZidRU4VSTjs17hV2igK22mEggx6jZggjBG+CMHI7vSqEk/wBoCYDEVlCg7sux+gAV3W3FEt5prXcoVXTVrZyEBAAQQoOpJ6eugrPE+n6XFeXKPdXyuJnLBIUKhicnB3jI59cV+6dq9kkbwRX+o7ZeRUW0JJzywGLblz05EV1eUPSdNXUbjtrq6WVnDsqW6MoLAHAYuCeXqqvR6ZpLHAur4nwFrGenM/fKK6m03TDzN1qWME/IR9AdpPynjyrTNMtVS7v1TPZx21hCueu3AIz68NWY2uiaWXT+EX3MoedrGBhjhefacgTyzWha9essOvSxkqUkto1YHBBjWNeR7sGg99O0eW20zW0mUKzNdSABg3mPGSpyPEd1aLpPyEP6JP2RWUcE6nLPoOqyTSPLJsnG52LHAgGBk1q+lfa8X6JP2RVTVVbi6+lvLu3trW3dbZkBaW4eMneocchG3r768bfyjyNpsV4YEDvdLAUEhIGZOz3BtuT0zjFOBpBJe6xKvNGuUQMOhMce1sHv51TEnCcOQu3orqIY48FnJP0CoNA8oPH66bHHhBLNK2FjLbfNHpMSAcAdB4k+o10azquoxmR4ba1eBU3hnuHRyAu5sqIiBzyBz8OlZ7rWnvc6fe6pcKRJP2S26H71bCZNuPAv1P8A1rV9W+1Jf0D/ALBqit8McUaleQw3C2losEuDk3Mm8Lu2k7eyxnkeWa7uOOth/SMH1PXh5Jv9z2f6I/ttXvxx1sP6Rg+p6IguM7dm/djarHNhbqMAnJBmJAx1OCOXrrMr6Bl0rTAyspF7NkEEY85OuauvlE8o9zpuovHCkLK8UTntFYnPnLyIYY5DwqJj/wBoCU4EtlC49Tke4EGo05+LP96a1/3I/swVf/J99oaX+ZL9T1VR5WdKuTJ8KsGRpE2O4VHLKcZUspVsch7hVy0O+s3tY206VWjtA57NtxOCrZVt2GXqcHmPbRFzqmcdcBm5K3Vq/YX8Qyjry34HJGP0A+vB5dLfBJuVW8QD7xmvSqio8A8dC+Ropl7G9h5TREFTkHBZQeeM9R1B9oJt1Zn5UeH5Ld01a082eEjtgOjx8hkjvwPNPip9VXfhjiCO9tY7iPo68xnO1hyZT6wciioDyq8Xmwsj2ZxcTExx46jl5zj2D6SK6fJtwoLGyRWHx8mJJSeu5h6Jz+COXtz4ms88pF12/EFnbvgxRvbrjuO9w7ZHr5D3Vt1Arg1/7Vn/AEMn7BrvqL16dQI1kIETuVkz0K7SdpPgSMHxBxRGReXGz7S7t+YG203c+/4zbgevzs/NVO1LhKKG1u5O23y292LdQNoDr3vjmfdWu8ccJWOpSxyPe9kY49gC7TkZ3Z5+2q1+83p385P7o6i1E6FwdYnVVt38+3Nksx3S4+MZVJ85SOhJ5V28K2+eH78KBkETHv8AQc+7zYq6f3m9O/nJvdHVj4R4Lggi1C1huDPHNAuWOMgus0ZHL1AH56FfHEfkji1Kc3huXjMqRnaI1YDCAdSfVmoWXyDWysFbUSrHopRAT7AWya0bgS+M2m2jn0jAgb85RsYe8Gv5o4p1CSa9uJJGJftnGc8wFYhQPDAAxii41+x8gUUcscnwyRtjq2OzUZ2kHGc+qpLRI0ltbx3VTHNq2TuAwyLPEnPPLHmt1qy8Kaoz6ZbzynLG2V2Y8skLkk+7NVO30hZtBt4ZpOzW5ZXdxjl2sjXHf7cURz6VEi6dr6xhQgluwoXG0KIuQGOWPZV/j02O4s0ilXdG8KBhuZcjAPVSCOncao2naBFZ6RqsMMxmjEUrbzjq0HMcuXLFaFpPyEP6JP2RVH5pmkQ28QihjWOIZwqjA59T6yfE86jm4Hsjai0MGbYP2mzfJ6Wd2d27ceZPLOKnaURxano0NxCYJU3QttyoJX0SGXmpBGCo6Hurplt1ZCjDKspUjJ6EYIz16V6UoOPSNJitoUhhXZFGMKu5mwMk9WJJ5k9TUHxz/EP6Rt/qerRVX46/iP8ASNv9T0FJ8rWlQPOsjqDKbq0hJ3EHsWDlhjOMZ+6xn11W9V4Osv3Rv4V8yGGyM0W2X74AhA3NncMseVXPjbgW1vr+R57poGSOJAAF5jzmzz9ZPuqE/eb07+cm90dRVHteEopILFxNte5adXB2kJ2Qypx159OdXTyL2+yHUckHdbRNy7gRNyPr5V6fvN6d/OT+6OrVwRwxY6b24W8EwmVVYPtHJd3h1zuNFq82XyafmL9Qr3qM0C53o4Vt0aSFEbOcoApHnH0sEkZ68ueTkmTqsvK5tlkRkcBkZSrA9CCMEe6sh8jWoG2vbzTmbKq7lPzom7NsD8pdp/q1sEsoVSzEKqgkknAAHMknuGKwbyaXnwniCWdAdjG4k6dFYnbnw6rRX35bdMlt9RivE5K4QqwHSWLu9uNp59efga1bgnjaHUYA6MBKAO0izzQ9/LqVz0NSutaLDdwtDOgeNhzHge4g9xHcayDWPIld20va6dcZwSVBcxSL6g481vn2/PQbbSsatOKuI7XzZrM3Cr3mPJP9eI4PuqQtvK1f9JNGmJ/J7QfWlCNVpWeJ5RtQYeZolz874H0rXXBrutSEY063iB75bnOPaEyfooi8VGg4vD+VAP7rn/XUPFpurSfK3ltAPCC3Lkex5Wx/cro0zSXhu1MlzNcM0DgmTYANrp6KIqqvXn44FBzcBt2ZvLQ9be6kKjH3qf49D72f3CsH4/0NotVuIVHpzbkHXlLhl/arddecWV/FeHlBMgtrg9AhzmCRvVklCT0yvhXvq/BEVzqFrek84FOR3ORziP8AVJJ9fKouOTiyL4NpHwaP03jjtEA55aTERx/VLH5qmrm1EfwKNfRWUKPYkMuPqFRM0gvdSjVedvY5dz1DXLDaiZ6ExoSx8Cy+Bqd1A/HWw/4jt7o3X/5VUcN9pvwhb+Ddt7WPs92M43xbc478Zrjt21WKNVMen4RQu4zzDkBjPyfKpmS0mWR3i7Mh9pIfcCCo28iM5GBUBe8HST3bXFwltMnZIixuZGVSpYs20jac7gOYPoioPKbiq8T0pNIX23kn1dnXbb3+qSKGRNOZT0InnIPd/JV2waXJGu2OCzjGOQQFcewBMVHcPXd12t1BlXMDoC0kjnPaIJBt83IwDjmevQDpVV0dtq38lp/6+f8A5Vcl9r1/Bjtv3Mjz033My598Vdz6VeE57fHxm/AkOPzecedvq6eqo6I3Xwz4OZNxji7c7pMowdmUIR2eeWO8+zFB922u38nyZ0p/zbuRvqjr6utJ1C5kt+3FpHFDcJOTG8rsSgOFAZFAzu65rqvuGxN8raWLnxZSSPY23I+avPhrQrmzieNTCyGaR0BeU7UY5VMsCTgcqCUsW/hVyO/EX7JqUzVbuuCoLl2lu40eU7QChddqrnADghj1J8PVUdJ5LYRnsLu+tz3bLliB8zZoi6Zpms9ufJpe/e9bvB+ezN9TiuGTyZ6r3a3MfnlH1PQagWqA1rj6wtQe1uo92M7Fbe59irk1n8/kRvJTmbVGcnrlZH+uSuzTv9n61Ugy3E0niFCxgn6TRVT418qVxqZ+CWcTrE5xgDMsvPkCF9FfEAn1nFaN5LPJ7+50LPLg3UoG7HMIo5hAe/nzJ6EgeGTY9A4TtLJcW8CR56tjLH2ucsfZnFS9ClKUohSlKBSlKBUVqdysc8DOwVcSKWYhRzCkDJ5d1StfLoDyIBHrGaCOutTtJEZHmgZHUqymRCCpGCCM8xiqqmhqg7KHW5I7boI+0gZlX8FJmBdQByHPI7qvHwVPwF/sinwVPwF/sigitJnsraJYopoVRc/fVJJJyzEk5ZiSSSepNfrXsct1D2ciOFSUnawbGdoGcdO+pT4Kn4C/2RX0kSjoAPYMUH3VM4x4ruLe5ihUCC3dSz3jxtKqkfc7V5KennOQOfq53OhFBlk/EsQmftpbq8tiihZoLpCrE833QwNHtxyGCGPI+Iqf0bi7S4VIgSSINgtizuBuI5As3Z+ccd5Jqy3WgW0pzJbQOfy4kb6xXK3Btif4pAPZEq/UBQea8bWh+7k/8vP/AKK8rmGwvB2sirkeaJHVoHAHPAY7XxnwNdA4LsvxWL+zX19htj+JWx9sCH6xQV/Ury0t+cervCx6IZxdg47hHJvf5lINSfAvEFzdwu1xAYyrlUfY0YlUfdiN/OT2H31OWumxRDEcUaDwRFX6hXTQKU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2968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://uc.jinr.ru/istc/pic/jinr-blue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00" y="160337"/>
            <a:ext cx="1836315" cy="121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040"/>
            <a:ext cx="2123728" cy="131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49" y="0"/>
            <a:ext cx="8280920" cy="1143000"/>
          </a:xfrm>
        </p:spPr>
        <p:txBody>
          <a:bodyPr/>
          <a:lstStyle/>
          <a:p>
            <a:r>
              <a:rPr lang="en-US" sz="3600" dirty="0" smtClean="0"/>
              <a:t>Run7 DCH reconstruction software status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7620000" cy="4800600"/>
          </a:xfrm>
        </p:spPr>
        <p:txBody>
          <a:bodyPr/>
          <a:lstStyle/>
          <a:p>
            <a:r>
              <a:rPr lang="en-US" dirty="0" smtClean="0"/>
              <a:t>Two similar macros for </a:t>
            </a:r>
            <a:r>
              <a:rPr lang="en-US" dirty="0" err="1" smtClean="0"/>
              <a:t>SRCSetup</a:t>
            </a:r>
            <a:r>
              <a:rPr lang="en-US" dirty="0" smtClean="0"/>
              <a:t> &amp; </a:t>
            </a:r>
            <a:r>
              <a:rPr lang="en-US" dirty="0" err="1" smtClean="0"/>
              <a:t>BMNSetup</a:t>
            </a:r>
            <a:r>
              <a:rPr lang="en-US" dirty="0" smtClean="0"/>
              <a:t>;</a:t>
            </a:r>
          </a:p>
          <a:p>
            <a:r>
              <a:rPr lang="en-US" dirty="0" smtClean="0"/>
              <a:t>Same input format files:</a:t>
            </a:r>
          </a:p>
          <a:p>
            <a:pPr lvl="1"/>
            <a:r>
              <a:rPr lang="en-US" dirty="0" smtClean="0"/>
              <a:t>Transfer function files (a big set accumulated already, to be placed in the </a:t>
            </a:r>
            <a:r>
              <a:rPr lang="en-US" dirty="0" err="1" smtClean="0"/>
              <a:t>bmnroot</a:t>
            </a:r>
            <a:r>
              <a:rPr lang="en-US" dirty="0" smtClean="0"/>
              <a:t>/input???);</a:t>
            </a:r>
          </a:p>
          <a:p>
            <a:pPr lvl="1"/>
            <a:r>
              <a:rPr lang="en-US" dirty="0" smtClean="0"/>
              <a:t>*</a:t>
            </a:r>
            <a:r>
              <a:rPr lang="en-US" dirty="0" err="1" smtClean="0"/>
              <a:t>digi.root</a:t>
            </a:r>
            <a:r>
              <a:rPr lang="en-US" dirty="0" smtClean="0"/>
              <a:t> files.</a:t>
            </a:r>
          </a:p>
          <a:p>
            <a:r>
              <a:rPr lang="en-US" dirty="0" smtClean="0"/>
              <a:t>Same output;</a:t>
            </a:r>
          </a:p>
          <a:p>
            <a:r>
              <a:rPr lang="en-US" dirty="0" smtClean="0"/>
              <a:t>SRC group provided with </a:t>
            </a:r>
            <a:r>
              <a:rPr lang="en-US" dirty="0" err="1" smtClean="0"/>
              <a:t>recoFiles</a:t>
            </a:r>
            <a:r>
              <a:rPr lang="en-US" dirty="0" smtClean="0"/>
              <a:t> by me(no complaints yet)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5850310" cy="282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4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620000" cy="1143000"/>
          </a:xfrm>
        </p:spPr>
        <p:txBody>
          <a:bodyPr/>
          <a:lstStyle/>
          <a:p>
            <a:r>
              <a:rPr lang="en-US" dirty="0" smtClean="0"/>
              <a:t>Development plans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the existing class with improvements/changes for Run7(</a:t>
            </a:r>
            <a:r>
              <a:rPr lang="en-US" dirty="0" err="1" smtClean="0"/>
              <a:t>SRCSetup</a:t>
            </a:r>
            <a:r>
              <a:rPr lang="en-US" dirty="0" smtClean="0"/>
              <a:t>??? and </a:t>
            </a:r>
            <a:r>
              <a:rPr lang="en-US" dirty="0" err="1" smtClean="0"/>
              <a:t>BMNSetup</a:t>
            </a:r>
            <a:r>
              <a:rPr lang="en-US" dirty="0" smtClean="0"/>
              <a:t> macros) (2 weeks);</a:t>
            </a:r>
          </a:p>
          <a:p>
            <a:r>
              <a:rPr lang="en-US" dirty="0" smtClean="0"/>
              <a:t>Upload “</a:t>
            </a:r>
            <a:r>
              <a:rPr lang="en-US" dirty="0" err="1" smtClean="0"/>
              <a:t>tipical</a:t>
            </a:r>
            <a:r>
              <a:rPr lang="en-US" dirty="0" smtClean="0"/>
              <a:t>” transfer function into </a:t>
            </a:r>
            <a:r>
              <a:rPr lang="en-US" dirty="0" err="1" smtClean="0"/>
              <a:t>bmnroot</a:t>
            </a:r>
            <a:r>
              <a:rPr lang="en-US" dirty="0" smtClean="0"/>
              <a:t>/input </a:t>
            </a:r>
            <a:r>
              <a:rPr lang="en-US" dirty="0" err="1" smtClean="0"/>
              <a:t>dir</a:t>
            </a:r>
            <a:r>
              <a:rPr lang="en-US" dirty="0" smtClean="0"/>
              <a:t>;</a:t>
            </a:r>
          </a:p>
          <a:p>
            <a:r>
              <a:rPr lang="en-US" dirty="0" smtClean="0"/>
              <a:t>Update the existing simulation for DCH (with </a:t>
            </a:r>
            <a:r>
              <a:rPr lang="en-US" dirty="0" err="1" smtClean="0"/>
              <a:t>Valerii</a:t>
            </a:r>
            <a:r>
              <a:rPr lang="en-US" dirty="0" smtClean="0"/>
              <a:t> </a:t>
            </a:r>
            <a:r>
              <a:rPr lang="en-US" dirty="0" err="1" smtClean="0"/>
              <a:t>Panin</a:t>
            </a:r>
            <a:r>
              <a:rPr lang="en-US" dirty="0" smtClean="0"/>
              <a:t> help) after previous tasks done.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9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7620000" cy="1143000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B7728-9C10-4750-A800-8393E1C9D43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Backup slides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5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Николай\Downloads\slope_1750A_4_5G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44" y="3716677"/>
            <a:ext cx="2980892" cy="319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Николай\Desktop\New Folder (2)\slope_1500A_4_5G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84" y="3685045"/>
            <a:ext cx="3023260" cy="322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Николай\Desktop\New Folder (2)\slope_1200A_4_5Ge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488" y="613776"/>
            <a:ext cx="3078512" cy="303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иколай\Desktop\New Folder (2)\slope_900A_4_5Ge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44" y="613776"/>
            <a:ext cx="2987311" cy="303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Николай\Desktop\New Folder (2)\slope_600A_4_5Ge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8" y="603224"/>
            <a:ext cx="2994706" cy="304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ED38-EFA2-D443-9546-F38654F7D5B8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9278" y="2852355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600A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23326" y="288183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900A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603836" y="2903607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1200A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11313" y="6171684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1500A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73655" y="5997467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1750A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25357" y="0"/>
            <a:ext cx="8549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  <a:r>
              <a:rPr lang="en-US" sz="2400" dirty="0" smtClean="0"/>
              <a:t>x slope  for beam </a:t>
            </a:r>
            <a:r>
              <a:rPr lang="en-US" sz="2400" dirty="0"/>
              <a:t>– C 4.5 </a:t>
            </a:r>
            <a:r>
              <a:rPr lang="en-US" sz="2400" dirty="0" smtClean="0"/>
              <a:t>GeV/</a:t>
            </a:r>
            <a:r>
              <a:rPr lang="en-US" sz="2400" dirty="0" err="1" smtClean="0"/>
              <a:t>nucl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503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34280"/>
            <a:ext cx="8640322" cy="1143000"/>
          </a:xfrm>
        </p:spPr>
        <p:txBody>
          <a:bodyPr/>
          <a:lstStyle/>
          <a:p>
            <a:r>
              <a:rPr lang="en-US" dirty="0" smtClean="0"/>
              <a:t>BM@N - 2018 experimental setup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-36512" y="692696"/>
            <a:ext cx="5400600" cy="224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 Central tracker (GEM) </a:t>
            </a:r>
            <a:r>
              <a:rPr lang="ru-RU" sz="14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 AA interactions</a:t>
            </a:r>
            <a:r>
              <a:rPr lang="ru-RU" sz="1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reconstruction;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b="1" dirty="0" smtClean="0">
                <a:latin typeface="Times New Roman" charset="0"/>
                <a:ea typeface="Times New Roman" charset="0"/>
                <a:cs typeface="Times New Roman" charset="0"/>
              </a:rPr>
              <a:t>Outer tracker 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(DCH, CSC) </a:t>
            </a:r>
            <a:r>
              <a:rPr lang="ru-RU" sz="1400" dirty="0" smtClean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 link central tracks to </a:t>
            </a:r>
            <a:r>
              <a:rPr lang="en-US" sz="1400" dirty="0" err="1" smtClean="0">
                <a:latin typeface="Times New Roman" charset="0"/>
                <a:ea typeface="Times New Roman" charset="0"/>
                <a:cs typeface="Times New Roman" charset="0"/>
              </a:rPr>
              <a:t>ToF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dirty="0" err="1" smtClean="0">
                <a:latin typeface="Times New Roman" charset="0"/>
                <a:ea typeface="Times New Roman" charset="0"/>
                <a:cs typeface="Times New Roman" charset="0"/>
              </a:rPr>
              <a:t>ToF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 - hadrons and light nucleus identification;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 ZDC calorimeter - centrality of AA collisions measurement;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 Detectors to form T0, L1 centrality trigger and beam monitors;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 Electromagnetic calorimeter 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l-GR" sz="1400" dirty="0" smtClean="0">
                <a:latin typeface="Times New Roman" charset="0"/>
                <a:ea typeface="Times New Roman" charset="0"/>
                <a:cs typeface="Times New Roman" charset="0"/>
              </a:rPr>
              <a:t>γ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en-US" sz="1400" dirty="0" err="1" smtClean="0">
                <a:latin typeface="Times New Roman" charset="0"/>
                <a:ea typeface="Times New Roman" charset="0"/>
                <a:cs typeface="Times New Roman" charset="0"/>
              </a:rPr>
              <a:t>e+e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- detection;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 MWPC – alignment and incoming beam trajectory positioning.</a:t>
            </a:r>
            <a:endParaRPr lang="ru-RU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331640" y="4798023"/>
            <a:ext cx="3672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DC + CSC pic from </a:t>
            </a:r>
            <a:r>
              <a:rPr lang="en-US" dirty="0" err="1" smtClean="0"/>
              <a:t>kolesnikov</a:t>
            </a:r>
            <a:endParaRPr lang="en-US" dirty="0" smtClean="0"/>
          </a:p>
          <a:p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4" y="3212976"/>
            <a:ext cx="6667475" cy="364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77704"/>
            <a:ext cx="43719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7620000" cy="1143000"/>
          </a:xfrm>
        </p:spPr>
        <p:txBody>
          <a:bodyPr/>
          <a:lstStyle/>
          <a:p>
            <a:r>
              <a:rPr lang="en-US" dirty="0" smtClean="0"/>
              <a:t>DCH coordinate reconstruction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188640"/>
            <a:ext cx="548640" cy="396240"/>
          </a:xfrm>
        </p:spPr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1586"/>
            <a:ext cx="4498876" cy="325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29" y="3501008"/>
            <a:ext cx="456579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3635896" y="4969469"/>
            <a:ext cx="1584176" cy="187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92" name="Picture 8" descr="http://www.upscale.utoronto.ca/PVB/DBailey/SubAtomic/Lectures/LectF06/Drif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5570974" cy="214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6228184" y="1065510"/>
            <a:ext cx="22322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Principle of working of a Drift Camber detector</a:t>
            </a:r>
            <a:endParaRPr lang="ru-RU" dirty="0" smtClean="0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5750486" y="1426868"/>
            <a:ext cx="549706" cy="186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8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7620000" cy="1143000"/>
          </a:xfrm>
        </p:spPr>
        <p:txBody>
          <a:bodyPr/>
          <a:lstStyle/>
          <a:p>
            <a:r>
              <a:rPr lang="en-US" dirty="0" smtClean="0"/>
              <a:t>DCH </a:t>
            </a:r>
            <a:r>
              <a:rPr lang="en-US" dirty="0" smtClean="0"/>
              <a:t>local hits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5625048"/>
            <a:ext cx="548640" cy="396240"/>
          </a:xfrm>
        </p:spPr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8" y="764704"/>
            <a:ext cx="434666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908720"/>
            <a:ext cx="416555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611560" y="4756502"/>
            <a:ext cx="3240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Local (X, Y) hits </a:t>
            </a:r>
            <a:endParaRPr lang="ru-RU" dirty="0" smtClean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5106604" y="4756502"/>
            <a:ext cx="3240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Local (U, V) hits 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2519926" y="5765389"/>
            <a:ext cx="5472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reco</a:t>
            </a:r>
            <a:r>
              <a:rPr lang="en-US" dirty="0" smtClean="0"/>
              <a:t> objects written to the root tree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891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7620000" cy="1143000"/>
          </a:xfrm>
        </p:spPr>
        <p:txBody>
          <a:bodyPr/>
          <a:lstStyle/>
          <a:p>
            <a:r>
              <a:rPr lang="en-US" dirty="0" smtClean="0"/>
              <a:t>DCH </a:t>
            </a:r>
            <a:r>
              <a:rPr lang="en-US" dirty="0" smtClean="0"/>
              <a:t>local segments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5625048"/>
            <a:ext cx="548640" cy="396240"/>
          </a:xfrm>
        </p:spPr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276225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0" y="3813670"/>
            <a:ext cx="4425608" cy="298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90439"/>
            <a:ext cx="42862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28184" y="2060848"/>
            <a:ext cx="1440160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5013176"/>
            <a:ext cx="1440160" cy="1476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04086" y="5661248"/>
            <a:ext cx="14401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9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7620000" cy="1143000"/>
          </a:xfrm>
        </p:spPr>
        <p:txBody>
          <a:bodyPr/>
          <a:lstStyle/>
          <a:p>
            <a:r>
              <a:rPr lang="en-US" dirty="0" smtClean="0"/>
              <a:t>DCH global matched </a:t>
            </a:r>
            <a:r>
              <a:rPr lang="en-US" dirty="0" smtClean="0"/>
              <a:t>segments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5589240"/>
            <a:ext cx="548640" cy="396240"/>
          </a:xfrm>
        </p:spPr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53502"/>
            <a:ext cx="2895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0" y="3822053"/>
            <a:ext cx="4176463" cy="303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2" y="745077"/>
            <a:ext cx="4081476" cy="296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80112" y="1772816"/>
            <a:ext cx="1800200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2852936"/>
            <a:ext cx="2376264" cy="1476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4725144"/>
            <a:ext cx="180020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91368" y="5013176"/>
            <a:ext cx="180020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5373216"/>
            <a:ext cx="180020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170"/>
            <a:ext cx="8280920" cy="1143000"/>
          </a:xfrm>
        </p:spPr>
        <p:txBody>
          <a:bodyPr/>
          <a:lstStyle/>
          <a:p>
            <a:r>
              <a:rPr lang="en-US" sz="3600" dirty="0" smtClean="0"/>
              <a:t>Beam momentum estimation procedure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/>
              <p:cNvSpPr txBox="1">
                <a:spLocks/>
              </p:cNvSpPr>
              <p:nvPr/>
            </p:nvSpPr>
            <p:spPr>
              <a:xfrm>
                <a:off x="35496" y="1075919"/>
                <a:ext cx="4242845" cy="105693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2138873" rtl="0" eaLnBrk="1" latinLnBrk="0" hangingPunct="1">
                  <a:lnSpc>
                    <a:spcPct val="90000"/>
                  </a:lnSpc>
                  <a:spcBef>
                    <a:spcPts val="2339"/>
                  </a:spcBef>
                  <a:buFont typeface="Arial" panose="020B0604020202020204" pitchFamily="34" charset="0"/>
                  <a:buNone/>
                  <a:defRPr sz="56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69437" indent="0" algn="ctr" defTabSz="2138873" rtl="0" eaLnBrk="1" latinLnBrk="0" hangingPunct="1">
                  <a:lnSpc>
                    <a:spcPct val="90000"/>
                  </a:lnSpc>
                  <a:spcBef>
                    <a:spcPts val="1170"/>
                  </a:spcBef>
                  <a:buFont typeface="Arial" panose="020B0604020202020204" pitchFamily="34" charset="0"/>
                  <a:buNone/>
                  <a:defRPr sz="4678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38873" indent="0" algn="ctr" defTabSz="2138873" rtl="0" eaLnBrk="1" latinLnBrk="0" hangingPunct="1">
                  <a:lnSpc>
                    <a:spcPct val="90000"/>
                  </a:lnSpc>
                  <a:spcBef>
                    <a:spcPts val="1170"/>
                  </a:spcBef>
                  <a:buFont typeface="Arial" panose="020B0604020202020204" pitchFamily="34" charset="0"/>
                  <a:buNone/>
                  <a:defRPr sz="421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08310" indent="0" algn="ctr" defTabSz="2138873" rtl="0" eaLnBrk="1" latinLnBrk="0" hangingPunct="1">
                  <a:lnSpc>
                    <a:spcPct val="90000"/>
                  </a:lnSpc>
                  <a:spcBef>
                    <a:spcPts val="1170"/>
                  </a:spcBef>
                  <a:buFont typeface="Arial" panose="020B0604020202020204" pitchFamily="34" charset="0"/>
                  <a:buNone/>
                  <a:defRPr sz="374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277746" indent="0" algn="ctr" defTabSz="2138873" rtl="0" eaLnBrk="1" latinLnBrk="0" hangingPunct="1">
                  <a:lnSpc>
                    <a:spcPct val="90000"/>
                  </a:lnSpc>
                  <a:spcBef>
                    <a:spcPts val="1170"/>
                  </a:spcBef>
                  <a:buFont typeface="Arial" panose="020B0604020202020204" pitchFamily="34" charset="0"/>
                  <a:buNone/>
                  <a:defRPr sz="374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347183" indent="0" algn="ctr" defTabSz="2138873" rtl="0" eaLnBrk="1" latinLnBrk="0" hangingPunct="1">
                  <a:lnSpc>
                    <a:spcPct val="90000"/>
                  </a:lnSpc>
                  <a:spcBef>
                    <a:spcPts val="1170"/>
                  </a:spcBef>
                  <a:buFont typeface="Arial" panose="020B0604020202020204" pitchFamily="34" charset="0"/>
                  <a:buNone/>
                  <a:defRPr sz="374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416619" indent="0" algn="ctr" defTabSz="2138873" rtl="0" eaLnBrk="1" latinLnBrk="0" hangingPunct="1">
                  <a:lnSpc>
                    <a:spcPct val="90000"/>
                  </a:lnSpc>
                  <a:spcBef>
                    <a:spcPts val="1170"/>
                  </a:spcBef>
                  <a:buFont typeface="Arial" panose="020B0604020202020204" pitchFamily="34" charset="0"/>
                  <a:buNone/>
                  <a:defRPr sz="374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486056" indent="0" algn="ctr" defTabSz="2138873" rtl="0" eaLnBrk="1" latinLnBrk="0" hangingPunct="1">
                  <a:lnSpc>
                    <a:spcPct val="90000"/>
                  </a:lnSpc>
                  <a:spcBef>
                    <a:spcPts val="1170"/>
                  </a:spcBef>
                  <a:buFont typeface="Arial" panose="020B0604020202020204" pitchFamily="34" charset="0"/>
                  <a:buNone/>
                  <a:defRPr sz="374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555492" indent="0" algn="ctr" defTabSz="2138873" rtl="0" eaLnBrk="1" latinLnBrk="0" hangingPunct="1">
                  <a:lnSpc>
                    <a:spcPct val="90000"/>
                  </a:lnSpc>
                  <a:spcBef>
                    <a:spcPts val="1170"/>
                  </a:spcBef>
                  <a:buFont typeface="Arial" panose="020B0604020202020204" pitchFamily="34" charset="0"/>
                  <a:buNone/>
                  <a:defRPr sz="374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P</a:t>
                </a:r>
                <a:r>
                  <a:rPr lang="en-US" sz="2800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beam</a:t>
                </a:r>
                <a:r>
                  <a:rPr lang="en-US" sz="2800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(est)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 </m:t>
                    </m:r>
                    <m:f>
                      <m:fPr>
                        <m:ctrlPr>
                          <a:rPr lang="mr-IN" sz="2800" i="1" smtClean="0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0.3∗ 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800" i="1" smtClean="0">
                                <a:latin typeface="Cambria Math"/>
                                <a:ea typeface="Times New Roman" charset="0"/>
                                <a:cs typeface="Times New Roman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Bdl</m:t>
                            </m:r>
                          </m:e>
                        </m:nary>
                      </m:num>
                      <m:den>
                        <m:func>
                          <m:funcPr>
                            <m:ctrlPr>
                              <a:rPr lang="en-US" sz="2800" i="1" smtClean="0">
                                <a:latin typeface="Cambria Math"/>
                                <a:ea typeface="Times New Roman" charset="0"/>
                                <a:cs typeface="Times New Roman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800" i="1" smtClean="0">
                                    <a:latin typeface="Cambria Math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0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out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  <a:ea typeface="Times New Roman" charset="0"/>
                                <a:cs typeface="Times New Roman" charset="0"/>
                              </a:rPr>
                              <m:t>) 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0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−</m:t>
                                </m:r>
                                <m:r>
                                  <a:rPr lang="en-US" sz="2800" b="0" i="0" smtClean="0">
                                    <a:latin typeface="Cambria Math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/>
                                    <a:ea typeface="Times New Roman" charset="0"/>
                                    <a:cs typeface="Times New Roman" charset="0"/>
                                  </a:rPr>
                                  <m:t>sin</m:t>
                                </m:r>
                                <m:r>
                                  <a:rPr lang="en-US" sz="2800" b="0" i="0" smtClean="0">
                                    <a:latin typeface="Cambria Math"/>
                                    <a:ea typeface="Times New Roman" charset="0"/>
                                    <a:cs typeface="Times New Roman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 b="0" i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in</m:t>
                                </m:r>
                              </m:sub>
                            </m:sSub>
                            <m:r>
                              <a:rPr lang="en-US" sz="2800" b="0" i="0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075919"/>
                <a:ext cx="4242845" cy="1056937"/>
              </a:xfrm>
              <a:prstGeom prst="rect">
                <a:avLst/>
              </a:prstGeom>
              <a:blipFill rotWithShape="1">
                <a:blip r:embed="rId2"/>
                <a:stretch>
                  <a:fillRect l="-21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 bwMode="auto">
              <a:xfrm>
                <a:off x="4219312" y="1095020"/>
                <a:ext cx="4327457" cy="1243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𝑖𝑛</m:t>
                        </m:r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- angle of beam before </a:t>
                </a:r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magnet (MWPC); </a:t>
                </a:r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𝑜𝑢𝑡</m:t>
                        </m:r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- angles of beam after </a:t>
                </a:r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magnet (DCH);</a:t>
                </a:r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𝐵𝑑𝑙</m:t>
                        </m:r>
                      </m:e>
                    </m:nary>
                  </m:oMath>
                </a14:m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 - magnet field integral [T*m].</a:t>
                </a:r>
              </a:p>
              <a:p>
                <a:endParaRPr lang="ru-RU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9312" y="1095020"/>
                <a:ext cx="4327457" cy="1243161"/>
              </a:xfrm>
              <a:prstGeom prst="rect">
                <a:avLst/>
              </a:prstGeom>
              <a:blipFill rotWithShape="1">
                <a:blip r:embed="rId3"/>
                <a:stretch>
                  <a:fillRect l="-9437" t="-1961" r="-2113" b="-41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68805"/>
            <a:ext cx="6771452" cy="3032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02120" y="5589240"/>
                <a:ext cx="4017192" cy="66941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𝑏𝑒𝑎𝑚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𝑍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∗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ru-RU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20" y="5589240"/>
                <a:ext cx="4017192" cy="6694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 bwMode="auto">
              <a:xfrm>
                <a:off x="4644008" y="5373216"/>
                <a:ext cx="3384376" cy="1498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A - mass number;</a:t>
                </a:r>
              </a:p>
              <a:p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Z - number of protons;</a:t>
                </a:r>
              </a:p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ru-RU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ru-RU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- beam energy per nucleon;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𝑀</m:t>
                        </m:r>
                      </m:e>
                      <m:sub>
                        <m:r>
                          <a:rPr lang="ru-RU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 - proton mass.</a:t>
                </a:r>
              </a:p>
              <a:p>
                <a:endParaRPr lang="ru-RU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4008" y="5373216"/>
                <a:ext cx="3384376" cy="1498744"/>
              </a:xfrm>
              <a:prstGeom prst="rect">
                <a:avLst/>
              </a:prstGeom>
              <a:blipFill rotWithShape="1">
                <a:blip r:embed="rId6"/>
                <a:stretch>
                  <a:fillRect l="-7207" t="-1220" b="-52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0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496944" cy="1143000"/>
          </a:xfrm>
        </p:spPr>
        <p:txBody>
          <a:bodyPr/>
          <a:lstStyle/>
          <a:p>
            <a:r>
              <a:rPr lang="en-US" sz="2800" dirty="0" smtClean="0"/>
              <a:t>Momentum estimation for particular magnetic field values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Picture 15" descr="C:\Users\Николай\Downloads\momentum_1750A_4_5GeV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387" y="889379"/>
            <a:ext cx="3667578" cy="399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C:\Users\Николай\Desktop\New Folder (2)\momentum_1500A_4_5G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08" y="863301"/>
            <a:ext cx="3769436" cy="40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01283" y="3847975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1500A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09584" y="3847975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1750A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58376" y="3095549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710446" y="3203561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827584" y="5208875"/>
            <a:ext cx="66967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dirty="0" smtClean="0"/>
              <a:t>Remark. </a:t>
            </a:r>
            <a:r>
              <a:rPr lang="en-US" sz="2400" dirty="0" smtClean="0"/>
              <a:t>Beam momentum value calculated correctly only for runs with 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ON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FF0000"/>
                </a:solidFill>
              </a:rPr>
              <a:t>Empty target. 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56" y="-315416"/>
            <a:ext cx="8352928" cy="1143000"/>
          </a:xfrm>
        </p:spPr>
        <p:txBody>
          <a:bodyPr/>
          <a:lstStyle/>
          <a:p>
            <a:r>
              <a:rPr lang="en-US" sz="3600" dirty="0" smtClean="0"/>
              <a:t>Current placement in the package and status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87266-FB5F-4208-A945-B09A4004C61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7924800" cy="298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2915816" y="2564904"/>
            <a:ext cx="6552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BMNROOT class implemented by Pavel </a:t>
            </a:r>
            <a:endParaRPr lang="ru-RU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6192688" cy="306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3851920" y="5201235"/>
            <a:ext cx="65527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Reco</a:t>
            </a:r>
            <a:r>
              <a:rPr lang="en-US" dirty="0" smtClean="0">
                <a:solidFill>
                  <a:srgbClr val="0070C0"/>
                </a:solidFill>
              </a:rPr>
              <a:t> macro by Nikolay </a:t>
            </a:r>
            <a:endParaRPr lang="ru-RU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56647</TotalTime>
  <Words>440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Соседство</vt:lpstr>
      <vt:lpstr>Drift Chambers reconstruction software status     Vladimir Palichik, Nikolay Voytishin JINR, Dubna  </vt:lpstr>
      <vt:lpstr>BM@N - 2018 experimental setup</vt:lpstr>
      <vt:lpstr>DCH coordinate reconstruction</vt:lpstr>
      <vt:lpstr>DCH local hits</vt:lpstr>
      <vt:lpstr>DCH local segments</vt:lpstr>
      <vt:lpstr>DCH global matched segments</vt:lpstr>
      <vt:lpstr>Beam momentum estimation procedure</vt:lpstr>
      <vt:lpstr>Momentum estimation for particular magnetic field values</vt:lpstr>
      <vt:lpstr>Current placement in the package and status</vt:lpstr>
      <vt:lpstr>Run7 DCH reconstruction software status</vt:lpstr>
      <vt:lpstr>Development plans</vt:lpstr>
      <vt:lpstr>Thank you for your attention!</vt:lpstr>
      <vt:lpstr>Backup slides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алгоритм реконструкции мюонных трэк-сегментов в Катодно-Стриповых Камерах</dc:title>
  <dc:creator>Николай Войтишин</dc:creator>
  <cp:lastModifiedBy>Николай Войтишин</cp:lastModifiedBy>
  <cp:revision>355</cp:revision>
  <dcterms:created xsi:type="dcterms:W3CDTF">2014-05-21T08:51:22Z</dcterms:created>
  <dcterms:modified xsi:type="dcterms:W3CDTF">2019-01-16T07:23:17Z</dcterms:modified>
</cp:coreProperties>
</file>