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6"/>
  </p:notesMasterIdLst>
  <p:handoutMasterIdLst>
    <p:handoutMasterId r:id="rId37"/>
  </p:handoutMasterIdLst>
  <p:sldIdLst>
    <p:sldId id="312" r:id="rId2"/>
    <p:sldId id="353" r:id="rId3"/>
    <p:sldId id="403" r:id="rId4"/>
    <p:sldId id="404" r:id="rId5"/>
    <p:sldId id="402" r:id="rId6"/>
    <p:sldId id="407" r:id="rId7"/>
    <p:sldId id="416" r:id="rId8"/>
    <p:sldId id="409" r:id="rId9"/>
    <p:sldId id="410" r:id="rId10"/>
    <p:sldId id="411" r:id="rId11"/>
    <p:sldId id="412" r:id="rId12"/>
    <p:sldId id="413" r:id="rId13"/>
    <p:sldId id="414" r:id="rId14"/>
    <p:sldId id="415" r:id="rId15"/>
    <p:sldId id="406" r:id="rId16"/>
    <p:sldId id="408" r:id="rId17"/>
    <p:sldId id="424" r:id="rId18"/>
    <p:sldId id="417" r:id="rId19"/>
    <p:sldId id="418" r:id="rId20"/>
    <p:sldId id="419" r:id="rId21"/>
    <p:sldId id="420" r:id="rId22"/>
    <p:sldId id="422" r:id="rId23"/>
    <p:sldId id="423" r:id="rId24"/>
    <p:sldId id="421" r:id="rId25"/>
    <p:sldId id="425" r:id="rId26"/>
    <p:sldId id="430" r:id="rId27"/>
    <p:sldId id="405" r:id="rId28"/>
    <p:sldId id="427" r:id="rId29"/>
    <p:sldId id="426" r:id="rId30"/>
    <p:sldId id="428" r:id="rId31"/>
    <p:sldId id="429" r:id="rId32"/>
    <p:sldId id="398" r:id="rId33"/>
    <p:sldId id="400" r:id="rId34"/>
    <p:sldId id="401" r:id="rId35"/>
  </p:sldIdLst>
  <p:sldSz cx="9144000" cy="6858000" type="screen4x3"/>
  <p:notesSz cx="6731000" cy="985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4">
          <p15:clr>
            <a:srgbClr val="A4A3A4"/>
          </p15:clr>
        </p15:guide>
        <p15:guide id="2" pos="212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CCFF"/>
    <a:srgbClr val="FF0000"/>
    <a:srgbClr val="FFCC00"/>
    <a:srgbClr val="49ED49"/>
    <a:srgbClr val="0066FF"/>
    <a:srgbClr val="3333FF"/>
    <a:srgbClr val="996600"/>
    <a:srgbClr val="FF66CC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65" autoAdjust="0"/>
    <p:restoredTop sz="94660"/>
  </p:normalViewPr>
  <p:slideViewPr>
    <p:cSldViewPr snapToGrid="0">
      <p:cViewPr varScale="1">
        <p:scale>
          <a:sx n="86" d="100"/>
          <a:sy n="86" d="100"/>
        </p:scale>
        <p:origin x="248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15" d="100"/>
          <a:sy n="115" d="100"/>
        </p:scale>
        <p:origin x="5202" y="120"/>
      </p:cViewPr>
      <p:guideLst>
        <p:guide orient="horz" pos="3104"/>
        <p:guide pos="212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3175" y="0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8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1488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8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3175" y="9361488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charset="0"/>
              </a:defRPr>
            </a:lvl1pPr>
          </a:lstStyle>
          <a:p>
            <a:pPr>
              <a:defRPr/>
            </a:pPr>
            <a:fld id="{61E6BA74-424A-4981-A4CA-DC6F78B9A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27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3175" y="0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1538"/>
            <a:ext cx="5384800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488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3175" y="9361488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charset="0"/>
              </a:defRPr>
            </a:lvl1pPr>
          </a:lstStyle>
          <a:p>
            <a:pPr>
              <a:defRPr/>
            </a:pPr>
            <a:fld id="{93D29CE6-48D7-4CB0-A913-01EB664306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0933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F84B5B-7289-4369-84FF-28D9D1B4916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49034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D29CE6-48D7-4CB0-A913-01EB6643065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82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D29CE6-48D7-4CB0-A913-01EB6643065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86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D29CE6-48D7-4CB0-A913-01EB6643065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644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D29CE6-48D7-4CB0-A913-01EB6643065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42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000" i="1">
              <a:latin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000" i="1">
              <a:latin typeface="Arial" charset="0"/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r>
              <a:rPr lang="en-US"/>
              <a:t>31/07/08</a:t>
            </a: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r>
              <a:rPr lang="en-US" altLang="en-US"/>
              <a:t>Review new IRs: Energy Deposition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A184FAF2-4B28-4750-8F18-60E8937958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CARE-HHH Workshop 2008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Nov 24</a:t>
            </a:r>
            <a:r>
              <a:rPr lang="en-US" altLang="en-US" baseline="30000"/>
              <a:t>th</a:t>
            </a:r>
            <a:r>
              <a:rPr lang="en-US" altLang="en-US"/>
              <a:t>		F.Cerutti	Energy deposition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A978F-F9EA-4575-82C5-134B7F1131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CARE-HHH Workshop 2008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Nov 24</a:t>
            </a:r>
            <a:r>
              <a:rPr lang="en-US" altLang="en-US" baseline="30000"/>
              <a:t>th</a:t>
            </a:r>
            <a:r>
              <a:rPr lang="en-US" altLang="en-US"/>
              <a:t>		F.Cerutti	Energy deposition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9C50C-890A-42E8-AF69-756E18E5D8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 noGrp="1"/>
          </p:cNvSpPr>
          <p:nvPr userDrawn="1"/>
        </p:nvSpPr>
        <p:spPr bwMode="auto">
          <a:xfrm>
            <a:off x="333375" y="6240463"/>
            <a:ext cx="7954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n-US" altLang="en-US" dirty="0" smtClean="0"/>
              <a:t>JIAS     </a:t>
            </a:r>
            <a:r>
              <a:rPr lang="en-US" altLang="en-US" dirty="0"/>
              <a:t>	F. Cerutti    		</a:t>
            </a:r>
            <a:r>
              <a:rPr lang="en-US" altLang="en-US" dirty="0" err="1" smtClean="0"/>
              <a:t>Dubna</a:t>
            </a:r>
            <a:r>
              <a:rPr lang="en-US" altLang="en-US" dirty="0" smtClean="0"/>
              <a:t>, Nov 5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, 2019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67317-A9AB-4E54-871B-CD2EEDE7C5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CARE-HHH Workshop 2008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Nov 24</a:t>
            </a:r>
            <a:r>
              <a:rPr lang="en-US" altLang="en-US" baseline="30000"/>
              <a:t>th</a:t>
            </a:r>
            <a:r>
              <a:rPr lang="en-US" altLang="en-US"/>
              <a:t>		F.Cerutti	Energy deposition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1616E-326B-4B8B-9DE0-4AFBDD1694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CARE-HHH Workshop 2008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Nov 24</a:t>
            </a:r>
            <a:r>
              <a:rPr lang="en-US" altLang="en-US" baseline="30000"/>
              <a:t>th</a:t>
            </a:r>
            <a:r>
              <a:rPr lang="en-US" altLang="en-US"/>
              <a:t>		F.Cerutti	Energy deposition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11F98-DB22-4797-BFBD-6886CB2367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CARE-HHH Workshop 2008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Nov 24</a:t>
            </a:r>
            <a:r>
              <a:rPr lang="en-US" altLang="en-US" baseline="30000"/>
              <a:t>th</a:t>
            </a:r>
            <a:r>
              <a:rPr lang="en-US" altLang="en-US"/>
              <a:t>		F.Cerutti	Energy deposition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849FC-4B5F-405A-845C-8DB0424A60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CARE-HHH Workshop 2008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Nov 24</a:t>
            </a:r>
            <a:r>
              <a:rPr lang="en-US" altLang="en-US" baseline="30000"/>
              <a:t>th</a:t>
            </a:r>
            <a:r>
              <a:rPr lang="en-US" altLang="en-US"/>
              <a:t>		F.Cerutti	Energy deposition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A87B6-3A53-4310-AE56-E6CBD3AE43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CARE-HHH Workshop 2008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Nov 24</a:t>
            </a:r>
            <a:r>
              <a:rPr lang="en-US" altLang="en-US" baseline="30000"/>
              <a:t>th</a:t>
            </a:r>
            <a:r>
              <a:rPr lang="en-US" altLang="en-US"/>
              <a:t>		F.Cerutti	Energy deposition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5EBD2-159D-4113-A171-FF11A9E86D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CARE-HHH Workshop 2008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Nov 24</a:t>
            </a:r>
            <a:r>
              <a:rPr lang="en-US" altLang="en-US" baseline="30000"/>
              <a:t>th</a:t>
            </a:r>
            <a:r>
              <a:rPr lang="en-US" altLang="en-US"/>
              <a:t>		F.Cerutti	Energy deposition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B801D-729A-4A98-B271-8B52A4F27C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CARE-HHH Workshop 2008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Nov 24</a:t>
            </a:r>
            <a:r>
              <a:rPr lang="en-US" altLang="en-US" baseline="30000"/>
              <a:t>th</a:t>
            </a:r>
            <a:r>
              <a:rPr lang="en-US" altLang="en-US"/>
              <a:t>		F.Cerutti	Energy deposition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25D84-1F02-422A-856F-1390D5C88E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024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i="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CARE-HHH Workshop 2008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27300" y="6248400"/>
            <a:ext cx="5018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en-US" altLang="en-US"/>
              <a:t>Nov 24</a:t>
            </a:r>
            <a:r>
              <a:rPr lang="en-US" altLang="en-US" baseline="30000"/>
              <a:t>th</a:t>
            </a:r>
            <a:r>
              <a:rPr lang="en-US" altLang="en-US"/>
              <a:t>		F.Cerutti	Energy deposition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80313" y="6243638"/>
            <a:ext cx="1106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Tahoma" pitchFamily="34" charset="0"/>
              </a:defRPr>
            </a:lvl1pPr>
          </a:lstStyle>
          <a:p>
            <a:pPr>
              <a:defRPr/>
            </a:pPr>
            <a:fld id="{97047E6A-806F-407C-889E-D5410B94E9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072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000" i="1">
              <a:latin typeface="Arial" charset="0"/>
            </a:endParaRPr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000" i="1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emf"/><Relationship Id="rId4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98" name="Straight Connector 14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4099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4100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410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noFill/>
        </p:spPr>
        <p:txBody>
          <a:bodyPr/>
          <a:lstStyle/>
          <a:p>
            <a:fld id="{74A56B24-B55B-4026-88B4-E8CA71F63AA5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cxnSp>
        <p:nvCxnSpPr>
          <p:cNvPr id="4102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4103" name="Rectangle 8"/>
          <p:cNvSpPr>
            <a:spLocks noChangeArrowheads="1"/>
          </p:cNvSpPr>
          <p:nvPr/>
        </p:nvSpPr>
        <p:spPr bwMode="auto">
          <a:xfrm>
            <a:off x="115851" y="602775"/>
            <a:ext cx="8950270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600" dirty="0" smtClean="0">
                <a:solidFill>
                  <a:srgbClr val="0066FF"/>
                </a:solidFill>
              </a:rPr>
              <a:t>SECONDARY BEAMS </a:t>
            </a:r>
          </a:p>
          <a:p>
            <a:pPr algn="ctr">
              <a:spcBef>
                <a:spcPct val="20000"/>
              </a:spcBef>
            </a:pPr>
            <a:r>
              <a:rPr lang="en-US" sz="3600" dirty="0" smtClean="0">
                <a:solidFill>
                  <a:srgbClr val="0066FF"/>
                </a:solidFill>
              </a:rPr>
              <a:t>AND MACHINE PROTECTION</a:t>
            </a:r>
            <a:endParaRPr lang="en-US" sz="3600" dirty="0">
              <a:solidFill>
                <a:srgbClr val="0066FF"/>
              </a:solidFill>
            </a:endParaRPr>
          </a:p>
        </p:txBody>
      </p:sp>
      <p:cxnSp>
        <p:nvCxnSpPr>
          <p:cNvPr id="4104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4105" name="Straight Connector 1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4106" name="Straight Connector 1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4107" name="Straight Connector 13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  <p:sp>
        <p:nvSpPr>
          <p:cNvPr id="4108" name="Rectangle 7"/>
          <p:cNvSpPr>
            <a:spLocks noChangeArrowheads="1"/>
          </p:cNvSpPr>
          <p:nvPr/>
        </p:nvSpPr>
        <p:spPr bwMode="auto">
          <a:xfrm>
            <a:off x="1452477" y="2626996"/>
            <a:ext cx="6091237" cy="8937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800" i="1" dirty="0"/>
              <a:t>Francesco Cerutti</a:t>
            </a:r>
          </a:p>
        </p:txBody>
      </p:sp>
      <p:sp>
        <p:nvSpPr>
          <p:cNvPr id="4109" name="Footer Placeholder 4"/>
          <p:cNvSpPr txBox="1">
            <a:spLocks noGrp="1"/>
          </p:cNvSpPr>
          <p:nvPr/>
        </p:nvSpPr>
        <p:spPr bwMode="auto">
          <a:xfrm>
            <a:off x="2386744" y="5067300"/>
            <a:ext cx="4408487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150000"/>
              </a:lnSpc>
            </a:pPr>
            <a:r>
              <a:rPr lang="en-US" altLang="en-US" sz="1600" dirty="0" smtClean="0"/>
              <a:t>Joint US-CERN-Japan-Russia </a:t>
            </a:r>
          </a:p>
          <a:p>
            <a:pPr algn="ctr">
              <a:lnSpc>
                <a:spcPct val="150000"/>
              </a:lnSpc>
            </a:pPr>
            <a:r>
              <a:rPr lang="en-US" altLang="en-US" sz="1600" dirty="0" smtClean="0"/>
              <a:t>International Accelerator School</a:t>
            </a:r>
          </a:p>
          <a:p>
            <a:pPr algn="ctr">
              <a:lnSpc>
                <a:spcPct val="150000"/>
              </a:lnSpc>
            </a:pPr>
            <a:r>
              <a:rPr lang="en-US" altLang="en-US" sz="1600" dirty="0" smtClean="0"/>
              <a:t>on </a:t>
            </a:r>
            <a:r>
              <a:rPr lang="en-US" altLang="en-US" sz="1600" b="1" dirty="0" smtClean="0"/>
              <a:t>Ion Colliders</a:t>
            </a:r>
          </a:p>
          <a:p>
            <a:pPr algn="ctr">
              <a:lnSpc>
                <a:spcPct val="150000"/>
              </a:lnSpc>
            </a:pPr>
            <a:endParaRPr lang="en-US" altLang="en-US" sz="1600" dirty="0" smtClean="0"/>
          </a:p>
          <a:p>
            <a:pPr algn="ctr">
              <a:lnSpc>
                <a:spcPct val="150000"/>
              </a:lnSpc>
            </a:pPr>
            <a:r>
              <a:rPr lang="en-US" altLang="en-US" sz="1600" dirty="0" err="1" smtClean="0"/>
              <a:t>Dubna</a:t>
            </a:r>
            <a:r>
              <a:rPr lang="en-US" altLang="en-US" sz="1600" dirty="0" smtClean="0"/>
              <a:t>	October-November 2019</a:t>
            </a:r>
            <a:endParaRPr lang="en-US" altLang="en-US" sz="1600" dirty="0"/>
          </a:p>
        </p:txBody>
      </p:sp>
      <p:pic>
        <p:nvPicPr>
          <p:cNvPr id="4112" name="Picture 16" descr="CERN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8141" y="3177698"/>
            <a:ext cx="685689" cy="68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67317-A9AB-4E54-871B-CD2EEDE7C57D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08761" y="255588"/>
            <a:ext cx="607422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 smtClean="0">
                <a:solidFill>
                  <a:srgbClr val="0066FF"/>
                </a:solidFill>
              </a:rPr>
              <a:t>MARGIN TO QUENCH AND LIFETIME</a:t>
            </a:r>
            <a:endParaRPr lang="en-US" sz="2800" dirty="0">
              <a:solidFill>
                <a:srgbClr val="0066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" y="798194"/>
            <a:ext cx="5539740" cy="41548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63118" y="1174492"/>
            <a:ext cx="2849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round optics</a:t>
            </a:r>
          </a:p>
          <a:p>
            <a:pPr algn="just"/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142.5 </a:t>
            </a:r>
            <a:r>
              <a:rPr lang="el-G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μ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rad half </a:t>
            </a:r>
            <a:r>
              <a:rPr lang="en-US" sz="1400" i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crossing angle</a:t>
            </a:r>
          </a:p>
        </p:txBody>
      </p:sp>
      <p:sp>
        <p:nvSpPr>
          <p:cNvPr id="10" name="Rectangle 9"/>
          <p:cNvSpPr/>
          <p:nvPr/>
        </p:nvSpPr>
        <p:spPr bwMode="auto">
          <a:xfrm rot="5400000">
            <a:off x="2735419" y="389124"/>
            <a:ext cx="172179" cy="1160737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 rot="5400000">
            <a:off x="2718070" y="373793"/>
            <a:ext cx="172179" cy="1160737"/>
          </a:xfrm>
          <a:prstGeom prst="rect">
            <a:avLst/>
          </a:prstGeom>
          <a:noFill/>
          <a:ln w="15875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47336" y="4175877"/>
            <a:ext cx="1925527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V crossing in ATLAS (IR1)</a:t>
            </a:r>
          </a:p>
          <a:p>
            <a:r>
              <a:rPr lang="en-US" dirty="0" smtClean="0"/>
              <a:t>H crossing in CMS (IR5)</a:t>
            </a:r>
            <a:endParaRPr lang="en-GB" dirty="0"/>
          </a:p>
        </p:txBody>
      </p:sp>
      <p:grpSp>
        <p:nvGrpSpPr>
          <p:cNvPr id="16" name="Group 15"/>
          <p:cNvGrpSpPr/>
          <p:nvPr/>
        </p:nvGrpSpPr>
        <p:grpSpPr>
          <a:xfrm>
            <a:off x="6072946" y="1014709"/>
            <a:ext cx="2352633" cy="2304196"/>
            <a:chOff x="6036986" y="1795095"/>
            <a:chExt cx="2352633" cy="230419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84" t="11868" r="17470" b="7891"/>
            <a:stretch/>
          </p:blipFill>
          <p:spPr>
            <a:xfrm>
              <a:off x="6036986" y="1795095"/>
              <a:ext cx="2352633" cy="2304196"/>
            </a:xfrm>
            <a:prstGeom prst="rect">
              <a:avLst/>
            </a:prstGeom>
            <a:ln>
              <a:solidFill>
                <a:srgbClr val="0000FF"/>
              </a:solidFill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7084763" y="2749540"/>
              <a:ext cx="32343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0000FF"/>
                  </a:solidFill>
                  <a:ea typeface="Tahoma" pitchFamily="34" charset="0"/>
                  <a:cs typeface="Tahoma" pitchFamily="34" charset="0"/>
                </a:rPr>
                <a:t>x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072946" y="3769496"/>
            <a:ext cx="2382548" cy="2284732"/>
            <a:chOff x="170645" y="4196216"/>
            <a:chExt cx="2382548" cy="228473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04" t="12590" r="17470" b="8614"/>
            <a:stretch/>
          </p:blipFill>
          <p:spPr>
            <a:xfrm>
              <a:off x="170645" y="4196216"/>
              <a:ext cx="2382548" cy="228473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1128646" y="5062991"/>
              <a:ext cx="32343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FF0000"/>
                  </a:solidFill>
                  <a:ea typeface="Tahoma" pitchFamily="34" charset="0"/>
                  <a:cs typeface="Tahoma" pitchFamily="34" charset="0"/>
                </a:rPr>
                <a:t>x</a:t>
              </a:r>
            </a:p>
          </p:txBody>
        </p:sp>
      </p:grpSp>
      <p:cxnSp>
        <p:nvCxnSpPr>
          <p:cNvPr id="18" name="Straight Connector 17"/>
          <p:cNvCxnSpPr/>
          <p:nvPr/>
        </p:nvCxnSpPr>
        <p:spPr bwMode="auto">
          <a:xfrm>
            <a:off x="2584204" y="1510737"/>
            <a:ext cx="3702296" cy="22524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4053840" y="1230675"/>
            <a:ext cx="2011486" cy="13601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268605" y="5052150"/>
            <a:ext cx="57359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different behavior reflecting the crossing plane variation for the same</a:t>
            </a:r>
          </a:p>
          <a:p>
            <a:pPr algn="just"/>
            <a:r>
              <a:rPr lang="en-US" dirty="0" smtClean="0">
                <a:ea typeface="Tahoma" pitchFamily="34" charset="0"/>
                <a:cs typeface="Tahoma" pitchFamily="34" charset="0"/>
              </a:rPr>
              <a:t>   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magnetic</a:t>
            </a:r>
            <a:r>
              <a:rPr lang="en-US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configuration of the triplet (FDF in the horizontal plane for</a:t>
            </a:r>
          </a:p>
          <a:p>
            <a:pPr algn="just"/>
            <a:r>
              <a:rPr lang="en-US" dirty="0">
                <a:ea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ea typeface="Tahoma" pitchFamily="34" charset="0"/>
                <a:cs typeface="Tahoma" pitchFamily="34" charset="0"/>
              </a:rPr>
              <a:t>  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positively charged particles coming from the IP)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en-US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IR1 triplet (Q2a)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reaches the design limit at nominal luminosity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994510" y="3288425"/>
            <a:ext cx="3119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/>
            <a:r>
              <a:rPr lang="en-US" b="0" u="sng" dirty="0" smtClean="0">
                <a:ea typeface="Tahoma" panose="020B0604030504040204" pitchFamily="34" charset="0"/>
                <a:cs typeface="Tahoma" panose="020B0604030504040204" pitchFamily="34" charset="0"/>
              </a:rPr>
              <a:t>peak dose</a:t>
            </a:r>
            <a:r>
              <a:rPr lang="en-US" b="0" dirty="0" smtClean="0">
                <a:ea typeface="Tahoma" panose="020B0604030504040204" pitchFamily="34" charset="0"/>
                <a:cs typeface="Tahoma" panose="020B0604030504040204" pitchFamily="34" charset="0"/>
              </a:rPr>
              <a:t> [</a:t>
            </a:r>
            <a:r>
              <a:rPr lang="en-US" b="0" dirty="0" err="1" smtClean="0">
                <a:ea typeface="Tahoma" panose="020B0604030504040204" pitchFamily="34" charset="0"/>
                <a:cs typeface="Tahoma" panose="020B0604030504040204" pitchFamily="34" charset="0"/>
              </a:rPr>
              <a:t>MGy</a:t>
            </a:r>
            <a:r>
              <a:rPr lang="en-US" b="0" dirty="0" smtClean="0">
                <a:ea typeface="Tahoma" panose="020B0604030504040204" pitchFamily="34" charset="0"/>
                <a:cs typeface="Tahoma" panose="020B0604030504040204" pitchFamily="34" charset="0"/>
              </a:rPr>
              <a:t>] after 300 fb</a:t>
            </a:r>
            <a:r>
              <a:rPr lang="en-US" b="0" baseline="30000" dirty="0" smtClean="0">
                <a:ea typeface="Tahoma" panose="020B0604030504040204" pitchFamily="34" charset="0"/>
                <a:cs typeface="Tahoma" panose="020B0604030504040204" pitchFamily="34" charset="0"/>
              </a:rPr>
              <a:t>-1</a:t>
            </a:r>
            <a:r>
              <a:rPr lang="en-US" b="0" dirty="0" smtClean="0">
                <a:ea typeface="Tahoma" panose="020B0604030504040204" pitchFamily="34" charset="0"/>
                <a:cs typeface="Tahoma" panose="020B0604030504040204" pitchFamily="34" charset="0"/>
              </a:rPr>
              <a:t>, relevant for triplet (i.e. coil insulator) lifetime</a:t>
            </a:r>
            <a:endParaRPr lang="en-US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98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67317-A9AB-4E54-871B-CD2EEDE7C57D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01757" y="324427"/>
            <a:ext cx="814868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 smtClean="0">
                <a:solidFill>
                  <a:srgbClr val="0066FF"/>
                </a:solidFill>
              </a:rPr>
              <a:t>RUN 1 </a:t>
            </a:r>
            <a:r>
              <a:rPr lang="en-US" sz="2800" dirty="0">
                <a:solidFill>
                  <a:srgbClr val="0066FF"/>
                </a:solidFill>
              </a:rPr>
              <a:t>(√s </a:t>
            </a:r>
            <a:r>
              <a:rPr lang="en-US" sz="2800" dirty="0" smtClean="0">
                <a:solidFill>
                  <a:srgbClr val="0066FF"/>
                </a:solidFill>
              </a:rPr>
              <a:t>= 8 </a:t>
            </a:r>
            <a:r>
              <a:rPr lang="en-US" sz="2800" dirty="0" err="1" smtClean="0">
                <a:solidFill>
                  <a:srgbClr val="0066FF"/>
                </a:solidFill>
              </a:rPr>
              <a:t>TeV</a:t>
            </a:r>
            <a:r>
              <a:rPr lang="en-US" sz="2800" dirty="0" smtClean="0">
                <a:solidFill>
                  <a:srgbClr val="0066FF"/>
                </a:solidFill>
              </a:rPr>
              <a:t>) BENCHMARK @ ATLAS</a:t>
            </a:r>
            <a:endParaRPr lang="en-US" sz="2800" dirty="0">
              <a:solidFill>
                <a:srgbClr val="0066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675" y="1079726"/>
            <a:ext cx="6282612" cy="15769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280" y="2771608"/>
            <a:ext cx="4807915" cy="3357124"/>
          </a:xfrm>
          <a:prstGeom prst="rect">
            <a:avLst/>
          </a:prstGeom>
        </p:spPr>
      </p:pic>
      <p:sp>
        <p:nvSpPr>
          <p:cNvPr id="6" name="CustomShape 6"/>
          <p:cNvSpPr/>
          <p:nvPr/>
        </p:nvSpPr>
        <p:spPr>
          <a:xfrm>
            <a:off x="546237" y="5551333"/>
            <a:ext cx="1600043" cy="1513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>
              <a:lnSpc>
                <a:spcPct val="100000"/>
              </a:lnSpc>
              <a:buSzPct val="45000"/>
            </a:pPr>
            <a:r>
              <a:rPr lang="en-US" sz="1000" dirty="0" smtClean="0">
                <a:ea typeface="Tahoma" panose="020B0604030504040204" pitchFamily="34" charset="0"/>
                <a:cs typeface="Tahoma" panose="020B0604030504040204" pitchFamily="34" charset="0"/>
              </a:rPr>
              <a:t>[A. </a:t>
            </a:r>
            <a:r>
              <a:rPr lang="en-US" sz="10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Lechner</a:t>
            </a:r>
            <a:r>
              <a:rPr lang="en-US" sz="1000" dirty="0" smtClean="0">
                <a:ea typeface="Tahoma" panose="020B0604030504040204" pitchFamily="34" charset="0"/>
                <a:cs typeface="Tahoma" panose="020B0604030504040204" pitchFamily="34" charset="0"/>
              </a:rPr>
              <a:t> et al, Phys. Rev. AB 22 (2019) 071003]</a:t>
            </a:r>
            <a:endParaRPr sz="10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53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67317-A9AB-4E54-871B-CD2EEDE7C57D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01757" y="324427"/>
            <a:ext cx="814868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 err="1" smtClean="0">
                <a:solidFill>
                  <a:srgbClr val="0066FF"/>
                </a:solidFill>
              </a:rPr>
              <a:t>LHCb</a:t>
            </a:r>
            <a:endParaRPr lang="en-US" sz="2800" dirty="0">
              <a:solidFill>
                <a:srgbClr val="0066FF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3810" y="408368"/>
            <a:ext cx="9132125" cy="6094376"/>
            <a:chOff x="7620" y="443584"/>
            <a:chExt cx="9132125" cy="609437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40" t="18467" r="12024" b="10332"/>
            <a:stretch/>
          </p:blipFill>
          <p:spPr>
            <a:xfrm>
              <a:off x="1862904" y="3611880"/>
              <a:ext cx="7276841" cy="29260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40" t="18508" r="12497" b="17405"/>
            <a:stretch/>
          </p:blipFill>
          <p:spPr>
            <a:xfrm>
              <a:off x="15727" y="851314"/>
              <a:ext cx="7203120" cy="2623678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 bwMode="auto">
            <a:xfrm>
              <a:off x="3386509" y="3735092"/>
              <a:ext cx="278969" cy="2061274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7364112" y="2977433"/>
              <a:ext cx="174940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20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compensator dipoles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7620" y="4091940"/>
              <a:ext cx="207264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20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rPr>
                <a:t>LHCb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1200" kern="0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spectrometer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 bwMode="auto">
            <a:xfrm>
              <a:off x="4726851" y="2722461"/>
              <a:ext cx="2601264" cy="324892"/>
            </a:xfrm>
            <a:prstGeom prst="line">
              <a:avLst/>
            </a:prstGeom>
            <a:solidFill>
              <a:srgbClr val="CC99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6335061" y="2738420"/>
              <a:ext cx="1029051" cy="247973"/>
            </a:xfrm>
            <a:prstGeom prst="line">
              <a:avLst/>
            </a:prstGeom>
            <a:solidFill>
              <a:srgbClr val="CC99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 flipV="1">
              <a:off x="5194805" y="3284220"/>
              <a:ext cx="2295655" cy="708660"/>
            </a:xfrm>
            <a:prstGeom prst="line">
              <a:avLst/>
            </a:prstGeom>
            <a:solidFill>
              <a:srgbClr val="CC99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flipV="1">
              <a:off x="1760091" y="3940831"/>
              <a:ext cx="1547248" cy="227309"/>
            </a:xfrm>
            <a:prstGeom prst="line">
              <a:avLst/>
            </a:prstGeom>
            <a:solidFill>
              <a:srgbClr val="CC99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 flipV="1">
              <a:off x="321970" y="767166"/>
              <a:ext cx="0" cy="172031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9" name="Text Box 5"/>
            <p:cNvSpPr txBox="1">
              <a:spLocks noChangeArrowheads="1"/>
            </p:cNvSpPr>
            <p:nvPr/>
          </p:nvSpPr>
          <p:spPr bwMode="auto">
            <a:xfrm>
              <a:off x="35776" y="443584"/>
              <a:ext cx="66616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000" dirty="0" smtClean="0">
                  <a:latin typeface="Tahoma" pitchFamily="34" charset="0"/>
                  <a:cs typeface="Tahoma" pitchFamily="34" charset="0"/>
                </a:rPr>
                <a:t>outside</a:t>
              </a:r>
            </a:p>
            <a:p>
              <a:pPr eaLnBrk="0" hangingPunct="0"/>
              <a:r>
                <a:rPr lang="en-US" sz="1000" dirty="0" smtClean="0">
                  <a:latin typeface="Tahoma" pitchFamily="34" charset="0"/>
                  <a:cs typeface="Tahoma" pitchFamily="34" charset="0"/>
                </a:rPr>
                <a:t>the ring</a:t>
              </a:r>
              <a:endParaRPr lang="en-US" sz="1000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0" name="Text Box 5"/>
            <p:cNvSpPr txBox="1">
              <a:spLocks noChangeArrowheads="1"/>
            </p:cNvSpPr>
            <p:nvPr/>
          </p:nvSpPr>
          <p:spPr bwMode="auto">
            <a:xfrm>
              <a:off x="1511313" y="2377854"/>
              <a:ext cx="27448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20000"/>
                </a:spcBef>
                <a:spcAft>
                  <a:spcPct val="20000"/>
                </a:spcAft>
              </a:pPr>
              <a:r>
                <a:rPr lang="en-US" sz="1200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D</a:t>
              </a:r>
              <a:endParaRPr lang="en-US" sz="12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1" name="Text Box 5"/>
            <p:cNvSpPr txBox="1">
              <a:spLocks noChangeArrowheads="1"/>
            </p:cNvSpPr>
            <p:nvPr/>
          </p:nvSpPr>
          <p:spPr bwMode="auto">
            <a:xfrm>
              <a:off x="1597585" y="2561251"/>
              <a:ext cx="301768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20000"/>
                </a:spcBef>
                <a:spcAft>
                  <a:spcPct val="20000"/>
                </a:spcAft>
              </a:pPr>
              <a:r>
                <a:rPr lang="en-US" sz="1000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[on the horizontal plane for the </a:t>
              </a:r>
              <a:r>
                <a:rPr lang="en-US" sz="1000" b="1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outgoing</a:t>
              </a:r>
              <a:r>
                <a:rPr lang="en-US" sz="1000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 beam]</a:t>
              </a:r>
              <a:endParaRPr lang="en-US" sz="1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>
              <a:off x="2361136" y="2375271"/>
              <a:ext cx="27448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20000"/>
                </a:spcBef>
                <a:spcAft>
                  <a:spcPct val="20000"/>
                </a:spcAft>
              </a:pPr>
              <a:r>
                <a:rPr lang="en-US" sz="1200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F</a:t>
              </a:r>
              <a:endParaRPr lang="en-US" sz="12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3" name="Text Box 5"/>
            <p:cNvSpPr txBox="1">
              <a:spLocks noChangeArrowheads="1"/>
            </p:cNvSpPr>
            <p:nvPr/>
          </p:nvSpPr>
          <p:spPr bwMode="auto">
            <a:xfrm>
              <a:off x="2978486" y="2372688"/>
              <a:ext cx="27448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20000"/>
                </a:spcBef>
                <a:spcAft>
                  <a:spcPct val="20000"/>
                </a:spcAft>
              </a:pPr>
              <a:r>
                <a:rPr lang="en-US" sz="1200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F</a:t>
              </a:r>
              <a:endParaRPr lang="en-US" sz="12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4" name="Text Box 5"/>
            <p:cNvSpPr txBox="1">
              <a:spLocks noChangeArrowheads="1"/>
            </p:cNvSpPr>
            <p:nvPr/>
          </p:nvSpPr>
          <p:spPr bwMode="auto">
            <a:xfrm>
              <a:off x="3805062" y="2370105"/>
              <a:ext cx="27448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20000"/>
                </a:spcBef>
                <a:spcAft>
                  <a:spcPct val="20000"/>
                </a:spcAft>
              </a:pPr>
              <a:r>
                <a:rPr lang="en-US" sz="1200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D</a:t>
              </a:r>
              <a:endParaRPr lang="en-US" sz="12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904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67317-A9AB-4E54-871B-CD2EEDE7C57D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01757" y="324427"/>
            <a:ext cx="814868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 smtClean="0">
                <a:solidFill>
                  <a:srgbClr val="0066FF"/>
                </a:solidFill>
              </a:rPr>
              <a:t>RUN 1 </a:t>
            </a:r>
            <a:r>
              <a:rPr lang="en-US" sz="2800" dirty="0">
                <a:solidFill>
                  <a:srgbClr val="0066FF"/>
                </a:solidFill>
              </a:rPr>
              <a:t>(√s = 8 </a:t>
            </a:r>
            <a:r>
              <a:rPr lang="en-US" sz="2800" dirty="0" err="1">
                <a:solidFill>
                  <a:srgbClr val="0066FF"/>
                </a:solidFill>
              </a:rPr>
              <a:t>TeV</a:t>
            </a:r>
            <a:r>
              <a:rPr lang="en-US" sz="2800" dirty="0">
                <a:solidFill>
                  <a:srgbClr val="0066FF"/>
                </a:solidFill>
              </a:rPr>
              <a:t>) </a:t>
            </a:r>
            <a:r>
              <a:rPr lang="en-US" sz="2800" dirty="0" smtClean="0">
                <a:solidFill>
                  <a:srgbClr val="0066FF"/>
                </a:solidFill>
              </a:rPr>
              <a:t>BENCHMARK</a:t>
            </a:r>
            <a:r>
              <a:rPr lang="en-US" sz="2800" dirty="0">
                <a:solidFill>
                  <a:srgbClr val="0066FF"/>
                </a:solidFill>
              </a:rPr>
              <a:t> </a:t>
            </a:r>
            <a:r>
              <a:rPr lang="en-US" sz="2800" dirty="0" smtClean="0">
                <a:solidFill>
                  <a:srgbClr val="0066FF"/>
                </a:solidFill>
              </a:rPr>
              <a:t>@ </a:t>
            </a:r>
            <a:r>
              <a:rPr lang="en-US" sz="2800" dirty="0" err="1" smtClean="0">
                <a:solidFill>
                  <a:srgbClr val="0066FF"/>
                </a:solidFill>
              </a:rPr>
              <a:t>LHCb</a:t>
            </a:r>
            <a:endParaRPr lang="en-US" sz="2800" dirty="0">
              <a:solidFill>
                <a:srgbClr val="0066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262" y="2737907"/>
            <a:ext cx="4926523" cy="3383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306" y="1096827"/>
            <a:ext cx="5563007" cy="1554480"/>
          </a:xfrm>
          <a:prstGeom prst="rect">
            <a:avLst/>
          </a:prstGeom>
        </p:spPr>
      </p:pic>
      <p:sp>
        <p:nvSpPr>
          <p:cNvPr id="7" name="CustomShape 6"/>
          <p:cNvSpPr/>
          <p:nvPr/>
        </p:nvSpPr>
        <p:spPr>
          <a:xfrm>
            <a:off x="772454" y="5606939"/>
            <a:ext cx="1600043" cy="1513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>
              <a:lnSpc>
                <a:spcPct val="100000"/>
              </a:lnSpc>
              <a:buSzPct val="45000"/>
            </a:pPr>
            <a:r>
              <a:rPr lang="en-US" sz="1000" dirty="0" smtClean="0">
                <a:ea typeface="Tahoma" panose="020B0604030504040204" pitchFamily="34" charset="0"/>
                <a:cs typeface="Tahoma" panose="020B0604030504040204" pitchFamily="34" charset="0"/>
              </a:rPr>
              <a:t>[A. </a:t>
            </a:r>
            <a:r>
              <a:rPr lang="en-US" sz="10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Lechner</a:t>
            </a:r>
            <a:r>
              <a:rPr lang="en-US" sz="1000" dirty="0" smtClean="0">
                <a:ea typeface="Tahoma" panose="020B0604030504040204" pitchFamily="34" charset="0"/>
                <a:cs typeface="Tahoma" panose="020B0604030504040204" pitchFamily="34" charset="0"/>
              </a:rPr>
              <a:t> et al, Phys. Rev. AB 22 (2019) 071003]</a:t>
            </a:r>
            <a:endParaRPr sz="10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3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67317-A9AB-4E54-871B-CD2EEDE7C57D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01757" y="324427"/>
            <a:ext cx="853835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 smtClean="0">
                <a:solidFill>
                  <a:srgbClr val="0066FF"/>
                </a:solidFill>
              </a:rPr>
              <a:t>ATLAS MATCHING </a:t>
            </a:r>
            <a:r>
              <a:rPr lang="en-US" sz="2800" dirty="0">
                <a:solidFill>
                  <a:srgbClr val="0066FF"/>
                </a:solidFill>
              </a:rPr>
              <a:t>SECTION </a:t>
            </a:r>
            <a:r>
              <a:rPr lang="en-US" sz="2800" dirty="0" smtClean="0">
                <a:solidFill>
                  <a:srgbClr val="0066FF"/>
                </a:solidFill>
              </a:rPr>
              <a:t>IN RUN </a:t>
            </a:r>
            <a:r>
              <a:rPr lang="en-US" sz="2800" dirty="0">
                <a:solidFill>
                  <a:srgbClr val="0066FF"/>
                </a:solidFill>
              </a:rPr>
              <a:t>2 (√s = 13 </a:t>
            </a:r>
            <a:r>
              <a:rPr lang="en-US" sz="2800" dirty="0" err="1">
                <a:solidFill>
                  <a:srgbClr val="0066FF"/>
                </a:solidFill>
              </a:rPr>
              <a:t>TeV</a:t>
            </a:r>
            <a:r>
              <a:rPr lang="en-US" sz="2800" dirty="0">
                <a:solidFill>
                  <a:srgbClr val="0066FF"/>
                </a:solidFill>
              </a:rPr>
              <a:t>)</a:t>
            </a:r>
            <a:r>
              <a:rPr lang="en-US" sz="2800" dirty="0" smtClean="0">
                <a:solidFill>
                  <a:srgbClr val="0066FF"/>
                </a:solidFill>
              </a:rPr>
              <a:t> </a:t>
            </a:r>
            <a:endParaRPr lang="en-US" sz="2800" dirty="0">
              <a:solidFill>
                <a:srgbClr val="0066FF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428206" y="851337"/>
            <a:ext cx="6586258" cy="3763581"/>
            <a:chOff x="2451066" y="999927"/>
            <a:chExt cx="6586258" cy="376358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50" t="11878" r="14455" b="45533"/>
            <a:stretch/>
          </p:blipFill>
          <p:spPr>
            <a:xfrm>
              <a:off x="2454877" y="1010227"/>
              <a:ext cx="5557553" cy="212159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51" t="83127" r="18203" b="8533"/>
            <a:stretch/>
          </p:blipFill>
          <p:spPr>
            <a:xfrm>
              <a:off x="2451066" y="3141250"/>
              <a:ext cx="5290853" cy="41548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675" t="15916" b="8533"/>
            <a:stretch/>
          </p:blipFill>
          <p:spPr>
            <a:xfrm>
              <a:off x="8017831" y="999927"/>
              <a:ext cx="1019493" cy="3763581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6694165" y="3417570"/>
            <a:ext cx="1024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ea typeface="Tahoma" pitchFamily="34" charset="0"/>
                <a:cs typeface="Tahoma" pitchFamily="34" charset="0"/>
              </a:rPr>
              <a:t>absorbing 4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 W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32" y="2320700"/>
            <a:ext cx="5849125" cy="409438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 bwMode="auto">
          <a:xfrm flipV="1">
            <a:off x="1177645" y="1948621"/>
            <a:ext cx="1912396" cy="102991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1683605" y="2031278"/>
            <a:ext cx="1773247" cy="1236676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2844178" y="2031277"/>
            <a:ext cx="1856252" cy="2193882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4099034" y="2044482"/>
            <a:ext cx="1823545" cy="163469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CustomShape 6"/>
          <p:cNvSpPr/>
          <p:nvPr/>
        </p:nvSpPr>
        <p:spPr>
          <a:xfrm>
            <a:off x="5912067" y="5762381"/>
            <a:ext cx="1305975" cy="1513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>
              <a:lnSpc>
                <a:spcPct val="100000"/>
              </a:lnSpc>
              <a:buSzPct val="45000"/>
            </a:pPr>
            <a:r>
              <a:rPr lang="en-US" sz="1000" dirty="0" smtClean="0">
                <a:ea typeface="Tahoma" panose="020B0604030504040204" pitchFamily="34" charset="0"/>
                <a:cs typeface="Tahoma" panose="020B0604030504040204" pitchFamily="34" charset="0"/>
              </a:rPr>
              <a:t>[A. </a:t>
            </a:r>
            <a:r>
              <a:rPr lang="en-US" sz="10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Tsinganis</a:t>
            </a:r>
            <a:r>
              <a:rPr lang="en-US" sz="1000" dirty="0" smtClean="0">
                <a:ea typeface="Tahoma" panose="020B0604030504040204" pitchFamily="34" charset="0"/>
                <a:cs typeface="Tahoma" panose="020B0604030504040204" pitchFamily="34" charset="0"/>
              </a:rPr>
              <a:t>]</a:t>
            </a:r>
            <a:endParaRPr sz="10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664" y="1873051"/>
            <a:ext cx="2476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Fill #4919 (May 2016) 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TCL</a:t>
            </a:r>
            <a:r>
              <a:rPr lang="en-US" sz="140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s @ </a:t>
            </a:r>
            <a:r>
              <a:rPr lang="en-US" sz="1400" b="1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15</a:t>
            </a:r>
            <a:r>
              <a:rPr lang="en-US" sz="140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-35-</a:t>
            </a:r>
            <a:r>
              <a:rPr lang="en-US" sz="1400" b="1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20</a:t>
            </a:r>
            <a:r>
              <a:rPr lang="en-US" sz="140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 sigma</a:t>
            </a:r>
            <a:endParaRPr lang="en-US" sz="1400" dirty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54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430" y="2070739"/>
            <a:ext cx="5476882" cy="38338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9" t="2557" r="43476" b="7015"/>
          <a:stretch/>
        </p:blipFill>
        <p:spPr>
          <a:xfrm>
            <a:off x="368664" y="939375"/>
            <a:ext cx="4248472" cy="5158859"/>
          </a:xfrm>
          <a:prstGeom prst="rect">
            <a:avLst/>
          </a:prstGeom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67317-A9AB-4E54-871B-CD2EEDE7C57D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075037" y="1470047"/>
            <a:ext cx="2742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Fill #5401 (October 2016) 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TCL</a:t>
            </a:r>
            <a:r>
              <a:rPr lang="en-US" sz="140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s @ 15-35-</a:t>
            </a:r>
            <a:r>
              <a:rPr lang="en-US" sz="1400" b="1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20</a:t>
            </a:r>
            <a:r>
              <a:rPr lang="en-US" sz="140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 sigma</a:t>
            </a:r>
            <a:endParaRPr lang="en-US" sz="1400" dirty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77046" y="324427"/>
            <a:ext cx="831593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 smtClean="0">
                <a:solidFill>
                  <a:srgbClr val="0066FF"/>
                </a:solidFill>
              </a:rPr>
              <a:t>CMS DISPERSION SUPPR. IN RUN </a:t>
            </a:r>
            <a:r>
              <a:rPr lang="en-US" sz="2800" dirty="0">
                <a:solidFill>
                  <a:srgbClr val="0066FF"/>
                </a:solidFill>
              </a:rPr>
              <a:t>2 (√s = 13 </a:t>
            </a:r>
            <a:r>
              <a:rPr lang="en-US" sz="2800" dirty="0" err="1">
                <a:solidFill>
                  <a:srgbClr val="0066FF"/>
                </a:solidFill>
              </a:rPr>
              <a:t>TeV</a:t>
            </a:r>
            <a:r>
              <a:rPr lang="en-US" sz="2800" dirty="0">
                <a:solidFill>
                  <a:srgbClr val="0066FF"/>
                </a:solidFill>
              </a:rPr>
              <a:t>)</a:t>
            </a:r>
            <a:r>
              <a:rPr lang="en-US" sz="2800" dirty="0" smtClean="0">
                <a:solidFill>
                  <a:srgbClr val="0066FF"/>
                </a:solidFill>
              </a:rPr>
              <a:t> </a:t>
            </a:r>
            <a:endParaRPr lang="en-US" sz="2800" dirty="0">
              <a:solidFill>
                <a:srgbClr val="0066FF"/>
              </a:solidFill>
            </a:endParaRPr>
          </a:p>
        </p:txBody>
      </p:sp>
      <p:sp>
        <p:nvSpPr>
          <p:cNvPr id="9" name="CustomShape 6"/>
          <p:cNvSpPr/>
          <p:nvPr/>
        </p:nvSpPr>
        <p:spPr>
          <a:xfrm>
            <a:off x="3700207" y="5896404"/>
            <a:ext cx="1305975" cy="1513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>
              <a:lnSpc>
                <a:spcPct val="100000"/>
              </a:lnSpc>
              <a:buSzPct val="45000"/>
            </a:pPr>
            <a:r>
              <a:rPr lang="en-US" sz="1000" dirty="0" smtClean="0">
                <a:ea typeface="Tahoma" panose="020B0604030504040204" pitchFamily="34" charset="0"/>
                <a:cs typeface="Tahoma" panose="020B0604030504040204" pitchFamily="34" charset="0"/>
              </a:rPr>
              <a:t>[A. </a:t>
            </a:r>
            <a:r>
              <a:rPr lang="en-US" sz="10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Tsinganis</a:t>
            </a:r>
            <a:r>
              <a:rPr lang="en-US" sz="1000" dirty="0" smtClean="0">
                <a:ea typeface="Tahoma" panose="020B0604030504040204" pitchFamily="34" charset="0"/>
                <a:cs typeface="Tahoma" panose="020B0604030504040204" pitchFamily="34" charset="0"/>
              </a:rPr>
              <a:t>]</a:t>
            </a:r>
            <a:endParaRPr sz="10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85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67317-A9AB-4E54-871B-CD2EEDE7C57D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324884" y="1349296"/>
            <a:ext cx="8556225" cy="3940174"/>
          </a:xfrm>
          <a:prstGeom prst="rect">
            <a:avLst/>
          </a:prstGeom>
          <a:ln>
            <a:noFill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2870" y="324427"/>
            <a:ext cx="877823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 smtClean="0">
                <a:solidFill>
                  <a:srgbClr val="0066FF"/>
                </a:solidFill>
              </a:rPr>
              <a:t>REGULAR </a:t>
            </a:r>
            <a:r>
              <a:rPr lang="en-US" sz="2800" dirty="0">
                <a:solidFill>
                  <a:srgbClr val="0066FF"/>
                </a:solidFill>
              </a:rPr>
              <a:t>I</a:t>
            </a:r>
            <a:r>
              <a:rPr lang="en-US" sz="2800" dirty="0" smtClean="0">
                <a:solidFill>
                  <a:srgbClr val="0066FF"/>
                </a:solidFill>
              </a:rPr>
              <a:t>ON LOSSES*</a:t>
            </a:r>
            <a:endParaRPr lang="en-US" sz="2800" dirty="0">
              <a:solidFill>
                <a:srgbClr val="0066FF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5096107" y="3847171"/>
            <a:ext cx="189571" cy="60216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65766" y="5742207"/>
            <a:ext cx="3714030" cy="331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ysClr val="windowText" lastClr="000000"/>
                </a:solidFill>
                <a:cs typeface="Tahoma" pitchFamily="34" charset="0"/>
              </a:rPr>
              <a:t>* see lecture of </a:t>
            </a:r>
            <a:r>
              <a:rPr lang="en-US" dirty="0" smtClean="0">
                <a:solidFill>
                  <a:sysClr val="windowText" lastClr="000000"/>
                </a:solidFill>
                <a:cs typeface="Tahoma" pitchFamily="34" charset="0"/>
              </a:rPr>
              <a:t>Michaela </a:t>
            </a:r>
            <a:r>
              <a:rPr lang="en-US" dirty="0" err="1" smtClean="0">
                <a:solidFill>
                  <a:sysClr val="windowText" lastClr="000000"/>
                </a:solidFill>
                <a:cs typeface="Tahoma" pitchFamily="34" charset="0"/>
              </a:rPr>
              <a:t>Schaumann</a:t>
            </a:r>
            <a:r>
              <a:rPr lang="en-US" dirty="0" smtClean="0">
                <a:solidFill>
                  <a:sysClr val="windowText" lastClr="000000"/>
                </a:solidFill>
                <a:cs typeface="Tahoma" pitchFamily="34" charset="0"/>
              </a:rPr>
              <a:t> this afternoon</a:t>
            </a:r>
            <a:endParaRPr lang="en-US" dirty="0">
              <a:solidFill>
                <a:sysClr val="windowText" lastClr="000000"/>
              </a:solidFill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69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67317-A9AB-4E54-871B-CD2EEDE7C57D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27621" y="324427"/>
            <a:ext cx="890905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 smtClean="0">
                <a:solidFill>
                  <a:srgbClr val="0066FF"/>
                </a:solidFill>
              </a:rPr>
              <a:t>CMS DISPERSION SUPPR. IN RUN </a:t>
            </a:r>
            <a:r>
              <a:rPr lang="en-US" sz="2800" dirty="0">
                <a:solidFill>
                  <a:srgbClr val="0066FF"/>
                </a:solidFill>
              </a:rPr>
              <a:t>1</a:t>
            </a:r>
            <a:r>
              <a:rPr lang="en-US" sz="2800" dirty="0" smtClean="0">
                <a:solidFill>
                  <a:srgbClr val="0066FF"/>
                </a:solidFill>
              </a:rPr>
              <a:t> </a:t>
            </a:r>
            <a:r>
              <a:rPr lang="en-US" sz="2800" dirty="0">
                <a:solidFill>
                  <a:srgbClr val="0066FF"/>
                </a:solidFill>
              </a:rPr>
              <a:t>(√</a:t>
            </a:r>
            <a:r>
              <a:rPr lang="en-US" sz="2800" dirty="0" err="1" smtClean="0">
                <a:solidFill>
                  <a:srgbClr val="0066FF"/>
                </a:solidFill>
              </a:rPr>
              <a:t>s</a:t>
            </a:r>
            <a:r>
              <a:rPr lang="en-US" sz="2800" baseline="-25000" dirty="0" err="1" smtClean="0">
                <a:solidFill>
                  <a:srgbClr val="0066FF"/>
                </a:solidFill>
              </a:rPr>
              <a:t>NN</a:t>
            </a:r>
            <a:r>
              <a:rPr lang="en-US" sz="2800" dirty="0" smtClean="0">
                <a:solidFill>
                  <a:srgbClr val="0066FF"/>
                </a:solidFill>
              </a:rPr>
              <a:t> </a:t>
            </a:r>
            <a:r>
              <a:rPr lang="en-US" sz="2800" dirty="0">
                <a:solidFill>
                  <a:srgbClr val="0066FF"/>
                </a:solidFill>
              </a:rPr>
              <a:t>= </a:t>
            </a:r>
            <a:r>
              <a:rPr lang="en-US" sz="2800" dirty="0" smtClean="0">
                <a:solidFill>
                  <a:srgbClr val="0066FF"/>
                </a:solidFill>
              </a:rPr>
              <a:t>2.76 </a:t>
            </a:r>
            <a:r>
              <a:rPr lang="en-US" sz="2800" dirty="0" err="1">
                <a:solidFill>
                  <a:srgbClr val="0066FF"/>
                </a:solidFill>
              </a:rPr>
              <a:t>TeV</a:t>
            </a:r>
            <a:r>
              <a:rPr lang="en-US" sz="2800" dirty="0">
                <a:solidFill>
                  <a:srgbClr val="0066FF"/>
                </a:solidFill>
              </a:rPr>
              <a:t>)</a:t>
            </a:r>
            <a:r>
              <a:rPr lang="en-US" sz="2800" dirty="0" smtClean="0">
                <a:solidFill>
                  <a:srgbClr val="0066FF"/>
                </a:solidFill>
              </a:rPr>
              <a:t> </a:t>
            </a:r>
            <a:endParaRPr lang="en-US" sz="2800" dirty="0">
              <a:solidFill>
                <a:srgbClr val="0066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761" y="2206569"/>
            <a:ext cx="5034489" cy="34713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71832" y="1090224"/>
            <a:ext cx="50617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σ</a:t>
            </a:r>
            <a:r>
              <a:rPr lang="en-US" sz="1400" baseline="-25000" dirty="0" smtClean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BFPP</a:t>
            </a:r>
            <a:r>
              <a:rPr lang="en-US" sz="1400" dirty="0" smtClean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 = 250 b (one side)</a:t>
            </a:r>
            <a:r>
              <a:rPr lang="en-US" sz="140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, </a:t>
            </a:r>
          </a:p>
          <a:p>
            <a:pPr algn="r" defTabSz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L</a:t>
            </a:r>
            <a:r>
              <a:rPr lang="en-US" sz="1400" baseline="-2500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int</a:t>
            </a:r>
            <a:r>
              <a:rPr lang="en-US" sz="140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 = 4.2–6.2 </a:t>
            </a:r>
            <a:r>
              <a:rPr lang="el-GR" sz="140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μ</a:t>
            </a:r>
            <a:r>
              <a:rPr lang="en-US" sz="140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b</a:t>
            </a:r>
            <a:r>
              <a:rPr lang="en-US" sz="1400" baseline="3000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-1</a:t>
            </a:r>
            <a:r>
              <a:rPr lang="en-US" sz="140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 per fill, N</a:t>
            </a:r>
            <a:r>
              <a:rPr lang="en-US" sz="1400" baseline="-2500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BFPP</a:t>
            </a:r>
            <a:r>
              <a:rPr lang="en-US" sz="140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= 1–1.5 </a:t>
            </a:r>
            <a:r>
              <a:rPr lang="en-US" sz="140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10</a:t>
            </a:r>
            <a:r>
              <a:rPr lang="en-US" sz="1400" baseline="3000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9</a:t>
            </a:r>
            <a:r>
              <a:rPr lang="en-US" sz="140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 per beam and fill</a:t>
            </a:r>
          </a:p>
        </p:txBody>
      </p:sp>
      <p:sp>
        <p:nvSpPr>
          <p:cNvPr id="6" name="CustomShape 6"/>
          <p:cNvSpPr/>
          <p:nvPr/>
        </p:nvSpPr>
        <p:spPr>
          <a:xfrm>
            <a:off x="926914" y="5526620"/>
            <a:ext cx="1600043" cy="1513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>
              <a:lnSpc>
                <a:spcPct val="100000"/>
              </a:lnSpc>
              <a:buSzPct val="45000"/>
            </a:pPr>
            <a:r>
              <a:rPr lang="en-US" sz="1000" dirty="0" smtClean="0">
                <a:ea typeface="Tahoma" panose="020B0604030504040204" pitchFamily="34" charset="0"/>
                <a:cs typeface="Tahoma" panose="020B0604030504040204" pitchFamily="34" charset="0"/>
              </a:rPr>
              <a:t>[A. </a:t>
            </a:r>
            <a:r>
              <a:rPr lang="en-US" sz="10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Lechner</a:t>
            </a:r>
            <a:r>
              <a:rPr lang="en-US" sz="1000" dirty="0" smtClean="0">
                <a:ea typeface="Tahoma" panose="020B0604030504040204" pitchFamily="34" charset="0"/>
                <a:cs typeface="Tahoma" panose="020B0604030504040204" pitchFamily="34" charset="0"/>
              </a:rPr>
              <a:t> et al, Phys. Rev. AB 22 (2019) 071003]</a:t>
            </a:r>
            <a:endParaRPr sz="10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10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67317-A9AB-4E54-871B-CD2EEDE7C57D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1347" y="1010227"/>
            <a:ext cx="4249762" cy="2765213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2870" y="324427"/>
            <a:ext cx="877823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 smtClean="0">
                <a:solidFill>
                  <a:srgbClr val="0066FF"/>
                </a:solidFill>
              </a:rPr>
              <a:t>A SUCCESSFUL QUENCH TEST</a:t>
            </a:r>
            <a:endParaRPr lang="en-US" sz="2800" dirty="0">
              <a:solidFill>
                <a:srgbClr val="0066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4993" y="1108834"/>
            <a:ext cx="2350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on Dec </a:t>
            </a:r>
            <a:r>
              <a:rPr lang="en-US" sz="1400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8</a:t>
            </a:r>
            <a:r>
              <a:rPr lang="en-US" sz="1400" baseline="30000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th</a:t>
            </a:r>
            <a:r>
              <a:rPr lang="en-US" sz="1400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, 2015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with 6.37 Z </a:t>
            </a:r>
            <a:r>
              <a:rPr lang="en-US" sz="1400" dirty="0" err="1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TeV</a:t>
            </a:r>
            <a:r>
              <a:rPr lang="en-US" sz="140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 beams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5237581" y="1460810"/>
            <a:ext cx="777607" cy="167268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553" y="2855160"/>
            <a:ext cx="5132237" cy="321216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 bwMode="auto">
          <a:xfrm flipH="1">
            <a:off x="1672683" y="2430966"/>
            <a:ext cx="4516244" cy="8809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H="1">
            <a:off x="3389971" y="2392833"/>
            <a:ext cx="2236414" cy="18331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5626384" y="3977213"/>
            <a:ext cx="3097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the MB.B11</a:t>
            </a:r>
            <a:r>
              <a:rPr lang="en-US" sz="1400" b="1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L5</a:t>
            </a:r>
            <a:r>
              <a:rPr lang="en-US" sz="140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 main dipole quenched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at L=2.3 10</a:t>
            </a:r>
            <a:r>
              <a:rPr lang="en-US" sz="1400" baseline="3000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27</a:t>
            </a:r>
            <a:r>
              <a:rPr lang="en-US" sz="140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 cm</a:t>
            </a:r>
            <a:r>
              <a:rPr lang="en-US" sz="1400" baseline="3000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-2</a:t>
            </a:r>
            <a:r>
              <a:rPr lang="en-US" sz="140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 s</a:t>
            </a:r>
            <a:r>
              <a:rPr lang="en-US" sz="1400" baseline="3000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-1</a:t>
            </a:r>
            <a:r>
              <a:rPr lang="en-US" sz="140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 in CMS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 flipH="1" flipV="1">
            <a:off x="4751716" y="3513015"/>
            <a:ext cx="1005866" cy="464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055767" y="3470809"/>
            <a:ext cx="15716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from -3 mm to +0.5 mm</a:t>
            </a:r>
          </a:p>
        </p:txBody>
      </p:sp>
      <p:sp>
        <p:nvSpPr>
          <p:cNvPr id="14" name="CustomShape 6"/>
          <p:cNvSpPr/>
          <p:nvPr/>
        </p:nvSpPr>
        <p:spPr>
          <a:xfrm>
            <a:off x="5890164" y="5867413"/>
            <a:ext cx="2243392" cy="1513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>
              <a:lnSpc>
                <a:spcPct val="100000"/>
              </a:lnSpc>
              <a:buSzPct val="45000"/>
            </a:pPr>
            <a:r>
              <a:rPr lang="en-US" sz="1000" dirty="0" smtClean="0">
                <a:ea typeface="Tahoma" panose="020B0604030504040204" pitchFamily="34" charset="0"/>
                <a:cs typeface="Tahoma" panose="020B0604030504040204" pitchFamily="34" charset="0"/>
              </a:rPr>
              <a:t>[J. Jowett et al, IPAC2016, TUPMW028]</a:t>
            </a:r>
            <a:endParaRPr sz="10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79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67317-A9AB-4E54-871B-CD2EEDE7C57D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2870" y="324427"/>
            <a:ext cx="877823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 smtClean="0">
                <a:solidFill>
                  <a:srgbClr val="0066FF"/>
                </a:solidFill>
              </a:rPr>
              <a:t>WHICH IMPACT ON THE MAGNET?</a:t>
            </a:r>
            <a:endParaRPr lang="en-US" sz="2800" dirty="0">
              <a:solidFill>
                <a:srgbClr val="0066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84" y="924539"/>
            <a:ext cx="5126651" cy="25517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50035" y="1825753"/>
            <a:ext cx="1778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aseline="3000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208</a:t>
            </a:r>
            <a:r>
              <a:rPr lang="en-US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Pb</a:t>
            </a:r>
            <a:r>
              <a:rPr lang="en-US" baseline="3000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81+</a:t>
            </a:r>
            <a:r>
              <a:rPr lang="en-US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 distributions from MAD-X tracking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 flipH="1" flipV="1">
            <a:off x="4371279" y="1978528"/>
            <a:ext cx="115972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1" name="Group 10"/>
          <p:cNvGrpSpPr/>
          <p:nvPr/>
        </p:nvGrpSpPr>
        <p:grpSpPr>
          <a:xfrm>
            <a:off x="5687122" y="2966225"/>
            <a:ext cx="2801616" cy="2948222"/>
            <a:chOff x="5687122" y="2966225"/>
            <a:chExt cx="2801616" cy="2948222"/>
          </a:xfrm>
        </p:grpSpPr>
        <p:pic>
          <p:nvPicPr>
            <p:cNvPr id="9" name="Shape 13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723416" y="2966225"/>
              <a:ext cx="2765322" cy="29482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ectangle 9"/>
            <p:cNvSpPr/>
            <p:nvPr/>
          </p:nvSpPr>
          <p:spPr bwMode="auto">
            <a:xfrm>
              <a:off x="5687122" y="3178098"/>
              <a:ext cx="289932" cy="2230244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638" y="3300763"/>
            <a:ext cx="3593297" cy="3151265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 bwMode="auto">
          <a:xfrm flipH="1">
            <a:off x="4873084" y="3476335"/>
            <a:ext cx="2152184" cy="3181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3980985" y="3834240"/>
            <a:ext cx="657924" cy="77257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CustomShape 6"/>
          <p:cNvSpPr/>
          <p:nvPr/>
        </p:nvSpPr>
        <p:spPr>
          <a:xfrm>
            <a:off x="5070428" y="5764875"/>
            <a:ext cx="1305975" cy="1513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>
              <a:lnSpc>
                <a:spcPct val="100000"/>
              </a:lnSpc>
              <a:buSzPct val="45000"/>
            </a:pPr>
            <a:r>
              <a:rPr lang="en-US" sz="1000" dirty="0" smtClean="0">
                <a:ea typeface="Tahoma" panose="020B0604030504040204" pitchFamily="34" charset="0"/>
                <a:cs typeface="Tahoma" panose="020B0604030504040204" pitchFamily="34" charset="0"/>
              </a:rPr>
              <a:t>[C. </a:t>
            </a:r>
            <a:r>
              <a:rPr lang="en-US" sz="10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Bahamonde</a:t>
            </a:r>
            <a:r>
              <a:rPr lang="en-US" sz="1000" dirty="0" smtClean="0">
                <a:ea typeface="Tahoma" panose="020B0604030504040204" pitchFamily="34" charset="0"/>
                <a:cs typeface="Tahoma" panose="020B0604030504040204" pitchFamily="34" charset="0"/>
              </a:rPr>
              <a:t> Castro, A. </a:t>
            </a:r>
            <a:r>
              <a:rPr lang="en-US" sz="10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Lechner</a:t>
            </a:r>
            <a:r>
              <a:rPr lang="en-US" sz="1000" dirty="0" smtClean="0">
                <a:ea typeface="Tahoma" panose="020B0604030504040204" pitchFamily="34" charset="0"/>
                <a:cs typeface="Tahoma" panose="020B0604030504040204" pitchFamily="34" charset="0"/>
              </a:rPr>
              <a:t>]</a:t>
            </a:r>
            <a:endParaRPr sz="10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56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67317-A9AB-4E54-871B-CD2EEDE7C57D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 bwMode="auto">
          <a:xfrm>
            <a:off x="466307" y="709743"/>
            <a:ext cx="8220494" cy="5091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R="0" lvl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F89F7"/>
              </a:buClr>
              <a:buSzTx/>
              <a:buFont typeface="Wingdings" panose="05000000000000000000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600" noProof="0" dirty="0" smtClean="0">
                <a:solidFill>
                  <a:sysClr val="windowText" lastClr="000000"/>
                </a:solidFill>
                <a:latin typeface="Tahoma" pitchFamily="34" charset="0"/>
                <a:cs typeface="Tahoma" pitchFamily="34" charset="0"/>
              </a:rPr>
              <a:t>which ones?</a:t>
            </a:r>
          </a:p>
          <a:p>
            <a:pPr marR="0" lvl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F89F7"/>
              </a:buClr>
              <a:buSzTx/>
              <a:buFont typeface="Wingdings" panose="05000000000000000000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1600" b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R="0" lvl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F89F7"/>
              </a:buClr>
              <a:buSzTx/>
              <a:buFont typeface="Wingdings" panose="05000000000000000000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600" noProof="0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Beam Loss Monitor</a:t>
            </a:r>
            <a:r>
              <a:rPr lang="en-US" sz="1600" noProof="0" dirty="0" smtClean="0">
                <a:solidFill>
                  <a:sysClr val="windowText" lastClr="000000"/>
                </a:solidFill>
                <a:latin typeface="Tahoma" pitchFamily="34" charset="0"/>
                <a:cs typeface="Tahoma" pitchFamily="34" charset="0"/>
              </a:rPr>
              <a:t> system</a:t>
            </a:r>
          </a:p>
          <a:p>
            <a:pPr marR="0" lvl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F89F7"/>
              </a:buClr>
              <a:buSzTx/>
              <a:buFont typeface="Wingdings" panose="05000000000000000000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1600" b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R="0" lvl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F89F7"/>
              </a:buClr>
              <a:buSzTx/>
              <a:buFont typeface="Wingdings" panose="05000000000000000000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600" noProof="0" dirty="0" smtClean="0">
                <a:solidFill>
                  <a:sysClr val="windowText" lastClr="000000"/>
                </a:solidFill>
                <a:latin typeface="Tahoma" pitchFamily="34" charset="0"/>
                <a:cs typeface="Tahoma" pitchFamily="34" charset="0"/>
              </a:rPr>
              <a:t>validation of </a:t>
            </a:r>
            <a:r>
              <a:rPr lang="en-US" sz="1600" noProof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collision debris</a:t>
            </a:r>
            <a:r>
              <a:rPr lang="en-US" sz="1600" noProof="0" dirty="0" smtClean="0">
                <a:solidFill>
                  <a:sysClr val="windowText" lastClr="000000"/>
                </a:solidFill>
                <a:latin typeface="Tahoma" pitchFamily="34" charset="0"/>
                <a:cs typeface="Tahoma" pitchFamily="34" charset="0"/>
              </a:rPr>
              <a:t> simulation</a:t>
            </a:r>
          </a:p>
          <a:p>
            <a:pPr marR="0" lvl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F89F7"/>
              </a:buClr>
              <a:buSzTx/>
              <a:buFont typeface="Wingdings" panose="05000000000000000000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1600" b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R="0" lvl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F89F7"/>
              </a:buClr>
              <a:buSzTx/>
              <a:buFont typeface="Wingdings" panose="05000000000000000000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600" noProof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impact </a:t>
            </a:r>
            <a:r>
              <a:rPr lang="en-US" sz="1600" noProof="0" dirty="0" smtClean="0">
                <a:solidFill>
                  <a:sysClr val="windowText" lastClr="000000"/>
                </a:solidFill>
                <a:latin typeface="Tahoma" pitchFamily="34" charset="0"/>
                <a:cs typeface="Tahoma" pitchFamily="34" charset="0"/>
              </a:rPr>
              <a:t>on the machine and </a:t>
            </a:r>
            <a:r>
              <a:rPr lang="en-US" sz="1600" noProof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mitigation</a:t>
            </a:r>
            <a:r>
              <a:rPr lang="en-US" sz="1600" noProof="0" dirty="0" smtClean="0">
                <a:solidFill>
                  <a:sysClr val="windowText" lastClr="000000"/>
                </a:solidFill>
                <a:latin typeface="Tahoma" pitchFamily="34" charset="0"/>
                <a:cs typeface="Tahoma" pitchFamily="34" charset="0"/>
              </a:rPr>
              <a:t> strategies</a:t>
            </a:r>
          </a:p>
          <a:p>
            <a:pPr marR="0" lvl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F89F7"/>
              </a:buClr>
              <a:buSzTx/>
              <a:buFont typeface="Wingdings" panose="05000000000000000000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1600" b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R="0" lvl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F89F7"/>
              </a:buClr>
              <a:buSzTx/>
              <a:buFont typeface="Wingdings" panose="05000000000000000000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600" noProof="0" dirty="0" smtClean="0">
                <a:solidFill>
                  <a:sysClr val="windowText" lastClr="000000"/>
                </a:solidFill>
                <a:latin typeface="Tahoma" pitchFamily="34" charset="0"/>
                <a:cs typeface="Tahoma" pitchFamily="34" charset="0"/>
              </a:rPr>
              <a:t>new challenges</a:t>
            </a:r>
          </a:p>
          <a:p>
            <a:pPr marR="0" lvl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F89F7"/>
              </a:buClr>
              <a:buSzTx/>
              <a:buFont typeface="Wingdings" panose="05000000000000000000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1600" b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lvl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F89F7"/>
              </a:buClr>
              <a:buSzTx/>
              <a:buFont typeface="Wingdings" panose="05000000000000000000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600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input </a:t>
            </a:r>
            <a:r>
              <a:rPr lang="en-US" sz="1600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from beam tracking</a:t>
            </a:r>
            <a:endParaRPr lang="en-US" sz="1600" dirty="0">
              <a:solidFill>
                <a:schemeClr val="accent6"/>
              </a:solidFill>
              <a:latin typeface="Tahoma" pitchFamily="34" charset="0"/>
              <a:cs typeface="Tahoma" pitchFamily="34" charset="0"/>
            </a:endParaRPr>
          </a:p>
          <a:p>
            <a:pPr lvl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1400" dirty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0" lvl="0" indent="0" algn="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600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acknowledging </a:t>
            </a:r>
            <a:r>
              <a:rPr lang="en-US" sz="1600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the contribution of several CERN colleagues</a:t>
            </a:r>
            <a:endParaRPr lang="en-US" sz="1400" dirty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94541" y="301971"/>
            <a:ext cx="598577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 smtClean="0">
                <a:solidFill>
                  <a:srgbClr val="0066FF"/>
                </a:solidFill>
              </a:rPr>
              <a:t>OUTLINE</a:t>
            </a:r>
            <a:endParaRPr lang="en-US" sz="2800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67317-A9AB-4E54-871B-CD2EEDE7C57D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pic>
        <p:nvPicPr>
          <p:cNvPr id="15" name="Shape 134"/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68367" y="2961248"/>
            <a:ext cx="2567963" cy="27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/>
        </p:nvSpPr>
        <p:spPr>
          <a:xfrm>
            <a:off x="1744871" y="5661248"/>
            <a:ext cx="3866350" cy="360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FF0000"/>
                </a:solidFill>
                <a:latin typeface="Arial"/>
              </a:rPr>
              <a:t>40% increase in peak power density</a:t>
            </a:r>
            <a:endParaRPr lang="en-US" sz="1600" dirty="0">
              <a:solidFill>
                <a:srgbClr val="FF0000"/>
              </a:solidFill>
              <a:latin typeface="Arial"/>
            </a:endParaRPr>
          </a:p>
        </p:txBody>
      </p:sp>
      <p:pic>
        <p:nvPicPr>
          <p:cNvPr id="17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544" y="949836"/>
            <a:ext cx="5184576" cy="15688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Shape 124"/>
          <p:cNvCxnSpPr/>
          <p:nvPr/>
        </p:nvCxnSpPr>
        <p:spPr>
          <a:xfrm flipH="1">
            <a:off x="1333417" y="1557205"/>
            <a:ext cx="3982" cy="350355"/>
          </a:xfrm>
          <a:prstGeom prst="straightConnector1">
            <a:avLst/>
          </a:prstGeom>
          <a:noFill/>
          <a:ln w="9525" cap="flat" cmpd="sng">
            <a:solidFill>
              <a:srgbClr val="005F8C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9" name="Shape 125"/>
          <p:cNvSpPr txBox="1"/>
          <p:nvPr/>
        </p:nvSpPr>
        <p:spPr>
          <a:xfrm>
            <a:off x="916107" y="1331334"/>
            <a:ext cx="834619" cy="175319"/>
          </a:xfrm>
          <a:prstGeom prst="rect">
            <a:avLst/>
          </a:prstGeom>
          <a:solidFill>
            <a:srgbClr val="B3A7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l-GR" sz="800" dirty="0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Δ</a:t>
            </a:r>
            <a:r>
              <a:rPr lang="gl" sz="800" dirty="0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x = 2.21 </a:t>
            </a:r>
            <a:r>
              <a:rPr lang="gl" sz="8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mm</a:t>
            </a:r>
            <a:endParaRPr sz="8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0" name="Shape 126"/>
          <p:cNvCxnSpPr/>
          <p:nvPr/>
        </p:nvCxnSpPr>
        <p:spPr>
          <a:xfrm flipH="1">
            <a:off x="1632453" y="1977263"/>
            <a:ext cx="349929" cy="4248"/>
          </a:xfrm>
          <a:prstGeom prst="straightConnector1">
            <a:avLst/>
          </a:prstGeom>
          <a:noFill/>
          <a:ln w="9525" cap="flat" cmpd="sng">
            <a:solidFill>
              <a:srgbClr val="005F8C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1" name="Shape 127"/>
          <p:cNvSpPr txBox="1"/>
          <p:nvPr/>
        </p:nvSpPr>
        <p:spPr>
          <a:xfrm>
            <a:off x="2059739" y="1884610"/>
            <a:ext cx="885138" cy="175319"/>
          </a:xfrm>
          <a:prstGeom prst="rect">
            <a:avLst/>
          </a:prstGeom>
          <a:solidFill>
            <a:srgbClr val="B3A7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l-GR" sz="8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Δ</a:t>
            </a:r>
            <a:r>
              <a:rPr lang="gl" sz="8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x </a:t>
            </a:r>
            <a:r>
              <a:rPr lang="gl" sz="800" dirty="0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= 1.5 </a:t>
            </a:r>
            <a:r>
              <a:rPr lang="gl" sz="8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mm</a:t>
            </a:r>
            <a:endParaRPr sz="8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2" name="Shape 1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6329" y="2456168"/>
            <a:ext cx="4173855" cy="2221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Shape 1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353" y="2961248"/>
            <a:ext cx="2447408" cy="27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Rectangle 23"/>
          <p:cNvSpPr/>
          <p:nvPr/>
        </p:nvSpPr>
        <p:spPr>
          <a:xfrm>
            <a:off x="389358" y="2718000"/>
            <a:ext cx="1776326" cy="360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64BCD9"/>
                </a:solidFill>
                <a:latin typeface="Arial"/>
              </a:rPr>
              <a:t>nominal aperture</a:t>
            </a:r>
            <a:endParaRPr lang="en-US" sz="1600" dirty="0">
              <a:solidFill>
                <a:srgbClr val="64BCD9"/>
              </a:solidFill>
              <a:latin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86019" y="2716513"/>
            <a:ext cx="1697216" cy="360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E65346"/>
                </a:solidFill>
                <a:latin typeface="Arial"/>
              </a:rPr>
              <a:t>real aperture</a:t>
            </a:r>
            <a:endParaRPr lang="en-US" sz="1600" dirty="0">
              <a:solidFill>
                <a:srgbClr val="E65346"/>
              </a:solidFill>
              <a:latin typeface="Arial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02870" y="324427"/>
            <a:ext cx="877823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 smtClean="0">
                <a:solidFill>
                  <a:srgbClr val="0066FF"/>
                </a:solidFill>
              </a:rPr>
              <a:t>IMPERFECTION EFFECT</a:t>
            </a:r>
            <a:endParaRPr lang="en-US" sz="2800" dirty="0">
              <a:solidFill>
                <a:srgbClr val="0066FF"/>
              </a:solidFill>
            </a:endParaRPr>
          </a:p>
        </p:txBody>
      </p:sp>
      <p:sp>
        <p:nvSpPr>
          <p:cNvPr id="2" name="Right Arrow 1"/>
          <p:cNvSpPr/>
          <p:nvPr/>
        </p:nvSpPr>
        <p:spPr bwMode="auto">
          <a:xfrm rot="-1800000">
            <a:off x="2006561" y="3858907"/>
            <a:ext cx="554629" cy="245327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CustomShape 6"/>
          <p:cNvSpPr/>
          <p:nvPr/>
        </p:nvSpPr>
        <p:spPr>
          <a:xfrm>
            <a:off x="5912067" y="5762381"/>
            <a:ext cx="1305975" cy="1513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>
              <a:lnSpc>
                <a:spcPct val="100000"/>
              </a:lnSpc>
              <a:buSzPct val="45000"/>
            </a:pPr>
            <a:r>
              <a:rPr lang="en-US" sz="1000" dirty="0" smtClean="0">
                <a:ea typeface="Tahoma" panose="020B0604030504040204" pitchFamily="34" charset="0"/>
                <a:cs typeface="Tahoma" panose="020B0604030504040204" pitchFamily="34" charset="0"/>
              </a:rPr>
              <a:t>[C. </a:t>
            </a:r>
            <a:r>
              <a:rPr lang="en-US" sz="10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Bahamonde</a:t>
            </a:r>
            <a:r>
              <a:rPr lang="en-US" sz="1000" dirty="0" smtClean="0">
                <a:ea typeface="Tahoma" panose="020B0604030504040204" pitchFamily="34" charset="0"/>
                <a:cs typeface="Tahoma" panose="020B0604030504040204" pitchFamily="34" charset="0"/>
              </a:rPr>
              <a:t> Castro, A. </a:t>
            </a:r>
            <a:r>
              <a:rPr lang="en-US" sz="10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Lechner</a:t>
            </a:r>
            <a:r>
              <a:rPr lang="en-US" sz="1000" dirty="0" smtClean="0">
                <a:ea typeface="Tahoma" panose="020B0604030504040204" pitchFamily="34" charset="0"/>
                <a:cs typeface="Tahoma" panose="020B0604030504040204" pitchFamily="34" charset="0"/>
              </a:rPr>
              <a:t>]</a:t>
            </a:r>
            <a:endParaRPr sz="10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08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/>
      <p:bldP spid="25" grpId="0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67317-A9AB-4E54-871B-CD2EEDE7C57D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86"/>
          <a:stretch/>
        </p:blipFill>
        <p:spPr>
          <a:xfrm>
            <a:off x="66907" y="1155194"/>
            <a:ext cx="6211229" cy="3990336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2870" y="324427"/>
            <a:ext cx="877823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 smtClean="0">
                <a:solidFill>
                  <a:srgbClr val="0066FF"/>
                </a:solidFill>
              </a:rPr>
              <a:t>COPING WITH SECONDARY BEAMS </a:t>
            </a:r>
            <a:endParaRPr lang="en-US" sz="2800" dirty="0">
              <a:solidFill>
                <a:srgbClr val="0066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9531" y="5290497"/>
            <a:ext cx="30025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simulated in the absence of orbit bump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645" y="1926442"/>
            <a:ext cx="3237464" cy="2447839"/>
          </a:xfrm>
          <a:prstGeom prst="rect">
            <a:avLst/>
          </a:prstGeom>
        </p:spPr>
      </p:pic>
      <p:sp>
        <p:nvSpPr>
          <p:cNvPr id="7" name="CustomShape 6"/>
          <p:cNvSpPr/>
          <p:nvPr/>
        </p:nvSpPr>
        <p:spPr>
          <a:xfrm>
            <a:off x="7005640" y="5830343"/>
            <a:ext cx="1305975" cy="1513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>
              <a:lnSpc>
                <a:spcPct val="100000"/>
              </a:lnSpc>
              <a:buSzPct val="45000"/>
            </a:pPr>
            <a:r>
              <a:rPr lang="en-US" sz="1000" dirty="0" smtClean="0">
                <a:ea typeface="Tahoma" panose="020B0604030504040204" pitchFamily="34" charset="0"/>
                <a:cs typeface="Tahoma" panose="020B0604030504040204" pitchFamily="34" charset="0"/>
              </a:rPr>
              <a:t>[A. </a:t>
            </a:r>
            <a:r>
              <a:rPr lang="en-US" sz="10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Lechner</a:t>
            </a:r>
            <a:r>
              <a:rPr lang="en-US" sz="1000" dirty="0" smtClean="0">
                <a:ea typeface="Tahoma" panose="020B0604030504040204" pitchFamily="34" charset="0"/>
                <a:cs typeface="Tahoma" panose="020B0604030504040204" pitchFamily="34" charset="0"/>
              </a:rPr>
              <a:t>]</a:t>
            </a:r>
            <a:endParaRPr sz="10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24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67317-A9AB-4E54-871B-CD2EEDE7C57D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2870" y="324427"/>
            <a:ext cx="877823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 smtClean="0">
                <a:solidFill>
                  <a:srgbClr val="0066FF"/>
                </a:solidFill>
              </a:rPr>
              <a:t>BY AN ORBIT BUMP</a:t>
            </a:r>
            <a:endParaRPr lang="en-US" sz="2800" dirty="0">
              <a:solidFill>
                <a:srgbClr val="0066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6" y="1555049"/>
            <a:ext cx="9041130" cy="3911469"/>
          </a:xfrm>
          <a:prstGeom prst="rect">
            <a:avLst/>
          </a:prstGeom>
        </p:spPr>
      </p:pic>
      <p:sp>
        <p:nvSpPr>
          <p:cNvPr id="6" name="CustomShape 6"/>
          <p:cNvSpPr/>
          <p:nvPr/>
        </p:nvSpPr>
        <p:spPr>
          <a:xfrm>
            <a:off x="7005640" y="5830343"/>
            <a:ext cx="1305975" cy="1513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>
              <a:lnSpc>
                <a:spcPct val="100000"/>
              </a:lnSpc>
              <a:buSzPct val="45000"/>
            </a:pPr>
            <a:r>
              <a:rPr lang="en-US" sz="1000" dirty="0" smtClean="0">
                <a:ea typeface="Tahoma" panose="020B0604030504040204" pitchFamily="34" charset="0"/>
                <a:cs typeface="Tahoma" panose="020B0604030504040204" pitchFamily="34" charset="0"/>
              </a:rPr>
              <a:t>[A. </a:t>
            </a:r>
            <a:r>
              <a:rPr lang="en-US" sz="10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Lechner</a:t>
            </a:r>
            <a:r>
              <a:rPr lang="en-US" sz="1000" dirty="0" smtClean="0">
                <a:ea typeface="Tahoma" panose="020B0604030504040204" pitchFamily="34" charset="0"/>
                <a:cs typeface="Tahoma" panose="020B0604030504040204" pitchFamily="34" charset="0"/>
              </a:rPr>
              <a:t>]</a:t>
            </a:r>
            <a:endParaRPr sz="10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89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67317-A9AB-4E54-871B-CD2EEDE7C57D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2870" y="324427"/>
            <a:ext cx="877823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 smtClean="0">
                <a:solidFill>
                  <a:srgbClr val="0066FF"/>
                </a:solidFill>
              </a:rPr>
              <a:t>BY A COLLIMATOR</a:t>
            </a:r>
            <a:endParaRPr lang="en-US" sz="2800" dirty="0">
              <a:solidFill>
                <a:srgbClr val="0066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45211" y="2786181"/>
            <a:ext cx="3042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60 cm long W-alloy collimator </a:t>
            </a:r>
          </a:p>
          <a:p>
            <a:pPr algn="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with a 30 sigma gap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29" y="1004049"/>
            <a:ext cx="4748291" cy="166083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097165" y="1079900"/>
            <a:ext cx="3880022" cy="1274063"/>
            <a:chOff x="787048" y="3866512"/>
            <a:chExt cx="3880022" cy="127406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l="5964" r="2193" b="11142"/>
            <a:stretch/>
          </p:blipFill>
          <p:spPr>
            <a:xfrm>
              <a:off x="787048" y="3866512"/>
              <a:ext cx="3880022" cy="127406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 bwMode="auto">
            <a:xfrm>
              <a:off x="2555074" y="4795024"/>
              <a:ext cx="1247492" cy="34555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288" t="2943" b="1"/>
          <a:stretch/>
        </p:blipFill>
        <p:spPr>
          <a:xfrm>
            <a:off x="203360" y="3414329"/>
            <a:ext cx="4725860" cy="27063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3384" y="2240908"/>
            <a:ext cx="2869021" cy="3920996"/>
          </a:xfrm>
          <a:prstGeom prst="rect">
            <a:avLst/>
          </a:prstGeom>
        </p:spPr>
      </p:pic>
      <p:sp>
        <p:nvSpPr>
          <p:cNvPr id="12" name="CustomShape 6"/>
          <p:cNvSpPr/>
          <p:nvPr/>
        </p:nvSpPr>
        <p:spPr>
          <a:xfrm>
            <a:off x="4491989" y="5916841"/>
            <a:ext cx="1305975" cy="1513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>
              <a:lnSpc>
                <a:spcPct val="100000"/>
              </a:lnSpc>
              <a:buSzPct val="45000"/>
            </a:pPr>
            <a:r>
              <a:rPr lang="en-US" sz="1000" dirty="0" smtClean="0">
                <a:ea typeface="Tahoma" panose="020B0604030504040204" pitchFamily="34" charset="0"/>
                <a:cs typeface="Tahoma" panose="020B0604030504040204" pitchFamily="34" charset="0"/>
              </a:rPr>
              <a:t>[A. </a:t>
            </a:r>
            <a:r>
              <a:rPr lang="en-US" sz="10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Lechner</a:t>
            </a:r>
            <a:r>
              <a:rPr lang="en-US" sz="1000" dirty="0" smtClean="0">
                <a:ea typeface="Tahoma" panose="020B0604030504040204" pitchFamily="34" charset="0"/>
                <a:cs typeface="Tahoma" panose="020B0604030504040204" pitchFamily="34" charset="0"/>
              </a:rPr>
              <a:t>]</a:t>
            </a:r>
            <a:endParaRPr sz="10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08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67317-A9AB-4E54-871B-CD2EEDE7C57D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2870" y="324427"/>
            <a:ext cx="877823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 smtClean="0">
                <a:solidFill>
                  <a:srgbClr val="0066FF"/>
                </a:solidFill>
              </a:rPr>
              <a:t>MAGNET PROTECTION</a:t>
            </a:r>
            <a:endParaRPr lang="en-US" sz="2800" dirty="0">
              <a:solidFill>
                <a:srgbClr val="0066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" y="2571140"/>
            <a:ext cx="8616086" cy="28896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42" y="1073165"/>
            <a:ext cx="7736893" cy="1301205"/>
          </a:xfrm>
          <a:prstGeom prst="rect">
            <a:avLst/>
          </a:prstGeom>
        </p:spPr>
      </p:pic>
      <p:sp>
        <p:nvSpPr>
          <p:cNvPr id="7" name="CustomShape 6"/>
          <p:cNvSpPr/>
          <p:nvPr/>
        </p:nvSpPr>
        <p:spPr>
          <a:xfrm>
            <a:off x="7005640" y="5830343"/>
            <a:ext cx="1471095" cy="1513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>
              <a:lnSpc>
                <a:spcPct val="100000"/>
              </a:lnSpc>
              <a:buSzPct val="45000"/>
            </a:pPr>
            <a:r>
              <a:rPr lang="en-US" sz="1000" dirty="0" smtClean="0">
                <a:ea typeface="Tahoma" panose="020B0604030504040204" pitchFamily="34" charset="0"/>
                <a:cs typeface="Tahoma" panose="020B0604030504040204" pitchFamily="34" charset="0"/>
              </a:rPr>
              <a:t>[C. </a:t>
            </a:r>
            <a:r>
              <a:rPr lang="en-US" sz="10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Bahamonde</a:t>
            </a:r>
            <a:r>
              <a:rPr lang="en-US" sz="1000" dirty="0" smtClean="0">
                <a:ea typeface="Tahoma" panose="020B0604030504040204" pitchFamily="34" charset="0"/>
                <a:cs typeface="Tahoma" panose="020B0604030504040204" pitchFamily="34" charset="0"/>
              </a:rPr>
              <a:t> Castro]</a:t>
            </a:r>
            <a:endParaRPr sz="10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63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67317-A9AB-4E54-871B-CD2EEDE7C57D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2870" y="324427"/>
            <a:ext cx="877823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 smtClean="0">
                <a:solidFill>
                  <a:srgbClr val="0066FF"/>
                </a:solidFill>
              </a:rPr>
              <a:t>RADIATION TO ELECTRONICS</a:t>
            </a:r>
            <a:endParaRPr lang="en-US" sz="2800" dirty="0">
              <a:solidFill>
                <a:srgbClr val="0066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9481" t="48483"/>
          <a:stretch/>
        </p:blipFill>
        <p:spPr>
          <a:xfrm>
            <a:off x="4670183" y="1788769"/>
            <a:ext cx="4016617" cy="281418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64523" y="1825837"/>
            <a:ext cx="3929450" cy="2764696"/>
            <a:chOff x="364523" y="1788769"/>
            <a:chExt cx="3929450" cy="276469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927" t="1233" r="44811" b="43095"/>
            <a:stretch/>
          </p:blipFill>
          <p:spPr>
            <a:xfrm>
              <a:off x="364523" y="1788769"/>
              <a:ext cx="3905042" cy="2752735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 bwMode="auto">
            <a:xfrm>
              <a:off x="3830595" y="4108622"/>
              <a:ext cx="463378" cy="44484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8" name="CustomShape 6"/>
          <p:cNvSpPr/>
          <p:nvPr/>
        </p:nvSpPr>
        <p:spPr>
          <a:xfrm>
            <a:off x="7005640" y="5830343"/>
            <a:ext cx="1471095" cy="1513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>
              <a:lnSpc>
                <a:spcPct val="100000"/>
              </a:lnSpc>
              <a:buSzPct val="45000"/>
            </a:pPr>
            <a:r>
              <a:rPr lang="en-US" sz="1000" dirty="0" smtClean="0">
                <a:ea typeface="Tahoma" panose="020B0604030504040204" pitchFamily="34" charset="0"/>
                <a:cs typeface="Tahoma" panose="020B0604030504040204" pitchFamily="34" charset="0"/>
              </a:rPr>
              <a:t>[C. </a:t>
            </a:r>
            <a:r>
              <a:rPr lang="en-US" sz="10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Bahamonde</a:t>
            </a:r>
            <a:r>
              <a:rPr lang="en-US" sz="1000" dirty="0" smtClean="0">
                <a:ea typeface="Tahoma" panose="020B0604030504040204" pitchFamily="34" charset="0"/>
                <a:cs typeface="Tahoma" panose="020B0604030504040204" pitchFamily="34" charset="0"/>
              </a:rPr>
              <a:t> Castro]</a:t>
            </a:r>
            <a:endParaRPr sz="10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2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67317-A9AB-4E54-871B-CD2EEDE7C57D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62940" y="255588"/>
            <a:ext cx="7620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>
                <a:solidFill>
                  <a:srgbClr val="0066FF"/>
                </a:solidFill>
              </a:rPr>
              <a:t>MAIN RADIATION EFFECTS ON ELECTRONICS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74648" y="1411152"/>
          <a:ext cx="8984658" cy="4693920"/>
        </p:xfrm>
        <a:graphic>
          <a:graphicData uri="http://schemas.openxmlformats.org/drawingml/2006/table">
            <a:tbl>
              <a:tblPr/>
              <a:tblGrid>
                <a:gridCol w="1408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9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5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11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8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relevant physical quantity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the effect is scaling with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Single Event effects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(Random in time)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Single Event Upset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(SEU)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Memory bit flip  (soft error)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Temporary functional failure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High energy hadron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fluence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[cm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-2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]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(but also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thermal neutrons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!)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Single Event Latchup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(SEL)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Abnormal high current state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Permanent/destructive if not protected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High energy hadron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fluence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[cm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-2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]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Cumulative effects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(Long term)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Total Ionizing Dose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(TID)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Charge build-up in oxide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Threshold shift &amp; increased leakage current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Ultimately destructive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Ionizing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dose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[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Gy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Displacement damage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Atomic displacements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Degradation over time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Ultimately destructive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Silicon 1 MeV-equivalent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neutron 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fluence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600" baseline="0" dirty="0" smtClean="0">
                          <a:latin typeface="Calibri" pitchFamily="34" charset="0"/>
                          <a:cs typeface="Calibri" pitchFamily="34" charset="0"/>
                        </a:rPr>
                        <a:t>[cm</a:t>
                      </a:r>
                      <a:r>
                        <a:rPr lang="en-US" sz="1600" baseline="30000" dirty="0" smtClean="0">
                          <a:latin typeface="Calibri" pitchFamily="34" charset="0"/>
                          <a:cs typeface="Calibri" pitchFamily="34" charset="0"/>
                        </a:rPr>
                        <a:t>-2</a:t>
                      </a:r>
                      <a:r>
                        <a:rPr lang="en-US" sz="1600" baseline="0" dirty="0" smtClean="0">
                          <a:latin typeface="Calibri" pitchFamily="34" charset="0"/>
                          <a:cs typeface="Calibri" pitchFamily="34" charset="0"/>
                        </a:rPr>
                        <a:t>]</a:t>
                      </a:r>
                      <a:endParaRPr lang="en-US" sz="1800" baseline="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{NIEL -&gt; DPA}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777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67317-A9AB-4E54-871B-CD2EEDE7C57D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60" y="893995"/>
            <a:ext cx="8405079" cy="5070010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2870" y="324427"/>
            <a:ext cx="877823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 smtClean="0">
                <a:solidFill>
                  <a:srgbClr val="0066FF"/>
                </a:solidFill>
              </a:rPr>
              <a:t>CUMULATIVE DAMAGE</a:t>
            </a:r>
            <a:endParaRPr lang="en-US" sz="2800" dirty="0">
              <a:solidFill>
                <a:srgbClr val="0066FF"/>
              </a:solidFill>
            </a:endParaRPr>
          </a:p>
        </p:txBody>
      </p:sp>
      <p:sp>
        <p:nvSpPr>
          <p:cNvPr id="6" name="CustomShape 6"/>
          <p:cNvSpPr/>
          <p:nvPr/>
        </p:nvSpPr>
        <p:spPr>
          <a:xfrm>
            <a:off x="4142912" y="3411460"/>
            <a:ext cx="1102532" cy="1513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>
              <a:lnSpc>
                <a:spcPct val="100000"/>
              </a:lnSpc>
              <a:buSzPct val="45000"/>
            </a:pPr>
            <a:r>
              <a:rPr lang="en-US" sz="1000" dirty="0" smtClean="0">
                <a:ea typeface="Tahoma" panose="020B0604030504040204" pitchFamily="34" charset="0"/>
                <a:cs typeface="Tahoma" panose="020B0604030504040204" pitchFamily="34" charset="0"/>
              </a:rPr>
              <a:t>[C. </a:t>
            </a:r>
            <a:r>
              <a:rPr lang="en-US" sz="10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Bahamonde</a:t>
            </a:r>
            <a:r>
              <a:rPr lang="en-US" sz="10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>
              <a:lnSpc>
                <a:spcPct val="100000"/>
              </a:lnSpc>
              <a:buSzPct val="45000"/>
            </a:pPr>
            <a:r>
              <a:rPr lang="en-US" sz="1000" dirty="0" smtClean="0">
                <a:ea typeface="Tahoma" panose="020B0604030504040204" pitchFamily="34" charset="0"/>
                <a:cs typeface="Tahoma" panose="020B0604030504040204" pitchFamily="34" charset="0"/>
              </a:rPr>
              <a:t>Castro]</a:t>
            </a:r>
            <a:endParaRPr sz="10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33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67317-A9AB-4E54-871B-CD2EEDE7C57D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2870" y="324427"/>
            <a:ext cx="877823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 smtClean="0">
                <a:solidFill>
                  <a:srgbClr val="0066FF"/>
                </a:solidFill>
              </a:rPr>
              <a:t>SINGLE EVENT EFFECTS</a:t>
            </a:r>
            <a:endParaRPr lang="en-US" sz="2800" dirty="0">
              <a:solidFill>
                <a:srgbClr val="0066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40"/>
          <a:stretch/>
        </p:blipFill>
        <p:spPr>
          <a:xfrm>
            <a:off x="439654" y="910216"/>
            <a:ext cx="8441455" cy="5224913"/>
          </a:xfrm>
          <a:prstGeom prst="rect">
            <a:avLst/>
          </a:prstGeom>
        </p:spPr>
      </p:pic>
      <p:sp>
        <p:nvSpPr>
          <p:cNvPr id="5" name="CustomShape 6"/>
          <p:cNvSpPr/>
          <p:nvPr/>
        </p:nvSpPr>
        <p:spPr>
          <a:xfrm>
            <a:off x="4867921" y="3828547"/>
            <a:ext cx="1471095" cy="1513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>
              <a:lnSpc>
                <a:spcPct val="100000"/>
              </a:lnSpc>
              <a:buSzPct val="45000"/>
            </a:pPr>
            <a:r>
              <a:rPr lang="en-US" sz="1000" dirty="0" smtClean="0">
                <a:ea typeface="Tahoma" panose="020B0604030504040204" pitchFamily="34" charset="0"/>
                <a:cs typeface="Tahoma" panose="020B0604030504040204" pitchFamily="34" charset="0"/>
              </a:rPr>
              <a:t>[C. </a:t>
            </a:r>
            <a:r>
              <a:rPr lang="en-US" sz="10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Bahamonde</a:t>
            </a:r>
            <a:r>
              <a:rPr lang="en-US" sz="1000" dirty="0" smtClean="0">
                <a:ea typeface="Tahoma" panose="020B0604030504040204" pitchFamily="34" charset="0"/>
                <a:cs typeface="Tahoma" panose="020B0604030504040204" pitchFamily="34" charset="0"/>
              </a:rPr>
              <a:t> Castro]</a:t>
            </a:r>
            <a:endParaRPr sz="10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82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67317-A9AB-4E54-871B-CD2EEDE7C57D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2870" y="324427"/>
            <a:ext cx="877823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 smtClean="0">
                <a:solidFill>
                  <a:srgbClr val="0066FF"/>
                </a:solidFill>
              </a:rPr>
              <a:t>NEW CHALLENGES</a:t>
            </a:r>
            <a:endParaRPr lang="en-US" sz="2800" dirty="0">
              <a:solidFill>
                <a:srgbClr val="0066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735" y="1093573"/>
            <a:ext cx="5487035" cy="3007708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108016"/>
              </p:ext>
            </p:extLst>
          </p:nvPr>
        </p:nvGraphicFramePr>
        <p:xfrm>
          <a:off x="1783783" y="4402896"/>
          <a:ext cx="5416412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688172146"/>
                    </a:ext>
                  </a:extLst>
                </a:gridCol>
                <a:gridCol w="1758812">
                  <a:extLst>
                    <a:ext uri="{9D8B030D-6E8A-4147-A177-3AD203B41FA5}">
                      <a16:colId xmlns:a16="http://schemas.microsoft.com/office/drawing/2014/main" val="116718258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708901031"/>
                    </a:ext>
                  </a:extLst>
                </a:gridCol>
              </a:tblGrid>
              <a:tr h="25350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one side cross section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FCC (√</a:t>
                      </a:r>
                      <a:r>
                        <a:rPr lang="en-US" sz="1200" dirty="0" err="1" smtClean="0"/>
                        <a:t>s</a:t>
                      </a:r>
                      <a:r>
                        <a:rPr lang="en-US" sz="1200" baseline="-25000" dirty="0" err="1" smtClean="0"/>
                        <a:t>NN</a:t>
                      </a:r>
                      <a:r>
                        <a:rPr lang="en-US" sz="1200" dirty="0" smtClean="0"/>
                        <a:t> = 40 </a:t>
                      </a:r>
                      <a:r>
                        <a:rPr lang="en-US" sz="1200" dirty="0" err="1" smtClean="0"/>
                        <a:t>TeV</a:t>
                      </a:r>
                      <a:r>
                        <a:rPr lang="en-US" sz="1200" dirty="0" smtClean="0"/>
                        <a:t>) [b]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FCC (3 </a:t>
                      </a:r>
                      <a:r>
                        <a:rPr lang="en-US" sz="1200" b="1" u="sng" dirty="0" smtClean="0">
                          <a:cs typeface="Tahoma" pitchFamily="34" charset="0"/>
                        </a:rPr>
                        <a:t>1</a:t>
                      </a:r>
                      <a:r>
                        <a:rPr lang="en-US" sz="1200" b="1" u="sng" kern="0" dirty="0" smtClean="0">
                          <a:cs typeface="Tahoma" pitchFamily="34" charset="0"/>
                        </a:rPr>
                        <a:t>0</a:t>
                      </a:r>
                      <a:r>
                        <a:rPr lang="en-US" sz="1200" b="1" u="sng" kern="0" baseline="30000" dirty="0" smtClean="0">
                          <a:cs typeface="Tahoma" pitchFamily="34" charset="0"/>
                        </a:rPr>
                        <a:t>29</a:t>
                      </a:r>
                      <a:r>
                        <a:rPr lang="en-US" sz="1200" kern="0" dirty="0" smtClean="0">
                          <a:cs typeface="Tahoma" pitchFamily="34" charset="0"/>
                        </a:rPr>
                        <a:t> cm</a:t>
                      </a:r>
                      <a:r>
                        <a:rPr lang="en-US" sz="1200" kern="0" baseline="30000" dirty="0" smtClean="0">
                          <a:cs typeface="Tahoma" pitchFamily="34" charset="0"/>
                        </a:rPr>
                        <a:t>-2</a:t>
                      </a:r>
                      <a:r>
                        <a:rPr lang="en-US" sz="1200" kern="0" dirty="0" smtClean="0">
                          <a:cs typeface="Tahoma" pitchFamily="34" charset="0"/>
                        </a:rPr>
                        <a:t> s</a:t>
                      </a:r>
                      <a:r>
                        <a:rPr lang="en-US" sz="1200" kern="0" baseline="30000" dirty="0" smtClean="0">
                          <a:cs typeface="Tahoma" pitchFamily="34" charset="0"/>
                        </a:rPr>
                        <a:t>-1</a:t>
                      </a:r>
                      <a:r>
                        <a:rPr lang="en-US" sz="1200" dirty="0" smtClean="0"/>
                        <a:t>) [kW]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363443"/>
                  </a:ext>
                </a:extLst>
              </a:tr>
              <a:tr h="25350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BFPP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345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70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836022"/>
                  </a:ext>
                </a:extLst>
              </a:tr>
              <a:tr h="25350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accent6"/>
                          </a:solidFill>
                        </a:rPr>
                        <a:t>EMD1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accent6"/>
                          </a:solidFill>
                        </a:rPr>
                        <a:t>120</a:t>
                      </a:r>
                      <a:endParaRPr lang="en-US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6"/>
                          </a:solidFill>
                        </a:rPr>
                        <a:t>25</a:t>
                      </a:r>
                      <a:endParaRPr lang="en-US" sz="1200" b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7122372"/>
                  </a:ext>
                </a:extLst>
              </a:tr>
              <a:tr h="25350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B0F0"/>
                          </a:solidFill>
                        </a:rPr>
                        <a:t>EMD2</a:t>
                      </a:r>
                      <a:endParaRPr lang="en-US" sz="12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B0F0"/>
                          </a:solidFill>
                        </a:rPr>
                        <a:t>35</a:t>
                      </a:r>
                      <a:endParaRPr lang="en-US" sz="12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B0F0"/>
                          </a:solidFill>
                        </a:rPr>
                        <a:t>7</a:t>
                      </a:r>
                      <a:endParaRPr lang="en-US" sz="1200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596610"/>
                  </a:ext>
                </a:extLst>
              </a:tr>
            </a:tbl>
          </a:graphicData>
        </a:graphic>
      </p:graphicFrame>
      <p:sp>
        <p:nvSpPr>
          <p:cNvPr id="7" name="CustomShape 6"/>
          <p:cNvSpPr/>
          <p:nvPr/>
        </p:nvSpPr>
        <p:spPr>
          <a:xfrm>
            <a:off x="5483621" y="1236186"/>
            <a:ext cx="1102532" cy="1513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>
              <a:lnSpc>
                <a:spcPct val="100000"/>
              </a:lnSpc>
              <a:buSzPct val="45000"/>
            </a:pPr>
            <a:r>
              <a:rPr lang="en-US" sz="1000" dirty="0" smtClean="0">
                <a:ea typeface="Tahoma" panose="020B0604030504040204" pitchFamily="34" charset="0"/>
                <a:cs typeface="Tahoma" panose="020B0604030504040204" pitchFamily="34" charset="0"/>
              </a:rPr>
              <a:t>[J. Molson]</a:t>
            </a:r>
            <a:endParaRPr sz="10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86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67317-A9AB-4E54-871B-CD2EEDE7C57D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2870" y="324427"/>
            <a:ext cx="877823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 smtClean="0">
                <a:solidFill>
                  <a:srgbClr val="0066FF"/>
                </a:solidFill>
              </a:rPr>
              <a:t>SECONDARY BEAMS</a:t>
            </a:r>
            <a:endParaRPr lang="en-US" sz="2800" dirty="0">
              <a:solidFill>
                <a:srgbClr val="0066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859" y="1448510"/>
            <a:ext cx="24913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Bound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Free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Pair Production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43718" y="1439930"/>
            <a:ext cx="724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Symbol" panose="05050102010706020507" pitchFamily="18" charset="2"/>
                <a:ea typeface="Tahoma" pitchFamily="34" charset="0"/>
                <a:cs typeface="Tahoma" pitchFamily="34" charset="0"/>
              </a:rPr>
              <a:t>d</a:t>
            </a:r>
            <a:r>
              <a:rPr lang="en-US" sz="1400" dirty="0" smtClean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 &gt; 0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756177" y="1401219"/>
            <a:ext cx="3524748" cy="359323"/>
            <a:chOff x="1652732" y="3375168"/>
            <a:chExt cx="3524748" cy="359323"/>
          </a:xfrm>
        </p:grpSpPr>
        <p:sp>
          <p:nvSpPr>
            <p:cNvPr id="15" name="TextBox 14"/>
            <p:cNvSpPr txBox="1"/>
            <p:nvPr/>
          </p:nvSpPr>
          <p:spPr>
            <a:xfrm>
              <a:off x="1652732" y="3426714"/>
              <a:ext cx="3524748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ea typeface="Tahoma" pitchFamily="34" charset="0"/>
                  <a:cs typeface="Tahoma" pitchFamily="34" charset="0"/>
                </a:rPr>
                <a:t>Z</a:t>
              </a:r>
              <a:r>
                <a:rPr lang="en-US" sz="1400" baseline="30000" dirty="0" smtClean="0">
                  <a:ea typeface="Tahoma" pitchFamily="34" charset="0"/>
                  <a:cs typeface="Tahoma" pitchFamily="34" charset="0"/>
                </a:rPr>
                <a:t>Z+</a:t>
              </a:r>
              <a:r>
                <a:rPr lang="en-US" sz="1400" dirty="0" smtClean="0">
                  <a:ea typeface="Tahoma" pitchFamily="34" charset="0"/>
                  <a:cs typeface="Tahoma" pitchFamily="34" charset="0"/>
                </a:rPr>
                <a:t> + Z</a:t>
              </a:r>
              <a:r>
                <a:rPr lang="en-US" sz="1400" baseline="30000" dirty="0" smtClean="0">
                  <a:ea typeface="Tahoma" pitchFamily="34" charset="0"/>
                  <a:cs typeface="Tahoma" pitchFamily="34" charset="0"/>
                </a:rPr>
                <a:t>Z+</a:t>
              </a:r>
              <a:r>
                <a:rPr lang="en-US" sz="1400" dirty="0" smtClean="0">
                  <a:ea typeface="Tahoma" pitchFamily="34" charset="0"/>
                  <a:cs typeface="Tahoma" pitchFamily="34" charset="0"/>
                </a:rPr>
                <a:t>   </a:t>
              </a:r>
              <a:r>
                <a:rPr lang="en-US" sz="1400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→             </a:t>
              </a:r>
              <a:r>
                <a:rPr lang="en-US" sz="1400" dirty="0" smtClean="0">
                  <a:ea typeface="Tahoma" pitchFamily="34" charset="0"/>
                  <a:cs typeface="Tahoma" pitchFamily="34" charset="0"/>
                </a:rPr>
                <a:t>Z</a:t>
              </a:r>
              <a:r>
                <a:rPr lang="en-US" sz="1400" baseline="30000" dirty="0" smtClean="0">
                  <a:ea typeface="Tahoma" pitchFamily="34" charset="0"/>
                  <a:cs typeface="Tahoma" pitchFamily="34" charset="0"/>
                </a:rPr>
                <a:t>Z+</a:t>
              </a:r>
              <a:r>
                <a:rPr lang="en-US" sz="1400" dirty="0" smtClean="0">
                  <a:ea typeface="Tahoma" pitchFamily="34" charset="0"/>
                  <a:cs typeface="Tahoma" pitchFamily="34" charset="0"/>
                </a:rPr>
                <a:t> + </a:t>
              </a:r>
              <a:r>
                <a:rPr lang="en-US" sz="1400" dirty="0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Z</a:t>
              </a:r>
              <a:r>
                <a:rPr lang="en-US" sz="1400" baseline="30000" dirty="0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(Z-1)+</a:t>
              </a:r>
              <a:r>
                <a:rPr lang="en-US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+ </a:t>
              </a:r>
              <a:r>
                <a:rPr lang="en-US" sz="1400" dirty="0" smtClean="0">
                  <a:solidFill>
                    <a:schemeClr val="accent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</a:t>
              </a:r>
              <a:r>
                <a:rPr lang="en-US" sz="1400" baseline="30000" dirty="0" smtClean="0">
                  <a:solidFill>
                    <a:schemeClr val="accent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+</a:t>
              </a:r>
              <a:r>
                <a:rPr lang="en-US" sz="1400" dirty="0">
                  <a:ea typeface="Tahoma" pitchFamily="34" charset="0"/>
                  <a:cs typeface="Tahoma" pitchFamily="34" charset="0"/>
                </a:rPr>
                <a:t> </a:t>
              </a:r>
              <a:endParaRPr lang="en-US" sz="1400" baseline="30000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82779" y="3375168"/>
              <a:ext cx="1166926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latin typeface="Symbol" panose="05050102010706020507" pitchFamily="18" charset="2"/>
                  <a:ea typeface="Tahoma" pitchFamily="34" charset="0"/>
                  <a:cs typeface="Symeteo" panose="00000400000000000000" pitchFamily="2" charset="0"/>
                </a:rPr>
                <a:t>g</a:t>
              </a:r>
              <a:r>
                <a:rPr lang="en-US" sz="1100" dirty="0" smtClean="0"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100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→ </a:t>
              </a:r>
              <a:r>
                <a:rPr lang="en-US" sz="1100" dirty="0" smtClean="0">
                  <a:solidFill>
                    <a:srgbClr val="FF0000"/>
                  </a:solidFill>
                  <a:ea typeface="Tahoma" pitchFamily="34" charset="0"/>
                  <a:cs typeface="Tahoma" pitchFamily="34" charset="0"/>
                </a:rPr>
                <a:t>e</a:t>
              </a:r>
              <a:r>
                <a:rPr lang="en-US" sz="1100" baseline="30000" dirty="0" smtClean="0">
                  <a:solidFill>
                    <a:srgbClr val="FF0000"/>
                  </a:solidFill>
                  <a:ea typeface="Tahoma" pitchFamily="34" charset="0"/>
                  <a:cs typeface="Tahoma" pitchFamily="34" charset="0"/>
                </a:rPr>
                <a:t>-</a:t>
              </a:r>
              <a:r>
                <a:rPr lang="en-US" sz="1100" dirty="0" smtClean="0">
                  <a:ea typeface="Tahoma" pitchFamily="34" charset="0"/>
                  <a:cs typeface="Tahoma" pitchFamily="34" charset="0"/>
                </a:rPr>
                <a:t> + </a:t>
              </a:r>
              <a:r>
                <a:rPr lang="en-US" sz="1100" dirty="0" smtClean="0">
                  <a:solidFill>
                    <a:srgbClr val="0000FF"/>
                  </a:solidFill>
                  <a:ea typeface="Tahoma" pitchFamily="34" charset="0"/>
                  <a:cs typeface="Tahoma" pitchFamily="34" charset="0"/>
                </a:rPr>
                <a:t>e</a:t>
              </a:r>
              <a:r>
                <a:rPr lang="en-US" sz="1100" baseline="30000" dirty="0" smtClean="0">
                  <a:solidFill>
                    <a:srgbClr val="0000FF"/>
                  </a:solidFill>
                  <a:ea typeface="Tahoma" pitchFamily="34" charset="0"/>
                  <a:cs typeface="Tahoma" pitchFamily="34" charset="0"/>
                </a:rPr>
                <a:t>+</a:t>
              </a:r>
              <a:r>
                <a:rPr lang="en-US" sz="1100" dirty="0">
                  <a:ea typeface="Tahoma" pitchFamily="34" charset="0"/>
                  <a:cs typeface="Tahoma" pitchFamily="34" charset="0"/>
                </a:rPr>
                <a:t> </a:t>
              </a:r>
              <a:endParaRPr lang="en-US" sz="1100" baseline="30000" dirty="0" smtClean="0"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757008" y="4842244"/>
            <a:ext cx="3524748" cy="353145"/>
            <a:chOff x="1652732" y="3381346"/>
            <a:chExt cx="3524748" cy="353145"/>
          </a:xfrm>
        </p:grpSpPr>
        <p:sp>
          <p:nvSpPr>
            <p:cNvPr id="19" name="TextBox 18"/>
            <p:cNvSpPr txBox="1"/>
            <p:nvPr/>
          </p:nvSpPr>
          <p:spPr>
            <a:xfrm>
              <a:off x="1652732" y="3426714"/>
              <a:ext cx="3524748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baseline="30000" dirty="0" smtClean="0">
                  <a:ea typeface="Tahoma" pitchFamily="34" charset="0"/>
                  <a:cs typeface="Tahoma" pitchFamily="34" charset="0"/>
                </a:rPr>
                <a:t>A</a:t>
              </a:r>
              <a:r>
                <a:rPr lang="en-US" sz="1400" dirty="0" smtClean="0">
                  <a:ea typeface="Tahoma" pitchFamily="34" charset="0"/>
                  <a:cs typeface="Tahoma" pitchFamily="34" charset="0"/>
                </a:rPr>
                <a:t>Z</a:t>
              </a:r>
              <a:r>
                <a:rPr lang="en-US" sz="1400" baseline="30000" dirty="0" smtClean="0">
                  <a:ea typeface="Tahoma" pitchFamily="34" charset="0"/>
                  <a:cs typeface="Tahoma" pitchFamily="34" charset="0"/>
                </a:rPr>
                <a:t>Z+</a:t>
              </a:r>
              <a:r>
                <a:rPr lang="en-US" sz="1400" dirty="0" smtClean="0">
                  <a:ea typeface="Tahoma" pitchFamily="34" charset="0"/>
                  <a:cs typeface="Tahoma" pitchFamily="34" charset="0"/>
                </a:rPr>
                <a:t> + </a:t>
              </a:r>
              <a:r>
                <a:rPr lang="en-US" sz="1400" baseline="30000" dirty="0" smtClean="0">
                  <a:ea typeface="Tahoma" pitchFamily="34" charset="0"/>
                  <a:cs typeface="Tahoma" pitchFamily="34" charset="0"/>
                </a:rPr>
                <a:t>A</a:t>
              </a:r>
              <a:r>
                <a:rPr lang="en-US" sz="1400" dirty="0" smtClean="0">
                  <a:ea typeface="Tahoma" pitchFamily="34" charset="0"/>
                  <a:cs typeface="Tahoma" pitchFamily="34" charset="0"/>
                </a:rPr>
                <a:t>Z</a:t>
              </a:r>
              <a:r>
                <a:rPr lang="en-US" sz="1400" baseline="30000" dirty="0">
                  <a:ea typeface="Tahoma" pitchFamily="34" charset="0"/>
                  <a:cs typeface="Tahoma" pitchFamily="34" charset="0"/>
                </a:rPr>
                <a:t>Z+</a:t>
              </a:r>
              <a:r>
                <a:rPr lang="en-US" sz="1400" dirty="0" smtClean="0">
                  <a:ea typeface="Tahoma" pitchFamily="34" charset="0"/>
                  <a:cs typeface="Tahoma" pitchFamily="34" charset="0"/>
                </a:rPr>
                <a:t>   </a:t>
              </a:r>
              <a:r>
                <a:rPr lang="en-US" sz="1400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→        </a:t>
              </a:r>
              <a:r>
                <a:rPr lang="en-US" sz="1400" baseline="30000" dirty="0" smtClean="0">
                  <a:ea typeface="Tahoma" pitchFamily="34" charset="0"/>
                  <a:cs typeface="Tahoma" pitchFamily="34" charset="0"/>
                </a:rPr>
                <a:t>A</a:t>
              </a:r>
              <a:r>
                <a:rPr lang="en-US" sz="1400" dirty="0" smtClean="0">
                  <a:ea typeface="Tahoma" pitchFamily="34" charset="0"/>
                  <a:cs typeface="Tahoma" pitchFamily="34" charset="0"/>
                </a:rPr>
                <a:t>Z</a:t>
              </a:r>
              <a:r>
                <a:rPr lang="en-US" sz="1400" baseline="30000" dirty="0" smtClean="0">
                  <a:ea typeface="Tahoma" pitchFamily="34" charset="0"/>
                  <a:cs typeface="Tahoma" pitchFamily="34" charset="0"/>
                </a:rPr>
                <a:t>Z+</a:t>
              </a:r>
              <a:r>
                <a:rPr lang="en-US" sz="1400" dirty="0" smtClean="0">
                  <a:ea typeface="Tahoma" pitchFamily="34" charset="0"/>
                  <a:cs typeface="Tahoma" pitchFamily="34" charset="0"/>
                </a:rPr>
                <a:t> + </a:t>
              </a:r>
              <a:r>
                <a:rPr lang="en-US" sz="1400" baseline="30000" dirty="0" smtClean="0">
                  <a:solidFill>
                    <a:srgbClr val="0000FF"/>
                  </a:solidFill>
                  <a:ea typeface="Tahoma" pitchFamily="34" charset="0"/>
                  <a:cs typeface="Tahoma" pitchFamily="34" charset="0"/>
                </a:rPr>
                <a:t>(A-1)</a:t>
              </a:r>
              <a:r>
                <a:rPr lang="en-US" sz="1400" dirty="0" smtClean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Z</a:t>
              </a:r>
              <a:r>
                <a:rPr lang="en-US" sz="1400" baseline="30000" dirty="0" smtClean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Z+</a:t>
              </a:r>
              <a:r>
                <a:rPr lang="en-US" sz="1400" dirty="0" smtClean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+ </a:t>
              </a:r>
              <a:r>
                <a:rPr lang="en-US" sz="1400" dirty="0" smtClean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</a:t>
              </a:r>
              <a:r>
                <a:rPr lang="en-US" sz="1400" dirty="0" smtClean="0">
                  <a:solidFill>
                    <a:srgbClr val="0000FF"/>
                  </a:solidFill>
                  <a:ea typeface="Tahoma" pitchFamily="34" charset="0"/>
                  <a:cs typeface="Tahoma" pitchFamily="34" charset="0"/>
                </a:rPr>
                <a:t> </a:t>
              </a:r>
              <a:endParaRPr lang="en-US" sz="1400" baseline="30000" dirty="0" smtClean="0">
                <a:solidFill>
                  <a:srgbClr val="0000FF"/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413678" y="3381346"/>
              <a:ext cx="1166926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latin typeface="Symbol" panose="05050102010706020507" pitchFamily="18" charset="2"/>
                  <a:ea typeface="Tahoma" pitchFamily="34" charset="0"/>
                  <a:cs typeface="Symeteo" panose="00000400000000000000" pitchFamily="2" charset="0"/>
                </a:rPr>
                <a:t>g</a:t>
              </a:r>
              <a:r>
                <a:rPr lang="en-US" sz="1100" dirty="0" smtClean="0"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100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→ </a:t>
              </a:r>
              <a:r>
                <a:rPr lang="en-US" sz="1100" baseline="30000" dirty="0" smtClean="0">
                  <a:solidFill>
                    <a:srgbClr val="0000FF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r>
                <a:rPr lang="en-US" sz="1100" dirty="0" smtClean="0">
                  <a:solidFill>
                    <a:srgbClr val="0000FF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Z*</a:t>
              </a:r>
              <a:endParaRPr lang="en-US" sz="1100" baseline="30000" dirty="0" smtClean="0">
                <a:solidFill>
                  <a:srgbClr val="0000FF"/>
                </a:solidFill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756176" y="3091128"/>
            <a:ext cx="3524749" cy="359323"/>
            <a:chOff x="1652731" y="3375168"/>
            <a:chExt cx="3524749" cy="359323"/>
          </a:xfrm>
        </p:grpSpPr>
        <p:sp>
          <p:nvSpPr>
            <p:cNvPr id="22" name="TextBox 21"/>
            <p:cNvSpPr txBox="1"/>
            <p:nvPr/>
          </p:nvSpPr>
          <p:spPr>
            <a:xfrm>
              <a:off x="1652731" y="3426714"/>
              <a:ext cx="3524749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ea typeface="Tahoma" pitchFamily="34" charset="0"/>
                  <a:cs typeface="Tahoma" pitchFamily="34" charset="0"/>
                </a:rPr>
                <a:t>Z</a:t>
              </a:r>
              <a:r>
                <a:rPr lang="en-US" sz="1400" baseline="30000" dirty="0" smtClean="0">
                  <a:ea typeface="Tahoma" pitchFamily="34" charset="0"/>
                  <a:cs typeface="Tahoma" pitchFamily="34" charset="0"/>
                </a:rPr>
                <a:t>Z+</a:t>
              </a:r>
              <a:r>
                <a:rPr lang="en-US" sz="1400" dirty="0" smtClean="0">
                  <a:ea typeface="Tahoma" pitchFamily="34" charset="0"/>
                  <a:cs typeface="Tahoma" pitchFamily="34" charset="0"/>
                </a:rPr>
                <a:t> + Z</a:t>
              </a:r>
              <a:r>
                <a:rPr lang="en-US" sz="1400" baseline="30000" dirty="0" smtClean="0">
                  <a:ea typeface="Tahoma" pitchFamily="34" charset="0"/>
                  <a:cs typeface="Tahoma" pitchFamily="34" charset="0"/>
                </a:rPr>
                <a:t>Z+</a:t>
              </a:r>
              <a:r>
                <a:rPr lang="en-US" sz="1400" dirty="0" smtClean="0">
                  <a:ea typeface="Tahoma" pitchFamily="34" charset="0"/>
                  <a:cs typeface="Tahoma" pitchFamily="34" charset="0"/>
                </a:rPr>
                <a:t>     </a:t>
              </a:r>
              <a:r>
                <a:rPr lang="en-US" sz="1400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→               </a:t>
              </a:r>
              <a:r>
                <a:rPr lang="en-US" sz="1400" dirty="0" smtClean="0">
                  <a:ea typeface="Tahoma" pitchFamily="34" charset="0"/>
                  <a:cs typeface="Tahoma" pitchFamily="34" charset="0"/>
                </a:rPr>
                <a:t>Z</a:t>
              </a:r>
              <a:r>
                <a:rPr lang="en-US" sz="1400" baseline="30000" dirty="0" smtClean="0">
                  <a:ea typeface="Tahoma" pitchFamily="34" charset="0"/>
                  <a:cs typeface="Tahoma" pitchFamily="34" charset="0"/>
                </a:rPr>
                <a:t>Z+</a:t>
              </a:r>
              <a:r>
                <a:rPr lang="en-US" sz="1400" dirty="0" smtClean="0">
                  <a:ea typeface="Tahoma" pitchFamily="34" charset="0"/>
                  <a:cs typeface="Tahoma" pitchFamily="34" charset="0"/>
                </a:rPr>
                <a:t> + </a:t>
              </a:r>
              <a:r>
                <a:rPr lang="en-US" sz="1400" dirty="0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Z</a:t>
              </a:r>
              <a:r>
                <a:rPr lang="en-US" sz="1400" baseline="30000" dirty="0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(Z-2)+</a:t>
              </a:r>
              <a:r>
                <a:rPr lang="en-US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+ </a:t>
              </a:r>
              <a:r>
                <a:rPr lang="en-US" sz="1400" dirty="0" smtClean="0">
                  <a:solidFill>
                    <a:schemeClr val="accent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2e</a:t>
              </a:r>
              <a:r>
                <a:rPr lang="en-US" sz="1400" baseline="30000" dirty="0" smtClean="0">
                  <a:solidFill>
                    <a:schemeClr val="accent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+</a:t>
              </a:r>
              <a:r>
                <a:rPr lang="en-US" sz="1400" dirty="0">
                  <a:solidFill>
                    <a:schemeClr val="accent6"/>
                  </a:solidFill>
                  <a:ea typeface="Tahoma" pitchFamily="34" charset="0"/>
                  <a:cs typeface="Tahoma" pitchFamily="34" charset="0"/>
                </a:rPr>
                <a:t> </a:t>
              </a:r>
              <a:endParaRPr lang="en-US" sz="1400" baseline="30000" dirty="0" smtClean="0">
                <a:solidFill>
                  <a:schemeClr val="accent6"/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456915" y="3375168"/>
              <a:ext cx="1166926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latin typeface="Symbol" panose="05050102010706020507" pitchFamily="18" charset="2"/>
                  <a:ea typeface="Tahoma" pitchFamily="34" charset="0"/>
                  <a:cs typeface="Symeteo" panose="00000400000000000000" pitchFamily="2" charset="0"/>
                </a:rPr>
                <a:t>2(g</a:t>
              </a:r>
              <a:r>
                <a:rPr lang="en-US" sz="1100" dirty="0" smtClean="0"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100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→ </a:t>
              </a:r>
              <a:r>
                <a:rPr lang="en-US" sz="1100" dirty="0" smtClean="0">
                  <a:solidFill>
                    <a:srgbClr val="FF0000"/>
                  </a:solidFill>
                  <a:ea typeface="Tahoma" pitchFamily="34" charset="0"/>
                  <a:cs typeface="Tahoma" pitchFamily="34" charset="0"/>
                </a:rPr>
                <a:t>e</a:t>
              </a:r>
              <a:r>
                <a:rPr lang="en-US" sz="1100" baseline="30000" dirty="0" smtClean="0">
                  <a:solidFill>
                    <a:srgbClr val="FF0000"/>
                  </a:solidFill>
                  <a:ea typeface="Tahoma" pitchFamily="34" charset="0"/>
                  <a:cs typeface="Tahoma" pitchFamily="34" charset="0"/>
                </a:rPr>
                <a:t>-</a:t>
              </a:r>
              <a:r>
                <a:rPr lang="en-US" sz="1100" dirty="0" smtClean="0">
                  <a:ea typeface="Tahoma" pitchFamily="34" charset="0"/>
                  <a:cs typeface="Tahoma" pitchFamily="34" charset="0"/>
                </a:rPr>
                <a:t> + </a:t>
              </a:r>
              <a:r>
                <a:rPr lang="en-US" sz="1100" dirty="0" smtClean="0">
                  <a:solidFill>
                    <a:schemeClr val="accent6"/>
                  </a:solidFill>
                  <a:ea typeface="Tahoma" pitchFamily="34" charset="0"/>
                  <a:cs typeface="Tahoma" pitchFamily="34" charset="0"/>
                </a:rPr>
                <a:t>e</a:t>
              </a:r>
              <a:r>
                <a:rPr lang="en-US" sz="1100" baseline="30000" dirty="0" smtClean="0">
                  <a:solidFill>
                    <a:schemeClr val="accent6"/>
                  </a:solidFill>
                  <a:ea typeface="Tahoma" pitchFamily="34" charset="0"/>
                  <a:cs typeface="Tahoma" pitchFamily="34" charset="0"/>
                </a:rPr>
                <a:t>+</a:t>
              </a:r>
              <a:r>
                <a:rPr lang="en-US" sz="1100" dirty="0" smtClean="0">
                  <a:latin typeface="Symbol" panose="05050102010706020507" pitchFamily="18" charset="2"/>
                  <a:ea typeface="Tahoma" pitchFamily="34" charset="0"/>
                  <a:cs typeface="Tahoma" pitchFamily="34" charset="0"/>
                </a:rPr>
                <a:t>)</a:t>
              </a:r>
              <a:endParaRPr lang="en-US" sz="1100" baseline="30000" dirty="0" smtClean="0">
                <a:latin typeface="Symbol" panose="05050102010706020507" pitchFamily="18" charset="2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756177" y="5605590"/>
            <a:ext cx="3524748" cy="353145"/>
            <a:chOff x="1652732" y="3381346"/>
            <a:chExt cx="3524748" cy="353145"/>
          </a:xfrm>
        </p:grpSpPr>
        <p:sp>
          <p:nvSpPr>
            <p:cNvPr id="25" name="TextBox 24"/>
            <p:cNvSpPr txBox="1"/>
            <p:nvPr/>
          </p:nvSpPr>
          <p:spPr>
            <a:xfrm>
              <a:off x="1652732" y="3426714"/>
              <a:ext cx="3524748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baseline="30000" dirty="0" smtClean="0">
                  <a:ea typeface="Tahoma" pitchFamily="34" charset="0"/>
                  <a:cs typeface="Tahoma" pitchFamily="34" charset="0"/>
                </a:rPr>
                <a:t>A</a:t>
              </a:r>
              <a:r>
                <a:rPr lang="en-US" sz="1400" dirty="0" smtClean="0">
                  <a:ea typeface="Tahoma" pitchFamily="34" charset="0"/>
                  <a:cs typeface="Tahoma" pitchFamily="34" charset="0"/>
                </a:rPr>
                <a:t>Z</a:t>
              </a:r>
              <a:r>
                <a:rPr lang="en-US" sz="1400" baseline="30000" dirty="0" smtClean="0">
                  <a:ea typeface="Tahoma" pitchFamily="34" charset="0"/>
                  <a:cs typeface="Tahoma" pitchFamily="34" charset="0"/>
                </a:rPr>
                <a:t>Z+</a:t>
              </a:r>
              <a:r>
                <a:rPr lang="en-US" sz="1400" dirty="0" smtClean="0">
                  <a:ea typeface="Tahoma" pitchFamily="34" charset="0"/>
                  <a:cs typeface="Tahoma" pitchFamily="34" charset="0"/>
                </a:rPr>
                <a:t> + </a:t>
              </a:r>
              <a:r>
                <a:rPr lang="en-US" sz="1400" baseline="30000" dirty="0" smtClean="0">
                  <a:ea typeface="Tahoma" pitchFamily="34" charset="0"/>
                  <a:cs typeface="Tahoma" pitchFamily="34" charset="0"/>
                </a:rPr>
                <a:t>A</a:t>
              </a:r>
              <a:r>
                <a:rPr lang="en-US" sz="1400" dirty="0" smtClean="0">
                  <a:ea typeface="Tahoma" pitchFamily="34" charset="0"/>
                  <a:cs typeface="Tahoma" pitchFamily="34" charset="0"/>
                </a:rPr>
                <a:t>Z</a:t>
              </a:r>
              <a:r>
                <a:rPr lang="en-US" sz="1400" baseline="30000" dirty="0">
                  <a:ea typeface="Tahoma" pitchFamily="34" charset="0"/>
                  <a:cs typeface="Tahoma" pitchFamily="34" charset="0"/>
                </a:rPr>
                <a:t>Z+</a:t>
              </a:r>
              <a:r>
                <a:rPr lang="en-US" sz="1400" dirty="0" smtClean="0">
                  <a:ea typeface="Tahoma" pitchFamily="34" charset="0"/>
                  <a:cs typeface="Tahoma" pitchFamily="34" charset="0"/>
                </a:rPr>
                <a:t>   </a:t>
              </a:r>
              <a:r>
                <a:rPr lang="en-US" sz="1400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→        </a:t>
              </a:r>
              <a:r>
                <a:rPr lang="en-US" sz="1400" baseline="30000" dirty="0" smtClean="0">
                  <a:ea typeface="Tahoma" pitchFamily="34" charset="0"/>
                  <a:cs typeface="Tahoma" pitchFamily="34" charset="0"/>
                </a:rPr>
                <a:t>A</a:t>
              </a:r>
              <a:r>
                <a:rPr lang="en-US" sz="1400" dirty="0" smtClean="0">
                  <a:ea typeface="Tahoma" pitchFamily="34" charset="0"/>
                  <a:cs typeface="Tahoma" pitchFamily="34" charset="0"/>
                </a:rPr>
                <a:t>Z</a:t>
              </a:r>
              <a:r>
                <a:rPr lang="en-US" sz="1400" baseline="30000" dirty="0" smtClean="0">
                  <a:ea typeface="Tahoma" pitchFamily="34" charset="0"/>
                  <a:cs typeface="Tahoma" pitchFamily="34" charset="0"/>
                </a:rPr>
                <a:t>Z+</a:t>
              </a:r>
              <a:r>
                <a:rPr lang="en-US" sz="1400" dirty="0" smtClean="0">
                  <a:ea typeface="Tahoma" pitchFamily="34" charset="0"/>
                  <a:cs typeface="Tahoma" pitchFamily="34" charset="0"/>
                </a:rPr>
                <a:t> + </a:t>
              </a:r>
              <a:r>
                <a:rPr lang="en-US" sz="1400" baseline="30000" dirty="0" smtClean="0">
                  <a:solidFill>
                    <a:srgbClr val="0000FF"/>
                  </a:solidFill>
                  <a:ea typeface="Tahoma" pitchFamily="34" charset="0"/>
                  <a:cs typeface="Tahoma" pitchFamily="34" charset="0"/>
                </a:rPr>
                <a:t>(A-x)</a:t>
              </a:r>
              <a:r>
                <a:rPr lang="en-US" sz="1400" dirty="0" smtClean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Z</a:t>
              </a:r>
              <a:r>
                <a:rPr lang="en-US" sz="1400" baseline="30000" dirty="0" smtClean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Z+</a:t>
              </a:r>
              <a:r>
                <a:rPr lang="en-US" sz="1400" dirty="0" smtClean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+ </a:t>
              </a:r>
              <a:r>
                <a:rPr lang="en-US" sz="1400" dirty="0" err="1">
                  <a:solidFill>
                    <a:srgbClr val="0000FF"/>
                  </a:solidFill>
                  <a:ea typeface="Tahoma" pitchFamily="34" charset="0"/>
                  <a:cs typeface="Tahoma" pitchFamily="34" charset="0"/>
                </a:rPr>
                <a:t>x</a:t>
              </a:r>
              <a:r>
                <a:rPr lang="en-US" sz="1400" dirty="0" err="1" smtClean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</a:t>
              </a:r>
              <a:r>
                <a:rPr lang="en-US" sz="1400" dirty="0" smtClean="0">
                  <a:ea typeface="Tahoma" pitchFamily="34" charset="0"/>
                  <a:cs typeface="Tahoma" pitchFamily="34" charset="0"/>
                </a:rPr>
                <a:t> </a:t>
              </a:r>
              <a:endParaRPr lang="en-US" sz="1400" baseline="30000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413678" y="3381346"/>
              <a:ext cx="1166926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latin typeface="Symbol" panose="05050102010706020507" pitchFamily="18" charset="2"/>
                  <a:ea typeface="Tahoma" pitchFamily="34" charset="0"/>
                  <a:cs typeface="Symeteo" panose="00000400000000000000" pitchFamily="2" charset="0"/>
                </a:rPr>
                <a:t>g</a:t>
              </a:r>
              <a:r>
                <a:rPr lang="en-US" sz="1100" dirty="0" smtClean="0"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100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→ </a:t>
              </a:r>
              <a:r>
                <a:rPr lang="en-US" sz="1100" baseline="30000" dirty="0" smtClean="0">
                  <a:solidFill>
                    <a:srgbClr val="0000FF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r>
                <a:rPr lang="en-US" sz="1100" dirty="0" smtClean="0">
                  <a:solidFill>
                    <a:srgbClr val="0000FF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Z*</a:t>
              </a:r>
              <a:endParaRPr lang="en-US" sz="1100" baseline="30000" dirty="0" smtClean="0">
                <a:solidFill>
                  <a:srgbClr val="0000FF"/>
                </a:solidFill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348036" y="1010227"/>
            <a:ext cx="2672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ea typeface="Tahoma" pitchFamily="34" charset="0"/>
                <a:cs typeface="Tahoma" pitchFamily="34" charset="0"/>
              </a:rPr>
              <a:t>magnetic rigidity  </a:t>
            </a:r>
            <a:r>
              <a:rPr lang="en-US" dirty="0" smtClean="0">
                <a:ea typeface="Tahoma" pitchFamily="34" charset="0"/>
                <a:cs typeface="Tahoma" pitchFamily="34" charset="0"/>
              </a:rPr>
              <a:t>relative difference</a:t>
            </a:r>
            <a:endParaRPr lang="en-US" sz="1400" dirty="0" smtClean="0"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3838" y="2988438"/>
            <a:ext cx="3240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Double 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Bound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Free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Pair Production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375" y="1728837"/>
            <a:ext cx="914400" cy="9144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842" y="3491810"/>
            <a:ext cx="1151466" cy="9144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143718" y="3104304"/>
            <a:ext cx="8819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Symbol" panose="05050102010706020507" pitchFamily="18" charset="2"/>
                <a:ea typeface="Tahoma" pitchFamily="34" charset="0"/>
                <a:cs typeface="Tahoma" pitchFamily="34" charset="0"/>
              </a:rPr>
              <a:t>d</a:t>
            </a:r>
            <a:r>
              <a:rPr lang="en-US" sz="1400" dirty="0" smtClean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 &gt;&gt; 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4665" y="4887611"/>
            <a:ext cx="3240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Electromagnetic </a:t>
            </a:r>
            <a:r>
              <a:rPr lang="en-US" sz="14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Dissociation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123388" y="4887610"/>
            <a:ext cx="8819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FF"/>
                </a:solidFill>
                <a:latin typeface="Symbol" panose="05050102010706020507" pitchFamily="18" charset="2"/>
                <a:ea typeface="Tahoma" pitchFamily="34" charset="0"/>
                <a:cs typeface="Tahoma" pitchFamily="34" charset="0"/>
              </a:rPr>
              <a:t>d</a:t>
            </a:r>
            <a:r>
              <a:rPr lang="en-US" sz="1400" dirty="0" smtClean="0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 &lt; 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187392" y="5649282"/>
            <a:ext cx="8819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FF"/>
                </a:solidFill>
                <a:latin typeface="Symbol" panose="05050102010706020507" pitchFamily="18" charset="2"/>
                <a:ea typeface="Tahoma" pitchFamily="34" charset="0"/>
                <a:cs typeface="Tahoma" pitchFamily="34" charset="0"/>
              </a:rPr>
              <a:t>d</a:t>
            </a:r>
            <a:r>
              <a:rPr lang="en-US" sz="1400" dirty="0" smtClean="0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 &lt;&lt; 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305396" y="5650957"/>
            <a:ext cx="8819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ea typeface="Tahoma" pitchFamily="34" charset="0"/>
                <a:cs typeface="Tahoma" pitchFamily="34" charset="0"/>
              </a:rPr>
              <a:t>x = 2,…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021" y="5256763"/>
            <a:ext cx="1843172" cy="420026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392541" y="5308955"/>
            <a:ext cx="26032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 smtClean="0">
                <a:ea typeface="Tahoma" pitchFamily="34" charset="0"/>
                <a:cs typeface="Tahoma" pitchFamily="34" charset="0"/>
              </a:rPr>
              <a:t>equivalent photon spectrum ~ Z</a:t>
            </a:r>
            <a:r>
              <a:rPr lang="en-US" sz="1100" b="1" i="1" baseline="30000" dirty="0" smtClean="0">
                <a:ea typeface="Tahoma" pitchFamily="34" charset="0"/>
                <a:cs typeface="Tahoma" pitchFamily="34" charset="0"/>
              </a:rPr>
              <a:t>2</a:t>
            </a:r>
            <a:r>
              <a:rPr lang="en-US" sz="1100" b="1" i="1" dirty="0" smtClean="0">
                <a:ea typeface="Tahoma" pitchFamily="34" charset="0"/>
                <a:cs typeface="Tahoma" pitchFamily="34" charset="0"/>
              </a:rPr>
              <a:t> </a:t>
            </a:r>
            <a:endParaRPr lang="en-US" b="1" dirty="0" smtClean="0">
              <a:ea typeface="Tahoma" pitchFamily="34" charset="0"/>
              <a:cs typeface="Tahom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9451" y="5867200"/>
            <a:ext cx="15554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 smtClean="0">
                <a:ea typeface="Tahoma" pitchFamily="34" charset="0"/>
                <a:cs typeface="Tahoma" pitchFamily="34" charset="0"/>
              </a:rPr>
              <a:t>virtual photon energy</a:t>
            </a:r>
            <a:endParaRPr lang="en-US" dirty="0" smtClean="0"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H="1">
            <a:off x="1334023" y="5627892"/>
            <a:ext cx="120239" cy="2616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Oval 7"/>
          <p:cNvSpPr/>
          <p:nvPr/>
        </p:nvSpPr>
        <p:spPr bwMode="auto">
          <a:xfrm>
            <a:off x="1616087" y="5320106"/>
            <a:ext cx="320040" cy="26161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96105" y="5298473"/>
            <a:ext cx="15554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100" i="1" dirty="0" smtClean="0">
                <a:ea typeface="Tahoma" pitchFamily="34" charset="0"/>
                <a:cs typeface="Tahoma" pitchFamily="34" charset="0"/>
              </a:rPr>
              <a:t>ω</a:t>
            </a:r>
            <a:r>
              <a:rPr lang="en-US" sz="1100" i="1" baseline="-25000" dirty="0" smtClean="0">
                <a:ea typeface="Tahoma" pitchFamily="34" charset="0"/>
                <a:cs typeface="Tahoma" pitchFamily="34" charset="0"/>
              </a:rPr>
              <a:t>max</a:t>
            </a:r>
            <a:r>
              <a:rPr lang="en-US" sz="1100" i="1" dirty="0" smtClean="0">
                <a:ea typeface="Tahoma" pitchFamily="34" charset="0"/>
                <a:cs typeface="Tahoma" pitchFamily="34" charset="0"/>
              </a:rPr>
              <a:t> = </a:t>
            </a:r>
            <a:r>
              <a:rPr lang="en-US" sz="1100" i="1" dirty="0" err="1" smtClean="0">
                <a:ea typeface="Tahoma" pitchFamily="34" charset="0"/>
                <a:cs typeface="Tahoma" pitchFamily="34" charset="0"/>
              </a:rPr>
              <a:t>hc</a:t>
            </a:r>
            <a:r>
              <a:rPr lang="el-GR" sz="1100" b="1" i="1" dirty="0" smtClean="0">
                <a:ea typeface="Tahoma" pitchFamily="34" charset="0"/>
                <a:cs typeface="Tahoma" pitchFamily="34" charset="0"/>
              </a:rPr>
              <a:t>γ</a:t>
            </a:r>
            <a:r>
              <a:rPr lang="en-US" sz="1100" i="1" dirty="0" smtClean="0">
                <a:ea typeface="Tahoma" pitchFamily="34" charset="0"/>
                <a:cs typeface="Tahoma" pitchFamily="34" charset="0"/>
              </a:rPr>
              <a:t> / (2</a:t>
            </a:r>
            <a:r>
              <a:rPr lang="el-GR" sz="1100" i="1" dirty="0" smtClean="0">
                <a:ea typeface="Tahoma" pitchFamily="34" charset="0"/>
                <a:cs typeface="Tahoma" pitchFamily="34" charset="0"/>
              </a:rPr>
              <a:t>π</a:t>
            </a:r>
            <a:r>
              <a:rPr lang="en-US" sz="1100" i="1" dirty="0" smtClean="0">
                <a:ea typeface="Tahoma" pitchFamily="34" charset="0"/>
                <a:cs typeface="Tahoma" pitchFamily="34" charset="0"/>
              </a:rPr>
              <a:t>R</a:t>
            </a:r>
            <a:r>
              <a:rPr lang="en-US" sz="1100" i="1" baseline="-25000" dirty="0" smtClean="0">
                <a:ea typeface="Tahoma" pitchFamily="34" charset="0"/>
                <a:cs typeface="Tahoma" pitchFamily="34" charset="0"/>
              </a:rPr>
              <a:t>A</a:t>
            </a:r>
            <a:r>
              <a:rPr lang="en-US" sz="1100" i="1" dirty="0" smtClean="0">
                <a:ea typeface="Tahoma" pitchFamily="34" charset="0"/>
                <a:cs typeface="Tahoma" pitchFamily="34" charset="0"/>
              </a:rPr>
              <a:t>)</a:t>
            </a:r>
            <a:endParaRPr lang="en-US" dirty="0" smtClean="0"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0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67317-A9AB-4E54-871B-CD2EEDE7C57D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2870" y="324427"/>
            <a:ext cx="877823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 smtClean="0">
                <a:solidFill>
                  <a:srgbClr val="0066FF"/>
                </a:solidFill>
              </a:rPr>
              <a:t>BFPP AT FCC (70 kW)</a:t>
            </a:r>
            <a:endParaRPr lang="en-US" sz="2800" dirty="0">
              <a:solidFill>
                <a:srgbClr val="0066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93" y="1129962"/>
            <a:ext cx="3065560" cy="22127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282" y="3902451"/>
            <a:ext cx="5707472" cy="25159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282" y="1197925"/>
            <a:ext cx="5658898" cy="26816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73891" y="3402592"/>
            <a:ext cx="20694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would absorb </a:t>
            </a:r>
            <a:r>
              <a:rPr lang="en-US" dirty="0" smtClean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55 kW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8869" y="793095"/>
            <a:ext cx="30025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tungsten alloy collimator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3887" y="3616347"/>
            <a:ext cx="13777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peaking at 5 kW/cm</a:t>
            </a:r>
            <a:r>
              <a:rPr lang="en-US" sz="1000" baseline="3000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3</a:t>
            </a:r>
            <a:r>
              <a:rPr lang="en-US" sz="100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 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513994" y="2305483"/>
            <a:ext cx="276840" cy="12831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8504522" y="967093"/>
            <a:ext cx="5622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W/cm</a:t>
            </a:r>
            <a:r>
              <a:rPr lang="en-US" sz="900" baseline="3000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3</a:t>
            </a:r>
            <a:r>
              <a:rPr lang="en-US" sz="90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37" t="1000"/>
          <a:stretch/>
        </p:blipFill>
        <p:spPr>
          <a:xfrm>
            <a:off x="92697" y="1001340"/>
            <a:ext cx="349743" cy="256402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428" y="804107"/>
            <a:ext cx="5529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W/cm</a:t>
            </a:r>
            <a:r>
              <a:rPr lang="en-US" sz="900" baseline="3000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3</a:t>
            </a:r>
            <a:r>
              <a:rPr lang="en-US" sz="90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47070" y="4438005"/>
            <a:ext cx="8299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1350 W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94190" y="4658526"/>
            <a:ext cx="8299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140 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71055" y="4904747"/>
            <a:ext cx="8299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25 W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30530" y="5150083"/>
            <a:ext cx="8299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2</a:t>
            </a:r>
            <a:r>
              <a:rPr lang="en-US" sz="100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 W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44089" y="4399592"/>
            <a:ext cx="2251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severe, but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almost acceptable (if alone!)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2316892" y="4561115"/>
            <a:ext cx="108299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CustomShape 6"/>
          <p:cNvSpPr/>
          <p:nvPr/>
        </p:nvSpPr>
        <p:spPr>
          <a:xfrm>
            <a:off x="341510" y="5766813"/>
            <a:ext cx="1102532" cy="1513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>
              <a:lnSpc>
                <a:spcPct val="100000"/>
              </a:lnSpc>
              <a:buSzPct val="45000"/>
            </a:pPr>
            <a:r>
              <a:rPr lang="en-US" sz="1000" dirty="0" smtClean="0">
                <a:ea typeface="Tahoma" panose="020B0604030504040204" pitchFamily="34" charset="0"/>
                <a:cs typeface="Tahoma" panose="020B0604030504040204" pitchFamily="34" charset="0"/>
              </a:rPr>
              <a:t>[J. Hunt]</a:t>
            </a:r>
            <a:endParaRPr sz="10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33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387417" y="3930608"/>
            <a:ext cx="5645369" cy="2458053"/>
            <a:chOff x="3387417" y="3930608"/>
            <a:chExt cx="5645369" cy="245805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7417" y="3930608"/>
              <a:ext cx="5645369" cy="2458053"/>
            </a:xfrm>
            <a:prstGeom prst="rect">
              <a:avLst/>
            </a:prstGeom>
          </p:spPr>
        </p:pic>
        <p:sp>
          <p:nvSpPr>
            <p:cNvPr id="2" name="Oval 1"/>
            <p:cNvSpPr/>
            <p:nvPr/>
          </p:nvSpPr>
          <p:spPr bwMode="auto">
            <a:xfrm>
              <a:off x="3472249" y="4261884"/>
              <a:ext cx="315097" cy="246221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67317-A9AB-4E54-871B-CD2EEDE7C57D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" y="3959991"/>
            <a:ext cx="3405480" cy="2165725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2870" y="324427"/>
            <a:ext cx="877823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 smtClean="0">
                <a:solidFill>
                  <a:srgbClr val="0066FF"/>
                </a:solidFill>
              </a:rPr>
              <a:t>EMD1 AT FCC (25 kW)</a:t>
            </a:r>
            <a:endParaRPr lang="en-US" sz="2800" dirty="0">
              <a:solidFill>
                <a:srgbClr val="0066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103" y="963478"/>
            <a:ext cx="7756644" cy="29117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09684" y="767039"/>
            <a:ext cx="6320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 err="1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mW</a:t>
            </a:r>
            <a:r>
              <a:rPr lang="en-US" sz="90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/cm</a:t>
            </a:r>
            <a:r>
              <a:rPr lang="en-US" sz="900" baseline="3000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3</a:t>
            </a:r>
            <a:r>
              <a:rPr lang="en-US" sz="90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78" y="1537242"/>
            <a:ext cx="1402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15 kW more on the collimator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45925" y="4268062"/>
            <a:ext cx="8299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24</a:t>
            </a:r>
            <a:r>
              <a:rPr lang="en-US" sz="1000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5</a:t>
            </a:r>
            <a:r>
              <a:rPr lang="en-US" sz="100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0 W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76104" y="4658526"/>
            <a:ext cx="8299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630 W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17160" y="5185778"/>
            <a:ext cx="8299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150 W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18575" y="5685240"/>
            <a:ext cx="8299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15 W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38562" y="4409278"/>
            <a:ext cx="2043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leakage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due to distributed impacts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51398" y="1366067"/>
            <a:ext cx="1402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i="1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charged </a:t>
            </a:r>
            <a:r>
              <a:rPr lang="en-US" i="1" dirty="0" err="1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pions</a:t>
            </a:r>
            <a:endParaRPr lang="en-US" i="1" dirty="0" smtClean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45008" y="1598013"/>
            <a:ext cx="1402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i="1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neutrons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02788" y="1998907"/>
            <a:ext cx="19157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i="1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heavier fragments</a:t>
            </a:r>
          </a:p>
        </p:txBody>
      </p:sp>
      <p:sp>
        <p:nvSpPr>
          <p:cNvPr id="21" name="CustomShape 6"/>
          <p:cNvSpPr/>
          <p:nvPr/>
        </p:nvSpPr>
        <p:spPr>
          <a:xfrm>
            <a:off x="102870" y="3522830"/>
            <a:ext cx="1102532" cy="1513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>
              <a:lnSpc>
                <a:spcPct val="100000"/>
              </a:lnSpc>
              <a:buSzPct val="45000"/>
            </a:pPr>
            <a:r>
              <a:rPr lang="en-US" sz="1000" dirty="0" smtClean="0">
                <a:ea typeface="Tahoma" panose="020B0604030504040204" pitchFamily="34" charset="0"/>
                <a:cs typeface="Tahoma" panose="020B0604030504040204" pitchFamily="34" charset="0"/>
              </a:rPr>
              <a:t>[J. Hunt, </a:t>
            </a:r>
          </a:p>
          <a:p>
            <a:pPr algn="ctr">
              <a:lnSpc>
                <a:spcPct val="100000"/>
              </a:lnSpc>
              <a:buSzPct val="45000"/>
            </a:pPr>
            <a:r>
              <a:rPr lang="en-US" sz="1000" dirty="0" smtClean="0">
                <a:ea typeface="Tahoma" panose="020B0604030504040204" pitchFamily="34" charset="0"/>
                <a:cs typeface="Tahoma" panose="020B0604030504040204" pitchFamily="34" charset="0"/>
              </a:rPr>
              <a:t>J. Molson]</a:t>
            </a:r>
            <a:endParaRPr sz="10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24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67317-A9AB-4E54-871B-CD2EEDE7C57D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63922" y="264641"/>
            <a:ext cx="637799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 smtClean="0">
                <a:solidFill>
                  <a:srgbClr val="0066FF"/>
                </a:solidFill>
              </a:rPr>
              <a:t>INPUT FROM BEAM (HALO) TRACKING</a:t>
            </a:r>
            <a:endParaRPr lang="en-US" sz="2800" dirty="0">
              <a:solidFill>
                <a:srgbClr val="0066FF"/>
              </a:solidFill>
            </a:endParaRPr>
          </a:p>
        </p:txBody>
      </p:sp>
      <p:sp>
        <p:nvSpPr>
          <p:cNvPr id="5" name="Rectangle 4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368068" y="950441"/>
            <a:ext cx="8524919" cy="241606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 defTabSz="449263" eaLnBrk="0" hangingPunct="0">
              <a:lnSpc>
                <a:spcPct val="150000"/>
              </a:lnSpc>
              <a:spcBef>
                <a:spcPts val="0"/>
              </a:spcBef>
              <a:buClr>
                <a:srgbClr val="6F89F7"/>
              </a:buClr>
              <a:buSzPct val="80000"/>
            </a:pPr>
            <a:r>
              <a:rPr lang="en-US" sz="1400" kern="0" dirty="0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Machine protection</a:t>
            </a:r>
            <a:r>
              <a:rPr lang="en-US" sz="1400" kern="0" dirty="0">
                <a:solidFill>
                  <a:srgbClr val="40458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kern="0" dirty="0" smtClean="0">
                <a:solidFill>
                  <a:srgbClr val="40458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calculations lie in </a:t>
            </a:r>
            <a:r>
              <a:rPr lang="en-US" sz="1400" kern="0" dirty="0">
                <a:solidFill>
                  <a:srgbClr val="40458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sz="1400" kern="0" dirty="0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multi-disciplinary</a:t>
            </a:r>
            <a:r>
              <a:rPr lang="en-US" sz="1400" kern="0" dirty="0">
                <a:solidFill>
                  <a:srgbClr val="40458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field, </a:t>
            </a:r>
            <a:r>
              <a:rPr lang="en-US" sz="1400" kern="0" dirty="0" smtClean="0">
                <a:solidFill>
                  <a:srgbClr val="40458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where </a:t>
            </a:r>
            <a:r>
              <a:rPr lang="en-US" sz="1400" kern="0" dirty="0" smtClean="0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particle </a:t>
            </a:r>
            <a:r>
              <a:rPr lang="en-US" sz="1400" kern="0" dirty="0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dynamics</a:t>
            </a:r>
            <a:r>
              <a:rPr lang="en-US" sz="1400" kern="0" dirty="0">
                <a:solidFill>
                  <a:srgbClr val="40458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1400" kern="0" dirty="0" smtClean="0">
                <a:solidFill>
                  <a:srgbClr val="40458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accelerators and </a:t>
            </a:r>
            <a:r>
              <a:rPr lang="en-US" sz="1400" kern="0" dirty="0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radiation-matter interaction</a:t>
            </a:r>
            <a:r>
              <a:rPr lang="en-US" sz="1400" kern="0" dirty="0">
                <a:solidFill>
                  <a:srgbClr val="40458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kern="0" dirty="0" smtClean="0">
                <a:solidFill>
                  <a:srgbClr val="40458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play together.</a:t>
            </a:r>
          </a:p>
          <a:p>
            <a:pPr lvl="0" defTabSz="449263" eaLnBrk="0" hangingPunct="0">
              <a:lnSpc>
                <a:spcPct val="150000"/>
              </a:lnSpc>
              <a:spcBef>
                <a:spcPts val="0"/>
              </a:spcBef>
              <a:buClr>
                <a:srgbClr val="6F89F7"/>
              </a:buClr>
              <a:buSzPct val="80000"/>
            </a:pPr>
            <a:r>
              <a:rPr lang="en-US" sz="1400" kern="0" dirty="0" smtClean="0">
                <a:solidFill>
                  <a:srgbClr val="40458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Energy deposition, particle </a:t>
            </a:r>
            <a:r>
              <a:rPr lang="en-US" sz="1400" kern="0" dirty="0" err="1" smtClean="0">
                <a:solidFill>
                  <a:srgbClr val="40458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fluence</a:t>
            </a:r>
            <a:r>
              <a:rPr lang="en-US" sz="1400" kern="0" dirty="0" smtClean="0">
                <a:solidFill>
                  <a:srgbClr val="40458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monitor signals … are simulated by shower Monte Carlo codes but imply </a:t>
            </a:r>
            <a:r>
              <a:rPr lang="en-US" sz="1400" i="1" kern="0" dirty="0" smtClean="0">
                <a:solidFill>
                  <a:srgbClr val="40458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multi-turn tracking in accelerator rings</a:t>
            </a:r>
            <a:r>
              <a:rPr lang="en-US" sz="1400" kern="0" dirty="0" smtClean="0">
                <a:solidFill>
                  <a:srgbClr val="40458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which requires dedicated codes. On the other hand, the latter ones are faced with the problem of </a:t>
            </a:r>
            <a:r>
              <a:rPr lang="en-US" sz="1400" i="1" kern="0" dirty="0">
                <a:solidFill>
                  <a:srgbClr val="40458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particle scattering in </a:t>
            </a:r>
            <a:r>
              <a:rPr lang="en-US" sz="1400" i="1" kern="0" dirty="0" smtClean="0">
                <a:solidFill>
                  <a:srgbClr val="40458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beam intercepting devices </a:t>
            </a:r>
            <a:r>
              <a:rPr lang="en-US" sz="1400" kern="0" dirty="0" smtClean="0">
                <a:solidFill>
                  <a:srgbClr val="40458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(like collimators).</a:t>
            </a:r>
          </a:p>
          <a:p>
            <a:pPr lvl="0" defTabSz="449263" eaLnBrk="0" hangingPunct="0">
              <a:lnSpc>
                <a:spcPct val="150000"/>
              </a:lnSpc>
              <a:spcBef>
                <a:spcPts val="0"/>
              </a:spcBef>
              <a:buClr>
                <a:srgbClr val="6F89F7"/>
              </a:buClr>
              <a:buSzPct val="80000"/>
            </a:pPr>
            <a:r>
              <a:rPr lang="en-US" sz="1400" kern="0" dirty="0" smtClean="0">
                <a:solidFill>
                  <a:srgbClr val="40458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									The </a:t>
            </a:r>
            <a:r>
              <a:rPr lang="en-US" sz="1400" kern="0" dirty="0">
                <a:solidFill>
                  <a:srgbClr val="40458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interface regularly goes through </a:t>
            </a:r>
            <a:r>
              <a:rPr lang="en-US" sz="1400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static loss files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6F89F7"/>
              </a:buClr>
              <a:buSzPct val="80000"/>
            </a:pPr>
            <a:endParaRPr lang="en-US" sz="1400" dirty="0" smtClean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2" descr="\\cern.ch\dfs\Users\e\eskordis\Desktop\Plots-Graphs\TCPpicture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8" r="25784"/>
          <a:stretch/>
        </p:blipFill>
        <p:spPr bwMode="auto">
          <a:xfrm>
            <a:off x="1522520" y="2832847"/>
            <a:ext cx="2870187" cy="324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4630527" y="3366507"/>
            <a:ext cx="3926541" cy="115394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6F89F7"/>
              </a:buClr>
              <a:buSzPct val="80000"/>
            </a:pPr>
            <a:r>
              <a:rPr lang="en-US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giving the </a:t>
            </a:r>
            <a:r>
              <a:rPr lang="en-US" u="sng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spatial distribution of non-elastic interactions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6F89F7"/>
              </a:buClr>
              <a:buSzPct val="80000"/>
            </a:pPr>
            <a:r>
              <a:rPr lang="en-US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- which cannot be handled by tracking codes - inside the jaw material, together with the direction and energy of the beam particle being lost</a:t>
            </a:r>
            <a:endParaRPr lang="en-US" dirty="0">
              <a:solidFill>
                <a:srgbClr val="00206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59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67317-A9AB-4E54-871B-CD2EEDE7C57D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63922" y="264641"/>
            <a:ext cx="637799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 smtClean="0">
                <a:solidFill>
                  <a:srgbClr val="0066FF"/>
                </a:solidFill>
              </a:rPr>
              <a:t>COUPLING TOOLS</a:t>
            </a:r>
            <a:endParaRPr lang="en-US" sz="2800" dirty="0">
              <a:solidFill>
                <a:srgbClr val="0066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6561" t="39258"/>
          <a:stretch/>
        </p:blipFill>
        <p:spPr>
          <a:xfrm>
            <a:off x="394569" y="1896085"/>
            <a:ext cx="6497369" cy="30900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0704" y="886101"/>
            <a:ext cx="82644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0"/>
              </a:spcBef>
              <a:buClr>
                <a:srgbClr val="6F89F7"/>
              </a:buClr>
              <a:buSzPct val="80000"/>
            </a:pPr>
            <a:r>
              <a:rPr lang="en-US" sz="140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On-line coupling </a:t>
            </a:r>
            <a:r>
              <a:rPr lang="en-US" sz="14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is becoming also available, allowing to avoid possibly critical simplifications (approximate interaction modules in tracking codes and vice versa).</a:t>
            </a:r>
          </a:p>
        </p:txBody>
      </p:sp>
      <p:pic>
        <p:nvPicPr>
          <p:cNvPr id="8" name="Picture 2" descr="C:\Users\amereghe\Desktop\coupling_abstract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" r="4202"/>
          <a:stretch/>
        </p:blipFill>
        <p:spPr bwMode="auto">
          <a:xfrm>
            <a:off x="4894218" y="4545865"/>
            <a:ext cx="4223658" cy="132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6622"/>
          <a:stretch/>
        </p:blipFill>
        <p:spPr>
          <a:xfrm>
            <a:off x="948486" y="5788498"/>
            <a:ext cx="3770812" cy="62038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756435" y="1778463"/>
            <a:ext cx="4943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0"/>
              </a:spcBef>
              <a:buClr>
                <a:srgbClr val="6F89F7"/>
              </a:buClr>
              <a:buSzPct val="80000"/>
            </a:pP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wo codes running at the same time and talking to each other through a </a:t>
            </a:r>
            <a:r>
              <a:rPr lang="en-US" dirty="0" smtClean="0">
                <a:solidFill>
                  <a:srgbClr val="00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network port</a:t>
            </a:r>
            <a:r>
              <a:rPr 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, by which particles are </a:t>
            </a: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xchanged at run-time</a:t>
            </a:r>
            <a:endParaRPr lang="en-US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180187" y="1795181"/>
            <a:ext cx="736905" cy="22642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211581" y="5898395"/>
            <a:ext cx="736905" cy="22642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20"/>
          <p:cNvSpPr txBox="1">
            <a:spLocks noChangeArrowheads="1"/>
          </p:cNvSpPr>
          <p:nvPr/>
        </p:nvSpPr>
        <p:spPr bwMode="auto">
          <a:xfrm>
            <a:off x="6830978" y="3512209"/>
            <a:ext cx="199298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lvl="0" eaLnBrk="1" hangingPunct="1"/>
            <a:r>
              <a:rPr lang="en-US" sz="1000" dirty="0" smtClean="0">
                <a:ea typeface="Tahoma" pitchFamily="34" charset="0"/>
                <a:cs typeface="Tahoma" pitchFamily="34" charset="0"/>
              </a:rPr>
              <a:t>[P.G. Ortega, P. Hermes</a:t>
            </a:r>
            <a:r>
              <a:rPr lang="en-GB" sz="1000" dirty="0" smtClean="0"/>
              <a:t> </a:t>
            </a:r>
            <a:r>
              <a:rPr lang="en-GB" sz="1000" dirty="0"/>
              <a:t>et al</a:t>
            </a:r>
            <a:r>
              <a:rPr lang="en-GB" sz="1000" dirty="0" smtClean="0"/>
              <a:t>., LHC Collimation Working Group, Oct 6, 2014</a:t>
            </a:r>
            <a:r>
              <a:rPr lang="en-US" sz="1000" dirty="0" smtClean="0"/>
              <a:t>]</a:t>
            </a:r>
            <a:endParaRPr lang="en-US" sz="1000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211580" y="5315702"/>
            <a:ext cx="736905" cy="22642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17092" y="5186774"/>
            <a:ext cx="2245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0"/>
              </a:spcBef>
              <a:buClr>
                <a:srgbClr val="6F89F7"/>
              </a:buClr>
              <a:buSzPct val="80000"/>
            </a:pPr>
            <a:r>
              <a:rPr lang="en-US" sz="1600" dirty="0" smtClean="0">
                <a:ea typeface="Tahoma" panose="020B0604030504040204" pitchFamily="34" charset="0"/>
                <a:cs typeface="Tahoma" panose="020B0604030504040204" pitchFamily="34" charset="0"/>
              </a:rPr>
              <a:t>MMBLB</a:t>
            </a:r>
          </a:p>
          <a:p>
            <a:pPr lvl="0" algn="just">
              <a:spcBef>
                <a:spcPts val="0"/>
              </a:spcBef>
              <a:buClr>
                <a:srgbClr val="6F89F7"/>
              </a:buClr>
              <a:buSzPct val="80000"/>
            </a:pPr>
            <a:r>
              <a:rPr lang="en-US" sz="1600" dirty="0" smtClean="0">
                <a:ea typeface="Tahoma" panose="020B0604030504040204" pitchFamily="34" charset="0"/>
                <a:cs typeface="Tahoma" panose="020B0604030504040204" pitchFamily="34" charset="0"/>
              </a:rPr>
              <a:t>MARS and MAD</a:t>
            </a:r>
            <a:endParaRPr lang="en-US" sz="16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96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" descr="\\cern.ch\dfs\Users\e\eskordis\Desktop\promt radiation plots\REMAKEblmsignal_ir7lss_measandsimAFixedCOUPLINGLONGONLY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" t="3339" r="2395"/>
          <a:stretch/>
        </p:blipFill>
        <p:spPr bwMode="auto">
          <a:xfrm>
            <a:off x="182880" y="2821577"/>
            <a:ext cx="8621486" cy="359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\\cern.ch\dfs\Users\e\eskordis\Desktop\IP7Beam23d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" y="838200"/>
            <a:ext cx="9133114" cy="203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67317-A9AB-4E54-871B-CD2EEDE7C57D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63922" y="264641"/>
            <a:ext cx="637799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 smtClean="0">
                <a:solidFill>
                  <a:srgbClr val="0066FF"/>
                </a:solidFill>
              </a:rPr>
              <a:t>SIMULATION CHAIN VALIDATION</a:t>
            </a:r>
            <a:endParaRPr lang="en-US" sz="2800" dirty="0">
              <a:solidFill>
                <a:srgbClr val="0066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6926" y="3480003"/>
            <a:ext cx="457200" cy="307777"/>
          </a:xfrm>
          <a:prstGeom prst="rect">
            <a:avLst/>
          </a:prstGeom>
          <a:noFill/>
          <a:ln w="19050">
            <a:solidFill>
              <a:srgbClr val="4F81BD"/>
            </a:solidFill>
          </a:ln>
        </p:spPr>
        <p:txBody>
          <a:bodyPr wrap="square" rIns="7200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IP7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58483" y="3581400"/>
            <a:ext cx="794117" cy="307777"/>
          </a:xfrm>
          <a:prstGeom prst="rect">
            <a:avLst/>
          </a:prstGeom>
          <a:noFill/>
          <a:ln w="19050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TCP B1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72339" y="3519845"/>
            <a:ext cx="457200" cy="307777"/>
          </a:xfrm>
          <a:prstGeom prst="rect">
            <a:avLst/>
          </a:prstGeom>
          <a:noFill/>
          <a:ln w="19050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Q5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43600" y="3450765"/>
            <a:ext cx="457200" cy="307777"/>
          </a:xfrm>
          <a:prstGeom prst="rect">
            <a:avLst/>
          </a:prstGeom>
          <a:noFill/>
          <a:ln w="19050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Q4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035833" y="2898231"/>
            <a:ext cx="550817" cy="307777"/>
          </a:xfrm>
          <a:prstGeom prst="rect">
            <a:avLst/>
          </a:prstGeom>
          <a:noFill/>
          <a:ln w="19050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TCP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7941151" y="2697332"/>
            <a:ext cx="94682" cy="200899"/>
          </a:xfrm>
          <a:prstGeom prst="straightConnector1">
            <a:avLst/>
          </a:prstGeom>
          <a:noFill/>
          <a:ln w="22225" cap="flat" cmpd="sng" algn="ctr">
            <a:solidFill>
              <a:srgbClr val="9BBB59">
                <a:lumMod val="50000"/>
                <a:alpha val="55000"/>
              </a:srgbClr>
            </a:solidFill>
            <a:prstDash val="sysDot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>
          <a:xfrm flipH="1" flipV="1">
            <a:off x="4805527" y="2444602"/>
            <a:ext cx="2395412" cy="1066534"/>
          </a:xfrm>
          <a:prstGeom prst="straightConnector1">
            <a:avLst/>
          </a:prstGeom>
          <a:noFill/>
          <a:ln w="22225" cap="flat" cmpd="sng" algn="ctr">
            <a:solidFill>
              <a:srgbClr val="9BBB59">
                <a:lumMod val="50000"/>
                <a:alpha val="55000"/>
              </a:srgbClr>
            </a:solidFill>
            <a:prstDash val="sysDot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>
          <a:xfrm flipH="1" flipV="1">
            <a:off x="3277456" y="2260806"/>
            <a:ext cx="2666144" cy="1184857"/>
          </a:xfrm>
          <a:prstGeom prst="straightConnector1">
            <a:avLst/>
          </a:prstGeom>
          <a:noFill/>
          <a:ln w="22225" cap="flat" cmpd="sng" algn="ctr">
            <a:solidFill>
              <a:srgbClr val="9BBB59">
                <a:lumMod val="50000"/>
                <a:alpha val="55000"/>
              </a:srgbClr>
            </a:solidFill>
            <a:prstDash val="sysDot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>
          <a:xfrm flipH="1" flipV="1">
            <a:off x="2218510" y="2133600"/>
            <a:ext cx="2400727" cy="1345456"/>
          </a:xfrm>
          <a:prstGeom prst="straightConnector1">
            <a:avLst/>
          </a:prstGeom>
          <a:noFill/>
          <a:ln w="22225" cap="flat" cmpd="sng" algn="ctr">
            <a:solidFill>
              <a:srgbClr val="9BBB59">
                <a:lumMod val="50000"/>
                <a:alpha val="55000"/>
              </a:srgbClr>
            </a:solidFill>
            <a:prstDash val="sysDot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>
          <a:xfrm flipH="1" flipV="1">
            <a:off x="914400" y="1981200"/>
            <a:ext cx="501284" cy="1586976"/>
          </a:xfrm>
          <a:prstGeom prst="straightConnector1">
            <a:avLst/>
          </a:prstGeom>
          <a:noFill/>
          <a:ln w="22225" cap="flat" cmpd="sng" algn="ctr">
            <a:solidFill>
              <a:srgbClr val="9BBB59">
                <a:lumMod val="50000"/>
                <a:alpha val="55000"/>
              </a:srgbClr>
            </a:solidFill>
            <a:prstDash val="sysDot"/>
            <a:tailEnd type="arrow"/>
          </a:ln>
          <a:effectLst/>
        </p:spPr>
      </p:cxnSp>
      <p:sp>
        <p:nvSpPr>
          <p:cNvPr id="41" name="Rectangle 40"/>
          <p:cNvSpPr/>
          <p:nvPr/>
        </p:nvSpPr>
        <p:spPr bwMode="auto">
          <a:xfrm>
            <a:off x="2023511" y="3150960"/>
            <a:ext cx="1262654" cy="233302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2250578" y="2935468"/>
            <a:ext cx="1528015" cy="233302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4" name="Straight Connector 43"/>
          <p:cNvCxnSpPr/>
          <p:nvPr/>
        </p:nvCxnSpPr>
        <p:spPr bwMode="auto">
          <a:xfrm flipV="1">
            <a:off x="4336867" y="3159669"/>
            <a:ext cx="195072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TextBox 20"/>
          <p:cNvSpPr txBox="1">
            <a:spLocks noChangeArrowheads="1"/>
          </p:cNvSpPr>
          <p:nvPr/>
        </p:nvSpPr>
        <p:spPr bwMode="auto">
          <a:xfrm>
            <a:off x="3833722" y="961340"/>
            <a:ext cx="447751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400" dirty="0" smtClean="0">
                <a:ea typeface="Tahoma" pitchFamily="34" charset="0"/>
                <a:cs typeface="Tahoma" pitchFamily="34" charset="0"/>
              </a:rPr>
              <a:t>LHC BETATRON CLEANING INSERTION</a:t>
            </a:r>
            <a:endParaRPr lang="en-US" sz="1400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CustomShape 6"/>
          <p:cNvSpPr/>
          <p:nvPr/>
        </p:nvSpPr>
        <p:spPr>
          <a:xfrm>
            <a:off x="7429539" y="5456628"/>
            <a:ext cx="1102532" cy="1513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>
              <a:lnSpc>
                <a:spcPct val="100000"/>
              </a:lnSpc>
              <a:buSzPct val="45000"/>
            </a:pPr>
            <a:r>
              <a:rPr lang="en-US" sz="1000" dirty="0" smtClean="0">
                <a:ea typeface="Tahoma" panose="020B0604030504040204" pitchFamily="34" charset="0"/>
                <a:cs typeface="Tahoma" panose="020B0604030504040204" pitchFamily="34" charset="0"/>
              </a:rPr>
              <a:t>[E. </a:t>
            </a:r>
            <a:r>
              <a:rPr lang="en-US" sz="10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Skordis</a:t>
            </a:r>
            <a:r>
              <a:rPr lang="en-US" sz="1000" dirty="0" smtClean="0">
                <a:ea typeface="Tahoma" panose="020B0604030504040204" pitchFamily="34" charset="0"/>
                <a:cs typeface="Tahoma" panose="020B0604030504040204" pitchFamily="34" charset="0"/>
              </a:rPr>
              <a:t>]</a:t>
            </a:r>
            <a:endParaRPr sz="10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84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67317-A9AB-4E54-871B-CD2EEDE7C57D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2870" y="324427"/>
            <a:ext cx="877823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aseline="30000" dirty="0" smtClean="0">
                <a:solidFill>
                  <a:srgbClr val="0066FF"/>
                </a:solidFill>
              </a:rPr>
              <a:t>208</a:t>
            </a:r>
            <a:r>
              <a:rPr lang="en-US" sz="2800" dirty="0" smtClean="0">
                <a:solidFill>
                  <a:srgbClr val="0066FF"/>
                </a:solidFill>
              </a:rPr>
              <a:t>Pb–</a:t>
            </a:r>
            <a:r>
              <a:rPr lang="en-US" sz="2800" baseline="30000" dirty="0">
                <a:solidFill>
                  <a:srgbClr val="0066FF"/>
                </a:solidFill>
              </a:rPr>
              <a:t>208</a:t>
            </a:r>
            <a:r>
              <a:rPr lang="en-US" sz="2800" dirty="0" smtClean="0">
                <a:solidFill>
                  <a:srgbClr val="0066FF"/>
                </a:solidFill>
              </a:rPr>
              <a:t>Pb</a:t>
            </a:r>
            <a:endParaRPr lang="en-US" sz="2800" dirty="0">
              <a:solidFill>
                <a:srgbClr val="0066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5006" y="3504352"/>
            <a:ext cx="27425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n-lt"/>
                <a:ea typeface="Tahoma" pitchFamily="34" charset="0"/>
                <a:cs typeface="Tahoma" pitchFamily="34" charset="0"/>
              </a:rPr>
              <a:t>power towards one side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97263" y="1594046"/>
            <a:ext cx="15636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Symbol" panose="05050102010706020507" pitchFamily="18" charset="2"/>
                <a:ea typeface="Tahoma" pitchFamily="34" charset="0"/>
                <a:cs typeface="Tahoma" pitchFamily="34" charset="0"/>
              </a:rPr>
              <a:t>d</a:t>
            </a:r>
            <a:r>
              <a:rPr lang="en-US" sz="1400" dirty="0" smtClean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 = 0.01235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21347" y="859259"/>
            <a:ext cx="4919482" cy="3115338"/>
            <a:chOff x="308837" y="950494"/>
            <a:chExt cx="4919482" cy="311533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/>
            <a:srcRect t="7749" b="3048"/>
            <a:stretch/>
          </p:blipFill>
          <p:spPr>
            <a:xfrm>
              <a:off x="308837" y="958107"/>
              <a:ext cx="4919482" cy="3107725"/>
            </a:xfrm>
            <a:prstGeom prst="rect">
              <a:avLst/>
            </a:prstGeom>
          </p:spPr>
        </p:pic>
        <p:sp>
          <p:nvSpPr>
            <p:cNvPr id="16" name="CustomShape 6"/>
            <p:cNvSpPr/>
            <p:nvPr/>
          </p:nvSpPr>
          <p:spPr>
            <a:xfrm>
              <a:off x="308922" y="950494"/>
              <a:ext cx="926931" cy="15131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100000"/>
                </a:lnSpc>
                <a:buSzPct val="45000"/>
              </a:pPr>
              <a:r>
                <a:rPr lang="en-US" sz="1000" dirty="0" smtClean="0">
                  <a:ea typeface="Tahoma" panose="020B0604030504040204" pitchFamily="34" charset="0"/>
                  <a:cs typeface="Tahoma" panose="020B0604030504040204" pitchFamily="34" charset="0"/>
                </a:rPr>
                <a:t>[J. Jowett]</a:t>
              </a:r>
              <a:endParaRPr sz="1000" dirty="0"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02346"/>
              </p:ext>
            </p:extLst>
          </p:nvPr>
        </p:nvGraphicFramePr>
        <p:xfrm>
          <a:off x="271167" y="3964231"/>
          <a:ext cx="541641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688172146"/>
                    </a:ext>
                  </a:extLst>
                </a:gridCol>
                <a:gridCol w="1758812">
                  <a:extLst>
                    <a:ext uri="{9D8B030D-6E8A-4147-A177-3AD203B41FA5}">
                      <a16:colId xmlns:a16="http://schemas.microsoft.com/office/drawing/2014/main" val="116718258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708901031"/>
                    </a:ext>
                  </a:extLst>
                </a:gridCol>
              </a:tblGrid>
              <a:tr h="25350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one side cross section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LHC (5 A </a:t>
                      </a:r>
                      <a:r>
                        <a:rPr lang="en-US" sz="1200" dirty="0" err="1" smtClean="0"/>
                        <a:t>TeV</a:t>
                      </a:r>
                      <a:r>
                        <a:rPr lang="en-US" sz="1200" dirty="0" smtClean="0"/>
                        <a:t> CM) [b]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FCC (40 A </a:t>
                      </a:r>
                      <a:r>
                        <a:rPr lang="en-US" sz="1200" dirty="0" err="1" smtClean="0"/>
                        <a:t>TeV</a:t>
                      </a:r>
                      <a:r>
                        <a:rPr lang="en-US" sz="1200" dirty="0" smtClean="0"/>
                        <a:t> CM) [b]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363443"/>
                  </a:ext>
                </a:extLst>
              </a:tr>
              <a:tr h="25350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BFPP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280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345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836022"/>
                  </a:ext>
                </a:extLst>
              </a:tr>
              <a:tr h="25350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DBFPP</a:t>
                      </a:r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0.01–0.1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528800"/>
                  </a:ext>
                </a:extLst>
              </a:tr>
              <a:tr h="25350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EMD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215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280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007103"/>
                  </a:ext>
                </a:extLst>
              </a:tr>
              <a:tr h="25350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00FF"/>
                          </a:solidFill>
                        </a:rPr>
                        <a:t>EMD1</a:t>
                      </a:r>
                      <a:endParaRPr lang="en-US" sz="12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</a:rPr>
                        <a:t>95</a:t>
                      </a:r>
                      <a:endParaRPr lang="en-US" sz="12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</a:rPr>
                        <a:t>120</a:t>
                      </a:r>
                      <a:endParaRPr lang="en-US" sz="12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7122372"/>
                  </a:ext>
                </a:extLst>
              </a:tr>
              <a:tr h="25350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EMD2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35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596610"/>
                  </a:ext>
                </a:extLst>
              </a:tr>
              <a:tr h="253508">
                <a:tc>
                  <a:txBody>
                    <a:bodyPr/>
                    <a:lstStyle/>
                    <a:p>
                      <a:r>
                        <a:rPr lang="en-US" sz="1200" i="1" dirty="0" smtClean="0"/>
                        <a:t>Nuclear inelastic</a:t>
                      </a:r>
                      <a:endParaRPr lang="en-US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/>
                        <a:t>8</a:t>
                      </a:r>
                      <a:endParaRPr lang="en-US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/>
                        <a:t>8</a:t>
                      </a:r>
                      <a:endParaRPr lang="en-US" sz="12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0078686"/>
                  </a:ext>
                </a:extLst>
              </a:tr>
              <a:tr h="253508">
                <a:tc>
                  <a:txBody>
                    <a:bodyPr/>
                    <a:lstStyle/>
                    <a:p>
                      <a:r>
                        <a:rPr lang="en-US" sz="1200" i="1" dirty="0" smtClean="0"/>
                        <a:t>p–p</a:t>
                      </a:r>
                      <a:endParaRPr lang="en-US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/>
                        <a:t>0.08</a:t>
                      </a:r>
                      <a:endParaRPr lang="en-US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/>
                        <a:t>0.11</a:t>
                      </a:r>
                      <a:endParaRPr lang="en-US" sz="12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5364046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140839" y="2291693"/>
            <a:ext cx="15636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FF"/>
                </a:solidFill>
                <a:latin typeface="Symbol" panose="05050102010706020507" pitchFamily="18" charset="2"/>
                <a:ea typeface="Tahoma" pitchFamily="34" charset="0"/>
                <a:cs typeface="Tahoma" pitchFamily="34" charset="0"/>
              </a:rPr>
              <a:t>d</a:t>
            </a:r>
            <a:r>
              <a:rPr lang="en-US" sz="1400" dirty="0" smtClean="0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 = -0.00481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274534"/>
              </p:ext>
            </p:extLst>
          </p:nvPr>
        </p:nvGraphicFramePr>
        <p:xfrm>
          <a:off x="5740363" y="3781351"/>
          <a:ext cx="329184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116718258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708901031"/>
                    </a:ext>
                  </a:extLst>
                </a:gridCol>
              </a:tblGrid>
              <a:tr h="2535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LHC (6 </a:t>
                      </a:r>
                      <a:r>
                        <a:rPr lang="en-US" sz="1200" dirty="0" smtClean="0">
                          <a:cs typeface="Tahoma" pitchFamily="34" charset="0"/>
                        </a:rPr>
                        <a:t>1</a:t>
                      </a:r>
                      <a:r>
                        <a:rPr lang="en-US" sz="1200" kern="0" dirty="0" smtClean="0">
                          <a:cs typeface="Tahoma" pitchFamily="34" charset="0"/>
                        </a:rPr>
                        <a:t>0</a:t>
                      </a:r>
                      <a:r>
                        <a:rPr lang="en-US" sz="1200" kern="0" baseline="30000" dirty="0" smtClean="0">
                          <a:cs typeface="Tahoma" pitchFamily="34" charset="0"/>
                        </a:rPr>
                        <a:t>27</a:t>
                      </a:r>
                      <a:r>
                        <a:rPr lang="en-US" sz="1200" kern="0" dirty="0" smtClean="0">
                          <a:cs typeface="Tahoma" pitchFamily="34" charset="0"/>
                        </a:rPr>
                        <a:t> cm</a:t>
                      </a:r>
                      <a:r>
                        <a:rPr lang="en-US" sz="1200" kern="0" baseline="30000" dirty="0" smtClean="0">
                          <a:cs typeface="Tahoma" pitchFamily="34" charset="0"/>
                        </a:rPr>
                        <a:t>-2</a:t>
                      </a:r>
                      <a:r>
                        <a:rPr lang="en-US" sz="1200" kern="0" dirty="0" smtClean="0">
                          <a:cs typeface="Tahoma" pitchFamily="34" charset="0"/>
                        </a:rPr>
                        <a:t> s</a:t>
                      </a:r>
                      <a:r>
                        <a:rPr lang="en-US" sz="1200" kern="0" baseline="30000" dirty="0" smtClean="0">
                          <a:cs typeface="Tahoma" pitchFamily="34" charset="0"/>
                        </a:rPr>
                        <a:t>-1</a:t>
                      </a:r>
                      <a:r>
                        <a:rPr lang="en-US" sz="1200" dirty="0" smtClean="0"/>
                        <a:t>) [kW]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FCC (3 </a:t>
                      </a:r>
                      <a:r>
                        <a:rPr lang="en-US" sz="1200" b="1" u="sng" dirty="0" smtClean="0">
                          <a:cs typeface="Tahoma" pitchFamily="34" charset="0"/>
                        </a:rPr>
                        <a:t>1</a:t>
                      </a:r>
                      <a:r>
                        <a:rPr lang="en-US" sz="1200" b="1" u="sng" kern="0" dirty="0" smtClean="0">
                          <a:cs typeface="Tahoma" pitchFamily="34" charset="0"/>
                        </a:rPr>
                        <a:t>0</a:t>
                      </a:r>
                      <a:r>
                        <a:rPr lang="en-US" sz="1200" b="1" u="sng" kern="0" baseline="30000" dirty="0" smtClean="0">
                          <a:cs typeface="Tahoma" pitchFamily="34" charset="0"/>
                        </a:rPr>
                        <a:t>29</a:t>
                      </a:r>
                      <a:r>
                        <a:rPr lang="en-US" sz="1200" kern="0" dirty="0" smtClean="0">
                          <a:cs typeface="Tahoma" pitchFamily="34" charset="0"/>
                        </a:rPr>
                        <a:t> cm</a:t>
                      </a:r>
                      <a:r>
                        <a:rPr lang="en-US" sz="1200" kern="0" baseline="30000" dirty="0" smtClean="0">
                          <a:cs typeface="Tahoma" pitchFamily="34" charset="0"/>
                        </a:rPr>
                        <a:t>-2</a:t>
                      </a:r>
                      <a:r>
                        <a:rPr lang="en-US" sz="1200" kern="0" dirty="0" smtClean="0">
                          <a:cs typeface="Tahoma" pitchFamily="34" charset="0"/>
                        </a:rPr>
                        <a:t> s</a:t>
                      </a:r>
                      <a:r>
                        <a:rPr lang="en-US" sz="1200" kern="0" baseline="30000" dirty="0" smtClean="0">
                          <a:cs typeface="Tahoma" pitchFamily="34" charset="0"/>
                        </a:rPr>
                        <a:t>-1</a:t>
                      </a:r>
                      <a:r>
                        <a:rPr lang="en-US" sz="1200" dirty="0" smtClean="0"/>
                        <a:t>) [kW]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363443"/>
                  </a:ext>
                </a:extLst>
              </a:tr>
              <a:tr h="25350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0.15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70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836022"/>
                  </a:ext>
                </a:extLst>
              </a:tr>
              <a:tr h="253508">
                <a:tc gridSpan="2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528800"/>
                  </a:ext>
                </a:extLst>
              </a:tr>
              <a:tr h="253508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007103"/>
                  </a:ext>
                </a:extLst>
              </a:tr>
              <a:tr h="25350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</a:rPr>
                        <a:t>0.055</a:t>
                      </a:r>
                      <a:endParaRPr lang="en-US" sz="12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</a:rPr>
                        <a:t>25</a:t>
                      </a:r>
                      <a:endParaRPr lang="en-US" sz="12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7122372"/>
                  </a:ext>
                </a:extLst>
              </a:tr>
              <a:tr h="253508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596610"/>
                  </a:ext>
                </a:extLst>
              </a:tr>
              <a:tr h="253508">
                <a:tc>
                  <a:txBody>
                    <a:bodyPr/>
                    <a:lstStyle/>
                    <a:p>
                      <a:pPr algn="ctr"/>
                      <a:endParaRPr lang="en-US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0078686"/>
                  </a:ext>
                </a:extLst>
              </a:tr>
              <a:tr h="253508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/>
                        <a:t>0.9</a:t>
                      </a:r>
                      <a:endParaRPr lang="en-US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/>
                        <a:t>260</a:t>
                      </a:r>
                      <a:endParaRPr lang="en-US" sz="12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5364046"/>
                  </a:ext>
                </a:extLst>
              </a:tr>
            </a:tbl>
          </a:graphicData>
        </a:graphic>
      </p:graphicFrame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928048" y="2795075"/>
            <a:ext cx="4050866" cy="685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400" dirty="0" smtClean="0"/>
              <a:t>EMD</a:t>
            </a:r>
            <a:r>
              <a:rPr lang="en-US" sz="1400" dirty="0" smtClean="0">
                <a:solidFill>
                  <a:srgbClr val="0066FF"/>
                </a:solidFill>
              </a:rPr>
              <a:t> </a:t>
            </a:r>
            <a:r>
              <a:rPr lang="en-US" sz="1400" dirty="0" smtClean="0"/>
              <a:t>for </a:t>
            </a:r>
            <a:r>
              <a:rPr lang="en-US" sz="1400" baseline="30000" dirty="0" smtClean="0">
                <a:solidFill>
                  <a:srgbClr val="0000FF"/>
                </a:solidFill>
              </a:rPr>
              <a:t>40</a:t>
            </a:r>
            <a:r>
              <a:rPr lang="en-US" sz="1400" dirty="0" smtClean="0">
                <a:solidFill>
                  <a:srgbClr val="0000FF"/>
                </a:solidFill>
              </a:rPr>
              <a:t>Ar–</a:t>
            </a:r>
            <a:r>
              <a:rPr lang="en-US" sz="1400" baseline="30000" dirty="0">
                <a:solidFill>
                  <a:srgbClr val="0000FF"/>
                </a:solidFill>
              </a:rPr>
              <a:t>40</a:t>
            </a:r>
            <a:r>
              <a:rPr lang="en-US" sz="1400" dirty="0" smtClean="0">
                <a:solidFill>
                  <a:srgbClr val="0000FF"/>
                </a:solidFill>
              </a:rPr>
              <a:t>Ar</a:t>
            </a:r>
            <a:r>
              <a:rPr lang="en-US" sz="1400" dirty="0" smtClean="0"/>
              <a:t> @ FCC (45 A </a:t>
            </a:r>
            <a:r>
              <a:rPr lang="en-US" sz="1400" dirty="0" err="1" smtClean="0"/>
              <a:t>TeV</a:t>
            </a:r>
            <a:r>
              <a:rPr lang="en-US" sz="1400" dirty="0" smtClean="0"/>
              <a:t> CM):  2 b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for </a:t>
            </a:r>
            <a:r>
              <a:rPr lang="en-US" sz="1400" baseline="30000" dirty="0" smtClean="0">
                <a:solidFill>
                  <a:srgbClr val="0000FF"/>
                </a:solidFill>
              </a:rPr>
              <a:t>84</a:t>
            </a:r>
            <a:r>
              <a:rPr lang="en-US" sz="1400" dirty="0" smtClean="0">
                <a:solidFill>
                  <a:srgbClr val="0000FF"/>
                </a:solidFill>
              </a:rPr>
              <a:t>Kr–</a:t>
            </a:r>
            <a:r>
              <a:rPr lang="en-US" sz="1400" baseline="30000" dirty="0" smtClean="0">
                <a:solidFill>
                  <a:srgbClr val="0000FF"/>
                </a:solidFill>
              </a:rPr>
              <a:t>84</a:t>
            </a:r>
            <a:r>
              <a:rPr lang="en-US" sz="1400" dirty="0" smtClean="0">
                <a:solidFill>
                  <a:srgbClr val="0000FF"/>
                </a:solidFill>
              </a:rPr>
              <a:t>Kr</a:t>
            </a:r>
            <a:r>
              <a:rPr lang="en-US" sz="1400" dirty="0" smtClean="0"/>
              <a:t> </a:t>
            </a:r>
            <a:r>
              <a:rPr lang="en-US" sz="1400" dirty="0"/>
              <a:t>@ FCC (</a:t>
            </a:r>
            <a:r>
              <a:rPr lang="en-US" sz="1400" dirty="0" smtClean="0"/>
              <a:t>43 </a:t>
            </a:r>
            <a:r>
              <a:rPr lang="en-US" sz="1400" dirty="0"/>
              <a:t>A </a:t>
            </a:r>
            <a:r>
              <a:rPr lang="en-US" sz="1400" dirty="0" err="1"/>
              <a:t>TeV</a:t>
            </a:r>
            <a:r>
              <a:rPr lang="en-US" sz="1400" dirty="0"/>
              <a:t> CM): </a:t>
            </a:r>
            <a:r>
              <a:rPr lang="en-US" sz="1400" dirty="0" smtClean="0"/>
              <a:t>16 b</a:t>
            </a:r>
          </a:p>
          <a:p>
            <a:r>
              <a:rPr lang="en-US" sz="1400" dirty="0" smtClean="0"/>
              <a:t>    for </a:t>
            </a:r>
            <a:r>
              <a:rPr lang="en-US" sz="1400" baseline="30000" dirty="0" smtClean="0">
                <a:solidFill>
                  <a:srgbClr val="0000FF"/>
                </a:solidFill>
              </a:rPr>
              <a:t>129</a:t>
            </a:r>
            <a:r>
              <a:rPr lang="en-US" sz="1400" dirty="0" smtClean="0">
                <a:solidFill>
                  <a:srgbClr val="0000FF"/>
                </a:solidFill>
              </a:rPr>
              <a:t>Xe–</a:t>
            </a:r>
            <a:r>
              <a:rPr lang="en-US" sz="1400" baseline="30000" dirty="0" smtClean="0">
                <a:solidFill>
                  <a:srgbClr val="0000FF"/>
                </a:solidFill>
              </a:rPr>
              <a:t>129</a:t>
            </a:r>
            <a:r>
              <a:rPr lang="en-US" sz="1400" dirty="0" smtClean="0">
                <a:solidFill>
                  <a:srgbClr val="0000FF"/>
                </a:solidFill>
              </a:rPr>
              <a:t>Xe</a:t>
            </a:r>
            <a:r>
              <a:rPr lang="en-US" sz="1400" dirty="0" smtClean="0"/>
              <a:t> </a:t>
            </a:r>
            <a:r>
              <a:rPr lang="en-US" sz="1400" dirty="0"/>
              <a:t>@ FCC (</a:t>
            </a:r>
            <a:r>
              <a:rPr lang="en-US" sz="1400" dirty="0" smtClean="0"/>
              <a:t>42 </a:t>
            </a:r>
            <a:r>
              <a:rPr lang="en-US" sz="1400" dirty="0"/>
              <a:t>A </a:t>
            </a:r>
            <a:r>
              <a:rPr lang="en-US" sz="1400" dirty="0" err="1"/>
              <a:t>TeV</a:t>
            </a:r>
            <a:r>
              <a:rPr lang="en-US" sz="1400" dirty="0"/>
              <a:t> CM): 6</a:t>
            </a:r>
            <a:r>
              <a:rPr lang="en-US" sz="1400" dirty="0" smtClean="0"/>
              <a:t>0 b</a:t>
            </a:r>
            <a:endParaRPr lang="en-US" sz="1400" dirty="0"/>
          </a:p>
        </p:txBody>
      </p:sp>
      <p:sp>
        <p:nvSpPr>
          <p:cNvPr id="2" name="Oval 1"/>
          <p:cNvSpPr/>
          <p:nvPr/>
        </p:nvSpPr>
        <p:spPr bwMode="auto">
          <a:xfrm>
            <a:off x="4534929" y="4812956"/>
            <a:ext cx="457200" cy="228600"/>
          </a:xfrm>
          <a:prstGeom prst="ellipse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4928048" y="3144795"/>
            <a:ext cx="261790" cy="16063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81417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67317-A9AB-4E54-871B-CD2EEDE7C57D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2870" y="324427"/>
            <a:ext cx="877823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 smtClean="0">
                <a:solidFill>
                  <a:srgbClr val="0066FF"/>
                </a:solidFill>
              </a:rPr>
              <a:t>BEAM LOSS MONITORING</a:t>
            </a:r>
            <a:endParaRPr lang="en-US" sz="2800" dirty="0">
              <a:solidFill>
                <a:srgbClr val="0066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419" y="2661186"/>
            <a:ext cx="8222527" cy="2565722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348104" y="1010227"/>
            <a:ext cx="8366842" cy="422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400" dirty="0" smtClean="0">
                <a:solidFill>
                  <a:sysClr val="windowText" lastClr="000000"/>
                </a:solidFill>
                <a:latin typeface="Tahoma" pitchFamily="34" charset="0"/>
                <a:cs typeface="Tahoma" pitchFamily="34" charset="0"/>
              </a:rPr>
              <a:t>BLMs are used for diagnostics and machine protection (beam extraction in case of critical beam losses).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400" dirty="0" smtClean="0">
                <a:solidFill>
                  <a:sysClr val="windowText" lastClr="000000"/>
                </a:solidFill>
                <a:latin typeface="Tahoma" pitchFamily="34" charset="0"/>
                <a:cs typeface="Tahoma" pitchFamily="34" charset="0"/>
              </a:rPr>
              <a:t>They are ionization chambers, pin diodes, diamond detectors, …</a:t>
            </a:r>
            <a:endParaRPr lang="en-US" sz="1200" dirty="0">
              <a:solidFill>
                <a:sysClr val="windowText" lastClr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498042" y="2009413"/>
            <a:ext cx="2346239" cy="422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800" kern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The LHC BLM system</a:t>
            </a:r>
            <a:endParaRPr lang="en-US" sz="1600" kern="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54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67317-A9AB-4E54-871B-CD2EEDE7C57D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2870" y="324427"/>
            <a:ext cx="877823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 smtClean="0">
                <a:solidFill>
                  <a:srgbClr val="0066FF"/>
                </a:solidFill>
              </a:rPr>
              <a:t>REGULAR PROTON LOSSES</a:t>
            </a:r>
            <a:endParaRPr lang="en-US" sz="2800" dirty="0">
              <a:solidFill>
                <a:srgbClr val="0066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2" y="1124270"/>
            <a:ext cx="9088496" cy="423238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813140" y="5356658"/>
            <a:ext cx="1599120" cy="422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800" kern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~4000 BLMs</a:t>
            </a:r>
            <a:endParaRPr lang="en-US" sz="1600" kern="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27582" y="4211600"/>
            <a:ext cx="712470" cy="422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400" u="sng" kern="0" dirty="0" smtClean="0">
                <a:latin typeface="Tahoma" pitchFamily="34" charset="0"/>
                <a:cs typeface="Tahoma" pitchFamily="34" charset="0"/>
              </a:rPr>
              <a:t>noise 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400" kern="0" dirty="0" smtClean="0">
                <a:latin typeface="Tahoma" pitchFamily="34" charset="0"/>
                <a:cs typeface="Tahoma" pitchFamily="34" charset="0"/>
              </a:rPr>
              <a:t>floor</a:t>
            </a:r>
            <a:endParaRPr lang="en-US" sz="1200" kern="0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V="1">
            <a:off x="691776" y="4453859"/>
            <a:ext cx="432692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4645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67317-A9AB-4E54-871B-CD2EEDE7C57D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3" y="1322171"/>
            <a:ext cx="8845456" cy="4222195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07662" y="255588"/>
            <a:ext cx="746765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 smtClean="0">
                <a:solidFill>
                  <a:srgbClr val="0066FF"/>
                </a:solidFill>
              </a:rPr>
              <a:t>THE COLLISION DEBRIS</a:t>
            </a:r>
            <a:endParaRPr lang="en-US" sz="2800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67317-A9AB-4E54-871B-CD2EEDE7C57D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07662" y="255588"/>
            <a:ext cx="746765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 smtClean="0">
                <a:solidFill>
                  <a:srgbClr val="0066FF"/>
                </a:solidFill>
              </a:rPr>
              <a:t>√s = 14 </a:t>
            </a:r>
            <a:r>
              <a:rPr lang="en-US" sz="2800" dirty="0" err="1" smtClean="0">
                <a:solidFill>
                  <a:srgbClr val="0066FF"/>
                </a:solidFill>
              </a:rPr>
              <a:t>TeV</a:t>
            </a:r>
            <a:r>
              <a:rPr lang="en-US" sz="2800" dirty="0" smtClean="0">
                <a:solidFill>
                  <a:srgbClr val="0066FF"/>
                </a:solidFill>
              </a:rPr>
              <a:t> p–p</a:t>
            </a:r>
            <a:endParaRPr lang="en-US" sz="2800" dirty="0">
              <a:solidFill>
                <a:srgbClr val="0066FF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4963" y="4253179"/>
            <a:ext cx="3102983" cy="142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25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400" dirty="0" smtClean="0">
                <a:solidFill>
                  <a:schemeClr val="accent1"/>
                </a:solidFill>
                <a:cs typeface="Tahoma" pitchFamily="34" charset="0"/>
              </a:rPr>
              <a:t>150 W</a:t>
            </a:r>
            <a:r>
              <a:rPr lang="en-US" sz="1400" dirty="0" smtClean="0">
                <a:cs typeface="Tahoma" pitchFamily="34" charset="0"/>
              </a:rPr>
              <a:t> absorbed in the </a:t>
            </a:r>
            <a:r>
              <a:rPr lang="en-US" sz="1400" dirty="0" smtClean="0">
                <a:solidFill>
                  <a:schemeClr val="accent1"/>
                </a:solidFill>
                <a:cs typeface="Tahoma" pitchFamily="34" charset="0"/>
              </a:rPr>
              <a:t>TAS absorber</a:t>
            </a:r>
          </a:p>
          <a:p>
            <a:pPr eaLnBrk="0" hangingPunct="0">
              <a:lnSpc>
                <a:spcPct val="125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400" dirty="0" smtClean="0">
                <a:solidFill>
                  <a:srgbClr val="0000FF"/>
                </a:solidFill>
                <a:cs typeface="Tahoma" pitchFamily="34" charset="0"/>
              </a:rPr>
              <a:t>650 W</a:t>
            </a:r>
            <a:r>
              <a:rPr lang="en-US" sz="1400" dirty="0" smtClean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en-US" sz="1400" dirty="0" smtClean="0">
                <a:cs typeface="Tahoma" pitchFamily="34" charset="0"/>
              </a:rPr>
              <a:t>going </a:t>
            </a:r>
            <a:r>
              <a:rPr lang="en-US" sz="1400" dirty="0" smtClean="0">
                <a:solidFill>
                  <a:srgbClr val="0000FF"/>
                </a:solidFill>
                <a:cs typeface="Tahoma" pitchFamily="34" charset="0"/>
              </a:rPr>
              <a:t>through the TAS</a:t>
            </a:r>
          </a:p>
          <a:p>
            <a:pPr eaLnBrk="0" hangingPunct="0">
              <a:lnSpc>
                <a:spcPct val="125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400" dirty="0" smtClean="0">
                <a:cs typeface="Tahoma" pitchFamily="34" charset="0"/>
              </a:rPr>
              <a:t>of which</a:t>
            </a:r>
          </a:p>
          <a:p>
            <a:pPr eaLnBrk="0" hangingPunct="0">
              <a:lnSpc>
                <a:spcPct val="125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400" dirty="0" smtClean="0">
                <a:solidFill>
                  <a:srgbClr val="3333FF"/>
                </a:solidFill>
                <a:cs typeface="Tahoma" pitchFamily="34" charset="0"/>
              </a:rPr>
              <a:t>150 W</a:t>
            </a:r>
            <a:r>
              <a:rPr lang="en-US" sz="1400" dirty="0" smtClean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en-US" sz="1400" dirty="0" smtClean="0">
                <a:cs typeface="Tahoma" pitchFamily="34" charset="0"/>
              </a:rPr>
              <a:t>absorbed in the </a:t>
            </a:r>
            <a:r>
              <a:rPr lang="en-US" sz="1400" dirty="0" smtClean="0">
                <a:solidFill>
                  <a:srgbClr val="3333FF"/>
                </a:solidFill>
                <a:cs typeface="Tahoma" pitchFamily="34" charset="0"/>
              </a:rPr>
              <a:t>triplet</a:t>
            </a:r>
            <a:endParaRPr lang="en-US" sz="1400" dirty="0">
              <a:solidFill>
                <a:srgbClr val="3333FF"/>
              </a:solidFill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9141" y="3506385"/>
            <a:ext cx="2742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950 W towards each (L&amp;R) side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72"/>
          <a:stretch/>
        </p:blipFill>
        <p:spPr>
          <a:xfrm>
            <a:off x="3098739" y="3814162"/>
            <a:ext cx="5951220" cy="2128385"/>
          </a:xfrm>
          <a:prstGeom prst="rect">
            <a:avLst/>
          </a:prstGeom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14684" y="2525588"/>
            <a:ext cx="43375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</a:pPr>
            <a:r>
              <a:rPr lang="en-US" sz="1400" i="1" u="sng" dirty="0" smtClean="0">
                <a:cs typeface="Tahoma" pitchFamily="34" charset="0"/>
              </a:rPr>
              <a:t>Instantaneous luminosity</a:t>
            </a:r>
            <a:r>
              <a:rPr lang="en-US" sz="1400" i="1" dirty="0" smtClean="0">
                <a:cs typeface="Tahoma" pitchFamily="34" charset="0"/>
              </a:rPr>
              <a:t>:</a:t>
            </a:r>
            <a:r>
              <a:rPr lang="en-US" sz="1400" dirty="0" smtClean="0">
                <a:cs typeface="Tahoma" pitchFamily="34" charset="0"/>
              </a:rPr>
              <a:t> 1</a:t>
            </a:r>
            <a:r>
              <a:rPr lang="en-US" sz="1400" kern="0" dirty="0" smtClean="0">
                <a:cs typeface="Tahoma" pitchFamily="34" charset="0"/>
              </a:rPr>
              <a:t>0</a:t>
            </a:r>
            <a:r>
              <a:rPr lang="en-US" sz="1400" kern="0" baseline="30000" dirty="0" smtClean="0">
                <a:cs typeface="Tahoma" pitchFamily="34" charset="0"/>
              </a:rPr>
              <a:t>34</a:t>
            </a:r>
            <a:r>
              <a:rPr lang="en-US" sz="1400" kern="0" dirty="0" smtClean="0">
                <a:cs typeface="Tahoma" pitchFamily="34" charset="0"/>
              </a:rPr>
              <a:t> </a:t>
            </a:r>
            <a:r>
              <a:rPr lang="en-US" sz="1400" kern="0" dirty="0">
                <a:cs typeface="Tahoma" pitchFamily="34" charset="0"/>
              </a:rPr>
              <a:t>cm</a:t>
            </a:r>
            <a:r>
              <a:rPr lang="en-US" sz="1400" kern="0" baseline="30000" dirty="0">
                <a:cs typeface="Tahoma" pitchFamily="34" charset="0"/>
              </a:rPr>
              <a:t>-2</a:t>
            </a:r>
            <a:r>
              <a:rPr lang="en-US" sz="1400" kern="0" dirty="0">
                <a:cs typeface="Tahoma" pitchFamily="34" charset="0"/>
              </a:rPr>
              <a:t> </a:t>
            </a:r>
            <a:r>
              <a:rPr lang="en-US" sz="1400" kern="0" dirty="0" smtClean="0">
                <a:cs typeface="Tahoma" pitchFamily="34" charset="0"/>
              </a:rPr>
              <a:t>s</a:t>
            </a:r>
            <a:r>
              <a:rPr lang="en-US" sz="1400" kern="0" baseline="30000" dirty="0" smtClean="0">
                <a:cs typeface="Tahoma" pitchFamily="34" charset="0"/>
              </a:rPr>
              <a:t>-1</a:t>
            </a:r>
            <a:r>
              <a:rPr lang="en-US" sz="1400" kern="0" dirty="0" smtClean="0">
                <a:cs typeface="Tahoma" pitchFamily="34" charset="0"/>
              </a:rPr>
              <a:t> </a:t>
            </a:r>
          </a:p>
          <a:p>
            <a:pPr eaLnBrk="0" hangingPunct="0">
              <a:spcBef>
                <a:spcPts val="0"/>
              </a:spcBef>
              <a:spcAft>
                <a:spcPts val="0"/>
              </a:spcAft>
            </a:pPr>
            <a:r>
              <a:rPr lang="en-US" kern="0" dirty="0" smtClean="0">
                <a:cs typeface="Tahoma" pitchFamily="34" charset="0"/>
              </a:rPr>
              <a:t>		     (i.e. 8.5 10</a:t>
            </a:r>
            <a:r>
              <a:rPr lang="en-US" kern="0" baseline="30000" dirty="0" smtClean="0">
                <a:cs typeface="Tahoma" pitchFamily="34" charset="0"/>
              </a:rPr>
              <a:t>8</a:t>
            </a:r>
            <a:r>
              <a:rPr lang="en-US" kern="0" dirty="0" smtClean="0">
                <a:cs typeface="Tahoma" pitchFamily="34" charset="0"/>
              </a:rPr>
              <a:t> inelastic collisions)</a:t>
            </a:r>
            <a:endParaRPr lang="en-US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282246" y="4328473"/>
            <a:ext cx="405833" cy="197807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802379" y="4336093"/>
            <a:ext cx="5269329" cy="197807"/>
          </a:xfrm>
          <a:prstGeom prst="rect">
            <a:avLst/>
          </a:prstGeom>
          <a:noFill/>
          <a:ln w="254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25092" y="3776057"/>
            <a:ext cx="2742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right of ATLAS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234382" y="5580910"/>
            <a:ext cx="1772778" cy="36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125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cold magnets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ahoma" pitchFamily="34" charset="0"/>
            </a:endParaRPr>
          </a:p>
        </p:txBody>
      </p:sp>
      <p:pic>
        <p:nvPicPr>
          <p:cNvPr id="18" name="Picture 2" descr="int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8"/>
          <a:stretch/>
        </p:blipFill>
        <p:spPr bwMode="auto">
          <a:xfrm>
            <a:off x="4372480" y="829285"/>
            <a:ext cx="3383641" cy="231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274" y="3119295"/>
            <a:ext cx="4248149" cy="46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83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67317-A9AB-4E54-871B-CD2EEDE7C57D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46977"/>
          <a:stretch/>
        </p:blipFill>
        <p:spPr>
          <a:xfrm>
            <a:off x="27391" y="4081634"/>
            <a:ext cx="2712215" cy="206166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26200" y="285690"/>
            <a:ext cx="8633979" cy="6157435"/>
            <a:chOff x="426200" y="285690"/>
            <a:chExt cx="8633979" cy="6157435"/>
          </a:xfrm>
        </p:grpSpPr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426200" y="285690"/>
              <a:ext cx="827203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/>
              <a:r>
                <a:rPr lang="en-US" sz="2800" dirty="0" smtClean="0">
                  <a:solidFill>
                    <a:srgbClr val="0066FF"/>
                  </a:solidFill>
                </a:rPr>
                <a:t>DEBRIS CAPTURE IN THE FINAL FOCUS “TRIPLET”</a:t>
              </a:r>
              <a:endParaRPr lang="en-US" sz="2800" dirty="0">
                <a:solidFill>
                  <a:srgbClr val="0066FF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t="32778"/>
            <a:stretch/>
          </p:blipFill>
          <p:spPr>
            <a:xfrm>
              <a:off x="5379720" y="2856712"/>
              <a:ext cx="3680459" cy="3586413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 bwMode="auto">
            <a:xfrm flipH="1">
              <a:off x="7688580" y="3604741"/>
              <a:ext cx="258" cy="372103"/>
            </a:xfrm>
            <a:prstGeom prst="straightConnector1">
              <a:avLst/>
            </a:prstGeom>
            <a:solidFill>
              <a:srgbClr val="CC9900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7951439" y="3545550"/>
              <a:ext cx="84613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r" defTabSz="9144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20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rPr>
                <a:t>lost in Q1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 flipH="1">
              <a:off x="7682591" y="5563081"/>
              <a:ext cx="258" cy="288000"/>
            </a:xfrm>
            <a:prstGeom prst="straightConnector1">
              <a:avLst/>
            </a:prstGeom>
            <a:solidFill>
              <a:srgbClr val="CC9900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1" name="Group 10"/>
          <p:cNvGrpSpPr/>
          <p:nvPr/>
        </p:nvGrpSpPr>
        <p:grpSpPr>
          <a:xfrm>
            <a:off x="2703180" y="4081634"/>
            <a:ext cx="2598420" cy="1929063"/>
            <a:chOff x="2712720" y="4217678"/>
            <a:chExt cx="2598420" cy="192906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5742" r="6030" b="54311"/>
            <a:stretch/>
          </p:blipFill>
          <p:spPr>
            <a:xfrm>
              <a:off x="2712720" y="4217678"/>
              <a:ext cx="2598420" cy="1929063"/>
            </a:xfrm>
            <a:prstGeom prst="rect">
              <a:avLst/>
            </a:prstGeom>
          </p:spPr>
        </p:pic>
        <p:cxnSp>
          <p:nvCxnSpPr>
            <p:cNvPr id="13" name="Straight Arrow Connector 12"/>
            <p:cNvCxnSpPr/>
            <p:nvPr/>
          </p:nvCxnSpPr>
          <p:spPr bwMode="auto">
            <a:xfrm>
              <a:off x="4190496" y="4637013"/>
              <a:ext cx="0" cy="180000"/>
            </a:xfrm>
            <a:prstGeom prst="straightConnector1">
              <a:avLst/>
            </a:prstGeom>
            <a:solidFill>
              <a:srgbClr val="CC9900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3181490" y="4283120"/>
              <a:ext cx="95566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rPr>
                <a:t>end of the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cs typeface="Tahoma" pitchFamily="34" charset="0"/>
                </a:rPr>
                <a:t>TAS shadow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5" t="16166" r="12875" b="7833"/>
          <a:stretch/>
        </p:blipFill>
        <p:spPr>
          <a:xfrm>
            <a:off x="247778" y="906029"/>
            <a:ext cx="4289803" cy="312484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32441" y="1202835"/>
            <a:ext cx="2742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right of ATLAS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03967" y="2309781"/>
            <a:ext cx="4113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high energy spectra are depopulated by </a:t>
            </a:r>
            <a:r>
              <a:rPr lang="en-US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charge particle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interception in the successive quadrupoles</a:t>
            </a:r>
            <a:endParaRPr lang="en-US" dirty="0" smtClean="0">
              <a:ea typeface="Tahoma" pitchFamily="34" charset="0"/>
              <a:cs typeface="Tahoma" pitchFamily="34" charset="0"/>
            </a:endParaRPr>
          </a:p>
          <a:p>
            <a:pPr algn="r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due to </a:t>
            </a:r>
            <a:r>
              <a:rPr lang="en-US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magnetic field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bending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b="71241"/>
          <a:stretch/>
        </p:blipFill>
        <p:spPr>
          <a:xfrm>
            <a:off x="5349064" y="800676"/>
            <a:ext cx="3680459" cy="153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72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28774</TotalTime>
  <Words>1409</Words>
  <Application>Microsoft Office PowerPoint</Application>
  <PresentationFormat>On-screen Show (4:3)</PresentationFormat>
  <Paragraphs>320</Paragraphs>
  <Slides>34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ＭＳ Ｐゴシック</vt:lpstr>
      <vt:lpstr>Arial</vt:lpstr>
      <vt:lpstr>Calibri</vt:lpstr>
      <vt:lpstr>Garamond</vt:lpstr>
      <vt:lpstr>Open Sans</vt:lpstr>
      <vt:lpstr>Symbol</vt:lpstr>
      <vt:lpstr>Symeteo</vt:lpstr>
      <vt:lpstr>Tahoma</vt:lpstr>
      <vt:lpstr>Times New Roman</vt:lpstr>
      <vt:lpstr>Wingdings</vt:lpstr>
      <vt:lpstr>Edge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Francesco Cerutti</dc:creator>
  <cp:lastModifiedBy>Francesco Cerutti</cp:lastModifiedBy>
  <cp:revision>899</cp:revision>
  <cp:lastPrinted>2008-11-21T17:31:11Z</cp:lastPrinted>
  <dcterms:created xsi:type="dcterms:W3CDTF">2008-01-07T14:27:37Z</dcterms:created>
  <dcterms:modified xsi:type="dcterms:W3CDTF">2019-11-04T11:37:57Z</dcterms:modified>
</cp:coreProperties>
</file>