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1"/>
  </p:sldMasterIdLst>
  <p:notesMasterIdLst>
    <p:notesMasterId r:id="rId51"/>
  </p:notesMasterIdLst>
  <p:sldIdLst>
    <p:sldId id="330" r:id="rId2"/>
    <p:sldId id="335" r:id="rId3"/>
    <p:sldId id="331" r:id="rId4"/>
    <p:sldId id="364" r:id="rId5"/>
    <p:sldId id="337" r:id="rId6"/>
    <p:sldId id="365" r:id="rId7"/>
    <p:sldId id="338" r:id="rId8"/>
    <p:sldId id="366" r:id="rId9"/>
    <p:sldId id="340" r:id="rId10"/>
    <p:sldId id="341" r:id="rId11"/>
    <p:sldId id="336" r:id="rId12"/>
    <p:sldId id="362" r:id="rId13"/>
    <p:sldId id="370" r:id="rId14"/>
    <p:sldId id="369" r:id="rId15"/>
    <p:sldId id="367" r:id="rId16"/>
    <p:sldId id="298" r:id="rId17"/>
    <p:sldId id="296" r:id="rId18"/>
    <p:sldId id="301" r:id="rId19"/>
    <p:sldId id="368" r:id="rId20"/>
    <p:sldId id="391" r:id="rId21"/>
    <p:sldId id="393" r:id="rId22"/>
    <p:sldId id="398" r:id="rId23"/>
    <p:sldId id="401" r:id="rId24"/>
    <p:sldId id="403" r:id="rId25"/>
    <p:sldId id="402" r:id="rId26"/>
    <p:sldId id="404" r:id="rId27"/>
    <p:sldId id="390" r:id="rId28"/>
    <p:sldId id="378" r:id="rId29"/>
    <p:sldId id="377" r:id="rId30"/>
    <p:sldId id="386" r:id="rId31"/>
    <p:sldId id="400" r:id="rId32"/>
    <p:sldId id="385" r:id="rId33"/>
    <p:sldId id="394" r:id="rId34"/>
    <p:sldId id="344" r:id="rId35"/>
    <p:sldId id="345" r:id="rId36"/>
    <p:sldId id="346" r:id="rId37"/>
    <p:sldId id="347" r:id="rId38"/>
    <p:sldId id="405" r:id="rId39"/>
    <p:sldId id="406" r:id="rId40"/>
    <p:sldId id="407" r:id="rId41"/>
    <p:sldId id="396" r:id="rId42"/>
    <p:sldId id="397" r:id="rId43"/>
    <p:sldId id="392" r:id="rId44"/>
    <p:sldId id="408" r:id="rId45"/>
    <p:sldId id="351" r:id="rId46"/>
    <p:sldId id="352" r:id="rId47"/>
    <p:sldId id="353" r:id="rId48"/>
    <p:sldId id="399" r:id="rId49"/>
    <p:sldId id="350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CC9900"/>
    <a:srgbClr val="999900"/>
    <a:srgbClr val="FF3366"/>
    <a:srgbClr val="FF66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90" autoAdjust="0"/>
    <p:restoredTop sz="94660"/>
  </p:normalViewPr>
  <p:slideViewPr>
    <p:cSldViewPr>
      <p:cViewPr varScale="1">
        <p:scale>
          <a:sx n="95" d="100"/>
          <a:sy n="95" d="100"/>
        </p:scale>
        <p:origin x="1258" y="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967331-EBBA-4B3A-8586-BAC943960C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ヒラギノ角ゴ ProN W3" charset="-128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BD4B32-9E59-4DFA-824A-EFAF970CA33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D083B55-1A5E-4755-A1F2-7FFAF8A029FE}" type="datetime1">
              <a:rPr lang="en-US" altLang="en-US"/>
              <a:pPr>
                <a:defRPr/>
              </a:pPr>
              <a:t>11/2/2019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D907128-46C0-4C3C-951B-69AFAE2798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DA467A9-E521-49F5-B4D6-BBCD5BF060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B6302-246A-4E4C-A528-59B1811ADE1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ヒラギノ角ゴ ProN W3" charset="-128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49226-27EE-4517-B10E-B4E3496C54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2505494-853C-4D8E-A75D-E19515484A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EC583-98B1-3545-BB35-1A2B7DE7FB36}" type="slidenum">
              <a:rPr lang="en-US">
                <a:latin typeface="Times New Roman" pitchFamily="30" charset="0"/>
                <a:ea typeface="ＭＳ Ｐゴシック" pitchFamily="30" charset="-128"/>
                <a:cs typeface="ＭＳ Ｐゴシック" pitchFamily="30" charset="-128"/>
              </a:rPr>
              <a:pPr/>
              <a:t>4</a:t>
            </a:fld>
            <a:endParaRPr lang="en-US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35500" cy="347662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5313"/>
            <a:ext cx="5130800" cy="4170362"/>
          </a:xfrm>
          <a:noFill/>
          <a:ln/>
        </p:spPr>
        <p:txBody>
          <a:bodyPr lIns="92939" tIns="46471" rIns="92939" bIns="46471"/>
          <a:lstStyle/>
          <a:p>
            <a:pPr eaLnBrk="1" hangingPunct="1"/>
            <a:endParaRPr lang="en-US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7218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93B9C5-0977-B64F-9022-ACF51B978558}" type="slidenum">
              <a:rPr lang="en-US">
                <a:latin typeface="Times New Roman" pitchFamily="30" charset="0"/>
                <a:ea typeface="ＭＳ Ｐゴシック" pitchFamily="30" charset="-128"/>
                <a:cs typeface="ＭＳ Ｐゴシック" pitchFamily="30" charset="-128"/>
              </a:rPr>
              <a:pPr/>
              <a:t>6</a:t>
            </a:fld>
            <a:endParaRPr lang="en-US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35500" cy="3476625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3725"/>
            <a:ext cx="5130800" cy="4171950"/>
          </a:xfrm>
          <a:noFill/>
          <a:ln/>
        </p:spPr>
        <p:txBody>
          <a:bodyPr lIns="92938" tIns="46468" rIns="92938" bIns="46468"/>
          <a:lstStyle/>
          <a:p>
            <a:pPr eaLnBrk="1" hangingPunct="1"/>
            <a:r>
              <a:rPr lang="en-US" dirty="0">
                <a:latin typeface="Times New Roman" pitchFamily="30" charset="0"/>
                <a:ea typeface="ＭＳ Ｐゴシック" pitchFamily="30" charset="-128"/>
                <a:cs typeface="ＭＳ Ｐゴシック" pitchFamily="30" charset="-128"/>
              </a:rPr>
              <a:t>updated</a:t>
            </a:r>
          </a:p>
        </p:txBody>
      </p:sp>
    </p:spTree>
    <p:extLst>
      <p:ext uri="{BB962C8B-B14F-4D97-AF65-F5344CB8AC3E}">
        <p14:creationId xmlns:p14="http://schemas.microsoft.com/office/powerpoint/2010/main" val="331661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505494-853C-4D8E-A75D-E19515484A1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9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A04C-D7CF-4861-95F0-3F5ACF508755}" type="datetimeFigureOut">
              <a:rPr lang="en-US" dirty="0"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pPr>
              <a:defRPr/>
            </a:pPr>
            <a:fld id="{6F2A72CF-1261-4816-BF2E-DACC403B25F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58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24B-F41A-4540-8EEC-C29B4F79802D}" type="datetimeFigureOut">
              <a:rPr lang="en-US" dirty="0"/>
              <a:t>11/2/2019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060C63-403C-46C6-A886-E40DFF2997F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549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989E-5397-49EE-B0F5-E72D9FFD7EC0}" type="datetimeFigureOut">
              <a:rPr lang="en-US" dirty="0"/>
              <a:t>11/2/2019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4F7B4C-B820-4AB0-8ED0-6092E957BDC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49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C42F-EA91-460E-9436-9A6C9B1CB0C6}" type="datetimeFigureOut">
              <a:rPr lang="en-US" dirty="0"/>
              <a:t>11/2/2019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25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23D4350-0632-4F67-B357-AFC21C62564D}" type="datetimeFigureOut">
              <a:rPr lang="en-US" dirty="0"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856B5844-46F8-4DF4-A46F-2A302A759B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043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1A35-803D-44FA-BA88-E6B5FB347587}" type="datetimeFigureOut">
              <a:rPr lang="en-US" dirty="0"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64A6F1-18FD-45BB-BE03-2E60E257DE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22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6CED-B3EE-49D9-9922-CBB48E543356}" type="datetimeFigureOut">
              <a:rPr lang="en-US" dirty="0"/>
              <a:t>11/2/2019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9722B-725C-430D-97B5-D6F1590A4C3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68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F9237B0-CC05-45CB-9D8E-44851499E325}" type="datetimeFigureOut">
              <a:rPr lang="en-US" dirty="0"/>
              <a:t>11/2/2019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DEE1B-EC62-4375-88EF-73482C495F3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54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41777-83B6-4CFA-89A1-52400FB2059F}" type="datetimeFigureOut">
              <a:rPr lang="en-US" dirty="0"/>
              <a:t>11/2/2019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7014EA-15A4-49E8-8864-30A9B6A51A7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48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A2A1-C9A8-42DC-AF5F-29D58FE3A81E}" type="datetimeFigureOut">
              <a:rPr lang="en-US" dirty="0"/>
              <a:t>11/2/2019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6E4A5B-DF51-4301-9363-3B713CA7772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358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28B6-2144-4760-B3DF-18C646FA52B1}" type="datetimeFigureOut">
              <a:rPr lang="en-US" dirty="0"/>
              <a:t>11/2/2019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DDBC8-919D-4AAB-BAA2-CC8C374AE6B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39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1F38EA-B09F-4C97-9264-D1353869D1EA}" type="datetimeFigureOut">
              <a:rPr lang="en-US" dirty="0"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16EFE15-C39F-4C33-A4A8-BF8F975D0D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96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gsrhichome.bnl.gov/RHIC/Runs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22E5-7056-4919-825D-467430862D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Heavy Ion collision at RHIC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DAD737-A591-4F54-B6D7-57FC310CA6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Mei Bai</a:t>
            </a:r>
          </a:p>
          <a:p>
            <a:r>
              <a:rPr lang="en-US" dirty="0"/>
              <a:t>GSI GmbH and University Bonn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0D5A6-F99A-4BA3-96CB-5075A935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2A72CF-1261-4816-BF2E-DACC403B25FC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95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4D42-60D2-4220-BA38-95E8BA35E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en-US" altLang="en-US" sz="4400" b="1" dirty="0">
                <a:solidFill>
                  <a:srgbClr val="0000FF"/>
                </a:solidFill>
              </a:rPr>
              <a:t>RHIC Operation:</a:t>
            </a:r>
            <a:br>
              <a:rPr lang="en-US" altLang="en-US" sz="4800" b="1" dirty="0">
                <a:solidFill>
                  <a:srgbClr val="0000FF"/>
                </a:solidFill>
              </a:rPr>
            </a:br>
            <a:r>
              <a:rPr lang="en-US" altLang="en-US" sz="4400" b="1" dirty="0">
                <a:solidFill>
                  <a:srgbClr val="0000FF"/>
                </a:solidFill>
              </a:rPr>
              <a:t>                 </a:t>
            </a:r>
            <a:r>
              <a:rPr lang="en-US" altLang="en-US" sz="4400" i="1" dirty="0">
                <a:solidFill>
                  <a:srgbClr val="800000"/>
                </a:solidFill>
              </a:rPr>
              <a:t>A Typical RHIC Store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5E013-738C-4174-AAD6-0A219196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BF6A493-5C24-41F6-BA1C-710715584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100"/>
            <a:ext cx="90709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5D4C9C0-48D1-4CCA-BD3C-1BE4DFD3B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279" y="4419600"/>
            <a:ext cx="28257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Check injection:</a:t>
            </a:r>
          </a:p>
          <a:p>
            <a:pPr eaLnBrk="1" hangingPunct="1">
              <a:spcBef>
                <a:spcPct val="0"/>
              </a:spcBef>
              <a:buSzTx/>
            </a:pPr>
            <a:r>
              <a:rPr lang="en-US" altLang="en-US" sz="2400" dirty="0">
                <a:solidFill>
                  <a:srgbClr val="000000"/>
                </a:solidFill>
              </a:rPr>
              <a:t> bunch intensity</a:t>
            </a:r>
          </a:p>
          <a:p>
            <a:pPr eaLnBrk="1" hangingPunct="1">
              <a:spcBef>
                <a:spcPct val="0"/>
              </a:spcBef>
              <a:buSzTx/>
            </a:pPr>
            <a:r>
              <a:rPr lang="en-US" altLang="en-US" sz="2400" dirty="0">
                <a:solidFill>
                  <a:srgbClr val="000000"/>
                </a:solidFill>
              </a:rPr>
              <a:t> injection matching</a:t>
            </a:r>
          </a:p>
          <a:p>
            <a:pPr eaLnBrk="1" hangingPunct="1">
              <a:spcBef>
                <a:spcPct val="0"/>
              </a:spcBef>
              <a:buSzTx/>
            </a:pPr>
            <a:r>
              <a:rPr lang="en-US" altLang="en-US" sz="2400" dirty="0">
                <a:solidFill>
                  <a:srgbClr val="000000"/>
                </a:solidFill>
              </a:rPr>
              <a:t> …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215043A-484A-443E-A045-BF4F9A9F941F}"/>
              </a:ext>
            </a:extLst>
          </p:cNvPr>
          <p:cNvSpPr txBox="1">
            <a:spLocks noChangeArrowheads="1"/>
          </p:cNvSpPr>
          <p:nvPr/>
        </p:nvSpPr>
        <p:spPr bwMode="auto">
          <a:xfrm rot="16513302">
            <a:off x="3983038" y="3733800"/>
            <a:ext cx="2597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Filling Blue ring…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F0262E8-33C0-41C4-A688-525C950B44DD}"/>
              </a:ext>
            </a:extLst>
          </p:cNvPr>
          <p:cNvSpPr txBox="1">
            <a:spLocks noChangeArrowheads="1"/>
          </p:cNvSpPr>
          <p:nvPr/>
        </p:nvSpPr>
        <p:spPr bwMode="auto">
          <a:xfrm rot="16513302">
            <a:off x="4549775" y="3884613"/>
            <a:ext cx="2852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Filling Yellow ring…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D8D48D6-0553-483B-B589-A465AD6BC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200400"/>
            <a:ext cx="2198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Acceleration…</a:t>
            </a:r>
          </a:p>
        </p:txBody>
      </p:sp>
    </p:spTree>
    <p:extLst>
      <p:ext uri="{BB962C8B-B14F-4D97-AF65-F5344CB8AC3E}">
        <p14:creationId xmlns:p14="http://schemas.microsoft.com/office/powerpoint/2010/main" val="1986082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C6BA-C074-4464-A96D-4208B389C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54" y="104426"/>
            <a:ext cx="7772400" cy="734568"/>
          </a:xfrm>
        </p:spPr>
        <p:txBody>
          <a:bodyPr>
            <a:normAutofit/>
          </a:bodyPr>
          <a:lstStyle/>
          <a:p>
            <a:r>
              <a:rPr lang="en-US" altLang="en-US" sz="3400" b="1" dirty="0">
                <a:solidFill>
                  <a:srgbClr val="0000FF"/>
                </a:solidFill>
                <a:cs typeface="Arial" panose="020B0604020202020204" pitchFamily="34" charset="0"/>
              </a:rPr>
              <a:t>A closer look at RHIC Complex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11242-5FD5-45A4-ACD8-C558F790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812EBF6-A80C-45D1-AF93-45E239A25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488"/>
            <a:ext cx="9144000" cy="60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3">
            <a:extLst>
              <a:ext uri="{FF2B5EF4-FFF2-40B4-BE49-F238E27FC236}">
                <a16:creationId xmlns:a16="http://schemas.microsoft.com/office/drawing/2014/main" id="{B94476B1-93B8-4BDC-9D21-BBBE4EA06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6977FDB8-4E1E-4562-A116-038073ADB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E4CC7838-CF34-4ADF-8962-AB7DD9DC11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A5F4605A-7BE9-4B47-A497-75D97AD824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Arc 7">
            <a:extLst>
              <a:ext uri="{FF2B5EF4-FFF2-40B4-BE49-F238E27FC236}">
                <a16:creationId xmlns:a16="http://schemas.microsoft.com/office/drawing/2014/main" id="{96FAC132-AA70-4843-BCE9-894E7F00F313}"/>
              </a:ext>
            </a:extLst>
          </p:cNvPr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6 w 21600"/>
              <a:gd name="T3" fmla="*/ 2147483646 h 25397"/>
              <a:gd name="T4" fmla="*/ 0 w 21600"/>
              <a:gd name="T5" fmla="*/ 2147483646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DED6954F-DA01-40C5-BA5F-660D7C24621B}"/>
              </a:ext>
            </a:extLst>
          </p:cNvPr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88"/>
              <a:gd name="T1" fmla="*/ 2147483646 h 144"/>
              <a:gd name="T2" fmla="*/ 2147483646 w 288"/>
              <a:gd name="T3" fmla="*/ 2147483646 h 144"/>
              <a:gd name="T4" fmla="*/ 2147483646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B9A77E7D-E850-4611-924D-9F870FECD56C}"/>
              </a:ext>
            </a:extLst>
          </p:cNvPr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339CAC72-2E09-4D65-9065-2B4A9F063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FDDF337C-121A-4F48-981A-E9EC48CB21A9}"/>
              </a:ext>
            </a:extLst>
          </p:cNvPr>
          <p:cNvSpPr>
            <a:spLocks noChangeShapeType="1"/>
          </p:cNvSpPr>
          <p:nvPr/>
        </p:nvSpPr>
        <p:spPr bwMode="auto">
          <a:xfrm rot="855002" flipV="1">
            <a:off x="1016000" y="3776663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9A3354CB-7E65-4DAC-8EAC-52397FCE74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2A613D72-61C6-4FD3-84C6-69C8A7A2B3C0}"/>
              </a:ext>
            </a:extLst>
          </p:cNvPr>
          <p:cNvSpPr>
            <a:spLocks noChangeShapeType="1"/>
          </p:cNvSpPr>
          <p:nvPr/>
        </p:nvSpPr>
        <p:spPr bwMode="auto">
          <a:xfrm rot="855002" flipV="1">
            <a:off x="149225" y="3489325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50ECB177-BA9A-42BB-A623-1FFF2C5AF0FD}"/>
              </a:ext>
            </a:extLst>
          </p:cNvPr>
          <p:cNvSpPr>
            <a:spLocks noChangeShapeType="1"/>
          </p:cNvSpPr>
          <p:nvPr/>
        </p:nvSpPr>
        <p:spPr bwMode="auto">
          <a:xfrm rot="855002" flipV="1">
            <a:off x="44450" y="3436938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621D593B-96CF-4D01-9097-1C744AA39044}"/>
              </a:ext>
            </a:extLst>
          </p:cNvPr>
          <p:cNvSpPr>
            <a:spLocks noChangeShapeType="1"/>
          </p:cNvSpPr>
          <p:nvPr/>
        </p:nvSpPr>
        <p:spPr bwMode="auto">
          <a:xfrm rot="20858678">
            <a:off x="44450" y="3527425"/>
            <a:ext cx="92075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057AE60A-9F02-4404-A3D3-E7C0C3208D93}"/>
              </a:ext>
            </a:extLst>
          </p:cNvPr>
          <p:cNvSpPr>
            <a:spLocks noChangeShapeType="1"/>
          </p:cNvSpPr>
          <p:nvPr/>
        </p:nvSpPr>
        <p:spPr bwMode="auto">
          <a:xfrm rot="21230221">
            <a:off x="200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5DA4E435-7AE7-4A3E-97F9-15DCEA96BAD0}"/>
              </a:ext>
            </a:extLst>
          </p:cNvPr>
          <p:cNvSpPr>
            <a:spLocks noChangeShapeType="1"/>
          </p:cNvSpPr>
          <p:nvPr/>
        </p:nvSpPr>
        <p:spPr bwMode="auto">
          <a:xfrm rot="344547">
            <a:off x="1031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id="{6F13A92C-2232-4CB7-996D-97107A8E8C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1400" y="4168775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CE7FEE9B-B038-48CB-A1AA-D9E47D9E28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4306888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DD010A0A-A9CA-4441-A964-0C684F751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5068888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0CF2E86A-0DFF-40A5-A43A-F2A8224E5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5221288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14951951-EFFC-41CB-895E-95A2391A0D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5373688"/>
            <a:ext cx="76200" cy="1095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FFCE8400-60DB-45C6-8421-40341A97383A}"/>
              </a:ext>
            </a:extLst>
          </p:cNvPr>
          <p:cNvSpPr>
            <a:spLocks noChangeArrowheads="1"/>
          </p:cNvSpPr>
          <p:nvPr/>
        </p:nvSpPr>
        <p:spPr bwMode="auto">
          <a:xfrm rot="183840">
            <a:off x="4572000" y="5373688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03A08122-3C94-4D87-89FE-FB56DC802C33}"/>
              </a:ext>
            </a:extLst>
          </p:cNvPr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id="{450680E0-B2ED-4FDE-AB1B-A9FCF8A18C98}"/>
              </a:ext>
            </a:extLst>
          </p:cNvPr>
          <p:cNvSpPr>
            <a:spLocks noChangeShapeType="1"/>
          </p:cNvSpPr>
          <p:nvPr/>
        </p:nvSpPr>
        <p:spPr bwMode="auto">
          <a:xfrm rot="216884" flipH="1">
            <a:off x="5410200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2C11C770-9F21-4D78-9658-1C99FBFB4105}"/>
              </a:ext>
            </a:extLst>
          </p:cNvPr>
          <p:cNvSpPr>
            <a:spLocks noChangeShapeType="1"/>
          </p:cNvSpPr>
          <p:nvPr/>
        </p:nvSpPr>
        <p:spPr bwMode="auto">
          <a:xfrm rot="216884" flipH="1">
            <a:off x="4876800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520D8627-1D7A-4B2B-A154-82B6CCCC403C}"/>
              </a:ext>
            </a:extLst>
          </p:cNvPr>
          <p:cNvSpPr>
            <a:spLocks noChangeShapeType="1"/>
          </p:cNvSpPr>
          <p:nvPr/>
        </p:nvSpPr>
        <p:spPr bwMode="auto">
          <a:xfrm rot="216884" flipH="1">
            <a:off x="5030788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id="{DDF250A1-E740-4AA6-9FC4-847C3D1E9A8C}"/>
              </a:ext>
            </a:extLst>
          </p:cNvPr>
          <p:cNvSpPr>
            <a:spLocks noChangeShapeType="1"/>
          </p:cNvSpPr>
          <p:nvPr/>
        </p:nvSpPr>
        <p:spPr bwMode="auto">
          <a:xfrm rot="274163" flipH="1">
            <a:off x="5105400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29">
            <a:extLst>
              <a:ext uri="{FF2B5EF4-FFF2-40B4-BE49-F238E27FC236}">
                <a16:creationId xmlns:a16="http://schemas.microsoft.com/office/drawing/2014/main" id="{62E01FFB-39E5-4759-BF2A-8CDCC80A498B}"/>
              </a:ext>
            </a:extLst>
          </p:cNvPr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0">
            <a:extLst>
              <a:ext uri="{FF2B5EF4-FFF2-40B4-BE49-F238E27FC236}">
                <a16:creationId xmlns:a16="http://schemas.microsoft.com/office/drawing/2014/main" id="{C1030836-99E2-4123-946E-52F5CB78D6AC}"/>
              </a:ext>
            </a:extLst>
          </p:cNvPr>
          <p:cNvSpPr>
            <a:spLocks noChangeShapeType="1"/>
          </p:cNvSpPr>
          <p:nvPr/>
        </p:nvSpPr>
        <p:spPr bwMode="auto">
          <a:xfrm rot="21281515" flipH="1" flipV="1">
            <a:off x="2819400" y="3697288"/>
            <a:ext cx="381000" cy="2286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1">
            <a:extLst>
              <a:ext uri="{FF2B5EF4-FFF2-40B4-BE49-F238E27FC236}">
                <a16:creationId xmlns:a16="http://schemas.microsoft.com/office/drawing/2014/main" id="{4DEF5C4E-7143-40AE-98C5-F76ACF818D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3719513"/>
            <a:ext cx="3048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2">
            <a:extLst>
              <a:ext uri="{FF2B5EF4-FFF2-40B4-BE49-F238E27FC236}">
                <a16:creationId xmlns:a16="http://schemas.microsoft.com/office/drawing/2014/main" id="{BD38AB47-C25B-41C6-B62D-767E7D1660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62200" y="3646488"/>
            <a:ext cx="152400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Oval 33">
            <a:extLst>
              <a:ext uri="{FF2B5EF4-FFF2-40B4-BE49-F238E27FC236}">
                <a16:creationId xmlns:a16="http://schemas.microsoft.com/office/drawing/2014/main" id="{66930F72-CDCA-49B6-8AAA-8C8B66C8D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37" name="Line 34">
            <a:extLst>
              <a:ext uri="{FF2B5EF4-FFF2-40B4-BE49-F238E27FC236}">
                <a16:creationId xmlns:a16="http://schemas.microsoft.com/office/drawing/2014/main" id="{64ED604E-98A1-4B64-BB0D-622DD5BB3C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5">
            <a:extLst>
              <a:ext uri="{FF2B5EF4-FFF2-40B4-BE49-F238E27FC236}">
                <a16:creationId xmlns:a16="http://schemas.microsoft.com/office/drawing/2014/main" id="{606F9B7D-7B28-4467-9750-2233AFCAF5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6">
            <a:extLst>
              <a:ext uri="{FF2B5EF4-FFF2-40B4-BE49-F238E27FC236}">
                <a16:creationId xmlns:a16="http://schemas.microsoft.com/office/drawing/2014/main" id="{C8385E30-566B-4A1B-86CD-9A071D4325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37">
            <a:extLst>
              <a:ext uri="{FF2B5EF4-FFF2-40B4-BE49-F238E27FC236}">
                <a16:creationId xmlns:a16="http://schemas.microsoft.com/office/drawing/2014/main" id="{5796B455-BF7A-4CD8-9F83-7427C00CBF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38">
            <a:extLst>
              <a:ext uri="{FF2B5EF4-FFF2-40B4-BE49-F238E27FC236}">
                <a16:creationId xmlns:a16="http://schemas.microsoft.com/office/drawing/2014/main" id="{4D6FB930-BCE0-465E-8166-E5346633CE56}"/>
              </a:ext>
            </a:extLst>
          </p:cNvPr>
          <p:cNvSpPr>
            <a:spLocks noChangeShapeType="1"/>
          </p:cNvSpPr>
          <p:nvPr/>
        </p:nvSpPr>
        <p:spPr bwMode="auto">
          <a:xfrm rot="20674670" flipH="1">
            <a:off x="3733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39">
            <a:extLst>
              <a:ext uri="{FF2B5EF4-FFF2-40B4-BE49-F238E27FC236}">
                <a16:creationId xmlns:a16="http://schemas.microsoft.com/office/drawing/2014/main" id="{7436C75C-525F-4DEA-AB7A-8C0852E1E17B}"/>
              </a:ext>
            </a:extLst>
          </p:cNvPr>
          <p:cNvSpPr>
            <a:spLocks noChangeShapeType="1"/>
          </p:cNvSpPr>
          <p:nvPr/>
        </p:nvSpPr>
        <p:spPr bwMode="auto">
          <a:xfrm rot="21278497" flipH="1">
            <a:off x="3808413" y="3829050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40">
            <a:extLst>
              <a:ext uri="{FF2B5EF4-FFF2-40B4-BE49-F238E27FC236}">
                <a16:creationId xmlns:a16="http://schemas.microsoft.com/office/drawing/2014/main" id="{D116A74B-6347-4B8E-B578-82F3D1C44FA2}"/>
              </a:ext>
            </a:extLst>
          </p:cNvPr>
          <p:cNvSpPr>
            <a:spLocks noChangeShapeType="1"/>
          </p:cNvSpPr>
          <p:nvPr/>
        </p:nvSpPr>
        <p:spPr bwMode="auto">
          <a:xfrm rot="1243533" flipH="1" flipV="1">
            <a:off x="3189288" y="3921125"/>
            <a:ext cx="92075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41">
            <a:extLst>
              <a:ext uri="{FF2B5EF4-FFF2-40B4-BE49-F238E27FC236}">
                <a16:creationId xmlns:a16="http://schemas.microsoft.com/office/drawing/2014/main" id="{2028C2B1-0B6D-4594-8F8E-1838255F37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4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2">
            <a:extLst>
              <a:ext uri="{FF2B5EF4-FFF2-40B4-BE49-F238E27FC236}">
                <a16:creationId xmlns:a16="http://schemas.microsoft.com/office/drawing/2014/main" id="{AB1012AB-4446-4975-8B92-90C26C6BCBBE}"/>
              </a:ext>
            </a:extLst>
          </p:cNvPr>
          <p:cNvSpPr>
            <a:spLocks noChangeShapeType="1"/>
          </p:cNvSpPr>
          <p:nvPr/>
        </p:nvSpPr>
        <p:spPr bwMode="auto">
          <a:xfrm rot="13263285" flipV="1">
            <a:off x="1322388" y="3652838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id="{A13F0746-3C88-489F-B23B-34B5FD128024}"/>
              </a:ext>
            </a:extLst>
          </p:cNvPr>
          <p:cNvSpPr>
            <a:spLocks noChangeArrowheads="1"/>
          </p:cNvSpPr>
          <p:nvPr/>
        </p:nvSpPr>
        <p:spPr bwMode="auto">
          <a:xfrm rot="4257526">
            <a:off x="1873250" y="3584575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47" name="Line 44">
            <a:extLst>
              <a:ext uri="{FF2B5EF4-FFF2-40B4-BE49-F238E27FC236}">
                <a16:creationId xmlns:a16="http://schemas.microsoft.com/office/drawing/2014/main" id="{80DF5C75-63DF-4A45-83E4-9BBE442634EA}"/>
              </a:ext>
            </a:extLst>
          </p:cNvPr>
          <p:cNvSpPr>
            <a:spLocks noChangeShapeType="1"/>
          </p:cNvSpPr>
          <p:nvPr/>
        </p:nvSpPr>
        <p:spPr bwMode="auto">
          <a:xfrm rot="21414741" flipH="1">
            <a:off x="1555750" y="3692525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45">
            <a:extLst>
              <a:ext uri="{FF2B5EF4-FFF2-40B4-BE49-F238E27FC236}">
                <a16:creationId xmlns:a16="http://schemas.microsoft.com/office/drawing/2014/main" id="{A7511AB0-750E-4888-91C1-DB5DF8F41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616075"/>
            <a:ext cx="1112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RHIC</a:t>
            </a:r>
          </a:p>
        </p:txBody>
      </p:sp>
      <p:sp>
        <p:nvSpPr>
          <p:cNvPr id="49" name="Text Box 46">
            <a:extLst>
              <a:ext uri="{FF2B5EF4-FFF2-40B4-BE49-F238E27FC236}">
                <a16:creationId xmlns:a16="http://schemas.microsoft.com/office/drawing/2014/main" id="{5CFEF042-3761-4AC1-8094-2A5D61D25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3284538"/>
            <a:ext cx="658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NSRL</a:t>
            </a:r>
          </a:p>
        </p:txBody>
      </p:sp>
      <p:sp>
        <p:nvSpPr>
          <p:cNvPr id="50" name="Text Box 47">
            <a:extLst>
              <a:ext uri="{FF2B5EF4-FFF2-40B4-BE49-F238E27FC236}">
                <a16:creationId xmlns:a16="http://schemas.microsoft.com/office/drawing/2014/main" id="{AA0B063F-325A-4CDC-87E8-01CAE624E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388" y="3175000"/>
            <a:ext cx="75882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LINAC</a:t>
            </a:r>
          </a:p>
        </p:txBody>
      </p:sp>
      <p:sp>
        <p:nvSpPr>
          <p:cNvPr id="51" name="Text Box 48">
            <a:extLst>
              <a:ext uri="{FF2B5EF4-FFF2-40B4-BE49-F238E27FC236}">
                <a16:creationId xmlns:a16="http://schemas.microsoft.com/office/drawing/2014/main" id="{EF6A860C-E54D-43AE-A173-46C4A5B2E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476625"/>
            <a:ext cx="768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Booster</a:t>
            </a:r>
          </a:p>
        </p:txBody>
      </p:sp>
      <p:sp>
        <p:nvSpPr>
          <p:cNvPr id="52" name="Text Box 49">
            <a:extLst>
              <a:ext uri="{FF2B5EF4-FFF2-40B4-BE49-F238E27FC236}">
                <a16:creationId xmlns:a16="http://schemas.microsoft.com/office/drawing/2014/main" id="{FF7C7A58-3F0B-4424-919B-E06DFD4F5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38862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AGS</a:t>
            </a:r>
          </a:p>
        </p:txBody>
      </p:sp>
      <p:sp>
        <p:nvSpPr>
          <p:cNvPr id="53" name="Text Box 50">
            <a:extLst>
              <a:ext uri="{FF2B5EF4-FFF2-40B4-BE49-F238E27FC236}">
                <a16:creationId xmlns:a16="http://schemas.microsoft.com/office/drawing/2014/main" id="{96038850-F153-4EFB-8B54-CDD4E381C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5068888"/>
            <a:ext cx="88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Tandems</a:t>
            </a:r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8AA7EBB7-D487-4E35-A9B5-726EBE75446A}"/>
              </a:ext>
            </a:extLst>
          </p:cNvPr>
          <p:cNvSpPr>
            <a:spLocks noChangeArrowheads="1"/>
          </p:cNvSpPr>
          <p:nvPr/>
        </p:nvSpPr>
        <p:spPr bwMode="auto">
          <a:xfrm rot="219660">
            <a:off x="3581400" y="278288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55" name="Rectangle 52">
            <a:extLst>
              <a:ext uri="{FF2B5EF4-FFF2-40B4-BE49-F238E27FC236}">
                <a16:creationId xmlns:a16="http://schemas.microsoft.com/office/drawing/2014/main" id="{16B7CC70-A573-4682-A060-068936BE428C}"/>
              </a:ext>
            </a:extLst>
          </p:cNvPr>
          <p:cNvSpPr>
            <a:spLocks noChangeArrowheads="1"/>
          </p:cNvSpPr>
          <p:nvPr/>
        </p:nvSpPr>
        <p:spPr bwMode="auto">
          <a:xfrm rot="3112852">
            <a:off x="900113" y="2151062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56" name="Rectangle 53">
            <a:extLst>
              <a:ext uri="{FF2B5EF4-FFF2-40B4-BE49-F238E27FC236}">
                <a16:creationId xmlns:a16="http://schemas.microsoft.com/office/drawing/2014/main" id="{51860B21-7A39-4FBF-A717-D253897C360C}"/>
              </a:ext>
            </a:extLst>
          </p:cNvPr>
          <p:cNvSpPr>
            <a:spLocks noChangeArrowheads="1"/>
          </p:cNvSpPr>
          <p:nvPr/>
        </p:nvSpPr>
        <p:spPr bwMode="auto">
          <a:xfrm rot="20828904">
            <a:off x="7829550" y="25257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57" name="Rectangle 54">
            <a:extLst>
              <a:ext uri="{FF2B5EF4-FFF2-40B4-BE49-F238E27FC236}">
                <a16:creationId xmlns:a16="http://schemas.microsoft.com/office/drawing/2014/main" id="{E4601D01-DE06-4FA6-9463-E89079FFEEA9}"/>
              </a:ext>
            </a:extLst>
          </p:cNvPr>
          <p:cNvSpPr>
            <a:spLocks noChangeArrowheads="1"/>
          </p:cNvSpPr>
          <p:nvPr/>
        </p:nvSpPr>
        <p:spPr bwMode="auto">
          <a:xfrm rot="1180436">
            <a:off x="8226425" y="15700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58" name="Rectangle 55">
            <a:extLst>
              <a:ext uri="{FF2B5EF4-FFF2-40B4-BE49-F238E27FC236}">
                <a16:creationId xmlns:a16="http://schemas.microsoft.com/office/drawing/2014/main" id="{279B405C-3117-4340-8394-1DBCADF58DB1}"/>
              </a:ext>
            </a:extLst>
          </p:cNvPr>
          <p:cNvSpPr>
            <a:spLocks noChangeArrowheads="1"/>
          </p:cNvSpPr>
          <p:nvPr/>
        </p:nvSpPr>
        <p:spPr bwMode="auto">
          <a:xfrm rot="181585">
            <a:off x="5627688" y="11668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59" name="Rectangle 56">
            <a:extLst>
              <a:ext uri="{FF2B5EF4-FFF2-40B4-BE49-F238E27FC236}">
                <a16:creationId xmlns:a16="http://schemas.microsoft.com/office/drawing/2014/main" id="{9CD4A77C-3261-4932-92A6-8D57CEB9EB44}"/>
              </a:ext>
            </a:extLst>
          </p:cNvPr>
          <p:cNvSpPr>
            <a:spLocks noChangeArrowheads="1"/>
          </p:cNvSpPr>
          <p:nvPr/>
        </p:nvSpPr>
        <p:spPr bwMode="auto">
          <a:xfrm rot="21018381">
            <a:off x="2498725" y="13033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60" name="Text Box 57">
            <a:extLst>
              <a:ext uri="{FF2B5EF4-FFF2-40B4-BE49-F238E27FC236}">
                <a16:creationId xmlns:a16="http://schemas.microsoft.com/office/drawing/2014/main" id="{1796A203-5919-4100-B2E8-5ADA9D421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859088"/>
            <a:ext cx="123031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u="sng">
                <a:solidFill>
                  <a:schemeClr val="bg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STAR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6:00 o’clock</a:t>
            </a:r>
          </a:p>
        </p:txBody>
      </p:sp>
      <p:sp>
        <p:nvSpPr>
          <p:cNvPr id="61" name="Text Box 58">
            <a:extLst>
              <a:ext uri="{FF2B5EF4-FFF2-40B4-BE49-F238E27FC236}">
                <a16:creationId xmlns:a16="http://schemas.microsoft.com/office/drawing/2014/main" id="{E60DA1C4-94BE-4DFB-A20C-D84184EFC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325688"/>
            <a:ext cx="123031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u="sng">
                <a:solidFill>
                  <a:schemeClr val="bg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PHENIX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8:00 o’clock</a:t>
            </a:r>
          </a:p>
        </p:txBody>
      </p:sp>
      <p:sp>
        <p:nvSpPr>
          <p:cNvPr id="62" name="Text Box 59">
            <a:extLst>
              <a:ext uri="{FF2B5EF4-FFF2-40B4-BE49-F238E27FC236}">
                <a16:creationId xmlns:a16="http://schemas.microsoft.com/office/drawing/2014/main" id="{6E31610F-136F-4DBF-9864-E2A1E11D9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1393825"/>
            <a:ext cx="13319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(PHOBOS)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10:00 o’clock</a:t>
            </a:r>
          </a:p>
        </p:txBody>
      </p:sp>
      <p:sp>
        <p:nvSpPr>
          <p:cNvPr id="63" name="Text Box 60">
            <a:extLst>
              <a:ext uri="{FF2B5EF4-FFF2-40B4-BE49-F238E27FC236}">
                <a16:creationId xmlns:a16="http://schemas.microsoft.com/office/drawing/2014/main" id="{6EDF4885-64E2-4E38-9A19-06EEE328B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7488" y="1258888"/>
            <a:ext cx="13319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u="sng">
                <a:solidFill>
                  <a:schemeClr val="bg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Jet Target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12:00 o’clock</a:t>
            </a:r>
          </a:p>
        </p:txBody>
      </p:sp>
      <p:sp>
        <p:nvSpPr>
          <p:cNvPr id="64" name="Text Box 61">
            <a:extLst>
              <a:ext uri="{FF2B5EF4-FFF2-40B4-BE49-F238E27FC236}">
                <a16:creationId xmlns:a16="http://schemas.microsoft.com/office/drawing/2014/main" id="{D49934F6-D46E-4221-97CD-6785EC44F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2238" y="2590800"/>
            <a:ext cx="12303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u="sng">
                <a:solidFill>
                  <a:schemeClr val="bg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RF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4:00 o’clock</a:t>
            </a:r>
          </a:p>
        </p:txBody>
      </p:sp>
      <p:sp>
        <p:nvSpPr>
          <p:cNvPr id="65" name="Text Box 62">
            <a:extLst>
              <a:ext uri="{FF2B5EF4-FFF2-40B4-BE49-F238E27FC236}">
                <a16:creationId xmlns:a16="http://schemas.microsoft.com/office/drawing/2014/main" id="{317903DE-DF51-48B7-B1D8-8FE09B473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0" y="1552575"/>
            <a:ext cx="12303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(BRAHMS)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2:00 o’clock</a:t>
            </a:r>
          </a:p>
        </p:txBody>
      </p:sp>
      <p:sp>
        <p:nvSpPr>
          <p:cNvPr id="66" name="Line 66">
            <a:extLst>
              <a:ext uri="{FF2B5EF4-FFF2-40B4-BE49-F238E27FC236}">
                <a16:creationId xmlns:a16="http://schemas.microsoft.com/office/drawing/2014/main" id="{C74560ED-13D1-4786-9BE5-28B6351E1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Oval 67">
            <a:extLst>
              <a:ext uri="{FF2B5EF4-FFF2-40B4-BE49-F238E27FC236}">
                <a16:creationId xmlns:a16="http://schemas.microsoft.com/office/drawing/2014/main" id="{58729CC8-DB5C-4F0D-A139-16DF7D367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68" name="Oval 68">
            <a:extLst>
              <a:ext uri="{FF2B5EF4-FFF2-40B4-BE49-F238E27FC236}">
                <a16:creationId xmlns:a16="http://schemas.microsoft.com/office/drawing/2014/main" id="{0A5D5C65-ACAF-4070-A62C-80435FECD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sym typeface="Arial" panose="020B0604020202020204" pitchFamily="34" charset="0"/>
            </a:endParaRPr>
          </a:p>
        </p:txBody>
      </p:sp>
      <p:sp>
        <p:nvSpPr>
          <p:cNvPr id="69" name="Freeform 69">
            <a:extLst>
              <a:ext uri="{FF2B5EF4-FFF2-40B4-BE49-F238E27FC236}">
                <a16:creationId xmlns:a16="http://schemas.microsoft.com/office/drawing/2014/main" id="{5A7FD91B-5F48-43B9-AA9D-90A9F489CA6B}"/>
              </a:ext>
            </a:extLst>
          </p:cNvPr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>
              <a:gd name="T0" fmla="*/ 0 w 126"/>
              <a:gd name="T1" fmla="*/ 2147483646 h 67"/>
              <a:gd name="T2" fmla="*/ 2147483646 w 126"/>
              <a:gd name="T3" fmla="*/ 2147483646 h 67"/>
              <a:gd name="T4" fmla="*/ 2147483646 w 126"/>
              <a:gd name="T5" fmla="*/ 2147483646 h 67"/>
              <a:gd name="T6" fmla="*/ 2147483646 w 126"/>
              <a:gd name="T7" fmla="*/ 0 h 67"/>
              <a:gd name="T8" fmla="*/ 0 w 126"/>
              <a:gd name="T9" fmla="*/ 2147483646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" name="Text Box 70">
            <a:extLst>
              <a:ext uri="{FF2B5EF4-FFF2-40B4-BE49-F238E27FC236}">
                <a16:creationId xmlns:a16="http://schemas.microsoft.com/office/drawing/2014/main" id="{15E22E4D-9D32-4D77-B797-DB05932F2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3352800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rPr>
              <a:t>EBIS</a:t>
            </a:r>
          </a:p>
        </p:txBody>
      </p:sp>
      <p:pic>
        <p:nvPicPr>
          <p:cNvPr id="71" name="Picture 8">
            <a:extLst>
              <a:ext uri="{FF2B5EF4-FFF2-40B4-BE49-F238E27FC236}">
                <a16:creationId xmlns:a16="http://schemas.microsoft.com/office/drawing/2014/main" id="{4233EC92-07B6-4F7A-902D-02469716FCC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1435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">
            <a:extLst>
              <a:ext uri="{FF2B5EF4-FFF2-40B4-BE49-F238E27FC236}">
                <a16:creationId xmlns:a16="http://schemas.microsoft.com/office/drawing/2014/main" id="{881F8149-C827-4F41-B655-7699EFE750B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ounded Rectangular Callout 105">
            <a:extLst>
              <a:ext uri="{FF2B5EF4-FFF2-40B4-BE49-F238E27FC236}">
                <a16:creationId xmlns:a16="http://schemas.microsoft.com/office/drawing/2014/main" id="{86F54462-E342-47DC-988C-7FDAC97D4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724400"/>
            <a:ext cx="3124200" cy="2133600"/>
          </a:xfrm>
          <a:prstGeom prst="wedgeRoundRectCallout">
            <a:avLst>
              <a:gd name="adj1" fmla="val -67852"/>
              <a:gd name="adj2" fmla="val -16769"/>
              <a:gd name="adj3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Tandem van de Graff: </a:t>
            </a:r>
          </a:p>
          <a:p>
            <a:pPr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Two 15MV electrostatic accelerator. Each 24m long</a:t>
            </a:r>
          </a:p>
          <a:p>
            <a:pPr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n-US" sz="180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 able to develier 40 tpes of ions</a:t>
            </a:r>
          </a:p>
          <a:p>
            <a:pPr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n-US" sz="180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 world’s largest electrostatic accelerator</a:t>
            </a:r>
          </a:p>
        </p:txBody>
      </p:sp>
      <p:sp>
        <p:nvSpPr>
          <p:cNvPr id="74" name="Rounded Rectangular Callout 108">
            <a:extLst>
              <a:ext uri="{FF2B5EF4-FFF2-40B4-BE49-F238E27FC236}">
                <a16:creationId xmlns:a16="http://schemas.microsoft.com/office/drawing/2014/main" id="{70CADBA0-6F57-443F-899A-23C1E4AC5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352800"/>
            <a:ext cx="3048000" cy="1219200"/>
          </a:xfrm>
          <a:prstGeom prst="wedgeRoundRectCallout">
            <a:avLst>
              <a:gd name="adj1" fmla="val -99963"/>
              <a:gd name="adj2" fmla="val 31380"/>
              <a:gd name="adj3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A</a:t>
            </a:r>
            <a:r>
              <a:rPr lang="en-US" altLang="en-US" sz="200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lternating </a:t>
            </a:r>
            <a:r>
              <a:rPr lang="en-US" altLang="en-US" sz="2000">
                <a:solidFill>
                  <a:srgbClr val="FF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G</a:t>
            </a:r>
            <a:r>
              <a:rPr lang="en-US" altLang="en-US" sz="200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radient </a:t>
            </a:r>
            <a:r>
              <a:rPr lang="en-US" altLang="en-US" sz="2000">
                <a:solidFill>
                  <a:srgbClr val="FF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S</a:t>
            </a:r>
            <a:r>
              <a:rPr lang="en-US" altLang="en-US" sz="200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ynchrotron: </a:t>
            </a:r>
            <a:r>
              <a:rPr lang="en-US" altLang="en-US" sz="180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one of the first synchrotron based on strong focusing principle</a:t>
            </a:r>
          </a:p>
        </p:txBody>
      </p:sp>
      <p:sp>
        <p:nvSpPr>
          <p:cNvPr id="75" name="Rounded Rectangular Callout 107">
            <a:extLst>
              <a:ext uri="{FF2B5EF4-FFF2-40B4-BE49-F238E27FC236}">
                <a16:creationId xmlns:a16="http://schemas.microsoft.com/office/drawing/2014/main" id="{A834767A-19D4-4DB3-960D-0F8B7BDFE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638800"/>
            <a:ext cx="2438400" cy="685800"/>
          </a:xfrm>
          <a:prstGeom prst="wedgeRoundRectCallout">
            <a:avLst>
              <a:gd name="adj1" fmla="val -16528"/>
              <a:gd name="adj2" fmla="val -307741"/>
              <a:gd name="adj3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Booster: </a:t>
            </a:r>
            <a:r>
              <a:rPr lang="en-US" altLang="en-US" sz="180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a circular synchrotron</a:t>
            </a:r>
          </a:p>
        </p:txBody>
      </p:sp>
      <p:sp>
        <p:nvSpPr>
          <p:cNvPr id="76" name="Rounded Rectangular Callout 106">
            <a:extLst>
              <a:ext uri="{FF2B5EF4-FFF2-40B4-BE49-F238E27FC236}">
                <a16:creationId xmlns:a16="http://schemas.microsoft.com/office/drawing/2014/main" id="{84486E49-E672-4500-B870-7C7AB2DD2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33600"/>
            <a:ext cx="2971800" cy="1066800"/>
          </a:xfrm>
          <a:prstGeom prst="wedgeRoundRectCallout">
            <a:avLst>
              <a:gd name="adj1" fmla="val -46898"/>
              <a:gd name="adj2" fmla="val 77995"/>
              <a:gd name="adj3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Linear Accelerator: </a:t>
            </a:r>
            <a:r>
              <a:rPr lang="en-US" altLang="en-US" sz="1800" dirty="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accelerator proton beam up to 200MeV</a:t>
            </a:r>
          </a:p>
        </p:txBody>
      </p:sp>
      <p:sp>
        <p:nvSpPr>
          <p:cNvPr id="78" name="Rounded Rectangular Callout 106">
            <a:extLst>
              <a:ext uri="{FF2B5EF4-FFF2-40B4-BE49-F238E27FC236}">
                <a16:creationId xmlns:a16="http://schemas.microsoft.com/office/drawing/2014/main" id="{5E560CA0-3CF3-4217-92FC-626FF7780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" y="2852094"/>
            <a:ext cx="3353594" cy="674388"/>
          </a:xfrm>
          <a:prstGeom prst="wedgeRoundRectCallout">
            <a:avLst>
              <a:gd name="adj1" fmla="val -46898"/>
              <a:gd name="adj2" fmla="val 77995"/>
              <a:gd name="adj3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700"/>
              </a:spcBef>
              <a:buSzPct val="75000"/>
              <a:buFont typeface="Zapf Dingbats" charset="2"/>
              <a:buChar char="➡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1pPr>
            <a:lvl2pPr marL="37931725" indent="-37474525">
              <a:spcBef>
                <a:spcPts val="1700"/>
              </a:spcBef>
              <a:buSzPct val="75000"/>
              <a:buFont typeface="Zapf Dingbats" charset="2"/>
              <a:buChar char="★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2pPr>
            <a:lvl3pPr marL="838200" indent="-381000">
              <a:spcBef>
                <a:spcPts val="1700"/>
              </a:spcBef>
              <a:buClr>
                <a:srgbClr val="008000"/>
              </a:buClr>
              <a:buSzPct val="82000"/>
              <a:buFont typeface="Times New Roman" panose="02020603050405020304" pitchFamily="18" charset="0"/>
              <a:buChar char="-"/>
              <a:defRPr sz="2600">
                <a:solidFill>
                  <a:srgbClr val="00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3pPr>
            <a:lvl4pPr marL="1028700" indent="-381000">
              <a:spcBef>
                <a:spcPts val="1700"/>
              </a:spcBef>
              <a:buClr>
                <a:srgbClr val="FF0000"/>
              </a:buClr>
              <a:buSzPct val="171000"/>
              <a:buFont typeface="Times New Roman" panose="02020603050405020304" pitchFamily="18" charset="0"/>
              <a:buChar char="-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4pPr>
            <a:lvl5pPr marL="1219200" indent="-381000">
              <a:spcBef>
                <a:spcPts val="1700"/>
              </a:spcBef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5pPr>
            <a:lvl6pPr marL="16764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6pPr>
            <a:lvl7pPr marL="21336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7pPr>
            <a:lvl8pPr marL="25908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8pPr>
            <a:lvl9pPr marL="3048000" indent="-381000" eaLnBrk="0" fontAlgn="base" hangingPunct="0">
              <a:spcBef>
                <a:spcPts val="1700"/>
              </a:spcBef>
              <a:spcAft>
                <a:spcPct val="0"/>
              </a:spcAft>
              <a:buSzPct val="75000"/>
              <a:buFont typeface="Lucida Grande" charset="0"/>
              <a:buChar char="‣"/>
              <a:defRPr sz="2200">
                <a:solidFill>
                  <a:srgbClr val="FF8000"/>
                </a:solidFill>
                <a:latin typeface="Times New Roman" panose="02020603050405020304" pitchFamily="18" charset="0"/>
                <a:ea typeface="ヒラギノ明朝 ProN W3" charset="-128"/>
                <a:sym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halkboard" charset="0"/>
                <a:ea typeface="ヒラギノ角ゴ ProN W3" charset="-128"/>
                <a:sym typeface="Arial" panose="020B0604020202020204" pitchFamily="34" charset="0"/>
              </a:rPr>
              <a:t>EBIS based pre-injector for heavy ions: 2MeV/u</a:t>
            </a:r>
            <a:endParaRPr lang="en-US" altLang="en-US" sz="1800" dirty="0">
              <a:solidFill>
                <a:srgbClr val="000000"/>
              </a:solidFill>
              <a:latin typeface="Chalkboard" charset="0"/>
              <a:ea typeface="ヒラギノ角ゴ ProN W3" charset="-128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7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8" grpId="0" animBg="1"/>
      <p:bldP spid="7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66" y="80854"/>
            <a:ext cx="7772400" cy="689656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RHIC Injector Chain for Heavy 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591" y="1187330"/>
            <a:ext cx="5839385" cy="40922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28915" y="6396335"/>
            <a:ext cx="449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C. J. Gardner et al, IPAC2015 </a:t>
            </a:r>
            <a:r>
              <a:rPr lang="de-DE" sz="1200" dirty="0" err="1"/>
              <a:t>Proceeding</a:t>
            </a:r>
            <a:r>
              <a:rPr lang="de-DE" sz="1200" dirty="0"/>
              <a:t>, Richmond, VA, USA</a:t>
            </a:r>
          </a:p>
          <a:p>
            <a:r>
              <a:rPr lang="en-US" sz="1200" dirty="0"/>
              <a:t>J. </a:t>
            </a:r>
            <a:r>
              <a:rPr lang="en-US" sz="1200" dirty="0" err="1"/>
              <a:t>Alessi</a:t>
            </a:r>
            <a:r>
              <a:rPr lang="en-US" sz="1200" dirty="0"/>
              <a:t>, et al, Proceedings of IPAC11, New York, NY, USA</a:t>
            </a:r>
            <a:endParaRPr lang="de-DE" sz="1200" dirty="0"/>
          </a:p>
        </p:txBody>
      </p:sp>
      <p:sp>
        <p:nvSpPr>
          <p:cNvPr id="9" name="Rectangle 8"/>
          <p:cNvSpPr/>
          <p:nvPr/>
        </p:nvSpPr>
        <p:spPr>
          <a:xfrm>
            <a:off x="5044549" y="3809999"/>
            <a:ext cx="4023251" cy="1469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in </a:t>
            </a:r>
            <a:r>
              <a:rPr lang="de-DE" sz="2000" dirty="0" err="1"/>
              <a:t>service</a:t>
            </a:r>
            <a:r>
              <a:rPr lang="de-DE" sz="2000" dirty="0"/>
              <a:t> </a:t>
            </a:r>
            <a:r>
              <a:rPr lang="de-DE" sz="2000" dirty="0" err="1"/>
              <a:t>until</a:t>
            </a:r>
            <a:r>
              <a:rPr lang="de-DE" sz="2000" dirty="0"/>
              <a:t> 2012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/>
              <a:t>provide</a:t>
            </a:r>
            <a:r>
              <a:rPr lang="de-DE" sz="2000" dirty="0"/>
              <a:t> </a:t>
            </a:r>
            <a:r>
              <a:rPr lang="de-DE" sz="2000" dirty="0" err="1"/>
              <a:t>maximum</a:t>
            </a:r>
            <a:r>
              <a:rPr lang="de-DE" sz="2000" dirty="0"/>
              <a:t> 5e9 Au31+ </a:t>
            </a:r>
            <a:r>
              <a:rPr lang="de-DE" sz="2000" dirty="0" err="1"/>
              <a:t>ions</a:t>
            </a:r>
            <a:r>
              <a:rPr lang="de-DE" sz="2000" dirty="0"/>
              <a:t> per pulse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Uranium</a:t>
            </a:r>
            <a:endParaRPr lang="de-DE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5" y="4076776"/>
            <a:ext cx="3902383" cy="2684555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1600200" y="2816784"/>
            <a:ext cx="1066800" cy="1307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F040186-08DB-4DC9-8A50-EB63DDD70D8D}"/>
              </a:ext>
            </a:extLst>
          </p:cNvPr>
          <p:cNvSpPr txBox="1"/>
          <p:nvPr/>
        </p:nvSpPr>
        <p:spPr>
          <a:xfrm>
            <a:off x="3886200" y="9924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E7B884-4E42-49DF-AA47-0F890A904B5D}"/>
              </a:ext>
            </a:extLst>
          </p:cNvPr>
          <p:cNvSpPr txBox="1"/>
          <p:nvPr/>
        </p:nvSpPr>
        <p:spPr>
          <a:xfrm>
            <a:off x="3170391" y="958649"/>
            <a:ext cx="5234125" cy="32316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14300" indent="-114300" eaLnBrk="1" hangingPunct="1"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006600"/>
                </a:solidFill>
              </a:rPr>
              <a:t>Simple, modern, low maintenance</a:t>
            </a: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solidFill>
                  <a:srgbClr val="006600"/>
                </a:solidFill>
              </a:rPr>
              <a:t> Lower operating cost</a:t>
            </a: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solidFill>
                  <a:srgbClr val="006600"/>
                </a:solidFill>
              </a:rPr>
              <a:t> </a:t>
            </a:r>
            <a:r>
              <a:rPr lang="en-US" altLang="en-US" sz="1800" b="1" dirty="0">
                <a:solidFill>
                  <a:srgbClr val="0000FF"/>
                </a:solidFill>
              </a:rPr>
              <a:t>Can produce any ions (noble gases, U, He</a:t>
            </a:r>
            <a:r>
              <a:rPr lang="en-US" altLang="en-US" sz="1800" b="1" baseline="30000" dirty="0">
                <a:solidFill>
                  <a:srgbClr val="0000FF"/>
                </a:solidFill>
              </a:rPr>
              <a:t>3</a:t>
            </a:r>
            <a:r>
              <a:rPr lang="en-US" altLang="en-US" sz="1800" b="1" dirty="0">
                <a:solidFill>
                  <a:srgbClr val="0000FF"/>
                </a:solidFill>
                <a:sym typeface="Symbol" panose="05050102010706020507" pitchFamily="18" charset="2"/>
              </a:rPr>
              <a:t>)</a:t>
            </a: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solidFill>
                  <a:srgbClr val="006600"/>
                </a:solidFill>
                <a:sym typeface="Symbol" panose="05050102010706020507" pitchFamily="18" charset="2"/>
              </a:rPr>
              <a:t> Higher Au injection energy into Booster</a:t>
            </a: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solidFill>
                  <a:srgbClr val="006600"/>
                </a:solidFill>
                <a:sym typeface="Symbol" panose="05050102010706020507" pitchFamily="18" charset="2"/>
              </a:rPr>
              <a:t> Fast switching between species, without </a:t>
            </a:r>
            <a:br>
              <a:rPr lang="en-US" altLang="en-US" sz="1800" b="1" dirty="0">
                <a:solidFill>
                  <a:srgbClr val="006600"/>
                </a:solidFill>
                <a:sym typeface="Symbol" panose="05050102010706020507" pitchFamily="18" charset="2"/>
              </a:rPr>
            </a:br>
            <a:r>
              <a:rPr lang="en-US" altLang="en-US" sz="1800" b="1" dirty="0">
                <a:solidFill>
                  <a:srgbClr val="006600"/>
                </a:solidFill>
                <a:sym typeface="Symbol" panose="05050102010706020507" pitchFamily="18" charset="2"/>
              </a:rPr>
              <a:t>  constraints on beam rigidity</a:t>
            </a: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solidFill>
                  <a:srgbClr val="006600"/>
                </a:solidFill>
                <a:sym typeface="Symbol" panose="05050102010706020507" pitchFamily="18" charset="2"/>
              </a:rPr>
              <a:t> Short transfer line to Booster (30 m)</a:t>
            </a: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solidFill>
                  <a:srgbClr val="006600"/>
                </a:solidFill>
                <a:sym typeface="Symbol" panose="05050102010706020507" pitchFamily="18" charset="2"/>
              </a:rPr>
              <a:t> Few-turn injection (now about 50)</a:t>
            </a:r>
          </a:p>
          <a:p>
            <a:pPr eaLnBrk="1" hangingPunct="1">
              <a:buFontTx/>
              <a:buChar char="•"/>
            </a:pPr>
            <a:r>
              <a:rPr lang="en-US" altLang="en-US" sz="1800" b="1" dirty="0">
                <a:solidFill>
                  <a:srgbClr val="006600"/>
                </a:solidFill>
                <a:sym typeface="Symbol" panose="05050102010706020507" pitchFamily="18" charset="2"/>
              </a:rPr>
              <a:t> No stripping needed before the Booster, </a:t>
            </a:r>
          </a:p>
          <a:p>
            <a:pPr eaLnBrk="1" hangingPunct="1"/>
            <a:r>
              <a:rPr lang="en-US" altLang="en-US" sz="1800" b="1" dirty="0">
                <a:solidFill>
                  <a:srgbClr val="006600"/>
                </a:solidFill>
                <a:sym typeface="Symbol" panose="05050102010706020507" pitchFamily="18" charset="2"/>
              </a:rPr>
              <a:t>  resulting in more stable beams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3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66" y="80854"/>
            <a:ext cx="7772400" cy="689656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RHIC Injector Chain for Heavy 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958" y="1219200"/>
            <a:ext cx="5839385" cy="40922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5074" y="6396335"/>
            <a:ext cx="449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C. J. Gardner et al, IPAC2015 </a:t>
            </a:r>
            <a:r>
              <a:rPr lang="de-DE" sz="1200" dirty="0" err="1"/>
              <a:t>Proceeding</a:t>
            </a:r>
            <a:r>
              <a:rPr lang="de-DE" sz="1200" dirty="0"/>
              <a:t>, Richmond, VA, USA</a:t>
            </a:r>
          </a:p>
          <a:p>
            <a:r>
              <a:rPr lang="en-US" sz="1200" dirty="0"/>
              <a:t>J. </a:t>
            </a:r>
            <a:r>
              <a:rPr lang="en-US" sz="1200" dirty="0" err="1"/>
              <a:t>Alessi</a:t>
            </a:r>
            <a:r>
              <a:rPr lang="en-US" sz="1200" dirty="0"/>
              <a:t>, et al, Proceedings of IPAC11, New York, NY, USA</a:t>
            </a:r>
            <a:endParaRPr lang="de-DE" sz="1200" dirty="0"/>
          </a:p>
        </p:txBody>
      </p:sp>
      <p:sp>
        <p:nvSpPr>
          <p:cNvPr id="9" name="Rectangle 8"/>
          <p:cNvSpPr/>
          <p:nvPr/>
        </p:nvSpPr>
        <p:spPr>
          <a:xfrm>
            <a:off x="5044549" y="3810000"/>
            <a:ext cx="3918857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in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until</a:t>
            </a:r>
            <a:r>
              <a:rPr lang="de-DE" dirty="0"/>
              <a:t> 2012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653146"/>
              </p:ext>
            </p:extLst>
          </p:nvPr>
        </p:nvGraphicFramePr>
        <p:xfrm>
          <a:off x="60851" y="3408485"/>
          <a:ext cx="4892149" cy="3017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226545">
                  <a:extLst>
                    <a:ext uri="{9D8B030D-6E8A-4147-A177-3AD203B41FA5}">
                      <a16:colId xmlns:a16="http://schemas.microsoft.com/office/drawing/2014/main" val="2427919452"/>
                    </a:ext>
                  </a:extLst>
                </a:gridCol>
                <a:gridCol w="2665604">
                  <a:extLst>
                    <a:ext uri="{9D8B030D-6E8A-4147-A177-3AD203B41FA5}">
                      <a16:colId xmlns:a16="http://schemas.microsoft.com/office/drawing/2014/main" val="1727362470"/>
                    </a:ext>
                  </a:extLst>
                </a:gridCol>
              </a:tblGrid>
              <a:tr h="319345">
                <a:tc>
                  <a:txBody>
                    <a:bodyPr/>
                    <a:lstStyle/>
                    <a:p>
                      <a:r>
                        <a:rPr lang="de-DE" sz="1600" b="0" dirty="0"/>
                        <a:t>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/>
                        <a:t>He-U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055350"/>
                  </a:ext>
                </a:extLst>
              </a:tr>
              <a:tr h="319345">
                <a:tc>
                  <a:txBody>
                    <a:bodyPr/>
                    <a:lstStyle/>
                    <a:p>
                      <a:r>
                        <a:rPr lang="de-DE" sz="1600" b="0" dirty="0"/>
                        <a:t>A/Q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/>
                        <a:t>&lt;=6.25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097005"/>
                  </a:ext>
                </a:extLst>
              </a:tr>
              <a:tr h="319345">
                <a:tc>
                  <a:txBody>
                    <a:bodyPr/>
                    <a:lstStyle/>
                    <a:p>
                      <a:r>
                        <a:rPr lang="de-DE" sz="1600" b="0" dirty="0" err="1"/>
                        <a:t>Current</a:t>
                      </a:r>
                      <a:endParaRPr lang="de-D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/>
                        <a:t>&gt;1.5emA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173324"/>
                  </a:ext>
                </a:extLst>
              </a:tr>
              <a:tr h="319345">
                <a:tc>
                  <a:txBody>
                    <a:bodyPr/>
                    <a:lstStyle/>
                    <a:p>
                      <a:r>
                        <a:rPr lang="de-DE" sz="1600" b="0" dirty="0"/>
                        <a:t>Pulse </a:t>
                      </a:r>
                      <a:r>
                        <a:rPr lang="de-DE" sz="1600" b="0" dirty="0" err="1"/>
                        <a:t>length</a:t>
                      </a:r>
                      <a:endParaRPr lang="de-D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/>
                        <a:t>10-40us</a:t>
                      </a:r>
                      <a:r>
                        <a:rPr lang="de-DE" sz="1200" b="0" baseline="0" dirty="0"/>
                        <a:t>(&lt;</a:t>
                      </a:r>
                      <a:r>
                        <a:rPr lang="de-DE" sz="1200" b="0" dirty="0"/>
                        <a:t> a </a:t>
                      </a:r>
                      <a:r>
                        <a:rPr lang="de-DE" sz="1200" b="0" dirty="0" err="1"/>
                        <a:t>few</a:t>
                      </a:r>
                      <a:r>
                        <a:rPr lang="de-DE" sz="1200" b="0" baseline="0" dirty="0"/>
                        <a:t> turn </a:t>
                      </a:r>
                      <a:r>
                        <a:rPr lang="de-DE" sz="1200" b="0" baseline="0" dirty="0" err="1"/>
                        <a:t>injection</a:t>
                      </a:r>
                      <a:r>
                        <a:rPr lang="de-DE" sz="1200" b="0" baseline="0" dirty="0"/>
                        <a:t>)</a:t>
                      </a:r>
                      <a:endParaRPr lang="de-D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780303"/>
                  </a:ext>
                </a:extLst>
              </a:tr>
              <a:tr h="319345">
                <a:tc>
                  <a:txBody>
                    <a:bodyPr/>
                    <a:lstStyle/>
                    <a:p>
                      <a:r>
                        <a:rPr lang="de-DE" sz="1600" b="0" dirty="0"/>
                        <a:t>Rep.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/>
                        <a:t>5Hz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448020"/>
                  </a:ext>
                </a:extLst>
              </a:tr>
              <a:tr h="319345">
                <a:tc>
                  <a:txBody>
                    <a:bodyPr/>
                    <a:lstStyle/>
                    <a:p>
                      <a:r>
                        <a:rPr lang="de-DE" sz="1600" b="0" dirty="0"/>
                        <a:t>EBIS </a:t>
                      </a:r>
                      <a:r>
                        <a:rPr lang="de-DE" sz="1600" b="0" dirty="0" err="1"/>
                        <a:t>output</a:t>
                      </a:r>
                      <a:r>
                        <a:rPr lang="de-DE" sz="1600" b="0" dirty="0"/>
                        <a:t> </a:t>
                      </a:r>
                      <a:r>
                        <a:rPr lang="de-DE" sz="1600" b="0" dirty="0" err="1"/>
                        <a:t>energy</a:t>
                      </a:r>
                      <a:endParaRPr lang="de-D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/>
                        <a:t>17 </a:t>
                      </a:r>
                      <a:r>
                        <a:rPr lang="de-DE" sz="1600" b="0" dirty="0" err="1"/>
                        <a:t>keV</a:t>
                      </a:r>
                      <a:r>
                        <a:rPr lang="de-DE" sz="1600" b="0" dirty="0"/>
                        <a:t>/u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420177"/>
                  </a:ext>
                </a:extLst>
              </a:tr>
              <a:tr h="3193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/>
                        <a:t>RFQ </a:t>
                      </a:r>
                      <a:r>
                        <a:rPr lang="de-DE" sz="1600" b="0" dirty="0" err="1"/>
                        <a:t>output</a:t>
                      </a:r>
                      <a:r>
                        <a:rPr lang="de-DE" sz="1600" b="0" dirty="0"/>
                        <a:t> </a:t>
                      </a:r>
                      <a:r>
                        <a:rPr lang="de-DE" sz="1600" b="0" dirty="0" err="1"/>
                        <a:t>energy</a:t>
                      </a:r>
                      <a:endParaRPr lang="de-D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/>
                        <a:t>300 </a:t>
                      </a:r>
                      <a:r>
                        <a:rPr lang="de-DE" sz="1600" b="0" dirty="0" err="1"/>
                        <a:t>keV</a:t>
                      </a:r>
                      <a:r>
                        <a:rPr lang="de-DE" sz="1600" b="0" dirty="0"/>
                        <a:t>/u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484401"/>
                  </a:ext>
                </a:extLst>
              </a:tr>
              <a:tr h="319345">
                <a:tc>
                  <a:txBody>
                    <a:bodyPr/>
                    <a:lstStyle/>
                    <a:p>
                      <a:r>
                        <a:rPr lang="de-DE" sz="1600" b="0" dirty="0" err="1"/>
                        <a:t>Linac</a:t>
                      </a:r>
                      <a:r>
                        <a:rPr lang="de-DE" sz="1600" b="0" baseline="0" dirty="0"/>
                        <a:t> </a:t>
                      </a:r>
                      <a:r>
                        <a:rPr lang="de-DE" sz="1600" b="0" baseline="0" dirty="0" err="1"/>
                        <a:t>exit</a:t>
                      </a:r>
                      <a:r>
                        <a:rPr lang="de-DE" sz="1600" b="0" baseline="0" dirty="0"/>
                        <a:t> </a:t>
                      </a:r>
                      <a:r>
                        <a:rPr lang="de-DE" sz="1600" b="0" baseline="0" dirty="0" err="1"/>
                        <a:t>energy</a:t>
                      </a:r>
                      <a:endParaRPr lang="de-D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/>
                        <a:t>2MeV/u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440541"/>
                  </a:ext>
                </a:extLst>
              </a:tr>
              <a:tr h="323678">
                <a:tc>
                  <a:txBody>
                    <a:bodyPr/>
                    <a:lstStyle/>
                    <a:p>
                      <a:r>
                        <a:rPr lang="de-DE" sz="1600" b="0" dirty="0"/>
                        <a:t>Time2</a:t>
                      </a:r>
                      <a:r>
                        <a:rPr lang="de-DE" sz="1600" b="0" baseline="0" dirty="0"/>
                        <a:t>switch </a:t>
                      </a:r>
                      <a:r>
                        <a:rPr lang="de-DE" sz="1600" b="0" baseline="0" dirty="0" err="1"/>
                        <a:t>species</a:t>
                      </a:r>
                      <a:endParaRPr lang="de-D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0" dirty="0"/>
                        <a:t>1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248721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3429000" y="3124200"/>
            <a:ext cx="228600" cy="284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988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946" y="280417"/>
            <a:ext cx="7772400" cy="786383"/>
          </a:xfrm>
        </p:spPr>
        <p:txBody>
          <a:bodyPr>
            <a:normAutofit/>
          </a:bodyPr>
          <a:lstStyle/>
          <a:p>
            <a:r>
              <a:rPr lang="en-US" sz="3400" dirty="0"/>
              <a:t>RHIC Injector Chain for Heavy 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6182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C. J. Gardner et al, IPAC2015 Conference </a:t>
            </a:r>
            <a:r>
              <a:rPr lang="de-DE" sz="1400" dirty="0" err="1"/>
              <a:t>Proceeding</a:t>
            </a:r>
            <a:r>
              <a:rPr lang="de-DE" sz="1400" dirty="0"/>
              <a:t>, Richmond, VA, USA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10" y="1432343"/>
            <a:ext cx="5841014" cy="33655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4956248"/>
            <a:ext cx="37708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EBIS </a:t>
            </a:r>
            <a:r>
              <a:rPr lang="de-DE" sz="2000" dirty="0" err="1"/>
              <a:t>bunch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/>
              <a:t>length</a:t>
            </a:r>
            <a:r>
              <a:rPr lang="de-DE" sz="2000" dirty="0"/>
              <a:t>: 10 ~ 40us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/>
              <a:t>intensity</a:t>
            </a:r>
            <a:r>
              <a:rPr lang="de-DE" sz="2000" dirty="0"/>
              <a:t>: </a:t>
            </a:r>
            <a:r>
              <a:rPr lang="de-DE" sz="2000" dirty="0" err="1"/>
              <a:t>upto</a:t>
            </a:r>
            <a:r>
              <a:rPr lang="de-DE" sz="2000" dirty="0"/>
              <a:t> 1.62e9 Au32+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970699" y="4736680"/>
                <a:ext cx="2844048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Booster </a:t>
                </a:r>
                <a:r>
                  <a:rPr lang="de-DE" sz="2000" dirty="0" err="1"/>
                  <a:t>harmonic</a:t>
                </a:r>
                <a:r>
                  <a:rPr lang="de-DE" sz="2000" dirty="0"/>
                  <a:t> 4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dirty="0" err="1"/>
                  <a:t>cycle</a:t>
                </a:r>
                <a:r>
                  <a:rPr lang="de-DE" sz="2000" dirty="0"/>
                  <a:t> time: 200ms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RF </a:t>
                </a:r>
                <a:r>
                  <a:rPr lang="de-DE" sz="2000" dirty="0" err="1"/>
                  <a:t>capture</a:t>
                </a:r>
                <a:r>
                  <a:rPr lang="de-DE" sz="2000" dirty="0"/>
                  <a:t>: 8ms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RF </a:t>
                </a:r>
                <a:r>
                  <a:rPr lang="de-DE" sz="2000" dirty="0" err="1"/>
                  <a:t>merging</a:t>
                </a:r>
                <a:r>
                  <a:rPr lang="de-DE" sz="2000" dirty="0"/>
                  <a:t>: 20ms</a:t>
                </a:r>
              </a:p>
              <a:p>
                <a:r>
                  <a:rPr lang="de-DE" sz="2000" dirty="0"/>
                  <a:t>        </a:t>
                </a:r>
                <a:r>
                  <a:rPr lang="de-DE" sz="1800" dirty="0" err="1"/>
                  <a:t>harmonic</a:t>
                </a:r>
                <a:r>
                  <a:rPr lang="de-DE" sz="1800" dirty="0"/>
                  <a:t> 8</a:t>
                </a:r>
                <a:r>
                  <a:rPr lang="de-DE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de-DE" sz="1800" dirty="0"/>
                  <a:t>4</a:t>
                </a:r>
                <a:r>
                  <a:rPr lang="de-DE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de-DE" sz="1800" dirty="0"/>
                  <a:t>2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699" y="4736680"/>
                <a:ext cx="2844048" cy="1631216"/>
              </a:xfrm>
              <a:prstGeom prst="rect">
                <a:avLst/>
              </a:prstGeom>
              <a:blipFill>
                <a:blip r:embed="rId3"/>
                <a:stretch>
                  <a:fillRect l="-1927" t="-1493" b="-48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987633" y="2855993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>
                <a:solidFill>
                  <a:srgbClr val="0000FF"/>
                </a:solidFill>
              </a:rPr>
              <a:t>Au77+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4000" y="366085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>
                <a:solidFill>
                  <a:schemeClr val="accent1">
                    <a:lumMod val="75000"/>
                  </a:schemeClr>
                </a:solidFill>
              </a:rPr>
              <a:t>Au32+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2259" y="1154133"/>
                <a:ext cx="4006481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8 Booster </a:t>
                </a:r>
                <a:r>
                  <a:rPr lang="de-DE" sz="2000" dirty="0" err="1"/>
                  <a:t>loads</a:t>
                </a:r>
                <a:r>
                  <a:rPr lang="de-DE" sz="2000" dirty="0"/>
                  <a:t> per AGS </a:t>
                </a:r>
                <a:r>
                  <a:rPr lang="de-DE" sz="2000" dirty="0" err="1"/>
                  <a:t>cycle</a:t>
                </a:r>
                <a:endParaRPr lang="de-DE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RF </a:t>
                </a:r>
                <a:r>
                  <a:rPr lang="de-DE" sz="2000" dirty="0" err="1"/>
                  <a:t>gymnastics</a:t>
                </a:r>
                <a:endParaRPr lang="de-DE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de-DE" sz="2000" dirty="0" err="1"/>
                  <a:t>Injection</a:t>
                </a:r>
                <a:r>
                  <a:rPr lang="de-DE" sz="2000" dirty="0"/>
                  <a:t>: h=16</a:t>
                </a:r>
                <a:r>
                  <a:rPr lang="de-DE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de-DE" sz="2000" dirty="0"/>
                  <a:t>8</a:t>
                </a:r>
                <a:r>
                  <a:rPr lang="de-DE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de-DE" sz="2000" dirty="0"/>
                  <a:t>4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de-DE" sz="2000" dirty="0" err="1"/>
                  <a:t>adiabatic</a:t>
                </a:r>
                <a:r>
                  <a:rPr lang="de-DE" sz="2000" dirty="0"/>
                  <a:t> h=4</a:t>
                </a:r>
                <a14:m>
                  <m:oMath xmlns:m="http://schemas.openxmlformats.org/officeDocument/2006/math">
                    <m:r>
                      <a:rPr lang="de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dirty="0"/>
                  <a:t>12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de-DE" sz="2000" dirty="0" err="1"/>
                  <a:t>ramp</a:t>
                </a:r>
                <a:r>
                  <a:rPr lang="de-DE" sz="2000" dirty="0"/>
                  <a:t> h=12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9" y="1154133"/>
                <a:ext cx="4006481" cy="1631216"/>
              </a:xfrm>
              <a:prstGeom prst="rect">
                <a:avLst/>
              </a:prstGeom>
              <a:blipFill>
                <a:blip r:embed="rId4"/>
                <a:stretch>
                  <a:fillRect l="-1370" t="-1493" r="-913" b="-59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Elbow Connector 27"/>
          <p:cNvCxnSpPr>
            <a:endCxn id="18" idx="1"/>
          </p:cNvCxnSpPr>
          <p:nvPr/>
        </p:nvCxnSpPr>
        <p:spPr>
          <a:xfrm rot="5400000" flipH="1" flipV="1">
            <a:off x="594047" y="4026295"/>
            <a:ext cx="1110728" cy="7491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14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E30B-9515-4A77-8350-5AB6E5209F4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8F61F85-919E-441D-9A1E-5FE6EDD99EE4}" type="datetime1">
              <a:rPr lang="en-US" altLang="en-US" smtClean="0"/>
              <a:pPr>
                <a:defRPr/>
              </a:pPr>
              <a:t>11/2/2019</a:t>
            </a:fld>
            <a:endParaRPr lang="en-US" alt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0AE8F404-0DEC-4253-B51A-0608A924B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46" y="1219200"/>
            <a:ext cx="8417653" cy="511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Figure of measure for a collider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 Peak luminosity: 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   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</a:rPr>
              <a:t># of collisions per unit area and per unit time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Integrated luminosity: </a:t>
            </a:r>
          </a:p>
          <a:p>
            <a:pPr lvl="1" eaLnBrk="1" hangingPunct="1">
              <a:spcBef>
                <a:spcPts val="600"/>
              </a:spcBef>
            </a:pPr>
            <a:r>
              <a:rPr lang="en-US" spc="1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b="1" spc="1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en-US" b="1" spc="-99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</a:t>
            </a:r>
            <a:r>
              <a:rPr lang="en-US" b="1" spc="-4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b="1" spc="-79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collision </a:t>
            </a:r>
            <a:r>
              <a:rPr lang="en-US" b="1" spc="-139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</a:t>
            </a:r>
            <a:r>
              <a:rPr lang="en-US" b="1" spc="-1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within </a:t>
            </a:r>
            <a:r>
              <a:rPr lang="en-US" b="1" spc="-69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spc="-5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duration </a:t>
            </a:r>
            <a:r>
              <a:rPr lang="en-US" b="1" spc="-4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 </a:t>
            </a:r>
            <a:r>
              <a:rPr lang="en-US" b="1" spc="-178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spc="99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spc="-109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store</a:t>
            </a:r>
            <a:endParaRPr lang="en-US" altLang="en-US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ts val="600"/>
              </a:spcBef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627A7C-8192-4833-A3BB-1A5EEACD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3880"/>
            <a:ext cx="7772400" cy="433110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limitation</a:t>
            </a:r>
          </a:p>
        </p:txBody>
      </p:sp>
    </p:spTree>
    <p:extLst>
      <p:ext uri="{BB962C8B-B14F-4D97-AF65-F5344CB8AC3E}">
        <p14:creationId xmlns:p14="http://schemas.microsoft.com/office/powerpoint/2010/main" val="588978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2CA5-FCD9-4C40-A6B1-D46CBE117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62820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What is luminosity?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EF0562-450C-424A-A591-3191757A58C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76200" y="1524000"/>
                <a:ext cx="4724400" cy="4648200"/>
              </a:xfrm>
            </p:spPr>
            <p:txBody>
              <a:bodyPr/>
              <a:lstStyle/>
              <a:p>
                <a:r>
                  <a:rPr lang="en-US" sz="2400" dirty="0"/>
                  <a:t>For fixed target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The event rate is given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/>
                  <a:t> is the cross section of interaction. And,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/>
                  <a:t> is defined as luminosity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EF0562-450C-424A-A591-3191757A58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76200" y="1524000"/>
                <a:ext cx="4724400" cy="4648200"/>
              </a:xfrm>
              <a:blipFill>
                <a:blip r:embed="rId2"/>
                <a:stretch>
                  <a:fillRect l="-1161" t="-1966" r="-2452" b="-14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1AC781A-1B7F-48AA-B82C-9118F3BA8FC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1524000"/>
                <a:ext cx="4343400" cy="5059362"/>
              </a:xfrm>
            </p:spPr>
            <p:txBody>
              <a:bodyPr/>
              <a:lstStyle/>
              <a:p>
                <a:pPr marL="0" indent="0"/>
                <a:r>
                  <a:rPr lang="en-US" sz="2400" dirty="0"/>
                  <a:t>Collision of two relativistic beams</a:t>
                </a:r>
              </a:p>
              <a:p>
                <a:pPr marL="0" indent="0"/>
                <a:endParaRPr lang="en-US" sz="2400" dirty="0"/>
              </a:p>
              <a:p>
                <a:pPr marL="0" indent="0"/>
                <a:endParaRPr lang="en-US" sz="2400" dirty="0"/>
              </a:p>
              <a:p>
                <a:pPr marL="0" indent="0"/>
                <a:endParaRPr lang="en-US" sz="2400" dirty="0"/>
              </a:p>
              <a:p>
                <a:pPr marL="0" indent="0"/>
                <a:r>
                  <a:rPr lang="en-US" sz="2400" dirty="0"/>
                  <a:t>The luminosity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nary>
                                <m:naryPr>
                                  <m:subHide m:val="on"/>
                                  <m:supHide m:val="on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nary>
                                    <m:naryPr>
                                      <m:limLoc m:val="undOvr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4"/>
                                        </m:r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∞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∞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,−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𝑐𝑡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                 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𝑐𝑑𝑡𝑑𝑠𝑑𝑥𝑑𝑦</m:t>
                      </m:r>
                    </m:oMath>
                  </m:oMathPara>
                </a14:m>
                <a:endParaRPr lang="en-US" sz="2000" dirty="0"/>
              </a:p>
              <a:p>
                <a:pPr marL="0" indent="0"/>
                <a:r>
                  <a:rPr lang="en-US" sz="2000" dirty="0"/>
                  <a:t>The event rate of the collider is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/>
                  <a:t> is the  interaction cross section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1AC781A-1B7F-48AA-B82C-9118F3BA8F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1524000"/>
                <a:ext cx="4343400" cy="5059362"/>
              </a:xfrm>
              <a:blipFill>
                <a:blip r:embed="rId3"/>
                <a:stretch>
                  <a:fillRect l="-2247" t="-1807" r="-1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1A44F-9F5F-4A3B-94D5-940913C88E8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409C0FC-2A64-4DCF-A0E6-DC14E717A192}" type="datetime1">
              <a:rPr lang="en-US" altLang="en-US" smtClean="0"/>
              <a:pPr>
                <a:defRPr/>
              </a:pPr>
              <a:t>11/2/2019</a:t>
            </a:fld>
            <a:endParaRPr lang="en-US" altLang="en-US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D302A114-43C6-4BC0-8DDC-7719ED490168}"/>
              </a:ext>
            </a:extLst>
          </p:cNvPr>
          <p:cNvSpPr/>
          <p:nvPr/>
        </p:nvSpPr>
        <p:spPr>
          <a:xfrm>
            <a:off x="745616" y="2057400"/>
            <a:ext cx="2378583" cy="1469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3">
            <a:extLst>
              <a:ext uri="{FF2B5EF4-FFF2-40B4-BE49-F238E27FC236}">
                <a16:creationId xmlns:a16="http://schemas.microsoft.com/office/drawing/2014/main" id="{C7452B7E-56C0-4143-8F67-1AA88D1CDF1C}"/>
              </a:ext>
            </a:extLst>
          </p:cNvPr>
          <p:cNvSpPr/>
          <p:nvPr/>
        </p:nvSpPr>
        <p:spPr>
          <a:xfrm>
            <a:off x="4953000" y="2362199"/>
            <a:ext cx="3581400" cy="10668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14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E30B-9515-4A77-8350-5AB6E5209F4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8F61F85-919E-441D-9A1E-5FE6EDD99EE4}" type="datetime1">
              <a:rPr lang="en-US" altLang="en-US" smtClean="0"/>
              <a:pPr>
                <a:defRPr/>
              </a:pPr>
              <a:t>11/2/2019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>
                <a:extLst>
                  <a:ext uri="{FF2B5EF4-FFF2-40B4-BE49-F238E27FC236}">
                    <a16:creationId xmlns:a16="http://schemas.microsoft.com/office/drawing/2014/main" id="{0AE8F404-0DEC-4253-B51A-0608A924B7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1547" y="1219200"/>
                <a:ext cx="8229600" cy="5119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1313" indent="-341313" eaLnBrk="0" hangingPunct="0">
                  <a:tabLst>
                    <a:tab pos="454025" algn="l"/>
                    <a:tab pos="911225" algn="l"/>
                    <a:tab pos="1368425" algn="l"/>
                    <a:tab pos="1825625" algn="l"/>
                    <a:tab pos="2282825" algn="l"/>
                    <a:tab pos="2740025" algn="l"/>
                    <a:tab pos="3197225" algn="l"/>
                    <a:tab pos="3654425" algn="l"/>
                    <a:tab pos="4111625" algn="l"/>
                    <a:tab pos="4568825" algn="l"/>
                    <a:tab pos="5026025" algn="l"/>
                    <a:tab pos="5483225" algn="l"/>
                    <a:tab pos="5940425" algn="l"/>
                    <a:tab pos="6397625" algn="l"/>
                    <a:tab pos="6854825" algn="l"/>
                    <a:tab pos="7312025" algn="l"/>
                    <a:tab pos="7769225" algn="l"/>
                    <a:tab pos="8226425" algn="l"/>
                    <a:tab pos="8683625" algn="l"/>
                    <a:tab pos="9140825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eaLnBrk="0" hangingPunct="0">
                  <a:tabLst>
                    <a:tab pos="454025" algn="l"/>
                    <a:tab pos="911225" algn="l"/>
                    <a:tab pos="1368425" algn="l"/>
                    <a:tab pos="1825625" algn="l"/>
                    <a:tab pos="2282825" algn="l"/>
                    <a:tab pos="2740025" algn="l"/>
                    <a:tab pos="3197225" algn="l"/>
                    <a:tab pos="3654425" algn="l"/>
                    <a:tab pos="4111625" algn="l"/>
                    <a:tab pos="4568825" algn="l"/>
                    <a:tab pos="5026025" algn="l"/>
                    <a:tab pos="5483225" algn="l"/>
                    <a:tab pos="5940425" algn="l"/>
                    <a:tab pos="6397625" algn="l"/>
                    <a:tab pos="6854825" algn="l"/>
                    <a:tab pos="7312025" algn="l"/>
                    <a:tab pos="7769225" algn="l"/>
                    <a:tab pos="8226425" algn="l"/>
                    <a:tab pos="8683625" algn="l"/>
                    <a:tab pos="9140825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tabLst>
                    <a:tab pos="454025" algn="l"/>
                    <a:tab pos="911225" algn="l"/>
                    <a:tab pos="1368425" algn="l"/>
                    <a:tab pos="1825625" algn="l"/>
                    <a:tab pos="2282825" algn="l"/>
                    <a:tab pos="2740025" algn="l"/>
                    <a:tab pos="3197225" algn="l"/>
                    <a:tab pos="3654425" algn="l"/>
                    <a:tab pos="4111625" algn="l"/>
                    <a:tab pos="4568825" algn="l"/>
                    <a:tab pos="5026025" algn="l"/>
                    <a:tab pos="5483225" algn="l"/>
                    <a:tab pos="5940425" algn="l"/>
                    <a:tab pos="6397625" algn="l"/>
                    <a:tab pos="6854825" algn="l"/>
                    <a:tab pos="7312025" algn="l"/>
                    <a:tab pos="7769225" algn="l"/>
                    <a:tab pos="8226425" algn="l"/>
                    <a:tab pos="8683625" algn="l"/>
                    <a:tab pos="9140825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tabLst>
                    <a:tab pos="454025" algn="l"/>
                    <a:tab pos="911225" algn="l"/>
                    <a:tab pos="1368425" algn="l"/>
                    <a:tab pos="1825625" algn="l"/>
                    <a:tab pos="2282825" algn="l"/>
                    <a:tab pos="2740025" algn="l"/>
                    <a:tab pos="3197225" algn="l"/>
                    <a:tab pos="3654425" algn="l"/>
                    <a:tab pos="4111625" algn="l"/>
                    <a:tab pos="4568825" algn="l"/>
                    <a:tab pos="5026025" algn="l"/>
                    <a:tab pos="5483225" algn="l"/>
                    <a:tab pos="5940425" algn="l"/>
                    <a:tab pos="6397625" algn="l"/>
                    <a:tab pos="6854825" algn="l"/>
                    <a:tab pos="7312025" algn="l"/>
                    <a:tab pos="7769225" algn="l"/>
                    <a:tab pos="8226425" algn="l"/>
                    <a:tab pos="8683625" algn="l"/>
                    <a:tab pos="9140825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tabLst>
                    <a:tab pos="454025" algn="l"/>
                    <a:tab pos="911225" algn="l"/>
                    <a:tab pos="1368425" algn="l"/>
                    <a:tab pos="1825625" algn="l"/>
                    <a:tab pos="2282825" algn="l"/>
                    <a:tab pos="2740025" algn="l"/>
                    <a:tab pos="3197225" algn="l"/>
                    <a:tab pos="3654425" algn="l"/>
                    <a:tab pos="4111625" algn="l"/>
                    <a:tab pos="4568825" algn="l"/>
                    <a:tab pos="5026025" algn="l"/>
                    <a:tab pos="5483225" algn="l"/>
                    <a:tab pos="5940425" algn="l"/>
                    <a:tab pos="6397625" algn="l"/>
                    <a:tab pos="6854825" algn="l"/>
                    <a:tab pos="7312025" algn="l"/>
                    <a:tab pos="7769225" algn="l"/>
                    <a:tab pos="8226425" algn="l"/>
                    <a:tab pos="8683625" algn="l"/>
                    <a:tab pos="9140825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54025" algn="l"/>
                    <a:tab pos="911225" algn="l"/>
                    <a:tab pos="1368425" algn="l"/>
                    <a:tab pos="1825625" algn="l"/>
                    <a:tab pos="2282825" algn="l"/>
                    <a:tab pos="2740025" algn="l"/>
                    <a:tab pos="3197225" algn="l"/>
                    <a:tab pos="3654425" algn="l"/>
                    <a:tab pos="4111625" algn="l"/>
                    <a:tab pos="4568825" algn="l"/>
                    <a:tab pos="5026025" algn="l"/>
                    <a:tab pos="5483225" algn="l"/>
                    <a:tab pos="5940425" algn="l"/>
                    <a:tab pos="6397625" algn="l"/>
                    <a:tab pos="6854825" algn="l"/>
                    <a:tab pos="7312025" algn="l"/>
                    <a:tab pos="7769225" algn="l"/>
                    <a:tab pos="8226425" algn="l"/>
                    <a:tab pos="8683625" algn="l"/>
                    <a:tab pos="9140825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54025" algn="l"/>
                    <a:tab pos="911225" algn="l"/>
                    <a:tab pos="1368425" algn="l"/>
                    <a:tab pos="1825625" algn="l"/>
                    <a:tab pos="2282825" algn="l"/>
                    <a:tab pos="2740025" algn="l"/>
                    <a:tab pos="3197225" algn="l"/>
                    <a:tab pos="3654425" algn="l"/>
                    <a:tab pos="4111625" algn="l"/>
                    <a:tab pos="4568825" algn="l"/>
                    <a:tab pos="5026025" algn="l"/>
                    <a:tab pos="5483225" algn="l"/>
                    <a:tab pos="5940425" algn="l"/>
                    <a:tab pos="6397625" algn="l"/>
                    <a:tab pos="6854825" algn="l"/>
                    <a:tab pos="7312025" algn="l"/>
                    <a:tab pos="7769225" algn="l"/>
                    <a:tab pos="8226425" algn="l"/>
                    <a:tab pos="8683625" algn="l"/>
                    <a:tab pos="9140825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54025" algn="l"/>
                    <a:tab pos="911225" algn="l"/>
                    <a:tab pos="1368425" algn="l"/>
                    <a:tab pos="1825625" algn="l"/>
                    <a:tab pos="2282825" algn="l"/>
                    <a:tab pos="2740025" algn="l"/>
                    <a:tab pos="3197225" algn="l"/>
                    <a:tab pos="3654425" algn="l"/>
                    <a:tab pos="4111625" algn="l"/>
                    <a:tab pos="4568825" algn="l"/>
                    <a:tab pos="5026025" algn="l"/>
                    <a:tab pos="5483225" algn="l"/>
                    <a:tab pos="5940425" algn="l"/>
                    <a:tab pos="6397625" algn="l"/>
                    <a:tab pos="6854825" algn="l"/>
                    <a:tab pos="7312025" algn="l"/>
                    <a:tab pos="7769225" algn="l"/>
                    <a:tab pos="8226425" algn="l"/>
                    <a:tab pos="8683625" algn="l"/>
                    <a:tab pos="9140825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54025" algn="l"/>
                    <a:tab pos="911225" algn="l"/>
                    <a:tab pos="1368425" algn="l"/>
                    <a:tab pos="1825625" algn="l"/>
                    <a:tab pos="2282825" algn="l"/>
                    <a:tab pos="2740025" algn="l"/>
                    <a:tab pos="3197225" algn="l"/>
                    <a:tab pos="3654425" algn="l"/>
                    <a:tab pos="4111625" algn="l"/>
                    <a:tab pos="4568825" algn="l"/>
                    <a:tab pos="5026025" algn="l"/>
                    <a:tab pos="5483225" algn="l"/>
                    <a:tab pos="5940425" algn="l"/>
                    <a:tab pos="6397625" algn="l"/>
                    <a:tab pos="6854825" algn="l"/>
                    <a:tab pos="7312025" algn="l"/>
                    <a:tab pos="7769225" algn="l"/>
                    <a:tab pos="8226425" algn="l"/>
                    <a:tab pos="8683625" algn="l"/>
                    <a:tab pos="9140825" algn="l"/>
                  </a:tabLs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Peak luminosity: # of collisions per unit area and per unit time</a:t>
                </a:r>
              </a:p>
              <a:p>
                <a:pPr eaLnBrk="1" hangingPunct="1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For the case of head-on collisions</a:t>
                </a:r>
              </a:p>
              <a:p>
                <a:pPr eaLnBrk="1" hangingPunct="1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altLang="en-US" sz="10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  <a:p>
                <a:pPr eaLnBrk="1" hangingPunct="1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  <a:p>
                <a:pPr marL="0" indent="0" eaLnBrk="1" hangingPunct="1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alt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  <a:p>
                <a:pPr eaLnBrk="1" hangingPunct="1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endParaRPr lang="en-US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  <a:p>
                <a:pPr eaLnBrk="1" hangingPunct="1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endParaRPr lang="en-US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  <a:p>
                <a:pPr eaLnBrk="1" hangingPunct="1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Ways to increase the peak luminosity</a:t>
                </a:r>
              </a:p>
              <a:p>
                <a:pPr lvl="1" eaLnBrk="1" hangingPunct="1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Increase # of particles in each beam, i.e. bunch intensity</a:t>
                </a:r>
              </a:p>
              <a:p>
                <a:pPr lvl="1" eaLnBrk="1" hangingPunct="1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Increase # of bunches</a:t>
                </a:r>
              </a:p>
              <a:p>
                <a:pPr lvl="1" eaLnBrk="1" hangingPunct="1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Make each bunch more bright, i.e. shrink the size of the bunch at the collision point</a:t>
                </a:r>
              </a:p>
            </p:txBody>
          </p:sp>
        </mc:Choice>
        <mc:Fallback xmlns="">
          <p:sp>
            <p:nvSpPr>
              <p:cNvPr id="6" name="Text Box 2">
                <a:extLst>
                  <a:ext uri="{FF2B5EF4-FFF2-40B4-BE49-F238E27FC236}">
                    <a16:creationId xmlns:a16="http://schemas.microsoft.com/office/drawing/2014/main" id="{0AE8F404-0DEC-4253-B51A-0608A924B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547" y="1219200"/>
                <a:ext cx="8229600" cy="5119688"/>
              </a:xfrm>
              <a:prstGeom prst="rect">
                <a:avLst/>
              </a:prstGeom>
              <a:blipFill>
                <a:blip r:embed="rId2"/>
                <a:stretch>
                  <a:fillRect l="-963" t="-952" r="-444" b="-55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17B9F4C-B0F5-415A-AF4D-9F428BF7B525}"/>
              </a:ext>
            </a:extLst>
          </p:cNvPr>
          <p:cNvSpPr txBox="1"/>
          <p:nvPr/>
        </p:nvSpPr>
        <p:spPr>
          <a:xfrm>
            <a:off x="1981200" y="2159070"/>
            <a:ext cx="2227982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# of particles from 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Beam 1 in collisions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5BCCC-CFD8-4A85-8D21-E80344221725}"/>
              </a:ext>
            </a:extLst>
          </p:cNvPr>
          <p:cNvSpPr txBox="1"/>
          <p:nvPr/>
        </p:nvSpPr>
        <p:spPr>
          <a:xfrm>
            <a:off x="5535682" y="2064951"/>
            <a:ext cx="2227982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# of particles from 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Beam 2 in collisions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C46A8A-7C49-4165-A1E0-571BADE75655}"/>
              </a:ext>
            </a:extLst>
          </p:cNvPr>
          <p:cNvSpPr txBox="1"/>
          <p:nvPr/>
        </p:nvSpPr>
        <p:spPr>
          <a:xfrm>
            <a:off x="2362200" y="3617603"/>
            <a:ext cx="2452210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Frequency of collision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292D50-778A-46D4-914E-2BCADCDD9C6B}"/>
              </a:ext>
            </a:extLst>
          </p:cNvPr>
          <p:cNvSpPr txBox="1"/>
          <p:nvPr/>
        </p:nvSpPr>
        <p:spPr>
          <a:xfrm>
            <a:off x="5383463" y="3617603"/>
            <a:ext cx="3048000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Area of collisions, i.e. the product of beam size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A169E1-F5A2-4A09-BCD5-4C2882592972}"/>
              </a:ext>
            </a:extLst>
          </p:cNvPr>
          <p:cNvCxnSpPr/>
          <p:nvPr/>
        </p:nvCxnSpPr>
        <p:spPr bwMode="auto">
          <a:xfrm>
            <a:off x="4209182" y="2501831"/>
            <a:ext cx="439018" cy="28651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8626B5-B227-421E-B3C4-42DFD57B65E9}"/>
              </a:ext>
            </a:extLst>
          </p:cNvPr>
          <p:cNvCxnSpPr/>
          <p:nvPr/>
        </p:nvCxnSpPr>
        <p:spPr bwMode="auto">
          <a:xfrm flipH="1">
            <a:off x="5237526" y="2417909"/>
            <a:ext cx="257609" cy="35492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8CCC43-06FA-46DB-B561-98756E567D97}"/>
              </a:ext>
            </a:extLst>
          </p:cNvPr>
          <p:cNvCxnSpPr/>
          <p:nvPr/>
        </p:nvCxnSpPr>
        <p:spPr bwMode="auto">
          <a:xfrm flipH="1" flipV="1">
            <a:off x="5083370" y="3318668"/>
            <a:ext cx="411765" cy="29893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7F8BD3-6620-4154-B380-ACF1CD7EE650}"/>
              </a:ext>
            </a:extLst>
          </p:cNvPr>
          <p:cNvCxnSpPr/>
          <p:nvPr/>
        </p:nvCxnSpPr>
        <p:spPr bwMode="auto">
          <a:xfrm flipV="1">
            <a:off x="3916966" y="3318668"/>
            <a:ext cx="426434" cy="27115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AE627A7C-8192-4833-A3BB-1A5EEACD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3880"/>
            <a:ext cx="7772400" cy="433110"/>
          </a:xfrm>
        </p:spPr>
        <p:txBody>
          <a:bodyPr>
            <a:normAutofit fontScale="90000"/>
          </a:bodyPr>
          <a:lstStyle/>
          <a:p>
            <a:r>
              <a:rPr lang="en-US" dirty="0"/>
              <a:t>Figure of Measure for a collider</a:t>
            </a:r>
          </a:p>
        </p:txBody>
      </p:sp>
    </p:spTree>
    <p:extLst>
      <p:ext uri="{BB962C8B-B14F-4D97-AF65-F5344CB8AC3E}">
        <p14:creationId xmlns:p14="http://schemas.microsoft.com/office/powerpoint/2010/main" val="3934808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9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52400" y="914400"/>
                <a:ext cx="8839200" cy="5618765"/>
              </a:xfrm>
              <a:prstGeom prst="rect">
                <a:avLst/>
              </a:prstGeom>
            </p:spPr>
            <p:txBody>
              <a:bodyPr vert="horz" wrap="square" lIns="0" tIns="70468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25168" marR="134647">
                  <a:lnSpc>
                    <a:spcPct val="102600"/>
                  </a:lnSpc>
                  <a:spcBef>
                    <a:spcPts val="416"/>
                  </a:spcBef>
                </a:pPr>
                <a:r>
                  <a:rPr lang="en-US" sz="2180" spc="-119" dirty="0">
                    <a:solidFill>
                      <a:schemeClr val="tx1"/>
                    </a:solidFill>
                    <a:latin typeface="Arial"/>
                    <a:cs typeface="Arial"/>
                  </a:rPr>
                  <a:t>Integrated luminosity is</a:t>
                </a:r>
                <a:r>
                  <a:rPr lang="en-US" sz="2180" spc="-119" dirty="0">
                    <a:latin typeface="Arial"/>
                    <a:cs typeface="Arial"/>
                  </a:rPr>
                  <a:t> </a:t>
                </a:r>
                <a:r>
                  <a:rPr lang="en-US" sz="2180" spc="-109" dirty="0">
                    <a:solidFill>
                      <a:schemeClr val="tx1"/>
                    </a:solidFill>
                    <a:latin typeface="Arial"/>
                    <a:cs typeface="Arial"/>
                  </a:rPr>
                  <a:t>defined </a:t>
                </a:r>
                <a:r>
                  <a:rPr lang="en-US" sz="2180" spc="-226" dirty="0">
                    <a:solidFill>
                      <a:schemeClr val="tx1"/>
                    </a:solidFill>
                    <a:latin typeface="Arial"/>
                    <a:cs typeface="Arial"/>
                  </a:rPr>
                  <a:t>as </a:t>
                </a:r>
                <a:r>
                  <a:rPr lang="en-US" sz="2180" spc="10" dirty="0">
                    <a:solidFill>
                      <a:schemeClr val="tx1"/>
                    </a:solidFill>
                    <a:latin typeface="Arial"/>
                    <a:cs typeface="Arial"/>
                  </a:rPr>
                  <a:t>total </a:t>
                </a:r>
                <a:r>
                  <a:rPr lang="en-US" sz="2180" spc="-99" dirty="0">
                    <a:solidFill>
                      <a:schemeClr val="tx1"/>
                    </a:solidFill>
                    <a:latin typeface="Arial"/>
                    <a:cs typeface="Arial"/>
                  </a:rPr>
                  <a:t>number </a:t>
                </a:r>
                <a:r>
                  <a:rPr lang="en-US" sz="2180" spc="-40" dirty="0">
                    <a:solidFill>
                      <a:schemeClr val="tx1"/>
                    </a:solidFill>
                    <a:latin typeface="Arial"/>
                    <a:cs typeface="Arial"/>
                  </a:rPr>
                  <a:t>of </a:t>
                </a:r>
                <a:r>
                  <a:rPr lang="en-US" sz="2180" spc="-79" dirty="0">
                    <a:solidFill>
                      <a:schemeClr val="tx1"/>
                    </a:solidFill>
                    <a:latin typeface="Arial"/>
                    <a:cs typeface="Arial"/>
                  </a:rPr>
                  <a:t>collision </a:t>
                </a:r>
                <a:r>
                  <a:rPr lang="en-US" sz="2180" spc="-139" dirty="0">
                    <a:solidFill>
                      <a:schemeClr val="tx1"/>
                    </a:solidFill>
                    <a:latin typeface="Arial"/>
                    <a:cs typeface="Arial"/>
                  </a:rPr>
                  <a:t>events </a:t>
                </a:r>
                <a:r>
                  <a:rPr lang="en-US" sz="2180" spc="-10" dirty="0">
                    <a:solidFill>
                      <a:schemeClr val="tx1"/>
                    </a:solidFill>
                    <a:latin typeface="Arial"/>
                    <a:cs typeface="Arial"/>
                  </a:rPr>
                  <a:t>within </a:t>
                </a:r>
                <a:r>
                  <a:rPr lang="en-US" sz="2180" spc="-69" dirty="0">
                    <a:solidFill>
                      <a:schemeClr val="tx1"/>
                    </a:solidFill>
                    <a:latin typeface="Arial"/>
                    <a:cs typeface="Arial"/>
                  </a:rPr>
                  <a:t>the </a:t>
                </a:r>
                <a:r>
                  <a:rPr lang="en-US" sz="2180" spc="-50" dirty="0">
                    <a:solidFill>
                      <a:schemeClr val="tx1"/>
                    </a:solidFill>
                    <a:latin typeface="Arial"/>
                    <a:cs typeface="Arial"/>
                  </a:rPr>
                  <a:t>duration </a:t>
                </a:r>
                <a:r>
                  <a:rPr lang="en-US" sz="2180" spc="-40" dirty="0">
                    <a:solidFill>
                      <a:schemeClr val="tx1"/>
                    </a:solidFill>
                    <a:latin typeface="Arial"/>
                    <a:cs typeface="Arial"/>
                  </a:rPr>
                  <a:t>of  </a:t>
                </a:r>
                <a:r>
                  <a:rPr lang="en-US" sz="2180" spc="-178" dirty="0">
                    <a:solidFill>
                      <a:schemeClr val="tx1"/>
                    </a:solidFill>
                    <a:latin typeface="Arial"/>
                    <a:cs typeface="Arial"/>
                  </a:rPr>
                  <a:t>a</a:t>
                </a:r>
                <a:r>
                  <a:rPr lang="en-US" sz="2180" spc="99" dirty="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2180" spc="-109" dirty="0">
                    <a:solidFill>
                      <a:schemeClr val="tx1"/>
                    </a:solidFill>
                    <a:latin typeface="Arial"/>
                    <a:cs typeface="Arial"/>
                  </a:rPr>
                  <a:t>store</a:t>
                </a:r>
              </a:p>
              <a:p>
                <a:pPr marL="0" marR="134647" indent="0">
                  <a:lnSpc>
                    <a:spcPct val="102600"/>
                  </a:lnSpc>
                  <a:spcBef>
                    <a:spcPts val="416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8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218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𝐿</m:t>
                          </m:r>
                        </m:e>
                        <m:sub>
                          <m:r>
                            <a:rPr lang="en-US" sz="218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𝑖𝑛𝑡</m:t>
                          </m:r>
                        </m:sub>
                      </m:sSub>
                      <m:r>
                        <a:rPr lang="en-US" sz="218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18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18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sz="218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218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18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𝑠𝑡𝑜𝑟𝑒</m:t>
                              </m:r>
                            </m:sub>
                          </m:sSub>
                        </m:sup>
                        <m:e>
                          <m:r>
                            <a:rPr lang="en-US" sz="218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18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r>
                                <a:rPr lang="en-US" sz="218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18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2180" dirty="0">
                  <a:solidFill>
                    <a:schemeClr val="tx1"/>
                  </a:solidFill>
                  <a:latin typeface="Arial"/>
                  <a:cs typeface="Arial"/>
                </a:endParaRPr>
              </a:p>
              <a:p>
                <a:pPr marL="25168" marR="134647">
                  <a:lnSpc>
                    <a:spcPct val="102600"/>
                  </a:lnSpc>
                  <a:spcBef>
                    <a:spcPts val="416"/>
                  </a:spcBef>
                </a:pPr>
                <a:r>
                  <a:rPr lang="en-US" sz="2180" spc="-79" dirty="0"/>
                  <a:t>The </a:t>
                </a:r>
                <a:r>
                  <a:rPr lang="en-US" sz="2180" dirty="0"/>
                  <a:t>unit </a:t>
                </a:r>
                <a:r>
                  <a:rPr lang="en-US" sz="2180" spc="-40" dirty="0"/>
                  <a:t>of </a:t>
                </a:r>
                <a:r>
                  <a:rPr lang="en-US" sz="2180" spc="-69" dirty="0"/>
                  <a:t>integrated </a:t>
                </a:r>
                <a:r>
                  <a:rPr lang="en-US" sz="2180" spc="-59" dirty="0"/>
                  <a:t>luminosity </a:t>
                </a:r>
                <a:r>
                  <a:rPr lang="en-US" sz="2180" spc="-119" dirty="0"/>
                  <a:t>is </a:t>
                </a:r>
                <a:r>
                  <a:rPr lang="en-US" sz="2180" spc="-59" dirty="0"/>
                  <a:t>the </a:t>
                </a:r>
                <a:r>
                  <a:rPr lang="en-US" sz="2180" spc="-139" dirty="0"/>
                  <a:t>inverse </a:t>
                </a:r>
                <a:r>
                  <a:rPr lang="en-US" sz="2180" spc="-40" dirty="0"/>
                  <a:t>of </a:t>
                </a:r>
                <a:r>
                  <a:rPr lang="en-US" sz="2180" spc="-119" dirty="0"/>
                  <a:t>cross-section  </a:t>
                </a:r>
                <a:r>
                  <a:rPr lang="en-US" sz="2180" dirty="0"/>
                  <a:t>unit, </a:t>
                </a:r>
                <a:r>
                  <a:rPr lang="en-US" sz="2180" spc="-129" dirty="0"/>
                  <a:t>and </a:t>
                </a:r>
                <a:r>
                  <a:rPr lang="en-US" sz="2180" spc="-50" dirty="0"/>
                  <a:t>typically </a:t>
                </a:r>
                <a:r>
                  <a:rPr lang="en-US" sz="2180" spc="-188" dirty="0"/>
                  <a:t>expressed </a:t>
                </a:r>
                <a:r>
                  <a:rPr lang="en-US" sz="2180" spc="-40" dirty="0"/>
                  <a:t>in </a:t>
                </a:r>
                <a:r>
                  <a:rPr lang="en-US" sz="2180" spc="-139" dirty="0"/>
                  <a:t>inverse </a:t>
                </a:r>
                <a:r>
                  <a:rPr lang="en-US" sz="2180" spc="-109" dirty="0"/>
                  <a:t>barn </a:t>
                </a:r>
                <a:r>
                  <a:rPr lang="en-US" sz="2180" spc="-20" dirty="0"/>
                  <a:t>(10</a:t>
                </a:r>
                <a:r>
                  <a:rPr lang="en-US" sz="2378" spc="-30" baseline="27777" dirty="0">
                    <a:latin typeface="DejaVu Sans"/>
                    <a:cs typeface="DejaVu Sans"/>
                  </a:rPr>
                  <a:t>−</a:t>
                </a:r>
                <a:r>
                  <a:rPr lang="en-US" sz="2378" spc="-30" baseline="27777" dirty="0"/>
                  <a:t>24</a:t>
                </a:r>
                <a:r>
                  <a:rPr lang="en-US" sz="2180" i="1" spc="-20" dirty="0">
                    <a:latin typeface="Arial"/>
                    <a:cs typeface="Arial"/>
                  </a:rPr>
                  <a:t>cm</a:t>
                </a:r>
                <a:r>
                  <a:rPr lang="en-US" sz="2378" spc="-30" baseline="27777" dirty="0">
                    <a:latin typeface="DejaVu Sans"/>
                    <a:cs typeface="DejaVu Sans"/>
                  </a:rPr>
                  <a:t>−</a:t>
                </a:r>
                <a:r>
                  <a:rPr lang="en-US" sz="2378" spc="-30" baseline="27777" dirty="0"/>
                  <a:t>2</a:t>
                </a:r>
                <a:r>
                  <a:rPr lang="en-US" sz="2180" spc="-20" dirty="0"/>
                  <a:t>). </a:t>
                </a:r>
                <a:r>
                  <a:rPr lang="en-US" sz="2180" spc="-119" dirty="0"/>
                  <a:t>For  </a:t>
                </a:r>
                <a:r>
                  <a:rPr lang="en-US" sz="2180" spc="-99" dirty="0"/>
                  <a:t>instance, </a:t>
                </a:r>
                <a:r>
                  <a:rPr lang="en-US" sz="2180" spc="-109" dirty="0"/>
                  <a:t>RHIC delivered </a:t>
                </a:r>
                <a:r>
                  <a:rPr lang="en-US" sz="2180" spc="-59" dirty="0"/>
                  <a:t>about </a:t>
                </a:r>
                <a:r>
                  <a:rPr lang="en-US" sz="2180" spc="-139" dirty="0"/>
                  <a:t>540 </a:t>
                </a:r>
                <a:r>
                  <a:rPr lang="en-US" sz="2180" spc="-69" dirty="0"/>
                  <a:t>pb</a:t>
                </a:r>
                <a:r>
                  <a:rPr lang="en-US" sz="2378" spc="-103" baseline="27777" dirty="0">
                    <a:latin typeface="DejaVu Sans"/>
                    <a:cs typeface="DejaVu Sans"/>
                  </a:rPr>
                  <a:t>−</a:t>
                </a:r>
                <a:r>
                  <a:rPr lang="en-US" sz="2378" spc="-103" baseline="27777" dirty="0"/>
                  <a:t>1 </a:t>
                </a:r>
                <a:r>
                  <a:rPr lang="en-US" sz="2180" spc="-40" dirty="0"/>
                  <a:t>of </a:t>
                </a:r>
                <a:r>
                  <a:rPr lang="en-US" sz="2180" spc="-59" dirty="0"/>
                  <a:t>about </a:t>
                </a:r>
                <a:r>
                  <a:rPr lang="en-US" sz="2180" spc="-139" dirty="0"/>
                  <a:t>4  </a:t>
                </a:r>
                <a:r>
                  <a:rPr lang="en-US" sz="2180" spc="-59" dirty="0"/>
                  <a:t>month  </a:t>
                </a:r>
                <a:r>
                  <a:rPr lang="en-US" sz="2180" spc="-99" dirty="0"/>
                  <a:t>polarized </a:t>
                </a:r>
                <a:r>
                  <a:rPr lang="en-US" sz="2180" spc="-59" dirty="0"/>
                  <a:t>proton </a:t>
                </a:r>
                <a:r>
                  <a:rPr lang="en-US" sz="2180" spc="-79" dirty="0"/>
                  <a:t>operation </a:t>
                </a:r>
                <a:r>
                  <a:rPr lang="en-US" sz="2180" spc="-40" dirty="0"/>
                  <a:t>in</a:t>
                </a:r>
                <a:r>
                  <a:rPr lang="en-US" sz="2180" spc="159" dirty="0"/>
                  <a:t> </a:t>
                </a:r>
                <a:r>
                  <a:rPr lang="en-US" sz="2180" spc="-109" dirty="0"/>
                  <a:t>2013.</a:t>
                </a:r>
              </a:p>
              <a:p>
                <a:pPr marL="25168" marR="134647">
                  <a:lnSpc>
                    <a:spcPct val="102600"/>
                  </a:lnSpc>
                  <a:spcBef>
                    <a:spcPts val="416"/>
                  </a:spcBef>
                </a:pPr>
                <a:endParaRPr lang="en-US" sz="2180" spc="-59" dirty="0"/>
              </a:p>
              <a:p>
                <a:pPr marL="25168" marR="21392">
                  <a:lnSpc>
                    <a:spcPct val="102600"/>
                  </a:lnSpc>
                  <a:spcBef>
                    <a:spcPts val="10"/>
                  </a:spcBef>
                </a:pPr>
                <a:r>
                  <a:rPr lang="en-US" sz="2180" spc="-59" dirty="0"/>
                  <a:t>In additional </a:t>
                </a:r>
                <a:r>
                  <a:rPr lang="en-US" sz="2180" spc="20" dirty="0"/>
                  <a:t>to </a:t>
                </a:r>
                <a:r>
                  <a:rPr lang="en-US" sz="2180" spc="-59" dirty="0"/>
                  <a:t>the </a:t>
                </a:r>
                <a:r>
                  <a:rPr lang="en-US" sz="2180" spc="-50" dirty="0"/>
                  <a:t>direct burn-off </a:t>
                </a:r>
                <a:r>
                  <a:rPr lang="en-US" sz="2180" spc="-69" dirty="0"/>
                  <a:t>rate </a:t>
                </a:r>
                <a:r>
                  <a:rPr lang="en-US" sz="2180" spc="-40" dirty="0"/>
                  <a:t>of </a:t>
                </a:r>
                <a:r>
                  <a:rPr lang="en-US" sz="2180" spc="-89" dirty="0"/>
                  <a:t>collisions, </a:t>
                </a:r>
                <a:r>
                  <a:rPr lang="en-US" sz="2180" spc="-59" dirty="0"/>
                  <a:t>the </a:t>
                </a:r>
                <a:r>
                  <a:rPr lang="en-US" sz="2180" spc="-69" dirty="0"/>
                  <a:t>integrated  </a:t>
                </a:r>
                <a:r>
                  <a:rPr lang="en-US" sz="2180" spc="-59" dirty="0"/>
                  <a:t>luminosity </a:t>
                </a:r>
                <a:r>
                  <a:rPr lang="en-US" sz="2180" spc="-119" dirty="0"/>
                  <a:t>is </a:t>
                </a:r>
                <a:r>
                  <a:rPr lang="en-US" sz="2180" spc="-50" dirty="0"/>
                  <a:t>directly </a:t>
                </a:r>
                <a:r>
                  <a:rPr lang="en-US" sz="2180" spc="-89" dirty="0"/>
                  <a:t>affected</a:t>
                </a:r>
                <a:r>
                  <a:rPr lang="en-US" sz="2180" spc="-377" dirty="0"/>
                  <a:t>  </a:t>
                </a:r>
                <a:r>
                  <a:rPr lang="en-US" sz="2180" spc="-129" dirty="0"/>
                  <a:t>by</a:t>
                </a:r>
                <a:endParaRPr lang="en-US" sz="2180" dirty="0"/>
              </a:p>
              <a:p>
                <a:pPr marL="299488" marR="21392" lvl="1">
                  <a:lnSpc>
                    <a:spcPct val="102600"/>
                  </a:lnSpc>
                  <a:spcBef>
                    <a:spcPts val="10"/>
                  </a:spcBef>
                  <a:buFont typeface="Arial" panose="020B0604020202020204" pitchFamily="34" charset="0"/>
                  <a:buChar char="•"/>
                </a:pPr>
                <a:r>
                  <a:rPr lang="en-US" sz="1980" spc="-129" dirty="0"/>
                  <a:t>how </a:t>
                </a:r>
                <a:r>
                  <a:rPr lang="en-US" sz="1980" spc="-89" dirty="0"/>
                  <a:t>effective </a:t>
                </a:r>
                <a:r>
                  <a:rPr lang="en-US" sz="1980" spc="-119" dirty="0"/>
                  <a:t>is </a:t>
                </a:r>
                <a:r>
                  <a:rPr lang="en-US" sz="1980" spc="-59" dirty="0"/>
                  <a:t>the </a:t>
                </a:r>
                <a:r>
                  <a:rPr lang="en-US" sz="1980" spc="-69" dirty="0"/>
                  <a:t>detector: </a:t>
                </a:r>
                <a:r>
                  <a:rPr lang="en-US" sz="1980" spc="-89" dirty="0"/>
                  <a:t>vertex </a:t>
                </a:r>
                <a:r>
                  <a:rPr lang="en-US" sz="1980" spc="-30" dirty="0"/>
                  <a:t>distribution, </a:t>
                </a:r>
                <a:r>
                  <a:rPr lang="en-US" sz="1980" spc="-79" dirty="0"/>
                  <a:t>detector  </a:t>
                </a:r>
                <a:r>
                  <a:rPr lang="en-US" sz="1980" spc="-89" dirty="0"/>
                  <a:t>ramp-up </a:t>
                </a:r>
                <a:r>
                  <a:rPr lang="en-US" sz="1980" spc="-40" dirty="0"/>
                  <a:t>time,</a:t>
                </a:r>
                <a:r>
                  <a:rPr lang="en-US" sz="1980" spc="-218" dirty="0"/>
                  <a:t> </a:t>
                </a:r>
                <a:r>
                  <a:rPr lang="en-US" sz="1980" spc="-59" dirty="0" err="1"/>
                  <a:t>etc</a:t>
                </a:r>
                <a:endParaRPr lang="en-US" sz="1980" spc="-59" dirty="0"/>
              </a:p>
              <a:p>
                <a:pPr marL="299488" marR="21392" lvl="1">
                  <a:lnSpc>
                    <a:spcPct val="102600"/>
                  </a:lnSpc>
                  <a:spcBef>
                    <a:spcPts val="10"/>
                  </a:spcBef>
                  <a:buFont typeface="Arial" panose="020B0604020202020204" pitchFamily="34" charset="0"/>
                  <a:buChar char="•"/>
                </a:pPr>
                <a:r>
                  <a:rPr lang="en-US" sz="1980" spc="-149" dirty="0"/>
                  <a:t>beam </a:t>
                </a:r>
                <a:r>
                  <a:rPr lang="en-US" sz="1980" spc="-79" dirty="0"/>
                  <a:t>emittance </a:t>
                </a:r>
                <a:r>
                  <a:rPr lang="en-US" sz="1980" spc="-59" dirty="0"/>
                  <a:t>growth </a:t>
                </a:r>
                <a:r>
                  <a:rPr lang="en-US" sz="1980" spc="-69" dirty="0"/>
                  <a:t>during </a:t>
                </a:r>
                <a:r>
                  <a:rPr lang="en-US" sz="1980" spc="-109" dirty="0"/>
                  <a:t>store </a:t>
                </a:r>
                <a:r>
                  <a:rPr lang="en-US" sz="1980" spc="-149" dirty="0"/>
                  <a:t>due </a:t>
                </a:r>
                <a:r>
                  <a:rPr lang="en-US" sz="1980" spc="20" dirty="0"/>
                  <a:t>to </a:t>
                </a:r>
                <a:r>
                  <a:rPr lang="en-US" sz="1980" spc="-119" dirty="0"/>
                  <a:t>various </a:t>
                </a:r>
                <a:r>
                  <a:rPr lang="en-US" sz="1980" spc="-69" dirty="0"/>
                  <a:t>diffusion  </a:t>
                </a:r>
                <a:r>
                  <a:rPr lang="en-US" sz="1980" spc="-149" dirty="0"/>
                  <a:t>mechanisms such </a:t>
                </a:r>
                <a:r>
                  <a:rPr lang="en-US" sz="1980" spc="-226" dirty="0"/>
                  <a:t>as </a:t>
                </a:r>
                <a:r>
                  <a:rPr lang="en-US" sz="1980" spc="-69" dirty="0"/>
                  <a:t>intra-beam scattering, </a:t>
                </a:r>
                <a:r>
                  <a:rPr lang="en-US" sz="1980" spc="-129" dirty="0"/>
                  <a:t>beam-beam </a:t>
                </a:r>
                <a:r>
                  <a:rPr lang="en-US" sz="1980" spc="-69" dirty="0"/>
                  <a:t>effect,  </a:t>
                </a:r>
                <a:r>
                  <a:rPr lang="en-US" sz="1980" spc="-40" dirty="0"/>
                  <a:t>orbital </a:t>
                </a:r>
                <a:r>
                  <a:rPr lang="en-US" sz="1980" spc="-149" dirty="0"/>
                  <a:t>resonance,</a:t>
                </a:r>
                <a:r>
                  <a:rPr lang="en-US" sz="1980" spc="248" dirty="0"/>
                  <a:t> </a:t>
                </a:r>
                <a:r>
                  <a:rPr lang="en-US" sz="1980" spc="-59" dirty="0"/>
                  <a:t>etc.</a:t>
                </a:r>
                <a:endParaRPr lang="en-US" sz="1980" dirty="0">
                  <a:latin typeface="Arial Black"/>
                </a:endParaRPr>
              </a:p>
              <a:p>
                <a:pPr marL="299488" marR="21392" lvl="1">
                  <a:lnSpc>
                    <a:spcPct val="102600"/>
                  </a:lnSpc>
                  <a:spcBef>
                    <a:spcPts val="10"/>
                  </a:spcBef>
                  <a:buFont typeface="Arial" panose="020B0604020202020204" pitchFamily="34" charset="0"/>
                  <a:buChar char="•"/>
                </a:pPr>
                <a:r>
                  <a:rPr lang="en-US" sz="1980" spc="-89" dirty="0"/>
                  <a:t>overall </a:t>
                </a:r>
                <a:r>
                  <a:rPr lang="en-US" sz="1980" spc="-119" dirty="0"/>
                  <a:t>percentage </a:t>
                </a:r>
                <a:r>
                  <a:rPr lang="en-US" sz="1980" spc="-40" dirty="0"/>
                  <a:t>of</a:t>
                </a:r>
                <a:r>
                  <a:rPr lang="en-US" sz="1980" spc="-357" dirty="0"/>
                  <a:t> </a:t>
                </a:r>
                <a:r>
                  <a:rPr lang="en-US" sz="1980" spc="-59" dirty="0"/>
                  <a:t>time-in-store</a:t>
                </a:r>
                <a:endParaRPr sz="1980" dirty="0">
                  <a:latin typeface="Arial Black"/>
                  <a:cs typeface="Arial Black"/>
                </a:endParaRPr>
              </a:p>
            </p:txBody>
          </p:sp>
        </mc:Choice>
        <mc:Fallback xmlns="">
          <p:sp>
            <p:nvSpPr>
              <p:cNvPr id="9" name="object 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914400"/>
                <a:ext cx="8839200" cy="5618765"/>
              </a:xfrm>
              <a:prstGeom prst="rect">
                <a:avLst/>
              </a:prstGeom>
              <a:blipFill>
                <a:blip r:embed="rId2"/>
                <a:stretch>
                  <a:fillRect l="-1586" t="-325" r="-690" b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4">
            <a:extLst>
              <a:ext uri="{FF2B5EF4-FFF2-40B4-BE49-F238E27FC236}">
                <a16:creationId xmlns:a16="http://schemas.microsoft.com/office/drawing/2014/main" id="{E34C4C66-33AE-4E01-9ABB-90894BE24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72680"/>
          </a:xfrm>
        </p:spPr>
        <p:txBody>
          <a:bodyPr/>
          <a:lstStyle/>
          <a:p>
            <a:r>
              <a:rPr lang="en-US" dirty="0"/>
              <a:t>Figure of Measure for a collider</a:t>
            </a:r>
          </a:p>
        </p:txBody>
      </p:sp>
    </p:spTree>
    <p:extLst>
      <p:ext uri="{BB962C8B-B14F-4D97-AF65-F5344CB8AC3E}">
        <p14:creationId xmlns:p14="http://schemas.microsoft.com/office/powerpoint/2010/main" val="4284534073"/>
      </p:ext>
    </p:extLst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63" y="239116"/>
            <a:ext cx="7772400" cy="734568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Performance limitation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3855"/>
            <a:ext cx="8267174" cy="533401"/>
          </a:xfrm>
        </p:spPr>
        <p:txBody>
          <a:bodyPr/>
          <a:lstStyle/>
          <a:p>
            <a:r>
              <a:rPr lang="de-DE" sz="2400" dirty="0" err="1"/>
              <a:t>Bunch</a:t>
            </a:r>
            <a:r>
              <a:rPr lang="de-DE" sz="2400" dirty="0"/>
              <a:t> </a:t>
            </a:r>
            <a:r>
              <a:rPr lang="de-DE" sz="2400" dirty="0" err="1"/>
              <a:t>intensity</a:t>
            </a:r>
            <a:r>
              <a:rPr lang="de-DE" sz="2400" dirty="0"/>
              <a:t> </a:t>
            </a:r>
            <a:r>
              <a:rPr lang="de-DE" sz="2400" dirty="0" err="1"/>
              <a:t>limit</a:t>
            </a:r>
            <a:endParaRPr lang="de-DE" sz="2400" dirty="0"/>
          </a:p>
          <a:p>
            <a:pPr marL="548640" lvl="2" indent="0">
              <a:buNone/>
            </a:pPr>
            <a:endParaRPr lang="de-DE" dirty="0"/>
          </a:p>
        </p:txBody>
      </p:sp>
      <p:pic>
        <p:nvPicPr>
          <p:cNvPr id="33" name="Picture 32" descr="Untitl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3" y="1589707"/>
            <a:ext cx="6836137" cy="5268293"/>
          </a:xfrm>
          <a:prstGeom prst="rect">
            <a:avLst/>
          </a:prstGeom>
        </p:spPr>
      </p:pic>
      <p:sp>
        <p:nvSpPr>
          <p:cNvPr id="34" name="Date Placeholder 2"/>
          <p:cNvSpPr txBox="1">
            <a:spLocks/>
          </p:cNvSpPr>
          <p:nvPr/>
        </p:nvSpPr>
        <p:spPr bwMode="auto">
          <a:xfrm>
            <a:off x="6547842" y="6304902"/>
            <a:ext cx="158417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400" dirty="0">
                <a:cs typeface="+mn-cs"/>
              </a:rPr>
              <a:t>Wolfram Fischer IPAC16-WEZA01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33073" y="1337406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ultimate goal (25% more)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 flipH="1">
            <a:off x="5470555" y="2782087"/>
            <a:ext cx="6096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4963794" y="3413247"/>
            <a:ext cx="828554" cy="725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6102383" y="2577958"/>
            <a:ext cx="2392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AGS 12</a:t>
            </a:r>
            <a:r>
              <a:rPr lang="en-US" sz="1800" dirty="0">
                <a:solidFill>
                  <a:srgbClr val="000000"/>
                </a:solidFill>
                <a:latin typeface="Wingdings 3" charset="2"/>
                <a:cs typeface="Wingdings 3" charset="2"/>
              </a:rPr>
              <a:t>g</a:t>
            </a:r>
            <a:r>
              <a:rPr lang="en-US" sz="1800" dirty="0"/>
              <a:t>6</a:t>
            </a:r>
            <a:r>
              <a:rPr lang="en-US" sz="1800" dirty="0">
                <a:solidFill>
                  <a:srgbClr val="000000"/>
                </a:solidFill>
                <a:latin typeface="Wingdings 3" charset="2"/>
                <a:cs typeface="Wingdings 3" charset="2"/>
              </a:rPr>
              <a:t>g</a:t>
            </a:r>
            <a:r>
              <a:rPr lang="en-US" sz="1800" dirty="0"/>
              <a:t>2 merge 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 flipH="1" flipV="1">
            <a:off x="4220206" y="3832246"/>
            <a:ext cx="2104394" cy="359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5937929" y="3087469"/>
            <a:ext cx="285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EBIS, Booster 4</a:t>
            </a:r>
            <a:r>
              <a:rPr lang="en-US" sz="1800" dirty="0">
                <a:solidFill>
                  <a:srgbClr val="000000"/>
                </a:solidFill>
                <a:latin typeface="Wingdings 3" charset="2"/>
                <a:cs typeface="Wingdings 3" charset="2"/>
              </a:rPr>
              <a:t>g</a:t>
            </a:r>
            <a:r>
              <a:rPr lang="en-US" sz="1800" dirty="0"/>
              <a:t>2</a:t>
            </a:r>
            <a:r>
              <a:rPr lang="en-US" sz="1800" dirty="0">
                <a:solidFill>
                  <a:srgbClr val="000000"/>
                </a:solidFill>
                <a:latin typeface="Wingdings 3" charset="2"/>
                <a:cs typeface="Wingdings 3" charset="2"/>
              </a:rPr>
              <a:t>g</a:t>
            </a:r>
            <a:r>
              <a:rPr lang="en-US" sz="1800" dirty="0"/>
              <a:t>1, AGS 8</a:t>
            </a:r>
            <a:r>
              <a:rPr lang="en-US" sz="1800" dirty="0">
                <a:solidFill>
                  <a:srgbClr val="000000"/>
                </a:solidFill>
                <a:latin typeface="Wingdings 3" charset="2"/>
                <a:cs typeface="Wingdings 3" charset="2"/>
              </a:rPr>
              <a:t>g</a:t>
            </a:r>
            <a:r>
              <a:rPr lang="en-US" sz="1800" dirty="0"/>
              <a:t>4</a:t>
            </a:r>
            <a:r>
              <a:rPr lang="en-US" sz="1800" dirty="0">
                <a:solidFill>
                  <a:srgbClr val="000000"/>
                </a:solidFill>
                <a:latin typeface="Wingdings 3" charset="2"/>
                <a:cs typeface="Wingdings 3" charset="2"/>
              </a:rPr>
              <a:t>g</a:t>
            </a:r>
            <a:r>
              <a:rPr lang="en-US" sz="1800" dirty="0"/>
              <a:t>2 merge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94105" y="3651503"/>
            <a:ext cx="2494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scrubbing with protons</a:t>
            </a:r>
          </a:p>
        </p:txBody>
      </p:sp>
      <p:cxnSp>
        <p:nvCxnSpPr>
          <p:cNvPr id="49" name="Straight Arrow Connector 48"/>
          <p:cNvCxnSpPr/>
          <p:nvPr/>
        </p:nvCxnSpPr>
        <p:spPr bwMode="auto">
          <a:xfrm flipH="1" flipV="1">
            <a:off x="3886200" y="4303522"/>
            <a:ext cx="4542" cy="619529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4293279" y="4738385"/>
            <a:ext cx="147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111 bunches</a:t>
            </a:r>
          </a:p>
        </p:txBody>
      </p:sp>
      <p:cxnSp>
        <p:nvCxnSpPr>
          <p:cNvPr id="52" name="Straight Arrow Connector 51"/>
          <p:cNvCxnSpPr/>
          <p:nvPr/>
        </p:nvCxnSpPr>
        <p:spPr bwMode="auto">
          <a:xfrm flipV="1">
            <a:off x="2684526" y="4454109"/>
            <a:ext cx="0" cy="8426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2653130" y="4990686"/>
            <a:ext cx="137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43 bunches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609749" y="5464051"/>
            <a:ext cx="332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Symbol" charset="2"/>
                <a:cs typeface="Symbol" charset="2"/>
              </a:rPr>
              <a:t>g</a:t>
            </a:r>
            <a:r>
              <a:rPr lang="en-US" sz="1800" baseline="-25000" dirty="0" err="1"/>
              <a:t>t</a:t>
            </a:r>
            <a:r>
              <a:rPr lang="en-US" sz="1800" dirty="0"/>
              <a:t>-jump, octupoles at transition</a:t>
            </a:r>
          </a:p>
        </p:txBody>
      </p:sp>
      <p:cxnSp>
        <p:nvCxnSpPr>
          <p:cNvPr id="78" name="Elbow Connector 77"/>
          <p:cNvCxnSpPr/>
          <p:nvPr/>
        </p:nvCxnSpPr>
        <p:spPr>
          <a:xfrm rot="16200000" flipV="1">
            <a:off x="2163990" y="5225860"/>
            <a:ext cx="539648" cy="438632"/>
          </a:xfrm>
          <a:prstGeom prst="bentConnector3">
            <a:avLst>
              <a:gd name="adj1" fmla="val -244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785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4AFC-4743-4754-92AE-8AD104E2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72" y="345948"/>
            <a:ext cx="7772400" cy="58216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400" cap="none" dirty="0">
                <a:solidFill>
                  <a:srgbClr val="0000FF"/>
                </a:solidFill>
                <a:cs typeface="Arial" panose="020B0604020202020204" pitchFamily="34" charset="0"/>
              </a:rPr>
              <a:t>Relativistic Heavy Ion Collider</a:t>
            </a:r>
            <a:endParaRPr lang="en-US" cap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04F7C-2F89-4AF3-AA05-C2CA1D4C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CFF0043D-3851-4AA9-8B84-59401DC37B3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A037DB-04F3-4EB5-9BFA-6FF25BC1C041}"/>
              </a:ext>
            </a:extLst>
          </p:cNvPr>
          <p:cNvCxnSpPr>
            <a:cxnSpLocks/>
          </p:cNvCxnSpPr>
          <p:nvPr/>
        </p:nvCxnSpPr>
        <p:spPr bwMode="auto">
          <a:xfrm>
            <a:off x="7086600" y="2743200"/>
            <a:ext cx="381000" cy="381000"/>
          </a:xfrm>
          <a:prstGeom prst="straightConnector1">
            <a:avLst/>
          </a:prstGeom>
          <a:solidFill>
            <a:srgbClr val="BBE0E3"/>
          </a:solidFill>
          <a:ln w="57150" cap="rnd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>
            <a:glow rad="50800">
              <a:srgbClr val="FF6600">
                <a:alpha val="36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pic>
        <p:nvPicPr>
          <p:cNvPr id="7" name="Picture 5">
            <a:extLst>
              <a:ext uri="{FF2B5EF4-FFF2-40B4-BE49-F238E27FC236}">
                <a16:creationId xmlns:a16="http://schemas.microsoft.com/office/drawing/2014/main" id="{C70FFBC5-37B4-425C-B3DC-EFABB5977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76600"/>
            <a:ext cx="1930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1A5541-1280-4136-9244-DAF0488D715A}"/>
              </a:ext>
            </a:extLst>
          </p:cNvPr>
          <p:cNvSpPr txBox="1"/>
          <p:nvPr/>
        </p:nvSpPr>
        <p:spPr>
          <a:xfrm>
            <a:off x="3977799" y="2281535"/>
            <a:ext cx="3299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RHIC seen from space</a:t>
            </a:r>
          </a:p>
        </p:txBody>
      </p:sp>
    </p:spTree>
    <p:extLst>
      <p:ext uri="{BB962C8B-B14F-4D97-AF65-F5344CB8AC3E}">
        <p14:creationId xmlns:p14="http://schemas.microsoft.com/office/powerpoint/2010/main" val="92982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256032"/>
            <a:ext cx="7772400" cy="734568"/>
          </a:xfrm>
        </p:spPr>
        <p:txBody>
          <a:bodyPr>
            <a:normAutofit/>
          </a:bodyPr>
          <a:lstStyle/>
          <a:p>
            <a:r>
              <a:rPr lang="en-US" sz="4000" cap="none" dirty="0"/>
              <a:t>Performance limitation: transition crossing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120385"/>
            <a:ext cx="480060" cy="365125"/>
          </a:xfrm>
        </p:spPr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990600"/>
                <a:ext cx="8458200" cy="4977385"/>
              </a:xfrm>
            </p:spPr>
            <p:txBody>
              <a:bodyPr/>
              <a:lstStyle/>
              <a:p>
                <a:r>
                  <a:rPr lang="de-DE" sz="2200" dirty="0" err="1"/>
                  <a:t>Highly</a:t>
                </a:r>
                <a:r>
                  <a:rPr lang="de-DE" sz="2200" dirty="0"/>
                  <a:t> non-linear, and non-</a:t>
                </a:r>
                <a:r>
                  <a:rPr lang="de-DE" sz="2200" dirty="0" err="1"/>
                  <a:t>adaibatic</a:t>
                </a:r>
                <a:r>
                  <a:rPr lang="de-DE" sz="2200" dirty="0"/>
                  <a:t> beam </a:t>
                </a:r>
                <a:r>
                  <a:rPr lang="de-DE" sz="2200" dirty="0" err="1"/>
                  <a:t>dynamics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near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transition</a:t>
                </a:r>
                <a:r>
                  <a:rPr lang="de-DE" sz="2200" dirty="0"/>
                  <a:t> </a:t>
                </a:r>
                <a:r>
                  <a:rPr lang="de-DE" sz="2200" dirty="0" err="1"/>
                  <a:t>energy</a:t>
                </a:r>
                <a:endParaRPr lang="de-DE" sz="2200" dirty="0"/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marL="274320" lvl="1" indent="0">
                  <a:buNone/>
                </a:pPr>
                <a:endParaRPr lang="de-DE" sz="1800" dirty="0"/>
              </a:p>
              <a:p>
                <a:pPr marL="274320" lvl="1" indent="0">
                  <a:buNone/>
                </a:pPr>
                <a:endParaRPr lang="de-DE" sz="1800" dirty="0"/>
              </a:p>
              <a:p>
                <a:r>
                  <a:rPr lang="de-DE" sz="2200" dirty="0"/>
                  <a:t>RHIC </a:t>
                </a:r>
                <a:r>
                  <a:rPr lang="de-DE" sz="2200" dirty="0" err="1"/>
                  <a:t>is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the</a:t>
                </a:r>
                <a:r>
                  <a:rPr lang="de-DE" sz="2200" dirty="0"/>
                  <a:t> 1st </a:t>
                </a:r>
                <a:r>
                  <a:rPr lang="de-DE" sz="2200" dirty="0" err="1"/>
                  <a:t>superconducting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accelerator</a:t>
                </a:r>
                <a:r>
                  <a:rPr lang="de-DE" sz="2200" dirty="0"/>
                  <a:t> </a:t>
                </a:r>
                <a:r>
                  <a:rPr lang="de-DE" sz="2200" dirty="0" err="1"/>
                  <a:t>for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transition</a:t>
                </a:r>
                <a:r>
                  <a:rPr lang="de-DE" sz="2200" dirty="0"/>
                  <a:t> </a:t>
                </a:r>
                <a:r>
                  <a:rPr lang="de-DE" sz="2200" dirty="0" err="1"/>
                  <a:t>crossing</a:t>
                </a:r>
                <a:r>
                  <a:rPr lang="de-DE" sz="2200" dirty="0"/>
                  <a:t> </a:t>
                </a:r>
                <a:r>
                  <a:rPr lang="de-DE" sz="2200" dirty="0" err="1"/>
                  <a:t>of</a:t>
                </a:r>
                <a:r>
                  <a:rPr lang="de-DE" sz="2200" dirty="0"/>
                  <a:t> all </a:t>
                </a:r>
                <a:r>
                  <a:rPr lang="de-DE" sz="2200" dirty="0" err="1"/>
                  <a:t>ions</a:t>
                </a:r>
                <a:r>
                  <a:rPr lang="de-DE" sz="2200" dirty="0"/>
                  <a:t> </a:t>
                </a:r>
                <a:r>
                  <a:rPr lang="de-DE" sz="2200" dirty="0" err="1"/>
                  <a:t>except</a:t>
                </a:r>
                <a:r>
                  <a:rPr lang="de-DE" sz="2200" dirty="0"/>
                  <a:t> </a:t>
                </a:r>
                <a:r>
                  <a:rPr lang="de-DE" sz="2200" dirty="0" err="1"/>
                  <a:t>proton</a:t>
                </a:r>
                <a:endParaRPr lang="de-DE" sz="2200" dirty="0"/>
              </a:p>
              <a:p>
                <a:pPr lvl="1"/>
                <a:r>
                  <a:rPr lang="de-DE" sz="2000" dirty="0"/>
                  <a:t>limited </a:t>
                </a:r>
                <a:r>
                  <a:rPr lang="de-DE" sz="2000" dirty="0" err="1"/>
                  <a:t>ramp</a:t>
                </a:r>
                <a:r>
                  <a:rPr lang="de-DE" sz="2000" dirty="0"/>
                  <a:t> rate: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=0.4</m:t>
                    </m:r>
                  </m:oMath>
                </a14:m>
                <a:r>
                  <a:rPr lang="de-DE" sz="2000" dirty="0"/>
                  <a:t>/s </a:t>
                </a:r>
              </a:p>
              <a:p>
                <a:pPr marL="274320" lvl="1" indent="0">
                  <a:buNone/>
                </a:pPr>
                <a:r>
                  <a:rPr lang="de-DE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de-DE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000" dirty="0"/>
                  <a:t> long jump time, ~30 - 50ms instead of  a few ms</a:t>
                </a:r>
              </a:p>
              <a:p>
                <a:pPr lvl="2"/>
                <a:r>
                  <a:rPr lang="de-DE" sz="1800" b="1" dirty="0">
                    <a:solidFill>
                      <a:srgbClr val="FF0000"/>
                    </a:solidFill>
                  </a:rPr>
                  <a:t>Beam experiences longer non-adiabatic, chromatic non-linear effects, and is more vulnerable to beam loss, emittance growth etc</a:t>
                </a:r>
              </a:p>
              <a:p>
                <a:pPr marL="548640" lvl="2" indent="0">
                  <a:buNone/>
                </a:pPr>
                <a:endParaRPr lang="de-DE" sz="1800" b="1" dirty="0">
                  <a:solidFill>
                    <a:srgbClr val="FF0000"/>
                  </a:solidFill>
                </a:endParaRPr>
              </a:p>
              <a:p>
                <a:pPr lvl="2"/>
                <a:endParaRPr lang="de-DE" sz="1800" dirty="0"/>
              </a:p>
              <a:p>
                <a:pPr marL="548640" lvl="2" indent="0">
                  <a:buNone/>
                </a:pPr>
                <a:endParaRPr lang="de-DE" dirty="0"/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90600"/>
                <a:ext cx="8458200" cy="4977385"/>
              </a:xfrm>
              <a:blipFill>
                <a:blip r:embed="rId2"/>
                <a:stretch>
                  <a:fillRect l="-504"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34541" b="3623"/>
          <a:stretch/>
        </p:blipFill>
        <p:spPr>
          <a:xfrm>
            <a:off x="1355951" y="1752601"/>
            <a:ext cx="6410325" cy="1219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05200" y="1981201"/>
            <a:ext cx="838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Box 15"/>
          <p:cNvSpPr txBox="1"/>
          <p:nvPr/>
        </p:nvSpPr>
        <p:spPr>
          <a:xfrm>
            <a:off x="1700232" y="288867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/>
              <a:t>energy</a:t>
            </a:r>
            <a:r>
              <a:rPr lang="de-DE" sz="1800" dirty="0"/>
              <a:t> jump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953000" y="2944803"/>
                <a:ext cx="9900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de-DE" sz="1800" dirty="0"/>
                  <a:t> jump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2944803"/>
                <a:ext cx="990079" cy="369332"/>
              </a:xfrm>
              <a:prstGeom prst="rect">
                <a:avLst/>
              </a:prstGeom>
              <a:blipFill>
                <a:blip r:embed="rId4"/>
                <a:stretch>
                  <a:fillRect t="-8197" r="-555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C26CB6F-E750-48F2-8C20-6B8F24D855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3" t="6830" r="36196" b="13522"/>
          <a:stretch/>
        </p:blipFill>
        <p:spPr>
          <a:xfrm>
            <a:off x="5334000" y="3619405"/>
            <a:ext cx="2651569" cy="30630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36588F-A5C6-4E10-B245-BCE9167368E8}"/>
              </a:ext>
            </a:extLst>
          </p:cNvPr>
          <p:cNvGrpSpPr/>
          <p:nvPr/>
        </p:nvGrpSpPr>
        <p:grpSpPr>
          <a:xfrm>
            <a:off x="334992" y="4107878"/>
            <a:ext cx="4340435" cy="2623480"/>
            <a:chOff x="682057" y="4079073"/>
            <a:chExt cx="4340435" cy="2623480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67D2DABD-1575-45FA-A347-10FAF0C593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02"/>
            <a:stretch/>
          </p:blipFill>
          <p:spPr bwMode="auto">
            <a:xfrm>
              <a:off x="682057" y="4079073"/>
              <a:ext cx="4340435" cy="262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8FFC8E-AE84-4969-94DE-DC8F6B2A6E2E}"/>
                </a:ext>
              </a:extLst>
            </p:cNvPr>
            <p:cNvSpPr txBox="1"/>
            <p:nvPr/>
          </p:nvSpPr>
          <p:spPr>
            <a:xfrm>
              <a:off x="929831" y="5021481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Beam intensity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FD3547-E756-41EC-B641-DAA5404F3D8F}"/>
                </a:ext>
              </a:extLst>
            </p:cNvPr>
            <p:cNvSpPr txBox="1"/>
            <p:nvPr/>
          </p:nvSpPr>
          <p:spPr>
            <a:xfrm>
              <a:off x="3210606" y="473840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Beam decay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6ADD3C9-8128-46D5-AFD7-1C2F0B715226}"/>
              </a:ext>
            </a:extLst>
          </p:cNvPr>
          <p:cNvCxnSpPr/>
          <p:nvPr/>
        </p:nvCxnSpPr>
        <p:spPr>
          <a:xfrm>
            <a:off x="6172200" y="2286000"/>
            <a:ext cx="304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053A8E-BFA7-462A-A1AD-CF2592AAF167}"/>
              </a:ext>
            </a:extLst>
          </p:cNvPr>
          <p:cNvCxnSpPr/>
          <p:nvPr/>
        </p:nvCxnSpPr>
        <p:spPr>
          <a:xfrm>
            <a:off x="6172200" y="1981201"/>
            <a:ext cx="0" cy="380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587FC3D-AABD-4F0F-AE5F-894E8D29707E}"/>
              </a:ext>
            </a:extLst>
          </p:cNvPr>
          <p:cNvCxnSpPr/>
          <p:nvPr/>
        </p:nvCxnSpPr>
        <p:spPr>
          <a:xfrm>
            <a:off x="6477000" y="2209801"/>
            <a:ext cx="0" cy="380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969FB85-0DBA-465F-AD21-8E24C7DC7FF8}"/>
                  </a:ext>
                </a:extLst>
              </p:cNvPr>
              <p:cNvSpPr txBox="1"/>
              <p:nvPr/>
            </p:nvSpPr>
            <p:spPr>
              <a:xfrm>
                <a:off x="5657592" y="2229182"/>
                <a:ext cx="549566" cy="2660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𝑗𝑢𝑚𝑝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969FB85-0DBA-465F-AD21-8E24C7DC7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592" y="2229182"/>
                <a:ext cx="549566" cy="266035"/>
              </a:xfrm>
              <a:prstGeom prst="rect">
                <a:avLst/>
              </a:prstGeom>
              <a:blipFill>
                <a:blip r:embed="rId7"/>
                <a:stretch>
                  <a:fillRect l="-12222" r="-17778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30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F4917B-FD7F-4D7C-A0FF-8CFC33685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1" b="2426"/>
          <a:stretch/>
        </p:blipFill>
        <p:spPr>
          <a:xfrm>
            <a:off x="4648200" y="3437969"/>
            <a:ext cx="3829050" cy="30641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734568"/>
          </a:xfrm>
        </p:spPr>
        <p:txBody>
          <a:bodyPr>
            <a:normAutofit/>
          </a:bodyPr>
          <a:lstStyle/>
          <a:p>
            <a:r>
              <a:rPr lang="en-US" sz="3400" dirty="0"/>
              <a:t>RHIC Transition Crossing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66800"/>
                <a:ext cx="8458200" cy="497738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de-DE" sz="2400" dirty="0"/>
                  <a:t> jump: two dedicated families of quadrupoles in </a:t>
                </a:r>
                <a:r>
                  <a:rPr lang="en-US" sz="2400" dirty="0"/>
                  <a:t>each of the six RHIC sextants</a:t>
                </a:r>
              </a:p>
              <a:p>
                <a:pPr lvl="1"/>
                <a:r>
                  <a:rPr lang="en-US" sz="2200" dirty="0"/>
                  <a:t>Size of the jump: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=±0.5</m:t>
                    </m:r>
                  </m:oMath>
                </a14:m>
                <a:r>
                  <a:rPr lang="de-DE" sz="2200" dirty="0"/>
                  <a:t> in ~30 - 50 ms</a:t>
                </a:r>
              </a:p>
              <a:p>
                <a:r>
                  <a:rPr lang="de-DE" sz="2400" dirty="0"/>
                  <a:t>1</a:t>
                </a:r>
                <a:r>
                  <a:rPr lang="de-DE" sz="2400" baseline="30000" dirty="0"/>
                  <a:t>st</a:t>
                </a:r>
                <a:r>
                  <a:rPr lang="de-DE" sz="2400" dirty="0"/>
                  <a:t> order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de-DE" sz="2400" dirty="0"/>
                  <a:t> jump successfully commissionined during the 2004 d-Au Run with 216ns bunch spacing[</a:t>
                </a:r>
                <a:r>
                  <a:rPr lang="en-US" sz="1800" dirty="0"/>
                  <a:t>C. Montag, J. </a:t>
                </a:r>
                <a:r>
                  <a:rPr lang="en-US" sz="1800" dirty="0" err="1"/>
                  <a:t>Kewisch</a:t>
                </a:r>
                <a:r>
                  <a:rPr lang="en-US" sz="1800" dirty="0"/>
                  <a:t>, PRST-AB, Vol. 7, 011001, 2004</a:t>
                </a:r>
                <a:r>
                  <a:rPr lang="en-US" sz="2400" dirty="0"/>
                  <a:t>]</a:t>
                </a:r>
              </a:p>
              <a:p>
                <a:r>
                  <a:rPr lang="de-DE" sz="2400" dirty="0"/>
                  <a:t>]</a:t>
                </a:r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66800"/>
                <a:ext cx="8458200" cy="4977385"/>
              </a:xfrm>
              <a:blipFill>
                <a:blip r:embed="rId3"/>
                <a:stretch>
                  <a:fillRect l="-648" t="-1836" r="-1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992230C-2382-481F-82EB-686B01AF33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12"/>
          <a:stretch/>
        </p:blipFill>
        <p:spPr>
          <a:xfrm>
            <a:off x="514350" y="3403465"/>
            <a:ext cx="3743325" cy="31497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1C718E-D09D-4933-A74B-3E1AC6C11B54}"/>
                  </a:ext>
                </a:extLst>
              </p:cNvPr>
              <p:cNvSpPr txBox="1"/>
              <p:nvPr/>
            </p:nvSpPr>
            <p:spPr>
              <a:xfrm>
                <a:off x="1484098" y="3606537"/>
                <a:ext cx="18038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⌊"/>
                              <m:endChr m:val="⌋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1C718E-D09D-4933-A74B-3E1AC6C11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098" y="3606537"/>
                <a:ext cx="1803827" cy="369332"/>
              </a:xfrm>
              <a:prstGeom prst="rect">
                <a:avLst/>
              </a:prstGeom>
              <a:blipFill>
                <a:blip r:embed="rId5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417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8EC70B6-080A-4F63-8E09-825E174D044D}"/>
              </a:ext>
            </a:extLst>
          </p:cNvPr>
          <p:cNvGrpSpPr/>
          <p:nvPr/>
        </p:nvGrpSpPr>
        <p:grpSpPr>
          <a:xfrm>
            <a:off x="3395571" y="3014973"/>
            <a:ext cx="3840192" cy="3179271"/>
            <a:chOff x="5257801" y="2960774"/>
            <a:chExt cx="3840192" cy="3179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CE8144-E102-4AA7-9DAA-320909FE4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47" r="6872"/>
            <a:stretch/>
          </p:blipFill>
          <p:spPr>
            <a:xfrm>
              <a:off x="5257801" y="2960774"/>
              <a:ext cx="3840192" cy="31792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D5A10A-4F54-450A-9D74-9C29FBADC752}"/>
                </a:ext>
              </a:extLst>
            </p:cNvPr>
            <p:cNvSpPr txBox="1"/>
            <p:nvPr/>
          </p:nvSpPr>
          <p:spPr>
            <a:xfrm>
              <a:off x="7010400" y="3090461"/>
              <a:ext cx="19880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X. Gu, ECLOUD, 2018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734568"/>
          </a:xfrm>
        </p:spPr>
        <p:txBody>
          <a:bodyPr>
            <a:normAutofit/>
          </a:bodyPr>
          <a:lstStyle/>
          <a:p>
            <a:r>
              <a:rPr lang="en-US" sz="3400" dirty="0"/>
              <a:t>RHIC Transition Crossing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039369"/>
                <a:ext cx="8382000" cy="208483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sz="2400" dirty="0"/>
                  <a:t>careful optics optimization is needed </a:t>
                </a:r>
              </a:p>
              <a:p>
                <a:pPr lvl="1"/>
                <a:r>
                  <a:rPr lang="de-DE" sz="2200" dirty="0"/>
                  <a:t>Proper optics setup to minimize the optics distortion due to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de-DE" sz="2000" dirty="0"/>
                  <a:t> jump</a:t>
                </a:r>
                <a:r>
                  <a:rPr lang="de-DE" sz="2200" dirty="0"/>
                  <a:t> </a:t>
                </a:r>
              </a:p>
              <a:p>
                <a:pPr lvl="1"/>
                <a:r>
                  <a:rPr lang="de-DE" sz="2200" dirty="0"/>
                  <a:t>chromaticity adjustment during the transition</a:t>
                </a:r>
              </a:p>
              <a:p>
                <a:pPr lvl="2"/>
                <a:r>
                  <a:rPr lang="de-DE" sz="2000" dirty="0"/>
                  <a:t>Chromaticity must flip sign before and after the transition to avoid microwave instability</a:t>
                </a:r>
              </a:p>
              <a:p>
                <a:pPr marL="274320" lvl="1" indent="0">
                  <a:buNone/>
                </a:pPr>
                <a:endParaRPr lang="de-DE" sz="2200" dirty="0"/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039369"/>
                <a:ext cx="8382000" cy="2084831"/>
              </a:xfrm>
              <a:blipFill>
                <a:blip r:embed="rId3"/>
                <a:stretch>
                  <a:fillRect l="-655" t="-6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98B9011F-8F51-4337-95B0-54594D7A6591}"/>
              </a:ext>
            </a:extLst>
          </p:cNvPr>
          <p:cNvGrpSpPr/>
          <p:nvPr/>
        </p:nvGrpSpPr>
        <p:grpSpPr>
          <a:xfrm>
            <a:off x="1638300" y="2378644"/>
            <a:ext cx="5867400" cy="4451927"/>
            <a:chOff x="0" y="2406073"/>
            <a:chExt cx="5867400" cy="44519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819B9F-5F51-43D0-8339-47BD9731D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1282"/>
            <a:stretch/>
          </p:blipFill>
          <p:spPr>
            <a:xfrm>
              <a:off x="0" y="2406073"/>
              <a:ext cx="5867400" cy="445192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6B7C68-0524-46F1-B889-1BE0D0DDF3CA}"/>
                </a:ext>
              </a:extLst>
            </p:cNvPr>
            <p:cNvSpPr txBox="1"/>
            <p:nvPr/>
          </p:nvSpPr>
          <p:spPr>
            <a:xfrm>
              <a:off x="3505200" y="6019800"/>
              <a:ext cx="2249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X. Gu, ECLOUD,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65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734568"/>
          </a:xfrm>
        </p:spPr>
        <p:txBody>
          <a:bodyPr>
            <a:normAutofit/>
          </a:bodyPr>
          <a:lstStyle/>
          <a:p>
            <a:r>
              <a:rPr lang="en-US" sz="3400" dirty="0"/>
              <a:t>RHIC Transition Crossing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039368"/>
            <a:ext cx="8458200" cy="4977385"/>
          </a:xfrm>
        </p:spPr>
        <p:txBody>
          <a:bodyPr/>
          <a:lstStyle/>
          <a:p>
            <a:r>
              <a:rPr lang="de-DE" sz="2400" dirty="0"/>
              <a:t>Nevertheless, significant beam loss due to fast instability is still experienced when beam intensity is pushed higher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FAD1B7-DF43-439E-A31F-15CA92090759}"/>
              </a:ext>
            </a:extLst>
          </p:cNvPr>
          <p:cNvSpPr txBox="1"/>
          <p:nvPr/>
        </p:nvSpPr>
        <p:spPr>
          <a:xfrm>
            <a:off x="180594" y="6525839"/>
            <a:ext cx="6198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C. Montag, J. </a:t>
            </a:r>
            <a:r>
              <a:rPr lang="en-US" sz="1400" dirty="0" err="1"/>
              <a:t>Kewisch</a:t>
            </a:r>
            <a:r>
              <a:rPr lang="en-US" sz="1400" dirty="0"/>
              <a:t>, D. </a:t>
            </a:r>
            <a:r>
              <a:rPr lang="en-US" sz="1400" dirty="0" err="1"/>
              <a:t>Trbojevic</a:t>
            </a:r>
            <a:r>
              <a:rPr lang="en-US" sz="1400" dirty="0"/>
              <a:t>, PRST-AB, VOLUME 5, 084401 (2002)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CEB4A-3588-4F0E-B0B9-7B7082A4D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5"/>
          <a:stretch/>
        </p:blipFill>
        <p:spPr>
          <a:xfrm>
            <a:off x="838200" y="2514600"/>
            <a:ext cx="4381500" cy="3003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D5D001-7169-4B18-A763-5D76BEE69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1" y="2438400"/>
            <a:ext cx="3629406" cy="32570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151E48-92C3-426E-97C2-D3EABA0F259D}"/>
              </a:ext>
            </a:extLst>
          </p:cNvPr>
          <p:cNvSpPr txBox="1"/>
          <p:nvPr/>
        </p:nvSpPr>
        <p:spPr>
          <a:xfrm rot="16200000">
            <a:off x="-472095" y="3808017"/>
            <a:ext cx="2220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Au </a:t>
            </a:r>
            <a:r>
              <a:rPr lang="en-US" sz="2000" dirty="0" err="1"/>
              <a:t>intentisty</a:t>
            </a:r>
            <a:r>
              <a:rPr lang="en-US" sz="2000" dirty="0"/>
              <a:t> [1e6]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F6C7F4-D18E-48C3-A146-323C415CC637}"/>
              </a:ext>
            </a:extLst>
          </p:cNvPr>
          <p:cNvSpPr txBox="1"/>
          <p:nvPr/>
        </p:nvSpPr>
        <p:spPr>
          <a:xfrm>
            <a:off x="1613959" y="5387732"/>
            <a:ext cx="2523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Time during ramp [s]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6825E6-796A-4276-8BC0-FCD208A02B9C}"/>
              </a:ext>
            </a:extLst>
          </p:cNvPr>
          <p:cNvSpPr txBox="1"/>
          <p:nvPr/>
        </p:nvSpPr>
        <p:spPr>
          <a:xfrm>
            <a:off x="6317765" y="2055269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Longitudinal Phase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3C12E2-1096-453C-9E49-1DDB59902054}"/>
              </a:ext>
            </a:extLst>
          </p:cNvPr>
          <p:cNvSpPr txBox="1"/>
          <p:nvPr/>
        </p:nvSpPr>
        <p:spPr>
          <a:xfrm>
            <a:off x="1048003" y="5848031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Bunch #: 55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AEB0E3C-1E46-4FE2-AA53-060827965EB3}"/>
              </a:ext>
            </a:extLst>
          </p:cNvPr>
          <p:cNvCxnSpPr>
            <a:cxnSpLocks/>
          </p:cNvCxnSpPr>
          <p:nvPr/>
        </p:nvCxnSpPr>
        <p:spPr>
          <a:xfrm flipV="1">
            <a:off x="4343400" y="4191000"/>
            <a:ext cx="0" cy="533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033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01B77-E4CC-4815-B2A6-E043F4BBB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61"/>
          <a:stretch/>
        </p:blipFill>
        <p:spPr>
          <a:xfrm>
            <a:off x="762000" y="2647890"/>
            <a:ext cx="4695825" cy="3106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734568"/>
          </a:xfrm>
        </p:spPr>
        <p:txBody>
          <a:bodyPr>
            <a:normAutofit/>
          </a:bodyPr>
          <a:lstStyle/>
          <a:p>
            <a:r>
              <a:rPr lang="en-US" sz="3400" dirty="0"/>
              <a:t>RHIC Transition Crossing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48400"/>
            <a:ext cx="480060" cy="365125"/>
          </a:xfrm>
        </p:spPr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039368"/>
            <a:ext cx="8458200" cy="4977385"/>
          </a:xfrm>
        </p:spPr>
        <p:txBody>
          <a:bodyPr/>
          <a:lstStyle/>
          <a:p>
            <a:r>
              <a:rPr lang="de-DE" sz="2400" dirty="0"/>
              <a:t>Nevertheless, significant beam loss due to fast instability is still experienced when beam intensity is pushed higher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FAD1B7-DF43-439E-A31F-15CA92090759}"/>
              </a:ext>
            </a:extLst>
          </p:cNvPr>
          <p:cNvSpPr txBox="1"/>
          <p:nvPr/>
        </p:nvSpPr>
        <p:spPr>
          <a:xfrm>
            <a:off x="180594" y="6525839"/>
            <a:ext cx="6198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C. Montag, J. </a:t>
            </a:r>
            <a:r>
              <a:rPr lang="en-US" sz="1400" dirty="0" err="1"/>
              <a:t>Kewisch</a:t>
            </a:r>
            <a:r>
              <a:rPr lang="en-US" sz="1400" dirty="0"/>
              <a:t>, D. </a:t>
            </a:r>
            <a:r>
              <a:rPr lang="en-US" sz="1400" dirty="0" err="1"/>
              <a:t>Trbojevic</a:t>
            </a:r>
            <a:r>
              <a:rPr lang="en-US" sz="1400" dirty="0"/>
              <a:t>, PRST-AB, VOLUME 5, 084401 (2002)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151E48-92C3-426E-97C2-D3EABA0F259D}"/>
              </a:ext>
            </a:extLst>
          </p:cNvPr>
          <p:cNvSpPr txBox="1"/>
          <p:nvPr/>
        </p:nvSpPr>
        <p:spPr>
          <a:xfrm rot="16200000">
            <a:off x="-529184" y="4015275"/>
            <a:ext cx="2220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Au </a:t>
            </a:r>
            <a:r>
              <a:rPr lang="en-US" sz="2000" dirty="0" err="1"/>
              <a:t>intentisty</a:t>
            </a:r>
            <a:r>
              <a:rPr lang="en-US" sz="2000" dirty="0"/>
              <a:t> [1e6]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F6C7F4-D18E-48C3-A146-323C415CC637}"/>
              </a:ext>
            </a:extLst>
          </p:cNvPr>
          <p:cNvSpPr txBox="1"/>
          <p:nvPr/>
        </p:nvSpPr>
        <p:spPr>
          <a:xfrm>
            <a:off x="1743624" y="5772090"/>
            <a:ext cx="2523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Time during ramp [s]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6825E6-796A-4276-8BC0-FCD208A02B9C}"/>
              </a:ext>
            </a:extLst>
          </p:cNvPr>
          <p:cNvSpPr txBox="1"/>
          <p:nvPr/>
        </p:nvSpPr>
        <p:spPr>
          <a:xfrm>
            <a:off x="6317765" y="2419290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Longitudinal Phase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3C12E2-1096-453C-9E49-1DDB59902054}"/>
              </a:ext>
            </a:extLst>
          </p:cNvPr>
          <p:cNvSpPr txBox="1"/>
          <p:nvPr/>
        </p:nvSpPr>
        <p:spPr>
          <a:xfrm>
            <a:off x="87423" y="6034228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Bunch #: 55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DA1506-5A53-4A7D-84B0-0F081EAD5ADF}"/>
              </a:ext>
            </a:extLst>
          </p:cNvPr>
          <p:cNvCxnSpPr>
            <a:cxnSpLocks/>
          </p:cNvCxnSpPr>
          <p:nvPr/>
        </p:nvCxnSpPr>
        <p:spPr>
          <a:xfrm flipV="1">
            <a:off x="3962400" y="3181290"/>
            <a:ext cx="7189" cy="304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297B97A-8441-4D29-A310-1E86A6788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4" r="4051"/>
          <a:stretch/>
        </p:blipFill>
        <p:spPr>
          <a:xfrm>
            <a:off x="5323086" y="2804812"/>
            <a:ext cx="3640320" cy="3269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3AE2AE-8141-4B50-BBB0-131830FC255E}"/>
              </a:ext>
            </a:extLst>
          </p:cNvPr>
          <p:cNvSpPr txBox="1"/>
          <p:nvPr/>
        </p:nvSpPr>
        <p:spPr>
          <a:xfrm>
            <a:off x="157590" y="17526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00"/>
                </a:solidFill>
              </a:rPr>
              <a:t>When 4 arc octupoles were engaged to provide more Landau damping</a:t>
            </a:r>
          </a:p>
        </p:txBody>
      </p:sp>
    </p:spTree>
    <p:extLst>
      <p:ext uri="{BB962C8B-B14F-4D97-AF65-F5344CB8AC3E}">
        <p14:creationId xmlns:p14="http://schemas.microsoft.com/office/powerpoint/2010/main" val="131031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734568"/>
          </a:xfrm>
        </p:spPr>
        <p:txBody>
          <a:bodyPr>
            <a:normAutofit/>
          </a:bodyPr>
          <a:lstStyle/>
          <a:p>
            <a:r>
              <a:rPr lang="en-US" sz="3400" dirty="0"/>
              <a:t>RHIC Transition Crossing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039369"/>
            <a:ext cx="8458200" cy="941832"/>
          </a:xfrm>
        </p:spPr>
        <p:txBody>
          <a:bodyPr/>
          <a:lstStyle/>
          <a:p>
            <a:r>
              <a:rPr lang="de-DE" sz="2400" dirty="0"/>
              <a:t>Longitudinal plane often suffers quadrupole oscillation after the transition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FAD1B7-DF43-439E-A31F-15CA92090759}"/>
              </a:ext>
            </a:extLst>
          </p:cNvPr>
          <p:cNvSpPr txBox="1"/>
          <p:nvPr/>
        </p:nvSpPr>
        <p:spPr>
          <a:xfrm>
            <a:off x="180594" y="6258580"/>
            <a:ext cx="6361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C. Montag, J. </a:t>
            </a:r>
            <a:r>
              <a:rPr lang="en-US" sz="1400" dirty="0" err="1"/>
              <a:t>Kewisch</a:t>
            </a:r>
            <a:r>
              <a:rPr lang="en-US" sz="1400" dirty="0"/>
              <a:t>, PRST-AB, Vol. 7, 011001, 2004</a:t>
            </a:r>
          </a:p>
          <a:p>
            <a:r>
              <a:rPr lang="en-US" sz="1400" dirty="0"/>
              <a:t>V. </a:t>
            </a:r>
            <a:r>
              <a:rPr lang="en-US" sz="1400" dirty="0" err="1"/>
              <a:t>Ptitsyn</a:t>
            </a:r>
            <a:r>
              <a:rPr lang="en-US" sz="1400" dirty="0"/>
              <a:t> et al, Proceedings of Hadron Beam 2008,Nashville,Tennessee,USA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3D849E-97BB-4E4A-AB2A-5C5DF37F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12"/>
          <a:stretch/>
        </p:blipFill>
        <p:spPr>
          <a:xfrm>
            <a:off x="457200" y="2057400"/>
            <a:ext cx="4528022" cy="3810000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E4734C4-D855-44CA-9932-AACACD0467C1}"/>
              </a:ext>
            </a:extLst>
          </p:cNvPr>
          <p:cNvSpPr txBox="1">
            <a:spLocks/>
          </p:cNvSpPr>
          <p:nvPr/>
        </p:nvSpPr>
        <p:spPr>
          <a:xfrm>
            <a:off x="5106838" y="2100532"/>
            <a:ext cx="4038600" cy="345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/>
              <a:t>Longitudinal emittance growth, which subsequently cause trouble for the rebucketing at store with 197MHz (h=2520)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FEEA8C-22C9-47B1-A4EE-158B18C68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241" y="3496464"/>
            <a:ext cx="3443971" cy="25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91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832"/>
            <a:ext cx="7772400" cy="734568"/>
          </a:xfrm>
        </p:spPr>
        <p:txBody>
          <a:bodyPr>
            <a:normAutofit/>
          </a:bodyPr>
          <a:lstStyle/>
          <a:p>
            <a:r>
              <a:rPr lang="en-US" sz="3400" dirty="0"/>
              <a:t>RHIC Transition Crossing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90600"/>
            <a:ext cx="8534400" cy="1293286"/>
          </a:xfrm>
        </p:spPr>
        <p:txBody>
          <a:bodyPr>
            <a:normAutofit fontScale="92500" lnSpcReduction="10000"/>
          </a:bodyPr>
          <a:lstStyle/>
          <a:p>
            <a:r>
              <a:rPr lang="de-DE" sz="2400" dirty="0"/>
              <a:t>Longitudinal plane often suffers quadrupole oscillation after the transition</a:t>
            </a:r>
            <a:endParaRPr lang="de-DE" sz="400" dirty="0"/>
          </a:p>
          <a:p>
            <a:pPr lvl="1"/>
            <a:r>
              <a:rPr lang="de-DE" sz="2200" dirty="0">
                <a:solidFill>
                  <a:srgbClr val="006600"/>
                </a:solidFill>
              </a:rPr>
              <a:t>A dedicated RF feedback with was developed to damp the quadrupole oscillation and reserve longitudinal emittance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FAD1B7-DF43-439E-A31F-15CA92090759}"/>
              </a:ext>
            </a:extLst>
          </p:cNvPr>
          <p:cNvSpPr txBox="1"/>
          <p:nvPr/>
        </p:nvSpPr>
        <p:spPr>
          <a:xfrm>
            <a:off x="180594" y="6474023"/>
            <a:ext cx="6361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V. </a:t>
            </a:r>
            <a:r>
              <a:rPr lang="en-US" sz="1400" dirty="0" err="1"/>
              <a:t>Ptitsyn</a:t>
            </a:r>
            <a:r>
              <a:rPr lang="en-US" sz="1400" dirty="0"/>
              <a:t> et al, Proceedings of Hadron Beam 2008,Nashville,Tennessee,USA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A28BD-0D19-4926-9294-861D01EB0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31"/>
          <a:stretch/>
        </p:blipFill>
        <p:spPr>
          <a:xfrm>
            <a:off x="1447800" y="2332655"/>
            <a:ext cx="5953125" cy="414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79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7D7C96-BA38-4BC4-98CE-ED9F2EABD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060"/>
            <a:ext cx="9144000" cy="4671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9832"/>
            <a:ext cx="7772400" cy="734568"/>
          </a:xfrm>
        </p:spPr>
        <p:txBody>
          <a:bodyPr>
            <a:normAutofit/>
          </a:bodyPr>
          <a:lstStyle/>
          <a:p>
            <a:r>
              <a:rPr lang="en-US" sz="4400" cap="none" dirty="0"/>
              <a:t>Performance limitation: e-cloud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1219200"/>
          </a:xfrm>
        </p:spPr>
        <p:txBody>
          <a:bodyPr>
            <a:normAutofit/>
          </a:bodyPr>
          <a:lstStyle/>
          <a:p>
            <a:r>
              <a:rPr lang="de-DE" sz="2400" dirty="0"/>
              <a:t>Ion beam induced electron cloud was observed early on in RHIC operation</a:t>
            </a:r>
          </a:p>
          <a:p>
            <a:pPr lvl="1"/>
            <a:r>
              <a:rPr lang="de-DE" sz="2200" dirty="0"/>
              <a:t>Vacuum presure rise at warm region</a:t>
            </a:r>
          </a:p>
          <a:p>
            <a:pPr marL="548640" lvl="2" indent="0">
              <a:buNone/>
            </a:pPr>
            <a:endParaRPr lang="de-DE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A247D8A-E17B-49AF-B309-C2E61CD12DD8}"/>
              </a:ext>
            </a:extLst>
          </p:cNvPr>
          <p:cNvSpPr txBox="1">
            <a:spLocks/>
          </p:cNvSpPr>
          <p:nvPr/>
        </p:nvSpPr>
        <p:spPr>
          <a:xfrm>
            <a:off x="8635746" y="64251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b="1" kern="1200" spc="-70" baseline="0">
                <a:solidFill>
                  <a:srgbClr val="FFFFFF"/>
                </a:solidFill>
                <a:latin typeface="+mn-lt"/>
                <a:ea typeface="ヒラギノ角ゴ ProN W3" charset="-128"/>
                <a:cs typeface="+mn-cs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9pPr>
          </a:lstStyle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403E3-589F-46C0-898B-3D230F1F98BA}"/>
              </a:ext>
            </a:extLst>
          </p:cNvPr>
          <p:cNvSpPr txBox="1"/>
          <p:nvPr/>
        </p:nvSpPr>
        <p:spPr>
          <a:xfrm>
            <a:off x="180594" y="6474023"/>
            <a:ext cx="7115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J. Wei et al, Proceedings of 2005 Particle Accelerator Conference, Knoxville, Tennessee</a:t>
            </a:r>
          </a:p>
        </p:txBody>
      </p:sp>
    </p:spTree>
    <p:extLst>
      <p:ext uri="{BB962C8B-B14F-4D97-AF65-F5344CB8AC3E}">
        <p14:creationId xmlns:p14="http://schemas.microsoft.com/office/powerpoint/2010/main" val="890142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E388E-932D-49B9-ABA2-19B788A2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84" y="1524000"/>
            <a:ext cx="7021016" cy="530955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EBC06E2-32D3-4D42-A942-CDEE681595C4}"/>
              </a:ext>
            </a:extLst>
          </p:cNvPr>
          <p:cNvSpPr/>
          <p:nvPr/>
        </p:nvSpPr>
        <p:spPr>
          <a:xfrm>
            <a:off x="4648200" y="1839996"/>
            <a:ext cx="2163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Transition Crossing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7F36CAB-47B8-460B-8528-EC2727B5AD8C}"/>
              </a:ext>
            </a:extLst>
          </p:cNvPr>
          <p:cNvCxnSpPr/>
          <p:nvPr/>
        </p:nvCxnSpPr>
        <p:spPr>
          <a:xfrm flipH="1">
            <a:off x="4157215" y="2016672"/>
            <a:ext cx="533524" cy="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F4F6F0E-CAB9-4BA5-BABF-E18ED568B38E}"/>
              </a:ext>
            </a:extLst>
          </p:cNvPr>
          <p:cNvSpPr/>
          <p:nvPr/>
        </p:nvSpPr>
        <p:spPr>
          <a:xfrm rot="16200000">
            <a:off x="386589" y="2600601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Bunch Length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009580-CD89-4DE1-8F0B-7838975BDC5F}"/>
              </a:ext>
            </a:extLst>
          </p:cNvPr>
          <p:cNvSpPr txBox="1">
            <a:spLocks/>
          </p:cNvSpPr>
          <p:nvPr/>
        </p:nvSpPr>
        <p:spPr>
          <a:xfrm>
            <a:off x="381000" y="256032"/>
            <a:ext cx="7772400" cy="7345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400" cap="none" dirty="0"/>
              <a:t>Performance limitation: e-cloud</a:t>
            </a:r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82E48CC-CC0F-454D-91F0-4F088B2A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5"/>
            <a:ext cx="480060" cy="365125"/>
          </a:xfrm>
        </p:spPr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ED1DA56-2C0B-4260-82CD-5E8FD8AAE10C}"/>
              </a:ext>
            </a:extLst>
          </p:cNvPr>
          <p:cNvSpPr txBox="1">
            <a:spLocks/>
          </p:cNvSpPr>
          <p:nvPr/>
        </p:nvSpPr>
        <p:spPr>
          <a:xfrm>
            <a:off x="432054" y="1079784"/>
            <a:ext cx="8026146" cy="831508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sz="2400" dirty="0"/>
              <a:t>It gets much worse during transition crossing, </a:t>
            </a:r>
            <a:endParaRPr lang="de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316E27-D78F-4EB5-94AC-B80E2DB9D37D}"/>
              </a:ext>
            </a:extLst>
          </p:cNvPr>
          <p:cNvSpPr/>
          <p:nvPr/>
        </p:nvSpPr>
        <p:spPr>
          <a:xfrm rot="16200000">
            <a:off x="53111" y="5151950"/>
            <a:ext cx="1975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Vacuum pressure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528485-051D-4F46-A0B6-9E6ECFCB027B}"/>
              </a:ext>
            </a:extLst>
          </p:cNvPr>
          <p:cNvSpPr txBox="1"/>
          <p:nvPr/>
        </p:nvSpPr>
        <p:spPr>
          <a:xfrm>
            <a:off x="6894666" y="5881400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X. Gu, ECLOUD, 2018</a:t>
            </a:r>
          </a:p>
        </p:txBody>
      </p:sp>
    </p:spTree>
    <p:extLst>
      <p:ext uri="{BB962C8B-B14F-4D97-AF65-F5344CB8AC3E}">
        <p14:creationId xmlns:p14="http://schemas.microsoft.com/office/powerpoint/2010/main" val="1114893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535089"/>
            <a:ext cx="7097216" cy="53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4982" y="1668421"/>
            <a:ext cx="2163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Transition Crossing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553997" y="1845097"/>
            <a:ext cx="533524" cy="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572000" y="2785559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Re-bucketing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009007" y="2970225"/>
            <a:ext cx="605532" cy="1302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28118" y="4578792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E-cloud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71800" y="4991110"/>
            <a:ext cx="0" cy="494764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674592" y="588744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Blue (H&amp;V)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31128" y="4643844"/>
            <a:ext cx="1215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Yellow (V)</a:t>
            </a:r>
          </a:p>
        </p:txBody>
      </p:sp>
      <p:sp>
        <p:nvSpPr>
          <p:cNvPr id="21" name="Rectangle 20"/>
          <p:cNvSpPr/>
          <p:nvPr/>
        </p:nvSpPr>
        <p:spPr>
          <a:xfrm rot="16200000">
            <a:off x="350807" y="5223461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E-cloud Signal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CB3A7F44-F946-4E79-BC1C-88E6B5260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5"/>
            <a:ext cx="480060" cy="365125"/>
          </a:xfrm>
        </p:spPr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769D694-E09C-4BD4-97EE-645A62C01285}"/>
              </a:ext>
            </a:extLst>
          </p:cNvPr>
          <p:cNvSpPr txBox="1">
            <a:spLocks/>
          </p:cNvSpPr>
          <p:nvPr/>
        </p:nvSpPr>
        <p:spPr>
          <a:xfrm>
            <a:off x="364189" y="198451"/>
            <a:ext cx="7772400" cy="7345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400" cap="none" dirty="0"/>
              <a:t>Performance limitation: e-cloud</a:t>
            </a:r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960A9BC-34DE-41F2-8D99-1B1CD187D869}"/>
              </a:ext>
            </a:extLst>
          </p:cNvPr>
          <p:cNvSpPr txBox="1">
            <a:spLocks/>
          </p:cNvSpPr>
          <p:nvPr/>
        </p:nvSpPr>
        <p:spPr>
          <a:xfrm>
            <a:off x="432054" y="1079784"/>
            <a:ext cx="8026146" cy="831508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sz="2400" dirty="0"/>
              <a:t>It gets much worse during transition crossing, </a:t>
            </a:r>
            <a:endParaRPr lang="de-D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3FD814-6B63-4361-9136-209B6235C385}"/>
              </a:ext>
            </a:extLst>
          </p:cNvPr>
          <p:cNvSpPr txBox="1"/>
          <p:nvPr/>
        </p:nvSpPr>
        <p:spPr>
          <a:xfrm>
            <a:off x="6854230" y="6058100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X. Gu, ECLOUD, 2018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4B5A19-ACC0-44D3-8682-FAE6D1F19944}"/>
              </a:ext>
            </a:extLst>
          </p:cNvPr>
          <p:cNvSpPr/>
          <p:nvPr/>
        </p:nvSpPr>
        <p:spPr>
          <a:xfrm rot="16200000">
            <a:off x="386589" y="2600601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Bunch Length</a:t>
            </a:r>
          </a:p>
        </p:txBody>
      </p:sp>
    </p:spTree>
    <p:extLst>
      <p:ext uri="{BB962C8B-B14F-4D97-AF65-F5344CB8AC3E}">
        <p14:creationId xmlns:p14="http://schemas.microsoft.com/office/powerpoint/2010/main" val="1968824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38D2-44F2-4921-B789-96BB89D99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228600"/>
            <a:ext cx="7543800" cy="810768"/>
          </a:xfrm>
        </p:spPr>
        <p:txBody>
          <a:bodyPr>
            <a:normAutofit/>
          </a:bodyPr>
          <a:lstStyle/>
          <a:p>
            <a:r>
              <a:rPr lang="en-US" altLang="en-US" sz="3400" cap="none" dirty="0">
                <a:cs typeface="Arial" panose="020B0604020202020204" pitchFamily="34" charset="0"/>
              </a:rPr>
              <a:t>Recreate the early phase of universe</a:t>
            </a:r>
            <a:endParaRPr lang="en-US" sz="3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33BF-B778-4FA4-A5BE-BA703AB67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1063431"/>
            <a:ext cx="8113014" cy="92659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SzTx/>
            </a:pPr>
            <a:r>
              <a:rPr lang="en-US" altLang="en-US" dirty="0">
                <a:cs typeface="Arial" panose="020B0604020202020204" pitchFamily="34" charset="0"/>
              </a:rPr>
              <a:t>To heat up nuclear matter to very high temperature/high energy densities, greater than 10 normal nuclear density to liberate the quarks and gluons</a:t>
            </a:r>
          </a:p>
          <a:p>
            <a:pPr>
              <a:spcBef>
                <a:spcPct val="0"/>
              </a:spcBef>
              <a:buSzTx/>
            </a:pPr>
            <a:endParaRPr lang="en-US" altLang="en-US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BC920-2CD5-491F-AFFC-882479F05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440D1936-C7E7-4C0E-BB12-BF7FDD351F5B}" type="slidenum">
              <a:rPr lang="en-US" altLang="en-US" sz="1100" smtClean="0"/>
              <a:pPr>
                <a:spcAft>
                  <a:spcPts val="600"/>
                </a:spcAft>
                <a:defRPr/>
              </a:pPr>
              <a:t>3</a:t>
            </a:fld>
            <a:endParaRPr lang="en-US" altLang="en-US" sz="1100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89F9CF9C-8D9C-4507-AE64-0DE7F5EE9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48" y="2014086"/>
            <a:ext cx="6153752" cy="461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94896-DA4A-4187-A60C-AD87ACED4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553" y="2838241"/>
            <a:ext cx="3579876" cy="353512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D434E7D1-B9AA-49CB-B2F8-7B47C7E3E44A}"/>
              </a:ext>
            </a:extLst>
          </p:cNvPr>
          <p:cNvSpPr/>
          <p:nvPr/>
        </p:nvSpPr>
        <p:spPr>
          <a:xfrm>
            <a:off x="3200400" y="3094273"/>
            <a:ext cx="457200" cy="334727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4E67548-D19B-4B21-9016-6E9D30DA91A9}"/>
              </a:ext>
            </a:extLst>
          </p:cNvPr>
          <p:cNvCxnSpPr>
            <a:stCxn id="19" idx="6"/>
          </p:cNvCxnSpPr>
          <p:nvPr/>
        </p:nvCxnSpPr>
        <p:spPr>
          <a:xfrm>
            <a:off x="3657600" y="3261637"/>
            <a:ext cx="1505953" cy="5483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356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584470" y="856184"/>
            <a:ext cx="4050486" cy="5544616"/>
            <a:chOff x="4584470" y="764704"/>
            <a:chExt cx="4050486" cy="5544616"/>
          </a:xfrm>
        </p:grpSpPr>
        <p:grpSp>
          <p:nvGrpSpPr>
            <p:cNvPr id="28" name="Group 27"/>
            <p:cNvGrpSpPr/>
            <p:nvPr/>
          </p:nvGrpSpPr>
          <p:grpSpPr>
            <a:xfrm>
              <a:off x="4584470" y="764704"/>
              <a:ext cx="4050486" cy="5544616"/>
              <a:chOff x="4584470" y="764704"/>
              <a:chExt cx="4050486" cy="5544616"/>
            </a:xfrm>
          </p:grpSpPr>
          <p:pic>
            <p:nvPicPr>
              <p:cNvPr id="6041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4470" y="947489"/>
                <a:ext cx="4050486" cy="5361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5"/>
              <p:cNvSpPr txBox="1">
                <a:spLocks noChangeArrowheads="1"/>
              </p:cNvSpPr>
              <p:nvPr/>
            </p:nvSpPr>
            <p:spPr bwMode="auto">
              <a:xfrm>
                <a:off x="4854094" y="764704"/>
                <a:ext cx="1662122" cy="307777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med" len="lg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2011 pp operation: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4959829" y="1110735"/>
              <a:ext cx="10139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Vacuum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32040" y="3861048"/>
              <a:ext cx="1043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Intensity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2344" y="889092"/>
            <a:ext cx="4167191" cy="5444774"/>
            <a:chOff x="48076" y="834265"/>
            <a:chExt cx="4167191" cy="5444774"/>
          </a:xfrm>
        </p:grpSpPr>
        <p:pic>
          <p:nvPicPr>
            <p:cNvPr id="4" name="Picture 4" descr="C:\Documents and Settings\wfischer\My Documents\pic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76" y="1234764"/>
              <a:ext cx="4151479" cy="4077816"/>
            </a:xfrm>
            <a:prstGeom prst="rect">
              <a:avLst/>
            </a:prstGeom>
            <a:noFill/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276676" y="834265"/>
              <a:ext cx="3448123" cy="307777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/>
                <a:t>Scrubbing used in 2007 Au-Au operation: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454477" y="5540375"/>
              <a:ext cx="3760790" cy="738664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400" dirty="0"/>
                <a:t>7 high intensity fills in about 2 h, Reduced dynamic pressure in worst location by more than 1 order of magnitude</a:t>
              </a:r>
              <a:endParaRPr lang="en-US" dirty="0"/>
            </a:p>
          </p:txBody>
        </p:sp>
      </p:grp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4343401" y="6271269"/>
            <a:ext cx="4572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none" w="sm" len="sm"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308304" y="1386881"/>
            <a:ext cx="792088" cy="9094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092280" y="4174530"/>
            <a:ext cx="1008112" cy="78611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148662" y="2080320"/>
            <a:ext cx="2167754" cy="82315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096001" y="4672608"/>
            <a:ext cx="2220415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3D9C13CD-1AB2-42B9-8E9D-404B7C8E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5"/>
            <a:ext cx="480060" cy="365125"/>
          </a:xfrm>
        </p:spPr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B7034AF-E435-4BC4-A053-2A224C1F33C3}"/>
              </a:ext>
            </a:extLst>
          </p:cNvPr>
          <p:cNvSpPr txBox="1">
            <a:spLocks/>
          </p:cNvSpPr>
          <p:nvPr/>
        </p:nvSpPr>
        <p:spPr>
          <a:xfrm>
            <a:off x="457200" y="201689"/>
            <a:ext cx="7772400" cy="7345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/>
              <a:t>Mitigation of e-cloud: beam scrubbing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772DA1-679A-4BB9-8880-18512B77AF99}"/>
              </a:ext>
            </a:extLst>
          </p:cNvPr>
          <p:cNvSpPr txBox="1"/>
          <p:nvPr/>
        </p:nvSpPr>
        <p:spPr>
          <a:xfrm>
            <a:off x="2971800" y="6214646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X. Gu, ECLOUD, 2018</a:t>
            </a:r>
          </a:p>
        </p:txBody>
      </p:sp>
    </p:spTree>
    <p:extLst>
      <p:ext uri="{BB962C8B-B14F-4D97-AF65-F5344CB8AC3E}">
        <p14:creationId xmlns:p14="http://schemas.microsoft.com/office/powerpoint/2010/main" val="2939210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73456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en-US" sz="3600" cap="none" dirty="0"/>
              <a:t>Performance limitation: e-cloud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0999" y="1039368"/>
            <a:ext cx="8398669" cy="497738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de-DE" sz="2400" dirty="0"/>
              <a:t>which in turn triggers more profound impact on the beam dynamics in the neighborhood of transition crossing</a:t>
            </a:r>
          </a:p>
          <a:p>
            <a:pPr lvl="1"/>
            <a:r>
              <a:rPr lang="de-DE" sz="2200" dirty="0"/>
              <a:t>Bunch-by-bunch beam loss was also observed during transition crossing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FAD1B7-DF43-439E-A31F-15CA92090759}"/>
              </a:ext>
            </a:extLst>
          </p:cNvPr>
          <p:cNvSpPr txBox="1"/>
          <p:nvPr/>
        </p:nvSpPr>
        <p:spPr>
          <a:xfrm>
            <a:off x="180594" y="6324600"/>
            <a:ext cx="7155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V. </a:t>
            </a:r>
            <a:r>
              <a:rPr lang="en-US" sz="1400" dirty="0" err="1"/>
              <a:t>Ptitsyn</a:t>
            </a:r>
            <a:r>
              <a:rPr lang="en-US" sz="1400" dirty="0"/>
              <a:t> et al, Proceedings of Hadron Beam 2008,Nashville,Tennessee,USA </a:t>
            </a:r>
          </a:p>
          <a:p>
            <a:r>
              <a:rPr lang="en-US" sz="1400" dirty="0"/>
              <a:t>J. Wei et al, Proceedings of 2005 Particle Accelerator Conference, Knoxville, Tennessee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E6C9830-CFB1-4CE2-832F-53561F515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r="8170" b="11481"/>
          <a:stretch/>
        </p:blipFill>
        <p:spPr bwMode="auto">
          <a:xfrm>
            <a:off x="4781902" y="2286000"/>
            <a:ext cx="422399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F6718E-FAC3-401E-8E52-39C23527E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4" r="5471" b="4184"/>
          <a:stretch/>
        </p:blipFill>
        <p:spPr>
          <a:xfrm>
            <a:off x="25880" y="2819400"/>
            <a:ext cx="4850920" cy="294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61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1481137" y="2109812"/>
            <a:ext cx="6367463" cy="4290988"/>
            <a:chOff x="96" y="864"/>
            <a:chExt cx="4944" cy="2865"/>
          </a:xfrm>
        </p:grpSpPr>
        <p:pic>
          <p:nvPicPr>
            <p:cNvPr id="6" name="Picture 37" descr="C:\Documents and Settings\wfischer\My Documents\pic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864"/>
              <a:ext cx="4944" cy="2865"/>
            </a:xfrm>
            <a:prstGeom prst="rect">
              <a:avLst/>
            </a:prstGeom>
            <a:noFill/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990" y="2757"/>
              <a:ext cx="484" cy="25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Au</a:t>
              </a:r>
              <a:r>
                <a:rPr lang="en-US" sz="2000" b="1" baseline="30000">
                  <a:solidFill>
                    <a:schemeClr val="bg1"/>
                  </a:solidFill>
                </a:rPr>
                <a:t>79+</a:t>
              </a: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1512" y="2582"/>
              <a:ext cx="264" cy="25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p</a:t>
              </a:r>
              <a:r>
                <a:rPr lang="en-US" sz="2000" b="1" baseline="30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1951" y="2407"/>
              <a:ext cx="264" cy="25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d</a:t>
              </a:r>
              <a:r>
                <a:rPr lang="en-US" sz="2000" b="1" baseline="30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2348" y="2592"/>
              <a:ext cx="484" cy="25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Au</a:t>
              </a:r>
              <a:r>
                <a:rPr lang="en-US" sz="2000" b="1" baseline="30000">
                  <a:solidFill>
                    <a:schemeClr val="bg1"/>
                  </a:solidFill>
                </a:rPr>
                <a:t>79+</a:t>
              </a: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2828" y="2352"/>
              <a:ext cx="484" cy="25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Cu</a:t>
              </a:r>
              <a:r>
                <a:rPr lang="en-US" sz="2000" b="1" baseline="30000">
                  <a:solidFill>
                    <a:schemeClr val="bg1"/>
                  </a:solidFill>
                </a:rPr>
                <a:t>29+</a:t>
              </a: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3408" y="1536"/>
              <a:ext cx="264" cy="25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p</a:t>
              </a:r>
              <a:r>
                <a:rPr lang="en-US" sz="2000" b="1" baseline="30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1879" y="2688"/>
              <a:ext cx="484" cy="25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Au</a:t>
              </a:r>
              <a:r>
                <a:rPr lang="en-US" sz="2000" b="1" baseline="30000">
                  <a:solidFill>
                    <a:schemeClr val="bg1"/>
                  </a:solidFill>
                </a:rPr>
                <a:t>79+</a:t>
              </a:r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3788" y="2054"/>
              <a:ext cx="484" cy="25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Au</a:t>
              </a:r>
              <a:r>
                <a:rPr lang="en-US" sz="2000" b="1" baseline="30000">
                  <a:solidFill>
                    <a:schemeClr val="bg1"/>
                  </a:solidFill>
                </a:rPr>
                <a:t>79+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5F975F-230D-4EA1-927B-17FE699752E4}"/>
              </a:ext>
            </a:extLst>
          </p:cNvPr>
          <p:cNvCxnSpPr>
            <a:cxnSpLocks/>
          </p:cNvCxnSpPr>
          <p:nvPr/>
        </p:nvCxnSpPr>
        <p:spPr>
          <a:xfrm>
            <a:off x="4537710" y="2973908"/>
            <a:ext cx="576064" cy="1008112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E8EA46-CF2C-4BD6-A76C-4499C86F2F68}"/>
              </a:ext>
            </a:extLst>
          </p:cNvPr>
          <p:cNvSpPr txBox="1"/>
          <p:nvPr/>
        </p:nvSpPr>
        <p:spPr>
          <a:xfrm>
            <a:off x="4962062" y="5342252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X. Gu, ECLOUD, 2018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C23AE9D2-9D59-4BFD-BFDA-67934957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5"/>
            <a:ext cx="480060" cy="365125"/>
          </a:xfrm>
        </p:spPr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F7D677C-4E9B-436E-9E65-2931D0D68255}"/>
              </a:ext>
            </a:extLst>
          </p:cNvPr>
          <p:cNvSpPr txBox="1">
            <a:spLocks/>
          </p:cNvSpPr>
          <p:nvPr/>
        </p:nvSpPr>
        <p:spPr>
          <a:xfrm>
            <a:off x="457200" y="201689"/>
            <a:ext cx="7772400" cy="7345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dirty="0"/>
              <a:t>Mitigation of e-cloud: NEG coating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87A4F22-C49E-4FEB-B377-A0BBFA7A57B4}"/>
              </a:ext>
            </a:extLst>
          </p:cNvPr>
          <p:cNvSpPr txBox="1">
            <a:spLocks/>
          </p:cNvSpPr>
          <p:nvPr/>
        </p:nvSpPr>
        <p:spPr>
          <a:xfrm>
            <a:off x="380999" y="914400"/>
            <a:ext cx="8398669" cy="1120526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Starting from 2005, most of the warm areas were NEG coated, which significantly contributed to the increase of  total beam intensity </a:t>
            </a:r>
          </a:p>
        </p:txBody>
      </p:sp>
    </p:spTree>
    <p:extLst>
      <p:ext uri="{BB962C8B-B14F-4D97-AF65-F5344CB8AC3E}">
        <p14:creationId xmlns:p14="http://schemas.microsoft.com/office/powerpoint/2010/main" val="427622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EBC1-917D-467F-A1B9-340311E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304800"/>
            <a:ext cx="7772400" cy="734568"/>
          </a:xfrm>
        </p:spPr>
        <p:txBody>
          <a:bodyPr>
            <a:normAutofit/>
          </a:bodyPr>
          <a:lstStyle/>
          <a:p>
            <a:r>
              <a:rPr lang="en-US" sz="3400" dirty="0"/>
              <a:t>Performance limitation: IBS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AE9F-F552-45A8-9E34-5D1FDFEE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4914" y="1143000"/>
            <a:ext cx="7975854" cy="441960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Intra-beam scattering: </a:t>
            </a:r>
            <a:r>
              <a:rPr lang="de-DE" sz="2400" dirty="0"/>
              <a:t>IBS</a:t>
            </a:r>
          </a:p>
          <a:p>
            <a:pPr marL="806450" lvl="1" indent="-457200"/>
            <a:r>
              <a:rPr lang="en-US" altLang="en-US" sz="2200" dirty="0" err="1">
                <a:solidFill>
                  <a:schemeClr val="accent2"/>
                </a:solidFill>
              </a:rPr>
              <a:t>Couloumb</a:t>
            </a:r>
            <a:r>
              <a:rPr lang="en-US" altLang="en-US" sz="2200" dirty="0">
                <a:solidFill>
                  <a:schemeClr val="accent2"/>
                </a:solidFill>
              </a:rPr>
              <a:t> interaction between charged particles</a:t>
            </a:r>
          </a:p>
          <a:p>
            <a:pPr marL="806450" lvl="1" indent="-457200"/>
            <a:r>
              <a:rPr lang="en-US" altLang="en-US" sz="2200" dirty="0">
                <a:solidFill>
                  <a:schemeClr val="accent2"/>
                </a:solidFill>
              </a:rPr>
              <a:t>Leads to </a:t>
            </a:r>
            <a:r>
              <a:rPr lang="en-US" altLang="en-US" sz="2200" dirty="0" err="1">
                <a:solidFill>
                  <a:schemeClr val="accent2"/>
                </a:solidFill>
              </a:rPr>
              <a:t>debunching</a:t>
            </a:r>
            <a:r>
              <a:rPr lang="en-US" altLang="en-US" sz="2200" dirty="0">
                <a:solidFill>
                  <a:schemeClr val="accent2"/>
                </a:solidFill>
              </a:rPr>
              <a:t> and transverse emittance growth, i.e. longer bunch length and larger transverse beam size</a:t>
            </a:r>
            <a:endParaRPr lang="de-DE" sz="22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D63C649-F44F-4D96-BBBF-68BC3F06EF21}"/>
              </a:ext>
            </a:extLst>
          </p:cNvPr>
          <p:cNvSpPr txBox="1">
            <a:spLocks/>
          </p:cNvSpPr>
          <p:nvPr/>
        </p:nvSpPr>
        <p:spPr>
          <a:xfrm>
            <a:off x="8457946" y="61965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b="1" kern="1200" spc="-70" baseline="0">
                <a:solidFill>
                  <a:srgbClr val="FFFFFF"/>
                </a:solidFill>
                <a:latin typeface="+mn-lt"/>
                <a:ea typeface="ヒラギノ角ゴ ProN W3" charset="-128"/>
                <a:cs typeface="+mn-cs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defRPr>
            </a:lvl9pPr>
          </a:lstStyle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31B1CBF5-5D5F-48A9-B4BB-53AF2E109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0"/>
            <a:ext cx="9042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3">
            <a:extLst>
              <a:ext uri="{FF2B5EF4-FFF2-40B4-BE49-F238E27FC236}">
                <a16:creationId xmlns:a16="http://schemas.microsoft.com/office/drawing/2014/main" id="{5E12B84A-6DEB-48E1-A9B3-9502CAC1A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3200400"/>
            <a:ext cx="181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2004 no cooling</a:t>
            </a:r>
          </a:p>
        </p:txBody>
      </p:sp>
    </p:spTree>
    <p:extLst>
      <p:ext uri="{BB962C8B-B14F-4D97-AF65-F5344CB8AC3E}">
        <p14:creationId xmlns:p14="http://schemas.microsoft.com/office/powerpoint/2010/main" val="3522886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84C4E-C9E8-4E02-AD44-372D6244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582168"/>
          </a:xfrm>
        </p:spPr>
        <p:txBody>
          <a:bodyPr>
            <a:normAutofit/>
          </a:bodyPr>
          <a:lstStyle/>
          <a:p>
            <a:r>
              <a:rPr lang="en-US" altLang="en-US" sz="3400" b="1" dirty="0">
                <a:solidFill>
                  <a:srgbClr val="0000FF"/>
                </a:solidFill>
              </a:rPr>
              <a:t>Stochastic Cooling: Mitigation of IBS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086F0-DCFD-4E0D-BC31-413CAF669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5" name="Picture 29">
            <a:extLst>
              <a:ext uri="{FF2B5EF4-FFF2-40B4-BE49-F238E27FC236}">
                <a16:creationId xmlns:a16="http://schemas.microsoft.com/office/drawing/2014/main" id="{9A32DB75-98D6-4F38-BE0A-FD8BEB776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638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F5DBF2-7CFB-410D-AF17-205BE5C9715C}"/>
              </a:ext>
            </a:extLst>
          </p:cNvPr>
          <p:cNvSpPr txBox="1"/>
          <p:nvPr/>
        </p:nvSpPr>
        <p:spPr>
          <a:xfrm>
            <a:off x="457200" y="6501455"/>
            <a:ext cx="5607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More details in Bunched Beam Stochastic Cooling, M. Steck, Nov. 6 </a:t>
            </a:r>
          </a:p>
        </p:txBody>
      </p:sp>
    </p:spTree>
    <p:extLst>
      <p:ext uri="{BB962C8B-B14F-4D97-AF65-F5344CB8AC3E}">
        <p14:creationId xmlns:p14="http://schemas.microsoft.com/office/powerpoint/2010/main" val="3530345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FA617-FA79-49BF-AB02-0BD423AAB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505968"/>
          </a:xfrm>
        </p:spPr>
        <p:txBody>
          <a:bodyPr>
            <a:normAutofit fontScale="90000"/>
          </a:bodyPr>
          <a:lstStyle/>
          <a:p>
            <a:r>
              <a:rPr lang="en-US" altLang="en-US" sz="3400" b="1" dirty="0">
                <a:solidFill>
                  <a:srgbClr val="0000FF"/>
                </a:solidFill>
              </a:rPr>
              <a:t>Full 3D Stochastic Cooling at RHIC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8093B-8732-4B3A-A655-EDAC5218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5" name="Picture 32">
            <a:extLst>
              <a:ext uri="{FF2B5EF4-FFF2-40B4-BE49-F238E27FC236}">
                <a16:creationId xmlns:a16="http://schemas.microsoft.com/office/drawing/2014/main" id="{58C3CE0D-6B95-4194-B534-0B517BD14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1285875"/>
            <a:ext cx="5173663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6">
            <a:extLst>
              <a:ext uri="{FF2B5EF4-FFF2-40B4-BE49-F238E27FC236}">
                <a16:creationId xmlns:a16="http://schemas.microsoft.com/office/drawing/2014/main" id="{12DE530B-8218-4304-BDAC-C90D0A2AC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3073400"/>
            <a:ext cx="12954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7">
            <a:extLst>
              <a:ext uri="{FF2B5EF4-FFF2-40B4-BE49-F238E27FC236}">
                <a16:creationId xmlns:a16="http://schemas.microsoft.com/office/drawing/2014/main" id="{799A1216-C7FF-448A-B87C-C25E36CAA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1046163"/>
            <a:ext cx="18399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8">
            <a:extLst>
              <a:ext uri="{FF2B5EF4-FFF2-40B4-BE49-F238E27FC236}">
                <a16:creationId xmlns:a16="http://schemas.microsoft.com/office/drawing/2014/main" id="{5FD5C5C4-1051-435B-BB59-ED1C8042D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87" y="1057275"/>
            <a:ext cx="1219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longitudinal</a:t>
            </a:r>
            <a:br>
              <a:rPr lang="en-US" altLang="en-US" sz="1600">
                <a:solidFill>
                  <a:srgbClr val="000000"/>
                </a:solidFill>
              </a:rPr>
            </a:br>
            <a:r>
              <a:rPr lang="en-US" altLang="en-US" sz="1600">
                <a:solidFill>
                  <a:srgbClr val="000000"/>
                </a:solidFill>
              </a:rPr>
              <a:t> kicker </a:t>
            </a:r>
            <a:br>
              <a:rPr lang="en-US" altLang="en-US" sz="1600">
                <a:solidFill>
                  <a:srgbClr val="000000"/>
                </a:solidFill>
              </a:rPr>
            </a:br>
            <a:r>
              <a:rPr lang="en-US" altLang="en-US" sz="1600">
                <a:solidFill>
                  <a:srgbClr val="000000"/>
                </a:solidFill>
              </a:rPr>
              <a:t>(closed)</a:t>
            </a:r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id="{A0A64CB5-A312-4F9C-8354-2082D9A5E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0" y="2916238"/>
            <a:ext cx="1130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horizontal </a:t>
            </a:r>
            <a:br>
              <a:rPr lang="en-US" altLang="en-US" sz="1600">
                <a:solidFill>
                  <a:srgbClr val="000000"/>
                </a:solidFill>
              </a:rPr>
            </a:br>
            <a:r>
              <a:rPr lang="en-US" altLang="en-US" sz="1600">
                <a:solidFill>
                  <a:srgbClr val="000000"/>
                </a:solidFill>
              </a:rPr>
              <a:t>kicker </a:t>
            </a:r>
            <a:br>
              <a:rPr lang="en-US" altLang="en-US" sz="1600">
                <a:solidFill>
                  <a:srgbClr val="000000"/>
                </a:solidFill>
              </a:rPr>
            </a:br>
            <a:r>
              <a:rPr lang="en-US" altLang="en-US" sz="1600">
                <a:solidFill>
                  <a:srgbClr val="000000"/>
                </a:solidFill>
              </a:rPr>
              <a:t>(open)</a:t>
            </a:r>
          </a:p>
        </p:txBody>
      </p:sp>
      <p:sp>
        <p:nvSpPr>
          <p:cNvPr id="10" name="TextBox 40">
            <a:extLst>
              <a:ext uri="{FF2B5EF4-FFF2-40B4-BE49-F238E27FC236}">
                <a16:creationId xmlns:a16="http://schemas.microsoft.com/office/drawing/2014/main" id="{628C1000-1673-43B0-BDCC-959213CBB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" y="4767263"/>
            <a:ext cx="1585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horizontal and</a:t>
            </a:r>
            <a:br>
              <a:rPr lang="en-US" altLang="en-US" sz="1600">
                <a:solidFill>
                  <a:srgbClr val="000000"/>
                </a:solidFill>
              </a:rPr>
            </a:br>
            <a:r>
              <a:rPr lang="en-US" altLang="en-US" sz="1600">
                <a:solidFill>
                  <a:srgbClr val="000000"/>
                </a:solidFill>
              </a:rPr>
              <a:t>vertical pickups</a:t>
            </a:r>
          </a:p>
        </p:txBody>
      </p:sp>
      <p:sp>
        <p:nvSpPr>
          <p:cNvPr id="11" name="TextBox 41">
            <a:extLst>
              <a:ext uri="{FF2B5EF4-FFF2-40B4-BE49-F238E27FC236}">
                <a16:creationId xmlns:a16="http://schemas.microsoft.com/office/drawing/2014/main" id="{737A5D57-D50D-4EBE-B89A-4C280D701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981075"/>
            <a:ext cx="18684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longitudinal pickup</a:t>
            </a:r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47936028-1900-43FE-9C8D-E63BA814B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837" y="6319838"/>
            <a:ext cx="3992563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5-9 GHz, cooling times ~1 h</a:t>
            </a:r>
          </a:p>
        </p:txBody>
      </p:sp>
      <p:pic>
        <p:nvPicPr>
          <p:cNvPr id="13" name="Picture 43">
            <a:extLst>
              <a:ext uri="{FF2B5EF4-FFF2-40B4-BE49-F238E27FC236}">
                <a16:creationId xmlns:a16="http://schemas.microsoft.com/office/drawing/2014/main" id="{A36FC9F3-AA5C-48F1-9008-403903CE0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0163"/>
            <a:ext cx="161448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4">
            <a:extLst>
              <a:ext uri="{FF2B5EF4-FFF2-40B4-BE49-F238E27FC236}">
                <a16:creationId xmlns:a16="http://schemas.microsoft.com/office/drawing/2014/main" id="{6BF4014C-F164-4C8E-BB72-F3426BC66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5359400"/>
            <a:ext cx="1954212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45">
            <a:extLst>
              <a:ext uri="{FF2B5EF4-FFF2-40B4-BE49-F238E27FC236}">
                <a16:creationId xmlns:a16="http://schemas.microsoft.com/office/drawing/2014/main" id="{37717FED-1646-4039-A94A-B515CDB7E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637" y="5519738"/>
            <a:ext cx="914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vertical</a:t>
            </a:r>
            <a:br>
              <a:rPr lang="en-US" altLang="en-US" sz="1600">
                <a:solidFill>
                  <a:srgbClr val="000000"/>
                </a:solidFill>
              </a:rPr>
            </a:br>
            <a:r>
              <a:rPr lang="en-US" altLang="en-US" sz="1600">
                <a:solidFill>
                  <a:srgbClr val="000000"/>
                </a:solidFill>
              </a:rPr>
              <a:t>kicker</a:t>
            </a:r>
            <a:br>
              <a:rPr lang="en-US" altLang="en-US" sz="1600">
                <a:solidFill>
                  <a:srgbClr val="000000"/>
                </a:solidFill>
              </a:rPr>
            </a:br>
            <a:r>
              <a:rPr lang="en-US" altLang="en-US" sz="1600">
                <a:solidFill>
                  <a:srgbClr val="000000"/>
                </a:solidFill>
              </a:rPr>
              <a:t>(closed)</a:t>
            </a:r>
          </a:p>
        </p:txBody>
      </p:sp>
      <p:pic>
        <p:nvPicPr>
          <p:cNvPr id="16" name="Picture 46">
            <a:extLst>
              <a:ext uri="{FF2B5EF4-FFF2-40B4-BE49-F238E27FC236}">
                <a16:creationId xmlns:a16="http://schemas.microsoft.com/office/drawing/2014/main" id="{B70EB331-52C5-453F-943A-949CFA0E66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4854575"/>
            <a:ext cx="22304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47">
            <a:extLst>
              <a:ext uri="{FF2B5EF4-FFF2-40B4-BE49-F238E27FC236}">
                <a16:creationId xmlns:a16="http://schemas.microsoft.com/office/drawing/2014/main" id="{B9C33A66-0AA4-4372-B345-3918C936D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087" y="1236663"/>
            <a:ext cx="685800" cy="725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SzTx/>
              <a:buFontTx/>
              <a:buNone/>
            </a:pPr>
            <a:endParaRPr lang="en-US" altLang="en-US" sz="2400"/>
          </a:p>
        </p:txBody>
      </p:sp>
      <p:grpSp>
        <p:nvGrpSpPr>
          <p:cNvPr id="18" name="Group 48">
            <a:extLst>
              <a:ext uri="{FF2B5EF4-FFF2-40B4-BE49-F238E27FC236}">
                <a16:creationId xmlns:a16="http://schemas.microsoft.com/office/drawing/2014/main" id="{95B1C652-2D66-4EF3-87A5-D75D9813594E}"/>
              </a:ext>
            </a:extLst>
          </p:cNvPr>
          <p:cNvGrpSpPr>
            <a:grpSpLocks/>
          </p:cNvGrpSpPr>
          <p:nvPr/>
        </p:nvGrpSpPr>
        <p:grpSpPr bwMode="auto">
          <a:xfrm>
            <a:off x="2224087" y="1133475"/>
            <a:ext cx="1425575" cy="615950"/>
            <a:chOff x="2514600" y="835223"/>
            <a:chExt cx="1425388" cy="615554"/>
          </a:xfrm>
        </p:grpSpPr>
        <p:sp>
          <p:nvSpPr>
            <p:cNvPr id="19" name="TextBox 49">
              <a:extLst>
                <a:ext uri="{FF2B5EF4-FFF2-40B4-BE49-F238E27FC236}">
                  <a16:creationId xmlns:a16="http://schemas.microsoft.com/office/drawing/2014/main" id="{D127B7AC-EC28-4A11-A670-A5CF51BAA0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600" y="835223"/>
              <a:ext cx="1351588" cy="3077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37931725" indent="-37474525">
                <a:spcBef>
                  <a:spcPts val="6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31888" indent="-228600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589088" indent="-228600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46288" indent="-228600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034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606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178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750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</a:rPr>
                <a:t>Y  h+v pickups</a:t>
              </a:r>
            </a:p>
          </p:txBody>
        </p:sp>
        <p:sp>
          <p:nvSpPr>
            <p:cNvPr id="20" name="TextBox 50">
              <a:extLst>
                <a:ext uri="{FF2B5EF4-FFF2-40B4-BE49-F238E27FC236}">
                  <a16:creationId xmlns:a16="http://schemas.microsoft.com/office/drawing/2014/main" id="{A6382F1A-EE5D-4C22-A789-36970C8D1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600" y="1143000"/>
              <a:ext cx="1425388" cy="3077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37931725" indent="-37474525">
                <a:spcBef>
                  <a:spcPts val="6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31888" indent="-228600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589088" indent="-228600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46288" indent="-228600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034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606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178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750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</a:rPr>
                <a:t>B  h+v kickers</a:t>
              </a:r>
            </a:p>
          </p:txBody>
        </p:sp>
      </p:grpSp>
      <p:sp>
        <p:nvSpPr>
          <p:cNvPr id="21" name="Rectangle 51">
            <a:extLst>
              <a:ext uri="{FF2B5EF4-FFF2-40B4-BE49-F238E27FC236}">
                <a16:creationId xmlns:a16="http://schemas.microsoft.com/office/drawing/2014/main" id="{28C84002-7955-46CE-A06C-41FBA08A3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2912" y="4665663"/>
            <a:ext cx="762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SzTx/>
              <a:buFontTx/>
              <a:buNone/>
            </a:pPr>
            <a:endParaRPr lang="en-US" altLang="en-US" sz="2400"/>
          </a:p>
        </p:txBody>
      </p:sp>
      <p:pic>
        <p:nvPicPr>
          <p:cNvPr id="22" name="Picture 52">
            <a:extLst>
              <a:ext uri="{FF2B5EF4-FFF2-40B4-BE49-F238E27FC236}">
                <a16:creationId xmlns:a16="http://schemas.microsoft.com/office/drawing/2014/main" id="{047DA3FD-05E3-4FF8-88FB-C4E5333C2F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2898775"/>
            <a:ext cx="2141537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53">
            <a:extLst>
              <a:ext uri="{FF2B5EF4-FFF2-40B4-BE49-F238E27FC236}">
                <a16:creationId xmlns:a16="http://schemas.microsoft.com/office/drawing/2014/main" id="{C4CE7CCF-ED63-40DB-BF9D-ED873DDA87E7}"/>
              </a:ext>
            </a:extLst>
          </p:cNvPr>
          <p:cNvGrpSpPr>
            <a:grpSpLocks/>
          </p:cNvGrpSpPr>
          <p:nvPr/>
        </p:nvGrpSpPr>
        <p:grpSpPr bwMode="auto">
          <a:xfrm>
            <a:off x="5119687" y="5019675"/>
            <a:ext cx="1354138" cy="612775"/>
            <a:chOff x="5105400" y="4648200"/>
            <a:chExt cx="1354858" cy="612577"/>
          </a:xfrm>
        </p:grpSpPr>
        <p:sp>
          <p:nvSpPr>
            <p:cNvPr id="24" name="TextBox 54">
              <a:extLst>
                <a:ext uri="{FF2B5EF4-FFF2-40B4-BE49-F238E27FC236}">
                  <a16:creationId xmlns:a16="http://schemas.microsoft.com/office/drawing/2014/main" id="{D16FF3B9-873B-4CC6-8D99-560724AD9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4648200"/>
              <a:ext cx="1354858" cy="3077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37931725" indent="-37474525">
                <a:spcBef>
                  <a:spcPts val="6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31888" indent="-228600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589088" indent="-228600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46288" indent="-228600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034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606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178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750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</a:rPr>
                <a:t>B  h+v pickups</a:t>
              </a:r>
            </a:p>
          </p:txBody>
        </p:sp>
        <p:sp>
          <p:nvSpPr>
            <p:cNvPr id="25" name="TextBox 55">
              <a:extLst>
                <a:ext uri="{FF2B5EF4-FFF2-40B4-BE49-F238E27FC236}">
                  <a16:creationId xmlns:a16="http://schemas.microsoft.com/office/drawing/2014/main" id="{355D8657-A962-42AC-95F4-18A5ED1A8C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4953000"/>
              <a:ext cx="1301895" cy="3077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37931725" indent="-37474525">
                <a:spcBef>
                  <a:spcPts val="6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31888" indent="-228600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589088" indent="-228600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46288" indent="-228600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034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606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178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750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</a:rPr>
                <a:t>Y  h+v kickers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2373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9BDB-83AE-4FCB-85CD-60E54B85D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658368"/>
          </a:xfrm>
        </p:spPr>
        <p:txBody>
          <a:bodyPr>
            <a:normAutofit/>
          </a:bodyPr>
          <a:lstStyle/>
          <a:p>
            <a:r>
              <a:rPr lang="en-US" altLang="en-US" sz="3400" b="1" dirty="0">
                <a:solidFill>
                  <a:srgbClr val="0000FF"/>
                </a:solidFill>
              </a:rPr>
              <a:t>Status of Stochastic Cooling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F6E7B-14AA-46D9-A870-615B6BC7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F4523347-BDB0-4BBB-8F37-A04C80AF4F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51000"/>
            <a:ext cx="7112000" cy="4803775"/>
          </a:xfrm>
          <a:noFill/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78DA79AA-C705-42B1-BE92-AFC31E9FA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443246"/>
            <a:ext cx="3733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M. Brennan, M. </a:t>
            </a:r>
            <a:r>
              <a:rPr lang="en-US" altLang="en-US" sz="1600" dirty="0" err="1">
                <a:solidFill>
                  <a:srgbClr val="000000"/>
                </a:solidFill>
              </a:rPr>
              <a:t>Blaskiewicz</a:t>
            </a:r>
            <a:r>
              <a:rPr lang="en-US" altLang="en-US" sz="1600" dirty="0">
                <a:solidFill>
                  <a:srgbClr val="000000"/>
                </a:solidFill>
              </a:rPr>
              <a:t> et al.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185ED3C2-6923-42AD-84C2-3A3474DB8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219200"/>
            <a:ext cx="6400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Longitudinal stochastic cooling since 2007 </a:t>
            </a:r>
            <a:endParaRPr lang="en-US" altLang="en-US" sz="20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br>
              <a:rPr lang="en-US" altLang="en-US" sz="1600">
                <a:solidFill>
                  <a:srgbClr val="000000"/>
                </a:solidFill>
              </a:rPr>
            </a:br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1B82C025-9760-4345-AB30-2D232E10A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806575"/>
            <a:ext cx="29384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halkboard" charset="0"/>
              </a:rPr>
              <a:t>Black: dat</a:t>
            </a:r>
            <a:r>
              <a:rPr lang="en-US" altLang="en-US" sz="2400">
                <a:latin typeface="Chalkboard" charset="0"/>
              </a:rPr>
              <a:t>a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rgbClr val="FF3366"/>
                </a:solidFill>
                <a:latin typeface="Chalkboard" charset="0"/>
              </a:rPr>
              <a:t>Magenta: simulation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Chalkboard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81AB82-E417-4DF3-BD3B-25DEBDF97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73375"/>
            <a:ext cx="8415338" cy="5842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b="1">
                <a:solidFill>
                  <a:srgbClr val="000090"/>
                </a:solidFill>
              </a:rPr>
              <a:t>First Stochatic Cooling of Bunched Beam! </a:t>
            </a:r>
          </a:p>
        </p:txBody>
      </p:sp>
    </p:spTree>
    <p:extLst>
      <p:ext uri="{BB962C8B-B14F-4D97-AF65-F5344CB8AC3E}">
        <p14:creationId xmlns:p14="http://schemas.microsoft.com/office/powerpoint/2010/main" val="164586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BC59-0BBA-4876-B0E7-B32EE3C2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963168"/>
          </a:xfrm>
        </p:spPr>
        <p:txBody>
          <a:bodyPr>
            <a:normAutofit/>
          </a:bodyPr>
          <a:lstStyle/>
          <a:p>
            <a:r>
              <a:rPr lang="en-US" altLang="en-US" sz="3000" b="1" dirty="0">
                <a:solidFill>
                  <a:srgbClr val="0000FF"/>
                </a:solidFill>
              </a:rPr>
              <a:t>First Transverse(vertical) Stochastic Cooling!</a:t>
            </a: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9F8DD-D20D-4285-8CED-FECE1AFE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B18DDFB-8E63-410C-803B-170469CFB55D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143000"/>
            <a:ext cx="7315200" cy="4267200"/>
            <a:chOff x="4218784" y="1752600"/>
            <a:chExt cx="4849016" cy="3505200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CAD534D5-9A1B-45CB-86E2-E76E28107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784" y="1752600"/>
              <a:ext cx="4849016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CD81FE8-FE08-4C59-AD81-9CB3E27CF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050" y="1840468"/>
              <a:ext cx="1454244" cy="30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37931725" indent="-37474525">
                <a:spcBef>
                  <a:spcPts val="6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31888" indent="-228600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589088" indent="-228600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46288" indent="-228600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034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606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178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75088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14 Jan 2010</a:t>
              </a: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9267A985-1DED-433F-A6B3-9993DF4E1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45113"/>
            <a:ext cx="66294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endParaRPr lang="en-US" altLang="en-US" sz="1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So far stochastic cooling increased average store luminosity by factor 2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D401CBC-0B83-48D3-9858-A3C1459D5CF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700881" y="2834481"/>
            <a:ext cx="38449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Beam size in vertical plane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35DD218-EBB9-4ECE-B2A6-810033009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443246"/>
            <a:ext cx="3733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M. Brennan, M. </a:t>
            </a:r>
            <a:r>
              <a:rPr lang="en-US" altLang="en-US" sz="1600" dirty="0" err="1">
                <a:solidFill>
                  <a:srgbClr val="000000"/>
                </a:solidFill>
              </a:rPr>
              <a:t>Blaskiewicz</a:t>
            </a:r>
            <a:r>
              <a:rPr lang="en-US" altLang="en-US" sz="1600" dirty="0">
                <a:solidFill>
                  <a:srgbClr val="000000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70116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FDF9E-4EE5-4CCB-A2E2-F2EEF692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5917"/>
            <a:ext cx="7772400" cy="658368"/>
          </a:xfrm>
        </p:spPr>
        <p:txBody>
          <a:bodyPr>
            <a:normAutofit fontScale="90000"/>
          </a:bodyPr>
          <a:lstStyle/>
          <a:p>
            <a:r>
              <a:rPr lang="en-US" dirty="0"/>
              <a:t>56MHz SRF cavity: </a:t>
            </a:r>
            <a:r>
              <a:rPr lang="en-US" altLang="en-US" b="1" dirty="0">
                <a:solidFill>
                  <a:srgbClr val="0000FF"/>
                </a:solidFill>
              </a:rPr>
              <a:t>Mitigation of IBS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D6987-F636-4AEF-A650-63895C312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199"/>
            <a:ext cx="8474576" cy="4648201"/>
          </a:xfrm>
        </p:spPr>
        <p:txBody>
          <a:bodyPr>
            <a:normAutofit/>
          </a:bodyPr>
          <a:lstStyle/>
          <a:p>
            <a:r>
              <a:rPr lang="en-US" sz="2200" dirty="0"/>
              <a:t>To obtain short bunch at store for collision, it is designed to accelerate the beam with 28MHz RF cavity and </a:t>
            </a:r>
            <a:r>
              <a:rPr lang="en-US" sz="2200" dirty="0" err="1"/>
              <a:t>rebucket</a:t>
            </a:r>
            <a:r>
              <a:rPr lang="en-US" sz="2200" dirty="0"/>
              <a:t> the beam with 197MHz at store   </a:t>
            </a:r>
          </a:p>
          <a:p>
            <a:r>
              <a:rPr lang="en-US" sz="2200" dirty="0"/>
              <a:t>Nevertheless, the bunch length at store is ~10ns, while the bucket length of the197MHz cavity is only 5.1 sec</a:t>
            </a:r>
          </a:p>
          <a:p>
            <a:r>
              <a:rPr lang="en-US" sz="2200" dirty="0" err="1"/>
              <a:t>Rebucketing</a:t>
            </a:r>
            <a:r>
              <a:rPr lang="en-US" sz="2200" dirty="0"/>
              <a:t> requires bunch rotation, which often results</a:t>
            </a:r>
          </a:p>
          <a:p>
            <a:pPr lvl="1"/>
            <a:r>
              <a:rPr lang="en-US" sz="2000" dirty="0"/>
              <a:t>Beam loss or mis-match</a:t>
            </a:r>
          </a:p>
          <a:p>
            <a:pPr lvl="1"/>
            <a:r>
              <a:rPr lang="en-US" sz="2000" dirty="0"/>
              <a:t>spills particles to the neighboring buckets</a:t>
            </a:r>
          </a:p>
          <a:p>
            <a:r>
              <a:rPr lang="en-US" sz="2200" dirty="0"/>
              <a:t>During store, longitudinal emittance growth due to IBS pushes particles to the neighboring buckets due to rather limited bucket size of 197MHz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5BD69-BDA3-4066-8D0E-957DCD4B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5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FDF9E-4EE5-4CCB-A2E2-F2EEF692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92" y="331769"/>
            <a:ext cx="7772400" cy="658368"/>
          </a:xfrm>
        </p:spPr>
        <p:txBody>
          <a:bodyPr>
            <a:normAutofit fontScale="90000"/>
          </a:bodyPr>
          <a:lstStyle/>
          <a:p>
            <a:r>
              <a:rPr lang="en-US" dirty="0"/>
              <a:t>56MHz SRF cavity: </a:t>
            </a:r>
            <a:r>
              <a:rPr lang="en-US" altLang="en-US" b="1" dirty="0">
                <a:solidFill>
                  <a:srgbClr val="0000FF"/>
                </a:solidFill>
              </a:rPr>
              <a:t>Mitigation of IBS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D6987-F636-4AEF-A650-63895C312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278" y="1195907"/>
            <a:ext cx="8229600" cy="1036723"/>
          </a:xfrm>
        </p:spPr>
        <p:txBody>
          <a:bodyPr>
            <a:normAutofit/>
          </a:bodyPr>
          <a:lstStyle/>
          <a:p>
            <a:r>
              <a:rPr lang="en-US" sz="2200" dirty="0"/>
              <a:t>Measured beam profile with 197MHz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5BD69-BDA3-4066-8D0E-957DCD4B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C326B9-42D3-4DE9-ACC6-764959C936DA}"/>
              </a:ext>
            </a:extLst>
          </p:cNvPr>
          <p:cNvGrpSpPr/>
          <p:nvPr/>
        </p:nvGrpSpPr>
        <p:grpSpPr>
          <a:xfrm>
            <a:off x="838200" y="1993059"/>
            <a:ext cx="6019800" cy="4255284"/>
            <a:chOff x="1981200" y="3029426"/>
            <a:chExt cx="5029200" cy="37218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4E9AC50-65A2-4335-8903-A8D7F3F4A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20" r="2131" b="3393"/>
            <a:stretch/>
          </p:blipFill>
          <p:spPr>
            <a:xfrm>
              <a:off x="1981200" y="3029426"/>
              <a:ext cx="5029200" cy="37218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1A1CAF-D701-43FA-8E1C-7F93AFA42A1A}"/>
                </a:ext>
              </a:extLst>
            </p:cNvPr>
            <p:cNvSpPr txBox="1"/>
            <p:nvPr/>
          </p:nvSpPr>
          <p:spPr>
            <a:xfrm>
              <a:off x="2812492" y="3674282"/>
              <a:ext cx="1651478" cy="1022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Measured beam profile in 2011</a:t>
              </a:r>
            </a:p>
            <a:p>
              <a:endParaRPr lang="en-US" sz="1400" dirty="0"/>
            </a:p>
            <a:p>
              <a:r>
                <a:rPr lang="en-US" sz="1400" dirty="0"/>
                <a:t>Y. Luo et al, PRST AB 17, 081003,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373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2488"/>
            <a:ext cx="9144000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9" name="Arc 7"/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40" name="Freeform 8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rot="855002" flipV="1">
            <a:off x="1016000" y="3776663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 rot="855002" flipV="1">
            <a:off x="149225" y="3489325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 rot="855002" flipV="1">
            <a:off x="44450" y="3436938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 rot="-741322">
            <a:off x="44450" y="3527425"/>
            <a:ext cx="92075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 rot="-369779">
            <a:off x="200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 rot="344547">
            <a:off x="1031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>
            <a:off x="1041400" y="4168775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>
            <a:off x="1143000" y="4306888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2" name="Line 20"/>
          <p:cNvSpPr>
            <a:spLocks noChangeShapeType="1"/>
          </p:cNvSpPr>
          <p:nvPr/>
        </p:nvSpPr>
        <p:spPr bwMode="auto">
          <a:xfrm>
            <a:off x="2209800" y="5068888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3" name="Line 21"/>
          <p:cNvSpPr>
            <a:spLocks noChangeShapeType="1"/>
          </p:cNvSpPr>
          <p:nvPr/>
        </p:nvSpPr>
        <p:spPr bwMode="auto">
          <a:xfrm>
            <a:off x="2514600" y="5221288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4" name="Line 22"/>
          <p:cNvSpPr>
            <a:spLocks noChangeShapeType="1"/>
          </p:cNvSpPr>
          <p:nvPr/>
        </p:nvSpPr>
        <p:spPr bwMode="auto">
          <a:xfrm flipH="1">
            <a:off x="5638800" y="5373688"/>
            <a:ext cx="76200" cy="1095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 rot="183840">
            <a:off x="4572000" y="5373688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56" name="Rectangle 24"/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57" name="Line 25"/>
          <p:cNvSpPr>
            <a:spLocks noChangeShapeType="1"/>
          </p:cNvSpPr>
          <p:nvPr/>
        </p:nvSpPr>
        <p:spPr bwMode="auto">
          <a:xfrm rot="216884" flipH="1">
            <a:off x="5410200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8" name="Line 26"/>
          <p:cNvSpPr>
            <a:spLocks noChangeShapeType="1"/>
          </p:cNvSpPr>
          <p:nvPr/>
        </p:nvSpPr>
        <p:spPr bwMode="auto">
          <a:xfrm rot="216884" flipH="1">
            <a:off x="4876800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9" name="Line 27"/>
          <p:cNvSpPr>
            <a:spLocks noChangeShapeType="1"/>
          </p:cNvSpPr>
          <p:nvPr/>
        </p:nvSpPr>
        <p:spPr bwMode="auto">
          <a:xfrm rot="216884" flipH="1">
            <a:off x="5030788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 rot="274163" flipH="1">
            <a:off x="5105400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2" name="Line 30"/>
          <p:cNvSpPr>
            <a:spLocks noChangeShapeType="1"/>
          </p:cNvSpPr>
          <p:nvPr/>
        </p:nvSpPr>
        <p:spPr bwMode="auto">
          <a:xfrm rot="-318485" flipH="1" flipV="1">
            <a:off x="2819400" y="3697288"/>
            <a:ext cx="381000" cy="2286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3" name="Line 31"/>
          <p:cNvSpPr>
            <a:spLocks noChangeShapeType="1"/>
          </p:cNvSpPr>
          <p:nvPr/>
        </p:nvSpPr>
        <p:spPr bwMode="auto">
          <a:xfrm flipH="1">
            <a:off x="2514600" y="3719513"/>
            <a:ext cx="3048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 flipH="1" flipV="1">
            <a:off x="2362200" y="3646488"/>
            <a:ext cx="152400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5" name="Oval 33"/>
          <p:cNvSpPr>
            <a:spLocks noChangeArrowheads="1"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66" name="Line 34"/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7" name="Line 35"/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69" name="Line 37"/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0" name="Line 38"/>
          <p:cNvSpPr>
            <a:spLocks noChangeShapeType="1"/>
          </p:cNvSpPr>
          <p:nvPr/>
        </p:nvSpPr>
        <p:spPr bwMode="auto">
          <a:xfrm rot="20674670" flipH="1">
            <a:off x="3733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1" name="Line 39"/>
          <p:cNvSpPr>
            <a:spLocks noChangeShapeType="1"/>
          </p:cNvSpPr>
          <p:nvPr/>
        </p:nvSpPr>
        <p:spPr bwMode="auto">
          <a:xfrm rot="21278497" flipH="1">
            <a:off x="3808413" y="3829050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2" name="Line 40"/>
          <p:cNvSpPr>
            <a:spLocks noChangeShapeType="1"/>
          </p:cNvSpPr>
          <p:nvPr/>
        </p:nvSpPr>
        <p:spPr bwMode="auto">
          <a:xfrm rot="1243533" flipH="1" flipV="1">
            <a:off x="3189288" y="3921125"/>
            <a:ext cx="92075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3" name="Line 41"/>
          <p:cNvSpPr>
            <a:spLocks noChangeShapeType="1"/>
          </p:cNvSpPr>
          <p:nvPr/>
        </p:nvSpPr>
        <p:spPr bwMode="auto">
          <a:xfrm flipH="1" flipV="1">
            <a:off x="3124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4" name="Line 42"/>
          <p:cNvSpPr>
            <a:spLocks noChangeShapeType="1"/>
          </p:cNvSpPr>
          <p:nvPr/>
        </p:nvSpPr>
        <p:spPr bwMode="auto">
          <a:xfrm rot="13263285" flipV="1">
            <a:off x="1322388" y="3652838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5" name="Rectangle 43"/>
          <p:cNvSpPr>
            <a:spLocks noChangeArrowheads="1"/>
          </p:cNvSpPr>
          <p:nvPr/>
        </p:nvSpPr>
        <p:spPr bwMode="auto">
          <a:xfrm rot="4257526">
            <a:off x="1873250" y="3584575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76" name="Line 44"/>
          <p:cNvSpPr>
            <a:spLocks noChangeShapeType="1"/>
          </p:cNvSpPr>
          <p:nvPr/>
        </p:nvSpPr>
        <p:spPr bwMode="auto">
          <a:xfrm rot="21414741" flipH="1">
            <a:off x="1555750" y="3692525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77" name="Text Box 45"/>
          <p:cNvSpPr txBox="1">
            <a:spLocks noChangeArrowheads="1"/>
          </p:cNvSpPr>
          <p:nvPr/>
        </p:nvSpPr>
        <p:spPr bwMode="auto">
          <a:xfrm>
            <a:off x="4191000" y="1616075"/>
            <a:ext cx="1112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RHIC</a:t>
            </a:r>
          </a:p>
        </p:txBody>
      </p:sp>
      <p:sp>
        <p:nvSpPr>
          <p:cNvPr id="18478" name="Text Box 46"/>
          <p:cNvSpPr txBox="1">
            <a:spLocks noChangeArrowheads="1"/>
          </p:cNvSpPr>
          <p:nvPr/>
        </p:nvSpPr>
        <p:spPr bwMode="auto">
          <a:xfrm>
            <a:off x="1485900" y="3284538"/>
            <a:ext cx="658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NSRL</a:t>
            </a:r>
          </a:p>
        </p:txBody>
      </p:sp>
      <p:sp>
        <p:nvSpPr>
          <p:cNvPr id="18479" name="Text Box 47"/>
          <p:cNvSpPr txBox="1">
            <a:spLocks noChangeArrowheads="1"/>
          </p:cNvSpPr>
          <p:nvPr/>
        </p:nvSpPr>
        <p:spPr bwMode="auto">
          <a:xfrm>
            <a:off x="-52388" y="3175000"/>
            <a:ext cx="75882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LINAC</a:t>
            </a:r>
          </a:p>
        </p:txBody>
      </p:sp>
      <p:sp>
        <p:nvSpPr>
          <p:cNvPr id="18480" name="Text Box 48"/>
          <p:cNvSpPr txBox="1">
            <a:spLocks noChangeArrowheads="1"/>
          </p:cNvSpPr>
          <p:nvPr/>
        </p:nvSpPr>
        <p:spPr bwMode="auto">
          <a:xfrm>
            <a:off x="971550" y="3476625"/>
            <a:ext cx="768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Booster</a:t>
            </a:r>
          </a:p>
        </p:txBody>
      </p:sp>
      <p:sp>
        <p:nvSpPr>
          <p:cNvPr id="18481" name="Text Box 49"/>
          <p:cNvSpPr txBox="1">
            <a:spLocks noChangeArrowheads="1"/>
          </p:cNvSpPr>
          <p:nvPr/>
        </p:nvSpPr>
        <p:spPr bwMode="auto">
          <a:xfrm>
            <a:off x="1936750" y="38862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AGS</a:t>
            </a:r>
          </a:p>
        </p:txBody>
      </p:sp>
      <p:sp>
        <p:nvSpPr>
          <p:cNvPr id="18482" name="Text Box 50"/>
          <p:cNvSpPr txBox="1">
            <a:spLocks noChangeArrowheads="1"/>
          </p:cNvSpPr>
          <p:nvPr/>
        </p:nvSpPr>
        <p:spPr bwMode="auto">
          <a:xfrm>
            <a:off x="4495800" y="5029200"/>
            <a:ext cx="885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Tandems</a:t>
            </a:r>
          </a:p>
        </p:txBody>
      </p:sp>
      <p:sp>
        <p:nvSpPr>
          <p:cNvPr id="18483" name="Rectangle 51"/>
          <p:cNvSpPr>
            <a:spLocks noChangeArrowheads="1"/>
          </p:cNvSpPr>
          <p:nvPr/>
        </p:nvSpPr>
        <p:spPr bwMode="auto">
          <a:xfrm rot="219660">
            <a:off x="3581400" y="278288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84" name="Rectangle 52"/>
          <p:cNvSpPr>
            <a:spLocks noChangeArrowheads="1"/>
          </p:cNvSpPr>
          <p:nvPr/>
        </p:nvSpPr>
        <p:spPr bwMode="auto">
          <a:xfrm rot="3112852">
            <a:off x="900113" y="2151062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85" name="Rectangle 53"/>
          <p:cNvSpPr>
            <a:spLocks noChangeArrowheads="1"/>
          </p:cNvSpPr>
          <p:nvPr/>
        </p:nvSpPr>
        <p:spPr bwMode="auto">
          <a:xfrm rot="-771096">
            <a:off x="7829550" y="25257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86" name="Rectangle 54"/>
          <p:cNvSpPr>
            <a:spLocks noChangeArrowheads="1"/>
          </p:cNvSpPr>
          <p:nvPr/>
        </p:nvSpPr>
        <p:spPr bwMode="auto">
          <a:xfrm rot="1180436">
            <a:off x="8226425" y="15700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87" name="Rectangle 55"/>
          <p:cNvSpPr>
            <a:spLocks noChangeArrowheads="1"/>
          </p:cNvSpPr>
          <p:nvPr/>
        </p:nvSpPr>
        <p:spPr bwMode="auto">
          <a:xfrm rot="181585">
            <a:off x="5627688" y="11668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88" name="Rectangle 56"/>
          <p:cNvSpPr>
            <a:spLocks noChangeArrowheads="1"/>
          </p:cNvSpPr>
          <p:nvPr/>
        </p:nvSpPr>
        <p:spPr bwMode="auto">
          <a:xfrm rot="-581619">
            <a:off x="2498725" y="13033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489" name="Text Box 57"/>
          <p:cNvSpPr txBox="1">
            <a:spLocks noChangeArrowheads="1"/>
          </p:cNvSpPr>
          <p:nvPr/>
        </p:nvSpPr>
        <p:spPr bwMode="auto">
          <a:xfrm>
            <a:off x="3810000" y="2859088"/>
            <a:ext cx="1230313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u="sng">
                <a:solidFill>
                  <a:schemeClr val="bg1"/>
                </a:solidFill>
              </a:rPr>
              <a:t>STAR</a:t>
            </a:r>
          </a:p>
          <a:p>
            <a:r>
              <a:rPr lang="en-US" sz="1600">
                <a:solidFill>
                  <a:srgbClr val="FFFF00"/>
                </a:solidFill>
              </a:rPr>
              <a:t>6:00 o’clock</a:t>
            </a:r>
          </a:p>
        </p:txBody>
      </p:sp>
      <p:sp>
        <p:nvSpPr>
          <p:cNvPr id="18490" name="Text Box 58"/>
          <p:cNvSpPr txBox="1">
            <a:spLocks noChangeArrowheads="1"/>
          </p:cNvSpPr>
          <p:nvPr/>
        </p:nvSpPr>
        <p:spPr bwMode="auto">
          <a:xfrm>
            <a:off x="152400" y="2325688"/>
            <a:ext cx="1230313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u="sng">
                <a:solidFill>
                  <a:schemeClr val="bg1"/>
                </a:solidFill>
              </a:rPr>
              <a:t>PHENIX</a:t>
            </a:r>
          </a:p>
          <a:p>
            <a:r>
              <a:rPr lang="en-US" sz="1600">
                <a:solidFill>
                  <a:srgbClr val="FFFF00"/>
                </a:solidFill>
              </a:rPr>
              <a:t>8:00 o’clock</a:t>
            </a:r>
          </a:p>
        </p:txBody>
      </p:sp>
      <p:sp>
        <p:nvSpPr>
          <p:cNvPr id="18491" name="Text Box 59"/>
          <p:cNvSpPr txBox="1">
            <a:spLocks noChangeArrowheads="1"/>
          </p:cNvSpPr>
          <p:nvPr/>
        </p:nvSpPr>
        <p:spPr bwMode="auto">
          <a:xfrm>
            <a:off x="2168528" y="1393825"/>
            <a:ext cx="13414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10:00 o’clock</a:t>
            </a:r>
          </a:p>
        </p:txBody>
      </p:sp>
      <p:sp>
        <p:nvSpPr>
          <p:cNvPr id="18492" name="Text Box 60"/>
          <p:cNvSpPr txBox="1">
            <a:spLocks noChangeArrowheads="1"/>
          </p:cNvSpPr>
          <p:nvPr/>
        </p:nvSpPr>
        <p:spPr bwMode="auto">
          <a:xfrm>
            <a:off x="5297488" y="1258888"/>
            <a:ext cx="1331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u="sng">
                <a:solidFill>
                  <a:schemeClr val="bg1"/>
                </a:solidFill>
              </a:rPr>
              <a:t>Jet Target</a:t>
            </a:r>
          </a:p>
          <a:p>
            <a:r>
              <a:rPr lang="en-US" sz="1600">
                <a:solidFill>
                  <a:srgbClr val="FFFF00"/>
                </a:solidFill>
              </a:rPr>
              <a:t>12:00 o’clock</a:t>
            </a:r>
          </a:p>
        </p:txBody>
      </p:sp>
      <p:sp>
        <p:nvSpPr>
          <p:cNvPr id="18493" name="Text Box 61"/>
          <p:cNvSpPr txBox="1">
            <a:spLocks noChangeArrowheads="1"/>
          </p:cNvSpPr>
          <p:nvPr/>
        </p:nvSpPr>
        <p:spPr bwMode="auto">
          <a:xfrm>
            <a:off x="7742238" y="2590800"/>
            <a:ext cx="12303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u="sng">
                <a:solidFill>
                  <a:schemeClr val="bg1"/>
                </a:solidFill>
              </a:rPr>
              <a:t>RF</a:t>
            </a:r>
          </a:p>
          <a:p>
            <a:r>
              <a:rPr lang="en-US" sz="1600">
                <a:solidFill>
                  <a:srgbClr val="FFFF00"/>
                </a:solidFill>
              </a:rPr>
              <a:t>4:00 o’clock</a:t>
            </a:r>
          </a:p>
        </p:txBody>
      </p:sp>
      <p:sp>
        <p:nvSpPr>
          <p:cNvPr id="18494" name="Text Box 62"/>
          <p:cNvSpPr txBox="1">
            <a:spLocks noChangeArrowheads="1"/>
          </p:cNvSpPr>
          <p:nvPr/>
        </p:nvSpPr>
        <p:spPr bwMode="auto">
          <a:xfrm>
            <a:off x="7080250" y="1552575"/>
            <a:ext cx="12303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</a:rPr>
              <a:t>(</a:t>
            </a:r>
            <a:r>
              <a:rPr lang="en-US" sz="1600" b="0" dirty="0" err="1">
                <a:solidFill>
                  <a:schemeClr val="bg1"/>
                </a:solidFill>
              </a:rPr>
              <a:t>AnDY</a:t>
            </a:r>
            <a:r>
              <a:rPr lang="en-US" sz="1600" b="0" dirty="0">
                <a:solidFill>
                  <a:schemeClr val="bg1"/>
                </a:solidFill>
              </a:rPr>
              <a:t>)</a:t>
            </a:r>
          </a:p>
          <a:p>
            <a:r>
              <a:rPr lang="en-US" sz="1600" dirty="0">
                <a:solidFill>
                  <a:srgbClr val="FFFF00"/>
                </a:solidFill>
              </a:rPr>
              <a:t>2:00 o’clock</a:t>
            </a:r>
          </a:p>
        </p:txBody>
      </p:sp>
      <p:sp>
        <p:nvSpPr>
          <p:cNvPr id="18495" name="Rectangle 63"/>
          <p:cNvSpPr>
            <a:spLocks noGrp="1" noChangeArrowheads="1"/>
          </p:cNvSpPr>
          <p:nvPr>
            <p:ph type="title"/>
          </p:nvPr>
        </p:nvSpPr>
        <p:spPr>
          <a:xfrm>
            <a:off x="685800" y="198951"/>
            <a:ext cx="7772400" cy="564637"/>
          </a:xfrm>
        </p:spPr>
        <p:txBody>
          <a:bodyPr>
            <a:normAutofit fontScale="90000"/>
          </a:bodyPr>
          <a:lstStyle/>
          <a:p>
            <a:r>
              <a:rPr lang="en-US" altLang="en-US" sz="4400" b="1" cap="none" dirty="0">
                <a:solidFill>
                  <a:srgbClr val="0000FF"/>
                </a:solidFill>
                <a:cs typeface="Arial" panose="020B0604020202020204" pitchFamily="34" charset="0"/>
              </a:rPr>
              <a:t>RHIC: A versatile collider</a:t>
            </a:r>
            <a:endParaRPr lang="en-US" cap="none" dirty="0"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8496" name="Text Box 64"/>
          <p:cNvSpPr txBox="1">
            <a:spLocks noChangeArrowheads="1"/>
          </p:cNvSpPr>
          <p:nvPr/>
        </p:nvSpPr>
        <p:spPr bwMode="auto">
          <a:xfrm>
            <a:off x="4644950" y="3352800"/>
            <a:ext cx="4490558" cy="351480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FF"/>
            </a:solidFill>
            <a:miter lim="800000"/>
            <a:headEnd type="none" w="sm" len="sm"/>
            <a:tailEnd type="none" w="med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30" charset="2"/>
              <a:buNone/>
              <a:tabLst>
                <a:tab pos="863600" algn="l"/>
              </a:tabLst>
            </a:pPr>
            <a:r>
              <a:rPr kumimoji="1" lang="en-US" sz="1600" dirty="0">
                <a:solidFill>
                  <a:srgbClr val="0000CC"/>
                </a:solidFill>
              </a:rPr>
              <a:t>Operated modes (beam energies):</a:t>
            </a:r>
          </a:p>
          <a:p>
            <a:pPr algn="l"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30" charset="2"/>
              <a:buNone/>
              <a:tabLst>
                <a:tab pos="682625" algn="l"/>
              </a:tabLst>
            </a:pPr>
            <a:r>
              <a:rPr kumimoji="1" lang="en-US" sz="1600" b="0" dirty="0">
                <a:solidFill>
                  <a:srgbClr val="0000CC"/>
                </a:solidFill>
              </a:rPr>
              <a:t>Au–Au  2.5/3.8/4.6/5.8/10/14/32/65/100 GeV/u</a:t>
            </a:r>
          </a:p>
          <a:p>
            <a:pPr algn="l" eaLnBrk="0" hangingPunct="0">
              <a:spcBef>
                <a:spcPct val="20000"/>
              </a:spcBef>
              <a:buClr>
                <a:srgbClr val="FFFFFF"/>
              </a:buClr>
              <a:buSzPct val="25000"/>
              <a:buFont typeface="Wingdings" pitchFamily="30" charset="2"/>
              <a:buNone/>
              <a:tabLst>
                <a:tab pos="682625" algn="l"/>
              </a:tabLst>
            </a:pPr>
            <a:r>
              <a:rPr kumimoji="1" lang="en-US" sz="1600" b="0" dirty="0">
                <a:solidFill>
                  <a:srgbClr val="0000CC"/>
                </a:solidFill>
              </a:rPr>
              <a:t>Cu–Cu	11/31/100 GeV/u</a:t>
            </a:r>
          </a:p>
          <a:p>
            <a:pPr>
              <a:spcBef>
                <a:spcPct val="20000"/>
              </a:spcBef>
              <a:buClr>
                <a:srgbClr val="FFFFFF"/>
              </a:buClr>
              <a:buSzPct val="25000"/>
              <a:tabLst>
                <a:tab pos="682625" algn="l"/>
              </a:tabLst>
            </a:pPr>
            <a:r>
              <a:rPr kumimoji="1" lang="en-US" sz="1600" dirty="0">
                <a:solidFill>
                  <a:srgbClr val="0000CC"/>
                </a:solidFill>
              </a:rPr>
              <a:t>U – U	100 GeV/u</a:t>
            </a:r>
          </a:p>
          <a:p>
            <a:pPr>
              <a:spcBef>
                <a:spcPct val="20000"/>
              </a:spcBef>
              <a:buClr>
                <a:srgbClr val="FFFFFF"/>
              </a:buClr>
              <a:buSzPct val="25000"/>
              <a:tabLst>
                <a:tab pos="682625" algn="l"/>
              </a:tabLst>
            </a:pPr>
            <a:r>
              <a:rPr kumimoji="1" lang="de-DE" sz="1600" dirty="0" err="1">
                <a:solidFill>
                  <a:srgbClr val="0000CC"/>
                </a:solidFill>
              </a:rPr>
              <a:t>Ru</a:t>
            </a:r>
            <a:r>
              <a:rPr kumimoji="1" lang="de-DE" sz="1600" dirty="0">
                <a:solidFill>
                  <a:srgbClr val="0000CC"/>
                </a:solidFill>
              </a:rPr>
              <a:t> – </a:t>
            </a:r>
            <a:r>
              <a:rPr kumimoji="1" lang="de-DE" sz="1600" dirty="0" err="1">
                <a:solidFill>
                  <a:srgbClr val="0000CC"/>
                </a:solidFill>
              </a:rPr>
              <a:t>Ru</a:t>
            </a:r>
            <a:r>
              <a:rPr kumimoji="1" lang="de-DE" sz="1600" dirty="0">
                <a:solidFill>
                  <a:srgbClr val="0000CC"/>
                </a:solidFill>
              </a:rPr>
              <a:t>     100 </a:t>
            </a:r>
            <a:r>
              <a:rPr kumimoji="1" lang="de-DE" sz="1600" dirty="0" err="1">
                <a:solidFill>
                  <a:srgbClr val="0000CC"/>
                </a:solidFill>
              </a:rPr>
              <a:t>GeV</a:t>
            </a:r>
            <a:r>
              <a:rPr kumimoji="1" lang="de-DE" sz="1600" dirty="0">
                <a:solidFill>
                  <a:srgbClr val="0000CC"/>
                </a:solidFill>
              </a:rPr>
              <a:t>/u</a:t>
            </a:r>
          </a:p>
          <a:p>
            <a:pPr>
              <a:spcBef>
                <a:spcPct val="20000"/>
              </a:spcBef>
              <a:buClr>
                <a:srgbClr val="FFFFFF"/>
              </a:buClr>
              <a:buSzPct val="25000"/>
              <a:tabLst>
                <a:tab pos="682625" algn="l"/>
              </a:tabLst>
            </a:pPr>
            <a:r>
              <a:rPr kumimoji="1" lang="de-DE" sz="1600" dirty="0" err="1">
                <a:solidFill>
                  <a:srgbClr val="0000CC"/>
                </a:solidFill>
              </a:rPr>
              <a:t>Zr</a:t>
            </a:r>
            <a:r>
              <a:rPr kumimoji="1" lang="de-DE" sz="1600" dirty="0">
                <a:solidFill>
                  <a:srgbClr val="0000CC"/>
                </a:solidFill>
              </a:rPr>
              <a:t> – </a:t>
            </a:r>
            <a:r>
              <a:rPr kumimoji="1" lang="de-DE" sz="1600" dirty="0" err="1">
                <a:solidFill>
                  <a:srgbClr val="0000CC"/>
                </a:solidFill>
              </a:rPr>
              <a:t>Zr</a:t>
            </a:r>
            <a:r>
              <a:rPr kumimoji="1" lang="de-DE" sz="1600" dirty="0">
                <a:solidFill>
                  <a:srgbClr val="0000CC"/>
                </a:solidFill>
              </a:rPr>
              <a:t>       100 </a:t>
            </a:r>
            <a:r>
              <a:rPr kumimoji="1" lang="de-DE" sz="1600" dirty="0" err="1">
                <a:solidFill>
                  <a:srgbClr val="0000CC"/>
                </a:solidFill>
              </a:rPr>
              <a:t>GeV</a:t>
            </a:r>
            <a:r>
              <a:rPr kumimoji="1" lang="de-DE" sz="1600" dirty="0">
                <a:solidFill>
                  <a:srgbClr val="0000CC"/>
                </a:solidFill>
              </a:rPr>
              <a:t>/u</a:t>
            </a:r>
            <a:endParaRPr kumimoji="1" lang="en-US" sz="1600" b="0" dirty="0">
              <a:solidFill>
                <a:srgbClr val="0000CC"/>
              </a:solidFill>
            </a:endParaRPr>
          </a:p>
          <a:p>
            <a:pPr algn="l" eaLnBrk="0" hangingPunct="0">
              <a:spcBef>
                <a:spcPct val="20000"/>
              </a:spcBef>
              <a:buClr>
                <a:srgbClr val="FFFFFF"/>
              </a:buClr>
              <a:buSzPct val="25000"/>
              <a:buFont typeface="Wingdings" pitchFamily="30" charset="2"/>
              <a:buNone/>
              <a:tabLst>
                <a:tab pos="682625" algn="l"/>
              </a:tabLst>
            </a:pPr>
            <a:r>
              <a:rPr kumimoji="1" lang="en-US" sz="1600" b="0" dirty="0">
                <a:solidFill>
                  <a:srgbClr val="0000CC"/>
                </a:solidFill>
              </a:rPr>
              <a:t>p</a:t>
            </a:r>
            <a:r>
              <a:rPr kumimoji="1" lang="en-US" sz="1600" b="0" dirty="0">
                <a:solidFill>
                  <a:srgbClr val="0000CC"/>
                </a:solidFill>
                <a:sym typeface="Symbol" pitchFamily="30" charset="2"/>
              </a:rPr>
              <a:t></a:t>
            </a:r>
            <a:r>
              <a:rPr kumimoji="1" lang="en-US" sz="1600" b="0" dirty="0">
                <a:solidFill>
                  <a:srgbClr val="0000CC"/>
                </a:solidFill>
              </a:rPr>
              <a:t>–p</a:t>
            </a:r>
            <a:r>
              <a:rPr kumimoji="1" lang="en-US" sz="1600" b="0" dirty="0">
                <a:solidFill>
                  <a:srgbClr val="0000CC"/>
                </a:solidFill>
                <a:sym typeface="Symbol" pitchFamily="30" charset="2"/>
              </a:rPr>
              <a:t></a:t>
            </a:r>
            <a:r>
              <a:rPr kumimoji="1" lang="en-US" sz="1600" b="0" dirty="0">
                <a:solidFill>
                  <a:srgbClr val="0000CC"/>
                </a:solidFill>
              </a:rPr>
              <a:t> 	11/31/100/250/255 GeV </a:t>
            </a:r>
            <a:endParaRPr kumimoji="1" lang="en-US" sz="1600" dirty="0">
              <a:solidFill>
                <a:srgbClr val="0000CC"/>
              </a:solidFill>
            </a:endParaRPr>
          </a:p>
          <a:p>
            <a:pPr>
              <a:spcBef>
                <a:spcPct val="20000"/>
              </a:spcBef>
              <a:buClr>
                <a:srgbClr val="FFFFFF"/>
              </a:buClr>
              <a:buSzPct val="25000"/>
              <a:tabLst>
                <a:tab pos="806450" algn="l"/>
              </a:tabLst>
            </a:pPr>
            <a:r>
              <a:rPr kumimoji="1" lang="en-US" sz="1600" dirty="0">
                <a:solidFill>
                  <a:srgbClr val="0000CC"/>
                </a:solidFill>
              </a:rPr>
              <a:t>He3 – Au*  100 GeV/u </a:t>
            </a:r>
          </a:p>
          <a:p>
            <a:pPr>
              <a:spcBef>
                <a:spcPct val="20000"/>
              </a:spcBef>
              <a:buClr>
                <a:srgbClr val="FFFFFF"/>
              </a:buClr>
              <a:buSzPct val="25000"/>
              <a:tabLst>
                <a:tab pos="806450" algn="l"/>
              </a:tabLst>
            </a:pPr>
            <a:r>
              <a:rPr kumimoji="1" lang="en-US" sz="1600" dirty="0">
                <a:solidFill>
                  <a:srgbClr val="0000CC"/>
                </a:solidFill>
              </a:rPr>
              <a:t>d–Au*   100 GeV/u</a:t>
            </a:r>
            <a:endParaRPr kumimoji="1" lang="en-US" sz="1600" b="0" dirty="0">
              <a:solidFill>
                <a:srgbClr val="0000CC"/>
              </a:solidFill>
            </a:endParaRPr>
          </a:p>
          <a:p>
            <a:pPr algn="l" eaLnBrk="0" hangingPunct="0">
              <a:spcBef>
                <a:spcPct val="20000"/>
              </a:spcBef>
              <a:buClr>
                <a:srgbClr val="FFFFFF"/>
              </a:buClr>
              <a:buSzPct val="25000"/>
              <a:buFont typeface="Wingdings" pitchFamily="30" charset="2"/>
              <a:buNone/>
              <a:tabLst>
                <a:tab pos="806450" algn="l"/>
              </a:tabLst>
            </a:pPr>
            <a:r>
              <a:rPr kumimoji="1" lang="en-US" sz="1600" b="0" dirty="0">
                <a:solidFill>
                  <a:srgbClr val="0000CC"/>
                </a:solidFill>
              </a:rPr>
              <a:t>p</a:t>
            </a:r>
            <a:r>
              <a:rPr kumimoji="1" lang="en-US" sz="1600" b="0" dirty="0">
                <a:solidFill>
                  <a:srgbClr val="0000CC"/>
                </a:solidFill>
                <a:sym typeface="Symbol" pitchFamily="30" charset="2"/>
              </a:rPr>
              <a:t></a:t>
            </a:r>
            <a:r>
              <a:rPr kumimoji="1" lang="en-US" sz="1600" b="0" dirty="0">
                <a:solidFill>
                  <a:srgbClr val="0000CC"/>
                </a:solidFill>
              </a:rPr>
              <a:t> – Au*	100 GeV/u</a:t>
            </a:r>
            <a:endParaRPr kumimoji="1" lang="en-US" sz="1200" b="0" dirty="0">
              <a:solidFill>
                <a:srgbClr val="0000CC"/>
              </a:solidFill>
            </a:endParaRPr>
          </a:p>
          <a:p>
            <a:pPr algn="l">
              <a:spcBef>
                <a:spcPct val="20000"/>
              </a:spcBef>
              <a:buClr>
                <a:srgbClr val="FFFFFF"/>
              </a:buClr>
              <a:buSzPct val="25000"/>
              <a:tabLst>
                <a:tab pos="806450" algn="l"/>
              </a:tabLst>
            </a:pPr>
            <a:r>
              <a:rPr kumimoji="1" lang="en-US" sz="1600" b="0" dirty="0">
                <a:solidFill>
                  <a:srgbClr val="0000CC"/>
                </a:solidFill>
              </a:rPr>
              <a:t>Cu – Au*	100 GeV/u </a:t>
            </a:r>
          </a:p>
          <a:p>
            <a:pPr algn="l">
              <a:spcBef>
                <a:spcPct val="20000"/>
              </a:spcBef>
              <a:buClr>
                <a:srgbClr val="FFFFFF"/>
              </a:buClr>
              <a:buSzPct val="25000"/>
              <a:tabLst>
                <a:tab pos="806450" algn="l"/>
              </a:tabLst>
            </a:pPr>
            <a:r>
              <a:rPr kumimoji="1" lang="en-US" sz="1200" b="0" dirty="0">
                <a:solidFill>
                  <a:srgbClr val="0000CC"/>
                </a:solidFill>
              </a:rPr>
              <a:t>(*asymmetric rigidity)</a:t>
            </a:r>
            <a:endParaRPr kumimoji="1" lang="en-US" sz="1600" b="0" dirty="0">
              <a:solidFill>
                <a:srgbClr val="0000CC"/>
              </a:solidFill>
            </a:endParaRPr>
          </a:p>
        </p:txBody>
      </p:sp>
      <p:sp>
        <p:nvSpPr>
          <p:cNvPr id="18497" name="Text Box 65"/>
          <p:cNvSpPr txBox="1">
            <a:spLocks noChangeArrowheads="1"/>
          </p:cNvSpPr>
          <p:nvPr/>
        </p:nvSpPr>
        <p:spPr bwMode="auto">
          <a:xfrm>
            <a:off x="7653" y="5928515"/>
            <a:ext cx="3736787" cy="92948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FF"/>
            </a:solidFill>
            <a:miter lim="800000"/>
            <a:headEnd type="none" w="sm" len="sm"/>
            <a:tailEnd type="none" w="med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30" charset="2"/>
              <a:buNone/>
              <a:tabLst>
                <a:tab pos="911225" algn="l"/>
              </a:tabLst>
            </a:pPr>
            <a:r>
              <a:rPr kumimoji="1" lang="en-US" sz="1600" dirty="0">
                <a:solidFill>
                  <a:srgbClr val="0033CC"/>
                </a:solidFill>
              </a:rPr>
              <a:t>Achieved peak luminosities (100 GeV):</a:t>
            </a:r>
          </a:p>
          <a:p>
            <a:pPr algn="l"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Monotype Sorts" pitchFamily="30" charset="2"/>
              <a:buNone/>
              <a:tabLst>
                <a:tab pos="911225" algn="l"/>
              </a:tabLst>
            </a:pPr>
            <a:r>
              <a:rPr kumimoji="1" lang="en-US" sz="1600" b="0" dirty="0">
                <a:solidFill>
                  <a:srgbClr val="0033CC"/>
                </a:solidFill>
              </a:rPr>
              <a:t>Au–Au  		 	</a:t>
            </a:r>
            <a:r>
              <a:rPr kumimoji="1" lang="en-US" sz="1600" b="0" dirty="0">
                <a:solidFill>
                  <a:srgbClr val="0033CC"/>
                </a:solidFill>
                <a:ea typeface="Times New Roman" pitchFamily="30" charset="0"/>
                <a:cs typeface="Times New Roman" pitchFamily="30" charset="0"/>
              </a:rPr>
              <a:t>155</a:t>
            </a:r>
            <a:r>
              <a:rPr kumimoji="1" lang="en-US" sz="1600" b="0" dirty="0">
                <a:solidFill>
                  <a:srgbClr val="0033CC"/>
                </a:solidFill>
                <a:ea typeface="Times New Roman" pitchFamily="30" charset="0"/>
                <a:cs typeface="Times New Roman" pitchFamily="30" charset="0"/>
                <a:sym typeface="Symbol" pitchFamily="30" charset="2"/>
              </a:rPr>
              <a:t></a:t>
            </a:r>
            <a:r>
              <a:rPr kumimoji="1" lang="en-US" sz="1600" b="0" dirty="0">
                <a:solidFill>
                  <a:srgbClr val="0033CC"/>
                </a:solidFill>
                <a:ea typeface="Times New Roman" pitchFamily="30" charset="0"/>
                <a:cs typeface="Times New Roman" pitchFamily="30" charset="0"/>
              </a:rPr>
              <a:t>10</a:t>
            </a:r>
            <a:r>
              <a:rPr kumimoji="1" lang="en-US" sz="1600" baseline="30000" dirty="0">
                <a:solidFill>
                  <a:srgbClr val="0033CC"/>
                </a:solidFill>
                <a:ea typeface="Times New Roman" pitchFamily="30" charset="0"/>
                <a:cs typeface="Times New Roman" pitchFamily="30" charset="0"/>
              </a:rPr>
              <a:t>26</a:t>
            </a:r>
            <a:r>
              <a:rPr kumimoji="1" lang="en-US" sz="1600" b="0" dirty="0">
                <a:solidFill>
                  <a:srgbClr val="0033CC"/>
                </a:solidFill>
              </a:rPr>
              <a:t> cm</a:t>
            </a:r>
            <a:r>
              <a:rPr kumimoji="1" lang="en-US" sz="1600" b="0" baseline="30000" dirty="0">
                <a:solidFill>
                  <a:srgbClr val="0033CC"/>
                </a:solidFill>
              </a:rPr>
              <a:t>-2</a:t>
            </a:r>
            <a:r>
              <a:rPr kumimoji="1" lang="en-US" sz="1600" b="0" dirty="0">
                <a:solidFill>
                  <a:srgbClr val="0033CC"/>
                </a:solidFill>
              </a:rPr>
              <a:t> s </a:t>
            </a:r>
            <a:r>
              <a:rPr kumimoji="1" lang="en-US" sz="1600" b="0" baseline="30000" dirty="0">
                <a:solidFill>
                  <a:srgbClr val="0033CC"/>
                </a:solidFill>
              </a:rPr>
              <a:t>-1</a:t>
            </a:r>
            <a:endParaRPr kumimoji="1" lang="en-US" sz="1600" b="0" dirty="0">
              <a:solidFill>
                <a:srgbClr val="0033CC"/>
              </a:solidFill>
            </a:endParaRPr>
          </a:p>
          <a:p>
            <a:pPr algn="l" eaLnBrk="0" hangingPunct="0">
              <a:spcBef>
                <a:spcPct val="20000"/>
              </a:spcBef>
              <a:buClr>
                <a:srgbClr val="FFFFFF"/>
              </a:buClr>
              <a:buSzPct val="25000"/>
              <a:buFont typeface="Wingdings" pitchFamily="30" charset="2"/>
              <a:buNone/>
              <a:tabLst>
                <a:tab pos="911225" algn="l"/>
              </a:tabLst>
            </a:pPr>
            <a:r>
              <a:rPr kumimoji="1" lang="en-US" sz="1600" b="0" dirty="0">
                <a:solidFill>
                  <a:srgbClr val="0033CC"/>
                </a:solidFill>
              </a:rPr>
              <a:t>p</a:t>
            </a:r>
            <a:r>
              <a:rPr kumimoji="1" lang="en-US" sz="1600" b="0" dirty="0">
                <a:solidFill>
                  <a:srgbClr val="0033CC"/>
                </a:solidFill>
                <a:sym typeface="Symbol" pitchFamily="30" charset="2"/>
              </a:rPr>
              <a:t></a:t>
            </a:r>
            <a:r>
              <a:rPr kumimoji="1" lang="en-US" sz="1600" b="0" dirty="0">
                <a:solidFill>
                  <a:srgbClr val="0033CC"/>
                </a:solidFill>
              </a:rPr>
              <a:t>–p</a:t>
            </a:r>
            <a:r>
              <a:rPr kumimoji="1" lang="en-US" sz="1600" b="0" dirty="0">
                <a:solidFill>
                  <a:srgbClr val="0033CC"/>
                </a:solidFill>
                <a:sym typeface="Symbol" pitchFamily="30" charset="2"/>
              </a:rPr>
              <a:t></a:t>
            </a:r>
            <a:r>
              <a:rPr kumimoji="1" lang="en-US" sz="1600" b="0" dirty="0">
                <a:solidFill>
                  <a:srgbClr val="0033CC"/>
                </a:solidFill>
              </a:rPr>
              <a:t> 			 245</a:t>
            </a:r>
            <a:r>
              <a:rPr kumimoji="1" lang="en-US" sz="1600" b="0" dirty="0">
                <a:solidFill>
                  <a:srgbClr val="0033CC"/>
                </a:solidFill>
                <a:ea typeface="Times New Roman" pitchFamily="30" charset="0"/>
                <a:cs typeface="Times New Roman" pitchFamily="30" charset="0"/>
                <a:sym typeface="Symbol" pitchFamily="30" charset="2"/>
              </a:rPr>
              <a:t></a:t>
            </a:r>
            <a:r>
              <a:rPr kumimoji="1" lang="en-US" sz="1600" b="0" dirty="0">
                <a:solidFill>
                  <a:srgbClr val="0033CC"/>
                </a:solidFill>
                <a:ea typeface="Times New Roman" pitchFamily="30" charset="0"/>
                <a:cs typeface="Times New Roman" pitchFamily="30" charset="0"/>
              </a:rPr>
              <a:t>10</a:t>
            </a:r>
            <a:r>
              <a:rPr kumimoji="1" lang="en-US" sz="1600" b="0" baseline="30000" dirty="0">
                <a:solidFill>
                  <a:srgbClr val="0033CC"/>
                </a:solidFill>
                <a:ea typeface="Times New Roman" pitchFamily="30" charset="0"/>
                <a:cs typeface="Times New Roman" pitchFamily="30" charset="0"/>
              </a:rPr>
              <a:t>30</a:t>
            </a:r>
            <a:r>
              <a:rPr kumimoji="1" lang="en-US" sz="1600" b="0" dirty="0">
                <a:solidFill>
                  <a:srgbClr val="0033CC"/>
                </a:solidFill>
              </a:rPr>
              <a:t> cm</a:t>
            </a:r>
            <a:r>
              <a:rPr kumimoji="1" lang="en-US" sz="1600" b="0" baseline="30000" dirty="0">
                <a:solidFill>
                  <a:srgbClr val="0033CC"/>
                </a:solidFill>
              </a:rPr>
              <a:t>-2</a:t>
            </a:r>
            <a:r>
              <a:rPr kumimoji="1" lang="en-US" sz="1600" b="0" dirty="0">
                <a:solidFill>
                  <a:srgbClr val="0033CC"/>
                </a:solidFill>
              </a:rPr>
              <a:t> s </a:t>
            </a:r>
            <a:r>
              <a:rPr kumimoji="1" lang="en-US" sz="1600" b="0" baseline="30000" dirty="0">
                <a:solidFill>
                  <a:srgbClr val="0033CC"/>
                </a:solidFill>
              </a:rPr>
              <a:t>-1</a:t>
            </a:r>
            <a:endParaRPr kumimoji="1" lang="en-US" sz="1600" b="0" dirty="0">
              <a:solidFill>
                <a:srgbClr val="0033CC"/>
              </a:solidFill>
            </a:endParaRPr>
          </a:p>
        </p:txBody>
      </p:sp>
      <p:sp>
        <p:nvSpPr>
          <p:cNvPr id="18498" name="Line 66"/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99" name="Oval 67"/>
          <p:cNvSpPr>
            <a:spLocks noChangeArrowheads="1"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500" name="Oval 68"/>
          <p:cNvSpPr>
            <a:spLocks noChangeArrowheads="1"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501" name="Freeform 69"/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8502" name="Text Box 70"/>
          <p:cNvSpPr txBox="1">
            <a:spLocks noChangeArrowheads="1"/>
          </p:cNvSpPr>
          <p:nvPr/>
        </p:nvSpPr>
        <p:spPr bwMode="auto">
          <a:xfrm>
            <a:off x="552450" y="3352800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EBIS</a:t>
            </a:r>
          </a:p>
        </p:txBody>
      </p:sp>
      <p:pic>
        <p:nvPicPr>
          <p:cNvPr id="71" name="Picture 8">
            <a:extLst>
              <a:ext uri="{FF2B5EF4-FFF2-40B4-BE49-F238E27FC236}">
                <a16:creationId xmlns:a16="http://schemas.microsoft.com/office/drawing/2014/main" id="{E75C90B5-C76B-42E4-A672-DA4B4C445B3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93" y="1887302"/>
            <a:ext cx="705082" cy="67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">
            <a:extLst>
              <a:ext uri="{FF2B5EF4-FFF2-40B4-BE49-F238E27FC236}">
                <a16:creationId xmlns:a16="http://schemas.microsoft.com/office/drawing/2014/main" id="{C53D54CE-479C-4841-8021-F653F7C178D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" y="1179512"/>
            <a:ext cx="98518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00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FDF9E-4EE5-4CCB-A2E2-F2EEF692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92" y="331769"/>
            <a:ext cx="7772400" cy="658368"/>
          </a:xfrm>
        </p:spPr>
        <p:txBody>
          <a:bodyPr>
            <a:normAutofit fontScale="90000"/>
          </a:bodyPr>
          <a:lstStyle/>
          <a:p>
            <a:r>
              <a:rPr lang="en-US" dirty="0"/>
              <a:t>56MHz SRF cavity: </a:t>
            </a:r>
            <a:r>
              <a:rPr lang="en-US" altLang="en-US" b="1" dirty="0">
                <a:solidFill>
                  <a:srgbClr val="0000FF"/>
                </a:solidFill>
              </a:rPr>
              <a:t>Mitigation of IBS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D6987-F636-4AEF-A650-63895C312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278" y="1195907"/>
            <a:ext cx="8229600" cy="1036723"/>
          </a:xfrm>
        </p:spPr>
        <p:txBody>
          <a:bodyPr>
            <a:normAutofit/>
          </a:bodyPr>
          <a:lstStyle/>
          <a:p>
            <a:r>
              <a:rPr lang="en-US" sz="2200" dirty="0"/>
              <a:t>Measured beam profile with 197MHz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5BD69-BDA3-4066-8D0E-957DCD4B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E46EC5C8-4751-49D4-A2E9-51F8E2409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" r="49152"/>
          <a:stretch/>
        </p:blipFill>
        <p:spPr bwMode="auto">
          <a:xfrm>
            <a:off x="1828800" y="1600200"/>
            <a:ext cx="4572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DAD69C-1EEF-45E2-B328-F129FD63E593}"/>
              </a:ext>
            </a:extLst>
          </p:cNvPr>
          <p:cNvSpPr txBox="1"/>
          <p:nvPr/>
        </p:nvSpPr>
        <p:spPr>
          <a:xfrm>
            <a:off x="5638800" y="24384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hours into store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14DE0-0C3E-49CC-ACFB-562757AB778A}"/>
              </a:ext>
            </a:extLst>
          </p:cNvPr>
          <p:cNvSpPr txBox="1"/>
          <p:nvPr/>
        </p:nvSpPr>
        <p:spPr>
          <a:xfrm>
            <a:off x="6400800" y="5629391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solidFill>
                  <a:srgbClr val="320E04"/>
                </a:solidFill>
              </a:rPr>
              <a:t>G. Robert-</a:t>
            </a:r>
            <a:r>
              <a:rPr lang="en-US" altLang="en-US" sz="1400" dirty="0" err="1">
                <a:solidFill>
                  <a:srgbClr val="320E04"/>
                </a:solidFill>
              </a:rPr>
              <a:t>Demolaize</a:t>
            </a:r>
            <a:r>
              <a:rPr lang="en-US" altLang="en-US" sz="1400" dirty="0">
                <a:solidFill>
                  <a:srgbClr val="320E04"/>
                </a:solidFill>
              </a:rPr>
              <a:t>, RHIC 2014 performance, RHIC retreat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0530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FDF9E-4EE5-4CCB-A2E2-F2EEF692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2905"/>
            <a:ext cx="7772400" cy="658368"/>
          </a:xfrm>
        </p:spPr>
        <p:txBody>
          <a:bodyPr>
            <a:normAutofit fontScale="90000"/>
          </a:bodyPr>
          <a:lstStyle/>
          <a:p>
            <a:r>
              <a:rPr lang="en-US" dirty="0"/>
              <a:t>56MHz SRF cavity: </a:t>
            </a:r>
            <a:r>
              <a:rPr lang="en-US" altLang="en-US" b="1" dirty="0">
                <a:solidFill>
                  <a:srgbClr val="0000FF"/>
                </a:solidFill>
              </a:rPr>
              <a:t>Mitigation of IBS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D6987-F636-4AEF-A650-63895C312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8353806" cy="914400"/>
          </a:xfrm>
        </p:spPr>
        <p:txBody>
          <a:bodyPr>
            <a:normAutofit/>
          </a:bodyPr>
          <a:lstStyle/>
          <a:p>
            <a:r>
              <a:rPr lang="en-US" sz="2200" dirty="0"/>
              <a:t>A 56MHz SRF cavity to provide short bunch and avoid re-bucketing RF </a:t>
            </a:r>
            <a:r>
              <a:rPr lang="en-US" sz="2200" dirty="0" err="1"/>
              <a:t>gymnatics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5BD69-BDA3-4066-8D0E-957DCD4B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D1CAF-DA68-4F51-9D02-D03CE4539A5E}"/>
              </a:ext>
            </a:extLst>
          </p:cNvPr>
          <p:cNvSpPr txBox="1"/>
          <p:nvPr/>
        </p:nvSpPr>
        <p:spPr>
          <a:xfrm>
            <a:off x="180594" y="6442407"/>
            <a:ext cx="6350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A. V. </a:t>
            </a:r>
            <a:r>
              <a:rPr lang="en-US" sz="1400" dirty="0" err="1"/>
              <a:t>Fedotov</a:t>
            </a:r>
            <a:r>
              <a:rPr lang="en-US" sz="1400" dirty="0"/>
              <a:t>, I. Ben-</a:t>
            </a:r>
            <a:r>
              <a:rPr lang="en-US" sz="1400" dirty="0" err="1"/>
              <a:t>Zvi</a:t>
            </a:r>
            <a:r>
              <a:rPr lang="en-US" sz="1400" dirty="0"/>
              <a:t>, </a:t>
            </a:r>
            <a:r>
              <a:rPr lang="en-US" sz="1400" dirty="0" err="1"/>
              <a:t>Proceedingsof</a:t>
            </a:r>
            <a:r>
              <a:rPr lang="en-US" sz="1400" dirty="0"/>
              <a:t> PAC09,Vancouver,BC,Canada, 2009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045A6F-8849-4155-B2BE-5668DF01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57400"/>
            <a:ext cx="6248400" cy="358855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5D90CA-B2D6-4794-9D9A-4F97A2014200}"/>
              </a:ext>
            </a:extLst>
          </p:cNvPr>
          <p:cNvSpPr txBox="1">
            <a:spLocks/>
          </p:cNvSpPr>
          <p:nvPr/>
        </p:nvSpPr>
        <p:spPr>
          <a:xfrm>
            <a:off x="609600" y="5599691"/>
            <a:ext cx="8353806" cy="801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200" dirty="0"/>
              <a:t>Cavity is designed to be a quarter-wave resonator, located at RHIC IP-4 </a:t>
            </a:r>
          </a:p>
        </p:txBody>
      </p:sp>
    </p:spTree>
    <p:extLst>
      <p:ext uri="{BB962C8B-B14F-4D97-AF65-F5344CB8AC3E}">
        <p14:creationId xmlns:p14="http://schemas.microsoft.com/office/powerpoint/2010/main" val="1965019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FDF9E-4EE5-4CCB-A2E2-F2EEF692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1" y="222238"/>
            <a:ext cx="7772400" cy="658368"/>
          </a:xfrm>
        </p:spPr>
        <p:txBody>
          <a:bodyPr>
            <a:normAutofit fontScale="90000"/>
          </a:bodyPr>
          <a:lstStyle/>
          <a:p>
            <a:r>
              <a:rPr lang="en-US" dirty="0"/>
              <a:t>56MHz SRF cavity commissioning in 2014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5BD69-BDA3-4066-8D0E-957DCD4B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64AB4-98E8-42E7-B135-0224787E072B}"/>
              </a:ext>
            </a:extLst>
          </p:cNvPr>
          <p:cNvSpPr txBox="1"/>
          <p:nvPr/>
        </p:nvSpPr>
        <p:spPr>
          <a:xfrm>
            <a:off x="76200" y="6550223"/>
            <a:ext cx="5039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Q. Wu, et al, Proceedings of SRF2015, Whistler, BC, Canada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2E8229-556C-4AE6-AECC-6AE703F92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8"/>
          <a:stretch/>
        </p:blipFill>
        <p:spPr>
          <a:xfrm>
            <a:off x="591245" y="3309709"/>
            <a:ext cx="4002321" cy="3106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2C73C1-D53E-4D5A-9E9C-B20367992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03"/>
          <a:stretch/>
        </p:blipFill>
        <p:spPr>
          <a:xfrm>
            <a:off x="4867254" y="3364679"/>
            <a:ext cx="4096151" cy="3188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BEA339-0D3C-4EF7-A055-B0F7655F5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947" y="1066800"/>
            <a:ext cx="4216453" cy="1916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2EC4F-FB5A-491D-A6DE-A52459FD4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48" y="1066800"/>
            <a:ext cx="4216454" cy="213946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BEAEF9A-A811-430D-BCB3-89596DD8F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23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0891"/>
            <a:ext cx="7772400" cy="810768"/>
          </a:xfrm>
        </p:spPr>
        <p:txBody>
          <a:bodyPr>
            <a:normAutofit/>
          </a:bodyPr>
          <a:lstStyle/>
          <a:p>
            <a:r>
              <a:rPr lang="de-DE" sz="3400" dirty="0"/>
              <a:t>Asymmetric collision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57772D-25BF-42D9-96B9-F13EDDE27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0" y="1066800"/>
            <a:ext cx="8074819" cy="5638800"/>
          </a:xfrm>
        </p:spPr>
        <p:txBody>
          <a:bodyPr>
            <a:normAutofit/>
          </a:bodyPr>
          <a:lstStyle/>
          <a:p>
            <a:r>
              <a:rPr lang="en-US" dirty="0"/>
              <a:t>RHIC started its asymmetric collision d-Au in 2003. Different from LHC, RHIC carries out asymmetric collision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000" dirty="0"/>
          </a:p>
          <a:p>
            <a:r>
              <a:rPr lang="en-US" dirty="0"/>
              <a:t>The successful development of He3-Au in 2014 demonstrated the feasibility of local orbit path through D0. This set the path for the later-on p-Au operation with re-positioned D0 magnets</a:t>
            </a:r>
          </a:p>
          <a:p>
            <a:r>
              <a:rPr lang="en-US" dirty="0"/>
              <a:t>More to see lecture on Performance Highlights from the LHC, M. Schaumann, Nov. 5, afternoon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189070-A211-4F17-A361-1A62D07E70EE}"/>
              </a:ext>
            </a:extLst>
          </p:cNvPr>
          <p:cNvGrpSpPr/>
          <p:nvPr/>
        </p:nvGrpSpPr>
        <p:grpSpPr>
          <a:xfrm>
            <a:off x="2057400" y="1881178"/>
            <a:ext cx="4572000" cy="2919421"/>
            <a:chOff x="1425034" y="3352800"/>
            <a:chExt cx="5356766" cy="32851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1252" t="13992" r="11111"/>
            <a:stretch/>
          </p:blipFill>
          <p:spPr>
            <a:xfrm>
              <a:off x="1523999" y="3352800"/>
              <a:ext cx="5257801" cy="328511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5F683D-7558-40AA-B953-4729DC0652E7}"/>
                </a:ext>
              </a:extLst>
            </p:cNvPr>
            <p:cNvSpPr/>
            <p:nvPr/>
          </p:nvSpPr>
          <p:spPr>
            <a:xfrm>
              <a:off x="1425034" y="3429000"/>
              <a:ext cx="479966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D38A9F-348C-4003-89E4-B9039F646D0F}"/>
                </a:ext>
              </a:extLst>
            </p:cNvPr>
            <p:cNvSpPr/>
            <p:nvPr/>
          </p:nvSpPr>
          <p:spPr>
            <a:xfrm>
              <a:off x="5638800" y="4038600"/>
              <a:ext cx="1143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D039F9-BDC7-45E4-862E-9B6ED174F20F}"/>
                </a:ext>
              </a:extLst>
            </p:cNvPr>
            <p:cNvSpPr/>
            <p:nvPr/>
          </p:nvSpPr>
          <p:spPr>
            <a:xfrm>
              <a:off x="5791200" y="5338255"/>
              <a:ext cx="9906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CE5EED5-126A-4C24-9BA5-641C9671CAB8}"/>
                </a:ext>
              </a:extLst>
            </p:cNvPr>
            <p:cNvSpPr/>
            <p:nvPr/>
          </p:nvSpPr>
          <p:spPr>
            <a:xfrm>
              <a:off x="3352800" y="6324600"/>
              <a:ext cx="2133600" cy="313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9FB7F0-B17F-4E38-80C2-EB918D726473}"/>
                </a:ext>
              </a:extLst>
            </p:cNvPr>
            <p:cNvSpPr/>
            <p:nvPr/>
          </p:nvSpPr>
          <p:spPr>
            <a:xfrm>
              <a:off x="3634834" y="4610100"/>
              <a:ext cx="479966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137F30B-9CC6-4249-8AFC-6BE35EFC5B74}"/>
              </a:ext>
            </a:extLst>
          </p:cNvPr>
          <p:cNvSpPr txBox="1"/>
          <p:nvPr/>
        </p:nvSpPr>
        <p:spPr>
          <a:xfrm>
            <a:off x="6019800" y="1748841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00712-8CCB-4790-971D-054F16B755BD}"/>
              </a:ext>
            </a:extLst>
          </p:cNvPr>
          <p:cNvSpPr txBox="1"/>
          <p:nvPr/>
        </p:nvSpPr>
        <p:spPr>
          <a:xfrm>
            <a:off x="5639564" y="3212382"/>
            <a:ext cx="9797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ramp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2E2ABD-E08D-4A14-A5D0-F1122DC822E2}"/>
              </a:ext>
            </a:extLst>
          </p:cNvPr>
          <p:cNvSpPr txBox="1"/>
          <p:nvPr/>
        </p:nvSpPr>
        <p:spPr>
          <a:xfrm>
            <a:off x="3328837" y="2746152"/>
            <a:ext cx="162416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injection of d</a:t>
            </a:r>
          </a:p>
          <a:p>
            <a:r>
              <a:rPr lang="en-US" sz="2000" dirty="0"/>
              <a:t>store Au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CB0931-BB3F-4D0C-A30D-51750A7F7A03}"/>
                  </a:ext>
                </a:extLst>
              </p:cNvPr>
              <p:cNvSpPr txBox="1"/>
              <p:nvPr/>
            </p:nvSpPr>
            <p:spPr>
              <a:xfrm>
                <a:off x="3702748" y="4024854"/>
                <a:ext cx="355373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mini- ramp Au just above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dirty="0"/>
                  <a:t>   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CB0931-BB3F-4D0C-A30D-51750A7F7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748" y="4024854"/>
                <a:ext cx="3553730" cy="400110"/>
              </a:xfrm>
              <a:prstGeom prst="rect">
                <a:avLst/>
              </a:prstGeom>
              <a:blipFill>
                <a:blip r:embed="rId3"/>
                <a:stretch>
                  <a:fillRect l="-1715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7455F25-95F7-4FCC-8A9A-2ECE08A02323}"/>
              </a:ext>
            </a:extLst>
          </p:cNvPr>
          <p:cNvSpPr txBox="1"/>
          <p:nvPr/>
        </p:nvSpPr>
        <p:spPr>
          <a:xfrm>
            <a:off x="2339002" y="3409890"/>
            <a:ext cx="15455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Injection Au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AEC6B7-5ADC-4EC9-8297-0D7413771F0F}"/>
              </a:ext>
            </a:extLst>
          </p:cNvPr>
          <p:cNvSpPr txBox="1"/>
          <p:nvPr/>
        </p:nvSpPr>
        <p:spPr>
          <a:xfrm>
            <a:off x="377239" y="3618152"/>
            <a:ext cx="1984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Injection porch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7D930A-B63C-4879-9ED7-9D50401839B8}"/>
              </a:ext>
            </a:extLst>
          </p:cNvPr>
          <p:cNvSpPr txBox="1"/>
          <p:nvPr/>
        </p:nvSpPr>
        <p:spPr>
          <a:xfrm>
            <a:off x="629008" y="2153146"/>
            <a:ext cx="1809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flattop porch   </a:t>
            </a:r>
          </a:p>
        </p:txBody>
      </p:sp>
    </p:spTree>
    <p:extLst>
      <p:ext uri="{BB962C8B-B14F-4D97-AF65-F5344CB8AC3E}">
        <p14:creationId xmlns:p14="http://schemas.microsoft.com/office/powerpoint/2010/main" val="1334667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1675-0254-4135-81BC-7ED13E9D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1432"/>
            <a:ext cx="7772400" cy="734568"/>
          </a:xfrm>
        </p:spPr>
        <p:txBody>
          <a:bodyPr>
            <a:normAutofit/>
          </a:bodyPr>
          <a:lstStyle/>
          <a:p>
            <a:r>
              <a:rPr lang="en-US" altLang="en-US" sz="3400" b="1" dirty="0">
                <a:solidFill>
                  <a:srgbClr val="0000FF"/>
                </a:solidFill>
              </a:rPr>
              <a:t>RHIC Low Energy Operation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0980C-9B56-4470-977D-29931028F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6DDA6F9-7471-4BDD-B247-E64266262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19200"/>
            <a:ext cx="3581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en-US" altLang="en-US" sz="2000">
                <a:solidFill>
                  <a:srgbClr val="000000"/>
                </a:solidFill>
              </a:rPr>
              <a:t> Motivation: search critical point in QCD phase diagram</a:t>
            </a:r>
          </a:p>
          <a:p>
            <a:pPr eaLnBrk="1" hangingPunct="1">
              <a:spcBef>
                <a:spcPct val="0"/>
              </a:spcBef>
              <a:buSzTx/>
            </a:pPr>
            <a:endParaRPr lang="en-US" altLang="en-US" sz="20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SzTx/>
            </a:pPr>
            <a:r>
              <a:rPr lang="en-US" altLang="en-US" sz="2000">
                <a:solidFill>
                  <a:srgbClr val="000000"/>
                </a:solidFill>
              </a:rPr>
              <a:t> Energy scan extends </a:t>
            </a:r>
            <a:r>
              <a:rPr lang="en-US" altLang="en-US" sz="2000" u="sng">
                <a:solidFill>
                  <a:srgbClr val="000000"/>
                </a:solidFill>
              </a:rPr>
              <a:t>below </a:t>
            </a:r>
            <a:br>
              <a:rPr lang="en-US" altLang="en-US" sz="2000" u="sng">
                <a:solidFill>
                  <a:srgbClr val="000000"/>
                </a:solidFill>
              </a:rPr>
            </a:br>
            <a:r>
              <a:rPr lang="en-US" altLang="en-US" sz="2000" u="sng">
                <a:solidFill>
                  <a:srgbClr val="000000"/>
                </a:solidFill>
              </a:rPr>
              <a:t>nominal injection energy</a:t>
            </a:r>
            <a:r>
              <a:rPr lang="en-US" altLang="en-US" sz="200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SzTx/>
            </a:pPr>
            <a:endParaRPr lang="en-US" altLang="en-US" sz="20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SzTx/>
            </a:pPr>
            <a:r>
              <a:rPr lang="en-US" altLang="en-US" sz="2000">
                <a:solidFill>
                  <a:srgbClr val="000000"/>
                </a:solidFill>
              </a:rPr>
              <a:t> main challeng: magnetic errors at low fields</a:t>
            </a:r>
          </a:p>
        </p:txBody>
      </p:sp>
      <p:pic>
        <p:nvPicPr>
          <p:cNvPr id="6" name="Picture 9" descr="critpoint.pdf">
            <a:extLst>
              <a:ext uri="{FF2B5EF4-FFF2-40B4-BE49-F238E27FC236}">
                <a16:creationId xmlns:a16="http://schemas.microsoft.com/office/drawing/2014/main" id="{3DF39258-CD31-4672-B058-13CC18454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53340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301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1675-0254-4135-81BC-7ED13E9D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1432"/>
            <a:ext cx="7772400" cy="734568"/>
          </a:xfrm>
        </p:spPr>
        <p:txBody>
          <a:bodyPr>
            <a:normAutofit/>
          </a:bodyPr>
          <a:lstStyle/>
          <a:p>
            <a:r>
              <a:rPr lang="en-US" altLang="en-US" sz="3400" b="1" dirty="0">
                <a:solidFill>
                  <a:srgbClr val="0000FF"/>
                </a:solidFill>
              </a:rPr>
              <a:t>RHIC Low Energy Operation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0980C-9B56-4470-977D-29931028F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6DDA6F9-7471-4BDD-B247-E64266262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19200"/>
            <a:ext cx="3581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en-US" altLang="en-US" sz="2000">
                <a:solidFill>
                  <a:srgbClr val="000000"/>
                </a:solidFill>
              </a:rPr>
              <a:t> Motivation: search critical point in QCD phase diagram</a:t>
            </a:r>
          </a:p>
          <a:p>
            <a:pPr eaLnBrk="1" hangingPunct="1">
              <a:spcBef>
                <a:spcPct val="0"/>
              </a:spcBef>
              <a:buSzTx/>
            </a:pPr>
            <a:endParaRPr lang="en-US" altLang="en-US" sz="20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SzTx/>
            </a:pPr>
            <a:r>
              <a:rPr lang="en-US" altLang="en-US" sz="2000">
                <a:solidFill>
                  <a:srgbClr val="000000"/>
                </a:solidFill>
              </a:rPr>
              <a:t> Energy scan extends </a:t>
            </a:r>
            <a:r>
              <a:rPr lang="en-US" altLang="en-US" sz="2000" u="sng">
                <a:solidFill>
                  <a:srgbClr val="000000"/>
                </a:solidFill>
              </a:rPr>
              <a:t>below </a:t>
            </a:r>
            <a:br>
              <a:rPr lang="en-US" altLang="en-US" sz="2000" u="sng">
                <a:solidFill>
                  <a:srgbClr val="000000"/>
                </a:solidFill>
              </a:rPr>
            </a:br>
            <a:r>
              <a:rPr lang="en-US" altLang="en-US" sz="2000" u="sng">
                <a:solidFill>
                  <a:srgbClr val="000000"/>
                </a:solidFill>
              </a:rPr>
              <a:t>nominal injection energy</a:t>
            </a:r>
            <a:r>
              <a:rPr lang="en-US" altLang="en-US" sz="200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SzTx/>
            </a:pPr>
            <a:endParaRPr lang="en-US" altLang="en-US" sz="20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SzTx/>
            </a:pPr>
            <a:r>
              <a:rPr lang="en-US" altLang="en-US" sz="2000">
                <a:solidFill>
                  <a:srgbClr val="000000"/>
                </a:solidFill>
              </a:rPr>
              <a:t> main challeng: magnetic errors at low fields</a:t>
            </a:r>
          </a:p>
        </p:txBody>
      </p:sp>
      <p:pic>
        <p:nvPicPr>
          <p:cNvPr id="6" name="Picture 9" descr="critpoint.pdf">
            <a:extLst>
              <a:ext uri="{FF2B5EF4-FFF2-40B4-BE49-F238E27FC236}">
                <a16:creationId xmlns:a16="http://schemas.microsoft.com/office/drawing/2014/main" id="{3DF39258-CD31-4672-B058-13CC18454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53340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927ADF8-205B-4726-A046-DAC0BF98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605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EF8E8796-574E-45F6-BCAE-556170787A9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019301" y="4305300"/>
            <a:ext cx="2667000" cy="3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7">
            <a:extLst>
              <a:ext uri="{FF2B5EF4-FFF2-40B4-BE49-F238E27FC236}">
                <a16:creationId xmlns:a16="http://schemas.microsoft.com/office/drawing/2014/main" id="{5D137AD2-4F68-463E-B0F3-F35B3A6E8FB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007394" y="5310982"/>
            <a:ext cx="2693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Desing RHIC injection</a:t>
            </a:r>
          </a:p>
        </p:txBody>
      </p:sp>
    </p:spTree>
    <p:extLst>
      <p:ext uri="{BB962C8B-B14F-4D97-AF65-F5344CB8AC3E}">
        <p14:creationId xmlns:p14="http://schemas.microsoft.com/office/powerpoint/2010/main" val="24218724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4828B-EA1F-4FA8-A4CA-6DF8C77CB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63168"/>
          </a:xfrm>
        </p:spPr>
        <p:txBody>
          <a:bodyPr>
            <a:normAutofit fontScale="90000"/>
          </a:bodyPr>
          <a:lstStyle/>
          <a:p>
            <a:r>
              <a:rPr lang="en-US" altLang="en-US" sz="3400" b="1" dirty="0">
                <a:solidFill>
                  <a:srgbClr val="0000FF"/>
                </a:solidFill>
              </a:rPr>
              <a:t>RHIC Low Energy Operation: √s=7.7GeV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881A9-33B4-475C-903A-E2FFC0CD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7B319103-DEAB-44CE-B2C7-A15308535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143000"/>
            <a:ext cx="7543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en-US" altLang="en-US" sz="2000" dirty="0">
                <a:solidFill>
                  <a:srgbClr val="000000"/>
                </a:solidFill>
              </a:rPr>
              <a:t> short stores due to limited beam lifetime</a:t>
            </a:r>
          </a:p>
          <a:p>
            <a:pPr eaLnBrk="1" hangingPunct="1">
              <a:spcBef>
                <a:spcPct val="0"/>
              </a:spcBef>
              <a:buSzTx/>
            </a:pPr>
            <a:r>
              <a:rPr lang="en-US" altLang="en-US" sz="2000" dirty="0">
                <a:solidFill>
                  <a:srgbClr val="000000"/>
                </a:solidFill>
              </a:rPr>
              <a:t> luminosity is also limited by space charge effect as well as IBS</a:t>
            </a:r>
          </a:p>
          <a:p>
            <a:pPr lvl="1" eaLnBrk="1" hangingPunct="1">
              <a:spcBef>
                <a:spcPct val="0"/>
              </a:spcBef>
              <a:buSzTx/>
              <a:buFont typeface="Lucida Grande" charset="0"/>
              <a:buChar char="-"/>
            </a:pPr>
            <a:r>
              <a:rPr lang="en-US" altLang="en-US" sz="2000" dirty="0">
                <a:solidFill>
                  <a:srgbClr val="000000"/>
                </a:solidFill>
              </a:rPr>
              <a:t> beam size blowup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2DC203A-51A0-4A2C-ABFD-5A371BCD0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861060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618E40C-A54F-4635-8DAB-E3F839F59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797175"/>
            <a:ext cx="762000" cy="784225"/>
          </a:xfrm>
          <a:prstGeom prst="rect">
            <a:avLst/>
          </a:prstGeom>
          <a:solidFill>
            <a:srgbClr val="C119BC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500">
                <a:solidFill>
                  <a:srgbClr val="000000"/>
                </a:solidFill>
              </a:rPr>
              <a:t>10 minute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500">
                <a:solidFill>
                  <a:srgbClr val="000000"/>
                </a:solidFill>
              </a:rPr>
              <a:t>store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E871F-29EE-4A06-9284-83B158B4EA57}"/>
              </a:ext>
            </a:extLst>
          </p:cNvPr>
          <p:cNvSpPr txBox="1"/>
          <p:nvPr/>
        </p:nvSpPr>
        <p:spPr>
          <a:xfrm>
            <a:off x="5604302" y="2489537"/>
            <a:ext cx="415498" cy="2158663"/>
          </a:xfrm>
          <a:prstGeom prst="rect">
            <a:avLst/>
          </a:prstGeom>
          <a:solidFill>
            <a:srgbClr val="C119BC">
              <a:alpha val="21000"/>
            </a:srgbClr>
          </a:solidFill>
        </p:spPr>
        <p:txBody>
          <a:bodyPr vert="vert270">
            <a:spAutoFit/>
          </a:bodyPr>
          <a:lstStyle/>
          <a:p>
            <a:pPr algn="ctr" eaLnBrk="1" hangingPunct="1">
              <a:defRPr/>
            </a:pPr>
            <a:r>
              <a:rPr lang="en-US" sz="1500" dirty="0">
                <a:latin typeface="Arial" charset="0"/>
                <a:sym typeface="Arial" charset="0"/>
              </a:rPr>
              <a:t>2 minute turnaround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7B85A-AA93-407C-9E38-4982D161095D}"/>
              </a:ext>
            </a:extLst>
          </p:cNvPr>
          <p:cNvSpPr txBox="1"/>
          <p:nvPr/>
        </p:nvSpPr>
        <p:spPr>
          <a:xfrm>
            <a:off x="228600" y="3352800"/>
            <a:ext cx="415498" cy="1923365"/>
          </a:xfrm>
          <a:prstGeom prst="rect">
            <a:avLst/>
          </a:prstGeom>
          <a:solidFill>
            <a:schemeClr val="bg1"/>
          </a:solidFill>
        </p:spPr>
        <p:txBody>
          <a:bodyPr vert="vert270">
            <a:spAutoFit/>
          </a:bodyPr>
          <a:lstStyle/>
          <a:p>
            <a:pPr algn="ctr" eaLnBrk="1" hangingPunct="1">
              <a:defRPr/>
            </a:pPr>
            <a:r>
              <a:rPr lang="en-US" sz="1500" dirty="0">
                <a:latin typeface="Arial" charset="0"/>
                <a:sym typeface="Arial" charset="0"/>
              </a:rPr>
              <a:t>Au Ions [e9]</a:t>
            </a:r>
          </a:p>
        </p:txBody>
      </p:sp>
    </p:spTree>
    <p:extLst>
      <p:ext uri="{BB962C8B-B14F-4D97-AF65-F5344CB8AC3E}">
        <p14:creationId xmlns:p14="http://schemas.microsoft.com/office/powerpoint/2010/main" val="1486613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6B501-BF27-4949-BA45-A1C93B6F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582168"/>
          </a:xfrm>
        </p:spPr>
        <p:txBody>
          <a:bodyPr>
            <a:normAutofit/>
          </a:bodyPr>
          <a:lstStyle/>
          <a:p>
            <a:r>
              <a:rPr lang="en-US" altLang="en-US" sz="3400" b="1" dirty="0">
                <a:solidFill>
                  <a:srgbClr val="0000FF"/>
                </a:solidFill>
              </a:rPr>
              <a:t>E-cooling for Low Energy Operation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2C4FD-0887-4069-AE54-5D4DD4E1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DE2BFD-4A71-4EEE-B104-08C368293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14400"/>
            <a:ext cx="8763000" cy="990600"/>
          </a:xfrm>
        </p:spPr>
        <p:txBody>
          <a:bodyPr/>
          <a:lstStyle/>
          <a:p>
            <a:r>
              <a:rPr lang="en-US" altLang="en-US" sz="2400" b="1" dirty="0">
                <a:solidFill>
                  <a:schemeClr val="accent2"/>
                </a:solidFill>
              </a:rPr>
              <a:t>1</a:t>
            </a:r>
            <a:r>
              <a:rPr lang="en-US" altLang="en-US" sz="2400" b="1" baseline="30000" dirty="0">
                <a:solidFill>
                  <a:schemeClr val="accent2"/>
                </a:solidFill>
              </a:rPr>
              <a:t>st</a:t>
            </a:r>
            <a:r>
              <a:rPr lang="en-US" altLang="en-US" sz="2400" b="1" dirty="0">
                <a:solidFill>
                  <a:schemeClr val="accent2"/>
                </a:solidFill>
              </a:rPr>
              <a:t> success cooling heavy ions with RF accelerator based electron bunches</a:t>
            </a:r>
            <a:endParaRPr lang="en-US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AA287E-800D-4D7F-93AE-8A5741893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53" y="1925243"/>
            <a:ext cx="8232623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966696-8125-43AC-BCA9-7FEEAEC9E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770570"/>
            <a:ext cx="4495800" cy="31157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719345-7333-4CA3-8208-21F6C9969A9E}"/>
              </a:ext>
            </a:extLst>
          </p:cNvPr>
          <p:cNvSpPr txBox="1"/>
          <p:nvPr/>
        </p:nvSpPr>
        <p:spPr>
          <a:xfrm>
            <a:off x="76200" y="6086015"/>
            <a:ext cx="464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A.V. </a:t>
            </a:r>
            <a:r>
              <a:rPr lang="en-US" sz="1400" dirty="0" err="1"/>
              <a:t>Fedotov</a:t>
            </a:r>
            <a:r>
              <a:rPr lang="en-US" sz="1400" dirty="0"/>
              <a:t> et al, FIRST ELECTRON COOLING OF HADRON BEAMS USING A BUNCHED ELECTRON BEAM, NAPAC 2019</a:t>
            </a:r>
          </a:p>
        </p:txBody>
      </p:sp>
    </p:spTree>
    <p:extLst>
      <p:ext uri="{BB962C8B-B14F-4D97-AF65-F5344CB8AC3E}">
        <p14:creationId xmlns:p14="http://schemas.microsoft.com/office/powerpoint/2010/main" val="418414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6B501-BF27-4949-BA45-A1C93B6F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82168"/>
          </a:xfrm>
        </p:spPr>
        <p:txBody>
          <a:bodyPr>
            <a:normAutofit/>
          </a:bodyPr>
          <a:lstStyle/>
          <a:p>
            <a:r>
              <a:rPr lang="en-US" altLang="en-US" sz="3400" b="1" dirty="0">
                <a:solidFill>
                  <a:srgbClr val="0000FF"/>
                </a:solidFill>
              </a:rPr>
              <a:t>E-cooling for Low Energy Operation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2C4FD-0887-4069-AE54-5D4DD4E1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DE2BFD-4A71-4EEE-B104-08C368293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06" y="971464"/>
            <a:ext cx="8763000" cy="990600"/>
          </a:xfrm>
        </p:spPr>
        <p:txBody>
          <a:bodyPr/>
          <a:lstStyle/>
          <a:p>
            <a:r>
              <a:rPr lang="en-US" altLang="en-US" sz="2400" b="1" dirty="0">
                <a:solidFill>
                  <a:schemeClr val="accent2"/>
                </a:solidFill>
              </a:rPr>
              <a:t>1</a:t>
            </a:r>
            <a:r>
              <a:rPr lang="en-US" altLang="en-US" sz="2400" b="1" baseline="30000" dirty="0">
                <a:solidFill>
                  <a:schemeClr val="accent2"/>
                </a:solidFill>
              </a:rPr>
              <a:t>st</a:t>
            </a:r>
            <a:r>
              <a:rPr lang="en-US" altLang="en-US" sz="2400" b="1" dirty="0">
                <a:solidFill>
                  <a:schemeClr val="accent2"/>
                </a:solidFill>
              </a:rPr>
              <a:t> success cooling heavy ions with RF accelerator based electron bunches</a:t>
            </a:r>
            <a:endParaRPr lang="en-US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34A037-61ED-4D35-B60A-2FC506FF7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33" y="2219330"/>
            <a:ext cx="4325602" cy="3854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8A9A50-5AC0-40F9-8657-38A3CF06F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112" y="2132317"/>
            <a:ext cx="4401802" cy="3941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3564AA-B5E5-4393-AA16-AE44644A6A6B}"/>
              </a:ext>
            </a:extLst>
          </p:cNvPr>
          <p:cNvSpPr txBox="1"/>
          <p:nvPr/>
        </p:nvSpPr>
        <p:spPr>
          <a:xfrm>
            <a:off x="145993" y="6119336"/>
            <a:ext cx="731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A.V. </a:t>
            </a:r>
            <a:r>
              <a:rPr lang="en-US" sz="1400" dirty="0" err="1"/>
              <a:t>Fedotov</a:t>
            </a:r>
            <a:r>
              <a:rPr lang="en-US" sz="1400" dirty="0"/>
              <a:t> et al, FIRST ELECTRON COOLING OF HADRON BEAMS USING A BUNCHED ELECTRON BEAM, NAPAC 2019</a:t>
            </a:r>
          </a:p>
          <a:p>
            <a:r>
              <a:rPr lang="en-US" sz="1400" dirty="0"/>
              <a:t>Dmitry </a:t>
            </a:r>
            <a:r>
              <a:rPr lang="en-US" sz="1400" dirty="0" err="1"/>
              <a:t>Kayran</a:t>
            </a:r>
            <a:r>
              <a:rPr lang="en-US" sz="1400" dirty="0"/>
              <a:t>, et, al. Proceedings of NAPAC2019</a:t>
            </a:r>
          </a:p>
        </p:txBody>
      </p:sp>
    </p:spTree>
    <p:extLst>
      <p:ext uri="{BB962C8B-B14F-4D97-AF65-F5344CB8AC3E}">
        <p14:creationId xmlns:p14="http://schemas.microsoft.com/office/powerpoint/2010/main" val="20605322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FF00-EDF9-479F-84F8-5A8A11A7D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5447"/>
            <a:ext cx="7772400" cy="734568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>
                <a:solidFill>
                  <a:srgbClr val="0000FF"/>
                </a:solidFill>
              </a:rPr>
              <a:t>Summary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FBEA-172B-416C-A504-476094B2C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F9410AB-E535-4252-8C17-79A67222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486401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sz="2800" b="1" dirty="0">
                <a:solidFill>
                  <a:schemeClr val="accent2"/>
                </a:solidFill>
                <a:latin typeface="Chalkboard" charset="0"/>
              </a:rPr>
              <a:t>As the first high energy heavy ion collider, RHIC delivered amazing physics</a:t>
            </a:r>
          </a:p>
          <a:p>
            <a:pPr lvl="1"/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 charset="0"/>
              </a:rPr>
              <a:t>Re-recreated the conditions of the early universe</a:t>
            </a:r>
          </a:p>
          <a:p>
            <a:pPr lvl="1"/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 charset="0"/>
              </a:rPr>
              <a:t>Early universe behaved like perfect liquid</a:t>
            </a:r>
          </a:p>
          <a:p>
            <a:pPr lvl="1"/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 charset="0"/>
              </a:rPr>
              <a:t>Detected exotic anti matter and Jet quenching</a:t>
            </a: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  <a:latin typeface="Chalkboard" charset="0"/>
            </a:endParaRPr>
          </a:p>
          <a:p>
            <a:pPr marL="0" indent="0">
              <a:buNone/>
            </a:pPr>
            <a:endParaRPr lang="en-US" altLang="en-US" sz="1000" b="1" dirty="0">
              <a:solidFill>
                <a:schemeClr val="accent2"/>
              </a:solidFill>
              <a:latin typeface="Chalkboard" charset="0"/>
            </a:endParaRPr>
          </a:p>
          <a:p>
            <a:r>
              <a:rPr lang="en-US" altLang="en-US" sz="2800" b="1" dirty="0">
                <a:solidFill>
                  <a:schemeClr val="accent2"/>
                </a:solidFill>
                <a:latin typeface="Chalkboard" charset="0"/>
              </a:rPr>
              <a:t>The RHIC team has achieved an exceptional performance improvements with numerous techniques and upgrade measures</a:t>
            </a:r>
          </a:p>
          <a:p>
            <a:pPr lvl="1"/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halkboard" charset="0"/>
              </a:rPr>
              <a:t>Peak luminosity exceeded design by a factor of 75!</a:t>
            </a:r>
          </a:p>
          <a:p>
            <a:pPr lvl="2"/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halkboard" charset="0"/>
              </a:rPr>
              <a:t>NEG coating, e-cloud,</a:t>
            </a:r>
          </a:p>
          <a:p>
            <a:pPr lvl="2"/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halkboard" charset="0"/>
              </a:rPr>
              <a:t>3-D Stochastic cooling</a:t>
            </a:r>
          </a:p>
          <a:p>
            <a:pPr lvl="2"/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halkboard" charset="0"/>
              </a:rPr>
              <a:t>56 </a:t>
            </a:r>
            <a:r>
              <a:rPr lang="en-US" alt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halkboard" charset="0"/>
              </a:rPr>
              <a:t>Mhz</a:t>
            </a: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halkboard" charset="0"/>
              </a:rPr>
              <a:t>  </a:t>
            </a:r>
          </a:p>
          <a:p>
            <a:pPr lvl="1"/>
            <a:r>
              <a:rPr lang="en-US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Chalkboard" charset="0"/>
              </a:rPr>
              <a:t>variety of collisions also exceeded expectation, in particular the asymmetric collision options</a:t>
            </a:r>
          </a:p>
          <a:p>
            <a:pPr lvl="2"/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halkboard" charset="0"/>
              </a:rPr>
              <a:t>EBIS, Improved the local orbit control and manipulation </a:t>
            </a:r>
          </a:p>
          <a:p>
            <a:pPr lvl="1"/>
            <a:r>
              <a:rPr lang="en-US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Chalkboard" charset="0"/>
              </a:rPr>
              <a:t>Collision energy</a:t>
            </a:r>
          </a:p>
          <a:p>
            <a:pPr lvl="2"/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halkboard" charset="0"/>
              </a:rPr>
              <a:t>Bunched electron cooling</a:t>
            </a:r>
          </a:p>
          <a:p>
            <a:pPr lvl="1"/>
            <a:endParaRPr lang="en-US" altLang="en-US" sz="2600" b="1" dirty="0">
              <a:solidFill>
                <a:schemeClr val="accent2"/>
              </a:solidFill>
              <a:latin typeface="Chalkboard" charset="0"/>
            </a:endParaRPr>
          </a:p>
          <a:p>
            <a:r>
              <a:rPr lang="en-US" altLang="en-US" sz="2800" b="1" dirty="0">
                <a:solidFill>
                  <a:schemeClr val="accent2"/>
                </a:solidFill>
                <a:latin typeface="Chalkboard" charset="0"/>
              </a:rPr>
              <a:t>Look forward to its next phase with electron beams for the electron ion collider!</a:t>
            </a:r>
          </a:p>
        </p:txBody>
      </p:sp>
    </p:spTree>
    <p:extLst>
      <p:ext uri="{BB962C8B-B14F-4D97-AF65-F5344CB8AC3E}">
        <p14:creationId xmlns:p14="http://schemas.microsoft.com/office/powerpoint/2010/main" val="63389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BE1C8-6D93-4A89-B9EB-7620B60F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94" y="349472"/>
            <a:ext cx="5621905" cy="1609344"/>
          </a:xfrm>
        </p:spPr>
        <p:txBody>
          <a:bodyPr>
            <a:normAutofit/>
          </a:bodyPr>
          <a:lstStyle/>
          <a:p>
            <a:r>
              <a:rPr lang="en-US" altLang="en-US" sz="4200" b="1" dirty="0"/>
              <a:t>Facts about RHIC</a:t>
            </a:r>
            <a:endParaRPr lang="en-US" sz="4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541098-743D-48C8-B4DF-710A8D084D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6190" y="1676400"/>
                <a:ext cx="5621905" cy="4724400"/>
              </a:xfrm>
            </p:spPr>
            <p:txBody>
              <a:bodyPr>
                <a:normAutofit lnSpcReduction="10000"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altLang="en-US" sz="1500" b="1" dirty="0"/>
                  <a:t>Circumference</a:t>
                </a:r>
              </a:p>
              <a:p>
                <a:pPr lvl="1">
                  <a:buClr>
                    <a:srgbClr val="000000"/>
                  </a:buClr>
                </a:pPr>
                <a:r>
                  <a:rPr lang="en-US" altLang="en-US" sz="1500" dirty="0"/>
                  <a:t>2.5 miles/3.8km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altLang="en-US" sz="1500" b="1" dirty="0"/>
                  <a:t>Accelerated species</a:t>
                </a:r>
              </a:p>
              <a:p>
                <a:pPr lvl="1">
                  <a:buClr>
                    <a:srgbClr val="000000"/>
                  </a:buClr>
                </a:pPr>
                <a:r>
                  <a:rPr lang="en-US" altLang="en-US" sz="1500" dirty="0"/>
                  <a:t>Proton, Cu, Au, … Uranium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altLang="en-US" sz="1500" b="1" dirty="0"/>
                  <a:t>Energy Range</a:t>
                </a:r>
              </a:p>
              <a:p>
                <a:pPr lvl="1">
                  <a:buClr>
                    <a:srgbClr val="000000"/>
                  </a:buClr>
                </a:pPr>
                <a:r>
                  <a:rPr lang="en-US" altLang="en-US" sz="1500" dirty="0"/>
                  <a:t>Protons: 23 GeV – 255 GeV</a:t>
                </a:r>
              </a:p>
              <a:p>
                <a:pPr lvl="1">
                  <a:buClr>
                    <a:srgbClr val="000000"/>
                  </a:buClr>
                </a:pPr>
                <a:r>
                  <a:rPr lang="en-US" altLang="en-US" sz="1500" dirty="0"/>
                  <a:t>Ions: 10 GeV/u – 100 GeV/u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altLang="en-US" sz="1500" b="1" dirty="0"/>
                  <a:t>One of the few super-conducting collider in the world</a:t>
                </a:r>
              </a:p>
              <a:p>
                <a:pPr lvl="1">
                  <a:buClr>
                    <a:srgbClr val="000000"/>
                  </a:buClr>
                </a:pPr>
                <a:r>
                  <a:rPr lang="en-US" altLang="en-US" sz="1500" dirty="0"/>
                  <a:t>Operating temperature: 4K or -452</a:t>
                </a:r>
                <a:r>
                  <a:rPr lang="en-US" altLang="en-US" sz="1500" baseline="30000" dirty="0"/>
                  <a:t>o</a:t>
                </a:r>
                <a:r>
                  <a:rPr lang="en-US" altLang="en-US" sz="1500" dirty="0"/>
                  <a:t>F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altLang="en-US" sz="1500" b="1" dirty="0"/>
                  <a:t>Collision temperature</a:t>
                </a:r>
              </a:p>
              <a:p>
                <a:pPr lvl="1">
                  <a:buClr>
                    <a:srgbClr val="000000"/>
                  </a:buClr>
                </a:pPr>
                <a:r>
                  <a:rPr lang="en-US" altLang="en-US" sz="1500" dirty="0"/>
                  <a:t>Heavy ions: 4 trillion Celsius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sz="1700" b="1" dirty="0"/>
                  <a:t>Revolution time</a:t>
                </a:r>
              </a:p>
              <a:p>
                <a:pPr lvl="1">
                  <a:buClr>
                    <a:srgbClr val="000000"/>
                  </a:buClr>
                </a:pPr>
                <a:r>
                  <a:rPr lang="en-US" sz="1500" dirty="0"/>
                  <a:t>~13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500" dirty="0"/>
                  <a:t>s</a:t>
                </a:r>
              </a:p>
              <a:p>
                <a:pPr>
                  <a:buClr>
                    <a:srgbClr val="000000"/>
                  </a:buClr>
                </a:pPr>
                <a:r>
                  <a:rPr lang="en-US" sz="1700" b="1" dirty="0"/>
                  <a:t>RF system and harmonics</a:t>
                </a:r>
              </a:p>
              <a:p>
                <a:pPr lvl="1">
                  <a:buClr>
                    <a:srgbClr val="000000"/>
                  </a:buClr>
                </a:pPr>
                <a:r>
                  <a:rPr lang="en-US" sz="1500" dirty="0"/>
                  <a:t>Injection and ramp: 28MHz, h=360</a:t>
                </a:r>
              </a:p>
              <a:p>
                <a:pPr lvl="1">
                  <a:buClr>
                    <a:srgbClr val="000000"/>
                  </a:buClr>
                </a:pPr>
                <a:r>
                  <a:rPr lang="en-US" sz="1500" dirty="0"/>
                  <a:t>Store: 197MHz, h=2520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541098-743D-48C8-B4DF-710A8D084D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190" y="1676400"/>
                <a:ext cx="5621905" cy="4724400"/>
              </a:xfrm>
              <a:blipFill>
                <a:blip r:embed="rId2"/>
                <a:stretch>
                  <a:fillRect l="-217" t="-1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245E20D-45D0-42E5-A020-31C919874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31" y="640080"/>
            <a:ext cx="3278475" cy="3902946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B0D31ABE-BBB2-48D6-BCAD-C83082A03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7405" y="5277380"/>
            <a:ext cx="2334748" cy="151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29472-2318-4057-A67D-D0952701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440D1936-C7E7-4C0E-BB12-BF7FDD351F5B}" type="slidenum">
              <a:rPr lang="en-US" altLang="en-US" sz="1100"/>
              <a:pPr>
                <a:spcAft>
                  <a:spcPts val="600"/>
                </a:spcAft>
                <a:defRPr/>
              </a:pPr>
              <a:t>5</a:t>
            </a:fld>
            <a:endParaRPr lang="en-US" altLang="en-US" sz="11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63B75-6814-4D5E-A03A-C8E647790589}"/>
              </a:ext>
            </a:extLst>
          </p:cNvPr>
          <p:cNvSpPr/>
          <p:nvPr/>
        </p:nvSpPr>
        <p:spPr>
          <a:xfrm>
            <a:off x="5684931" y="4459397"/>
            <a:ext cx="35589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S. OZAKI, The Relativistic heavy ion collider at Brookhaven </a:t>
            </a:r>
          </a:p>
        </p:txBody>
      </p:sp>
    </p:spTree>
    <p:extLst>
      <p:ext uri="{BB962C8B-B14F-4D97-AF65-F5344CB8AC3E}">
        <p14:creationId xmlns:p14="http://schemas.microsoft.com/office/powerpoint/2010/main" val="125149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8606"/>
            <a:ext cx="8229600" cy="380994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30" charset="-128"/>
                <a:cs typeface="ＭＳ Ｐゴシック" pitchFamily="30" charset="-128"/>
              </a:rPr>
              <a:t> </a:t>
            </a:r>
            <a:r>
              <a:rPr lang="en-US" sz="3400" dirty="0">
                <a:ea typeface="ＭＳ Ｐゴシック" pitchFamily="30" charset="-128"/>
                <a:cs typeface="ＭＳ Ｐゴシック" pitchFamily="30" charset="-128"/>
              </a:rPr>
              <a:t>Delivered Integrated Luminosity and Polarization</a:t>
            </a:r>
          </a:p>
        </p:txBody>
      </p:sp>
      <p:sp>
        <p:nvSpPr>
          <p:cNvPr id="20486" name="Line 4"/>
          <p:cNvSpPr>
            <a:spLocks noChangeShapeType="1"/>
          </p:cNvSpPr>
          <p:nvPr/>
        </p:nvSpPr>
        <p:spPr bwMode="auto">
          <a:xfrm>
            <a:off x="457200" y="762000"/>
            <a:ext cx="815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7" name="Text Box 13"/>
          <p:cNvSpPr txBox="1">
            <a:spLocks noChangeArrowheads="1"/>
          </p:cNvSpPr>
          <p:nvPr/>
        </p:nvSpPr>
        <p:spPr bwMode="auto">
          <a:xfrm>
            <a:off x="457200" y="5575079"/>
            <a:ext cx="8077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800" b="0" u="sng" dirty="0"/>
              <a:t>Nucleon-pair luminosity</a:t>
            </a:r>
            <a:r>
              <a:rPr lang="en-US" sz="1800" b="0" dirty="0"/>
              <a:t>: luminosity calculated with nucleons of nuclei treated independently; allows comparison of luminosities of different species; appropriate quantity for comparison runs.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D18408-6A31-4693-A2AF-440F10328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718"/>
          <a:stretch/>
        </p:blipFill>
        <p:spPr>
          <a:xfrm>
            <a:off x="47625" y="1067594"/>
            <a:ext cx="8972550" cy="4493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063D75-9C5B-42C0-AD00-98AD552BB641}"/>
              </a:ext>
            </a:extLst>
          </p:cNvPr>
          <p:cNvSpPr txBox="1"/>
          <p:nvPr/>
        </p:nvSpPr>
        <p:spPr>
          <a:xfrm>
            <a:off x="3713760" y="6532672"/>
            <a:ext cx="4744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W. Fischer, </a:t>
            </a:r>
            <a:r>
              <a:rPr lang="en-US" sz="1400" dirty="0">
                <a:hlinkClick r:id="rId4"/>
              </a:rPr>
              <a:t>https://www.agsrhichome.bnl.gov/RHIC/Runs/</a:t>
            </a:r>
            <a:endParaRPr lang="en-US" sz="140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98BEF2BC-D7F3-47D0-840E-7F830E71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5"/>
            <a:ext cx="480060" cy="365125"/>
          </a:xfrm>
        </p:spPr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844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9344-9E40-49EB-B449-CE551E3B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810768"/>
          </a:xfrm>
        </p:spPr>
        <p:txBody>
          <a:bodyPr>
            <a:normAutofit/>
          </a:bodyPr>
          <a:lstStyle/>
          <a:p>
            <a:r>
              <a:rPr lang="en-US" altLang="en-US" sz="3400" b="1" dirty="0">
                <a:solidFill>
                  <a:srgbClr val="0000FF"/>
                </a:solidFill>
              </a:rPr>
              <a:t>Brief History of RHIC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F71B5-87BE-4CA3-9A79-B7D26180F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516502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000000"/>
              </a:buClr>
            </a:pPr>
            <a:r>
              <a:rPr lang="en-US" altLang="en-US" b="1" dirty="0"/>
              <a:t>1989: RHIC design</a:t>
            </a:r>
          </a:p>
          <a:p>
            <a:pPr>
              <a:buClr>
                <a:srgbClr val="000000"/>
              </a:buClr>
            </a:pPr>
            <a:r>
              <a:rPr lang="en-US" altLang="en-US" b="1" dirty="0"/>
              <a:t>1991: construction started</a:t>
            </a:r>
          </a:p>
          <a:p>
            <a:pPr>
              <a:buClr>
                <a:srgbClr val="000000"/>
              </a:buClr>
            </a:pPr>
            <a:r>
              <a:rPr lang="en-US" altLang="en-US" b="1" dirty="0"/>
              <a:t>1996: </a:t>
            </a:r>
            <a:r>
              <a:rPr lang="en-US" altLang="en-US" b="1" dirty="0" err="1">
                <a:solidFill>
                  <a:srgbClr val="CC0000"/>
                </a:solidFill>
              </a:rPr>
              <a:t>A</a:t>
            </a:r>
            <a:r>
              <a:rPr lang="en-US" altLang="en-US" b="1" dirty="0" err="1"/>
              <a:t>GS</a:t>
            </a:r>
            <a:r>
              <a:rPr lang="en-US" altLang="en-US" b="1" dirty="0" err="1">
                <a:solidFill>
                  <a:srgbClr val="CC0000"/>
                </a:solidFill>
              </a:rPr>
              <a:t>tR</a:t>
            </a:r>
            <a:r>
              <a:rPr lang="en-US" altLang="en-US" b="1" dirty="0" err="1"/>
              <a:t>HIC</a:t>
            </a:r>
            <a:r>
              <a:rPr lang="en-US" altLang="en-US" b="1" dirty="0"/>
              <a:t> transfer line commission</a:t>
            </a:r>
          </a:p>
          <a:p>
            <a:pPr>
              <a:buClr>
                <a:srgbClr val="000000"/>
              </a:buClr>
            </a:pPr>
            <a:r>
              <a:rPr lang="en-US" altLang="en-US" b="1" dirty="0"/>
              <a:t>1997: first sextant test</a:t>
            </a:r>
          </a:p>
          <a:p>
            <a:pPr>
              <a:buClr>
                <a:srgbClr val="000000"/>
              </a:buClr>
            </a:pPr>
            <a:r>
              <a:rPr lang="en-US" altLang="en-US" b="1" dirty="0"/>
              <a:t>1999: Engineering test, first circulating Au beam</a:t>
            </a:r>
          </a:p>
          <a:p>
            <a:pPr>
              <a:buClr>
                <a:srgbClr val="000000"/>
              </a:buClr>
            </a:pPr>
            <a:r>
              <a:rPr lang="en-US" altLang="en-US" b="1" dirty="0"/>
              <a:t>2000: first Au-Au collision at 100 GeV/u!</a:t>
            </a:r>
          </a:p>
          <a:p>
            <a:pPr>
              <a:buClr>
                <a:srgbClr val="000000"/>
              </a:buClr>
            </a:pPr>
            <a:r>
              <a:rPr lang="en-US" altLang="en-US" b="1" dirty="0"/>
              <a:t>2003: d-Au collision </a:t>
            </a:r>
          </a:p>
          <a:p>
            <a:pPr>
              <a:buClr>
                <a:srgbClr val="000000"/>
              </a:buClr>
            </a:pPr>
            <a:r>
              <a:rPr lang="en-US" altLang="en-US" b="1" dirty="0"/>
              <a:t>2005: Cu-Cu collision</a:t>
            </a:r>
          </a:p>
          <a:p>
            <a:pPr>
              <a:buClr>
                <a:srgbClr val="000000"/>
              </a:buClr>
            </a:pPr>
            <a:r>
              <a:rPr lang="en-US" altLang="en-US" b="1" dirty="0"/>
              <a:t>2002: first polarized proton collision at 100 GeV</a:t>
            </a:r>
          </a:p>
          <a:p>
            <a:pPr>
              <a:buClr>
                <a:srgbClr val="000000"/>
              </a:buClr>
            </a:pPr>
            <a:r>
              <a:rPr lang="en-US" altLang="en-US" b="1" dirty="0"/>
              <a:t>2009: first polarized proton collision at 250 GeV</a:t>
            </a:r>
          </a:p>
          <a:p>
            <a:pPr>
              <a:buClr>
                <a:srgbClr val="000000"/>
              </a:buClr>
            </a:pPr>
            <a:r>
              <a:rPr lang="en-US" altLang="en-US" b="1" dirty="0"/>
              <a:t>2012: first </a:t>
            </a:r>
            <a:r>
              <a:rPr lang="en-US" altLang="en-US" b="1" baseline="30000" dirty="0"/>
              <a:t>238</a:t>
            </a:r>
            <a:r>
              <a:rPr lang="en-US" altLang="en-US" b="1" dirty="0"/>
              <a:t>U</a:t>
            </a:r>
            <a:r>
              <a:rPr lang="en-US" altLang="en-US" b="1" baseline="30000" dirty="0"/>
              <a:t>92+ </a:t>
            </a:r>
            <a:r>
              <a:rPr lang="en-US" altLang="en-US" b="1" dirty="0"/>
              <a:t>~ </a:t>
            </a:r>
            <a:r>
              <a:rPr lang="en-US" altLang="en-US" b="1" baseline="30000" dirty="0"/>
              <a:t>238</a:t>
            </a:r>
            <a:r>
              <a:rPr lang="en-US" altLang="en-US" b="1" dirty="0"/>
              <a:t>U</a:t>
            </a:r>
            <a:r>
              <a:rPr lang="en-US" altLang="en-US" b="1" baseline="30000" dirty="0"/>
              <a:t>92+ </a:t>
            </a:r>
            <a:r>
              <a:rPr lang="en-US" altLang="en-US" b="1" dirty="0"/>
              <a:t>collision at 96.4 GeV/u</a:t>
            </a:r>
          </a:p>
          <a:p>
            <a:pPr>
              <a:buClr>
                <a:srgbClr val="000000"/>
              </a:buClr>
            </a:pPr>
            <a:r>
              <a:rPr lang="en-US" altLang="en-US" b="1" dirty="0"/>
              <a:t>2013: first polarized proton collision at 255 GeV</a:t>
            </a:r>
          </a:p>
          <a:p>
            <a:pPr>
              <a:buClr>
                <a:srgbClr val="000000"/>
              </a:buClr>
            </a:pPr>
            <a:r>
              <a:rPr lang="en-US" altLang="en-US" b="1" dirty="0"/>
              <a:t>2015: first polarized proton and Au collision at 100 GeV/u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99EA8-B66A-4E61-9508-C4911700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BD591F05-E1CB-4FFA-B2E7-29BF50606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990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77606" cy="658368"/>
          </a:xfrm>
        </p:spPr>
        <p:txBody>
          <a:bodyPr>
            <a:normAutofit fontScale="90000"/>
          </a:bodyPr>
          <a:lstStyle/>
          <a:p>
            <a:r>
              <a:rPr lang="de-DE" dirty="0"/>
              <a:t>RHIC Operation parameters &amp; performance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851865"/>
              </p:ext>
            </p:extLst>
          </p:nvPr>
        </p:nvGraphicFramePr>
        <p:xfrm>
          <a:off x="225807" y="1447800"/>
          <a:ext cx="8737599" cy="487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393">
                  <a:extLst>
                    <a:ext uri="{9D8B030D-6E8A-4147-A177-3AD203B41FA5}">
                      <a16:colId xmlns:a16="http://schemas.microsoft.com/office/drawing/2014/main" val="3877525748"/>
                    </a:ext>
                  </a:extLst>
                </a:gridCol>
                <a:gridCol w="1348915">
                  <a:extLst>
                    <a:ext uri="{9D8B030D-6E8A-4147-A177-3AD203B41FA5}">
                      <a16:colId xmlns:a16="http://schemas.microsoft.com/office/drawing/2014/main" val="2254235469"/>
                    </a:ext>
                  </a:extLst>
                </a:gridCol>
                <a:gridCol w="1013285">
                  <a:extLst>
                    <a:ext uri="{9D8B030D-6E8A-4147-A177-3AD203B41FA5}">
                      <a16:colId xmlns:a16="http://schemas.microsoft.com/office/drawing/2014/main" val="194545459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366781935"/>
                    </a:ext>
                  </a:extLst>
                </a:gridCol>
                <a:gridCol w="1097707">
                  <a:extLst>
                    <a:ext uri="{9D8B030D-6E8A-4147-A177-3AD203B41FA5}">
                      <a16:colId xmlns:a16="http://schemas.microsoft.com/office/drawing/2014/main" val="1086110949"/>
                    </a:ext>
                  </a:extLst>
                </a:gridCol>
                <a:gridCol w="1420833">
                  <a:extLst>
                    <a:ext uri="{9D8B030D-6E8A-4147-A177-3AD203B41FA5}">
                      <a16:colId xmlns:a16="http://schemas.microsoft.com/office/drawing/2014/main" val="393091081"/>
                    </a:ext>
                  </a:extLst>
                </a:gridCol>
                <a:gridCol w="1263266">
                  <a:extLst>
                    <a:ext uri="{9D8B030D-6E8A-4147-A177-3AD203B41FA5}">
                      <a16:colId xmlns:a16="http://schemas.microsoft.com/office/drawing/2014/main" val="35929314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Energies</a:t>
                      </a:r>
                      <a:endParaRPr lang="de-DE" dirty="0"/>
                    </a:p>
                    <a:p>
                      <a:r>
                        <a:rPr lang="de-DE" dirty="0"/>
                        <a:t>[</a:t>
                      </a:r>
                      <a:r>
                        <a:rPr lang="de-DE" dirty="0" err="1"/>
                        <a:t>GeV</a:t>
                      </a:r>
                      <a:r>
                        <a:rPr lang="de-DE" dirty="0"/>
                        <a:t>/u]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Bunch</a:t>
                      </a:r>
                      <a:r>
                        <a:rPr lang="de-DE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Bunch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intensity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Beta*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Store </a:t>
                      </a:r>
                      <a:r>
                        <a:rPr lang="de-DE" dirty="0" err="1"/>
                        <a:t>peak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lum</a:t>
                      </a:r>
                      <a:r>
                        <a:rPr lang="de-DE" dirty="0"/>
                        <a:t>.</a:t>
                      </a:r>
                    </a:p>
                    <a:p>
                      <a:r>
                        <a:rPr lang="de-DE" dirty="0"/>
                        <a:t>[cm</a:t>
                      </a:r>
                      <a:r>
                        <a:rPr lang="de-DE" baseline="30000" dirty="0"/>
                        <a:t>-2</a:t>
                      </a:r>
                      <a:r>
                        <a:rPr lang="de-DE" dirty="0"/>
                        <a:t>s</a:t>
                      </a:r>
                      <a:r>
                        <a:rPr lang="de-DE" baseline="30000" dirty="0"/>
                        <a:t>-1</a:t>
                      </a:r>
                      <a:r>
                        <a:rPr lang="de-DE" dirty="0"/>
                        <a:t>]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Store </a:t>
                      </a:r>
                      <a:r>
                        <a:rPr lang="de-DE" dirty="0" err="1"/>
                        <a:t>avg</a:t>
                      </a:r>
                      <a:r>
                        <a:rPr lang="de-DE" dirty="0"/>
                        <a:t>.  </a:t>
                      </a:r>
                      <a:r>
                        <a:rPr lang="de-DE" dirty="0" err="1"/>
                        <a:t>lum</a:t>
                      </a:r>
                      <a:endParaRPr lang="de-DE" dirty="0"/>
                    </a:p>
                    <a:p>
                      <a:r>
                        <a:rPr lang="de-DE" dirty="0"/>
                        <a:t>[cm</a:t>
                      </a:r>
                      <a:r>
                        <a:rPr lang="de-DE" baseline="30000" dirty="0"/>
                        <a:t>-2</a:t>
                      </a:r>
                      <a:r>
                        <a:rPr lang="de-DE" dirty="0"/>
                        <a:t>s</a:t>
                      </a:r>
                      <a:r>
                        <a:rPr lang="de-DE" baseline="30000" dirty="0"/>
                        <a:t>-1</a:t>
                      </a:r>
                      <a:r>
                        <a:rPr lang="de-DE" dirty="0"/>
                        <a:t>]</a:t>
                      </a:r>
                    </a:p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033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Au-Au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155x10</a:t>
                      </a:r>
                      <a:r>
                        <a:rPr lang="en-US" sz="1800" b="0" baseline="30000" dirty="0"/>
                        <a:t>26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87x10</a:t>
                      </a:r>
                      <a:r>
                        <a:rPr lang="en-US" sz="1800" b="0" baseline="30000" dirty="0"/>
                        <a:t>26</a:t>
                      </a:r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302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U-U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0.3e9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8.8x10</a:t>
                      </a:r>
                      <a:r>
                        <a:rPr lang="de-DE" baseline="300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5.6x10</a:t>
                      </a:r>
                      <a:r>
                        <a:rPr lang="de-DE" baseline="30000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963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Cu-Cu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37/35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4.5e9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1/0.9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2.0x10</a:t>
                      </a:r>
                      <a:r>
                        <a:rPr lang="de-DE" baseline="300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0.8x10</a:t>
                      </a:r>
                      <a:r>
                        <a:rPr lang="en-US" sz="1800" baseline="30000" dirty="0"/>
                        <a:t>28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455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Au - 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31.2-31.2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1.2e9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4.5x10</a:t>
                      </a:r>
                      <a:r>
                        <a:rPr lang="en-US" sz="1800" b="0" baseline="30000" dirty="0"/>
                        <a:t>26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3.0x10</a:t>
                      </a:r>
                      <a:r>
                        <a:rPr lang="en-US" sz="1800" b="0" baseline="30000" dirty="0"/>
                        <a:t>26</a:t>
                      </a:r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934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Zr-Zr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48x10</a:t>
                      </a:r>
                      <a:r>
                        <a:rPr lang="en-US" sz="1800" b="0" baseline="30000" dirty="0"/>
                        <a:t>26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22x10</a:t>
                      </a:r>
                      <a:r>
                        <a:rPr lang="en-US" sz="1800" b="0" baseline="30000" dirty="0"/>
                        <a:t>26</a:t>
                      </a:r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402689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r>
                        <a:rPr lang="de-DE" dirty="0"/>
                        <a:t>Ru - 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38x10</a:t>
                      </a:r>
                      <a:r>
                        <a:rPr lang="en-US" sz="1800" b="0" baseline="30000" dirty="0"/>
                        <a:t>26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21x10</a:t>
                      </a:r>
                      <a:r>
                        <a:rPr lang="en-US" sz="1800" b="0" baseline="30000" dirty="0"/>
                        <a:t>26</a:t>
                      </a:r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78345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r>
                        <a:rPr lang="de-DE" dirty="0"/>
                        <a:t>d - 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101.3-99.4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1.3e11/1.9e9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85x10</a:t>
                      </a:r>
                      <a:r>
                        <a:rPr lang="en-US" sz="1800" baseline="30000" dirty="0"/>
                        <a:t>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50x10</a:t>
                      </a:r>
                      <a:r>
                        <a:rPr lang="en-US" sz="1800" baseline="30000" dirty="0"/>
                        <a:t>28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3028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p</a:t>
                      </a:r>
                      <a:r>
                        <a:rPr lang="en-US" sz="1800" b="0" baseline="30000" dirty="0">
                          <a:latin typeface="Wingdings"/>
                          <a:ea typeface="Wingdings"/>
                          <a:cs typeface="Wingdings"/>
                        </a:rPr>
                        <a:t></a:t>
                      </a:r>
                      <a:r>
                        <a:rPr lang="en-US" sz="1800" b="0" dirty="0"/>
                        <a:t>-Au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104-97.4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2.3e11/1.6e9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0.85/0.7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88x10</a:t>
                      </a:r>
                      <a:r>
                        <a:rPr lang="en-US" sz="1800" b="0" baseline="30000" dirty="0"/>
                        <a:t>28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45x10</a:t>
                      </a:r>
                      <a:r>
                        <a:rPr lang="en-US" sz="1800" b="0" baseline="30000" dirty="0"/>
                        <a:t>28</a:t>
                      </a:r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09462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p</a:t>
                      </a:r>
                      <a:r>
                        <a:rPr lang="en-US" sz="1800" b="0" baseline="30000" dirty="0">
                          <a:latin typeface="Wingdings"/>
                          <a:ea typeface="Wingdings"/>
                          <a:cs typeface="Wingdings"/>
                        </a:rPr>
                        <a:t></a:t>
                      </a:r>
                      <a:r>
                        <a:rPr lang="en-US" sz="1800" b="0" dirty="0"/>
                        <a:t>-Al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103.9-98.6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2.4e11/11e9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0.85/0.7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760x10</a:t>
                      </a:r>
                      <a:r>
                        <a:rPr lang="en-US" sz="1800" b="0" baseline="30000" dirty="0"/>
                        <a:t>28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380x10</a:t>
                      </a:r>
                      <a:r>
                        <a:rPr lang="en-US" sz="1800" b="0" baseline="30000" dirty="0"/>
                        <a:t>28</a:t>
                      </a:r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970719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de-DE" dirty="0"/>
                        <a:t>Cu-Au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99.9-100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4e9/1.3e9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1.2x10</a:t>
                      </a:r>
                      <a:r>
                        <a:rPr lang="de-DE" baseline="300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1.0x10</a:t>
                      </a:r>
                      <a:r>
                        <a:rPr lang="en-US" sz="1800" baseline="30000" dirty="0"/>
                        <a:t>28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89613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D9A13A-71B0-459C-AA4D-5B98E7955886}"/>
              </a:ext>
            </a:extLst>
          </p:cNvPr>
          <p:cNvSpPr txBox="1"/>
          <p:nvPr/>
        </p:nvSpPr>
        <p:spPr>
          <a:xfrm>
            <a:off x="457200" y="6553200"/>
            <a:ext cx="4744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W. Fischer, https://www.agsrhichome.bnl.gov/RHIC/Runs/</a:t>
            </a:r>
          </a:p>
        </p:txBody>
      </p:sp>
    </p:spTree>
    <p:extLst>
      <p:ext uri="{BB962C8B-B14F-4D97-AF65-F5344CB8AC3E}">
        <p14:creationId xmlns:p14="http://schemas.microsoft.com/office/powerpoint/2010/main" val="1534646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598AC-0727-433C-953D-F894EE96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altLang="en-US" sz="3800" b="1" dirty="0">
                <a:solidFill>
                  <a:srgbClr val="0000FF"/>
                </a:solidFill>
              </a:rPr>
              <a:t>RHIC Operation:</a:t>
            </a:r>
            <a:br>
              <a:rPr lang="en-US" altLang="en-US" sz="4400" b="1" dirty="0">
                <a:solidFill>
                  <a:srgbClr val="0000FF"/>
                </a:solidFill>
              </a:rPr>
            </a:br>
            <a:r>
              <a:rPr lang="en-US" altLang="en-US" sz="3800" b="1" dirty="0">
                <a:solidFill>
                  <a:srgbClr val="0000FF"/>
                </a:solidFill>
              </a:rPr>
              <a:t>                 </a:t>
            </a:r>
            <a:r>
              <a:rPr lang="en-US" altLang="en-US" sz="3800" i="1" dirty="0">
                <a:solidFill>
                  <a:srgbClr val="800000"/>
                </a:solidFill>
              </a:rPr>
              <a:t>A Typical RHIC Store</a:t>
            </a:r>
            <a:endParaRPr lang="en-US" sz="3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EF32B-13F2-4772-B6DD-2EB0AF9DF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D1936-C7E7-4C0E-BB12-BF7FDD351F5B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677F2-0D1C-4D56-ACC2-C24D9F753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E36429B-64C8-4AD7-AA1D-AED29C4065A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865981" y="2362994"/>
            <a:ext cx="36861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</a:rPr>
              <a:t>Injection and Acceleration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51E1F8A-01E2-464E-9872-4E8BB7A99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447800"/>
            <a:ext cx="39306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</a:rPr>
              <a:t>Cogging, establish collision</a:t>
            </a:r>
          </a:p>
        </p:txBody>
      </p:sp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8AFFE653-A420-41DA-B7B4-5380BFF57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191000"/>
            <a:ext cx="3124200" cy="381000"/>
          </a:xfrm>
          <a:prstGeom prst="wedgeRoundRectCallout">
            <a:avLst>
              <a:gd name="adj1" fmla="val -45236"/>
              <a:gd name="adj2" fmla="val 91667"/>
              <a:gd name="adj3" fmla="val 16667"/>
            </a:avLst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STAR and PHENIX ZDC</a:t>
            </a:r>
          </a:p>
        </p:txBody>
      </p:sp>
      <p:sp>
        <p:nvSpPr>
          <p:cNvPr id="9" name="Rounded Rectangular Callout 6">
            <a:extLst>
              <a:ext uri="{FF2B5EF4-FFF2-40B4-BE49-F238E27FC236}">
                <a16:creationId xmlns:a16="http://schemas.microsoft.com/office/drawing/2014/main" id="{BFA39894-1147-458A-890F-A5FC635AC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819400"/>
            <a:ext cx="3124200" cy="381000"/>
          </a:xfrm>
          <a:prstGeom prst="wedgeRoundRectCallout">
            <a:avLst>
              <a:gd name="adj1" fmla="val -45236"/>
              <a:gd name="adj2" fmla="val 91667"/>
              <a:gd name="adj3" fmla="val 16667"/>
            </a:avLst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6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Beam currents</a:t>
            </a:r>
          </a:p>
        </p:txBody>
      </p:sp>
    </p:spTree>
    <p:extLst>
      <p:ext uri="{BB962C8B-B14F-4D97-AF65-F5344CB8AC3E}">
        <p14:creationId xmlns:p14="http://schemas.microsoft.com/office/powerpoint/2010/main" val="8564211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2817</Words>
  <Application>Microsoft Office PowerPoint</Application>
  <PresentationFormat>On-screen Show (4:3)</PresentationFormat>
  <Paragraphs>581</Paragraphs>
  <Slides>49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Chalkboard</vt:lpstr>
      <vt:lpstr>DejaVu Sans</vt:lpstr>
      <vt:lpstr>Lucida Grande</vt:lpstr>
      <vt:lpstr>Monotype Sorts</vt:lpstr>
      <vt:lpstr>Arial</vt:lpstr>
      <vt:lpstr>Arial Black</vt:lpstr>
      <vt:lpstr>Calibri</vt:lpstr>
      <vt:lpstr>Cambria Math</vt:lpstr>
      <vt:lpstr>Rockwell</vt:lpstr>
      <vt:lpstr>Rockwell Condensed</vt:lpstr>
      <vt:lpstr>Symbol</vt:lpstr>
      <vt:lpstr>Times New Roman</vt:lpstr>
      <vt:lpstr>Wingdings</vt:lpstr>
      <vt:lpstr>Wingdings 3</vt:lpstr>
      <vt:lpstr>Wood Type</vt:lpstr>
      <vt:lpstr>Heavy Ion collision at RHIC</vt:lpstr>
      <vt:lpstr>Relativistic Heavy Ion Collider</vt:lpstr>
      <vt:lpstr>Recreate the early phase of universe</vt:lpstr>
      <vt:lpstr>RHIC: A versatile collider</vt:lpstr>
      <vt:lpstr>Facts about RHIC</vt:lpstr>
      <vt:lpstr> Delivered Integrated Luminosity and Polarization</vt:lpstr>
      <vt:lpstr>Brief History of RHIC</vt:lpstr>
      <vt:lpstr>RHIC Operation parameters &amp; performance</vt:lpstr>
      <vt:lpstr>RHIC Operation:                  A Typical RHIC Store</vt:lpstr>
      <vt:lpstr>RHIC Operation:                  A Typical RHIC Store</vt:lpstr>
      <vt:lpstr>A closer look at RHIC Complex</vt:lpstr>
      <vt:lpstr>RHIC Injector Chain for Heavy ions</vt:lpstr>
      <vt:lpstr>RHIC Injector Chain for Heavy ions</vt:lpstr>
      <vt:lpstr>RHIC Injector Chain for Heavy ions</vt:lpstr>
      <vt:lpstr>Performance limitation</vt:lpstr>
      <vt:lpstr>What is luminosity?</vt:lpstr>
      <vt:lpstr>Figure of Measure for a collider</vt:lpstr>
      <vt:lpstr>Figure of Measure for a collider</vt:lpstr>
      <vt:lpstr>Performance limitation</vt:lpstr>
      <vt:lpstr>Performance limitation: transition crossing</vt:lpstr>
      <vt:lpstr>RHIC Transition Crossing</vt:lpstr>
      <vt:lpstr>RHIC Transition Crossing</vt:lpstr>
      <vt:lpstr>RHIC Transition Crossing</vt:lpstr>
      <vt:lpstr>RHIC Transition Crossing</vt:lpstr>
      <vt:lpstr>RHIC Transition Crossing</vt:lpstr>
      <vt:lpstr>RHIC Transition Crossing</vt:lpstr>
      <vt:lpstr>Performance limitation: e-cloud</vt:lpstr>
      <vt:lpstr>PowerPoint Presentation</vt:lpstr>
      <vt:lpstr>PowerPoint Presentation</vt:lpstr>
      <vt:lpstr>PowerPoint Presentation</vt:lpstr>
      <vt:lpstr>Performance limitation: e-cloud</vt:lpstr>
      <vt:lpstr>PowerPoint Presentation</vt:lpstr>
      <vt:lpstr>Performance limitation: IBS</vt:lpstr>
      <vt:lpstr>Stochastic Cooling: Mitigation of IBS</vt:lpstr>
      <vt:lpstr>Full 3D Stochastic Cooling at RHIC</vt:lpstr>
      <vt:lpstr>Status of Stochastic Cooling</vt:lpstr>
      <vt:lpstr>First Transverse(vertical) Stochastic Cooling!</vt:lpstr>
      <vt:lpstr>56MHz SRF cavity: Mitigation of IBS</vt:lpstr>
      <vt:lpstr>56MHz SRF cavity: Mitigation of IBS</vt:lpstr>
      <vt:lpstr>56MHz SRF cavity: Mitigation of IBS</vt:lpstr>
      <vt:lpstr>56MHz SRF cavity: Mitigation of IBS</vt:lpstr>
      <vt:lpstr>56MHz SRF cavity commissioning in 2014</vt:lpstr>
      <vt:lpstr>Asymmetric collision</vt:lpstr>
      <vt:lpstr>RHIC Low Energy Operation</vt:lpstr>
      <vt:lpstr>RHIC Low Energy Operation</vt:lpstr>
      <vt:lpstr>RHIC Low Energy Operation: √s=7.7GeV</vt:lpstr>
      <vt:lpstr>E-cooling for Low Energy Operation</vt:lpstr>
      <vt:lpstr>E-cooling for Low Energy Operation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 Ion collision at RHIC</dc:title>
  <dc:creator>Mei Bai</dc:creator>
  <cp:lastModifiedBy>Mei Bai</cp:lastModifiedBy>
  <cp:revision>209</cp:revision>
  <dcterms:created xsi:type="dcterms:W3CDTF">2019-10-30T20:50:43Z</dcterms:created>
  <dcterms:modified xsi:type="dcterms:W3CDTF">2019-11-03T10:54:44Z</dcterms:modified>
</cp:coreProperties>
</file>