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3"/>
  </p:notesMasterIdLst>
  <p:handoutMasterIdLst>
    <p:handoutMasterId r:id="rId54"/>
  </p:handoutMasterIdLst>
  <p:sldIdLst>
    <p:sldId id="312" r:id="rId2"/>
    <p:sldId id="353" r:id="rId3"/>
    <p:sldId id="376" r:id="rId4"/>
    <p:sldId id="407" r:id="rId5"/>
    <p:sldId id="415" r:id="rId6"/>
    <p:sldId id="408" r:id="rId7"/>
    <p:sldId id="409" r:id="rId8"/>
    <p:sldId id="416" r:id="rId9"/>
    <p:sldId id="417" r:id="rId10"/>
    <p:sldId id="380" r:id="rId11"/>
    <p:sldId id="381" r:id="rId12"/>
    <p:sldId id="382" r:id="rId13"/>
    <p:sldId id="410" r:id="rId14"/>
    <p:sldId id="411" r:id="rId15"/>
    <p:sldId id="412" r:id="rId16"/>
    <p:sldId id="414" r:id="rId17"/>
    <p:sldId id="419" r:id="rId18"/>
    <p:sldId id="418" r:id="rId19"/>
    <p:sldId id="420" r:id="rId20"/>
    <p:sldId id="421" r:id="rId21"/>
    <p:sldId id="445" r:id="rId22"/>
    <p:sldId id="379" r:id="rId23"/>
    <p:sldId id="399" r:id="rId24"/>
    <p:sldId id="422" r:id="rId25"/>
    <p:sldId id="440" r:id="rId26"/>
    <p:sldId id="446" r:id="rId27"/>
    <p:sldId id="441" r:id="rId28"/>
    <p:sldId id="442" r:id="rId29"/>
    <p:sldId id="423" r:id="rId30"/>
    <p:sldId id="424" r:id="rId31"/>
    <p:sldId id="425" r:id="rId32"/>
    <p:sldId id="426" r:id="rId33"/>
    <p:sldId id="427" r:id="rId34"/>
    <p:sldId id="428" r:id="rId35"/>
    <p:sldId id="429" r:id="rId36"/>
    <p:sldId id="430" r:id="rId37"/>
    <p:sldId id="431" r:id="rId38"/>
    <p:sldId id="432" r:id="rId39"/>
    <p:sldId id="433" r:id="rId40"/>
    <p:sldId id="434" r:id="rId41"/>
    <p:sldId id="374" r:id="rId42"/>
    <p:sldId id="436" r:id="rId43"/>
    <p:sldId id="385" r:id="rId44"/>
    <p:sldId id="386" r:id="rId45"/>
    <p:sldId id="390" r:id="rId46"/>
    <p:sldId id="404" r:id="rId47"/>
    <p:sldId id="443" r:id="rId48"/>
    <p:sldId id="393" r:id="rId49"/>
    <p:sldId id="444" r:id="rId50"/>
    <p:sldId id="397" r:id="rId51"/>
    <p:sldId id="396" r:id="rId52"/>
  </p:sldIdLst>
  <p:sldSz cx="9144000" cy="6858000" type="screen4x3"/>
  <p:notesSz cx="6731000" cy="985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FF66CC"/>
    <a:srgbClr val="FF0000"/>
    <a:srgbClr val="FFCC00"/>
    <a:srgbClr val="49ED49"/>
    <a:srgbClr val="3333FF"/>
    <a:srgbClr val="996600"/>
    <a:srgbClr val="33CC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6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89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336" y="-96"/>
      </p:cViewPr>
      <p:guideLst>
        <p:guide orient="horz" pos="3104"/>
        <p:guide pos="212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1488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1488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pPr>
              <a:defRPr/>
            </a:pPr>
            <a:fld id="{61E6BA74-424A-4981-A4CA-DC6F78B9A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27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pPr>
              <a:defRPr/>
            </a:pPr>
            <a:fld id="{93D29CE6-48D7-4CB0-A913-01EB66430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93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84B5B-7289-4369-84FF-28D9D1B4916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9034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19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24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48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26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99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74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78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95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74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82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83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37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10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24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03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44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64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9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44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29CE6-48D7-4CB0-A913-01EB6643065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2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i="1">
              <a:latin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 i="1">
              <a:latin typeface="Arial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/>
              <a:t>31/07/08</a:t>
            </a: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r>
              <a:rPr lang="en-US" altLang="en-US"/>
              <a:t>Review new IRs: Energy Deposition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A184FAF2-4B28-4750-8F18-60E8937958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CARE-HHH Workshop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Nov 24</a:t>
            </a:r>
            <a:r>
              <a:rPr lang="en-US" altLang="en-US" baseline="30000"/>
              <a:t>th</a:t>
            </a:r>
            <a:r>
              <a:rPr lang="en-US" altLang="en-US"/>
              <a:t>		F.Cerutti	Energy deposition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A978F-F9EA-4575-82C5-134B7F1131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CARE-HHH Workshop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Nov 24</a:t>
            </a:r>
            <a:r>
              <a:rPr lang="en-US" altLang="en-US" baseline="30000"/>
              <a:t>th</a:t>
            </a:r>
            <a:r>
              <a:rPr lang="en-US" altLang="en-US"/>
              <a:t>		F.Cerutti	Energy deposition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9C50C-890A-42E8-AF69-756E18E5D8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 noGrp="1"/>
          </p:cNvSpPr>
          <p:nvPr userDrawn="1"/>
        </p:nvSpPr>
        <p:spPr bwMode="auto">
          <a:xfrm>
            <a:off x="333375" y="6240463"/>
            <a:ext cx="7954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altLang="en-US" dirty="0" smtClean="0"/>
              <a:t>JIAS     </a:t>
            </a:r>
            <a:r>
              <a:rPr lang="en-US" altLang="en-US" dirty="0"/>
              <a:t>	F. Cerutti    		</a:t>
            </a:r>
            <a:r>
              <a:rPr lang="en-US" altLang="en-US" dirty="0" err="1" smtClean="0"/>
              <a:t>Dubna</a:t>
            </a:r>
            <a:r>
              <a:rPr lang="en-US" altLang="en-US" dirty="0" smtClean="0"/>
              <a:t>, Nov 4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, 2019</a:t>
            </a: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67317-A9AB-4E54-871B-CD2EEDE7C5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CARE-HHH Workshop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Nov 24</a:t>
            </a:r>
            <a:r>
              <a:rPr lang="en-US" altLang="en-US" baseline="30000"/>
              <a:t>th</a:t>
            </a:r>
            <a:r>
              <a:rPr lang="en-US" altLang="en-US"/>
              <a:t>		F.Cerutti	Energy deposition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1616E-326B-4B8B-9DE0-4AFBDD1694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CARE-HHH Workshop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Nov 24</a:t>
            </a:r>
            <a:r>
              <a:rPr lang="en-US" altLang="en-US" baseline="30000"/>
              <a:t>th</a:t>
            </a:r>
            <a:r>
              <a:rPr lang="en-US" altLang="en-US"/>
              <a:t>		F.Cerutti	Energy deposition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11F98-DB22-4797-BFBD-6886CB236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CARE-HHH Workshop 2008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Nov 24</a:t>
            </a:r>
            <a:r>
              <a:rPr lang="en-US" altLang="en-US" baseline="30000"/>
              <a:t>th</a:t>
            </a:r>
            <a:r>
              <a:rPr lang="en-US" altLang="en-US"/>
              <a:t>		F.Cerutti	Energy deposition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849FC-4B5F-405A-845C-8DB0424A6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CARE-HHH Workshop 2008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Nov 24</a:t>
            </a:r>
            <a:r>
              <a:rPr lang="en-US" altLang="en-US" baseline="30000"/>
              <a:t>th</a:t>
            </a:r>
            <a:r>
              <a:rPr lang="en-US" altLang="en-US"/>
              <a:t>		F.Cerutti	Energy deposition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A87B6-3A53-4310-AE56-E6CBD3AE43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CARE-HHH Workshop 2008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Nov 24</a:t>
            </a:r>
            <a:r>
              <a:rPr lang="en-US" altLang="en-US" baseline="30000"/>
              <a:t>th</a:t>
            </a:r>
            <a:r>
              <a:rPr lang="en-US" altLang="en-US"/>
              <a:t>		F.Cerutti	Energy deposition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5EBD2-159D-4113-A171-FF11A9E86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CARE-HHH Workshop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Nov 24</a:t>
            </a:r>
            <a:r>
              <a:rPr lang="en-US" altLang="en-US" baseline="30000"/>
              <a:t>th</a:t>
            </a:r>
            <a:r>
              <a:rPr lang="en-US" altLang="en-US"/>
              <a:t>		F.Cerutti	Energy deposition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B801D-729A-4A98-B271-8B52A4F27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CARE-HHH Workshop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Nov 24</a:t>
            </a:r>
            <a:r>
              <a:rPr lang="en-US" altLang="en-US" baseline="30000"/>
              <a:t>th</a:t>
            </a:r>
            <a:r>
              <a:rPr lang="en-US" altLang="en-US"/>
              <a:t>		F.Cerutti	Energy deposition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25D84-1F02-422A-856F-1390D5C88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024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CARE-HHH Workshop 2008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7300" y="6248400"/>
            <a:ext cx="5018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defRPr/>
            </a:pPr>
            <a:r>
              <a:rPr lang="en-US" altLang="en-US"/>
              <a:t>Nov 24</a:t>
            </a:r>
            <a:r>
              <a:rPr lang="en-US" altLang="en-US" baseline="30000"/>
              <a:t>th</a:t>
            </a:r>
            <a:r>
              <a:rPr lang="en-US" altLang="en-US"/>
              <a:t>		F.Cerutti	Energy deposition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80313" y="6243638"/>
            <a:ext cx="110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ahoma" pitchFamily="34" charset="0"/>
              </a:defRPr>
            </a:lvl1pPr>
          </a:lstStyle>
          <a:p>
            <a:pPr>
              <a:defRPr/>
            </a:pPr>
            <a:fld id="{97047E6A-806F-407C-889E-D5410B94E9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072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i="1">
              <a:latin typeface="Arial" charset="0"/>
            </a:endParaRP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 i="1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2.gif"/><Relationship Id="rId7" Type="http://schemas.openxmlformats.org/officeDocument/2006/relationships/image" Target="../media/image66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gif"/><Relationship Id="rId9" Type="http://schemas.openxmlformats.org/officeDocument/2006/relationships/image" Target="../media/image6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4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emf"/><Relationship Id="rId4" Type="http://schemas.openxmlformats.org/officeDocument/2006/relationships/image" Target="../media/image8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commons/8/84/Shower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image" Target="../media/image98.emf"/><Relationship Id="rId7" Type="http://schemas.openxmlformats.org/officeDocument/2006/relationships/image" Target="../media/image5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540.png"/><Relationship Id="rId4" Type="http://schemas.openxmlformats.org/officeDocument/2006/relationships/image" Target="../media/image99.emf"/><Relationship Id="rId9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4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0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</p:spPr>
        <p:txBody>
          <a:bodyPr/>
          <a:lstStyle/>
          <a:p>
            <a:fld id="{74A56B24-B55B-4026-88B4-E8CA71F63AA5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cxnSp>
        <p:nvCxnSpPr>
          <p:cNvPr id="4102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115851" y="602775"/>
            <a:ext cx="895027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dirty="0" smtClean="0">
                <a:solidFill>
                  <a:srgbClr val="0066FF"/>
                </a:solidFill>
              </a:rPr>
              <a:t>SIMULATIONS TOOLS:</a:t>
            </a:r>
          </a:p>
          <a:p>
            <a:pPr algn="ctr">
              <a:spcBef>
                <a:spcPct val="20000"/>
              </a:spcBef>
            </a:pPr>
            <a:r>
              <a:rPr lang="en-US" sz="3600" dirty="0" smtClean="0">
                <a:solidFill>
                  <a:srgbClr val="0066FF"/>
                </a:solidFill>
              </a:rPr>
              <a:t>INTERACTION WITH MATTER</a:t>
            </a:r>
            <a:endParaRPr lang="en-US" sz="3600" dirty="0">
              <a:solidFill>
                <a:srgbClr val="0066FF"/>
              </a:solidFill>
            </a:endParaRPr>
          </a:p>
        </p:txBody>
      </p:sp>
      <p:cxnSp>
        <p:nvCxnSpPr>
          <p:cNvPr id="410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5" name="Straight Connector 1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6" name="Straight Connector 1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7" name="Straight Connector 13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sp>
        <p:nvSpPr>
          <p:cNvPr id="4108" name="Rectangle 7"/>
          <p:cNvSpPr>
            <a:spLocks noChangeArrowheads="1"/>
          </p:cNvSpPr>
          <p:nvPr/>
        </p:nvSpPr>
        <p:spPr bwMode="auto">
          <a:xfrm>
            <a:off x="1452477" y="2626996"/>
            <a:ext cx="6091237" cy="8937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800" i="1" dirty="0"/>
              <a:t>Francesco Cerutti</a:t>
            </a:r>
          </a:p>
        </p:txBody>
      </p:sp>
      <p:sp>
        <p:nvSpPr>
          <p:cNvPr id="4109" name="Footer Placeholder 4"/>
          <p:cNvSpPr txBox="1">
            <a:spLocks noGrp="1"/>
          </p:cNvSpPr>
          <p:nvPr/>
        </p:nvSpPr>
        <p:spPr bwMode="auto">
          <a:xfrm>
            <a:off x="2386744" y="5067300"/>
            <a:ext cx="4408487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50000"/>
              </a:lnSpc>
            </a:pPr>
            <a:r>
              <a:rPr lang="en-US" altLang="en-US" sz="1600" dirty="0" smtClean="0"/>
              <a:t>Joint US-CERN-Japan-Russia </a:t>
            </a:r>
          </a:p>
          <a:p>
            <a:pPr algn="ctr">
              <a:lnSpc>
                <a:spcPct val="150000"/>
              </a:lnSpc>
            </a:pPr>
            <a:r>
              <a:rPr lang="en-US" altLang="en-US" sz="1600" dirty="0" smtClean="0"/>
              <a:t>International Accelerator School</a:t>
            </a:r>
          </a:p>
          <a:p>
            <a:pPr algn="ctr">
              <a:lnSpc>
                <a:spcPct val="150000"/>
              </a:lnSpc>
            </a:pPr>
            <a:r>
              <a:rPr lang="en-US" altLang="en-US" sz="1600" dirty="0" smtClean="0"/>
              <a:t>on </a:t>
            </a:r>
            <a:r>
              <a:rPr lang="en-US" altLang="en-US" sz="1600" b="1" dirty="0" smtClean="0"/>
              <a:t>Ion Colliders</a:t>
            </a:r>
          </a:p>
          <a:p>
            <a:pPr algn="ctr">
              <a:lnSpc>
                <a:spcPct val="150000"/>
              </a:lnSpc>
            </a:pPr>
            <a:endParaRPr lang="en-US" altLang="en-US" sz="1600" dirty="0" smtClean="0"/>
          </a:p>
          <a:p>
            <a:pPr algn="ctr">
              <a:lnSpc>
                <a:spcPct val="150000"/>
              </a:lnSpc>
            </a:pPr>
            <a:r>
              <a:rPr lang="en-US" altLang="en-US" sz="1600" dirty="0" err="1" smtClean="0"/>
              <a:t>Dubna</a:t>
            </a:r>
            <a:r>
              <a:rPr lang="en-US" altLang="en-US" sz="1600" dirty="0" smtClean="0"/>
              <a:t>	October-November 2019</a:t>
            </a:r>
            <a:endParaRPr lang="en-US" altLang="en-US" sz="1600" dirty="0"/>
          </a:p>
        </p:txBody>
      </p:sp>
      <p:pic>
        <p:nvPicPr>
          <p:cNvPr id="4112" name="Picture 16" descr="CER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8141" y="3177698"/>
            <a:ext cx="685689" cy="68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1540" y="1001713"/>
            <a:ext cx="8136200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itchFamily="2" charset="2"/>
              <a:buChar char="w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general there are two kinds of nuclear reactions: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Char char="l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33CC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Elastic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interactions are those that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not change the internal structure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projectile/target and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not produce new particles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Their effect is to transfer part of the projectile energy to the target (lab system), or equivalently to deflect in opposite directions target and projectile in the </a:t>
            </a:r>
            <a:r>
              <a:rPr lang="en-US" sz="1600" kern="0" dirty="0" smtClean="0">
                <a:solidFill>
                  <a:srgbClr val="0033CC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entre-of-Mass system with no change in their energy. There is no threshold for elastic interactions.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Char char="l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33CC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Non-elastic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reactions are those where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particles are produced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and/or the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internal structure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projectile/target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changed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 </a:t>
            </a:r>
            <a:r>
              <a:rPr lang="en-US" sz="1600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 is excited). A specific non-elastic reaction has usually an energy threshold below which it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cannot occur (the exception being neutron capture).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611517" y="255588"/>
            <a:ext cx="598577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NUCLEAR REACTIONS</a:t>
            </a:r>
            <a:endParaRPr lang="en-US" sz="28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3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01040" y="255588"/>
            <a:ext cx="787146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NON-ELASTIC HADRON-NUCLEON REACTIONS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6" name="Picture 3" descr="p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96" y="1348740"/>
            <a:ext cx="3167284" cy="3157324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697012" y="1303382"/>
            <a:ext cx="5272817" cy="20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itchFamily="2" charset="2"/>
              <a:buChar char="w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200" i="1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Comic Sans MS"/>
                <a:ea typeface="+mn-ea"/>
                <a:cs typeface="+mn-cs"/>
              </a:rPr>
              <a:t>Intermediate Energies</a:t>
            </a:r>
          </a:p>
          <a:p>
            <a:pPr marL="0" lvl="0" indent="0">
              <a:lnSpc>
                <a:spcPct val="150000"/>
              </a:lnSpc>
              <a:buClr>
                <a:srgbClr val="6F89F7"/>
              </a:buClr>
              <a:buNone/>
            </a:pPr>
            <a:r>
              <a:rPr lang="en-US" sz="1200" kern="0" dirty="0">
                <a:solidFill>
                  <a:srgbClr val="40458C"/>
                </a:solidFill>
                <a:latin typeface="Comic Sans MS"/>
              </a:rPr>
              <a:t>All reactions proceed through an </a:t>
            </a:r>
            <a:r>
              <a:rPr lang="en-US" sz="1200" kern="0" dirty="0">
                <a:solidFill>
                  <a:srgbClr val="800000"/>
                </a:solidFill>
                <a:latin typeface="Comic Sans MS"/>
              </a:rPr>
              <a:t>intermediate state containing at least one resonance (dominance of the </a:t>
            </a:r>
            <a:r>
              <a:rPr lang="en-US" sz="1200" kern="0" dirty="0">
                <a:solidFill>
                  <a:srgbClr val="800000"/>
                </a:solidFill>
                <a:latin typeface="Symbol" pitchFamily="18" charset="2"/>
              </a:rPr>
              <a:t>D(1232)</a:t>
            </a:r>
            <a:r>
              <a:rPr lang="en-US" sz="1200" kern="0" dirty="0">
                <a:solidFill>
                  <a:srgbClr val="40458C"/>
                </a:solidFill>
                <a:latin typeface="Comic Sans MS"/>
              </a:rPr>
              <a:t> resonance and of the N* resonances) </a:t>
            </a:r>
            <a:endParaRPr lang="en-US" sz="1200" kern="0" dirty="0" smtClean="0">
              <a:solidFill>
                <a:srgbClr val="40458C"/>
              </a:solidFill>
              <a:latin typeface="Comic Sans MS"/>
            </a:endParaRPr>
          </a:p>
          <a:p>
            <a:pPr marL="0" lvl="0" indent="0">
              <a:lnSpc>
                <a:spcPct val="150000"/>
              </a:lnSpc>
              <a:buClr>
                <a:srgbClr val="6F89F7"/>
              </a:buClr>
              <a:buNone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N</a:t>
            </a:r>
            <a:r>
              <a:rPr kumimoji="0" lang="en-US" sz="1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1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+ N</a:t>
            </a:r>
            <a:r>
              <a:rPr kumimoji="0" lang="en-US" sz="1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2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  <a:sym typeface="Symbol" pitchFamily="18" charset="2"/>
              </a:rPr>
              <a:t> N</a:t>
            </a:r>
            <a:r>
              <a:rPr kumimoji="0" lang="en-US" sz="1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  <a:sym typeface="Symbol" pitchFamily="18" charset="2"/>
              </a:rPr>
              <a:t>1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  <a:sym typeface="Symbol" pitchFamily="18" charset="2"/>
              </a:rPr>
              <a:t>’ + N</a:t>
            </a:r>
            <a:r>
              <a:rPr kumimoji="0" lang="en-US" sz="1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  <a:sym typeface="Symbol" pitchFamily="18" charset="2"/>
              </a:rPr>
              <a:t>2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  <a:sym typeface="Symbol" pitchFamily="18" charset="2"/>
              </a:rPr>
              <a:t>’ +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p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	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threshold around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290 MeV</a:t>
            </a:r>
            <a:r>
              <a:rPr lang="en-US" sz="1200" kern="0" dirty="0" smtClean="0">
                <a:solidFill>
                  <a:srgbClr val="40458C"/>
                </a:solidFill>
                <a:latin typeface="Comic Sans MS"/>
              </a:rPr>
              <a:t>, 			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important above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700 MeV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p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+ N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  <a:sym typeface="Symbol" pitchFamily="18" charset="2"/>
              </a:rPr>
              <a:t>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p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  <a:sym typeface="Symbol" pitchFamily="18" charset="2"/>
              </a:rPr>
              <a:t>’ +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p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” + N’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	opens at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170 MeV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Char char="l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>
              <a:lnSpc>
                <a:spcPct val="150000"/>
              </a:lnSpc>
              <a:buClr>
                <a:srgbClr val="6F89F7"/>
              </a:buClr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58C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40458C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40458C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448732" y="2722923"/>
            <a:ext cx="0" cy="9376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1624432" y="2647269"/>
            <a:ext cx="0" cy="5486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/>
          </a:ln>
          <a:effectLst/>
        </p:spPr>
      </p:cxn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40801" y="4477953"/>
            <a:ext cx="5333182" cy="113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itchFamily="2" charset="2"/>
              <a:buChar char="w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200" i="1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Comic Sans MS"/>
                <a:ea typeface="+mn-ea"/>
                <a:cs typeface="+mn-cs"/>
              </a:rPr>
              <a:t>High Energies: Dual Parton Model/Quark Gluon String Model </a:t>
            </a:r>
            <a:r>
              <a:rPr kumimoji="0" lang="en-US" sz="1200" i="1" u="none" strike="noStrike" kern="0" cap="none" spc="0" normalizeH="0" baseline="0" noProof="0" dirty="0" err="1" smtClean="0">
                <a:ln>
                  <a:noFill/>
                </a:ln>
                <a:uLnTx/>
                <a:uFillTx/>
                <a:latin typeface="Comic Sans MS"/>
                <a:ea typeface="+mn-ea"/>
                <a:cs typeface="+mn-cs"/>
              </a:rPr>
              <a:t>etc</a:t>
            </a:r>
            <a:endParaRPr kumimoji="0" lang="en-US" sz="1200" i="1" u="none" strike="noStrike" kern="0" cap="none" spc="0" normalizeH="0" baseline="0" noProof="0" dirty="0" smtClean="0">
              <a:ln>
                <a:noFill/>
              </a:ln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Interacting strings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(quarks held together by the gluon-gluon interaction into the form of a string).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Each of the two hadrons splits into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2 colored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partons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/>
                <a:ea typeface="+mn-ea"/>
                <a:cs typeface="+mn-cs"/>
                <a:sym typeface="Symbol" pitchFamily="18" charset="2"/>
              </a:rPr>
              <a:t>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combination into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2 colorless chains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/>
                <a:ea typeface="+mn-ea"/>
                <a:cs typeface="+mn-cs"/>
                <a:sym typeface="Symbol" pitchFamily="18" charset="2"/>
              </a:rPr>
              <a:t>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2 back-to-back jets.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Each jet is then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hadronized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into physical hadrons.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40458C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616016" y="3397426"/>
            <a:ext cx="3120488" cy="2802296"/>
            <a:chOff x="5616016" y="3275506"/>
            <a:chExt cx="3120488" cy="2802296"/>
          </a:xfrm>
        </p:grpSpPr>
        <p:pic>
          <p:nvPicPr>
            <p:cNvPr id="13" name="Picture 5" descr="ppchainc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051" r="9192" b="6944"/>
            <a:stretch>
              <a:fillRect/>
            </a:stretch>
          </p:blipFill>
          <p:spPr bwMode="auto">
            <a:xfrm>
              <a:off x="5616016" y="3275506"/>
              <a:ext cx="3120488" cy="280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6045664" y="4526481"/>
              <a:ext cx="137842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i="1" dirty="0">
                  <a:cs typeface="Tahoma" panose="020B0604030504040204" pitchFamily="34" charset="0"/>
                </a:rPr>
                <a:t>momentum fraction</a:t>
              </a: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H="1" flipV="1">
              <a:off x="6135827" y="4171783"/>
              <a:ext cx="73712" cy="3119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 flipH="1">
              <a:off x="6130545" y="4827379"/>
              <a:ext cx="54056" cy="3438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53156" y="861931"/>
            <a:ext cx="8136200" cy="59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itchFamily="2" charset="2"/>
              <a:buChar char="w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F89F7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order to understand Hadron-Nucleus (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nuclear reactions, one has to understand first Hadron-Nucleon (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reactions, since nuclei are made up by protons and neutrons.</a:t>
            </a:r>
          </a:p>
        </p:txBody>
      </p:sp>
    </p:spTree>
    <p:extLst>
      <p:ext uri="{BB962C8B-B14F-4D97-AF65-F5344CB8AC3E}">
        <p14:creationId xmlns:p14="http://schemas.microsoft.com/office/powerpoint/2010/main" val="180605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96008" y="255588"/>
            <a:ext cx="804767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NON-ELASTIC HADRON-NUCLEUS REACTIONS [I]</a:t>
            </a:r>
            <a:endParaRPr lang="en-US" sz="2800" dirty="0">
              <a:solidFill>
                <a:srgbClr val="0066FF"/>
              </a:solidFill>
            </a:endParaRPr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998538"/>
            <a:ext cx="7834313" cy="5164137"/>
            <a:chOff x="914400" y="998349"/>
            <a:chExt cx="7834313" cy="5163791"/>
          </a:xfrm>
        </p:grpSpPr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1143000" y="998349"/>
              <a:ext cx="6324600" cy="433358"/>
            </a:xfrm>
            <a:prstGeom prst="rect">
              <a:avLst/>
            </a:prstGeom>
            <a:solidFill>
              <a:srgbClr val="00CCFF">
                <a:alpha val="30196"/>
              </a:srgbClr>
            </a:solidFill>
            <a:ln w="25400">
              <a:solidFill>
                <a:srgbClr val="000080"/>
              </a:solidFill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kern="0" dirty="0">
                  <a:latin typeface="Comic Sans MS" pitchFamily="66" charset="0"/>
                </a:rPr>
                <a:t>Target nucleus description (</a:t>
              </a:r>
              <a:r>
                <a:rPr lang="en-US" sz="1600" kern="0" dirty="0">
                  <a:solidFill>
                    <a:srgbClr val="800000"/>
                  </a:solidFill>
                  <a:latin typeface="Comic Sans MS" pitchFamily="66" charset="0"/>
                </a:rPr>
                <a:t>density, Fermi motion</a:t>
              </a:r>
              <a:r>
                <a:rPr lang="en-US" sz="1600" kern="0" dirty="0">
                  <a:latin typeface="Comic Sans MS" pitchFamily="66" charset="0"/>
                </a:rPr>
                <a:t>, etc)</a:t>
              </a:r>
            </a:p>
          </p:txBody>
        </p:sp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914400" y="3192413"/>
              <a:ext cx="6932613" cy="1185862"/>
              <a:chOff x="427" y="2104"/>
              <a:chExt cx="4434" cy="747"/>
            </a:xfrm>
          </p:grpSpPr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427" y="2328"/>
                <a:ext cx="4434" cy="523"/>
              </a:xfrm>
              <a:prstGeom prst="rect">
                <a:avLst/>
              </a:prstGeom>
              <a:solidFill>
                <a:srgbClr val="FFCC99">
                  <a:alpha val="30980"/>
                </a:srgbClr>
              </a:solidFill>
              <a:ln w="25400">
                <a:solidFill>
                  <a:srgbClr val="FF66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 dirty="0" err="1">
                    <a:solidFill>
                      <a:srgbClr val="800000"/>
                    </a:solidFill>
                    <a:latin typeface="Comic Sans MS" pitchFamily="66" charset="0"/>
                  </a:rPr>
                  <a:t>Preequilibrium</a:t>
                </a:r>
                <a:r>
                  <a:rPr lang="en-US" sz="1600" dirty="0">
                    <a:solidFill>
                      <a:srgbClr val="800000"/>
                    </a:solidFill>
                    <a:latin typeface="Comic Sans MS" pitchFamily="66" charset="0"/>
                  </a:rPr>
                  <a:t> stage</a:t>
                </a:r>
                <a:endParaRPr lang="en-US" sz="1600" dirty="0">
                  <a:solidFill>
                    <a:srgbClr val="000000"/>
                  </a:solidFill>
                  <a:latin typeface="Comic Sans MS" pitchFamily="66" charset="0"/>
                </a:endParaRPr>
              </a:p>
              <a:p>
                <a:pPr algn="ctr"/>
                <a:r>
                  <a:rPr lang="en-US" sz="1600" dirty="0">
                    <a:latin typeface="Comic Sans MS" pitchFamily="66" charset="0"/>
                  </a:rPr>
                  <a:t>with current excitation energy </a:t>
                </a:r>
                <a:r>
                  <a:rPr lang="en-US" sz="1600" dirty="0" smtClean="0">
                    <a:latin typeface="Comic Sans MS" pitchFamily="66" charset="0"/>
                  </a:rPr>
                  <a:t>and </a:t>
                </a:r>
                <a:r>
                  <a:rPr lang="en-US" sz="1600" dirty="0" err="1" smtClean="0">
                    <a:latin typeface="Comic Sans MS" pitchFamily="66" charset="0"/>
                  </a:rPr>
                  <a:t>exciton</a:t>
                </a:r>
                <a:r>
                  <a:rPr lang="en-US" sz="1600" dirty="0" smtClean="0">
                    <a:latin typeface="Comic Sans MS" pitchFamily="66" charset="0"/>
                  </a:rPr>
                  <a:t> configuration</a:t>
                </a:r>
                <a:endParaRPr lang="en-US" sz="1600" dirty="0">
                  <a:latin typeface="Comic Sans MS" pitchFamily="66" charset="0"/>
                </a:endParaRPr>
              </a:p>
              <a:p>
                <a:pPr algn="ctr"/>
                <a:r>
                  <a:rPr lang="en-US" sz="1600" dirty="0" smtClean="0">
                    <a:latin typeface="Comic Sans MS" pitchFamily="66" charset="0"/>
                  </a:rPr>
                  <a:t>(non-nucleons are </a:t>
                </a:r>
                <a:r>
                  <a:rPr lang="en-US" sz="1600" dirty="0">
                    <a:latin typeface="Comic Sans MS" pitchFamily="66" charset="0"/>
                  </a:rPr>
                  <a:t>emitted/decayed )</a:t>
                </a:r>
              </a:p>
            </p:txBody>
          </p:sp>
          <p:sp>
            <p:nvSpPr>
              <p:cNvPr id="25" name="AutoShape 6"/>
              <p:cNvSpPr>
                <a:spLocks noChangeAspect="1" noChangeArrowheads="1"/>
              </p:cNvSpPr>
              <p:nvPr/>
            </p:nvSpPr>
            <p:spPr bwMode="auto">
              <a:xfrm>
                <a:off x="2472" y="2104"/>
                <a:ext cx="115" cy="192"/>
              </a:xfrm>
              <a:prstGeom prst="downArrow">
                <a:avLst>
                  <a:gd name="adj1" fmla="val 50000"/>
                  <a:gd name="adj2" fmla="val 41739"/>
                </a:avLst>
              </a:prstGeom>
              <a:solidFill>
                <a:srgbClr val="808000">
                  <a:alpha val="30196"/>
                </a:srgbClr>
              </a:solidFill>
              <a:ln w="25400" algn="ctr">
                <a:solidFill>
                  <a:srgbClr val="8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1600">
                  <a:latin typeface="Comic Sans MS" pitchFamily="66" charset="0"/>
                </a:endParaRP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1600200" y="1470134"/>
              <a:ext cx="5410200" cy="809625"/>
              <a:chOff x="657" y="970"/>
              <a:chExt cx="3901" cy="510"/>
            </a:xfrm>
          </p:grpSpPr>
          <p:sp>
            <p:nvSpPr>
              <p:cNvPr id="22" name="Rectangle 8"/>
              <p:cNvSpPr>
                <a:spLocks noChangeArrowheads="1"/>
              </p:cNvSpPr>
              <p:nvPr/>
            </p:nvSpPr>
            <p:spPr bwMode="auto">
              <a:xfrm>
                <a:off x="657" y="1207"/>
                <a:ext cx="3901" cy="273"/>
              </a:xfrm>
              <a:prstGeom prst="rect">
                <a:avLst/>
              </a:prstGeom>
              <a:solidFill>
                <a:srgbClr val="FF9900">
                  <a:alpha val="30196"/>
                </a:srgbClr>
              </a:solidFill>
              <a:ln w="25400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lIns="92075" tIns="46038" rIns="92075" bIns="46038"/>
              <a:lstStyle/>
              <a:p>
                <a:pPr marL="342900" indent="-342900"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r>
                  <a:rPr lang="en-US" sz="1600">
                    <a:solidFill>
                      <a:srgbClr val="800000"/>
                    </a:solidFill>
                    <a:latin typeface="Comic Sans MS" pitchFamily="66" charset="0"/>
                  </a:rPr>
                  <a:t>Glauber-Gribov</a:t>
                </a:r>
                <a:r>
                  <a:rPr lang="en-US" sz="1600">
                    <a:latin typeface="Comic Sans MS" pitchFamily="66" charset="0"/>
                  </a:rPr>
                  <a:t> cascade with </a:t>
                </a:r>
                <a:r>
                  <a:rPr lang="en-US" sz="1600">
                    <a:solidFill>
                      <a:srgbClr val="800000"/>
                    </a:solidFill>
                    <a:latin typeface="Comic Sans MS" pitchFamily="66" charset="0"/>
                  </a:rPr>
                  <a:t>formation zone</a:t>
                </a:r>
                <a:endParaRPr lang="en-US" sz="1600">
                  <a:latin typeface="Comic Sans MS" pitchFamily="66" charset="0"/>
                </a:endParaRPr>
              </a:p>
            </p:txBody>
          </p:sp>
          <p:sp>
            <p:nvSpPr>
              <p:cNvPr id="23" name="AutoShape 9"/>
              <p:cNvSpPr>
                <a:spLocks noChangeAspect="1" noChangeArrowheads="1"/>
              </p:cNvSpPr>
              <p:nvPr/>
            </p:nvSpPr>
            <p:spPr bwMode="auto">
              <a:xfrm>
                <a:off x="2472" y="970"/>
                <a:ext cx="115" cy="192"/>
              </a:xfrm>
              <a:prstGeom prst="downArrow">
                <a:avLst>
                  <a:gd name="adj1" fmla="val 50000"/>
                  <a:gd name="adj2" fmla="val 41739"/>
                </a:avLst>
              </a:prstGeom>
              <a:solidFill>
                <a:schemeClr val="hlink"/>
              </a:solidFill>
              <a:ln w="1270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1600">
                  <a:latin typeface="Comic Sans MS" pitchFamily="66" charset="0"/>
                </a:endParaRPr>
              </a:p>
            </p:txBody>
          </p:sp>
        </p:grpSp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2057400" y="2325906"/>
              <a:ext cx="4548188" cy="811212"/>
              <a:chOff x="975" y="1514"/>
              <a:chExt cx="3311" cy="511"/>
            </a:xfrm>
          </p:grpSpPr>
          <p:sp>
            <p:nvSpPr>
              <p:cNvPr id="20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2472" y="1514"/>
                <a:ext cx="115" cy="192"/>
              </a:xfrm>
              <a:prstGeom prst="downArrow">
                <a:avLst>
                  <a:gd name="adj1" fmla="val 50000"/>
                  <a:gd name="adj2" fmla="val 41739"/>
                </a:avLst>
              </a:prstGeom>
              <a:solidFill>
                <a:srgbClr val="FF0000"/>
              </a:solidFill>
              <a:ln w="12700" algn="ctr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1600">
                  <a:latin typeface="Comic Sans MS" pitchFamily="66" charset="0"/>
                </a:endParaRPr>
              </a:p>
            </p:txBody>
          </p:sp>
          <p:sp>
            <p:nvSpPr>
              <p:cNvPr id="21" name="Rectangle 12"/>
              <p:cNvSpPr>
                <a:spLocks noChangeArrowheads="1"/>
              </p:cNvSpPr>
              <p:nvPr/>
            </p:nvSpPr>
            <p:spPr bwMode="auto">
              <a:xfrm>
                <a:off x="975" y="1752"/>
                <a:ext cx="3311" cy="273"/>
              </a:xfrm>
              <a:prstGeom prst="rect">
                <a:avLst/>
              </a:prstGeom>
              <a:solidFill>
                <a:srgbClr val="FFFF00">
                  <a:alpha val="30196"/>
                </a:srgbClr>
              </a:solidFill>
              <a:ln w="2540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lIns="92075" tIns="46038" rIns="92075" bIns="46038"/>
              <a:lstStyle/>
              <a:p>
                <a:pPr marL="342900" indent="-342900" algn="ctr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r>
                  <a:rPr lang="en-US" sz="1600">
                    <a:solidFill>
                      <a:srgbClr val="800000"/>
                    </a:solidFill>
                    <a:latin typeface="Comic Sans MS" pitchFamily="66" charset="0"/>
                  </a:rPr>
                  <a:t>Generalized IntraNuclear </a:t>
                </a:r>
                <a:r>
                  <a:rPr lang="en-US" sz="1600">
                    <a:latin typeface="Comic Sans MS" pitchFamily="66" charset="0"/>
                  </a:rPr>
                  <a:t>cascade </a:t>
                </a:r>
                <a:endParaRPr lang="en-US" sz="1600">
                  <a:solidFill>
                    <a:srgbClr val="800000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11" name="Group 13"/>
            <p:cNvGrpSpPr>
              <a:grpSpLocks/>
            </p:cNvGrpSpPr>
            <p:nvPr/>
          </p:nvGrpSpPr>
          <p:grpSpPr bwMode="auto">
            <a:xfrm>
              <a:off x="1924050" y="4834176"/>
              <a:ext cx="4857750" cy="708025"/>
              <a:chOff x="1020" y="2966"/>
              <a:chExt cx="3221" cy="446"/>
            </a:xfrm>
          </p:grpSpPr>
          <p:sp>
            <p:nvSpPr>
              <p:cNvPr id="18" name="AutoShape 14"/>
              <p:cNvSpPr>
                <a:spLocks noChangeAspect="1" noChangeArrowheads="1"/>
              </p:cNvSpPr>
              <p:nvPr/>
            </p:nvSpPr>
            <p:spPr bwMode="auto">
              <a:xfrm>
                <a:off x="2472" y="2966"/>
                <a:ext cx="115" cy="192"/>
              </a:xfrm>
              <a:prstGeom prst="downArrow">
                <a:avLst>
                  <a:gd name="adj1" fmla="val 50000"/>
                  <a:gd name="adj2" fmla="val 41739"/>
                </a:avLst>
              </a:prstGeom>
              <a:solidFill>
                <a:srgbClr val="00FF00">
                  <a:alpha val="30196"/>
                </a:srgbClr>
              </a:solidFill>
              <a:ln w="25400" algn="ctr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1600">
                  <a:latin typeface="Comic Sans MS" pitchFamily="66" charset="0"/>
                </a:endParaRPr>
              </a:p>
            </p:txBody>
          </p:sp>
          <p:sp>
            <p:nvSpPr>
              <p:cNvPr id="19" name="Text Box 15"/>
              <p:cNvSpPr txBox="1">
                <a:spLocks noChangeArrowheads="1"/>
              </p:cNvSpPr>
              <p:nvPr/>
            </p:nvSpPr>
            <p:spPr bwMode="auto">
              <a:xfrm>
                <a:off x="1020" y="3199"/>
                <a:ext cx="3221" cy="213"/>
              </a:xfrm>
              <a:prstGeom prst="rect">
                <a:avLst/>
              </a:prstGeom>
              <a:solidFill>
                <a:srgbClr val="00FF99">
                  <a:alpha val="30196"/>
                </a:srgbClr>
              </a:solidFill>
              <a:ln w="25400">
                <a:solidFill>
                  <a:srgbClr val="339966"/>
                </a:solidFill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sz="1600" dirty="0" smtClean="0">
                    <a:solidFill>
                      <a:srgbClr val="800000"/>
                    </a:solidFill>
                    <a:latin typeface="Comic Sans MS" pitchFamily="66" charset="0"/>
                  </a:rPr>
                  <a:t>Evaporation/Fragmentation/Fission</a:t>
                </a:r>
                <a:endParaRPr lang="en-US" sz="1600" dirty="0">
                  <a:latin typeface="Comic Sans MS" pitchFamily="66" charset="0"/>
                </a:endParaRPr>
              </a:p>
            </p:txBody>
          </p:sp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2922588" y="5602942"/>
              <a:ext cx="2640012" cy="338137"/>
            </a:xfrm>
            <a:prstGeom prst="rect">
              <a:avLst/>
            </a:prstGeom>
            <a:solidFill>
              <a:srgbClr val="33CCCC">
                <a:alpha val="29019"/>
              </a:srgbClr>
            </a:solidFill>
            <a:ln w="25400">
              <a:solidFill>
                <a:srgbClr val="00808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lang="el-GR" sz="1600">
                  <a:solidFill>
                    <a:srgbClr val="800000"/>
                  </a:solidFill>
                  <a:latin typeface="Comic Sans MS" pitchFamily="66" charset="0"/>
                </a:rPr>
                <a:t>γ</a:t>
              </a:r>
              <a:r>
                <a:rPr lang="en-US" sz="1600">
                  <a:solidFill>
                    <a:srgbClr val="800000"/>
                  </a:solidFill>
                  <a:latin typeface="Comic Sans MS" pitchFamily="66" charset="0"/>
                </a:rPr>
                <a:t> </a:t>
              </a:r>
              <a:r>
                <a:rPr lang="en-US" sz="1600">
                  <a:latin typeface="Comic Sans MS" pitchFamily="66" charset="0"/>
                </a:rPr>
                <a:t>de-excitation</a:t>
              </a:r>
              <a:endParaRPr lang="el-GR" sz="1600">
                <a:latin typeface="Comic Sans MS" pitchFamily="66" charset="0"/>
              </a:endParaRPr>
            </a:p>
          </p:txBody>
        </p:sp>
        <p:grpSp>
          <p:nvGrpSpPr>
            <p:cNvPr id="13" name="Group 18"/>
            <p:cNvGrpSpPr>
              <a:grpSpLocks/>
            </p:cNvGrpSpPr>
            <p:nvPr/>
          </p:nvGrpSpPr>
          <p:grpSpPr bwMode="auto">
            <a:xfrm>
              <a:off x="8172450" y="1304390"/>
              <a:ext cx="576263" cy="4857750"/>
              <a:chOff x="5148" y="890"/>
              <a:chExt cx="363" cy="3060"/>
            </a:xfrm>
          </p:grpSpPr>
          <p:sp>
            <p:nvSpPr>
              <p:cNvPr id="14" name="Text Box 19"/>
              <p:cNvSpPr txBox="1">
                <a:spLocks noChangeArrowheads="1"/>
              </p:cNvSpPr>
              <p:nvPr/>
            </p:nvSpPr>
            <p:spPr bwMode="auto">
              <a:xfrm>
                <a:off x="5148" y="890"/>
                <a:ext cx="363" cy="3060"/>
              </a:xfrm>
              <a:prstGeom prst="rect">
                <a:avLst/>
              </a:prstGeom>
              <a:gradFill rotWithShape="1">
                <a:gsLst>
                  <a:gs pos="0">
                    <a:srgbClr val="FFFF66">
                      <a:alpha val="29999"/>
                    </a:srgbClr>
                  </a:gs>
                  <a:gs pos="100000">
                    <a:srgbClr val="A50021">
                      <a:alpha val="62000"/>
                    </a:srgbClr>
                  </a:gs>
                </a:gsLst>
                <a:lin ang="5400000" scaled="1"/>
              </a:gradFill>
              <a:ln w="635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t (s)</a:t>
                </a:r>
              </a:p>
              <a:p>
                <a:endParaRPr lang="en-US" sz="1400">
                  <a:solidFill>
                    <a:srgbClr val="000000"/>
                  </a:solidFill>
                </a:endParaRPr>
              </a:p>
              <a:p>
                <a:r>
                  <a:rPr lang="en-US" sz="1400">
                    <a:solidFill>
                      <a:srgbClr val="000000"/>
                    </a:solidFill>
                  </a:rPr>
                  <a:t>10</a:t>
                </a:r>
                <a:r>
                  <a:rPr lang="en-US" sz="1400" baseline="30000">
                    <a:solidFill>
                      <a:srgbClr val="000000"/>
                    </a:solidFill>
                  </a:rPr>
                  <a:t>-23</a:t>
                </a: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r>
                  <a:rPr lang="en-US" sz="1400">
                    <a:solidFill>
                      <a:srgbClr val="000000"/>
                    </a:solidFill>
                  </a:rPr>
                  <a:t>10</a:t>
                </a:r>
                <a:r>
                  <a:rPr lang="en-US" sz="1400" baseline="30000">
                    <a:solidFill>
                      <a:srgbClr val="000000"/>
                    </a:solidFill>
                  </a:rPr>
                  <a:t>-22</a:t>
                </a: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r>
                  <a:rPr lang="en-US" sz="1400">
                    <a:solidFill>
                      <a:srgbClr val="000000"/>
                    </a:solidFill>
                  </a:rPr>
                  <a:t>10</a:t>
                </a:r>
                <a:r>
                  <a:rPr lang="en-US" sz="1400" baseline="30000">
                    <a:solidFill>
                      <a:srgbClr val="000000"/>
                    </a:solidFill>
                  </a:rPr>
                  <a:t>-20</a:t>
                </a: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endParaRPr lang="en-US" sz="1400" baseline="30000">
                  <a:solidFill>
                    <a:srgbClr val="000000"/>
                  </a:solidFill>
                </a:endParaRPr>
              </a:p>
              <a:p>
                <a:r>
                  <a:rPr lang="en-US" sz="1400">
                    <a:solidFill>
                      <a:srgbClr val="000000"/>
                    </a:solidFill>
                  </a:rPr>
                  <a:t>10</a:t>
                </a:r>
                <a:r>
                  <a:rPr lang="en-US" sz="1400" baseline="30000">
                    <a:solidFill>
                      <a:srgbClr val="000000"/>
                    </a:solidFill>
                  </a:rPr>
                  <a:t>-16</a:t>
                </a:r>
                <a:endParaRPr lang="en-US" sz="1400">
                  <a:solidFill>
                    <a:srgbClr val="000000"/>
                  </a:solidFill>
                </a:endParaRPr>
              </a:p>
              <a:p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20"/>
              <p:cNvSpPr>
                <a:spLocks noChangeShapeType="1"/>
              </p:cNvSpPr>
              <p:nvPr/>
            </p:nvSpPr>
            <p:spPr bwMode="auto">
              <a:xfrm>
                <a:off x="5284" y="1344"/>
                <a:ext cx="0" cy="72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21"/>
              <p:cNvSpPr>
                <a:spLocks noChangeShapeType="1"/>
              </p:cNvSpPr>
              <p:nvPr/>
            </p:nvSpPr>
            <p:spPr bwMode="auto">
              <a:xfrm>
                <a:off x="5284" y="2303"/>
                <a:ext cx="0" cy="81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22"/>
              <p:cNvSpPr>
                <a:spLocks noChangeShapeType="1"/>
              </p:cNvSpPr>
              <p:nvPr/>
            </p:nvSpPr>
            <p:spPr bwMode="auto">
              <a:xfrm>
                <a:off x="5284" y="3333"/>
                <a:ext cx="0" cy="363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" name="Left Brace 34"/>
          <p:cNvSpPr>
            <a:spLocks/>
          </p:cNvSpPr>
          <p:nvPr/>
        </p:nvSpPr>
        <p:spPr bwMode="auto">
          <a:xfrm>
            <a:off x="481013" y="876300"/>
            <a:ext cx="285750" cy="3811588"/>
          </a:xfrm>
          <a:prstGeom prst="leftBrace">
            <a:avLst>
              <a:gd name="adj1" fmla="val 8337"/>
              <a:gd name="adj2" fmla="val 50000"/>
            </a:avLst>
          </a:prstGeom>
          <a:noFill/>
          <a:ln w="222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i="1"/>
          </a:p>
        </p:txBody>
      </p:sp>
      <p:sp>
        <p:nvSpPr>
          <p:cNvPr id="27" name="Content Placeholder 4"/>
          <p:cNvSpPr txBox="1">
            <a:spLocks/>
          </p:cNvSpPr>
          <p:nvPr/>
        </p:nvSpPr>
        <p:spPr>
          <a:xfrm rot="-5400000">
            <a:off x="-506508" y="2604078"/>
            <a:ext cx="1679767" cy="356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FLUKA PEANUT</a:t>
            </a:r>
            <a:endParaRPr kumimoji="0" lang="en-US" sz="17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4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9558" y="255588"/>
            <a:ext cx="817412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NON-ELASTIC HADRON-NUCLEUS REACTIONS [II]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6" name="Picture 3" descr="pglauchainc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/>
          <a:stretch>
            <a:fillRect/>
          </a:stretch>
        </p:blipFill>
        <p:spPr>
          <a:xfrm>
            <a:off x="111210" y="878731"/>
            <a:ext cx="4418227" cy="3735313"/>
          </a:xfrm>
          <a:noFill/>
        </p:spPr>
      </p:pic>
      <p:pic>
        <p:nvPicPr>
          <p:cNvPr id="7" name="Picture 3" descr="hadroniz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37" y="1404692"/>
            <a:ext cx="4204344" cy="269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02242" y="787499"/>
            <a:ext cx="19373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en-US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. two-chain diagram</a:t>
            </a:r>
            <a:endParaRPr lang="en-US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944497" y="1000820"/>
            <a:ext cx="19373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altLang="en-US" sz="1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hadronization</a:t>
            </a:r>
            <a:endParaRPr lang="en-US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512217" y="1315377"/>
            <a:ext cx="1449388" cy="554038"/>
            <a:chOff x="5765028" y="991351"/>
            <a:chExt cx="1449388" cy="554038"/>
          </a:xfrm>
        </p:grpSpPr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5765028" y="991351"/>
              <a:ext cx="1449388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>
                  <a:solidFill>
                    <a:srgbClr val="00CC00"/>
                  </a:solidFill>
                  <a:latin typeface="Tahoma" panose="020B0604030504040204" pitchFamily="34" charset="0"/>
                </a:rPr>
                <a:t>q-q and </a:t>
              </a:r>
              <a:r>
                <a:rPr lang="en-US" altLang="en-US" sz="1200" b="1" dirty="0" err="1">
                  <a:solidFill>
                    <a:srgbClr val="00CC00"/>
                  </a:solidFill>
                  <a:latin typeface="Tahoma" panose="020B0604030504040204" pitchFamily="34" charset="0"/>
                </a:rPr>
                <a:t>qq-qq</a:t>
              </a:r>
              <a:endParaRPr lang="en-US" altLang="en-US" sz="1200" b="1" dirty="0">
                <a:solidFill>
                  <a:srgbClr val="00CC00"/>
                </a:solidFill>
                <a:latin typeface="Tahoma" panose="020B0604030504040204" pitchFamily="34" charset="0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>
                  <a:solidFill>
                    <a:srgbClr val="00CC00"/>
                  </a:solidFill>
                  <a:latin typeface="Tahoma" panose="020B0604030504040204" pitchFamily="34" charset="0"/>
                </a:rPr>
                <a:t>pairs generation</a:t>
              </a:r>
            </a:p>
          </p:txBody>
        </p:sp>
        <p:cxnSp>
          <p:nvCxnSpPr>
            <p:cNvPr id="13" name="Straight Connector 19"/>
            <p:cNvCxnSpPr>
              <a:cxnSpLocks noChangeShapeType="1"/>
            </p:cNvCxnSpPr>
            <p:nvPr/>
          </p:nvCxnSpPr>
          <p:spPr bwMode="auto">
            <a:xfrm>
              <a:off x="6852890" y="1045954"/>
              <a:ext cx="100703" cy="0"/>
            </a:xfrm>
            <a:prstGeom prst="line">
              <a:avLst/>
            </a:prstGeom>
            <a:noFill/>
            <a:ln w="12700" algn="ctr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22"/>
            <p:cNvCxnSpPr>
              <a:cxnSpLocks noChangeShapeType="1"/>
            </p:cNvCxnSpPr>
            <p:nvPr/>
          </p:nvCxnSpPr>
          <p:spPr bwMode="auto">
            <a:xfrm>
              <a:off x="6749610" y="1043374"/>
              <a:ext cx="100703" cy="0"/>
            </a:xfrm>
            <a:prstGeom prst="line">
              <a:avLst/>
            </a:prstGeom>
            <a:noFill/>
            <a:ln w="12700" algn="ctr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23"/>
            <p:cNvCxnSpPr>
              <a:cxnSpLocks noChangeShapeType="1"/>
            </p:cNvCxnSpPr>
            <p:nvPr/>
          </p:nvCxnSpPr>
          <p:spPr bwMode="auto">
            <a:xfrm>
              <a:off x="6026628" y="1040794"/>
              <a:ext cx="100703" cy="0"/>
            </a:xfrm>
            <a:prstGeom prst="line">
              <a:avLst/>
            </a:prstGeom>
            <a:noFill/>
            <a:ln w="12700" algn="ctr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6593660" y="1834283"/>
            <a:ext cx="350838" cy="420825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6529804" y="1847807"/>
            <a:ext cx="414693" cy="1321701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H="1">
            <a:off x="6301946" y="1847807"/>
            <a:ext cx="177746" cy="759469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653452"/>
              </p:ext>
            </p:extLst>
          </p:nvPr>
        </p:nvGraphicFramePr>
        <p:xfrm>
          <a:off x="5625921" y="4965739"/>
          <a:ext cx="15716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5" imgW="1066337" imgH="355446" progId="Equation.3">
                  <p:embed/>
                </p:oleObj>
              </mc:Choice>
              <mc:Fallback>
                <p:oleObj name="Equation" r:id="rId5" imgW="1066337" imgH="355446" progId="Equation.3">
                  <p:embed/>
                  <p:pic>
                    <p:nvPicPr>
                      <p:cNvPr id="4814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5921" y="4965739"/>
                        <a:ext cx="157162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919042" y="5148469"/>
            <a:ext cx="4647677" cy="30777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  <a:latin typeface="Comic Sans MS" pitchFamily="66" charset="0"/>
              </a:rPr>
              <a:t>Condition for possible re-interaction inside a nucleus: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83740" y="4805673"/>
            <a:ext cx="19373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iii. formation zone</a:t>
            </a:r>
            <a:endParaRPr lang="en-US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5088236" y="5753333"/>
            <a:ext cx="3086745" cy="30777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000000"/>
                </a:solidFill>
                <a:latin typeface="Comic Sans MS" pitchFamily="66" charset="0"/>
              </a:rPr>
              <a:t>reflecting the materialization time</a:t>
            </a:r>
            <a:endParaRPr lang="en-US" sz="1400" kern="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5810694" y="5501970"/>
            <a:ext cx="157620" cy="22047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 animBg="1"/>
      <p:bldP spid="17" grpId="0" animBg="1"/>
      <p:bldP spid="18" grpId="0" animBg="1"/>
      <p:bldP spid="22" grpId="0"/>
      <p:bldP spid="23" grpId="0"/>
      <p:bldP spid="24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9558" y="255588"/>
            <a:ext cx="817412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A BENCHMARK GLIMPSE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7" y="1561070"/>
            <a:ext cx="3189944" cy="389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908354" y="1561070"/>
            <a:ext cx="519749" cy="157822"/>
          </a:xfrm>
          <a:prstGeom prst="rect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i="1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9558" y="5456160"/>
            <a:ext cx="3126397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latin typeface="Tahoma" panose="020B0604030504040204" pitchFamily="34" charset="0"/>
              </a:rPr>
              <a:t>Differential pion and kaon production</a:t>
            </a:r>
            <a:endParaRPr lang="en-US" altLang="en-US" sz="1200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000" dirty="0" smtClean="0">
                <a:latin typeface="Tahoma" panose="020B0604030504040204" pitchFamily="34" charset="0"/>
              </a:rPr>
              <a:t>Points: exp. data </a:t>
            </a:r>
            <a:r>
              <a:rPr lang="en-US" altLang="en-US" sz="900" dirty="0" smtClean="0">
                <a:latin typeface="Tahoma" panose="020B0604030504040204" pitchFamily="34" charset="0"/>
              </a:rPr>
              <a:t>(</a:t>
            </a:r>
            <a:r>
              <a:rPr lang="en-GB" alt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Alt et al., EPJC49 (2007) 897</a:t>
            </a:r>
            <a:r>
              <a:rPr lang="en-GB" alt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nl-NL" alt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alt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T. Anticic et al. (NA49) EPJC68 (2010) 1</a:t>
            </a:r>
            <a:r>
              <a:rPr lang="en-US" altLang="en-US" sz="900" dirty="0" smtClean="0">
                <a:latin typeface="Tahoma" panose="020B0604030504040204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000" dirty="0" smtClean="0">
                <a:latin typeface="Tahoma" panose="020B0604030504040204" pitchFamily="34" charset="0"/>
              </a:rPr>
              <a:t>Histogram: FLUKA</a:t>
            </a:r>
            <a:endParaRPr lang="en-US" altLang="en-US" sz="1000" dirty="0">
              <a:latin typeface="Tahoma" panose="020B060403050404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88492" y="5147631"/>
            <a:ext cx="414393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latin typeface="Tahoma" panose="020B0604030504040204" pitchFamily="34" charset="0"/>
              </a:rPr>
              <a:t>Inclusive fragment production</a:t>
            </a:r>
            <a:endParaRPr lang="en-US" altLang="en-US" sz="1200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 smtClean="0">
                <a:latin typeface="Tahoma" panose="020B0604030504040204" pitchFamily="34" charset="0"/>
              </a:rPr>
              <a:t>Points</a:t>
            </a:r>
            <a:r>
              <a:rPr lang="en-US" altLang="en-US" sz="1000" dirty="0">
                <a:latin typeface="Tahoma" panose="020B0604030504040204" pitchFamily="34" charset="0"/>
              </a:rPr>
              <a:t>: exp. data </a:t>
            </a:r>
            <a:r>
              <a:rPr lang="en-US" altLang="en-US" sz="900" dirty="0" smtClean="0">
                <a:latin typeface="Tahoma" panose="020B0604030504040204" pitchFamily="34" charset="0"/>
              </a:rPr>
              <a:t>(T. </a:t>
            </a:r>
            <a:r>
              <a:rPr lang="en-US" altLang="en-US" sz="900" dirty="0" err="1" smtClean="0">
                <a:latin typeface="Tahoma" panose="020B0604030504040204" pitchFamily="34" charset="0"/>
              </a:rPr>
              <a:t>Enqvist</a:t>
            </a:r>
            <a:r>
              <a:rPr lang="en-US" altLang="en-US" sz="900" dirty="0" smtClean="0">
                <a:latin typeface="Tahoma" panose="020B0604030504040204" pitchFamily="34" charset="0"/>
              </a:rPr>
              <a:t>, </a:t>
            </a:r>
            <a:r>
              <a:rPr lang="en-US" altLang="en-US" sz="900" dirty="0" err="1" smtClean="0">
                <a:latin typeface="Tahoma" panose="020B0604030504040204" pitchFamily="34" charset="0"/>
              </a:rPr>
              <a:t>Nucl</a:t>
            </a:r>
            <a:r>
              <a:rPr lang="en-US" altLang="en-US" sz="900" dirty="0" smtClean="0">
                <a:latin typeface="Tahoma" panose="020B0604030504040204" pitchFamily="34" charset="0"/>
              </a:rPr>
              <a:t>. Phys. A 686 (2001) 481)</a:t>
            </a:r>
            <a:endParaRPr lang="en-US" altLang="en-US" sz="900" dirty="0">
              <a:latin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51422" y="1881221"/>
            <a:ext cx="5391969" cy="3254787"/>
            <a:chOff x="1143000" y="2492375"/>
            <a:chExt cx="6715125" cy="4124325"/>
          </a:xfrm>
        </p:grpSpPr>
        <p:pic>
          <p:nvPicPr>
            <p:cNvPr id="14" name="Picture 9" descr="res1GeVPb20093_ppt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1" t="56250" r="11690" b="7291"/>
            <a:stretch>
              <a:fillRect/>
            </a:stretch>
          </p:blipFill>
          <p:spPr bwMode="auto">
            <a:xfrm>
              <a:off x="1143000" y="2492375"/>
              <a:ext cx="6715125" cy="412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2596305" y="2747960"/>
              <a:ext cx="2401646" cy="97500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10103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marL="180975" marR="0" lvl="0" indent="-1809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</a:rPr>
                <a:t>Data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endParaRPr>
            </a:p>
            <a:p>
              <a:pPr marL="180975" marR="0" lvl="0" indent="-1809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6F89F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</a:rPr>
                <a:t>FLUKA</a:t>
              </a:r>
            </a:p>
            <a:p>
              <a:pPr marL="180975" marR="0" lvl="0" indent="-1809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</a:rPr>
                <a:t>FLUKA after cascade</a:t>
              </a:r>
            </a:p>
            <a:p>
              <a:pPr marL="180975" marR="0" lvl="0" indent="-1809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</a:rPr>
                <a:t>FLUKA after </a:t>
              </a:r>
              <a:r>
                <a:rPr kumimoji="0" lang="en-US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</a:rPr>
                <a:t>preeq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endParaRPr>
            </a:p>
          </p:txBody>
        </p:sp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7451725" y="3140075"/>
              <a:ext cx="287338" cy="504825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Tahoma" panose="020B0604030504040204" pitchFamily="34" charset="0"/>
              </a:endParaRPr>
            </a:p>
          </p:txBody>
        </p:sp>
        <p:sp>
          <p:nvSpPr>
            <p:cNvPr id="17" name="Oval 9"/>
            <p:cNvSpPr>
              <a:spLocks noChangeArrowheads="1"/>
            </p:cNvSpPr>
            <p:nvPr/>
          </p:nvSpPr>
          <p:spPr bwMode="auto">
            <a:xfrm rot="20314130">
              <a:off x="6588125" y="3355975"/>
              <a:ext cx="863600" cy="360363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Tahoma" panose="020B0604030504040204" pitchFamily="34" charset="0"/>
              </a:endParaRPr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auto">
            <a:xfrm rot="18543188">
              <a:off x="5387975" y="3981450"/>
              <a:ext cx="1536700" cy="431800"/>
            </a:xfrm>
            <a:prstGeom prst="ellipse">
              <a:avLst/>
            </a:prstGeom>
            <a:noFill/>
            <a:ln w="25400">
              <a:solidFill>
                <a:srgbClr val="33996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Tahoma" panose="020B0604030504040204" pitchFamily="34" charset="0"/>
              </a:endParaRPr>
            </a:p>
          </p:txBody>
        </p:sp>
        <p:sp>
          <p:nvSpPr>
            <p:cNvPr id="19" name="Oval 11"/>
            <p:cNvSpPr>
              <a:spLocks noChangeArrowheads="1"/>
            </p:cNvSpPr>
            <p:nvPr/>
          </p:nvSpPr>
          <p:spPr bwMode="auto">
            <a:xfrm rot="20937290">
              <a:off x="2928938" y="3787775"/>
              <a:ext cx="2808287" cy="1368425"/>
            </a:xfrm>
            <a:prstGeom prst="ellipse">
              <a:avLst/>
            </a:prstGeom>
            <a:noFill/>
            <a:ln w="25400">
              <a:solidFill>
                <a:srgbClr val="CC006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Tahoma" panose="020B0604030504040204" pitchFamily="34" charset="0"/>
              </a:endParaRPr>
            </a:p>
          </p:txBody>
        </p:sp>
        <p:sp>
          <p:nvSpPr>
            <p:cNvPr id="20" name="Oval 12"/>
            <p:cNvSpPr>
              <a:spLocks noChangeArrowheads="1"/>
            </p:cNvSpPr>
            <p:nvPr/>
          </p:nvSpPr>
          <p:spPr bwMode="auto">
            <a:xfrm rot="20556858">
              <a:off x="2235200" y="3938588"/>
              <a:ext cx="647700" cy="1149350"/>
            </a:xfrm>
            <a:prstGeom prst="ellipse">
              <a:avLst/>
            </a:prstGeom>
            <a:noFill/>
            <a:ln w="25400">
              <a:solidFill>
                <a:srgbClr val="FF66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Tahoma" panose="020B0604030504040204" pitchFamily="34" charset="0"/>
              </a:endParaRPr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 rot="21236992">
              <a:off x="1963738" y="2708275"/>
              <a:ext cx="360362" cy="1512888"/>
            </a:xfrm>
            <a:prstGeom prst="ellipse">
              <a:avLst/>
            </a:prstGeom>
            <a:noFill/>
            <a:ln w="25400">
              <a:solidFill>
                <a:srgbClr val="9966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40458C"/>
                </a:solidFill>
                <a:effectLst/>
                <a:uLnTx/>
                <a:uFillTx/>
                <a:latin typeface="Tahoma" panose="020B0604030504040204" pitchFamily="34" charset="0"/>
              </a:endParaRPr>
            </a:p>
          </p:txBody>
        </p:sp>
      </p:grp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885589" y="1718026"/>
            <a:ext cx="1132041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 smtClean="0"/>
              <a:t>1 GeV/n </a:t>
            </a:r>
            <a:r>
              <a:rPr lang="en-US" altLang="en-US" sz="1000" baseline="30000" dirty="0" smtClean="0"/>
              <a:t>208</a:t>
            </a:r>
            <a:r>
              <a:rPr lang="en-US" altLang="en-US" sz="1000" dirty="0" smtClean="0"/>
              <a:t>Pb+p</a:t>
            </a:r>
            <a:endParaRPr lang="en-US" altLang="en-US" sz="1000" dirty="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50484" y="953140"/>
            <a:ext cx="3062850" cy="54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rgbClr val="0066FF"/>
                </a:solidFill>
                <a:latin typeface="Tahoma" panose="020B0604030504040204" pitchFamily="34" charset="0"/>
              </a:rPr>
              <a:t>PROTON ‒ C, PROTON</a:t>
            </a:r>
            <a:endParaRPr lang="en-US" altLang="en-US" sz="2000" dirty="0">
              <a:solidFill>
                <a:srgbClr val="0066FF"/>
              </a:solidFill>
              <a:latin typeface="Tahoma" panose="020B0604030504040204" pitchFamily="34" charset="0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5451610" y="1054349"/>
            <a:ext cx="2243523" cy="33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err="1" smtClean="0">
                <a:solidFill>
                  <a:srgbClr val="0066FF"/>
                </a:solidFill>
                <a:latin typeface="Tahoma" panose="020B0604030504040204" pitchFamily="34" charset="0"/>
              </a:rPr>
              <a:t>Pb</a:t>
            </a:r>
            <a:r>
              <a:rPr lang="en-US" altLang="en-US" sz="2000" dirty="0" smtClean="0">
                <a:solidFill>
                  <a:srgbClr val="0066FF"/>
                </a:solidFill>
                <a:latin typeface="Tahoma" panose="020B0604030504040204" pitchFamily="34" charset="0"/>
              </a:rPr>
              <a:t> ‒ PROTON</a:t>
            </a:r>
            <a:endParaRPr lang="en-US" altLang="en-US" sz="2000" dirty="0">
              <a:solidFill>
                <a:srgbClr val="0066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6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596008" y="255588"/>
            <a:ext cx="804767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NON-ELASTIC NUCLEUS-NUCLEUS REACTIONS</a:t>
            </a:r>
            <a:endParaRPr lang="en-US" sz="2800" dirty="0">
              <a:solidFill>
                <a:srgbClr val="0066FF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66635" y="1163754"/>
            <a:ext cx="2873126" cy="2687593"/>
            <a:chOff x="166635" y="1163754"/>
            <a:chExt cx="2873126" cy="2687593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6" t="2883" r="9643" b="1238"/>
            <a:stretch/>
          </p:blipFill>
          <p:spPr bwMode="auto">
            <a:xfrm>
              <a:off x="166635" y="1163754"/>
              <a:ext cx="2873126" cy="2687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8"/>
            <p:cNvSpPr>
              <a:spLocks noChangeArrowheads="1"/>
            </p:cNvSpPr>
            <p:nvPr/>
          </p:nvSpPr>
          <p:spPr bwMode="auto">
            <a:xfrm>
              <a:off x="1218675" y="2364960"/>
              <a:ext cx="18210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t-IT" sz="900" dirty="0">
                  <a:cs typeface="Tahoma" pitchFamily="34" charset="0"/>
                </a:rPr>
                <a:t>[L. Sihver et al, </a:t>
              </a:r>
              <a:r>
                <a:rPr lang="en-US" sz="900" dirty="0" smtClean="0">
                  <a:cs typeface="Tahoma" pitchFamily="34" charset="0"/>
                </a:rPr>
                <a:t>Advances </a:t>
              </a:r>
              <a:r>
                <a:rPr lang="en-US" sz="900" dirty="0">
                  <a:cs typeface="Tahoma" pitchFamily="34" charset="0"/>
                </a:rPr>
                <a:t>in Space </a:t>
              </a:r>
              <a:r>
                <a:rPr lang="en-US" sz="900" dirty="0" smtClean="0">
                  <a:cs typeface="Tahoma" pitchFamily="34" charset="0"/>
                </a:rPr>
                <a:t>Research 49 </a:t>
              </a:r>
              <a:r>
                <a:rPr lang="en-US" sz="900" dirty="0">
                  <a:cs typeface="Tahoma" pitchFamily="34" charset="0"/>
                </a:rPr>
                <a:t>(2012) </a:t>
              </a:r>
              <a:r>
                <a:rPr lang="en-US" sz="900" dirty="0" smtClean="0">
                  <a:cs typeface="Tahoma" pitchFamily="34" charset="0"/>
                </a:rPr>
                <a:t>812</a:t>
              </a:r>
              <a:r>
                <a:rPr lang="it-IT" sz="900" dirty="0" smtClean="0">
                  <a:cs typeface="Tahoma" pitchFamily="34" charset="0"/>
                </a:rPr>
                <a:t>]</a:t>
              </a:r>
              <a:endParaRPr lang="it-IT" sz="900" dirty="0">
                <a:cs typeface="Tahoma" pitchFamily="34" charset="0"/>
              </a:endParaRPr>
            </a:p>
          </p:txBody>
        </p:sp>
      </p:grp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3189274" y="6167792"/>
            <a:ext cx="31043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dirty="0" smtClean="0">
                <a:latin typeface="Tahoma" panose="020B0604030504040204" pitchFamily="34" charset="0"/>
              </a:rPr>
              <a:t>[H.H. Braun et al, </a:t>
            </a:r>
            <a:r>
              <a:rPr lang="it-IT" altLang="en-US" sz="900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Phys</a:t>
            </a:r>
            <a:r>
              <a:rPr lang="it-IT" altLang="en-US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Rev. ST AB 17 (2014) </a:t>
            </a:r>
            <a:r>
              <a:rPr lang="it-IT" altLang="en-US" sz="900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021006</a:t>
            </a:r>
            <a:r>
              <a:rPr lang="en-US" altLang="en-US" sz="900" dirty="0">
                <a:latin typeface="Tahoma" panose="020B0604030504040204" pitchFamily="34" charset="0"/>
              </a:rPr>
              <a:t>]</a:t>
            </a: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209884" y="861771"/>
            <a:ext cx="3139604" cy="33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 smtClean="0">
                <a:solidFill>
                  <a:srgbClr val="0066FF"/>
                </a:solidFill>
                <a:latin typeface="Tahoma" panose="020B0604030504040204" pitchFamily="34" charset="0"/>
              </a:rPr>
              <a:t>nuclear</a:t>
            </a:r>
            <a:r>
              <a:rPr lang="en-US" altLang="en-US" sz="1600" dirty="0" smtClean="0">
                <a:solidFill>
                  <a:srgbClr val="0066FF"/>
                </a:solidFill>
                <a:latin typeface="Tahoma" panose="020B0604030504040204" pitchFamily="34" charset="0"/>
              </a:rPr>
              <a:t> reaction cross section</a:t>
            </a:r>
            <a:endParaRPr lang="en-US" altLang="en-US" sz="1600" dirty="0">
              <a:solidFill>
                <a:srgbClr val="0066FF"/>
              </a:solidFill>
              <a:latin typeface="Tahoma" panose="020B0604030504040204" pitchFamily="34" charset="0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4434943" y="1163889"/>
            <a:ext cx="33766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by virtual photon absorption  </a:t>
            </a:r>
            <a:r>
              <a:rPr lang="en-US" dirty="0" smtClean="0">
                <a:latin typeface="Symbol" panose="05050102010706020507" pitchFamily="18" charset="2"/>
                <a:cs typeface="Tahoma" pitchFamily="34" charset="0"/>
              </a:rPr>
              <a:t>g</a:t>
            </a:r>
            <a:r>
              <a:rPr lang="en-US" dirty="0" smtClean="0">
                <a:cs typeface="Tahoma" pitchFamily="34" charset="0"/>
              </a:rPr>
              <a:t> + A → A’ + X</a:t>
            </a:r>
            <a:endParaRPr lang="it-IT" dirty="0">
              <a:cs typeface="Tahoma" pitchFamily="34" charset="0"/>
            </a:endParaRP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3989832" y="861548"/>
            <a:ext cx="3915277" cy="33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+ </a:t>
            </a:r>
            <a:r>
              <a:rPr lang="en-US" altLang="en-US" sz="1600" b="1" dirty="0" err="1" smtClean="0">
                <a:solidFill>
                  <a:srgbClr val="FF0000"/>
                </a:solidFill>
                <a:latin typeface="Tahoma" panose="020B0604030504040204" pitchFamily="34" charset="0"/>
              </a:rPr>
              <a:t>ElectroMagnetic</a:t>
            </a:r>
            <a:r>
              <a:rPr lang="en-US" altLang="en-US" sz="1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Dissociation</a:t>
            </a:r>
            <a:endParaRPr lang="en-US" altLang="en-US" sz="1600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340" y="3937599"/>
            <a:ext cx="2228028" cy="2461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"/>
          <a:stretch/>
        </p:blipFill>
        <p:spPr>
          <a:xfrm>
            <a:off x="3561538" y="1418644"/>
            <a:ext cx="3821793" cy="3100220"/>
          </a:xfrm>
          <a:prstGeom prst="rect">
            <a:avLst/>
          </a:prstGeom>
        </p:spPr>
      </p:pic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783493" y="5269442"/>
            <a:ext cx="1395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i="1" dirty="0" smtClean="0">
                <a:latin typeface="Tahoma" panose="020B0604030504040204" pitchFamily="34" charset="0"/>
              </a:rPr>
              <a:t>charge changing </a:t>
            </a:r>
            <a:r>
              <a:rPr lang="en-US" altLang="en-US" sz="1200" dirty="0" smtClean="0">
                <a:latin typeface="Tahoma" panose="020B0604030504040204" pitchFamily="34" charset="0"/>
              </a:rPr>
              <a:t>cross section</a:t>
            </a:r>
            <a:endParaRPr lang="en-US" altLang="en-US" sz="1200" dirty="0">
              <a:latin typeface="Tahoma" panose="020B060403050404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74570" y="4003317"/>
            <a:ext cx="2543623" cy="2395307"/>
            <a:chOff x="374570" y="4003317"/>
            <a:chExt cx="2543623" cy="23953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570" y="4003317"/>
              <a:ext cx="2543623" cy="2395307"/>
            </a:xfrm>
            <a:prstGeom prst="rect">
              <a:avLst/>
            </a:prstGeom>
          </p:spPr>
        </p:pic>
        <p:sp>
          <p:nvSpPr>
            <p:cNvPr id="35" name="Text Box 3"/>
            <p:cNvSpPr txBox="1">
              <a:spLocks noChangeArrowheads="1"/>
            </p:cNvSpPr>
            <p:nvPr/>
          </p:nvSpPr>
          <p:spPr bwMode="auto">
            <a:xfrm>
              <a:off x="1494940" y="4308677"/>
              <a:ext cx="55713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aseline="30000" dirty="0" smtClean="0">
                  <a:latin typeface="+mn-lt"/>
                </a:rPr>
                <a:t>208</a:t>
              </a:r>
              <a:r>
                <a:rPr lang="en-US" altLang="en-US" sz="1000" dirty="0" smtClean="0">
                  <a:latin typeface="+mn-lt"/>
                </a:rPr>
                <a:t>Pb</a:t>
              </a:r>
              <a:endParaRPr lang="en-US" altLang="en-US" sz="1000" dirty="0">
                <a:latin typeface="+mn-lt"/>
              </a:endParaRPr>
            </a:p>
          </p:txBody>
        </p:sp>
      </p:grp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7589688" y="5569532"/>
            <a:ext cx="10626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 smtClean="0">
                <a:latin typeface="+mn-lt"/>
              </a:rPr>
              <a:t>7 Z </a:t>
            </a:r>
            <a:r>
              <a:rPr lang="en-US" altLang="en-US" sz="1000" dirty="0" err="1" smtClean="0">
                <a:latin typeface="+mn-lt"/>
              </a:rPr>
              <a:t>TeV</a:t>
            </a:r>
            <a:r>
              <a:rPr lang="en-US" altLang="en-US" sz="1000" dirty="0" smtClean="0">
                <a:latin typeface="+mn-lt"/>
              </a:rPr>
              <a:t> </a:t>
            </a:r>
            <a:r>
              <a:rPr lang="en-US" altLang="en-US" sz="1000" baseline="30000" dirty="0" smtClean="0">
                <a:latin typeface="+mn-lt"/>
              </a:rPr>
              <a:t>208</a:t>
            </a:r>
            <a:r>
              <a:rPr lang="en-US" altLang="en-US" sz="1000" dirty="0" smtClean="0">
                <a:latin typeface="+mn-lt"/>
              </a:rPr>
              <a:t>Pb</a:t>
            </a:r>
            <a:endParaRPr lang="en-US" altLang="en-US" sz="1000" dirty="0">
              <a:latin typeface="+mn-lt"/>
            </a:endParaRP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8133556" y="4848145"/>
            <a:ext cx="62452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dirty="0" smtClean="0">
                <a:solidFill>
                  <a:srgbClr val="0000FF"/>
                </a:solidFill>
                <a:latin typeface="+mn-lt"/>
              </a:rPr>
              <a:t>nuclear</a:t>
            </a:r>
            <a:endParaRPr lang="en-US" altLang="en-US" sz="9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8204375" y="4256502"/>
            <a:ext cx="62452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dirty="0" smtClean="0">
                <a:solidFill>
                  <a:schemeClr val="tx2"/>
                </a:solidFill>
                <a:latin typeface="+mn-lt"/>
              </a:rPr>
              <a:t>EMD</a:t>
            </a:r>
            <a:endParaRPr lang="en-US" altLang="en-US" sz="9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4902263" y="4234200"/>
            <a:ext cx="2678050" cy="13998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4549131" y="3536374"/>
            <a:ext cx="1846605" cy="246221"/>
          </a:xfrm>
          <a:prstGeom prst="rect">
            <a:avLst/>
          </a:prstGeom>
          <a:noFill/>
          <a:ln w="12700" algn="ctr">
            <a:solidFill>
              <a:srgbClr val="FF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 smtClean="0">
                <a:latin typeface="+mn-lt"/>
              </a:rPr>
              <a:t>√</a:t>
            </a:r>
            <a:r>
              <a:rPr lang="en-US" altLang="en-US" sz="1000" dirty="0" err="1" smtClean="0">
                <a:latin typeface="+mn-lt"/>
              </a:rPr>
              <a:t>s</a:t>
            </a:r>
            <a:r>
              <a:rPr lang="en-US" altLang="en-US" sz="1000" baseline="-25000" dirty="0" err="1" smtClean="0">
                <a:latin typeface="+mn-lt"/>
              </a:rPr>
              <a:t>NN</a:t>
            </a:r>
            <a:r>
              <a:rPr lang="en-US" altLang="en-US" sz="1000" dirty="0" smtClean="0">
                <a:latin typeface="+mn-lt"/>
              </a:rPr>
              <a:t>  = 2.76 </a:t>
            </a:r>
            <a:r>
              <a:rPr lang="en-US" altLang="en-US" sz="1000" dirty="0" err="1" smtClean="0">
                <a:latin typeface="+mn-lt"/>
              </a:rPr>
              <a:t>TeV</a:t>
            </a:r>
            <a:r>
              <a:rPr lang="en-US" altLang="en-US" sz="1000" dirty="0" smtClean="0">
                <a:latin typeface="+mn-lt"/>
              </a:rPr>
              <a:t> (LHC 2011)</a:t>
            </a:r>
            <a:endParaRPr lang="en-US" altLang="en-US" sz="1000" dirty="0">
              <a:latin typeface="+mn-lt"/>
            </a:endParaRPr>
          </a:p>
        </p:txBody>
      </p: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7010981" y="3291430"/>
            <a:ext cx="1601565" cy="246221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 smtClean="0">
                <a:latin typeface="+mn-lt"/>
              </a:rPr>
              <a:t>√</a:t>
            </a:r>
            <a:r>
              <a:rPr lang="en-US" altLang="en-US" sz="1000" dirty="0" err="1" smtClean="0">
                <a:latin typeface="+mn-lt"/>
              </a:rPr>
              <a:t>s</a:t>
            </a:r>
            <a:r>
              <a:rPr lang="en-US" altLang="en-US" sz="1000" baseline="-25000" dirty="0" err="1" smtClean="0">
                <a:latin typeface="+mn-lt"/>
              </a:rPr>
              <a:t>NN</a:t>
            </a:r>
            <a:r>
              <a:rPr lang="en-US" altLang="en-US" sz="1000" dirty="0" smtClean="0">
                <a:latin typeface="+mn-lt"/>
              </a:rPr>
              <a:t>  = 39.4 </a:t>
            </a:r>
            <a:r>
              <a:rPr lang="en-US" altLang="en-US" sz="1000" dirty="0" err="1" smtClean="0">
                <a:latin typeface="+mn-lt"/>
              </a:rPr>
              <a:t>TeV</a:t>
            </a:r>
            <a:r>
              <a:rPr lang="en-US" altLang="en-US" sz="1000" dirty="0" smtClean="0">
                <a:latin typeface="+mn-lt"/>
              </a:rPr>
              <a:t> (FCC)</a:t>
            </a:r>
            <a:endParaRPr lang="en-US" altLang="en-US" sz="1000" dirty="0">
              <a:latin typeface="+mn-lt"/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>
            <a:off x="5416679" y="3829385"/>
            <a:ext cx="582043" cy="2349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 flipH="1">
            <a:off x="7010982" y="3572168"/>
            <a:ext cx="372349" cy="4698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3763212" y="4702332"/>
            <a:ext cx="1821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900" dirty="0" smtClean="0">
                <a:cs typeface="Tahoma" pitchFamily="34" charset="0"/>
              </a:rPr>
              <a:t>[H.H. Braun </a:t>
            </a:r>
            <a:r>
              <a:rPr lang="it-IT" sz="900" dirty="0">
                <a:cs typeface="Tahoma" pitchFamily="34" charset="0"/>
              </a:rPr>
              <a:t>et al, </a:t>
            </a:r>
            <a:r>
              <a:rPr lang="en-US" sz="900" dirty="0" smtClean="0">
                <a:cs typeface="Tahoma" pitchFamily="34" charset="0"/>
              </a:rPr>
              <a:t>Phys. Rev. ST AB 17 </a:t>
            </a:r>
            <a:r>
              <a:rPr lang="en-US" sz="900" dirty="0">
                <a:cs typeface="Tahoma" pitchFamily="34" charset="0"/>
              </a:rPr>
              <a:t>(</a:t>
            </a:r>
            <a:r>
              <a:rPr lang="en-US" sz="900" dirty="0" smtClean="0">
                <a:cs typeface="Tahoma" pitchFamily="34" charset="0"/>
              </a:rPr>
              <a:t>2014) 021006</a:t>
            </a:r>
            <a:r>
              <a:rPr lang="it-IT" sz="900" dirty="0" smtClean="0">
                <a:cs typeface="Tahoma" pitchFamily="34" charset="0"/>
              </a:rPr>
              <a:t>]</a:t>
            </a:r>
            <a:endParaRPr lang="it-IT" sz="900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036" y="1549330"/>
            <a:ext cx="5439711" cy="3706455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185190" y="1149220"/>
            <a:ext cx="503828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/>
              <a:t>158 GeV/n </a:t>
            </a:r>
            <a:r>
              <a:rPr lang="en-US" altLang="en-US" sz="2000" baseline="30000" dirty="0" smtClean="0"/>
              <a:t>208</a:t>
            </a:r>
            <a:r>
              <a:rPr lang="en-US" altLang="en-US" sz="2000" dirty="0" smtClean="0"/>
              <a:t>Pb on C, Al, Cu, Sn, Au, </a:t>
            </a:r>
            <a:r>
              <a:rPr lang="en-US" altLang="en-US" sz="2000" dirty="0" err="1" smtClean="0"/>
              <a:t>Pb</a:t>
            </a:r>
            <a:endParaRPr lang="en-US" altLang="en-US" sz="20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58548" y="1202257"/>
            <a:ext cx="1260000" cy="278482"/>
          </a:xfrm>
          <a:prstGeom prst="rect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i="1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403649" y="5255785"/>
            <a:ext cx="4432389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 smtClean="0">
                <a:latin typeface="Tahoma" panose="020B0604030504040204" pitchFamily="34" charset="0"/>
              </a:rPr>
              <a:t>Inclusive fragment production</a:t>
            </a:r>
            <a:endParaRPr lang="en-US" altLang="en-US" sz="1200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 smtClean="0">
                <a:latin typeface="Tahoma" panose="020B0604030504040204" pitchFamily="34" charset="0"/>
              </a:rPr>
              <a:t>Red squares and blue circles: </a:t>
            </a:r>
            <a:r>
              <a:rPr lang="en-US" altLang="en-US" sz="1000" dirty="0">
                <a:latin typeface="Tahoma" panose="020B0604030504040204" pitchFamily="34" charset="0"/>
              </a:rPr>
              <a:t>exp. </a:t>
            </a:r>
            <a:r>
              <a:rPr lang="en-US" altLang="en-US" sz="1000" dirty="0" smtClean="0">
                <a:latin typeface="Tahoma" panose="020B0604030504040204" pitchFamily="34" charset="0"/>
              </a:rPr>
              <a:t>data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 smtClean="0">
                <a:latin typeface="Tahoma" panose="020B0604030504040204" pitchFamily="34" charset="0"/>
              </a:rPr>
              <a:t>Blue histograms: FLUKA EMD; Yellow histograms: FLUKA </a:t>
            </a:r>
            <a:r>
              <a:rPr lang="en-US" altLang="en-US" sz="1000" dirty="0" err="1" smtClean="0">
                <a:latin typeface="Tahoma" panose="020B0604030504040204" pitchFamily="34" charset="0"/>
              </a:rPr>
              <a:t>EMD+hadronic</a:t>
            </a:r>
            <a:endParaRPr lang="en-US" altLang="en-US" sz="1000" dirty="0" smtClean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dirty="0" smtClean="0">
                <a:latin typeface="Tahoma" panose="020B0604030504040204" pitchFamily="34" charset="0"/>
              </a:rPr>
              <a:t>(</a:t>
            </a:r>
            <a:r>
              <a:rPr lang="it-IT" altLang="en-US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Phys. Rev. ST AB 17 (2014) 021006</a:t>
            </a:r>
            <a:r>
              <a:rPr lang="en-US" altLang="en-US" sz="900" dirty="0" smtClean="0">
                <a:latin typeface="Tahoma" panose="020B0604030504040204" pitchFamily="34" charset="0"/>
              </a:rPr>
              <a:t>)</a:t>
            </a:r>
            <a:endParaRPr lang="en-US" altLang="en-US" sz="900" dirty="0">
              <a:latin typeface="Tahoma" panose="020B060403050404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96008" y="255588"/>
            <a:ext cx="804767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NUCLEUS-NUCLEUS PRODUCTS</a:t>
            </a:r>
            <a:endParaRPr lang="en-US" sz="28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93420" y="286068"/>
            <a:ext cx="764286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ENERGY LOSS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3817" y="1005825"/>
            <a:ext cx="36433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mean</a:t>
            </a:r>
            <a:r>
              <a:rPr lang="en-US" sz="2000" dirty="0" smtClean="0"/>
              <a:t> energy loss rate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464820" y="1446876"/>
            <a:ext cx="6821332" cy="3990383"/>
            <a:chOff x="1357290" y="1214422"/>
            <a:chExt cx="6486533" cy="393151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57290" y="1214422"/>
              <a:ext cx="6486533" cy="3931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5500694" y="1285860"/>
              <a:ext cx="1660643" cy="394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0" dirty="0" smtClean="0"/>
                <a:t>C. </a:t>
              </a:r>
              <a:r>
                <a:rPr lang="en-US" sz="1000" b="0" dirty="0" err="1" smtClean="0"/>
                <a:t>Amsler</a:t>
              </a:r>
              <a:r>
                <a:rPr lang="en-US" sz="1000" b="0" dirty="0" smtClean="0"/>
                <a:t> et al.,</a:t>
              </a:r>
            </a:p>
            <a:p>
              <a:r>
                <a:rPr lang="en-US" sz="1000" b="0" dirty="0" smtClean="0"/>
                <a:t>Phys. Lett. B667 (2008) 1</a:t>
              </a:r>
              <a:endParaRPr lang="en-US" sz="1000" b="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5840505" y="2889698"/>
            <a:ext cx="14711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bremsstrahlung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01786" y="2596566"/>
            <a:ext cx="1357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 smtClean="0">
                <a:solidFill>
                  <a:srgbClr val="0066FF"/>
                </a:solidFill>
              </a:rPr>
              <a:t>ionization</a:t>
            </a:r>
            <a:endParaRPr lang="en-US" b="0" dirty="0">
              <a:solidFill>
                <a:srgbClr val="0066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4647804" y="5023935"/>
            <a:ext cx="133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313010" y="5428228"/>
            <a:ext cx="1816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</a:rPr>
              <a:t>20 MeV for </a:t>
            </a:r>
            <a:r>
              <a:rPr lang="en-US" sz="1400" b="0" i="1" dirty="0" smtClean="0">
                <a:solidFill>
                  <a:srgbClr val="FF0000"/>
                </a:solidFill>
              </a:rPr>
              <a:t>e</a:t>
            </a:r>
            <a:r>
              <a:rPr lang="en-US" sz="1400" b="0" i="1" baseline="30000" dirty="0" smtClean="0">
                <a:solidFill>
                  <a:srgbClr val="FF0000"/>
                </a:solidFill>
              </a:rPr>
              <a:t> -</a:t>
            </a:r>
            <a:r>
              <a:rPr lang="en-US" sz="1400" b="0" dirty="0" smtClean="0">
                <a:solidFill>
                  <a:srgbClr val="FF0000"/>
                </a:solidFill>
              </a:rPr>
              <a:t> on Cu</a:t>
            </a:r>
            <a:endParaRPr lang="en-GB" sz="1400" b="0" dirty="0">
              <a:solidFill>
                <a:srgbClr val="FF0000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88620" y="5530265"/>
            <a:ext cx="2971800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Font typeface="Wingdings" panose="05000000000000000000" pitchFamily="2" charset="2"/>
              <a:buChar char="§"/>
            </a:pPr>
            <a:r>
              <a:rPr lang="en-GB" alt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shell</a:t>
            </a:r>
            <a:r>
              <a:rPr lang="en-GB" altLang="en-US" sz="14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altLang="en-US" sz="1400" dirty="0" err="1">
                <a:ea typeface="Tahoma" panose="020B0604030504040204" pitchFamily="34" charset="0"/>
                <a:cs typeface="Tahoma" panose="020B0604030504040204" pitchFamily="34" charset="0"/>
              </a:rPr>
              <a:t>Barkas</a:t>
            </a:r>
            <a:r>
              <a:rPr lang="en-GB" altLang="en-US" sz="14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altLang="en-US" sz="1400" u="sng" dirty="0" smtClean="0">
                <a:ea typeface="Tahoma" panose="020B0604030504040204" pitchFamily="34" charset="0"/>
                <a:cs typeface="Tahoma" panose="020B0604030504040204" pitchFamily="34" charset="0"/>
              </a:rPr>
              <a:t>Mott</a:t>
            </a:r>
            <a:r>
              <a:rPr lang="en-GB" alt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400" i="1" dirty="0" smtClean="0">
                <a:ea typeface="Tahoma" panose="020B0604030504040204" pitchFamily="34" charset="0"/>
                <a:cs typeface="Tahoma" panose="020B0604030504040204" pitchFamily="34" charset="0"/>
              </a:rPr>
              <a:t>corrections</a:t>
            </a:r>
            <a:r>
              <a:rPr lang="en-US" sz="1400" i="1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i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89066" y="5812205"/>
            <a:ext cx="4179349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  <a:buFont typeface="Wingdings" panose="05000000000000000000" pitchFamily="2" charset="2"/>
              <a:buChar char="§"/>
            </a:pPr>
            <a:r>
              <a:rPr lang="en-GB" altLang="en-US" sz="1400" i="1" dirty="0" smtClean="0">
                <a:ea typeface="Tahoma" panose="020B0604030504040204" pitchFamily="34" charset="0"/>
                <a:cs typeface="Tahoma" panose="020B0604030504040204" pitchFamily="34" charset="0"/>
              </a:rPr>
              <a:t>effective charge </a:t>
            </a:r>
            <a:r>
              <a:rPr lang="en-GB" alt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for low energy high z ions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28506" y="2861801"/>
            <a:ext cx="14711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66FF"/>
                </a:solidFill>
              </a:rPr>
              <a:t>z</a:t>
            </a:r>
            <a:r>
              <a:rPr lang="en-US" sz="1100" baseline="30000" dirty="0" smtClean="0">
                <a:solidFill>
                  <a:srgbClr val="0066FF"/>
                </a:solidFill>
              </a:rPr>
              <a:t>2</a:t>
            </a:r>
            <a:r>
              <a:rPr lang="en-US" sz="1100" dirty="0" smtClean="0">
                <a:solidFill>
                  <a:srgbClr val="0066FF"/>
                </a:solidFill>
              </a:rPr>
              <a:t>/</a:t>
            </a:r>
            <a:r>
              <a:rPr lang="en-US" sz="1100" dirty="0" smtClean="0">
                <a:solidFill>
                  <a:srgbClr val="0066FF"/>
                </a:solidFill>
                <a:latin typeface="Symbol" panose="05050102010706020507" pitchFamily="18" charset="2"/>
              </a:rPr>
              <a:t>b</a:t>
            </a:r>
            <a:r>
              <a:rPr lang="en-US" sz="1100" baseline="30000" dirty="0" smtClean="0">
                <a:solidFill>
                  <a:srgbClr val="0066FF"/>
                </a:solidFill>
              </a:rPr>
              <a:t>2</a:t>
            </a:r>
            <a:r>
              <a:rPr lang="en-US" sz="1100" dirty="0" smtClean="0">
                <a:solidFill>
                  <a:srgbClr val="0066FF"/>
                </a:solidFill>
              </a:rPr>
              <a:t> dependence</a:t>
            </a:r>
            <a:endParaRPr lang="en-US" sz="11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09604" y="255588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NUCLEAR STOPPING POWER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9" name="Picture 8" descr="SilverinGold.eps"/>
          <p:cNvPicPr>
            <a:picLocks noChangeAspect="1"/>
          </p:cNvPicPr>
          <p:nvPr/>
        </p:nvPicPr>
        <p:blipFill>
          <a:blip r:embed="rId2" cstate="print"/>
          <a:srcRect l="829" t="11551" r="2680" b="6702"/>
          <a:stretch>
            <a:fillRect/>
          </a:stretch>
        </p:blipFill>
        <p:spPr>
          <a:xfrm>
            <a:off x="4941408" y="1106516"/>
            <a:ext cx="3507698" cy="2971800"/>
          </a:xfrm>
          <a:prstGeom prst="rect">
            <a:avLst/>
          </a:prstGeom>
        </p:spPr>
      </p:pic>
      <p:pic>
        <p:nvPicPr>
          <p:cNvPr id="10" name="Picture 9" descr="OxygeninSilicon.eps"/>
          <p:cNvPicPr>
            <a:picLocks noChangeAspect="1"/>
          </p:cNvPicPr>
          <p:nvPr/>
        </p:nvPicPr>
        <p:blipFill>
          <a:blip r:embed="rId3" cstate="print"/>
          <a:srcRect l="1699" t="11151" r="3799" b="6951"/>
          <a:stretch>
            <a:fillRect/>
          </a:stretch>
        </p:blipFill>
        <p:spPr>
          <a:xfrm>
            <a:off x="429498" y="1109878"/>
            <a:ext cx="3425125" cy="29684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3762" y="4370327"/>
            <a:ext cx="6338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partition function </a:t>
            </a: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</a:t>
            </a:r>
            <a:r>
              <a:rPr kumimoji="0" lang="en-US" b="1" i="1" u="none" strike="noStrike" kern="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n</a:t>
            </a: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/(</a:t>
            </a:r>
            <a:r>
              <a:rPr kumimoji="0" lang="en-US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</a:t>
            </a:r>
            <a:r>
              <a:rPr kumimoji="0" lang="en-US" b="1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n</a:t>
            </a:r>
            <a:r>
              <a:rPr kumimoji="0" lang="en-US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+S</a:t>
            </a:r>
            <a:r>
              <a:rPr kumimoji="0" lang="en-US" b="1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e</a:t>
            </a: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) </a:t>
            </a:r>
            <a:r>
              <a:rPr lang="en-US" b="1" kern="0" dirty="0" smtClean="0">
                <a:solidFill>
                  <a:srgbClr val="0000FF"/>
                </a:solidFill>
              </a:rPr>
              <a:t>de</a:t>
            </a:r>
            <a:r>
              <a:rPr kumimoji="0" lang="en-US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creases with energy and increases with charge</a:t>
            </a:r>
            <a:endParaRPr kumimoji="0" lang="en-US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4061" y="3339674"/>
            <a:ext cx="1183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en-US" baseline="30000" dirty="0" smtClean="0"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O in Silicon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95702" y="2140531"/>
            <a:ext cx="10719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en-US" baseline="30000" dirty="0" smtClean="0">
                <a:ea typeface="Tahoma" panose="020B0604030504040204" pitchFamily="34" charset="0"/>
                <a:cs typeface="Tahoma" panose="020B0604030504040204" pitchFamily="34" charset="0"/>
              </a:rPr>
              <a:t>107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Ag in Gold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0727" y="3736751"/>
            <a:ext cx="91828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/>
            <a:r>
              <a:rPr lang="en-US" sz="900" dirty="0" smtClean="0">
                <a:ea typeface="Tahoma" panose="020B0604030504040204" pitchFamily="34" charset="0"/>
                <a:cs typeface="Tahoma" panose="020B0604030504040204" pitchFamily="34" charset="0"/>
              </a:rPr>
              <a:t>total kinetic</a:t>
            </a:r>
            <a:endParaRPr lang="en-US" sz="9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3469775" y="3892885"/>
            <a:ext cx="818020" cy="899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5097162" y="3892885"/>
            <a:ext cx="1930218" cy="115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425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09604" y="255588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0066FF"/>
                </a:solidFill>
              </a:rPr>
              <a:t>D</a:t>
            </a:r>
            <a:r>
              <a:rPr lang="en-US" sz="2800" dirty="0" smtClean="0">
                <a:solidFill>
                  <a:srgbClr val="0066FF"/>
                </a:solidFill>
              </a:rPr>
              <a:t>ISPLACEMENTS </a:t>
            </a:r>
            <a:r>
              <a:rPr lang="en-US" sz="2800" b="1" dirty="0" smtClean="0">
                <a:solidFill>
                  <a:srgbClr val="0066FF"/>
                </a:solidFill>
              </a:rPr>
              <a:t>P</a:t>
            </a:r>
            <a:r>
              <a:rPr lang="en-US" sz="2800" dirty="0" smtClean="0">
                <a:solidFill>
                  <a:srgbClr val="0066FF"/>
                </a:solidFill>
              </a:rPr>
              <a:t>ER </a:t>
            </a:r>
            <a:r>
              <a:rPr lang="en-US" sz="2800" b="1" dirty="0" smtClean="0">
                <a:solidFill>
                  <a:srgbClr val="0066FF"/>
                </a:solidFill>
              </a:rPr>
              <a:t>A</a:t>
            </a:r>
            <a:r>
              <a:rPr lang="en-US" sz="2800" dirty="0" smtClean="0">
                <a:solidFill>
                  <a:srgbClr val="0066FF"/>
                </a:solidFill>
              </a:rPr>
              <a:t>TOM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501220" y="980913"/>
            <a:ext cx="8368460" cy="229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It is a “measure” of the amount of radiation damage in inorganic materials</a:t>
            </a:r>
            <a:b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</a:b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0.3 </a:t>
            </a:r>
            <a:r>
              <a:rPr kumimoji="0" lang="en-US" sz="1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dpa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means that on average 3 atoms out of 10 have been displaced once from </a:t>
            </a:r>
            <a:r>
              <a:rPr lang="en-US" sz="1200" i="1" dirty="0" smtClean="0">
                <a:solidFill>
                  <a:srgbClr val="666699"/>
                </a:solidFill>
                <a:latin typeface="Tahoma" pitchFamily="34" charset="0"/>
                <a:cs typeface="Tahoma" pitchFamily="34" charset="0"/>
              </a:rPr>
              <a:t>their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site within the structural lattice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Displacement damage can be induced by all particles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produced in the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hadronic cascade, including high energy photons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(through photonuclear reactions).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4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It is directly related to energy transfers to atomic nuclei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4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i.e. </a:t>
            </a:r>
            <a:r>
              <a:rPr lang="en-US" sz="1400" u="sng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(restricted)</a:t>
            </a:r>
            <a:r>
              <a:rPr lang="en-US" sz="14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Non Ionizing Energy Losses</a:t>
            </a:r>
          </a:p>
        </p:txBody>
      </p:sp>
      <p:pic>
        <p:nvPicPr>
          <p:cNvPr id="7" name="Picture 6" descr="c:\windows\TEMP\~AUT0011.bm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47237" y="1581575"/>
            <a:ext cx="3505200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89873" y="4512080"/>
            <a:ext cx="5420544" cy="69474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ym typeface="Symbol"/>
              </a:rPr>
              <a:t>As a result</a:t>
            </a: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Symbol"/>
              </a:rPr>
              <a:t> of the nuclear stopping power behavior,</a:t>
            </a:r>
            <a:r>
              <a:rPr lang="en-US" sz="1400" kern="0" dirty="0">
                <a:sym typeface="Symbol"/>
              </a:rPr>
              <a:t> </a:t>
            </a:r>
            <a:endParaRPr lang="en-US" sz="1400" kern="0" dirty="0" smtClean="0">
              <a:sym typeface="Symbol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NIEL and DPA are dominated by </a:t>
            </a:r>
            <a:r>
              <a:rPr kumimoji="0" lang="en-US" sz="140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low energy heavy recoils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16" t="6114" r="1767" b="15606"/>
          <a:stretch/>
        </p:blipFill>
        <p:spPr bwMode="auto">
          <a:xfrm>
            <a:off x="2631544" y="3199741"/>
            <a:ext cx="2829697" cy="62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801944" y="3823758"/>
            <a:ext cx="577573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>
              <a:lnSpc>
                <a:spcPct val="150000"/>
              </a:lnSpc>
            </a:pPr>
            <a:r>
              <a:rPr lang="en-US" sz="1100" dirty="0">
                <a:ea typeface="Tahoma" panose="020B0604030504040204" pitchFamily="34" charset="0"/>
                <a:cs typeface="Tahoma" panose="020B0604030504040204" pitchFamily="34" charset="0"/>
              </a:rPr>
              <a:t>E particle energy </a:t>
            </a:r>
            <a:r>
              <a:rPr lang="en-US" sz="1100" dirty="0" smtClean="0">
                <a:ea typeface="Tahoma" panose="020B0604030504040204" pitchFamily="34" charset="0"/>
                <a:cs typeface="Tahoma" panose="020B0604030504040204" pitchFamily="34" charset="0"/>
              </a:rPr>
              <a:t>    E</a:t>
            </a:r>
            <a:r>
              <a:rPr lang="en-US" sz="1100" baseline="-25000" dirty="0" smtClean="0"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1100" dirty="0" smtClean="0">
                <a:ea typeface="Tahoma" panose="020B0604030504040204" pitchFamily="34" charset="0"/>
                <a:cs typeface="Tahoma" panose="020B0604030504040204" pitchFamily="34" charset="0"/>
              </a:rPr>
              <a:t> displacement threshold     N atom density     T energy transfer</a:t>
            </a:r>
            <a:endParaRPr lang="en-US" sz="11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423056" y="1291282"/>
            <a:ext cx="8220494" cy="416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interaction</a:t>
            </a: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types and modeling</a:t>
            </a: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sources and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effects</a:t>
            </a: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60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600" dirty="0" smtClean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600" dirty="0" smtClean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60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600" dirty="0" smtClean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60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acknowledging the contribution of several CERN colleagues</a:t>
            </a:r>
            <a:endParaRPr lang="en-US" sz="1400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94541" y="301971"/>
            <a:ext cx="598577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OUTLINE</a:t>
            </a:r>
            <a:endParaRPr lang="en-US" sz="2800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382487" y="688342"/>
            <a:ext cx="8517674" cy="523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marR="0" lvl="0" indent="-341313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600" dirty="0" smtClean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L="341313" lvl="0" indent="-34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Heating </a:t>
            </a:r>
            <a:r>
              <a:rPr lang="en-US" sz="160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					</a:t>
            </a: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energy </a:t>
            </a:r>
            <a:r>
              <a:rPr lang="en-US" sz="1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deposition 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(integral power)</a:t>
            </a:r>
            <a:endParaRPr lang="en-US" sz="1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341313" lvl="0" indent="-34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Thermal shock 					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energy deposition (power density)</a:t>
            </a:r>
          </a:p>
          <a:p>
            <a:pPr marL="341313" lvl="0" indent="-34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Quenching </a:t>
            </a:r>
            <a:r>
              <a:rPr lang="en-US" sz="160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					</a:t>
            </a:r>
            <a:r>
              <a:rPr lang="en-US" sz="1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energy 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deposition (power density)</a:t>
            </a:r>
            <a:endParaRPr lang="en-US" sz="1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341313" lvl="0" indent="-34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Deterioration</a:t>
            </a:r>
            <a:r>
              <a:rPr lang="en-US" sz="160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			</a:t>
            </a: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energy deposition (dose), </a:t>
            </a:r>
            <a:r>
              <a:rPr lang="en-US" sz="1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particle </a:t>
            </a:r>
            <a:r>
              <a:rPr lang="en-US" sz="140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fluence</a:t>
            </a:r>
            <a:r>
              <a:rPr lang="en-US" sz="1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DPA</a:t>
            </a:r>
          </a:p>
          <a:p>
            <a:pPr marL="341313" marR="0" lvl="0" indent="-341313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Oxidation, radiolysis, ozone production		</a:t>
            </a:r>
            <a:r>
              <a:rPr lang="en-US" sz="1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	energy deposition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341313" marR="0" lvl="0" indent="-341313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Gas production			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residual nuclei production</a:t>
            </a:r>
          </a:p>
          <a:p>
            <a:pPr marL="341313" marR="0" lvl="0" indent="-341313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Single event effects in electronic devices			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high energy hadron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fluence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					[+ neutron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fluence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, energy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deposition (dose)]</a:t>
            </a:r>
          </a:p>
          <a:p>
            <a:pPr marL="341313" lvl="0" indent="-34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Shielding requirements</a:t>
            </a:r>
            <a:r>
              <a:rPr lang="en-US" sz="1600" i="1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			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particle </a:t>
            </a:r>
            <a:r>
              <a:rPr lang="en-US" sz="1400" dirty="0" err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fluence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en-US" sz="1400" i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prompt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dose equivalent)</a:t>
            </a:r>
            <a:endParaRPr lang="en-US" sz="1600" dirty="0" smtClean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L="341313" lvl="0" indent="-34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Access limitations, radioactive waste, air activation 	</a:t>
            </a:r>
            <a:r>
              <a:rPr lang="en-US" sz="1400" i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residual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dose rate and activity</a:t>
            </a:r>
            <a:endParaRPr lang="en-US" sz="140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L="341313" marR="0" lvl="0" indent="-341313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341313" lvl="0" indent="-34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Beam Loss Monitors (BLM)</a:t>
            </a:r>
            <a:r>
              <a:rPr lang="en-US" sz="160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			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energy deposition</a:t>
            </a:r>
            <a:endParaRPr lang="en-US" sz="140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L="341313" lvl="0" indent="-34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Radiation </a:t>
            </a:r>
            <a:r>
              <a:rPr lang="en-US" sz="160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Monitors </a:t>
            </a: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n-US" sz="1600" dirty="0" err="1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RadMon</a:t>
            </a: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)</a:t>
            </a:r>
            <a:r>
              <a:rPr lang="en-US" sz="160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thermal neutron and high energy hadron </a:t>
            </a:r>
            <a:r>
              <a:rPr lang="en-US" sz="1400" dirty="0" err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fluence</a:t>
            </a:r>
            <a:endParaRPr lang="en-US" sz="140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L="341313" marR="0" lvl="0" indent="-341313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341313" lvl="0" indent="-341313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Tumor cell destruction</a:t>
            </a:r>
            <a:r>
              <a:rPr lang="en-US" sz="160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		</a:t>
            </a:r>
            <a:r>
              <a:rPr lang="en-US" sz="16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sz="1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energy deposition (dose, biological dose)</a:t>
            </a:r>
            <a:endParaRPr lang="en-US" sz="1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341313" marR="0" lvl="0" indent="-341313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63922" y="255588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EFFECTS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220445" y="772349"/>
            <a:ext cx="3016776" cy="276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relevant macroscopic quantity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136000" y="3125103"/>
            <a:ext cx="764161" cy="1442640"/>
            <a:chOff x="8136000" y="3015060"/>
            <a:chExt cx="764161" cy="1442640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H="1">
              <a:off x="8420100" y="4457700"/>
              <a:ext cx="48006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8900161" y="3016380"/>
              <a:ext cx="0" cy="1440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136000" y="3015060"/>
              <a:ext cx="756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5516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62" y="1284864"/>
            <a:ext cx="5146115" cy="4841712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01595" y="255587"/>
            <a:ext cx="8198708" cy="113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GENERAL-PURPOSE PARTICLE TRANSPORT </a:t>
            </a:r>
          </a:p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MONTE CARLO CODES</a:t>
            </a:r>
            <a:endParaRPr lang="en-US" sz="28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29625" y="264641"/>
            <a:ext cx="59300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GEOMETRY MODELING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7" name="Picture 6" descr="geoedit"/>
          <p:cNvPicPr>
            <a:picLocks noChangeAspect="1" noChangeArrowheads="1"/>
          </p:cNvPicPr>
          <p:nvPr/>
        </p:nvPicPr>
        <p:blipFill>
          <a:blip r:embed="rId3"/>
          <a:srcRect l="25514" t="14172" b="6104"/>
          <a:stretch>
            <a:fillRect/>
          </a:stretch>
        </p:blipFill>
        <p:spPr bwMode="auto">
          <a:xfrm>
            <a:off x="3136870" y="1166954"/>
            <a:ext cx="44227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6" descr="forAlfredo_3D.png"/>
          <p:cNvPicPr>
            <a:picLocks noChangeAspect="1"/>
          </p:cNvPicPr>
          <p:nvPr/>
        </p:nvPicPr>
        <p:blipFill>
          <a:blip r:embed="rId4"/>
          <a:srcRect l="20348" t="13377" r="22729" b="17958"/>
          <a:stretch>
            <a:fillRect/>
          </a:stretch>
        </p:blipFill>
        <p:spPr>
          <a:xfrm>
            <a:off x="342159" y="1182664"/>
            <a:ext cx="2721451" cy="27405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7" r="18580"/>
          <a:stretch/>
        </p:blipFill>
        <p:spPr>
          <a:xfrm>
            <a:off x="6564768" y="1880890"/>
            <a:ext cx="2031090" cy="25562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3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342158" y="873857"/>
            <a:ext cx="8253699" cy="36106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NEED FOR DETAILED MODELS OF ACCELERATOR COMPONENTS WITH ASSOCIATED SCORING</a:t>
            </a:r>
          </a:p>
        </p:txBody>
      </p:sp>
      <p:sp>
        <p:nvSpPr>
          <p:cNvPr id="44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342158" y="4671599"/>
            <a:ext cx="8740881" cy="36106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ELEMENT SEQUENCE AND RESPECTIVE MAGNETIC STRENGTHS</a:t>
            </a:r>
          </a:p>
          <a:p>
            <a:pPr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	IN THE MACHINE OPTICS (TWISS) FILES</a:t>
            </a:r>
          </a:p>
        </p:txBody>
      </p:sp>
    </p:spTree>
    <p:extLst>
      <p:ext uri="{BB962C8B-B14F-4D97-AF65-F5344CB8AC3E}">
        <p14:creationId xmlns:p14="http://schemas.microsoft.com/office/powerpoint/2010/main" val="13676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29625" y="264641"/>
            <a:ext cx="59300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THE LINE BUILDER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6" name="Picture 5" descr="LHCIR7R"/>
          <p:cNvPicPr>
            <a:picLocks noChangeAspect="1" noChangeArrowheads="1"/>
          </p:cNvPicPr>
          <p:nvPr/>
        </p:nvPicPr>
        <p:blipFill>
          <a:blip r:embed="rId3"/>
          <a:srcRect l="13751" t="27626" r="5411" b="12477"/>
          <a:stretch>
            <a:fillRect/>
          </a:stretch>
        </p:blipFill>
        <p:spPr bwMode="auto">
          <a:xfrm>
            <a:off x="18056" y="3274913"/>
            <a:ext cx="6557962" cy="303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566056" y="837224"/>
            <a:ext cx="8029303" cy="36106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Profiting from </a:t>
            </a:r>
            <a:r>
              <a:rPr lang="en-US" sz="1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roto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-translation directives and replication (lattice) capabilities,</a:t>
            </a:r>
          </a:p>
          <a:p>
            <a:pPr algn="ctr"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the AUTOMATIC CONSTRUCTION OF COMPLEX BEAM LINES,</a:t>
            </a:r>
          </a:p>
          <a:p>
            <a:pPr algn="ctr"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including collimator settings and element displacement (BLMs), is achievable</a:t>
            </a:r>
          </a:p>
        </p:txBody>
      </p:sp>
      <p:pic>
        <p:nvPicPr>
          <p:cNvPr id="11" name="Picture 3" descr="\\cern.ch\dfs\Users\e\eskordis\Desktop\IP7Beam23dView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860"/>
            <a:ext cx="9133114" cy="222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"/>
          <a:stretch/>
        </p:blipFill>
        <p:spPr bwMode="auto">
          <a:xfrm>
            <a:off x="6156953" y="3845858"/>
            <a:ext cx="2958754" cy="206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11099" y="4017475"/>
            <a:ext cx="16398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Beam orbit</a:t>
            </a:r>
            <a:endParaRPr lang="en-US" sz="1000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3622540" y="5884486"/>
            <a:ext cx="18880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0" eaLnBrk="1" hangingPunct="1"/>
            <a:r>
              <a:rPr lang="en-US" sz="1000" dirty="0" smtClean="0">
                <a:ea typeface="Tahoma" pitchFamily="34" charset="0"/>
                <a:cs typeface="Tahoma" pitchFamily="34" charset="0"/>
              </a:rPr>
              <a:t>[</a:t>
            </a:r>
            <a:r>
              <a:rPr lang="en-GB" sz="1000" dirty="0"/>
              <a:t>A. </a:t>
            </a:r>
            <a:r>
              <a:rPr lang="en-GB" sz="1000" dirty="0" err="1"/>
              <a:t>Mereghetti</a:t>
            </a:r>
            <a:r>
              <a:rPr lang="en-GB" sz="1000" dirty="0"/>
              <a:t> et al</a:t>
            </a:r>
            <a:r>
              <a:rPr lang="en-GB" sz="1000" dirty="0" smtClean="0"/>
              <a:t>., IPAC2012</a:t>
            </a:r>
            <a:r>
              <a:rPr lang="en-GB" sz="1000" dirty="0"/>
              <a:t>, </a:t>
            </a:r>
            <a:r>
              <a:rPr lang="en-GB" sz="1000" dirty="0" smtClean="0"/>
              <a:t>WEPPD071, 2687</a:t>
            </a:r>
            <a:r>
              <a:rPr lang="en-US" sz="1000" dirty="0" smtClean="0"/>
              <a:t>]</a:t>
            </a:r>
            <a:endParaRPr lang="en-US" sz="1000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55588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BEAM LOSSES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283426" y="878009"/>
            <a:ext cx="8677694" cy="526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marR="0" lvl="0" indent="-341313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89F7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600" dirty="0" smtClean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on beam intercepting devices (targets, collimators*, dumps, stoppers, stripping</a:t>
            </a:r>
            <a:r>
              <a:rPr kumimoji="0" lang="en-US" sz="1600" b="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foils, … )</a:t>
            </a:r>
          </a:p>
          <a:p>
            <a:pPr lv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i="1" baseline="0" dirty="0" smtClean="0">
                <a:latin typeface="Tahoma" pitchFamily="34" charset="0"/>
                <a:cs typeface="Tahoma" pitchFamily="34" charset="0"/>
              </a:rPr>
              <a:t>regular</a:t>
            </a:r>
          </a:p>
          <a:p>
            <a:pPr lv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1600" b="0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accidental: smearing failures, injection </a:t>
            </a:r>
            <a:r>
              <a:rPr kumimoji="0" lang="en-US" sz="1600" b="0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mis</a:t>
            </a:r>
            <a:r>
              <a:rPr kumimoji="0" lang="en-US" sz="1600" b="0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-steering, asynchronous beam dump, top-off</a:t>
            </a:r>
            <a:endParaRPr kumimoji="0" lang="en-US" sz="16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diffused</a:t>
            </a:r>
          </a:p>
          <a:p>
            <a:pPr lv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i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synchrotron radiation</a:t>
            </a:r>
            <a:r>
              <a:rPr lang="en-US" sz="1600" i="1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sz="1600" i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beam-</a:t>
            </a:r>
            <a:r>
              <a:rPr lang="en-US" sz="1600" i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gas</a:t>
            </a:r>
            <a:r>
              <a:rPr lang="en-US" sz="1600" i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i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interaction</a:t>
            </a:r>
            <a:r>
              <a:rPr lang="en-US" sz="1600" i="1" dirty="0" smtClean="0">
                <a:latin typeface="Tahoma" pitchFamily="34" charset="0"/>
                <a:cs typeface="Tahoma" pitchFamily="34" charset="0"/>
              </a:rPr>
              <a:t>, gas bremsstrahlung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40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i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debris </a:t>
            </a:r>
            <a:r>
              <a:rPr lang="en-US" sz="1600" i="1" dirty="0" smtClean="0">
                <a:latin typeface="Tahoma" pitchFamily="34" charset="0"/>
                <a:cs typeface="Tahoma" pitchFamily="34" charset="0"/>
              </a:rPr>
              <a:t>from regular </a:t>
            </a:r>
            <a:r>
              <a:rPr lang="en-US" sz="1600" i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collisions at the interaction points</a:t>
            </a:r>
            <a:endParaRPr lang="en-US" sz="1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40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i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on unexpected obstacles</a:t>
            </a:r>
            <a:r>
              <a:rPr lang="en-US" sz="1600" i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(UFO, ULO, … )</a:t>
            </a:r>
            <a:endParaRPr lang="en-US" sz="140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400" dirty="0" smtClean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40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4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* see lecture of </a:t>
            </a:r>
            <a:r>
              <a:rPr lang="en-US" sz="1400" dirty="0" err="1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Roderik</a:t>
            </a:r>
            <a:r>
              <a:rPr lang="en-US" sz="1400" dirty="0" smtClea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Bruce later this morning</a:t>
            </a:r>
          </a:p>
        </p:txBody>
      </p:sp>
    </p:spTree>
    <p:extLst>
      <p:ext uri="{BB962C8B-B14F-4D97-AF65-F5344CB8AC3E}">
        <p14:creationId xmlns:p14="http://schemas.microsoft.com/office/powerpoint/2010/main" val="374480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50293" y="417044"/>
            <a:ext cx="59300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0066FF"/>
                </a:solidFill>
              </a:rPr>
              <a:t>BEAM−GAS </a:t>
            </a:r>
            <a:r>
              <a:rPr lang="en-US" sz="2800" dirty="0" smtClean="0">
                <a:solidFill>
                  <a:srgbClr val="0066FF"/>
                </a:solidFill>
              </a:rPr>
              <a:t>INTERACTION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807" y="2360494"/>
            <a:ext cx="844193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LHC </a:t>
            </a:r>
            <a:r>
              <a:rPr lang="en-US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FCChh</a:t>
            </a:r>
            <a:r>
              <a:rPr lang="en-US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)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: 7 </a:t>
            </a:r>
            <a:r>
              <a:rPr lang="en-US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(50)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ea typeface="Tahoma" pitchFamily="34" charset="0"/>
                <a:cs typeface="Tahoma" pitchFamily="34" charset="0"/>
              </a:rPr>
              <a:t>TeV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ea typeface="Tahoma" pitchFamily="34" charset="0"/>
                <a:cs typeface="Tahoma" pitchFamily="34" charset="0"/>
              </a:rPr>
              <a:t>proton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energy</a:t>
            </a:r>
            <a:r>
              <a:rPr lang="en-US" dirty="0"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l-GR" dirty="0" smtClean="0">
                <a:ea typeface="Tahoma" pitchFamily="34" charset="0"/>
                <a:cs typeface="Tahoma" pitchFamily="34" charset="0"/>
              </a:rPr>
              <a:t>σ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= </a:t>
            </a:r>
            <a:r>
              <a:rPr lang="en-US" i="1" dirty="0" smtClean="0">
                <a:ea typeface="Tahoma" pitchFamily="34" charset="0"/>
                <a:cs typeface="Tahoma" pitchFamily="34" charset="0"/>
              </a:rPr>
              <a:t>77 </a:t>
            </a:r>
            <a:r>
              <a:rPr lang="en-US" i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(89)</a:t>
            </a:r>
            <a:r>
              <a:rPr lang="en-US" i="1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ea typeface="Tahoma" pitchFamily="34" charset="0"/>
                <a:cs typeface="Tahoma" pitchFamily="34" charset="0"/>
              </a:rPr>
              <a:t>mb</a:t>
            </a:r>
            <a:r>
              <a:rPr lang="en-US" dirty="0"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     0.58 </a:t>
            </a:r>
            <a:r>
              <a:rPr lang="en-US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(0.5)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A = 3.6 </a:t>
            </a:r>
            <a:r>
              <a:rPr lang="en-US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(3.1)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10</a:t>
            </a:r>
            <a:r>
              <a:rPr lang="en-US" baseline="30000" dirty="0" smtClean="0">
                <a:ea typeface="Tahoma" pitchFamily="34" charset="0"/>
                <a:cs typeface="Tahoma" pitchFamily="34" charset="0"/>
              </a:rPr>
              <a:t>18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s</a:t>
            </a:r>
            <a:r>
              <a:rPr lang="en-US" baseline="30000" dirty="0" smtClean="0">
                <a:ea typeface="Tahoma" pitchFamily="34" charset="0"/>
                <a:cs typeface="Tahoma" pitchFamily="34" charset="0"/>
              </a:rPr>
              <a:t>-1</a:t>
            </a:r>
            <a:r>
              <a:rPr lang="en-US" dirty="0" smtClean="0"/>
              <a:t>       10</a:t>
            </a:r>
            <a:r>
              <a:rPr lang="en-US" baseline="30000" dirty="0" smtClean="0"/>
              <a:t>15</a:t>
            </a:r>
            <a:r>
              <a:rPr lang="en-US" dirty="0" smtClean="0"/>
              <a:t> m</a:t>
            </a:r>
            <a:r>
              <a:rPr lang="en-US" baseline="30000" dirty="0" smtClean="0"/>
              <a:t>-3</a:t>
            </a:r>
            <a:r>
              <a:rPr lang="en-US" dirty="0" smtClean="0"/>
              <a:t> </a:t>
            </a:r>
            <a:r>
              <a:rPr lang="en-US" i="1" dirty="0" smtClean="0"/>
              <a:t>H</a:t>
            </a:r>
            <a:r>
              <a:rPr lang="en-US" i="1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eq. </a:t>
            </a:r>
            <a:r>
              <a:rPr lang="en-US" dirty="0" smtClean="0"/>
              <a:t>density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	</a:t>
            </a:r>
            <a:r>
              <a:rPr lang="en-US" b="1" dirty="0" smtClean="0"/>
              <a:t>2.8 10</a:t>
            </a:r>
            <a:r>
              <a:rPr lang="en-US" b="1" baseline="30000" dirty="0" smtClean="0"/>
              <a:t>4</a:t>
            </a:r>
            <a:r>
              <a:rPr lang="en-US" b="1" dirty="0" smtClean="0"/>
              <a:t> </a:t>
            </a:r>
            <a:r>
              <a:rPr lang="en-US" b="1" dirty="0" smtClean="0">
                <a:ea typeface="Tahoma" pitchFamily="34" charset="0"/>
                <a:cs typeface="Tahoma" pitchFamily="34" charset="0"/>
              </a:rPr>
              <a:t>m</a:t>
            </a:r>
            <a:r>
              <a:rPr lang="en-US" b="1" baseline="30000" dirty="0" smtClean="0">
                <a:ea typeface="Tahoma" pitchFamily="34" charset="0"/>
                <a:cs typeface="Tahoma" pitchFamily="34" charset="0"/>
              </a:rPr>
              <a:t>-1</a:t>
            </a:r>
            <a:r>
              <a:rPr lang="en-US" b="1" dirty="0" smtClean="0">
                <a:ea typeface="Tahoma" pitchFamily="34" charset="0"/>
                <a:cs typeface="Tahoma" pitchFamily="34" charset="0"/>
              </a:rPr>
              <a:t>s</a:t>
            </a:r>
            <a:r>
              <a:rPr lang="en-US" b="1" baseline="30000" dirty="0" smtClean="0">
                <a:ea typeface="Tahoma" pitchFamily="34" charset="0"/>
                <a:cs typeface="Tahoma" pitchFamily="34" charset="0"/>
              </a:rPr>
              <a:t>-1</a:t>
            </a:r>
            <a:r>
              <a:rPr lang="en-US" b="1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				</a:t>
            </a:r>
            <a:r>
              <a:rPr lang="en-US" b="1" dirty="0" smtClean="0">
                <a:ea typeface="Tahoma" pitchFamily="34" charset="0"/>
                <a:cs typeface="Tahoma" pitchFamily="34" charset="0"/>
              </a:rPr>
              <a:t>≥ 100 h</a:t>
            </a:r>
            <a:endParaRPr lang="en-US" b="1" baseline="-250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413" y="1885159"/>
            <a:ext cx="832454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 smtClean="0">
                <a:ea typeface="Tahoma" pitchFamily="34" charset="0"/>
                <a:cs typeface="Tahoma" pitchFamily="34" charset="0"/>
              </a:rPr>
              <a:t>σ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[m</a:t>
            </a:r>
            <a:r>
              <a:rPr lang="en-US" baseline="30000" dirty="0" smtClean="0">
                <a:ea typeface="Tahoma" pitchFamily="34" charset="0"/>
                <a:cs typeface="Tahoma" pitchFamily="34" charset="0"/>
              </a:rPr>
              <a:t>2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] I [s</a:t>
            </a:r>
            <a:r>
              <a:rPr lang="en-US" baseline="30000" dirty="0" smtClean="0">
                <a:ea typeface="Tahoma" pitchFamily="34" charset="0"/>
                <a:cs typeface="Tahoma" pitchFamily="34" charset="0"/>
              </a:rPr>
              <a:t>-1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]	</a:t>
            </a:r>
            <a:r>
              <a:rPr lang="el-GR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n [m</a:t>
            </a:r>
            <a:r>
              <a:rPr lang="en-US" baseline="30000" dirty="0" smtClean="0">
                <a:ea typeface="Tahoma" pitchFamily="34" charset="0"/>
                <a:cs typeface="Tahoma" pitchFamily="34" charset="0"/>
              </a:rPr>
              <a:t>-3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] 	</a:t>
            </a:r>
            <a:r>
              <a:rPr lang="en-US" b="1" dirty="0" smtClean="0">
                <a:ea typeface="Tahoma" pitchFamily="34" charset="0"/>
                <a:cs typeface="Tahoma" pitchFamily="34" charset="0"/>
              </a:rPr>
              <a:t>collision rate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[m</a:t>
            </a:r>
            <a:r>
              <a:rPr lang="en-US" baseline="30000" dirty="0" smtClean="0">
                <a:ea typeface="Tahoma" pitchFamily="34" charset="0"/>
                <a:cs typeface="Tahoma" pitchFamily="34" charset="0"/>
              </a:rPr>
              <a:t>-1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s</a:t>
            </a:r>
            <a:r>
              <a:rPr lang="en-US" baseline="30000" dirty="0" smtClean="0">
                <a:ea typeface="Tahoma" pitchFamily="34" charset="0"/>
                <a:cs typeface="Tahoma" pitchFamily="34" charset="0"/>
              </a:rPr>
              <a:t>-1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]	              1/(</a:t>
            </a:r>
            <a:r>
              <a:rPr lang="el-GR" dirty="0">
                <a:ea typeface="Tahoma" pitchFamily="34" charset="0"/>
                <a:cs typeface="Tahoma" pitchFamily="34" charset="0"/>
              </a:rPr>
              <a:t>σ</a:t>
            </a:r>
            <a:r>
              <a:rPr lang="en-US" dirty="0">
                <a:ea typeface="Tahoma" pitchFamily="34" charset="0"/>
                <a:cs typeface="Tahoma" pitchFamily="34" charset="0"/>
              </a:rPr>
              <a:t> [m</a:t>
            </a:r>
            <a:r>
              <a:rPr lang="en-US" baseline="30000" dirty="0">
                <a:ea typeface="Tahoma" pitchFamily="34" charset="0"/>
                <a:cs typeface="Tahoma" pitchFamily="34" charset="0"/>
              </a:rPr>
              <a:t>2</a:t>
            </a:r>
            <a:r>
              <a:rPr lang="en-US" dirty="0">
                <a:ea typeface="Tahoma" pitchFamily="34" charset="0"/>
                <a:cs typeface="Tahoma" pitchFamily="34" charset="0"/>
              </a:rPr>
              <a:t>]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c [m/s]</a:t>
            </a:r>
            <a:r>
              <a:rPr lang="el-GR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n </a:t>
            </a:r>
            <a:r>
              <a:rPr lang="en-US" dirty="0">
                <a:ea typeface="Tahoma" pitchFamily="34" charset="0"/>
                <a:cs typeface="Tahoma" pitchFamily="34" charset="0"/>
              </a:rPr>
              <a:t>[m</a:t>
            </a:r>
            <a:r>
              <a:rPr lang="en-US" baseline="30000" dirty="0">
                <a:ea typeface="Tahoma" pitchFamily="34" charset="0"/>
                <a:cs typeface="Tahoma" pitchFamily="34" charset="0"/>
              </a:rPr>
              <a:t>-3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]) 	</a:t>
            </a:r>
            <a:r>
              <a:rPr lang="en-US" b="1" dirty="0" smtClean="0">
                <a:ea typeface="Tahoma" pitchFamily="34" charset="0"/>
                <a:cs typeface="Tahoma" pitchFamily="34" charset="0"/>
              </a:rPr>
              <a:t>beam lifetime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[s]</a:t>
            </a:r>
            <a:endParaRPr lang="en-US" baseline="-25000" dirty="0" smtClean="0"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5355" y="1374769"/>
            <a:ext cx="743395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ea typeface="Tahoma" pitchFamily="34" charset="0"/>
                <a:cs typeface="Tahoma" pitchFamily="34" charset="0"/>
              </a:rPr>
              <a:t>nuclear reaction</a:t>
            </a:r>
            <a:r>
              <a:rPr lang="en-US" sz="1400" dirty="0" smtClean="0">
                <a:ea typeface="Tahoma" pitchFamily="34" charset="0"/>
                <a:cs typeface="Tahoma" pitchFamily="34" charset="0"/>
              </a:rPr>
              <a:t> between the circulating </a:t>
            </a:r>
            <a:r>
              <a:rPr lang="en-US" sz="1400" u="sng" dirty="0" smtClean="0">
                <a:ea typeface="Tahoma" pitchFamily="34" charset="0"/>
                <a:cs typeface="Tahoma" pitchFamily="34" charset="0"/>
              </a:rPr>
              <a:t>hadron</a:t>
            </a:r>
            <a:r>
              <a:rPr lang="en-US" sz="1400" dirty="0" smtClean="0">
                <a:ea typeface="Tahoma" pitchFamily="34" charset="0"/>
                <a:cs typeface="Tahoma" pitchFamily="34" charset="0"/>
              </a:rPr>
              <a:t> and an atomic nucleus of a gas molecule</a:t>
            </a:r>
            <a:endParaRPr lang="en-US" sz="1400" baseline="-25000" dirty="0" smtClean="0"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276964" y="1441193"/>
            <a:ext cx="434898" cy="20629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807" y="3073497"/>
            <a:ext cx="857544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LHC </a:t>
            </a:r>
            <a:r>
              <a:rPr lang="en-US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FCChh</a:t>
            </a:r>
            <a:r>
              <a:rPr lang="en-US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)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: 574 </a:t>
            </a:r>
            <a:r>
              <a:rPr lang="en-US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(4100)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ea typeface="Tahoma" pitchFamily="34" charset="0"/>
                <a:cs typeface="Tahoma" pitchFamily="34" charset="0"/>
              </a:rPr>
              <a:t>TeV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b="1" baseline="30000" dirty="0" smtClean="0">
                <a:ea typeface="Tahoma" pitchFamily="34" charset="0"/>
                <a:cs typeface="Tahoma" pitchFamily="34" charset="0"/>
              </a:rPr>
              <a:t>208</a:t>
            </a:r>
            <a:r>
              <a:rPr lang="en-US" b="1" dirty="0" smtClean="0">
                <a:ea typeface="Tahoma" pitchFamily="34" charset="0"/>
                <a:cs typeface="Tahoma" pitchFamily="34" charset="0"/>
              </a:rPr>
              <a:t>Pb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energy</a:t>
            </a:r>
            <a:r>
              <a:rPr lang="en-US" dirty="0"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l-GR" dirty="0" smtClean="0">
                <a:ea typeface="Tahoma" pitchFamily="34" charset="0"/>
                <a:cs typeface="Tahoma" pitchFamily="34" charset="0"/>
              </a:rPr>
              <a:t>σ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= </a:t>
            </a:r>
            <a:r>
              <a:rPr lang="en-US" i="1" dirty="0" smtClean="0">
                <a:ea typeface="Tahoma" pitchFamily="34" charset="0"/>
                <a:cs typeface="Tahoma" pitchFamily="34" charset="0"/>
              </a:rPr>
              <a:t>1.9 </a:t>
            </a:r>
            <a:r>
              <a:rPr lang="en-US" i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(2.0)</a:t>
            </a:r>
            <a:r>
              <a:rPr lang="en-US" i="1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b    6.12 </a:t>
            </a:r>
            <a:r>
              <a:rPr lang="en-US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(43)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mA = 4.7 </a:t>
            </a:r>
            <a:r>
              <a:rPr lang="en-US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(3</a:t>
            </a:r>
            <a:r>
              <a:rPr lang="en-US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)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10</a:t>
            </a:r>
            <a:r>
              <a:rPr lang="en-US" baseline="30000" dirty="0" smtClean="0">
                <a:ea typeface="Tahoma" pitchFamily="34" charset="0"/>
                <a:cs typeface="Tahoma" pitchFamily="34" charset="0"/>
              </a:rPr>
              <a:t>14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s</a:t>
            </a:r>
            <a:r>
              <a:rPr lang="en-US" baseline="30000" dirty="0" smtClean="0">
                <a:ea typeface="Tahoma" pitchFamily="34" charset="0"/>
                <a:cs typeface="Tahoma" pitchFamily="34" charset="0"/>
              </a:rPr>
              <a:t>-1</a:t>
            </a:r>
            <a:r>
              <a:rPr lang="en-US" dirty="0" smtClean="0"/>
              <a:t>      10</a:t>
            </a:r>
            <a:r>
              <a:rPr lang="en-US" baseline="30000" dirty="0" smtClean="0"/>
              <a:t>15</a:t>
            </a:r>
            <a:r>
              <a:rPr lang="en-US" dirty="0" smtClean="0"/>
              <a:t> m</a:t>
            </a:r>
            <a:r>
              <a:rPr lang="en-US" baseline="30000" dirty="0" smtClean="0"/>
              <a:t>-3</a:t>
            </a:r>
            <a:r>
              <a:rPr lang="en-US" dirty="0" smtClean="0"/>
              <a:t> </a:t>
            </a:r>
            <a:r>
              <a:rPr lang="en-US" i="1" dirty="0" smtClean="0"/>
              <a:t>H</a:t>
            </a:r>
            <a:r>
              <a:rPr lang="en-US" i="1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eq. </a:t>
            </a:r>
            <a:r>
              <a:rPr lang="en-US" dirty="0" smtClean="0"/>
              <a:t>density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	</a:t>
            </a:r>
            <a:r>
              <a:rPr lang="en-US" b="1" dirty="0" smtClean="0"/>
              <a:t>89 (660) </a:t>
            </a:r>
            <a:r>
              <a:rPr lang="en-US" b="1" dirty="0" smtClean="0">
                <a:ea typeface="Tahoma" pitchFamily="34" charset="0"/>
                <a:cs typeface="Tahoma" pitchFamily="34" charset="0"/>
              </a:rPr>
              <a:t>m</a:t>
            </a:r>
            <a:r>
              <a:rPr lang="en-US" b="1" baseline="30000" dirty="0" smtClean="0">
                <a:ea typeface="Tahoma" pitchFamily="34" charset="0"/>
                <a:cs typeface="Tahoma" pitchFamily="34" charset="0"/>
              </a:rPr>
              <a:t>-1</a:t>
            </a:r>
            <a:r>
              <a:rPr lang="en-US" b="1" dirty="0" smtClean="0">
                <a:ea typeface="Tahoma" pitchFamily="34" charset="0"/>
                <a:cs typeface="Tahoma" pitchFamily="34" charset="0"/>
              </a:rPr>
              <a:t>s</a:t>
            </a:r>
            <a:r>
              <a:rPr lang="en-US" b="1" baseline="30000" dirty="0" smtClean="0">
                <a:ea typeface="Tahoma" pitchFamily="34" charset="0"/>
                <a:cs typeface="Tahoma" pitchFamily="34" charset="0"/>
              </a:rPr>
              <a:t>-1</a:t>
            </a:r>
            <a:r>
              <a:rPr lang="en-US" b="1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				</a:t>
            </a:r>
            <a:r>
              <a:rPr lang="en-US" b="1" dirty="0" smtClean="0">
                <a:ea typeface="Tahoma" pitchFamily="34" charset="0"/>
                <a:cs typeface="Tahoma" pitchFamily="34" charset="0"/>
              </a:rPr>
              <a:t>≤ 5 h</a:t>
            </a:r>
            <a:endParaRPr lang="en-US" b="1" baseline="-25000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18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28352" y="2279298"/>
            <a:ext cx="59300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GOING THROUGH THE EFFECT LIST</a:t>
            </a:r>
            <a:endParaRPr lang="en-US" sz="28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3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05" y="1170865"/>
            <a:ext cx="3258274" cy="218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b="0" smtClean="0">
                <a:solidFill>
                  <a:schemeClr val="tx1"/>
                </a:solidFill>
              </a:rPr>
              <a:pPr/>
              <a:t>27</a:t>
            </a:fld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15" y="1390901"/>
            <a:ext cx="3773672" cy="393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0004" y="255588"/>
            <a:ext cx="81690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BACKGROUND: ALICE [I]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18" y="975403"/>
            <a:ext cx="41586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LHC IR2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Long Straight Section (Left)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82" y="3702580"/>
            <a:ext cx="4975332" cy="272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4425" y="3420897"/>
            <a:ext cx="4158686" cy="37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Residual Gas density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3824" y="3868858"/>
            <a:ext cx="2079343" cy="37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Fill 2736, Jun 16, 2012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97944" y="1351247"/>
            <a:ext cx="1639875" cy="37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Beam orbit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5010" y="5467145"/>
            <a:ext cx="3379682" cy="522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[A. </a:t>
            </a:r>
            <a:r>
              <a:rPr lang="en-US" sz="1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Lechner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G. </a:t>
            </a:r>
            <a:r>
              <a:rPr lang="en-US" sz="1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Bregliozzi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E. </a:t>
            </a:r>
            <a:r>
              <a:rPr lang="en-US" sz="1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Leogrande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A. Di Mauro</a:t>
            </a:r>
          </a:p>
          <a:p>
            <a:pPr algn="just">
              <a:lnSpc>
                <a:spcPct val="150000"/>
              </a:lnSpc>
            </a:pP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LHC </a:t>
            </a:r>
            <a:r>
              <a:rPr lang="en-US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Background Study Group Meeting, Jan 28th, 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2013]</a:t>
            </a:r>
            <a:endParaRPr lang="en-US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13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b="0" smtClean="0">
                <a:solidFill>
                  <a:schemeClr val="tx1"/>
                </a:solidFill>
              </a:rPr>
              <a:pPr/>
              <a:t>28</a:t>
            </a:fld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0004" y="255588"/>
            <a:ext cx="81690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BACKGROUND: ALICE [II]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66" y="3294862"/>
            <a:ext cx="4517116" cy="208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66" y="1007134"/>
            <a:ext cx="4478814" cy="205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" y="979395"/>
            <a:ext cx="4598450" cy="21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" y="3303285"/>
            <a:ext cx="4559473" cy="208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32979" y="3147387"/>
            <a:ext cx="1428278" cy="33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muons</a:t>
            </a:r>
            <a:endParaRPr lang="en-US" sz="1200" baseline="30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9" y="820476"/>
            <a:ext cx="2063068" cy="33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charged </a:t>
            </a:r>
            <a:r>
              <a:rPr lang="en-US" sz="12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pions</a:t>
            </a:r>
            <a:r>
              <a:rPr lang="en-US" sz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lang="en-US" sz="12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kaons</a:t>
            </a:r>
            <a:endParaRPr lang="en-US" sz="1200" baseline="30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2978" y="842972"/>
            <a:ext cx="1428278" cy="33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protons</a:t>
            </a:r>
            <a:endParaRPr lang="en-US" sz="1200" baseline="30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440" y="3147562"/>
            <a:ext cx="1428278" cy="33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neutrons</a:t>
            </a:r>
            <a:endParaRPr lang="en-US" sz="1200" baseline="30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6518" y="5399178"/>
            <a:ext cx="193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 smtClean="0">
                <a:ea typeface="Tahoma" pitchFamily="34" charset="0"/>
                <a:cs typeface="Tahoma" pitchFamily="34" charset="0"/>
              </a:rPr>
              <a:t>[R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1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Kwee</a:t>
            </a:r>
            <a:endParaRPr lang="en-US" sz="1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HL-LHC Annual Meeting 2013]</a:t>
            </a:r>
            <a:endParaRPr lang="en-US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2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512902" y="1280071"/>
            <a:ext cx="5682962" cy="4540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>
                <a:latin typeface="Cambria" pitchFamily="18" charset="0"/>
              </a:rPr>
              <a:t>proton beam on a 1 m long and 10 cm radius copper rod</a:t>
            </a:r>
            <a:endParaRPr lang="en-US" sz="1800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pPr>
              <a:buNone/>
            </a:pPr>
            <a:endParaRPr lang="en-US" sz="1800" dirty="0" smtClean="0">
              <a:latin typeface="Cambria" pitchFamily="18" charset="0"/>
            </a:endParaRPr>
          </a:p>
          <a:p>
            <a:pPr>
              <a:buNone/>
            </a:pPr>
            <a:endParaRPr lang="en-US" sz="1800" dirty="0">
              <a:latin typeface="Cambria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6446" y="2740602"/>
            <a:ext cx="4572000" cy="3323318"/>
            <a:chOff x="561294" y="2557722"/>
            <a:chExt cx="4572000" cy="3323318"/>
          </a:xfrm>
        </p:grpSpPr>
        <p:sp>
          <p:nvSpPr>
            <p:cNvPr id="7" name="Content Placeholder 4"/>
            <p:cNvSpPr txBox="1">
              <a:spLocks/>
            </p:cNvSpPr>
            <p:nvPr/>
          </p:nvSpPr>
          <p:spPr>
            <a:xfrm>
              <a:off x="2771191" y="2557722"/>
              <a:ext cx="877470" cy="3302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95000"/>
                <a:buFont typeface="Wingdings" charset="2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mbria" pitchFamily="18" charset="0"/>
                </a:rPr>
                <a:t>160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mbria" pitchFamily="18" charset="0"/>
                </a:rPr>
                <a:t>MeV</a:t>
              </a:r>
              <a:endPara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mbria" pitchFamily="18" charset="0"/>
              </a:endParaRP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95000"/>
                <a:buFont typeface="Wingdings" charset="2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mbria" pitchFamily="18" charset="0"/>
              </a:endParaRP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95000"/>
                <a:buFont typeface="Wingdings" charset="2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mbria" pitchFamily="18" charset="0"/>
              </a:endParaRP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95000"/>
                <a:buFont typeface="Wingdings" charset="2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mbria" pitchFamily="18" charset="0"/>
              </a:endParaRP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95000"/>
                <a:buFont typeface="Wingdings" charset="2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mbria" pitchFamily="18" charset="0"/>
              </a:endParaRPr>
            </a:p>
          </p:txBody>
        </p:sp>
        <p:pic>
          <p:nvPicPr>
            <p:cNvPr id="8" name="Picture 7" descr="ed160MeV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1247094" y="1994840"/>
              <a:ext cx="3200400" cy="45720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779578" y="2740602"/>
            <a:ext cx="4152900" cy="3327400"/>
            <a:chOff x="4924426" y="2557722"/>
            <a:chExt cx="4152900" cy="3327400"/>
          </a:xfrm>
        </p:grpSpPr>
        <p:sp>
          <p:nvSpPr>
            <p:cNvPr id="10" name="Content Placeholder 4"/>
            <p:cNvSpPr txBox="1">
              <a:spLocks/>
            </p:cNvSpPr>
            <p:nvPr/>
          </p:nvSpPr>
          <p:spPr>
            <a:xfrm>
              <a:off x="6714541" y="2557722"/>
              <a:ext cx="877470" cy="3302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95000"/>
                <a:buFont typeface="Wingdings" charset="2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itchFamily="18" charset="0"/>
                </a:rPr>
                <a:t>7 </a:t>
              </a:r>
              <a:r>
                <a:rPr lang="en-US" sz="1400" dirty="0" smtClean="0">
                  <a:solidFill>
                    <a:srgbClr val="FF0000"/>
                  </a:solidFill>
                  <a:latin typeface="Cambria" pitchFamily="18" charset="0"/>
                </a:rPr>
                <a:t>T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itchFamily="18" charset="0"/>
                </a:rPr>
                <a:t>eV</a:t>
              </a:r>
              <a:endPara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</a:endParaRP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95000"/>
                <a:buFont typeface="Wingdings" charset="2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</a:endParaRP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95000"/>
                <a:buFont typeface="Wingdings" charset="2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</a:endParaRP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95000"/>
                <a:buFont typeface="Wingdings" charset="2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</a:endParaRP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95000"/>
                <a:buFont typeface="Wingdings" charset="2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</a:endParaRPr>
            </a:p>
          </p:txBody>
        </p:sp>
        <p:pic>
          <p:nvPicPr>
            <p:cNvPr id="11" name="Picture 10" descr="ed7TeV.png"/>
            <p:cNvPicPr>
              <a:picLocks noChangeAspect="1"/>
            </p:cNvPicPr>
            <p:nvPr/>
          </p:nvPicPr>
          <p:blipFill>
            <a:blip r:embed="rId3"/>
            <a:srcRect b="9167"/>
            <a:stretch>
              <a:fillRect/>
            </a:stretch>
          </p:blipFill>
          <p:spPr>
            <a:xfrm rot="5400000">
              <a:off x="5400676" y="2208472"/>
              <a:ext cx="3200400" cy="41529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924503" y="1668707"/>
            <a:ext cx="3596559" cy="1240972"/>
            <a:chOff x="3069351" y="1469498"/>
            <a:chExt cx="3596559" cy="1240972"/>
          </a:xfrm>
        </p:grpSpPr>
        <p:pic>
          <p:nvPicPr>
            <p:cNvPr id="13" name="Picture 12" descr="copperrod.png"/>
            <p:cNvPicPr>
              <a:picLocks noChangeAspect="1"/>
            </p:cNvPicPr>
            <p:nvPr/>
          </p:nvPicPr>
          <p:blipFill>
            <a:blip r:embed="rId4"/>
            <a:srcRect l="28307" t="36461" r="28849" b="39860"/>
            <a:stretch>
              <a:fillRect/>
            </a:stretch>
          </p:blipFill>
          <p:spPr>
            <a:xfrm>
              <a:off x="3886138" y="1469498"/>
              <a:ext cx="2779772" cy="1240972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3069351" y="2204278"/>
              <a:ext cx="1054554" cy="27432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ontent Placeholder 4"/>
          <p:cNvSpPr txBox="1">
            <a:spLocks/>
          </p:cNvSpPr>
          <p:nvPr/>
        </p:nvSpPr>
        <p:spPr>
          <a:xfrm>
            <a:off x="754808" y="1276457"/>
            <a:ext cx="961801" cy="454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mbria" pitchFamily="18" charset="0"/>
              </a:rPr>
              <a:t>LINAC4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itchFamily="18" charset="0"/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1593027" y="1273026"/>
            <a:ext cx="1021672" cy="454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itchFamily="18" charset="0"/>
              </a:rPr>
              <a:t>and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</a:rPr>
              <a:t>LHC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itchFamily="18" charset="0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Wingdings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itchFamily="18" charset="0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Wingdings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itchFamily="18" charset="0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Wingdings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itchFamily="18" charset="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3169321" y="750848"/>
            <a:ext cx="3204623" cy="35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dirty="0" smtClean="0">
                <a:solidFill>
                  <a:srgbClr val="0066FF"/>
                </a:solidFill>
              </a:rPr>
              <a:t>the macroscopic view</a:t>
            </a:r>
            <a:endParaRPr lang="en-US" sz="2400" dirty="0">
              <a:solidFill>
                <a:srgbClr val="0066FF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64819" y="179388"/>
            <a:ext cx="814868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INTERACTION WITH ACCELERATOR MATERIAL: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1332562" y="3289151"/>
            <a:ext cx="1014398" cy="34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mbria" pitchFamily="18" charset="0"/>
              </a:rPr>
              <a:t>ionization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itchFamily="18" charset="0"/>
            </a:endParaRPr>
          </a:p>
        </p:txBody>
      </p:sp>
      <p:sp>
        <p:nvSpPr>
          <p:cNvPr id="23" name="Content Placeholder 4"/>
          <p:cNvSpPr txBox="1">
            <a:spLocks/>
          </p:cNvSpPr>
          <p:nvPr/>
        </p:nvSpPr>
        <p:spPr>
          <a:xfrm>
            <a:off x="5247554" y="3197711"/>
            <a:ext cx="1462537" cy="34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</a:rPr>
              <a:t>electromagnetic shower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5" name="Rectangle 2"/>
          <p:cNvSpPr>
            <a:spLocks noChangeArrowheads="1"/>
          </p:cNvSpPr>
          <p:nvPr/>
        </p:nvSpPr>
        <p:spPr bwMode="auto">
          <a:xfrm>
            <a:off x="1611517" y="255588"/>
            <a:ext cx="598577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THE MICROSCOPIC VIEW [I]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r="1706"/>
          <a:stretch/>
        </p:blipFill>
        <p:spPr>
          <a:xfrm>
            <a:off x="105032" y="1495177"/>
            <a:ext cx="5986850" cy="4102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1428"/>
          <a:stretch/>
        </p:blipFill>
        <p:spPr>
          <a:xfrm>
            <a:off x="6141826" y="3799705"/>
            <a:ext cx="2876973" cy="2633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21643" r="14441" b="-119"/>
          <a:stretch/>
        </p:blipFill>
        <p:spPr>
          <a:xfrm>
            <a:off x="5708822" y="895263"/>
            <a:ext cx="3354859" cy="2206282"/>
          </a:xfrm>
          <a:prstGeom prst="rect">
            <a:avLst/>
          </a:prstGeom>
        </p:spPr>
      </p:pic>
      <p:sp>
        <p:nvSpPr>
          <p:cNvPr id="66" name="Content Placeholder 4"/>
          <p:cNvSpPr txBox="1">
            <a:spLocks/>
          </p:cNvSpPr>
          <p:nvPr/>
        </p:nvSpPr>
        <p:spPr>
          <a:xfrm>
            <a:off x="742039" y="1176208"/>
            <a:ext cx="3360737" cy="485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one 450 GeV proton on aluminum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790" y="3418575"/>
            <a:ext cx="2701532" cy="390603"/>
          </a:xfrm>
          <a:prstGeom prst="rect">
            <a:avLst/>
          </a:prstGeom>
        </p:spPr>
      </p:pic>
      <p:sp>
        <p:nvSpPr>
          <p:cNvPr id="68" name="Content Placeholder 4"/>
          <p:cNvSpPr txBox="1">
            <a:spLocks/>
          </p:cNvSpPr>
          <p:nvPr/>
        </p:nvSpPr>
        <p:spPr>
          <a:xfrm>
            <a:off x="5980676" y="3173579"/>
            <a:ext cx="2784815" cy="272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</a:rPr>
              <a:t>high energy nuclear reaction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44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55588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3 MeV PROTON DUMP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392" y="1232555"/>
            <a:ext cx="4946573" cy="2168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72" y="3362111"/>
            <a:ext cx="4627412" cy="2920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52" y="3362111"/>
            <a:ext cx="4132034" cy="2878198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5770" y="911048"/>
            <a:ext cx="2420478" cy="3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i="1" u="sng" dirty="0" smtClean="0">
                <a:cs typeface="Tahoma" pitchFamily="34" charset="0"/>
              </a:rPr>
              <a:t>Intensity</a:t>
            </a:r>
            <a:r>
              <a:rPr lang="en-US" sz="1400" i="1" dirty="0" smtClean="0">
                <a:cs typeface="Tahoma" pitchFamily="34" charset="0"/>
              </a:rPr>
              <a:t>:</a:t>
            </a:r>
            <a:r>
              <a:rPr lang="en-US" sz="1400" dirty="0" smtClean="0">
                <a:cs typeface="Tahoma" pitchFamily="34" charset="0"/>
              </a:rPr>
              <a:t> 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65mA</a:t>
            </a:r>
            <a:r>
              <a:rPr lang="en-US" sz="1400" dirty="0" smtClean="0">
                <a:cs typeface="Tahoma" pitchFamily="34" charset="0"/>
              </a:rPr>
              <a:t> over 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100</a:t>
            </a:r>
            <a:r>
              <a:rPr lang="el-GR" sz="1400" dirty="0" smtClean="0">
                <a:solidFill>
                  <a:srgbClr val="0066FF"/>
                </a:solidFill>
                <a:cs typeface="Tahoma" pitchFamily="34" charset="0"/>
              </a:rPr>
              <a:t>μ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s</a:t>
            </a:r>
            <a:endParaRPr lang="en-US" sz="1400" dirty="0">
              <a:solidFill>
                <a:srgbClr val="0066FF"/>
              </a:solidFill>
              <a:cs typeface="Tahom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029208" y="915488"/>
            <a:ext cx="2350266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i="1" u="sng" dirty="0" smtClean="0">
                <a:cs typeface="Tahoma" pitchFamily="34" charset="0"/>
              </a:rPr>
              <a:t>Beam size</a:t>
            </a:r>
            <a:r>
              <a:rPr lang="en-US" sz="1400" i="1" dirty="0" smtClean="0">
                <a:cs typeface="Tahoma" pitchFamily="34" charset="0"/>
              </a:rPr>
              <a:t>:</a:t>
            </a:r>
            <a:r>
              <a:rPr lang="en-US" sz="1400" dirty="0" smtClean="0">
                <a:cs typeface="Tahoma" pitchFamily="34" charset="0"/>
              </a:rPr>
              <a:t> 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4.5mm</a:t>
            </a:r>
            <a:r>
              <a:rPr lang="en-US" sz="1400" dirty="0" smtClean="0">
                <a:cs typeface="Tahoma" pitchFamily="34" charset="0"/>
              </a:rPr>
              <a:t> </a:t>
            </a:r>
            <a:r>
              <a:rPr lang="el-GR" sz="1400" dirty="0" smtClean="0">
                <a:solidFill>
                  <a:srgbClr val="0066FF"/>
                </a:solidFill>
                <a:cs typeface="Tahoma" pitchFamily="34" charset="0"/>
              </a:rPr>
              <a:t>σ</a:t>
            </a:r>
            <a:r>
              <a:rPr lang="en-US" sz="1400" baseline="-25000" dirty="0" smtClean="0">
                <a:solidFill>
                  <a:srgbClr val="0066FF"/>
                </a:solidFill>
                <a:cs typeface="Tahoma" pitchFamily="34" charset="0"/>
              </a:rPr>
              <a:t>x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 =</a:t>
            </a:r>
            <a:r>
              <a:rPr lang="el-GR" sz="1400" dirty="0" smtClean="0">
                <a:solidFill>
                  <a:srgbClr val="0066FF"/>
                </a:solidFill>
                <a:cs typeface="Tahoma" pitchFamily="34" charset="0"/>
              </a:rPr>
              <a:t> σ</a:t>
            </a:r>
            <a:r>
              <a:rPr lang="en-US" sz="1400" baseline="-25000" dirty="0" smtClean="0">
                <a:solidFill>
                  <a:srgbClr val="0066FF"/>
                </a:solidFill>
                <a:cs typeface="Tahoma" pitchFamily="34" charset="0"/>
              </a:rPr>
              <a:t>y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 </a:t>
            </a:r>
            <a:endParaRPr lang="en-US" sz="1400" dirty="0">
              <a:solidFill>
                <a:srgbClr val="0066FF"/>
              </a:solidFill>
              <a:cs typeface="Tahoma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1732098"/>
            <a:ext cx="2420478" cy="3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dirty="0" smtClean="0">
                <a:cs typeface="Tahoma" pitchFamily="34" charset="0"/>
              </a:rPr>
              <a:t>orthogonal impact</a:t>
            </a:r>
            <a:endParaRPr lang="en-US" sz="1400" dirty="0">
              <a:cs typeface="Tahoma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41906" y="1232555"/>
            <a:ext cx="2420478" cy="3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dirty="0" smtClean="0">
                <a:solidFill>
                  <a:srgbClr val="FF0000"/>
                </a:solidFill>
                <a:cs typeface="Tahoma" pitchFamily="34" charset="0"/>
              </a:rPr>
              <a:t>tilting</a:t>
            </a:r>
            <a:endParaRPr lang="en-US" sz="1400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54216" y="2117056"/>
            <a:ext cx="275422" cy="9221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374939" y="2574112"/>
            <a:ext cx="134622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440773" y="2220004"/>
            <a:ext cx="607279" cy="30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100" dirty="0" smtClean="0">
                <a:solidFill>
                  <a:srgbClr val="0066FF"/>
                </a:solidFill>
                <a:cs typeface="Tahoma" pitchFamily="34" charset="0"/>
              </a:rPr>
              <a:t>beam</a:t>
            </a:r>
            <a:endParaRPr lang="en-US" sz="1100" dirty="0">
              <a:solidFill>
                <a:srgbClr val="0066FF"/>
              </a:solidFill>
              <a:cs typeface="Tahoma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906599" y="6065873"/>
            <a:ext cx="607279" cy="2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100" b="1" dirty="0" smtClean="0">
                <a:cs typeface="Tahoma" pitchFamily="34" charset="0"/>
              </a:rPr>
              <a:t>z</a:t>
            </a:r>
            <a:endParaRPr lang="en-US" sz="1100" b="1" dirty="0">
              <a:cs typeface="Tahoma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697450" y="6071762"/>
            <a:ext cx="607279" cy="2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100" b="1" dirty="0" smtClean="0">
                <a:cs typeface="Tahoma" pitchFamily="34" charset="0"/>
              </a:rPr>
              <a:t>y</a:t>
            </a:r>
            <a:endParaRPr lang="en-US" sz="1100" b="1" dirty="0">
              <a:cs typeface="Tahom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891489" y="3429338"/>
            <a:ext cx="1141716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dirty="0" smtClean="0">
                <a:solidFill>
                  <a:srgbClr val="FF0000"/>
                </a:solidFill>
                <a:cs typeface="Tahoma" pitchFamily="34" charset="0"/>
              </a:rPr>
              <a:t>85% gain!</a:t>
            </a:r>
            <a:endParaRPr lang="en-US" sz="1400" dirty="0">
              <a:solidFill>
                <a:srgbClr val="FF0000"/>
              </a:solidFill>
              <a:cs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3924000" y="3610156"/>
            <a:ext cx="1080000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5010113" y="3039236"/>
            <a:ext cx="27637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en-US" sz="1000" b="0" dirty="0" smtClean="0">
                <a:ea typeface="Tahoma" panose="020B0604030504040204" pitchFamily="34" charset="0"/>
                <a:cs typeface="Tahoma" panose="020B0604030504040204" pitchFamily="34" charset="0"/>
              </a:rPr>
              <a:t>[C. </a:t>
            </a:r>
            <a:r>
              <a:rPr lang="en-US" sz="10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Maglioni</a:t>
            </a:r>
            <a:r>
              <a:rPr lang="en-US" sz="1000" b="0" dirty="0" smtClean="0">
                <a:ea typeface="Tahoma" panose="020B0604030504040204" pitchFamily="34" charset="0"/>
                <a:cs typeface="Tahoma" panose="020B0604030504040204" pitchFamily="34" charset="0"/>
              </a:rPr>
              <a:t>, V. </a:t>
            </a:r>
            <a:r>
              <a:rPr lang="en-US" sz="1000" b="0" dirty="0" err="1" smtClean="0">
                <a:ea typeface="Tahoma" panose="020B0604030504040204" pitchFamily="34" charset="0"/>
                <a:cs typeface="Tahoma" panose="020B0604030504040204" pitchFamily="34" charset="0"/>
              </a:rPr>
              <a:t>Vlachoudis</a:t>
            </a:r>
            <a:r>
              <a:rPr lang="en-US" sz="1000" b="0" dirty="0" smtClean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00" dirty="0">
                <a:ea typeface="Tahoma" panose="020B0604030504040204" pitchFamily="34" charset="0"/>
                <a:cs typeface="Tahoma" panose="020B0604030504040204" pitchFamily="34" charset="0"/>
              </a:rPr>
              <a:t>EDMS </a:t>
            </a:r>
            <a:r>
              <a:rPr lang="en-US" sz="1000" dirty="0" smtClean="0">
                <a:ea typeface="Tahoma" panose="020B0604030504040204" pitchFamily="34" charset="0"/>
                <a:cs typeface="Tahoma" panose="020B0604030504040204" pitchFamily="34" charset="0"/>
              </a:rPr>
              <a:t>1182648]</a:t>
            </a:r>
            <a:endParaRPr lang="en-US" sz="1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10952" y="4617720"/>
            <a:ext cx="131948" cy="9144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488576" y="2632059"/>
            <a:ext cx="1708145" cy="3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graphite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64939" y="453708"/>
            <a:ext cx="42380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HIGH Z ION BEAMS</a:t>
            </a:r>
          </a:p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350 MeV/n </a:t>
            </a:r>
            <a:r>
              <a:rPr lang="en-US" sz="2800" baseline="30000" dirty="0" smtClean="0">
                <a:solidFill>
                  <a:srgbClr val="0066FF"/>
                </a:solidFill>
              </a:rPr>
              <a:t>238</a:t>
            </a:r>
            <a:r>
              <a:rPr lang="en-US" sz="2800" dirty="0" smtClean="0">
                <a:solidFill>
                  <a:srgbClr val="0066FF"/>
                </a:solidFill>
              </a:rPr>
              <a:t>U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414" y="2969935"/>
            <a:ext cx="4479979" cy="314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247" y="3387670"/>
            <a:ext cx="1105050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dirty="0" smtClean="0">
                <a:cs typeface="Tahoma" pitchFamily="34" charset="0"/>
              </a:rPr>
              <a:t>two pulses</a:t>
            </a:r>
            <a:endParaRPr lang="en-US" sz="1400" dirty="0">
              <a:cs typeface="Tahom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1493" y="4601660"/>
            <a:ext cx="1105050" cy="3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dirty="0" smtClean="0">
                <a:cs typeface="Tahoma" pitchFamily="34" charset="0"/>
              </a:rPr>
              <a:t>one pulse</a:t>
            </a:r>
            <a:endParaRPr lang="en-US" sz="1400" dirty="0">
              <a:cs typeface="Tahoma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6504"/>
          <a:stretch>
            <a:fillRect/>
          </a:stretch>
        </p:blipFill>
        <p:spPr bwMode="auto">
          <a:xfrm>
            <a:off x="5494154" y="3905548"/>
            <a:ext cx="488191" cy="22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5540641" y="1061633"/>
            <a:ext cx="3502614" cy="4083770"/>
            <a:chOff x="5377912" y="1061633"/>
            <a:chExt cx="3502614" cy="4083770"/>
          </a:xfrm>
        </p:grpSpPr>
        <p:pic>
          <p:nvPicPr>
            <p:cNvPr id="9" name="Picture 8" descr="Ta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7912" y="1061633"/>
              <a:ext cx="3370879" cy="2528158"/>
            </a:xfrm>
            <a:prstGeom prst="rect">
              <a:avLst/>
            </a:prstGeom>
          </p:spPr>
        </p:pic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90093" y="3533580"/>
              <a:ext cx="2620886" cy="1611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7506844" y="3421230"/>
              <a:ext cx="1373682" cy="262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25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US" sz="1000" dirty="0" smtClean="0">
                  <a:cs typeface="Tahoma" pitchFamily="34" charset="0"/>
                </a:rPr>
                <a:t>per beam particle</a:t>
              </a:r>
              <a:endParaRPr lang="en-US" sz="1000" dirty="0">
                <a:cs typeface="Tahoma" pitchFamily="34" charset="0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 rot="16200000">
              <a:off x="5342247" y="3813854"/>
              <a:ext cx="112829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25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US" sz="800" dirty="0" err="1" smtClean="0">
                  <a:cs typeface="Tahoma" pitchFamily="34" charset="0"/>
                </a:rPr>
                <a:t>dE</a:t>
              </a:r>
              <a:r>
                <a:rPr lang="en-US" sz="800" dirty="0" smtClean="0">
                  <a:cs typeface="Tahoma" pitchFamily="34" charset="0"/>
                </a:rPr>
                <a:t>/</a:t>
              </a:r>
              <a:r>
                <a:rPr lang="en-US" sz="800" dirty="0" err="1" smtClean="0">
                  <a:cs typeface="Tahoma" pitchFamily="34" charset="0"/>
                </a:rPr>
                <a:t>dz</a:t>
              </a:r>
              <a:r>
                <a:rPr lang="en-US" sz="800" dirty="0" smtClean="0">
                  <a:cs typeface="Tahoma" pitchFamily="34" charset="0"/>
                </a:rPr>
                <a:t> [10 </a:t>
              </a:r>
              <a:r>
                <a:rPr lang="en-US" sz="800" dirty="0" err="1" smtClean="0">
                  <a:cs typeface="Tahoma" pitchFamily="34" charset="0"/>
                </a:rPr>
                <a:t>MeV</a:t>
              </a:r>
              <a:r>
                <a:rPr lang="en-US" sz="800" dirty="0" smtClean="0">
                  <a:cs typeface="Tahoma" pitchFamily="34" charset="0"/>
                </a:rPr>
                <a:t>/mm]</a:t>
              </a:r>
              <a:endParaRPr lang="en-US" sz="800" dirty="0">
                <a:cs typeface="Tahoma" pitchFamily="34" charset="0"/>
              </a:endParaRPr>
            </a:p>
          </p:txBody>
        </p:sp>
      </p:grpSp>
      <p:sp>
        <p:nvSpPr>
          <p:cNvPr id="14" name="Left Brace 13"/>
          <p:cNvSpPr/>
          <p:nvPr/>
        </p:nvSpPr>
        <p:spPr bwMode="auto">
          <a:xfrm>
            <a:off x="906652" y="4819973"/>
            <a:ext cx="162731" cy="790413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52525" y="5061467"/>
            <a:ext cx="570360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dirty="0" smtClean="0">
                <a:cs typeface="Tahoma" pitchFamily="34" charset="0"/>
              </a:rPr>
              <a:t>1 mm</a:t>
            </a:r>
            <a:endParaRPr lang="en-US" sz="1000" dirty="0">
              <a:cs typeface="Tahoma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7160217" y="3022169"/>
            <a:ext cx="0" cy="6509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074548" y="2640909"/>
            <a:ext cx="2773552" cy="26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dirty="0" smtClean="0">
                <a:cs typeface="Tahoma" pitchFamily="34" charset="0"/>
              </a:rPr>
              <a:t>GSI S-334 experiment [courtesy of J. </a:t>
            </a:r>
            <a:r>
              <a:rPr lang="en-US" sz="1000" dirty="0" err="1" smtClean="0">
                <a:cs typeface="Tahoma" pitchFamily="34" charset="0"/>
              </a:rPr>
              <a:t>Lettry</a:t>
            </a:r>
            <a:r>
              <a:rPr lang="en-US" sz="1000" dirty="0">
                <a:cs typeface="Tahoma" pitchFamily="34" charset="0"/>
              </a:rPr>
              <a:t>]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66427" y="1354241"/>
            <a:ext cx="2795135" cy="3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i="1" u="sng" dirty="0" smtClean="0">
                <a:cs typeface="Tahoma" pitchFamily="34" charset="0"/>
              </a:rPr>
              <a:t>Intensity</a:t>
            </a:r>
            <a:r>
              <a:rPr lang="en-US" sz="1400" i="1" dirty="0" smtClean="0">
                <a:cs typeface="Tahoma" pitchFamily="34" charset="0"/>
              </a:rPr>
              <a:t>:</a:t>
            </a:r>
            <a:r>
              <a:rPr lang="en-US" sz="1400" dirty="0" smtClean="0">
                <a:cs typeface="Tahoma" pitchFamily="34" charset="0"/>
              </a:rPr>
              <a:t> </a:t>
            </a:r>
            <a:r>
              <a:rPr lang="en-US" sz="1400" dirty="0">
                <a:solidFill>
                  <a:srgbClr val="0066FF"/>
                </a:solidFill>
                <a:cs typeface="Tahoma" pitchFamily="34" charset="0"/>
              </a:rPr>
              <a:t>2.4 10</a:t>
            </a:r>
            <a:r>
              <a:rPr lang="en-US" sz="1400" baseline="30000" dirty="0">
                <a:solidFill>
                  <a:srgbClr val="0066FF"/>
                </a:solidFill>
                <a:cs typeface="Tahoma" pitchFamily="34" charset="0"/>
              </a:rPr>
              <a:t>9</a:t>
            </a:r>
            <a:r>
              <a:rPr lang="en-US" sz="1400" dirty="0">
                <a:solidFill>
                  <a:srgbClr val="0066FF"/>
                </a:solidFill>
                <a:cs typeface="Tahoma" pitchFamily="34" charset="0"/>
              </a:rPr>
              <a:t> ions per pulse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374766" y="1346846"/>
            <a:ext cx="2571247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i="1" u="sng" dirty="0" smtClean="0">
                <a:cs typeface="Tahoma" pitchFamily="34" charset="0"/>
              </a:rPr>
              <a:t>Beam size</a:t>
            </a:r>
            <a:r>
              <a:rPr lang="en-US" sz="1400" i="1" dirty="0" smtClean="0">
                <a:cs typeface="Tahoma" pitchFamily="34" charset="0"/>
              </a:rPr>
              <a:t>:</a:t>
            </a:r>
            <a:r>
              <a:rPr lang="en-US" sz="1400" dirty="0" smtClean="0">
                <a:cs typeface="Tahoma" pitchFamily="34" charset="0"/>
              </a:rPr>
              <a:t> </a:t>
            </a:r>
            <a:r>
              <a:rPr lang="en-US" sz="1400" dirty="0">
                <a:solidFill>
                  <a:srgbClr val="0066FF"/>
                </a:solidFill>
                <a:cs typeface="Tahoma" pitchFamily="34" charset="0"/>
              </a:rPr>
              <a:t>0.85 mm FWHM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 </a:t>
            </a:r>
            <a:endParaRPr lang="en-US" sz="1400" dirty="0">
              <a:solidFill>
                <a:srgbClr val="0066FF"/>
              </a:solidFill>
              <a:cs typeface="Tahoma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636128" y="2196104"/>
            <a:ext cx="1772778" cy="3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tantalum target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71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0020" y="255588"/>
            <a:ext cx="917448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66FF"/>
                </a:solidFill>
              </a:rPr>
              <a:t>5</a:t>
            </a:r>
            <a:r>
              <a:rPr lang="en-US" sz="2800" dirty="0" smtClean="0">
                <a:solidFill>
                  <a:srgbClr val="0066FF"/>
                </a:solidFill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</a:rPr>
              <a:t>TeV</a:t>
            </a:r>
            <a:r>
              <a:rPr lang="en-US" sz="2800" dirty="0" smtClean="0">
                <a:solidFill>
                  <a:srgbClr val="0066FF"/>
                </a:solidFill>
              </a:rPr>
              <a:t> PROTON BUNCH ON TERTIARY COLLIMATOR [I]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7" name="Picture 6" descr="admodel_0052.gif"/>
          <p:cNvPicPr>
            <a:picLocks noChangeAspect="1"/>
          </p:cNvPicPr>
          <p:nvPr/>
        </p:nvPicPr>
        <p:blipFill>
          <a:blip r:embed="rId2" cstate="print"/>
          <a:srcRect l="378"/>
          <a:stretch>
            <a:fillRect/>
          </a:stretch>
        </p:blipFill>
        <p:spPr>
          <a:xfrm>
            <a:off x="0" y="3924486"/>
            <a:ext cx="2634555" cy="2232000"/>
          </a:xfrm>
          <a:prstGeom prst="rect">
            <a:avLst/>
          </a:prstGeom>
        </p:spPr>
      </p:pic>
      <p:pic>
        <p:nvPicPr>
          <p:cNvPr id="8" name="Picture 7" descr="admodel_0058.gif"/>
          <p:cNvPicPr>
            <a:picLocks noChangeAspect="1"/>
          </p:cNvPicPr>
          <p:nvPr/>
        </p:nvPicPr>
        <p:blipFill>
          <a:blip r:embed="rId3" cstate="print"/>
          <a:srcRect l="18520"/>
          <a:stretch>
            <a:fillRect/>
          </a:stretch>
        </p:blipFill>
        <p:spPr>
          <a:xfrm>
            <a:off x="6948000" y="3924486"/>
            <a:ext cx="2154851" cy="2232000"/>
          </a:xfrm>
          <a:prstGeom prst="rect">
            <a:avLst/>
          </a:prstGeom>
        </p:spPr>
      </p:pic>
      <p:pic>
        <p:nvPicPr>
          <p:cNvPr id="9" name="Picture 8" descr="admodel_0056.gif"/>
          <p:cNvPicPr>
            <a:picLocks noChangeAspect="1"/>
          </p:cNvPicPr>
          <p:nvPr/>
        </p:nvPicPr>
        <p:blipFill>
          <a:blip r:embed="rId4" cstate="print"/>
          <a:srcRect l="13376" r="23759"/>
          <a:stretch>
            <a:fillRect/>
          </a:stretch>
        </p:blipFill>
        <p:spPr>
          <a:xfrm>
            <a:off x="4778002" y="3924486"/>
            <a:ext cx="2207843" cy="2232000"/>
          </a:xfrm>
          <a:prstGeom prst="rect">
            <a:avLst/>
          </a:prstGeom>
        </p:spPr>
      </p:pic>
      <p:pic>
        <p:nvPicPr>
          <p:cNvPr id="10" name="Picture 9" descr="admodel_0043.gif"/>
          <p:cNvPicPr>
            <a:picLocks noChangeAspect="1"/>
          </p:cNvPicPr>
          <p:nvPr/>
        </p:nvPicPr>
        <p:blipFill>
          <a:blip r:embed="rId5" cstate="print"/>
          <a:srcRect l="378"/>
          <a:stretch>
            <a:fillRect/>
          </a:stretch>
        </p:blipFill>
        <p:spPr>
          <a:xfrm>
            <a:off x="1" y="1692486"/>
            <a:ext cx="2634553" cy="223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9572" y="3390543"/>
            <a:ext cx="720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smtClean="0">
                <a:latin typeface="+mn-lt"/>
              </a:rPr>
              <a:t>P</a:t>
            </a:r>
            <a:r>
              <a:rPr lang="en-GB" sz="1100" b="1" baseline="-25000" dirty="0" smtClean="0">
                <a:latin typeface="+mn-lt"/>
              </a:rPr>
              <a:t>max</a:t>
            </a:r>
            <a:r>
              <a:rPr lang="en-GB" sz="1100" b="1" dirty="0" smtClean="0">
                <a:latin typeface="+mn-lt"/>
              </a:rPr>
              <a:t> </a:t>
            </a:r>
            <a:br>
              <a:rPr lang="en-GB" sz="1100" b="1" dirty="0" smtClean="0">
                <a:latin typeface="+mn-lt"/>
              </a:rPr>
            </a:br>
            <a:r>
              <a:rPr lang="en-GB" sz="1100" b="1" dirty="0" smtClean="0">
                <a:latin typeface="+mn-lt"/>
              </a:rPr>
              <a:t>30 </a:t>
            </a:r>
            <a:r>
              <a:rPr lang="en-GB" sz="1100" b="1" dirty="0" err="1" smtClean="0">
                <a:latin typeface="+mn-lt"/>
              </a:rPr>
              <a:t>GPa</a:t>
            </a:r>
            <a:endParaRPr lang="en-GB" sz="1100" b="1" dirty="0">
              <a:latin typeface="+mn-lt"/>
            </a:endParaRPr>
          </a:p>
        </p:txBody>
      </p:sp>
      <p:pic>
        <p:nvPicPr>
          <p:cNvPr id="12" name="Picture 11" descr="admodel_0046.gif"/>
          <p:cNvPicPr>
            <a:picLocks noChangeAspect="1"/>
          </p:cNvPicPr>
          <p:nvPr/>
        </p:nvPicPr>
        <p:blipFill>
          <a:blip r:embed="rId6" cstate="print"/>
          <a:srcRect l="18520"/>
          <a:stretch>
            <a:fillRect/>
          </a:stretch>
        </p:blipFill>
        <p:spPr>
          <a:xfrm>
            <a:off x="2633951" y="1692486"/>
            <a:ext cx="2154834" cy="2232000"/>
          </a:xfrm>
          <a:prstGeom prst="rect">
            <a:avLst/>
          </a:prstGeom>
        </p:spPr>
      </p:pic>
      <p:pic>
        <p:nvPicPr>
          <p:cNvPr id="13" name="Picture 12" descr="admodel_0051.gif"/>
          <p:cNvPicPr>
            <a:picLocks noChangeAspect="1"/>
          </p:cNvPicPr>
          <p:nvPr/>
        </p:nvPicPr>
        <p:blipFill>
          <a:blip r:embed="rId7" cstate="print"/>
          <a:srcRect l="18142"/>
          <a:stretch>
            <a:fillRect/>
          </a:stretch>
        </p:blipFill>
        <p:spPr>
          <a:xfrm>
            <a:off x="6943940" y="1692486"/>
            <a:ext cx="2164849" cy="223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8000" y="1728486"/>
            <a:ext cx="648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smtClean="0"/>
              <a:t>t = 1 ns</a:t>
            </a:r>
            <a:endParaRPr lang="en-GB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80000" y="1728486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smtClean="0"/>
              <a:t>t = 85 ns</a:t>
            </a:r>
            <a:endParaRPr lang="en-GB" sz="1600" b="1" dirty="0"/>
          </a:p>
        </p:txBody>
      </p:sp>
      <p:pic>
        <p:nvPicPr>
          <p:cNvPr id="16" name="Picture 15" descr="admodel_0049.gif"/>
          <p:cNvPicPr>
            <a:picLocks noChangeAspect="1"/>
          </p:cNvPicPr>
          <p:nvPr/>
        </p:nvPicPr>
        <p:blipFill>
          <a:blip r:embed="rId8" cstate="print"/>
          <a:srcRect l="18142"/>
          <a:stretch>
            <a:fillRect/>
          </a:stretch>
        </p:blipFill>
        <p:spPr>
          <a:xfrm>
            <a:off x="4788000" y="1692486"/>
            <a:ext cx="2164919" cy="223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40000" y="1728486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GB" sz="1100" b="1" dirty="0" smtClean="0"/>
              <a:t>t = 2.8 </a:t>
            </a:r>
            <a:r>
              <a:rPr lang="en-GB" sz="1100" b="1" dirty="0" smtClean="0">
                <a:latin typeface="Symbol" pitchFamily="18" charset="2"/>
              </a:rPr>
              <a:t>m</a:t>
            </a:r>
            <a:r>
              <a:rPr lang="en-GB" sz="1100" b="1" dirty="0" smtClean="0"/>
              <a:t>s</a:t>
            </a:r>
            <a:endParaRPr lang="en-GB" sz="1100" b="1" dirty="0"/>
          </a:p>
        </p:txBody>
      </p:sp>
      <p:sp>
        <p:nvSpPr>
          <p:cNvPr id="18" name="AutoShape 1"/>
          <p:cNvSpPr>
            <a:spLocks/>
          </p:cNvSpPr>
          <p:nvPr/>
        </p:nvSpPr>
        <p:spPr bwMode="auto">
          <a:xfrm>
            <a:off x="5292080" y="3387928"/>
            <a:ext cx="1692000" cy="338554"/>
          </a:xfrm>
          <a:prstGeom prst="borderCallout2">
            <a:avLst>
              <a:gd name="adj1" fmla="val 50000"/>
              <a:gd name="adj2" fmla="val 0"/>
              <a:gd name="adj3" fmla="val 47903"/>
              <a:gd name="adj4" fmla="val -9926"/>
              <a:gd name="adj5" fmla="val -94832"/>
              <a:gd name="adj6" fmla="val -15043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Compression Wave (</a:t>
            </a:r>
            <a:r>
              <a:rPr lang="en-GB" sz="11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red</a:t>
            </a:r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 </a:t>
            </a:r>
          </a:p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GB" sz="1100" dirty="0" smtClean="0">
                <a:latin typeface="Calibri" pitchFamily="34" charset="0"/>
                <a:cs typeface="Calibri" pitchFamily="34" charset="0"/>
              </a:rPr>
              <a:t>+ </a:t>
            </a:r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Rarefaction Wave (</a:t>
            </a:r>
            <a:r>
              <a:rPr lang="en-GB" sz="110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blue</a:t>
            </a:r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1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AutoShape 1"/>
          <p:cNvSpPr>
            <a:spLocks/>
          </p:cNvSpPr>
          <p:nvPr/>
        </p:nvSpPr>
        <p:spPr bwMode="auto">
          <a:xfrm>
            <a:off x="7488324" y="3398651"/>
            <a:ext cx="1476000" cy="338554"/>
          </a:xfrm>
          <a:prstGeom prst="borderCallout2">
            <a:avLst>
              <a:gd name="adj1" fmla="val 50000"/>
              <a:gd name="adj2" fmla="val 0"/>
              <a:gd name="adj3" fmla="val 47903"/>
              <a:gd name="adj4" fmla="val -9926"/>
              <a:gd name="adj5" fmla="val -122829"/>
              <a:gd name="adj6" fmla="val 12535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Compression Wave </a:t>
            </a:r>
          </a:p>
          <a:p>
            <a:pPr algn="ctr"/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reaches  </a:t>
            </a:r>
            <a:r>
              <a:rPr lang="en-GB" sz="11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-Cu interface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00000" y="1728486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GB" sz="1100" b="1" dirty="0" smtClean="0"/>
              <a:t>t = 3.2 </a:t>
            </a:r>
            <a:r>
              <a:rPr lang="en-GB" sz="1100" b="1" dirty="0" smtClean="0">
                <a:latin typeface="Symbol" pitchFamily="18" charset="2"/>
              </a:rPr>
              <a:t>m</a:t>
            </a:r>
            <a:r>
              <a:rPr lang="en-GB" sz="1100" b="1" dirty="0" smtClean="0"/>
              <a:t>s</a:t>
            </a:r>
            <a:endParaRPr lang="en-GB" sz="1100" b="1" dirty="0"/>
          </a:p>
        </p:txBody>
      </p:sp>
      <p:pic>
        <p:nvPicPr>
          <p:cNvPr id="21" name="Picture 20" descr="admodel_0053.gif"/>
          <p:cNvPicPr>
            <a:picLocks noChangeAspect="1"/>
          </p:cNvPicPr>
          <p:nvPr/>
        </p:nvPicPr>
        <p:blipFill>
          <a:blip r:embed="rId9" cstate="print"/>
          <a:srcRect l="18520"/>
          <a:stretch>
            <a:fillRect/>
          </a:stretch>
        </p:blipFill>
        <p:spPr>
          <a:xfrm>
            <a:off x="2628000" y="3924486"/>
            <a:ext cx="2154852" cy="2232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16000" y="3996486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smtClean="0"/>
              <a:t>t = 4.2 </a:t>
            </a:r>
            <a:r>
              <a:rPr lang="en-GB" sz="1100" b="1" dirty="0" smtClean="0">
                <a:latin typeface="Symbol" pitchFamily="18" charset="2"/>
              </a:rPr>
              <a:t>m</a:t>
            </a:r>
            <a:r>
              <a:rPr lang="en-GB" sz="1100" b="1" dirty="0" smtClean="0"/>
              <a:t>s</a:t>
            </a:r>
            <a:endParaRPr lang="en-GB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040000" y="3996486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smtClean="0"/>
              <a:t>t = 5.6 </a:t>
            </a:r>
            <a:r>
              <a:rPr lang="en-GB" sz="1100" b="1" dirty="0" smtClean="0">
                <a:latin typeface="Symbol" pitchFamily="18" charset="2"/>
              </a:rPr>
              <a:t>m</a:t>
            </a:r>
            <a:r>
              <a:rPr lang="en-GB" sz="1100" b="1" dirty="0" smtClean="0"/>
              <a:t>s</a:t>
            </a:r>
            <a:endParaRPr lang="en-GB" sz="11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200292" y="3996485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36000" tIns="36000" rIns="36000" bIns="0" rtlCol="0" anchor="ctr" anchorCtr="0">
            <a:spAutoFit/>
          </a:bodyPr>
          <a:lstStyle/>
          <a:p>
            <a:pPr algn="ctr"/>
            <a:r>
              <a:rPr lang="en-GB" sz="1100" b="1" dirty="0" smtClean="0"/>
              <a:t>t = 6.6 </a:t>
            </a:r>
            <a:r>
              <a:rPr lang="en-GB" sz="1100" b="1" dirty="0" smtClean="0">
                <a:latin typeface="Symbol" pitchFamily="18" charset="2"/>
              </a:rPr>
              <a:t>m</a:t>
            </a:r>
            <a:r>
              <a:rPr lang="en-GB" sz="1100" b="1" dirty="0" smtClean="0"/>
              <a:t>s</a:t>
            </a:r>
            <a:endParaRPr lang="en-GB" sz="11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56000" y="3996486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smtClean="0"/>
              <a:t>t = 3.7 </a:t>
            </a:r>
            <a:r>
              <a:rPr lang="en-GB" sz="1100" b="1" dirty="0" smtClean="0">
                <a:latin typeface="Symbol" pitchFamily="18" charset="2"/>
              </a:rPr>
              <a:t>m</a:t>
            </a:r>
            <a:r>
              <a:rPr lang="en-GB" sz="1100" b="1" dirty="0" smtClean="0"/>
              <a:t>s</a:t>
            </a:r>
            <a:endParaRPr lang="en-GB" sz="1100" b="1" dirty="0"/>
          </a:p>
        </p:txBody>
      </p:sp>
      <p:sp>
        <p:nvSpPr>
          <p:cNvPr id="26" name="AutoShape 1"/>
          <p:cNvSpPr>
            <a:spLocks/>
          </p:cNvSpPr>
          <p:nvPr/>
        </p:nvSpPr>
        <p:spPr bwMode="auto">
          <a:xfrm>
            <a:off x="5220072" y="5755216"/>
            <a:ext cx="1476000" cy="338554"/>
          </a:xfrm>
          <a:prstGeom prst="borderCallout2">
            <a:avLst>
              <a:gd name="adj1" fmla="val 1793"/>
              <a:gd name="adj2" fmla="val 50152"/>
              <a:gd name="adj3" fmla="val -64634"/>
              <a:gd name="adj4" fmla="val 49444"/>
              <a:gd name="adj5" fmla="val -139793"/>
              <a:gd name="adj6" fmla="val 3548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Compression Wave </a:t>
            </a:r>
          </a:p>
          <a:p>
            <a:pPr algn="ctr"/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reaches  Cu-Ni Pipes</a:t>
            </a:r>
          </a:p>
        </p:txBody>
      </p:sp>
      <p:sp>
        <p:nvSpPr>
          <p:cNvPr id="27" name="AutoShape 1"/>
          <p:cNvSpPr>
            <a:spLocks/>
          </p:cNvSpPr>
          <p:nvPr/>
        </p:nvSpPr>
        <p:spPr bwMode="auto">
          <a:xfrm>
            <a:off x="6012160" y="4329574"/>
            <a:ext cx="720000" cy="338554"/>
          </a:xfrm>
          <a:prstGeom prst="borderCallout2">
            <a:avLst>
              <a:gd name="adj1" fmla="val 52813"/>
              <a:gd name="adj2" fmla="val -636"/>
              <a:gd name="adj3" fmla="val 52470"/>
              <a:gd name="adj4" fmla="val -14968"/>
              <a:gd name="adj5" fmla="val 121941"/>
              <a:gd name="adj6" fmla="val -2874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err="1" smtClean="0">
                <a:latin typeface="+mn-lt"/>
              </a:rPr>
              <a:t>P</a:t>
            </a:r>
            <a:r>
              <a:rPr lang="en-GB" sz="1100" b="1" baseline="-25000" dirty="0" err="1" smtClean="0">
                <a:latin typeface="+mn-lt"/>
              </a:rPr>
              <a:t>max</a:t>
            </a:r>
            <a:r>
              <a:rPr lang="en-GB" sz="1100" b="1" dirty="0" smtClean="0">
                <a:latin typeface="+mn-lt"/>
              </a:rPr>
              <a:t> </a:t>
            </a:r>
            <a:br>
              <a:rPr lang="en-GB" sz="1100" b="1" dirty="0" smtClean="0">
                <a:latin typeface="+mn-lt"/>
              </a:rPr>
            </a:br>
            <a:r>
              <a:rPr lang="en-GB" sz="1100" b="1" dirty="0" smtClean="0">
                <a:latin typeface="+mn-lt"/>
              </a:rPr>
              <a:t>160 </a:t>
            </a:r>
            <a:r>
              <a:rPr lang="en-GB" sz="1100" b="1" dirty="0" err="1" smtClean="0">
                <a:latin typeface="+mn-lt"/>
              </a:rPr>
              <a:t>MPa</a:t>
            </a:r>
            <a:endParaRPr lang="en-GB" sz="1100" b="1" dirty="0">
              <a:latin typeface="+mn-lt"/>
            </a:endParaRPr>
          </a:p>
        </p:txBody>
      </p:sp>
      <p:sp>
        <p:nvSpPr>
          <p:cNvPr id="28" name="AutoShape 1"/>
          <p:cNvSpPr>
            <a:spLocks/>
          </p:cNvSpPr>
          <p:nvPr/>
        </p:nvSpPr>
        <p:spPr bwMode="auto">
          <a:xfrm>
            <a:off x="3311860" y="5697726"/>
            <a:ext cx="828092" cy="338554"/>
          </a:xfrm>
          <a:prstGeom prst="borderCallout2">
            <a:avLst>
              <a:gd name="adj1" fmla="val 1793"/>
              <a:gd name="adj2" fmla="val 48765"/>
              <a:gd name="adj3" fmla="val -64634"/>
              <a:gd name="adj4" fmla="val 49444"/>
              <a:gd name="adj5" fmla="val -184052"/>
              <a:gd name="adj6" fmla="val 16674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err="1" smtClean="0">
                <a:latin typeface="+mn-lt"/>
              </a:rPr>
              <a:t>P</a:t>
            </a:r>
            <a:r>
              <a:rPr lang="en-GB" sz="1100" b="1" baseline="-25000" dirty="0" err="1" smtClean="0">
                <a:latin typeface="+mn-lt"/>
              </a:rPr>
              <a:t>max</a:t>
            </a:r>
            <a:r>
              <a:rPr lang="en-GB" sz="1100" b="1" dirty="0" smtClean="0">
                <a:latin typeface="+mn-lt"/>
              </a:rPr>
              <a:t> </a:t>
            </a:r>
            <a:br>
              <a:rPr lang="en-GB" sz="1100" b="1" dirty="0" smtClean="0">
                <a:latin typeface="+mn-lt"/>
              </a:rPr>
            </a:br>
            <a:r>
              <a:rPr lang="en-GB" sz="1100" b="1" dirty="0" smtClean="0">
                <a:latin typeface="+mn-lt"/>
              </a:rPr>
              <a:t>500 </a:t>
            </a:r>
            <a:r>
              <a:rPr lang="en-GB" sz="1100" b="1" dirty="0" err="1" smtClean="0">
                <a:latin typeface="+mn-lt"/>
              </a:rPr>
              <a:t>MPa</a:t>
            </a:r>
            <a:endParaRPr lang="en-GB" sz="1100" b="1" dirty="0">
              <a:latin typeface="+mn-lt"/>
            </a:endParaRPr>
          </a:p>
        </p:txBody>
      </p:sp>
      <p:sp>
        <p:nvSpPr>
          <p:cNvPr id="29" name="AutoShape 1"/>
          <p:cNvSpPr>
            <a:spLocks/>
          </p:cNvSpPr>
          <p:nvPr/>
        </p:nvSpPr>
        <p:spPr bwMode="auto">
          <a:xfrm>
            <a:off x="5724128" y="2442808"/>
            <a:ext cx="720000" cy="338554"/>
          </a:xfrm>
          <a:prstGeom prst="borderCallout2">
            <a:avLst>
              <a:gd name="adj1" fmla="val 52813"/>
              <a:gd name="adj2" fmla="val -636"/>
              <a:gd name="adj3" fmla="val 52470"/>
              <a:gd name="adj4" fmla="val -14968"/>
              <a:gd name="adj5" fmla="val 88180"/>
              <a:gd name="adj6" fmla="val -44622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err="1" smtClean="0">
                <a:latin typeface="+mn-lt"/>
              </a:rPr>
              <a:t>P</a:t>
            </a:r>
            <a:r>
              <a:rPr lang="en-GB" sz="1100" b="1" baseline="-25000" dirty="0" err="1" smtClean="0">
                <a:latin typeface="+mn-lt"/>
              </a:rPr>
              <a:t>max</a:t>
            </a:r>
            <a:r>
              <a:rPr lang="en-GB" sz="1100" b="1" dirty="0" smtClean="0">
                <a:latin typeface="+mn-lt"/>
              </a:rPr>
              <a:t> </a:t>
            </a:r>
            <a:br>
              <a:rPr lang="en-GB" sz="1100" b="1" dirty="0" smtClean="0">
                <a:latin typeface="+mn-lt"/>
              </a:rPr>
            </a:br>
            <a:r>
              <a:rPr lang="en-GB" sz="1100" b="1" dirty="0" smtClean="0">
                <a:latin typeface="+mn-lt"/>
              </a:rPr>
              <a:t>2.2 </a:t>
            </a:r>
            <a:r>
              <a:rPr lang="en-GB" sz="1100" b="1" dirty="0" err="1" smtClean="0">
                <a:latin typeface="+mn-lt"/>
              </a:rPr>
              <a:t>GPa</a:t>
            </a:r>
            <a:endParaRPr lang="en-GB" sz="1100" b="1" dirty="0">
              <a:latin typeface="+mn-lt"/>
            </a:endParaRPr>
          </a:p>
        </p:txBody>
      </p:sp>
      <p:sp>
        <p:nvSpPr>
          <p:cNvPr id="30" name="AutoShape 1"/>
          <p:cNvSpPr>
            <a:spLocks/>
          </p:cNvSpPr>
          <p:nvPr/>
        </p:nvSpPr>
        <p:spPr bwMode="auto">
          <a:xfrm>
            <a:off x="7236296" y="5755216"/>
            <a:ext cx="1476000" cy="338554"/>
          </a:xfrm>
          <a:prstGeom prst="borderCallout2">
            <a:avLst>
              <a:gd name="adj1" fmla="val 1793"/>
              <a:gd name="adj2" fmla="val 50152"/>
              <a:gd name="adj3" fmla="val -64634"/>
              <a:gd name="adj4" fmla="val 49444"/>
              <a:gd name="adj5" fmla="val -139793"/>
              <a:gd name="adj6" fmla="val 19354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Compression Wave bouncing back in W jaw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305230" y="1416800"/>
            <a:ext cx="2381570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dirty="0" smtClean="0">
                <a:cs typeface="Tahoma" pitchFamily="34" charset="0"/>
              </a:rPr>
              <a:t>[courtesy of A. Bertarelli and his team]</a:t>
            </a:r>
            <a:endParaRPr lang="en-US" sz="1000" dirty="0">
              <a:cs typeface="Tahoma" pitchFamily="34" charset="0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480075" y="1367727"/>
            <a:ext cx="24229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spcAft>
                <a:spcPct val="20000"/>
              </a:spcAft>
            </a:pPr>
            <a:r>
              <a:rPr lang="en-US" sz="1400" dirty="0" smtClean="0">
                <a:cs typeface="Tahoma" pitchFamily="34" charset="0"/>
              </a:rPr>
              <a:t>shock wave propagation</a:t>
            </a:r>
            <a:endParaRPr lang="en-US" sz="1400" dirty="0">
              <a:cs typeface="Tahoma" pitchFamily="34" charset="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079572" y="884327"/>
            <a:ext cx="2795135" cy="3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i="1" u="sng" dirty="0" smtClean="0">
                <a:cs typeface="Tahoma" pitchFamily="34" charset="0"/>
              </a:rPr>
              <a:t>Intensity</a:t>
            </a:r>
            <a:r>
              <a:rPr lang="en-US" sz="1400" i="1" dirty="0" smtClean="0">
                <a:cs typeface="Tahoma" pitchFamily="34" charset="0"/>
              </a:rPr>
              <a:t>:</a:t>
            </a:r>
            <a:r>
              <a:rPr lang="en-US" sz="1400" dirty="0" smtClean="0">
                <a:cs typeface="Tahoma" pitchFamily="34" charset="0"/>
              </a:rPr>
              <a:t> </a:t>
            </a:r>
            <a:r>
              <a:rPr lang="en-US" sz="1400" dirty="0">
                <a:solidFill>
                  <a:srgbClr val="0066FF"/>
                </a:solidFill>
                <a:cs typeface="Tahoma" pitchFamily="34" charset="0"/>
              </a:rPr>
              <a:t>1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.3 10</a:t>
            </a:r>
            <a:r>
              <a:rPr lang="en-US" sz="1400" baseline="30000" dirty="0" smtClean="0">
                <a:solidFill>
                  <a:srgbClr val="0066FF"/>
                </a:solidFill>
                <a:cs typeface="Tahoma" pitchFamily="34" charset="0"/>
              </a:rPr>
              <a:t>11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 p</a:t>
            </a:r>
            <a:endParaRPr lang="en-US" sz="1400" dirty="0">
              <a:solidFill>
                <a:srgbClr val="0066FF"/>
              </a:solidFill>
              <a:cs typeface="Tahoma" pitchFamily="34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3215641" y="890866"/>
            <a:ext cx="5748684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i="1" u="sng" dirty="0" smtClean="0">
                <a:cs typeface="Tahoma" pitchFamily="34" charset="0"/>
              </a:rPr>
              <a:t>Beam size</a:t>
            </a:r>
            <a:r>
              <a:rPr lang="en-US" sz="1400" i="1" dirty="0" smtClean="0">
                <a:cs typeface="Tahoma" pitchFamily="34" charset="0"/>
              </a:rPr>
              <a:t>:</a:t>
            </a:r>
            <a:r>
              <a:rPr lang="en-US" sz="1400" dirty="0" smtClean="0">
                <a:cs typeface="Tahoma" pitchFamily="34" charset="0"/>
              </a:rPr>
              <a:t> 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1.75 </a:t>
            </a:r>
            <a:r>
              <a:rPr lang="el-GR" sz="1400" dirty="0" smtClean="0">
                <a:solidFill>
                  <a:srgbClr val="0066FF"/>
                </a:solidFill>
                <a:cs typeface="Tahoma" pitchFamily="34" charset="0"/>
              </a:rPr>
              <a:t>μ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m </a:t>
            </a:r>
            <a:r>
              <a:rPr lang="en-US" sz="1400" dirty="0">
                <a:solidFill>
                  <a:srgbClr val="0066FF"/>
                </a:solidFill>
                <a:cs typeface="Tahoma" pitchFamily="34" charset="0"/>
              </a:rPr>
              <a:t>rad 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norm. emittance </a:t>
            </a:r>
            <a:r>
              <a:rPr lang="en-US" sz="1400" dirty="0">
                <a:solidFill>
                  <a:srgbClr val="0066FF"/>
                </a:solidFill>
                <a:cs typeface="Tahoma" pitchFamily="34" charset="0"/>
              </a:rPr>
              <a:t>(0.3 mm </a:t>
            </a:r>
            <a:r>
              <a:rPr lang="en-US" sz="1400" dirty="0" err="1">
                <a:solidFill>
                  <a:srgbClr val="0066FF"/>
                </a:solidFill>
                <a:latin typeface="Symbol" pitchFamily="18" charset="2"/>
                <a:cs typeface="Tahoma" pitchFamily="34" charset="0"/>
              </a:rPr>
              <a:t>s</a:t>
            </a:r>
            <a:r>
              <a:rPr lang="en-US" sz="1400" baseline="-25000" dirty="0" err="1">
                <a:solidFill>
                  <a:srgbClr val="0066FF"/>
                </a:solidFill>
                <a:cs typeface="Tahoma" pitchFamily="34" charset="0"/>
              </a:rPr>
              <a:t>x</a:t>
            </a:r>
            <a:r>
              <a:rPr lang="en-US" sz="1400" dirty="0">
                <a:solidFill>
                  <a:srgbClr val="0066FF"/>
                </a:solidFill>
                <a:cs typeface="Tahoma" pitchFamily="34" charset="0"/>
              </a:rPr>
              <a:t> and 0.19 mm </a:t>
            </a:r>
            <a:r>
              <a:rPr lang="en-US" sz="1400" dirty="0" err="1">
                <a:solidFill>
                  <a:srgbClr val="0066FF"/>
                </a:solidFill>
                <a:latin typeface="Symbol" pitchFamily="18" charset="2"/>
                <a:cs typeface="Tahoma" pitchFamily="34" charset="0"/>
              </a:rPr>
              <a:t>s</a:t>
            </a:r>
            <a:r>
              <a:rPr lang="en-US" sz="1400" baseline="-25000" dirty="0" err="1">
                <a:solidFill>
                  <a:srgbClr val="0066FF"/>
                </a:solidFill>
                <a:cs typeface="Tahoma" pitchFamily="34" charset="0"/>
              </a:rPr>
              <a:t>y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)</a:t>
            </a:r>
            <a:endParaRPr lang="en-US" sz="1400" dirty="0">
              <a:solidFill>
                <a:srgbClr val="0066FF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0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338383" y="2354835"/>
            <a:ext cx="2745778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dirty="0" smtClean="0">
                <a:cs typeface="Tahoma" pitchFamily="34" charset="0"/>
              </a:rPr>
              <a:t>[courtesy of A. Bertarelli and his team]</a:t>
            </a:r>
            <a:endParaRPr lang="en-US" sz="1000" dirty="0">
              <a:cs typeface="Tahom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99992" y="2418926"/>
            <a:ext cx="4368805" cy="3964354"/>
            <a:chOff x="4499992" y="1750867"/>
            <a:chExt cx="4368805" cy="4153133"/>
          </a:xfrm>
        </p:grpSpPr>
        <p:pic>
          <p:nvPicPr>
            <p:cNvPr id="8" name="Picture 7" descr="Case1_pipes2_eps_pl_15us.gif"/>
            <p:cNvPicPr>
              <a:picLocks noChangeAspect="1"/>
            </p:cNvPicPr>
            <p:nvPr/>
          </p:nvPicPr>
          <p:blipFill>
            <a:blip r:embed="rId2" cstate="print"/>
            <a:srcRect r="31494" b="2295"/>
            <a:stretch>
              <a:fillRect/>
            </a:stretch>
          </p:blipFill>
          <p:spPr>
            <a:xfrm>
              <a:off x="4499992" y="1944000"/>
              <a:ext cx="4368805" cy="3960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85615" y="1750867"/>
              <a:ext cx="1568759" cy="25350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lIns="72000" tIns="36000" rIns="72000" bIns="36000" rtlCol="0" anchor="ctr" anchorCtr="0">
              <a:spAutoFit/>
            </a:bodyPr>
            <a:lstStyle/>
            <a:p>
              <a:pPr algn="ctr"/>
              <a:r>
                <a:rPr lang="en-GB" sz="1100" b="1" dirty="0" smtClean="0">
                  <a:latin typeface="+mn-lt"/>
                </a:rPr>
                <a:t>Plastic Strain</a:t>
              </a:r>
              <a:endParaRPr lang="en-GB" sz="1100" b="1" dirty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22900" y="3162313"/>
              <a:ext cx="1114645" cy="41916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GB" sz="1000" b="1" dirty="0" smtClean="0">
                  <a:latin typeface="+mn-lt"/>
                </a:rPr>
                <a:t>Max</a:t>
              </a:r>
              <a:r>
                <a:rPr lang="en-GB" sz="1000" dirty="0" smtClean="0">
                  <a:latin typeface="+mn-lt"/>
                </a:rPr>
                <a:t> 1.4% </a:t>
              </a:r>
            </a:p>
            <a:p>
              <a:pPr algn="ctr"/>
              <a:r>
                <a:rPr lang="en-GB" sz="1000" dirty="0" smtClean="0">
                  <a:latin typeface="+mn-lt"/>
                </a:rPr>
                <a:t>(on Water Pipes)</a:t>
              </a:r>
              <a:endParaRPr lang="en-GB" sz="1000" dirty="0">
                <a:latin typeface="+mn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9512" y="2603280"/>
            <a:ext cx="4225947" cy="3780000"/>
            <a:chOff x="611560" y="2024844"/>
            <a:chExt cx="4225947" cy="3960000"/>
          </a:xfrm>
        </p:grpSpPr>
        <p:grpSp>
          <p:nvGrpSpPr>
            <p:cNvPr id="12" name="Group 36"/>
            <p:cNvGrpSpPr/>
            <p:nvPr/>
          </p:nvGrpSpPr>
          <p:grpSpPr>
            <a:xfrm>
              <a:off x="611560" y="2024844"/>
              <a:ext cx="4225947" cy="3960000"/>
              <a:chOff x="4680012" y="2024844"/>
              <a:chExt cx="4225947" cy="3960000"/>
            </a:xfrm>
          </p:grpSpPr>
          <p:pic>
            <p:nvPicPr>
              <p:cNvPr id="14" name="Picture 2" descr="F:\Pmin 0.5 mm Case 1 V2\case1_50us Damag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31972"/>
              <a:stretch>
                <a:fillRect/>
              </a:stretch>
            </p:blipFill>
            <p:spPr bwMode="auto">
              <a:xfrm>
                <a:off x="4680012" y="2024844"/>
                <a:ext cx="4225947" cy="3960000"/>
              </a:xfrm>
              <a:prstGeom prst="rect">
                <a:avLst/>
              </a:prstGeom>
              <a:noFill/>
            </p:spPr>
          </p:pic>
          <p:sp>
            <p:nvSpPr>
              <p:cNvPr id="15" name="AutoShape 1"/>
              <p:cNvSpPr>
                <a:spLocks/>
              </p:cNvSpPr>
              <p:nvPr/>
            </p:nvSpPr>
            <p:spPr bwMode="auto">
              <a:xfrm>
                <a:off x="5764663" y="5460405"/>
                <a:ext cx="2736304" cy="451405"/>
              </a:xfrm>
              <a:prstGeom prst="borderCallout2">
                <a:avLst>
                  <a:gd name="adj1" fmla="val -8254"/>
                  <a:gd name="adj2" fmla="val 50611"/>
                  <a:gd name="adj3" fmla="val -152347"/>
                  <a:gd name="adj4" fmla="val 50461"/>
                  <a:gd name="adj5" fmla="val -180888"/>
                  <a:gd name="adj6" fmla="val 58823"/>
                </a:avLst>
              </a:prstGeom>
              <a:solidFill>
                <a:schemeClr val="bg1"/>
              </a:solidFill>
              <a:ln w="2222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lang="en-GB" sz="1100" dirty="0" smtClean="0">
                    <a:latin typeface="+mn-lt"/>
                    <a:cs typeface="Calibri" pitchFamily="34" charset="0"/>
                  </a:rPr>
                  <a:t>Particle spray on the opposite jaw Sticking droplets?</a:t>
                </a:r>
                <a:endParaRPr lang="en-US" sz="1100" dirty="0" smtClean="0">
                  <a:solidFill>
                    <a:schemeClr val="tx1"/>
                  </a:solidFill>
                  <a:latin typeface="+mn-lt"/>
                  <a:cs typeface="Calibri" pitchFamily="34" charset="0"/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6300500" y="4117987"/>
                <a:ext cx="0" cy="942857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AutoShape 1"/>
              <p:cNvSpPr>
                <a:spLocks/>
              </p:cNvSpPr>
              <p:nvPr/>
            </p:nvSpPr>
            <p:spPr bwMode="auto">
              <a:xfrm>
                <a:off x="5508104" y="4473116"/>
                <a:ext cx="684076" cy="290189"/>
              </a:xfrm>
              <a:prstGeom prst="borderCallout2">
                <a:avLst>
                  <a:gd name="adj1" fmla="val -878231"/>
                  <a:gd name="adj2" fmla="val 794147"/>
                  <a:gd name="adj3" fmla="val -747232"/>
                  <a:gd name="adj4" fmla="val 784250"/>
                  <a:gd name="adj5" fmla="val -1019917"/>
                  <a:gd name="adj6" fmla="val 819068"/>
                </a:avLst>
              </a:prstGeom>
              <a:solidFill>
                <a:schemeClr val="bg1"/>
              </a:solidFill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lang="en-GB" sz="1200" b="1" dirty="0" smtClean="0">
                    <a:latin typeface="+mn-lt"/>
                    <a:cs typeface="Calibri" pitchFamily="34" charset="0"/>
                  </a:rPr>
                  <a:t>~8</a:t>
                </a:r>
                <a:r>
                  <a:rPr lang="en-GB" sz="1200" b="1" dirty="0" smtClean="0">
                    <a:solidFill>
                      <a:schemeClr val="tx1"/>
                    </a:solidFill>
                    <a:latin typeface="+mn-lt"/>
                    <a:cs typeface="Calibri" pitchFamily="34" charset="0"/>
                  </a:rPr>
                  <a:t> mm</a:t>
                </a:r>
                <a:endParaRPr lang="en-US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endParaRPr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3725906" y="4563126"/>
              <a:ext cx="1548172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38383" y="911345"/>
            <a:ext cx="2795135" cy="33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i="1" u="sng" dirty="0" smtClean="0">
                <a:cs typeface="Tahoma" pitchFamily="34" charset="0"/>
              </a:rPr>
              <a:t>Intensity</a:t>
            </a:r>
            <a:r>
              <a:rPr lang="en-US" sz="1400" i="1" dirty="0" smtClean="0">
                <a:cs typeface="Tahoma" pitchFamily="34" charset="0"/>
              </a:rPr>
              <a:t>:</a:t>
            </a:r>
            <a:r>
              <a:rPr lang="en-US" sz="1400" dirty="0" smtClean="0">
                <a:cs typeface="Tahoma" pitchFamily="34" charset="0"/>
              </a:rPr>
              <a:t> </a:t>
            </a:r>
            <a:r>
              <a:rPr lang="en-US" sz="1400" dirty="0">
                <a:solidFill>
                  <a:srgbClr val="0066FF"/>
                </a:solidFill>
                <a:cs typeface="Tahoma" pitchFamily="34" charset="0"/>
              </a:rPr>
              <a:t>1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.3 10</a:t>
            </a:r>
            <a:r>
              <a:rPr lang="en-US" sz="1400" baseline="30000" dirty="0" smtClean="0">
                <a:solidFill>
                  <a:srgbClr val="0066FF"/>
                </a:solidFill>
                <a:cs typeface="Tahoma" pitchFamily="34" charset="0"/>
              </a:rPr>
              <a:t>11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 p</a:t>
            </a:r>
            <a:endParaRPr lang="en-US" sz="1400" dirty="0">
              <a:solidFill>
                <a:srgbClr val="0066FF"/>
              </a:solidFill>
              <a:cs typeface="Tahoma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38383" y="1322787"/>
            <a:ext cx="35020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400" i="1" u="sng" dirty="0" smtClean="0">
                <a:cs typeface="Tahoma" pitchFamily="34" charset="0"/>
              </a:rPr>
              <a:t>Beam size</a:t>
            </a:r>
            <a:r>
              <a:rPr lang="en-US" sz="1400" i="1" dirty="0" smtClean="0">
                <a:cs typeface="Tahoma" pitchFamily="34" charset="0"/>
              </a:rPr>
              <a:t>:</a:t>
            </a:r>
            <a:r>
              <a:rPr lang="en-US" sz="1400" dirty="0" smtClean="0">
                <a:cs typeface="Tahoma" pitchFamily="34" charset="0"/>
              </a:rPr>
              <a:t> 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1.75 </a:t>
            </a:r>
            <a:r>
              <a:rPr lang="el-GR" sz="1400" dirty="0" smtClean="0">
                <a:solidFill>
                  <a:srgbClr val="0066FF"/>
                </a:solidFill>
                <a:cs typeface="Tahoma" pitchFamily="34" charset="0"/>
              </a:rPr>
              <a:t>μ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m </a:t>
            </a:r>
            <a:r>
              <a:rPr lang="en-US" sz="1400" dirty="0">
                <a:solidFill>
                  <a:srgbClr val="0066FF"/>
                </a:solidFill>
                <a:cs typeface="Tahoma" pitchFamily="34" charset="0"/>
              </a:rPr>
              <a:t>rad 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norm. emittance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	(0.3 </a:t>
            </a:r>
            <a:r>
              <a:rPr lang="en-US" sz="1400" dirty="0">
                <a:solidFill>
                  <a:srgbClr val="0066FF"/>
                </a:solidFill>
                <a:cs typeface="Tahoma" pitchFamily="34" charset="0"/>
              </a:rPr>
              <a:t>mm </a:t>
            </a:r>
            <a:r>
              <a:rPr lang="en-US" sz="1400" dirty="0" err="1">
                <a:solidFill>
                  <a:srgbClr val="0066FF"/>
                </a:solidFill>
                <a:latin typeface="Symbol" pitchFamily="18" charset="2"/>
                <a:cs typeface="Tahoma" pitchFamily="34" charset="0"/>
              </a:rPr>
              <a:t>s</a:t>
            </a:r>
            <a:r>
              <a:rPr lang="en-US" sz="1400" baseline="-25000" dirty="0" err="1">
                <a:solidFill>
                  <a:srgbClr val="0066FF"/>
                </a:solidFill>
                <a:cs typeface="Tahoma" pitchFamily="34" charset="0"/>
              </a:rPr>
              <a:t>x</a:t>
            </a:r>
            <a:r>
              <a:rPr lang="en-US" sz="1400" dirty="0">
                <a:solidFill>
                  <a:srgbClr val="0066FF"/>
                </a:solidFill>
                <a:cs typeface="Tahoma" pitchFamily="34" charset="0"/>
              </a:rPr>
              <a:t> and 0.19 mm </a:t>
            </a:r>
            <a:r>
              <a:rPr lang="en-US" sz="1400" dirty="0" err="1">
                <a:solidFill>
                  <a:srgbClr val="0066FF"/>
                </a:solidFill>
                <a:latin typeface="Symbol" pitchFamily="18" charset="2"/>
                <a:cs typeface="Tahoma" pitchFamily="34" charset="0"/>
              </a:rPr>
              <a:t>s</a:t>
            </a:r>
            <a:r>
              <a:rPr lang="en-US" sz="1400" baseline="-25000" dirty="0" err="1">
                <a:solidFill>
                  <a:srgbClr val="0066FF"/>
                </a:solidFill>
                <a:cs typeface="Tahoma" pitchFamily="34" charset="0"/>
              </a:rPr>
              <a:t>y</a:t>
            </a: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)</a:t>
            </a:r>
            <a:endParaRPr lang="en-US" sz="1400" dirty="0">
              <a:solidFill>
                <a:srgbClr val="0066FF"/>
              </a:solidFill>
              <a:cs typeface="Tahoma" pitchFamily="3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83181" y="257239"/>
            <a:ext cx="8953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66FF"/>
                </a:solidFill>
              </a:rPr>
              <a:t>5</a:t>
            </a:r>
            <a:r>
              <a:rPr lang="en-US" sz="2800" dirty="0" smtClean="0">
                <a:solidFill>
                  <a:srgbClr val="0066FF"/>
                </a:solidFill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</a:rPr>
              <a:t>TeV</a:t>
            </a:r>
            <a:r>
              <a:rPr lang="en-US" sz="2800" dirty="0" smtClean="0">
                <a:solidFill>
                  <a:srgbClr val="0066FF"/>
                </a:solidFill>
              </a:rPr>
              <a:t> PROTON BUNCH ON TERTIARY COLLIMATOR [II]</a:t>
            </a:r>
            <a:endParaRPr lang="en-US" sz="28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2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78180" y="255588"/>
            <a:ext cx="764286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HYDROGEN AND HELIUM GAS PRODUCTION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 bwMode="auto">
          <a:xfrm>
            <a:off x="359123" y="1143001"/>
            <a:ext cx="8382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>
                  <a:lumMod val="60000"/>
                  <a:lumOff val="40000"/>
                </a:srgbClr>
              </a:buClr>
              <a:buSz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Spallation reactions induced by protons, neutrons,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pions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, … produce a variety of particles including protons (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H), deuterons (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H) </a:t>
            </a:r>
            <a:r>
              <a:rPr lang="en-US" sz="1400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tritons (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H), 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He,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and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alphas (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He).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The least energetic of these products (which are also the most abundant) can stop in the target assembly giving rise to a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hydrogen and helium buildup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>
                  <a:lumMod val="60000"/>
                  <a:lumOff val="40000"/>
                </a:srgbClr>
              </a:buClr>
              <a:buSzTx/>
              <a:buNone/>
              <a:tabLst/>
              <a:defRPr/>
            </a:pPr>
            <a:r>
              <a:rPr lang="en-GB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gases can lead to grain boundary embrittlement and accelerated swelling. </a:t>
            </a:r>
            <a:endParaRPr lang="en-US" sz="1400" dirty="0">
              <a:solidFill>
                <a:sysClr val="windowText" lastClr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>
                  <a:lumMod val="60000"/>
                  <a:lumOff val="40000"/>
                </a:srgbClr>
              </a:buClr>
              <a:buSz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>
                  <a:lumMod val="60000"/>
                  <a:lumOff val="40000"/>
                </a:srgbClr>
              </a:buClr>
              <a:buSz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In the case of the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CNGS target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, for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1.4 10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protons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on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1400" dirty="0" err="1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arget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one expects about 4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10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21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H atoms.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>
                  <a:lumMod val="60000"/>
                  <a:lumOff val="40000"/>
                </a:srgbClr>
              </a:buClr>
              <a:buSz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Assuming that all H atoms are desorbed from the target solid structures, this corresponds to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150 ml of atomic H at atmospheric pressure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(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75 ml if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we assume they combined into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molecules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).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>
                  <a:lumMod val="60000"/>
                  <a:lumOff val="40000"/>
                </a:srgbClr>
              </a:buClr>
              <a:buSzTx/>
              <a:buFont typeface="Wingdings" pitchFamily="2" charset="2"/>
              <a:buChar char="q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>
                  <a:lumMod val="60000"/>
                  <a:lumOff val="40000"/>
                </a:srgbClr>
              </a:buClr>
              <a:buSzTx/>
              <a:buFont typeface="Wingdings" pitchFamily="2" charset="2"/>
              <a:buChar char="q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57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G:\PAOLO\Paolo's disk\TE-VSC\IVM section\SPS complexe\TDC-2\Photos survey January 11 and 12 2011\12-01-2011\PICT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43" y="3699189"/>
            <a:ext cx="3631759" cy="27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3" name="Content Placeholder 1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75" y="1611105"/>
            <a:ext cx="3490118" cy="2962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29625" y="264641"/>
            <a:ext cx="59300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REDOX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5278163" y="977777"/>
            <a:ext cx="3788876" cy="6048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Ball bearings exposed</a:t>
            </a:r>
          </a:p>
          <a:p>
            <a:pPr marL="0" indent="0" algn="ctr">
              <a:buNone/>
            </a:pPr>
            <a:r>
              <a:rPr lang="en-GB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 </a:t>
            </a:r>
            <a:r>
              <a:rPr lang="en-GB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hadronic</a:t>
            </a:r>
            <a:r>
              <a:rPr lang="en-GB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showers in air </a:t>
            </a:r>
            <a:endParaRPr lang="en-GB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091" y="935990"/>
            <a:ext cx="42551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Ionising</a:t>
            </a:r>
            <a:r>
              <a:rPr lang="en-US" sz="1400" dirty="0" smtClean="0">
                <a:solidFill>
                  <a:srgbClr val="FF0000"/>
                </a:solidFill>
              </a:rPr>
              <a:t> radiation creates radicals </a:t>
            </a:r>
            <a:r>
              <a:rPr lang="en-US" sz="1400" dirty="0">
                <a:solidFill>
                  <a:srgbClr val="FF0000"/>
                </a:solidFill>
              </a:rPr>
              <a:t>chemically active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7462" y="1565382"/>
            <a:ext cx="1540386" cy="1282825"/>
            <a:chOff x="7164288" y="2794247"/>
            <a:chExt cx="1709539" cy="1354833"/>
          </a:xfrm>
        </p:grpSpPr>
        <p:pic>
          <p:nvPicPr>
            <p:cNvPr id="13" name="Picture 2" descr="File:Polyvinylchlorid.sv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40352" y="3082279"/>
              <a:ext cx="1133475" cy="1066801"/>
            </a:xfrm>
            <a:prstGeom prst="rect">
              <a:avLst/>
            </a:prstGeom>
            <a:noFill/>
          </p:spPr>
        </p:pic>
        <p:sp>
          <p:nvSpPr>
            <p:cNvPr id="14" name="Freeform 13"/>
            <p:cNvSpPr/>
            <p:nvPr/>
          </p:nvSpPr>
          <p:spPr>
            <a:xfrm>
              <a:off x="7164288" y="2866255"/>
              <a:ext cx="753616" cy="462013"/>
            </a:xfrm>
            <a:custGeom>
              <a:avLst/>
              <a:gdLst>
                <a:gd name="connsiteX0" fmla="*/ 0 w 609600"/>
                <a:gd name="connsiteY0" fmla="*/ 41275 h 633413"/>
                <a:gd name="connsiteX1" fmla="*/ 228600 w 609600"/>
                <a:gd name="connsiteY1" fmla="*/ 50800 h 633413"/>
                <a:gd name="connsiteX2" fmla="*/ 142875 w 609600"/>
                <a:gd name="connsiteY2" fmla="*/ 346075 h 633413"/>
                <a:gd name="connsiteX3" fmla="*/ 495300 w 609600"/>
                <a:gd name="connsiteY3" fmla="*/ 288925 h 633413"/>
                <a:gd name="connsiteX4" fmla="*/ 390525 w 609600"/>
                <a:gd name="connsiteY4" fmla="*/ 584200 h 633413"/>
                <a:gd name="connsiteX5" fmla="*/ 609600 w 609600"/>
                <a:gd name="connsiteY5" fmla="*/ 584200 h 633413"/>
                <a:gd name="connsiteX6" fmla="*/ 609600 w 609600"/>
                <a:gd name="connsiteY6" fmla="*/ 584200 h 63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" h="633413">
                  <a:moveTo>
                    <a:pt x="0" y="41275"/>
                  </a:moveTo>
                  <a:cubicBezTo>
                    <a:pt x="102394" y="20637"/>
                    <a:pt x="204788" y="0"/>
                    <a:pt x="228600" y="50800"/>
                  </a:cubicBezTo>
                  <a:cubicBezTo>
                    <a:pt x="252412" y="101600"/>
                    <a:pt x="98425" y="306388"/>
                    <a:pt x="142875" y="346075"/>
                  </a:cubicBezTo>
                  <a:cubicBezTo>
                    <a:pt x="187325" y="385763"/>
                    <a:pt x="454025" y="249238"/>
                    <a:pt x="495300" y="288925"/>
                  </a:cubicBezTo>
                  <a:cubicBezTo>
                    <a:pt x="536575" y="328612"/>
                    <a:pt x="371475" y="534988"/>
                    <a:pt x="390525" y="584200"/>
                  </a:cubicBezTo>
                  <a:cubicBezTo>
                    <a:pt x="409575" y="633413"/>
                    <a:pt x="609600" y="584200"/>
                    <a:pt x="609600" y="584200"/>
                  </a:cubicBezTo>
                  <a:lnTo>
                    <a:pt x="609600" y="584200"/>
                  </a:lnTo>
                </a:path>
              </a:pathLst>
            </a:custGeom>
            <a:noFill/>
            <a:ln w="10000" cap="flat" cmpd="sng" algn="ctr">
              <a:solidFill>
                <a:srgbClr val="94B6D2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8532440" y="2866255"/>
              <a:ext cx="288032" cy="144016"/>
            </a:xfrm>
            <a:prstGeom prst="straightConnector1">
              <a:avLst/>
            </a:prstGeom>
            <a:noFill/>
            <a:ln w="10000" cap="flat" cmpd="sng" algn="ctr">
              <a:solidFill>
                <a:srgbClr val="94B6D2"/>
              </a:solidFill>
              <a:prstDash val="solid"/>
              <a:tailEnd type="arrow"/>
            </a:ln>
            <a:effectLst/>
          </p:spPr>
        </p:cxnSp>
      </p:grpSp>
      <p:sp>
        <p:nvSpPr>
          <p:cNvPr id="17" name="Rectangle 16"/>
          <p:cNvSpPr/>
          <p:nvPr/>
        </p:nvSpPr>
        <p:spPr>
          <a:xfrm>
            <a:off x="245864" y="2839179"/>
            <a:ext cx="3512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/>
              <a:t>PVC</a:t>
            </a:r>
            <a:r>
              <a:rPr lang="en-GB" sz="1400" dirty="0" smtClean="0"/>
              <a:t> </a:t>
            </a:r>
            <a:r>
              <a:rPr lang="en-GB" sz="1400" dirty="0" err="1" smtClean="0"/>
              <a:t>dehydrochlorination</a:t>
            </a:r>
            <a:r>
              <a:rPr lang="en-GB" sz="1400" dirty="0" smtClean="0"/>
              <a:t> by </a:t>
            </a:r>
            <a:r>
              <a:rPr lang="en-GB" sz="1400" dirty="0"/>
              <a:t>X and </a:t>
            </a:r>
            <a:r>
              <a:rPr lang="en-GB" sz="1400" dirty="0" smtClean="0">
                <a:latin typeface="Symbol" pitchFamily="18" charset="2"/>
              </a:rPr>
              <a:t>g</a:t>
            </a:r>
            <a:r>
              <a:rPr lang="en-GB" sz="1400" dirty="0" smtClean="0"/>
              <a:t>-rays</a:t>
            </a:r>
            <a:endParaRPr lang="en-GB" sz="1400" dirty="0"/>
          </a:p>
        </p:txBody>
      </p:sp>
      <p:sp>
        <p:nvSpPr>
          <p:cNvPr id="18" name="Rectangle 17"/>
          <p:cNvSpPr/>
          <p:nvPr/>
        </p:nvSpPr>
        <p:spPr>
          <a:xfrm>
            <a:off x="1663982" y="3195270"/>
            <a:ext cx="3224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Cl</a:t>
            </a:r>
            <a:r>
              <a:rPr lang="en-US" sz="1400" b="1" baseline="30000" dirty="0"/>
              <a:t>-</a:t>
            </a:r>
            <a:r>
              <a:rPr lang="en-US" sz="1400" dirty="0"/>
              <a:t> ions react with water droplets and create a very corrosive environment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9455" y="1318867"/>
            <a:ext cx="1634141" cy="30777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energy deposition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3814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55588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OZONE PRODUCTION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490" y="4212212"/>
            <a:ext cx="8450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under the assumption of no O</a:t>
            </a:r>
            <a:r>
              <a:rPr lang="en-US" sz="1400" baseline="-250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4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i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decomposition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(yielding in the </a:t>
            </a:r>
            <a:r>
              <a:rPr lang="en-US" sz="1600" i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</a:t>
            </a:r>
            <a:r>
              <a:rPr lang="en-US" sz="1400" i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expression a neglected term </a:t>
            </a:r>
            <a:r>
              <a:rPr lang="en-US" sz="1400" i="1" dirty="0" err="1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kP</a:t>
            </a:r>
            <a:r>
              <a:rPr lang="en-US" sz="1400" i="1" baseline="-25000" dirty="0" err="1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eV</a:t>
            </a:r>
            <a:r>
              <a:rPr lang="en-US" sz="1400" i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/V </a:t>
            </a:r>
            <a:r>
              <a:rPr lang="en-US" sz="14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with </a:t>
            </a:r>
            <a:r>
              <a:rPr lang="en-US" sz="1400" i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14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decomposition constant 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equal to 1.4 10</a:t>
            </a:r>
            <a:r>
              <a:rPr lang="en-US" sz="1400" baseline="300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-16</a:t>
            </a:r>
            <a:r>
              <a:rPr lang="en-US" sz="14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cm</a:t>
            </a:r>
            <a:r>
              <a:rPr lang="en-US" sz="1400" baseline="300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4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/eV)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04310" y="1065500"/>
          <a:ext cx="8262938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3" imgW="5765760" imgH="2108160" progId="Equation.3">
                  <p:embed/>
                </p:oleObj>
              </mc:Choice>
              <mc:Fallback>
                <p:oleObj name="Equation" r:id="rId3" imgW="5765760" imgH="210816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4310" y="1065500"/>
                        <a:ext cx="8262938" cy="3022600"/>
                      </a:xfrm>
                      <a:prstGeom prst="rect">
                        <a:avLst/>
                      </a:prstGeom>
                      <a:solidFill>
                        <a:srgbClr val="66FFFF">
                          <a:alpha val="54902"/>
                        </a:srgbClr>
                      </a:solidFill>
                      <a:ln w="22225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29401" y="3855974"/>
            <a:ext cx="2049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ea typeface="Tahoma" panose="020B0604030504040204" pitchFamily="34" charset="0"/>
                <a:cs typeface="Tahoma" panose="020B0604030504040204" pitchFamily="34" charset="0"/>
              </a:rPr>
              <a:t>[NCRP Report 51, LEP </a:t>
            </a:r>
            <a:r>
              <a:rPr lang="en-US" sz="1000" dirty="0">
                <a:ea typeface="Tahoma" panose="020B0604030504040204" pitchFamily="34" charset="0"/>
                <a:cs typeface="Tahoma" panose="020B0604030504040204" pitchFamily="34" charset="0"/>
              </a:rPr>
              <a:t>Note </a:t>
            </a:r>
            <a:r>
              <a:rPr lang="en-US" sz="1000" dirty="0" smtClean="0">
                <a:ea typeface="Tahoma" panose="020B0604030504040204" pitchFamily="34" charset="0"/>
                <a:cs typeface="Tahoma" panose="020B0604030504040204" pitchFamily="34" charset="0"/>
              </a:rPr>
              <a:t>379]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615440" y="2203373"/>
            <a:ext cx="2446020" cy="390616"/>
          </a:xfrm>
          <a:prstGeom prst="rect">
            <a:avLst/>
          </a:prstGeom>
          <a:noFill/>
          <a:ln w="1905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1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1930" y="2834365"/>
            <a:ext cx="2446020" cy="39061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930" y="3195204"/>
            <a:ext cx="1546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deposited power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1690" y="1913673"/>
            <a:ext cx="1546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66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conversion factor</a:t>
            </a:r>
          </a:p>
        </p:txBody>
      </p:sp>
    </p:spTree>
    <p:extLst>
      <p:ext uri="{BB962C8B-B14F-4D97-AF65-F5344CB8AC3E}">
        <p14:creationId xmlns:p14="http://schemas.microsoft.com/office/powerpoint/2010/main" val="417715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55588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ELECTRONICS FAILURES [I]</a:t>
            </a:r>
            <a:endParaRPr lang="en-US" sz="2800" dirty="0">
              <a:solidFill>
                <a:srgbClr val="0066FF"/>
              </a:solidFill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454976" y="1882362"/>
            <a:ext cx="5216252" cy="3386138"/>
            <a:chOff x="-142964" y="1571612"/>
            <a:chExt cx="8186798" cy="4814888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4" y="1571612"/>
              <a:ext cx="7543800" cy="4814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676400" y="3124200"/>
              <a:ext cx="838200" cy="7620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71800" y="1981200"/>
              <a:ext cx="152400" cy="12954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>
              <a:off x="3500430" y="2428868"/>
              <a:ext cx="533400" cy="11430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>
              <a:off x="3810001" y="2133600"/>
              <a:ext cx="381000" cy="114300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4419600" y="2133600"/>
              <a:ext cx="228600" cy="11430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5257800" y="2057400"/>
              <a:ext cx="381000" cy="12192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096000" y="1981200"/>
              <a:ext cx="381000" cy="12954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2146346" y="1579565"/>
              <a:ext cx="1654269" cy="39387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 b="1">
                  <a:latin typeface="Comic Sans MS" pitchFamily="66" charset="0"/>
                </a:rPr>
                <a:t>Electronics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919538" y="1889125"/>
              <a:ext cx="2563812" cy="39387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 b="1" dirty="0">
                  <a:latin typeface="Comic Sans MS" pitchFamily="66" charset="0"/>
                </a:rPr>
                <a:t>Ventilation Units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-142964" y="2795968"/>
              <a:ext cx="1738396" cy="65646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 b="1" dirty="0" err="1">
                  <a:latin typeface="Comic Sans MS" pitchFamily="66" charset="0"/>
                </a:rPr>
                <a:t>CV,crane</a:t>
              </a:r>
              <a:r>
                <a:rPr lang="en-US" sz="1200" b="1" dirty="0">
                  <a:latin typeface="Comic Sans MS" pitchFamily="66" charset="0"/>
                </a:rPr>
                <a:t>,</a:t>
              </a:r>
            </a:p>
            <a:p>
              <a:pPr eaLnBrk="1" hangingPunct="1"/>
              <a:r>
                <a:rPr lang="en-US" sz="1200" b="1" dirty="0" smtClean="0">
                  <a:latin typeface="Comic Sans MS" pitchFamily="66" charset="0"/>
                </a:rPr>
                <a:t>fire controls</a:t>
              </a:r>
              <a:endParaRPr lang="en-US" sz="1200" b="1" dirty="0">
                <a:latin typeface="Comic Sans MS" pitchFamily="66" charset="0"/>
              </a:endParaRPr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507685" y="1546192"/>
            <a:ext cx="24655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200" dirty="0" err="1" smtClean="0">
                <a:ea typeface="Tahoma" pitchFamily="34" charset="0"/>
                <a:cs typeface="Tahoma" pitchFamily="34" charset="0"/>
              </a:rPr>
              <a:t>Gy</a:t>
            </a:r>
            <a:r>
              <a:rPr lang="en-US" sz="1200" dirty="0" smtClean="0">
                <a:ea typeface="Tahoma" pitchFamily="34" charset="0"/>
                <a:cs typeface="Tahoma" pitchFamily="34" charset="0"/>
              </a:rPr>
              <a:t> per 4.5 </a:t>
            </a:r>
            <a:r>
              <a:rPr lang="en-US" sz="1200" dirty="0">
                <a:ea typeface="Tahoma" pitchFamily="34" charset="0"/>
                <a:cs typeface="Tahoma" pitchFamily="34" charset="0"/>
              </a:rPr>
              <a:t>10</a:t>
            </a:r>
            <a:r>
              <a:rPr lang="en-US" sz="1200" baseline="30000" dirty="0">
                <a:ea typeface="Tahoma" pitchFamily="34" charset="0"/>
                <a:cs typeface="Tahoma" pitchFamily="34" charset="0"/>
              </a:rPr>
              <a:t>19</a:t>
            </a:r>
            <a:r>
              <a:rPr lang="en-US" sz="1200" dirty="0">
                <a:ea typeface="Tahoma" pitchFamily="34" charset="0"/>
                <a:cs typeface="Tahoma" pitchFamily="34" charset="0"/>
              </a:rPr>
              <a:t> </a:t>
            </a:r>
            <a:r>
              <a:rPr lang="en-US" sz="1200" dirty="0" smtClean="0">
                <a:ea typeface="Tahoma" pitchFamily="34" charset="0"/>
                <a:cs typeface="Tahoma" pitchFamily="34" charset="0"/>
              </a:rPr>
              <a:t>p.o.t.</a:t>
            </a:r>
            <a:endParaRPr lang="en-US" sz="12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21918" y="994266"/>
            <a:ext cx="76486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i="1" dirty="0" smtClean="0">
                <a:ea typeface="Tahoma" pitchFamily="34" charset="0"/>
                <a:cs typeface="Tahoma" pitchFamily="34" charset="0"/>
              </a:rPr>
              <a:t>CNGS 2007 </a:t>
            </a:r>
            <a:r>
              <a:rPr lang="en-US" sz="1400" i="1" dirty="0">
                <a:ea typeface="Tahoma" pitchFamily="34" charset="0"/>
                <a:cs typeface="Tahoma" pitchFamily="34" charset="0"/>
              </a:rPr>
              <a:t>physics </a:t>
            </a:r>
            <a:r>
              <a:rPr lang="en-US" sz="1400" i="1" dirty="0" smtClean="0">
                <a:ea typeface="Tahoma" pitchFamily="34" charset="0"/>
                <a:cs typeface="Tahoma" pitchFamily="34" charset="0"/>
              </a:rPr>
              <a:t>run</a:t>
            </a:r>
            <a:r>
              <a:rPr lang="en-US" sz="1400" dirty="0" smtClean="0">
                <a:ea typeface="Tahoma" pitchFamily="34" charset="0"/>
                <a:cs typeface="Tahoma" pitchFamily="34" charset="0"/>
              </a:rPr>
              <a:t>, </a:t>
            </a:r>
            <a:r>
              <a:rPr lang="en-US" sz="1400" dirty="0" smtClean="0">
                <a:solidFill>
                  <a:srgbClr val="0066FF"/>
                </a:solidFill>
                <a:ea typeface="Tahoma" pitchFamily="34" charset="0"/>
                <a:cs typeface="Tahoma" pitchFamily="34" charset="0"/>
              </a:rPr>
              <a:t>8 </a:t>
            </a:r>
            <a:r>
              <a:rPr lang="en-US" sz="1400" dirty="0">
                <a:solidFill>
                  <a:srgbClr val="0066FF"/>
                </a:solidFill>
                <a:ea typeface="Tahoma" pitchFamily="34" charset="0"/>
                <a:cs typeface="Tahoma" pitchFamily="34" charset="0"/>
              </a:rPr>
              <a:t>10</a:t>
            </a:r>
            <a:r>
              <a:rPr lang="en-US" sz="1400" baseline="30000" dirty="0">
                <a:solidFill>
                  <a:srgbClr val="0066FF"/>
                </a:solidFill>
                <a:ea typeface="Tahoma" pitchFamily="34" charset="0"/>
                <a:cs typeface="Tahoma" pitchFamily="34" charset="0"/>
              </a:rPr>
              <a:t>17</a:t>
            </a:r>
            <a:r>
              <a:rPr lang="en-US" sz="1400" dirty="0">
                <a:solidFill>
                  <a:srgbClr val="0066F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 smtClean="0">
                <a:solidFill>
                  <a:srgbClr val="0066FF"/>
                </a:solidFill>
                <a:ea typeface="Tahoma" pitchFamily="34" charset="0"/>
                <a:cs typeface="Tahoma" pitchFamily="34" charset="0"/>
              </a:rPr>
              <a:t>protons on target </a:t>
            </a:r>
            <a:r>
              <a:rPr lang="en-US" sz="1400" dirty="0" smtClean="0">
                <a:ea typeface="Tahoma" pitchFamily="34" charset="0"/>
                <a:cs typeface="Tahoma" pitchFamily="34" charset="0"/>
              </a:rPr>
              <a:t>delivered </a:t>
            </a:r>
            <a:r>
              <a:rPr lang="en-US" sz="1400" dirty="0">
                <a:ea typeface="Tahoma" pitchFamily="34" charset="0"/>
                <a:cs typeface="Tahoma" pitchFamily="34" charset="0"/>
              </a:rPr>
              <a:t>(</a:t>
            </a:r>
            <a:r>
              <a:rPr lang="en-US" sz="1400" dirty="0">
                <a:solidFill>
                  <a:srgbClr val="990099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solidFill>
                  <a:srgbClr val="990099"/>
                </a:solidFill>
                <a:ea typeface="Tahoma" pitchFamily="34" charset="0"/>
                <a:cs typeface="Tahoma" pitchFamily="34" charset="0"/>
                <a:sym typeface="Symbol" pitchFamily="18" charset="2"/>
              </a:rPr>
              <a:t>2% </a:t>
            </a:r>
            <a:r>
              <a:rPr lang="en-US" sz="1400" dirty="0">
                <a:ea typeface="Tahoma" pitchFamily="34" charset="0"/>
                <a:cs typeface="Tahoma" pitchFamily="34" charset="0"/>
                <a:sym typeface="Symbol" pitchFamily="18" charset="2"/>
              </a:rPr>
              <a:t>of a </a:t>
            </a:r>
            <a:r>
              <a:rPr lang="en-US" sz="1400" dirty="0" smtClean="0">
                <a:ea typeface="Tahoma" pitchFamily="34" charset="0"/>
                <a:cs typeface="Tahoma" pitchFamily="34" charset="0"/>
                <a:sym typeface="Symbol" pitchFamily="18" charset="2"/>
              </a:rPr>
              <a:t>nominal CNGS year </a:t>
            </a:r>
            <a:r>
              <a:rPr lang="en-US" sz="1400" dirty="0">
                <a:ea typeface="Tahoma" pitchFamily="34" charset="0"/>
                <a:cs typeface="Tahoma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34314" y="5268500"/>
            <a:ext cx="8077200" cy="69474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b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  <a:sym typeface="Wingdings" pitchFamily="2" charset="2"/>
              </a:rPr>
              <a:t>Single </a:t>
            </a:r>
            <a:r>
              <a:rPr lang="en-US" sz="1400" b="1" dirty="0">
                <a:solidFill>
                  <a:srgbClr val="FF0000"/>
                </a:solidFill>
                <a:ea typeface="Tahoma" pitchFamily="34" charset="0"/>
                <a:cs typeface="Tahoma" pitchFamily="34" charset="0"/>
                <a:sym typeface="Wingdings" pitchFamily="2" charset="2"/>
              </a:rPr>
              <a:t>event upsets in ventilation electronics caused 		</a:t>
            </a:r>
            <a:r>
              <a:rPr lang="en-US" sz="1400" b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  <a:sym typeface="Wingdings" pitchFamily="2" charset="2"/>
              </a:rPr>
              <a:t>	ventilation </a:t>
            </a:r>
            <a:r>
              <a:rPr lang="en-US" sz="1400" b="1" dirty="0">
                <a:solidFill>
                  <a:srgbClr val="FF0000"/>
                </a:solidFill>
                <a:ea typeface="Tahoma" pitchFamily="34" charset="0"/>
                <a:cs typeface="Tahoma" pitchFamily="34" charset="0"/>
                <a:sym typeface="Wingdings" pitchFamily="2" charset="2"/>
              </a:rPr>
              <a:t>control failure and interruption of communication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5816880" y="1734255"/>
            <a:ext cx="30299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dirty="0">
                <a:ea typeface="Tahoma" pitchFamily="34" charset="0"/>
                <a:cs typeface="Tahoma" pitchFamily="34" charset="0"/>
              </a:rPr>
              <a:t>Predicted </a:t>
            </a:r>
            <a:r>
              <a:rPr lang="en-US" sz="1400" i="1" dirty="0">
                <a:ea typeface="Tahoma" pitchFamily="34" charset="0"/>
                <a:cs typeface="Tahoma" pitchFamily="34" charset="0"/>
              </a:rPr>
              <a:t>dose</a:t>
            </a:r>
            <a:r>
              <a:rPr lang="en-US" sz="1400" dirty="0">
                <a:ea typeface="Tahoma" pitchFamily="34" charset="0"/>
                <a:cs typeface="Tahoma" pitchFamily="34" charset="0"/>
              </a:rPr>
              <a:t> levels</a:t>
            </a:r>
          </a:p>
          <a:p>
            <a:pPr eaLnBrk="1" hangingPunct="1">
              <a:lnSpc>
                <a:spcPct val="150000"/>
              </a:lnSpc>
            </a:pPr>
            <a:r>
              <a:rPr lang="en-US" sz="1400" dirty="0" smtClean="0">
                <a:ea typeface="Tahoma" pitchFamily="34" charset="0"/>
                <a:cs typeface="Tahoma" pitchFamily="34" charset="0"/>
              </a:rPr>
              <a:t>[in </a:t>
            </a:r>
            <a:r>
              <a:rPr lang="en-US" sz="1400" dirty="0">
                <a:ea typeface="Tahoma" pitchFamily="34" charset="0"/>
                <a:cs typeface="Tahoma" pitchFamily="34" charset="0"/>
              </a:rPr>
              <a:t>agreement </a:t>
            </a:r>
            <a:r>
              <a:rPr lang="en-US" sz="1400" dirty="0" smtClean="0">
                <a:ea typeface="Tahoma" pitchFamily="34" charset="0"/>
                <a:cs typeface="Tahoma" pitchFamily="34" charset="0"/>
              </a:rPr>
              <a:t>with measurements]</a:t>
            </a:r>
            <a:endParaRPr lang="en-US" sz="14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535397" y="5001602"/>
            <a:ext cx="1732549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sz="1000" dirty="0" smtClean="0"/>
              <a:t>[L. </a:t>
            </a:r>
            <a:r>
              <a:rPr lang="en-GB" sz="1000" dirty="0" err="1" smtClean="0"/>
              <a:t>Sarchiapone</a:t>
            </a:r>
            <a:r>
              <a:rPr lang="en-GB" sz="1000" dirty="0" smtClean="0"/>
              <a:t>, A. Ferrari]</a:t>
            </a:r>
            <a:endParaRPr lang="en-US" sz="1000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4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04238" y="248041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ELECTRONICS FAILURES [II]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632" y="1984462"/>
            <a:ext cx="5312180" cy="2636912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725144"/>
            <a:ext cx="7904247" cy="100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1317892" y="2677492"/>
            <a:ext cx="1440180" cy="360050"/>
          </a:xfrm>
          <a:prstGeom prst="ellipse">
            <a:avLst/>
          </a:prstGeom>
          <a:noFill/>
          <a:ln w="5715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DE" sz="2000" smtClean="0">
              <a:solidFill>
                <a:srgbClr val="00007D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485783" y="1328626"/>
            <a:ext cx="8077200" cy="3715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1400" b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  <a:sym typeface="Wingdings" pitchFamily="2" charset="2"/>
              </a:rPr>
              <a:t>collimator controls</a:t>
            </a:r>
            <a:endParaRPr lang="en-US" sz="1400" b="1" dirty="0">
              <a:solidFill>
                <a:srgbClr val="FF0000"/>
              </a:solidFill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48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62940" y="255588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66FF"/>
                </a:solidFill>
              </a:rPr>
              <a:t>MAIN RADIATION EFFECTS ON ELECTRONICS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4648" y="1411152"/>
          <a:ext cx="8984658" cy="4693920"/>
        </p:xfrm>
        <a:graphic>
          <a:graphicData uri="http://schemas.openxmlformats.org/drawingml/2006/table">
            <a:tbl>
              <a:tblPr/>
              <a:tblGrid>
                <a:gridCol w="140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5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8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relevant physical quantity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the effect is scaling with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Single Event effects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(Random in time)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Single Event Upset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(SEU)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Memory bit flip  (soft error)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Temporary functional failure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High energy hadron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fluence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[cm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(but also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thermal neutrons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!)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Single Event Latchup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(SEL)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Abnormal high current state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Permanent/destructive if not protected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High energy hadron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fluence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[cm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Cumulative effects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(Long term)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Total Ionizing Dose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(TID)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Charge build-up in oxide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Threshold shift &amp; increased leakage current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Ultimately destructive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Ionizing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dose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[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Gy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Displacement damage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Atomic displacements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Degradation over time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Ultimately destructive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Silicon 1 MeV-equivalent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neutron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fluence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[cm</a:t>
                      </a:r>
                      <a:r>
                        <a:rPr lang="en-US" sz="1600" baseline="30000" dirty="0" smtClean="0">
                          <a:latin typeface="Calibri" pitchFamily="34" charset="0"/>
                          <a:cs typeface="Calibri" pitchFamily="34" charset="0"/>
                        </a:rPr>
                        <a:t>-2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]</a:t>
                      </a:r>
                      <a:endParaRPr lang="en-US" sz="1800" baseline="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Calibri" pitchFamily="34" charset="0"/>
                        </a:rPr>
                        <a:t>{NIEL -&gt; DPA}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1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5" name="Rectangle 2"/>
          <p:cNvSpPr>
            <a:spLocks noChangeArrowheads="1"/>
          </p:cNvSpPr>
          <p:nvPr/>
        </p:nvSpPr>
        <p:spPr bwMode="auto">
          <a:xfrm>
            <a:off x="1611517" y="255588"/>
            <a:ext cx="598577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THE MICROSCOPIC VIEW [II]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66" name="Content Placeholder 4"/>
          <p:cNvSpPr txBox="1">
            <a:spLocks/>
          </p:cNvSpPr>
          <p:nvPr/>
        </p:nvSpPr>
        <p:spPr>
          <a:xfrm>
            <a:off x="742039" y="1176208"/>
            <a:ext cx="3360737" cy="485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one 450 GeV proton on aluminum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 t="2061" r="1689"/>
          <a:stretch/>
        </p:blipFill>
        <p:spPr>
          <a:xfrm>
            <a:off x="72110" y="1661984"/>
            <a:ext cx="5943600" cy="3983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537" r="7934" b="-1"/>
          <a:stretch/>
        </p:blipFill>
        <p:spPr>
          <a:xfrm>
            <a:off x="3768811" y="4027341"/>
            <a:ext cx="3291840" cy="2095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1115" r="7432"/>
          <a:stretch/>
        </p:blipFill>
        <p:spPr>
          <a:xfrm>
            <a:off x="5733535" y="836721"/>
            <a:ext cx="3291840" cy="2066736"/>
          </a:xfrm>
          <a:prstGeom prst="rect">
            <a:avLst/>
          </a:prstGeom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5979721" y="2903457"/>
            <a:ext cx="3153621" cy="485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</a:rPr>
              <a:t>hadronic shower continues until</a:t>
            </a:r>
            <a:r>
              <a:rPr lang="en-US" noProof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mbria"/>
              </a:rPr>
              <a:t> 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</a:rPr>
              <a:t>particle energy falls below </a:t>
            </a:r>
            <a:r>
              <a:rPr kumimoji="0" lang="en-US" b="0" i="0" u="sng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</a:rPr>
              <a:t>pion production threshold</a:t>
            </a:r>
            <a:endParaRPr kumimoji="0" lang="en-US" b="0" i="1" u="sng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5990379" y="3381165"/>
            <a:ext cx="3153621" cy="485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</a:rPr>
              <a:t>non-negligible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</a:rPr>
              <a:t> fraction of initial energy goes to mass by </a:t>
            </a:r>
            <a:r>
              <a:rPr kumimoji="0" lang="en-US" b="0" i="0" u="sng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</a:rPr>
              <a:t>nuclear binding breaking</a:t>
            </a:r>
            <a:endParaRPr kumimoji="0" lang="en-US" b="0" i="1" u="sng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5323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55588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66FF"/>
                </a:solidFill>
              </a:rPr>
              <a:t>HOW HIGH ENERGY HADRONS</a:t>
            </a:r>
            <a:r>
              <a:rPr lang="en-US" sz="2800" dirty="0" smtClean="0">
                <a:solidFill>
                  <a:srgbClr val="0066FF"/>
                </a:solidFill>
              </a:rPr>
              <a:t>?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73724" y="1678606"/>
            <a:ext cx="2725093" cy="30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28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Si(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n,x</a:t>
            </a:r>
            <a:r>
              <a:rPr lang="en-US" sz="1400" b="1" kern="0" dirty="0">
                <a:solidFill>
                  <a:srgbClr val="FF0000"/>
                </a:solidFill>
                <a:latin typeface="Symbol" pitchFamily="18" charset="2"/>
                <a:ea typeface="Tahoma" pitchFamily="34" charset="0"/>
                <a:cs typeface="Tahoma" pitchFamily="34" charset="0"/>
              </a:rPr>
              <a:t>a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) cross section</a:t>
            </a:r>
            <a:endParaRPr kumimoji="0" lang="el-GR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66544" y="1985779"/>
            <a:ext cx="5839862" cy="4179275"/>
            <a:chOff x="1688282" y="1524076"/>
            <a:chExt cx="5839862" cy="4179275"/>
          </a:xfrm>
        </p:grpSpPr>
        <p:pic>
          <p:nvPicPr>
            <p:cNvPr id="10" name="Picture 9" descr="ENDF7"/>
            <p:cNvPicPr>
              <a:picLocks noChangeAspect="1" noChangeArrowheads="1"/>
            </p:cNvPicPr>
            <p:nvPr/>
          </p:nvPicPr>
          <p:blipFill>
            <a:blip r:embed="rId2" cstate="print"/>
            <a:srcRect l="10786" t="6825" r="10219" b="6825"/>
            <a:stretch>
              <a:fillRect/>
            </a:stretch>
          </p:blipFill>
          <p:spPr bwMode="auto">
            <a:xfrm rot="5400000">
              <a:off x="2717584" y="494774"/>
              <a:ext cx="3781258" cy="5839862"/>
            </a:xfrm>
            <a:prstGeom prst="rect">
              <a:avLst/>
            </a:prstGeom>
            <a:noFill/>
          </p:spPr>
        </p:pic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2821665" y="5396178"/>
              <a:ext cx="893277" cy="307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Tahoma" pitchFamily="34" charset="0"/>
                  <a:cs typeface="Tahoma" pitchFamily="34" charset="0"/>
                </a:rPr>
                <a:t>5 MeV</a:t>
              </a:r>
              <a:endParaRPr kumimoji="0" lang="el-GR" sz="1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 flipV="1">
              <a:off x="3259251" y="5030537"/>
              <a:ext cx="27158" cy="3291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4804444" y="1104626"/>
            <a:ext cx="2031023" cy="37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b="1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&gt;20 MeV</a:t>
            </a:r>
            <a:endParaRPr lang="en-US" sz="1400" b="1" dirty="0">
              <a:solidFill>
                <a:srgbClr val="0000FF"/>
              </a:solidFill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 flipV="1">
            <a:off x="5276730" y="1520101"/>
            <a:ext cx="236830" cy="9152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1371460" y="1487281"/>
            <a:ext cx="2031023" cy="37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dirty="0" smtClean="0">
                <a:ea typeface="Tahoma" pitchFamily="34" charset="0"/>
                <a:cs typeface="Tahoma" pitchFamily="34" charset="0"/>
              </a:rPr>
              <a:t>plus</a:t>
            </a:r>
            <a:endParaRPr lang="en-US" sz="1400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13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3922" y="264641"/>
            <a:ext cx="699521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MITIGATION</a:t>
            </a:r>
            <a:r>
              <a:rPr lang="en-US" sz="2800" dirty="0" smtClean="0">
                <a:solidFill>
                  <a:srgbClr val="0066FF"/>
                </a:solidFill>
              </a:rPr>
              <a:t>/PREVENTION STRATEGY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23" name="Picture 18" descr="R2E_Logo_fina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143" y="264641"/>
            <a:ext cx="757237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ontent Placeholder 4"/>
          <p:cNvSpPr txBox="1">
            <a:spLocks/>
          </p:cNvSpPr>
          <p:nvPr/>
        </p:nvSpPr>
        <p:spPr>
          <a:xfrm>
            <a:off x="3605084" y="1420615"/>
            <a:ext cx="1546036" cy="297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</a:rPr>
              <a:t>design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shield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ing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2" name="Content Placeholder 4"/>
          <p:cNvSpPr txBox="1">
            <a:spLocks/>
          </p:cNvSpPr>
          <p:nvPr/>
        </p:nvSpPr>
        <p:spPr>
          <a:xfrm>
            <a:off x="1832659" y="1423987"/>
            <a:ext cx="1108554" cy="314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relocate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4" name="Content Placeholder 4"/>
          <p:cNvSpPr txBox="1">
            <a:spLocks/>
          </p:cNvSpPr>
          <p:nvPr/>
        </p:nvSpPr>
        <p:spPr>
          <a:xfrm>
            <a:off x="3157457" y="1028824"/>
            <a:ext cx="2290844" cy="320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identify forbidden regions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6" name="Content Placeholder 4"/>
          <p:cNvSpPr txBox="1">
            <a:spLocks/>
          </p:cNvSpPr>
          <p:nvPr/>
        </p:nvSpPr>
        <p:spPr>
          <a:xfrm>
            <a:off x="5814990" y="1416312"/>
            <a:ext cx="3146129" cy="306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install radiation resistant equipment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1" name="Right Arrow 16"/>
          <p:cNvSpPr>
            <a:spLocks noChangeArrowheads="1"/>
          </p:cNvSpPr>
          <p:nvPr/>
        </p:nvSpPr>
        <p:spPr bwMode="auto">
          <a:xfrm>
            <a:off x="2721034" y="1089904"/>
            <a:ext cx="416756" cy="182627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A63212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4" name="Right Arrow 16"/>
          <p:cNvSpPr>
            <a:spLocks noChangeArrowheads="1"/>
          </p:cNvSpPr>
          <p:nvPr/>
        </p:nvSpPr>
        <p:spPr bwMode="auto">
          <a:xfrm>
            <a:off x="1428445" y="1489836"/>
            <a:ext cx="416756" cy="182627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A63212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0" name="Right Arrow 16"/>
          <p:cNvSpPr>
            <a:spLocks noChangeArrowheads="1"/>
          </p:cNvSpPr>
          <p:nvPr/>
        </p:nvSpPr>
        <p:spPr bwMode="auto">
          <a:xfrm>
            <a:off x="5398235" y="1483758"/>
            <a:ext cx="416756" cy="182627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A63212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1" name="Right Arrow 16"/>
          <p:cNvSpPr>
            <a:spLocks noChangeArrowheads="1"/>
          </p:cNvSpPr>
          <p:nvPr/>
        </p:nvSpPr>
        <p:spPr bwMode="auto">
          <a:xfrm>
            <a:off x="3175665" y="1483477"/>
            <a:ext cx="416756" cy="182627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A63212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5727424" y="4346676"/>
            <a:ext cx="25153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CNGS radiation issues solved </a:t>
            </a:r>
          </a:p>
          <a:p>
            <a:pPr algn="ctr"/>
            <a:r>
              <a:rPr lang="en-US" sz="1400" dirty="0" smtClean="0">
                <a:ea typeface="Tahoma" pitchFamily="34" charset="0"/>
                <a:cs typeface="Tahoma" pitchFamily="34" charset="0"/>
              </a:rPr>
              <a:t>during shutdown 2007-2008</a:t>
            </a:r>
            <a:endParaRPr lang="en-US" sz="1400" dirty="0">
              <a:ea typeface="Tahoma" pitchFamily="34" charset="0"/>
              <a:cs typeface="Tahoma" pitchFamily="34" charset="0"/>
              <a:sym typeface="Symbol" pitchFamily="18" charset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8691" y="2013562"/>
            <a:ext cx="4937157" cy="4331109"/>
            <a:chOff x="576405" y="1390682"/>
            <a:chExt cx="4937157" cy="4331109"/>
          </a:xfrm>
        </p:grpSpPr>
        <p:grpSp>
          <p:nvGrpSpPr>
            <p:cNvPr id="50" name="Group 21"/>
            <p:cNvGrpSpPr>
              <a:grpSpLocks/>
            </p:cNvGrpSpPr>
            <p:nvPr/>
          </p:nvGrpSpPr>
          <p:grpSpPr bwMode="auto">
            <a:xfrm>
              <a:off x="576405" y="1390682"/>
              <a:ext cx="4937157" cy="4331109"/>
              <a:chOff x="192" y="1536"/>
              <a:chExt cx="3015" cy="2570"/>
            </a:xfrm>
          </p:grpSpPr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536"/>
                <a:ext cx="3015" cy="2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Oval 14"/>
              <p:cNvSpPr>
                <a:spLocks noChangeArrowheads="1"/>
              </p:cNvSpPr>
              <p:nvPr/>
            </p:nvSpPr>
            <p:spPr bwMode="auto">
              <a:xfrm>
                <a:off x="1008" y="1948"/>
                <a:ext cx="355" cy="238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Text Box 15"/>
              <p:cNvSpPr txBox="1">
                <a:spLocks noChangeArrowheads="1"/>
              </p:cNvSpPr>
              <p:nvPr/>
            </p:nvSpPr>
            <p:spPr bwMode="auto">
              <a:xfrm>
                <a:off x="769" y="1610"/>
                <a:ext cx="418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sz="1600" b="1" dirty="0" smtClean="0">
                    <a:latin typeface="Comic Sans MS" pitchFamily="66" charset="0"/>
                  </a:rPr>
                  <a:t>2007</a:t>
                </a:r>
                <a:endParaRPr lang="en-US" sz="1600" b="1" dirty="0">
                  <a:latin typeface="Comic Sans MS" pitchFamily="66" charset="0"/>
                </a:endParaRPr>
              </a:p>
            </p:txBody>
          </p:sp>
          <p:sp>
            <p:nvSpPr>
              <p:cNvPr id="54" name="Oval 16"/>
              <p:cNvSpPr>
                <a:spLocks noChangeArrowheads="1"/>
              </p:cNvSpPr>
              <p:nvPr/>
            </p:nvSpPr>
            <p:spPr bwMode="auto">
              <a:xfrm>
                <a:off x="1008" y="3194"/>
                <a:ext cx="355" cy="238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Text Box 18"/>
              <p:cNvSpPr txBox="1">
                <a:spLocks noChangeArrowheads="1"/>
              </p:cNvSpPr>
              <p:nvPr/>
            </p:nvSpPr>
            <p:spPr bwMode="auto">
              <a:xfrm>
                <a:off x="768" y="2837"/>
                <a:ext cx="43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Comic Sans MS" pitchFamily="66" charset="0"/>
                  </a:rPr>
                  <a:t>2008</a:t>
                </a:r>
              </a:p>
            </p:txBody>
          </p:sp>
          <p:sp>
            <p:nvSpPr>
              <p:cNvPr id="56" name="Text Box 19"/>
              <p:cNvSpPr txBox="1">
                <a:spLocks noChangeArrowheads="1"/>
              </p:cNvSpPr>
              <p:nvPr/>
            </p:nvSpPr>
            <p:spPr bwMode="auto">
              <a:xfrm>
                <a:off x="1248" y="2828"/>
                <a:ext cx="976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sz="1600" b="1" dirty="0">
                    <a:latin typeface="Comic Sans MS" pitchFamily="66" charset="0"/>
                  </a:rPr>
                  <a:t>&lt; 10</a:t>
                </a:r>
                <a:r>
                  <a:rPr lang="en-US" sz="1600" b="1" baseline="30000" dirty="0">
                    <a:latin typeface="Comic Sans MS" pitchFamily="66" charset="0"/>
                  </a:rPr>
                  <a:t>6 </a:t>
                </a:r>
                <a:r>
                  <a:rPr lang="en-US" sz="1600" b="1" dirty="0" err="1" smtClean="0">
                    <a:latin typeface="Comic Sans MS" pitchFamily="66" charset="0"/>
                  </a:rPr>
                  <a:t>heh</a:t>
                </a:r>
                <a:r>
                  <a:rPr lang="en-US" sz="1600" b="1" dirty="0" smtClean="0">
                    <a:latin typeface="Comic Sans MS" pitchFamily="66" charset="0"/>
                  </a:rPr>
                  <a:t>/cm</a:t>
                </a:r>
                <a:r>
                  <a:rPr lang="en-US" sz="1600" b="1" baseline="30000" dirty="0" smtClean="0">
                    <a:latin typeface="Comic Sans MS" pitchFamily="66" charset="0"/>
                  </a:rPr>
                  <a:t>2</a:t>
                </a:r>
                <a:endParaRPr lang="en-US" sz="1600" b="1" dirty="0">
                  <a:latin typeface="Comic Sans MS" pitchFamily="66" charset="0"/>
                </a:endParaRPr>
              </a:p>
            </p:txBody>
          </p:sp>
          <p:sp>
            <p:nvSpPr>
              <p:cNvPr id="57" name="Text Box 20"/>
              <p:cNvSpPr txBox="1">
                <a:spLocks noChangeArrowheads="1"/>
              </p:cNvSpPr>
              <p:nvPr/>
            </p:nvSpPr>
            <p:spPr bwMode="auto">
              <a:xfrm>
                <a:off x="1254" y="1590"/>
                <a:ext cx="1227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/>
                <a:r>
                  <a:rPr lang="en-US" sz="1600" b="1" dirty="0">
                    <a:latin typeface="Comic Sans MS" pitchFamily="66" charset="0"/>
                  </a:rPr>
                  <a:t>10</a:t>
                </a:r>
                <a:r>
                  <a:rPr lang="en-US" sz="1600" b="1" baseline="30000" dirty="0">
                    <a:latin typeface="Comic Sans MS" pitchFamily="66" charset="0"/>
                  </a:rPr>
                  <a:t>7</a:t>
                </a:r>
                <a:r>
                  <a:rPr lang="en-US" sz="1600" b="1" dirty="0">
                    <a:latin typeface="Comic Sans MS" pitchFamily="66" charset="0"/>
                  </a:rPr>
                  <a:t> </a:t>
                </a:r>
                <a:r>
                  <a:rPr lang="en-US" sz="1600" b="1" dirty="0">
                    <a:latin typeface="Comic Sans MS" pitchFamily="66" charset="0"/>
                    <a:sym typeface="Symbol" pitchFamily="18" charset="2"/>
                  </a:rPr>
                  <a:t></a:t>
                </a:r>
                <a:r>
                  <a:rPr lang="en-US" sz="1600" b="1" dirty="0">
                    <a:latin typeface="Comic Sans MS" pitchFamily="66" charset="0"/>
                  </a:rPr>
                  <a:t> 10</a:t>
                </a:r>
                <a:r>
                  <a:rPr lang="en-US" sz="1600" b="1" baseline="30000" dirty="0">
                    <a:latin typeface="Comic Sans MS" pitchFamily="66" charset="0"/>
                    <a:sym typeface="Symbol" pitchFamily="18" charset="2"/>
                  </a:rPr>
                  <a:t>9 </a:t>
                </a:r>
                <a:r>
                  <a:rPr lang="en-US" sz="1600" b="1" dirty="0" err="1" smtClean="0">
                    <a:latin typeface="Comic Sans MS" pitchFamily="66" charset="0"/>
                  </a:rPr>
                  <a:t>heh</a:t>
                </a:r>
                <a:r>
                  <a:rPr lang="en-US" sz="1600" b="1" dirty="0" smtClean="0">
                    <a:latin typeface="Comic Sans MS" pitchFamily="66" charset="0"/>
                  </a:rPr>
                  <a:t>/cm</a:t>
                </a:r>
                <a:r>
                  <a:rPr lang="en-US" sz="1600" b="1" baseline="30000" dirty="0" smtClean="0">
                    <a:latin typeface="Comic Sans MS" pitchFamily="66" charset="0"/>
                  </a:rPr>
                  <a:t>2</a:t>
                </a:r>
                <a:endParaRPr lang="en-US" sz="1600" dirty="0">
                  <a:latin typeface="Comic Sans MS" pitchFamily="66" charset="0"/>
                </a:endParaRPr>
              </a:p>
            </p:txBody>
          </p:sp>
        </p:grpSp>
        <p:cxnSp>
          <p:nvCxnSpPr>
            <p:cNvPr id="59" name="Straight Connector 58"/>
            <p:cNvCxnSpPr/>
            <p:nvPr/>
          </p:nvCxnSpPr>
          <p:spPr bwMode="auto">
            <a:xfrm flipV="1">
              <a:off x="2224161" y="1811370"/>
              <a:ext cx="256495" cy="1713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2261614" y="3897717"/>
              <a:ext cx="226589" cy="17537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1" name="TextBox 20"/>
          <p:cNvSpPr txBox="1">
            <a:spLocks noChangeArrowheads="1"/>
          </p:cNvSpPr>
          <p:nvPr/>
        </p:nvSpPr>
        <p:spPr bwMode="auto">
          <a:xfrm>
            <a:off x="5238632" y="2094256"/>
            <a:ext cx="2383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400" i="1" dirty="0" smtClean="0">
                <a:ea typeface="Tahoma" pitchFamily="34" charset="0"/>
                <a:cs typeface="Tahoma" pitchFamily="34" charset="0"/>
              </a:rPr>
              <a:t>high energy hadron </a:t>
            </a:r>
            <a:r>
              <a:rPr lang="en-US" sz="1400" i="1" dirty="0" err="1" smtClean="0">
                <a:ea typeface="Tahoma" pitchFamily="34" charset="0"/>
                <a:cs typeface="Tahoma" pitchFamily="34" charset="0"/>
              </a:rPr>
              <a:t>fluence</a:t>
            </a:r>
            <a:endParaRPr lang="en-US" sz="1400" i="1" dirty="0" smtClean="0">
              <a:ea typeface="Tahoma" pitchFamily="34" charset="0"/>
              <a:cs typeface="Tahoma" pitchFamily="34" charset="0"/>
            </a:endParaRPr>
          </a:p>
          <a:p>
            <a:pPr eaLnBrk="1" hangingPunct="1"/>
            <a:r>
              <a:rPr lang="en-US" sz="1400" i="1" dirty="0" smtClean="0">
                <a:ea typeface="Tahoma" pitchFamily="34" charset="0"/>
                <a:cs typeface="Tahoma" pitchFamily="34" charset="0"/>
              </a:rPr>
              <a:t>per nominal CNGS year</a:t>
            </a:r>
            <a:endParaRPr lang="en-US" sz="1400" i="1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576348" y="3963405"/>
            <a:ext cx="1732549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sz="1000" dirty="0" smtClean="0"/>
              <a:t>[L. </a:t>
            </a:r>
            <a:r>
              <a:rPr lang="en-GB" sz="1000" dirty="0" err="1" smtClean="0"/>
              <a:t>Sarchiapone</a:t>
            </a:r>
            <a:r>
              <a:rPr lang="en-GB" sz="1000" dirty="0" smtClean="0"/>
              <a:t>, A. Ferrari]</a:t>
            </a:r>
            <a:endParaRPr lang="en-US" sz="1000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16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55588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FACILITY SHIELDING DESIGN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59" y="3361654"/>
            <a:ext cx="3596360" cy="252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276" y="3392134"/>
            <a:ext cx="3646084" cy="25105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215049" y="847956"/>
            <a:ext cx="882979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0" eaLnBrk="1" hangingPunct="1">
              <a:lnSpc>
                <a:spcPct val="150000"/>
              </a:lnSpc>
            </a:pPr>
            <a:r>
              <a:rPr lang="en-GB" alt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GB" altLang="en-US" sz="1400" b="1" dirty="0" smtClean="0">
                <a:ea typeface="Tahoma" panose="020B0604030504040204" pitchFamily="34" charset="0"/>
                <a:cs typeface="Tahoma" panose="020B0604030504040204" pitchFamily="34" charset="0"/>
              </a:rPr>
              <a:t>radiation protection</a:t>
            </a:r>
            <a:r>
              <a:rPr lang="en-US" altLang="en-US" sz="1400" b="1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purposes</a:t>
            </a:r>
            <a:r>
              <a:rPr lang="en-GB" altLang="en-US" sz="1400" dirty="0">
                <a:ea typeface="Tahoma" panose="020B0604030504040204" pitchFamily="34" charset="0"/>
                <a:cs typeface="Tahoma" panose="020B0604030504040204" pitchFamily="34" charset="0"/>
              </a:rPr>
              <a:t>, depending on the aspects to be </a:t>
            </a:r>
            <a:r>
              <a:rPr lang="en-GB" alt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considered,</a:t>
            </a:r>
          </a:p>
          <a:p>
            <a:pPr lvl="0" eaLnBrk="1" hangingPunct="1">
              <a:lnSpc>
                <a:spcPct val="150000"/>
              </a:lnSpc>
            </a:pPr>
            <a:r>
              <a:rPr lang="en-GB" altLang="en-US" sz="14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particle </a:t>
            </a:r>
            <a:r>
              <a:rPr lang="en-GB" altLang="en-US" sz="1400" dirty="0" err="1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fluence</a:t>
            </a:r>
            <a:r>
              <a:rPr lang="en-GB" altLang="en-US" sz="1400" dirty="0">
                <a:ea typeface="Tahoma" panose="020B0604030504040204" pitchFamily="34" charset="0"/>
                <a:cs typeface="Tahoma" panose="020B0604030504040204" pitchFamily="34" charset="0"/>
              </a:rPr>
              <a:t> in a given location is transformed into </a:t>
            </a:r>
            <a:r>
              <a:rPr lang="en-GB" altLang="en-US" sz="1400" i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effective dose</a:t>
            </a:r>
            <a:r>
              <a:rPr lang="en-GB" altLang="en-US" sz="14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en-GB" altLang="en-US" sz="1400" i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ambient dose equivalent</a:t>
            </a:r>
            <a:r>
              <a:rPr lang="en-GB" altLang="en-US" sz="14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4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en-US" sz="1400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Sv</a:t>
            </a:r>
            <a:r>
              <a:rPr lang="en-GB" altLang="en-US" sz="14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0" eaLnBrk="1" hangingPunct="1">
              <a:lnSpc>
                <a:spcPct val="150000"/>
              </a:lnSpc>
            </a:pPr>
            <a:r>
              <a:rPr lang="en-GB" alt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through </a:t>
            </a:r>
            <a:r>
              <a:rPr lang="en-GB" altLang="en-US" sz="1400" dirty="0">
                <a:ea typeface="Tahoma" panose="020B0604030504040204" pitchFamily="34" charset="0"/>
                <a:cs typeface="Tahoma" panose="020B0604030504040204" pitchFamily="34" charset="0"/>
              </a:rPr>
              <a:t>the use of respective sets of conversion coefficients, which are a function of particle type and </a:t>
            </a:r>
            <a:r>
              <a:rPr lang="en-GB" alt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energy.</a:t>
            </a:r>
          </a:p>
          <a:p>
            <a:pPr lvl="0" eaLnBrk="1" hangingPunct="1">
              <a:lnSpc>
                <a:spcPct val="150000"/>
              </a:lnSpc>
            </a:pPr>
            <a:r>
              <a:rPr lang="en-GB" altLang="en-US" sz="1400" i="1" u="sng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Prompt</a:t>
            </a:r>
            <a:r>
              <a:rPr lang="en-GB" altLang="en-US" sz="1400" u="sng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400" u="sng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dose equivalent </a:t>
            </a:r>
            <a:r>
              <a:rPr lang="en-GB" altLang="en-US" sz="1400" dirty="0">
                <a:ea typeface="Tahoma" panose="020B0604030504040204" pitchFamily="34" charset="0"/>
                <a:cs typeface="Tahoma" panose="020B0604030504040204" pitchFamily="34" charset="0"/>
              </a:rPr>
              <a:t>outside a radiation facility, reflecting the relevant radiation level in a public space during normal or accidental operation of the facility, is the quantity to minimize below acceptable </a:t>
            </a:r>
            <a:r>
              <a:rPr lang="en-GB" alt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limits.</a:t>
            </a:r>
            <a:endParaRPr lang="en-GB" altLang="en-US" sz="14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1368604" y="2644993"/>
            <a:ext cx="65685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200" dirty="0" smtClean="0">
                <a:ea typeface="Tahoma" pitchFamily="34" charset="0"/>
                <a:cs typeface="Tahoma" pitchFamily="34" charset="0"/>
              </a:rPr>
              <a:t>top view of the ISR tunnel on the side of the </a:t>
            </a:r>
            <a:r>
              <a:rPr lang="en-US" sz="1200" i="1" dirty="0" err="1" smtClean="0">
                <a:ea typeface="Tahoma" pitchFamily="34" charset="0"/>
                <a:cs typeface="Tahoma" pitchFamily="34" charset="0"/>
              </a:rPr>
              <a:t>n_TOF</a:t>
            </a:r>
            <a:r>
              <a:rPr lang="en-US" sz="1200" i="1" dirty="0" smtClean="0">
                <a:ea typeface="Tahoma" pitchFamily="34" charset="0"/>
                <a:cs typeface="Tahoma" pitchFamily="34" charset="0"/>
              </a:rPr>
              <a:t> EAR-2 vertical beam line</a:t>
            </a:r>
          </a:p>
          <a:p>
            <a:pPr algn="ctr" eaLnBrk="1" hangingPunct="1"/>
            <a:r>
              <a:rPr lang="en-US" sz="1200" dirty="0" smtClean="0">
                <a:ea typeface="Tahoma" pitchFamily="34" charset="0"/>
                <a:cs typeface="Tahoma" pitchFamily="34" charset="0"/>
              </a:rPr>
              <a:t>(for neutrons from 1.6 10</a:t>
            </a:r>
            <a:r>
              <a:rPr lang="en-US" sz="1200" baseline="30000" dirty="0" smtClean="0">
                <a:ea typeface="Tahoma" pitchFamily="34" charset="0"/>
                <a:cs typeface="Tahoma" pitchFamily="34" charset="0"/>
              </a:rPr>
              <a:t>12</a:t>
            </a:r>
            <a:r>
              <a:rPr lang="en-US" sz="1200" dirty="0" smtClean="0">
                <a:ea typeface="Tahoma" pitchFamily="34" charset="0"/>
                <a:cs typeface="Tahoma" pitchFamily="34" charset="0"/>
              </a:rPr>
              <a:t> Hz 20 GeV/c protons on lead)</a:t>
            </a:r>
            <a:endParaRPr lang="en-US" sz="12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3032265" y="3416164"/>
            <a:ext cx="975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 dirty="0" smtClean="0">
                <a:ea typeface="Tahoma" pitchFamily="34" charset="0"/>
                <a:cs typeface="Tahoma" pitchFamily="34" charset="0"/>
              </a:rPr>
              <a:t>with default* shielding</a:t>
            </a:r>
            <a:endParaRPr lang="en-US" sz="10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1097278" y="5876616"/>
            <a:ext cx="28691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200" dirty="0" smtClean="0">
                <a:ea typeface="Tahoma" pitchFamily="34" charset="0"/>
                <a:cs typeface="Tahoma" pitchFamily="34" charset="0"/>
              </a:rPr>
              <a:t>* 80 cm thick 2m high </a:t>
            </a:r>
            <a:r>
              <a:rPr lang="en-US" sz="1200" dirty="0" smtClean="0">
                <a:solidFill>
                  <a:srgbClr val="0066FF"/>
                </a:solidFill>
                <a:ea typeface="Tahoma" pitchFamily="34" charset="0"/>
                <a:cs typeface="Tahoma" pitchFamily="34" charset="0"/>
              </a:rPr>
              <a:t>concrete</a:t>
            </a:r>
            <a:r>
              <a:rPr lang="en-US" sz="1200" dirty="0" smtClean="0">
                <a:ea typeface="Tahoma" pitchFamily="34" charset="0"/>
                <a:cs typeface="Tahoma" pitchFamily="34" charset="0"/>
              </a:rPr>
              <a:t> block</a:t>
            </a:r>
            <a:endParaRPr lang="en-US" sz="12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5169166" y="5876615"/>
            <a:ext cx="31605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 dirty="0">
                <a:ea typeface="Tahoma" pitchFamily="34" charset="0"/>
                <a:cs typeface="Tahoma" pitchFamily="34" charset="0"/>
              </a:rPr>
              <a:t>† triple </a:t>
            </a:r>
            <a:r>
              <a:rPr lang="en-US" sz="1200" dirty="0" smtClean="0">
                <a:solidFill>
                  <a:srgbClr val="0066FF"/>
                </a:solidFill>
                <a:ea typeface="Tahoma" pitchFamily="34" charset="0"/>
                <a:cs typeface="Tahoma" pitchFamily="34" charset="0"/>
              </a:rPr>
              <a:t>concrete</a:t>
            </a:r>
            <a:r>
              <a:rPr lang="en-US" sz="1200" dirty="0" smtClean="0">
                <a:ea typeface="Tahoma" pitchFamily="34" charset="0"/>
                <a:cs typeface="Tahoma" pitchFamily="34" charset="0"/>
              </a:rPr>
              <a:t> volume + two </a:t>
            </a:r>
            <a:r>
              <a:rPr lang="en-US" sz="1200" dirty="0" smtClean="0">
                <a:solidFill>
                  <a:srgbClr val="0066FF"/>
                </a:solidFill>
                <a:ea typeface="Tahoma" pitchFamily="34" charset="0"/>
                <a:cs typeface="Tahoma" pitchFamily="34" charset="0"/>
              </a:rPr>
              <a:t>iron</a:t>
            </a:r>
            <a:r>
              <a:rPr lang="en-US" sz="1200" dirty="0" smtClean="0">
                <a:ea typeface="Tahoma" pitchFamily="34" charset="0"/>
                <a:cs typeface="Tahoma" pitchFamily="34" charset="0"/>
              </a:rPr>
              <a:t> plates</a:t>
            </a:r>
            <a:endParaRPr lang="en-US" sz="12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7089713" y="3447626"/>
            <a:ext cx="107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 dirty="0" smtClean="0">
                <a:ea typeface="Tahoma" pitchFamily="34" charset="0"/>
                <a:cs typeface="Tahoma" pitchFamily="34" charset="0"/>
              </a:rPr>
              <a:t>with improved† shielding</a:t>
            </a:r>
            <a:endParaRPr lang="en-US" sz="10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3558476" y="3084224"/>
            <a:ext cx="21928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0.5 </a:t>
            </a:r>
            <a:r>
              <a:rPr lang="el-GR" sz="120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μ</a:t>
            </a:r>
            <a:r>
              <a:rPr lang="en-US" sz="1200" dirty="0" err="1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Sv</a:t>
            </a:r>
            <a:r>
              <a:rPr lang="en-US" sz="120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/h classification limit </a:t>
            </a:r>
            <a:endParaRPr lang="en-US" sz="1200" dirty="0">
              <a:solidFill>
                <a:srgbClr val="FF000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320540" y="3376894"/>
            <a:ext cx="123799" cy="78362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480120" y="3409481"/>
            <a:ext cx="123799" cy="78362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626591" y="2937349"/>
            <a:ext cx="2460411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GB" sz="1000" dirty="0" smtClean="0"/>
              <a:t>[I</a:t>
            </a:r>
            <a:r>
              <a:rPr lang="en-GB" sz="1000" dirty="0"/>
              <a:t>. </a:t>
            </a:r>
            <a:r>
              <a:rPr lang="en-GB" sz="1000" dirty="0" err="1" smtClean="0"/>
              <a:t>Bergström</a:t>
            </a:r>
            <a:r>
              <a:rPr lang="en-GB" sz="1000" dirty="0" smtClean="0"/>
              <a:t>, V. </a:t>
            </a:r>
            <a:r>
              <a:rPr lang="en-GB" sz="1000" dirty="0" err="1" smtClean="0"/>
              <a:t>Vlachoudis</a:t>
            </a:r>
            <a:r>
              <a:rPr lang="en-GB" sz="1000" dirty="0" smtClean="0"/>
              <a:t>, J. </a:t>
            </a:r>
            <a:r>
              <a:rPr lang="en-GB" sz="1000" dirty="0" err="1" smtClean="0"/>
              <a:t>Vollaire</a:t>
            </a:r>
            <a:r>
              <a:rPr lang="en-GB" sz="1000" dirty="0" smtClean="0"/>
              <a:t>]</a:t>
            </a:r>
            <a:endParaRPr lang="en-US" sz="1000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41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827771" y="4057022"/>
            <a:ext cx="3601372" cy="2432460"/>
            <a:chOff x="2827771" y="4065731"/>
            <a:chExt cx="3601372" cy="24324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7771" y="4065731"/>
              <a:ext cx="3601372" cy="2432460"/>
            </a:xfrm>
            <a:prstGeom prst="rect">
              <a:avLst/>
            </a:prstGeom>
          </p:spPr>
        </p:pic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>
              <a:off x="4384829" y="4432818"/>
              <a:ext cx="1015073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sz="1400" i="1" baseline="30000" dirty="0" smtClean="0">
                  <a:ea typeface="Tahoma" pitchFamily="34" charset="0"/>
                  <a:cs typeface="Tahoma" pitchFamily="34" charset="0"/>
                </a:rPr>
                <a:t>10</a:t>
              </a:r>
              <a:r>
                <a:rPr lang="en-US" sz="1400" i="1" dirty="0">
                  <a:ea typeface="Tahoma" pitchFamily="34" charset="0"/>
                  <a:cs typeface="Tahoma" pitchFamily="34" charset="0"/>
                </a:rPr>
                <a:t>B (</a:t>
              </a:r>
              <a:r>
                <a:rPr lang="en-US" sz="1400" i="1" dirty="0" err="1" smtClean="0">
                  <a:ea typeface="Tahoma" pitchFamily="34" charset="0"/>
                  <a:cs typeface="Tahoma" pitchFamily="34" charset="0"/>
                </a:rPr>
                <a:t>n,</a:t>
              </a:r>
              <a:r>
                <a:rPr lang="en-US" sz="1400" i="1" dirty="0" err="1" smtClean="0">
                  <a:latin typeface="Symbol" panose="05050102010706020507" pitchFamily="18" charset="2"/>
                  <a:ea typeface="Tahoma" pitchFamily="34" charset="0"/>
                  <a:cs typeface="Tahoma" pitchFamily="34" charset="0"/>
                </a:rPr>
                <a:t>a</a:t>
              </a:r>
              <a:r>
                <a:rPr lang="en-US" sz="1400" i="1" dirty="0" smtClean="0">
                  <a:ea typeface="Tahoma" pitchFamily="34" charset="0"/>
                  <a:cs typeface="Tahoma" pitchFamily="34" charset="0"/>
                </a:rPr>
                <a:t>)</a:t>
              </a:r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 </a:t>
              </a:r>
              <a:endParaRPr lang="en-US" sz="1400" i="1" dirty="0"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3529233" y="4525504"/>
              <a:ext cx="5051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sz="1000" i="1" dirty="0" smtClean="0">
                  <a:solidFill>
                    <a:srgbClr val="0066FF"/>
                  </a:solidFill>
                  <a:ea typeface="Tahoma" pitchFamily="34" charset="0"/>
                  <a:cs typeface="Tahoma" pitchFamily="34" charset="0"/>
                </a:rPr>
                <a:t>tot</a:t>
              </a:r>
              <a:endParaRPr lang="en-US" sz="1000" i="1" dirty="0">
                <a:solidFill>
                  <a:srgbClr val="0066FF"/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>
              <a:off x="3426380" y="5487452"/>
              <a:ext cx="505100" cy="29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sz="1000" i="1" dirty="0" smtClean="0">
                  <a:solidFill>
                    <a:srgbClr val="00B050"/>
                  </a:solidFill>
                  <a:ea typeface="Tahoma" pitchFamily="34" charset="0"/>
                  <a:cs typeface="Tahoma" pitchFamily="34" charset="0"/>
                </a:rPr>
                <a:t>el</a:t>
              </a:r>
              <a:endParaRPr lang="en-US" sz="1000" i="1" dirty="0">
                <a:solidFill>
                  <a:srgbClr val="00B050"/>
                </a:solidFill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64641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HADRON (NEUTRON) ATTENUATION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62" y="1569425"/>
            <a:ext cx="3084671" cy="445999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548514"/>
              </p:ext>
            </p:extLst>
          </p:nvPr>
        </p:nvGraphicFramePr>
        <p:xfrm>
          <a:off x="638603" y="2947181"/>
          <a:ext cx="3045120" cy="619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" name="Equation" r:id="rId6" imgW="2247840" imgH="457200" progId="Equation.3">
                  <p:embed/>
                </p:oleObj>
              </mc:Choice>
              <mc:Fallback>
                <p:oleObj name="Equation" r:id="rId6" imgW="22478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603" y="2947181"/>
                        <a:ext cx="3045120" cy="6193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344413" y="830761"/>
            <a:ext cx="33393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i="1" dirty="0" smtClean="0">
                <a:ea typeface="Tahoma" pitchFamily="34" charset="0"/>
                <a:cs typeface="Tahoma" pitchFamily="34" charset="0"/>
              </a:rPr>
              <a:t>high energy</a:t>
            </a:r>
          </a:p>
          <a:p>
            <a:pPr eaLnBrk="1" hangingPunct="1">
              <a:lnSpc>
                <a:spcPct val="150000"/>
              </a:lnSpc>
            </a:pPr>
            <a:r>
              <a:rPr lang="en-US" sz="1400" dirty="0" smtClean="0">
                <a:ea typeface="Tahoma" pitchFamily="34" charset="0"/>
                <a:cs typeface="Tahoma" pitchFamily="34" charset="0"/>
              </a:rPr>
              <a:t>“disappearing” by </a:t>
            </a:r>
            <a:r>
              <a:rPr lang="en-US" sz="1400" u="sng" dirty="0" smtClean="0">
                <a:ea typeface="Tahoma" pitchFamily="34" charset="0"/>
                <a:cs typeface="Tahoma" pitchFamily="34" charset="0"/>
              </a:rPr>
              <a:t>non-elastic reactions</a:t>
            </a:r>
            <a:endParaRPr lang="en-US" sz="1400" u="sng" dirty="0"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55342" y="1632765"/>
                <a:ext cx="1280116" cy="319318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42" y="1632765"/>
                <a:ext cx="1280116" cy="319318"/>
              </a:xfrm>
              <a:prstGeom prst="rect">
                <a:avLst/>
              </a:prstGeom>
              <a:blipFill rotWithShape="0">
                <a:blip r:embed="rId8"/>
                <a:stretch>
                  <a:fillRect l="-3774" t="-1852" r="-943" b="-33333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5547787" y="1595552"/>
            <a:ext cx="3339311" cy="37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dirty="0" smtClean="0">
                <a:ea typeface="Tahoma" pitchFamily="34" charset="0"/>
                <a:cs typeface="Tahoma" pitchFamily="34" charset="0"/>
              </a:rPr>
              <a:t>through dense (and cheap) materials</a:t>
            </a:r>
            <a:endParaRPr lang="en-US" sz="14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6845365" y="1967129"/>
            <a:ext cx="609174" cy="37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i="1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iron</a:t>
            </a:r>
            <a:endParaRPr lang="en-US" sz="1400" i="1" dirty="0">
              <a:solidFill>
                <a:srgbClr val="0000FF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344412" y="2192785"/>
            <a:ext cx="33393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i="1" dirty="0" smtClean="0">
                <a:ea typeface="Tahoma" pitchFamily="34" charset="0"/>
                <a:cs typeface="Tahoma" pitchFamily="34" charset="0"/>
              </a:rPr>
              <a:t>low energy neutrons</a:t>
            </a:r>
          </a:p>
          <a:p>
            <a:pPr eaLnBrk="1" hangingPunct="1">
              <a:lnSpc>
                <a:spcPct val="150000"/>
              </a:lnSpc>
            </a:pPr>
            <a:r>
              <a:rPr lang="en-US" sz="1400" dirty="0" smtClean="0">
                <a:ea typeface="Tahoma" pitchFamily="34" charset="0"/>
                <a:cs typeface="Tahoma" pitchFamily="34" charset="0"/>
              </a:rPr>
              <a:t>slowed down by </a:t>
            </a:r>
            <a:r>
              <a:rPr lang="en-US" sz="1400" u="sng" dirty="0" smtClean="0">
                <a:ea typeface="Tahoma" pitchFamily="34" charset="0"/>
                <a:cs typeface="Tahoma" pitchFamily="34" charset="0"/>
              </a:rPr>
              <a:t>elastic scattering</a:t>
            </a:r>
            <a:endParaRPr lang="en-US" sz="1400" u="sng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4907670" y="3028167"/>
            <a:ext cx="289542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dirty="0" smtClean="0">
                <a:ea typeface="Tahoma" pitchFamily="34" charset="0"/>
                <a:cs typeface="Tahoma" pitchFamily="34" charset="0"/>
              </a:rPr>
              <a:t>through hydrogen-rich materials</a:t>
            </a:r>
            <a:endParaRPr lang="en-US" sz="14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551517" y="3615880"/>
            <a:ext cx="42564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dirty="0" smtClean="0">
                <a:ea typeface="Tahoma" pitchFamily="34" charset="0"/>
                <a:cs typeface="Tahoma" pitchFamily="34" charset="0"/>
              </a:rPr>
              <a:t>and once</a:t>
            </a:r>
            <a:r>
              <a:rPr lang="en-US" sz="1400" i="1" dirty="0" smtClean="0">
                <a:ea typeface="Tahoma" pitchFamily="34" charset="0"/>
                <a:cs typeface="Tahoma" pitchFamily="34" charset="0"/>
              </a:rPr>
              <a:t> thermalized</a:t>
            </a:r>
            <a:endParaRPr lang="en-US" sz="1400" i="1" dirty="0"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1400" dirty="0" smtClean="0">
                <a:ea typeface="Tahoma" pitchFamily="34" charset="0"/>
                <a:cs typeface="Tahoma" pitchFamily="34" charset="0"/>
              </a:rPr>
              <a:t>absorbed by </a:t>
            </a:r>
            <a:r>
              <a:rPr lang="en-US" sz="1400" u="sng" dirty="0" smtClean="0">
                <a:ea typeface="Tahoma" pitchFamily="34" charset="0"/>
                <a:cs typeface="Tahoma" pitchFamily="34" charset="0"/>
              </a:rPr>
              <a:t>neutron capture</a:t>
            </a:r>
            <a:r>
              <a:rPr lang="en-US" sz="1400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sz="1400" i="1" dirty="0" smtClean="0">
                <a:ea typeface="Tahoma" pitchFamily="34" charset="0"/>
                <a:cs typeface="Tahoma" pitchFamily="34" charset="0"/>
              </a:rPr>
              <a:t>(</a:t>
            </a:r>
            <a:r>
              <a:rPr lang="en-US" sz="1400" i="1" dirty="0" err="1" smtClean="0">
                <a:ea typeface="Tahoma" pitchFamily="34" charset="0"/>
                <a:cs typeface="Tahoma" pitchFamily="34" charset="0"/>
              </a:rPr>
              <a:t>n,</a:t>
            </a:r>
            <a:r>
              <a:rPr lang="en-US" sz="1400" i="1" dirty="0" err="1" smtClean="0">
                <a:latin typeface="Symbol" panose="05050102010706020507" pitchFamily="18" charset="2"/>
                <a:ea typeface="Tahoma" pitchFamily="34" charset="0"/>
                <a:cs typeface="Tahoma" pitchFamily="34" charset="0"/>
              </a:rPr>
              <a:t>g</a:t>
            </a:r>
            <a:r>
              <a:rPr lang="en-US" sz="1400" i="1" dirty="0" smtClean="0">
                <a:ea typeface="Tahoma" pitchFamily="34" charset="0"/>
                <a:cs typeface="Tahoma" pitchFamily="34" charset="0"/>
              </a:rPr>
              <a:t>) or</a:t>
            </a:r>
            <a:r>
              <a:rPr lang="en-US" sz="1400" dirty="0" smtClean="0">
                <a:ea typeface="Tahoma" pitchFamily="34" charset="0"/>
                <a:cs typeface="Tahoma" pitchFamily="34" charset="0"/>
              </a:rPr>
              <a:t> </a:t>
            </a:r>
            <a:endParaRPr lang="en-US" sz="14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6884554" y="4033720"/>
            <a:ext cx="217286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i="1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borated polyethylene</a:t>
            </a:r>
            <a:endParaRPr lang="en-US" sz="1400" i="1" dirty="0">
              <a:solidFill>
                <a:srgbClr val="0000FF"/>
              </a:solidFill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8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64641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PHOTON ATTENUATION</a:t>
            </a:r>
            <a:endParaRPr lang="en-US" sz="2800" dirty="0">
              <a:solidFill>
                <a:srgbClr val="0066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73997" y="852672"/>
            <a:ext cx="8379781" cy="4711107"/>
            <a:chOff x="373997" y="852672"/>
            <a:chExt cx="8379781" cy="4711107"/>
          </a:xfrm>
        </p:grpSpPr>
        <p:grpSp>
          <p:nvGrpSpPr>
            <p:cNvPr id="5" name="Group 22"/>
            <p:cNvGrpSpPr/>
            <p:nvPr/>
          </p:nvGrpSpPr>
          <p:grpSpPr>
            <a:xfrm>
              <a:off x="373997" y="852672"/>
              <a:ext cx="8379781" cy="4711107"/>
              <a:chOff x="478500" y="928671"/>
              <a:chExt cx="8379781" cy="4711107"/>
            </a:xfrm>
          </p:grpSpPr>
          <p:pic>
            <p:nvPicPr>
              <p:cNvPr id="6" name="Picture 1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10" b="901"/>
              <a:stretch>
                <a:fillRect/>
              </a:stretch>
            </p:blipFill>
            <p:spPr bwMode="auto">
              <a:xfrm rot="5400000">
                <a:off x="2659410" y="-1087829"/>
                <a:ext cx="4182372" cy="8215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7" name="Straight Connector 6"/>
              <p:cNvCxnSpPr/>
              <p:nvPr/>
            </p:nvCxnSpPr>
            <p:spPr bwMode="auto">
              <a:xfrm rot="5400000">
                <a:off x="1355792" y="4287754"/>
                <a:ext cx="1584907" cy="10274"/>
              </a:xfrm>
              <a:prstGeom prst="line">
                <a:avLst/>
              </a:prstGeom>
              <a:solidFill>
                <a:srgbClr val="727CA3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 rot="5400000">
                <a:off x="2636538" y="4507206"/>
                <a:ext cx="1156282" cy="1"/>
              </a:xfrm>
              <a:prstGeom prst="line">
                <a:avLst/>
              </a:prstGeom>
              <a:solidFill>
                <a:srgbClr val="727CA3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 rot="5400000">
                <a:off x="5815530" y="4185734"/>
                <a:ext cx="1799221" cy="0"/>
              </a:xfrm>
              <a:prstGeom prst="line">
                <a:avLst/>
              </a:prstGeom>
              <a:solidFill>
                <a:srgbClr val="727CA3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 rot="5400000">
                <a:off x="6250793" y="4263808"/>
                <a:ext cx="1643074" cy="0"/>
              </a:xfrm>
              <a:prstGeom prst="line">
                <a:avLst/>
              </a:prstGeom>
              <a:solidFill>
                <a:srgbClr val="727CA3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1" name="TextBox 10"/>
              <p:cNvSpPr txBox="1"/>
              <p:nvPr/>
            </p:nvSpPr>
            <p:spPr>
              <a:xfrm>
                <a:off x="2000232" y="5051526"/>
                <a:ext cx="13573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ill Sans MT"/>
                  </a:rPr>
                  <a:t>Compton dominated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215074" y="5034455"/>
                <a:ext cx="13573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ill Sans MT"/>
                  </a:rPr>
                  <a:t>Compton dominated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78500" y="5055003"/>
                <a:ext cx="15931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ill Sans MT"/>
                  </a:rPr>
                  <a:t>Photoelectric dominated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836218" y="5033975"/>
                <a:ext cx="15931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ill Sans MT"/>
                  </a:rPr>
                  <a:t>Photoelectric dominated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214678" y="5051526"/>
                <a:ext cx="12799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39966"/>
                    </a:solidFill>
                    <a:effectLst/>
                    <a:uLnTx/>
                    <a:uFillTx/>
                    <a:latin typeface="Gill Sans MT"/>
                  </a:rPr>
                  <a:t>Pair dominated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363969" y="5034455"/>
                <a:ext cx="12799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39966"/>
                    </a:solidFill>
                    <a:effectLst/>
                    <a:uLnTx/>
                    <a:uFillTx/>
                    <a:latin typeface="Gill Sans MT"/>
                  </a:rPr>
                  <a:t>Pair dominated</a:t>
                </a:r>
              </a:p>
            </p:txBody>
          </p:sp>
        </p:grpSp>
        <p:sp>
          <p:nvSpPr>
            <p:cNvPr id="2" name="Rectangle 1"/>
            <p:cNvSpPr/>
            <p:nvPr/>
          </p:nvSpPr>
          <p:spPr bwMode="auto">
            <a:xfrm>
              <a:off x="6680309" y="1275178"/>
              <a:ext cx="374469" cy="174172"/>
            </a:xfrm>
            <a:prstGeom prst="rect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731715" y="5690958"/>
                <a:ext cx="1280116" cy="311304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15" y="5690958"/>
                <a:ext cx="1280116" cy="311304"/>
              </a:xfrm>
              <a:prstGeom prst="rect">
                <a:avLst/>
              </a:prstGeom>
              <a:blipFill rotWithShape="0">
                <a:blip r:embed="rId4"/>
                <a:stretch>
                  <a:fillRect l="-1887" r="-2830" b="-32075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069199" y="5693176"/>
                <a:ext cx="1280116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199" y="5693176"/>
                <a:ext cx="1280116" cy="307777"/>
              </a:xfrm>
              <a:prstGeom prst="rect">
                <a:avLst/>
              </a:prstGeom>
              <a:blipFill rotWithShape="0">
                <a:blip r:embed="rId5"/>
                <a:stretch>
                  <a:fillRect b="-3461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406684" y="5690958"/>
                <a:ext cx="1280116" cy="311304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684" y="5690958"/>
                <a:ext cx="1280116" cy="311304"/>
              </a:xfrm>
              <a:prstGeom prst="rect">
                <a:avLst/>
              </a:prstGeom>
              <a:blipFill rotWithShape="0">
                <a:blip r:embed="rId6"/>
                <a:stretch>
                  <a:fillRect l="-1887" r="-2830" b="-32075"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 bwMode="auto">
          <a:xfrm>
            <a:off x="7238071" y="3815266"/>
            <a:ext cx="444137" cy="455214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3820" y="264641"/>
            <a:ext cx="89611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DELAYED RADIATION FROM RADIOACTIVE DECAY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7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448490" y="1059696"/>
            <a:ext cx="8238310" cy="34238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sz="16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Bateman equations</a:t>
            </a:r>
            <a:endParaRPr lang="en-US" sz="160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64971" y="1402080"/>
            <a:ext cx="4667794" cy="945462"/>
            <a:chOff x="2764971" y="1402080"/>
            <a:chExt cx="4667794" cy="9454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64971" y="1402080"/>
                  <a:ext cx="4473853" cy="6183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987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d</m:t>
                            </m:r>
                            <m:sSub>
                              <m:sSubPr>
                                <m:ctrlPr>
                                  <a:rPr lang="en-US" sz="1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80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d</m:t>
                            </m:r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𝑡</m:t>
                            </m:r>
                          </m:den>
                        </m:f>
                        <m:r>
                          <a:rPr lang="de-CH" sz="1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de-CH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sz="1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18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18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 sz="18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−1,</m:t>
                                </m:r>
                                <m:r>
                                  <a:rPr lang="en-US" sz="18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de-CH" sz="1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−1</m:t>
                            </m:r>
                          </m:sub>
                        </m:sSub>
                        <m:r>
                          <a:rPr lang="de-CH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de-CH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CH" sz="1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−1</m:t>
                            </m:r>
                          </m:sub>
                        </m:sSub>
                        <m:r>
                          <a:rPr lang="en-US" sz="18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  <m:r>
                          <a:rPr lang="en-US" sz="1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de-CH" sz="18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de-CH" sz="1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CH" sz="1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1800" dirty="0">
                    <a:solidFill>
                      <a:prstClr val="black"/>
                    </a:solidFill>
                    <a:latin typeface="Constanti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4971" y="1402080"/>
                  <a:ext cx="4473853" cy="61837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4" descr="Rectangle: Click to edit Master text styles&#10;Second level&#10;Third level&#10;Fourth level&#10;Fifth level"/>
            <p:cNvSpPr>
              <a:spLocks noChangeArrowheads="1"/>
            </p:cNvSpPr>
            <p:nvPr/>
          </p:nvSpPr>
          <p:spPr bwMode="auto">
            <a:xfrm>
              <a:off x="2999505" y="1966829"/>
              <a:ext cx="1471750" cy="34238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ts val="0"/>
                </a:spcBef>
                <a:buClr>
                  <a:srgbClr val="6F89F7"/>
                </a:buClr>
                <a:buSzPct val="80000"/>
              </a:pP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production</a:t>
              </a:r>
              <a:endParaRPr lang="en-US" dirty="0"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Bef>
                  <a:spcPts val="0"/>
                </a:spcBef>
                <a:buClr>
                  <a:srgbClr val="6F89F7"/>
                </a:buClr>
                <a:buSzPct val="80000"/>
              </a:pP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rate</a:t>
              </a:r>
            </a:p>
          </p:txBody>
        </p:sp>
        <p:sp>
          <p:nvSpPr>
            <p:cNvPr id="10" name="Rectangle 4" descr="Rectangle: Click to edit Master text styles&#10;Second level&#10;Third level&#10;Fourth level&#10;Fifth level"/>
            <p:cNvSpPr>
              <a:spLocks noChangeArrowheads="1"/>
            </p:cNvSpPr>
            <p:nvPr/>
          </p:nvSpPr>
          <p:spPr bwMode="auto">
            <a:xfrm>
              <a:off x="4234858" y="2005158"/>
              <a:ext cx="1827715" cy="34238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ts val="0"/>
                </a:spcBef>
                <a:buClr>
                  <a:srgbClr val="6F89F7"/>
                </a:buClr>
                <a:buSzPct val="80000"/>
              </a:pP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growth by parent decay</a:t>
              </a:r>
              <a:endParaRPr lang="en-US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 4" descr="Rectangle: Click to edit Master text styles&#10;Second level&#10;Third level&#10;Fourth level&#10;Fifth level"/>
            <p:cNvSpPr>
              <a:spLocks noChangeArrowheads="1"/>
            </p:cNvSpPr>
            <p:nvPr/>
          </p:nvSpPr>
          <p:spPr bwMode="auto">
            <a:xfrm>
              <a:off x="5961015" y="2001662"/>
              <a:ext cx="1471750" cy="34238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ts val="0"/>
                </a:spcBef>
                <a:buClr>
                  <a:srgbClr val="6F89F7"/>
                </a:buClr>
                <a:buSzPct val="80000"/>
              </a:pP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decay</a:t>
              </a:r>
              <a:endParaRPr lang="en-US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583474" y="2791228"/>
            <a:ext cx="8238310" cy="34238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which are solved for a given </a:t>
            </a:r>
            <a:r>
              <a:rPr lang="en-US" sz="1400" i="1" dirty="0" smtClean="0">
                <a:ea typeface="Tahoma" panose="020B0604030504040204" pitchFamily="34" charset="0"/>
                <a:cs typeface="Tahoma" panose="020B0604030504040204" pitchFamily="34" charset="0"/>
              </a:rPr>
              <a:t>irradiation profile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 at different </a:t>
            </a:r>
            <a:r>
              <a:rPr lang="en-US" sz="1400" i="1" dirty="0" smtClean="0">
                <a:ea typeface="Tahoma" panose="020B0604030504040204" pitchFamily="34" charset="0"/>
                <a:cs typeface="Tahoma" panose="020B0604030504040204" pitchFamily="34" charset="0"/>
              </a:rPr>
              <a:t>cooling times</a:t>
            </a:r>
            <a:endParaRPr lang="en-US" sz="1400" i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Line 36"/>
          <p:cNvSpPr>
            <a:spLocks noChangeShapeType="1"/>
          </p:cNvSpPr>
          <p:nvPr/>
        </p:nvSpPr>
        <p:spPr bwMode="auto">
          <a:xfrm>
            <a:off x="892629" y="3419288"/>
            <a:ext cx="457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Line 37"/>
          <p:cNvSpPr>
            <a:spLocks noChangeShapeType="1"/>
          </p:cNvSpPr>
          <p:nvPr/>
        </p:nvSpPr>
        <p:spPr bwMode="auto">
          <a:xfrm>
            <a:off x="2188029" y="3422469"/>
            <a:ext cx="0" cy="6836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" name="Line 38"/>
          <p:cNvSpPr>
            <a:spLocks noChangeShapeType="1"/>
          </p:cNvSpPr>
          <p:nvPr/>
        </p:nvSpPr>
        <p:spPr bwMode="auto">
          <a:xfrm>
            <a:off x="3483429" y="3558632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Line 39"/>
          <p:cNvSpPr>
            <a:spLocks noChangeShapeType="1"/>
          </p:cNvSpPr>
          <p:nvPr/>
        </p:nvSpPr>
        <p:spPr bwMode="auto">
          <a:xfrm>
            <a:off x="4778829" y="3555457"/>
            <a:ext cx="0" cy="538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" name="Line 40"/>
          <p:cNvSpPr>
            <a:spLocks noChangeShapeType="1"/>
          </p:cNvSpPr>
          <p:nvPr/>
        </p:nvSpPr>
        <p:spPr bwMode="auto">
          <a:xfrm>
            <a:off x="4778829" y="4093620"/>
            <a:ext cx="76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" name="Line 41"/>
          <p:cNvSpPr>
            <a:spLocks noChangeShapeType="1"/>
          </p:cNvSpPr>
          <p:nvPr/>
        </p:nvSpPr>
        <p:spPr bwMode="auto">
          <a:xfrm>
            <a:off x="4778829" y="4134895"/>
            <a:ext cx="228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" name="Line 42"/>
          <p:cNvSpPr>
            <a:spLocks noChangeShapeType="1"/>
          </p:cNvSpPr>
          <p:nvPr/>
        </p:nvSpPr>
        <p:spPr bwMode="auto">
          <a:xfrm>
            <a:off x="4778829" y="4169820"/>
            <a:ext cx="685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" name="Line 43"/>
          <p:cNvSpPr>
            <a:spLocks noChangeShapeType="1"/>
          </p:cNvSpPr>
          <p:nvPr/>
        </p:nvSpPr>
        <p:spPr bwMode="auto">
          <a:xfrm>
            <a:off x="1807029" y="3420876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3" name="Text Box 44"/>
          <p:cNvSpPr txBox="1">
            <a:spLocks noChangeArrowheads="1"/>
          </p:cNvSpPr>
          <p:nvPr/>
        </p:nvSpPr>
        <p:spPr bwMode="auto">
          <a:xfrm>
            <a:off x="1426029" y="3190688"/>
            <a:ext cx="320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800" dirty="0">
                <a:latin typeface="Courier New" pitchFamily="49" charset="0"/>
              </a:rPr>
              <a:t>…</a:t>
            </a:r>
          </a:p>
        </p:txBody>
      </p:sp>
      <p:sp>
        <p:nvSpPr>
          <p:cNvPr id="24" name="Line 46"/>
          <p:cNvSpPr>
            <a:spLocks noChangeShapeType="1"/>
          </p:cNvSpPr>
          <p:nvPr/>
        </p:nvSpPr>
        <p:spPr bwMode="auto">
          <a:xfrm>
            <a:off x="3483429" y="3542757"/>
            <a:ext cx="12954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" name="Line 48"/>
          <p:cNvSpPr>
            <a:spLocks noChangeShapeType="1"/>
          </p:cNvSpPr>
          <p:nvPr/>
        </p:nvSpPr>
        <p:spPr bwMode="auto">
          <a:xfrm>
            <a:off x="2188029" y="4107907"/>
            <a:ext cx="457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" name="Line 49"/>
          <p:cNvSpPr>
            <a:spLocks noChangeShapeType="1"/>
          </p:cNvSpPr>
          <p:nvPr/>
        </p:nvSpPr>
        <p:spPr bwMode="auto">
          <a:xfrm>
            <a:off x="3102429" y="410949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Box 50"/>
          <p:cNvSpPr txBox="1">
            <a:spLocks noChangeArrowheads="1"/>
          </p:cNvSpPr>
          <p:nvPr/>
        </p:nvSpPr>
        <p:spPr bwMode="auto">
          <a:xfrm>
            <a:off x="2721429" y="3879307"/>
            <a:ext cx="320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800">
                <a:latin typeface="Courier New" pitchFamily="49" charset="0"/>
              </a:rPr>
              <a:t>…</a:t>
            </a:r>
          </a:p>
        </p:txBody>
      </p:sp>
      <p:sp>
        <p:nvSpPr>
          <p:cNvPr id="28" name="Line 51"/>
          <p:cNvSpPr>
            <a:spLocks noChangeShapeType="1"/>
          </p:cNvSpPr>
          <p:nvPr/>
        </p:nvSpPr>
        <p:spPr bwMode="auto">
          <a:xfrm>
            <a:off x="4778829" y="4212682"/>
            <a:ext cx="2667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9" name="Text Box 52"/>
          <p:cNvSpPr txBox="1">
            <a:spLocks noChangeArrowheads="1"/>
          </p:cNvSpPr>
          <p:nvPr/>
        </p:nvSpPr>
        <p:spPr bwMode="auto">
          <a:xfrm>
            <a:off x="4762954" y="3865020"/>
            <a:ext cx="396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>
                <a:latin typeface="Courier New" pitchFamily="49" charset="0"/>
              </a:rPr>
              <a:t>1h</a:t>
            </a:r>
          </a:p>
        </p:txBody>
      </p:sp>
      <p:sp>
        <p:nvSpPr>
          <p:cNvPr id="30" name="Text Box 53"/>
          <p:cNvSpPr txBox="1">
            <a:spLocks noChangeArrowheads="1"/>
          </p:cNvSpPr>
          <p:nvPr/>
        </p:nvSpPr>
        <p:spPr bwMode="auto">
          <a:xfrm>
            <a:off x="5026479" y="3907882"/>
            <a:ext cx="396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dirty="0" smtClean="0">
                <a:latin typeface="Courier New" pitchFamily="49" charset="0"/>
              </a:rPr>
              <a:t>8h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31" name="Text Box 54"/>
          <p:cNvSpPr txBox="1">
            <a:spLocks noChangeArrowheads="1"/>
          </p:cNvSpPr>
          <p:nvPr/>
        </p:nvSpPr>
        <p:spPr bwMode="auto">
          <a:xfrm>
            <a:off x="5413829" y="3952332"/>
            <a:ext cx="396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>
                <a:latin typeface="Courier New" pitchFamily="49" charset="0"/>
              </a:rPr>
              <a:t>1d</a:t>
            </a:r>
          </a:p>
        </p:txBody>
      </p:sp>
      <p:sp>
        <p:nvSpPr>
          <p:cNvPr id="32" name="Text Box 55"/>
          <p:cNvSpPr txBox="1">
            <a:spLocks noChangeArrowheads="1"/>
          </p:cNvSpPr>
          <p:nvPr/>
        </p:nvSpPr>
        <p:spPr bwMode="auto">
          <a:xfrm>
            <a:off x="7407729" y="3996782"/>
            <a:ext cx="396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>
                <a:latin typeface="Courier New" pitchFamily="49" charset="0"/>
              </a:rPr>
              <a:t>7d</a:t>
            </a:r>
          </a:p>
        </p:txBody>
      </p:sp>
      <p:sp>
        <p:nvSpPr>
          <p:cNvPr id="33" name="Text Box 56"/>
          <p:cNvSpPr txBox="1">
            <a:spLocks noChangeArrowheads="1"/>
          </p:cNvSpPr>
          <p:nvPr/>
        </p:nvSpPr>
        <p:spPr bwMode="auto">
          <a:xfrm>
            <a:off x="7903029" y="409362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i="1">
                <a:solidFill>
                  <a:srgbClr val="000000"/>
                </a:solidFill>
                <a:latin typeface="Courier New" pitchFamily="49" charset="0"/>
              </a:rPr>
              <a:t>etc.</a:t>
            </a:r>
          </a:p>
        </p:txBody>
      </p:sp>
      <p:sp>
        <p:nvSpPr>
          <p:cNvPr id="35" name="Line 37"/>
          <p:cNvSpPr>
            <a:spLocks noChangeShapeType="1"/>
          </p:cNvSpPr>
          <p:nvPr/>
        </p:nvSpPr>
        <p:spPr bwMode="auto">
          <a:xfrm>
            <a:off x="891537" y="3422469"/>
            <a:ext cx="0" cy="6836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850491" y="3489913"/>
            <a:ext cx="1471750" cy="34238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I, </a:t>
            </a:r>
            <a:r>
              <a:rPr lang="en-US" dirty="0" smtClean="0"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2132193" y="3757360"/>
            <a:ext cx="1471750" cy="34238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0, </a:t>
            </a:r>
            <a:r>
              <a:rPr lang="en-US" dirty="0" smtClean="0"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3395254" y="3229703"/>
            <a:ext cx="1471750" cy="34238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baseline="-25000" dirty="0" smtClean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, (</a:t>
            </a:r>
            <a:r>
              <a:rPr lang="en-US" dirty="0" smtClean="0"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t)</a:t>
            </a:r>
            <a:r>
              <a:rPr lang="en-US" baseline="-25000" dirty="0" smtClean="0"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en-US" baseline="-25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953585" y="4962913"/>
            <a:ext cx="7650484" cy="8114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yielding 	(specific) activities [</a:t>
            </a:r>
            <a:r>
              <a:rPr lang="en-US" sz="1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Bq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(/g)] – to be compared to legal </a:t>
            </a:r>
            <a:r>
              <a:rPr lang="en-US" sz="1400" u="sng" dirty="0" smtClean="0">
                <a:ea typeface="Tahoma" panose="020B0604030504040204" pitchFamily="34" charset="0"/>
                <a:cs typeface="Tahoma" panose="020B0604030504040204" pitchFamily="34" charset="0"/>
              </a:rPr>
              <a:t>exemption limits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 –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and residual dose rates [</a:t>
            </a:r>
            <a:r>
              <a:rPr lang="en-US" sz="14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uSv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/h] by the decay radiation (mainly electromagnetic)</a:t>
            </a:r>
            <a:endParaRPr lang="en-US" sz="1400" i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78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04238" y="264641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ACTIVITY BENCHMARKING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58" y="3728285"/>
            <a:ext cx="4114800" cy="26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2" y="2519178"/>
            <a:ext cx="4114800" cy="262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506" y="950441"/>
            <a:ext cx="4117975" cy="27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01887" y="1057275"/>
            <a:ext cx="29225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Clr>
                <a:srgbClr val="B7C1EB"/>
              </a:buClr>
              <a:defRPr/>
            </a:pPr>
            <a:r>
              <a:rPr lang="en-US" sz="1600" dirty="0">
                <a:solidFill>
                  <a:srgbClr val="0000FF"/>
                </a:solidFill>
                <a:latin typeface="Tahoma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Tahoma"/>
              </a:rPr>
              <a:t>500 MeV/n </a:t>
            </a:r>
            <a:r>
              <a:rPr lang="en-US" sz="1600" baseline="30000" dirty="0" smtClean="0">
                <a:solidFill>
                  <a:srgbClr val="0000FF"/>
                </a:solidFill>
                <a:latin typeface="Tahoma"/>
              </a:rPr>
              <a:t>238</a:t>
            </a:r>
            <a:r>
              <a:rPr lang="en-US" sz="1600" dirty="0" smtClean="0">
                <a:solidFill>
                  <a:srgbClr val="0000FF"/>
                </a:solidFill>
                <a:latin typeface="Tahoma"/>
              </a:rPr>
              <a:t>U beam on Cu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01887" y="1395829"/>
            <a:ext cx="36358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000" dirty="0" smtClean="0">
                <a:solidFill>
                  <a:srgbClr val="000000"/>
                </a:solidFill>
                <a:latin typeface="Comic Sans MS" pitchFamily="66" charset="0"/>
              </a:rPr>
              <a:t>[E. </a:t>
            </a:r>
            <a:r>
              <a:rPr lang="en-US" sz="1000" dirty="0" err="1" smtClean="0">
                <a:solidFill>
                  <a:srgbClr val="000000"/>
                </a:solidFill>
                <a:latin typeface="Comic Sans MS" pitchFamily="66" charset="0"/>
              </a:rPr>
              <a:t>Mustafin</a:t>
            </a:r>
            <a:r>
              <a:rPr lang="en-US" sz="10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000" i="1" dirty="0">
                <a:solidFill>
                  <a:srgbClr val="000000"/>
                </a:solidFill>
                <a:latin typeface="Comic Sans MS" pitchFamily="66" charset="0"/>
              </a:rPr>
              <a:t>et al.,</a:t>
            </a:r>
            <a:r>
              <a:rPr lang="en-US" sz="10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Comic Sans MS" pitchFamily="66" charset="0"/>
              </a:rPr>
              <a:t>EPAC 2006, TUPLS141, 1834]</a:t>
            </a:r>
            <a:endParaRPr lang="en-US" sz="1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8" y="2493918"/>
            <a:ext cx="4297680" cy="256032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68" y="3653953"/>
            <a:ext cx="4187952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9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7731" y="1306286"/>
            <a:ext cx="3319827" cy="3089682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45326" y="287904"/>
            <a:ext cx="664464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RESIDUAL DOSE RATE EVOLUTION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9" name="Picture 14" descr="DR12"/>
          <p:cNvPicPr>
            <a:picLocks noChangeAspect="1" noChangeArrowheads="1"/>
          </p:cNvPicPr>
          <p:nvPr/>
        </p:nvPicPr>
        <p:blipFill rotWithShape="1">
          <a:blip r:embed="rId4" cstate="print"/>
          <a:srcRect l="1196" t="3551"/>
          <a:stretch/>
        </p:blipFill>
        <p:spPr bwMode="auto">
          <a:xfrm>
            <a:off x="5697221" y="3465235"/>
            <a:ext cx="3446779" cy="300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DR12"/>
          <p:cNvPicPr>
            <a:picLocks noChangeAspect="1" noChangeArrowheads="1"/>
          </p:cNvPicPr>
          <p:nvPr/>
        </p:nvPicPr>
        <p:blipFill rotWithShape="1">
          <a:blip r:embed="rId5" cstate="print"/>
          <a:srcRect t="3830" r="1791"/>
          <a:stretch/>
        </p:blipFill>
        <p:spPr bwMode="auto">
          <a:xfrm>
            <a:off x="253181" y="3473942"/>
            <a:ext cx="3426008" cy="299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805774" y="2448618"/>
            <a:ext cx="187956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400" dirty="0" err="1">
                <a:solidFill>
                  <a:srgbClr val="00B050"/>
                </a:solidFill>
                <a:latin typeface="Tahoma"/>
              </a:rPr>
              <a:t>t</a:t>
            </a:r>
            <a:r>
              <a:rPr lang="en-US" sz="1400" baseline="-25000" dirty="0" err="1">
                <a:solidFill>
                  <a:srgbClr val="00B050"/>
                </a:solidFill>
                <a:latin typeface="Tahoma"/>
              </a:rPr>
              <a:t>cool</a:t>
            </a:r>
            <a:r>
              <a:rPr lang="en-US" sz="1400" dirty="0">
                <a:solidFill>
                  <a:srgbClr val="00B050"/>
                </a:solidFill>
                <a:latin typeface="Tahoma"/>
              </a:rPr>
              <a:t> &lt; 2 hours : </a:t>
            </a:r>
          </a:p>
          <a:p>
            <a:pPr eaLnBrk="0" hangingPunct="0">
              <a:defRPr/>
            </a:pPr>
            <a:r>
              <a:rPr lang="en-US" sz="1400" dirty="0" smtClean="0">
                <a:solidFill>
                  <a:srgbClr val="00B050"/>
                </a:solidFill>
                <a:latin typeface="Tahoma"/>
              </a:rPr>
              <a:t> </a:t>
            </a:r>
            <a:endParaRPr lang="en-US" sz="1400" dirty="0">
              <a:solidFill>
                <a:srgbClr val="00B050"/>
              </a:solidFill>
              <a:latin typeface="Tahoma"/>
            </a:endParaRPr>
          </a:p>
          <a:p>
            <a:pPr eaLnBrk="0" hangingPunct="0">
              <a:defRPr/>
            </a:pPr>
            <a:r>
              <a:rPr lang="en-US" sz="1400" baseline="30000" dirty="0" smtClean="0">
                <a:solidFill>
                  <a:srgbClr val="00B050"/>
                </a:solidFill>
                <a:latin typeface="Tahoma"/>
              </a:rPr>
              <a:t>11</a:t>
            </a:r>
            <a:r>
              <a:rPr lang="en-US" sz="1400" dirty="0" smtClean="0">
                <a:solidFill>
                  <a:srgbClr val="00B050"/>
                </a:solidFill>
                <a:latin typeface="Tahoma"/>
              </a:rPr>
              <a:t>C (</a:t>
            </a:r>
            <a:r>
              <a:rPr lang="en-US" sz="1400" dirty="0">
                <a:solidFill>
                  <a:srgbClr val="00B050"/>
                </a:solidFill>
                <a:latin typeface="Symbol" panose="05050102010706020507" pitchFamily="18" charset="2"/>
              </a:rPr>
              <a:t>b</a:t>
            </a:r>
            <a:r>
              <a:rPr lang="en-US" sz="1400" baseline="30000" dirty="0" smtClean="0">
                <a:solidFill>
                  <a:srgbClr val="00B050"/>
                </a:solidFill>
                <a:latin typeface="Tahoma"/>
              </a:rPr>
              <a:t>+</a:t>
            </a:r>
            <a:r>
              <a:rPr lang="en-US" sz="1400" dirty="0" smtClean="0">
                <a:solidFill>
                  <a:srgbClr val="00B050"/>
                </a:solidFill>
                <a:latin typeface="Tahoma"/>
              </a:rPr>
              <a:t>, </a:t>
            </a:r>
            <a:r>
              <a:rPr lang="en-US" sz="1400" dirty="0">
                <a:solidFill>
                  <a:srgbClr val="00B050"/>
                </a:solidFill>
                <a:latin typeface="Tahoma"/>
              </a:rPr>
              <a:t>t</a:t>
            </a:r>
            <a:r>
              <a:rPr lang="en-US" sz="1400" baseline="-25000" dirty="0">
                <a:solidFill>
                  <a:srgbClr val="00B050"/>
                </a:solidFill>
                <a:latin typeface="Tahoma"/>
              </a:rPr>
              <a:t>1/2</a:t>
            </a:r>
            <a:r>
              <a:rPr lang="en-US" sz="1400" dirty="0">
                <a:solidFill>
                  <a:srgbClr val="00B050"/>
                </a:solidFill>
                <a:latin typeface="Tahoma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Tahoma"/>
              </a:rPr>
              <a:t>= 20min)</a:t>
            </a:r>
            <a:endParaRPr lang="en-US" sz="1400" dirty="0">
              <a:solidFill>
                <a:srgbClr val="00B050"/>
              </a:solidFill>
              <a:latin typeface="Tahoma"/>
            </a:endParaRPr>
          </a:p>
        </p:txBody>
      </p:sp>
      <p:sp>
        <p:nvSpPr>
          <p:cNvPr id="15" name="Oval 23"/>
          <p:cNvSpPr>
            <a:spLocks noChangeArrowheads="1"/>
          </p:cNvSpPr>
          <p:nvPr/>
        </p:nvSpPr>
        <p:spPr bwMode="auto">
          <a:xfrm>
            <a:off x="3291840" y="1375954"/>
            <a:ext cx="1078106" cy="2899955"/>
          </a:xfrm>
          <a:prstGeom prst="ellipse">
            <a:avLst/>
          </a:prstGeom>
          <a:noFill/>
          <a:ln w="19050">
            <a:solidFill>
              <a:srgbClr val="49ED4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2400">
              <a:solidFill>
                <a:srgbClr val="40458C"/>
              </a:solidFill>
              <a:latin typeface="Tahoma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6449950" y="2456599"/>
            <a:ext cx="22288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ahoma"/>
              </a:rPr>
              <a:t>2 hours &lt;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Tahoma"/>
              </a:rPr>
              <a:t>t</a:t>
            </a:r>
            <a:r>
              <a:rPr lang="en-US" sz="1400" baseline="-25000" dirty="0" err="1">
                <a:solidFill>
                  <a:schemeClr val="accent5">
                    <a:lumMod val="75000"/>
                  </a:schemeClr>
                </a:solidFill>
                <a:latin typeface="Tahoma"/>
              </a:rPr>
              <a:t>cool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ahoma"/>
              </a:rPr>
              <a:t> &lt;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Tahoma"/>
              </a:rPr>
              <a:t>2 days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ahoma"/>
              </a:rPr>
              <a:t>: </a:t>
            </a:r>
          </a:p>
          <a:p>
            <a:pPr eaLnBrk="0" hangingPunct="0">
              <a:defRPr/>
            </a:pPr>
            <a:endParaRPr lang="en-US" sz="1400" dirty="0">
              <a:solidFill>
                <a:schemeClr val="accent5">
                  <a:lumMod val="75000"/>
                </a:schemeClr>
              </a:solidFill>
              <a:latin typeface="Tahoma"/>
            </a:endParaRPr>
          </a:p>
          <a:p>
            <a:pPr eaLnBrk="0" hangingPunct="0">
              <a:defRPr/>
            </a:pPr>
            <a:r>
              <a:rPr lang="en-US" sz="1400" baseline="30000" dirty="0" smtClean="0">
                <a:solidFill>
                  <a:schemeClr val="accent5">
                    <a:lumMod val="75000"/>
                  </a:schemeClr>
                </a:solidFill>
                <a:latin typeface="Tahoma"/>
              </a:rPr>
              <a:t>24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Tahoma"/>
              </a:rPr>
              <a:t>Na (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Symbol" panose="05050102010706020507" pitchFamily="18" charset="2"/>
              </a:rPr>
              <a:t>b</a:t>
            </a:r>
            <a:r>
              <a:rPr lang="en-US" sz="1400" baseline="30000" dirty="0" smtClean="0">
                <a:solidFill>
                  <a:schemeClr val="accent5">
                    <a:lumMod val="75000"/>
                  </a:schemeClr>
                </a:solidFill>
                <a:latin typeface="Tahoma"/>
              </a:rPr>
              <a:t>-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Tahoma"/>
              </a:rPr>
              <a:t>, t</a:t>
            </a:r>
            <a:r>
              <a:rPr lang="en-US" sz="1400" baseline="-25000" dirty="0" smtClean="0">
                <a:solidFill>
                  <a:schemeClr val="accent5">
                    <a:lumMod val="75000"/>
                  </a:schemeClr>
                </a:solidFill>
                <a:latin typeface="Tahoma"/>
              </a:rPr>
              <a:t>1/2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Tahoma"/>
              </a:rPr>
              <a:t>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ahoma"/>
              </a:rPr>
              <a:t>=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Tahoma"/>
              </a:rPr>
              <a:t>15h)</a:t>
            </a:r>
            <a:endParaRPr lang="en-US" sz="1400" dirty="0">
              <a:solidFill>
                <a:schemeClr val="accent5">
                  <a:lumMod val="75000"/>
                </a:schemeClr>
              </a:solidFill>
              <a:latin typeface="Tahoma"/>
            </a:endParaRPr>
          </a:p>
        </p:txBody>
      </p:sp>
      <p:sp>
        <p:nvSpPr>
          <p:cNvPr id="20" name="Oval 25"/>
          <p:cNvSpPr>
            <a:spLocks noChangeArrowheads="1"/>
          </p:cNvSpPr>
          <p:nvPr/>
        </p:nvSpPr>
        <p:spPr bwMode="auto">
          <a:xfrm>
            <a:off x="4369947" y="2264229"/>
            <a:ext cx="907448" cy="1750421"/>
          </a:xfrm>
          <a:prstGeom prst="ellipse">
            <a:avLst/>
          </a:prstGeom>
          <a:noFill/>
          <a:ln w="19050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1400">
              <a:solidFill>
                <a:srgbClr val="40458C"/>
              </a:solidFill>
              <a:latin typeface="Tahoma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365824" y="1106537"/>
            <a:ext cx="2514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000" dirty="0" smtClean="0">
                <a:solidFill>
                  <a:srgbClr val="000000"/>
                </a:solidFill>
                <a:latin typeface="Comic Sans MS" pitchFamily="66" charset="0"/>
              </a:rPr>
              <a:t> [M</a:t>
            </a:r>
            <a:r>
              <a:rPr lang="en-US" sz="1000" dirty="0">
                <a:solidFill>
                  <a:srgbClr val="000000"/>
                </a:solidFill>
                <a:latin typeface="Comic Sans MS" pitchFamily="66" charset="0"/>
              </a:rPr>
              <a:t>. </a:t>
            </a:r>
            <a:r>
              <a:rPr lang="en-US" sz="1000" dirty="0" err="1" smtClean="0">
                <a:solidFill>
                  <a:srgbClr val="000000"/>
                </a:solidFill>
                <a:latin typeface="Comic Sans MS" pitchFamily="66" charset="0"/>
              </a:rPr>
              <a:t>Brugger</a:t>
            </a:r>
            <a:r>
              <a:rPr lang="en-US" sz="10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000" i="1" dirty="0">
                <a:solidFill>
                  <a:srgbClr val="000000"/>
                </a:solidFill>
                <a:latin typeface="Comic Sans MS" pitchFamily="66" charset="0"/>
              </a:rPr>
              <a:t>et al</a:t>
            </a:r>
            <a:r>
              <a:rPr lang="en-US" sz="1000" i="1" dirty="0" smtClean="0">
                <a:solidFill>
                  <a:srgbClr val="000000"/>
                </a:solidFill>
                <a:latin typeface="Comic Sans MS" pitchFamily="66" charset="0"/>
              </a:rPr>
              <a:t>.,</a:t>
            </a:r>
            <a:endParaRPr lang="en-US" sz="10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/>
            <a:r>
              <a:rPr lang="en-US" sz="1000" dirty="0" err="1" smtClean="0">
                <a:solidFill>
                  <a:srgbClr val="000000"/>
                </a:solidFill>
                <a:latin typeface="Comic Sans MS" pitchFamily="66" charset="0"/>
              </a:rPr>
              <a:t>Radiat</a:t>
            </a:r>
            <a:r>
              <a:rPr lang="en-US" sz="1000" dirty="0">
                <a:solidFill>
                  <a:srgbClr val="000000"/>
                </a:solidFill>
                <a:latin typeface="Comic Sans MS" pitchFamily="66" charset="0"/>
              </a:rPr>
              <a:t>. Prot. </a:t>
            </a:r>
            <a:r>
              <a:rPr lang="en-US" sz="1000" dirty="0" err="1">
                <a:solidFill>
                  <a:srgbClr val="000000"/>
                </a:solidFill>
                <a:latin typeface="Comic Sans MS" pitchFamily="66" charset="0"/>
              </a:rPr>
              <a:t>Dosim</a:t>
            </a:r>
            <a:r>
              <a:rPr lang="en-US" sz="1000" dirty="0">
                <a:solidFill>
                  <a:srgbClr val="000000"/>
                </a:solidFill>
                <a:latin typeface="Comic Sans MS" pitchFamily="66" charset="0"/>
              </a:rPr>
              <a:t>. 116 (2005) </a:t>
            </a:r>
            <a:r>
              <a:rPr lang="en-US" sz="1000" dirty="0" smtClean="0">
                <a:solidFill>
                  <a:srgbClr val="000000"/>
                </a:solidFill>
                <a:latin typeface="Comic Sans MS" pitchFamily="66" charset="0"/>
              </a:rPr>
              <a:t>12-15]</a:t>
            </a:r>
            <a:endParaRPr lang="en-US" sz="1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90151" y="864554"/>
            <a:ext cx="82886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Clr>
                <a:srgbClr val="B7C1EB"/>
              </a:buClr>
              <a:defRPr/>
            </a:pPr>
            <a:r>
              <a:rPr lang="en-US" dirty="0">
                <a:solidFill>
                  <a:srgbClr val="0000FF"/>
                </a:solidFill>
                <a:latin typeface="Tahoma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ahoma"/>
              </a:rPr>
              <a:t>A benchmarking experiment at CERF: Irradiation </a:t>
            </a:r>
            <a:r>
              <a:rPr lang="en-US" dirty="0">
                <a:solidFill>
                  <a:srgbClr val="0000FF"/>
                </a:solidFill>
                <a:latin typeface="Tahoma"/>
              </a:rPr>
              <a:t>of samples of different materials</a:t>
            </a:r>
            <a:r>
              <a:rPr lang="en-US" dirty="0">
                <a:solidFill>
                  <a:srgbClr val="B7C1EB"/>
                </a:solidFill>
                <a:latin typeface="Tahom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ahoma"/>
              </a:rPr>
              <a:t>in 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the stray </a:t>
            </a:r>
            <a:r>
              <a:rPr lang="en-US" dirty="0" smtClean="0">
                <a:solidFill>
                  <a:srgbClr val="000000"/>
                </a:solidFill>
                <a:latin typeface="Tahoma"/>
              </a:rPr>
              <a:t>particle 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field created by </a:t>
            </a:r>
          </a:p>
          <a:p>
            <a:pPr eaLnBrk="0" hangingPunct="0">
              <a:buClr>
                <a:srgbClr val="B7C1EB"/>
              </a:buClr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 the interaction of a 120 GeV positively charged </a:t>
            </a:r>
            <a:r>
              <a:rPr lang="en-US" dirty="0" err="1">
                <a:solidFill>
                  <a:srgbClr val="000000"/>
                </a:solidFill>
                <a:latin typeface="Tahoma"/>
              </a:rPr>
              <a:t>hadron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beam in a copper target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498503" y="1984918"/>
            <a:ext cx="817714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8515505" y="1682254"/>
            <a:ext cx="3745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i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endParaRPr lang="en-US" i="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76817" y="1553343"/>
            <a:ext cx="16675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i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current</a:t>
            </a:r>
          </a:p>
          <a:p>
            <a:pPr eaLnBrk="0" hangingPunct="0"/>
            <a:r>
              <a:rPr lang="en-US" i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instantaneous </a:t>
            </a:r>
            <a:r>
              <a:rPr lang="en-US" i="1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lumi</a:t>
            </a:r>
            <a:endParaRPr lang="en-US" i="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6852017" y="1565027"/>
            <a:ext cx="16675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i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accumulated intensity</a:t>
            </a:r>
          </a:p>
          <a:p>
            <a:pPr eaLnBrk="0" hangingPunct="0"/>
            <a:r>
              <a:rPr lang="en-US" i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integrated </a:t>
            </a:r>
            <a:r>
              <a:rPr lang="en-US" i="1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lumi</a:t>
            </a:r>
            <a:endParaRPr lang="en-US" i="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676817" y="2040673"/>
            <a:ext cx="22217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short-lived isotopes (~ low Z)</a:t>
            </a:r>
            <a:endParaRPr lang="en-US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6852017" y="2036440"/>
            <a:ext cx="22217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long-lived isotopes (~ high Z)</a:t>
            </a:r>
            <a:endParaRPr lang="en-US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9" grpId="0"/>
      <p:bldP spid="20" grpId="0" animBg="1"/>
      <p:bldP spid="16" grpId="0"/>
      <p:bldP spid="17" grpId="0"/>
      <p:bldP spid="18" grpId="0"/>
      <p:bldP spid="21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64641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RESIDUAL DOSE RATE MAPS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"/>
          <a:stretch/>
        </p:blipFill>
        <p:spPr bwMode="auto">
          <a:xfrm>
            <a:off x="4865398" y="1215284"/>
            <a:ext cx="3889407" cy="2561136"/>
          </a:xfrm>
          <a:prstGeom prst="rect">
            <a:avLst/>
          </a:prstGeom>
          <a:ln w="28575" cap="sq">
            <a:solidFill>
              <a:srgbClr val="9BBB59">
                <a:lumMod val="50000"/>
              </a:srgb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2"/>
          <a:stretch/>
        </p:blipFill>
        <p:spPr bwMode="auto">
          <a:xfrm>
            <a:off x="4848287" y="3867784"/>
            <a:ext cx="3906518" cy="2613026"/>
          </a:xfrm>
          <a:prstGeom prst="rect">
            <a:avLst/>
          </a:prstGeom>
          <a:ln w="28575">
            <a:solidFill>
              <a:srgbClr val="9BBB59">
                <a:lumMod val="50000"/>
              </a:srgbClr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255738" y="1246447"/>
            <a:ext cx="300038" cy="138113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1905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</a:t>
            </a:r>
            <a:endParaRPr kumimoji="0" lang="en-GB" sz="6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2175807">
            <a:off x="8312890" y="1076785"/>
            <a:ext cx="747818" cy="27699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 40 cm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69998" y="3933506"/>
            <a:ext cx="300038" cy="138113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1905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</a:t>
            </a:r>
            <a:endParaRPr kumimoji="0" lang="en-GB" sz="6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1" y="1180276"/>
            <a:ext cx="4071360" cy="26311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0" y="3565440"/>
            <a:ext cx="4122462" cy="2678198"/>
          </a:xfrm>
          <a:prstGeom prst="rect">
            <a:avLst/>
          </a:prstGeom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530860" y="830191"/>
            <a:ext cx="72546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Clr>
                <a:srgbClr val="B7C1EB"/>
              </a:buClr>
              <a:defRPr/>
            </a:pPr>
            <a:r>
              <a:rPr lang="en-US" dirty="0" smtClean="0">
                <a:solidFill>
                  <a:srgbClr val="FF0000"/>
                </a:solidFill>
                <a:latin typeface="Tahoma"/>
              </a:rPr>
              <a:t>HL-LHC final focus triplet around ATLAS and CMS		</a:t>
            </a:r>
            <a:r>
              <a:rPr lang="en-US" dirty="0" smtClean="0">
                <a:latin typeface="Tahoma"/>
              </a:rPr>
              <a:t>900fb</a:t>
            </a:r>
            <a:r>
              <a:rPr lang="en-US" baseline="30000" dirty="0" smtClean="0">
                <a:latin typeface="Tahoma"/>
              </a:rPr>
              <a:t>-1</a:t>
            </a:r>
            <a:r>
              <a:rPr lang="en-US" dirty="0" smtClean="0">
                <a:latin typeface="Tahoma"/>
              </a:rPr>
              <a:t> between Long Shutdowns</a:t>
            </a:r>
            <a:endParaRPr lang="en-US" dirty="0">
              <a:latin typeface="Tahoma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064843" y="1188985"/>
            <a:ext cx="766355" cy="194072"/>
          </a:xfrm>
          <a:prstGeom prst="ellipse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2083172" y="3580857"/>
            <a:ext cx="766355" cy="194072"/>
          </a:xfrm>
          <a:prstGeom prst="ellipse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222632" y="6243638"/>
            <a:ext cx="2045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 dirty="0" smtClean="0">
                <a:ea typeface="Tahoma" pitchFamily="34" charset="0"/>
                <a:cs typeface="Tahoma" pitchFamily="34" charset="0"/>
              </a:rPr>
              <a:t>[C. </a:t>
            </a:r>
            <a:r>
              <a:rPr lang="en-US" sz="1000" dirty="0" err="1" smtClean="0">
                <a:ea typeface="Tahoma" pitchFamily="34" charset="0"/>
                <a:cs typeface="Tahoma" pitchFamily="34" charset="0"/>
              </a:rPr>
              <a:t>Adorisio</a:t>
            </a:r>
            <a:r>
              <a:rPr lang="en-US" sz="1000" dirty="0" smtClean="0">
                <a:ea typeface="Tahoma" pitchFamily="34" charset="0"/>
                <a:cs typeface="Tahoma" pitchFamily="34" charset="0"/>
              </a:rPr>
              <a:t> and S. </a:t>
            </a:r>
            <a:r>
              <a:rPr lang="en-US" sz="1000" dirty="0" err="1" smtClean="0">
                <a:ea typeface="Tahoma" pitchFamily="34" charset="0"/>
                <a:cs typeface="Tahoma" pitchFamily="34" charset="0"/>
              </a:rPr>
              <a:t>Roesler</a:t>
            </a:r>
            <a:r>
              <a:rPr lang="en-US" sz="1000" dirty="0" smtClean="0">
                <a:ea typeface="Tahoma" pitchFamily="34" charset="0"/>
                <a:cs typeface="Tahoma" pitchFamily="34" charset="0"/>
              </a:rPr>
              <a:t>, </a:t>
            </a:r>
          </a:p>
          <a:p>
            <a:pPr eaLnBrk="1" hangingPunct="1"/>
            <a:r>
              <a:rPr lang="en-US" sz="1000" dirty="0" smtClean="0"/>
              <a:t>HL-LHC TC, Sep 30, 2014]</a:t>
            </a:r>
            <a:endParaRPr lang="en-US" sz="1000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2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64641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INTERVENTION PLAN</a:t>
            </a:r>
            <a:endParaRPr lang="en-US" sz="2800" dirty="0">
              <a:solidFill>
                <a:srgbClr val="0066FF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820881" y="1473491"/>
          <a:ext cx="2682621" cy="3671560"/>
        </p:xfrm>
        <a:graphic>
          <a:graphicData uri="http://schemas.openxmlformats.org/drawingml/2006/table">
            <a:tbl>
              <a:tblPr/>
              <a:tblGrid>
                <a:gridCol w="1355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1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100" b="1" u="none" strike="noStrike" dirty="0">
                          <a:effectLst/>
                        </a:rPr>
                        <a:t>dose per action </a:t>
                      </a:r>
                      <a:r>
                        <a:rPr lang="en-GB" sz="1100" b="1" u="none" strike="noStrike" dirty="0" smtClean="0">
                          <a:effectLst/>
                        </a:rPr>
                        <a:t>(</a:t>
                      </a:r>
                      <a:r>
                        <a:rPr lang="en-GB" sz="1100" b="1" u="none" strike="noStrike" dirty="0" err="1" smtClean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100" b="1" u="none" strike="noStrike" dirty="0" err="1" smtClean="0">
                          <a:effectLst/>
                        </a:rPr>
                        <a:t>Sv</a:t>
                      </a:r>
                      <a:r>
                        <a:rPr lang="en-GB" sz="1100" b="1" u="none" strike="noStrike" dirty="0">
                          <a:effectLst/>
                        </a:rPr>
                        <a:t>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100" b="1" u="none" strike="noStrike" dirty="0">
                          <a:effectLst/>
                        </a:rPr>
                        <a:t>individual dose </a:t>
                      </a:r>
                      <a:r>
                        <a:rPr lang="en-GB" sz="1100" b="1" u="none" strike="noStrike" dirty="0" smtClean="0">
                          <a:effectLst/>
                        </a:rPr>
                        <a:t>(</a:t>
                      </a:r>
                      <a:r>
                        <a:rPr lang="en-GB" sz="1100" b="1" u="none" strike="noStrike" dirty="0" err="1" smtClean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100" b="1" u="none" strike="noStrike" dirty="0" err="1" smtClean="0">
                          <a:effectLst/>
                        </a:rPr>
                        <a:t>Sv</a:t>
                      </a:r>
                      <a:r>
                        <a:rPr lang="en-GB" sz="1100" b="1" u="none" strike="noStrike" dirty="0">
                          <a:effectLst/>
                        </a:rPr>
                        <a:t>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290</a:t>
                      </a:r>
                      <a:endParaRPr lang="en-GB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145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7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103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 smtClean="0">
                          <a:effectLst/>
                        </a:rPr>
                        <a:t>48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 smtClean="0">
                          <a:effectLst/>
                        </a:rPr>
                        <a:t>427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 smtClean="0">
                          <a:effectLst/>
                        </a:rPr>
                        <a:t>138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206</a:t>
                      </a:r>
                      <a:endParaRPr lang="en-GB" sz="1200" u="none" strike="noStrike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 smtClean="0">
                          <a:effectLst/>
                        </a:rPr>
                        <a:t>206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 smtClean="0">
                          <a:effectLst/>
                        </a:rPr>
                        <a:t>206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 smtClean="0">
                          <a:effectLst/>
                        </a:rPr>
                        <a:t>48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8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155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258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919628" y="5229901"/>
            <a:ext cx="2529017" cy="369332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Collective Dose 1.4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mSv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3835" y="1065931"/>
            <a:ext cx="1960605" cy="307777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months cooling time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38120" y="1485277"/>
          <a:ext cx="4293327" cy="3655310"/>
        </p:xfrm>
        <a:graphic>
          <a:graphicData uri="http://schemas.openxmlformats.org/drawingml/2006/table">
            <a:tbl>
              <a:tblPr/>
              <a:tblGrid>
                <a:gridCol w="410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5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b="1" u="none" strike="noStrike" dirty="0">
                          <a:effectLst/>
                        </a:rPr>
                        <a:t>team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b="1" u="none" strike="noStrike" dirty="0">
                          <a:effectLst/>
                        </a:rPr>
                        <a:t> # person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</a:rPr>
                        <a:t>action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distance from the beam pipe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duration </a:t>
                      </a: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(minutes)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T0</a:t>
                      </a:r>
                      <a:endParaRPr lang="en-GB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Valve investigation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400 mm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Jacket and cabling removal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in contact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B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Pneumatic system disconnection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400 mm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B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Flanges disconnection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in contact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B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V</a:t>
                      </a:r>
                      <a:r>
                        <a:rPr lang="en-GB" sz="1200" u="none" strike="noStrike" dirty="0" smtClean="0">
                          <a:effectLst/>
                        </a:rPr>
                        <a:t>alve </a:t>
                      </a:r>
                      <a:r>
                        <a:rPr lang="en-GB" sz="1200" u="none" strike="noStrike" dirty="0">
                          <a:effectLst/>
                        </a:rPr>
                        <a:t>removal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in contact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B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V</a:t>
                      </a:r>
                      <a:r>
                        <a:rPr lang="en-GB" sz="1200" u="none" strike="noStrike" dirty="0" smtClean="0">
                          <a:effectLst/>
                        </a:rPr>
                        <a:t>alve </a:t>
                      </a:r>
                      <a:r>
                        <a:rPr lang="en-GB" sz="1200" u="none" strike="noStrike" dirty="0">
                          <a:effectLst/>
                        </a:rPr>
                        <a:t>re-installation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in contact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B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Flanges reconnection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in contact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B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Pneumatic system reconnection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400 mm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Jacket and cabling installation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in contact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43716" y="871953"/>
            <a:ext cx="48601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Clr>
                <a:srgbClr val="B7C1EB"/>
              </a:buClr>
              <a:defRPr/>
            </a:pPr>
            <a:r>
              <a:rPr lang="en-US" dirty="0" smtClean="0">
                <a:latin typeface="Tahoma"/>
              </a:rPr>
              <a:t>valve exchange in the TAS-Q1 region at 22m from the collision point</a:t>
            </a:r>
            <a:endParaRPr lang="en-US" dirty="0">
              <a:latin typeface="Tahoma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2152" y="5606853"/>
            <a:ext cx="81646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/>
            <a:r>
              <a:rPr lang="en-US" dirty="0" smtClean="0">
                <a:ea typeface="Tahoma" pitchFamily="34" charset="0"/>
                <a:cs typeface="Tahoma" pitchFamily="34" charset="0"/>
              </a:rPr>
              <a:t>limit </a:t>
            </a:r>
            <a:r>
              <a:rPr lang="en-US" dirty="0">
                <a:ea typeface="Tahoma" pitchFamily="34" charset="0"/>
                <a:cs typeface="Tahoma" pitchFamily="34" charset="0"/>
              </a:rPr>
              <a:t>of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6 or 20 </a:t>
            </a:r>
            <a:r>
              <a:rPr lang="en-US" dirty="0" err="1" smtClean="0">
                <a:ea typeface="Tahoma" pitchFamily="34" charset="0"/>
                <a:cs typeface="Tahoma" pitchFamily="34" charset="0"/>
              </a:rPr>
              <a:t>mSv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/y depending on the worker category</a:t>
            </a:r>
            <a:endParaRPr lang="en-US" dirty="0">
              <a:ea typeface="Tahoma" pitchFamily="34" charset="0"/>
              <a:cs typeface="Tahoma" pitchFamily="34" charset="0"/>
            </a:endParaRPr>
          </a:p>
          <a:p>
            <a:pPr algn="just" eaLnBrk="1" hangingPunct="1"/>
            <a:r>
              <a:rPr lang="en-US" dirty="0">
                <a:ea typeface="Tahoma" pitchFamily="34" charset="0"/>
                <a:cs typeface="Tahoma" pitchFamily="34" charset="0"/>
              </a:rPr>
              <a:t>with optimization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threshold </a:t>
            </a:r>
            <a:r>
              <a:rPr lang="en-US" dirty="0">
                <a:ea typeface="Tahoma" pitchFamily="34" charset="0"/>
                <a:cs typeface="Tahoma" pitchFamily="34" charset="0"/>
              </a:rPr>
              <a:t>of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100 </a:t>
            </a:r>
            <a:r>
              <a:rPr lang="en-US" dirty="0" err="1" smtClean="0">
                <a:ea typeface="Tahoma" pitchFamily="34" charset="0"/>
                <a:cs typeface="Tahoma" pitchFamily="34" charset="0"/>
              </a:rPr>
              <a:t>uSv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/y and design criterion requiring not to surpass </a:t>
            </a:r>
            <a:r>
              <a:rPr lang="en-US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2 </a:t>
            </a:r>
            <a:r>
              <a:rPr lang="en-US" dirty="0" err="1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mSv</a:t>
            </a:r>
            <a:r>
              <a:rPr lang="en-US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 per intervention/year</a:t>
            </a:r>
            <a:endParaRPr lang="en-US" dirty="0">
              <a:solidFill>
                <a:srgbClr val="0000FF"/>
              </a:solidFill>
              <a:latin typeface="Tahoma"/>
            </a:endParaRP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7380065" y="1065931"/>
            <a:ext cx="17639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 dirty="0" smtClean="0">
                <a:ea typeface="Tahoma" pitchFamily="34" charset="0"/>
                <a:cs typeface="Tahoma" pitchFamily="34" charset="0"/>
              </a:rPr>
              <a:t>[C. </a:t>
            </a:r>
            <a:r>
              <a:rPr lang="en-US" sz="1000" dirty="0" err="1" smtClean="0">
                <a:ea typeface="Tahoma" pitchFamily="34" charset="0"/>
                <a:cs typeface="Tahoma" pitchFamily="34" charset="0"/>
              </a:rPr>
              <a:t>Adorisio</a:t>
            </a:r>
            <a:r>
              <a:rPr lang="en-US" sz="1000" dirty="0" smtClean="0">
                <a:ea typeface="Tahoma" pitchFamily="34" charset="0"/>
                <a:cs typeface="Tahoma" pitchFamily="34" charset="0"/>
              </a:rPr>
              <a:t> and S. </a:t>
            </a:r>
            <a:r>
              <a:rPr lang="en-US" sz="1000" dirty="0" err="1" smtClean="0">
                <a:ea typeface="Tahoma" pitchFamily="34" charset="0"/>
                <a:cs typeface="Tahoma" pitchFamily="34" charset="0"/>
              </a:rPr>
              <a:t>Roesler</a:t>
            </a:r>
            <a:r>
              <a:rPr lang="en-US" sz="1000" dirty="0" smtClean="0">
                <a:ea typeface="Tahoma" pitchFamily="34" charset="0"/>
                <a:cs typeface="Tahoma" pitchFamily="34" charset="0"/>
              </a:rPr>
              <a:t>, </a:t>
            </a:r>
          </a:p>
          <a:p>
            <a:pPr eaLnBrk="1" hangingPunct="1"/>
            <a:r>
              <a:rPr lang="en-US" sz="1000" dirty="0" smtClean="0"/>
              <a:t>HL-LHC TC, Sep 30, 2014]</a:t>
            </a:r>
            <a:endParaRPr lang="en-US" sz="10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590732" y="1156572"/>
            <a:ext cx="20534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 dirty="0" smtClean="0">
                <a:ea typeface="Tahoma" pitchFamily="34" charset="0"/>
                <a:cs typeface="Tahoma" pitchFamily="34" charset="0"/>
              </a:rPr>
              <a:t>[</a:t>
            </a:r>
            <a:r>
              <a:rPr lang="en-US" sz="1000" dirty="0" smtClean="0"/>
              <a:t>work example by C. </a:t>
            </a:r>
            <a:r>
              <a:rPr lang="en-US" sz="1000" dirty="0" err="1" smtClean="0"/>
              <a:t>Garion</a:t>
            </a:r>
            <a:r>
              <a:rPr lang="en-US" sz="1000" dirty="0" smtClean="0"/>
              <a:t>]</a:t>
            </a:r>
            <a:endParaRPr lang="en-US" sz="1000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9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55588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ELECTROMAGNETIC SHOWERS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29" name="Picture 2" descr="File:Shower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169" y="1112709"/>
            <a:ext cx="2902893" cy="2235049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3650206" y="1254114"/>
            <a:ext cx="547149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a typeface="Tahoma" pitchFamily="34" charset="0"/>
                <a:cs typeface="Tahoma" pitchFamily="34" charset="0"/>
              </a:rPr>
              <a:t>development stops after </a:t>
            </a:r>
            <a:r>
              <a:rPr lang="en-US" sz="1800" i="1" dirty="0" err="1" smtClean="0">
                <a:ea typeface="Tahoma" pitchFamily="34" charset="0"/>
                <a:cs typeface="Tahoma" pitchFamily="34" charset="0"/>
              </a:rPr>
              <a:t>t</a:t>
            </a:r>
            <a:r>
              <a:rPr lang="en-US" sz="1800" i="1" baseline="-25000" dirty="0" err="1" smtClean="0">
                <a:ea typeface="Tahoma" pitchFamily="34" charset="0"/>
                <a:cs typeface="Tahoma" pitchFamily="34" charset="0"/>
              </a:rPr>
              <a:t>max</a:t>
            </a:r>
            <a:r>
              <a:rPr lang="en-US" sz="1800" dirty="0" smtClean="0">
                <a:ea typeface="Tahoma" pitchFamily="34" charset="0"/>
                <a:cs typeface="Tahoma" pitchFamily="34" charset="0"/>
              </a:rPr>
              <a:t> radiation lengths X</a:t>
            </a:r>
            <a:r>
              <a:rPr lang="en-US" sz="1800" baseline="-25000" dirty="0" smtClean="0">
                <a:ea typeface="Tahoma" pitchFamily="34" charset="0"/>
                <a:cs typeface="Tahoma" pitchFamily="34" charset="0"/>
              </a:rPr>
              <a:t>0</a:t>
            </a:r>
            <a:r>
              <a:rPr lang="en-US" sz="1800" dirty="0" smtClean="0">
                <a:ea typeface="Tahoma" pitchFamily="34" charset="0"/>
                <a:cs typeface="Tahoma" pitchFamily="34" charset="0"/>
              </a:rPr>
              <a:t> as energy per particle reaches the </a:t>
            </a:r>
            <a:r>
              <a:rPr lang="en-US" sz="180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critical energy </a:t>
            </a:r>
            <a:r>
              <a:rPr lang="en-US" sz="1800" i="1" dirty="0" err="1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E</a:t>
            </a:r>
            <a:r>
              <a:rPr lang="en-US" sz="1800" i="1" baseline="-25000" dirty="0" err="1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c</a:t>
            </a:r>
            <a:r>
              <a:rPr lang="en-US" sz="1800" dirty="0" smtClean="0">
                <a:ea typeface="Tahoma" pitchFamily="34" charset="0"/>
                <a:cs typeface="Tahoma" pitchFamily="34" charset="0"/>
              </a:rPr>
              <a:t> 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72509" y="2621019"/>
            <a:ext cx="428946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a typeface="Tahoma" pitchFamily="34" charset="0"/>
                <a:cs typeface="Tahoma" pitchFamily="34" charset="0"/>
              </a:rPr>
              <a:t>shower depth increases logarithmically with initial energy E</a:t>
            </a:r>
            <a:r>
              <a:rPr lang="en-US" sz="1800" baseline="-25000" dirty="0" smtClean="0">
                <a:ea typeface="Tahoma" pitchFamily="34" charset="0"/>
                <a:cs typeface="Tahoma" pitchFamily="34" charset="0"/>
              </a:rPr>
              <a:t>0</a:t>
            </a:r>
            <a:r>
              <a:rPr lang="en-US" sz="1800" dirty="0" smtClean="0">
                <a:ea typeface="Tahoma" pitchFamily="34" charset="0"/>
                <a:cs typeface="Tahoma" pitchFamily="34" charset="0"/>
              </a:rPr>
              <a:t> </a:t>
            </a:r>
            <a:endParaRPr lang="en-US" sz="1800" baseline="-25000" dirty="0" smtClean="0"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906724" y="1972094"/>
            <a:ext cx="7690867" cy="4196142"/>
            <a:chOff x="906724" y="1972094"/>
            <a:chExt cx="7690867" cy="41961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r="15562" b="46885"/>
            <a:stretch/>
          </p:blipFill>
          <p:spPr>
            <a:xfrm>
              <a:off x="906724" y="3338999"/>
              <a:ext cx="6735946" cy="2698081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198187" y="5860459"/>
              <a:ext cx="337995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90% of deposited energy within ~ 1 R</a:t>
              </a:r>
              <a:r>
                <a:rPr lang="en-US" sz="1400" baseline="-25000" dirty="0" smtClean="0">
                  <a:ea typeface="Tahoma" pitchFamily="34" charset="0"/>
                  <a:cs typeface="Tahoma" pitchFamily="34" charset="0"/>
                </a:rPr>
                <a:t>M</a:t>
              </a:r>
              <a:r>
                <a:rPr lang="en-US" sz="1400" dirty="0" smtClean="0">
                  <a:ea typeface="Tahoma" pitchFamily="34" charset="0"/>
                  <a:cs typeface="Tahoma" pitchFamily="34" charset="0"/>
                </a:rPr>
                <a:t> </a:t>
              </a:r>
              <a:endParaRPr lang="en-US" sz="1400" baseline="-25000" dirty="0" smtClean="0"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062654" y="4962293"/>
              <a:ext cx="1862253" cy="3010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5018051" y="5765844"/>
              <a:ext cx="1951463" cy="248503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 bwMode="auto">
            <a:xfrm flipH="1">
              <a:off x="6969514" y="1972094"/>
              <a:ext cx="1628077" cy="379375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434" y="1947980"/>
            <a:ext cx="1142981" cy="5807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649" y="1947980"/>
            <a:ext cx="1600173" cy="5712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948611" y="2091874"/>
            <a:ext cx="66684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a typeface="Tahoma" pitchFamily="34" charset="0"/>
                <a:cs typeface="Tahoma" pitchFamily="34" charset="0"/>
              </a:rPr>
              <a:t>hence</a:t>
            </a:r>
            <a:endParaRPr lang="en-US" sz="1400" baseline="-25000" dirty="0" smtClean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10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64641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OPTIMIZATION PRINCIPLES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522514" y="1062446"/>
            <a:ext cx="8164286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en-US" altLang="en-US" sz="1600" dirty="0" smtClean="0">
                <a:solidFill>
                  <a:srgbClr val="0070C0"/>
                </a:solidFill>
                <a:latin typeface="Century Schoolbook"/>
              </a:rPr>
              <a:t>Material choice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en-US" altLang="en-US" sz="1600" dirty="0" smtClean="0">
              <a:solidFill>
                <a:srgbClr val="0000FF"/>
              </a:solidFill>
              <a:latin typeface="Century Schoolbook"/>
            </a:endParaRPr>
          </a:p>
          <a:p>
            <a:pPr marL="685800"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Schoolbook"/>
              </a:rPr>
              <a:t>Low activation properties to reduce residual doses and minimize radioactive waste </a:t>
            </a:r>
          </a:p>
          <a:p>
            <a:pPr marL="685800"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entury Schoolbook"/>
              </a:rPr>
              <a:t>Avoid materials for which no radioactive waste elimination pathway exists (e.g., highly flammable metallic activated waste) </a:t>
            </a:r>
            <a:endParaRPr lang="en-US" altLang="en-US" sz="1600" dirty="0" smtClean="0">
              <a:solidFill>
                <a:srgbClr val="0000FF"/>
              </a:solidFill>
              <a:latin typeface="Century Schoolbook"/>
            </a:endParaRPr>
          </a:p>
          <a:p>
            <a:pPr marL="685800"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Schoolbook"/>
              </a:rPr>
              <a:t>Radiation resistant </a:t>
            </a:r>
            <a:endParaRPr lang="en-US" altLang="en-US" sz="1400" dirty="0" smtClean="0">
              <a:solidFill>
                <a:prstClr val="black"/>
              </a:solidFill>
              <a:latin typeface="Century Schoolbook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en-US" altLang="en-US" sz="1600" dirty="0" smtClean="0">
              <a:solidFill>
                <a:srgbClr val="0000FF"/>
              </a:solidFill>
              <a:latin typeface="Century Schoolbook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en-US" altLang="en-US" sz="1600" dirty="0" smtClean="0">
                <a:solidFill>
                  <a:srgbClr val="0070C0"/>
                </a:solidFill>
                <a:latin typeface="Century Schoolbook"/>
              </a:rPr>
              <a:t>Optimized handling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en-US" altLang="en-US" sz="1600" dirty="0" smtClean="0">
              <a:solidFill>
                <a:srgbClr val="0000FF"/>
              </a:solidFill>
              <a:latin typeface="Century Schoolbook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entury Schoolbook"/>
              </a:rPr>
              <a:t>Easy access to components that need manual intervention (e.g., valves, electrical connectors) or complex manipulation (e.g., cables)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entury Schoolbook"/>
              </a:rPr>
              <a:t>Provisions for fast installation/maintenance/repair, in particular, around beam loss areas (</a:t>
            </a:r>
            <a:r>
              <a:rPr lang="en-US" altLang="en-US" sz="1400" i="1" dirty="0" smtClean="0">
                <a:solidFill>
                  <a:prstClr val="black"/>
                </a:solidFill>
                <a:latin typeface="Century Schoolbook"/>
              </a:rPr>
              <a:t>e.g., </a:t>
            </a:r>
            <a:r>
              <a:rPr lang="en-US" altLang="en-US" sz="1400" dirty="0" smtClean="0">
                <a:solidFill>
                  <a:prstClr val="black"/>
                </a:solidFill>
                <a:latin typeface="Century Schoolbook"/>
              </a:rPr>
              <a:t>plugin systems, quick-connect flanges, remote survey, remote bake-out)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entury Schoolbook"/>
              </a:rPr>
              <a:t>Foresee easy dismantling of components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en-US" altLang="en-US" sz="1600" dirty="0" smtClean="0">
              <a:solidFill>
                <a:srgbClr val="0000FF"/>
              </a:solidFill>
              <a:latin typeface="Century Schoolbook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en-US" altLang="en-US" sz="1600" dirty="0" smtClean="0">
                <a:solidFill>
                  <a:srgbClr val="0070C0"/>
                </a:solidFill>
                <a:latin typeface="Century Schoolbook"/>
              </a:rPr>
              <a:t>Limitation of installed material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en-US" altLang="en-US" sz="1600" dirty="0" smtClean="0">
              <a:solidFill>
                <a:srgbClr val="0000FF"/>
              </a:solidFill>
              <a:latin typeface="Century Schoolbook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entury Schoolbook"/>
              </a:rPr>
              <a:t>Install only components that are absolutely necessary, in particular in beam loss areas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entury Schoolbook"/>
              </a:rPr>
              <a:t>Reduction of radioactive waste</a:t>
            </a:r>
          </a:p>
        </p:txBody>
      </p:sp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6812645" y="5592034"/>
            <a:ext cx="2110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000" dirty="0" smtClean="0">
                <a:ea typeface="Tahoma" pitchFamily="34" charset="0"/>
                <a:cs typeface="Tahoma" pitchFamily="34" charset="0"/>
              </a:rPr>
              <a:t>[C. </a:t>
            </a:r>
            <a:r>
              <a:rPr lang="en-US" sz="1000" dirty="0" err="1" smtClean="0">
                <a:ea typeface="Tahoma" pitchFamily="34" charset="0"/>
                <a:cs typeface="Tahoma" pitchFamily="34" charset="0"/>
              </a:rPr>
              <a:t>Adorisio</a:t>
            </a:r>
            <a:r>
              <a:rPr lang="en-US" sz="1000" dirty="0" smtClean="0">
                <a:ea typeface="Tahoma" pitchFamily="34" charset="0"/>
                <a:cs typeface="Tahoma" pitchFamily="34" charset="0"/>
              </a:rPr>
              <a:t> and S. </a:t>
            </a:r>
            <a:r>
              <a:rPr lang="en-US" sz="1000" dirty="0" err="1" smtClean="0">
                <a:ea typeface="Tahoma" pitchFamily="34" charset="0"/>
                <a:cs typeface="Tahoma" pitchFamily="34" charset="0"/>
              </a:rPr>
              <a:t>Roesler</a:t>
            </a:r>
            <a:r>
              <a:rPr lang="en-US" sz="1000" dirty="0" smtClean="0">
                <a:ea typeface="Tahoma" pitchFamily="34" charset="0"/>
                <a:cs typeface="Tahoma" pitchFamily="34" charset="0"/>
              </a:rPr>
              <a:t>, </a:t>
            </a:r>
          </a:p>
          <a:p>
            <a:pPr eaLnBrk="1" hangingPunct="1"/>
            <a:r>
              <a:rPr lang="en-US" sz="1000" dirty="0" smtClean="0"/>
              <a:t>R2E and Availability Workshop, Oct 16, 2014]</a:t>
            </a:r>
            <a:endParaRPr lang="en-US" sz="1000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64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63922" y="264641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AIR ACTIVATION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275" y="1220731"/>
            <a:ext cx="4472340" cy="538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151" y="4435728"/>
            <a:ext cx="5665562" cy="749849"/>
          </a:xfrm>
          <a:prstGeom prst="rect">
            <a:avLst/>
          </a:prstGeom>
        </p:spPr>
      </p:pic>
      <p:sp>
        <p:nvSpPr>
          <p:cNvPr id="8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483072" y="950441"/>
            <a:ext cx="7650484" cy="8114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The activity of an air radioisotope (</a:t>
            </a:r>
            <a:r>
              <a:rPr lang="en-US" sz="1400" baseline="30000" dirty="0" smtClean="0"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Be, </a:t>
            </a:r>
            <a:r>
              <a:rPr lang="en-US" sz="1400" baseline="30000" dirty="0" smtClean="0"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C, </a:t>
            </a:r>
            <a:r>
              <a:rPr lang="en-US" sz="1400" baseline="30000" dirty="0" smtClean="0"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N, </a:t>
            </a:r>
            <a:r>
              <a:rPr lang="en-US" sz="1400" baseline="30000" dirty="0" smtClean="0"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O, </a:t>
            </a:r>
            <a:r>
              <a:rPr lang="en-US" sz="1400" baseline="30000" dirty="0" smtClean="0"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Cl, </a:t>
            </a:r>
            <a:r>
              <a:rPr lang="en-US" sz="1400" baseline="30000" dirty="0" smtClean="0"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Cl, etc.) in the irradiation area</a:t>
            </a:r>
          </a:p>
          <a:p>
            <a:pPr algn="just">
              <a:spcBef>
                <a:spcPts val="0"/>
              </a:spcBef>
              <a:buClr>
                <a:srgbClr val="6F89F7"/>
              </a:buClr>
              <a:buSzPct val="80000"/>
            </a:pPr>
            <a:r>
              <a:rPr lang="en-US" sz="1400" dirty="0" smtClean="0">
                <a:ea typeface="Tahoma" panose="020B0604030504040204" pitchFamily="34" charset="0"/>
                <a:cs typeface="Tahoma" panose="020B0604030504040204" pitchFamily="34" charset="0"/>
              </a:rPr>
              <a:t>at the end of the irradiation period T 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4" descr="Rectangle: Click to edit Master text styles&#10;Second level&#10;Third level&#10;Fourth level&#10;Fifth level"/>
              <p:cNvSpPr>
                <a:spLocks noChangeArrowheads="1"/>
              </p:cNvSpPr>
              <p:nvPr/>
            </p:nvSpPr>
            <p:spPr bwMode="auto">
              <a:xfrm>
                <a:off x="591017" y="1821546"/>
                <a:ext cx="7650484" cy="1041809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>
                  <a:spcBef>
                    <a:spcPts val="0"/>
                  </a:spcBef>
                  <a:buClr>
                    <a:srgbClr val="6F89F7"/>
                  </a:buClr>
                  <a:buSzPct val="80000"/>
                </a:pPr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𝑜𝑛</m:t>
                        </m:r>
                      </m:sub>
                    </m:sSub>
                  </m:oMath>
                </a14:m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 is the relative </a:t>
                </a:r>
                <a:r>
                  <a:rPr lang="en-US" sz="1400" dirty="0" smtClean="0">
                    <a:solidFill>
                      <a:srgbClr val="FF000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air exchange rate</a:t>
                </a:r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 during irradiation,</a:t>
                </a:r>
              </a:p>
              <a:p>
                <a:pPr algn="just">
                  <a:spcBef>
                    <a:spcPts val="0"/>
                  </a:spcBef>
                  <a:buClr>
                    <a:srgbClr val="6F89F7"/>
                  </a:buClr>
                  <a:buSzPct val="80000"/>
                </a:pPr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i.e. the fraction of the air volume renewed per unit time</a:t>
                </a:r>
              </a:p>
              <a:p>
                <a:pPr algn="just">
                  <a:spcBef>
                    <a:spcPts val="0"/>
                  </a:spcBef>
                  <a:buClr>
                    <a:srgbClr val="6F89F7"/>
                  </a:buClr>
                  <a:buSzPct val="80000"/>
                </a:pPr>
                <a:endParaRPr lang="en-US" sz="14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spcBef>
                    <a:spcPts val="0"/>
                  </a:spcBef>
                  <a:buClr>
                    <a:srgbClr val="6F89F7"/>
                  </a:buClr>
                  <a:buSzPct val="80000"/>
                </a:pPr>
                <a:endParaRPr lang="en-US" sz="1400" dirty="0" smtClean="0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spcBef>
                    <a:spcPts val="0"/>
                  </a:spcBef>
                  <a:buClr>
                    <a:srgbClr val="6F89F7"/>
                  </a:buClr>
                  <a:buSzPct val="80000"/>
                </a:pPr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 is the saturation activity</a:t>
                </a:r>
              </a:p>
            </p:txBody>
          </p:sp>
        </mc:Choice>
        <mc:Fallback xmlns="">
          <p:sp>
            <p:nvSpPr>
              <p:cNvPr id="9" name="Rectangle 4" descr="Rectangle: Click to edit Master text styles&#10;Second level&#10;Third level&#10;Fourth level&#10;Fifth level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017" y="1821546"/>
                <a:ext cx="7650484" cy="1041809"/>
              </a:xfrm>
              <a:prstGeom prst="rect">
                <a:avLst/>
              </a:prstGeom>
              <a:blipFill rotWithShape="0">
                <a:blip r:embed="rId5"/>
                <a:stretch>
                  <a:fillRect l="-239" t="-1170" b="-16959"/>
                </a:stretch>
              </a:blipFill>
              <a:ln w="254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115938" y="2415973"/>
            <a:ext cx="5647014" cy="1195823"/>
            <a:chOff x="3039786" y="2447680"/>
            <a:chExt cx="5647014" cy="11958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9774" y="2447680"/>
              <a:ext cx="5537026" cy="878617"/>
            </a:xfrm>
            <a:prstGeom prst="rect">
              <a:avLst/>
            </a:prstGeom>
          </p:spPr>
        </p:pic>
        <p:sp>
          <p:nvSpPr>
            <p:cNvPr id="11" name="Rectangle 4" descr="Rectangle: Click to edit Master text styles&#10;Second level&#10;Third level&#10;Fourth level&#10;Fifth level"/>
            <p:cNvSpPr>
              <a:spLocks noChangeArrowheads="1"/>
            </p:cNvSpPr>
            <p:nvPr/>
          </p:nvSpPr>
          <p:spPr bwMode="auto">
            <a:xfrm>
              <a:off x="3039786" y="3208720"/>
              <a:ext cx="1471750" cy="34238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ts val="0"/>
                </a:spcBef>
                <a:buClr>
                  <a:srgbClr val="6F89F7"/>
                </a:buClr>
                <a:buSzPct val="80000"/>
              </a:pP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irradiated air volume</a:t>
              </a:r>
              <a:endParaRPr lang="en-US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Rectangle 4" descr="Rectangle: Click to edit Master text styles&#10;Second level&#10;Third level&#10;Fourth level&#10;Fifth level"/>
            <p:cNvSpPr>
              <a:spLocks noChangeArrowheads="1"/>
            </p:cNvSpPr>
            <p:nvPr/>
          </p:nvSpPr>
          <p:spPr bwMode="auto">
            <a:xfrm>
              <a:off x="4621773" y="3301119"/>
              <a:ext cx="1839987" cy="34238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ts val="0"/>
                </a:spcBef>
                <a:buClr>
                  <a:srgbClr val="6F89F7"/>
                </a:buClr>
                <a:buSzPct val="80000"/>
              </a:pP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differential </a:t>
              </a:r>
              <a:r>
                <a:rPr lang="en-US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fluence</a:t>
              </a: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 rate of (hadron) particles (P=</a:t>
              </a:r>
              <a:r>
                <a:rPr lang="en-US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p,n,</a:t>
              </a:r>
              <a:r>
                <a:rPr lang="en-US" dirty="0" err="1" smtClean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p</a:t>
              </a:r>
              <a:r>
                <a:rPr lang="en-US" baseline="300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±</a:t>
              </a: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lang="en-US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Rectangle 4" descr="Rectangle: Click to edit Master text styles&#10;Second level&#10;Third level&#10;Fourth level&#10;Fifth level"/>
            <p:cNvSpPr>
              <a:spLocks noChangeArrowheads="1"/>
            </p:cNvSpPr>
            <p:nvPr/>
          </p:nvSpPr>
          <p:spPr bwMode="auto">
            <a:xfrm>
              <a:off x="5939445" y="3000559"/>
              <a:ext cx="1471750" cy="34238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ts val="0"/>
                </a:spcBef>
                <a:buClr>
                  <a:srgbClr val="6F89F7"/>
                </a:buClr>
                <a:buSzPct val="80000"/>
              </a:pP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production cross section</a:t>
              </a:r>
              <a:endParaRPr lang="en-US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ectangle 4" descr="Rectangle: Click to edit Master text styles&#10;Second level&#10;Third level&#10;Fourth level&#10;Fifth level"/>
            <p:cNvSpPr>
              <a:spLocks noChangeArrowheads="1"/>
            </p:cNvSpPr>
            <p:nvPr/>
          </p:nvSpPr>
          <p:spPr bwMode="auto">
            <a:xfrm>
              <a:off x="6908067" y="3226869"/>
              <a:ext cx="1643192" cy="34238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ts val="0"/>
                </a:spcBef>
                <a:buClr>
                  <a:srgbClr val="6F89F7"/>
                </a:buClr>
                <a:buSzPct val="80000"/>
              </a:pP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air atom density (T=</a:t>
              </a:r>
              <a:r>
                <a:rPr lang="en-US" baseline="30000" dirty="0" smtClean="0"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C,</a:t>
              </a:r>
              <a:r>
                <a:rPr lang="en-US" baseline="30000" dirty="0" smtClean="0"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N,</a:t>
              </a:r>
              <a:r>
                <a:rPr lang="en-US" baseline="30000" dirty="0" smtClean="0"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O,</a:t>
              </a:r>
              <a:r>
                <a:rPr lang="en-US" baseline="30000" dirty="0" smtClean="0"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r>
                <a:rPr lang="en-US" dirty="0" smtClean="0">
                  <a:ea typeface="Tahoma" panose="020B0604030504040204" pitchFamily="34" charset="0"/>
                  <a:cs typeface="Tahoma" panose="020B0604030504040204" pitchFamily="34" charset="0"/>
                </a:rPr>
                <a:t>Ar)</a:t>
              </a:r>
              <a:endParaRPr lang="en-US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V="1">
              <a:off x="3634684" y="2717970"/>
              <a:ext cx="674936" cy="50109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5634645" y="3050571"/>
              <a:ext cx="81647" cy="2505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 flipV="1">
              <a:off x="7425295" y="3034506"/>
              <a:ext cx="155018" cy="20816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4" descr="Rectangle: Click to edit Master text styles&#10;Second level&#10;Third level&#10;Fourth level&#10;Fifth level"/>
              <p:cNvSpPr>
                <a:spLocks noChangeArrowheads="1"/>
              </p:cNvSpPr>
              <p:nvPr/>
            </p:nvSpPr>
            <p:spPr bwMode="auto">
              <a:xfrm>
                <a:off x="591016" y="3965775"/>
                <a:ext cx="7650484" cy="31720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>
                  <a:spcBef>
                    <a:spcPts val="0"/>
                  </a:spcBef>
                  <a:buClr>
                    <a:srgbClr val="6F89F7"/>
                  </a:buClr>
                  <a:buSzPct val="80000"/>
                </a:pPr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Amount of </a:t>
                </a:r>
                <a:r>
                  <a:rPr lang="en-US" sz="1400" i="1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activity released into atmosphere all along the irradiation period</a:t>
                </a:r>
              </a:p>
              <a:p>
                <a:pPr algn="just">
                  <a:spcBef>
                    <a:spcPts val="0"/>
                  </a:spcBef>
                  <a:buClr>
                    <a:srgbClr val="6F89F7"/>
                  </a:buClr>
                  <a:buSzPct val="80000"/>
                </a:pPr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𝑜𝑛</m:t>
                        </m:r>
                      </m:sub>
                    </m:sSub>
                  </m:oMath>
                </a14:m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 is the time taken by the air flux to reach the release point from the irradiated area)</a:t>
                </a:r>
              </a:p>
            </p:txBody>
          </p:sp>
        </mc:Choice>
        <mc:Fallback xmlns="">
          <p:sp>
            <p:nvSpPr>
              <p:cNvPr id="27" name="Rectangle 4" descr="Rectangle: Click to edit Master text styles&#10;Second level&#10;Third level&#10;Fourth level&#10;Fifth level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016" y="3965775"/>
                <a:ext cx="7650484" cy="317206"/>
              </a:xfrm>
              <a:prstGeom prst="rect">
                <a:avLst/>
              </a:prstGeom>
              <a:blipFill rotWithShape="0">
                <a:blip r:embed="rId7"/>
                <a:stretch>
                  <a:fillRect l="-239" t="-3846" b="-82692"/>
                </a:stretch>
              </a:blipFill>
              <a:ln w="254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4" descr="Rectangle: Click to edit Master text styles&#10;Second level&#10;Third level&#10;Fourth level&#10;Fifth level"/>
              <p:cNvSpPr>
                <a:spLocks noChangeArrowheads="1"/>
              </p:cNvSpPr>
              <p:nvPr/>
            </p:nvSpPr>
            <p:spPr bwMode="auto">
              <a:xfrm>
                <a:off x="591016" y="5148393"/>
                <a:ext cx="7650484" cy="31720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just">
                  <a:spcBef>
                    <a:spcPts val="0"/>
                  </a:spcBef>
                  <a:buClr>
                    <a:srgbClr val="6F89F7"/>
                  </a:buClr>
                  <a:buSzPct val="80000"/>
                </a:pPr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Amount of </a:t>
                </a:r>
                <a:r>
                  <a:rPr lang="en-US" sz="1400" i="1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activity released into atmosphere after the end of the irradiation</a:t>
                </a:r>
              </a:p>
              <a:p>
                <a:pPr algn="just">
                  <a:spcBef>
                    <a:spcPts val="0"/>
                  </a:spcBef>
                  <a:buClr>
                    <a:srgbClr val="6F89F7"/>
                  </a:buClr>
                  <a:buSzPct val="80000"/>
                </a:pPr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𝑜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𝑓𝑓</m:t>
                        </m:r>
                      </m:sub>
                    </m:sSub>
                  </m:oMath>
                </a14:m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𝑜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𝑓𝑓</m:t>
                        </m:r>
                      </m:sub>
                    </m:sSub>
                  </m:oMath>
                </a14:m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𝑜𝑛</m:t>
                        </m:r>
                      </m:sub>
                    </m:sSub>
                  </m:oMath>
                </a14:m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𝑜𝑛</m:t>
                        </m:r>
                      </m:sub>
                    </m:sSub>
                  </m:oMath>
                </a14:m>
                <a:r>
                  <a:rPr lang="en-US" sz="1400" dirty="0" smtClean="0">
                    <a:ea typeface="Tahoma" panose="020B0604030504040204" pitchFamily="34" charset="0"/>
                    <a:cs typeface="Tahoma" panose="020B0604030504040204" pitchFamily="34" charset="0"/>
                  </a:rPr>
                  <a:t> but referring to the shutdown period)</a:t>
                </a:r>
              </a:p>
            </p:txBody>
          </p:sp>
        </mc:Choice>
        <mc:Fallback xmlns="">
          <p:sp>
            <p:nvSpPr>
              <p:cNvPr id="28" name="Rectangle 4" descr="Rectangle: Click to edit Master text styles&#10;Second level&#10;Third level&#10;Fourth level&#10;Fifth level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016" y="5148393"/>
                <a:ext cx="7650484" cy="317206"/>
              </a:xfrm>
              <a:prstGeom prst="rect">
                <a:avLst/>
              </a:prstGeom>
              <a:blipFill rotWithShape="0">
                <a:blip r:embed="rId8"/>
                <a:stretch>
                  <a:fillRect l="-239" t="-3846" b="-80769"/>
                </a:stretch>
              </a:blipFill>
              <a:ln w="254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13" y="5607420"/>
            <a:ext cx="3493421" cy="6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5" name="Rectangle 2"/>
          <p:cNvSpPr>
            <a:spLocks noChangeArrowheads="1"/>
          </p:cNvSpPr>
          <p:nvPr/>
        </p:nvSpPr>
        <p:spPr bwMode="auto">
          <a:xfrm>
            <a:off x="1611517" y="255588"/>
            <a:ext cx="598577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THE MICROSCOPIC VIEW [III]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66" name="Content Placeholder 4"/>
          <p:cNvSpPr txBox="1">
            <a:spLocks/>
          </p:cNvSpPr>
          <p:nvPr/>
        </p:nvSpPr>
        <p:spPr>
          <a:xfrm>
            <a:off x="742039" y="885826"/>
            <a:ext cx="3360737" cy="485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one 450 GeV proton on aluminum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9" y="1278924"/>
            <a:ext cx="7246793" cy="4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7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5" name="Rectangle 2"/>
          <p:cNvSpPr>
            <a:spLocks noChangeArrowheads="1"/>
          </p:cNvSpPr>
          <p:nvPr/>
        </p:nvSpPr>
        <p:spPr bwMode="auto">
          <a:xfrm>
            <a:off x="1611517" y="255588"/>
            <a:ext cx="598577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THE MICROSCOPIC VIEW [IV]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735861" y="824046"/>
            <a:ext cx="3360737" cy="485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one 26 GeV proton on copper</a:t>
            </a:r>
            <a:endParaRPr kumimoji="0" lang="en-US" sz="17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278" r="935" b="1"/>
          <a:stretch/>
        </p:blipFill>
        <p:spPr>
          <a:xfrm>
            <a:off x="73787" y="1210961"/>
            <a:ext cx="5560541" cy="4920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239" y="1269515"/>
            <a:ext cx="3205696" cy="4645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350" y="1505965"/>
            <a:ext cx="2651786" cy="1468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434281" y="1505965"/>
            <a:ext cx="648730" cy="146859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316584" y="941388"/>
            <a:ext cx="3870665" cy="31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smtClean="0">
                <a:solidFill>
                  <a:srgbClr val="0066FF"/>
                </a:solidFill>
              </a:rPr>
              <a:t>THE MACROSCOPIC VIEW: ACTIVATION</a:t>
            </a:r>
            <a:endParaRPr lang="en-US" sz="16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7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0540" y="287920"/>
            <a:ext cx="8001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THE MACROSCOPIC VIEW OF</a:t>
            </a:r>
          </a:p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HIGH ENERGY SHOWERS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5" name="Picture 4" descr="fe100bias-spcallb"/>
          <p:cNvPicPr>
            <a:picLocks noChangeAspect="1" noChangeArrowheads="1"/>
          </p:cNvPicPr>
          <p:nvPr/>
        </p:nvPicPr>
        <p:blipFill>
          <a:blip r:embed="rId2" cstate="print"/>
          <a:srcRect l="4698" t="4167" r="8089" b="9596"/>
          <a:stretch>
            <a:fillRect/>
          </a:stretch>
        </p:blipFill>
        <p:spPr bwMode="auto">
          <a:xfrm>
            <a:off x="4692993" y="1391351"/>
            <a:ext cx="3738984" cy="478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 descr="pb100alllo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675" t="5208" r="5351" b="10385"/>
          <a:stretch>
            <a:fillRect/>
          </a:stretch>
        </p:blipFill>
        <p:spPr>
          <a:xfrm>
            <a:off x="372453" y="1433998"/>
            <a:ext cx="4000440" cy="4699785"/>
          </a:xfrm>
        </p:spPr>
      </p:pic>
      <p:grpSp>
        <p:nvGrpSpPr>
          <p:cNvPr id="8" name="Group 7"/>
          <p:cNvGrpSpPr/>
          <p:nvPr/>
        </p:nvGrpSpPr>
        <p:grpSpPr>
          <a:xfrm>
            <a:off x="372453" y="1010788"/>
            <a:ext cx="4320540" cy="361637"/>
            <a:chOff x="372453" y="949008"/>
            <a:chExt cx="4320540" cy="361637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72453" y="949008"/>
              <a:ext cx="4320540" cy="36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5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US" sz="1400" dirty="0" smtClean="0">
                  <a:cs typeface="Tahoma" pitchFamily="34" charset="0"/>
                </a:rPr>
                <a:t>particle </a:t>
              </a:r>
              <a:r>
                <a:rPr lang="en-US" sz="1400" dirty="0" err="1" smtClean="0">
                  <a:cs typeface="Tahoma" pitchFamily="34" charset="0"/>
                </a:rPr>
                <a:t>fluence</a:t>
              </a:r>
              <a:r>
                <a:rPr lang="en-US" sz="1400" dirty="0" smtClean="0">
                  <a:cs typeface="Tahoma" pitchFamily="34" charset="0"/>
                </a:rPr>
                <a:t> and energy deposition profile</a:t>
              </a:r>
              <a:endParaRPr lang="en-US" sz="1400" dirty="0">
                <a:cs typeface="Tahoma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336737" y="1036320"/>
              <a:ext cx="1432560" cy="216217"/>
            </a:xfrm>
            <a:prstGeom prst="rect">
              <a:avLst/>
            </a:prstGeom>
            <a:noFill/>
            <a:ln w="508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0" y="1295275"/>
            <a:ext cx="2164080" cy="29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dirty="0" smtClean="0">
                <a:solidFill>
                  <a:srgbClr val="0066FF"/>
                </a:solidFill>
                <a:cs typeface="Tahoma" pitchFamily="34" charset="0"/>
              </a:rPr>
              <a:t>100 GeV protons on lead</a:t>
            </a:r>
            <a:endParaRPr lang="en-US" dirty="0">
              <a:solidFill>
                <a:srgbClr val="0066FF"/>
              </a:solidFill>
              <a:cs typeface="Tahoma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750289" y="1304222"/>
            <a:ext cx="2164080" cy="29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ahoma" pitchFamily="34" charset="0"/>
              </a:rPr>
              <a:t>100 GeV protons on iron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cs typeface="Tahoma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88279" y="1019785"/>
            <a:ext cx="3024677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400" dirty="0" smtClean="0">
                <a:cs typeface="Tahoma" pitchFamily="34" charset="0"/>
              </a:rPr>
              <a:t>volume-averaged particle spectra</a:t>
            </a:r>
            <a:endParaRPr lang="en-US" sz="1400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0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48842" y="300193"/>
            <a:ext cx="6176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66FF"/>
                </a:solidFill>
              </a:rPr>
              <a:t>MATERIAL DEPENDENCE</a:t>
            </a:r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/>
          <a:srcRect l="4994" t="658" r="1726" b="1693"/>
          <a:stretch/>
        </p:blipFill>
        <p:spPr bwMode="auto">
          <a:xfrm>
            <a:off x="3909444" y="2356620"/>
            <a:ext cx="5189952" cy="378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356389" y="1853751"/>
            <a:ext cx="46538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66FF"/>
                </a:solidFill>
                <a:cs typeface="Tahoma" pitchFamily="34" charset="0"/>
              </a:rPr>
              <a:t>energy deposition transversally integrated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cs typeface="Tahoma" pitchFamily="34" charset="0"/>
              </a:rPr>
              <a:t>[</a:t>
            </a:r>
            <a:r>
              <a:rPr lang="en-US" dirty="0" smtClean="0">
                <a:cs typeface="Tahoma" pitchFamily="34" charset="0"/>
              </a:rPr>
              <a:t>different from </a:t>
            </a:r>
            <a:r>
              <a:rPr lang="en-US" i="1" dirty="0" smtClean="0">
                <a:cs typeface="Tahoma" pitchFamily="34" charset="0"/>
              </a:rPr>
              <a:t>peak density </a:t>
            </a:r>
            <a:r>
              <a:rPr lang="en-US" dirty="0" smtClean="0">
                <a:cs typeface="Tahoma" pitchFamily="34" charset="0"/>
              </a:rPr>
              <a:t>profile, which depends on beam size</a:t>
            </a:r>
            <a:r>
              <a:rPr lang="en-US" sz="1400" dirty="0" smtClean="0">
                <a:cs typeface="Tahoma" pitchFamily="34" charset="0"/>
              </a:rPr>
              <a:t>]</a:t>
            </a:r>
            <a:endParaRPr lang="en-US" sz="1400" dirty="0">
              <a:cs typeface="Tahom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9125" y="978670"/>
            <a:ext cx="3800825" cy="3452243"/>
            <a:chOff x="159125" y="978670"/>
            <a:chExt cx="3800825" cy="3452243"/>
          </a:xfrm>
        </p:grpSpPr>
        <p:grpSp>
          <p:nvGrpSpPr>
            <p:cNvPr id="30" name="Group 29"/>
            <p:cNvGrpSpPr/>
            <p:nvPr/>
          </p:nvGrpSpPr>
          <p:grpSpPr>
            <a:xfrm>
              <a:off x="159125" y="978670"/>
              <a:ext cx="3800825" cy="3452243"/>
              <a:chOff x="5809182" y="796409"/>
              <a:chExt cx="3226825" cy="283701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5809182" y="796409"/>
                <a:ext cx="3226825" cy="2837018"/>
                <a:chOff x="5809182" y="796409"/>
                <a:chExt cx="3226825" cy="283701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7910"/>
                <a:stretch/>
              </p:blipFill>
              <p:spPr>
                <a:xfrm>
                  <a:off x="5809182" y="796409"/>
                  <a:ext cx="3226551" cy="1840112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70966"/>
                <a:stretch/>
              </p:blipFill>
              <p:spPr>
                <a:xfrm>
                  <a:off x="5809456" y="2892320"/>
                  <a:ext cx="3226551" cy="741107"/>
                </a:xfrm>
                <a:prstGeom prst="rect">
                  <a:avLst/>
                </a:prstGeom>
              </p:spPr>
            </p:pic>
            <p:sp>
              <p:nvSpPr>
                <p:cNvPr id="37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5902238" y="2642367"/>
                  <a:ext cx="3133495" cy="2655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lnSpc>
                      <a:spcPct val="125000"/>
                    </a:lnSpc>
                    <a:spcBef>
                      <a:spcPct val="20000"/>
                    </a:spcBef>
                    <a:spcAft>
                      <a:spcPct val="20000"/>
                    </a:spcAft>
                  </a:pPr>
                  <a:r>
                    <a:rPr lang="en-US" dirty="0" smtClean="0">
                      <a:cs typeface="Tahoma" pitchFamily="34" charset="0"/>
                    </a:rPr>
                    <a:t> Fe            7.9            26         1.76          15.1</a:t>
                  </a:r>
                  <a:endParaRPr lang="en-US" dirty="0">
                    <a:cs typeface="Tahoma" pitchFamily="34" charset="0"/>
                  </a:endParaRPr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 bwMode="auto">
                <a:xfrm>
                  <a:off x="5845598" y="2599635"/>
                  <a:ext cx="0" cy="32316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" name="Straight Connector 38"/>
                <p:cNvCxnSpPr/>
                <p:nvPr/>
              </p:nvCxnSpPr>
              <p:spPr bwMode="auto">
                <a:xfrm>
                  <a:off x="8946775" y="2599635"/>
                  <a:ext cx="0" cy="32316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 bwMode="auto">
                <a:xfrm>
                  <a:off x="6295015" y="2599635"/>
                  <a:ext cx="0" cy="32316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" name="Straight Connector 40"/>
                <p:cNvCxnSpPr/>
                <p:nvPr/>
              </p:nvCxnSpPr>
              <p:spPr bwMode="auto">
                <a:xfrm>
                  <a:off x="6350202" y="2599635"/>
                  <a:ext cx="0" cy="32316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2" name="Straight Connector 31"/>
              <p:cNvCxnSpPr/>
              <p:nvPr/>
            </p:nvCxnSpPr>
            <p:spPr bwMode="auto">
              <a:xfrm>
                <a:off x="7165542" y="2584395"/>
                <a:ext cx="0" cy="3231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>
                <a:off x="8295677" y="2598421"/>
                <a:ext cx="0" cy="3231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7580313" y="2599635"/>
                <a:ext cx="0" cy="3231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0" name="Content Placeholder 3"/>
            <p:cNvSpPr txBox="1">
              <a:spLocks/>
            </p:cNvSpPr>
            <p:nvPr/>
          </p:nvSpPr>
          <p:spPr>
            <a:xfrm>
              <a:off x="2977377" y="1399085"/>
              <a:ext cx="973833" cy="333551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/>
                <a:buChar char="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/>
                <a:buChar char=""/>
                <a:defRPr kumimoji="0" sz="23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500"/>
                </a:spcBef>
                <a:buClr>
                  <a:schemeClr val="bg1">
                    <a:shade val="50000"/>
                  </a:schemeClr>
                </a:buClr>
                <a:buSzPct val="76000"/>
                <a:buFont typeface="Wingdings 3"/>
                <a:buChar char="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400"/>
                </a:spcBef>
                <a:buClr>
                  <a:schemeClr val="accent2">
                    <a:shade val="75000"/>
                  </a:schemeClr>
                </a:buClr>
                <a:buSzPct val="70000"/>
                <a:buFont typeface="Wingdings"/>
                <a:buChar char="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/>
                <a:buChar char="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27CA3"/>
                </a:buClr>
                <a:buSzPct val="76000"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Gill Sans MT"/>
                  <a:sym typeface="Symbol"/>
                </a:rPr>
                <a:t>for 7 </a:t>
              </a:r>
              <a:r>
                <a:rPr kumimoji="0" lang="en-GB" sz="1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Gill Sans MT"/>
                  <a:sym typeface="Symbol"/>
                </a:rPr>
                <a:t>TeV</a:t>
              </a:r>
              <a:r>
                <a:rPr kumimoji="0" lang="en-GB" sz="1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Gill Sans MT"/>
                  <a:sym typeface="Symbol"/>
                </a:rPr>
                <a:t> p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39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30246</TotalTime>
  <Words>2845</Words>
  <Application>Microsoft Office PowerPoint</Application>
  <PresentationFormat>On-screen Show (4:3)</PresentationFormat>
  <Paragraphs>666</Paragraphs>
  <Slides>51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0" baseType="lpstr">
      <vt:lpstr>ＭＳ Ｐゴシック</vt:lpstr>
      <vt:lpstr>Arial</vt:lpstr>
      <vt:lpstr>Calibri</vt:lpstr>
      <vt:lpstr>Cambria</vt:lpstr>
      <vt:lpstr>Cambria Math</vt:lpstr>
      <vt:lpstr>Century Schoolbook</vt:lpstr>
      <vt:lpstr>Comic Sans MS</vt:lpstr>
      <vt:lpstr>Constantia</vt:lpstr>
      <vt:lpstr>Courier New</vt:lpstr>
      <vt:lpstr>Garamond</vt:lpstr>
      <vt:lpstr>Gill Sans MT</vt:lpstr>
      <vt:lpstr>Symbol</vt:lpstr>
      <vt:lpstr>Tahoma</vt:lpstr>
      <vt:lpstr>Times New Roman</vt:lpstr>
      <vt:lpstr>Tw Cen MT</vt:lpstr>
      <vt:lpstr>Wingdings</vt:lpstr>
      <vt:lpstr>Wingdings 3</vt:lpstr>
      <vt:lpstr>Edge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Francesco Cerutti</dc:creator>
  <cp:lastModifiedBy>Francesco Cerutti</cp:lastModifiedBy>
  <cp:revision>861</cp:revision>
  <cp:lastPrinted>2008-11-21T17:31:11Z</cp:lastPrinted>
  <dcterms:created xsi:type="dcterms:W3CDTF">2008-01-07T14:27:37Z</dcterms:created>
  <dcterms:modified xsi:type="dcterms:W3CDTF">2019-11-03T09:15:41Z</dcterms:modified>
</cp:coreProperties>
</file>