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82" r:id="rId4"/>
    <p:sldId id="259" r:id="rId5"/>
    <p:sldId id="303" r:id="rId6"/>
    <p:sldId id="265" r:id="rId7"/>
    <p:sldId id="302" r:id="rId8"/>
    <p:sldId id="263" r:id="rId9"/>
    <p:sldId id="266" r:id="rId10"/>
    <p:sldId id="341" r:id="rId11"/>
    <p:sldId id="273" r:id="rId12"/>
    <p:sldId id="304" r:id="rId13"/>
    <p:sldId id="290" r:id="rId14"/>
    <p:sldId id="281" r:id="rId15"/>
    <p:sldId id="305" r:id="rId16"/>
    <p:sldId id="269" r:id="rId17"/>
    <p:sldId id="270" r:id="rId18"/>
    <p:sldId id="275" r:id="rId19"/>
    <p:sldId id="325" r:id="rId20"/>
    <p:sldId id="289" r:id="rId21"/>
    <p:sldId id="274" r:id="rId22"/>
    <p:sldId id="309" r:id="rId23"/>
    <p:sldId id="322" r:id="rId24"/>
    <p:sldId id="317" r:id="rId25"/>
    <p:sldId id="271" r:id="rId26"/>
    <p:sldId id="307" r:id="rId27"/>
    <p:sldId id="318" r:id="rId28"/>
    <p:sldId id="288" r:id="rId29"/>
    <p:sldId id="319" r:id="rId30"/>
    <p:sldId id="313" r:id="rId31"/>
    <p:sldId id="276" r:id="rId32"/>
    <p:sldId id="280" r:id="rId33"/>
    <p:sldId id="296" r:id="rId34"/>
    <p:sldId id="310" r:id="rId35"/>
    <p:sldId id="287" r:id="rId36"/>
    <p:sldId id="283" r:id="rId37"/>
    <p:sldId id="300" r:id="rId38"/>
    <p:sldId id="339" r:id="rId39"/>
    <p:sldId id="332" r:id="rId40"/>
    <p:sldId id="329" r:id="rId41"/>
    <p:sldId id="337" r:id="rId42"/>
    <p:sldId id="340" r:id="rId43"/>
    <p:sldId id="297" r:id="rId44"/>
    <p:sldId id="279" r:id="rId45"/>
    <p:sldId id="277" r:id="rId46"/>
    <p:sldId id="26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 autoAdjust="0"/>
    <p:restoredTop sz="94599" autoAdjust="0"/>
  </p:normalViewPr>
  <p:slideViewPr>
    <p:cSldViewPr>
      <p:cViewPr varScale="1">
        <p:scale>
          <a:sx n="106" d="100"/>
          <a:sy n="106" d="100"/>
        </p:scale>
        <p:origin x="15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29587-C20B-4F44-BFF4-4825ADE5EAE6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6CDB8-BA10-4465-B6D4-6D5180660F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7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160F-D5F6-4B9E-AE17-999C30657064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4847-948E-4640-A17E-0BA227358D1F}" type="datetime1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4DC1-960F-466D-B48C-E1EDB726EC98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79CB-1446-4324-9062-14F3D9607B15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819C-78D1-4B18-B1D0-7F0A1401E570}" type="datetime1">
              <a:rPr lang="en-US" smtClean="0"/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A283-AE00-4CD6-BDC9-9DBEDDCCD8BC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C991-93CA-4D02-9143-E572B6D973EF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96D6-9408-40A2-801A-8B48813FE7CC}" type="datetime1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7A3C-92C5-43DB-9E59-EB5C27225150}" type="datetime1">
              <a:rPr lang="en-US" smtClean="0"/>
              <a:t>10/28/19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3762-DC49-4EF0-969A-695EFAED1908}" type="datetime1">
              <a:rPr lang="en-US" smtClean="0"/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8970-0F28-437A-B94D-76FA352F564E}" type="datetime1">
              <a:rPr lang="en-US" smtClean="0"/>
              <a:t>10/28/19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E606-D125-450E-9C85-128F7EF6A370}" type="datetime1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0819C-78D1-4B18-B1D0-7F0A1401E570}" type="datetime1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75202-B920-42C2-810C-E2FA5A094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310.png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30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24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3" Type="http://schemas.openxmlformats.org/officeDocument/2006/relationships/image" Target="../media/image380.png"/><Relationship Id="rId7" Type="http://schemas.openxmlformats.org/officeDocument/2006/relationships/image" Target="../media/image59.png"/><Relationship Id="rId12" Type="http://schemas.openxmlformats.org/officeDocument/2006/relationships/image" Target="../media/image4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400.png"/><Relationship Id="rId15" Type="http://schemas.openxmlformats.org/officeDocument/2006/relationships/image" Target="../media/image64.png"/><Relationship Id="rId4" Type="http://schemas.openxmlformats.org/officeDocument/2006/relationships/image" Target="../media/image391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65.png"/><Relationship Id="rId7" Type="http://schemas.openxmlformats.org/officeDocument/2006/relationships/image" Target="../media/image5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520.png"/><Relationship Id="rId5" Type="http://schemas.openxmlformats.org/officeDocument/2006/relationships/image" Target="../media/image671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0.png"/><Relationship Id="rId7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1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600.png"/><Relationship Id="rId4" Type="http://schemas.openxmlformats.org/officeDocument/2006/relationships/image" Target="../media/image7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67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0.png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media" Target="../media/media4.mp4"/><Relationship Id="rId7" Type="http://schemas.openxmlformats.org/officeDocument/2006/relationships/image" Target="../media/image9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5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951" y="2792413"/>
            <a:ext cx="8001000" cy="1470025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005DA2"/>
                </a:solidFill>
              </a:rPr>
              <a:t>Recap of longitudinal beam dynamics. </a:t>
            </a:r>
            <a:br>
              <a:rPr lang="en-GB" sz="4000" dirty="0">
                <a:solidFill>
                  <a:srgbClr val="005DA2"/>
                </a:solidFill>
              </a:rPr>
            </a:br>
            <a:r>
              <a:rPr lang="en-GB" sz="4000" dirty="0">
                <a:solidFill>
                  <a:srgbClr val="005DA2"/>
                </a:solidFill>
              </a:rPr>
              <a:t>RF gymnastics</a:t>
            </a:r>
            <a:br>
              <a:rPr lang="en-US" sz="4000" dirty="0">
                <a:solidFill>
                  <a:srgbClr val="0070C0"/>
                </a:solidFill>
              </a:rPr>
            </a:b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E. </a:t>
            </a:r>
            <a:r>
              <a:rPr lang="en-US" sz="2400" dirty="0" err="1">
                <a:solidFill>
                  <a:schemeClr val="tx1"/>
                </a:solidFill>
              </a:rPr>
              <a:t>Shaposhnikova</a:t>
            </a:r>
            <a:r>
              <a:rPr lang="en-US" sz="2400" dirty="0">
                <a:solidFill>
                  <a:schemeClr val="tx1"/>
                </a:solidFill>
              </a:rPr>
              <a:t> (CERN)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29 October 2019</a:t>
            </a:r>
          </a:p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08607"/>
            <a:ext cx="1014888" cy="1014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8839" y="445026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Joint US-CERN-Japan-Russia School on Ion Colliders</a:t>
            </a:r>
          </a:p>
          <a:p>
            <a:pPr algn="ctr"/>
            <a:r>
              <a:rPr lang="en-US" sz="2400" dirty="0"/>
              <a:t>28 October – 7 November 2019</a:t>
            </a:r>
          </a:p>
          <a:p>
            <a:pPr algn="ctr"/>
            <a:r>
              <a:rPr lang="en-US" sz="2400" dirty="0"/>
              <a:t> </a:t>
            </a:r>
            <a:r>
              <a:rPr lang="en-US" sz="2400" dirty="0" err="1"/>
              <a:t>Dubna</a:t>
            </a:r>
            <a:r>
              <a:rPr lang="en-US" sz="2400" dirty="0"/>
              <a:t>, Russia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08607"/>
            <a:ext cx="1371600" cy="12114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/>
              <a:t>Cyclotron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8" y="1646028"/>
            <a:ext cx="2706425" cy="21912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3224"/>
            <a:ext cx="3271024" cy="214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" y="3745782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Cyclotron: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DA2"/>
                </a:solidFill>
              </a:rPr>
              <a:t>Cyclotron frequency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c/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qB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/(m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with energy</a:t>
            </a:r>
            <a:endParaRPr lang="en-GB" sz="2000" dirty="0">
              <a:solidFill>
                <a:srgbClr val="005DA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DA2"/>
                </a:solidFill>
              </a:rPr>
              <a:t>B and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constant</a:t>
            </a:r>
          </a:p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en-GB" sz="2000" dirty="0">
                <a:solidFill>
                  <a:srgbClr val="005DA2"/>
                </a:solidFill>
              </a:rPr>
              <a:t>Synchronism</a:t>
            </a:r>
            <a:r>
              <a:rPr lang="en-GB" dirty="0">
                <a:solidFill>
                  <a:srgbClr val="005DA2"/>
                </a:solidFill>
              </a:rPr>
              <a:t>: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only for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&lt;&lt;1 (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 1)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b="1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Synchrocyclotron: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 1/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decreases with energy (time)</a:t>
            </a:r>
          </a:p>
          <a:p>
            <a:r>
              <a:rPr lang="en-GB" sz="2000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Isochronous cyclotron:   </a:t>
            </a:r>
            <a:r>
              <a:rPr lang="en-GB" sz="2000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athimuthal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varying B field</a:t>
            </a:r>
            <a:endParaRPr lang="en-GB" sz="2000" dirty="0">
              <a:solidFill>
                <a:srgbClr val="005DA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8BE9CF-CC50-5A46-A2DE-6D305295AAE8}"/>
              </a:ext>
            </a:extLst>
          </p:cNvPr>
          <p:cNvSpPr/>
          <p:nvPr/>
        </p:nvSpPr>
        <p:spPr>
          <a:xfrm>
            <a:off x="914400" y="5023054"/>
            <a:ext cx="4013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Limited to a few hundreds of MeV/u.</a:t>
            </a:r>
          </a:p>
        </p:txBody>
      </p:sp>
    </p:spTree>
    <p:extLst>
      <p:ext uri="{BB962C8B-B14F-4D97-AF65-F5344CB8AC3E}">
        <p14:creationId xmlns:p14="http://schemas.microsoft.com/office/powerpoint/2010/main" val="86699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Synchrotron.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Synchronous particle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67056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Design momentum follows the magnetic field variation        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Corresponding particle has revolution period </a:t>
                </a:r>
                <a:endParaRPr lang="en-GB" sz="2000" i="1" dirty="0"/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A particle synchronised with RF frequency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h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i="1" baseline="-25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is called </a:t>
                </a:r>
                <a:r>
                  <a:rPr lang="en-GB" sz="2000" dirty="0">
                    <a:solidFill>
                      <a:srgbClr val="C00000"/>
                    </a:solidFill>
                  </a:rPr>
                  <a:t>synchronous particle,</a:t>
                </a:r>
                <a:r>
                  <a:rPr lang="en-GB" sz="2000" dirty="0">
                    <a:solidFill>
                      <a:srgbClr val="005DA2"/>
                    </a:solidFill>
                  </a:rPr>
                  <a:t> its energy gain per turn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is       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where </a:t>
                </a:r>
                <a:r>
                  <a:rPr lang="el-GR" sz="2000" dirty="0"/>
                  <a:t>φ</a:t>
                </a:r>
                <a:r>
                  <a:rPr lang="en-GB" sz="2000" i="1" baseline="-25000" dirty="0"/>
                  <a:t>s</a:t>
                </a:r>
                <a:r>
                  <a:rPr lang="en-GB" sz="2000" dirty="0">
                    <a:solidFill>
                      <a:srgbClr val="005DA2"/>
                    </a:solidFill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</a:rPr>
                  <a:t>synchronous phase,</a:t>
                </a:r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  <a:r>
                  <a:rPr lang="en-GB" sz="2000" i="1" dirty="0"/>
                  <a:t>h</a:t>
                </a:r>
                <a:r>
                  <a:rPr lang="en-GB" sz="2000" dirty="0">
                    <a:solidFill>
                      <a:srgbClr val="005DA2"/>
                    </a:solidFill>
                  </a:rPr>
                  <a:t> harmonic number.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</a:rPr>
                  <a:t>The acceleration rate of synchronous particle</a:t>
                </a:r>
              </a:p>
              <a:p>
                <a:pPr marL="0" indent="0">
                  <a:buNone/>
                </a:pPr>
                <a:r>
                  <a:rPr lang="en-GB" sz="2000" i="1" dirty="0">
                    <a:solidFill>
                      <a:srgbClr val="005DA2"/>
                    </a:solidFill>
                    <a:latin typeface="Calibri" panose="020F0502020204030204" pitchFamily="34" charset="0"/>
                  </a:rPr>
                  <a:t>                            </a:t>
                </a:r>
                <a:r>
                  <a:rPr lang="en-GB" sz="2000" i="1" baseline="-2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𝑉𝑠𝑖𝑛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GB" sz="2000" b="0" i="1" dirty="0"/>
              </a:p>
              <a:p>
                <a:pPr marL="0" indent="0">
                  <a:buNone/>
                </a:pPr>
                <a:r>
                  <a:rPr lang="en-GB" sz="1900" dirty="0">
                    <a:solidFill>
                      <a:srgbClr val="005DA2"/>
                    </a:solidFill>
                  </a:rPr>
                  <a:t>→ No acceleration, if </a:t>
                </a:r>
                <a:r>
                  <a:rPr lang="el-GR" sz="1900" dirty="0"/>
                  <a:t>φ</a:t>
                </a:r>
                <a:r>
                  <a:rPr lang="en-GB" sz="1900" i="1" baseline="-25000" dirty="0"/>
                  <a:t>s </a:t>
                </a:r>
                <a:r>
                  <a:rPr lang="en-GB" sz="1900" i="1" dirty="0"/>
                  <a:t>= </a:t>
                </a:r>
                <a:r>
                  <a:rPr lang="en-GB" sz="1900" dirty="0"/>
                  <a:t>0</a:t>
                </a:r>
                <a:r>
                  <a:rPr lang="en-GB" sz="1900" i="1" dirty="0"/>
                  <a:t> </a:t>
                </a:r>
                <a:r>
                  <a:rPr lang="en-GB" sz="1900" dirty="0">
                    <a:solidFill>
                      <a:srgbClr val="005DA2"/>
                    </a:solidFill>
                  </a:rPr>
                  <a:t>or</a:t>
                </a:r>
                <a:r>
                  <a:rPr lang="en-GB" sz="1900" dirty="0"/>
                  <a:t> </a:t>
                </a:r>
                <a:r>
                  <a:rPr lang="el-GR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GB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GB" sz="1900" i="1" dirty="0"/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6705600" cy="4525963"/>
              </a:xfrm>
              <a:blipFill>
                <a:blip r:embed="rId2"/>
                <a:stretch>
                  <a:fillRect l="-947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573" y="2933359"/>
            <a:ext cx="2677273" cy="25300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7347" y="5444843"/>
            <a:ext cx="254371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Longitudinal motion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000" dirty="0">
                <a:solidFill>
                  <a:srgbClr val="005DA2"/>
                </a:solidFill>
              </a:rPr>
              <a:t>synchrotron motion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7347" y="1975775"/>
            <a:ext cx="118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err="1"/>
              <a:t>p</a:t>
            </a:r>
            <a:r>
              <a:rPr lang="en-GB" sz="2000" i="1" baseline="-25000" dirty="0" err="1"/>
              <a:t>s</a:t>
            </a:r>
            <a:r>
              <a:rPr lang="en-GB" sz="2000" i="1" baseline="-25000" dirty="0"/>
              <a:t> </a:t>
            </a:r>
            <a:r>
              <a:rPr lang="en-GB" sz="2000" i="1" dirty="0"/>
              <a:t>= q B</a:t>
            </a:r>
            <a:r>
              <a:rPr lang="el-GR" sz="2000" i="1" dirty="0"/>
              <a:t>ρ</a:t>
            </a:r>
            <a:r>
              <a:rPr lang="en-GB" sz="2000" i="1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340" y="1543317"/>
            <a:ext cx="7698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Constant orbit during acceleration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2000" dirty="0">
                <a:solidFill>
                  <a:srgbClr val="005DA2"/>
                </a:solidFill>
              </a:rPr>
              <a:t> </a:t>
            </a:r>
            <a:r>
              <a:rPr lang="en-GB" sz="2000" i="1" dirty="0"/>
              <a:t>B</a:t>
            </a:r>
            <a:r>
              <a:rPr lang="en-GB" sz="2000" dirty="0">
                <a:solidFill>
                  <a:srgbClr val="005DA2"/>
                </a:solidFill>
              </a:rPr>
              <a:t> and 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5DA2"/>
                </a:solidFill>
                <a:cs typeface="Calibri" panose="020F0502020204030204" pitchFamily="34" charset="0"/>
              </a:rPr>
              <a:t>increase synchronously.</a:t>
            </a:r>
            <a:endParaRPr lang="en-GB" sz="2000" dirty="0">
              <a:solidFill>
                <a:srgbClr val="005D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33600" y="4038600"/>
                <a:ext cx="20501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𝑞𝑉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038600"/>
                <a:ext cx="2050113" cy="400110"/>
              </a:xfrm>
              <a:prstGeom prst="rect">
                <a:avLst/>
              </a:prstGeom>
              <a:blipFill>
                <a:blip r:embed="rId4"/>
                <a:stretch>
                  <a:fillRect b="-1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167935" y="2335814"/>
            <a:ext cx="303236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00" dirty="0">
                <a:solidFill>
                  <a:srgbClr val="005DA2"/>
                </a:solidFill>
              </a:rPr>
              <a:t>(</a:t>
            </a:r>
            <a:r>
              <a:rPr lang="en-GB" sz="1900" i="1" dirty="0"/>
              <a:t>R </a:t>
            </a:r>
            <a:r>
              <a:rPr lang="en-GB" sz="1900" dirty="0">
                <a:solidFill>
                  <a:srgbClr val="005DA2"/>
                </a:solidFill>
              </a:rPr>
              <a:t>– average machine radius)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90778" y="3497432"/>
            <a:ext cx="678424" cy="851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15835" y="2242808"/>
                <a:ext cx="1178015" cy="659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835" y="2242808"/>
                <a:ext cx="1178015" cy="659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55340" y="2895678"/>
            <a:ext cx="5623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and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005DA2"/>
                </a:solidFill>
              </a:rPr>
              <a:t>angular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005DA2"/>
                </a:solidFill>
              </a:rPr>
              <a:t>revolution frequency 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= 2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GB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 = 2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/T</a:t>
            </a:r>
            <a:r>
              <a:rPr lang="en-GB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GB" sz="2000" i="1" baseline="-25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8C2B89-5581-EE4C-ACED-F5B732F64CB0}"/>
              </a:ext>
            </a:extLst>
          </p:cNvPr>
          <p:cNvSpPr/>
          <p:nvPr/>
        </p:nvSpPr>
        <p:spPr>
          <a:xfrm>
            <a:off x="3972015" y="5266950"/>
            <a:ext cx="990600" cy="5318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4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Synchrotron: LHC magnetic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71" y="2231013"/>
            <a:ext cx="6878857" cy="389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3124200"/>
            <a:ext cx="188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DA2"/>
                </a:solidFill>
              </a:rPr>
              <a:t>Design value 7 </a:t>
            </a:r>
            <a:r>
              <a:rPr lang="en-GB" sz="1600" dirty="0" err="1">
                <a:solidFill>
                  <a:srgbClr val="005DA2"/>
                </a:solidFill>
              </a:rPr>
              <a:t>TeV</a:t>
            </a:r>
            <a:endParaRPr lang="en-GB" sz="1600" dirty="0">
              <a:solidFill>
                <a:srgbClr val="005DA2"/>
              </a:solidFill>
            </a:endParaRPr>
          </a:p>
          <a:p>
            <a:r>
              <a:rPr lang="en-GB" sz="1600" dirty="0">
                <a:solidFill>
                  <a:srgbClr val="005DA2"/>
                </a:solidFill>
              </a:rPr>
              <a:t>Operational 6.5 </a:t>
            </a:r>
            <a:r>
              <a:rPr lang="en-GB" sz="1600" dirty="0" err="1">
                <a:solidFill>
                  <a:srgbClr val="005DA2"/>
                </a:solidFill>
              </a:rPr>
              <a:t>TeV</a:t>
            </a:r>
            <a:endParaRPr lang="en-GB" sz="1600" dirty="0">
              <a:solidFill>
                <a:srgbClr val="005DA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64CEE-7927-2647-AAA1-7D8F93E125A0}"/>
              </a:ext>
            </a:extLst>
          </p:cNvPr>
          <p:cNvSpPr txBox="1"/>
          <p:nvPr/>
        </p:nvSpPr>
        <p:spPr>
          <a:xfrm>
            <a:off x="990600" y="5756305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08D73-7093-F248-BCA5-33C5335A8A1E}"/>
              </a:ext>
            </a:extLst>
          </p:cNvPr>
          <p:cNvSpPr txBox="1"/>
          <p:nvPr/>
        </p:nvSpPr>
        <p:spPr>
          <a:xfrm>
            <a:off x="1813745" y="1685047"/>
            <a:ext cx="551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Magnetic field B(t) or momentum program</a:t>
            </a:r>
          </a:p>
        </p:txBody>
      </p:sp>
    </p:spTree>
    <p:extLst>
      <p:ext uri="{BB962C8B-B14F-4D97-AF65-F5344CB8AC3E}">
        <p14:creationId xmlns:p14="http://schemas.microsoft.com/office/powerpoint/2010/main" val="329419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Synchrotron: RF frequency program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2362200"/>
            <a:ext cx="4509799" cy="32875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57200" y="1512744"/>
                <a:ext cx="3810000" cy="4405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C00000"/>
                    </a:solidFill>
                  </a:rPr>
                  <a:t>The RF frequency </a:t>
                </a:r>
                <a:r>
                  <a:rPr lang="en-GB" sz="20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GB" sz="2000" i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GB" sz="2000" dirty="0">
                    <a:solidFill>
                      <a:srgbClr val="005DA2"/>
                    </a:solidFill>
                  </a:rPr>
                  <a:t>should follow the magnetic field variation due to change in revolution frequency.</a:t>
                </a:r>
              </a:p>
              <a:p>
                <a:endParaRPr lang="en-GB" sz="2000" dirty="0">
                  <a:solidFill>
                    <a:srgbClr val="005DA2"/>
                  </a:solidFill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Indeed</a:t>
                </a:r>
              </a:p>
              <a:p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  <m: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den>
                    </m:f>
                  </m:oMath>
                </a14:m>
                <a:endParaRPr lang="en-GB" sz="22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i="1" dirty="0">
                    <a:solidFill>
                      <a:srgbClr val="C00000"/>
                    </a:solidFill>
                  </a:rPr>
                  <a:t>E/c</a:t>
                </a:r>
                <a:r>
                  <a:rPr lang="en-GB" sz="2000" i="1" baseline="30000" dirty="0"/>
                  <a:t> </a:t>
                </a:r>
                <a:r>
                  <a:rPr lang="en-GB" sz="2000" i="1" dirty="0"/>
                  <a:t>= (E</a:t>
                </a:r>
                <a:r>
                  <a:rPr lang="en-GB" sz="2000" i="1" baseline="-25000" dirty="0"/>
                  <a:t>0</a:t>
                </a:r>
                <a:r>
                  <a:rPr lang="en-GB" sz="2000" i="1" baseline="30000" dirty="0"/>
                  <a:t>2</a:t>
                </a:r>
                <a:r>
                  <a:rPr lang="en-GB" sz="2000" i="1" dirty="0"/>
                  <a:t> /c</a:t>
                </a:r>
                <a:r>
                  <a:rPr lang="en-GB" sz="2000" i="1" baseline="30000" dirty="0"/>
                  <a:t>2</a:t>
                </a:r>
                <a:r>
                  <a:rPr lang="en-GB" sz="2000" i="1" dirty="0"/>
                  <a:t>  +p</a:t>
                </a:r>
                <a:r>
                  <a:rPr lang="en-GB" sz="2000" i="1" baseline="30000" dirty="0"/>
                  <a:t>2</a:t>
                </a:r>
                <a:r>
                  <a:rPr lang="en-GB" sz="2000" i="1" dirty="0"/>
                  <a:t>)</a:t>
                </a:r>
                <a:r>
                  <a:rPr lang="en-GB" sz="2000" i="1" baseline="30000" dirty="0"/>
                  <a:t>1/2 </a:t>
                </a:r>
                <a:r>
                  <a:rPr lang="en-GB" sz="2000" i="1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we have</a:t>
                </a:r>
                <a:r>
                  <a:rPr lang="en-GB" sz="2000" baseline="30000" dirty="0">
                    <a:solidFill>
                      <a:srgbClr val="005DA2"/>
                    </a:solidFill>
                  </a:rPr>
                  <a:t>        </a:t>
                </a:r>
                <a:endParaRPr lang="en-GB" sz="2000" dirty="0">
                  <a:solidFill>
                    <a:srgbClr val="005DA2"/>
                  </a:solidFill>
                </a:endParaRPr>
              </a:p>
              <a:p>
                <a:r>
                  <a:rPr lang="en-GB" dirty="0"/>
                  <a:t>  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𝑅𝐹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GB" sz="22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h𝑐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p/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/>
                            </m:sSup>
                          </m:e>
                        </m:rad>
                      </m:den>
                    </m:f>
                  </m:oMath>
                </a14:m>
                <a:endParaRPr lang="en-GB" sz="2200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GB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12744"/>
                <a:ext cx="3810000" cy="4405565"/>
              </a:xfrm>
              <a:prstGeom prst="rect">
                <a:avLst/>
              </a:prstGeom>
              <a:blipFill>
                <a:blip r:embed="rId3"/>
                <a:stretch>
                  <a:fillRect l="-1667" t="-575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33400" y="5422625"/>
            <a:ext cx="2363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Here</a:t>
            </a:r>
            <a:r>
              <a:rPr lang="en-GB" sz="2000" dirty="0"/>
              <a:t>   </a:t>
            </a:r>
            <a:r>
              <a:rPr lang="en-GB" sz="2000" i="1" dirty="0" err="1"/>
              <a:t>p</a:t>
            </a:r>
            <a:r>
              <a:rPr lang="en-GB" sz="2000" i="1" baseline="-25000" dirty="0" err="1"/>
              <a:t>s</a:t>
            </a:r>
            <a:r>
              <a:rPr lang="en-GB" sz="2000" i="1" dirty="0"/>
              <a:t>(t) = q </a:t>
            </a:r>
            <a:r>
              <a:rPr lang="el-GR" sz="2000" i="1" dirty="0"/>
              <a:t>ρ</a:t>
            </a:r>
            <a:r>
              <a:rPr lang="en-GB" sz="2000" i="1" dirty="0"/>
              <a:t> B(t)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500" y="177032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5DA2"/>
                </a:solidFill>
              </a:rPr>
              <a:t>RF frequency programs in LHC</a:t>
            </a:r>
          </a:p>
          <a:p>
            <a:pPr algn="ctr"/>
            <a:r>
              <a:rPr lang="en-GB" sz="2000" dirty="0">
                <a:solidFill>
                  <a:srgbClr val="005DA2"/>
                </a:solidFill>
              </a:rPr>
              <a:t>for proton and </a:t>
            </a:r>
            <a:r>
              <a:rPr lang="en-GB" sz="2000" dirty="0" err="1">
                <a:solidFill>
                  <a:srgbClr val="005DA2"/>
                </a:solidFill>
              </a:rPr>
              <a:t>Pb</a:t>
            </a:r>
            <a:r>
              <a:rPr lang="en-GB" sz="2000" dirty="0">
                <a:solidFill>
                  <a:srgbClr val="005DA2"/>
                </a:solidFill>
              </a:rPr>
              <a:t> ion beams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600200" y="2590800"/>
                <a:ext cx="2293961" cy="6767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𝑅𝐹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c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90800"/>
                <a:ext cx="2293961" cy="676788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388EF84-31A3-1847-9330-4F6E1F9FF542}"/>
              </a:ext>
            </a:extLst>
          </p:cNvPr>
          <p:cNvSpPr txBox="1"/>
          <p:nvPr/>
        </p:nvSpPr>
        <p:spPr>
          <a:xfrm>
            <a:off x="1295400" y="6029004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5DA2"/>
                </a:solidFill>
              </a:rPr>
              <a:t>What about the corresponding RF voltage program </a:t>
            </a:r>
            <a:r>
              <a:rPr lang="en-US" sz="2000" i="1" dirty="0"/>
              <a:t>V(t)</a:t>
            </a:r>
            <a:r>
              <a:rPr lang="en-US" sz="2000" dirty="0">
                <a:solidFill>
                  <a:srgbClr val="005DA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399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Longitudinal beam dynamics</a:t>
            </a:r>
            <a:br>
              <a:rPr lang="en-GB" dirty="0">
                <a:solidFill>
                  <a:srgbClr val="0070C0"/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0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Non-synchronous particle with parameters 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p, E  </a:t>
                </a:r>
                <a:r>
                  <a:rPr lang="en-GB" sz="2200" dirty="0">
                    <a:solidFill>
                      <a:srgbClr val="005DA2"/>
                    </a:solidFill>
                  </a:rPr>
                  <a:t>has small deviations 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p,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 </a:t>
                </a:r>
                <a:r>
                  <a:rPr lang="en-GB" sz="2200" i="1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200" dirty="0">
                    <a:solidFill>
                      <a:srgbClr val="005DA2"/>
                    </a:solidFill>
                  </a:rPr>
                  <a:t>from corresponding parameters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2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2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s,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2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GB" sz="2200" i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GB" sz="22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GB" sz="2200" i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200" dirty="0">
                    <a:solidFill>
                      <a:srgbClr val="005DA2"/>
                    </a:solidFill>
                  </a:rPr>
                  <a:t>of the synchronous particle (defined earlier).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</a:rPr>
                  <a:t>The energy gain for this particle is </a:t>
                </a:r>
                <a:r>
                  <a:rPr lang="en-GB" sz="2200" i="1" dirty="0"/>
                  <a:t>qV</a:t>
                </a:r>
                <a:r>
                  <a:rPr lang="en-GB" sz="2200" i="1" baseline="-25000" dirty="0"/>
                  <a:t>0</a:t>
                </a:r>
                <a:r>
                  <a:rPr lang="en-GB" sz="2200" i="1" dirty="0"/>
                  <a:t> </a:t>
                </a:r>
                <a:r>
                  <a:rPr lang="en-GB" sz="2200" dirty="0"/>
                  <a:t>sin</a:t>
                </a:r>
                <a:r>
                  <a:rPr lang="el-GR" sz="2200" dirty="0"/>
                  <a:t>φ</a:t>
                </a:r>
                <a:r>
                  <a:rPr lang="en-GB" sz="2200" i="1" dirty="0"/>
                  <a:t>,</a:t>
                </a:r>
                <a:r>
                  <a:rPr lang="en-GB" sz="2200" i="1" dirty="0">
                    <a:solidFill>
                      <a:srgbClr val="005DA2"/>
                    </a:solidFill>
                  </a:rPr>
                  <a:t> </a:t>
                </a:r>
                <a:r>
                  <a:rPr lang="en-GB" sz="2200" dirty="0">
                    <a:solidFill>
                      <a:srgbClr val="005DA2"/>
                    </a:solidFill>
                  </a:rPr>
                  <a:t>where</a:t>
                </a:r>
                <a:r>
                  <a:rPr lang="en-GB" sz="2200" i="1" dirty="0">
                    <a:solidFill>
                      <a:srgbClr val="005DA2"/>
                    </a:solidFill>
                  </a:rPr>
                  <a:t> </a:t>
                </a:r>
                <a:r>
                  <a:rPr lang="el-GR" sz="2200" dirty="0"/>
                  <a:t>φ</a:t>
                </a:r>
                <a:r>
                  <a:rPr lang="en-GB" sz="2200" dirty="0"/>
                  <a:t> = </a:t>
                </a:r>
                <a:r>
                  <a:rPr lang="el-GR" sz="2200" dirty="0"/>
                  <a:t>φ</a:t>
                </a:r>
                <a:r>
                  <a:rPr lang="en-GB" sz="2200" baseline="-25000" dirty="0"/>
                  <a:t>s</a:t>
                </a:r>
                <a:r>
                  <a:rPr lang="en-GB" sz="2200" dirty="0"/>
                  <a:t> + 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∆φ</a:t>
                </a:r>
                <a:endParaRPr lang="en-GB" sz="2200" baseline="-25000" dirty="0"/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</a:rPr>
                  <a:t>and acceleration rate </a:t>
                </a:r>
                <a:r>
                  <a:rPr lang="en-GB" sz="2200" i="1" dirty="0">
                    <a:latin typeface="Calibri" panose="020F0502020204030204" pitchFamily="34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GB" sz="24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Subtracting similar equation </a:t>
                </a:r>
                <a:r>
                  <a:rPr lang="en-GB" sz="2200" dirty="0">
                    <a:solidFill>
                      <a:srgbClr val="C00000"/>
                    </a:solidFill>
                  </a:rPr>
                  <a:t>for synchronous particle </a:t>
                </a:r>
                <a:r>
                  <a:rPr lang="en-GB" sz="2200" dirty="0">
                    <a:solidFill>
                      <a:srgbClr val="005DA2"/>
                    </a:solidFill>
                  </a:rPr>
                  <a:t>we obtain</a:t>
                </a:r>
              </a:p>
              <a:p>
                <a:pPr marL="0" indent="0">
                  <a:buNone/>
                </a:pPr>
                <a:r>
                  <a:rPr lang="en-GB" dirty="0"/>
                  <a:t>                    </a:t>
                </a:r>
                <a:endParaRPr lang="en-GB" sz="24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GB" sz="24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4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This is our 1</a:t>
                </a:r>
                <a:r>
                  <a:rPr lang="en-GB" sz="2400" baseline="30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</a:t>
                </a:r>
                <a:r>
                  <a:rPr lang="en-GB" sz="24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equation of longitudinal motion </a:t>
                </a:r>
                <a:endParaRPr lang="en-GB" sz="2400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4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Non-synchronous particle.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First equation of longitudinal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6800" y="4343400"/>
                <a:ext cx="4104970" cy="78386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343400"/>
                <a:ext cx="4104970" cy="78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259332"/>
            <a:ext cx="2739047" cy="11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Non-synchronous particle.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Dispersion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Non-synchronous particle with momentum </a:t>
                </a:r>
                <a:r>
                  <a:rPr lang="en-GB" sz="2000" i="1" dirty="0"/>
                  <a:t>p = m</a:t>
                </a:r>
                <a:r>
                  <a:rPr lang="el-GR" sz="2000" dirty="0"/>
                  <a:t>β</a:t>
                </a:r>
                <a:r>
                  <a:rPr lang="en-GB" sz="2000" dirty="0"/>
                  <a:t>c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has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different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also, due to the dispersion (</a:t>
                </a:r>
                <a:r>
                  <a:rPr lang="en-GB" sz="2000" dirty="0" err="1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GB" sz="2000" baseline="-25000" dirty="0" err="1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of the ring lattice,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orbit length.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latter effect is described by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momentum compaction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</m:sSub>
                  </m:oMath>
                </a14:m>
                <a:endParaRPr lang="en-GB" sz="24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ru-RU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deviation in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revolution frequency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US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β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c/R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𝛿𝜔</m:t>
                        </m:r>
                      </m:num>
                      <m:den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den>
                    </m:f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den>
                    </m:f>
                    <m:r>
                      <a:rPr lang="en-GB" sz="22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GB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den>
                    </m:f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=− </m:t>
                    </m:r>
                    <m:r>
                      <a:rPr lang="en-GB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den>
                    </m:f>
                  </m:oMath>
                </a14:m>
                <a:endParaRPr lang="en-GB" sz="22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slip factor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GB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GB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b/>
                          <m:sup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(careful for</a:t>
                </a:r>
                <a:r>
                  <a:rPr lang="en-GB" sz="20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definition!)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Transition energy crossing at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 horizontal tune). </a:t>
                </a:r>
                <a:endParaRPr lang="en-GB" sz="20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2000" b="0" dirty="0">
                    <a:solidFill>
                      <a:srgbClr val="005DA2"/>
                    </a:solidFill>
                    <a:cs typeface="Calibri" panose="020F0502020204030204" pitchFamily="34" charset="0"/>
                  </a:rPr>
                  <a:t>For</a:t>
                </a:r>
                <a:r>
                  <a:rPr lang="en-GB" sz="20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particle with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 &gt; 0 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has a longer revolution period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2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→ ”negative mass”?                    </a:t>
                </a:r>
                <a:endParaRPr lang="en-GB" sz="24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560" b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74560" y="2547431"/>
                <a:ext cx="2090572" cy="581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l-GR" sz="20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n-GB" sz="2000" i="1" baseline="-25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GB" sz="20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&lt;</a:t>
                </a:r>
                <a:r>
                  <a:rPr lang="en-GB" sz="20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GB" sz="2000" i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&gt; /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ρ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GB" sz="2000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560" y="2547431"/>
                <a:ext cx="2090572" cy="581762"/>
              </a:xfrm>
              <a:prstGeom prst="rect">
                <a:avLst/>
              </a:prstGeom>
              <a:blipFill>
                <a:blip r:embed="rId3"/>
                <a:stretch>
                  <a:fillRect l="-3207" r="-2041" b="-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/>
              <p:cNvSpPr/>
              <p:nvPr/>
            </p:nvSpPr>
            <p:spPr>
              <a:xfrm>
                <a:off x="990600" y="2634738"/>
                <a:ext cx="1828800" cy="759252"/>
              </a:xfrm>
              <a:prstGeom prst="wedgeEllipseCallout">
                <a:avLst>
                  <a:gd name="adj1" fmla="val -22930"/>
                  <a:gd name="adj2" fmla="val 118289"/>
                </a:avLst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𝛿𝛽</m:t>
                          </m:r>
                        </m:num>
                        <m:den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den>
                      </m:f>
                      <m:r>
                        <a:rPr lang="en-GB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Oval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634738"/>
                <a:ext cx="1828800" cy="759252"/>
              </a:xfrm>
              <a:prstGeom prst="wedgeEllipseCallout">
                <a:avLst>
                  <a:gd name="adj1" fmla="val -22930"/>
                  <a:gd name="adj2" fmla="val 118289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nut 7"/>
          <p:cNvSpPr/>
          <p:nvPr/>
        </p:nvSpPr>
        <p:spPr>
          <a:xfrm>
            <a:off x="6553200" y="3132403"/>
            <a:ext cx="2133600" cy="2133600"/>
          </a:xfrm>
          <a:prstGeom prst="donut">
            <a:avLst>
              <a:gd name="adj" fmla="val 568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49072" y="3635472"/>
            <a:ext cx="693780" cy="643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506629" y="3911805"/>
                <a:ext cx="3917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629" y="3911805"/>
                <a:ext cx="3917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133854" y="3113221"/>
                <a:ext cx="515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𝛿</m:t>
                      </m:r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854" y="3113221"/>
                <a:ext cx="5152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8449259" y="3201576"/>
            <a:ext cx="312458" cy="31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821959" y="3493849"/>
                <a:ext cx="368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959" y="3493849"/>
                <a:ext cx="368627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976345" y="3153608"/>
                <a:ext cx="898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𝛿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345" y="3153608"/>
                <a:ext cx="89883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7399741" y="5054592"/>
            <a:ext cx="498662" cy="295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52168" y="3438553"/>
            <a:ext cx="306981" cy="150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69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Second equation of particle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The phase of any particle relative to the RF voltage is                               </a:t>
                </a:r>
                <a14:m>
                  <m:oMath xmlns:m="http://schemas.openxmlformats.org/officeDocument/2006/math">
                    <m:r>
                      <a:rPr lang="en-GB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sSub>
                      <m:sSubPr>
                        <m:ctrlP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200" i="1" dirty="0">
                    <a:solidFill>
                      <a:schemeClr val="tx1"/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where its</a:t>
                </a: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azimuthal position 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𝜃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=∫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GB" sz="2200" dirty="0">
                    <a:solidFill>
                      <a:srgbClr val="005DA2"/>
                    </a:solidFill>
                  </a:rPr>
                  <a:t>.    </a:t>
                </a: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Then</a:t>
                </a:r>
                <a:r>
                  <a:rPr lang="en-GB" sz="2200" dirty="0"/>
                  <a:t> </a:t>
                </a:r>
                <a:r>
                  <a:rPr lang="en-GB" sz="22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GB" sz="2200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GB" sz="2200" dirty="0"/>
                  <a:t>   </a:t>
                </a:r>
                <a:r>
                  <a:rPr lang="en-GB" sz="2200" dirty="0">
                    <a:solidFill>
                      <a:srgbClr val="005DA2"/>
                    </a:solidFill>
                  </a:rPr>
                  <a:t> 	</a:t>
                </a: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Now, using the definition of</a:t>
                </a:r>
                <a:r>
                  <a:rPr lang="en-GB" sz="2200" dirty="0">
                    <a:solidFill>
                      <a:srgbClr val="C00000"/>
                    </a:solidFill>
                  </a:rPr>
                  <a:t> </a:t>
                </a:r>
                <a:r>
                  <a:rPr lang="el-GR" sz="2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:r>
                  <a:rPr lang="en-GB" sz="2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endParaRPr lang="en-GB" sz="2200" i="1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200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GB" sz="2200" b="0" i="1" smtClean="0">
                        <a:latin typeface="Cambria Math" panose="02040503050406030204" pitchFamily="18" charset="0"/>
                      </a:rPr>
                      <m:t> = − </m:t>
                    </m:r>
                    <m:r>
                      <m:rPr>
                        <m:nor/>
                      </m:rPr>
                      <a:rPr lang="en-GB" sz="2200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𝛥𝜔</m:t>
                        </m:r>
                      </m:num>
                      <m:den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GB" sz="2200" b="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GB" sz="2200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2200" i="1" dirty="0">
                    <a:solidFill>
                      <a:srgbClr val="005DA2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50346" y="6297002"/>
            <a:ext cx="3810000" cy="365125"/>
          </a:xfrm>
        </p:spPr>
        <p:txBody>
          <a:bodyPr/>
          <a:lstStyle/>
          <a:p>
            <a:endParaRPr lang="en-GB" i="1" dirty="0">
              <a:solidFill>
                <a:srgbClr val="005DA2"/>
              </a:solidFill>
            </a:endParaRPr>
          </a:p>
          <a:p>
            <a:endParaRPr lang="en-GB" i="1" dirty="0">
              <a:solidFill>
                <a:srgbClr val="005DA2"/>
              </a:solidFill>
            </a:endParaRPr>
          </a:p>
          <a:p>
            <a:fld id="{A3E75202-B920-42C2-810C-E2FA5A0949E8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9200" y="5016797"/>
                <a:ext cx="2743200" cy="80849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016797"/>
                <a:ext cx="2743200" cy="808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/>
              <p:cNvSpPr/>
              <p:nvPr/>
            </p:nvSpPr>
            <p:spPr>
              <a:xfrm>
                <a:off x="5562600" y="2348767"/>
                <a:ext cx="2057400" cy="1118394"/>
              </a:xfrm>
              <a:prstGeom prst="wedgeEllipseCallout">
                <a:avLst>
                  <a:gd name="adj1" fmla="val -123223"/>
                  <a:gd name="adj2" fmla="val 57695"/>
                </a:avLst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348767"/>
                <a:ext cx="2057400" cy="1118394"/>
              </a:xfrm>
              <a:prstGeom prst="wedgeEllipseCallout">
                <a:avLst>
                  <a:gd name="adj1" fmla="val -123223"/>
                  <a:gd name="adj2" fmla="val 57695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Callout 7"/>
              <p:cNvSpPr/>
              <p:nvPr/>
            </p:nvSpPr>
            <p:spPr>
              <a:xfrm>
                <a:off x="5562600" y="4215728"/>
                <a:ext cx="2324100" cy="1112648"/>
              </a:xfrm>
              <a:prstGeom prst="wedgeEllipseCallout">
                <a:avLst>
                  <a:gd name="adj1" fmla="val -105832"/>
                  <a:gd name="adj2" fmla="val -47460"/>
                </a:avLst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GB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GB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GB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Oval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215728"/>
                <a:ext cx="2324100" cy="1112648"/>
              </a:xfrm>
              <a:prstGeom prst="wedgeEllipseCallout">
                <a:avLst>
                  <a:gd name="adj1" fmla="val -105832"/>
                  <a:gd name="adj2" fmla="val -47460"/>
                </a:avLst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51339" y="4495800"/>
            <a:ext cx="5035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5DA2"/>
                </a:solidFill>
              </a:rPr>
              <a:t>the</a:t>
            </a:r>
            <a:r>
              <a:rPr lang="en-GB" sz="2200" i="1" dirty="0">
                <a:solidFill>
                  <a:srgbClr val="005DA2"/>
                </a:solidFill>
              </a:rPr>
              <a:t> </a:t>
            </a:r>
            <a:r>
              <a:rPr lang="en-GB" sz="22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2nd </a:t>
            </a:r>
            <a:r>
              <a:rPr lang="en-GB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equation </a:t>
            </a:r>
            <a:r>
              <a:rPr lang="en-GB" sz="22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longitudinal motion is</a:t>
            </a:r>
            <a:endParaRPr lang="en-GB" sz="2200" i="1" dirty="0">
              <a:solidFill>
                <a:srgbClr val="005D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54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97" y="16347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Phase equation.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Small amplitude oscillations</a:t>
            </a:r>
            <a:endParaRPr lang="en-GB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1023"/>
                <a:ext cx="82296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Combining two equations of motion in conjugate variables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Δ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h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and assuming slow time-variation of </a:t>
                </a:r>
                <a:r>
                  <a:rPr lang="en-GB" sz="2000" i="1" dirty="0"/>
                  <a:t>E,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obtain </a:t>
                </a:r>
                <a:r>
                  <a:rPr lang="en-GB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phase equation: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</a:t>
                </a:r>
                <a:endParaRPr lang="en-GB" sz="2000" dirty="0"/>
              </a:p>
              <a:p>
                <a:pPr marL="0" indent="0">
                  <a:buNone/>
                </a:pPr>
                <a:endParaRPr lang="en-GB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</a:rPr>
                  <a:t>For small amplitude particles  </a:t>
                </a:r>
                <a:r>
                  <a:rPr lang="en-GB" sz="2000" dirty="0">
                    <a:solidFill>
                      <a:srgbClr val="005DA2"/>
                    </a:solidFill>
                  </a:rPr>
                  <a:t>with 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el-GR" sz="2000" dirty="0"/>
                  <a:t>φ</a:t>
                </a:r>
                <a:r>
                  <a:rPr lang="en-GB" sz="2000" dirty="0"/>
                  <a:t> – </a:t>
                </a:r>
                <a:r>
                  <a:rPr lang="el-GR" sz="2000" dirty="0"/>
                  <a:t>φ</a:t>
                </a:r>
                <a:r>
                  <a:rPr lang="en-GB" sz="2000" baseline="-25000" dirty="0"/>
                  <a:t>s </a:t>
                </a:r>
                <a:r>
                  <a:rPr lang="en-GB" sz="2000" i="1" dirty="0"/>
                  <a:t>&lt; 1   </a:t>
                </a:r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GB" sz="1800" dirty="0">
                    <a:solidFill>
                      <a:srgbClr val="005DA2"/>
                    </a:solidFill>
                  </a:rPr>
                  <a:t>(since 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800" dirty="0"/>
                  <a:t>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func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𝑠𝑖𝑛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  </a:t>
                </a:r>
                <a:r>
                  <a:rPr lang="en-GB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endParaRPr lang="en-GB" sz="1800" dirty="0"/>
              </a:p>
              <a:p>
                <a:pPr marL="0" indent="0">
                  <a:buNone/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GB" sz="1800" dirty="0"/>
                  <a:t> </a:t>
                </a:r>
                <a:r>
                  <a:rPr lang="en-GB" sz="2400" dirty="0"/>
                  <a:t>             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1023"/>
                <a:ext cx="8229600" cy="4525963"/>
              </a:xfrm>
              <a:blipFill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87326" y="1855842"/>
                <a:ext cx="2743200" cy="7949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326" y="1855842"/>
                <a:ext cx="2743200" cy="7949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9989" y="1866806"/>
                <a:ext cx="4220130" cy="78386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89" y="1866806"/>
                <a:ext cx="4220130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001774" y="2053203"/>
            <a:ext cx="39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&amp;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82403" y="3923760"/>
                <a:ext cx="2229046" cy="572464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/>
                  <a:t>  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403" y="3923760"/>
                <a:ext cx="2229046" cy="5724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09600" y="4941417"/>
            <a:ext cx="2982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With </a:t>
            </a:r>
            <a:r>
              <a:rPr lang="en-GB" sz="2000" dirty="0">
                <a:solidFill>
                  <a:srgbClr val="C00000"/>
                </a:solidFill>
              </a:rPr>
              <a:t>frequency </a:t>
            </a:r>
            <a:r>
              <a:rPr lang="en-GB" sz="2000" dirty="0"/>
              <a:t>of linear synchrotron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38690" y="4998129"/>
                <a:ext cx="2659126" cy="636521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h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690" y="4998129"/>
                <a:ext cx="2659126" cy="636521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697051" y="3143418"/>
                <a:ext cx="3775714" cy="636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num>
                      <m:den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h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𝑠𝑖𝑛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051" y="3143418"/>
                <a:ext cx="3775714" cy="636521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02D3B0DA-A111-BE45-B4C4-11E183CC0988}"/>
              </a:ext>
            </a:extLst>
          </p:cNvPr>
          <p:cNvSpPr/>
          <p:nvPr/>
        </p:nvSpPr>
        <p:spPr>
          <a:xfrm>
            <a:off x="6983936" y="5755352"/>
            <a:ext cx="228600" cy="2443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AF0EE3-F46D-B343-A9FE-29B1ACBF0A28}"/>
              </a:ext>
            </a:extLst>
          </p:cNvPr>
          <p:cNvCxnSpPr>
            <a:cxnSpLocks/>
          </p:cNvCxnSpPr>
          <p:nvPr/>
        </p:nvCxnSpPr>
        <p:spPr>
          <a:xfrm flipH="1">
            <a:off x="7098787" y="4851926"/>
            <a:ext cx="603430" cy="100465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434B43-2CF0-D34B-A955-8DA24DDEC71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702217" y="4857877"/>
            <a:ext cx="786159" cy="9238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9756AF79-6B59-F04C-B961-8A05023BC3C1}"/>
              </a:ext>
            </a:extLst>
          </p:cNvPr>
          <p:cNvSpPr/>
          <p:nvPr/>
        </p:nvSpPr>
        <p:spPr>
          <a:xfrm rot="7556309">
            <a:off x="6843072" y="4389969"/>
            <a:ext cx="1870487" cy="1753999"/>
          </a:xfrm>
          <a:prstGeom prst="arc">
            <a:avLst>
              <a:gd name="adj1" fmla="val 16200000"/>
              <a:gd name="adj2" fmla="val 423278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03617D-2BCD-934B-B24B-F3987D3AB1C0}"/>
              </a:ext>
            </a:extLst>
          </p:cNvPr>
          <p:cNvCxnSpPr>
            <a:cxnSpLocks/>
          </p:cNvCxnSpPr>
          <p:nvPr/>
        </p:nvCxnSpPr>
        <p:spPr>
          <a:xfrm flipV="1">
            <a:off x="7449554" y="6306758"/>
            <a:ext cx="645742" cy="130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BF7F7E1-1828-CE44-B7A2-FF474B837E97}"/>
              </a:ext>
            </a:extLst>
          </p:cNvPr>
          <p:cNvSpPr/>
          <p:nvPr/>
        </p:nvSpPr>
        <p:spPr>
          <a:xfrm>
            <a:off x="8374076" y="5709589"/>
            <a:ext cx="228600" cy="2443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5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673971" y="4404772"/>
            <a:ext cx="1472456" cy="14674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57146" y="3271845"/>
                <a:ext cx="2659126" cy="616772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46" y="3271845"/>
                <a:ext cx="2659126" cy="6167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Small amplitude oscillations.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Phase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72186" y="1552031"/>
                <a:ext cx="2229046" cy="572464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/>
                  <a:t> 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186" y="1552031"/>
                <a:ext cx="2229046" cy="572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18079" y="4101672"/>
                <a:ext cx="3431996" cy="1945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phase stability: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&gt;0 → </m:t>
                    </m:r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e>
                    </m:func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 0</m:t>
                    </m:r>
                  </m:oMath>
                </a14:m>
                <a:endParaRPr lang="en-GB" sz="2000" dirty="0">
                  <a:solidFill>
                    <a:srgbClr val="C00000"/>
                  </a:solidFill>
                  <a:cs typeface="Calibri" panose="020F0502020204030204" pitchFamily="34" charset="0"/>
                </a:endParaRPr>
              </a:p>
              <a:p>
                <a:endParaRPr lang="en-GB" sz="2000" dirty="0">
                  <a:solidFill>
                    <a:srgbClr val="005DA2"/>
                  </a:solidFill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No acceleration: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𝑠𝑖</m:t>
                    </m:r>
                    <m:r>
                      <a:rPr lang="en-GB" sz="200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en-GB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>
                        <a:solidFill>
                          <a:srgbClr val="005DA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for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00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&lt;0)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000" dirty="0"/>
                  <a:t>  </a:t>
                </a:r>
                <a:r>
                  <a:rPr lang="en-GB" sz="2000" dirty="0">
                    <a:solidFill>
                      <a:srgbClr val="005DA2"/>
                    </a:solidFill>
                  </a:rPr>
                  <a:t>for</a:t>
                </a: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79" y="4101672"/>
                <a:ext cx="3431996" cy="1945020"/>
              </a:xfrm>
              <a:prstGeom prst="rect">
                <a:avLst/>
              </a:prstGeom>
              <a:blipFill>
                <a:blip r:embed="rId4"/>
                <a:stretch>
                  <a:fillRect l="-1776" t="-1881" b="-47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8"/>
          <p:cNvSpPr/>
          <p:nvPr/>
        </p:nvSpPr>
        <p:spPr>
          <a:xfrm>
            <a:off x="818079" y="2249143"/>
            <a:ext cx="1363964" cy="838200"/>
          </a:xfrm>
          <a:prstGeom prst="wedgeEllipseCallout">
            <a:avLst>
              <a:gd name="adj1" fmla="val 65829"/>
              <a:gd name="adj2" fmla="val 8703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1872" y="2311217"/>
                <a:ext cx="1516377" cy="698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𝜂</m:t>
                      </m:r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e>
                            <m:sub/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72" y="2311217"/>
                <a:ext cx="1516377" cy="698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616272" y="1623927"/>
            <a:ext cx="440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E</a:t>
            </a:r>
            <a:r>
              <a:rPr lang="en-GB" sz="2000" dirty="0">
                <a:solidFill>
                  <a:srgbClr val="005DA2"/>
                </a:solidFill>
              </a:rPr>
              <a:t>quation of a harmonic oscillator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08281" y="2254224"/>
                <a:ext cx="4203395" cy="1337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Solutions: </a:t>
                </a:r>
                <a:endParaRPr lang="en-GB" sz="2000" dirty="0">
                  <a:solidFill>
                    <a:srgbClr val="005DA2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20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func>
                  </m:oMath>
                </a14:m>
                <a:endParaRPr lang="en-GB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̇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GB" sz="20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func>
                  </m:oMath>
                </a14:m>
                <a:r>
                  <a:rPr lang="en-GB" sz="2000" dirty="0"/>
                  <a:t> =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func>
                  </m:oMath>
                </a14:m>
                <a:endParaRPr lang="en-GB" sz="2000" i="1" dirty="0"/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Ψ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– synchronous angle,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81" y="2254224"/>
                <a:ext cx="4203395" cy="1337802"/>
              </a:xfrm>
              <a:prstGeom prst="rect">
                <a:avLst/>
              </a:prstGeom>
              <a:blipFill>
                <a:blip r:embed="rId6"/>
                <a:stretch>
                  <a:fillRect l="-1506" t="-1869" r="-301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10200" y="4234420"/>
            <a:ext cx="0" cy="18122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8777" y="5112773"/>
            <a:ext cx="1862845" cy="25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98256" y="5145099"/>
            <a:ext cx="376617" cy="53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510713" y="5105408"/>
                <a:ext cx="4028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713" y="5105408"/>
                <a:ext cx="40286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796755" y="3980590"/>
                <a:ext cx="537455" cy="382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̇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755" y="3980590"/>
                <a:ext cx="537455" cy="382156"/>
              </a:xfrm>
              <a:prstGeom prst="rect">
                <a:avLst/>
              </a:prstGeom>
              <a:blipFill>
                <a:blip r:embed="rId9"/>
                <a:stretch>
                  <a:fillRect r="-1136" b="-12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242318" y="4804587"/>
                <a:ext cx="537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318" y="4804587"/>
                <a:ext cx="537455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293593" y="5246092"/>
                <a:ext cx="21506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5DA2"/>
                    </a:solidFill>
                  </a:rPr>
                  <a:t> - amplitude of phase oscillations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593" y="5246092"/>
                <a:ext cx="2150643" cy="646331"/>
              </a:xfrm>
              <a:prstGeom prst="rect">
                <a:avLst/>
              </a:prstGeom>
              <a:blipFill>
                <a:blip r:embed="rId11"/>
                <a:stretch>
                  <a:fillRect l="-2353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528129" y="3845315"/>
                <a:ext cx="693010" cy="382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129" y="3845315"/>
                <a:ext cx="693010" cy="382156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6202753" y="5214286"/>
            <a:ext cx="163706" cy="177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  <a:stCxn id="35" idx="2"/>
          </p:cNvCxnSpPr>
          <p:nvPr/>
        </p:nvCxnSpPr>
        <p:spPr>
          <a:xfrm flipH="1">
            <a:off x="5389520" y="4227471"/>
            <a:ext cx="485114" cy="200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761179" y="5645092"/>
            <a:ext cx="152400" cy="1579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5837691" y="5797602"/>
            <a:ext cx="211742" cy="153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B648470-AC48-7C47-9B00-4B1CF05D16C3}"/>
                  </a:ext>
                </a:extLst>
              </p:cNvPr>
              <p:cNvSpPr/>
              <p:nvPr/>
            </p:nvSpPr>
            <p:spPr>
              <a:xfrm>
                <a:off x="5981125" y="3635191"/>
                <a:ext cx="2921313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B648470-AC48-7C47-9B00-4B1CF05D1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125" y="3635191"/>
                <a:ext cx="2921313" cy="699615"/>
              </a:xfrm>
              <a:prstGeom prst="rect">
                <a:avLst/>
              </a:prstGeom>
              <a:blipFill>
                <a:blip r:embed="rId1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35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005DA2"/>
                </a:solidFill>
              </a:rPr>
              <a:t>Acceleration</a:t>
            </a:r>
          </a:p>
          <a:p>
            <a:r>
              <a:rPr lang="en-GB" sz="2800" dirty="0">
                <a:solidFill>
                  <a:srgbClr val="005DA2"/>
                </a:solidFill>
              </a:rPr>
              <a:t>Longitudinal beam dynamics</a:t>
            </a:r>
          </a:p>
          <a:p>
            <a:pPr lvl="1"/>
            <a:r>
              <a:rPr lang="en-GB" sz="2400" dirty="0">
                <a:solidFill>
                  <a:srgbClr val="005DA2"/>
                </a:solidFill>
              </a:rPr>
              <a:t>Equations of motion</a:t>
            </a:r>
          </a:p>
          <a:p>
            <a:pPr lvl="1"/>
            <a:r>
              <a:rPr lang="en-GB" sz="2400" dirty="0">
                <a:solidFill>
                  <a:srgbClr val="005DA2"/>
                </a:solidFill>
              </a:rPr>
              <a:t>Longitudinal phase space</a:t>
            </a:r>
          </a:p>
          <a:p>
            <a:r>
              <a:rPr lang="en-GB" sz="2800" dirty="0">
                <a:solidFill>
                  <a:srgbClr val="005DA2"/>
                </a:solidFill>
              </a:rPr>
              <a:t>RF gymnastics/manipulations</a:t>
            </a:r>
          </a:p>
          <a:p>
            <a:pPr lvl="1"/>
            <a:r>
              <a:rPr lang="en-GB" sz="2400" dirty="0">
                <a:solidFill>
                  <a:srgbClr val="005DA2"/>
                </a:solidFill>
              </a:rPr>
              <a:t>CERN ion complex </a:t>
            </a:r>
          </a:p>
          <a:p>
            <a:pPr lvl="1"/>
            <a:r>
              <a:rPr lang="en-GB" sz="2400" dirty="0">
                <a:solidFill>
                  <a:srgbClr val="005DA2"/>
                </a:solidFill>
              </a:rPr>
              <a:t>Bunch rotation, bunch shaping, controlled emittance blow-up, bunch splitting, momentum slip-stacking</a:t>
            </a:r>
          </a:p>
          <a:p>
            <a:r>
              <a:rPr lang="en-GB" sz="2800" dirty="0">
                <a:solidFill>
                  <a:srgbClr val="005DA2"/>
                </a:solidFill>
              </a:rPr>
              <a:t>Bibliography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4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Phase equation.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Large amplitude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512832" cy="4525963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The </a:t>
                </a:r>
                <a:r>
                  <a:rPr lang="en-GB" sz="2000" dirty="0">
                    <a:solidFill>
                      <a:srgbClr val="C00000"/>
                    </a:solidFill>
                  </a:rPr>
                  <a:t>phase equation </a:t>
                </a:r>
                <a:r>
                  <a:rPr lang="en-GB" sz="2000" dirty="0">
                    <a:solidFill>
                      <a:srgbClr val="005DA2"/>
                    </a:solidFill>
                  </a:rPr>
                  <a:t>can be re-written as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Multiplying both sides by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acc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 and integrating over </a:t>
                </a:r>
                <a:r>
                  <a:rPr lang="en-GB" sz="2000" i="1" dirty="0"/>
                  <a:t>t</a:t>
                </a:r>
                <a:r>
                  <a:rPr lang="en-GB" sz="2000" i="1" dirty="0">
                    <a:solidFill>
                      <a:srgbClr val="005DA2"/>
                    </a:solidFill>
                  </a:rPr>
                  <a:t>,</a:t>
                </a:r>
                <a:r>
                  <a:rPr lang="en-GB" sz="2000" i="1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we obtain </a:t>
                </a:r>
                <a:r>
                  <a:rPr lang="en-GB" sz="2000" dirty="0">
                    <a:solidFill>
                      <a:srgbClr val="C00000"/>
                    </a:solidFill>
                  </a:rPr>
                  <a:t>an</a:t>
                </a:r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</a:rPr>
                  <a:t>integral of motion 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with </a:t>
                </a:r>
                <a:r>
                  <a:rPr lang="en-GB" sz="2000" dirty="0">
                    <a:solidFill>
                      <a:srgbClr val="C00000"/>
                    </a:solidFill>
                  </a:rPr>
                  <a:t>RF potential</a:t>
                </a:r>
              </a:p>
              <a:p>
                <a:pPr marL="0" indent="0">
                  <a:buNone/>
                </a:pPr>
                <a:endParaRPr lang="en-GB" sz="20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</a:rPr>
                  <a:t>Phase trajectories </a:t>
                </a:r>
                <a:r>
                  <a:rPr lang="en-GB" sz="2000" dirty="0">
                    <a:solidFill>
                      <a:srgbClr val="005DA2"/>
                    </a:solidFill>
                  </a:rPr>
                  <a:t>are described by  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acc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num>
                      <m:den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Δ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h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2[</m:t>
                        </m:r>
                        <m:r>
                          <a:rPr lang="en-GB" sz="20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Ꜫ</m:t>
                        </m:r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GB" sz="20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e>
                    </m:rad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512832" cy="4525963"/>
              </a:xfrm>
              <a:blipFill>
                <a:blip r:embed="rId2"/>
                <a:stretch>
                  <a:fillRect l="-838" t="-279" r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04910" y="2052216"/>
                <a:ext cx="3807636" cy="617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den>
                    </m:f>
                    <m:d>
                      <m:dPr>
                        <m:ctrlPr>
                          <a:rPr lang="en-GB" sz="20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GB" sz="2000" dirty="0"/>
                  <a:t>  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10" y="2052216"/>
                <a:ext cx="3807636" cy="617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3296" y="3557163"/>
                <a:ext cx="2252746" cy="63126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GB" sz="20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20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Ꜫ</a:t>
                </a:r>
                <a:endParaRPr lang="en-GB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296" y="3557163"/>
                <a:ext cx="2252746" cy="631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275" y="1178570"/>
            <a:ext cx="2740143" cy="1783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58" y="2948948"/>
            <a:ext cx="2740143" cy="1780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612" y="4765461"/>
            <a:ext cx="2643852" cy="179984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328485" y="3714857"/>
            <a:ext cx="1143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85585" y="3048000"/>
            <a:ext cx="19812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21642" y="1417638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voltage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65059" y="3187831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potential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80863" y="4130328"/>
            <a:ext cx="915919" cy="469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55298" y="5610400"/>
            <a:ext cx="5749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40068" y="2360922"/>
            <a:ext cx="902283" cy="33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72993" y="368812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φ</a:t>
            </a:r>
            <a:r>
              <a:rPr lang="en-GB" i="1" baseline="-25000" dirty="0"/>
              <a:t>s  </a:t>
            </a:r>
            <a:r>
              <a:rPr lang="en-GB" i="1" dirty="0"/>
              <a:t>=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endParaRPr lang="en-GB" i="1" dirty="0"/>
          </a:p>
        </p:txBody>
      </p:sp>
      <p:sp>
        <p:nvSpPr>
          <p:cNvPr id="34" name="Oval 33"/>
          <p:cNvSpPr/>
          <p:nvPr/>
        </p:nvSpPr>
        <p:spPr>
          <a:xfrm>
            <a:off x="6861558" y="4200289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6859367" y="5452424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42751" y="4595270"/>
                <a:ext cx="671722" cy="76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751" y="4595270"/>
                <a:ext cx="671722" cy="7654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6861558" y="1867508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/>
          <p:cNvSpPr/>
          <p:nvPr/>
        </p:nvSpPr>
        <p:spPr>
          <a:xfrm>
            <a:off x="6823785" y="3635869"/>
            <a:ext cx="152400" cy="1579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6854426" y="4966240"/>
            <a:ext cx="152400" cy="1579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81842" y="1947709"/>
                <a:ext cx="91467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i="1" dirty="0"/>
                  <a:t>φ</a:t>
                </a:r>
                <a:r>
                  <a:rPr lang="en-GB" i="1" baseline="-25000" dirty="0"/>
                  <a:t>s  </a:t>
                </a:r>
                <a:r>
                  <a:rPr lang="en-GB" i="1" dirty="0"/>
                  <a:t>= </a:t>
                </a:r>
                <a:r>
                  <a:rPr lang="el-GR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endParaRPr lang="en-GB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i="1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42" y="1947709"/>
                <a:ext cx="914674" cy="646331"/>
              </a:xfrm>
              <a:prstGeom prst="rect">
                <a:avLst/>
              </a:prstGeom>
              <a:blipFill>
                <a:blip r:embed="rId9"/>
                <a:stretch>
                  <a:fillRect l="-6000" t="-5660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7880559" y="5870531"/>
            <a:ext cx="115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separatrix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7635992" y="5955592"/>
            <a:ext cx="330793" cy="16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524000" y="2025484"/>
            <a:ext cx="459296" cy="4081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54E905-2D7E-2C46-A723-C2659DD68B92}"/>
                  </a:ext>
                </a:extLst>
              </p:cNvPr>
              <p:cNvSpPr/>
              <p:nvPr/>
            </p:nvSpPr>
            <p:spPr>
              <a:xfrm>
                <a:off x="507270" y="4574997"/>
                <a:ext cx="39291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54E905-2D7E-2C46-A723-C2659DD68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0" y="4574997"/>
                <a:ext cx="3929153" cy="369332"/>
              </a:xfrm>
              <a:prstGeom prst="rect">
                <a:avLst/>
              </a:prstGeom>
              <a:blipFill>
                <a:blip r:embed="rId10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5B48E82-6A05-F945-9A43-198FD3DB7AB8}"/>
              </a:ext>
            </a:extLst>
          </p:cNvPr>
          <p:cNvSpPr txBox="1"/>
          <p:nvPr/>
        </p:nvSpPr>
        <p:spPr>
          <a:xfrm>
            <a:off x="7422983" y="471091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φ</a:t>
            </a:r>
            <a:r>
              <a:rPr lang="en-GB" i="1" baseline="-25000" dirty="0"/>
              <a:t>s  </a:t>
            </a:r>
            <a:r>
              <a:rPr lang="en-GB" i="1" dirty="0"/>
              <a:t>=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05434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Hamiltonian of longitudinal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Using conjugate variables 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∆E/(h</a:t>
                </a:r>
                <a:r>
                  <a:rPr lang="el-GR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2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</a:t>
                </a: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GB" sz="2200" dirty="0">
                    <a:solidFill>
                      <a:srgbClr val="005DA2"/>
                    </a:solidFill>
                  </a:rPr>
                  <a:t>equations of longitudinal motion can be also presented as</a:t>
                </a:r>
                <a:endParaRPr lang="en-GB" sz="22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2200" dirty="0"/>
                  <a:t>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2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Δ</m:t>
                                </m:r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h</m:t>
                                    </m:r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e>
                        </m:d>
                      </m:e>
                    </m:acc>
                  </m:oMath>
                </a14:m>
                <a:r>
                  <a:rPr lang="en-GB" sz="2200" dirty="0">
                    <a:solidFill>
                      <a:srgbClr val="005DA2"/>
                    </a:solidFill>
                  </a:rPr>
                  <a:t>     and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2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Δ</m:t>
                                </m:r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h</m:t>
                                    </m:r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e>
                        </m:d>
                      </m:den>
                    </m:f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GB" sz="2200" dirty="0"/>
                  <a:t>, </a:t>
                </a:r>
                <a:r>
                  <a:rPr lang="en-GB" sz="2200" dirty="0">
                    <a:solidFill>
                      <a:srgbClr val="005DA2"/>
                    </a:solidFill>
                  </a:rPr>
                  <a:t>  </a:t>
                </a:r>
                <a:endParaRPr lang="en-GB" sz="22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the </a:t>
                </a:r>
                <a:r>
                  <a:rPr lang="en-GB" sz="2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Hamiltonian </a:t>
                </a:r>
                <a:endParaRPr lang="en-GB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where </a:t>
                </a:r>
                <a:r>
                  <a:rPr lang="en-GB" sz="2200" dirty="0">
                    <a:solidFill>
                      <a:srgbClr val="C00000"/>
                    </a:solidFill>
                  </a:rPr>
                  <a:t>potential </a:t>
                </a:r>
                <a:r>
                  <a:rPr lang="en-GB" sz="2200" dirty="0">
                    <a:solidFill>
                      <a:srgbClr val="005DA2"/>
                    </a:solidFill>
                  </a:rPr>
                  <a:t>for a single RF system was defined as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</a:rPr>
                  <a:t>It can be easily generalised for more RF systems (with different harmonic numbers </a:t>
                </a:r>
                <a:r>
                  <a:rPr lang="en-GB" sz="2200" i="1" dirty="0"/>
                  <a:t>h</a:t>
                </a:r>
                <a:r>
                  <a:rPr lang="en-GB" sz="2200" dirty="0">
                    <a:solidFill>
                      <a:srgbClr val="005DA2"/>
                    </a:solidFill>
                  </a:rPr>
                  <a:t>) and even induced voltage (collective effects).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840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5400" y="3603427"/>
                <a:ext cx="6248400" cy="699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  <m:r>
                      <a:rPr lang="en-GB" sz="22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num>
                      <m:den>
                        <m:sSup>
                          <m:sSup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2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Δ</m:t>
                                </m:r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2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h</m:t>
                                    </m:r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2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𝑞𝑉</m:t>
                        </m:r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cos</m:t>
                        </m:r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den>
                    </m:f>
                    <m:r>
                      <a:rPr lang="en-GB" sz="22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𝑊</m:t>
                        </m:r>
                        <m:d>
                          <m:d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</m:d>
                        <m:r>
                          <a:rPr lang="en-GB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𝑊</m:t>
                        </m:r>
                        <m:d>
                          <m:dPr>
                            <m:ctrlPr>
                              <a:rPr lang="en-GB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</m:oMath>
                </a14:m>
                <a:endParaRPr lang="en-GB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603427"/>
                <a:ext cx="6248400" cy="699615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DFDB5DE-6F40-0C47-902B-D26B8BE94194}"/>
                  </a:ext>
                </a:extLst>
              </p:cNvPr>
              <p:cNvSpPr/>
              <p:nvPr/>
            </p:nvSpPr>
            <p:spPr>
              <a:xfrm>
                <a:off x="1905000" y="4800600"/>
                <a:ext cx="42167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DFDB5DE-6F40-0C47-902B-D26B8BE94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800600"/>
                <a:ext cx="421679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74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02" y="218933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Acceleration. </a:t>
            </a:r>
            <a:r>
              <a:rPr lang="en-GB" dirty="0" err="1">
                <a:solidFill>
                  <a:schemeClr val="bg1"/>
                </a:solidFill>
              </a:rPr>
              <a:t>Separatrix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5DA2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1" y="1349458"/>
            <a:ext cx="3394971" cy="220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39979" y="3391209"/>
                <a:ext cx="1719078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Phase stability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𝜂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𝑐𝑜𝑠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  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&lt; 0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979" y="3391209"/>
                <a:ext cx="1719078" cy="646331"/>
              </a:xfrm>
              <a:prstGeom prst="rect">
                <a:avLst/>
              </a:prstGeom>
              <a:blipFill>
                <a:blip r:embed="rId3"/>
                <a:stretch>
                  <a:fillRect l="-2098" t="-2727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667613" y="1396224"/>
            <a:ext cx="1464256" cy="17827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88039" y="3167945"/>
            <a:ext cx="0" cy="74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13975" y="3554923"/>
                <a:ext cx="86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975" y="3554923"/>
                <a:ext cx="868892" cy="369332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1088" y="3561858"/>
                <a:ext cx="86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88" y="3561858"/>
                <a:ext cx="868892" cy="36933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729098" y="1458866"/>
            <a:ext cx="1360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deceleration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143" y="3772187"/>
            <a:ext cx="3352800" cy="22637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726" y="1353792"/>
            <a:ext cx="3443217" cy="220113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23747" y="1354530"/>
            <a:ext cx="1647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Potential well for</a:t>
            </a:r>
            <a:endParaRPr lang="en-US" sz="1600" dirty="0"/>
          </a:p>
          <a:p>
            <a:r>
              <a:rPr lang="el-GR" sz="1600" dirty="0"/>
              <a:t>φ</a:t>
            </a:r>
            <a:r>
              <a:rPr lang="en-GB" sz="1600" baseline="-25000" dirty="0"/>
              <a:t>s  </a:t>
            </a:r>
            <a:r>
              <a:rPr lang="en-GB" sz="1600" dirty="0"/>
              <a:t>=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/18</a:t>
            </a:r>
          </a:p>
        </p:txBody>
      </p:sp>
      <p:sp>
        <p:nvSpPr>
          <p:cNvPr id="26" name="Oval 25"/>
          <p:cNvSpPr/>
          <p:nvPr/>
        </p:nvSpPr>
        <p:spPr>
          <a:xfrm>
            <a:off x="6952764" y="2978299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952764" y="4682567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2729098" y="3167945"/>
            <a:ext cx="0" cy="74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5400" y="3167945"/>
            <a:ext cx="0" cy="74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346155" y="2398063"/>
                <a:ext cx="14853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acceleration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&gt;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55" y="2398063"/>
                <a:ext cx="1485343" cy="646331"/>
              </a:xfrm>
              <a:prstGeom prst="rect">
                <a:avLst/>
              </a:prstGeom>
              <a:blipFill>
                <a:blip r:embed="rId8"/>
                <a:stretch>
                  <a:fillRect l="-3704" t="-471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5962164" y="2113965"/>
            <a:ext cx="19812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88491" y="2743200"/>
            <a:ext cx="879109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1073" y="4035494"/>
            <a:ext cx="4831450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Potential</a:t>
            </a:r>
            <a:endParaRPr lang="en-GB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GB" i="1" dirty="0"/>
              <a:t>E = 0 </a:t>
            </a:r>
            <a:r>
              <a:rPr lang="en-GB" dirty="0">
                <a:solidFill>
                  <a:srgbClr val="005DA2"/>
                </a:solidFill>
              </a:rPr>
              <a:t>at extremes of potential: </a:t>
            </a:r>
            <a:r>
              <a:rPr lang="en-GB" i="1" dirty="0"/>
              <a:t>W’(</a:t>
            </a:r>
            <a:r>
              <a:rPr lang="el-GR" dirty="0"/>
              <a:t>φ</a:t>
            </a:r>
            <a:r>
              <a:rPr lang="en-GB" i="1" dirty="0"/>
              <a:t>) = V(</a:t>
            </a:r>
            <a:r>
              <a:rPr lang="el-GR" i="1" dirty="0"/>
              <a:t>φ</a:t>
            </a:r>
            <a:r>
              <a:rPr lang="en-GB" i="1" dirty="0"/>
              <a:t>) = 0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→    </a:t>
            </a:r>
            <a:r>
              <a:rPr lang="en-GB" dirty="0"/>
              <a:t>sin</a:t>
            </a:r>
            <a:r>
              <a:rPr lang="el-GR" dirty="0"/>
              <a:t>φ</a:t>
            </a:r>
            <a:r>
              <a:rPr lang="en-GB" dirty="0"/>
              <a:t> = sin</a:t>
            </a:r>
            <a:r>
              <a:rPr lang="el-GR" dirty="0"/>
              <a:t>φ</a:t>
            </a:r>
            <a:r>
              <a:rPr lang="en-GB" baseline="-25000" dirty="0"/>
              <a:t>s</a:t>
            </a:r>
            <a:r>
              <a:rPr lang="en-GB" i="1" dirty="0"/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2 </a:t>
            </a:r>
            <a:r>
              <a:rPr lang="en-GB" dirty="0">
                <a:solidFill>
                  <a:srgbClr val="005DA2"/>
                </a:solidFill>
              </a:rPr>
              <a:t>solutions:</a:t>
            </a:r>
          </a:p>
          <a:p>
            <a:endParaRPr lang="en-GB" i="1" baseline="-25000" dirty="0"/>
          </a:p>
          <a:p>
            <a:r>
              <a:rPr lang="en-GB" dirty="0"/>
              <a:t>    -  </a:t>
            </a:r>
            <a:r>
              <a:rPr lang="el-GR" dirty="0"/>
              <a:t>φ</a:t>
            </a:r>
            <a:r>
              <a:rPr lang="en-GB" baseline="-25000" dirty="0"/>
              <a:t>1</a:t>
            </a:r>
            <a:r>
              <a:rPr lang="en-GB" dirty="0"/>
              <a:t> = </a:t>
            </a:r>
            <a:r>
              <a:rPr lang="el-GR" dirty="0"/>
              <a:t>φ</a:t>
            </a:r>
            <a:r>
              <a:rPr lang="en-GB" baseline="-25000" dirty="0"/>
              <a:t>s </a:t>
            </a:r>
            <a:r>
              <a:rPr lang="en-GB" dirty="0"/>
              <a:t> + 2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/>
              <a:t>k </a:t>
            </a:r>
            <a:r>
              <a:rPr lang="en-GB" sz="1600" dirty="0"/>
              <a:t>(k=0, 1,... h-1)</a:t>
            </a:r>
            <a:r>
              <a:rPr lang="en-GB" sz="1600" baseline="-25000" dirty="0"/>
              <a:t> </a:t>
            </a:r>
            <a:r>
              <a:rPr lang="en-GB" sz="1600" dirty="0">
                <a:solidFill>
                  <a:srgbClr val="005DA2"/>
                </a:solidFill>
              </a:rPr>
              <a:t>-</a:t>
            </a:r>
            <a:r>
              <a:rPr lang="en-GB" sz="1600" dirty="0"/>
              <a:t> </a:t>
            </a:r>
            <a:r>
              <a:rPr lang="en-GB" dirty="0">
                <a:solidFill>
                  <a:srgbClr val="005DA2"/>
                </a:solidFill>
              </a:rPr>
              <a:t>stable fixed point </a:t>
            </a:r>
          </a:p>
          <a:p>
            <a:r>
              <a:rPr lang="en-GB" dirty="0"/>
              <a:t>    -  </a:t>
            </a:r>
            <a:r>
              <a:rPr lang="el-GR" dirty="0"/>
              <a:t>φ</a:t>
            </a:r>
            <a:r>
              <a:rPr lang="en-GB" baseline="-25000" dirty="0"/>
              <a:t>2</a:t>
            </a:r>
            <a:r>
              <a:rPr lang="en-GB" dirty="0"/>
              <a:t>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/>
              <a:t> + 2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/>
              <a:t>k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unstable fixed point </a:t>
            </a:r>
            <a:endParaRPr lang="en-GB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2</a:t>
            </a:r>
            <a:r>
              <a:rPr lang="en-GB" baseline="30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turning point is </a:t>
            </a:r>
            <a:r>
              <a:rPr lang="el-GR" dirty="0">
                <a:solidFill>
                  <a:srgbClr val="C00000"/>
                </a:solidFill>
              </a:rPr>
              <a:t>φ</a:t>
            </a:r>
            <a:r>
              <a:rPr lang="en-GB" baseline="-25000" dirty="0">
                <a:solidFill>
                  <a:srgbClr val="C00000"/>
                </a:solidFill>
              </a:rPr>
              <a:t>m  </a:t>
            </a:r>
            <a:r>
              <a:rPr lang="en-GB" dirty="0">
                <a:solidFill>
                  <a:srgbClr val="005DA2"/>
                </a:solidFill>
              </a:rPr>
              <a:t>defined by</a:t>
            </a:r>
          </a:p>
          <a:p>
            <a:r>
              <a:rPr lang="en-GB" dirty="0"/>
              <a:t>                </a:t>
            </a:r>
            <a:r>
              <a:rPr lang="en-GB" i="1" dirty="0"/>
              <a:t>W(</a:t>
            </a:r>
            <a:r>
              <a:rPr lang="el-GR" dirty="0"/>
              <a:t>φ</a:t>
            </a:r>
            <a:r>
              <a:rPr lang="en-GB" baseline="-25000" dirty="0"/>
              <a:t>m</a:t>
            </a:r>
            <a:r>
              <a:rPr lang="en-GB" i="1" dirty="0"/>
              <a:t>) = W(</a:t>
            </a:r>
            <a:r>
              <a:rPr lang="el-GR" dirty="0"/>
              <a:t>φ</a:t>
            </a:r>
            <a:r>
              <a:rPr lang="en-GB" baseline="-25000" dirty="0"/>
              <a:t>2</a:t>
            </a:r>
            <a:r>
              <a:rPr lang="en-GB" i="1" dirty="0"/>
              <a:t>) = W(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l-GR" dirty="0"/>
              <a:t>φ</a:t>
            </a:r>
            <a:r>
              <a:rPr lang="en-GB" baseline="-25000" dirty="0"/>
              <a:t>s</a:t>
            </a:r>
            <a:r>
              <a:rPr lang="en-GB" i="1" dirty="0"/>
              <a:t>)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86543" y="2006555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752247" y="4674169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7867164" y="4672457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408398" y="5181699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8518003" y="3563311"/>
                <a:ext cx="671722" cy="76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8003" y="3563311"/>
                <a:ext cx="671722" cy="7654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2540314" y="2070359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Left Arrow 48"/>
          <p:cNvSpPr/>
          <p:nvPr/>
        </p:nvSpPr>
        <p:spPr>
          <a:xfrm>
            <a:off x="2945165" y="3567092"/>
            <a:ext cx="489183" cy="35729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730079" y="3300685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</a:rPr>
              <a:t>φ</a:t>
            </a:r>
            <a:r>
              <a:rPr lang="en-GB" sz="1600" baseline="-25000" dirty="0">
                <a:solidFill>
                  <a:srgbClr val="C00000"/>
                </a:solidFill>
              </a:rPr>
              <a:t>2</a:t>
            </a:r>
            <a:r>
              <a:rPr lang="en-GB" sz="1600" baseline="-25000" dirty="0">
                <a:solidFill>
                  <a:srgbClr val="005DA2"/>
                </a:solidFill>
              </a:rPr>
              <a:t> </a:t>
            </a:r>
            <a:r>
              <a:rPr lang="en-GB" sz="1600" dirty="0"/>
              <a:t>=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/18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813036" y="4830433"/>
            <a:ext cx="426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</a:rPr>
              <a:t>φ</a:t>
            </a:r>
            <a:r>
              <a:rPr lang="en-GB" sz="1600" baseline="-25000" dirty="0">
                <a:solidFill>
                  <a:srgbClr val="C00000"/>
                </a:solidFill>
              </a:rPr>
              <a:t>m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813036" y="3308361"/>
            <a:ext cx="426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</a:rPr>
              <a:t>φ</a:t>
            </a:r>
            <a:r>
              <a:rPr lang="en-GB" sz="1600" baseline="-25000" dirty="0">
                <a:solidFill>
                  <a:srgbClr val="C00000"/>
                </a:solidFill>
              </a:rPr>
              <a:t>m</a:t>
            </a:r>
            <a:endParaRPr lang="en-GB" sz="1600" dirty="0">
              <a:solidFill>
                <a:srgbClr val="C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7943364" y="2138935"/>
            <a:ext cx="0" cy="99734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62743" y="2170605"/>
            <a:ext cx="0" cy="99734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680066" y="4880717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</a:rPr>
              <a:t>φ</a:t>
            </a:r>
            <a:r>
              <a:rPr lang="en-GB" sz="1600" baseline="-25000" dirty="0">
                <a:solidFill>
                  <a:srgbClr val="C00000"/>
                </a:solidFill>
              </a:rPr>
              <a:t>2</a:t>
            </a:r>
            <a:r>
              <a:rPr lang="en-GB" baseline="-25000" dirty="0">
                <a:solidFill>
                  <a:srgbClr val="005DA2"/>
                </a:solidFill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857887" y="483043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en-GB" baseline="-25000" dirty="0"/>
              <a:t>s</a:t>
            </a:r>
            <a:endParaRPr lang="en-GB" dirty="0"/>
          </a:p>
        </p:txBody>
      </p:sp>
      <p:sp>
        <p:nvSpPr>
          <p:cNvPr id="46" name="Oval 45"/>
          <p:cNvSpPr/>
          <p:nvPr/>
        </p:nvSpPr>
        <p:spPr>
          <a:xfrm>
            <a:off x="408398" y="5443979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Left Arrow 46"/>
          <p:cNvSpPr/>
          <p:nvPr/>
        </p:nvSpPr>
        <p:spPr>
          <a:xfrm rot="10800000">
            <a:off x="4414748" y="2105197"/>
            <a:ext cx="559768" cy="35729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50291" y="1466526"/>
                <a:ext cx="10394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Example: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291" y="1466526"/>
                <a:ext cx="1039452" cy="646331"/>
              </a:xfrm>
              <a:prstGeom prst="rect">
                <a:avLst/>
              </a:prstGeom>
              <a:blipFill>
                <a:blip r:embed="rId13"/>
                <a:stretch>
                  <a:fillRect l="-4819" t="-1923" r="-361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53684" y="1782031"/>
                <a:ext cx="12775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&lt;</m:t>
                      </m:r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684" y="1782031"/>
                <a:ext cx="1277594" cy="369332"/>
              </a:xfrm>
              <a:prstGeom prst="rect">
                <a:avLst/>
              </a:prstGeom>
              <a:blipFill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6221974" y="5380175"/>
            <a:ext cx="266167" cy="69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CDB17DF-1DCC-9344-AD0B-8C46A16075CA}"/>
              </a:ext>
            </a:extLst>
          </p:cNvPr>
          <p:cNvSpPr/>
          <p:nvPr/>
        </p:nvSpPr>
        <p:spPr>
          <a:xfrm>
            <a:off x="5403828" y="5912173"/>
            <a:ext cx="3511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separatrix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separates the bound oscillations from unbound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988DEA4-F2D6-5C4C-B5FA-EFF00F25D7BE}"/>
                  </a:ext>
                </a:extLst>
              </p:cNvPr>
              <p:cNvSpPr/>
              <p:nvPr/>
            </p:nvSpPr>
            <p:spPr>
              <a:xfrm>
                <a:off x="1273629" y="4027765"/>
                <a:ext cx="38144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988DEA4-F2D6-5C4C-B5FA-EFF00F25D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29" y="4027765"/>
                <a:ext cx="3814442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32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93" y="3994342"/>
            <a:ext cx="2919072" cy="19289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62" y="1867125"/>
            <a:ext cx="2898690" cy="18923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144" y="1842388"/>
            <a:ext cx="2950947" cy="1926475"/>
          </a:xfrm>
          <a:prstGeom prst="rect">
            <a:avLst/>
          </a:prstGeom>
        </p:spPr>
      </p:pic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2039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755558" y="1485367"/>
                <a:ext cx="1956103" cy="361381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Direction of particle motion.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Since    </a:t>
                </a: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</a:t>
                </a: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 </a:t>
                </a:r>
                <a:r>
                  <a:rPr lang="el-GR" dirty="0"/>
                  <a:t>φ</a:t>
                </a:r>
                <a:r>
                  <a:rPr lang="en-GB" dirty="0">
                    <a:solidFill>
                      <a:srgbClr val="005DA2"/>
                    </a:solidFill>
                  </a:rPr>
                  <a:t>  increases 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acc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&gt;0)</m:t>
                    </m:r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</m:t>
                    </m:r>
                  </m:oMath>
                </a14:m>
                <a:r>
                  <a:rPr lang="en-GB" dirty="0">
                    <a:solidFill>
                      <a:srgbClr val="005DA2"/>
                    </a:solidFill>
                  </a:rPr>
                  <a:t>for </a:t>
                </a:r>
              </a:p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n-GB" dirty="0"/>
                  <a:t>E &lt; 0 </a:t>
                </a:r>
                <a:r>
                  <a:rPr lang="en-GB" dirty="0">
                    <a:solidFill>
                      <a:srgbClr val="005DA2"/>
                    </a:solidFill>
                  </a:rPr>
                  <a:t>  if  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 0 </a:t>
                </a:r>
                <a:endParaRPr lang="en-GB" dirty="0">
                  <a:solidFill>
                    <a:srgbClr val="005DA2"/>
                  </a:solidFill>
                </a:endParaRPr>
              </a:p>
              <a:p>
                <a:r>
                  <a:rPr lang="en-GB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en-GB" dirty="0"/>
                  <a:t>E &gt; 0 </a:t>
                </a:r>
                <a:r>
                  <a:rPr lang="en-GB" dirty="0">
                    <a:solidFill>
                      <a:srgbClr val="005DA2"/>
                    </a:solidFill>
                  </a:rPr>
                  <a:t>  if  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&gt; 0</a:t>
                </a:r>
              </a:p>
              <a:p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558" y="1485367"/>
                <a:ext cx="1956103" cy="3613810"/>
              </a:xfrm>
              <a:prstGeom prst="rect">
                <a:avLst/>
              </a:prstGeom>
              <a:blipFill>
                <a:blip r:embed="rId5"/>
                <a:stretch>
                  <a:fillRect l="-2462" t="-6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77" y="3981389"/>
            <a:ext cx="2847175" cy="1881454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4228115" y="4098813"/>
            <a:ext cx="370781" cy="140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89" y="73145"/>
            <a:ext cx="8229600" cy="95948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Acceleration. Transition crossing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10800000">
            <a:off x="3170440" y="1373237"/>
            <a:ext cx="559768" cy="29041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30576" y="1111181"/>
                <a:ext cx="22382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Below transition: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005DA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005DA2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solidFill>
                              <a:srgbClr val="005DA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GB" sz="2000" b="0" i="1" smtClean="0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sz="2000" b="0" i="1" smtClean="0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&lt;0 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76" y="1111181"/>
                <a:ext cx="2238240" cy="707886"/>
              </a:xfrm>
              <a:prstGeom prst="rect">
                <a:avLst/>
              </a:prstGeom>
              <a:blipFill>
                <a:blip r:embed="rId7"/>
                <a:stretch>
                  <a:fillRect l="-2997" t="-4310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957836" y="1131424"/>
                <a:ext cx="20353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Above transition: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sz="2000" b="0" i="1" smtClean="0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sz="2000" i="1" smtClean="0">
                              <a:solidFill>
                                <a:srgbClr val="005DA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rgbClr val="005DA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005DA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000" i="1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sz="2000" b="0" i="1" smtClean="0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2000" i="1">
                          <a:solidFill>
                            <a:srgbClr val="005DA2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2000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36" y="1131424"/>
                <a:ext cx="2035320" cy="707886"/>
              </a:xfrm>
              <a:prstGeom prst="rect">
                <a:avLst/>
              </a:prstGeom>
              <a:blipFill>
                <a:blip r:embed="rId8"/>
                <a:stretch>
                  <a:fillRect l="-2994" t="-5172" r="-2096"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2583470" y="5298847"/>
            <a:ext cx="338028" cy="126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39065" y="4140305"/>
            <a:ext cx="372953" cy="247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567210" y="5270169"/>
            <a:ext cx="309748" cy="205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42076" y="5357011"/>
            <a:ext cx="370781" cy="13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67546" y="5185327"/>
            <a:ext cx="320900" cy="213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46918" y="3149305"/>
            <a:ext cx="21984" cy="137080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504720" y="4111023"/>
            <a:ext cx="416778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61060" y="4182510"/>
            <a:ext cx="309748" cy="205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7988" y="3667227"/>
                <a:ext cx="9599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[</a:t>
                </a:r>
                <a:r>
                  <a:rPr lang="en-GB" dirty="0" err="1"/>
                  <a:t>a.u</a:t>
                </a:r>
                <a:r>
                  <a:rPr lang="en-GB" dirty="0"/>
                  <a:t>]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88" y="3667227"/>
                <a:ext cx="959943" cy="369332"/>
              </a:xfrm>
              <a:prstGeom prst="rect">
                <a:avLst/>
              </a:prstGeom>
              <a:blipFill>
                <a:blip r:embed="rId9"/>
                <a:stretch>
                  <a:fillRect t="-6667" r="-389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82302" y="3708321"/>
                <a:ext cx="5287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302" y="3708321"/>
                <a:ext cx="52873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2015842" y="3453293"/>
            <a:ext cx="4596" cy="121851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5774" y="4671808"/>
            <a:ext cx="256915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6751841" y="2398704"/>
                <a:ext cx="1984839" cy="7247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</m:acc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841" y="2398704"/>
                <a:ext cx="1984839" cy="7247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/>
          <p:nvPr/>
        </p:nvCxnSpPr>
        <p:spPr>
          <a:xfrm flipH="1" flipV="1">
            <a:off x="5993156" y="4489466"/>
            <a:ext cx="801869" cy="8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029200" y="3403343"/>
            <a:ext cx="4596" cy="121851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4246" y="5923306"/>
            <a:ext cx="6829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RF phase jump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- 2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 during transition crossing </a:t>
            </a:r>
            <a:endParaRPr lang="en-GB" sz="2000" dirty="0">
              <a:solidFill>
                <a:srgbClr val="005DA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E1C97-F259-A440-8D5F-FF6EEA441286}"/>
              </a:ext>
            </a:extLst>
          </p:cNvPr>
          <p:cNvSpPr/>
          <p:nvPr/>
        </p:nvSpPr>
        <p:spPr>
          <a:xfrm>
            <a:off x="4129023" y="1864265"/>
            <a:ext cx="1585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Potential well </a:t>
            </a:r>
            <a:endParaRPr lang="en-US" dirty="0"/>
          </a:p>
          <a:p>
            <a:r>
              <a:rPr lang="el-GR" dirty="0"/>
              <a:t>φ</a:t>
            </a:r>
            <a:r>
              <a:rPr lang="en-GB" baseline="-25000" dirty="0"/>
              <a:t>s  </a:t>
            </a:r>
            <a:r>
              <a:rPr lang="en-GB" dirty="0"/>
              <a:t>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93C5D-FFD2-4447-BBFA-02DDB4C55D23}"/>
              </a:ext>
            </a:extLst>
          </p:cNvPr>
          <p:cNvSpPr/>
          <p:nvPr/>
        </p:nvSpPr>
        <p:spPr>
          <a:xfrm>
            <a:off x="1279350" y="1884897"/>
            <a:ext cx="1768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Potential well </a:t>
            </a:r>
            <a:endParaRPr lang="en-US" dirty="0"/>
          </a:p>
          <a:p>
            <a:r>
              <a:rPr lang="el-GR" dirty="0"/>
              <a:t>φ</a:t>
            </a:r>
            <a:r>
              <a:rPr lang="en-GB" baseline="-25000" dirty="0"/>
              <a:t>s  </a:t>
            </a:r>
            <a:r>
              <a:rPr lang="en-GB" dirty="0"/>
              <a:t>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29214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812257" y="1395483"/>
            <a:ext cx="6998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phase-space limited by the </a:t>
            </a:r>
            <a:r>
              <a:rPr lang="en-GB" sz="2000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separatrix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bucket:</a:t>
            </a: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 </a:t>
            </a:r>
            <a:endParaRPr lang="en-GB" dirty="0"/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Bucket area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[eVs] (also longitudinal acceptance):</a:t>
            </a: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Bucket length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[rad] is  </a:t>
            </a:r>
            <a:r>
              <a:rPr lang="el-GR" sz="2000" dirty="0"/>
              <a:t>φ</a:t>
            </a:r>
            <a:r>
              <a:rPr lang="en-GB" sz="2000" baseline="-25000" dirty="0"/>
              <a:t>m  </a:t>
            </a:r>
            <a:r>
              <a:rPr lang="en-GB" sz="2000" dirty="0"/>
              <a:t>- (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l-GR" sz="2000" dirty="0"/>
              <a:t>φ</a:t>
            </a:r>
            <a:r>
              <a:rPr lang="en-GB" sz="2000" baseline="-25000" dirty="0"/>
              <a:t>s</a:t>
            </a:r>
            <a:r>
              <a:rPr lang="en-GB" sz="2000" dirty="0"/>
              <a:t>)</a:t>
            </a: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Bucket height 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(energy acceptance)</a:t>
            </a: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synchrotron tune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02" y="218933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Acceleration. RF bucket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5DA2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143" y="3772187"/>
            <a:ext cx="3352800" cy="226374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952764" y="4682567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752247" y="4674169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7867164" y="4672457"/>
            <a:ext cx="152400" cy="1579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5622412" y="3142366"/>
                <a:ext cx="671722" cy="76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412" y="3142366"/>
                <a:ext cx="671722" cy="765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7813036" y="4830433"/>
            <a:ext cx="458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φ</a:t>
            </a:r>
            <a:r>
              <a:rPr lang="en-GB" baseline="-25000" dirty="0">
                <a:solidFill>
                  <a:srgbClr val="C00000"/>
                </a:solidFill>
              </a:rPr>
              <a:t>m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680066" y="4880717"/>
            <a:ext cx="835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φ</a:t>
            </a:r>
            <a:r>
              <a:rPr lang="en-GB" baseline="-25000" dirty="0">
                <a:solidFill>
                  <a:srgbClr val="C00000"/>
                </a:solidFill>
              </a:rPr>
              <a:t>2 </a:t>
            </a:r>
            <a:r>
              <a:rPr lang="en-GB" dirty="0">
                <a:solidFill>
                  <a:srgbClr val="C00000"/>
                </a:solidFill>
              </a:rPr>
              <a:t>=</a:t>
            </a:r>
          </a:p>
          <a:p>
            <a:r>
              <a:rPr 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857887" y="483043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en-GB" baseline="-25000" dirty="0"/>
              <a:t>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620000" y="5245286"/>
                <a:ext cx="86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245286"/>
                <a:ext cx="868892" cy="369332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39130" y="2425499"/>
                <a:ext cx="2558200" cy="760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GB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𝑑</m:t>
                      </m:r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𝜙</m:t>
                      </m:r>
                    </m:oMath>
                  </m:oMathPara>
                </a14:m>
                <a:endParaRPr lang="en-GB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130" y="2425499"/>
                <a:ext cx="2558200" cy="760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3272" y="1707518"/>
                <a:ext cx="5702707" cy="736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</m:acc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2[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72" y="1707518"/>
                <a:ext cx="5702707" cy="7369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0018" y="4295672"/>
                <a:ext cx="4362156" cy="694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ΔE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2[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18" y="4295672"/>
                <a:ext cx="4362156" cy="694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441798" y="3789961"/>
            <a:ext cx="115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separatrix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010400" y="3962400"/>
            <a:ext cx="0" cy="868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811177" y="4094838"/>
            <a:ext cx="342223" cy="24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981994" y="4915043"/>
                <a:ext cx="1196353" cy="613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94" y="4915043"/>
                <a:ext cx="1196353" cy="6137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2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Longitudinal phase space.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Longitudinal phase space.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Bucket area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endParaRPr lang="en-GB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8" y="2049703"/>
            <a:ext cx="4263531" cy="2841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43659" y="1505484"/>
                <a:ext cx="4191000" cy="446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 energy gain →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0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</a:t>
                </a:r>
              </a:p>
              <a:p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W(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cos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 Then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=2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 = 8</m:t>
                          </m:r>
                          <m:r>
                            <m:rPr>
                              <m:nor/>
                            </m:rPr>
                            <a:rPr lang="en-GB" dirty="0">
                              <a:solidFill>
                                <a:srgbClr val="005DA2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bucket area </a:t>
                </a:r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cs typeface="Calibri" panose="020F0502020204030204" pitchFamily="34" charset="0"/>
                  </a:rPr>
                  <a:t>     </a:t>
                </a:r>
                <a:r>
                  <a:rPr lang="en-GB" sz="2200" dirty="0">
                    <a:cs typeface="Calibri" panose="020F0502020204030204" pitchFamily="34" charset="0"/>
                  </a:rPr>
                  <a:t> </a:t>
                </a:r>
                <a:r>
                  <a:rPr lang="en-GB" sz="22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:endParaRPr lang="en-GB" sz="22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reduced due to acceleration by a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which approximately is</a:t>
                </a:r>
              </a:p>
              <a:p>
                <a:r>
                  <a:rPr lang="en-GB" sz="2000" dirty="0">
                    <a:cs typeface="Calibri" panose="020F0502020204030204" pitchFamily="34" charset="0"/>
                  </a:rPr>
                  <a:t>      </a:t>
                </a:r>
                <a:r>
                  <a:rPr lang="en-GB" sz="20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≃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1+</m:t>
                        </m:r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59" y="1505484"/>
                <a:ext cx="4191000" cy="4463658"/>
              </a:xfrm>
              <a:prstGeom prst="rect">
                <a:avLst/>
              </a:prstGeom>
              <a:blipFill>
                <a:blip r:embed="rId3"/>
                <a:stretch>
                  <a:fillRect l="-1601" t="-8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614056" y="3175575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752600" y="3175575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38200" y="4568792"/>
            <a:ext cx="126874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uncaptured</a:t>
            </a:r>
          </a:p>
          <a:p>
            <a:r>
              <a:rPr lang="en-GB" dirty="0">
                <a:solidFill>
                  <a:srgbClr val="C00000"/>
                </a:solidFill>
              </a:rPr>
              <a:t>particles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024359" y="3620684"/>
            <a:ext cx="92927" cy="1042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752600" y="4300495"/>
            <a:ext cx="0" cy="362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25917" y="1540796"/>
                <a:ext cx="671722" cy="76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7" y="1540796"/>
                <a:ext cx="671722" cy="765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070822" y="1647410"/>
            <a:ext cx="3188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Stationary case. No acceleration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916414" y="5829997"/>
            <a:ext cx="3043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Note, that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= 0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/2.</a:t>
            </a:r>
            <a:endParaRPr lang="en-GB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80703" y="3786593"/>
                <a:ext cx="2711704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A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16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num>
                      <m:den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</m:sSub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h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𝜂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</m:den>
                        </m:f>
                      </m:e>
                    </m:rad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703" y="3786593"/>
                <a:ext cx="2711704" cy="718658"/>
              </a:xfrm>
              <a:prstGeom prst="rect">
                <a:avLst/>
              </a:prstGeom>
              <a:blipFill>
                <a:blip r:embed="rId5"/>
                <a:stretch>
                  <a:fillRect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4259772" y="3470312"/>
            <a:ext cx="583887" cy="138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41BE8A-F236-1643-9959-F52189852592}"/>
              </a:ext>
            </a:extLst>
          </p:cNvPr>
          <p:cNvCxnSpPr>
            <a:cxnSpLocks/>
          </p:cNvCxnSpPr>
          <p:nvPr/>
        </p:nvCxnSpPr>
        <p:spPr>
          <a:xfrm flipV="1">
            <a:off x="2513623" y="2525649"/>
            <a:ext cx="430561" cy="10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260C44-A8E9-E941-AB8F-A8672F544452}"/>
              </a:ext>
            </a:extLst>
          </p:cNvPr>
          <p:cNvCxnSpPr>
            <a:cxnSpLocks/>
          </p:cNvCxnSpPr>
          <p:nvPr/>
        </p:nvCxnSpPr>
        <p:spPr>
          <a:xfrm flipH="1">
            <a:off x="2513623" y="3962400"/>
            <a:ext cx="4305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7A8152-0A5C-CD4A-BCCC-0FCAB247A8EA}"/>
                  </a:ext>
                </a:extLst>
              </p:cNvPr>
              <p:cNvSpPr txBox="1"/>
              <p:nvPr/>
            </p:nvSpPr>
            <p:spPr>
              <a:xfrm>
                <a:off x="684097" y="5471178"/>
                <a:ext cx="3886200" cy="67146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Bucket area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ad>
                      <m:radPr>
                        <m:degHide m:val="on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rad>
                  </m:oMath>
                </a14:m>
                <a:r>
                  <a:rPr lang="en-GB" dirty="0">
                    <a:solidFill>
                      <a:srgbClr val="005DA2"/>
                    </a:solidFill>
                  </a:rPr>
                  <a:t> </a:t>
                </a:r>
                <a:r>
                  <a:rPr lang="en-US" dirty="0"/>
                  <a:t> should be sufficient to accommodate a given bunch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7A8152-0A5C-CD4A-BCCC-0FCAB247A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97" y="5471178"/>
                <a:ext cx="3886200" cy="671466"/>
              </a:xfrm>
              <a:prstGeom prst="rect">
                <a:avLst/>
              </a:prstGeom>
              <a:blipFill>
                <a:blip r:embed="rId6"/>
                <a:stretch>
                  <a:fillRect l="-9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52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Longitudinal phase space.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Bunch emittance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8" y="2049703"/>
            <a:ext cx="4263531" cy="2841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24915" y="1600200"/>
                <a:ext cx="3538211" cy="4370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Particles usually fill some part of the bucket,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bunch</a:t>
                </a:r>
              </a:p>
              <a:p>
                <a:endParaRPr lang="en-GB" sz="2000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There can be up to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 =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bunches in the ring</a:t>
                </a:r>
              </a:p>
              <a:p>
                <a:endParaRPr lang="en-GB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Longitudinal emittance [eVs]      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the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area inside the limiting phase trajectory 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𝜖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sub>
                        </m:sSub>
                      </m:sup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</m:nary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endParaRPr lang="en-GB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Here </a:t>
                </a:r>
                <a:r>
                  <a:rPr lang="en-GB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W(</a:t>
                </a:r>
                <a:r>
                  <a:rPr lang="el-GR" dirty="0"/>
                  <a:t>φ</a:t>
                </a:r>
                <a:r>
                  <a:rPr lang="en-GB" baseline="-25000" dirty="0"/>
                  <a:t>L </a:t>
                </a:r>
                <a:r>
                  <a:rPr lang="en-GB" dirty="0"/>
                  <a:t>) = W(</a:t>
                </a:r>
                <a:r>
                  <a:rPr lang="el-GR" dirty="0"/>
                  <a:t>φ</a:t>
                </a:r>
                <a:r>
                  <a:rPr lang="en-GB" baseline="-25000" dirty="0"/>
                  <a:t>R</a:t>
                </a:r>
                <a:r>
                  <a:rPr lang="en-GB" dirty="0"/>
                  <a:t>).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ions units are [eVs/charge]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915" y="1600200"/>
                <a:ext cx="3538211" cy="4370235"/>
              </a:xfrm>
              <a:prstGeom prst="rect">
                <a:avLst/>
              </a:prstGeom>
              <a:blipFill>
                <a:blip r:embed="rId3"/>
                <a:stretch>
                  <a:fillRect l="-1792" t="-580" r="-2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633915" y="3190178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752600" y="3190178"/>
            <a:ext cx="152400" cy="15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49201" y="1484408"/>
                <a:ext cx="671722" cy="76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1" y="1484408"/>
                <a:ext cx="671722" cy="765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3218827" y="2587370"/>
            <a:ext cx="914400" cy="128460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848403" y="3203188"/>
                <a:ext cx="5000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03" y="3203188"/>
                <a:ext cx="50007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041843" y="3190178"/>
                <a:ext cx="519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43" y="3190178"/>
                <a:ext cx="519886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endCxn id="10" idx="6"/>
          </p:cNvCxnSpPr>
          <p:nvPr/>
        </p:nvCxnSpPr>
        <p:spPr>
          <a:xfrm flipV="1">
            <a:off x="3218827" y="3229672"/>
            <a:ext cx="914400" cy="9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035981" y="2264001"/>
            <a:ext cx="2282756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08261" y="4890922"/>
            <a:ext cx="3852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Bunch length </a:t>
            </a:r>
            <a:r>
              <a:rPr lang="en-GB" sz="2000" dirty="0">
                <a:solidFill>
                  <a:srgbClr val="005DA2"/>
                </a:solidFill>
              </a:rPr>
              <a:t>[rad]  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/>
              <a:t>φ</a:t>
            </a:r>
            <a:r>
              <a:rPr lang="en-GB" sz="2000" baseline="-25000" dirty="0"/>
              <a:t>L</a:t>
            </a:r>
            <a:r>
              <a:rPr lang="en-GB" sz="2000" dirty="0"/>
              <a:t> - </a:t>
            </a:r>
            <a:r>
              <a:rPr lang="el-GR" sz="2000" dirty="0"/>
              <a:t>φ</a:t>
            </a:r>
            <a:r>
              <a:rPr lang="en-GB" sz="2000" baseline="-25000" dirty="0"/>
              <a:t>R</a:t>
            </a:r>
          </a:p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             [s]      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∆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/(h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000" dirty="0">
              <a:solidFill>
                <a:srgbClr val="005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9724" y="267830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bunch</a:t>
            </a:r>
          </a:p>
        </p:txBody>
      </p:sp>
    </p:spTree>
    <p:extLst>
      <p:ext uri="{BB962C8B-B14F-4D97-AF65-F5344CB8AC3E}">
        <p14:creationId xmlns:p14="http://schemas.microsoft.com/office/powerpoint/2010/main" val="1348596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35629" y="1894788"/>
            <a:ext cx="195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Ratio</a:t>
            </a:r>
          </a:p>
          <a:p>
            <a:r>
              <a:rPr lang="en-GB" sz="2000" dirty="0">
                <a:solidFill>
                  <a:srgbClr val="005DA2"/>
                </a:solidFill>
              </a:rPr>
              <a:t>(no acceleration)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Longitudinal bunch emittance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308" y="1905000"/>
                <a:ext cx="4554517" cy="4363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baseline="-25000" dirty="0"/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Phase trajectory (reminder)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non-accelerating bucket: </a:t>
                </a:r>
                <a:r>
                  <a:rPr lang="el-GR" sz="2000" dirty="0"/>
                  <a:t>φ</a:t>
                </a:r>
                <a:r>
                  <a:rPr lang="en-GB" sz="2000" baseline="-25000" dirty="0"/>
                  <a:t>L</a:t>
                </a:r>
                <a:r>
                  <a:rPr lang="en-GB" sz="2000" dirty="0"/>
                  <a:t> - </a:t>
                </a:r>
                <a:r>
                  <a:rPr lang="el-GR" sz="2000" dirty="0"/>
                  <a:t>φ</a:t>
                </a:r>
                <a:r>
                  <a:rPr lang="en-GB" sz="2000" baseline="-25000" dirty="0"/>
                  <a:t>R  </a:t>
                </a:r>
                <a:r>
                  <a:rPr lang="en-GB" sz="2000" dirty="0"/>
                  <a:t>= 2</a:t>
                </a:r>
                <a:r>
                  <a:rPr lang="el-GR" sz="2000" dirty="0"/>
                  <a:t>φ</a:t>
                </a:r>
                <a:r>
                  <a:rPr lang="en-GB" sz="2000" baseline="-25000" dirty="0"/>
                  <a:t>b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and bunch emittance is</a:t>
                </a:r>
                <a:endParaRPr lang="en-GB" sz="2000" baseline="-25000" dirty="0">
                  <a:solidFill>
                    <a:srgbClr val="005DA2"/>
                  </a:solidFill>
                </a:endParaRPr>
              </a:p>
              <a:p>
                <a:endParaRPr lang="en-GB" baseline="-25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Short-bunch approximation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baseline="-25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08" y="1905000"/>
                <a:ext cx="4554517" cy="4363887"/>
              </a:xfrm>
              <a:prstGeom prst="rect">
                <a:avLst/>
              </a:prstGeom>
              <a:blipFill>
                <a:blip r:embed="rId2"/>
                <a:stretch>
                  <a:fillRect l="-14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964" y="2557720"/>
            <a:ext cx="2967577" cy="17525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01888" y="2627313"/>
                <a:ext cx="4512709" cy="7247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𝑅𝐹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|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2[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88" y="2627313"/>
                <a:ext cx="4512709" cy="7247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 flipH="1">
            <a:off x="3726574" y="3628585"/>
            <a:ext cx="304800" cy="2801229"/>
          </a:xfrm>
          <a:prstGeom prst="leftBrace">
            <a:avLst>
              <a:gd name="adj1" fmla="val 0"/>
              <a:gd name="adj2" fmla="val 483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67169" y="1830878"/>
                <a:ext cx="1122295" cy="398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b="1" dirty="0"/>
                  <a:t>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𝒔𝒉𝒐𝒓𝒕</m:t>
                        </m:r>
                      </m:sup>
                    </m:sSubSup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169" y="1830878"/>
                <a:ext cx="1122295" cy="398251"/>
              </a:xfrm>
              <a:prstGeom prst="rect">
                <a:avLst/>
              </a:prstGeom>
              <a:blipFill>
                <a:blip r:embed="rId5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5828426" y="4310319"/>
            <a:ext cx="27083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50827" y="2557720"/>
            <a:ext cx="0" cy="17525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558579" y="237305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en-GB" baseline="-25000" dirty="0"/>
              <a:t>b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46834" y="4826956"/>
                <a:ext cx="3150036" cy="120032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dirty="0">
                    <a:solidFill>
                      <a:srgbClr val="005DA2"/>
                    </a:solidFill>
                  </a:rPr>
                  <a:t>Short-bunch approximation</a:t>
                </a:r>
              </a:p>
              <a:p>
                <a:r>
                  <a:rPr lang="en-GB" dirty="0">
                    <a:solidFill>
                      <a:srgbClr val="005DA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GB" dirty="0">
                  <a:solidFill>
                    <a:srgbClr val="005DA2"/>
                  </a:solidFill>
                </a:endParaRPr>
              </a:p>
              <a:p>
                <a:r>
                  <a:rPr lang="en-GB" dirty="0">
                    <a:solidFill>
                      <a:srgbClr val="005DA2"/>
                    </a:solidFill>
                  </a:rPr>
                  <a:t>should be used with caution</a:t>
                </a:r>
              </a:p>
              <a:p>
                <a:r>
                  <a:rPr lang="en-GB" dirty="0">
                    <a:solidFill>
                      <a:srgbClr val="005DA2"/>
                    </a:solidFill>
                  </a:rPr>
                  <a:t>for </a:t>
                </a:r>
                <a:r>
                  <a:rPr lang="el-GR" dirty="0"/>
                  <a:t>φ</a:t>
                </a:r>
                <a:r>
                  <a:rPr lang="en-GB" baseline="-25000" dirty="0"/>
                  <a:t>b </a:t>
                </a:r>
                <a:r>
                  <a:rPr lang="en-GB" dirty="0"/>
                  <a:t> &gt; 1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834" y="4826956"/>
                <a:ext cx="3150036" cy="1200329"/>
              </a:xfrm>
              <a:prstGeom prst="rect">
                <a:avLst/>
              </a:prstGeom>
              <a:blipFill>
                <a:blip r:embed="rId6"/>
                <a:stretch>
                  <a:fillRect l="-1600" t="-1020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76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Adiabaticity</a:t>
            </a:r>
            <a:r>
              <a:rPr lang="en-GB" sz="3600" dirty="0">
                <a:solidFill>
                  <a:schemeClr val="bg1"/>
                </a:solidFill>
              </a:rPr>
              <a:t>: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why it is important?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During beam acceleration, the Hamiltonian </a:t>
                </a:r>
                <a:r>
                  <a:rPr lang="en-GB" sz="2000" i="1" dirty="0"/>
                  <a:t>H</a:t>
                </a:r>
                <a:r>
                  <a:rPr lang="en-GB" sz="2000" i="1" dirty="0">
                    <a:solidFill>
                      <a:srgbClr val="005DA2"/>
                    </a:solidFill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of the system depends on time. If changes are slow enough </a:t>
                </a:r>
                <a:r>
                  <a:rPr lang="en-GB" sz="2000" dirty="0">
                    <a:solidFill>
                      <a:srgbClr val="C00000"/>
                    </a:solidFill>
                  </a:rPr>
                  <a:t>(adiabatic),</a:t>
                </a:r>
                <a:r>
                  <a:rPr lang="en-GB" sz="2000" dirty="0">
                    <a:solidFill>
                      <a:srgbClr val="005DA2"/>
                    </a:solidFill>
                  </a:rPr>
                  <a:t> </a:t>
                </a:r>
                <a:r>
                  <a:rPr lang="en-GB" sz="2000" i="1" dirty="0"/>
                  <a:t>H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is considered to be quasi-static.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The parameter </a:t>
                </a:r>
                <a:r>
                  <a:rPr lang="el-GR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changes adiabatically if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where</a:t>
                </a:r>
                <a:r>
                  <a:rPr lang="en-GB" sz="2000" dirty="0"/>
                  <a:t> </a:t>
                </a:r>
                <a:r>
                  <a:rPr lang="en-GB" sz="2000" i="1" dirty="0">
                    <a:solidFill>
                      <a:srgbClr val="C00000"/>
                    </a:solidFill>
                  </a:rPr>
                  <a:t>T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is a period.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Applying for the synchrotron motion   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sz="2000" i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Adiabatic invariant of motion (action)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GB" sz="2000" dirty="0">
                    <a:solidFill>
                      <a:srgbClr val="C00000"/>
                    </a:solidFill>
                  </a:rPr>
                  <a:t>Longitudinal bunch emittance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is </a:t>
                </a:r>
                <a:r>
                  <a:rPr lang="en-GB" sz="2000" dirty="0">
                    <a:solidFill>
                      <a:srgbClr val="C00000"/>
                    </a:solidFill>
                  </a:rPr>
                  <a:t>an invariant of motion </a:t>
                </a:r>
                <a:r>
                  <a:rPr lang="en-GB" sz="2000" dirty="0">
                    <a:solidFill>
                      <a:srgbClr val="005DA2"/>
                    </a:solidFill>
                  </a:rPr>
                  <a:t>during </a:t>
                </a:r>
                <a:r>
                  <a:rPr lang="en-GB" sz="2000" dirty="0">
                    <a:solidFill>
                      <a:srgbClr val="C00000"/>
                    </a:solidFill>
                  </a:rPr>
                  <a:t>acceleration </a:t>
                </a:r>
                <a:r>
                  <a:rPr lang="en-GB" sz="2000" dirty="0">
                    <a:solidFill>
                      <a:srgbClr val="005DA2"/>
                    </a:solidFill>
                  </a:rPr>
                  <a:t>and</a:t>
                </a:r>
                <a:r>
                  <a:rPr lang="en-GB" sz="2000" dirty="0">
                    <a:solidFill>
                      <a:srgbClr val="C00000"/>
                    </a:solidFill>
                  </a:rPr>
                  <a:t> RF manipulations,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if parameter change is adiabatic.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During acceleration, </a:t>
                </a:r>
                <a:r>
                  <a:rPr lang="en-GB" sz="2000" dirty="0">
                    <a:solidFill>
                      <a:srgbClr val="C00000"/>
                    </a:solidFill>
                  </a:rPr>
                  <a:t>voltage program </a:t>
                </a:r>
                <a:r>
                  <a:rPr lang="en-GB" sz="2000" dirty="0">
                    <a:solidFill>
                      <a:srgbClr val="005DA2"/>
                    </a:solidFill>
                  </a:rPr>
                  <a:t>should be designed to keep a certain filling factor (&lt; 90%) of the bucket area for a given bunch emittance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1401" r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76800" y="3513726"/>
                <a:ext cx="2958566" cy="6989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513726"/>
                <a:ext cx="2958566" cy="698909"/>
              </a:xfrm>
              <a:prstGeom prst="rect">
                <a:avLst/>
              </a:prstGeom>
              <a:blipFill>
                <a:blip r:embed="rId3"/>
                <a:stretch>
                  <a:fillRect l="-3390" t="-152632" b="-2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564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931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Energy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121712" cy="4525963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 fontScale="92500" lnSpcReduction="10000"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Even without acceleration the average energy of particles may change due to  synchrotron radiation, induced voltage, electron cloud… 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Energy lost by a particle per turn </a:t>
                </a:r>
                <a:r>
                  <a:rPr lang="en-GB" sz="2000" i="1" dirty="0">
                    <a:latin typeface="Calibri" panose="020F0502020204030204" pitchFamily="34" charset="0"/>
                  </a:rPr>
                  <a:t>∆</a:t>
                </a:r>
                <a:r>
                  <a:rPr lang="en-GB" sz="2000" i="1" dirty="0"/>
                  <a:t>E = U</a:t>
                </a:r>
                <a:r>
                  <a:rPr lang="en-GB" sz="2000" i="1" baseline="-25000" dirty="0"/>
                  <a:t>0</a:t>
                </a:r>
                <a:r>
                  <a:rPr lang="en-GB" sz="2000" dirty="0">
                    <a:solidFill>
                      <a:srgbClr val="005DA2"/>
                    </a:solidFill>
                  </a:rPr>
                  <a:t>  is compensated by the RF system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2000" dirty="0">
                    <a:solidFill>
                      <a:srgbClr val="005DA2"/>
                    </a:solidFill>
                  </a:rPr>
                  <a:t>Bucket becomes accelerating with </a:t>
                </a:r>
                <a:r>
                  <a:rPr lang="en-GB" sz="2000" i="1" dirty="0">
                    <a:solidFill>
                      <a:schemeClr val="tx1"/>
                    </a:solidFill>
                  </a:rPr>
                  <a:t>B = const</a:t>
                </a:r>
                <a:r>
                  <a:rPr lang="en-GB" sz="2000" dirty="0">
                    <a:solidFill>
                      <a:srgbClr val="005DA2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2000" dirty="0">
                    <a:solidFill>
                      <a:srgbClr val="005DA2"/>
                    </a:solidFill>
                  </a:rPr>
                  <a:t>Damping of synchrotron oscillations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</a:rPr>
                  <a:t>Synchrotron radiation at LHC flat top:</a:t>
                </a:r>
              </a:p>
              <a:p>
                <a:pPr marL="0" indent="0">
                  <a:buNone/>
                </a:pPr>
                <a:r>
                  <a:rPr lang="en-GB" sz="2000" i="1" dirty="0">
                    <a:solidFill>
                      <a:schemeClr val="tx1"/>
                    </a:solidFill>
                  </a:rPr>
                  <a:t>U</a:t>
                </a:r>
                <a:r>
                  <a:rPr lang="en-GB" sz="2000" i="1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GB" sz="2000" i="1" dirty="0">
                    <a:solidFill>
                      <a:schemeClr val="tx1"/>
                    </a:solidFill>
                  </a:rPr>
                  <a:t> = </a:t>
                </a:r>
                <a:r>
                  <a:rPr lang="en-GB" sz="2000" dirty="0">
                    <a:solidFill>
                      <a:schemeClr val="tx1"/>
                    </a:solidFill>
                  </a:rPr>
                  <a:t>7</a:t>
                </a:r>
                <a:r>
                  <a:rPr lang="en-GB" sz="2000" i="1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 err="1">
                    <a:solidFill>
                      <a:schemeClr val="tx1"/>
                    </a:solidFill>
                  </a:rPr>
                  <a:t>keV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for protons and for </a:t>
                </a:r>
                <a:r>
                  <a:rPr lang="en-GB" sz="2000" baseline="30000" dirty="0">
                    <a:solidFill>
                      <a:srgbClr val="005DA2"/>
                    </a:solidFill>
                  </a:rPr>
                  <a:t>208</a:t>
                </a:r>
                <a:r>
                  <a:rPr lang="en-GB" sz="2000" dirty="0">
                    <a:solidFill>
                      <a:srgbClr val="005DA2"/>
                    </a:solidFill>
                  </a:rPr>
                  <a:t>Pb</a:t>
                </a:r>
                <a:r>
                  <a:rPr lang="en-GB" sz="2000" baseline="30000" dirty="0">
                    <a:solidFill>
                      <a:srgbClr val="005DA2"/>
                    </a:solidFill>
                  </a:rPr>
                  <a:t>82+ </a:t>
                </a:r>
                <a:r>
                  <a:rPr lang="en-GB" sz="2000" dirty="0">
                    <a:solidFill>
                      <a:srgbClr val="005DA2"/>
                    </a:solidFill>
                  </a:rPr>
                  <a:t>ions it is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≃162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 larger!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Damping time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≃0.5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also smaller!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2000" dirty="0">
                    <a:solidFill>
                      <a:srgbClr val="005DA2"/>
                    </a:solidFill>
                  </a:rPr>
                  <a:t>6.3 h for longitudinal emittance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121712" cy="4525963"/>
              </a:xfrm>
              <a:blipFill>
                <a:blip r:embed="rId2"/>
                <a:stretch>
                  <a:fillRect l="-739" t="-836" b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1200" y="2965806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/>
              <a:t>U</a:t>
            </a:r>
            <a:r>
              <a:rPr lang="en-GB" sz="2000" i="1" baseline="-25000" dirty="0"/>
              <a:t>0</a:t>
            </a:r>
            <a:r>
              <a:rPr lang="en-GB" sz="2000" dirty="0">
                <a:solidFill>
                  <a:srgbClr val="005DA2"/>
                </a:solidFill>
              </a:rPr>
              <a:t> </a:t>
            </a:r>
            <a:r>
              <a:rPr lang="en-GB" sz="2000" i="1" dirty="0"/>
              <a:t>= q V sin</a:t>
            </a:r>
            <a:r>
              <a:rPr lang="el-GR" sz="2000" i="1" dirty="0"/>
              <a:t>φ</a:t>
            </a:r>
            <a:r>
              <a:rPr lang="en-GB" sz="2000" i="1" baseline="-25000" dirty="0"/>
              <a:t>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820" y="1941774"/>
            <a:ext cx="3065012" cy="4169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9446" y="1449003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Phase trajectories of lost particles on LHC flat top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3371778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V = 16 MV, 400 MHz</a:t>
            </a:r>
          </a:p>
        </p:txBody>
      </p:sp>
    </p:spTree>
    <p:extLst>
      <p:ext uri="{BB962C8B-B14F-4D97-AF65-F5344CB8AC3E}">
        <p14:creationId xmlns:p14="http://schemas.microsoft.com/office/powerpoint/2010/main" val="380120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5DA2"/>
                </a:solidFill>
              </a:rPr>
              <a:t>Acceleration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7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173" y="3783890"/>
            <a:ext cx="3365304" cy="2242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7370" y="5852886"/>
            <a:ext cx="28082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Oscillation amplitude </a:t>
            </a:r>
            <a:r>
              <a:rPr lang="el-GR" sz="1600" dirty="0"/>
              <a:t>φ</a:t>
            </a:r>
            <a:r>
              <a:rPr lang="en-GB" sz="1600" baseline="-25000" dirty="0"/>
              <a:t>b </a:t>
            </a:r>
            <a:r>
              <a:rPr lang="en-GB" sz="1600" dirty="0"/>
              <a:t> [rad]</a:t>
            </a:r>
            <a:endParaRPr lang="en-GB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Synchrotron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4487799" cy="4525963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Due to non-linearity of RF voltage 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all particles oscillate with different frequencies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GB" sz="2000" i="1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2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</a:t>
                </a:r>
                <a:r>
                  <a:rPr lang="en-GB" sz="20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, </a:t>
                </a:r>
                <a:r>
                  <a:rPr lang="en-GB" sz="2000" dirty="0">
                    <a:solidFill>
                      <a:srgbClr val="005DA2"/>
                    </a:solidFill>
                  </a:rPr>
                  <a:t>which depend on amplitude of oscillations.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Since</a:t>
                </a: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the period of synchrotron oscillations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lang="en-GB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den>
                          </m:f>
                        </m:e>
                      </m:nary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2[</m:t>
                                  </m:r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800" dirty="0"/>
                                    <m:t> 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4487799" cy="4525963"/>
              </a:xfrm>
              <a:blipFill>
                <a:blip r:embed="rId3"/>
                <a:stretch>
                  <a:fillRect l="-7865" t="-279" b="-29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05342" y="4074318"/>
                <a:ext cx="3944478" cy="542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0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2[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GB" sz="2000" dirty="0"/>
                          <m:t> </m:t>
                        </m:r>
                      </m:e>
                    </m:ra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42" y="4074318"/>
                <a:ext cx="3944478" cy="542071"/>
              </a:xfrm>
              <a:prstGeom prst="rect">
                <a:avLst/>
              </a:prstGeom>
              <a:blipFill>
                <a:blip r:embed="rId4"/>
                <a:stretch>
                  <a:fillRect b="-7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88525" y="1947131"/>
                <a:ext cx="3807636" cy="617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GB" sz="20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GB" sz="2000" dirty="0"/>
                  <a:t>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25" y="1947131"/>
                <a:ext cx="3807636" cy="617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1981200" y="1947131"/>
            <a:ext cx="304800" cy="18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2127" y="1605776"/>
            <a:ext cx="3398758" cy="1785104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For non-accelerating bucket</a:t>
            </a:r>
          </a:p>
          <a:p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5DA2"/>
              </a:solidFill>
            </a:endParaRPr>
          </a:p>
          <a:p>
            <a:r>
              <a:rPr lang="en-GB" sz="1600" dirty="0">
                <a:solidFill>
                  <a:srgbClr val="005DA2"/>
                </a:solidFill>
              </a:rPr>
              <a:t>K(x) is the complete elliptical integral of the 1</a:t>
            </a:r>
            <a:r>
              <a:rPr lang="en-GB" sz="1600" baseline="30000" dirty="0">
                <a:solidFill>
                  <a:srgbClr val="005DA2"/>
                </a:solidFill>
              </a:rPr>
              <a:t>st</a:t>
            </a:r>
            <a:r>
              <a:rPr lang="en-GB" sz="1600" dirty="0">
                <a:solidFill>
                  <a:srgbClr val="005DA2"/>
                </a:solidFill>
              </a:rPr>
              <a:t> kind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252840" y="1947131"/>
                <a:ext cx="3119637" cy="881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≃1−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840" y="1947131"/>
                <a:ext cx="3119637" cy="8812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897279" y="4342074"/>
                <a:ext cx="833049" cy="592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279" y="4342074"/>
                <a:ext cx="833049" cy="5928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6248400" y="4073724"/>
            <a:ext cx="304800" cy="448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77E47EB-8730-C94E-B241-EBC194D5EC55}"/>
              </a:ext>
            </a:extLst>
          </p:cNvPr>
          <p:cNvSpPr txBox="1"/>
          <p:nvPr/>
        </p:nvSpPr>
        <p:spPr>
          <a:xfrm>
            <a:off x="7259737" y="5191112"/>
            <a:ext cx="99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Ts</a:t>
            </a:r>
            <a:r>
              <a:rPr lang="en-US" dirty="0"/>
              <a:t> → ∞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B0DD00-3C3B-7A40-80DA-2A3651E93ADF}"/>
              </a:ext>
            </a:extLst>
          </p:cNvPr>
          <p:cNvCxnSpPr>
            <a:cxnSpLocks/>
          </p:cNvCxnSpPr>
          <p:nvPr/>
        </p:nvCxnSpPr>
        <p:spPr>
          <a:xfrm>
            <a:off x="7988695" y="5458309"/>
            <a:ext cx="236946" cy="12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538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Discrete equations.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Mapping/particle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C00000"/>
                    </a:solidFill>
                  </a:rPr>
                  <a:t>Discrete equations </a:t>
                </a:r>
                <a:r>
                  <a:rPr lang="en-GB" sz="2000" dirty="0">
                    <a:solidFill>
                      <a:srgbClr val="005DA2"/>
                    </a:solidFill>
                  </a:rPr>
                  <a:t>of longitudinal particle motion in </a:t>
                </a:r>
                <a:r>
                  <a:rPr lang="en-GB" sz="2000" dirty="0"/>
                  <a:t>(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∆t, ∆E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canonical  coordinates at revolution turn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n+1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general RF system and induced voltage</a:t>
                </a: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b="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Index </a:t>
                </a:r>
                <a:r>
                  <a:rPr lang="en-GB" sz="2000" dirty="0"/>
                  <a:t>“0”</a:t>
                </a:r>
                <a:r>
                  <a:rPr lang="en-GB" sz="2000" dirty="0">
                    <a:solidFill>
                      <a:srgbClr val="005DA2"/>
                    </a:solidFill>
                  </a:rPr>
                  <a:t> refers to design values, including reference time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nary>
                  </m:oMath>
                </a14:m>
                <a:endParaRPr lang="en-GB" sz="2000" i="1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These equations can be written in the form of the </a:t>
                </a:r>
                <a:r>
                  <a:rPr lang="en-GB" sz="2000" dirty="0" err="1">
                    <a:solidFill>
                      <a:srgbClr val="005DA2"/>
                    </a:solidFill>
                  </a:rPr>
                  <a:t>symplectic</a:t>
                </a:r>
                <a:r>
                  <a:rPr lang="en-GB" sz="2000" dirty="0">
                    <a:solidFill>
                      <a:srgbClr val="005DA2"/>
                    </a:solidFill>
                  </a:rPr>
                  <a:t> mapping from a point  </a:t>
                </a:r>
                <a:r>
                  <a:rPr lang="en-GB" sz="2000" dirty="0"/>
                  <a:t>{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∆t</a:t>
                </a:r>
                <a:r>
                  <a:rPr lang="en-GB" sz="2000" i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(n)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∆E</a:t>
                </a:r>
                <a:r>
                  <a:rPr lang="en-GB" sz="2000" i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</a:t>
                </a:r>
                <a:r>
                  <a:rPr lang="en-GB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}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:r>
                  <a:rPr lang="en-GB" sz="2000" dirty="0"/>
                  <a:t>{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∆t</a:t>
                </a:r>
                <a:r>
                  <a:rPr lang="en-GB" sz="2000" i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(n+1)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∆E</a:t>
                </a:r>
                <a:r>
                  <a:rPr lang="en-GB" sz="2000" i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(n+1</a:t>
                </a:r>
                <a:r>
                  <a:rPr lang="en-GB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}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preserving the phase space area.</a:t>
                </a:r>
                <a:endParaRPr lang="en-GB" sz="2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5DA2"/>
                    </a:solidFill>
                  </a:rPr>
                  <a:t>Open-source simulation code</a:t>
                </a:r>
                <a:r>
                  <a:rPr lang="en-GB" sz="2000" dirty="0"/>
                  <a:t> </a:t>
                </a:r>
                <a:r>
                  <a:rPr lang="en-GB" sz="2000" dirty="0" err="1">
                    <a:solidFill>
                      <a:srgbClr val="C00000"/>
                    </a:solidFill>
                  </a:rPr>
                  <a:t>BLonD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developed in RF group at CERN (all types of particles, RF manipulations, RF loops and feedbacks):  </a:t>
                </a:r>
                <a:r>
                  <a:rPr lang="en-GB" sz="2000" b="1" u="sng" dirty="0">
                    <a:solidFill>
                      <a:schemeClr val="tx2"/>
                    </a:solidFill>
                  </a:rPr>
                  <a:t>http://blond.web.cern.ch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  <a:blipFill>
                <a:blip r:embed="rId2"/>
                <a:stretch>
                  <a:fillRect l="-720" t="-1482" r="-10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201570"/>
                <a:ext cx="8458200" cy="871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𝑞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𝑟𝑓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  <m:sSubSup>
                                <m:sSubSup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 (</m:t>
                                  </m:r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𝑖𝑛𝑑</m:t>
                                  </m:r>
                                </m:sub>
                              </m:sSub>
                            </m:fName>
                            <m:e>
                              <m:eqArr>
                                <m:eqArr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      </m:t>
                                  </m:r>
                                </m:e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eqArr>
                            </m:e>
                          </m:func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01570"/>
                <a:ext cx="8458200" cy="871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7105" y="3099729"/>
                <a:ext cx="4259819" cy="853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p>
                          </m:sSubSup>
                        </m:den>
                      </m:f>
                      <m:r>
                        <a:rPr lang="en-GB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05" y="3099729"/>
                <a:ext cx="4259819" cy="853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4756924" y="2189515"/>
            <a:ext cx="1143000" cy="236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772400" y="2174612"/>
            <a:ext cx="228600" cy="339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577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70C0"/>
                </a:solidFill>
              </a:rPr>
              <a:t>Rf</a:t>
            </a:r>
            <a:r>
              <a:rPr lang="en-GB" dirty="0">
                <a:solidFill>
                  <a:srgbClr val="0070C0"/>
                </a:solidFill>
              </a:rPr>
              <a:t> Manipulations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36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50" y="375332"/>
            <a:ext cx="8633448" cy="111779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LHC ion beam at CERN</a:t>
            </a:r>
            <a:endParaRPr lang="en-GB" sz="4000" noProof="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4804"/>
            <a:ext cx="9088548" cy="55221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q"/>
            </a:pPr>
            <a:endParaRPr lang="en-GB" sz="2000" noProof="0" dirty="0"/>
          </a:p>
          <a:p>
            <a:pPr>
              <a:buFont typeface="Wingdings" panose="05000000000000000000" pitchFamily="2" charset="2"/>
              <a:buChar char="q"/>
            </a:pPr>
            <a:endParaRPr lang="en-GB" sz="2000" dirty="0"/>
          </a:p>
          <a:p>
            <a:pPr>
              <a:buFont typeface="Wingdings" panose="05000000000000000000" pitchFamily="2" charset="2"/>
              <a:buChar char="q"/>
            </a:pPr>
            <a:endParaRPr lang="en-GB" sz="2000" noProof="0" dirty="0"/>
          </a:p>
          <a:p>
            <a:pPr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0" indent="0">
              <a:buNone/>
            </a:pPr>
            <a:endParaRPr lang="en-GB" sz="2000" noProof="0" dirty="0"/>
          </a:p>
        </p:txBody>
      </p:sp>
      <p:sp>
        <p:nvSpPr>
          <p:cNvPr id="6" name="Rectangle 5"/>
          <p:cNvSpPr/>
          <p:nvPr/>
        </p:nvSpPr>
        <p:spPr>
          <a:xfrm>
            <a:off x="190884" y="5728936"/>
            <a:ext cx="1290918" cy="185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315914" y="4038690"/>
            <a:ext cx="1123405" cy="13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8E82-A0D2-4446-95D2-EB7143E9AAB9}" type="slidenum">
              <a:rPr lang="en-GB" smtClean="0"/>
              <a:t>33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84E2B4-70AB-4275-91D4-2FD6AC32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8" y="2362200"/>
            <a:ext cx="4295152" cy="24156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6C3E23C-7BFE-4359-A8BE-D65885FDFA36}"/>
              </a:ext>
            </a:extLst>
          </p:cNvPr>
          <p:cNvSpPr/>
          <p:nvPr/>
        </p:nvSpPr>
        <p:spPr>
          <a:xfrm>
            <a:off x="6362656" y="4572000"/>
            <a:ext cx="66675" cy="78014"/>
          </a:xfrm>
          <a:prstGeom prst="ellips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30202"/>
              </p:ext>
            </p:extLst>
          </p:nvPr>
        </p:nvGraphicFramePr>
        <p:xfrm>
          <a:off x="829725" y="2314367"/>
          <a:ext cx="2988753" cy="2494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96251">
                  <a:extLst>
                    <a:ext uri="{9D8B030D-6E8A-4147-A177-3AD203B41FA5}">
                      <a16:colId xmlns:a16="http://schemas.microsoft.com/office/drawing/2014/main" val="447903016"/>
                    </a:ext>
                  </a:extLst>
                </a:gridCol>
                <a:gridCol w="996251">
                  <a:extLst>
                    <a:ext uri="{9D8B030D-6E8A-4147-A177-3AD203B41FA5}">
                      <a16:colId xmlns:a16="http://schemas.microsoft.com/office/drawing/2014/main" val="1948194439"/>
                    </a:ext>
                  </a:extLst>
                </a:gridCol>
                <a:gridCol w="996251">
                  <a:extLst>
                    <a:ext uri="{9D8B030D-6E8A-4147-A177-3AD203B41FA5}">
                      <a16:colId xmlns:a16="http://schemas.microsoft.com/office/drawing/2014/main" val="959943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State of lead 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Energy</a:t>
                      </a:r>
                    </a:p>
                    <a:p>
                      <a:r>
                        <a:rPr lang="en-GB" dirty="0"/>
                        <a:t>[GeV/u]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11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DA2"/>
                          </a:solidFill>
                        </a:rPr>
                        <a:t>Linac3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27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0.0042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3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DA2"/>
                          </a:solidFill>
                        </a:rPr>
                        <a:t>LEIR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0.0722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680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DA2"/>
                          </a:solidFill>
                        </a:rPr>
                        <a:t>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5.9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267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DA2"/>
                          </a:solidFill>
                        </a:rPr>
                        <a:t>SPS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82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176.4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71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DA2"/>
                          </a:solidFill>
                        </a:rPr>
                        <a:t>LHC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82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2759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10338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4278" y="5082605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Ions accelerated for the collider physics in LHC: </a:t>
            </a:r>
            <a:r>
              <a:rPr lang="en-GB" dirty="0" err="1">
                <a:solidFill>
                  <a:srgbClr val="005DA2"/>
                </a:solidFill>
              </a:rPr>
              <a:t>Pb</a:t>
            </a:r>
            <a:r>
              <a:rPr lang="en-GB" dirty="0">
                <a:solidFill>
                  <a:srgbClr val="005DA2"/>
                </a:solidFill>
              </a:rPr>
              <a:t>,</a:t>
            </a:r>
            <a:r>
              <a:rPr lang="en-GB" dirty="0"/>
              <a:t> </a:t>
            </a:r>
            <a:r>
              <a:rPr lang="en-GB" dirty="0" err="1">
                <a:solidFill>
                  <a:srgbClr val="005DA2"/>
                </a:solidFill>
              </a:rPr>
              <a:t>Xe</a:t>
            </a:r>
            <a:endParaRPr lang="en-GB" dirty="0">
              <a:solidFill>
                <a:srgbClr val="005DA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3824" y="5112383"/>
            <a:ext cx="366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More ions for the fixed-target physics in all CERN accelerators </a:t>
            </a:r>
          </a:p>
        </p:txBody>
      </p:sp>
    </p:spTree>
    <p:extLst>
      <p:ext uri="{BB962C8B-B14F-4D97-AF65-F5344CB8AC3E}">
        <p14:creationId xmlns:p14="http://schemas.microsoft.com/office/powerpoint/2010/main" val="32155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2.77778E-6 0.00023 C 0.00017 -0.00162 0.00017 -0.00301 0.00034 -0.0044 C 0.00052 -0.00556 0.00034 -0.00718 0.00121 -0.00741 L 0.00225 -0.00787 C 0.0026 -0.00857 0.00278 -0.00903 0.00295 -0.00949 C 0.0033 -0.01019 0.0033 -0.01088 0.00347 -0.01158 C 0.00382 -0.01366 0.00382 -0.01227 0.00416 -0.01505 C 0.00468 -0.01829 0.00434 -0.01713 0.00486 -0.01991 C 0.00503 -0.02037 0.00503 -0.02107 0.00521 -0.0213 C 0.00555 -0.02199 0.00607 -0.02199 0.00642 -0.02246 C 0.00764 -0.02732 0.00555 -0.01991 0.00781 -0.02546 C 0.00833 -0.02639 0.00833 -0.02755 0.00868 -0.02847 C 0.00885 -0.02894 0.0092 -0.02963 0.00937 -0.03033 L 0.01041 -0.03496 C 0.01076 -0.03611 0.01093 -0.03681 0.01163 -0.03773 C 0.01198 -0.0382 0.01232 -0.03843 0.01267 -0.03889 C 0.01441 -0.04236 0.01354 -0.04121 0.01528 -0.04283 C 0.01614 -0.04607 0.0151 -0.04283 0.01684 -0.04468 C 0.01718 -0.04514 0.01718 -0.04607 0.01753 -0.0463 C 0.01823 -0.04676 0.01979 -0.04722 0.01979 -0.04699 C 0.02257 -0.04607 0.02153 -0.04699 0.02309 -0.04468 L 0.0243 -0.04028 C 0.02465 -0.03912 0.02465 -0.0382 0.02534 -0.03727 C 0.02569 -0.03681 0.02621 -0.03658 0.02656 -0.03634 L 0.02725 -0.03333 C 0.02743 -0.03287 0.02743 -0.03241 0.0276 -0.03195 C 0.02934 -0.02847 0.02882 -0.03009 0.02951 -0.02732 C 0.02968 -0.02153 0.02968 -0.01574 0.02986 -0.00996 C 0.02986 -0.00903 0.03003 -0.00833 0.03021 -0.00741 C 0.03038 -0.00648 0.03107 -0.0044 0.03107 -0.00417 C 0.03107 -0.00324 0.03107 -0.00208 0.03142 -0.00093 C 0.03177 0.00023 0.03385 0.00023 0.03437 0.00046 C 0.03507 0.00069 0.03576 0.00116 0.03663 0.00139 L 0.03767 0.00208 C 0.04427 0.00185 0.05087 0.00185 0.05746 0.00139 C 0.05885 0.00139 0.05868 -0.00046 0.05903 -0.00162 C 0.05937 -0.00301 0.05972 -0.0044 0.06007 -0.00602 C 0.06024 -0.00648 0.06041 -0.00695 0.06041 -0.00741 L 0.06076 -0.00949 C 0.06076 -0.0132 0.06076 -0.01713 0.06041 -0.02083 C 0.06041 -0.02153 0.06024 -0.02199 0.06007 -0.02246 C 0.05972 -0.02338 0.05903 -0.02431 0.05868 -0.02546 C 0.05798 -0.02685 0.05798 -0.02708 0.05677 -0.02778 C 0.05607 -0.02824 0.05451 -0.02894 0.05451 -0.02871 L 0.03576 -0.02847 C 0.03524 -0.02824 0.03455 -0.02801 0.03403 -0.02778 C 0.03177 -0.02708 0.03212 -0.02732 0.03055 -0.02593 C 0.03038 -0.02477 0.02986 -0.02315 0.02986 -0.02199 C 0.02986 -0.01621 0.02986 -0.01019 0.03021 -0.0044 C 0.03021 -0.00394 0.03073 -0.00347 0.03107 -0.00301 C 0.03246 -0.00093 0.03212 -0.00301 0.03437 -0.00093 C 0.03472 -0.0007 0.03507 -0.00023 0.03541 1.48148E-6 C 0.03576 0.00023 0.03628 0.00046 0.03663 0.00046 C 0.03975 0.00069 0.04305 0.00069 0.04635 0.00092 C 0.05034 0.00069 0.05434 0.00069 0.05816 0.00046 C 0.05868 0.00046 0.0592 0.00046 0.05937 1.48148E-6 C 0.05972 -0.00093 0.06007 -0.00301 0.06007 -0.00278 C 0.06093 -0.01065 0.06111 -0.01158 0.06007 -0.02292 C 0.05972 -0.02662 0.05885 -0.02546 0.05746 -0.02639 C 0.05677 -0.02685 0.05607 -0.02778 0.05521 -0.02847 C 0.05486 -0.02871 0.05451 -0.02917 0.05416 -0.0294 L 0.05191 -0.03033 C 0.05052 -0.03009 0.04913 -0.02986 0.04774 -0.02986 C 0.03316 -0.02894 0.03906 -0.03079 0.03316 -0.02894 C 0.03281 -0.02847 0.03246 -0.02824 0.03212 -0.02778 C 0.03177 -0.02755 0.03125 -0.02778 0.03107 -0.02732 C 0.03073 -0.02708 0.03055 -0.02639 0.03021 -0.02593 C 0.02986 -0.02546 0.02951 -0.02523 0.02916 -0.025 C 0.02899 -0.02431 0.02882 -0.02361 0.02882 -0.02292 C 0.02864 -0.02246 0.02847 -0.02199 0.02847 -0.0213 C 0.02847 -0.02107 0.02812 -0.01366 0.02916 -0.01088 C 0.02934 -0.01042 0.02968 -0.00996 0.02986 -0.00949 C 0.03021 -0.00857 0.03055 -0.00764 0.03055 -0.00648 C 0.03073 -0.00509 0.03073 -0.00371 0.03107 -0.00255 C 0.03107 -0.00185 0.03142 -0.00139 0.03177 -0.00093 C 0.03212 -0.0007 0.03281 -0.0007 0.03316 -0.00046 C 0.03368 -0.00046 0.03403 -0.00023 0.03437 1.48148E-6 C 0.03489 0.00023 0.03541 0.00023 0.03576 0.00046 C 0.03958 0.00185 0.03385 1.48148E-6 0.03854 0.00139 C 0.04323 0.00139 0.04791 0.00139 0.0526 0.00092 C 0.05295 0.00092 0.0533 0.00046 0.05382 0.00046 C 0.05468 0.00023 0.05573 0.00023 0.05677 1.48148E-6 C 0.05746 -0.00023 0.05816 -0.00046 0.05903 -0.00046 C 0.05903 -0.00116 0.0592 -0.00185 0.05937 -0.00255 C 0.05937 -0.00301 0.05972 -0.00347 0.05972 -0.00394 C 0.05972 -0.00556 0.0592 -0.01783 0.05903 -0.02037 C 0.05885 -0.0213 0.05868 -0.02384 0.05816 -0.025 C 0.05798 -0.02546 0.05781 -0.02616 0.05746 -0.02639 C 0.05607 -0.02755 0.05364 -0.02755 0.05225 -0.02778 C 0.05034 -0.02871 0.05069 -0.02871 0.04774 -0.02894 C 0.04409 -0.02917 0.04062 -0.02917 0.03698 -0.0294 C 0.03576 -0.02917 0.03455 -0.02917 0.03316 -0.02894 C 0.03246 -0.02871 0.03107 -0.02778 0.03107 -0.02755 C 0.0276 -0.02477 0.02882 -0.02477 0.02847 -0.03125 C 0.02847 -0.03403 0.02847 -0.03658 0.02882 -0.03935 C 0.02882 -0.04028 0.02934 -0.04121 0.02951 -0.04236 L 0.02986 -0.04421 C 0.03003 -0.04884 0.02986 -0.0544 0.03055 -0.05926 C 0.03073 -0.05972 0.03073 -0.06019 0.03107 -0.06065 C 0.03142 -0.06181 0.03177 -0.06296 0.03246 -0.06366 L 0.03472 -0.06574 C 0.03507 -0.06597 0.03559 -0.06621 0.03576 -0.06667 C 0.03732 -0.06852 0.03646 -0.06806 0.03802 -0.06875 C 0.03837 -0.06921 0.03837 -0.06991 0.03889 -0.07014 C 0.03958 -0.0706 0.04028 -0.07037 0.04114 -0.0706 C 0.04253 -0.07107 0.0434 -0.07153 0.04479 -0.07222 C 0.04514 -0.07222 0.04566 -0.07246 0.046 -0.07269 C 0.04635 -0.07292 0.0467 -0.07338 0.04705 -0.07361 C 0.04757 -0.07408 0.04913 -0.07454 0.04965 -0.07454 C 0.05 -0.07477 0.05034 -0.075 0.05069 -0.07523 C 0.05121 -0.07546 0.05156 -0.07593 0.05191 -0.07616 C 0.0526 -0.07662 0.0533 -0.07685 0.05416 -0.07708 C 0.05451 -0.07732 0.05486 -0.07732 0.05521 -0.07755 C 0.05607 -0.07847 0.05642 -0.07894 0.05746 -0.07917 C 0.0625 -0.08009 0.07448 -0.08009 0.07621 -0.08009 L 0.0783 -0.08102 C 0.08316 -0.08333 0.07916 -0.08148 0.09097 -0.08218 L 0.09444 -0.08264 C 0.09531 -0.08264 0.09618 -0.0831 0.09705 -0.0831 C 0.1033 -0.0831 0.10972 -0.08287 0.11597 -0.08264 C 0.11666 -0.08241 0.11736 -0.08218 0.11788 -0.08218 C 0.11875 -0.08195 0.11962 -0.08195 0.12048 -0.08171 C 0.121 -0.08148 0.12153 -0.08079 0.12205 -0.08056 C 0.12257 -0.08033 0.12291 -0.08033 0.12343 -0.08009 C 0.12465 -0.07894 0.12621 -0.07755 0.1276 -0.07708 C 0.12812 -0.07685 0.12864 -0.07685 0.12916 -0.07662 C 0.12986 -0.07639 0.13055 -0.07639 0.13125 -0.07616 C 0.13489 -0.075 0.12951 -0.07616 0.13385 -0.07523 C 0.13472 -0.075 0.13576 -0.07477 0.13663 -0.07454 C 0.13923 -0.07338 0.13593 -0.075 0.13923 -0.07315 C 0.13958 -0.07292 0.13993 -0.07292 0.14028 -0.07269 C 0.1408 -0.07246 0.14132 -0.07199 0.14184 -0.07176 C 0.14253 -0.0713 0.14357 -0.07083 0.14444 -0.0706 C 0.14479 -0.07037 0.14531 -0.07014 0.14548 -0.06968 C 0.14583 -0.06875 0.14583 -0.06759 0.14618 -0.06667 C 0.14843 -0.0625 0.14583 -0.06783 0.14739 -0.06366 C 0.14757 -0.0632 0.14791 -0.06273 0.14809 -0.06227 C 0.14791 -0.06042 0.14791 -0.05833 0.14739 -0.05671 C 0.14705 -0.05602 0.14635 -0.05556 0.14583 -0.05533 C 0.14548 -0.05486 0.14514 -0.05486 0.14479 -0.05463 C 0.14218 -0.05301 0.14531 -0.05417 0.14218 -0.05324 C 0.14184 -0.05301 0.14149 -0.05255 0.14097 -0.05232 C 0.14028 -0.05185 0.13941 -0.05185 0.13871 -0.05116 C 0.13837 -0.05093 0.13802 -0.05046 0.13767 -0.05023 C 0.13541 -0.04884 0.13524 -0.04931 0.13281 -0.04884 C 0.13229 -0.04861 0.13177 -0.04838 0.13125 -0.04838 C 0.1309 -0.04815 0.13055 -0.04792 0.13021 -0.04769 C 0.12864 -0.04722 0.12534 -0.04699 0.12378 -0.04676 C 0.12343 -0.04653 0.12309 -0.04653 0.12274 -0.0463 C 0.12222 -0.04607 0.1217 -0.04607 0.12118 -0.04583 C 0.12083 -0.0456 0.12048 -0.04514 0.12014 -0.04468 C 0.11909 -0.04421 0.11718 -0.04352 0.11597 -0.04329 C 0.11284 -0.04283 0.10642 -0.04236 0.10642 -0.04213 C 0.10468 -0.0419 0.10312 -0.04144 0.10156 -0.04121 L 0.09357 -0.04028 L 0.07048 -0.04074 C 0.06927 -0.04097 0.06805 -0.04097 0.06684 -0.04121 C 0.06198 -0.04213 0.06805 -0.04144 0.06423 -0.04236 C 0.06319 -0.04259 0.06215 -0.04259 0.06128 -0.04283 C 0.06076 -0.04306 0.06041 -0.04329 0.06007 -0.04329 C 0.0592 -0.04352 0.05833 -0.04352 0.05746 -0.04375 C 0.05694 -0.04398 0.05659 -0.04445 0.05607 -0.04468 C 0.05555 -0.04514 0.05503 -0.04514 0.05451 -0.04537 C 0.05416 -0.04537 0.05382 -0.0456 0.0533 -0.04583 C 0.05295 -0.04607 0.05243 -0.04607 0.05191 -0.0463 C 0.05156 -0.04653 0.05121 -0.04676 0.05069 -0.04676 C 0.05017 -0.04699 0.04948 -0.04699 0.04896 -0.04722 C 0.04843 -0.04746 0.04791 -0.04769 0.04739 -0.04769 C 0.04566 -0.04931 0.0467 -0.04861 0.04409 -0.04977 L 0.04288 -0.05023 C 0.04253 -0.0507 0.04218 -0.05093 0.04184 -0.05116 C 0.03871 -0.05324 0.04271 -0.05 0.03958 -0.05278 C 0.03941 -0.05347 0.03923 -0.05417 0.03889 -0.05463 C 0.03854 -0.05509 0.03802 -0.05486 0.03767 -0.05533 C 0.0375 -0.05556 0.03767 -0.05625 0.03732 -0.05671 C 0.03698 -0.05718 0.03663 -0.05741 0.03628 -0.05764 C 0.03593 -0.06065 0.03541 -0.06204 0.03628 -0.06528 C 0.0368 -0.06736 0.03784 -0.06852 0.03923 -0.06968 C 0.03993 -0.07037 0.0408 -0.07083 0.04149 -0.07176 C 0.04201 -0.07222 0.04271 -0.07315 0.04323 -0.07361 C 0.04357 -0.07384 0.04409 -0.07408 0.04444 -0.07408 C 0.046 -0.07477 0.04566 -0.07431 0.04705 -0.07523 C 0.04861 -0.07593 0.05017 -0.07708 0.05191 -0.07708 L 0.06076 -0.07755 C 0.06215 -0.07801 0.06337 -0.07801 0.06458 -0.07871 L 0.06788 -0.08009 C 0.06823 -0.08033 0.06857 -0.08056 0.06909 -0.08056 L 0.08177 -0.08171 C 0.08229 -0.08171 0.08298 -0.08195 0.0835 -0.08218 C 0.08403 -0.08218 0.08437 -0.08241 0.08472 -0.08264 C 0.08541 -0.08287 0.08628 -0.08287 0.08698 -0.0831 C 0.0875 -0.08333 0.08819 -0.08357 0.08889 -0.08357 C 0.09062 -0.0838 0.09236 -0.08403 0.09409 -0.08403 C 0.10243 -0.08403 0.11076 -0.08403 0.11909 -0.08357 C 0.11996 -0.08357 0.121 -0.08287 0.12205 -0.08264 L 0.12378 -0.08218 C 0.1243 -0.08171 0.12482 -0.08125 0.12534 -0.08102 C 0.12882 -0.07986 0.12656 -0.08148 0.12916 -0.07963 C 0.13107 -0.07801 0.12934 -0.07894 0.13212 -0.07708 C 0.13246 -0.07685 0.13281 -0.07685 0.13316 -0.07662 C 0.13385 -0.07616 0.13437 -0.0757 0.13507 -0.07523 C 0.13559 -0.07477 0.13593 -0.07408 0.13663 -0.07361 C 0.13698 -0.07338 0.1375 -0.07338 0.13802 -0.07315 C 0.13906 -0.07222 0.1401 -0.0713 0.14097 -0.07014 C 0.14149 -0.06945 0.14184 -0.06875 0.14253 -0.06806 C 0.14253 -0.06783 0.14531 -0.0669 0.14583 -0.06667 L 0.14705 -0.06621 C 0.14791 -0.06227 0.14809 -0.06273 0.14739 -0.05764 C 0.14705 -0.05579 0.14653 -0.05648 0.14548 -0.05579 C 0.14479 -0.05509 0.14409 -0.05394 0.14323 -0.05371 C 0.14045 -0.05278 0.14305 -0.05371 0.14028 -0.05232 C 0.13993 -0.05208 0.13958 -0.05185 0.13923 -0.05185 C 0.13871 -0.05139 0.13819 -0.05116 0.13767 -0.0507 C 0.13698 -0.05046 0.13646 -0.05023 0.13576 -0.04977 C 0.13524 -0.04954 0.13489 -0.04908 0.13437 -0.04884 C 0.13316 -0.04815 0.13107 -0.04792 0.13021 -0.04769 C 0.12951 -0.04746 0.12882 -0.04699 0.12795 -0.04676 C 0.12274 -0.0456 0.12517 -0.04607 0.12048 -0.04537 C 0.1184 -0.04421 0.12014 -0.04491 0.11649 -0.04421 C 0.11545 -0.04421 0.11232 -0.04329 0.11163 -0.04329 C 0.10416 -0.04306 0.09687 -0.04306 0.08958 -0.04283 L 0.05521 -0.04329 C 0.05243 -0.04352 0.05278 -0.04421 0.05069 -0.04537 C 0.05034 -0.0456 0.04982 -0.0456 0.0493 -0.04583 C 0.04861 -0.04607 0.04809 -0.04653 0.04739 -0.04676 C 0.04462 -0.04815 0.04826 -0.0463 0.04479 -0.04769 C 0.04062 -0.04954 0.04496 -0.04815 0.04149 -0.04931 C 0.03628 -0.05394 0.04166 -0.04908 0.03767 -0.05278 C 0.03732 -0.05301 0.03698 -0.05347 0.03663 -0.05371 C 0.03611 -0.05417 0.03576 -0.05463 0.03541 -0.05533 C 0.03541 -0.05579 0.03507 -0.05625 0.03507 -0.05671 C 0.03524 -0.05903 0.03541 -0.06134 0.03576 -0.06366 C 0.03593 -0.06435 0.03663 -0.06482 0.03698 -0.06528 C 0.03784 -0.06621 0.03906 -0.0669 0.03993 -0.06806 C 0.04271 -0.07176 0.03889 -0.06713 0.04409 -0.07176 C 0.046 -0.07338 0.04427 -0.07199 0.0467 -0.07315 C 0.04774 -0.07361 0.04965 -0.075 0.05069 -0.07523 L 0.0533 -0.0757 C 0.05625 -0.07685 0.0533 -0.0757 0.05937 -0.07662 C 0.05989 -0.07662 0.06059 -0.07708 0.06128 -0.07708 C 0.06198 -0.07732 0.06267 -0.07755 0.06337 -0.07755 C 0.06996 -0.07894 0.06337 -0.07732 0.06875 -0.07871 C 0.06927 -0.07894 0.06996 -0.0794 0.07048 -0.07963 C 0.071 -0.07986 0.07153 -0.07986 0.07205 -0.08009 C 0.07465 -0.08102 0.07118 -0.08009 0.075 -0.08102 C 0.07552 -0.08148 0.07604 -0.08171 0.07656 -0.08218 C 0.07725 -0.08264 0.07864 -0.08287 0.07951 -0.0831 C 0.0809 -0.08333 0.08246 -0.08357 0.08403 -0.08357 C 0.08941 -0.0838 0.09496 -0.08403 0.10034 -0.08403 C 0.1092 -0.08403 0.11805 -0.08403 0.12691 -0.08357 C 0.1276 -0.08357 0.1283 -0.08287 0.12916 -0.08264 L 0.13021 -0.08218 C 0.13385 -0.07847 0.13003 -0.08195 0.13281 -0.08009 C 0.13611 -0.07801 0.13333 -0.07917 0.13611 -0.07801 C 0.14114 -0.07477 0.13489 -0.07894 0.13871 -0.07662 C 0.13923 -0.07639 0.13975 -0.07593 0.14028 -0.0757 C 0.14062 -0.07546 0.14097 -0.07546 0.14132 -0.07523 C 0.14357 -0.07361 0.14184 -0.07384 0.14479 -0.07107 L 0.14583 -0.07014 C 0.14618 -0.06968 0.14635 -0.06921 0.1467 -0.06875 C 0.14687 -0.06783 0.14739 -0.06574 0.14739 -0.06551 C 0.14722 -0.06227 0.14739 -0.05857 0.14705 -0.05533 C 0.14687 -0.05417 0.14496 -0.05324 0.14444 -0.05278 C 0.14392 -0.05255 0.14375 -0.05208 0.14323 -0.05185 C 0.1408 -0.05 0.14375 -0.05278 0.14062 -0.05023 C 0.1401 -0.04977 0.13975 -0.04908 0.13923 -0.04884 C 0.13854 -0.04838 0.13784 -0.04815 0.13732 -0.04769 C 0.1368 -0.04746 0.13628 -0.04676 0.13576 -0.0463 C 0.13541 -0.04607 0.13507 -0.04583 0.13472 -0.04583 C 0.13385 -0.0456 0.13125 -0.04491 0.13055 -0.04468 C 0.12934 -0.04468 0.12812 -0.04445 0.12691 -0.04421 C 0.12604 -0.04421 0.12534 -0.04398 0.12465 -0.04375 C 0.12343 -0.04352 0.12205 -0.04352 0.12083 -0.04329 C 0.11632 -0.04259 0.12205 -0.04329 0.11684 -0.0419 C 0.11614 -0.04167 0.11545 -0.04144 0.11493 -0.04121 C 0.11441 -0.04121 0.11389 -0.04097 0.11337 -0.04074 C 0.11093 -0.04051 0.1085 -0.04051 0.1059 -0.04028 L 0.06684 -0.04074 C 0.0658 -0.04074 0.06128 -0.04236 0.06007 -0.04283 C 0.05486 -0.04445 0.06284 -0.0419 0.05677 -0.04375 C 0.05573 -0.04421 0.05468 -0.04445 0.05382 -0.04468 C 0.05243 -0.04514 0.05156 -0.04537 0.05034 -0.04583 C 0.05 -0.04583 0.04965 -0.04607 0.0493 -0.0463 C 0.04878 -0.04653 0.04722 -0.04699 0.0467 -0.04722 C 0.04618 -0.04746 0.046 -0.04792 0.04548 -0.04838 C 0.04479 -0.04861 0.04409 -0.04884 0.04323 -0.04931 C 0.04288 -0.04954 0.04253 -0.04954 0.04218 -0.04977 C 0.04184 -0.05 0.04149 -0.05046 0.04114 -0.0507 C 0.0408 -0.05093 0.04028 -0.05093 0.03993 -0.05116 C 0.03923 -0.05185 0.03767 -0.05324 0.03767 -0.05301 C 0.03767 -0.05371 0.03767 -0.0544 0.03732 -0.05463 C 0.03698 -0.05509 0.03646 -0.05533 0.03628 -0.05579 C 0.03576 -0.05671 0.03576 -0.05764 0.03541 -0.0588 L 0.03507 -0.06019 C 0.03524 -0.06181 0.03524 -0.0632 0.03541 -0.06458 C 0.03559 -0.06528 0.03576 -0.06597 0.03628 -0.06621 C 0.0368 -0.06667 0.03784 -0.06667 0.03854 -0.06713 C 0.04097 -0.06945 0.03993 -0.06875 0.04184 -0.06968 C 0.04218 -0.06991 0.04253 -0.07037 0.04288 -0.0706 C 0.04323 -0.07083 0.04375 -0.07083 0.04409 -0.07107 C 0.0467 -0.07315 0.04548 -0.07292 0.04739 -0.07361 C 0.04843 -0.07408 0.05034 -0.07454 0.05034 -0.07431 C 0.05225 -0.07639 0.05069 -0.07523 0.05382 -0.07616 C 0.05416 -0.07616 0.05451 -0.07662 0.05486 -0.07662 C 0.05607 -0.07685 0.05729 -0.07685 0.05868 -0.07708 C 0.05903 -0.07732 0.05955 -0.07755 0.06007 -0.07755 C 0.06041 -0.07778 0.06076 -0.07801 0.06128 -0.07801 C 0.06267 -0.07847 0.0651 -0.07894 0.06649 -0.07917 C 0.06684 -0.07917 0.06718 -0.0794 0.06753 -0.07963 C 0.0684 -0.07986 0.06927 -0.07986 0.07014 -0.08009 C 0.07083 -0.08033 0.07135 -0.08079 0.07205 -0.08102 C 0.07239 -0.08125 0.07274 -0.08148 0.07309 -0.08171 C 0.07361 -0.08171 0.07413 -0.08195 0.07465 -0.08218 C 0.07621 -0.08264 0.07534 -0.08264 0.07725 -0.0831 C 0.07795 -0.08333 0.07882 -0.08333 0.07951 -0.08357 C 0.08003 -0.0838 0.08073 -0.08403 0.08142 -0.08403 L 0.11944 -0.08357 C 0.12031 -0.08357 0.12118 -0.08287 0.12205 -0.08264 C 0.12656 -0.08125 0.12187 -0.0831 0.12656 -0.08102 C 0.12691 -0.08102 0.12725 -0.08079 0.1276 -0.08056 C 0.12795 -0.08033 0.1283 -0.07986 0.12864 -0.07963 C 0.12968 -0.07917 0.13073 -0.07894 0.13177 -0.07871 L 0.13385 -0.07755 C 0.13437 -0.07755 0.13472 -0.07732 0.13507 -0.07708 C 0.1368 -0.07546 0.13576 -0.07639 0.13837 -0.07523 C 0.13871 -0.075 0.13906 -0.07477 0.13958 -0.07454 C 0.1408 -0.07431 0.14166 -0.07408 0.14288 -0.07361 C 0.14323 -0.07361 0.14357 -0.07338 0.14392 -0.07315 C 0.14444 -0.07292 0.14479 -0.07246 0.14514 -0.07222 C 0.14548 -0.07199 0.146 -0.07199 0.14618 -0.07176 C 0.14653 -0.0713 0.1467 -0.0706 0.14705 -0.07014 C 0.14739 -0.06968 0.14774 -0.06921 0.14809 -0.06875 C 0.14896 -0.06505 0.14896 -0.06597 0.14809 -0.05926 C 0.14791 -0.05833 0.14653 -0.05671 0.14618 -0.05625 C 0.14531 -0.05463 0.14583 -0.05463 0.14444 -0.05371 C 0.14218 -0.05255 0.14218 -0.05301 0.13993 -0.05232 C 0.13889 -0.05185 0.13698 -0.05116 0.13698 -0.05093 C 0.13646 -0.05093 0.13593 -0.0507 0.13541 -0.05023 C 0.13507 -0.05 0.13472 -0.04954 0.13437 -0.04931 C 0.13368 -0.04884 0.13281 -0.04908 0.13212 -0.04884 C 0.13177 -0.04861 0.13125 -0.04838 0.1309 -0.04838 C 0.13038 -0.04815 0.12968 -0.04792 0.12916 -0.04769 C 0.12864 -0.04769 0.1283 -0.04746 0.12795 -0.04722 C 0.12639 -0.04699 0.12465 -0.04699 0.12309 -0.04676 C 0.12239 -0.04653 0.1217 -0.04583 0.12083 -0.04583 C 0.11909 -0.04537 0.1184 -0.04537 0.11684 -0.04468 C 0.11597 -0.04445 0.11528 -0.04398 0.11458 -0.04375 C 0.11406 -0.04352 0.11354 -0.04352 0.11302 -0.04329 C 0.11128 -0.04259 0.11198 -0.04236 0.10937 -0.04236 C 0.10139 -0.0419 0.08541 -0.04121 0.08541 -0.04097 C 0.07708 -0.04144 0.06875 -0.04144 0.06041 -0.0419 C 0.06007 -0.0419 0.05972 -0.04259 0.05937 -0.04283 C 0.05868 -0.04306 0.05642 -0.04352 0.05607 -0.04375 C 0.05521 -0.04398 0.05434 -0.04421 0.05382 -0.04468 C 0.0533 -0.04514 0.05312 -0.0456 0.0526 -0.04583 C 0.05156 -0.04607 0.05034 -0.04607 0.0493 -0.0463 C 0.04861 -0.04653 0.04774 -0.04653 0.04705 -0.04676 C 0.04653 -0.04722 0.046 -0.04722 0.04548 -0.04769 C 0.04323 -0.05023 0.04635 -0.04861 0.04375 -0.04977 C 0.04323 -0.05023 0.04305 -0.0507 0.04253 -0.05116 C 0.04097 -0.05301 0.04201 -0.05162 0.04028 -0.05278 C 0.03923 -0.05347 0.03889 -0.05417 0.03802 -0.05533 C 0.03784 -0.05625 0.0375 -0.05718 0.03732 -0.05833 C 0.03715 -0.05926 0.03732 -0.06042 0.03698 -0.06111 C 0.03646 -0.06227 0.03472 -0.06343 0.03368 -0.06366 C 0.03298 -0.06389 0.03229 -0.06389 0.03177 -0.06412 C 0.02795 -0.06551 0.0335 -0.06366 0.02951 -0.06574 C 0.02847 -0.06621 0.02656 -0.06667 0.02656 -0.06644 C 0.02482 -0.06829 0.02587 -0.06759 0.02309 -0.06875 L 0.02205 -0.06921 C 0.0217 -0.06945 0.02118 -0.06945 0.021 -0.06968 C 0.02048 -0.06991 0.02014 -0.07037 0.01979 -0.0706 C 0.01909 -0.07107 0.01823 -0.07107 0.01753 -0.07176 C 0.0158 -0.07315 0.01684 -0.07246 0.01423 -0.07361 L 0.01302 -0.07408 C 0.01267 -0.07431 0.01232 -0.07454 0.01198 -0.07454 L 0.00868 -0.07523 C 0.00781 -0.07523 0.00694 -0.07546 0.00607 -0.0757 C 0.00312 -0.07593 0.00034 -0.07593 -0.00261 -0.07616 C -0.00434 -0.07616 -0.00608 -0.07639 -0.00782 -0.07662 C -0.01077 -0.07755 -0.00799 -0.07685 -0.01268 -0.07755 C -0.01337 -0.07778 -0.01407 -0.07801 -0.01493 -0.07801 C -0.02118 -0.0794 -0.01407 -0.07778 -0.01979 -0.07917 C -0.02222 -0.08033 -0.0191 -0.07894 -0.02309 -0.08009 C -0.02344 -0.08033 -0.02379 -0.08056 -0.02413 -0.08056 C -0.02535 -0.08079 -0.02639 -0.08102 -0.02761 -0.08102 C -0.02795 -0.08125 -0.0283 -0.08148 -0.02865 -0.08171 C -0.03195 -0.08241 -0.03143 -0.08171 -0.0342 -0.08264 C -0.03472 -0.08264 -0.03507 -0.0831 -0.03542 -0.0831 C -0.03854 -0.08403 -0.03716 -0.0831 -0.03993 -0.08403 C -0.04028 -0.08426 -0.04063 -0.08449 -0.04097 -0.08449 C -0.04271 -0.08519 -0.04445 -0.08519 -0.04618 -0.08565 C -0.04688 -0.08565 -0.0474 -0.08588 -0.04809 -0.08611 C -0.04844 -0.08611 -0.04879 -0.08658 -0.04913 -0.08658 C -0.05018 -0.08681 -0.05122 -0.08681 -0.05209 -0.08704 C -0.05278 -0.08727 -0.05347 -0.0875 -0.054 -0.0875 C -0.05434 -0.08796 -0.05469 -0.0882 -0.05521 -0.08866 C -0.05556 -0.08889 -0.05591 -0.08866 -0.05625 -0.08912 C -0.0566 -0.08935 -0.05677 -0.09005 -0.05695 -0.09051 C -0.05729 -0.09121 -0.05764 -0.09167 -0.05816 -0.09213 C -0.05886 -0.09283 -0.05972 -0.09329 -0.06042 -0.09398 C -0.06111 -0.09514 -0.06163 -0.09653 -0.06268 -0.09699 C -0.06302 -0.09722 -0.06337 -0.09722 -0.06372 -0.09746 C -0.06459 -0.09815 -0.06528 -0.09884 -0.06597 -0.09954 C -0.0665 -0.1 -0.06684 -0.1007 -0.06754 -0.10093 C -0.06788 -0.10116 -0.06823 -0.10139 -0.06858 -0.10139 C -0.06875 -0.10208 -0.06893 -0.10255 -0.06893 -0.10301 C -0.06927 -0.10417 -0.06927 -0.10556 -0.07014 -0.10648 C -0.07032 -0.10671 -0.07084 -0.10671 -0.07118 -0.10695 L -0.07344 -0.10903 C -0.07379 -0.10926 -0.07413 -0.10972 -0.07448 -0.10996 L -0.0757 -0.11042 C -0.07657 -0.11412 -0.07552 -0.10949 -0.07639 -0.11389 C -0.07657 -0.11435 -0.07674 -0.11482 -0.07674 -0.11551 C -0.07691 -0.11667 -0.07691 -0.11806 -0.07709 -0.11945 C -0.07743 -0.12083 -0.07795 -0.12315 -0.0783 -0.12431 C -0.07847 -0.12477 -0.07847 -0.12546 -0.07865 -0.12593 C -0.07882 -0.12639 -0.07917 -0.12685 -0.07934 -0.12732 C -0.08091 -0.13125 -0.07813 -0.12593 -0.08091 -0.13079 C -0.08108 -0.13426 -0.08108 -0.1375 -0.08125 -0.14074 C -0.08125 -0.14144 -0.0816 -0.14213 -0.0816 -0.14283 C -0.08177 -0.14445 -0.08195 -0.14607 -0.08195 -0.14769 C -0.08212 -0.15347 -0.08229 -0.15926 -0.08229 -0.16528 C -0.08229 -0.17037 -0.08229 -0.1757 -0.08195 -0.18102 C -0.08195 -0.18171 -0.08177 -0.18218 -0.0816 -0.18264 L -0.08091 -0.18658 C -0.08073 -0.19097 -0.08073 -0.1956 -0.08056 -0.2 C -0.08038 -0.20116 -0.07952 -0.20417 -0.07934 -0.20486 C -0.07882 -0.20857 -0.07917 -0.20671 -0.0783 -0.21042 L -0.07795 -0.21204 L -0.07761 -0.21343 C -0.07743 -0.21505 -0.07726 -0.21875 -0.07639 -0.22037 L -0.075 -0.22338 C -0.07483 -0.22384 -0.07466 -0.22431 -0.07448 -0.22477 C -0.07413 -0.22593 -0.07327 -0.22662 -0.07309 -0.22778 C -0.0724 -0.23056 -0.07292 -0.22894 -0.07118 -0.23241 C -0.07101 -0.23287 -0.07084 -0.23357 -0.07049 -0.2338 L -0.06927 -0.23472 C -0.06858 -0.23634 -0.06875 -0.23658 -0.06754 -0.23727 C -0.06719 -0.2375 -0.06667 -0.2375 -0.06632 -0.23773 C -0.06563 -0.23843 -0.06476 -0.23889 -0.06407 -0.23982 C -0.06372 -0.24028 -0.06337 -0.24097 -0.06302 -0.24121 C -0.06268 -0.24167 -0.06216 -0.24167 -0.06181 -0.24167 C -0.05955 -0.24491 -0.06216 -0.2419 -0.05851 -0.24421 C -0.05747 -0.24491 -0.05643 -0.24537 -0.05556 -0.2463 C -0.05521 -0.24653 -0.05486 -0.24699 -0.05434 -0.24722 C -0.054 -0.24746 -0.05365 -0.24746 -0.0533 -0.24769 C -0.05295 -0.24792 -0.05261 -0.24838 -0.05209 -0.24884 C -0.05139 -0.24908 -0.0507 -0.24931 -0.05 -0.24977 C -0.04827 -0.25046 -0.04913 -0.25 -0.0474 -0.2507 C -0.04688 -0.25116 -0.04653 -0.25139 -0.04618 -0.25162 C -0.04584 -0.25185 -0.04549 -0.25208 -0.04514 -0.25232 C -0.04375 -0.25278 -0.04323 -0.25324 -0.04202 -0.25371 C -0.04167 -0.25394 -0.04115 -0.25394 -0.04063 -0.25417 C -0.04028 -0.2544 -0.03993 -0.25463 -0.03941 -0.25463 C -0.03768 -0.25533 -0.03698 -0.25533 -0.03507 -0.25579 C -0.03438 -0.25579 -0.03386 -0.25625 -0.03316 -0.25625 C -0.02934 -0.25648 -0.0257 -0.25648 -0.02188 -0.25671 C -0.02101 -0.25695 -0.01997 -0.25718 -0.01893 -0.25718 C -0.01754 -0.25741 -0.01597 -0.25741 -0.01459 -0.25764 C -0.01372 -0.25787 -0.01302 -0.2581 -0.01233 -0.2581 C -0.01025 -0.25857 -0.00868 -0.25857 -0.0066 -0.25926 C -0.00625 -0.25926 -0.00591 -0.25949 -0.00556 -0.25972 C -0.00504 -0.25996 -0.00452 -0.25996 -0.004 -0.26019 C -0.00347 -0.26065 -0.00295 -0.26134 -0.00226 -0.26158 C -0.00122 -0.26204 -0.00018 -0.26204 0.00087 -0.26227 C 0.00121 -0.26227 0.00173 -0.2625 0.00225 -0.26273 C 0.00295 -0.26296 0.00382 -0.26296 0.00451 -0.2632 C 0.00798 -0.26412 0.00434 -0.2632 0.00712 -0.26412 C 0.00781 -0.26435 0.00833 -0.26458 0.00903 -0.26458 C 0.00972 -0.26482 0.01041 -0.26505 0.01128 -0.26505 C 0.01562 -0.26621 0.01389 -0.26597 0.01753 -0.26667 C 0.01962 -0.2669 0.02153 -0.26713 0.02361 -0.26759 C 0.02413 -0.26783 0.02482 -0.26806 0.02534 -0.26806 C 0.02708 -0.26829 0.02882 -0.26852 0.03055 -0.26852 L 0.04809 -0.26806 C 0.05364 -0.26783 0.06458 -0.26713 0.06458 -0.2669 C 0.06996 -0.26597 0.06753 -0.26644 0.07205 -0.26574 C 0.07482 -0.26435 0.07153 -0.26574 0.07725 -0.26458 C 0.0776 -0.26458 0.07795 -0.26435 0.0783 -0.26412 C 0.07882 -0.26389 0.07934 -0.26389 0.07986 -0.26366 C 0.08073 -0.26343 0.08159 -0.26343 0.08246 -0.2632 C 0.08333 -0.26296 0.0842 -0.26227 0.08507 -0.26227 C 0.08663 -0.26181 0.08802 -0.26181 0.08958 -0.26158 C 0.09028 -0.26158 0.09097 -0.26134 0.09184 -0.26111 C 0.09271 -0.26088 0.09357 -0.26088 0.09444 -0.26065 C 0.10034 -0.25903 0.09375 -0.26065 0.0993 -0.2581 C 0.1 -0.25787 0.10069 -0.25787 0.10156 -0.25764 C 0.10191 -0.25764 0.10225 -0.25741 0.1026 -0.25718 C 0.10312 -0.25695 0.10364 -0.25695 0.10416 -0.25671 C 0.10486 -0.25648 0.10555 -0.25602 0.10642 -0.25579 C 0.10712 -0.25556 0.10781 -0.25533 0.1085 -0.25509 C 0.10903 -0.25509 0.10937 -0.25486 0.10972 -0.25463 C 0.11041 -0.2544 0.11111 -0.2544 0.11198 -0.25417 C 0.1125 -0.25394 0.11284 -0.25347 0.11337 -0.25324 C 0.11753 -0.25116 0.11562 -0.25232 0.11823 -0.25116 C 0.11857 -0.25116 0.11909 -0.25093 0.11944 -0.2507 C 0.11996 -0.25046 0.12066 -0.25046 0.12118 -0.25023 C 0.12205 -0.25 0.12343 -0.24931 0.12343 -0.24908 C 0.12378 -0.24884 0.12413 -0.24838 0.12465 -0.24815 C 0.125 -0.24792 0.12569 -0.24792 0.12604 -0.24769 C 0.12691 -0.24746 0.1276 -0.24699 0.1283 -0.24676 L 0.12951 -0.2463 C 0.12986 -0.24583 0.13021 -0.2456 0.13055 -0.24537 C 0.13125 -0.24491 0.13177 -0.24468 0.13246 -0.24421 C 0.13281 -0.24398 0.13316 -0.24398 0.1335 -0.24375 C 0.13646 -0.2419 0.13298 -0.24352 0.13576 -0.24236 C 0.13837 -0.23889 0.13559 -0.24213 0.13802 -0.24028 C 0.14114 -0.23796 0.13802 -0.23935 0.14062 -0.2382 C 0.14114 -0.23773 0.14166 -0.23727 0.14218 -0.23681 C 0.14583 -0.23264 0.14045 -0.2382 0.14479 -0.2338 C 0.14496 -0.23333 0.14496 -0.23287 0.14514 -0.23241 C 0.14635 -0.23009 0.14618 -0.23171 0.14705 -0.2294 C 0.14739 -0.22847 0.14774 -0.22639 0.14774 -0.22616 C 0.14757 -0.22292 0.14774 -0.21945 0.14739 -0.21597 C 0.14722 -0.21528 0.14687 -0.21458 0.1467 -0.21389 C 0.14618 -0.21227 0.146 -0.21065 0.14514 -0.20949 C 0.14479 -0.20903 0.14444 -0.2088 0.14392 -0.20833 C 0.14375 -0.20787 0.14357 -0.20741 0.14323 -0.20695 C 0.14253 -0.20625 0.14184 -0.20556 0.14097 -0.20486 C 0.13993 -0.20394 0.1401 -0.20394 0.13871 -0.20347 C 0.13784 -0.20301 0.1368 -0.20301 0.13576 -0.20255 C 0.13229 -0.20093 0.13802 -0.20371 0.13281 -0.20046 C 0.13229 -0.20023 0.13177 -0.20023 0.13125 -0.2 C 0.1309 -0.19977 0.13055 -0.19977 0.13021 -0.19954 C 0.12847 -0.19792 0.12951 -0.19861 0.12691 -0.19746 C 0.12656 -0.19722 0.12604 -0.19722 0.12569 -0.19699 C 0.12534 -0.19676 0.125 -0.1963 0.12465 -0.19607 C 0.12309 -0.19514 0.12239 -0.19514 0.12083 -0.19445 C 0.12048 -0.19445 0.12014 -0.19421 0.11979 -0.19398 C 0.11788 -0.19144 0.11944 -0.19306 0.11562 -0.19213 C 0.11458 -0.19167 0.11371 -0.19144 0.11267 -0.19097 C 0.11198 -0.19074 0.11128 -0.19028 0.11041 -0.19005 C 0.10955 -0.18982 0.1085 -0.18982 0.10746 -0.18958 C 0.10677 -0.18935 0.1059 -0.18912 0.10521 -0.18912 C 0.1026 -0.18866 0.09739 -0.18796 0.09739 -0.18773 C 0.09479 -0.18681 0.09809 -0.1882 0.09479 -0.18704 C 0.09097 -0.18565 0.09687 -0.18773 0.09218 -0.18611 C 0.09097 -0.18496 0.0908 -0.18472 0.08958 -0.18403 C 0.08923 -0.1838 0.08889 -0.1838 0.08837 -0.18357 C 0.08611 -0.18264 0.08541 -0.18287 0.08246 -0.18218 C 0.08194 -0.18195 0.08142 -0.18171 0.0809 -0.18148 C 0.08038 -0.18148 0.07968 -0.18125 0.07916 -0.18102 C 0.07864 -0.18102 0.07812 -0.18056 0.0776 -0.18056 C 0.06736 -0.18033 0.05694 -0.18033 0.0467 -0.18009 C 0.04357 -0.17986 0.04045 -0.17963 0.03732 -0.17963 C 0.03073 -0.17963 0.02413 -0.17986 0.01753 -0.18009 C 0.01632 -0.18009 0.0151 -0.18056 0.01389 -0.18056 C 0.00833 -0.18079 0.0026 -0.18102 -0.00295 -0.18102 C -0.00834 -0.18287 -0.00139 -0.18079 -0.01563 -0.18264 L -0.01927 -0.1831 C -0.01997 -0.18333 -0.02066 -0.18333 -0.02118 -0.18357 C -0.02257 -0.1838 -0.02639 -0.18449 -0.02761 -0.18449 C -0.02934 -0.18611 -0.02813 -0.18542 -0.03056 -0.18611 C -0.03525 -0.1875 -0.03177 -0.18681 -0.03646 -0.1875 C -0.03976 -0.18889 -0.03455 -0.18681 -0.03993 -0.18866 C -0.04063 -0.18889 -0.0415 -0.18889 -0.04202 -0.18958 C -0.04393 -0.19121 -0.0441 -0.19144 -0.04584 -0.19259 C -0.0467 -0.19306 -0.04757 -0.19352 -0.04844 -0.19398 C -0.05174 -0.1963 -0.04827 -0.19491 -0.05139 -0.19607 C -0.05469 -0.19931 -0.05104 -0.19583 -0.05521 -0.19908 C -0.05591 -0.19954 -0.0566 -0.2007 -0.05747 -0.20093 C -0.05782 -0.20116 -0.05816 -0.20116 -0.05851 -0.20139 C -0.05886 -0.20185 -0.0592 -0.20232 -0.05955 -0.20255 C -0.06025 -0.20278 -0.06094 -0.20278 -0.06146 -0.20301 C -0.06198 -0.20301 -0.0625 -0.20324 -0.06302 -0.20347 C -0.06354 -0.20371 -0.06389 -0.20417 -0.06441 -0.2044 C -0.06476 -0.20463 -0.06528 -0.20463 -0.06563 -0.20486 C -0.06632 -0.20556 -0.06702 -0.20625 -0.06788 -0.20695 L -0.06893 -0.20787 L -0.07049 -0.21088 C -0.07066 -0.21134 -0.07101 -0.21204 -0.07118 -0.2125 C -0.07257 -0.21482 -0.07205 -0.21366 -0.07309 -0.21597 C -0.07327 -0.21644 -0.07327 -0.2169 -0.07344 -0.21736 C -0.07361 -0.21783 -0.07396 -0.21829 -0.07413 -0.21898 C -0.07448 -0.21991 -0.075 -0.22199 -0.075 -0.22176 C -0.07483 -0.22477 -0.07483 -0.22778 -0.07448 -0.23079 C -0.07448 -0.23148 -0.07413 -0.23195 -0.07379 -0.23241 C -0.07205 -0.23496 -0.07344 -0.23264 -0.07118 -0.23472 C -0.07084 -0.23519 -0.07049 -0.23588 -0.07014 -0.23634 C -0.06979 -0.23658 -0.06927 -0.23658 -0.06893 -0.23681 C -0.06823 -0.23727 -0.06771 -0.23796 -0.06702 -0.2382 C -0.06632 -0.23889 -0.06372 -0.24005 -0.06302 -0.24028 C -0.06198 -0.24051 -0.06094 -0.24074 -0.06007 -0.24121 C -0.05834 -0.2419 -0.0592 -0.24167 -0.05747 -0.24236 C -0.05695 -0.24259 -0.05643 -0.24306 -0.05591 -0.24329 C -0.05521 -0.24375 -0.05434 -0.24375 -0.05365 -0.24421 C -0.05313 -0.24468 -0.05261 -0.24491 -0.05209 -0.24537 C -0.05174 -0.24537 -0.05139 -0.2456 -0.05104 -0.24583 C -0.04844 -0.24746 -0.05174 -0.24607 -0.04844 -0.24769 C -0.04775 -0.24815 -0.04688 -0.24838 -0.04618 -0.24884 C -0.04584 -0.24884 -0.04549 -0.24908 -0.04514 -0.24931 C -0.04462 -0.24931 -0.0441 -0.24954 -0.04358 -0.24977 C -0.04323 -0.24977 -0.04288 -0.25 -0.04254 -0.25023 C -0.04132 -0.2507 -0.03993 -0.25093 -0.03872 -0.25116 C -0.03733 -0.25139 -0.03594 -0.25162 -0.03472 -0.25162 C -0.03386 -0.25185 -0.03316 -0.25208 -0.03247 -0.25232 C -0.02934 -0.25371 -0.0342 -0.25162 -0.02726 -0.25324 C -0.02639 -0.25347 -0.0257 -0.25417 -0.025 -0.25417 C -0.02309 -0.25463 -0.0224 -0.25463 -0.02084 -0.25509 C -0.02014 -0.25556 -0.01927 -0.25556 -0.01858 -0.25625 C -0.01823 -0.25648 -0.01788 -0.25695 -0.01754 -0.25718 C -0.01702 -0.25741 -0.0165 -0.25741 -0.01597 -0.25764 C -0.01528 -0.25787 -0.01476 -0.25833 -0.01407 -0.2588 C -0.01337 -0.25903 -0.01268 -0.25926 -0.01181 -0.25972 C -0.01146 -0.25996 -0.01111 -0.26019 -0.01077 -0.26019 L -0.00747 -0.26065 C -0.00695 -0.26088 -0.00643 -0.26088 -0.00591 -0.26111 C -0.00556 -0.26134 -0.00521 -0.26204 -0.00486 -0.26227 C 0.00121 -0.26273 0.00746 -0.2625 0.01354 -0.26273 C 0.01441 -0.26273 0.01545 -0.26296 0.01649 -0.2632 C 0.01701 -0.2632 0.01771 -0.26366 0.0184 -0.26366 C 0.02222 -0.26389 0.02604 -0.26389 0.02986 -0.26412 C 0.03246 -0.26435 0.03368 -0.26435 0.03576 -0.26505 C 0.03698 -0.26551 0.03732 -0.26597 0.03854 -0.26621 C 0.04045 -0.26644 0.04236 -0.26644 0.04444 -0.26667 L 0.06909 -0.26621 C 0.06962 -0.26621 0.06996 -0.26574 0.07048 -0.26574 C 0.0717 -0.26551 0.07274 -0.26528 0.07396 -0.26505 L 0.07691 -0.26412 C 0.07743 -0.26389 0.07778 -0.26366 0.0783 -0.26366 C 0.07934 -0.26343 0.08038 -0.26343 0.08142 -0.2632 C 0.08177 -0.26296 0.08229 -0.26273 0.08281 -0.26273 C 0.0835 -0.2625 0.08437 -0.26227 0.08507 -0.26227 C 0.08576 -0.26181 0.08628 -0.26158 0.08698 -0.26111 C 0.0875 -0.26088 0.08784 -0.26042 0.08837 -0.26019 C 0.08975 -0.25949 0.08958 -0.25972 0.09097 -0.25926 C 0.09166 -0.2588 0.09236 -0.25857 0.09288 -0.2581 C 0.09357 -0.25787 0.09444 -0.25741 0.09514 -0.25718 C 0.09618 -0.25695 0.09722 -0.25671 0.09809 -0.25625 C 0.09843 -0.25602 0.09896 -0.25579 0.0993 -0.25579 C 0.10139 -0.25509 0.10243 -0.25509 0.10486 -0.25463 L 0.10816 -0.25417 C 0.11076 -0.25301 0.10764 -0.2544 0.11163 -0.25324 C 0.11198 -0.25301 0.11232 -0.25278 0.11267 -0.25278 C 0.11371 -0.25232 0.11458 -0.25208 0.11562 -0.25162 C 0.11944 -0.2507 0.11597 -0.25185 0.11857 -0.2507 C 0.11909 -0.25046 0.11962 -0.25046 0.12014 -0.25023 C 0.12066 -0.25 0.12118 -0.24954 0.1217 -0.24931 C 0.12257 -0.24884 0.12326 -0.24884 0.1243 -0.24815 C 0.12465 -0.24792 0.125 -0.24746 0.12534 -0.24722 C 0.12864 -0.2456 0.12587 -0.24815 0.12951 -0.24583 C 0.13003 -0.24537 0.13038 -0.24491 0.1309 -0.24468 C 0.1335 -0.24352 0.13142 -0.24491 0.1335 -0.24375 C 0.1368 -0.2419 0.1335 -0.24352 0.13611 -0.24236 C 0.13663 -0.2419 0.13698 -0.24144 0.13732 -0.24121 C 0.13767 -0.24097 0.13802 -0.24097 0.13837 -0.24074 C 0.13837 -0.24051 0.14114 -0.2382 0.14184 -0.23773 L 0.14288 -0.23681 C 0.14323 -0.23658 0.14375 -0.23611 0.14392 -0.23588 C 0.14444 -0.23542 0.14479 -0.23496 0.14514 -0.23426 C 0.14618 -0.23264 0.146 -0.23195 0.1467 -0.22986 C 0.1467 -0.2294 0.1467 -0.22871 0.14705 -0.22824 L 0.14774 -0.22685 C 0.14809 -0.22107 0.14861 -0.21806 0.14774 -0.21134 C 0.14774 -0.21088 0.14705 -0.21088 0.1467 -0.21042 C 0.14375 -0.20718 0.14757 -0.21065 0.14392 -0.20741 C 0.14323 -0.20671 0.14236 -0.20625 0.14184 -0.20556 C 0.14114 -0.20463 0.13993 -0.20301 0.13923 -0.20255 C 0.13732 -0.20139 0.13611 -0.20162 0.13437 -0.20093 C 0.12916 -0.19908 0.13472 -0.2007 0.13021 -0.19954 C 0.12986 -0.19908 0.12951 -0.19884 0.12916 -0.19861 C 0.12795 -0.19769 0.12673 -0.19699 0.12534 -0.19653 C 0.12343 -0.19583 0.1243 -0.1963 0.12274 -0.1956 C 0.12239 -0.19514 0.12066 -0.19329 0.12014 -0.19306 C 0.11944 -0.19259 0.11823 -0.19236 0.11753 -0.19213 C 0.11684 -0.19167 0.11632 -0.19121 0.11562 -0.19097 C 0.11284 -0.18982 0.10677 -0.19005 0.10555 -0.19005 C 0.10451 -0.18982 0.10364 -0.18958 0.1026 -0.18958 C 0.09878 -0.18912 0.09757 -0.18935 0.09444 -0.18866 C 0.09201 -0.18796 0.09114 -0.1875 0.08889 -0.18658 C 0.08837 -0.18634 0.08784 -0.18634 0.08732 -0.18611 C 0.08698 -0.18588 0.08663 -0.18565 0.08628 -0.18565 C 0.08368 -0.18519 0.08125 -0.18519 0.07882 -0.18496 C 0.07725 -0.18496 0.07569 -0.18472 0.0743 -0.18449 C 0.06805 -0.1831 0.07725 -0.18519 0.06823 -0.18357 C 0.06771 -0.18357 0.06701 -0.1831 0.06649 -0.1831 C 0.06475 -0.18287 0.06302 -0.18264 0.06128 -0.18264 C 0.06041 -0.18218 0.05972 -0.18171 0.05903 -0.18148 C 0.05694 -0.18102 0.05243 -0.18079 0.05121 -0.18056 C 0.03385 -0.17593 0.04826 -0.17963 0.00191 -0.18056 C 0.00121 -0.18056 0.00069 -0.18102 2.77778E-6 -0.18102 C -0.00104 -0.18125 -0.00226 -0.18148 -0.0033 -0.18148 C -0.0066 -0.1831 -0.0033 -0.18171 -0.01077 -0.18264 C -0.01163 -0.18264 -0.0125 -0.1831 -0.01337 -0.1831 C -0.01615 -0.18333 -0.01893 -0.18333 -0.02153 -0.18357 C -0.02222 -0.1838 -0.02292 -0.1838 -0.02344 -0.18403 C -0.02379 -0.18426 -0.02413 -0.18449 -0.02466 -0.18449 C -0.02604 -0.18496 -0.02761 -0.18519 -0.029 -0.18565 C -0.02934 -0.18565 -0.02986 -0.18588 -0.03021 -0.18611 C -0.03091 -0.18658 -0.0316 -0.18773 -0.03247 -0.18796 C -0.03282 -0.1882 -0.03316 -0.18843 -0.03351 -0.18866 C -0.03403 -0.18866 -0.03559 -0.18912 -0.03611 -0.18958 C -0.03646 -0.18982 -0.03681 -0.19028 -0.03733 -0.19051 C -0.03768 -0.19074 -0.0382 -0.19097 -0.03872 -0.19097 C -0.04271 -0.19213 -0.04184 -0.1919 -0.04549 -0.19259 C -0.0467 -0.19306 -0.0467 -0.19283 -0.04809 -0.19352 C -0.04861 -0.19375 -0.04931 -0.19375 -0.05 -0.19398 C -0.05035 -0.19421 -0.05087 -0.19445 -0.05139 -0.19445 C -0.05209 -0.19468 -0.054 -0.19491 -0.05486 -0.1956 C -0.05556 -0.19607 -0.05625 -0.19676 -0.05695 -0.19746 C -0.05747 -0.19792 -0.05782 -0.19815 -0.05816 -0.19861 C -0.05851 -0.19908 -0.05886 -0.19954 -0.0592 -0.2 C -0.05955 -0.20046 -0.06007 -0.2007 -0.06042 -0.20093 C -0.06111 -0.20185 -0.06181 -0.20301 -0.06268 -0.20394 C -0.06441 -0.20579 -0.06354 -0.20509 -0.06528 -0.20648 C -0.0658 -0.20764 -0.06597 -0.20833 -0.06702 -0.20903 C -0.06806 -0.20949 -0.07014 -0.20996 -0.07014 -0.20972 C -0.07101 -0.21111 -0.0724 -0.21181 -0.07275 -0.21343 C -0.07344 -0.21759 -0.07257 -0.21343 -0.07379 -0.2169 C -0.07535 -0.22107 -0.07275 -0.21551 -0.075 -0.21991 C -0.07483 -0.22246 -0.075 -0.225 -0.07448 -0.22732 C -0.07448 -0.22824 -0.07379 -0.22871 -0.07344 -0.2294 C -0.07309 -0.22986 -0.07292 -0.23033 -0.07275 -0.23079 C -0.07205 -0.23195 -0.07136 -0.23333 -0.07049 -0.23426 C -0.06979 -0.23496 -0.06893 -0.23565 -0.06823 -0.23634 C -0.06407 -0.24051 -0.06927 -0.23542 -0.06528 -0.23889 C -0.06476 -0.23912 -0.06424 -0.23982 -0.06372 -0.24028 C -0.06302 -0.24074 -0.06216 -0.24074 -0.06146 -0.24121 C -0.06111 -0.24167 -0.06077 -0.24213 -0.06042 -0.24236 C -0.0592 -0.24283 -0.05782 -0.24283 -0.0566 -0.24329 C -0.05295 -0.24445 -0.05469 -0.24398 -0.05139 -0.24468 C -0.05035 -0.24537 -0.04948 -0.24607 -0.04844 -0.24676 C -0.04792 -0.24699 -0.04549 -0.24769 -0.04514 -0.24769 C -0.04393 -0.24884 -0.04375 -0.24908 -0.04254 -0.24977 C -0.04167 -0.25023 -0.04063 -0.25046 -0.03993 -0.2507 C -0.03872 -0.25139 -0.03837 -0.25185 -0.03733 -0.25232 C -0.0342 -0.25324 -0.03663 -0.25208 -0.03386 -0.25324 C -0.03212 -0.25394 -0.03334 -0.25371 -0.03091 -0.25463 C -0.03038 -0.25486 -0.02986 -0.25509 -0.02934 -0.25509 C -0.02865 -0.25556 -0.02795 -0.25602 -0.02726 -0.25625 L -0.02344 -0.25671 C -0.0224 -0.25695 -0.02118 -0.25695 -0.02014 -0.25718 C -0.01841 -0.25741 -0.01684 -0.25764 -0.01528 -0.25764 C -0.01476 -0.25787 -0.01424 -0.2581 -0.01372 -0.2581 C -0.01146 -0.2588 -0.01129 -0.25857 -0.0092 -0.25926 C -0.00782 -0.25972 -0.0066 -0.26065 -0.00521 -0.26111 C -0.00313 -0.26181 -0.00382 -0.26134 -0.00174 -0.26227 C -0.00104 -0.2625 -0.00035 -0.26296 0.00034 -0.2632 C 0.00104 -0.26343 0.00173 -0.26343 0.00225 -0.26366 C 0.00278 -0.26389 0.0033 -0.26412 0.00382 -0.26412 C 0.00468 -0.26435 0.00555 -0.26435 0.00642 -0.26458 C 0.00694 -0.26482 0.00764 -0.26505 0.00833 -0.26505 C 0.01128 -0.26551 0.01441 -0.26551 0.01753 -0.26574 L 0.05677 -0.26505 C 0.0717 -0.26482 0.05989 -0.26505 0.06823 -0.26412 C 0.07066 -0.26389 0.07309 -0.26389 0.07534 -0.26366 C 0.08472 -0.26111 0.075 -0.26366 0.08142 -0.26227 C 0.08194 -0.26204 0.08264 -0.26181 0.08316 -0.26158 C 0.0842 -0.26158 0.08524 -0.26134 0.08628 -0.26111 L 0.08889 -0.26065 C 0.08923 -0.26042 0.08958 -0.26019 0.08993 -0.26019 C 0.09462 -0.2588 0.09045 -0.26042 0.09479 -0.25926 C 0.09583 -0.2588 0.0967 -0.25857 0.09774 -0.2581 C 0.09843 -0.2581 0.09896 -0.25787 0.09965 -0.25764 C 0.1 -0.25764 0.10034 -0.25718 0.10069 -0.25718 C 0.10173 -0.25695 0.10278 -0.25695 0.10364 -0.25671 C 0.10555 -0.25579 0.10555 -0.25556 0.10816 -0.25579 C 0.11597 -0.25533 0.12378 -0.25533 0.13177 -0.25509 C 0.1401 -0.25278 0.13455 -0.25533 0.13837 -0.25232 C 0.13889 -0.25185 0.13941 -0.25162 0.13993 -0.25116 C 0.14045 -0.2507 0.14097 -0.25023 0.14132 -0.24977 C 0.14166 -0.24931 0.14184 -0.24861 0.14218 -0.24815 C 0.14305 -0.24746 0.14409 -0.24676 0.14514 -0.2463 C 0.14583 -0.24583 0.1467 -0.24583 0.14739 -0.24537 C 0.14809 -0.24468 0.14878 -0.24352 0.14965 -0.24329 C 0.15034 -0.24306 0.15104 -0.24306 0.15191 -0.24283 C 0.15278 -0.24259 0.15382 -0.24213 0.15486 -0.24167 C 0.15538 -0.24167 0.15573 -0.24144 0.15625 -0.24121 C 0.15903 -0.24051 0.15764 -0.24097 0.16076 -0.24028 C 0.16163 -0.23982 0.1625 -0.23958 0.16337 -0.23935 C 0.16441 -0.23912 0.16545 -0.23889 0.16632 -0.23889 C 0.16718 -0.23866 0.16805 -0.23843 0.16892 -0.2382 C 0.17066 -0.2382 0.17239 -0.2382 0.1743 -0.238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LHC ion beam production 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0635" y="1674111"/>
            <a:ext cx="7629317" cy="4439207"/>
            <a:chOff x="830635" y="1674111"/>
            <a:chExt cx="7629317" cy="4439207"/>
          </a:xfrm>
        </p:grpSpPr>
        <p:pic>
          <p:nvPicPr>
            <p:cNvPr id="9" name="Picture 8" descr="Untitled 3.tif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9" t="27313" r="17390"/>
            <a:stretch/>
          </p:blipFill>
          <p:spPr>
            <a:xfrm>
              <a:off x="4398227" y="2245383"/>
              <a:ext cx="4061725" cy="34577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0635" y="1674111"/>
              <a:ext cx="2868093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DA2"/>
                  </a:solidFill>
                  <a:cs typeface="Arial"/>
                </a:rPr>
                <a:t>LEIR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Multi-turn injection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Adiabatic RF capture </a:t>
              </a:r>
            </a:p>
            <a:p>
              <a:r>
                <a:rPr lang="en-US" dirty="0">
                  <a:solidFill>
                    <a:srgbClr val="005DA2"/>
                  </a:solidFill>
                  <a:cs typeface="Arial"/>
                </a:rPr>
                <a:t>      into 2 bunches</a:t>
              </a:r>
              <a:endParaRPr lang="en-US" sz="2000" dirty="0">
                <a:solidFill>
                  <a:srgbClr val="005DA2"/>
                </a:solidFill>
                <a:cs typeface="Arial"/>
              </a:endParaRPr>
            </a:p>
            <a:p>
              <a:r>
                <a:rPr lang="en-US" sz="2000" b="1" dirty="0">
                  <a:solidFill>
                    <a:srgbClr val="005DA2"/>
                  </a:solidFill>
                  <a:cs typeface="Arial"/>
                </a:rPr>
                <a:t>PS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Batch expansion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Bunch splitting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Batch expansion</a:t>
              </a:r>
            </a:p>
            <a:p>
              <a:r>
                <a:rPr lang="en-US" sz="2000" b="1" dirty="0">
                  <a:solidFill>
                    <a:srgbClr val="005DA2"/>
                  </a:solidFill>
                  <a:cs typeface="Arial"/>
                </a:rPr>
                <a:t>SPS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Multiple injections with</a:t>
              </a:r>
              <a:br>
                <a:rPr lang="en-US" dirty="0">
                  <a:solidFill>
                    <a:srgbClr val="005DA2"/>
                  </a:solidFill>
                  <a:cs typeface="Arial"/>
                </a:rPr>
              </a:br>
              <a:r>
                <a:rPr lang="en-US" dirty="0">
                  <a:solidFill>
                    <a:srgbClr val="005DA2"/>
                  </a:solidFill>
                  <a:cs typeface="Arial"/>
                </a:rPr>
                <a:t>150 ns batch spacing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005DA2"/>
                  </a:solidFill>
                  <a:cs typeface="Arial"/>
                </a:rPr>
                <a:t>Momentum slip stacking</a:t>
              </a:r>
              <a:br>
                <a:rPr lang="en-US" dirty="0">
                  <a:solidFill>
                    <a:srgbClr val="005DA2"/>
                  </a:solidFill>
                  <a:cs typeface="Arial"/>
                </a:rPr>
              </a:br>
              <a:r>
                <a:rPr lang="en-US" dirty="0">
                  <a:solidFill>
                    <a:srgbClr val="005DA2"/>
                  </a:solidFill>
                  <a:cs typeface="Arial"/>
                </a:rPr>
                <a:t>at high energy (50 ns </a:t>
              </a:r>
              <a:br>
                <a:rPr lang="en-US" dirty="0">
                  <a:solidFill>
                    <a:srgbClr val="005DA2"/>
                  </a:solidFill>
                  <a:cs typeface="Arial"/>
                </a:rPr>
              </a:br>
              <a:r>
                <a:rPr lang="en-US" dirty="0">
                  <a:solidFill>
                    <a:srgbClr val="005DA2"/>
                  </a:solidFill>
                  <a:cs typeface="Arial"/>
                </a:rPr>
                <a:t>bunch spacing </a:t>
              </a:r>
              <a:r>
                <a:rPr lang="en-US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dirty="0">
                  <a:solidFill>
                    <a:srgbClr val="005DA2"/>
                  </a:solidFill>
                  <a:cs typeface="Arial"/>
                </a:rPr>
                <a:t> 100 ns) </a:t>
              </a:r>
            </a:p>
            <a:p>
              <a:r>
                <a:rPr lang="en-US" sz="2000" b="1" dirty="0">
                  <a:solidFill>
                    <a:srgbClr val="005DA2"/>
                  </a:solidFill>
                  <a:cs typeface="Arial"/>
                </a:rPr>
                <a:t>LHC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14774" y="1835224"/>
              <a:ext cx="974947" cy="427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bunches</a:t>
              </a:r>
            </a:p>
            <a:p>
              <a:pPr algn="ctr"/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  <a:p>
              <a:pPr algn="ctr"/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  <a:p>
              <a:pPr algn="ctr"/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  <a:p>
              <a:pPr algn="ctr"/>
              <a:endParaRPr lang="en-US" sz="1500" dirty="0">
                <a:solidFill>
                  <a:srgbClr val="FF0000"/>
                </a:solidFill>
              </a:endParaRPr>
            </a:p>
            <a:p>
              <a:pPr algn="ctr"/>
              <a:endParaRPr lang="en-US" sz="1500" dirty="0">
                <a:solidFill>
                  <a:srgbClr val="FF0000"/>
                </a:solidFill>
              </a:endParaRPr>
            </a:p>
            <a:p>
              <a:pPr algn="ctr"/>
              <a:endParaRPr lang="en-US" sz="8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28 + 28</a:t>
              </a:r>
            </a:p>
            <a:p>
              <a:pPr algn="ctr"/>
              <a:endParaRPr lang="en-US" sz="1500" dirty="0">
                <a:solidFill>
                  <a:srgbClr val="FF0000"/>
                </a:solidFill>
              </a:endParaRPr>
            </a:p>
            <a:p>
              <a:pPr algn="ctr"/>
              <a:endParaRPr lang="en-US" sz="15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56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1256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2A197-2729-1D4F-9C50-160F0D70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40419"/>
            <a:ext cx="2235820" cy="14612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96458" y="2552768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LEIR</a:t>
            </a:r>
          </a:p>
        </p:txBody>
      </p:sp>
    </p:spTree>
    <p:extLst>
      <p:ext uri="{BB962C8B-B14F-4D97-AF65-F5344CB8AC3E}">
        <p14:creationId xmlns:p14="http://schemas.microsoft.com/office/powerpoint/2010/main" val="1359973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Ion beam production at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05DA2"/>
                </a:solidFill>
              </a:rPr>
              <a:t>RF manipulations used for LHC ions in injector chain</a:t>
            </a:r>
          </a:p>
          <a:p>
            <a:pPr lvl="1"/>
            <a:r>
              <a:rPr lang="en-GB" sz="2400" dirty="0" err="1">
                <a:solidFill>
                  <a:srgbClr val="005DA2"/>
                </a:solidFill>
              </a:rPr>
              <a:t>Rebunching</a:t>
            </a:r>
            <a:r>
              <a:rPr lang="en-GB" sz="2400" dirty="0">
                <a:solidFill>
                  <a:srgbClr val="005DA2"/>
                </a:solidFill>
              </a:rPr>
              <a:t>  - LEIR</a:t>
            </a:r>
          </a:p>
          <a:p>
            <a:pPr lvl="1"/>
            <a:r>
              <a:rPr lang="en-GB" sz="2400" dirty="0">
                <a:solidFill>
                  <a:srgbClr val="005DA2"/>
                </a:solidFill>
              </a:rPr>
              <a:t>Bunch shaping (double RF operation) – LEIR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Bunch splitting  </a:t>
            </a:r>
            <a:r>
              <a:rPr lang="en-GB" sz="2400" dirty="0">
                <a:solidFill>
                  <a:srgbClr val="005DA2"/>
                </a:solidFill>
              </a:rPr>
              <a:t>- PS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Batch compression/expansion </a:t>
            </a:r>
            <a:r>
              <a:rPr lang="en-GB" sz="2400" dirty="0">
                <a:solidFill>
                  <a:srgbClr val="005DA2"/>
                </a:solidFill>
              </a:rPr>
              <a:t>– PS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Controlled emittance blow-up </a:t>
            </a:r>
            <a:r>
              <a:rPr lang="en-GB" sz="2400" dirty="0">
                <a:solidFill>
                  <a:srgbClr val="005DA2"/>
                </a:solidFill>
              </a:rPr>
              <a:t>- PS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Bunch rotation </a:t>
            </a:r>
            <a:r>
              <a:rPr lang="en-GB" sz="2400" dirty="0">
                <a:solidFill>
                  <a:srgbClr val="005DA2"/>
                </a:solidFill>
              </a:rPr>
              <a:t> -  SPS in future (2021)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Fixed frequency acceleration </a:t>
            </a:r>
            <a:r>
              <a:rPr lang="en-GB" sz="2400" dirty="0">
                <a:solidFill>
                  <a:srgbClr val="005DA2"/>
                </a:solidFill>
              </a:rPr>
              <a:t>- SPS</a:t>
            </a:r>
          </a:p>
          <a:p>
            <a:pPr lvl="1"/>
            <a:r>
              <a:rPr lang="en-GB" sz="2400" b="1" dirty="0">
                <a:solidFill>
                  <a:srgbClr val="005DA2"/>
                </a:solidFill>
              </a:rPr>
              <a:t>Momentum slip-stacking</a:t>
            </a:r>
            <a:r>
              <a:rPr lang="en-GB" sz="2400" dirty="0">
                <a:solidFill>
                  <a:srgbClr val="005DA2"/>
                </a:solidFill>
              </a:rPr>
              <a:t> - SPS (2021)</a:t>
            </a:r>
          </a:p>
          <a:p>
            <a:pPr marL="57150" indent="0">
              <a:buNone/>
            </a:pPr>
            <a:endParaRPr lang="en-GB" sz="2800" dirty="0"/>
          </a:p>
          <a:p>
            <a:pPr marL="57150" indent="0">
              <a:buNone/>
            </a:pPr>
            <a:r>
              <a:rPr lang="en-GB" sz="2400" dirty="0">
                <a:solidFill>
                  <a:srgbClr val="005DA2"/>
                </a:solidFill>
              </a:rPr>
              <a:t>Even more for the proton beams…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98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RF gymnastics for </a:t>
            </a:r>
            <a:r>
              <a:rPr lang="en-GB" sz="3600" dirty="0" err="1">
                <a:solidFill>
                  <a:schemeClr val="bg1"/>
                </a:solidFill>
              </a:rPr>
              <a:t>Pb</a:t>
            </a:r>
            <a:r>
              <a:rPr lang="en-GB" sz="3600" dirty="0">
                <a:solidFill>
                  <a:schemeClr val="bg1"/>
                </a:solidFill>
              </a:rPr>
              <a:t> ion beam in CERN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20" b="21277"/>
          <a:stretch/>
        </p:blipFill>
        <p:spPr>
          <a:xfrm>
            <a:off x="457200" y="2249421"/>
            <a:ext cx="82296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9954" y="1564835"/>
            <a:ext cx="22144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Batch compression</a:t>
            </a:r>
          </a:p>
          <a:p>
            <a:pPr algn="ctr"/>
            <a:r>
              <a:rPr lang="en-GB" dirty="0">
                <a:solidFill>
                  <a:srgbClr val="005DA2"/>
                </a:solidFill>
              </a:rPr>
              <a:t>(2018)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5619" y="1530234"/>
            <a:ext cx="210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Batch expansion.</a:t>
            </a:r>
          </a:p>
          <a:p>
            <a:r>
              <a:rPr lang="en-GB" sz="2000" b="1" dirty="0">
                <a:solidFill>
                  <a:srgbClr val="005DA2"/>
                </a:solidFill>
              </a:rPr>
              <a:t>Bunch splitting</a:t>
            </a:r>
            <a:endParaRPr lang="en-GB" sz="1600" b="1" dirty="0">
              <a:solidFill>
                <a:srgbClr val="005DA2"/>
              </a:solidFill>
            </a:endParaRPr>
          </a:p>
        </p:txBody>
      </p:sp>
      <p:sp>
        <p:nvSpPr>
          <p:cNvPr id="9" name="Content Placeholder 8"/>
          <p:cNvSpPr txBox="1">
            <a:spLocks noGrp="1"/>
          </p:cNvSpPr>
          <p:nvPr>
            <p:ph idx="1"/>
          </p:nvPr>
        </p:nvSpPr>
        <p:spPr>
          <a:xfrm>
            <a:off x="485078" y="124274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387" y="1557348"/>
            <a:ext cx="22370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5DA2"/>
                </a:solidFill>
              </a:rPr>
              <a:t>Batch compression</a:t>
            </a:r>
          </a:p>
          <a:p>
            <a:pPr algn="ctr"/>
            <a:r>
              <a:rPr lang="en-GB" dirty="0">
                <a:solidFill>
                  <a:srgbClr val="005DA2"/>
                </a:solidFill>
              </a:rPr>
              <a:t>(&lt;  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8965" y="4548026"/>
            <a:ext cx="223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 bunches at 200 ns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1600" dirty="0"/>
              <a:t> 4 bunches at 100 ns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2387" y="4534597"/>
            <a:ext cx="230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 bunches at 200 ns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600" dirty="0"/>
              <a:t>  </a:t>
            </a:r>
          </a:p>
          <a:p>
            <a:r>
              <a:rPr lang="en-GB" sz="1600" dirty="0"/>
              <a:t>2 bunches at 100 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3581" y="4548025"/>
            <a:ext cx="240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 bunches at 100 ns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600" dirty="0"/>
              <a:t>         3 bunches at 75 ns</a:t>
            </a:r>
            <a:endParaRPr lang="en-GB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2387" y="5282910"/>
            <a:ext cx="764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Voltage at the next harmonic </a:t>
            </a:r>
            <a:r>
              <a:rPr lang="en-GB" i="1" dirty="0"/>
              <a:t>h</a:t>
            </a:r>
            <a:r>
              <a:rPr lang="en-GB" dirty="0">
                <a:solidFill>
                  <a:srgbClr val="005DA2"/>
                </a:solidFill>
              </a:rPr>
              <a:t> is adiabatically increased and then the initial one is decreased. For 2 bunches in the ring, it works without intermediate steps in </a:t>
            </a:r>
            <a:r>
              <a:rPr lang="en-GB" i="1" dirty="0"/>
              <a:t>h</a:t>
            </a:r>
            <a:r>
              <a:rPr lang="en-GB" dirty="0">
                <a:solidFill>
                  <a:srgbClr val="005DA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89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Controlled longitudinal emittance blow-up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>
                <a:solidFill>
                  <a:srgbClr val="005DA2"/>
                </a:solidFill>
              </a:rPr>
              <a:t>Some possible methods (used at CERN):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>
                <a:solidFill>
                  <a:srgbClr val="C00000"/>
                </a:solidFill>
              </a:rPr>
              <a:t>Coloured (band-limited) phase noise </a:t>
            </a:r>
            <a:r>
              <a:rPr lang="en-GB" sz="2400" dirty="0">
                <a:solidFill>
                  <a:srgbClr val="005DA2"/>
                </a:solidFill>
              </a:rPr>
              <a:t>(for protons during ramp in PSB, SPS and LHC, also for ions in LHC and planned in SPS)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005DA2"/>
                </a:solidFill>
              </a:rPr>
              <a:t>Deliberate bunch to bucket </a:t>
            </a:r>
            <a:r>
              <a:rPr lang="en-GB" sz="2400" dirty="0">
                <a:solidFill>
                  <a:srgbClr val="C00000"/>
                </a:solidFill>
              </a:rPr>
              <a:t>mismatch</a:t>
            </a:r>
            <a:r>
              <a:rPr lang="en-GB" sz="2400" dirty="0">
                <a:solidFill>
                  <a:srgbClr val="005DA2"/>
                </a:solidFill>
              </a:rPr>
              <a:t> (in phase or energy) – the simplest but not always well controlled, used at injection and during transition crossing (SPS)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C00000"/>
                </a:solidFill>
              </a:rPr>
              <a:t>Phase modulation </a:t>
            </a:r>
            <a:r>
              <a:rPr lang="en-GB" sz="2400" dirty="0">
                <a:solidFill>
                  <a:srgbClr val="005DA2"/>
                </a:solidFill>
              </a:rPr>
              <a:t>of the main (in LHC during physics) or of the higher harmonic RF system (PS)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3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Controlled emittance blow-up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by band-limited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single_rf_noi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40" t="448" r="10520" b="1955"/>
          <a:stretch/>
        </p:blipFill>
        <p:spPr>
          <a:xfrm>
            <a:off x="5283200" y="3350838"/>
            <a:ext cx="31496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7" y="2133600"/>
            <a:ext cx="4034379" cy="2274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3200" y="2245861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DA2"/>
                </a:solidFill>
              </a:rPr>
              <a:t>Noise-band frequencies</a:t>
            </a:r>
          </a:p>
          <a:p>
            <a:r>
              <a:rPr lang="en-GB" b="1" i="1" dirty="0" err="1"/>
              <a:t>f</a:t>
            </a:r>
            <a:r>
              <a:rPr lang="en-GB" b="1" i="1" baseline="-25000" dirty="0" err="1"/>
              <a:t>up</a:t>
            </a:r>
            <a:r>
              <a:rPr lang="en-GB" b="1" i="1" baseline="-25000" dirty="0"/>
              <a:t> </a:t>
            </a:r>
            <a:r>
              <a:rPr lang="en-GB" dirty="0">
                <a:solidFill>
                  <a:srgbClr val="005DA2"/>
                </a:solidFill>
              </a:rPr>
              <a:t>    -- to cover bunch centre</a:t>
            </a:r>
          </a:p>
          <a:p>
            <a:r>
              <a:rPr lang="en-GB" b="1" i="1" dirty="0" err="1"/>
              <a:t>f</a:t>
            </a:r>
            <a:r>
              <a:rPr lang="en-GB" b="1" i="1" baseline="-25000" dirty="0" err="1"/>
              <a:t>down</a:t>
            </a:r>
            <a:r>
              <a:rPr lang="en-GB" dirty="0">
                <a:solidFill>
                  <a:srgbClr val="005DA2"/>
                </a:solidFill>
              </a:rPr>
              <a:t> – for target emittance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092" y="1596892"/>
            <a:ext cx="3638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5DA2"/>
                </a:solidFill>
                <a:cs typeface="Times New Roman" pitchFamily="18" charset="0"/>
                <a:sym typeface="Wingdings" pitchFamily="2" charset="2"/>
              </a:rPr>
              <a:t>Emittance blow-up in the CERN PSB.</a:t>
            </a:r>
          </a:p>
          <a:p>
            <a:r>
              <a:rPr lang="en-GB" dirty="0">
                <a:solidFill>
                  <a:srgbClr val="005DA2"/>
                </a:solidFill>
              </a:rPr>
              <a:t>Synchrotron frequency distribution</a:t>
            </a:r>
          </a:p>
          <a:p>
            <a:endParaRPr lang="en-GB" dirty="0">
              <a:solidFill>
                <a:srgbClr val="005DA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16" y="4761598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Similar technique is applied in SPS and also in LHC, with bunch-length feedback acting on strength of excitation.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09498" y="2468294"/>
            <a:ext cx="473702" cy="245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28652" y="3066983"/>
            <a:ext cx="443397" cy="438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39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Phase error/shift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2018-09-14_14-21-52_AnimationToTurn#21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664" y="2055845"/>
            <a:ext cx="2785445" cy="2924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950" y="1448740"/>
            <a:ext cx="290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PSB - PS bunch transfer.</a:t>
            </a:r>
          </a:p>
          <a:p>
            <a:r>
              <a:rPr lang="en-GB" sz="2000" b="1" dirty="0">
                <a:solidFill>
                  <a:srgbClr val="005DA2"/>
                </a:solidFill>
              </a:rPr>
              <a:t>90 </a:t>
            </a:r>
            <a:r>
              <a:rPr lang="en-GB" sz="2000" b="1" dirty="0" err="1">
                <a:solidFill>
                  <a:srgbClr val="005DA2"/>
                </a:solidFill>
              </a:rPr>
              <a:t>deg</a:t>
            </a:r>
            <a:r>
              <a:rPr lang="en-GB" sz="2000" b="1" dirty="0">
                <a:solidFill>
                  <a:srgbClr val="005DA2"/>
                </a:solidFill>
              </a:rPr>
              <a:t> injection error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6330" y="5600839"/>
            <a:ext cx="6851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In hadron accelerators beam phase loop keeps bunch locked to the RF phase to avoid </a:t>
            </a:r>
            <a:r>
              <a:rPr lang="en-GB" sz="2000" dirty="0">
                <a:solidFill>
                  <a:srgbClr val="C00000"/>
                </a:solidFill>
              </a:rPr>
              <a:t>uncontrolled emittance blow-up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t="4966" r="6797"/>
          <a:stretch/>
        </p:blipFill>
        <p:spPr>
          <a:xfrm>
            <a:off x="4762298" y="2114290"/>
            <a:ext cx="3203777" cy="2630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7846" y="476969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000" dirty="0">
                <a:solidFill>
                  <a:srgbClr val="005DA2"/>
                </a:solidFill>
              </a:rPr>
              <a:t>Large (intentional emittance blow-up at transition crossing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38800" y="4595338"/>
            <a:ext cx="0" cy="188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82886" y="1417638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5DA2"/>
                </a:solidFill>
              </a:rPr>
              <a:t>Average bunch length of ion beam during acceleration in SPS</a:t>
            </a:r>
          </a:p>
        </p:txBody>
      </p:sp>
    </p:spTree>
    <p:extLst>
      <p:ext uri="{BB962C8B-B14F-4D97-AF65-F5344CB8AC3E}">
        <p14:creationId xmlns:p14="http://schemas.microsoft.com/office/powerpoint/2010/main" val="29607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Electromagnetic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2653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DA2"/>
                </a:solidFill>
              </a:rPr>
              <a:t>We characterize a particle by charge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srgbClr val="C00000"/>
                </a:solidFill>
              </a:rPr>
              <a:t>q = </a:t>
            </a:r>
            <a:r>
              <a:rPr lang="en-GB" sz="2400" dirty="0" err="1">
                <a:solidFill>
                  <a:srgbClr val="C00000"/>
                </a:solidFill>
              </a:rPr>
              <a:t>eZ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005DA2"/>
                </a:solidFill>
              </a:rPr>
              <a:t>and rest mass </a:t>
            </a:r>
            <a:r>
              <a:rPr lang="en-GB" sz="2400" dirty="0">
                <a:solidFill>
                  <a:srgbClr val="C00000"/>
                </a:solidFill>
              </a:rPr>
              <a:t>m</a:t>
            </a:r>
            <a:r>
              <a:rPr lang="en-GB" sz="2400" baseline="-25000" dirty="0">
                <a:solidFill>
                  <a:srgbClr val="C00000"/>
                </a:solidFill>
              </a:rPr>
              <a:t>0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5DA2"/>
                </a:solidFill>
              </a:rPr>
              <a:t>The Lorentz force acting on a particle with charge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srgbClr val="C00000"/>
                </a:solidFill>
              </a:rPr>
              <a:t>q </a:t>
            </a:r>
            <a:endParaRPr lang="en-GB" sz="2400" baseline="-25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C00000"/>
                </a:solidFill>
              </a:rPr>
              <a:t>                      acceleration</a:t>
            </a:r>
            <a:r>
              <a:rPr lang="en-GB" sz="2000" dirty="0"/>
              <a:t>      </a:t>
            </a:r>
            <a:r>
              <a:rPr lang="en-GB" sz="2400" dirty="0"/>
              <a:t>                             </a:t>
            </a:r>
            <a:r>
              <a:rPr lang="en-GB" sz="2000" dirty="0">
                <a:solidFill>
                  <a:srgbClr val="C00000"/>
                </a:solidFill>
              </a:rPr>
              <a:t>bending (steering) </a:t>
            </a:r>
            <a:endParaRPr lang="en-GB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5DA2"/>
                </a:solidFill>
              </a:rPr>
              <a:t>+ focusing by</a:t>
            </a:r>
          </a:p>
          <a:p>
            <a:pPr marL="685800" lvl="1">
              <a:buFontTx/>
              <a:buChar char="-"/>
            </a:pPr>
            <a:r>
              <a:rPr lang="en-GB" sz="2000" dirty="0">
                <a:solidFill>
                  <a:srgbClr val="005DA2"/>
                </a:solidFill>
              </a:rPr>
              <a:t>quadrupole magnets in transverse planes </a:t>
            </a:r>
          </a:p>
          <a:p>
            <a:pPr lvl="1" indent="-342900">
              <a:buFontTx/>
              <a:buChar char="-"/>
            </a:pPr>
            <a:r>
              <a:rPr lang="en-GB" sz="2000" dirty="0">
                <a:solidFill>
                  <a:srgbClr val="005DA2"/>
                </a:solidFill>
              </a:rPr>
              <a:t>the same electro-magnetic field in longitudinal plane</a:t>
            </a:r>
          </a:p>
          <a:p>
            <a:pPr marL="400050" lvl="1" indent="0">
              <a:buNone/>
            </a:pPr>
            <a:r>
              <a:rPr lang="en-GB" sz="1800" dirty="0">
                <a:solidFill>
                  <a:srgbClr val="005DA2"/>
                </a:solidFill>
              </a:rPr>
              <a:t>* Exceptions exist, have you heard about an RFQ?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105100"/>
            <a:ext cx="2117973" cy="4364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9" name="Straight Arrow Connector 8"/>
          <p:cNvCxnSpPr/>
          <p:nvPr/>
        </p:nvCxnSpPr>
        <p:spPr>
          <a:xfrm>
            <a:off x="5156109" y="3429560"/>
            <a:ext cx="936511" cy="628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32135" y="3453090"/>
            <a:ext cx="1427947" cy="581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16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Voltage mismatch.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Bunch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SFTPROInjectionMatched_compres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2057400"/>
            <a:ext cx="3129826" cy="3090703"/>
          </a:xfrm>
          <a:prstGeom prst="rect">
            <a:avLst/>
          </a:prstGeom>
        </p:spPr>
      </p:pic>
      <p:pic>
        <p:nvPicPr>
          <p:cNvPr id="6" name="SFTPROInjectionMissMatch_compress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2057400"/>
            <a:ext cx="3130587" cy="3091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654614"/>
            <a:ext cx="2892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Bunch matched to bucket</a:t>
            </a:r>
            <a:endParaRPr lang="en-GB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5410200" y="1688068"/>
            <a:ext cx="3057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     </a:t>
            </a:r>
            <a:r>
              <a:rPr lang="en-GB" sz="2000" b="1" dirty="0">
                <a:solidFill>
                  <a:srgbClr val="005DA2"/>
                </a:solidFill>
              </a:rPr>
              <a:t>Mismatched </a:t>
            </a:r>
            <a:r>
              <a:rPr lang="en-GB" sz="2000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2000" b="1" dirty="0">
                <a:solidFill>
                  <a:srgbClr val="005DA2"/>
                </a:solidFill>
              </a:rPr>
              <a:t> 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43709" y="5177411"/>
                <a:ext cx="7553687" cy="1075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Sharp increase of RF voltage 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 </a:t>
                </a:r>
                <a:r>
                  <a:rPr lang="en-GB" sz="2000" dirty="0">
                    <a:solidFill>
                      <a:srgbClr val="005DA2"/>
                    </a:solidFill>
                  </a:rPr>
                  <a:t>used for bunch compression </a:t>
                </a:r>
                <a:r>
                  <a:rPr lang="en-GB" sz="2000" i="1" dirty="0">
                    <a:solidFill>
                      <a:srgbClr val="005DA2"/>
                    </a:solidFill>
                  </a:rPr>
                  <a:t>(</a:t>
                </a:r>
                <a:r>
                  <a:rPr lang="en-GB" sz="2000" dirty="0">
                    <a:solidFill>
                      <a:srgbClr val="005DA2"/>
                    </a:solidFill>
                  </a:rPr>
                  <a:t>at</a:t>
                </a:r>
                <a:r>
                  <a:rPr lang="en-GB" sz="2000" i="1" dirty="0"/>
                  <a:t> T</a:t>
                </a:r>
                <a:r>
                  <a:rPr lang="en-GB" sz="2000" i="1" baseline="-25000" dirty="0"/>
                  <a:t>s0</a:t>
                </a:r>
                <a:r>
                  <a:rPr lang="en-GB" sz="2000" i="1" dirty="0"/>
                  <a:t>/4</a:t>
                </a:r>
                <a:r>
                  <a:rPr lang="en-GB" sz="2000" i="1" dirty="0">
                    <a:solidFill>
                      <a:srgbClr val="005DA2"/>
                    </a:solidFill>
                  </a:rPr>
                  <a:t>)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 Less voltage needed than with adiabatic voltage increase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(after bunch rotation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solidFill>
                          <a:srgbClr val="005DA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 instead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ad>
                      <m:ra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005DA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09" y="5177411"/>
                <a:ext cx="7553687" cy="1075551"/>
              </a:xfrm>
              <a:prstGeom prst="rect">
                <a:avLst/>
              </a:prstGeom>
              <a:blipFill>
                <a:blip r:embed="rId8"/>
                <a:stretch>
                  <a:fillRect l="-671" t="-3571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Bunch rotation.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Jump to unstable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1921113"/>
            <a:ext cx="2920646" cy="3061811"/>
          </a:xfrm>
          <a:prstGeom prst="rect">
            <a:avLst/>
          </a:prstGeom>
        </p:spPr>
      </p:pic>
      <p:pic>
        <p:nvPicPr>
          <p:cNvPr id="6" name="BunchRotationUnstableFixedPointRfO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078" y="1870478"/>
            <a:ext cx="3101060" cy="3163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315694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DA2"/>
                </a:solidFill>
              </a:rPr>
              <a:t>(1) Jump to unstable phase (fixed point) to stretch the bunch</a:t>
            </a:r>
          </a:p>
          <a:p>
            <a:r>
              <a:rPr lang="en-GB" sz="2000" dirty="0">
                <a:solidFill>
                  <a:srgbClr val="005DA2"/>
                </a:solidFill>
              </a:rPr>
              <a:t>(2) Jump back to stable phase and continue the rotation</a:t>
            </a:r>
          </a:p>
        </p:txBody>
      </p:sp>
    </p:spTree>
    <p:extLst>
      <p:ext uri="{BB962C8B-B14F-4D97-AF65-F5344CB8AC3E}">
        <p14:creationId xmlns:p14="http://schemas.microsoft.com/office/powerpoint/2010/main" val="35896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4000" dirty="0"/>
              <a:t>Fixed-frequency acceleration </a:t>
            </a:r>
            <a:br>
              <a:rPr lang="en-GB" sz="4000" dirty="0"/>
            </a:br>
            <a:r>
              <a:rPr lang="en-GB" sz="4000" dirty="0"/>
              <a:t>of ion beam in the 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5DA2"/>
                </a:solidFill>
              </a:rPr>
              <a:t>During lead ion acceleration with constant harmonic number </a:t>
            </a:r>
            <a:r>
              <a:rPr lang="en-GB" sz="2000" dirty="0"/>
              <a:t>h</a:t>
            </a:r>
            <a:r>
              <a:rPr lang="en-GB" sz="2000" dirty="0">
                <a:solidFill>
                  <a:srgbClr val="005DA2"/>
                </a:solidFill>
              </a:rPr>
              <a:t>, the RF frequency </a:t>
            </a:r>
            <a:r>
              <a:rPr lang="en-GB" sz="2000" dirty="0" err="1"/>
              <a:t>f</a:t>
            </a:r>
            <a:r>
              <a:rPr lang="en-GB" sz="2000" baseline="-25000" dirty="0" err="1"/>
              <a:t>rf</a:t>
            </a:r>
            <a:r>
              <a:rPr lang="en-GB" sz="2000" dirty="0">
                <a:solidFill>
                  <a:srgbClr val="005DA2"/>
                </a:solidFill>
              </a:rPr>
              <a:t> </a:t>
            </a:r>
            <a:r>
              <a:rPr lang="en-GB" sz="2000" dirty="0"/>
              <a:t>= h f</a:t>
            </a:r>
            <a:r>
              <a:rPr lang="en-GB" sz="2000" baseline="-25000" dirty="0"/>
              <a:t>0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005DA2"/>
                </a:solidFill>
              </a:rPr>
              <a:t>changes </a:t>
            </a:r>
            <a:r>
              <a:rPr lang="en-GB" sz="2000" dirty="0">
                <a:solidFill>
                  <a:srgbClr val="C00000"/>
                </a:solidFill>
              </a:rPr>
              <a:t>from 198.51 MHz to 200.39 MHz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5DA2"/>
                </a:solidFill>
              </a:rPr>
              <a:t>The tuning range of the 200 MHz TW cavities is </a:t>
            </a:r>
            <a:r>
              <a:rPr lang="en-GB" sz="2000" dirty="0">
                <a:solidFill>
                  <a:srgbClr val="C00000"/>
                </a:solidFill>
              </a:rPr>
              <a:t>(199.5 - 200.4) MHz </a:t>
            </a:r>
            <a:endParaRPr lang="en-GB" sz="2000" dirty="0">
              <a:solidFill>
                <a:srgbClr val="005DA2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5DA2"/>
                </a:solidFill>
              </a:rPr>
              <a:t>The LHC ion beam occupies only a part of the ring (6.6 </a:t>
            </a:r>
            <a:r>
              <a:rPr lang="el-GR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dirty="0">
                <a:solidFill>
                  <a:srgbClr val="005DA2"/>
                </a:solidFill>
              </a:rPr>
              <a:t>s out of 23.1 </a:t>
            </a:r>
            <a:r>
              <a:rPr lang="el-GR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dirty="0">
                <a:solidFill>
                  <a:srgbClr val="005DA2"/>
                </a:solidFill>
              </a:rPr>
              <a:t>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5DA2"/>
                </a:solidFill>
              </a:rPr>
              <a:t>Cavity-amplifier rise time ~ 1</a:t>
            </a:r>
            <a:r>
              <a:rPr lang="el-GR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dirty="0">
                <a:solidFill>
                  <a:srgbClr val="005DA2"/>
                </a:solidFill>
              </a:rPr>
              <a:t>s</a:t>
            </a: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5DA2"/>
                </a:solidFill>
              </a:rPr>
              <a:t>Switch to the constant harmonic number                                               acceleration, when </a:t>
            </a:r>
            <a:r>
              <a:rPr lang="en-GB" sz="2000" dirty="0" err="1">
                <a:solidFill>
                  <a:srgbClr val="005DA2"/>
                </a:solidFill>
              </a:rPr>
              <a:t>f</a:t>
            </a:r>
            <a:r>
              <a:rPr lang="en-GB" sz="2000" baseline="-25000" dirty="0" err="1"/>
              <a:t>rf</a:t>
            </a:r>
            <a:r>
              <a:rPr lang="en-GB" sz="2000" baseline="-25000" dirty="0"/>
              <a:t> </a:t>
            </a:r>
            <a:r>
              <a:rPr lang="en-GB" sz="2000" dirty="0">
                <a:solidFill>
                  <a:srgbClr val="005DA2"/>
                </a:solidFill>
              </a:rPr>
              <a:t>is inside the cavity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54" y="3414067"/>
            <a:ext cx="3066034" cy="18164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722317" y="33528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2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non-integer harmonic number</a:t>
            </a:r>
            <a:r>
              <a:rPr lang="en-GB" sz="2000" dirty="0">
                <a:solidFill>
                  <a:srgbClr val="C00000"/>
                </a:solidFill>
              </a:rPr>
              <a:t>      </a:t>
            </a:r>
            <a:r>
              <a:rPr lang="en-GB" sz="2000" dirty="0">
                <a:solidFill>
                  <a:srgbClr val="005DA2"/>
                </a:solidFill>
              </a:rPr>
              <a:t>(D. </a:t>
            </a:r>
            <a:r>
              <a:rPr lang="en-GB" sz="2000" dirty="0" err="1">
                <a:solidFill>
                  <a:srgbClr val="005DA2"/>
                </a:solidFill>
              </a:rPr>
              <a:t>Boussard</a:t>
            </a:r>
            <a:r>
              <a:rPr lang="en-GB" sz="2000" dirty="0">
                <a:solidFill>
                  <a:srgbClr val="005DA2"/>
                </a:solidFill>
              </a:rPr>
              <a:t> et al., 1989): pulse cavity at the centre cavity frequency during beam passage and switch it off in the beam gap </a:t>
            </a:r>
            <a:r>
              <a:rPr lang="en-GB" sz="2000" dirty="0">
                <a:solidFill>
                  <a:srgbClr val="C00000"/>
                </a:solidFill>
              </a:rPr>
              <a:t>to</a:t>
            </a:r>
            <a:r>
              <a:rPr lang="en-GB" sz="2000" dirty="0">
                <a:solidFill>
                  <a:srgbClr val="005DA2"/>
                </a:solidFill>
              </a:rPr>
              <a:t> </a:t>
            </a:r>
            <a:r>
              <a:rPr lang="en-GB" sz="2000" dirty="0">
                <a:solidFill>
                  <a:srgbClr val="C00000"/>
                </a:solidFill>
              </a:rPr>
              <a:t>correct the RF phase </a:t>
            </a:r>
            <a:r>
              <a:rPr lang="en-GB" sz="2000" dirty="0">
                <a:solidFill>
                  <a:srgbClr val="005DA2"/>
                </a:solidFill>
              </a:rPr>
              <a:t>for the next beam passage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06142" y="3688234"/>
            <a:ext cx="404058" cy="502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05400" y="4495800"/>
            <a:ext cx="304800" cy="138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12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Momentum slip-stacking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of ion beam in the SPS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599" y="1828800"/>
                <a:ext cx="4202499" cy="406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</a:rPr>
                  <a:t>MSS is extensively used in </a:t>
                </a:r>
                <a:r>
                  <a:rPr lang="en-GB" sz="2000" dirty="0" err="1">
                    <a:solidFill>
                      <a:srgbClr val="005DA2"/>
                    </a:solidFill>
                  </a:rPr>
                  <a:t>Fermilab</a:t>
                </a:r>
                <a:r>
                  <a:rPr lang="en-GB" sz="2000" dirty="0">
                    <a:solidFill>
                      <a:srgbClr val="005DA2"/>
                    </a:solidFill>
                  </a:rPr>
                  <a:t>.</a:t>
                </a:r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Usually performed at </a:t>
                </a:r>
                <a:r>
                  <a:rPr lang="en-GB" sz="2000" i="1" dirty="0"/>
                  <a:t>B</a:t>
                </a:r>
                <a:r>
                  <a:rPr lang="en-GB" sz="2000" i="1" baseline="-25000" dirty="0"/>
                  <a:t>0 </a:t>
                </a:r>
                <a:r>
                  <a:rPr lang="en-GB" sz="2000" i="1" dirty="0"/>
                  <a:t> = </a:t>
                </a:r>
                <a:r>
                  <a:rPr lang="en-GB" sz="2000" i="1" dirty="0" err="1"/>
                  <a:t>const</a:t>
                </a:r>
                <a:endParaRPr lang="en-GB" sz="2000" i="1" baseline="-25000" dirty="0"/>
              </a:p>
              <a:p>
                <a:r>
                  <a:rPr lang="en-GB" sz="20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sub>
                        </m:sSub>
                      </m:den>
                    </m:f>
                    <m:r>
                      <a:rPr lang="en-GB" sz="2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=− 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f>
                      <m:f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b="0" dirty="0"/>
                  <a:t> </a:t>
                </a:r>
              </a:p>
              <a:p>
                <a:endParaRPr lang="en-GB" sz="2000" b="0" dirty="0">
                  <a:solidFill>
                    <a:srgbClr val="005DA2"/>
                  </a:solidFill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2000" b="0" dirty="0">
                    <a:solidFill>
                      <a:srgbClr val="005DA2"/>
                    </a:solidFill>
                  </a:rPr>
                  <a:t>Change in phase or “drifting” per </a:t>
                </a:r>
                <a:r>
                  <a:rPr lang="en-GB" sz="2000" b="0" i="1" dirty="0"/>
                  <a:t>T</a:t>
                </a:r>
                <a:r>
                  <a:rPr lang="en-GB" sz="2000" b="0" i="1" baseline="-25000" dirty="0"/>
                  <a:t>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𝛿𝜙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0" dirty="0"/>
              </a:p>
              <a:p>
                <a:r>
                  <a:rPr lang="en-GB" sz="2000" b="0" dirty="0">
                    <a:solidFill>
                      <a:srgbClr val="005DA2"/>
                    </a:solidFill>
                  </a:rPr>
                  <a:t>Slip-stacking parameter: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𝑏𝑒𝑎𝑚𝑠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𝑏𝑢𝑐𝑘𝑒𝑡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0" dirty="0"/>
              </a:p>
              <a:p>
                <a:r>
                  <a:rPr lang="en-GB" sz="2000" dirty="0">
                    <a:solidFill>
                      <a:srgbClr val="005DA2"/>
                    </a:solidFill>
                  </a:rPr>
                  <a:t>At</a:t>
                </a:r>
                <a:r>
                  <a:rPr lang="en-GB" sz="2000" dirty="0"/>
                  <a:t>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i="1" dirty="0"/>
                  <a:t>= </a:t>
                </a:r>
                <a:r>
                  <a:rPr lang="en-GB" sz="2000" dirty="0"/>
                  <a:t>4</a:t>
                </a:r>
                <a:r>
                  <a:rPr lang="en-GB" sz="2000" i="1" dirty="0"/>
                  <a:t> </a:t>
                </a:r>
                <a:r>
                  <a:rPr lang="en-GB" sz="2000" dirty="0">
                    <a:solidFill>
                      <a:srgbClr val="005DA2"/>
                    </a:solidFill>
                  </a:rPr>
                  <a:t>the two </a:t>
                </a:r>
                <a:r>
                  <a:rPr lang="en-GB" sz="2000" dirty="0" err="1">
                    <a:solidFill>
                      <a:srgbClr val="005DA2"/>
                    </a:solidFill>
                  </a:rPr>
                  <a:t>separatrices</a:t>
                </a:r>
                <a:r>
                  <a:rPr lang="en-GB" sz="2000" dirty="0">
                    <a:solidFill>
                      <a:srgbClr val="005DA2"/>
                    </a:solidFill>
                  </a:rPr>
                  <a:t> touch.</a:t>
                </a:r>
                <a:endParaRPr lang="en-GB" sz="2000" b="0" dirty="0">
                  <a:solidFill>
                    <a:srgbClr val="005DA2"/>
                  </a:solidFill>
                </a:endParaRPr>
              </a:p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2000" dirty="0">
                    <a:solidFill>
                      <a:srgbClr val="005DA2"/>
                    </a:solidFill>
                  </a:rPr>
                  <a:t>Keep </a:t>
                </a:r>
                <a:r>
                  <a:rPr lang="el-GR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&gt; 4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reduce perturbation.  </a:t>
                </a:r>
                <a:endParaRPr lang="en-GB" sz="2000" dirty="0">
                  <a:solidFill>
                    <a:srgbClr val="005DA2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828800"/>
                <a:ext cx="4202499" cy="4061368"/>
              </a:xfrm>
              <a:prstGeom prst="rect">
                <a:avLst/>
              </a:prstGeom>
              <a:blipFill>
                <a:blip r:embed="rId2"/>
                <a:stretch>
                  <a:fillRect l="-1511" t="-938" r="-302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87" y="1668058"/>
            <a:ext cx="3521925" cy="264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0044" y="214130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b="1" baseline="-25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RF1</a:t>
            </a:r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(t)</a:t>
            </a:r>
            <a:endParaRPr lang="en-GB" b="1" baseline="-25000" dirty="0">
              <a:solidFill>
                <a:srgbClr val="005DA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9792" y="3464664"/>
            <a:ext cx="91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RF2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4500886"/>
            <a:ext cx="413756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005DA2"/>
                </a:solidFill>
              </a:rPr>
              <a:t>Two independently controlled       200 MHz RF systems with large frequency bandwidth.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C00000"/>
                </a:solidFill>
              </a:rPr>
              <a:t>Radial displacement </a:t>
            </a:r>
            <a:r>
              <a:rPr lang="en-GB" sz="1900" dirty="0">
                <a:solidFill>
                  <a:srgbClr val="005DA2"/>
                </a:solidFill>
              </a:rPr>
              <a:t>of two beams.</a:t>
            </a:r>
          </a:p>
        </p:txBody>
      </p:sp>
    </p:spTree>
    <p:extLst>
      <p:ext uri="{BB962C8B-B14F-4D97-AF65-F5344CB8AC3E}">
        <p14:creationId xmlns:p14="http://schemas.microsoft.com/office/powerpoint/2010/main" val="1512528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Particle simulations of ion beam in the SPS.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Momentum slip-stacking and bunch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9259"/>
            <a:ext cx="4552950" cy="305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35" y="2059259"/>
            <a:ext cx="3833189" cy="2817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535913"/>
            <a:ext cx="777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5DA2"/>
                </a:solidFill>
              </a:rPr>
              <a:t>Should work in 2021 to obtain the design ion luminosity in HL-LHC! </a:t>
            </a:r>
          </a:p>
        </p:txBody>
      </p:sp>
    </p:spTree>
    <p:extLst>
      <p:ext uri="{BB962C8B-B14F-4D97-AF65-F5344CB8AC3E}">
        <p14:creationId xmlns:p14="http://schemas.microsoft.com/office/powerpoint/2010/main" val="206349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15" y="486569"/>
            <a:ext cx="8229600" cy="1825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28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5DA2"/>
                </a:solidFill>
              </a:rPr>
              <a:t>Bibliography</a:t>
            </a:r>
          </a:p>
          <a:p>
            <a:r>
              <a:rPr lang="en-GB" sz="2200" dirty="0"/>
              <a:t>G. Dome, Theory of RF acceleration, CAS 1985, CERN 87-03 </a:t>
            </a:r>
          </a:p>
          <a:p>
            <a:r>
              <a:rPr lang="en-GB" sz="2200" dirty="0"/>
              <a:t>S. Y. Lee, Accelerator physics, World Scientific, 1999</a:t>
            </a:r>
          </a:p>
          <a:p>
            <a:r>
              <a:rPr lang="en-GB" sz="2200" dirty="0"/>
              <a:t>LHC Design Report, CERN-2004-003, 2004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800" dirty="0">
                <a:solidFill>
                  <a:srgbClr val="005DA2"/>
                </a:solidFill>
              </a:rPr>
              <a:t>Acknowledgements</a:t>
            </a:r>
          </a:p>
          <a:p>
            <a:r>
              <a:rPr lang="en-GB" sz="2200" dirty="0"/>
              <a:t>T. Argyropoulos </a:t>
            </a:r>
          </a:p>
          <a:p>
            <a:r>
              <a:rPr lang="en-GB" sz="2200" dirty="0"/>
              <a:t>H. Damerau</a:t>
            </a:r>
          </a:p>
          <a:p>
            <a:r>
              <a:rPr lang="en-GB" sz="2200" dirty="0"/>
              <a:t>V. Kain  </a:t>
            </a:r>
          </a:p>
          <a:p>
            <a:r>
              <a:rPr lang="en-GB" sz="2200" dirty="0"/>
              <a:t>D. Quartullo </a:t>
            </a:r>
          </a:p>
          <a:p>
            <a:r>
              <a:rPr lang="en-GB" sz="2200" dirty="0"/>
              <a:t>F. Tecker</a:t>
            </a:r>
          </a:p>
          <a:p>
            <a:endParaRPr lang="en-GB" sz="2000" dirty="0"/>
          </a:p>
          <a:p>
            <a:pPr marL="0" indent="0" algn="ctr">
              <a:buNone/>
            </a:pPr>
            <a:r>
              <a:rPr lang="en-GB" sz="2000" dirty="0">
                <a:solidFill>
                  <a:srgbClr val="005DA2"/>
                </a:solidFill>
              </a:rPr>
              <a:t> </a:t>
            </a:r>
            <a:r>
              <a:rPr lang="en-GB" sz="3600" dirty="0">
                <a:solidFill>
                  <a:srgbClr val="005DA2"/>
                </a:solidFill>
              </a:rPr>
              <a:t>Thank you for your attention!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75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953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Accelerators used for 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5DA2"/>
                </a:solidFill>
              </a:rPr>
              <a:t>Linear Accelerators (LINAC):</a:t>
            </a:r>
          </a:p>
          <a:p>
            <a:pPr lvl="1"/>
            <a:r>
              <a:rPr lang="en-GB" sz="2000" dirty="0">
                <a:solidFill>
                  <a:srgbClr val="005DA2"/>
                </a:solidFill>
              </a:rPr>
              <a:t> Linac3 (CERN), ATLAS (ANL), FRIB (MSU), UNILAC (GSI),…</a:t>
            </a:r>
          </a:p>
          <a:p>
            <a:pPr lvl="4"/>
            <a:endParaRPr lang="en-GB" sz="1600" dirty="0">
              <a:solidFill>
                <a:srgbClr val="005DA2"/>
              </a:solidFill>
            </a:endParaRPr>
          </a:p>
          <a:p>
            <a:r>
              <a:rPr lang="en-GB" sz="2800" b="1" dirty="0">
                <a:solidFill>
                  <a:srgbClr val="005DA2"/>
                </a:solidFill>
              </a:rPr>
              <a:t>Cyclotrons:</a:t>
            </a:r>
            <a:r>
              <a:rPr lang="en-GB" sz="2800" dirty="0">
                <a:solidFill>
                  <a:srgbClr val="005DA2"/>
                </a:solidFill>
              </a:rPr>
              <a:t> </a:t>
            </a:r>
            <a:r>
              <a:rPr lang="en-GB" sz="2400" dirty="0">
                <a:solidFill>
                  <a:srgbClr val="005DA2"/>
                </a:solidFill>
              </a:rPr>
              <a:t>easy to operate and tune; used for isotope production, but limited to a few hundreds of MeV/u</a:t>
            </a:r>
          </a:p>
          <a:p>
            <a:pPr lvl="1"/>
            <a:r>
              <a:rPr lang="en-GB" sz="2000" dirty="0">
                <a:solidFill>
                  <a:srgbClr val="005DA2"/>
                </a:solidFill>
              </a:rPr>
              <a:t>RIKEN RIBP, HRIBP (</a:t>
            </a:r>
            <a:r>
              <a:rPr lang="en-GB" sz="2000" dirty="0" err="1">
                <a:solidFill>
                  <a:srgbClr val="005DA2"/>
                </a:solidFill>
              </a:rPr>
              <a:t>pd</a:t>
            </a:r>
            <a:r>
              <a:rPr lang="en-GB" sz="2000" dirty="0">
                <a:solidFill>
                  <a:srgbClr val="005DA2"/>
                </a:solidFill>
              </a:rPr>
              <a:t>), TRIMF (</a:t>
            </a:r>
            <a:r>
              <a:rPr lang="en-GB" sz="2000" dirty="0" err="1">
                <a:solidFill>
                  <a:srgbClr val="005DA2"/>
                </a:solidFill>
              </a:rPr>
              <a:t>pd</a:t>
            </a:r>
            <a:r>
              <a:rPr lang="en-GB" sz="2000" dirty="0">
                <a:solidFill>
                  <a:srgbClr val="005DA2"/>
                </a:solidFill>
              </a:rPr>
              <a:t>), NSCL, GANIL; U400, U400M, IC100 and DC130, DC280 in JINR </a:t>
            </a:r>
            <a:r>
              <a:rPr lang="en-GB" sz="2000" dirty="0" err="1">
                <a:solidFill>
                  <a:srgbClr val="005DA2"/>
                </a:solidFill>
              </a:rPr>
              <a:t>Dubna</a:t>
            </a:r>
            <a:endParaRPr lang="en-GB" sz="2000" dirty="0">
              <a:solidFill>
                <a:srgbClr val="005DA2"/>
              </a:solidFill>
            </a:endParaRPr>
          </a:p>
          <a:p>
            <a:pPr marL="457200" lvl="1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*</a:t>
            </a:r>
            <a:r>
              <a:rPr lang="en-GB" sz="2000" dirty="0" err="1">
                <a:solidFill>
                  <a:srgbClr val="005DA2"/>
                </a:solidFill>
              </a:rPr>
              <a:t>pd</a:t>
            </a:r>
            <a:r>
              <a:rPr lang="en-GB" sz="2000" dirty="0">
                <a:solidFill>
                  <a:srgbClr val="005DA2"/>
                </a:solidFill>
              </a:rPr>
              <a:t> – proton driver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			</a:t>
            </a:r>
          </a:p>
          <a:p>
            <a:r>
              <a:rPr lang="en-GB" sz="2800" b="1" dirty="0">
                <a:solidFill>
                  <a:srgbClr val="005DA2"/>
                </a:solidFill>
              </a:rPr>
              <a:t>Synchrotrons</a:t>
            </a:r>
            <a:r>
              <a:rPr lang="en-GB" sz="2800" dirty="0">
                <a:solidFill>
                  <a:srgbClr val="005DA2"/>
                </a:solidFill>
              </a:rPr>
              <a:t> </a:t>
            </a:r>
          </a:p>
          <a:p>
            <a:pPr lvl="1"/>
            <a:r>
              <a:rPr lang="en-GB" sz="2000" dirty="0">
                <a:solidFill>
                  <a:srgbClr val="005DA2"/>
                </a:solidFill>
              </a:rPr>
              <a:t>SIS18 @GSI; LEIR, PS, SPS, LHC @CERN;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>
                <a:solidFill>
                  <a:srgbClr val="005DA2"/>
                </a:solidFill>
              </a:rPr>
              <a:t>RHIC@BNL, NICA @ JINR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4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Relativistic kinematics.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Reminder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rgbClr val="005DA2"/>
                    </a:solidFill>
                  </a:rPr>
                  <a:t>Total particle energy:        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2800" i="1" baseline="30000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dirty="0"/>
                  <a:t>     </a:t>
                </a:r>
                <a:r>
                  <a:rPr lang="en-GB" dirty="0">
                    <a:solidFill>
                      <a:srgbClr val="005DA2"/>
                    </a:solidFill>
                  </a:rPr>
                  <a:t>rest energy                           </a:t>
                </a:r>
                <a:r>
                  <a:rPr lang="en-GB" sz="2800" i="1" dirty="0"/>
                  <a:t>E</a:t>
                </a:r>
                <a:r>
                  <a:rPr lang="en-GB" sz="2800" i="1" baseline="-25000" dirty="0"/>
                  <a:t>0</a:t>
                </a:r>
                <a:r>
                  <a:rPr lang="en-GB" sz="2800" i="1" dirty="0"/>
                  <a:t> = m</a:t>
                </a:r>
                <a:r>
                  <a:rPr lang="en-GB" sz="2800" i="1" baseline="-25000" dirty="0"/>
                  <a:t>0</a:t>
                </a:r>
                <a:r>
                  <a:rPr lang="en-GB" sz="2800" i="1" dirty="0"/>
                  <a:t>c</a:t>
                </a:r>
                <a:r>
                  <a:rPr lang="en-GB" sz="2800" i="1" baseline="30000" dirty="0"/>
                  <a:t>2</a:t>
                </a:r>
                <a:endParaRPr lang="en-GB" sz="2800" i="1" dirty="0"/>
              </a:p>
              <a:p>
                <a:pPr marL="0" indent="0">
                  <a:buNone/>
                </a:pPr>
                <a:r>
                  <a:rPr lang="en-GB" dirty="0"/>
                  <a:t>     </a:t>
                </a:r>
                <a:r>
                  <a:rPr lang="en-GB" sz="3100" dirty="0">
                    <a:solidFill>
                      <a:srgbClr val="005DA2"/>
                    </a:solidFill>
                  </a:rPr>
                  <a:t>momentum                          </a:t>
                </a:r>
                <a:r>
                  <a:rPr lang="en-GB" sz="2800" i="1" dirty="0"/>
                  <a:t>p =m</a:t>
                </a:r>
                <a:r>
                  <a:rPr lang="en-GB" sz="2800" i="1" baseline="-25000" dirty="0"/>
                  <a:t>0 </a:t>
                </a:r>
                <a:r>
                  <a:rPr lang="el-GR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GB" sz="2800" i="1" dirty="0"/>
                  <a:t>c</a:t>
                </a:r>
                <a:r>
                  <a:rPr lang="el-GR" sz="2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endParaRPr lang="en-GB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dirty="0"/>
                  <a:t>     </a:t>
                </a:r>
                <a:r>
                  <a:rPr lang="en-GB" dirty="0">
                    <a:solidFill>
                      <a:srgbClr val="005DA2"/>
                    </a:solidFill>
                  </a:rPr>
                  <a:t>normalised velocity            </a:t>
                </a:r>
                <a:r>
                  <a:rPr lang="el-GR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GB" sz="2800" i="1" dirty="0"/>
                  <a:t> = v/c</a:t>
                </a:r>
              </a:p>
              <a:p>
                <a:pPr marL="0" indent="0">
                  <a:buNone/>
                </a:pPr>
                <a:r>
                  <a:rPr lang="en-GB" dirty="0"/>
                  <a:t>     </a:t>
                </a:r>
                <a:r>
                  <a:rPr lang="en-GB" dirty="0">
                    <a:solidFill>
                      <a:srgbClr val="005DA2"/>
                    </a:solidFill>
                  </a:rPr>
                  <a:t>relativistic factor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80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GB" sz="2800" i="1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>
                    <a:solidFill>
                      <a:srgbClr val="005DA2"/>
                    </a:solidFill>
                  </a:rPr>
                  <a:t>Particle energy can also be expressed as</a:t>
                </a:r>
                <a:r>
                  <a:rPr lang="en-GB" dirty="0"/>
                  <a:t>  </a:t>
                </a:r>
                <a:r>
                  <a:rPr lang="en-GB" i="1" dirty="0"/>
                  <a:t>E = m</a:t>
                </a:r>
                <a:r>
                  <a:rPr lang="en-GB" i="1" baseline="-25000" dirty="0"/>
                  <a:t>0</a:t>
                </a:r>
                <a:r>
                  <a:rPr lang="en-GB" i="1" dirty="0"/>
                  <a:t>c</a:t>
                </a:r>
                <a:r>
                  <a:rPr lang="en-GB" i="1" baseline="30000" dirty="0"/>
                  <a:t>2</a:t>
                </a:r>
                <a:r>
                  <a:rPr lang="en-GB" i="1" dirty="0"/>
                  <a:t> + </a:t>
                </a:r>
                <a:r>
                  <a:rPr lang="en-GB" i="1" dirty="0" err="1"/>
                  <a:t>E</a:t>
                </a:r>
                <a:r>
                  <a:rPr lang="en-GB" i="1" baseline="-25000" dirty="0" err="1"/>
                  <a:t>kin</a:t>
                </a:r>
                <a:r>
                  <a:rPr lang="en-GB" i="1" dirty="0"/>
                  <a:t>, </a:t>
                </a:r>
              </a:p>
              <a:p>
                <a:pPr marL="0" indent="0">
                  <a:buNone/>
                </a:pPr>
                <a:r>
                  <a:rPr lang="en-GB" dirty="0"/>
                  <a:t>     </a:t>
                </a:r>
                <a:r>
                  <a:rPr lang="en-GB" dirty="0">
                    <a:solidFill>
                      <a:srgbClr val="005DA2"/>
                    </a:solidFill>
                  </a:rPr>
                  <a:t>where</a:t>
                </a:r>
                <a:r>
                  <a:rPr lang="en-GB" dirty="0"/>
                  <a:t> </a:t>
                </a:r>
                <a:r>
                  <a:rPr lang="en-GB" i="1" dirty="0" err="1"/>
                  <a:t>E</a:t>
                </a:r>
                <a:r>
                  <a:rPr lang="en-GB" i="1" baseline="-25000" dirty="0" err="1"/>
                  <a:t>kin</a:t>
                </a:r>
                <a:r>
                  <a:rPr lang="en-GB" i="1" dirty="0"/>
                  <a:t> = m</a:t>
                </a:r>
                <a:r>
                  <a:rPr lang="en-GB" i="1" baseline="-25000" dirty="0"/>
                  <a:t>0</a:t>
                </a:r>
                <a:r>
                  <a:rPr lang="en-GB" i="1" dirty="0"/>
                  <a:t>c</a:t>
                </a:r>
                <a:r>
                  <a:rPr lang="en-GB" i="1" baseline="30000" dirty="0"/>
                  <a:t>2</a:t>
                </a:r>
                <a:r>
                  <a:rPr lang="en-GB" i="1" dirty="0"/>
                  <a:t>(</a:t>
                </a:r>
                <a:r>
                  <a:rPr lang="el-GR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en-GB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-1)</a:t>
                </a:r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dirty="0">
                    <a:solidFill>
                      <a:srgbClr val="005DA2"/>
                    </a:solidFill>
                  </a:rPr>
                  <a:t>is kinetic energy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rgbClr val="005DA2"/>
                  </a:solidFill>
                </a:endParaRPr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005DA2"/>
                    </a:solidFill>
                  </a:rPr>
                  <a:t>Acceleration provides kinetic energy to the charged particle</a:t>
                </a:r>
              </a:p>
              <a:p>
                <a:pPr marL="0" indent="0">
                  <a:buNone/>
                </a:pPr>
                <a:r>
                  <a:rPr lang="en-GB" dirty="0"/>
                  <a:t>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Acceleration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822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5DA2"/>
                    </a:solidFill>
                  </a:rPr>
                  <a:t>Energy gain of a particle from the electric field </a:t>
                </a:r>
                <a:r>
                  <a:rPr lang="en-GB" sz="2400" i="1" dirty="0" err="1"/>
                  <a:t>E</a:t>
                </a:r>
                <a:r>
                  <a:rPr lang="en-GB" sz="2400" i="1" baseline="-25000" dirty="0" err="1"/>
                  <a:t>z</a:t>
                </a:r>
                <a:r>
                  <a:rPr lang="en-GB" sz="2400" i="1" dirty="0"/>
                  <a:t>  </a:t>
                </a:r>
              </a:p>
              <a:p>
                <a:pPr marL="0" indent="0">
                  <a:buNone/>
                </a:pPr>
                <a:r>
                  <a:rPr lang="en-GB" sz="2400" i="1" dirty="0">
                    <a:solidFill>
                      <a:srgbClr val="005DA2"/>
                    </a:solidFill>
                    <a:latin typeface="Calibri" panose="020F0502020204030204" pitchFamily="34" charset="0"/>
                  </a:rPr>
                  <a:t>                  </a:t>
                </a:r>
                <a:r>
                  <a:rPr lang="en-GB" sz="2400" i="1" dirty="0">
                    <a:latin typeface="Calibri" panose="020F0502020204030204" pitchFamily="34" charset="0"/>
                  </a:rPr>
                  <a:t>∆</a:t>
                </a:r>
                <a:r>
                  <a:rPr lang="en-GB" sz="2400" i="1" dirty="0"/>
                  <a:t>E = eZ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∫</m:t>
                    </m:r>
                  </m:oMath>
                </a14:m>
                <a:r>
                  <a:rPr lang="en-GB" sz="2400" i="1" dirty="0" err="1"/>
                  <a:t>E</a:t>
                </a:r>
                <a:r>
                  <a:rPr lang="en-GB" sz="2400" i="1" baseline="-25000" dirty="0" err="1"/>
                  <a:t>z</a:t>
                </a:r>
                <a:r>
                  <a:rPr lang="en-GB" sz="2400" i="1" dirty="0"/>
                  <a:t> (</a:t>
                </a:r>
                <a:r>
                  <a:rPr lang="en-GB" sz="2400" i="1" dirty="0" err="1"/>
                  <a:t>r,z,t</a:t>
                </a:r>
                <a:r>
                  <a:rPr lang="en-GB" sz="2400" i="1" dirty="0"/>
                  <a:t>)</a:t>
                </a:r>
                <a:r>
                  <a:rPr lang="en-GB" sz="2400" i="1" dirty="0" err="1"/>
                  <a:t>dz</a:t>
                </a:r>
                <a:r>
                  <a:rPr lang="en-GB" sz="2400" i="1" dirty="0"/>
                  <a:t> = </a:t>
                </a:r>
                <a:r>
                  <a:rPr lang="en-GB" sz="2400" i="1" dirty="0" err="1"/>
                  <a:t>eZ</a:t>
                </a:r>
                <a:r>
                  <a:rPr lang="en-GB" sz="2400" i="1" dirty="0"/>
                  <a:t> V,      V </a:t>
                </a:r>
                <a:r>
                  <a:rPr lang="en-GB" sz="2400" dirty="0"/>
                  <a:t> </a:t>
                </a:r>
                <a:r>
                  <a:rPr lang="en-GB" sz="2400" dirty="0">
                    <a:solidFill>
                      <a:srgbClr val="005DA2"/>
                    </a:solidFill>
                  </a:rPr>
                  <a:t>is a potential		</a:t>
                </a:r>
              </a:p>
              <a:p>
                <a:pPr marL="0" indent="0">
                  <a:buNone/>
                </a:pPr>
                <a:r>
                  <a:rPr lang="en-GB" sz="22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en-GB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1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en-GB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1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GB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1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particle mass </a:t>
                </a:r>
                <a:r>
                  <a:rPr lang="en-GB" sz="21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are expressed in </a:t>
                </a:r>
                <a:r>
                  <a:rPr lang="en-GB" sz="21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[eV]</a:t>
                </a:r>
                <a:r>
                  <a:rPr lang="en-GB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GB" sz="21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 is the energy which electron or proton gains in a potential of </a:t>
                </a:r>
                <a:r>
                  <a:rPr lang="en-GB" sz="21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Volt. </a:t>
                </a:r>
                <a:r>
                  <a:rPr lang="en-GB" sz="21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Particle momentum is measured in [eV/c]</a:t>
                </a:r>
              </a:p>
              <a:p>
                <a:pPr marL="0" indent="0">
                  <a:buNone/>
                </a:pPr>
                <a:endParaRPr lang="en-GB" sz="2200" dirty="0"/>
              </a:p>
              <a:p>
                <a:pPr marL="0" indent="0">
                  <a:buNone/>
                </a:pPr>
                <a:endParaRPr lang="en-GB" sz="2800" dirty="0"/>
              </a:p>
              <a:p>
                <a:pPr marL="0" indent="0">
                  <a:buNone/>
                </a:pPr>
                <a:endParaRPr lang="en-GB" sz="2800" dirty="0"/>
              </a:p>
              <a:p>
                <a:pPr marL="0" indent="0">
                  <a:buNone/>
                </a:pPr>
                <a:endParaRPr lang="en-GB" sz="2800" dirty="0"/>
              </a:p>
              <a:p>
                <a:pPr marL="0" indent="0">
                  <a:buNone/>
                </a:pPr>
                <a:endParaRPr lang="en-GB" sz="2800" dirty="0"/>
              </a:p>
              <a:p>
                <a:pPr marL="0" indent="0">
                  <a:buNone/>
                </a:pPr>
                <a:r>
                  <a:rPr lang="en-GB" sz="2100" dirty="0">
                    <a:solidFill>
                      <a:srgbClr val="005DA2"/>
                    </a:solidFill>
                  </a:rPr>
                  <a:t>Acceleration by DC devices is limited </a:t>
                </a:r>
              </a:p>
              <a:p>
                <a:pPr marL="0" indent="0">
                  <a:buNone/>
                </a:pPr>
                <a:r>
                  <a:rPr lang="en-GB" sz="2100" dirty="0">
                    <a:solidFill>
                      <a:srgbClr val="005DA2"/>
                    </a:solidFill>
                  </a:rPr>
                  <a:t>to ~ 20 MeV (insulation, …)</a:t>
                </a:r>
              </a:p>
              <a:p>
                <a:pPr marL="0" indent="0">
                  <a:buNone/>
                </a:pPr>
                <a:r>
                  <a:rPr lang="en-GB" sz="2200" dirty="0"/>
                  <a:t> </a:t>
                </a:r>
                <a:r>
                  <a:rPr lang="en-GB" sz="22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→</a:t>
                </a:r>
                <a:r>
                  <a:rPr lang="en-GB" sz="2200" dirty="0">
                    <a:solidFill>
                      <a:srgbClr val="C00000"/>
                    </a:solidFill>
                  </a:rPr>
                  <a:t> Use varying/oscillating field!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8229600" cy="4525963"/>
              </a:xfrm>
              <a:blipFill>
                <a:blip r:embed="rId2"/>
                <a:stretch>
                  <a:fillRect l="-963" t="-1752" b="-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31112" y="2858343"/>
            <a:ext cx="311119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proton accelerators (</a:t>
            </a:r>
            <a:r>
              <a:rPr lang="en-GB" b="1" i="1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1" i="1" baseline="-25000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</a:t>
            </a:r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Linac4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160 MeV   (10</a:t>
            </a:r>
            <a:r>
              <a:rPr lang="en-GB" baseline="30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eV)</a:t>
            </a:r>
          </a:p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PSB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2  GeV   (10</a:t>
            </a:r>
            <a:r>
              <a:rPr lang="en-GB" baseline="30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eV)</a:t>
            </a:r>
          </a:p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25  GeV</a:t>
            </a:r>
          </a:p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SPS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450 GeV</a:t>
            </a:r>
          </a:p>
          <a:p>
            <a:r>
              <a:rPr lang="en-GB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6.5  </a:t>
            </a:r>
            <a:r>
              <a:rPr lang="en-GB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(10</a:t>
            </a:r>
            <a:r>
              <a:rPr lang="en-GB" baseline="30000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GB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858343"/>
            <a:ext cx="26670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        </a:t>
            </a:r>
            <a:r>
              <a:rPr lang="en-GB" b="1" dirty="0">
                <a:solidFill>
                  <a:srgbClr val="005DA2"/>
                </a:solidFill>
              </a:rPr>
              <a:t>Particle mass</a:t>
            </a:r>
          </a:p>
          <a:p>
            <a:r>
              <a:rPr lang="en-GB" b="1" dirty="0">
                <a:solidFill>
                  <a:srgbClr val="C00000"/>
                </a:solidFill>
              </a:rPr>
              <a:t>electron</a:t>
            </a:r>
            <a:r>
              <a:rPr lang="en-GB" dirty="0">
                <a:solidFill>
                  <a:srgbClr val="C00000"/>
                </a:solidFill>
              </a:rPr>
              <a:t>  </a:t>
            </a:r>
            <a:r>
              <a:rPr lang="en-GB" i="1" dirty="0">
                <a:solidFill>
                  <a:srgbClr val="005DA2"/>
                </a:solidFill>
              </a:rPr>
              <a:t>m</a:t>
            </a:r>
            <a:r>
              <a:rPr lang="en-GB" i="1" baseline="-25000" dirty="0">
                <a:solidFill>
                  <a:srgbClr val="005DA2"/>
                </a:solidFill>
              </a:rPr>
              <a:t>0</a:t>
            </a:r>
            <a:r>
              <a:rPr lang="en-GB" dirty="0">
                <a:solidFill>
                  <a:srgbClr val="005DA2"/>
                </a:solidFill>
              </a:rPr>
              <a:t> = 0.511 MeV   </a:t>
            </a:r>
          </a:p>
          <a:p>
            <a:r>
              <a:rPr lang="en-GB" b="1" dirty="0">
                <a:solidFill>
                  <a:srgbClr val="C00000"/>
                </a:solidFill>
              </a:rPr>
              <a:t>proton </a:t>
            </a:r>
            <a:r>
              <a:rPr lang="en-GB" dirty="0">
                <a:solidFill>
                  <a:srgbClr val="C00000"/>
                </a:solidFill>
              </a:rPr>
              <a:t>    </a:t>
            </a:r>
            <a:r>
              <a:rPr lang="en-GB" i="1" dirty="0">
                <a:solidFill>
                  <a:srgbClr val="005DA2"/>
                </a:solidFill>
              </a:rPr>
              <a:t>m</a:t>
            </a:r>
            <a:r>
              <a:rPr lang="en-GB" i="1" baseline="-25000" dirty="0">
                <a:solidFill>
                  <a:srgbClr val="005DA2"/>
                </a:solidFill>
              </a:rPr>
              <a:t>0</a:t>
            </a:r>
            <a:r>
              <a:rPr lang="en-GB" baseline="-25000" dirty="0">
                <a:solidFill>
                  <a:srgbClr val="005DA2"/>
                </a:solidFill>
              </a:rPr>
              <a:t> </a:t>
            </a:r>
            <a:r>
              <a:rPr lang="en-GB" dirty="0">
                <a:solidFill>
                  <a:srgbClr val="005DA2"/>
                </a:solidFill>
              </a:rPr>
              <a:t>= 938    MeV </a:t>
            </a:r>
          </a:p>
          <a:p>
            <a:r>
              <a:rPr lang="en-GB" b="1" dirty="0">
                <a:solidFill>
                  <a:srgbClr val="C00000"/>
                </a:solidFill>
              </a:rPr>
              <a:t>ion</a:t>
            </a:r>
            <a:r>
              <a:rPr lang="en-GB" dirty="0">
                <a:solidFill>
                  <a:srgbClr val="C00000"/>
                </a:solidFill>
              </a:rPr>
              <a:t>           </a:t>
            </a:r>
            <a:r>
              <a:rPr lang="en-GB" i="1" dirty="0">
                <a:solidFill>
                  <a:srgbClr val="005DA2"/>
                </a:solidFill>
              </a:rPr>
              <a:t>m</a:t>
            </a:r>
            <a:r>
              <a:rPr lang="en-GB" i="1" baseline="-25000" dirty="0">
                <a:solidFill>
                  <a:srgbClr val="005DA2"/>
                </a:solidFill>
              </a:rPr>
              <a:t>0</a:t>
            </a:r>
            <a:r>
              <a:rPr lang="en-GB" i="1" dirty="0">
                <a:solidFill>
                  <a:srgbClr val="005DA2"/>
                </a:solidFill>
              </a:rPr>
              <a:t> = A </a:t>
            </a:r>
            <a:r>
              <a:rPr lang="en-GB" i="1" dirty="0">
                <a:solidFill>
                  <a:srgbClr val="C00000"/>
                </a:solidFill>
              </a:rPr>
              <a:t>m</a:t>
            </a:r>
            <a:r>
              <a:rPr lang="en-GB" i="1" baseline="-25000" dirty="0">
                <a:solidFill>
                  <a:srgbClr val="C00000"/>
                </a:solidFill>
              </a:rPr>
              <a:t>u</a:t>
            </a:r>
            <a:endParaRPr lang="en-GB" i="1" dirty="0">
              <a:solidFill>
                <a:srgbClr val="005DA2"/>
              </a:solidFill>
            </a:endParaRPr>
          </a:p>
          <a:p>
            <a:r>
              <a:rPr lang="en-GB" i="1" dirty="0">
                <a:solidFill>
                  <a:srgbClr val="C00000"/>
                </a:solidFill>
              </a:rPr>
              <a:t>m</a:t>
            </a:r>
            <a:r>
              <a:rPr lang="en-GB" i="1" baseline="-25000" dirty="0">
                <a:solidFill>
                  <a:srgbClr val="C00000"/>
                </a:solidFill>
              </a:rPr>
              <a:t>u</a:t>
            </a:r>
            <a:r>
              <a:rPr lang="en-GB" baseline="-25000" dirty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005DA2"/>
                </a:solidFill>
              </a:rPr>
              <a:t>= 931 MeV for </a:t>
            </a:r>
            <a:r>
              <a:rPr lang="en-GB" dirty="0">
                <a:solidFill>
                  <a:srgbClr val="C00000"/>
                </a:solidFill>
              </a:rPr>
              <a:t>nucleon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r>
              <a:rPr lang="en-GB" dirty="0">
                <a:solidFill>
                  <a:srgbClr val="005DA2"/>
                </a:solidFill>
              </a:rPr>
              <a:t>(</a:t>
            </a:r>
            <a:r>
              <a:rPr lang="en-GB" i="1" dirty="0">
                <a:solidFill>
                  <a:srgbClr val="005DA2"/>
                </a:solidFill>
              </a:rPr>
              <a:t>A</a:t>
            </a:r>
            <a:r>
              <a:rPr lang="en-GB" dirty="0">
                <a:solidFill>
                  <a:srgbClr val="005DA2"/>
                </a:solidFill>
              </a:rPr>
              <a:t> - atomic number) </a:t>
            </a:r>
          </a:p>
        </p:txBody>
      </p:sp>
      <p:pic>
        <p:nvPicPr>
          <p:cNvPr id="7" name="Picture 2" descr="http://www.uib.no/info/bilder/2004/0227cern-accelerator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392" y="4635793"/>
            <a:ext cx="3064910" cy="17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4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4000" dirty="0">
                <a:solidFill>
                  <a:schemeClr val="bg1"/>
                </a:solidFill>
              </a:rPr>
              <a:t>Acceleration: energy gain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C00000"/>
                </a:solidFill>
              </a:rPr>
              <a:t>(1)</a:t>
            </a:r>
            <a:r>
              <a:rPr lang="en-GB" sz="2400" dirty="0">
                <a:solidFill>
                  <a:srgbClr val="005DA2"/>
                </a:solidFill>
              </a:rPr>
              <a:t> </a:t>
            </a:r>
            <a:r>
              <a:rPr lang="en-GB" sz="2400" dirty="0">
                <a:solidFill>
                  <a:srgbClr val="C00000"/>
                </a:solidFill>
              </a:rPr>
              <a:t>Induction acceleration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200" i="1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This is the principle of </a:t>
            </a:r>
            <a:r>
              <a:rPr lang="en-GB" sz="2000" dirty="0" err="1">
                <a:solidFill>
                  <a:srgbClr val="005DA2"/>
                </a:solidFill>
              </a:rPr>
              <a:t>betatron</a:t>
            </a:r>
            <a:r>
              <a:rPr lang="en-GB" sz="2000" dirty="0">
                <a:solidFill>
                  <a:srgbClr val="005DA2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The first PhD project (R. </a:t>
            </a:r>
            <a:r>
              <a:rPr lang="en-GB" sz="2000" dirty="0" err="1">
                <a:solidFill>
                  <a:srgbClr val="005DA2"/>
                </a:solidFill>
              </a:rPr>
              <a:t>Wideroe</a:t>
            </a:r>
            <a:r>
              <a:rPr lang="en-GB" sz="2000" dirty="0">
                <a:solidFill>
                  <a:srgbClr val="005DA2"/>
                </a:solidFill>
              </a:rPr>
              <a:t>, 1927) for </a:t>
            </a:r>
            <a:r>
              <a:rPr lang="en-GB" sz="2000" dirty="0" err="1">
                <a:solidFill>
                  <a:srgbClr val="005DA2"/>
                </a:solidFill>
              </a:rPr>
              <a:t>betatron</a:t>
            </a: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was rejected.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In 1928 achieved 50 </a:t>
            </a:r>
            <a:r>
              <a:rPr lang="en-GB" sz="2000" dirty="0" err="1">
                <a:solidFill>
                  <a:srgbClr val="005DA2"/>
                </a:solidFill>
              </a:rPr>
              <a:t>keV</a:t>
            </a:r>
            <a:r>
              <a:rPr lang="en-GB" sz="2000" dirty="0">
                <a:solidFill>
                  <a:srgbClr val="005DA2"/>
                </a:solidFill>
              </a:rPr>
              <a:t> acceleration of K</a:t>
            </a:r>
            <a:r>
              <a:rPr lang="en-GB" sz="2000" baseline="30000" dirty="0">
                <a:solidFill>
                  <a:srgbClr val="005DA2"/>
                </a:solidFill>
              </a:rPr>
              <a:t>+</a:t>
            </a:r>
            <a:r>
              <a:rPr lang="en-GB" sz="2000" dirty="0">
                <a:solidFill>
                  <a:srgbClr val="005DA2"/>
                </a:solidFill>
              </a:rPr>
              <a:t> ions with 25 kV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voltage at 1 MHz using alternating (</a:t>
            </a:r>
            <a:r>
              <a:rPr lang="en-GB" sz="2000" dirty="0" err="1">
                <a:solidFill>
                  <a:srgbClr val="005DA2"/>
                </a:solidFill>
              </a:rPr>
              <a:t>rf</a:t>
            </a:r>
            <a:r>
              <a:rPr lang="en-GB" sz="2000" dirty="0">
                <a:solidFill>
                  <a:srgbClr val="005DA2"/>
                </a:solidFill>
              </a:rPr>
              <a:t>) field.</a:t>
            </a:r>
          </a:p>
          <a:p>
            <a:pPr marL="0" indent="0">
              <a:buNone/>
            </a:pPr>
            <a:endParaRPr lang="en-GB" sz="20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The effect (called also “</a:t>
            </a:r>
            <a:r>
              <a:rPr lang="en-GB" sz="2000" dirty="0" err="1">
                <a:solidFill>
                  <a:srgbClr val="005DA2"/>
                </a:solidFill>
              </a:rPr>
              <a:t>betatron</a:t>
            </a:r>
            <a:r>
              <a:rPr lang="en-GB" sz="2000" dirty="0">
                <a:solidFill>
                  <a:srgbClr val="005DA2"/>
                </a:solidFill>
              </a:rPr>
              <a:t> voltage”) exists in other circular accelerators, but is small in comparison with external accelerating voltage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00728"/>
            <a:ext cx="1524000" cy="214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21347"/>
            <a:ext cx="3429000" cy="8838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81446" y="4203630"/>
            <a:ext cx="1639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DA2"/>
                </a:solidFill>
              </a:rPr>
              <a:t>Rolf </a:t>
            </a:r>
            <a:r>
              <a:rPr lang="en-GB" dirty="0" err="1">
                <a:solidFill>
                  <a:srgbClr val="005DA2"/>
                </a:solidFill>
              </a:rPr>
              <a:t>Wideroe</a:t>
            </a:r>
            <a:r>
              <a:rPr lang="en-GB" dirty="0">
                <a:solidFill>
                  <a:srgbClr val="005DA2"/>
                </a:solidFill>
              </a:rPr>
              <a:t> (U. of Aachen) </a:t>
            </a:r>
          </a:p>
        </p:txBody>
      </p:sp>
    </p:spTree>
    <p:extLst>
      <p:ext uri="{BB962C8B-B14F-4D97-AF65-F5344CB8AC3E}">
        <p14:creationId xmlns:p14="http://schemas.microsoft.com/office/powerpoint/2010/main" val="366461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2" y="2720162"/>
            <a:ext cx="6268572" cy="1998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4000" dirty="0">
                <a:solidFill>
                  <a:schemeClr val="bg1"/>
                </a:solidFill>
              </a:rPr>
              <a:t>Acceleration: energy gain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</a:rPr>
              <a:t>(2) </a:t>
            </a:r>
            <a:r>
              <a:rPr lang="en-GB" sz="2600" dirty="0">
                <a:solidFill>
                  <a:srgbClr val="C00000"/>
                </a:solidFill>
              </a:rPr>
              <a:t>Alternating electrical (</a:t>
            </a:r>
            <a:r>
              <a:rPr lang="en-GB" sz="2600" dirty="0" err="1">
                <a:solidFill>
                  <a:srgbClr val="C00000"/>
                </a:solidFill>
              </a:rPr>
              <a:t>rf</a:t>
            </a:r>
            <a:r>
              <a:rPr lang="en-GB" sz="2600" dirty="0">
                <a:solidFill>
                  <a:srgbClr val="C00000"/>
                </a:solidFill>
              </a:rPr>
              <a:t>) field   </a:t>
            </a:r>
            <a:r>
              <a:rPr lang="en-GB" sz="2600" i="1" dirty="0" err="1"/>
              <a:t>E</a:t>
            </a:r>
            <a:r>
              <a:rPr lang="en-GB" sz="2600" i="1" baseline="-25000" dirty="0" err="1"/>
              <a:t>z</a:t>
            </a:r>
            <a:r>
              <a:rPr lang="en-GB" sz="2600" i="1" baseline="-25000" dirty="0"/>
              <a:t> </a:t>
            </a:r>
            <a:r>
              <a:rPr lang="en-GB" sz="2600" i="1" dirty="0"/>
              <a:t>= E</a:t>
            </a:r>
            <a:r>
              <a:rPr lang="en-GB" sz="2600" i="1" baseline="-25000" dirty="0"/>
              <a:t>0 </a:t>
            </a:r>
            <a:r>
              <a:rPr lang="en-GB" sz="2600" i="1" dirty="0"/>
              <a:t>sin</a:t>
            </a:r>
            <a:r>
              <a:rPr lang="el-GR" sz="2600" i="1" dirty="0">
                <a:latin typeface="Calibri" panose="020F0502020204030204" pitchFamily="34" charset="0"/>
              </a:rPr>
              <a:t>ω</a:t>
            </a:r>
            <a:r>
              <a:rPr lang="en-GB" sz="2600" i="1" baseline="-25000" dirty="0" err="1"/>
              <a:t>rf</a:t>
            </a:r>
            <a:r>
              <a:rPr lang="en-GB" sz="2600" i="1" dirty="0" err="1"/>
              <a:t>t</a:t>
            </a:r>
            <a:r>
              <a:rPr lang="en-GB" sz="2600" i="1" dirty="0"/>
              <a:t> = E</a:t>
            </a:r>
            <a:r>
              <a:rPr lang="en-GB" sz="2600" i="1" baseline="-25000" dirty="0"/>
              <a:t>0 </a:t>
            </a:r>
            <a:r>
              <a:rPr lang="en-GB" sz="2600" i="1" dirty="0"/>
              <a:t>sin </a:t>
            </a:r>
            <a:r>
              <a:rPr lang="el-GR" sz="2600" i="1" dirty="0"/>
              <a:t>φ</a:t>
            </a:r>
            <a:r>
              <a:rPr lang="en-GB" sz="2600" i="1" dirty="0"/>
              <a:t>(t)</a:t>
            </a:r>
          </a:p>
          <a:p>
            <a:r>
              <a:rPr lang="en-GB" sz="2400" dirty="0">
                <a:solidFill>
                  <a:srgbClr val="005DA2"/>
                </a:solidFill>
              </a:rPr>
              <a:t>Single beam passage </a:t>
            </a: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r>
              <a:rPr lang="en-GB" sz="2400" dirty="0">
                <a:solidFill>
                  <a:srgbClr val="C00000"/>
                </a:solidFill>
              </a:rPr>
              <a:t> linear accelerator</a:t>
            </a:r>
          </a:p>
          <a:p>
            <a:r>
              <a:rPr lang="en-GB" sz="2400" dirty="0">
                <a:solidFill>
                  <a:srgbClr val="005DA2"/>
                </a:solidFill>
              </a:rPr>
              <a:t>Beam - RF field synchronism at low energy is achieved by varying the drift tube length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600" dirty="0">
                <a:solidFill>
                  <a:srgbClr val="005DA2"/>
                </a:solidFill>
              </a:rPr>
              <a:t>Multiple beam passages 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r>
              <a:rPr lang="en-GB" sz="2600" dirty="0">
                <a:solidFill>
                  <a:srgbClr val="C00000"/>
                </a:solidFill>
              </a:rPr>
              <a:t> circular accelerator!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81522" y="3647216"/>
                <a:ext cx="3418953" cy="776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sSub>
                            <m:sSubPr>
                              <m:ctrlP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GB" sz="1700" b="0" i="1" smtClean="0">
                                          <a:latin typeface="Cambria Math" panose="02040503050406030204" pitchFamily="18" charset="0"/>
                                        </a:rPr>
                                        <m:t>𝑅𝐹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7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func>
                        </m:num>
                        <m:den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sSub>
                            <m:sSubPr>
                              <m:ctrlP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7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17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GB" sz="1700" i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522" y="3647216"/>
                <a:ext cx="3418953" cy="776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4814" y="4678712"/>
                <a:ext cx="7786275" cy="1338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gain  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∆E = q V T sin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𝑠𝑖𝑛</m:t>
                        </m:r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χ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χ</m:t>
                        </m:r>
                      </m:den>
                    </m:f>
                  </m:oMath>
                </a14:m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is a transit time factor in a gap of length </a:t>
                </a:r>
                <a:r>
                  <a:rPr lang="en-GB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χ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𝑔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</m:sSub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GB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   </a:t>
                </a:r>
                <a:r>
                  <a:rPr lang="en-GB" sz="2000" i="1" dirty="0">
                    <a:cs typeface="Arial" panose="020B0604020202020204" pitchFamily="34" charset="0"/>
                  </a:rPr>
                  <a:t>T </a:t>
                </a:r>
                <a:r>
                  <a:rPr lang="en-GB" sz="2000" dirty="0">
                    <a:solidFill>
                      <a:srgbClr val="005DA2"/>
                    </a:solidFill>
                    <a:cs typeface="Arial" panose="020B0604020202020204" pitchFamily="34" charset="0"/>
                  </a:rPr>
                  <a:t>describes</a:t>
                </a:r>
                <a:r>
                  <a:rPr lang="en-GB" sz="2000" i="1" dirty="0">
                    <a:cs typeface="Arial" panose="020B0604020202020204" pitchFamily="34" charset="0"/>
                  </a:rPr>
                  <a:t> </a:t>
                </a:r>
                <a:r>
                  <a:rPr lang="en-GB" sz="2000" dirty="0">
                    <a:solidFill>
                      <a:srgbClr val="005DA2"/>
                    </a:solidFill>
                    <a:cs typeface="Arial" panose="020B0604020202020204" pitchFamily="34" charset="0"/>
                  </a:rPr>
                  <a:t>reduction of acceleration efficiency due to finite velocity of a particle .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14" y="4678712"/>
                <a:ext cx="7786275" cy="1338508"/>
              </a:xfrm>
              <a:prstGeom prst="rect">
                <a:avLst/>
              </a:prstGeom>
              <a:blipFill>
                <a:blip r:embed="rId4"/>
                <a:stretch>
                  <a:fillRect l="-782" r="-313" b="-7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15"/>
          <p:cNvSpPr/>
          <p:nvPr/>
        </p:nvSpPr>
        <p:spPr>
          <a:xfrm>
            <a:off x="6257499" y="3581400"/>
            <a:ext cx="2667000" cy="1006031"/>
          </a:xfrm>
          <a:prstGeom prst="wedgeEllipseCallout">
            <a:avLst>
              <a:gd name="adj1" fmla="val -6199"/>
              <a:gd name="adj2" fmla="val 790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31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6627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Circular accelerator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2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5DA2"/>
                </a:solidFill>
              </a:rPr>
              <a:t>The bending magnetic field </a:t>
            </a:r>
            <a:r>
              <a:rPr lang="en-GB" sz="2200" i="1" dirty="0"/>
              <a:t>B</a:t>
            </a:r>
            <a:r>
              <a:rPr lang="en-GB" sz="2200" dirty="0">
                <a:solidFill>
                  <a:srgbClr val="005DA2"/>
                </a:solidFill>
              </a:rPr>
              <a:t> compensates the centrifugal force </a:t>
            </a:r>
            <a:r>
              <a:rPr lang="en-GB" sz="2200" i="1" dirty="0"/>
              <a:t>F</a:t>
            </a: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005DA2"/>
                </a:solidFill>
              </a:rPr>
              <a:t>Magnetic rigidity of a particle with momentum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  <a:r>
              <a:rPr lang="en-GB" sz="2200" i="1" dirty="0"/>
              <a:t>p = mv = m</a:t>
            </a:r>
            <a:r>
              <a:rPr lang="en-GB" sz="2200" i="1" baseline="-25000" dirty="0"/>
              <a:t>0 </a:t>
            </a:r>
            <a:r>
              <a:rPr lang="en-GB" sz="2200" i="1" dirty="0"/>
              <a:t>c</a:t>
            </a:r>
            <a:r>
              <a:rPr lang="el-GR" sz="2200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l-GR" sz="2200" i="1" dirty="0">
                <a:latin typeface="Calibri" panose="020F0502020204030204" pitchFamily="34" charset="0"/>
              </a:rPr>
              <a:t>γ</a:t>
            </a:r>
            <a:r>
              <a:rPr lang="en-GB" sz="2200" i="1" dirty="0">
                <a:latin typeface="Calibri" panose="020F0502020204030204" pitchFamily="34" charset="0"/>
              </a:rPr>
              <a:t> </a:t>
            </a:r>
            <a:r>
              <a:rPr lang="en-GB" sz="2200" dirty="0">
                <a:solidFill>
                  <a:srgbClr val="005DA2"/>
                </a:solidFill>
                <a:latin typeface="Calibri" panose="020F0502020204030204" pitchFamily="34" charset="0"/>
              </a:rPr>
              <a:t>is</a:t>
            </a:r>
            <a:endParaRPr lang="en-GB" sz="2200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   </a:t>
            </a:r>
            <a:endParaRPr lang="en-GB" sz="2000" b="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  </a:t>
            </a: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DA2"/>
                </a:solidFill>
              </a:rPr>
              <a:t> </a:t>
            </a:r>
            <a:endParaRPr lang="en-GB" sz="2200" dirty="0">
              <a:solidFill>
                <a:srgbClr val="005DA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5202-B920-42C2-810C-E2FA5A0949E8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868479-A33A-5944-A367-4108A1F0021C}"/>
              </a:ext>
            </a:extLst>
          </p:cNvPr>
          <p:cNvGrpSpPr>
            <a:grpSpLocks noChangeAspect="1"/>
          </p:cNvGrpSpPr>
          <p:nvPr/>
        </p:nvGrpSpPr>
        <p:grpSpPr>
          <a:xfrm>
            <a:off x="6196645" y="3985233"/>
            <a:ext cx="2384949" cy="2187482"/>
            <a:chOff x="2124253" y="1058238"/>
            <a:chExt cx="4752996" cy="53072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C71E08-FBEB-D848-86B6-8206A7486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253" y="1058238"/>
              <a:ext cx="4752996" cy="5307211"/>
            </a:xfrm>
            <a:prstGeom prst="rect">
              <a:avLst/>
            </a:prstGeom>
            <a:effectLst/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B2E45B-0BC3-A740-886F-D2615E5997E9}"/>
                </a:ext>
              </a:extLst>
            </p:cNvPr>
            <p:cNvCxnSpPr/>
            <p:nvPr/>
          </p:nvCxnSpPr>
          <p:spPr>
            <a:xfrm flipH="1" flipV="1">
              <a:off x="4684010" y="5194469"/>
              <a:ext cx="766168" cy="54649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A7084A-27E1-3D4A-8BE4-CE45EC2CE049}"/>
                </a:ext>
              </a:extLst>
            </p:cNvPr>
            <p:cNvCxnSpPr/>
            <p:nvPr/>
          </p:nvCxnSpPr>
          <p:spPr>
            <a:xfrm>
              <a:off x="4684010" y="4975604"/>
              <a:ext cx="0" cy="2188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FC3390-7C87-9846-A277-7B064C7CE9BD}"/>
                </a:ext>
              </a:extLst>
            </p:cNvPr>
            <p:cNvCxnSpPr/>
            <p:nvPr/>
          </p:nvCxnSpPr>
          <p:spPr>
            <a:xfrm>
              <a:off x="4495296" y="4805135"/>
              <a:ext cx="26886" cy="17046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09ACEF-6B7F-104F-8C93-DB70E99A2061}"/>
                </a:ext>
              </a:extLst>
            </p:cNvPr>
            <p:cNvCxnSpPr/>
            <p:nvPr/>
          </p:nvCxnSpPr>
          <p:spPr>
            <a:xfrm flipV="1">
              <a:off x="4495296" y="3205470"/>
              <a:ext cx="312837" cy="159966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9AA142-BE19-F34A-A0B8-5A434C515A35}"/>
                </a:ext>
              </a:extLst>
            </p:cNvPr>
            <p:cNvCxnSpPr/>
            <p:nvPr/>
          </p:nvCxnSpPr>
          <p:spPr>
            <a:xfrm>
              <a:off x="2854478" y="2816136"/>
              <a:ext cx="1953655" cy="3864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557A39-9C02-E247-8525-C1C544B11D28}"/>
                </a:ext>
              </a:extLst>
            </p:cNvPr>
            <p:cNvCxnSpPr/>
            <p:nvPr/>
          </p:nvCxnSpPr>
          <p:spPr>
            <a:xfrm flipV="1">
              <a:off x="2885571" y="2831287"/>
              <a:ext cx="0" cy="52863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CB0F2DA-A505-3641-9360-7D5D3B9B55F4}"/>
                </a:ext>
              </a:extLst>
            </p:cNvPr>
            <p:cNvCxnSpPr/>
            <p:nvPr/>
          </p:nvCxnSpPr>
          <p:spPr>
            <a:xfrm>
              <a:off x="2790321" y="3221604"/>
              <a:ext cx="95250" cy="16906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1F021D1-AF03-E342-81FD-317C5B5E4B22}"/>
                </a:ext>
              </a:extLst>
            </p:cNvPr>
            <p:cNvSpPr/>
            <p:nvPr/>
          </p:nvSpPr>
          <p:spPr>
            <a:xfrm rot="14703002">
              <a:off x="2692689" y="3154870"/>
              <a:ext cx="195263" cy="101203"/>
            </a:xfrm>
            <a:prstGeom prst="rightArrow">
              <a:avLst/>
            </a:prstGeom>
            <a:solidFill>
              <a:srgbClr val="00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457A21-7B63-5142-81D4-01E7314FC1D6}"/>
                </a:ext>
              </a:extLst>
            </p:cNvPr>
            <p:cNvSpPr/>
            <p:nvPr/>
          </p:nvSpPr>
          <p:spPr>
            <a:xfrm>
              <a:off x="4522182" y="3051732"/>
              <a:ext cx="544912" cy="5937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B4AB20-F264-474A-9195-40B101F52A30}"/>
                </a:ext>
              </a:extLst>
            </p:cNvPr>
            <p:cNvCxnSpPr/>
            <p:nvPr/>
          </p:nvCxnSpPr>
          <p:spPr>
            <a:xfrm flipV="1">
              <a:off x="4808133" y="1455460"/>
              <a:ext cx="389433" cy="17470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BB932D-0B27-5940-B383-F24B449E7C77}"/>
                </a:ext>
              </a:extLst>
            </p:cNvPr>
            <p:cNvCxnSpPr/>
            <p:nvPr/>
          </p:nvCxnSpPr>
          <p:spPr>
            <a:xfrm flipH="1" flipV="1">
              <a:off x="4794638" y="3221605"/>
              <a:ext cx="1843088" cy="39409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E83695-5C26-C541-9586-DED3E99F5041}"/>
                </a:ext>
              </a:extLst>
            </p:cNvPr>
            <p:cNvCxnSpPr/>
            <p:nvPr/>
          </p:nvCxnSpPr>
          <p:spPr>
            <a:xfrm>
              <a:off x="4522182" y="4975604"/>
              <a:ext cx="16182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D5D255-7DD6-EA47-BB87-6A95ECDE0B80}"/>
                </a:ext>
              </a:extLst>
            </p:cNvPr>
            <p:cNvCxnSpPr/>
            <p:nvPr/>
          </p:nvCxnSpPr>
          <p:spPr>
            <a:xfrm flipV="1">
              <a:off x="5197566" y="1311444"/>
              <a:ext cx="54748" cy="1440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30A77C-71D0-3541-8FA0-52826008FB24}"/>
                </a:ext>
              </a:extLst>
            </p:cNvPr>
            <p:cNvCxnSpPr/>
            <p:nvPr/>
          </p:nvCxnSpPr>
          <p:spPr>
            <a:xfrm>
              <a:off x="6415672" y="3559827"/>
              <a:ext cx="288032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94217" y="4071824"/>
            <a:ext cx="55070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5DA2"/>
                </a:solidFill>
              </a:rPr>
              <a:t>During acceleration (increase in momentum </a:t>
            </a:r>
            <a:r>
              <a:rPr lang="en-GB" sz="2200" i="1" dirty="0"/>
              <a:t>p</a:t>
            </a:r>
            <a:r>
              <a:rPr lang="en-GB" sz="2200" dirty="0">
                <a:solidFill>
                  <a:srgbClr val="005DA2"/>
                </a:solidFill>
              </a:rPr>
              <a:t>)</a:t>
            </a:r>
          </a:p>
          <a:p>
            <a:r>
              <a:rPr lang="en-GB" sz="2200" dirty="0">
                <a:solidFill>
                  <a:srgbClr val="005DA2"/>
                </a:solidFill>
              </a:rPr>
              <a:t>one needs to change either </a:t>
            </a:r>
          </a:p>
          <a:p>
            <a:r>
              <a:rPr lang="en-GB" sz="2200" i="1" dirty="0">
                <a:solidFill>
                  <a:srgbClr val="C00000"/>
                </a:solidFill>
              </a:rPr>
              <a:t>                       </a:t>
            </a:r>
            <a:r>
              <a:rPr lang="el-GR" sz="2200" i="1" dirty="0">
                <a:solidFill>
                  <a:srgbClr val="C00000"/>
                </a:solidFill>
              </a:rPr>
              <a:t>ρ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  <a:r>
              <a:rPr lang="en-GB" sz="2200" dirty="0">
                <a:solidFill>
                  <a:srgbClr val="C00000"/>
                </a:solidFill>
              </a:rPr>
              <a:t>→ cyclotron </a:t>
            </a:r>
            <a:r>
              <a:rPr lang="en-GB" sz="2200" dirty="0">
                <a:solidFill>
                  <a:srgbClr val="005DA2"/>
                </a:solidFill>
              </a:rPr>
              <a:t>or</a:t>
            </a:r>
          </a:p>
          <a:p>
            <a:r>
              <a:rPr lang="en-GB" sz="2200" i="1" dirty="0">
                <a:solidFill>
                  <a:srgbClr val="C00000"/>
                </a:solidFill>
              </a:rPr>
              <a:t>                       B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  <a:r>
              <a:rPr lang="en-GB" sz="2200" dirty="0">
                <a:solidFill>
                  <a:srgbClr val="C00000"/>
                </a:solidFill>
              </a:rPr>
              <a:t>→ synchrotron</a:t>
            </a:r>
            <a:r>
              <a:rPr lang="en-GB" sz="2200" dirty="0">
                <a:solidFill>
                  <a:srgbClr val="005DA2"/>
                </a:solidFill>
              </a:rPr>
              <a:t>      </a:t>
            </a:r>
          </a:p>
          <a:p>
            <a:r>
              <a:rPr lang="en-GB" sz="2200" dirty="0">
                <a:solidFill>
                  <a:srgbClr val="005DA2"/>
                </a:solidFill>
              </a:rPr>
              <a:t>There are other schemes:  synchrocyclotron, </a:t>
            </a:r>
            <a:r>
              <a:rPr lang="en-GB" sz="2200" dirty="0" err="1">
                <a:solidFill>
                  <a:srgbClr val="005DA2"/>
                </a:solidFill>
              </a:rPr>
              <a:t>microtron</a:t>
            </a:r>
            <a:r>
              <a:rPr lang="en-GB" sz="2200" dirty="0">
                <a:solidFill>
                  <a:srgbClr val="005DA2"/>
                </a:solidFill>
              </a:rPr>
              <a:t>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2928" y="589345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10000" y="21832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B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5DA2"/>
                </a:solidFill>
              </a:rPr>
              <a:t>-  the total integrated dipole magnetic field</a:t>
            </a:r>
          </a:p>
          <a:p>
            <a:r>
              <a:rPr lang="el-GR" i="1" dirty="0">
                <a:latin typeface="Calibri" panose="020F0502020204030204" pitchFamily="34" charset="0"/>
              </a:rPr>
              <a:t>ρ</a:t>
            </a:r>
            <a:r>
              <a:rPr lang="en-GB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5DA2"/>
                </a:solidFill>
              </a:rPr>
              <a:t>-  bending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19200" y="2158881"/>
                <a:ext cx="2061655" cy="694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158881"/>
                <a:ext cx="2061655" cy="694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3048000" y="3363694"/>
                <a:ext cx="1038746" cy="67127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363694"/>
                <a:ext cx="1038746" cy="671274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88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35520</TotalTime>
  <Words>3709</Words>
  <Application>Microsoft Macintosh PowerPoint</Application>
  <PresentationFormat>On-screen Show (4:3)</PresentationFormat>
  <Paragraphs>683</Paragraphs>
  <Slides>46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Recap of longitudinal beam dynamics.  RF gymnastics </vt:lpstr>
      <vt:lpstr>Outline</vt:lpstr>
      <vt:lpstr>Acceleration</vt:lpstr>
      <vt:lpstr>Electromagnetic force</vt:lpstr>
      <vt:lpstr>Relativistic kinematics. Reminder</vt:lpstr>
      <vt:lpstr> Acceleration  </vt:lpstr>
      <vt:lpstr> Acceleration: energy gain (1/2)</vt:lpstr>
      <vt:lpstr> Acceleration: energy gain (2/2)</vt:lpstr>
      <vt:lpstr> Circular accelerator </vt:lpstr>
      <vt:lpstr>Cyclotron</vt:lpstr>
      <vt:lpstr>Synchrotron. Synchronous particle</vt:lpstr>
      <vt:lpstr>Synchrotron: LHC magnetic cycle</vt:lpstr>
      <vt:lpstr>Synchrotron: RF frequency program</vt:lpstr>
      <vt:lpstr>Longitudinal beam dynamics </vt:lpstr>
      <vt:lpstr>Non-synchronous particle. First equation of longitudinal motion</vt:lpstr>
      <vt:lpstr>Non-synchronous particle. Dispersion effects</vt:lpstr>
      <vt:lpstr>Second equation of particle motion</vt:lpstr>
      <vt:lpstr>Phase equation. Small amplitude oscillations</vt:lpstr>
      <vt:lpstr>Small amplitude oscillations. Phase stability</vt:lpstr>
      <vt:lpstr>Phase equation. Large amplitude oscillations</vt:lpstr>
      <vt:lpstr>Hamiltonian of longitudinal motion</vt:lpstr>
      <vt:lpstr>Acceleration. Separatrix</vt:lpstr>
      <vt:lpstr>Acceleration. Transition crossing</vt:lpstr>
      <vt:lpstr>Acceleration. RF bucket</vt:lpstr>
      <vt:lpstr>Longitudinal phase space. Longitudinal phase space. Bucket area </vt:lpstr>
      <vt:lpstr>Longitudinal phase space. Bunch emittance</vt:lpstr>
      <vt:lpstr>Longitudinal bunch emittance</vt:lpstr>
      <vt:lpstr>Adiabaticity: why it is important?</vt:lpstr>
      <vt:lpstr>Energy loss</vt:lpstr>
      <vt:lpstr>Synchrotron frequency</vt:lpstr>
      <vt:lpstr>Discrete equations. Mapping/particle simulations</vt:lpstr>
      <vt:lpstr>Rf Manipulations</vt:lpstr>
      <vt:lpstr>LHC ion beam at CERN</vt:lpstr>
      <vt:lpstr>LHC ion beam production scheme</vt:lpstr>
      <vt:lpstr>Ion beam production at CERN</vt:lpstr>
      <vt:lpstr>RF gymnastics for Pb ion beam in CERN PS</vt:lpstr>
      <vt:lpstr>Controlled longitudinal emittance blow-up </vt:lpstr>
      <vt:lpstr>Controlled emittance blow-up by band-limited noise</vt:lpstr>
      <vt:lpstr>Phase error/shift</vt:lpstr>
      <vt:lpstr>Voltage mismatch. Bunch rotation</vt:lpstr>
      <vt:lpstr>Bunch rotation. Jump to unstable phase</vt:lpstr>
      <vt:lpstr>Fixed-frequency acceleration  of ion beam in the SPS</vt:lpstr>
      <vt:lpstr>Momentum slip-stacking of ion beam in the SPS</vt:lpstr>
      <vt:lpstr>Particle simulations of ion beam in the SPS. Momentum slip-stacking and bunch rotation</vt:lpstr>
      <vt:lpstr> </vt:lpstr>
      <vt:lpstr>Accelerators used for ions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Ultimate intensity in the SPS: longitudinal plane</dc:title>
  <dc:creator>elenas</dc:creator>
  <cp:lastModifiedBy>Microsoft Office User</cp:lastModifiedBy>
  <cp:revision>1030</cp:revision>
  <dcterms:created xsi:type="dcterms:W3CDTF">2010-06-16T14:40:48Z</dcterms:created>
  <dcterms:modified xsi:type="dcterms:W3CDTF">2019-10-29T05:59:42Z</dcterms:modified>
</cp:coreProperties>
</file>