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355" r:id="rId3"/>
    <p:sldId id="358" r:id="rId4"/>
    <p:sldId id="359" r:id="rId5"/>
    <p:sldId id="270" r:id="rId6"/>
    <p:sldId id="371" r:id="rId7"/>
    <p:sldId id="363" r:id="rId8"/>
    <p:sldId id="324" r:id="rId9"/>
    <p:sldId id="271" r:id="rId10"/>
    <p:sldId id="272" r:id="rId11"/>
    <p:sldId id="374" r:id="rId12"/>
    <p:sldId id="317" r:id="rId13"/>
    <p:sldId id="372" r:id="rId14"/>
    <p:sldId id="373" r:id="rId15"/>
    <p:sldId id="318" r:id="rId16"/>
    <p:sldId id="319" r:id="rId17"/>
    <p:sldId id="320" r:id="rId18"/>
    <p:sldId id="321" r:id="rId19"/>
    <p:sldId id="322" r:id="rId20"/>
    <p:sldId id="362" r:id="rId21"/>
    <p:sldId id="327" r:id="rId22"/>
    <p:sldId id="325" r:id="rId23"/>
    <p:sldId id="326" r:id="rId24"/>
    <p:sldId id="349" r:id="rId25"/>
    <p:sldId id="352" r:id="rId26"/>
    <p:sldId id="383" r:id="rId27"/>
    <p:sldId id="350" r:id="rId28"/>
    <p:sldId id="366" r:id="rId29"/>
    <p:sldId id="323" r:id="rId30"/>
    <p:sldId id="302" r:id="rId31"/>
    <p:sldId id="303" r:id="rId32"/>
    <p:sldId id="304" r:id="rId33"/>
    <p:sldId id="305" r:id="rId34"/>
    <p:sldId id="315" r:id="rId35"/>
    <p:sldId id="316" r:id="rId36"/>
    <p:sldId id="356" r:id="rId37"/>
    <p:sldId id="340" r:id="rId38"/>
    <p:sldId id="354" r:id="rId39"/>
    <p:sldId id="259" r:id="rId40"/>
    <p:sldId id="328" r:id="rId41"/>
    <p:sldId id="338" r:id="rId42"/>
    <p:sldId id="357" r:id="rId43"/>
    <p:sldId id="262" r:id="rId44"/>
    <p:sldId id="336" r:id="rId45"/>
    <p:sldId id="264" r:id="rId46"/>
    <p:sldId id="367" r:id="rId47"/>
    <p:sldId id="368" r:id="rId48"/>
    <p:sldId id="265" r:id="rId49"/>
    <p:sldId id="384" r:id="rId50"/>
    <p:sldId id="375" r:id="rId51"/>
    <p:sldId id="386" r:id="rId52"/>
    <p:sldId id="387" r:id="rId53"/>
    <p:sldId id="388" r:id="rId54"/>
    <p:sldId id="376" r:id="rId55"/>
    <p:sldId id="385" r:id="rId56"/>
    <p:sldId id="331" r:id="rId57"/>
    <p:sldId id="377" r:id="rId58"/>
    <p:sldId id="378" r:id="rId59"/>
    <p:sldId id="379" r:id="rId60"/>
    <p:sldId id="380" r:id="rId61"/>
    <p:sldId id="381" r:id="rId62"/>
    <p:sldId id="332" r:id="rId63"/>
    <p:sldId id="333" r:id="rId64"/>
    <p:sldId id="341" r:id="rId65"/>
    <p:sldId id="382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097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image" Target="../media/image10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60C29-D794-420C-AC36-32A3599EA889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5CCC1-73EC-4ACA-A755-F025E5347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1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AB4D2-FAA5-473D-9D40-67FA375B75ED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14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3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73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41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5044-2B2C-4DDF-8A52-AA85F8BEB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39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4C802-D914-4A45-9A13-DEAA8919F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4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40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2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8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0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19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0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32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42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86C36-AD53-48E8-8A2C-B6BA6DDD870D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5513C-475D-4DED-8343-F9822D2E9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67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wmf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16632"/>
            <a:ext cx="3888432" cy="1872208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800080"/>
                </a:solidFill>
              </a:rPr>
              <a:t>Leonid Grigorenko</a:t>
            </a:r>
            <a:endParaRPr lang="en-GB" sz="700" dirty="0">
              <a:solidFill>
                <a:srgbClr val="800080"/>
              </a:solidFill>
            </a:endParaRPr>
          </a:p>
          <a:p>
            <a:pPr algn="l">
              <a:lnSpc>
                <a:spcPct val="120000"/>
              </a:lnSpc>
              <a:defRPr/>
            </a:pPr>
            <a:endParaRPr lang="en-GB" sz="700" dirty="0">
              <a:solidFill>
                <a:srgbClr val="0000CC"/>
              </a:solidFill>
            </a:endParaRPr>
          </a:p>
          <a:p>
            <a:pPr algn="l">
              <a:lnSpc>
                <a:spcPct val="120000"/>
              </a:lnSpc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Flerov Laboratory of Nuclear Reactions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JINR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Dubna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9025" y="2564904"/>
            <a:ext cx="8304165" cy="1080120"/>
          </a:xfrm>
          <a:gradFill flip="none" rotWithShape="1">
            <a:gsLst>
              <a:gs pos="0">
                <a:srgbClr val="F4A6F6"/>
              </a:gs>
              <a:gs pos="5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CC"/>
                </a:solidFill>
              </a:rPr>
              <a:t>Towards nuclear physics in electron – radioactive ion collisions</a:t>
            </a:r>
            <a:endParaRPr lang="ru-RU" sz="2400" b="1" dirty="0" smtClean="0">
              <a:solidFill>
                <a:srgbClr val="0000CC"/>
              </a:solidFill>
            </a:endParaRPr>
          </a:p>
        </p:txBody>
      </p:sp>
      <p:pic>
        <p:nvPicPr>
          <p:cNvPr id="1026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06976"/>
            <a:ext cx="1844447" cy="15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lerovlab.jinr.ru/flnr/dimg/flerovlab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183299"/>
            <a:ext cx="2232248" cy="1487235"/>
          </a:xfrm>
          <a:prstGeom prst="rect">
            <a:avLst/>
          </a:prstGeom>
          <a:noFill/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En_tet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6237312"/>
            <a:ext cx="914400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</a:t>
            </a:r>
            <a:r>
              <a:rPr lang="en-US" sz="1600" dirty="0"/>
              <a:t>Joint US-CERN-Japan-Russia International Accelerator School 2019, Ion Colliders Dubna,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28 </a:t>
            </a:r>
            <a:r>
              <a:rPr lang="en-US" sz="1600" dirty="0"/>
              <a:t>October — 7 November 2019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4264" y="155718"/>
            <a:ext cx="8647238" cy="465268"/>
          </a:xfrm>
          <a:effectLst/>
        </p:spPr>
        <p:txBody>
          <a:bodyPr rtlCol="0" anchor="t">
            <a:normAutofit fontScale="90000"/>
          </a:bodyPr>
          <a:lstStyle/>
          <a:p>
            <a:pPr algn="l">
              <a:defRPr/>
            </a:pPr>
            <a:r>
              <a:rPr lang="en-US" sz="3200" dirty="0">
                <a:solidFill>
                  <a:srgbClr val="0000CC"/>
                </a:solidFill>
              </a:rPr>
              <a:t>Motivation – </a:t>
            </a:r>
            <a:r>
              <a:rPr lang="en-US" sz="3200" dirty="0" smtClean="0">
                <a:solidFill>
                  <a:srgbClr val="0000CC"/>
                </a:solidFill>
              </a:rPr>
              <a:t>Applications </a:t>
            </a:r>
            <a:r>
              <a:rPr lang="en-US" sz="3200" dirty="0" smtClean="0">
                <a:solidFill>
                  <a:srgbClr val="0000CC"/>
                </a:solidFill>
              </a:rPr>
              <a:t>to </a:t>
            </a:r>
            <a:r>
              <a:rPr lang="en-GB" sz="3200" dirty="0" smtClean="0">
                <a:solidFill>
                  <a:srgbClr val="0000CC"/>
                </a:solidFill>
              </a:rPr>
              <a:t>neutron stars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9" name="Picture 2" descr="C:\presentations\2012-FRRC-lectures\ton_ct12_z7_cs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77466"/>
            <a:ext cx="3960440" cy="26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 flipV="1">
            <a:off x="474731" y="3284984"/>
            <a:ext cx="2423992" cy="24124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410" name="Picture 2" descr="C:\presentations\2012-BB\neutron_star_interior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38" y="3068960"/>
            <a:ext cx="3626304" cy="2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09235" y="2559140"/>
            <a:ext cx="3600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Known nuclei: practically symmetric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nuclear matter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0072" y="2350621"/>
            <a:ext cx="378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Neutron star: very large nucleus  with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absolutely asymmetric nuclear matter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395536" y="870699"/>
            <a:ext cx="4392488" cy="68609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All the heavy elements in the Universe are produced in explosive </a:t>
            </a:r>
            <a:r>
              <a:rPr lang="en-US" b="1" dirty="0" err="1" smtClean="0">
                <a:solidFill>
                  <a:srgbClr val="FF0000"/>
                </a:solidFill>
              </a:rPr>
              <a:t>nucleosynthesys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1187624" y="6021288"/>
            <a:ext cx="6801058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Moving towards the </a:t>
            </a:r>
            <a:r>
              <a:rPr lang="en-US" b="1" dirty="0" err="1" smtClean="0">
                <a:solidFill>
                  <a:srgbClr val="FF0000"/>
                </a:solidFill>
              </a:rPr>
              <a:t>driplines</a:t>
            </a:r>
            <a:r>
              <a:rPr lang="en-US" b="1" dirty="0" smtClean="0">
                <a:solidFill>
                  <a:srgbClr val="FF0000"/>
                </a:solidFill>
              </a:rPr>
              <a:t> we get experimental knowledge about more and more asymmetric nuclear matter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395536" y="1739755"/>
            <a:ext cx="4392488" cy="61086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Supernovae explosions. How we get from neutron star to Supernova?</a:t>
            </a: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5148064" y="872349"/>
            <a:ext cx="3576286" cy="52068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PV = (m/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m)</a:t>
            </a:r>
            <a:r>
              <a:rPr lang="en-US" b="1" dirty="0" smtClean="0">
                <a:solidFill>
                  <a:srgbClr val="FF0000"/>
                </a:solidFill>
              </a:rPr>
              <a:t> RT  </a:t>
            </a: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5148064" y="1587073"/>
            <a:ext cx="3576286" cy="66241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quation of state for ideal gas. What about nuclear matter?</a:t>
            </a:r>
          </a:p>
        </p:txBody>
      </p:sp>
    </p:spTree>
    <p:extLst>
      <p:ext uri="{BB962C8B-B14F-4D97-AF65-F5344CB8AC3E}">
        <p14:creationId xmlns:p14="http://schemas.microsoft.com/office/powerpoint/2010/main" val="23804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6099"/>
            <a:ext cx="8352928" cy="546687"/>
          </a:xfrm>
          <a:effectLst/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200" dirty="0">
                <a:solidFill>
                  <a:srgbClr val="0000CC"/>
                </a:solidFill>
              </a:rPr>
              <a:t>Motivation </a:t>
            </a:r>
            <a:r>
              <a:rPr lang="en-US" sz="3200" dirty="0" smtClean="0">
                <a:solidFill>
                  <a:srgbClr val="0000CC"/>
                </a:solidFill>
              </a:rPr>
              <a:t>for nuclear technology. “Cold </a:t>
            </a:r>
            <a:r>
              <a:rPr lang="en-US" sz="3200" dirty="0" smtClean="0">
                <a:solidFill>
                  <a:srgbClr val="0000CC"/>
                </a:solidFill>
              </a:rPr>
              <a:t>sterilization” 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69367" y="986613"/>
            <a:ext cx="3456384" cy="129150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Sterilization without thermal processing, e.g. by gas, x-rays, UV light, electron beam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76" y="1559716"/>
            <a:ext cx="4922761" cy="327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369367" y="2564904"/>
            <a:ext cx="3456384" cy="165618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One type of CS is very special. The only applicable in faint applications like molecular microbiology, etc.: </a:t>
            </a:r>
            <a:r>
              <a:rPr lang="en-US" b="1" dirty="0" err="1" smtClean="0">
                <a:solidFill>
                  <a:srgbClr val="FF0000"/>
                </a:solidFill>
              </a:rPr>
              <a:t>nuclearpore</a:t>
            </a:r>
            <a:r>
              <a:rPr lang="en-US" b="1" dirty="0" smtClean="0">
                <a:solidFill>
                  <a:srgbClr val="FF0000"/>
                </a:solidFill>
              </a:rPr>
              <a:t> membrane sterilization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41429" y="4437112"/>
            <a:ext cx="3456385" cy="76073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Pores from 10 to 0.01 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m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Even virus can not get through!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341430" y="5443243"/>
            <a:ext cx="3456385" cy="119994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Production: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- Heavy ion irradiation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- Chemical “track etching”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4644008" y="808187"/>
            <a:ext cx="3456385" cy="59997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Mass production at </a:t>
            </a:r>
            <a:r>
              <a:rPr lang="en-US" b="1" dirty="0" err="1" smtClean="0">
                <a:solidFill>
                  <a:srgbClr val="FF0000"/>
                </a:solidFill>
              </a:rPr>
              <a:t>Flerov</a:t>
            </a:r>
            <a:r>
              <a:rPr lang="en-US" b="1" dirty="0" smtClean="0">
                <a:solidFill>
                  <a:srgbClr val="FF0000"/>
                </a:solidFill>
              </a:rPr>
              <a:t> Lab.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387" name="Picture 3" descr="C:\presentations\2012-BB\Cje-fe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20" y="4941168"/>
            <a:ext cx="2304255" cy="16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presentations\2012-BB\b817116e-f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41168"/>
            <a:ext cx="2338752" cy="17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9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Exotic things near the driplines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250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 flipH="1">
            <a:off x="1306539" y="4534744"/>
            <a:ext cx="1868" cy="4719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endCxn id="29" idx="2"/>
          </p:cNvCxnSpPr>
          <p:nvPr/>
        </p:nvCxnSpPr>
        <p:spPr>
          <a:xfrm>
            <a:off x="755770" y="4967882"/>
            <a:ext cx="454027" cy="92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730695" y="4456348"/>
            <a:ext cx="1868" cy="47192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14" idx="1"/>
            <a:endCxn id="18" idx="1"/>
          </p:cNvCxnSpPr>
          <p:nvPr/>
        </p:nvCxnSpPr>
        <p:spPr>
          <a:xfrm>
            <a:off x="687502" y="3321920"/>
            <a:ext cx="346717" cy="4267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1138477" y="3458762"/>
            <a:ext cx="256396" cy="3367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8" y="44624"/>
            <a:ext cx="9036496" cy="669925"/>
          </a:xfrm>
          <a:effectLst/>
        </p:spPr>
        <p:txBody>
          <a:bodyPr rtlCol="0" anchor="t">
            <a:normAutofit fontScale="90000"/>
          </a:bodyPr>
          <a:lstStyle/>
          <a:p>
            <a:pPr algn="l">
              <a:defRPr/>
            </a:pPr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Ordinary things deep in the nuclear stability valley</a:t>
            </a:r>
            <a:r>
              <a:rPr lang="ru-RU" sz="3200" dirty="0">
                <a:solidFill>
                  <a:srgbClr val="0000CC"/>
                </a:solidFill>
                <a:latin typeface="Calibri" pitchFamily="34" charset="0"/>
              </a:rPr>
              <a:t/>
            </a:r>
            <a:br>
              <a:rPr lang="ru-RU" sz="3200" dirty="0">
                <a:solidFill>
                  <a:srgbClr val="0000CC"/>
                </a:solidFill>
                <a:latin typeface="Calibri" pitchFamily="34" charset="0"/>
              </a:rPr>
            </a:br>
            <a:r>
              <a:rPr lang="en-GB" sz="3200" dirty="0" smtClean="0">
                <a:solidFill>
                  <a:srgbClr val="0000CC"/>
                </a:solidFill>
              </a:rPr>
              <a:t>Saturation </a:t>
            </a:r>
            <a:r>
              <a:rPr lang="en-GB" sz="3200" dirty="0" smtClean="0">
                <a:solidFill>
                  <a:srgbClr val="0000CC"/>
                </a:solidFill>
              </a:rPr>
              <a:t>of nuclear forces. Saturation of nuclear density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3568" y="248825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298500" y="248825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Прямая соединительная линия 3"/>
          <p:cNvCxnSpPr>
            <a:stCxn id="2" idx="6"/>
            <a:endCxn id="5" idx="2"/>
          </p:cNvCxnSpPr>
          <p:nvPr/>
        </p:nvCxnSpPr>
        <p:spPr>
          <a:xfrm>
            <a:off x="899592" y="2596262"/>
            <a:ext cx="3989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07704" y="2411596"/>
            <a:ext cx="61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1/2</a:t>
            </a:r>
            <a:endParaRPr lang="en-US" sz="2400" dirty="0"/>
          </a:p>
        </p:txBody>
      </p:sp>
      <p:sp>
        <p:nvSpPr>
          <p:cNvPr id="14" name="Овал 13"/>
          <p:cNvSpPr/>
          <p:nvPr/>
        </p:nvSpPr>
        <p:spPr>
          <a:xfrm>
            <a:off x="655866" y="32902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1349300" y="329028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Прямая соединительная линия 15"/>
          <p:cNvCxnSpPr>
            <a:stCxn id="14" idx="6"/>
            <a:endCxn id="15" idx="2"/>
          </p:cNvCxnSpPr>
          <p:nvPr/>
        </p:nvCxnSpPr>
        <p:spPr>
          <a:xfrm>
            <a:off x="871890" y="3398296"/>
            <a:ext cx="4774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13936" y="3436812"/>
            <a:ext cx="61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3/3</a:t>
            </a:r>
            <a:endParaRPr lang="en-US" sz="2400" dirty="0"/>
          </a:p>
        </p:txBody>
      </p:sp>
      <p:sp>
        <p:nvSpPr>
          <p:cNvPr id="18" name="Овал 17"/>
          <p:cNvSpPr/>
          <p:nvPr/>
        </p:nvSpPr>
        <p:spPr>
          <a:xfrm>
            <a:off x="1002583" y="371703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Прямая соединительная линия 22"/>
          <p:cNvCxnSpPr>
            <a:stCxn id="25" idx="1"/>
            <a:endCxn id="29" idx="5"/>
          </p:cNvCxnSpPr>
          <p:nvPr/>
        </p:nvCxnSpPr>
        <p:spPr>
          <a:xfrm>
            <a:off x="647477" y="4378762"/>
            <a:ext cx="746708" cy="6747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30" idx="7"/>
            <a:endCxn id="26" idx="3"/>
          </p:cNvCxnSpPr>
          <p:nvPr/>
        </p:nvCxnSpPr>
        <p:spPr>
          <a:xfrm flipV="1">
            <a:off x="831562" y="4531514"/>
            <a:ext cx="409871" cy="3470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615841" y="434712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Овал 25"/>
          <p:cNvSpPr/>
          <p:nvPr/>
        </p:nvSpPr>
        <p:spPr>
          <a:xfrm>
            <a:off x="1209797" y="434712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Прямая соединительная линия 26"/>
          <p:cNvCxnSpPr>
            <a:stCxn id="25" idx="6"/>
            <a:endCxn id="26" idx="2"/>
          </p:cNvCxnSpPr>
          <p:nvPr/>
        </p:nvCxnSpPr>
        <p:spPr>
          <a:xfrm>
            <a:off x="831865" y="4455138"/>
            <a:ext cx="3779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62551" y="4473384"/>
            <a:ext cx="61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6/4</a:t>
            </a:r>
            <a:endParaRPr lang="en-US" sz="2400" dirty="0"/>
          </a:p>
        </p:txBody>
      </p:sp>
      <p:sp>
        <p:nvSpPr>
          <p:cNvPr id="29" name="Овал 28"/>
          <p:cNvSpPr/>
          <p:nvPr/>
        </p:nvSpPr>
        <p:spPr>
          <a:xfrm>
            <a:off x="1209797" y="486916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Овал 29"/>
          <p:cNvSpPr/>
          <p:nvPr/>
        </p:nvSpPr>
        <p:spPr>
          <a:xfrm>
            <a:off x="647174" y="484691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07" y="3099660"/>
            <a:ext cx="5621393" cy="367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98542" y="5332157"/>
            <a:ext cx="2608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Binding energy per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nucleon is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n!/n = (n-1)!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251520" y="1175786"/>
            <a:ext cx="2520280" cy="97244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Trivial model of the “global distance-independent interactions”</a:t>
            </a:r>
            <a:endParaRPr lang="en-US" sz="1600" b="1" dirty="0" smtClean="0">
              <a:solidFill>
                <a:srgbClr val="0000B8"/>
              </a:solidFill>
            </a:endParaRP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3203848" y="1193036"/>
            <a:ext cx="1817948" cy="96850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In reality binding energy per nucleon saturates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5212003" y="1175786"/>
            <a:ext cx="1817948" cy="97244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Consequence of the short range nuclear force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7253211" y="1175786"/>
            <a:ext cx="1817948" cy="97244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Consequence of Pauli principle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4211960" y="2364482"/>
            <a:ext cx="4104456" cy="51214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Result: density also saturates. Like in liquid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00192" y="5006666"/>
            <a:ext cx="2116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Binding energy </a:t>
            </a:r>
            <a:br>
              <a:rPr lang="en-US" sz="2400" dirty="0" smtClean="0"/>
            </a:br>
            <a:r>
              <a:rPr lang="en-US" sz="2400" dirty="0" smtClean="0"/>
              <a:t>per nucleon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71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856984" cy="669925"/>
          </a:xfrm>
          <a:effectLst/>
        </p:spPr>
        <p:txBody>
          <a:bodyPr rtlCol="0" anchor="t">
            <a:normAutofit fontScale="90000"/>
          </a:bodyPr>
          <a:lstStyle/>
          <a:p>
            <a:pPr algn="l">
              <a:defRPr/>
            </a:pPr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Ordinary things deep in the nuclear stability 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valley. </a:t>
            </a:r>
            <a:b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</a:br>
            <a:r>
              <a:rPr lang="en-GB" sz="3200" dirty="0" smtClean="0">
                <a:solidFill>
                  <a:srgbClr val="0000CC"/>
                </a:solidFill>
              </a:rPr>
              <a:t>Liquid drop </a:t>
            </a:r>
            <a:r>
              <a:rPr lang="en-GB" sz="3200" dirty="0" smtClean="0">
                <a:solidFill>
                  <a:srgbClr val="0000CC"/>
                </a:solidFill>
              </a:rPr>
              <a:t>model of nucleus. </a:t>
            </a:r>
            <a:r>
              <a:rPr lang="en-GB" sz="3200" dirty="0" smtClean="0">
                <a:solidFill>
                  <a:srgbClr val="0000CC"/>
                </a:solidFill>
              </a:rPr>
              <a:t>Bethe–</a:t>
            </a:r>
            <a:r>
              <a:rPr lang="en-GB" sz="3200" dirty="0" err="1" smtClean="0">
                <a:solidFill>
                  <a:srgbClr val="0000CC"/>
                </a:solidFill>
              </a:rPr>
              <a:t>Weizsäcker</a:t>
            </a:r>
            <a:r>
              <a:rPr lang="en-GB" sz="3200" dirty="0" smtClean="0">
                <a:solidFill>
                  <a:srgbClr val="0000CC"/>
                </a:solidFill>
              </a:rPr>
              <a:t> formula.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2320" name="Picture 32" descr="C:\temp\downloads\f2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4680520" cy="357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1" name="Picture 33" descr="C:\temp\downloads\atomic-nucleus-liquid-drop-mode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93263"/>
            <a:ext cx="229658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539552" y="5445224"/>
            <a:ext cx="2119800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Nucleus is a drop of “nuclear liquid” with  r = r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0</a:t>
            </a:r>
            <a:r>
              <a:rPr lang="en-US" sz="1600" b="1" dirty="0" smtClean="0">
                <a:solidFill>
                  <a:srgbClr val="FF0000"/>
                </a:solidFill>
              </a:rPr>
              <a:t> A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1/3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084168" y="5445224"/>
            <a:ext cx="2119800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Quantitative explanation of fission in heavy nuclei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260071" y="5445477"/>
            <a:ext cx="2119800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Quantitative explanation of nuclear masses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467544" y="260648"/>
            <a:ext cx="627778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Nucleon 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halo. One-nucleon halo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15914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5313078" cy="388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285962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4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856372" y="6011440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93432"/>
            <a:ext cx="6984776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Borromean 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nuclei. Two-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Nucleon 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halo. 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3" y="1124744"/>
            <a:ext cx="4620145" cy="236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4653136"/>
            <a:ext cx="4752528" cy="151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24670"/>
            <a:ext cx="2962598" cy="254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presentations\2012-FRRC-lectures\Halo_Nucle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49" y="1484784"/>
            <a:ext cx="3322638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5486849" y="910866"/>
            <a:ext cx="3024336" cy="35789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Abnormal valence orbital size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755576" y="4077072"/>
            <a:ext cx="3024336" cy="3600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err="1" smtClean="0">
                <a:solidFill>
                  <a:srgbClr val="FF0000"/>
                </a:solidFill>
              </a:rPr>
              <a:t>Borromean</a:t>
            </a:r>
            <a:r>
              <a:rPr lang="en-GB" sz="1600" b="1" dirty="0" smtClean="0">
                <a:solidFill>
                  <a:srgbClr val="FF0000"/>
                </a:solidFill>
              </a:rPr>
              <a:t> property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636000" y="3689129"/>
            <a:ext cx="3024336" cy="28803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Curious spatial correlations</a:t>
            </a:r>
          </a:p>
        </p:txBody>
      </p:sp>
    </p:spTree>
    <p:extLst>
      <p:ext uri="{BB962C8B-B14F-4D97-AF65-F5344CB8AC3E}">
        <p14:creationId xmlns:p14="http://schemas.microsoft.com/office/powerpoint/2010/main" val="6952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856372" y="6011440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467544" y="260648"/>
            <a:ext cx="627778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Soft dipole mode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72" y="1376857"/>
            <a:ext cx="485234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524"/>
            <a:ext cx="4917317" cy="76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33886"/>
            <a:ext cx="2171460" cy="52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872255"/>
              </p:ext>
            </p:extLst>
          </p:nvPr>
        </p:nvGraphicFramePr>
        <p:xfrm>
          <a:off x="323528" y="1052907"/>
          <a:ext cx="3598498" cy="28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Graph" r:id="rId6" imgW="9712800" imgH="7034400" progId="Origin50.Graph">
                  <p:embed/>
                </p:oleObj>
              </mc:Choice>
              <mc:Fallback>
                <p:oleObj name="Graph" r:id="rId6" imgW="9712800" imgH="7034400" progId="Origin50.Graph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052907"/>
                        <a:ext cx="3598498" cy="28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Блок-схема: альтернативный процесс 8"/>
          <p:cNvSpPr/>
          <p:nvPr/>
        </p:nvSpPr>
        <p:spPr>
          <a:xfrm>
            <a:off x="539552" y="5373216"/>
            <a:ext cx="3816424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Existence of soft dipole mode strongly influence the </a:t>
            </a:r>
            <a:r>
              <a:rPr lang="en-GB" sz="1600" b="1" dirty="0" err="1" smtClean="0">
                <a:solidFill>
                  <a:srgbClr val="FF0000"/>
                </a:solidFill>
              </a:rPr>
              <a:t>nonresonant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radiative</a:t>
            </a:r>
            <a:r>
              <a:rPr lang="en-GB" sz="1600" b="1" dirty="0" smtClean="0">
                <a:solidFill>
                  <a:srgbClr val="FF0000"/>
                </a:solidFill>
              </a:rPr>
              <a:t> capture rate in astrophysics</a:t>
            </a:r>
          </a:p>
        </p:txBody>
      </p:sp>
    </p:spTree>
    <p:extLst>
      <p:ext uri="{BB962C8B-B14F-4D97-AF65-F5344CB8AC3E}">
        <p14:creationId xmlns:p14="http://schemas.microsoft.com/office/powerpoint/2010/main" val="294701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266373"/>
            <a:ext cx="4917232" cy="1143000"/>
          </a:xfrm>
          <a:effectLst/>
        </p:spPr>
        <p:txBody>
          <a:bodyPr anchor="t">
            <a:normAutofit fontScale="90000"/>
          </a:bodyPr>
          <a:lstStyle/>
          <a:p>
            <a:pPr algn="l" eaLnBrk="1" hangingPunct="1"/>
            <a:r>
              <a:rPr lang="en-GB" sz="3200" dirty="0" smtClean="0">
                <a:solidFill>
                  <a:srgbClr val="0000CC"/>
                </a:solidFill>
              </a:rPr>
              <a:t>Two-proton radioactivity:</a:t>
            </a:r>
            <a:r>
              <a:rPr lang="ru-RU" sz="3200" dirty="0">
                <a:solidFill>
                  <a:srgbClr val="0000CC"/>
                </a:solidFill>
              </a:rPr>
              <a:t/>
            </a:r>
            <a:br>
              <a:rPr lang="ru-RU" sz="3200" dirty="0">
                <a:solidFill>
                  <a:srgbClr val="0000CC"/>
                </a:solidFill>
              </a:rPr>
            </a:br>
            <a:r>
              <a:rPr lang="en-GB" sz="3200" dirty="0" smtClean="0">
                <a:solidFill>
                  <a:srgbClr val="0000CC"/>
                </a:solidFill>
              </a:rPr>
              <a:t>a qualitative view  </a:t>
            </a:r>
            <a:br>
              <a:rPr lang="en-GB" sz="3200" dirty="0" smtClean="0">
                <a:solidFill>
                  <a:srgbClr val="0000CC"/>
                </a:solidFill>
              </a:rPr>
            </a:br>
            <a:endParaRPr lang="ru-RU" sz="3200" dirty="0" smtClean="0">
              <a:solidFill>
                <a:srgbClr val="0000CC"/>
              </a:solidFill>
            </a:endParaRPr>
          </a:p>
        </p:txBody>
      </p:sp>
      <p:graphicFrame>
        <p:nvGraphicFramePr>
          <p:cNvPr id="19459" name="Object 2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251521" y="1675662"/>
          <a:ext cx="2952328" cy="1680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orelDRAW" r:id="rId3" imgW="5145024" imgH="2929128" progId="CorelDRAW.Graphic.11">
                  <p:embed/>
                </p:oleObj>
              </mc:Choice>
              <mc:Fallback>
                <p:oleObj name="CorelDRAW" r:id="rId3" imgW="5145024" imgH="2929128" progId="CorelDRAW.Graphic.11">
                  <p:embed/>
                  <p:pic>
                    <p:nvPicPr>
                      <p:cNvPr id="1945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1" y="1675662"/>
                        <a:ext cx="2952328" cy="1680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3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3393483" y="2348880"/>
          <a:ext cx="3168352" cy="1825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CorelDRAW" r:id="rId5" imgW="6026760" imgH="3472560" progId="CorelDRAW.Graphic.11">
                  <p:embed/>
                </p:oleObj>
              </mc:Choice>
              <mc:Fallback>
                <p:oleObj name="CorelDRAW" r:id="rId5" imgW="6026760" imgH="3472560" progId="CorelDRAW.Graphic.11">
                  <p:embed/>
                  <p:pic>
                    <p:nvPicPr>
                      <p:cNvPr id="1946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3483" y="2348880"/>
                        <a:ext cx="3168352" cy="1825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Блок-схема: альтернативный процесс 6"/>
          <p:cNvSpPr/>
          <p:nvPr/>
        </p:nvSpPr>
        <p:spPr>
          <a:xfrm>
            <a:off x="251520" y="4311406"/>
            <a:ext cx="4104456" cy="93677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rgbClr val="0000B8"/>
                </a:solidFill>
              </a:rPr>
              <a:t>Classical case: </a:t>
            </a:r>
          </a:p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one particle emission is always possible 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977659" y="4293096"/>
            <a:ext cx="3816424" cy="95508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rgbClr val="0000B8"/>
                </a:solidFill>
              </a:rPr>
              <a:t>Quantum mechanical case: </a:t>
            </a:r>
          </a:p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it could be that both particles should </a:t>
            </a:r>
          </a:p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be emitted simultaneously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195737" y="5462750"/>
            <a:ext cx="6624735" cy="115212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FF0000"/>
                </a:solidFill>
              </a:rPr>
              <a:t>No deeper bound orbitals.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FF0000"/>
                </a:solidFill>
              </a:rPr>
              <a:t>The common orbital for two protons exists only when both are “inside”. 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FF0000"/>
                </a:solidFill>
              </a:rPr>
              <a:t>When one of them goes out, their common orbital do not exist any more and the second HAS to go out instantaneously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51520" y="5464204"/>
            <a:ext cx="1656184" cy="115212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Exclusive Quantum-Mechanical phenomenon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7033709" y="2492896"/>
            <a:ext cx="1630575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800080"/>
                </a:solidFill>
              </a:rPr>
              <a:t>Goldansky</a:t>
            </a:r>
            <a:r>
              <a:rPr lang="en-US" sz="1600" dirty="0" smtClean="0">
                <a:solidFill>
                  <a:srgbClr val="800080"/>
                </a:solidFill>
              </a:rPr>
              <a:t> and </a:t>
            </a:r>
            <a:br>
              <a:rPr lang="en-US" sz="1600" dirty="0" smtClean="0">
                <a:solidFill>
                  <a:srgbClr val="800080"/>
                </a:solidFill>
              </a:rPr>
            </a:br>
            <a:r>
              <a:rPr lang="en-US" sz="1600" dirty="0" err="1" smtClean="0">
                <a:solidFill>
                  <a:srgbClr val="800080"/>
                </a:solidFill>
              </a:rPr>
              <a:t>Zeldovich</a:t>
            </a:r>
            <a:r>
              <a:rPr lang="en-US" sz="1600" dirty="0" smtClean="0">
                <a:solidFill>
                  <a:srgbClr val="800080"/>
                </a:solidFill>
              </a:rPr>
              <a:t>, 1960</a:t>
            </a:r>
            <a:endParaRPr lang="ru-RU" sz="1600" dirty="0">
              <a:solidFill>
                <a:srgbClr val="800080"/>
              </a:solidFill>
            </a:endParaRPr>
          </a:p>
        </p:txBody>
      </p:sp>
      <p:pic>
        <p:nvPicPr>
          <p:cNvPr id="19547" name="Picture 91" descr="C:\Temp\downloads\Zeldovich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t="8520" r="18768" b="37307"/>
          <a:stretch/>
        </p:blipFill>
        <p:spPr bwMode="auto">
          <a:xfrm>
            <a:off x="7289555" y="116632"/>
            <a:ext cx="174158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42" name="Picture 86" descr="C:\Temp\downloads\Виталий_Иосифович_Гольданский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1458452" cy="182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696869" y="3356992"/>
            <a:ext cx="2304256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800080"/>
                </a:solidFill>
              </a:rPr>
              <a:t>Pfutzner</a:t>
            </a:r>
            <a:r>
              <a:rPr lang="en-US" sz="1600" dirty="0" smtClean="0">
                <a:solidFill>
                  <a:srgbClr val="800080"/>
                </a:solidFill>
              </a:rPr>
              <a:t> et al and </a:t>
            </a:r>
            <a:br>
              <a:rPr lang="en-US" sz="1600" dirty="0" smtClean="0">
                <a:solidFill>
                  <a:srgbClr val="800080"/>
                </a:solidFill>
              </a:rPr>
            </a:br>
            <a:r>
              <a:rPr lang="en-US" sz="1600" dirty="0" err="1">
                <a:solidFill>
                  <a:srgbClr val="800080"/>
                </a:solidFill>
              </a:rPr>
              <a:t>Giovinazzo</a:t>
            </a:r>
            <a:r>
              <a:rPr lang="en-US" sz="1600" dirty="0">
                <a:solidFill>
                  <a:srgbClr val="800080"/>
                </a:solidFill>
              </a:rPr>
              <a:t> et al</a:t>
            </a:r>
            <a:r>
              <a:rPr lang="en-US" sz="1600" dirty="0" smtClean="0">
                <a:solidFill>
                  <a:srgbClr val="800080"/>
                </a:solidFill>
              </a:rPr>
              <a:t>, 2002</a:t>
            </a:r>
            <a:endParaRPr lang="ru-RU" sz="16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7550"/>
            <a:ext cx="8570941" cy="582594"/>
          </a:xfrm>
          <a:effectLst/>
        </p:spPr>
        <p:txBody>
          <a:bodyPr anchor="t"/>
          <a:lstStyle/>
          <a:p>
            <a:pPr algn="l" eaLnBrk="1" hangingPunct="1">
              <a:defRPr/>
            </a:pPr>
            <a:r>
              <a:rPr lang="en-GB" sz="2800" dirty="0" smtClean="0">
                <a:solidFill>
                  <a:srgbClr val="0000CC"/>
                </a:solidFill>
              </a:rPr>
              <a:t>Radioactivity “hall of fame”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51520" y="2996952"/>
            <a:ext cx="2376264" cy="108012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>
                <a:solidFill>
                  <a:srgbClr val="FF0000"/>
                </a:solidFill>
              </a:rPr>
              <a:t>Henri </a:t>
            </a:r>
            <a:r>
              <a:rPr lang="en-US" sz="1200" dirty="0" smtClean="0">
                <a:solidFill>
                  <a:srgbClr val="FF0000"/>
                </a:solidFill>
              </a:rPr>
              <a:t>Becquerel: </a:t>
            </a:r>
            <a:r>
              <a:rPr lang="en-US" sz="1200" dirty="0" smtClean="0">
                <a:solidFill>
                  <a:srgbClr val="0033CC"/>
                </a:solidFill>
              </a:rPr>
              <a:t>three </a:t>
            </a:r>
            <a:r>
              <a:rPr lang="en-US" sz="1200" dirty="0">
                <a:solidFill>
                  <a:srgbClr val="0033CC"/>
                </a:solidFill>
              </a:rPr>
              <a:t>classes of </a:t>
            </a:r>
            <a:r>
              <a:rPr lang="en-US" sz="1200" dirty="0" smtClean="0">
                <a:solidFill>
                  <a:srgbClr val="0033CC"/>
                </a:solidFill>
              </a:rPr>
              <a:t>radioactivity - negative</a:t>
            </a:r>
            <a:r>
              <a:rPr lang="en-US" sz="1200" dirty="0">
                <a:solidFill>
                  <a:srgbClr val="0033CC"/>
                </a:solidFill>
              </a:rPr>
              <a:t>, positive, and electrically neutral</a:t>
            </a:r>
          </a:p>
        </p:txBody>
      </p:sp>
      <p:pic>
        <p:nvPicPr>
          <p:cNvPr id="69634" name="Picture 2" descr="C:\presentations\2013-Dubna-school\becque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5" y="977603"/>
            <a:ext cx="1389733" cy="19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3599892" y="6003916"/>
            <a:ext cx="1332148" cy="66544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???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</a:rPr>
              <a:t>2n radioactivity</a:t>
            </a:r>
            <a:endParaRPr lang="en-US" sz="1200" dirty="0">
              <a:solidFill>
                <a:srgbClr val="0033CC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264032" y="6003916"/>
            <a:ext cx="1296144" cy="66544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???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</a:rPr>
              <a:t>4n radioactivity</a:t>
            </a:r>
            <a:endParaRPr lang="en-US" sz="1200" dirty="0">
              <a:solidFill>
                <a:srgbClr val="00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4057697"/>
            <a:ext cx="1368152" cy="1723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6600" dirty="0" smtClean="0"/>
              <a:t>?</a:t>
            </a:r>
            <a:r>
              <a:rPr lang="en-US" sz="6000" dirty="0" smtClean="0"/>
              <a:t> </a:t>
            </a:r>
            <a:br>
              <a:rPr lang="en-US" sz="6000" dirty="0" smtClean="0"/>
            </a:br>
            <a:endParaRPr lang="ru-RU" sz="2000" dirty="0"/>
          </a:p>
        </p:txBody>
      </p:sp>
      <p:pic>
        <p:nvPicPr>
          <p:cNvPr id="69635" name="Picture 3" descr="C:\presentations\2013-Dubna-school\Irène Joliot-Curie_mar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-1" r="28725" b="35356"/>
          <a:stretch/>
        </p:blipFill>
        <p:spPr bwMode="auto">
          <a:xfrm>
            <a:off x="2915816" y="942758"/>
            <a:ext cx="2313967" cy="169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Горизонтальный свиток 13"/>
          <p:cNvSpPr/>
          <p:nvPr/>
        </p:nvSpPr>
        <p:spPr>
          <a:xfrm>
            <a:off x="3131840" y="2708920"/>
            <a:ext cx="1786845" cy="62156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F. </a:t>
            </a:r>
            <a:r>
              <a:rPr lang="en-US" sz="1200" dirty="0" err="1" smtClean="0">
                <a:solidFill>
                  <a:srgbClr val="FF0000"/>
                </a:solidFill>
              </a:rPr>
              <a:t>Jouliot</a:t>
            </a:r>
            <a:r>
              <a:rPr lang="en-US" sz="1200" dirty="0" smtClean="0">
                <a:solidFill>
                  <a:srgbClr val="FF0000"/>
                </a:solidFill>
              </a:rPr>
              <a:t> and I. Curie: </a:t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b</a:t>
            </a:r>
            <a:r>
              <a:rPr lang="en-US" sz="1200" baseline="30000" dirty="0" smtClean="0">
                <a:solidFill>
                  <a:srgbClr val="0033CC"/>
                </a:solidFill>
              </a:rPr>
              <a:t>+</a:t>
            </a:r>
            <a:endParaRPr lang="en-US" sz="1200" baseline="30000" dirty="0">
              <a:solidFill>
                <a:srgbClr val="0033CC"/>
              </a:solidFill>
            </a:endParaRP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6120868" y="1664763"/>
            <a:ext cx="2195548" cy="64822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G.N. </a:t>
            </a:r>
            <a:r>
              <a:rPr lang="en-US" sz="1200" dirty="0" err="1" smtClean="0">
                <a:solidFill>
                  <a:srgbClr val="FF0000"/>
                </a:solidFill>
              </a:rPr>
              <a:t>Flerov</a:t>
            </a:r>
            <a:r>
              <a:rPr lang="en-US" sz="1200" dirty="0" smtClean="0">
                <a:solidFill>
                  <a:srgbClr val="FF0000"/>
                </a:solidFill>
              </a:rPr>
              <a:t> and K.A. </a:t>
            </a:r>
            <a:r>
              <a:rPr lang="en-US" sz="1200" dirty="0" err="1" smtClean="0">
                <a:solidFill>
                  <a:srgbClr val="FF0000"/>
                </a:solidFill>
              </a:rPr>
              <a:t>Petrzhak</a:t>
            </a:r>
            <a:r>
              <a:rPr lang="en-US" sz="1200" dirty="0" smtClean="0">
                <a:solidFill>
                  <a:srgbClr val="FF0000"/>
                </a:solidFill>
              </a:rPr>
              <a:t/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  </a:t>
            </a:r>
            <a:r>
              <a:rPr lang="en-US" sz="1200" dirty="0" smtClean="0">
                <a:solidFill>
                  <a:srgbClr val="0033CC"/>
                </a:solidFill>
              </a:rPr>
              <a:t>spontaneous fission</a:t>
            </a:r>
            <a:endParaRPr lang="en-US" sz="1200" dirty="0">
              <a:solidFill>
                <a:srgbClr val="0033CC"/>
              </a:solidFill>
            </a:endParaRPr>
          </a:p>
        </p:txBody>
      </p:sp>
      <p:pic>
        <p:nvPicPr>
          <p:cNvPr id="69636" name="Picture 4" descr="C:\presentations\2013-Dubna-school\hofman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86"/>
          <a:stretch/>
        </p:blipFill>
        <p:spPr bwMode="auto">
          <a:xfrm>
            <a:off x="323529" y="4466488"/>
            <a:ext cx="1105538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C:\presentations\2013-Dubna-school\pfutzner-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2216" r="61213" b="41972"/>
          <a:stretch/>
        </p:blipFill>
        <p:spPr bwMode="auto">
          <a:xfrm>
            <a:off x="1872000" y="4459712"/>
            <a:ext cx="1115824" cy="13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Горизонтальный свиток 21"/>
          <p:cNvSpPr/>
          <p:nvPr/>
        </p:nvSpPr>
        <p:spPr>
          <a:xfrm>
            <a:off x="1838804" y="5990129"/>
            <a:ext cx="1182216" cy="67923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M. </a:t>
            </a:r>
            <a:r>
              <a:rPr lang="en-US" sz="1200" dirty="0" err="1" smtClean="0">
                <a:solidFill>
                  <a:srgbClr val="FF0000"/>
                </a:solidFill>
              </a:rPr>
              <a:t>Pfutzner</a:t>
            </a:r>
            <a:r>
              <a:rPr lang="en-US" sz="1200" dirty="0" smtClean="0">
                <a:solidFill>
                  <a:srgbClr val="FF0000"/>
                </a:solidFill>
              </a:rPr>
              <a:t>: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1200" baseline="30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42" name="Picture 10" descr="C:\presentations\2013-Dubna-school\flerov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3" t="-519" r="6163" b="1359"/>
          <a:stretch/>
        </p:blipFill>
        <p:spPr bwMode="auto">
          <a:xfrm>
            <a:off x="5669351" y="224695"/>
            <a:ext cx="1345216" cy="13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3" name="Picture 11" descr="C:\presentations\2013-Dubna-school\К_А_Петржак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407"/>
          <a:stretch/>
        </p:blipFill>
        <p:spPr bwMode="auto">
          <a:xfrm>
            <a:off x="7156589" y="217104"/>
            <a:ext cx="1303844" cy="13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4" name="Picture 12" descr="C:\presentations\2013-Dubna-school\karnaukhov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r="23645" b="45824"/>
          <a:stretch/>
        </p:blipFill>
        <p:spPr bwMode="auto">
          <a:xfrm>
            <a:off x="7014567" y="2510872"/>
            <a:ext cx="1789526" cy="14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6" name="Picture 14" descr="C:\presentations\2012-EXON\Gurgen-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4137" r="29170" b="21692"/>
          <a:stretch/>
        </p:blipFill>
        <p:spPr bwMode="auto">
          <a:xfrm>
            <a:off x="7711549" y="3672200"/>
            <a:ext cx="1245600" cy="15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Горизонтальный свиток 29"/>
          <p:cNvSpPr/>
          <p:nvPr/>
        </p:nvSpPr>
        <p:spPr>
          <a:xfrm>
            <a:off x="213048" y="5990130"/>
            <a:ext cx="1216019" cy="67923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S. Hofmann: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1200" baseline="30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28028" y="4057698"/>
            <a:ext cx="1368152" cy="1723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6600" dirty="0" smtClean="0"/>
              <a:t>?</a:t>
            </a:r>
            <a:r>
              <a:rPr lang="en-US" sz="6000" dirty="0" smtClean="0"/>
              <a:t> </a:t>
            </a:r>
            <a:br>
              <a:rPr lang="en-US" sz="6000" dirty="0" smtClean="0"/>
            </a:br>
            <a:endParaRPr lang="ru-RU" sz="2000" dirty="0"/>
          </a:p>
        </p:txBody>
      </p:sp>
      <p:sp>
        <p:nvSpPr>
          <p:cNvPr id="32" name="Горизонтальный свиток 31"/>
          <p:cNvSpPr/>
          <p:nvPr/>
        </p:nvSpPr>
        <p:spPr>
          <a:xfrm>
            <a:off x="7156589" y="5364398"/>
            <a:ext cx="1695892" cy="100308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V.A. </a:t>
            </a:r>
            <a:r>
              <a:rPr lang="en-US" sz="1200" dirty="0" err="1" smtClean="0">
                <a:solidFill>
                  <a:srgbClr val="FF0000"/>
                </a:solidFill>
              </a:rPr>
              <a:t>Karnaukhov</a:t>
            </a:r>
            <a:r>
              <a:rPr lang="en-US" sz="1200" dirty="0" smtClean="0">
                <a:solidFill>
                  <a:srgbClr val="FF0000"/>
                </a:solidFill>
              </a:rPr>
              <a:t> and G.M. </a:t>
            </a:r>
            <a:r>
              <a:rPr lang="en-US" sz="1200" dirty="0" err="1" smtClean="0">
                <a:solidFill>
                  <a:srgbClr val="FF0000"/>
                </a:solidFill>
              </a:rPr>
              <a:t>Ter-Akopian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b</a:t>
            </a:r>
            <a:r>
              <a:rPr lang="en-US" sz="1200" dirty="0" smtClean="0">
                <a:solidFill>
                  <a:srgbClr val="0033CC"/>
                </a:solidFill>
              </a:rPr>
              <a:t>-delayed p</a:t>
            </a:r>
            <a:endParaRPr lang="en-US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RIB physics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768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512" y="116632"/>
            <a:ext cx="5400600" cy="95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0000CC"/>
                </a:solidFill>
              </a:rPr>
              <a:t>Few-body dynamics in continuum of </a:t>
            </a:r>
            <a:r>
              <a:rPr lang="en-US" sz="2400" dirty="0" err="1" smtClean="0">
                <a:solidFill>
                  <a:srgbClr val="0000CC"/>
                </a:solidFill>
              </a:rPr>
              <a:t>clusterized</a:t>
            </a:r>
            <a:r>
              <a:rPr lang="en-US" sz="2400" dirty="0" smtClean="0">
                <a:solidFill>
                  <a:srgbClr val="0000CC"/>
                </a:solidFill>
              </a:rPr>
              <a:t> exotic (dripline) nuclei </a:t>
            </a:r>
            <a:endParaRPr lang="ru-RU" sz="24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6" y="3465004"/>
            <a:ext cx="3567281" cy="299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274172" y="2546479"/>
            <a:ext cx="3567281" cy="54535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en-US" sz="1500" dirty="0" smtClean="0">
                <a:solidFill>
                  <a:srgbClr val="FF0000"/>
                </a:solidFill>
              </a:rPr>
              <a:t>  K</a:t>
            </a:r>
            <a:r>
              <a:rPr lang="en-US" sz="1500" dirty="0">
                <a:solidFill>
                  <a:srgbClr val="FF0000"/>
                </a:solidFill>
              </a:rPr>
              <a:t>. Brown et al., PRL </a:t>
            </a:r>
            <a:r>
              <a:rPr lang="en-US" sz="1500" b="1" dirty="0">
                <a:solidFill>
                  <a:srgbClr val="FF0000"/>
                </a:solidFill>
              </a:rPr>
              <a:t>113</a:t>
            </a:r>
            <a:r>
              <a:rPr lang="en-US" sz="1500" dirty="0">
                <a:solidFill>
                  <a:srgbClr val="FF0000"/>
                </a:solidFill>
              </a:rPr>
              <a:t> (2014) </a:t>
            </a:r>
            <a:r>
              <a:rPr lang="en-US" sz="1500" dirty="0" smtClean="0">
                <a:solidFill>
                  <a:srgbClr val="FF0000"/>
                </a:solidFill>
              </a:rPr>
              <a:t>232501</a:t>
            </a:r>
            <a:endParaRPr lang="en-US" sz="15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340768"/>
            <a:ext cx="3517925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CC"/>
                </a:solidFill>
              </a:rPr>
              <a:t>Long-range character of three-body Coulomb </a:t>
            </a:r>
            <a:r>
              <a:rPr lang="en-GB" dirty="0" smtClean="0">
                <a:solidFill>
                  <a:srgbClr val="0000CC"/>
                </a:solidFill>
              </a:rPr>
              <a:t>continuum problem by </a:t>
            </a:r>
            <a:r>
              <a:rPr lang="en-GB" dirty="0">
                <a:solidFill>
                  <a:srgbClr val="0000CC"/>
                </a:solidFill>
              </a:rPr>
              <a:t>example of </a:t>
            </a:r>
            <a:r>
              <a:rPr lang="en-GB" baseline="30000" dirty="0">
                <a:solidFill>
                  <a:srgbClr val="0000CC"/>
                </a:solidFill>
              </a:rPr>
              <a:t>16</a:t>
            </a:r>
            <a:r>
              <a:rPr lang="en-GB" dirty="0">
                <a:solidFill>
                  <a:srgbClr val="0000CC"/>
                </a:solidFill>
              </a:rPr>
              <a:t>Ne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99992" y="2492896"/>
            <a:ext cx="4366663" cy="2304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7739"/>
            <a:ext cx="4130372" cy="204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63" y="4743755"/>
            <a:ext cx="2532609" cy="20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Блок-схема: альтернативный процесс 24"/>
          <p:cNvSpPr/>
          <p:nvPr/>
        </p:nvSpPr>
        <p:spPr>
          <a:xfrm>
            <a:off x="4139952" y="5085184"/>
            <a:ext cx="2376265" cy="351597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True 2p &lt;-&gt;  Sequential 2p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4990504" y="3068960"/>
            <a:ext cx="3286543" cy="2021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990504" y="4221088"/>
            <a:ext cx="3286543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5436096" y="179607"/>
            <a:ext cx="351792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0000CC"/>
                </a:solidFill>
              </a:rPr>
              <a:t>Transitional (phase-transition-like) dynamics in three-body decays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1" name="Горизонтальный свиток 30"/>
          <p:cNvSpPr/>
          <p:nvPr/>
        </p:nvSpPr>
        <p:spPr>
          <a:xfrm>
            <a:off x="4212137" y="5741365"/>
            <a:ext cx="1943861" cy="720080"/>
          </a:xfrm>
          <a:prstGeom prst="horizontalScroll">
            <a:avLst>
              <a:gd name="adj" fmla="val 925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pt-BR" sz="1500" dirty="0" smtClean="0">
                <a:solidFill>
                  <a:srgbClr val="FF0000"/>
                </a:solidFill>
              </a:rPr>
              <a:t>T.A. Golubkova </a:t>
            </a:r>
            <a:r>
              <a:rPr lang="pt-BR" sz="1500" i="1" dirty="0" smtClean="0">
                <a:solidFill>
                  <a:srgbClr val="FF0000"/>
                </a:solidFill>
              </a:rPr>
              <a:t>et al.</a:t>
            </a:r>
            <a:r>
              <a:rPr lang="pt-BR" sz="1500" dirty="0" smtClean="0">
                <a:solidFill>
                  <a:srgbClr val="FF0000"/>
                </a:solidFill>
              </a:rPr>
              <a:t>, PLB </a:t>
            </a:r>
            <a:r>
              <a:rPr lang="pt-BR" sz="1500" b="1" dirty="0">
                <a:solidFill>
                  <a:srgbClr val="FF0000"/>
                </a:solidFill>
              </a:rPr>
              <a:t>762</a:t>
            </a:r>
            <a:r>
              <a:rPr lang="pt-BR" sz="1500" dirty="0">
                <a:solidFill>
                  <a:srgbClr val="FF0000"/>
                </a:solidFill>
              </a:rPr>
              <a:t> (2016) </a:t>
            </a:r>
            <a:r>
              <a:rPr lang="pt-BR" sz="1500" dirty="0" smtClean="0">
                <a:solidFill>
                  <a:srgbClr val="FF0000"/>
                </a:solidFill>
              </a:rPr>
              <a:t>263</a:t>
            </a:r>
            <a:endParaRPr lang="en-US" sz="15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48" y="908720"/>
            <a:ext cx="2436038" cy="19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Блок-схема: альтернативный процесс 23"/>
          <p:cNvSpPr/>
          <p:nvPr/>
        </p:nvSpPr>
        <p:spPr>
          <a:xfrm>
            <a:off x="4521497" y="1751521"/>
            <a:ext cx="2711689" cy="35034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Democratic 2p &lt;-&gt; Sequential 2p</a:t>
            </a:r>
          </a:p>
        </p:txBody>
      </p:sp>
    </p:spTree>
    <p:extLst>
      <p:ext uri="{BB962C8B-B14F-4D97-AF65-F5344CB8AC3E}">
        <p14:creationId xmlns:p14="http://schemas.microsoft.com/office/powerpoint/2010/main" val="26671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Last generation RIB factories in the world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7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00475"/>
            <a:ext cx="5328442" cy="648072"/>
          </a:xfrm>
          <a:effectLst/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Big</a:t>
            </a:r>
            <a:r>
              <a:rPr lang="en-US" sz="3200" dirty="0">
                <a:solidFill>
                  <a:srgbClr val="0000CC"/>
                </a:solidFill>
              </a:rPr>
              <a:t>, bigger, the </a:t>
            </a:r>
            <a:r>
              <a:rPr lang="en-US" sz="3200" dirty="0" smtClean="0">
                <a:solidFill>
                  <a:srgbClr val="0000CC"/>
                </a:solidFill>
              </a:rPr>
              <a:t>biggest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6718403" cy="513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presentations\2012-BB\FRIB_201208_layout_ras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2" y="3140968"/>
            <a:ext cx="1969042" cy="14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presentations\2012-BB\GANIL_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0" y="1061838"/>
            <a:ext cx="1847083" cy="131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7" y="5392131"/>
            <a:ext cx="30421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3968" y="1844824"/>
            <a:ext cx="1152128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FAIR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75039" y="3429000"/>
            <a:ext cx="1520187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U400M </a:t>
            </a:r>
          </a:p>
          <a:p>
            <a:pPr>
              <a:defRPr/>
            </a:pP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    hall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87192" y="1116761"/>
            <a:ext cx="1929729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SPIRAL 2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6122" y="2620180"/>
            <a:ext cx="1143962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FRIB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5138028"/>
            <a:ext cx="1316777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RIBF</a:t>
            </a:r>
            <a:endParaRPr lang="en-GB" sz="2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0312" y="3999130"/>
            <a:ext cx="6480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11" y="4085823"/>
            <a:ext cx="515301" cy="33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6218551" y="174876"/>
            <a:ext cx="2467320" cy="116752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Huge increase in the scale of modern and prospective RIB facilities: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Price tag 1-2 G€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961182" y="4653136"/>
            <a:ext cx="2026725" cy="13681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Is it possible to have world competitive RIB program with modest investment scale?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782089"/>
            <a:ext cx="7056784" cy="399321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656" y="188641"/>
            <a:ext cx="563485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47977" y="2813136"/>
            <a:ext cx="183173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</a:rPr>
              <a:t>RAON Korea</a:t>
            </a:r>
            <a:endParaRPr lang="ru-RU" sz="2200" dirty="0" smtClean="0">
              <a:solidFill>
                <a:srgbClr val="FF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ru-RU" sz="2200" dirty="0" smtClean="0">
                <a:solidFill>
                  <a:srgbClr val="FF0000"/>
                </a:solidFill>
                <a:latin typeface="Verdana" pitchFamily="34" charset="0"/>
              </a:rPr>
              <a:t>(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</a:rPr>
              <a:t>see</a:t>
            </a:r>
            <a:r>
              <a:rPr lang="ru-RU" sz="2200" dirty="0" smtClean="0">
                <a:solidFill>
                  <a:srgbClr val="FF0000"/>
                </a:solidFill>
                <a:latin typeface="Verdana" pitchFamily="34" charset="0"/>
              </a:rPr>
              <a:t>.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</a:rPr>
              <a:t>FRIB)</a:t>
            </a:r>
            <a:endParaRPr lang="en-GB" sz="2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64288" y="931367"/>
            <a:ext cx="1800200" cy="76944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</a:rPr>
              <a:t>HIAF China</a:t>
            </a:r>
            <a:endParaRPr lang="ru-RU" sz="2200" dirty="0" smtClean="0">
              <a:solidFill>
                <a:srgbClr val="FF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ru-RU" sz="2200" dirty="0" smtClean="0">
                <a:solidFill>
                  <a:srgbClr val="FF0000"/>
                </a:solidFill>
                <a:latin typeface="Verdana" pitchFamily="34" charset="0"/>
              </a:rPr>
              <a:t>(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</a:rPr>
              <a:t>see</a:t>
            </a:r>
            <a:r>
              <a:rPr lang="en-US" sz="2200" dirty="0">
                <a:solidFill>
                  <a:srgbClr val="FF0000"/>
                </a:solidFill>
                <a:latin typeface="Verdana" pitchFamily="34" charset="0"/>
              </a:rPr>
              <a:t>,</a:t>
            </a:r>
            <a:r>
              <a:rPr lang="ru-RU" sz="22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</a:rPr>
              <a:t>FAIR)</a:t>
            </a:r>
            <a:endParaRPr lang="en-GB" sz="2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16632"/>
            <a:ext cx="6048672" cy="1080120"/>
          </a:xfrm>
          <a:effectLst/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However, </a:t>
            </a:r>
            <a:br>
              <a:rPr lang="en-US" sz="3200" dirty="0" smtClean="0">
                <a:solidFill>
                  <a:srgbClr val="0000CC"/>
                </a:solidFill>
              </a:rPr>
            </a:br>
            <a:r>
              <a:rPr lang="en-US" sz="3200" dirty="0" smtClean="0">
                <a:solidFill>
                  <a:srgbClr val="0000CC"/>
                </a:solidFill>
              </a:rPr>
              <a:t>        even bigger</a:t>
            </a:r>
            <a:r>
              <a:rPr lang="ru-RU" sz="3200" dirty="0" smtClean="0">
                <a:solidFill>
                  <a:srgbClr val="0000CC"/>
                </a:solidFill>
              </a:rPr>
              <a:t>…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83568" y="1614625"/>
            <a:ext cx="2159405" cy="62624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Horizontal size of the slide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600" b="1" dirty="0" smtClean="0">
                <a:solidFill>
                  <a:srgbClr val="FF0000"/>
                </a:solidFill>
              </a:rPr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24814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727280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Why to increase 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scale? – Increase energy!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3310" y="17728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5710" y="19252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8110" y="20776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10510" y="22300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62910" y="23824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15310" y="25348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533204" y="3713877"/>
            <a:ext cx="211467" cy="196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092362" y="3543176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 </a:t>
            </a:r>
            <a:r>
              <a:rPr lang="en-US" sz="2400" dirty="0" err="1" smtClean="0"/>
              <a:t>fm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066209" y="5385531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 </a:t>
            </a:r>
            <a:r>
              <a:rPr lang="en-US" sz="2400" dirty="0" err="1" smtClean="0"/>
              <a:t>fm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44671" y="1128792"/>
            <a:ext cx="2295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 </a:t>
            </a:r>
            <a:r>
              <a:rPr lang="en-US" sz="2400" dirty="0" smtClean="0"/>
              <a:t>-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12 </a:t>
            </a:r>
            <a:r>
              <a:rPr lang="en-US" sz="2400" dirty="0" smtClean="0"/>
              <a:t>layers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</a:t>
            </a:r>
            <a:r>
              <a:rPr lang="en-US" sz="2400" dirty="0" smtClean="0"/>
              <a:t>      </a:t>
            </a:r>
            <a:r>
              <a:rPr lang="en-US" sz="2400" dirty="0" smtClean="0"/>
              <a:t>~ </a:t>
            </a:r>
            <a:r>
              <a:rPr lang="en-US" sz="2400" dirty="0" smtClean="0"/>
              <a:t>0.1 - 1m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724568" y="2587024"/>
            <a:ext cx="14622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en-US" sz="2000" i="1" dirty="0" smtClean="0"/>
              <a:t>  r</a:t>
            </a:r>
            <a:r>
              <a:rPr lang="en-US" sz="2000" dirty="0" smtClean="0"/>
              <a:t> ~ 0.8 </a:t>
            </a:r>
            <a:r>
              <a:rPr lang="en-US" sz="2000" dirty="0" err="1" smtClean="0"/>
              <a:t>fm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O</a:t>
            </a:r>
            <a:r>
              <a:rPr lang="en-US" sz="2000" i="1" dirty="0" smtClean="0"/>
              <a:t>  </a:t>
            </a:r>
            <a:r>
              <a:rPr lang="en-US" sz="2000" i="1" dirty="0"/>
              <a:t>r</a:t>
            </a:r>
            <a:r>
              <a:rPr lang="en-US" sz="2000" dirty="0"/>
              <a:t> ~ </a:t>
            </a:r>
            <a:r>
              <a:rPr lang="en-US" sz="2000" dirty="0" smtClean="0"/>
              <a:t>3 </a:t>
            </a:r>
            <a:r>
              <a:rPr lang="en-US" sz="2000" dirty="0" err="1"/>
              <a:t>fm</a:t>
            </a:r>
            <a:endParaRPr lang="ru-RU" sz="2000" dirty="0"/>
          </a:p>
          <a:p>
            <a:r>
              <a:rPr lang="en-US" sz="2000" dirty="0" smtClean="0"/>
              <a:t>U</a:t>
            </a:r>
            <a:r>
              <a:rPr lang="en-US" sz="2000" i="1" dirty="0" smtClean="0"/>
              <a:t>  </a:t>
            </a:r>
            <a:r>
              <a:rPr lang="en-US" sz="2000" i="1" dirty="0"/>
              <a:t>r</a:t>
            </a:r>
            <a:r>
              <a:rPr lang="en-US" sz="2000" dirty="0"/>
              <a:t> ~ </a:t>
            </a:r>
            <a:r>
              <a:rPr lang="en-US" sz="2000" dirty="0" smtClean="0"/>
              <a:t>7.5 </a:t>
            </a:r>
            <a:r>
              <a:rPr lang="en-US" sz="2000" dirty="0" err="1"/>
              <a:t>fm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435611" y="3140969"/>
            <a:ext cx="3389581" cy="122413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Complicated to utilize much of the primary beam for nuclear reactions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460839" y="4685052"/>
            <a:ext cx="3389581" cy="6881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Beam energy loss by ion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zation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5455424" y="5682662"/>
            <a:ext cx="3389581" cy="91469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Trend to energy increase at modern RIB facilities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5435610" y="1099592"/>
            <a:ext cx="3389581" cy="175334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How to make something exotic? Take something heavy (e.g. uranium), accelerate, crash it on the target nucleus, select exotic fragments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8346" y="44624"/>
            <a:ext cx="8098070" cy="570616"/>
          </a:xfrm>
          <a:effec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RIB production: In-Flight (Fragment Separators) 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90748" y="2022783"/>
            <a:ext cx="3236656" cy="52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en-US" i="1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e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E</a:t>
            </a:r>
            <a:r>
              <a:rPr lang="en-US" sz="16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  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)/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8" y="1082077"/>
            <a:ext cx="5841120" cy="357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550006"/>
            <a:ext cx="2880320" cy="367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Овал 18"/>
          <p:cNvSpPr/>
          <p:nvPr/>
        </p:nvSpPr>
        <p:spPr>
          <a:xfrm>
            <a:off x="2890867" y="5331314"/>
            <a:ext cx="185450" cy="10288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58949" y="2920861"/>
            <a:ext cx="1585878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FRS@GSI</a:t>
            </a:r>
            <a:endParaRPr lang="en-GB" sz="28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Прямая соединительная линия 5"/>
          <p:cNvCxnSpPr>
            <a:endCxn id="24" idx="1"/>
          </p:cNvCxnSpPr>
          <p:nvPr/>
        </p:nvCxnSpPr>
        <p:spPr>
          <a:xfrm flipV="1">
            <a:off x="1478579" y="5481987"/>
            <a:ext cx="759974" cy="36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2211394" y="5331314"/>
            <a:ext cx="185450" cy="10288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3185394">
            <a:off x="786172" y="5797872"/>
            <a:ext cx="63460" cy="11410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>
            <a:stCxn id="24" idx="1"/>
            <a:endCxn id="19" idx="7"/>
          </p:cNvCxnSpPr>
          <p:nvPr/>
        </p:nvCxnSpPr>
        <p:spPr>
          <a:xfrm>
            <a:off x="2238553" y="5481987"/>
            <a:ext cx="8106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9" idx="7"/>
          </p:cNvCxnSpPr>
          <p:nvPr/>
        </p:nvCxnSpPr>
        <p:spPr>
          <a:xfrm>
            <a:off x="3049158" y="5481987"/>
            <a:ext cx="856462" cy="3324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endCxn id="24" idx="2"/>
          </p:cNvCxnSpPr>
          <p:nvPr/>
        </p:nvCxnSpPr>
        <p:spPr>
          <a:xfrm flipV="1">
            <a:off x="1544145" y="5845743"/>
            <a:ext cx="667249" cy="10957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224973" y="5814477"/>
            <a:ext cx="8377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003482" y="5814477"/>
            <a:ext cx="902138" cy="140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582771" y="6061738"/>
            <a:ext cx="628623" cy="6227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2237647" y="6092877"/>
            <a:ext cx="811511" cy="3263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3059324" y="6061738"/>
            <a:ext cx="654919" cy="311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Равнобедренный треугольник 1"/>
          <p:cNvSpPr/>
          <p:nvPr/>
        </p:nvSpPr>
        <p:spPr>
          <a:xfrm rot="20612045">
            <a:off x="1112427" y="5386408"/>
            <a:ext cx="541862" cy="119657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 rot="18471388">
            <a:off x="4438155" y="5676222"/>
            <a:ext cx="72894" cy="12844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 rot="356022">
            <a:off x="3635742" y="5359274"/>
            <a:ext cx="539756" cy="1036305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Блок-схема: альтернативный процесс 70"/>
          <p:cNvSpPr/>
          <p:nvPr/>
        </p:nvSpPr>
        <p:spPr>
          <a:xfrm>
            <a:off x="158949" y="4401315"/>
            <a:ext cx="1850127" cy="86714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Qualitatively:</a:t>
            </a:r>
          </a:p>
          <a:p>
            <a:r>
              <a:rPr lang="en-US" sz="1600" b="1" dirty="0" smtClean="0">
                <a:solidFill>
                  <a:srgbClr val="7030A0"/>
                </a:solidFill>
              </a:rPr>
              <a:t>Dipole = prism</a:t>
            </a:r>
          </a:p>
          <a:p>
            <a:r>
              <a:rPr lang="en-US" sz="1600" b="1" dirty="0" err="1" smtClean="0">
                <a:solidFill>
                  <a:srgbClr val="7030A0"/>
                </a:solidFill>
              </a:rPr>
              <a:t>Quadrupole</a:t>
            </a:r>
            <a:r>
              <a:rPr lang="en-US" sz="1600" b="1" dirty="0" smtClean="0">
                <a:solidFill>
                  <a:srgbClr val="7030A0"/>
                </a:solidFill>
              </a:rPr>
              <a:t> = lens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72" name="Блок-схема: альтернативный процесс 71"/>
          <p:cNvSpPr/>
          <p:nvPr/>
        </p:nvSpPr>
        <p:spPr>
          <a:xfrm>
            <a:off x="4130715" y="4494766"/>
            <a:ext cx="1694000" cy="108011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Wedge degrader changes energy – no direct optical analogue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73" name="Блок-схема: альтернативный процесс 72"/>
          <p:cNvSpPr/>
          <p:nvPr/>
        </p:nvSpPr>
        <p:spPr>
          <a:xfrm>
            <a:off x="6199505" y="671093"/>
            <a:ext cx="2613468" cy="67992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TOF – 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 E particle identification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6199505" y="6381328"/>
            <a:ext cx="2613468" cy="34288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Selectivity ~10</a:t>
            </a:r>
            <a:r>
              <a:rPr lang="en-US" b="1" baseline="30000" dirty="0" smtClean="0">
                <a:solidFill>
                  <a:srgbClr val="FF0000"/>
                </a:solidFill>
              </a:rPr>
              <a:t>-17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- 10</a:t>
            </a:r>
            <a:r>
              <a:rPr lang="en-US" b="1" baseline="30000" dirty="0" smtClean="0">
                <a:solidFill>
                  <a:srgbClr val="FF0000"/>
                </a:solidFill>
              </a:rPr>
              <a:t>-18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6156175" y="5555588"/>
            <a:ext cx="2619401" cy="66766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Fast RIB delivery –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 &lt; 100-300 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211394" y="671093"/>
            <a:ext cx="2442607" cy="62649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Typical FS design: 1-3 achromatic stages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54813"/>
            <a:ext cx="856895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000" dirty="0">
                <a:solidFill>
                  <a:srgbClr val="0000CC"/>
                </a:solidFill>
                <a:latin typeface="Calibri" pitchFamily="34" charset="0"/>
              </a:rPr>
              <a:t>Challenge of modern fragment separators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474671" y="692696"/>
            <a:ext cx="2875178" cy="129614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FAIR, </a:t>
            </a:r>
            <a:r>
              <a:rPr lang="en-US" sz="2200" b="1" dirty="0" err="1" smtClean="0">
                <a:solidFill>
                  <a:srgbClr val="FF0000"/>
                </a:solidFill>
              </a:rPr>
              <a:t>SuperFRS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U beam  ~1500 </a:t>
            </a:r>
            <a:r>
              <a:rPr lang="en-US" b="1" dirty="0" err="1" smtClean="0">
                <a:solidFill>
                  <a:srgbClr val="0033CC"/>
                </a:solidFill>
              </a:rPr>
              <a:t>AMeV</a:t>
            </a:r>
            <a:r>
              <a:rPr lang="en-US" b="1" dirty="0" smtClean="0">
                <a:solidFill>
                  <a:srgbClr val="0033CC"/>
                </a:solidFill>
              </a:rPr>
              <a:t>  </a:t>
            </a: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planned</a:t>
            </a:r>
            <a:r>
              <a:rPr lang="ru-RU" b="1" dirty="0" smtClean="0">
                <a:solidFill>
                  <a:srgbClr val="0033CC"/>
                </a:solidFill>
              </a:rPr>
              <a:t>: </a:t>
            </a:r>
            <a:r>
              <a:rPr lang="en-US" b="1" dirty="0" smtClean="0">
                <a:solidFill>
                  <a:srgbClr val="0033CC"/>
                </a:solidFill>
              </a:rPr>
              <a:t>~</a:t>
            </a:r>
            <a:r>
              <a:rPr lang="ru-RU" b="1" dirty="0" smtClean="0">
                <a:solidFill>
                  <a:srgbClr val="0033CC"/>
                </a:solidFill>
              </a:rPr>
              <a:t>1</a:t>
            </a:r>
            <a:r>
              <a:rPr lang="en-US" b="1" dirty="0" smtClean="0">
                <a:solidFill>
                  <a:srgbClr val="0033CC"/>
                </a:solidFill>
              </a:rPr>
              <a:t>  </a:t>
            </a:r>
            <a:r>
              <a:rPr lang="en-US" b="1" dirty="0" err="1" smtClean="0">
                <a:solidFill>
                  <a:srgbClr val="0033CC"/>
                </a:solidFill>
              </a:rPr>
              <a:t>p</a:t>
            </a:r>
            <a:r>
              <a:rPr lang="en-US" b="1" dirty="0" err="1">
                <a:solidFill>
                  <a:srgbClr val="0033CC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 smtClean="0">
                <a:solidFill>
                  <a:srgbClr val="0033CC"/>
                </a:solidFill>
              </a:rPr>
              <a:t>A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br>
              <a:rPr lang="en-US" b="1" dirty="0" smtClean="0">
                <a:solidFill>
                  <a:srgbClr val="0033CC"/>
                </a:solidFill>
              </a:rPr>
            </a:br>
            <a:r>
              <a:rPr lang="en-US" b="1" dirty="0" smtClean="0">
                <a:solidFill>
                  <a:srgbClr val="0033CC"/>
                </a:solidFill>
              </a:rPr>
              <a:t>achieved</a:t>
            </a:r>
            <a:r>
              <a:rPr lang="ru-RU" b="1" dirty="0" smtClean="0">
                <a:solidFill>
                  <a:srgbClr val="0033CC"/>
                </a:solidFill>
              </a:rPr>
              <a:t>: </a:t>
            </a:r>
            <a:r>
              <a:rPr lang="en-US" b="1" dirty="0" smtClean="0">
                <a:solidFill>
                  <a:srgbClr val="0033CC"/>
                </a:solidFill>
              </a:rPr>
              <a:t>~</a:t>
            </a:r>
            <a:r>
              <a:rPr lang="ru-RU" b="1" dirty="0" smtClean="0">
                <a:solidFill>
                  <a:srgbClr val="0033CC"/>
                </a:solidFill>
              </a:rPr>
              <a:t>200</a:t>
            </a:r>
            <a:r>
              <a:rPr lang="en-US" b="1" dirty="0" smtClean="0">
                <a:solidFill>
                  <a:srgbClr val="0033CC"/>
                </a:solidFill>
              </a:rPr>
              <a:t>  </a:t>
            </a:r>
            <a:r>
              <a:rPr lang="en-US" b="1" dirty="0" err="1" smtClean="0">
                <a:solidFill>
                  <a:srgbClr val="0033CC"/>
                </a:solidFill>
              </a:rPr>
              <a:t>pnA</a:t>
            </a:r>
            <a:r>
              <a:rPr lang="en-US" b="1" dirty="0" smtClean="0">
                <a:solidFill>
                  <a:srgbClr val="0033CC"/>
                </a:solidFill>
              </a:rPr>
              <a:t> 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5378" r="-372" b="8009"/>
          <a:stretch/>
        </p:blipFill>
        <p:spPr>
          <a:xfrm>
            <a:off x="611560" y="3978681"/>
            <a:ext cx="3456384" cy="28163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16729"/>
            <a:ext cx="3495471" cy="2952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253294"/>
            <a:ext cx="3312368" cy="43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8346" y="44624"/>
            <a:ext cx="7954054" cy="849602"/>
          </a:xfrm>
          <a:effec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Alternative approach to RIB </a:t>
            </a:r>
            <a:r>
              <a:rPr lang="en-US" sz="3200" dirty="0" smtClean="0">
                <a:solidFill>
                  <a:srgbClr val="0000CC"/>
                </a:solidFill>
              </a:rPr>
              <a:t>production: ISOL (Isotope Separation On-Line) 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90331" y="1192949"/>
            <a:ext cx="3712405" cy="49924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Possible ISOL layout  (SPIRAL2)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1840" y="2267818"/>
            <a:ext cx="1440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верх 2"/>
          <p:cNvSpPr/>
          <p:nvPr/>
        </p:nvSpPr>
        <p:spPr>
          <a:xfrm rot="5400000">
            <a:off x="2247956" y="2414696"/>
            <a:ext cx="327607" cy="129614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555428" y="3168496"/>
            <a:ext cx="15858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Deuteron beam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960348" y="1825811"/>
            <a:ext cx="2487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Neutron converter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Стрелка вверх 18"/>
          <p:cNvSpPr/>
          <p:nvPr/>
        </p:nvSpPr>
        <p:spPr>
          <a:xfrm rot="5400000">
            <a:off x="4105760" y="2253500"/>
            <a:ext cx="215804" cy="158587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5400000">
            <a:off x="7009238" y="4116331"/>
            <a:ext cx="144016" cy="131821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292080" y="2267818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462385" y="2267818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822425" y="2267818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652120" y="2267818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12160" y="2267818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192557" y="2267818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3601316" y="3154341"/>
            <a:ext cx="10818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neutron beam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076056" y="2002433"/>
            <a:ext cx="0" cy="2448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44208" y="1979786"/>
            <a:ext cx="0" cy="2448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7805045" y="4390716"/>
            <a:ext cx="13330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RIB extraction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Развернутая стрелка 6"/>
          <p:cNvSpPr/>
          <p:nvPr/>
        </p:nvSpPr>
        <p:spPr>
          <a:xfrm flipH="1">
            <a:off x="5580112" y="1498377"/>
            <a:ext cx="1684333" cy="648512"/>
          </a:xfrm>
          <a:prstGeom prst="utur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7308304" y="1046539"/>
            <a:ext cx="1333012" cy="75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Noble gas</a:t>
            </a:r>
          </a:p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flow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5580112" y="4082712"/>
            <a:ext cx="360040" cy="5387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035183" y="5098777"/>
            <a:ext cx="0" cy="6974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444208" y="5098776"/>
            <a:ext cx="0" cy="6974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2339405" y="4335493"/>
            <a:ext cx="17633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Selective laser ionization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 flipV="1">
            <a:off x="3779912" y="4775437"/>
            <a:ext cx="1440160" cy="22180"/>
          </a:xfrm>
          <a:prstGeom prst="straightConnector1">
            <a:avLst/>
          </a:prstGeom>
          <a:ln w="57150">
            <a:solidFill>
              <a:srgbClr val="B60A9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Развернутая стрелка 53"/>
          <p:cNvSpPr/>
          <p:nvPr/>
        </p:nvSpPr>
        <p:spPr>
          <a:xfrm rot="10800000" flipH="1">
            <a:off x="5802737" y="5796210"/>
            <a:ext cx="1684333" cy="648512"/>
          </a:xfrm>
          <a:prstGeom prst="utur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390330" y="5414238"/>
            <a:ext cx="3712405" cy="111642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Problems: 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Extraction selectivity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Extraction time    (&gt; 10 </a:t>
            </a:r>
            <a:r>
              <a:rPr lang="en-US" b="1" dirty="0" err="1" smtClean="0">
                <a:solidFill>
                  <a:srgbClr val="FF0000"/>
                </a:solidFill>
              </a:rPr>
              <a:t>ms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7382829" y="2249993"/>
            <a:ext cx="13330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Uranium</a:t>
            </a:r>
          </a:p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foils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 flipH="1">
            <a:off x="6289122" y="2634713"/>
            <a:ext cx="975323" cy="2694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Блок-схема: альтернативный процесс 35"/>
          <p:cNvSpPr/>
          <p:nvPr/>
        </p:nvSpPr>
        <p:spPr>
          <a:xfrm>
            <a:off x="6861622" y="3137339"/>
            <a:ext cx="2088232" cy="80059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Kind of small reactor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Up to 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14</a:t>
            </a:r>
            <a:r>
              <a:rPr lang="en-US" sz="1600" b="1" dirty="0" smtClean="0">
                <a:solidFill>
                  <a:srgbClr val="FF0000"/>
                </a:solidFill>
              </a:rPr>
              <a:t> fissions/s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RIB physics at JINR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37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519" y="1192341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4139952" y="1411295"/>
            <a:ext cx="2448272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8900" y="120020"/>
            <a:ext cx="655272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>
                <a:solidFill>
                  <a:srgbClr val="0000CC"/>
                </a:solidFill>
              </a:rPr>
              <a:t>What we </a:t>
            </a:r>
            <a:r>
              <a:rPr lang="en-US" sz="2600" dirty="0" smtClean="0">
                <a:solidFill>
                  <a:srgbClr val="0000CC"/>
                </a:solidFill>
              </a:rPr>
              <a:t>already have at Flerov lab 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708818" y="4725144"/>
            <a:ext cx="3255670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Fragment-separator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>
                <a:solidFill>
                  <a:srgbClr val="FF0000"/>
                </a:solidFill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Studies of the light RIBs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455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448926" y="2852936"/>
            <a:ext cx="2106849" cy="208823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New elements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114</a:t>
            </a:r>
            <a:r>
              <a:rPr lang="en-US" sz="1600" b="1" dirty="0" smtClean="0">
                <a:solidFill>
                  <a:srgbClr val="002060"/>
                </a:solidFill>
              </a:rPr>
              <a:t>Fl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Flerovium</a:t>
            </a: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116</a:t>
            </a:r>
            <a:r>
              <a:rPr lang="en-US" sz="1600" b="1" dirty="0" smtClean="0">
                <a:solidFill>
                  <a:srgbClr val="002060"/>
                </a:solidFill>
              </a:rPr>
              <a:t>Lv 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Livermorium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b="1" baseline="30000" dirty="0" smtClean="0">
                <a:solidFill>
                  <a:srgbClr val="002060"/>
                </a:solidFill>
              </a:rPr>
              <a:t>113</a:t>
            </a:r>
            <a:r>
              <a:rPr lang="en-US" sz="1600" b="1" dirty="0" err="1">
                <a:solidFill>
                  <a:srgbClr val="002060"/>
                </a:solidFill>
              </a:rPr>
              <a:t>Nh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Nihonium</a:t>
            </a:r>
            <a:endParaRPr lang="en-US" sz="16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600" b="1" baseline="30000" dirty="0">
                <a:solidFill>
                  <a:srgbClr val="002060"/>
                </a:solidFill>
              </a:rPr>
              <a:t>115</a:t>
            </a:r>
            <a:r>
              <a:rPr lang="en-US" sz="1600" b="1" dirty="0">
                <a:solidFill>
                  <a:srgbClr val="002060"/>
                </a:solidFill>
              </a:rPr>
              <a:t>Mc 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Moscovium</a:t>
            </a:r>
            <a:r>
              <a:rPr lang="en-US" sz="1600" b="1" dirty="0" smtClean="0">
                <a:solidFill>
                  <a:srgbClr val="002060"/>
                </a:solidFill>
              </a:rPr>
              <a:t/>
            </a:r>
            <a:br>
              <a:rPr lang="en-US" sz="1600" b="1" dirty="0" smtClean="0">
                <a:solidFill>
                  <a:srgbClr val="002060"/>
                </a:solidFill>
              </a:rPr>
            </a:br>
            <a:r>
              <a:rPr lang="en-US" sz="1600" b="1" baseline="30000" dirty="0" smtClean="0">
                <a:solidFill>
                  <a:srgbClr val="002060"/>
                </a:solidFill>
              </a:rPr>
              <a:t>117</a:t>
            </a:r>
            <a:r>
              <a:rPr lang="en-US" sz="1600" b="1" dirty="0" smtClean="0">
                <a:solidFill>
                  <a:srgbClr val="002060"/>
                </a:solidFill>
              </a:rPr>
              <a:t>Ts </a:t>
            </a:r>
            <a:r>
              <a:rPr lang="ru-RU" sz="1600" b="1" dirty="0" smtClean="0">
                <a:solidFill>
                  <a:srgbClr val="002060"/>
                </a:solidFill>
              </a:rPr>
              <a:t>   </a:t>
            </a:r>
            <a:r>
              <a:rPr lang="en-US" sz="1600" b="1" dirty="0" err="1" smtClean="0">
                <a:solidFill>
                  <a:srgbClr val="002060"/>
                </a:solidFill>
              </a:rPr>
              <a:t>Tennessine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1600" b="1" baseline="30000" dirty="0" smtClean="0">
                <a:solidFill>
                  <a:srgbClr val="002060"/>
                </a:solidFill>
              </a:rPr>
              <a:t>118</a:t>
            </a:r>
            <a:r>
              <a:rPr lang="en-US" sz="1600" b="1" dirty="0" smtClean="0">
                <a:solidFill>
                  <a:srgbClr val="002060"/>
                </a:solidFill>
              </a:rPr>
              <a:t>Og </a:t>
            </a:r>
            <a:r>
              <a:rPr lang="ru-RU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Oganesson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smtClean="0">
                <a:solidFill>
                  <a:srgbClr val="FF0000"/>
                </a:solidFill>
              </a:rPr>
              <a:t>recognized recently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58142" y="1412776"/>
            <a:ext cx="3456384" cy="57125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Elements 102 </a:t>
            </a:r>
            <a:r>
              <a:rPr lang="en-US" sz="1600" b="1" dirty="0">
                <a:solidFill>
                  <a:srgbClr val="FF0000"/>
                </a:solidFill>
              </a:rPr>
              <a:t>- </a:t>
            </a:r>
            <a:r>
              <a:rPr lang="en-US" sz="1600" b="1" dirty="0" smtClean="0">
                <a:solidFill>
                  <a:srgbClr val="FF0000"/>
                </a:solidFill>
              </a:rPr>
              <a:t>108 and 113 </a:t>
            </a:r>
            <a:r>
              <a:rPr lang="en-US" sz="1600" b="1" dirty="0">
                <a:solidFill>
                  <a:srgbClr val="FF0000"/>
                </a:solidFill>
              </a:rPr>
              <a:t>- 118 </a:t>
            </a:r>
            <a:r>
              <a:rPr lang="en-US" sz="1600" b="1" dirty="0" smtClean="0">
                <a:solidFill>
                  <a:srgbClr val="FF0000"/>
                </a:solidFill>
              </a:rPr>
              <a:t>were synthesized at FLNR JINR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12360" y="705546"/>
            <a:ext cx="1224136" cy="127848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77180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50197" y="2132856"/>
            <a:ext cx="3456384" cy="5760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“isle of stability” discovered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2987824" y="5805264"/>
            <a:ext cx="2088232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33CC"/>
                </a:solidFill>
              </a:rPr>
              <a:t>U</a:t>
            </a:r>
            <a:r>
              <a:rPr lang="ru-RU" sz="1600" b="1" dirty="0" smtClean="0">
                <a:solidFill>
                  <a:srgbClr val="0033CC"/>
                </a:solidFill>
              </a:rPr>
              <a:t>-400М</a:t>
            </a:r>
            <a:r>
              <a:rPr lang="en-US" sz="1600" b="1" dirty="0" smtClean="0">
                <a:solidFill>
                  <a:srgbClr val="0033CC"/>
                </a:solidFill>
              </a:rPr>
              <a:t> accelerator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710667" y="5805264"/>
            <a:ext cx="3253821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The only facility for RIB studies in Russia</a:t>
            </a:r>
            <a:r>
              <a:rPr lang="ru-RU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CIS, and </a:t>
            </a:r>
            <a:r>
              <a:rPr lang="en-US" sz="1600" b="1" dirty="0" err="1" smtClean="0">
                <a:solidFill>
                  <a:srgbClr val="FF0000"/>
                </a:solidFill>
              </a:rPr>
              <a:t>Easten</a:t>
            </a:r>
            <a:r>
              <a:rPr lang="en-US" sz="1600" b="1" dirty="0" smtClean="0">
                <a:solidFill>
                  <a:srgbClr val="FF0000"/>
                </a:solidFill>
              </a:rPr>
              <a:t> Europe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560096" y="1196752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U</a:t>
            </a:r>
            <a:r>
              <a:rPr lang="ru-RU" sz="1600" b="1" dirty="0" smtClean="0">
                <a:solidFill>
                  <a:srgbClr val="0033CC"/>
                </a:solidFill>
              </a:rPr>
              <a:t>-400</a:t>
            </a:r>
            <a:r>
              <a:rPr lang="en-US" sz="1600" b="1" dirty="0" smtClean="0">
                <a:solidFill>
                  <a:srgbClr val="0033CC"/>
                </a:solidFill>
              </a:rPr>
              <a:t> accelerator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20767"/>
            <a:ext cx="6923112" cy="669925"/>
          </a:xfrm>
          <a:effectLst/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Mendeleev periodic table of elements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5301208"/>
            <a:ext cx="8447798" cy="144016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Periodic </a:t>
            </a:r>
            <a:r>
              <a:rPr lang="en-US" sz="1700" b="1" dirty="0" smtClean="0"/>
              <a:t>law </a:t>
            </a:r>
            <a:r>
              <a:rPr lang="en-US" sz="1700" dirty="0" smtClean="0"/>
              <a:t>is base for qualitative understanding of chemistry basic principles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Electron motion in the central Coulomb field of nucleus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Quantum mechanical systematics of shell population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Fight to complete Mendeleev Table: </a:t>
            </a:r>
            <a:r>
              <a:rPr lang="en-US" sz="1700" dirty="0" smtClean="0"/>
              <a:t>JINR </a:t>
            </a:r>
            <a:r>
              <a:rPr lang="en-US" sz="1700" dirty="0" smtClean="0"/>
              <a:t>vs. </a:t>
            </a:r>
            <a:r>
              <a:rPr lang="en-US" sz="1700" dirty="0" smtClean="0"/>
              <a:t>GSI vs. RIKEN. </a:t>
            </a:r>
            <a:r>
              <a:rPr lang="en-US" sz="1700" dirty="0" smtClean="0"/>
              <a:t>118 discovered. 119? 120?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7165057" cy="430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536" y="4365104"/>
            <a:ext cx="1332383" cy="369332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ptable.com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S02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617" y="1139628"/>
            <a:ext cx="7568309" cy="5601740"/>
          </a:xfrm>
        </p:spPr>
      </p:pic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79512" y="2179116"/>
            <a:ext cx="451925" cy="23310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539552" y="3697286"/>
            <a:ext cx="115212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1.8 mm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845158" y="4397623"/>
            <a:ext cx="1224136" cy="5663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1.0 mm</a:t>
            </a:r>
          </a:p>
          <a:p>
            <a:pPr>
              <a:lnSpc>
                <a:spcPct val="110000"/>
              </a:lnSpc>
            </a:pPr>
            <a:r>
              <a:rPr lang="en-GB" sz="1400" b="1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GB" sz="1400" b="1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/p=3.6%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3275857" y="3428999"/>
            <a:ext cx="101992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Arial" charset="0"/>
              </a:rPr>
              <a:t>no wedge</a:t>
            </a:r>
          </a:p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sz="1400" b="1">
                <a:solidFill>
                  <a:srgbClr val="FF0000"/>
                </a:solidFill>
                <a:latin typeface="Arial" charset="0"/>
              </a:rPr>
              <a:t>p/p=0.4%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691680" y="2749390"/>
            <a:ext cx="115212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C degrader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6948264" y="2417953"/>
            <a:ext cx="1453465" cy="5663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I ~ 3×10</a:t>
            </a:r>
            <a:r>
              <a:rPr lang="en-GB" sz="1400" b="1" baseline="30000" dirty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BS ~ 5 mm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2" name="Rectangle 10"/>
          <p:cNvSpPr>
            <a:spLocks noChangeArrowheads="1"/>
          </p:cNvSpPr>
          <p:nvPr/>
        </p:nvSpPr>
        <p:spPr bwMode="auto">
          <a:xfrm>
            <a:off x="7308304" y="3028409"/>
            <a:ext cx="1296144" cy="80329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I ~ 2×10</a:t>
            </a:r>
            <a:r>
              <a:rPr lang="en-GB" sz="1400" b="1" baseline="30000" dirty="0">
                <a:solidFill>
                  <a:srgbClr val="0000CC"/>
                </a:solidFill>
                <a:latin typeface="Arial" charset="0"/>
              </a:rPr>
              <a:t>4</a:t>
            </a: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BS ~ 15 mm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P ~ 90 %</a:t>
            </a:r>
            <a:endParaRPr 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179513" y="2400373"/>
            <a:ext cx="424214" cy="228055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ln>
                <a:solidFill>
                  <a:srgbClr val="0000CC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633" y="2629073"/>
            <a:ext cx="20162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Li,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Be)n</a:t>
            </a:r>
          </a:p>
          <a:p>
            <a:pPr>
              <a:defRPr/>
            </a:pP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)=33 </a:t>
            </a:r>
            <a:r>
              <a:rPr lang="en-GB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81794" y="4397623"/>
            <a:ext cx="216024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3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He,p)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10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</a:t>
            </a:r>
          </a:p>
          <a:p>
            <a:pPr>
              <a:defRPr/>
            </a:pP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He)=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22 </a:t>
            </a:r>
            <a:r>
              <a:rPr lang="en-GB" sz="17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53568" y="1068230"/>
            <a:ext cx="5062648" cy="416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6787"/>
            <a:ext cx="8856984" cy="669925"/>
          </a:xfrm>
          <a:effectLst/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800" dirty="0" err="1">
                <a:solidFill>
                  <a:srgbClr val="0000CC"/>
                </a:solidFill>
                <a:latin typeface="Calibri" pitchFamily="34" charset="0"/>
              </a:rPr>
              <a:t>Flerov</a:t>
            </a:r>
            <a:r>
              <a:rPr lang="en-GB" sz="2800" dirty="0">
                <a:solidFill>
                  <a:srgbClr val="0000CC"/>
                </a:solidFill>
                <a:latin typeface="Calibri" pitchFamily="34" charset="0"/>
              </a:rPr>
              <a:t> Lab: </a:t>
            </a:r>
            <a:r>
              <a:rPr lang="en-US" sz="2800" dirty="0" err="1" smtClean="0">
                <a:solidFill>
                  <a:srgbClr val="0000CC"/>
                </a:solidFill>
                <a:latin typeface="Calibri" pitchFamily="34" charset="0"/>
              </a:rPr>
              <a:t>Superlights</a:t>
            </a:r>
            <a:r>
              <a:rPr lang="en-US" sz="2800" dirty="0" smtClean="0">
                <a:solidFill>
                  <a:srgbClr val="0000CC"/>
                </a:solidFill>
                <a:latin typeface="Calibri" pitchFamily="34" charset="0"/>
              </a:rPr>
              <a:t> – fragment separator 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GB" sz="3000" dirty="0" smtClean="0">
                <a:solidFill>
                  <a:srgbClr val="0000CC"/>
                </a:solidFill>
              </a:rPr>
              <a:t>ACCULINNA 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107504" y="2914051"/>
            <a:ext cx="1152128" cy="586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baseline="30000" dirty="0">
                <a:solidFill>
                  <a:srgbClr val="0000CC"/>
                </a:solidFill>
                <a:latin typeface="Arial" charset="0"/>
              </a:rPr>
              <a:t>11</a:t>
            </a: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B @ </a:t>
            </a:r>
          </a:p>
          <a:p>
            <a:pPr eaLnBrk="1" hangingPunct="1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34 </a:t>
            </a:r>
            <a:r>
              <a:rPr lang="en-US" sz="1600" b="1" dirty="0" err="1">
                <a:solidFill>
                  <a:srgbClr val="0000CC"/>
                </a:solidFill>
                <a:latin typeface="Arial" charset="0"/>
              </a:rPr>
              <a:t>AMeV</a:t>
            </a:r>
            <a:endParaRPr lang="ru-RU" sz="16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2544" r="22931" b="19854"/>
          <a:stretch/>
        </p:blipFill>
        <p:spPr bwMode="auto">
          <a:xfrm>
            <a:off x="5450877" y="5095222"/>
            <a:ext cx="1353371" cy="150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28131"/>
            <a:ext cx="3594995" cy="158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9351"/>
            <a:ext cx="3415261" cy="157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7" name="Picture 5" descr="http://fls2.jinr.ru/flnr/image_1.php?image=../flnr/dimg/ram65983_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43" y="5091821"/>
            <a:ext cx="1204425" cy="15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Горизонтальный свиток 24"/>
          <p:cNvSpPr/>
          <p:nvPr/>
        </p:nvSpPr>
        <p:spPr>
          <a:xfrm>
            <a:off x="6081434" y="4267892"/>
            <a:ext cx="2595022" cy="72877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G.M. </a:t>
            </a:r>
            <a:r>
              <a:rPr lang="en-US" sz="1400" dirty="0" err="1" smtClean="0">
                <a:solidFill>
                  <a:srgbClr val="FF0000"/>
                </a:solidFill>
              </a:rPr>
              <a:t>Ter-Akopian</a:t>
            </a:r>
            <a:r>
              <a:rPr lang="en-US" sz="1400" dirty="0" smtClean="0">
                <a:solidFill>
                  <a:srgbClr val="FF0000"/>
                </a:solidFill>
              </a:rPr>
              <a:t>, A.M. Rodin, A.S. </a:t>
            </a:r>
            <a:r>
              <a:rPr lang="en-US" sz="1400" dirty="0" err="1" smtClean="0">
                <a:solidFill>
                  <a:srgbClr val="FF0000"/>
                </a:solidFill>
              </a:rPr>
              <a:t>Fomichev</a:t>
            </a:r>
            <a:r>
              <a:rPr lang="en-US" sz="1400" dirty="0" smtClean="0">
                <a:solidFill>
                  <a:srgbClr val="FF0000"/>
                </a:solidFill>
              </a:rPr>
              <a:t>, 1996-Now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11560" y="1726772"/>
            <a:ext cx="1628157" cy="6854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Arial" charset="0"/>
              </a:rPr>
              <a:t>U-400M 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Li @ 47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AMeV</a:t>
            </a:r>
            <a:endParaRPr lang="ru-RU" sz="16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6" name="Picture 9" descr="D:\presentations\2016-RAS\fa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3089" r="10675" b="4902"/>
          <a:stretch/>
        </p:blipFill>
        <p:spPr bwMode="auto">
          <a:xfrm>
            <a:off x="7824823" y="5095222"/>
            <a:ext cx="1153811" cy="15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9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S02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617" y="1139628"/>
            <a:ext cx="7568309" cy="5601740"/>
          </a:xfrm>
        </p:spPr>
      </p:pic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79512" y="2179116"/>
            <a:ext cx="451925" cy="23310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539552" y="3697286"/>
            <a:ext cx="115212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1.8 mm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845158" y="4397623"/>
            <a:ext cx="1224136" cy="5663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1.0 mm</a:t>
            </a:r>
          </a:p>
          <a:p>
            <a:pPr>
              <a:lnSpc>
                <a:spcPct val="110000"/>
              </a:lnSpc>
            </a:pPr>
            <a:r>
              <a:rPr lang="en-GB" sz="1400" b="1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GB" sz="1400" b="1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/p=3.6%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3275857" y="3428999"/>
            <a:ext cx="101992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Arial" charset="0"/>
              </a:rPr>
              <a:t>no wedge</a:t>
            </a:r>
          </a:p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sz="1400" b="1">
                <a:solidFill>
                  <a:srgbClr val="FF0000"/>
                </a:solidFill>
                <a:latin typeface="Arial" charset="0"/>
              </a:rPr>
              <a:t>p/p=0.4%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691680" y="2749390"/>
            <a:ext cx="115212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C degrader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6948264" y="2417953"/>
            <a:ext cx="1453465" cy="5663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I ~ 3×10</a:t>
            </a:r>
            <a:r>
              <a:rPr lang="en-GB" sz="1400" b="1" baseline="30000" dirty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BS ~ 5 mm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2" name="Rectangle 10"/>
          <p:cNvSpPr>
            <a:spLocks noChangeArrowheads="1"/>
          </p:cNvSpPr>
          <p:nvPr/>
        </p:nvSpPr>
        <p:spPr bwMode="auto">
          <a:xfrm>
            <a:off x="7308304" y="3028409"/>
            <a:ext cx="1296144" cy="80329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I ~ 2×10</a:t>
            </a:r>
            <a:r>
              <a:rPr lang="en-GB" sz="1400" b="1" baseline="30000" dirty="0">
                <a:solidFill>
                  <a:srgbClr val="0000CC"/>
                </a:solidFill>
                <a:latin typeface="Arial" charset="0"/>
              </a:rPr>
              <a:t>4</a:t>
            </a: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BS ~ 15 mm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P ~ 90 %</a:t>
            </a:r>
            <a:endParaRPr 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179513" y="2400373"/>
            <a:ext cx="424214" cy="228055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ln>
                <a:solidFill>
                  <a:srgbClr val="0000CC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633" y="2629073"/>
            <a:ext cx="20162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Li,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Be)n</a:t>
            </a:r>
          </a:p>
          <a:p>
            <a:pPr>
              <a:defRPr/>
            </a:pP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)=33 </a:t>
            </a:r>
            <a:r>
              <a:rPr lang="en-GB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81794" y="4397623"/>
            <a:ext cx="216024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3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He,p)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10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</a:t>
            </a:r>
          </a:p>
          <a:p>
            <a:pPr>
              <a:defRPr/>
            </a:pP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He)=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22 </a:t>
            </a:r>
            <a:r>
              <a:rPr lang="en-GB" sz="17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53568" y="1068230"/>
            <a:ext cx="5062648" cy="416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6787"/>
            <a:ext cx="8856984" cy="669925"/>
          </a:xfrm>
          <a:effectLst/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800" dirty="0" err="1">
                <a:solidFill>
                  <a:srgbClr val="0000CC"/>
                </a:solidFill>
                <a:latin typeface="Calibri" pitchFamily="34" charset="0"/>
              </a:rPr>
              <a:t>Flerov</a:t>
            </a:r>
            <a:r>
              <a:rPr lang="en-GB" sz="2800" dirty="0">
                <a:solidFill>
                  <a:srgbClr val="0000CC"/>
                </a:solidFill>
                <a:latin typeface="Calibri" pitchFamily="34" charset="0"/>
              </a:rPr>
              <a:t> Lab: </a:t>
            </a:r>
            <a:r>
              <a:rPr lang="en-US" sz="2800" dirty="0" err="1" smtClean="0">
                <a:solidFill>
                  <a:srgbClr val="0000CC"/>
                </a:solidFill>
                <a:latin typeface="Calibri" pitchFamily="34" charset="0"/>
              </a:rPr>
              <a:t>Superlights</a:t>
            </a:r>
            <a:r>
              <a:rPr lang="en-US" sz="2800" dirty="0" smtClean="0">
                <a:solidFill>
                  <a:srgbClr val="0000CC"/>
                </a:solidFill>
                <a:latin typeface="Calibri" pitchFamily="34" charset="0"/>
              </a:rPr>
              <a:t> – fragment separator 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GB" sz="3000" dirty="0" smtClean="0">
                <a:solidFill>
                  <a:srgbClr val="0000CC"/>
                </a:solidFill>
              </a:rPr>
              <a:t>ACCULINNA 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107504" y="2914051"/>
            <a:ext cx="1152128" cy="586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baseline="30000" dirty="0">
                <a:solidFill>
                  <a:srgbClr val="0000CC"/>
                </a:solidFill>
                <a:latin typeface="Arial" charset="0"/>
              </a:rPr>
              <a:t>11</a:t>
            </a: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B @ </a:t>
            </a:r>
          </a:p>
          <a:p>
            <a:pPr eaLnBrk="1" hangingPunct="1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34 </a:t>
            </a:r>
            <a:r>
              <a:rPr lang="en-US" sz="1600" b="1" dirty="0" err="1">
                <a:solidFill>
                  <a:srgbClr val="0000CC"/>
                </a:solidFill>
                <a:latin typeface="Arial" charset="0"/>
              </a:rPr>
              <a:t>AMeV</a:t>
            </a:r>
            <a:endParaRPr lang="ru-RU" sz="16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2544" r="22931" b="19854"/>
          <a:stretch/>
        </p:blipFill>
        <p:spPr bwMode="auto">
          <a:xfrm>
            <a:off x="5450877" y="5095222"/>
            <a:ext cx="1353371" cy="150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28131"/>
            <a:ext cx="3594995" cy="158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9351"/>
            <a:ext cx="3415261" cy="157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7" name="Picture 5" descr="http://fls2.jinr.ru/flnr/image_1.php?image=../flnr/dimg/ram65983_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43" y="5091821"/>
            <a:ext cx="1204425" cy="15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Горизонтальный свиток 24"/>
          <p:cNvSpPr/>
          <p:nvPr/>
        </p:nvSpPr>
        <p:spPr>
          <a:xfrm>
            <a:off x="6081434" y="4267892"/>
            <a:ext cx="2453739" cy="72877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G.M. </a:t>
            </a:r>
            <a:r>
              <a:rPr lang="en-US" sz="1200" dirty="0" err="1" smtClean="0">
                <a:solidFill>
                  <a:srgbClr val="FF0000"/>
                </a:solidFill>
              </a:rPr>
              <a:t>Ter-Akopian</a:t>
            </a:r>
            <a:r>
              <a:rPr lang="en-US" sz="1200" dirty="0" smtClean="0">
                <a:solidFill>
                  <a:srgbClr val="FF0000"/>
                </a:solidFill>
              </a:rPr>
              <a:t>, A.M. Rodin, A.S. </a:t>
            </a:r>
            <a:r>
              <a:rPr lang="en-US" sz="1200" dirty="0" err="1" smtClean="0">
                <a:solidFill>
                  <a:srgbClr val="FF0000"/>
                </a:solidFill>
              </a:rPr>
              <a:t>Fomichev</a:t>
            </a:r>
            <a:r>
              <a:rPr lang="en-US" sz="1200" dirty="0" smtClean="0">
                <a:solidFill>
                  <a:srgbClr val="FF0000"/>
                </a:solidFill>
              </a:rPr>
              <a:t>, 1996-Now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11560" y="1726772"/>
            <a:ext cx="1628157" cy="6854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Arial" charset="0"/>
              </a:rPr>
              <a:t>U-400M 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Li @ 47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AMeV</a:t>
            </a:r>
            <a:endParaRPr lang="ru-RU" sz="16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808536" y="1872534"/>
            <a:ext cx="3043383" cy="90839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Historically: injection line for K4-K10 facility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844320" y="3284983"/>
            <a:ext cx="3007599" cy="158417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Transfer, charge-exchange and QFS reaction studies of  </a:t>
            </a:r>
            <a:r>
              <a:rPr lang="en-US" b="1" baseline="30000" dirty="0" smtClean="0">
                <a:solidFill>
                  <a:srgbClr val="FF0000"/>
                </a:solidFill>
              </a:rPr>
              <a:t>4,5</a:t>
            </a:r>
            <a:r>
              <a:rPr lang="en-US" b="1" dirty="0" smtClean="0">
                <a:solidFill>
                  <a:srgbClr val="FF0000"/>
                </a:solidFill>
              </a:rPr>
              <a:t>H, </a:t>
            </a:r>
            <a:r>
              <a:rPr lang="en-US" b="1" baseline="30000" dirty="0" smtClean="0">
                <a:solidFill>
                  <a:srgbClr val="FF0000"/>
                </a:solidFill>
              </a:rPr>
              <a:t>5,6,8,9,10</a:t>
            </a:r>
            <a:r>
              <a:rPr lang="en-US" b="1" dirty="0" smtClean="0">
                <a:solidFill>
                  <a:srgbClr val="FF0000"/>
                </a:solidFill>
              </a:rPr>
              <a:t>He,</a:t>
            </a:r>
            <a:r>
              <a:rPr lang="en-US" b="1" baseline="30000" dirty="0">
                <a:solidFill>
                  <a:srgbClr val="FF0000"/>
                </a:solidFill>
              </a:rPr>
              <a:t> </a:t>
            </a:r>
            <a:r>
              <a:rPr lang="en-US" b="1" baseline="30000" dirty="0" smtClean="0">
                <a:solidFill>
                  <a:srgbClr val="FF0000"/>
                </a:solidFill>
              </a:rPr>
              <a:t>9</a:t>
            </a:r>
            <a:r>
              <a:rPr lang="en-US" b="1" dirty="0" smtClean="0">
                <a:solidFill>
                  <a:srgbClr val="FF0000"/>
                </a:solidFill>
              </a:rPr>
              <a:t>Li, </a:t>
            </a:r>
            <a:r>
              <a:rPr lang="en-US" b="1" baseline="30000" dirty="0" smtClean="0">
                <a:solidFill>
                  <a:srgbClr val="FF0000"/>
                </a:solidFill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Be, </a:t>
            </a:r>
            <a:r>
              <a:rPr lang="en-US" b="1" baseline="30000" dirty="0" smtClean="0">
                <a:solidFill>
                  <a:srgbClr val="FF0000"/>
                </a:solidFill>
              </a:rPr>
              <a:t>26,27</a:t>
            </a:r>
            <a:r>
              <a:rPr lang="en-US" b="1" dirty="0" smtClean="0">
                <a:solidFill>
                  <a:srgbClr val="FF0000"/>
                </a:solidFill>
              </a:rPr>
              <a:t>S, </a:t>
            </a:r>
            <a:r>
              <a:rPr lang="en-US" b="1" baseline="30000" dirty="0" smtClean="0">
                <a:solidFill>
                  <a:srgbClr val="FF0000"/>
                </a:solidFill>
              </a:rPr>
              <a:t>17</a:t>
            </a:r>
            <a:r>
              <a:rPr lang="en-US" b="1" dirty="0" smtClean="0">
                <a:solidFill>
                  <a:srgbClr val="FF0000"/>
                </a:solidFill>
              </a:rPr>
              <a:t>Ne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" name="Picture 9" descr="D:\presentations\2016-RAS\fa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3089" r="10675" b="4902"/>
          <a:stretch/>
        </p:blipFill>
        <p:spPr bwMode="auto">
          <a:xfrm>
            <a:off x="7824823" y="5095222"/>
            <a:ext cx="1153811" cy="15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Горизонтальный свиток 25"/>
          <p:cNvSpPr/>
          <p:nvPr/>
        </p:nvSpPr>
        <p:spPr>
          <a:xfrm>
            <a:off x="4211960" y="1219371"/>
            <a:ext cx="4608512" cy="4419256"/>
          </a:xfrm>
          <a:prstGeom prst="horizontalScroll">
            <a:avLst>
              <a:gd name="adj" fmla="val 671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A.A.Korsheninnikov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PRL </a:t>
            </a:r>
            <a:r>
              <a:rPr lang="en-US" sz="1600" b="1" dirty="0" smtClean="0">
                <a:solidFill>
                  <a:srgbClr val="FF0000"/>
                </a:solidFill>
              </a:rPr>
              <a:t>82</a:t>
            </a:r>
            <a:r>
              <a:rPr lang="en-US" sz="1600" dirty="0" smtClean="0">
                <a:solidFill>
                  <a:srgbClr val="FF0000"/>
                </a:solidFill>
              </a:rPr>
              <a:t> (</a:t>
            </a:r>
            <a:r>
              <a:rPr lang="en-US" sz="1600" dirty="0">
                <a:solidFill>
                  <a:srgbClr val="FF0000"/>
                </a:solidFill>
              </a:rPr>
              <a:t>1999</a:t>
            </a:r>
            <a:r>
              <a:rPr lang="en-US" sz="1600" dirty="0" smtClean="0">
                <a:solidFill>
                  <a:srgbClr val="FF0000"/>
                </a:solidFill>
              </a:rPr>
              <a:t>) 3581.</a:t>
            </a:r>
          </a:p>
          <a:p>
            <a:pPr>
              <a:buClr>
                <a:schemeClr val="accent2"/>
              </a:buClr>
            </a:pP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 err="1" smtClean="0">
                <a:solidFill>
                  <a:srgbClr val="FF0000"/>
                </a:solidFill>
              </a:rPr>
              <a:t>A.A.Korsheninnikov</a:t>
            </a:r>
            <a:r>
              <a:rPr lang="en-US" sz="1600" dirty="0">
                <a:solidFill>
                  <a:srgbClr val="FF0000"/>
                </a:solidFill>
              </a:rPr>
              <a:t>, PRL </a:t>
            </a:r>
            <a:r>
              <a:rPr lang="en-US" sz="1600" b="1" dirty="0">
                <a:solidFill>
                  <a:srgbClr val="FF0000"/>
                </a:solidFill>
              </a:rPr>
              <a:t>87</a:t>
            </a:r>
            <a:r>
              <a:rPr lang="en-US" sz="1600" dirty="0">
                <a:solidFill>
                  <a:srgbClr val="FF0000"/>
                </a:solidFill>
              </a:rPr>
              <a:t> (2001) </a:t>
            </a:r>
            <a:r>
              <a:rPr lang="en-US" sz="1600" dirty="0" smtClean="0">
                <a:solidFill>
                  <a:srgbClr val="FF0000"/>
                </a:solidFill>
              </a:rPr>
              <a:t>092501.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S.V. </a:t>
            </a:r>
            <a:r>
              <a:rPr lang="en-US" sz="1600" dirty="0" err="1" smtClean="0">
                <a:solidFill>
                  <a:srgbClr val="FF0000"/>
                </a:solidFill>
              </a:rPr>
              <a:t>Stepantsov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et al., </a:t>
            </a:r>
            <a:r>
              <a:rPr lang="en-US" sz="1600" dirty="0" smtClean="0">
                <a:solidFill>
                  <a:srgbClr val="FF0000"/>
                </a:solidFill>
              </a:rPr>
              <a:t>PLB </a:t>
            </a:r>
            <a:r>
              <a:rPr lang="en-US" sz="1600" b="1" dirty="0" smtClean="0">
                <a:solidFill>
                  <a:srgbClr val="FF0000"/>
                </a:solidFill>
              </a:rPr>
              <a:t>542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(2002) </a:t>
            </a:r>
            <a:r>
              <a:rPr lang="en-US" sz="1600" dirty="0" smtClean="0">
                <a:solidFill>
                  <a:srgbClr val="FF0000"/>
                </a:solidFill>
              </a:rPr>
              <a:t>35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en-US" sz="1600" dirty="0">
                <a:solidFill>
                  <a:srgbClr val="FF0000"/>
                </a:solidFill>
              </a:rPr>
              <a:t>PLB </a:t>
            </a:r>
            <a:r>
              <a:rPr lang="en-US" sz="1600" b="1" dirty="0" smtClean="0">
                <a:solidFill>
                  <a:srgbClr val="FF0000"/>
                </a:solidFill>
              </a:rPr>
              <a:t>566 </a:t>
            </a:r>
            <a:r>
              <a:rPr lang="en-US" sz="1600" dirty="0">
                <a:solidFill>
                  <a:srgbClr val="FF0000"/>
                </a:solidFill>
              </a:rPr>
              <a:t>(2003) </a:t>
            </a:r>
            <a:r>
              <a:rPr lang="en-US" sz="1600" dirty="0" smtClean="0">
                <a:solidFill>
                  <a:srgbClr val="FF0000"/>
                </a:solidFill>
              </a:rPr>
              <a:t>70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G.V</a:t>
            </a:r>
            <a:r>
              <a:rPr lang="en-US" sz="1600" dirty="0">
                <a:solidFill>
                  <a:srgbClr val="FF0000"/>
                </a:solidFill>
              </a:rPr>
              <a:t>. </a:t>
            </a:r>
            <a:r>
              <a:rPr lang="en-US" sz="1600" dirty="0" err="1" smtClean="0">
                <a:solidFill>
                  <a:srgbClr val="FF0000"/>
                </a:solidFill>
              </a:rPr>
              <a:t>Rogachev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et al. </a:t>
            </a:r>
            <a:r>
              <a:rPr lang="pt-BR" sz="1600" dirty="0" smtClean="0">
                <a:solidFill>
                  <a:srgbClr val="FF0000"/>
                </a:solidFill>
              </a:rPr>
              <a:t>PRC </a:t>
            </a:r>
            <a:r>
              <a:rPr lang="pt-BR" sz="1600" b="1" dirty="0">
                <a:solidFill>
                  <a:srgbClr val="FF0000"/>
                </a:solidFill>
              </a:rPr>
              <a:t>67</a:t>
            </a:r>
            <a:r>
              <a:rPr lang="pt-BR" sz="1600" dirty="0">
                <a:solidFill>
                  <a:srgbClr val="FF0000"/>
                </a:solidFill>
              </a:rPr>
              <a:t> (2003) 041603(R</a:t>
            </a:r>
            <a:r>
              <a:rPr lang="pt-BR" sz="1600" dirty="0" smtClean="0">
                <a:solidFill>
                  <a:srgbClr val="FF0000"/>
                </a:solidFill>
              </a:rPr>
              <a:t>)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pt-BR" sz="1600" dirty="0">
                <a:solidFill>
                  <a:srgbClr val="FF0000"/>
                </a:solidFill>
              </a:rPr>
              <a:t>PRL </a:t>
            </a:r>
            <a:r>
              <a:rPr lang="pt-BR" sz="1600" b="1" dirty="0">
                <a:solidFill>
                  <a:srgbClr val="FF0000"/>
                </a:solidFill>
              </a:rPr>
              <a:t>93</a:t>
            </a:r>
            <a:r>
              <a:rPr lang="pt-BR" sz="1600" dirty="0">
                <a:solidFill>
                  <a:srgbClr val="FF0000"/>
                </a:solidFill>
              </a:rPr>
              <a:t> (2004) 262501</a:t>
            </a:r>
            <a:r>
              <a:rPr lang="pt-BR" sz="1600" dirty="0" smtClean="0">
                <a:solidFill>
                  <a:srgbClr val="FF0000"/>
                </a:solidFill>
              </a:rPr>
              <a:t>.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en-US" sz="1600" dirty="0" smtClean="0">
                <a:solidFill>
                  <a:srgbClr val="FF0000"/>
                </a:solidFill>
              </a:rPr>
              <a:t>PLB </a:t>
            </a:r>
            <a:r>
              <a:rPr lang="en-US" sz="1600" b="1" dirty="0">
                <a:solidFill>
                  <a:srgbClr val="FF0000"/>
                </a:solidFill>
              </a:rPr>
              <a:t>588</a:t>
            </a:r>
            <a:r>
              <a:rPr lang="en-US" sz="1600" dirty="0">
                <a:solidFill>
                  <a:srgbClr val="FF0000"/>
                </a:solidFill>
              </a:rPr>
              <a:t> (2004) </a:t>
            </a:r>
            <a:r>
              <a:rPr lang="en-US" sz="1600" dirty="0" smtClean="0">
                <a:solidFill>
                  <a:srgbClr val="FF0000"/>
                </a:solidFill>
              </a:rPr>
              <a:t>163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</a:t>
            </a:r>
            <a:r>
              <a:rPr lang="pt-BR" sz="1600" dirty="0">
                <a:solidFill>
                  <a:srgbClr val="FF0000"/>
                </a:solidFill>
              </a:rPr>
              <a:t>. 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en-US" sz="1600" dirty="0" smtClean="0">
                <a:solidFill>
                  <a:srgbClr val="FF0000"/>
                </a:solidFill>
              </a:rPr>
              <a:t>PRC </a:t>
            </a:r>
            <a:r>
              <a:rPr lang="en-US" sz="1600" b="1" dirty="0" smtClean="0">
                <a:solidFill>
                  <a:srgbClr val="FF0000"/>
                </a:solidFill>
              </a:rPr>
              <a:t>76</a:t>
            </a:r>
            <a:r>
              <a:rPr lang="en-US" sz="1600" dirty="0" smtClean="0">
                <a:solidFill>
                  <a:srgbClr val="FF0000"/>
                </a:solidFill>
              </a:rPr>
              <a:t> (</a:t>
            </a:r>
            <a:r>
              <a:rPr lang="en-US" sz="1600" dirty="0">
                <a:solidFill>
                  <a:srgbClr val="FF0000"/>
                </a:solidFill>
              </a:rPr>
              <a:t>2007)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021605(R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 Golovkov </a:t>
            </a:r>
            <a:r>
              <a:rPr lang="pt-BR" sz="1600" i="1" dirty="0" smtClean="0">
                <a:solidFill>
                  <a:srgbClr val="FF0000"/>
                </a:solidFill>
              </a:rPr>
              <a:t>et </a:t>
            </a:r>
            <a:r>
              <a:rPr lang="pt-BR" sz="1600" i="1" dirty="0">
                <a:solidFill>
                  <a:srgbClr val="FF0000"/>
                </a:solidFill>
              </a:rPr>
              <a:t>al., </a:t>
            </a:r>
            <a:r>
              <a:rPr lang="fr-FR" sz="1600" dirty="0" smtClean="0">
                <a:solidFill>
                  <a:srgbClr val="FF0000"/>
                </a:solidFill>
              </a:rPr>
              <a:t>PLB </a:t>
            </a:r>
            <a:r>
              <a:rPr lang="fr-FR" sz="1600" b="1" dirty="0" smtClean="0">
                <a:solidFill>
                  <a:srgbClr val="FF0000"/>
                </a:solidFill>
              </a:rPr>
              <a:t>672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(2009) </a:t>
            </a:r>
            <a:r>
              <a:rPr lang="fr-FR" sz="1600" dirty="0" smtClean="0">
                <a:solidFill>
                  <a:srgbClr val="FF0000"/>
                </a:solidFill>
              </a:rPr>
              <a:t>22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</a:p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L.V. </a:t>
            </a:r>
            <a:r>
              <a:rPr lang="en-US" sz="1600" dirty="0" err="1" smtClean="0">
                <a:solidFill>
                  <a:srgbClr val="FF0000"/>
                </a:solidFill>
              </a:rPr>
              <a:t>Grigorenko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et. </a:t>
            </a:r>
            <a:r>
              <a:rPr lang="en-US" sz="1600" i="1" dirty="0">
                <a:solidFill>
                  <a:srgbClr val="FF0000"/>
                </a:solidFill>
              </a:rPr>
              <a:t>al., </a:t>
            </a:r>
            <a:r>
              <a:rPr lang="en-US" sz="1600" dirty="0" smtClean="0">
                <a:solidFill>
                  <a:srgbClr val="FF0000"/>
                </a:solidFill>
              </a:rPr>
              <a:t>PLB </a:t>
            </a:r>
            <a:r>
              <a:rPr lang="en-US" sz="1600" b="1" dirty="0">
                <a:solidFill>
                  <a:srgbClr val="FF0000"/>
                </a:solidFill>
              </a:rPr>
              <a:t>677</a:t>
            </a:r>
            <a:r>
              <a:rPr lang="en-US" sz="1600" dirty="0">
                <a:solidFill>
                  <a:srgbClr val="FF0000"/>
                </a:solidFill>
              </a:rPr>
              <a:t> (2009) </a:t>
            </a:r>
            <a:r>
              <a:rPr lang="en-US" sz="1600" dirty="0" smtClean="0">
                <a:solidFill>
                  <a:srgbClr val="FF0000"/>
                </a:solidFill>
              </a:rPr>
              <a:t>30.</a:t>
            </a:r>
            <a:r>
              <a:rPr lang="pt-BR" sz="1600" dirty="0" smtClean="0">
                <a:solidFill>
                  <a:srgbClr val="FF0000"/>
                </a:solidFill>
              </a:rPr>
              <a:t/>
            </a:r>
            <a:br>
              <a:rPr lang="pt-BR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S.I</a:t>
            </a:r>
            <a:r>
              <a:rPr lang="pt-BR" sz="1600" dirty="0">
                <a:solidFill>
                  <a:srgbClr val="FF0000"/>
                </a:solidFill>
              </a:rPr>
              <a:t>. Sidorchuk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pt-BR" sz="1600" dirty="0" smtClean="0">
                <a:solidFill>
                  <a:srgbClr val="FF0000"/>
                </a:solidFill>
              </a:rPr>
              <a:t>PRL </a:t>
            </a:r>
            <a:r>
              <a:rPr lang="pt-BR" sz="1600" b="1" dirty="0" smtClean="0">
                <a:solidFill>
                  <a:srgbClr val="FF0000"/>
                </a:solidFill>
              </a:rPr>
              <a:t>108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>
                <a:solidFill>
                  <a:srgbClr val="FF0000"/>
                </a:solidFill>
              </a:rPr>
              <a:t>(2012) </a:t>
            </a:r>
            <a:r>
              <a:rPr lang="pt-BR" sz="1600" dirty="0" smtClean="0">
                <a:solidFill>
                  <a:srgbClr val="FF0000"/>
                </a:solidFill>
              </a:rPr>
              <a:t>202502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A.S.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Fomichev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fr-FR" sz="1600" dirty="0">
                <a:solidFill>
                  <a:srgbClr val="FF0000"/>
                </a:solidFill>
              </a:rPr>
              <a:t>PLB </a:t>
            </a:r>
            <a:r>
              <a:rPr lang="fr-FR" sz="1600" b="1" dirty="0">
                <a:solidFill>
                  <a:srgbClr val="FF0000"/>
                </a:solidFill>
              </a:rPr>
              <a:t>708</a:t>
            </a:r>
            <a:r>
              <a:rPr lang="fr-FR" sz="1600" dirty="0">
                <a:solidFill>
                  <a:srgbClr val="FF0000"/>
                </a:solidFill>
              </a:rPr>
              <a:t> (2012) 6</a:t>
            </a:r>
            <a:r>
              <a:rPr lang="fr-FR" sz="1600" dirty="0" smtClean="0">
                <a:solidFill>
                  <a:srgbClr val="FF0000"/>
                </a:solidFill>
              </a:rPr>
              <a:t>.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smtClean="0">
                <a:solidFill>
                  <a:srgbClr val="FF0000"/>
                </a:solidFill>
              </a:rPr>
              <a:t>I.A</a:t>
            </a:r>
            <a:r>
              <a:rPr lang="fr-FR" sz="1600" dirty="0">
                <a:solidFill>
                  <a:srgbClr val="FF0000"/>
                </a:solidFill>
              </a:rPr>
              <a:t>. Egorova </a:t>
            </a:r>
            <a:r>
              <a:rPr lang="fr-FR" sz="1600" i="1" dirty="0">
                <a:solidFill>
                  <a:srgbClr val="FF0000"/>
                </a:solidFill>
              </a:rPr>
              <a:t>et al.,</a:t>
            </a:r>
            <a:r>
              <a:rPr lang="fr-FR" sz="1600" dirty="0">
                <a:solidFill>
                  <a:srgbClr val="FF0000"/>
                </a:solidFill>
              </a:rPr>
              <a:t> PRL </a:t>
            </a:r>
            <a:r>
              <a:rPr lang="fr-FR" sz="1600" b="1" dirty="0">
                <a:solidFill>
                  <a:srgbClr val="FF0000"/>
                </a:solidFill>
              </a:rPr>
              <a:t>109</a:t>
            </a:r>
            <a:r>
              <a:rPr lang="fr-FR" sz="1600" dirty="0">
                <a:solidFill>
                  <a:srgbClr val="FF0000"/>
                </a:solidFill>
              </a:rPr>
              <a:t> (2012) </a:t>
            </a:r>
            <a:r>
              <a:rPr lang="fr-FR" sz="1600" dirty="0" smtClean="0">
                <a:solidFill>
                  <a:srgbClr val="FF0000"/>
                </a:solidFill>
              </a:rPr>
              <a:t>202502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7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208912" cy="576063"/>
          </a:xfrm>
          <a:effectLst/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ACCULINNA </a:t>
            </a:r>
            <a:r>
              <a:rPr lang="en-GB" sz="3200" dirty="0" smtClean="0">
                <a:solidFill>
                  <a:srgbClr val="0000CC"/>
                </a:solidFill>
              </a:rPr>
              <a:t>instrumentation development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768152"/>
            <a:ext cx="5616625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40" y="3658213"/>
            <a:ext cx="3672408" cy="299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44" y="4697090"/>
            <a:ext cx="2197471" cy="202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467544" y="6181632"/>
            <a:ext cx="3240360" cy="34371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U400M upgrade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475972" y="2060848"/>
            <a:ext cx="2583859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Zero-angle spectrometer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75972" y="2564904"/>
            <a:ext cx="2583859" cy="360039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Velocity filter (RF-kicker)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75973" y="5620876"/>
            <a:ext cx="3240360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High-resolution telescope array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67544" y="5080817"/>
            <a:ext cx="3240360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Tritium target system for ACC-2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75972" y="1556792"/>
            <a:ext cx="2583859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</a:rPr>
              <a:t>New OTPC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535808" y="3933055"/>
            <a:ext cx="1224136" cy="846439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15" y="4780611"/>
            <a:ext cx="2627065" cy="194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7157029" y="3933056"/>
            <a:ext cx="1224136" cy="846439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лево 1"/>
          <p:cNvSpPr/>
          <p:nvPr/>
        </p:nvSpPr>
        <p:spPr>
          <a:xfrm rot="18084630">
            <a:off x="5457818" y="4633148"/>
            <a:ext cx="360040" cy="360040"/>
          </a:xfrm>
          <a:prstGeom prst="leftArrow">
            <a:avLst/>
          </a:prstGeom>
          <a:solidFill>
            <a:srgbClr val="FFC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17020085">
            <a:off x="7398927" y="4771280"/>
            <a:ext cx="360040" cy="360040"/>
          </a:xfrm>
          <a:prstGeom prst="leftArrow">
            <a:avLst/>
          </a:prstGeom>
          <a:solidFill>
            <a:srgbClr val="FFC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243091" y="4440760"/>
            <a:ext cx="3240360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“Expensive toys” shopping list 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251520" y="908720"/>
            <a:ext cx="2376264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Already in production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465364" y="3077343"/>
            <a:ext cx="2583859" cy="360039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33CC"/>
                </a:solidFill>
              </a:rPr>
              <a:t>Stilbene</a:t>
            </a:r>
            <a:r>
              <a:rPr lang="en-US" b="1" dirty="0" smtClean="0">
                <a:solidFill>
                  <a:srgbClr val="0033CC"/>
                </a:solidFill>
              </a:rPr>
              <a:t> neutron array</a:t>
            </a:r>
            <a:endParaRPr lang="en-GB" b="1" dirty="0" smtClean="0">
              <a:solidFill>
                <a:srgbClr val="0033CC"/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475972" y="3596850"/>
            <a:ext cx="2583859" cy="360039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b="1" dirty="0" smtClean="0">
                <a:solidFill>
                  <a:srgbClr val="0033CC"/>
                </a:solidFill>
              </a:rPr>
              <a:t>-array GADAST</a:t>
            </a:r>
            <a:endParaRPr lang="en-GB" b="1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481179" y="3153162"/>
            <a:ext cx="1683109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CCD 2/3’’</a:t>
            </a:r>
          </a:p>
          <a:p>
            <a:pPr eaLnBrk="1" hangingPunct="1">
              <a:buClr>
                <a:srgbClr val="FF0000"/>
              </a:buClr>
              <a:buFontTx/>
              <a:buChar char="•"/>
            </a:pP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1000" b="1" dirty="0" smtClean="0">
                <a:latin typeface="Arial" charset="0"/>
                <a:ea typeface="Lucida Sans Unicode" pitchFamily="34" charset="0"/>
                <a:cs typeface="Lucida Sans Unicode" pitchFamily="34" charset="0"/>
              </a:rPr>
              <a:t>1000</a:t>
            </a:r>
            <a:r>
              <a:rPr lang="en-GB" sz="1000" b="1" dirty="0" smtClean="0"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</a:t>
            </a:r>
            <a:r>
              <a:rPr lang="en-GB" sz="1000" b="1" dirty="0" smtClean="0">
                <a:latin typeface="Arial" charset="0"/>
                <a:ea typeface="Lucida Sans Unicode" pitchFamily="34" charset="0"/>
                <a:cs typeface="Lucida Sans Unicode" pitchFamily="34" charset="0"/>
              </a:rPr>
              <a:t>1000 </a:t>
            </a:r>
            <a:r>
              <a:rPr lang="en-GB" sz="1000" b="1" dirty="0" err="1">
                <a:latin typeface="Arial" charset="0"/>
                <a:ea typeface="Lucida Sans Unicode" pitchFamily="34" charset="0"/>
                <a:cs typeface="Lucida Sans Unicode" pitchFamily="34" charset="0"/>
              </a:rPr>
              <a:t>pix</a:t>
            </a:r>
            <a:endParaRPr lang="en-GB" sz="1000" b="1" dirty="0">
              <a:latin typeface="Arial" charset="0"/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FF0000"/>
              </a:buClr>
              <a:buFontTx/>
              <a:buChar char="•"/>
            </a:pP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12-bits</a:t>
            </a:r>
          </a:p>
          <a:p>
            <a:pPr eaLnBrk="1" hangingPunct="1">
              <a:buClr>
                <a:srgbClr val="FF0000"/>
              </a:buClr>
              <a:buFontTx/>
              <a:buChar char="•"/>
            </a:pP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image </a:t>
            </a:r>
            <a:r>
              <a:rPr lang="en-GB" sz="1000" b="1" dirty="0" err="1">
                <a:latin typeface="Arial" charset="0"/>
                <a:ea typeface="Lucida Sans Unicode" pitchFamily="34" charset="0"/>
                <a:cs typeface="Lucida Sans Unicode" pitchFamily="34" charset="0"/>
              </a:rPr>
              <a:t>ampl</a:t>
            </a:r>
            <a:r>
              <a:rPr lang="en-GB" sz="1000" b="1" dirty="0" smtClean="0">
                <a:latin typeface="Arial" charset="0"/>
                <a:ea typeface="Lucida Sans Unicode" pitchFamily="34" charset="0"/>
                <a:cs typeface="Lucida Sans Unicode" pitchFamily="34" charset="0"/>
              </a:rPr>
              <a:t>.  </a:t>
            </a: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(</a:t>
            </a: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</a:t>
            </a:r>
            <a:r>
              <a:rPr lang="en-GB" sz="1000" b="1" dirty="0">
                <a:latin typeface="Arial" charset="0"/>
                <a:ea typeface="Lucida Sans Unicode" pitchFamily="34" charset="0"/>
                <a:cs typeface="Lucida Sans Unicode" pitchFamily="34" charset="0"/>
              </a:rPr>
              <a:t> 2000)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7504" y="0"/>
            <a:ext cx="6696744" cy="97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2600" dirty="0" smtClean="0">
                <a:solidFill>
                  <a:srgbClr val="0000CC"/>
                </a:solidFill>
              </a:rPr>
              <a:t>Competitive light nuclei RIB program at FLNR. </a:t>
            </a:r>
            <a:br>
              <a:rPr lang="en-US" sz="2600" dirty="0" smtClean="0">
                <a:solidFill>
                  <a:srgbClr val="0000CC"/>
                </a:solidFill>
              </a:rPr>
            </a:br>
            <a:r>
              <a:rPr lang="en-US" sz="2600" dirty="0" smtClean="0">
                <a:solidFill>
                  <a:srgbClr val="0000CC"/>
                </a:solidFill>
              </a:rPr>
              <a:t>Specific equipment development</a:t>
            </a:r>
            <a:endParaRPr lang="ru-RU" sz="2600" dirty="0" smtClean="0">
              <a:solidFill>
                <a:srgbClr val="0000CC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15516" y="1052736"/>
            <a:ext cx="5076564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Warsaw OTPC (optical time-projection chamber)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15516" y="4045943"/>
            <a:ext cx="5076564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Truly unique item: cryogenic tritium gas system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pic>
        <p:nvPicPr>
          <p:cNvPr id="1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2" y="4626328"/>
            <a:ext cx="43307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989" r="6715" b="3596"/>
          <a:stretch>
            <a:fillRect/>
          </a:stretch>
        </p:blipFill>
        <p:spPr bwMode="auto">
          <a:xfrm>
            <a:off x="5652120" y="621234"/>
            <a:ext cx="1372556" cy="2591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D:\Dokumenty\Praca\Prezentacje\OTPC\kamera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15730" r="20999" b="14732"/>
          <a:stretch>
            <a:fillRect/>
          </a:stretch>
        </p:blipFill>
        <p:spPr bwMode="auto">
          <a:xfrm>
            <a:off x="8080703" y="2405797"/>
            <a:ext cx="897841" cy="926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6"/>
          <p:cNvSpPr>
            <a:spLocks noChangeShapeType="1"/>
          </p:cNvSpPr>
          <p:nvPr/>
        </p:nvSpPr>
        <p:spPr bwMode="auto">
          <a:xfrm flipH="1" flipV="1">
            <a:off x="6591771" y="2413101"/>
            <a:ext cx="1625197" cy="190799"/>
          </a:xfrm>
          <a:prstGeom prst="line">
            <a:avLst/>
          </a:prstGeom>
          <a:noFill/>
          <a:ln w="254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 flipV="1">
            <a:off x="6675497" y="2775308"/>
            <a:ext cx="560799" cy="377854"/>
          </a:xfrm>
          <a:prstGeom prst="line">
            <a:avLst/>
          </a:prstGeom>
          <a:noFill/>
          <a:ln w="254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2" name="Group 11"/>
          <p:cNvGrpSpPr>
            <a:grpSpLocks/>
          </p:cNvGrpSpPr>
          <p:nvPr/>
        </p:nvGrpSpPr>
        <p:grpSpPr bwMode="auto">
          <a:xfrm>
            <a:off x="5983545" y="1018679"/>
            <a:ext cx="795467" cy="223002"/>
            <a:chOff x="521" y="346"/>
            <a:chExt cx="953" cy="181"/>
          </a:xfrm>
        </p:grpSpPr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521" y="346"/>
              <a:ext cx="272" cy="45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793" y="391"/>
              <a:ext cx="681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>
              <a:off x="793" y="391"/>
              <a:ext cx="46" cy="13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6156176" y="756258"/>
            <a:ext cx="4502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 b="1" dirty="0">
                <a:solidFill>
                  <a:srgbClr val="FF33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HI</a:t>
            </a:r>
            <a:endParaRPr lang="ru-RU" sz="1800" b="1" dirty="0">
              <a:solidFill>
                <a:srgbClr val="FF33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7" name="Picture 6" descr="R050_463f"/>
          <p:cNvPicPr>
            <a:picLocks noChangeAspect="1" noChangeArrowheads="1"/>
          </p:cNvPicPr>
          <p:nvPr/>
        </p:nvPicPr>
        <p:blipFill>
          <a:blip r:embed="rId5"/>
          <a:srcRect t="14162"/>
          <a:stretch>
            <a:fillRect/>
          </a:stretch>
        </p:blipFill>
        <p:spPr bwMode="auto">
          <a:xfrm>
            <a:off x="395536" y="1610824"/>
            <a:ext cx="1472373" cy="147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5720" y="2421381"/>
            <a:ext cx="7338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aseline="30000" dirty="0">
                <a:solidFill>
                  <a:srgbClr val="00FFFF"/>
                </a:solidFill>
                <a:latin typeface="Calibri" pitchFamily="34" charset="0"/>
              </a:rPr>
              <a:t>45</a:t>
            </a:r>
            <a:r>
              <a:rPr lang="en-GB" sz="2000" dirty="0">
                <a:solidFill>
                  <a:srgbClr val="00FFFF"/>
                </a:solidFill>
                <a:latin typeface="Calibri" pitchFamily="34" charset="0"/>
              </a:rPr>
              <a:t>Fe</a:t>
            </a:r>
            <a:endParaRPr lang="ru-RU" sz="2000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467544" y="2311006"/>
            <a:ext cx="414692" cy="11761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0" name="Прямоугольник 5"/>
          <p:cNvSpPr>
            <a:spLocks noChangeArrowheads="1"/>
          </p:cNvSpPr>
          <p:nvPr/>
        </p:nvSpPr>
        <p:spPr bwMode="auto">
          <a:xfrm>
            <a:off x="395537" y="3083198"/>
            <a:ext cx="1368152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MSU 2007: </a:t>
            </a:r>
            <a:r>
              <a:rPr lang="en-US" sz="1200" b="1" baseline="30000" dirty="0" smtClean="0">
                <a:solidFill>
                  <a:srgbClr val="FF0000"/>
                </a:solidFill>
                <a:cs typeface="Times New Roman" pitchFamily="18" charset="0"/>
              </a:rPr>
              <a:t>45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Fe, </a:t>
            </a:r>
            <a:b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2p-radioactivity</a:t>
            </a:r>
            <a:endParaRPr 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456" r="66251" b="46051"/>
          <a:stretch/>
        </p:blipFill>
        <p:spPr bwMode="auto">
          <a:xfrm>
            <a:off x="1979712" y="1605802"/>
            <a:ext cx="1588201" cy="147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5"/>
          <p:cNvSpPr>
            <a:spLocks noChangeArrowheads="1"/>
          </p:cNvSpPr>
          <p:nvPr/>
        </p:nvSpPr>
        <p:spPr bwMode="auto">
          <a:xfrm>
            <a:off x="1979712" y="3077241"/>
            <a:ext cx="1615371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ACCULINNA 2011:  </a:t>
            </a:r>
            <a:r>
              <a:rPr lang="en-US" sz="1200" b="1" baseline="30000" dirty="0" smtClean="0">
                <a:solidFill>
                  <a:srgbClr val="FF0000"/>
                </a:solidFill>
                <a:cs typeface="Times New Roman" pitchFamily="18" charset="0"/>
              </a:rPr>
              <a:t>8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He,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-delayed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a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-t-n</a:t>
            </a:r>
            <a:endParaRPr 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3" name="Прямоугольник 5"/>
          <p:cNvSpPr>
            <a:spLocks noChangeArrowheads="1"/>
          </p:cNvSpPr>
          <p:nvPr/>
        </p:nvSpPr>
        <p:spPr bwMode="auto">
          <a:xfrm>
            <a:off x="3707904" y="3080820"/>
            <a:ext cx="1511904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GSI 2012: S388, </a:t>
            </a:r>
            <a:r>
              <a:rPr lang="en-US" sz="1200" b="1" baseline="30000" dirty="0" smtClean="0">
                <a:solidFill>
                  <a:srgbClr val="FF0000"/>
                </a:solidFill>
                <a:cs typeface="Times New Roman" pitchFamily="18" charset="0"/>
              </a:rPr>
              <a:t>31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Ar,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cs typeface="Times New Roman" pitchFamily="18" charset="0"/>
              </a:rPr>
              <a:t>-delayed 3p</a:t>
            </a:r>
            <a:endParaRPr lang="en-US" sz="1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15834"/>
            <a:ext cx="1513701" cy="147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Блок-схема: альтернативный процесс 39"/>
          <p:cNvSpPr/>
          <p:nvPr/>
        </p:nvSpPr>
        <p:spPr>
          <a:xfrm>
            <a:off x="5019734" y="6093296"/>
            <a:ext cx="3942152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</a:rPr>
              <a:t>Nice example of military technology conversion for fundamental science conversion  </a:t>
            </a:r>
            <a:endParaRPr lang="en-GB" sz="1400" b="1" dirty="0" smtClean="0">
              <a:solidFill>
                <a:srgbClr val="0033CC"/>
              </a:solidFill>
            </a:endParaRP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5619929" y="4117951"/>
            <a:ext cx="3312368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</a:rPr>
              <a:t>Two units move to the neutron-rich region in (</a:t>
            </a:r>
            <a:r>
              <a:rPr lang="en-US" sz="1400" b="1" dirty="0" err="1" smtClean="0">
                <a:solidFill>
                  <a:srgbClr val="0033CC"/>
                </a:solidFill>
              </a:rPr>
              <a:t>t,p</a:t>
            </a:r>
            <a:r>
              <a:rPr lang="en-US" sz="1400" b="1" dirty="0" smtClean="0">
                <a:solidFill>
                  <a:srgbClr val="0033CC"/>
                </a:solidFill>
              </a:rPr>
              <a:t>) reaction</a:t>
            </a:r>
            <a:endParaRPr lang="en-GB" sz="1400" b="1" dirty="0" smtClean="0">
              <a:solidFill>
                <a:srgbClr val="0033CC"/>
              </a:solidFill>
            </a:endParaRPr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5022336" y="4869160"/>
            <a:ext cx="3942152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</a:rPr>
              <a:t>Background free experiments, easy variation of target thickness </a:t>
            </a:r>
            <a:endParaRPr lang="en-GB" sz="1400" b="1" dirty="0" smtClean="0">
              <a:solidFill>
                <a:srgbClr val="0033CC"/>
              </a:solidFill>
            </a:endParaRP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3779912" y="2524834"/>
            <a:ext cx="7338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aseline="30000" dirty="0" smtClean="0">
                <a:solidFill>
                  <a:srgbClr val="00FFFF"/>
                </a:solidFill>
                <a:latin typeface="Calibri" pitchFamily="34" charset="0"/>
              </a:rPr>
              <a:t>31</a:t>
            </a:r>
            <a:r>
              <a:rPr lang="en-GB" sz="2000" dirty="0" smtClean="0">
                <a:solidFill>
                  <a:srgbClr val="00FFFF"/>
                </a:solidFill>
                <a:latin typeface="Calibri" pitchFamily="34" charset="0"/>
              </a:rPr>
              <a:t>Ar</a:t>
            </a:r>
            <a:endParaRPr lang="ru-RU" sz="2000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4067944" y="1628800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4788024" y="2060848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4854313" y="2492896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5017941" y="5589240"/>
            <a:ext cx="3942152" cy="36004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</a:rPr>
              <a:t>Available only in military laboratories</a:t>
            </a:r>
            <a:endParaRPr lang="en-GB" sz="1400" b="1" dirty="0" smtClean="0">
              <a:solidFill>
                <a:srgbClr val="0033CC"/>
              </a:solidFill>
            </a:endParaRPr>
          </a:p>
        </p:txBody>
      </p:sp>
      <p:pic>
        <p:nvPicPr>
          <p:cNvPr id="48" name="Picture 8" descr="C:\presentations\2013-Dubna-school\pfutzner-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2216" r="61213" b="41972"/>
          <a:stretch/>
        </p:blipFill>
        <p:spPr bwMode="auto">
          <a:xfrm>
            <a:off x="7596335" y="188640"/>
            <a:ext cx="1183527" cy="142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Горизонтальный свиток 49"/>
          <p:cNvSpPr/>
          <p:nvPr/>
        </p:nvSpPr>
        <p:spPr>
          <a:xfrm>
            <a:off x="7308304" y="1700863"/>
            <a:ext cx="1753609" cy="43199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M. </a:t>
            </a:r>
            <a:r>
              <a:rPr lang="en-US" sz="1200" dirty="0" err="1" smtClean="0">
                <a:solidFill>
                  <a:srgbClr val="FF0000"/>
                </a:solidFill>
              </a:rPr>
              <a:t>Pfutzner</a:t>
            </a:r>
            <a:r>
              <a:rPr lang="en-US" sz="1200" dirty="0" smtClean="0">
                <a:solidFill>
                  <a:srgbClr val="FF0000"/>
                </a:solidFill>
              </a:rPr>
              <a:t>, 2007</a:t>
            </a:r>
          </a:p>
        </p:txBody>
      </p:sp>
      <p:pic>
        <p:nvPicPr>
          <p:cNvPr id="21" name="Picture 10" descr="D:\Dokumenty\Praca\Prezentacje\OTPC\pm.bmp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t="4156" r="15723" b="7529"/>
          <a:stretch>
            <a:fillRect/>
          </a:stretch>
        </p:blipFill>
        <p:spPr bwMode="auto">
          <a:xfrm>
            <a:off x="7236296" y="2603901"/>
            <a:ext cx="745182" cy="1048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1107548" y="1781200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1331640" y="2524834"/>
            <a:ext cx="296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00FFFF"/>
                </a:solidFill>
                <a:latin typeface="Calibri" pitchFamily="34" charset="0"/>
              </a:rPr>
              <a:t>p</a:t>
            </a:r>
            <a:endParaRPr lang="ru-RU" sz="2000" i="1" dirty="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3714618" y="2473233"/>
            <a:ext cx="414692" cy="11761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859216" cy="669925"/>
          </a:xfrm>
          <a:effectLst/>
        </p:spPr>
        <p:txBody>
          <a:bodyPr rtlCol="0" anchor="t">
            <a:normAutofit/>
          </a:bodyPr>
          <a:lstStyle/>
          <a:p>
            <a:pPr algn="l">
              <a:defRPr/>
            </a:pPr>
            <a:r>
              <a:rPr lang="en-GB" sz="2800" dirty="0" smtClean="0">
                <a:solidFill>
                  <a:srgbClr val="0000CC"/>
                </a:solidFill>
              </a:rPr>
              <a:t>Example: </a:t>
            </a:r>
            <a:r>
              <a:rPr lang="en-GB" sz="2800" baseline="30000" dirty="0" smtClean="0">
                <a:solidFill>
                  <a:srgbClr val="0000CC"/>
                </a:solidFill>
              </a:rPr>
              <a:t>10</a:t>
            </a:r>
            <a:r>
              <a:rPr lang="en-GB" sz="2800" dirty="0" smtClean="0">
                <a:solidFill>
                  <a:srgbClr val="0000CC"/>
                </a:solidFill>
              </a:rPr>
              <a:t>He </a:t>
            </a:r>
            <a:r>
              <a:rPr lang="en-GB" sz="2800" dirty="0">
                <a:solidFill>
                  <a:srgbClr val="0000CC"/>
                </a:solidFill>
              </a:rPr>
              <a:t>studied in the </a:t>
            </a:r>
            <a:r>
              <a:rPr lang="en-GB" sz="2800" baseline="30000" dirty="0" smtClean="0">
                <a:solidFill>
                  <a:srgbClr val="0000CC"/>
                </a:solidFill>
              </a:rPr>
              <a:t>8</a:t>
            </a:r>
            <a:r>
              <a:rPr lang="en-GB" sz="2800" dirty="0" smtClean="0">
                <a:solidFill>
                  <a:srgbClr val="0000CC"/>
                </a:solidFill>
              </a:rPr>
              <a:t>He(</a:t>
            </a:r>
            <a:r>
              <a:rPr lang="en-GB" sz="2800" dirty="0" err="1" smtClean="0">
                <a:solidFill>
                  <a:srgbClr val="0000CC"/>
                </a:solidFill>
              </a:rPr>
              <a:t>t,p</a:t>
            </a:r>
            <a:r>
              <a:rPr lang="en-GB" sz="2800" dirty="0" smtClean="0">
                <a:solidFill>
                  <a:srgbClr val="0000CC"/>
                </a:solidFill>
              </a:rPr>
              <a:t>)</a:t>
            </a:r>
            <a:r>
              <a:rPr lang="en-GB" sz="2800" baseline="30000" dirty="0" smtClean="0">
                <a:solidFill>
                  <a:srgbClr val="0000CC"/>
                </a:solidFill>
              </a:rPr>
              <a:t>10</a:t>
            </a:r>
            <a:r>
              <a:rPr lang="en-GB" sz="2800" dirty="0" smtClean="0">
                <a:solidFill>
                  <a:srgbClr val="0000CC"/>
                </a:solidFill>
              </a:rPr>
              <a:t>He </a:t>
            </a:r>
            <a:r>
              <a:rPr lang="en-GB" sz="2800" dirty="0">
                <a:solidFill>
                  <a:srgbClr val="0000CC"/>
                </a:solidFill>
              </a:rPr>
              <a:t>reaction</a:t>
            </a:r>
            <a:endParaRPr lang="ru-RU" sz="28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92753" y="4509120"/>
            <a:ext cx="4055038" cy="1915414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400" dirty="0" smtClean="0"/>
              <a:t>Three-body correlations were studied in </a:t>
            </a:r>
            <a:r>
              <a:rPr lang="en-US" sz="1400" baseline="30000" dirty="0" smtClean="0"/>
              <a:t>5</a:t>
            </a:r>
            <a:r>
              <a:rPr lang="en-US" sz="1400" dirty="0" smtClean="0"/>
              <a:t>H basing on outstanding statistics. Can be something useful done with really exotic systems and limited statistics?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932651" y="3717032"/>
            <a:ext cx="3991236" cy="852548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pt-BR" sz="1400" dirty="0" smtClean="0">
                <a:solidFill>
                  <a:srgbClr val="FF0000"/>
                </a:solidFill>
              </a:rPr>
              <a:t> M.S. Golovkov </a:t>
            </a:r>
            <a:r>
              <a:rPr lang="pt-BR" sz="1400" i="1" dirty="0" smtClean="0">
                <a:solidFill>
                  <a:srgbClr val="FF0000"/>
                </a:solidFill>
              </a:rPr>
              <a:t>et </a:t>
            </a:r>
            <a:r>
              <a:rPr lang="pt-BR" sz="1400" i="1" dirty="0">
                <a:solidFill>
                  <a:srgbClr val="FF0000"/>
                </a:solidFill>
              </a:rPr>
              <a:t>al., </a:t>
            </a:r>
            <a:r>
              <a:rPr lang="fr-FR" sz="1400" dirty="0" smtClean="0">
                <a:solidFill>
                  <a:srgbClr val="FF0000"/>
                </a:solidFill>
              </a:rPr>
              <a:t>PLB </a:t>
            </a:r>
            <a:r>
              <a:rPr lang="fr-FR" sz="1400" b="1" dirty="0" smtClean="0">
                <a:solidFill>
                  <a:srgbClr val="FF0000"/>
                </a:solidFill>
              </a:rPr>
              <a:t>672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>
                <a:solidFill>
                  <a:srgbClr val="FF0000"/>
                </a:solidFill>
              </a:rPr>
              <a:t>(2009) 22</a:t>
            </a:r>
            <a:r>
              <a:rPr lang="pt-BR" sz="1400" dirty="0" smtClean="0">
                <a:solidFill>
                  <a:srgbClr val="FF0000"/>
                </a:solidFill>
              </a:rPr>
              <a:t/>
            </a:r>
            <a:br>
              <a:rPr lang="pt-BR" sz="1400" dirty="0" smtClean="0">
                <a:solidFill>
                  <a:srgbClr val="FF0000"/>
                </a:solidFill>
              </a:rPr>
            </a:br>
            <a:r>
              <a:rPr lang="pt-BR" sz="1400" dirty="0" smtClean="0">
                <a:solidFill>
                  <a:srgbClr val="FF0000"/>
                </a:solidFill>
              </a:rPr>
              <a:t> S.I</a:t>
            </a:r>
            <a:r>
              <a:rPr lang="pt-BR" sz="1400" dirty="0">
                <a:solidFill>
                  <a:srgbClr val="FF0000"/>
                </a:solidFill>
              </a:rPr>
              <a:t>. Sidorchuk </a:t>
            </a:r>
            <a:r>
              <a:rPr lang="pt-BR" sz="1400" i="1" dirty="0">
                <a:solidFill>
                  <a:srgbClr val="FF0000"/>
                </a:solidFill>
              </a:rPr>
              <a:t>et al., </a:t>
            </a:r>
            <a:r>
              <a:rPr lang="pt-BR" sz="1400" dirty="0" smtClean="0">
                <a:solidFill>
                  <a:srgbClr val="FF0000"/>
                </a:solidFill>
              </a:rPr>
              <a:t>PRL </a:t>
            </a:r>
            <a:r>
              <a:rPr lang="pt-BR" sz="1400" b="1" dirty="0" smtClean="0">
                <a:solidFill>
                  <a:srgbClr val="FF0000"/>
                </a:solidFill>
              </a:rPr>
              <a:t>108</a:t>
            </a:r>
            <a:r>
              <a:rPr lang="pt-BR" sz="1400" dirty="0" smtClean="0">
                <a:solidFill>
                  <a:srgbClr val="FF0000"/>
                </a:solidFill>
              </a:rPr>
              <a:t> </a:t>
            </a:r>
            <a:r>
              <a:rPr lang="pt-BR" sz="1400" dirty="0">
                <a:solidFill>
                  <a:srgbClr val="FF0000"/>
                </a:solidFill>
              </a:rPr>
              <a:t>(2012) 202502</a:t>
            </a:r>
            <a:endParaRPr lang="en-US" sz="14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5240"/>
            <a:ext cx="3600400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C:\latex\pr-10he\final\Fig3_1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86" y="2564904"/>
            <a:ext cx="3435034" cy="25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7020272" y="5589238"/>
            <a:ext cx="1944216" cy="1008113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Shell structure breakdown in </a:t>
            </a:r>
            <a:r>
              <a:rPr lang="en-GB" b="1" baseline="30000" dirty="0" smtClean="0">
                <a:solidFill>
                  <a:srgbClr val="FF0000"/>
                </a:solidFill>
              </a:rPr>
              <a:t>10</a:t>
            </a:r>
            <a:r>
              <a:rPr lang="en-GB" b="1" dirty="0" smtClean="0">
                <a:solidFill>
                  <a:srgbClr val="FF0000"/>
                </a:solidFill>
              </a:rPr>
              <a:t>He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9" y="5229201"/>
            <a:ext cx="3497111" cy="153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4644008" y="682475"/>
            <a:ext cx="4176464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“Conundrum </a:t>
            </a:r>
            <a:r>
              <a:rPr lang="en-GB" sz="1600" b="1" dirty="0" err="1" smtClean="0">
                <a:solidFill>
                  <a:srgbClr val="FF0000"/>
                </a:solidFill>
              </a:rPr>
              <a:t>nucleis</a:t>
            </a:r>
            <a:r>
              <a:rPr lang="en-GB" sz="1600" b="1" dirty="0" smtClean="0">
                <a:solidFill>
                  <a:srgbClr val="FF0000"/>
                </a:solidFill>
              </a:rPr>
              <a:t>” second double magic in nuclide chart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283968" y="5589239"/>
            <a:ext cx="2376264" cy="1011795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New ground state energy for </a:t>
            </a:r>
            <a:r>
              <a:rPr lang="en-GB" b="1" baseline="30000" dirty="0" smtClean="0">
                <a:solidFill>
                  <a:srgbClr val="FF0000"/>
                </a:solidFill>
              </a:rPr>
              <a:t>10</a:t>
            </a:r>
            <a:r>
              <a:rPr lang="en-GB" b="1" dirty="0" smtClean="0">
                <a:solidFill>
                  <a:srgbClr val="FF0000"/>
                </a:solidFill>
              </a:rPr>
              <a:t>He: </a:t>
            </a:r>
            <a:br>
              <a:rPr lang="en-GB" b="1" dirty="0" smtClean="0">
                <a:solidFill>
                  <a:srgbClr val="FF0000"/>
                </a:solidFill>
              </a:rPr>
            </a:br>
            <a:r>
              <a:rPr lang="en-GB" b="1" i="1" dirty="0" smtClean="0">
                <a:solidFill>
                  <a:srgbClr val="FF0000"/>
                </a:solidFill>
              </a:rPr>
              <a:t>E</a:t>
            </a:r>
            <a:r>
              <a:rPr lang="en-GB" b="1" i="1" baseline="-25000" dirty="0" smtClean="0">
                <a:solidFill>
                  <a:srgbClr val="FF0000"/>
                </a:solidFill>
              </a:rPr>
              <a:t>T </a:t>
            </a:r>
            <a:r>
              <a:rPr lang="en-GB" b="1" dirty="0" smtClean="0">
                <a:solidFill>
                  <a:srgbClr val="FF0000"/>
                </a:solidFill>
              </a:rPr>
              <a:t>=2.0-2.5 MeV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4" name="Picture 3" descr="C:\presentations\2012-EXON\Sidorchuk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63" y="2219548"/>
            <a:ext cx="1107151" cy="144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Блок-схема: альтернативный процесс 14"/>
          <p:cNvSpPr/>
          <p:nvPr/>
        </p:nvSpPr>
        <p:spPr>
          <a:xfrm>
            <a:off x="4644008" y="1399395"/>
            <a:ext cx="4176464" cy="57606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Discovered by </a:t>
            </a:r>
            <a:r>
              <a:rPr lang="en-GB" sz="1600" b="1" dirty="0" err="1" smtClean="0">
                <a:solidFill>
                  <a:srgbClr val="FF0000"/>
                </a:solidFill>
              </a:rPr>
              <a:t>Korsheninnikov</a:t>
            </a:r>
            <a:r>
              <a:rPr lang="en-GB" sz="1600" b="1" dirty="0" smtClean="0">
                <a:solidFill>
                  <a:srgbClr val="FF0000"/>
                </a:solidFill>
              </a:rPr>
              <a:t> et al. in 1994 in RIKEN giving </a:t>
            </a:r>
            <a:r>
              <a:rPr lang="en-GB" sz="1600" b="1" i="1" dirty="0" smtClean="0">
                <a:solidFill>
                  <a:srgbClr val="FF0000"/>
                </a:solidFill>
              </a:rPr>
              <a:t>E</a:t>
            </a:r>
            <a:r>
              <a:rPr lang="en-GB" sz="1600" b="1" i="1" baseline="-25000" dirty="0" smtClean="0">
                <a:solidFill>
                  <a:srgbClr val="FF0000"/>
                </a:solidFill>
              </a:rPr>
              <a:t>T </a:t>
            </a:r>
            <a:r>
              <a:rPr lang="en-GB" sz="1600" b="1" dirty="0" smtClean="0">
                <a:solidFill>
                  <a:srgbClr val="FF0000"/>
                </a:solidFill>
              </a:rPr>
              <a:t>=1.2 MeV</a:t>
            </a:r>
          </a:p>
        </p:txBody>
      </p:sp>
      <p:pic>
        <p:nvPicPr>
          <p:cNvPr id="128004" name="Picture 4" descr="D:\presentations\2016-RAS\gol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05" y="2219548"/>
            <a:ext cx="1196051" cy="144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571" y="191489"/>
            <a:ext cx="5138525" cy="789239"/>
          </a:xfrm>
          <a:effectLst/>
        </p:spPr>
        <p:txBody>
          <a:bodyPr rtlCol="0" anchor="t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Publicity for </a:t>
            </a:r>
            <a:r>
              <a:rPr lang="en-GB" sz="3200" baseline="30000" dirty="0" smtClean="0">
                <a:solidFill>
                  <a:srgbClr val="0000CC"/>
                </a:solidFill>
              </a:rPr>
              <a:t>10</a:t>
            </a:r>
            <a:r>
              <a:rPr lang="en-GB" sz="3200" dirty="0" smtClean="0">
                <a:solidFill>
                  <a:srgbClr val="0000CC"/>
                </a:solidFill>
              </a:rPr>
              <a:t>He work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726775" cy="509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3618"/>
            <a:ext cx="3505938" cy="59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51729"/>
            <a:ext cx="4320480" cy="367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0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Today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618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3851920" y="1319394"/>
            <a:ext cx="27611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79712" y="165381"/>
            <a:ext cx="46085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>
                <a:solidFill>
                  <a:srgbClr val="0000CC"/>
                </a:solidFill>
              </a:rPr>
              <a:t>Long-term prospects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580112" y="5306935"/>
            <a:ext cx="3285312" cy="136059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Facility based on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fragment-separator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33CC"/>
                </a:solidFill>
              </a:rPr>
              <a:t>Status: running since </a:t>
            </a:r>
            <a:r>
              <a:rPr lang="en-US" sz="1600" b="1" dirty="0" smtClean="0">
                <a:solidFill>
                  <a:srgbClr val="0033CC"/>
                </a:solidFill>
              </a:rPr>
              <a:t>2018</a:t>
            </a:r>
            <a:endParaRPr lang="en-US" sz="1600" b="1" dirty="0">
              <a:solidFill>
                <a:srgbClr val="0033CC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29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11560" y="1554327"/>
            <a:ext cx="2592288" cy="125386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“Factory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elements”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33CC"/>
                </a:solidFill>
              </a:rPr>
              <a:t>Status: running since 2019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12360" y="705546"/>
            <a:ext cx="1224136" cy="127848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59178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003306" y="5805264"/>
            <a:ext cx="1784718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427984" y="1554327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8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713" y="145167"/>
            <a:ext cx="7992887" cy="730711"/>
          </a:xfrm>
          <a:noFill/>
          <a:ln>
            <a:noFill/>
          </a:ln>
          <a:effectLst/>
        </p:spPr>
        <p:txBody>
          <a:bodyPr/>
          <a:lstStyle/>
          <a:p>
            <a:r>
              <a:rPr lang="en-US" sz="3200" dirty="0" smtClean="0">
                <a:solidFill>
                  <a:srgbClr val="0000CC"/>
                </a:solidFill>
                <a:latin typeface="Calibri" pitchFamily="34" charset="0"/>
                <a:ea typeface="+mn-ea"/>
                <a:cs typeface="+mn-cs"/>
              </a:rPr>
              <a:t>Flerov </a:t>
            </a:r>
            <a:r>
              <a:rPr lang="en-US" sz="3200" dirty="0" smtClean="0">
                <a:solidFill>
                  <a:srgbClr val="0000CC"/>
                </a:solidFill>
                <a:latin typeface="Calibri" pitchFamily="34" charset="0"/>
                <a:ea typeface="+mn-ea"/>
                <a:cs typeface="+mn-cs"/>
              </a:rPr>
              <a:t>Lab layout</a:t>
            </a:r>
            <a:endParaRPr lang="ru-RU" sz="3200" dirty="0">
              <a:solidFill>
                <a:srgbClr val="0000CC"/>
              </a:solidFill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16063" y="2230001"/>
            <a:ext cx="6972300" cy="3176587"/>
            <a:chOff x="961" y="1077"/>
            <a:chExt cx="4392" cy="2001"/>
          </a:xfrm>
        </p:grpSpPr>
        <p:pic>
          <p:nvPicPr>
            <p:cNvPr id="30" name="Picture 3" descr="All FlerovLab_bas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1077"/>
              <a:ext cx="4392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 descr="All FlerovLab_accelerato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1077"/>
              <a:ext cx="4392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3840" y="2593"/>
              <a:ext cx="5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U400M</a:t>
              </a:r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>
              <a:off x="1737" y="2474"/>
              <a:ext cx="5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rgbClr val="7030A0"/>
                  </a:solidFill>
                  <a:latin typeface="Arial" charset="0"/>
                </a:rPr>
                <a:t>U400</a:t>
              </a:r>
              <a:r>
                <a:rPr lang="en-US" sz="1600" dirty="0">
                  <a:solidFill>
                    <a:srgbClr val="FF3300"/>
                  </a:solidFill>
                  <a:latin typeface="Arial" charset="0"/>
                </a:rPr>
                <a:t>R</a:t>
              </a: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2480" y="1958"/>
              <a:ext cx="4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DRIBs</a:t>
              </a:r>
            </a:p>
          </p:txBody>
        </p:sp>
        <p:sp>
          <p:nvSpPr>
            <p:cNvPr id="35" name="Text Box 8"/>
            <p:cNvSpPr txBox="1">
              <a:spLocks noChangeArrowheads="1"/>
            </p:cNvSpPr>
            <p:nvPr/>
          </p:nvSpPr>
          <p:spPr bwMode="auto">
            <a:xfrm>
              <a:off x="3045" y="2395"/>
              <a:ext cx="48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MT25</a:t>
              </a:r>
            </a:p>
          </p:txBody>
        </p:sp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3873" y="1085"/>
              <a:ext cx="48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Arial" charset="0"/>
                </a:rPr>
                <a:t>U200</a:t>
              </a:r>
            </a:p>
          </p:txBody>
        </p:sp>
        <p:sp>
          <p:nvSpPr>
            <p:cNvPr id="37" name="Text Box 10"/>
            <p:cNvSpPr txBox="1">
              <a:spLocks noChangeArrowheads="1"/>
            </p:cNvSpPr>
            <p:nvPr/>
          </p:nvSpPr>
          <p:spPr bwMode="auto">
            <a:xfrm>
              <a:off x="4438" y="1601"/>
              <a:ext cx="48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Arial" charset="0"/>
                </a:rPr>
                <a:t>IC100</a:t>
              </a:r>
            </a:p>
          </p:txBody>
        </p:sp>
      </p:grpSp>
      <p:sp>
        <p:nvSpPr>
          <p:cNvPr id="5" name="Line 12"/>
          <p:cNvSpPr>
            <a:spLocks noChangeShapeType="1"/>
          </p:cNvSpPr>
          <p:nvPr/>
        </p:nvSpPr>
        <p:spPr bwMode="auto">
          <a:xfrm flipH="1">
            <a:off x="1285875" y="6054288"/>
            <a:ext cx="1066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262063" y="5738376"/>
            <a:ext cx="1587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latin typeface="Arial" charset="0"/>
              </a:rPr>
              <a:t>Nuclear</a:t>
            </a:r>
          </a:p>
          <a:p>
            <a:pPr eaLnBrk="1" hangingPunct="1"/>
            <a:r>
              <a:rPr lang="en-US" dirty="0">
                <a:latin typeface="Arial" charset="0"/>
              </a:rPr>
              <a:t>Physics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685800" y="1995051"/>
            <a:ext cx="1711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SHE factory</a:t>
            </a:r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2286000" y="2415741"/>
            <a:ext cx="2349500" cy="2035178"/>
            <a:chOff x="1446" y="1194"/>
            <a:chExt cx="1480" cy="1282"/>
          </a:xfrm>
        </p:grpSpPr>
        <p:pic>
          <p:nvPicPr>
            <p:cNvPr id="27" name="Picture 17" descr="All FlerovLab_131 Build_last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" y="1194"/>
              <a:ext cx="1145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2124" y="1205"/>
              <a:ext cx="8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ru-RU" b="1" dirty="0">
                  <a:solidFill>
                    <a:srgbClr val="FF3300"/>
                  </a:solidFill>
                  <a:latin typeface="Arial" charset="0"/>
                </a:rPr>
                <a:t>2016</a:t>
              </a:r>
              <a:endParaRPr lang="en-US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1458" y="1216"/>
              <a:ext cx="7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1500m</a:t>
              </a:r>
              <a:r>
                <a:rPr lang="en-US" sz="1400" baseline="30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6086475" y="4636651"/>
            <a:ext cx="2455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7030A0"/>
                </a:solidFill>
                <a:latin typeface="Arial" charset="0"/>
              </a:rPr>
              <a:t>U400M</a:t>
            </a: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+DECRIS-SC</a:t>
            </a:r>
          </a:p>
        </p:txBody>
      </p:sp>
      <p:grpSp>
        <p:nvGrpSpPr>
          <p:cNvPr id="10" name="Group 21"/>
          <p:cNvGrpSpPr>
            <a:grpSpLocks/>
          </p:cNvGrpSpPr>
          <p:nvPr/>
        </p:nvGrpSpPr>
        <p:grpSpPr bwMode="auto">
          <a:xfrm>
            <a:off x="7366004" y="3122181"/>
            <a:ext cx="1654176" cy="1066802"/>
            <a:chOff x="4646" y="1639"/>
            <a:chExt cx="1042" cy="672"/>
          </a:xfrm>
        </p:grpSpPr>
        <p:pic>
          <p:nvPicPr>
            <p:cNvPr id="22" name="Picture 22" descr="All FlerovLab_NanoLa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" y="1922"/>
              <a:ext cx="1027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5072" y="1897"/>
              <a:ext cx="5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ru-RU" b="1">
                  <a:solidFill>
                    <a:srgbClr val="FF3300"/>
                  </a:solidFill>
                  <a:latin typeface="Arial" charset="0"/>
                </a:rPr>
                <a:t>2012</a:t>
              </a:r>
              <a:endParaRPr lang="en-US" b="1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4897" y="1639"/>
              <a:ext cx="7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NanoLab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946" y="2053"/>
              <a:ext cx="7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1500m</a:t>
              </a:r>
              <a:r>
                <a:rPr lang="en-US" sz="1400" baseline="30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11" name="Line 26"/>
          <p:cNvSpPr>
            <a:spLocks noChangeShapeType="1"/>
          </p:cNvSpPr>
          <p:nvPr/>
        </p:nvSpPr>
        <p:spPr bwMode="auto">
          <a:xfrm>
            <a:off x="6905625" y="3339663"/>
            <a:ext cx="1085850" cy="4953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 flipV="1">
            <a:off x="2362200" y="3768288"/>
            <a:ext cx="600075" cy="2286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13" name="Picture 28" descr="All FlerovLab_DC280_new_with_build_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387163"/>
            <a:ext cx="21844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108075" y="2925326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Arial" charset="0"/>
              </a:rPr>
              <a:t>1000m</a:t>
            </a:r>
            <a:r>
              <a:rPr lang="en-US" sz="1400" baseline="300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pic>
        <p:nvPicPr>
          <p:cNvPr id="15" name="Picture 30" descr="All FlerovLab_DC280_new_with_accel_gif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126938"/>
            <a:ext cx="11049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31"/>
          <p:cNvSpPr>
            <a:spLocks noChangeShapeType="1"/>
          </p:cNvSpPr>
          <p:nvPr/>
        </p:nvSpPr>
        <p:spPr bwMode="auto">
          <a:xfrm flipV="1">
            <a:off x="796925" y="3731776"/>
            <a:ext cx="185738" cy="112871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539552" y="1106460"/>
            <a:ext cx="2472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SHE research:</a:t>
            </a:r>
            <a:br>
              <a:rPr lang="en-US" b="1" dirty="0" smtClean="0">
                <a:solidFill>
                  <a:srgbClr val="FF3300"/>
                </a:solidFill>
                <a:latin typeface="Arial" charset="0"/>
              </a:rPr>
            </a:br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DC-280 </a:t>
            </a:r>
            <a:br>
              <a:rPr lang="en-US" b="1" dirty="0" smtClean="0">
                <a:solidFill>
                  <a:srgbClr val="FF3300"/>
                </a:solidFill>
                <a:latin typeface="Arial" charset="0"/>
              </a:rPr>
            </a:br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Since  </a:t>
            </a:r>
            <a:r>
              <a:rPr lang="ru-RU" b="1" dirty="0" smtClean="0">
                <a:solidFill>
                  <a:srgbClr val="FF3300"/>
                </a:solidFill>
                <a:latin typeface="Arial" charset="0"/>
              </a:rPr>
              <a:t>201</a:t>
            </a:r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9</a:t>
            </a:r>
            <a:endParaRPr lang="en-US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8" name="Line 33"/>
          <p:cNvSpPr>
            <a:spLocks noChangeShapeType="1"/>
          </p:cNvSpPr>
          <p:nvPr/>
        </p:nvSpPr>
        <p:spPr bwMode="auto">
          <a:xfrm flipV="1">
            <a:off x="5521325" y="4384238"/>
            <a:ext cx="781050" cy="16668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9" name="Line 34"/>
          <p:cNvSpPr>
            <a:spLocks noChangeShapeType="1"/>
          </p:cNvSpPr>
          <p:nvPr/>
        </p:nvSpPr>
        <p:spPr bwMode="auto">
          <a:xfrm>
            <a:off x="4230688" y="6051113"/>
            <a:ext cx="12890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4183064" y="5738376"/>
            <a:ext cx="21193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600" dirty="0">
                <a:latin typeface="Arial" charset="0"/>
              </a:rPr>
              <a:t>Exotic Nuclei</a:t>
            </a:r>
          </a:p>
          <a:p>
            <a:pPr eaLnBrk="1" hangingPunct="1"/>
            <a:r>
              <a:rPr lang="en-US" sz="1600" dirty="0">
                <a:latin typeface="Arial" charset="0"/>
              </a:rPr>
              <a:t>E </a:t>
            </a:r>
            <a:r>
              <a:rPr lang="en-US" sz="1600" dirty="0">
                <a:latin typeface="Arial" charset="0"/>
                <a:cs typeface="Arial" charset="0"/>
              </a:rPr>
              <a:t>=</a:t>
            </a:r>
            <a:r>
              <a:rPr lang="en-US" sz="1600" dirty="0">
                <a:latin typeface="Arial" charset="0"/>
              </a:rPr>
              <a:t> 30 </a:t>
            </a:r>
            <a:r>
              <a:rPr lang="en-US" sz="1600" dirty="0">
                <a:latin typeface="Arial" charset="0"/>
                <a:cs typeface="Arial" charset="0"/>
              </a:rPr>
              <a:t>÷ </a:t>
            </a:r>
            <a:r>
              <a:rPr lang="en-US" sz="1600" dirty="0">
                <a:latin typeface="Arial" charset="0"/>
              </a:rPr>
              <a:t>60</a:t>
            </a:r>
            <a:r>
              <a:rPr lang="ru-RU" sz="1600" dirty="0">
                <a:latin typeface="Arial" charset="0"/>
              </a:rPr>
              <a:t> </a:t>
            </a:r>
            <a:r>
              <a:rPr lang="en-US" sz="1600" dirty="0">
                <a:latin typeface="Arial" charset="0"/>
              </a:rPr>
              <a:t>MeV/n</a:t>
            </a:r>
          </a:p>
          <a:p>
            <a:pPr eaLnBrk="1" hangingPunct="1"/>
            <a:r>
              <a:rPr lang="en-US" sz="1600" dirty="0">
                <a:latin typeface="Arial" charset="0"/>
              </a:rPr>
              <a:t>A &lt; 60</a:t>
            </a: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123825" y="4881126"/>
            <a:ext cx="1711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SHE experiments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6842868" y="1140244"/>
            <a:ext cx="19987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RIB research: ACCULINNA-2 Since </a:t>
            </a:r>
            <a:r>
              <a:rPr lang="ru-RU" b="1" dirty="0" smtClean="0">
                <a:solidFill>
                  <a:srgbClr val="FF3300"/>
                </a:solidFill>
                <a:latin typeface="Arial" charset="0"/>
              </a:rPr>
              <a:t>201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8</a:t>
            </a:r>
            <a:endParaRPr lang="en-US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" name="Line 26"/>
          <p:cNvSpPr>
            <a:spLocks noChangeShapeType="1"/>
          </p:cNvSpPr>
          <p:nvPr/>
        </p:nvSpPr>
        <p:spPr bwMode="auto">
          <a:xfrm flipH="1">
            <a:off x="6230938" y="2040059"/>
            <a:ext cx="691878" cy="1009416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 rot="21352607">
            <a:off x="6141606" y="3084036"/>
            <a:ext cx="510350" cy="904816"/>
          </a:xfrm>
          <a:custGeom>
            <a:avLst/>
            <a:gdLst>
              <a:gd name="connsiteX0" fmla="*/ 40923 w 643323"/>
              <a:gd name="connsiteY0" fmla="*/ 0 h 1148576"/>
              <a:gd name="connsiteX1" fmla="*/ 52074 w 643323"/>
              <a:gd name="connsiteY1" fmla="*/ 624468 h 1148576"/>
              <a:gd name="connsiteX2" fmla="*/ 553879 w 643323"/>
              <a:gd name="connsiteY2" fmla="*/ 747132 h 1148576"/>
              <a:gd name="connsiteX3" fmla="*/ 643089 w 643323"/>
              <a:gd name="connsiteY3" fmla="*/ 1148576 h 1148576"/>
              <a:gd name="connsiteX4" fmla="*/ 643089 w 643323"/>
              <a:gd name="connsiteY4" fmla="*/ 1148576 h 114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3323" h="1148576">
                <a:moveTo>
                  <a:pt x="40923" y="0"/>
                </a:moveTo>
                <a:cubicBezTo>
                  <a:pt x="3752" y="249973"/>
                  <a:pt x="-33419" y="499946"/>
                  <a:pt x="52074" y="624468"/>
                </a:cubicBezTo>
                <a:cubicBezTo>
                  <a:pt x="137567" y="748990"/>
                  <a:pt x="455377" y="659781"/>
                  <a:pt x="553879" y="747132"/>
                </a:cubicBezTo>
                <a:cubicBezTo>
                  <a:pt x="652381" y="834483"/>
                  <a:pt x="643089" y="1148576"/>
                  <a:pt x="643089" y="1148576"/>
                </a:cubicBezTo>
                <a:lnTo>
                  <a:pt x="643089" y="1148576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3275856" y="1104097"/>
            <a:ext cx="2472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SHE research:</a:t>
            </a:r>
            <a:br>
              <a:rPr lang="en-US" b="1" dirty="0" smtClean="0">
                <a:solidFill>
                  <a:srgbClr val="FF3300"/>
                </a:solidFill>
                <a:latin typeface="Arial" charset="0"/>
              </a:rPr>
            </a:br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U-400 </a:t>
            </a:r>
            <a:br>
              <a:rPr lang="en-US" b="1" dirty="0" smtClean="0">
                <a:solidFill>
                  <a:srgbClr val="FF3300"/>
                </a:solidFill>
                <a:latin typeface="Arial" charset="0"/>
              </a:rPr>
            </a:br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Since  1978</a:t>
            </a:r>
            <a:endParaRPr lang="en-US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6649213" y="5746030"/>
            <a:ext cx="2472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Reaction studies:</a:t>
            </a:r>
            <a:br>
              <a:rPr lang="en-US" b="1" dirty="0" smtClean="0">
                <a:solidFill>
                  <a:srgbClr val="FF3300"/>
                </a:solidFill>
                <a:latin typeface="Arial" charset="0"/>
              </a:rPr>
            </a:br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U-400 </a:t>
            </a:r>
            <a:br>
              <a:rPr lang="en-US" b="1" dirty="0" smtClean="0">
                <a:solidFill>
                  <a:srgbClr val="FF3300"/>
                </a:solidFill>
                <a:latin typeface="Arial" charset="0"/>
              </a:rPr>
            </a:br>
            <a:r>
              <a:rPr lang="en-US" b="1" dirty="0" smtClean="0">
                <a:solidFill>
                  <a:srgbClr val="FF3300"/>
                </a:solidFill>
                <a:latin typeface="Arial" charset="0"/>
              </a:rPr>
              <a:t>Since  1988</a:t>
            </a:r>
            <a:endParaRPr lang="en-US" b="1" dirty="0">
              <a:solidFill>
                <a:srgbClr val="FF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1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New facilities at FLNR: “factory of </a:t>
            </a:r>
            <a:r>
              <a:rPr lang="en-US" sz="2800" dirty="0" err="1" smtClean="0">
                <a:solidFill>
                  <a:srgbClr val="0000CC"/>
                </a:solidFill>
              </a:rPr>
              <a:t>superheavies</a:t>
            </a:r>
            <a:r>
              <a:rPr lang="en-US" sz="2800" dirty="0" smtClean="0">
                <a:solidFill>
                  <a:srgbClr val="0000CC"/>
                </a:solidFill>
              </a:rPr>
              <a:t>”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23528" y="5229200"/>
            <a:ext cx="29523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Building of “Factory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elements”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419687" y="2204864"/>
            <a:ext cx="3528392" cy="103784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DC-280 cyclotron specifically adopted for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 synthesis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9839" y="509676"/>
            <a:ext cx="3690411" cy="492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flerovlab.jinr.ru/flnr/dimg/dc280_2018_12_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24" y="3501008"/>
            <a:ext cx="515801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03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02791"/>
            <a:ext cx="7355160" cy="669925"/>
          </a:xfrm>
          <a:effectLst/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Shell structure in atoms and in nuclei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4077072"/>
            <a:ext cx="4968552" cy="25922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Qualitative difference: energy levels in Coulomb field vs. energy levels in oscillator </a:t>
            </a:r>
            <a:r>
              <a:rPr lang="en-US" sz="1600" dirty="0" smtClean="0"/>
              <a:t>potential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Atomic magic numbers: 2, 10, 28, 60, 110</a:t>
            </a:r>
            <a:endParaRPr lang="en-US" sz="1600" dirty="0" smtClean="0"/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Nuclear </a:t>
            </a:r>
            <a:r>
              <a:rPr lang="en-US" sz="1600" dirty="0" smtClean="0"/>
              <a:t>magic numbers: </a:t>
            </a:r>
            <a:r>
              <a:rPr lang="en-US" sz="1600" dirty="0" smtClean="0"/>
              <a:t>2, 8, 20</a:t>
            </a:r>
            <a:r>
              <a:rPr lang="en-US" sz="1600" dirty="0"/>
              <a:t>, 28, 50, 82, </a:t>
            </a:r>
            <a:r>
              <a:rPr lang="en-US" sz="1600" dirty="0" smtClean="0"/>
              <a:t>126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Atomic potential is connected with interaction with “singular” </a:t>
            </a:r>
            <a:r>
              <a:rPr lang="en-US" sz="1600" b="1" dirty="0" smtClean="0"/>
              <a:t>strength center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In contrast nuclear potential has s </a:t>
            </a:r>
            <a:r>
              <a:rPr lang="en-US" sz="1600" b="1" dirty="0" smtClean="0"/>
              <a:t>mean field </a:t>
            </a:r>
            <a:r>
              <a:rPr lang="en-US" sz="1600" dirty="0" smtClean="0"/>
              <a:t>origin: there is nothing special sitting in the “center”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Origins of the nuclear shells</a:t>
            </a: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2378" r="41312" b="28077"/>
          <a:stretch/>
        </p:blipFill>
        <p:spPr bwMode="auto">
          <a:xfrm>
            <a:off x="5940152" y="872716"/>
            <a:ext cx="288032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23528" y="980728"/>
          <a:ext cx="2783160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Graph" r:id="rId4" imgW="7419600" imgH="6922800" progId="Origin50.Graph">
                  <p:embed/>
                </p:oleObj>
              </mc:Choice>
              <mc:Fallback>
                <p:oleObj name="Graph" r:id="rId4" imgW="7419600" imgH="6922800" progId="Origin50.Graph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980728"/>
                        <a:ext cx="2783160" cy="2880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3059832" y="980728"/>
          <a:ext cx="2747392" cy="2880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Graph" r:id="rId6" imgW="7419600" imgH="7009200" progId="Origin50.Graph">
                  <p:embed/>
                </p:oleObj>
              </mc:Choice>
              <mc:Fallback>
                <p:oleObj name="Graph" r:id="rId6" imgW="7419600" imgH="7009200" progId="Origin50.Graph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59832" y="980728"/>
                        <a:ext cx="2747392" cy="2880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Блок-схема: альтернативный процесс 6"/>
          <p:cNvSpPr/>
          <p:nvPr/>
        </p:nvSpPr>
        <p:spPr>
          <a:xfrm>
            <a:off x="5763836" y="6218484"/>
            <a:ext cx="3232951" cy="50405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Nuclear chart of nuclides is two-dimensional!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7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1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New facilities at FLNR: “</a:t>
            </a:r>
            <a:r>
              <a:rPr lang="en-US" sz="2800" dirty="0" err="1" smtClean="0">
                <a:solidFill>
                  <a:srgbClr val="0000CC"/>
                </a:solidFill>
              </a:rPr>
              <a:t>superlights</a:t>
            </a:r>
            <a:r>
              <a:rPr lang="en-US" sz="2800" dirty="0" smtClean="0">
                <a:solidFill>
                  <a:srgbClr val="0000CC"/>
                </a:solidFill>
              </a:rPr>
              <a:t>”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516216" y="188640"/>
            <a:ext cx="2160240" cy="208823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and zero-angle </a:t>
            </a:r>
            <a:r>
              <a:rPr lang="en-US" sz="1600" b="1" dirty="0">
                <a:solidFill>
                  <a:srgbClr val="FF0000"/>
                </a:solidFill>
              </a:rPr>
              <a:t>spectrometer</a:t>
            </a:r>
            <a:r>
              <a:rPr lang="en-US" sz="1600" b="1" dirty="0" smtClean="0">
                <a:solidFill>
                  <a:srgbClr val="FF0000"/>
                </a:solidFill>
              </a:rPr>
              <a:t>  delivered by “</a:t>
            </a:r>
            <a:r>
              <a:rPr lang="en-US" sz="1600" b="1" dirty="0" err="1" smtClean="0">
                <a:solidFill>
                  <a:srgbClr val="FF0000"/>
                </a:solidFill>
              </a:rPr>
              <a:t>SigmaPhi</a:t>
            </a:r>
            <a:r>
              <a:rPr lang="en-US" sz="1600" b="1" dirty="0" smtClean="0">
                <a:solidFill>
                  <a:srgbClr val="FF0000"/>
                </a:solidFill>
              </a:rPr>
              <a:t>” French ion optics solutions provider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76722" y="5727300"/>
            <a:ext cx="2427396" cy="72008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Zero-angle spectrometer in the low-background experimental hall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2" y="918806"/>
            <a:ext cx="5804028" cy="386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2555776" y="1036223"/>
            <a:ext cx="3285312" cy="43021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fragment-separator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45996" y="3789040"/>
            <a:ext cx="1749740" cy="43021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U-400M cyclotron</a:t>
            </a:r>
          </a:p>
        </p:txBody>
      </p:sp>
      <p:pic>
        <p:nvPicPr>
          <p:cNvPr id="11" name="Рисунок 10" descr="C:\Users\Андрей\AppData\Local\Microsoft\Windows\INetCache\Content.Word\IMG_72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896544" cy="3292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8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80221"/>
            <a:ext cx="8568952" cy="669925"/>
          </a:xfrm>
          <a:effectLst/>
        </p:spPr>
        <p:txBody>
          <a:bodyPr rtlCol="0" anchor="t">
            <a:normAutofit/>
          </a:bodyPr>
          <a:lstStyle/>
          <a:p>
            <a:pPr algn="l">
              <a:defRPr/>
            </a:pPr>
            <a:r>
              <a:rPr lang="en-GB" sz="2800" baseline="30000" dirty="0" smtClean="0">
                <a:solidFill>
                  <a:srgbClr val="0000CC"/>
                </a:solidFill>
              </a:rPr>
              <a:t>7</a:t>
            </a:r>
            <a:r>
              <a:rPr lang="en-GB" sz="2800" dirty="0" smtClean="0">
                <a:solidFill>
                  <a:srgbClr val="0000CC"/>
                </a:solidFill>
              </a:rPr>
              <a:t>H </a:t>
            </a:r>
            <a:r>
              <a:rPr lang="en-GB" sz="2800" dirty="0">
                <a:solidFill>
                  <a:srgbClr val="0000CC"/>
                </a:solidFill>
              </a:rPr>
              <a:t>studied in the </a:t>
            </a:r>
            <a:r>
              <a:rPr lang="en-GB" sz="2800" baseline="30000" dirty="0" smtClean="0">
                <a:solidFill>
                  <a:srgbClr val="0000CC"/>
                </a:solidFill>
              </a:rPr>
              <a:t>2</a:t>
            </a:r>
            <a:r>
              <a:rPr lang="en-GB" sz="2800" dirty="0" smtClean="0">
                <a:solidFill>
                  <a:srgbClr val="0000CC"/>
                </a:solidFill>
              </a:rPr>
              <a:t>H(</a:t>
            </a:r>
            <a:r>
              <a:rPr lang="en-GB" sz="2800" baseline="30000" dirty="0" smtClean="0">
                <a:solidFill>
                  <a:srgbClr val="0000CC"/>
                </a:solidFill>
              </a:rPr>
              <a:t>8</a:t>
            </a:r>
            <a:r>
              <a:rPr lang="en-GB" sz="2800" dirty="0" smtClean="0">
                <a:solidFill>
                  <a:srgbClr val="0000CC"/>
                </a:solidFill>
              </a:rPr>
              <a:t>He,</a:t>
            </a:r>
            <a:r>
              <a:rPr lang="en-GB" sz="2800" baseline="30000" dirty="0" smtClean="0">
                <a:solidFill>
                  <a:srgbClr val="0000CC"/>
                </a:solidFill>
              </a:rPr>
              <a:t> 3</a:t>
            </a:r>
            <a:r>
              <a:rPr lang="en-GB" sz="2800" dirty="0" smtClean="0">
                <a:solidFill>
                  <a:srgbClr val="0000CC"/>
                </a:solidFill>
              </a:rPr>
              <a:t>He)</a:t>
            </a:r>
            <a:r>
              <a:rPr lang="en-GB" sz="2800" baseline="30000" dirty="0" smtClean="0">
                <a:solidFill>
                  <a:srgbClr val="0000CC"/>
                </a:solidFill>
              </a:rPr>
              <a:t>7</a:t>
            </a:r>
            <a:r>
              <a:rPr lang="en-GB" sz="2800" dirty="0" smtClean="0">
                <a:solidFill>
                  <a:srgbClr val="0000CC"/>
                </a:solidFill>
              </a:rPr>
              <a:t>H -&gt; t+4n reaction</a:t>
            </a:r>
            <a:endParaRPr lang="ru-RU" sz="28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5559859"/>
            <a:ext cx="4320480" cy="1124744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 dirty="0" smtClean="0"/>
              <a:t>Excited state at 6.5 MeV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 dirty="0" smtClean="0"/>
              <a:t>Indication of ground state at 2.1 MeV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800" dirty="0" smtClean="0"/>
              <a:t>May be something at 12 MeV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8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800" dirty="0" smtClean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27344" y="3491845"/>
            <a:ext cx="2099956" cy="93610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A.A. </a:t>
            </a:r>
            <a:r>
              <a:rPr lang="en-US" sz="1400" dirty="0" err="1" smtClean="0">
                <a:solidFill>
                  <a:srgbClr val="FF0000"/>
                </a:solidFill>
              </a:rPr>
              <a:t>Korsheninnikov</a:t>
            </a:r>
            <a:r>
              <a:rPr lang="en-US" sz="1400" dirty="0" smtClean="0">
                <a:solidFill>
                  <a:srgbClr val="FF0000"/>
                </a:solidFill>
              </a:rPr>
              <a:t>, 2003, </a:t>
            </a:r>
            <a:r>
              <a:rPr lang="en-US" sz="1400" baseline="30000" dirty="0" smtClean="0">
                <a:solidFill>
                  <a:srgbClr val="FF0000"/>
                </a:solidFill>
              </a:rPr>
              <a:t>8</a:t>
            </a:r>
            <a:r>
              <a:rPr lang="en-US" sz="1400" dirty="0" smtClean="0">
                <a:solidFill>
                  <a:srgbClr val="FF0000"/>
                </a:solidFill>
              </a:rPr>
              <a:t>He(p,2p)</a:t>
            </a:r>
            <a:r>
              <a:rPr lang="en-US" sz="1400" baseline="30000" dirty="0" smtClean="0">
                <a:solidFill>
                  <a:srgbClr val="FF0000"/>
                </a:solidFill>
              </a:rPr>
              <a:t>7</a:t>
            </a:r>
            <a:r>
              <a:rPr lang="en-US" sz="1400" dirty="0" smtClean="0">
                <a:solidFill>
                  <a:srgbClr val="FF0000"/>
                </a:solidFill>
              </a:rPr>
              <a:t>H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0033CC"/>
                </a:solidFill>
              </a:rPr>
              <a:t>There is something E&lt;2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627784" y="3425254"/>
            <a:ext cx="2027948" cy="93610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M.S. </a:t>
            </a:r>
            <a:r>
              <a:rPr lang="en-US" sz="1400" dirty="0" err="1" smtClean="0">
                <a:solidFill>
                  <a:srgbClr val="FF0000"/>
                </a:solidFill>
              </a:rPr>
              <a:t>Golovkov</a:t>
            </a:r>
            <a:r>
              <a:rPr lang="en-US" sz="1400" dirty="0" smtClean="0">
                <a:solidFill>
                  <a:srgbClr val="FF0000"/>
                </a:solidFill>
              </a:rPr>
              <a:t>, 2004,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400" dirty="0" smtClean="0">
                <a:solidFill>
                  <a:srgbClr val="0033CC"/>
                </a:solidFill>
              </a:rPr>
              <a:t>No long living </a:t>
            </a:r>
            <a:r>
              <a:rPr lang="en-US" sz="1400" dirty="0" err="1" smtClean="0">
                <a:solidFill>
                  <a:srgbClr val="0033CC"/>
                </a:solidFill>
              </a:rPr>
              <a:t>g.s</a:t>
            </a:r>
            <a:r>
              <a:rPr lang="en-US" sz="1400" dirty="0" smtClean="0">
                <a:solidFill>
                  <a:srgbClr val="0033CC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4" y="828107"/>
            <a:ext cx="4409040" cy="23128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4032448" cy="5032345"/>
          </a:xfrm>
          <a:prstGeom prst="rect">
            <a:avLst/>
          </a:prstGeom>
        </p:spPr>
      </p:pic>
      <p:sp>
        <p:nvSpPr>
          <p:cNvPr id="19" name="Горизонтальный свиток 18"/>
          <p:cNvSpPr/>
          <p:nvPr/>
        </p:nvSpPr>
        <p:spPr>
          <a:xfrm>
            <a:off x="263348" y="4509120"/>
            <a:ext cx="2027948" cy="93610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400" dirty="0" err="1" smtClean="0">
                <a:solidFill>
                  <a:srgbClr val="FF0000"/>
                </a:solidFill>
              </a:rPr>
              <a:t>Caamano</a:t>
            </a:r>
            <a:r>
              <a:rPr lang="en-US" sz="1400" dirty="0" smtClean="0">
                <a:solidFill>
                  <a:srgbClr val="FF0000"/>
                </a:solidFill>
              </a:rPr>
              <a:t>, 2007,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400" baseline="30000" dirty="0" smtClean="0">
                <a:solidFill>
                  <a:srgbClr val="0033CC"/>
                </a:solidFill>
              </a:rPr>
              <a:t>7</a:t>
            </a:r>
            <a:r>
              <a:rPr lang="en-US" sz="1400" dirty="0" smtClean="0">
                <a:solidFill>
                  <a:srgbClr val="0033CC"/>
                </a:solidFill>
              </a:rPr>
              <a:t>H </a:t>
            </a:r>
            <a:r>
              <a:rPr lang="en-US" sz="1400" dirty="0" err="1" smtClean="0">
                <a:solidFill>
                  <a:srgbClr val="0033CC"/>
                </a:solidFill>
              </a:rPr>
              <a:t>g.s</a:t>
            </a:r>
            <a:r>
              <a:rPr lang="en-US" sz="1400" dirty="0" smtClean="0">
                <a:solidFill>
                  <a:srgbClr val="0033CC"/>
                </a:solidFill>
              </a:rPr>
              <a:t>. at 0.57 MeV</a:t>
            </a:r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2616060" y="4427949"/>
            <a:ext cx="2099956" cy="93610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400" dirty="0" err="1" smtClean="0">
                <a:solidFill>
                  <a:srgbClr val="FF0000"/>
                </a:solidFill>
              </a:rPr>
              <a:t>Nikolskii</a:t>
            </a:r>
            <a:r>
              <a:rPr lang="en-US" sz="1400" dirty="0" smtClean="0">
                <a:solidFill>
                  <a:srgbClr val="FF0000"/>
                </a:solidFill>
              </a:rPr>
              <a:t>, 2010,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400" dirty="0">
                <a:solidFill>
                  <a:srgbClr val="0033CC"/>
                </a:solidFill>
              </a:rPr>
              <a:t>There is something </a:t>
            </a:r>
            <a:r>
              <a:rPr lang="en-US" sz="1400" dirty="0" smtClean="0">
                <a:solidFill>
                  <a:srgbClr val="0033CC"/>
                </a:solidFill>
              </a:rPr>
              <a:t>E&lt;3</a:t>
            </a:r>
            <a:endParaRPr lang="en-US" sz="1400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8201" y="828107"/>
            <a:ext cx="31009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aseline="30000" dirty="0" smtClean="0">
                <a:solidFill>
                  <a:srgbClr val="0000FF"/>
                </a:solidFill>
              </a:rPr>
              <a:t>8</a:t>
            </a:r>
            <a:r>
              <a:rPr lang="en-US" sz="2000" dirty="0" smtClean="0">
                <a:solidFill>
                  <a:srgbClr val="0000FF"/>
                </a:solidFill>
              </a:rPr>
              <a:t>He beam 26 </a:t>
            </a:r>
            <a:r>
              <a:rPr lang="en-US" sz="2000" dirty="0" err="1" smtClean="0">
                <a:solidFill>
                  <a:srgbClr val="0000FF"/>
                </a:solidFill>
              </a:rPr>
              <a:t>AMeV</a:t>
            </a:r>
            <a:r>
              <a:rPr lang="en-US" sz="2000" dirty="0" smtClean="0">
                <a:solidFill>
                  <a:srgbClr val="0000FF"/>
                </a:solidFill>
              </a:rPr>
              <a:t>, 10</a:t>
            </a:r>
            <a:r>
              <a:rPr lang="en-US" sz="2000" baseline="30000" dirty="0" smtClean="0">
                <a:solidFill>
                  <a:srgbClr val="0000FF"/>
                </a:solidFill>
              </a:rPr>
              <a:t>5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pps</a:t>
            </a:r>
            <a:endParaRPr lang="ru-RU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Tomorrow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252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56" y="1200297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трелка вправо 17"/>
          <p:cNvSpPr/>
          <p:nvPr/>
        </p:nvSpPr>
        <p:spPr>
          <a:xfrm rot="10800000">
            <a:off x="3851920" y="1319394"/>
            <a:ext cx="27611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287228" y="180571"/>
            <a:ext cx="46085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Long-term prospects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580112" y="5306935"/>
            <a:ext cx="3285312" cy="136059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Facility based on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ACCULINNA</a:t>
            </a:r>
            <a:r>
              <a:rPr lang="ru-RU" sz="1600" b="1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fragment-separator</a:t>
            </a:r>
          </a:p>
          <a:p>
            <a:pPr algn="ctr"/>
            <a:r>
              <a:rPr lang="en-US" sz="1600" b="1" dirty="0" err="1" smtClean="0">
                <a:solidFill>
                  <a:srgbClr val="0033CC"/>
                </a:solidFill>
              </a:rPr>
              <a:t>Staus</a:t>
            </a:r>
            <a:r>
              <a:rPr lang="en-US" sz="1600" b="1" dirty="0" smtClean="0">
                <a:solidFill>
                  <a:srgbClr val="0033CC"/>
                </a:solidFill>
              </a:rPr>
              <a:t>: running since 2018 </a:t>
            </a:r>
            <a:endParaRPr lang="en-US" sz="1600" b="1" dirty="0" smtClean="0">
              <a:solidFill>
                <a:srgbClr val="0033CC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29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59962" y="1498359"/>
            <a:ext cx="2592288" cy="125386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“Factory of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1600" b="1" dirty="0" smtClean="0">
                <a:solidFill>
                  <a:srgbClr val="FF0000"/>
                </a:solidFill>
              </a:rPr>
              <a:t> elements”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0033CC"/>
                </a:solidFill>
              </a:rPr>
              <a:t>Status: running since 2019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83568" y="5085184"/>
            <a:ext cx="1944216" cy="130539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12360" y="705546"/>
            <a:ext cx="1224136" cy="1278487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591780" y="6019809"/>
            <a:ext cx="2700300" cy="43352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003306" y="5805264"/>
            <a:ext cx="1784718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4427984" y="1554327"/>
            <a:ext cx="1872208" cy="39718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Near future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 rot="20185651">
            <a:off x="2277620" y="2606132"/>
            <a:ext cx="5472608" cy="2090269"/>
          </a:xfrm>
          <a:prstGeom prst="ellipse">
            <a:avLst/>
          </a:prstGeom>
          <a:solidFill>
            <a:srgbClr val="FFC000">
              <a:alpha val="29000"/>
            </a:srgbClr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95740" y="3429000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???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372200" y="4363281"/>
            <a:ext cx="2088232" cy="38330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</a:rPr>
              <a:t>Long-time prospects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4581128"/>
            <a:ext cx="6048672" cy="1944216"/>
          </a:xfrm>
          <a:effectLst/>
        </p:spPr>
        <p:txBody>
          <a:bodyPr anchor="t">
            <a:noAutofit/>
          </a:bodyPr>
          <a:lstStyle/>
          <a:p>
            <a:pPr>
              <a:defRPr/>
            </a:pPr>
            <a:r>
              <a:rPr lang="en-US" sz="3000" dirty="0" smtClean="0">
                <a:solidFill>
                  <a:srgbClr val="0000CC"/>
                </a:solidFill>
              </a:rPr>
              <a:t>To limit universality   </a:t>
            </a:r>
            <a:br>
              <a:rPr lang="en-US" sz="3000" dirty="0" smtClean="0">
                <a:solidFill>
                  <a:srgbClr val="0000CC"/>
                </a:solidFill>
              </a:rPr>
            </a:br>
            <a:r>
              <a:rPr lang="en-US" sz="3000" dirty="0">
                <a:solidFill>
                  <a:srgbClr val="0000CC"/>
                </a:solidFill>
              </a:rPr>
              <a:t/>
            </a:r>
            <a:br>
              <a:rPr lang="en-US" sz="3000" dirty="0">
                <a:solidFill>
                  <a:srgbClr val="0000CC"/>
                </a:solidFill>
              </a:rPr>
            </a:br>
            <a:r>
              <a:rPr lang="en-US" sz="3000" dirty="0" smtClean="0">
                <a:solidFill>
                  <a:srgbClr val="0000CC"/>
                </a:solidFill>
              </a:rPr>
              <a:t>To go to “underdeveloped” fields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539552" y="476672"/>
            <a:ext cx="3744416" cy="144016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Huge increase in the scale of modern and prospective RIB facilities: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Starting price tag 1-2 G€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860032" y="476672"/>
            <a:ext cx="3744416" cy="144016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Scale increase – (i) RIB production increase via primary beam energy increase and (ii) universality of RIB facility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627784" y="2492896"/>
            <a:ext cx="3744416" cy="151216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Is it possible to have world competitive RIB program with modest investment scale?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1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Empty “ecological niche”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827584" y="980729"/>
            <a:ext cx="3384376" cy="79208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Underdeveloped field: storage ring physics with RIBs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4860032" y="976361"/>
            <a:ext cx="3312368" cy="79208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Empty field: studies of RIBs in electron-RIB collider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5641060" y="3429000"/>
            <a:ext cx="209157" cy="64807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 rot="16200000">
            <a:off x="5463071" y="3800223"/>
            <a:ext cx="1436100" cy="648073"/>
          </a:xfrm>
          <a:prstGeom prst="roundRect">
            <a:avLst>
              <a:gd name="adj" fmla="val 32775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115711" y="2359744"/>
            <a:ext cx="20882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  RIB storage ring</a:t>
            </a:r>
            <a:endParaRPr lang="ru-RU" sz="2000" b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5641060" y="4077072"/>
            <a:ext cx="216025" cy="8277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2987824" y="2996952"/>
            <a:ext cx="2675779" cy="2304256"/>
          </a:xfrm>
          <a:prstGeom prst="roundRect">
            <a:avLst>
              <a:gd name="adj" fmla="val 23956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80107" y="3916363"/>
            <a:ext cx="16561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+mj-lt"/>
              </a:rPr>
              <a:t>electron storage ring</a:t>
            </a:r>
            <a:endParaRPr lang="ru-RU" sz="20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83568" y="2492895"/>
            <a:ext cx="2028320" cy="6817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Isochronous mass </a:t>
            </a:r>
            <a:r>
              <a:rPr lang="en-GB" dirty="0" err="1" smtClean="0">
                <a:solidFill>
                  <a:srgbClr val="0000FF"/>
                </a:solidFill>
              </a:rPr>
              <a:t>spectromentry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75451" y="5370037"/>
            <a:ext cx="2028320" cy="92504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Atomic physics studies with striped ions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19872" y="5661248"/>
            <a:ext cx="2028320" cy="92841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Radioactivity studies with striped ions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59532" y="3802254"/>
            <a:ext cx="2160240" cy="9361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Precision reaction studies on internal gas jet target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155798" y="2212017"/>
            <a:ext cx="2232626" cy="149882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b="1" dirty="0" smtClean="0">
                <a:solidFill>
                  <a:srgbClr val="0000FF"/>
                </a:solidFill>
              </a:rPr>
              <a:t>Studies of electromagnetic </a:t>
            </a:r>
            <a:r>
              <a:rPr lang="en-GB" b="1" dirty="0" err="1" smtClean="0">
                <a:solidFill>
                  <a:srgbClr val="0000FF"/>
                </a:solidFill>
              </a:rPr>
              <a:t>formfactors</a:t>
            </a:r>
            <a:r>
              <a:rPr lang="en-GB" b="1" dirty="0" smtClean="0">
                <a:solidFill>
                  <a:srgbClr val="0000FF"/>
                </a:solidFill>
              </a:rPr>
              <a:t> of exotic nuclei in      e-RIB collider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746050" y="5370037"/>
            <a:ext cx="1518216" cy="50723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GB" dirty="0" smtClean="0">
                <a:solidFill>
                  <a:srgbClr val="0000FF"/>
                </a:solidFill>
              </a:rPr>
              <a:t>Etc….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Some philosophy.</a:t>
            </a:r>
            <a:br>
              <a:rPr lang="en-GB" sz="4000" dirty="0" smtClean="0">
                <a:solidFill>
                  <a:srgbClr val="0000CC"/>
                </a:solidFill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812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8792" cy="504056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rgbClr val="0000CC"/>
                </a:solidFill>
              </a:rPr>
              <a:t>What to study first…</a:t>
            </a:r>
            <a:endParaRPr lang="en-US" sz="3200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683568" y="1145218"/>
            <a:ext cx="1944216" cy="72008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Masses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3419872" y="1124743"/>
            <a:ext cx="2376264" cy="74055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Radial characteristics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6483572" y="1124744"/>
            <a:ext cx="2376264" cy="74055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The rest…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68" y="3429000"/>
            <a:ext cx="4143014" cy="212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683567" y="2562061"/>
            <a:ext cx="2225839" cy="123177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333FF"/>
                </a:solidFill>
              </a:rPr>
              <a:t>Nuclear masses measured in beginning 20-th century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782647" y="1350186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900152" y="132523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067943" y="2479568"/>
            <a:ext cx="4707702" cy="69838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3333FF"/>
                </a:solidFill>
              </a:rPr>
              <a:t>Tanihata</a:t>
            </a:r>
            <a:r>
              <a:rPr lang="en-US" b="1" dirty="0" smtClean="0">
                <a:solidFill>
                  <a:srgbClr val="3333FF"/>
                </a:solidFill>
              </a:rPr>
              <a:t>, 1988: radii in the lightest isotopic chains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067943" y="6059496"/>
            <a:ext cx="4707702" cy="40050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333FF"/>
                </a:solidFill>
              </a:rPr>
              <a:t>Concept of nuclear halo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3204712" y="4423170"/>
            <a:ext cx="2230519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1226955" y="4505792"/>
            <a:ext cx="1217481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83568" y="5445224"/>
            <a:ext cx="2225839" cy="10147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333FF"/>
                </a:solidFill>
              </a:rPr>
              <a:t>Concept of nuclear power. Why the stars are shining…</a:t>
            </a:r>
            <a:endParaRPr lang="en-US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7127875" cy="504825"/>
          </a:xfrm>
          <a:effectLst/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000" dirty="0" smtClean="0">
                <a:solidFill>
                  <a:srgbClr val="0000CC"/>
                </a:solidFill>
              </a:rPr>
              <a:t>Electron scattering</a:t>
            </a:r>
            <a:endParaRPr lang="ru-RU" sz="3000" dirty="0">
              <a:solidFill>
                <a:srgbClr val="0000CC"/>
              </a:solidFill>
            </a:endParaRPr>
          </a:p>
        </p:txBody>
      </p:sp>
      <p:sp>
        <p:nvSpPr>
          <p:cNvPr id="29699" name="Прямоугольник 11"/>
          <p:cNvSpPr>
            <a:spLocks noChangeArrowheads="1"/>
          </p:cNvSpPr>
          <p:nvPr/>
        </p:nvSpPr>
        <p:spPr bwMode="auto">
          <a:xfrm>
            <a:off x="179513" y="1988840"/>
            <a:ext cx="4752528" cy="3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>
                <a:effectLst/>
              </a:rPr>
              <a:t>First Born approximation</a:t>
            </a:r>
            <a:r>
              <a:rPr lang="ru-RU" sz="1700" dirty="0" smtClean="0">
                <a:effectLst/>
              </a:rPr>
              <a:t>, </a:t>
            </a:r>
            <a:r>
              <a:rPr lang="en-US" sz="1700" dirty="0" smtClean="0">
                <a:effectLst/>
              </a:rPr>
              <a:t>fast electrons, relatively light nuclei</a:t>
            </a:r>
            <a:r>
              <a:rPr lang="ru-RU" sz="1700" dirty="0" smtClean="0">
                <a:effectLst/>
              </a:rPr>
              <a:t> </a:t>
            </a:r>
            <a:br>
              <a:rPr lang="ru-RU" sz="1700" dirty="0" smtClean="0">
                <a:effectLst/>
              </a:rPr>
            </a:br>
            <a:r>
              <a:rPr lang="ru-RU" sz="1700" dirty="0" smtClean="0">
                <a:effectLst/>
              </a:rPr>
              <a:t>электроны, достаточно легкие ядра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ru-RU" sz="17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endParaRPr lang="en-US" sz="1700" dirty="0">
              <a:effectLst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>
                <a:effectLst/>
              </a:rPr>
              <a:t>Charge </a:t>
            </a:r>
            <a:r>
              <a:rPr lang="en-US" sz="1700" dirty="0" err="1" smtClean="0">
                <a:effectLst/>
              </a:rPr>
              <a:t>formfactor</a:t>
            </a:r>
            <a:r>
              <a:rPr lang="ru-RU" sz="1700" dirty="0" smtClean="0">
                <a:effectLst/>
              </a:rPr>
              <a:t>, </a:t>
            </a:r>
            <a:r>
              <a:rPr lang="en-US" sz="1700" dirty="0" smtClean="0">
                <a:effectLst/>
              </a:rPr>
              <a:t>charge radius</a:t>
            </a:r>
            <a:endParaRPr lang="en-US" sz="1700" dirty="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ru-RU" sz="1700" dirty="0" smtClean="0">
                <a:effectLst/>
              </a:rPr>
              <a:t/>
            </a:r>
            <a:br>
              <a:rPr lang="ru-RU" sz="1700" dirty="0" smtClean="0">
                <a:effectLst/>
              </a:rPr>
            </a:br>
            <a:endParaRPr lang="en-US" sz="1700" dirty="0" smtClean="0">
              <a:effectLst/>
            </a:endParaRPr>
          </a:p>
        </p:txBody>
      </p:sp>
      <p:pic>
        <p:nvPicPr>
          <p:cNvPr id="9" name="Picture 7" descr="hofstad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60648"/>
            <a:ext cx="1323634" cy="185274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156176" y="260648"/>
            <a:ext cx="2664292" cy="1852748"/>
          </a:xfrm>
          <a:prstGeom prst="roundRect">
            <a:avLst>
              <a:gd name="adj" fmla="val 1069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b="1" dirty="0">
                <a:solidFill>
                  <a:srgbClr val="0000FF"/>
                </a:solidFill>
              </a:rPr>
              <a:t>Robert Hofstadter</a:t>
            </a:r>
            <a:r>
              <a:rPr lang="en-US" sz="1500" dirty="0">
                <a:solidFill>
                  <a:srgbClr val="0000FF"/>
                </a:solidFill>
              </a:rPr>
              <a:t> 1915-1990,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dirty="0" smtClean="0">
                <a:solidFill>
                  <a:srgbClr val="0000FF"/>
                </a:solidFill>
              </a:rPr>
              <a:t>1961 </a:t>
            </a:r>
            <a:r>
              <a:rPr lang="en-US" sz="1500" dirty="0">
                <a:solidFill>
                  <a:srgbClr val="0000FF"/>
                </a:solidFill>
              </a:rPr>
              <a:t>Nobel </a:t>
            </a:r>
            <a:r>
              <a:rPr lang="en-US" sz="1500" dirty="0" smtClean="0">
                <a:solidFill>
                  <a:srgbClr val="0000FF"/>
                </a:solidFill>
              </a:rPr>
              <a:t>Prize </a:t>
            </a:r>
            <a:r>
              <a:rPr lang="en-US" sz="1500" dirty="0">
                <a:solidFill>
                  <a:srgbClr val="0000FF"/>
                </a:solidFill>
              </a:rPr>
              <a:t>"for his pioneering studies of electron scattering in atomic nuclei and for his consequent discoveries concerning the structure of nucleons.."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4" y="2780928"/>
            <a:ext cx="4032448" cy="54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9" y="3445881"/>
            <a:ext cx="3096344" cy="22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97480"/>
            <a:ext cx="3113579" cy="5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5" y="3861048"/>
            <a:ext cx="1525987" cy="20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495191" y="980728"/>
            <a:ext cx="3182282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After masses</a:t>
            </a:r>
            <a:r>
              <a:rPr lang="ru-RU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the radial properties are the most important characteristics of nuclei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2359694"/>
            <a:ext cx="2664292" cy="9640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>
                <a:solidFill>
                  <a:srgbClr val="0000FF"/>
                </a:solidFill>
              </a:rPr>
              <a:t>E</a:t>
            </a:r>
            <a:r>
              <a:rPr lang="en-US" sz="1600" b="1" dirty="0" smtClean="0">
                <a:solidFill>
                  <a:srgbClr val="0000FF"/>
                </a:solidFill>
              </a:rPr>
              <a:t>lectromagnetic probe is the most reliably studied</a:t>
            </a:r>
            <a:r>
              <a:rPr lang="ru-RU" sz="1600" dirty="0" smtClean="0">
                <a:solidFill>
                  <a:srgbClr val="0000FF"/>
                </a:solidFill>
              </a:rPr>
              <a:t/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Electron scattering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81265"/>
            <a:ext cx="2614593" cy="5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38" y="3445881"/>
            <a:ext cx="2952328" cy="250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95191" y="6034574"/>
            <a:ext cx="4004801" cy="65077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Experiments in traps</a:t>
            </a:r>
            <a:r>
              <a:rPr lang="ru-RU" sz="1600" dirty="0" smtClean="0">
                <a:solidFill>
                  <a:srgbClr val="0000FF"/>
                </a:solidFill>
              </a:rPr>
              <a:t> – </a:t>
            </a:r>
            <a:r>
              <a:rPr lang="en-US" sz="1600" dirty="0" smtClean="0">
                <a:solidFill>
                  <a:srgbClr val="0000FF"/>
                </a:solidFill>
              </a:rPr>
              <a:t>“static”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EM characteristics</a:t>
            </a:r>
            <a:r>
              <a:rPr lang="ru-RU" sz="1600" dirty="0" smtClean="0">
                <a:solidFill>
                  <a:srgbClr val="0000FF"/>
                </a:solidFill>
              </a:rPr>
              <a:t> -</a:t>
            </a:r>
            <a:r>
              <a:rPr lang="en-US" sz="1600" dirty="0" smtClean="0">
                <a:solidFill>
                  <a:srgbClr val="0000FF"/>
                </a:solidFill>
              </a:rPr>
              <a:t>&gt; derivation of  </a:t>
            </a:r>
            <a:r>
              <a:rPr lang="en-US" i="1" dirty="0" err="1" smtClean="0">
                <a:solidFill>
                  <a:srgbClr val="0000FF"/>
                </a:solidFill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</a:rPr>
              <a:t>ch</a:t>
            </a:r>
            <a:endParaRPr lang="en-GB" baseline="-25000" dirty="0">
              <a:solidFill>
                <a:srgbClr val="0000FF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32041" y="6030398"/>
            <a:ext cx="3888428" cy="6549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>
                <a:solidFill>
                  <a:srgbClr val="0000FF"/>
                </a:solidFill>
              </a:rPr>
              <a:t>- </a:t>
            </a:r>
            <a:r>
              <a:rPr lang="en-US" sz="1600" dirty="0" smtClean="0">
                <a:solidFill>
                  <a:srgbClr val="0000FF"/>
                </a:solidFill>
              </a:rPr>
              <a:t>Electron scattering </a:t>
            </a:r>
            <a:r>
              <a:rPr lang="ru-RU" sz="1600" dirty="0" smtClean="0">
                <a:solidFill>
                  <a:srgbClr val="0000FF"/>
                </a:solidFill>
              </a:rPr>
              <a:t>–</a:t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</a:t>
            </a:r>
            <a:r>
              <a:rPr lang="en-US" sz="1600" dirty="0" err="1" smtClean="0">
                <a:solidFill>
                  <a:srgbClr val="0000FF"/>
                </a:solidFill>
              </a:rPr>
              <a:t>differenttial</a:t>
            </a:r>
            <a:r>
              <a:rPr lang="en-US" sz="1600" dirty="0" smtClean="0">
                <a:solidFill>
                  <a:srgbClr val="0000FF"/>
                </a:solidFill>
              </a:rPr>
              <a:t> characteristics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0" y="188640"/>
            <a:ext cx="8769717" cy="5259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Status of charge radii studies – broad field for exploration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1907704" y="908720"/>
            <a:ext cx="1979484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Some isotopic chains are well studied – some not at all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107505" y="2204864"/>
          <a:ext cx="3121930" cy="436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Graph" r:id="rId3" imgW="3098213" imgH="4342811" progId="Origin50.Graph">
                  <p:embed/>
                </p:oleObj>
              </mc:Choice>
              <mc:Fallback>
                <p:oleObj name="Graph" r:id="rId3" imgW="3098213" imgH="4342811" progId="Origin50.Graph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5" y="2204864"/>
                        <a:ext cx="3121930" cy="43637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3387474" y="2224442"/>
          <a:ext cx="2787817" cy="4372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Graph" r:id="rId5" imgW="2757735" imgH="4322484" progId="Origin50.Graph">
                  <p:embed/>
                </p:oleObj>
              </mc:Choice>
              <mc:Fallback>
                <p:oleObj name="Graph" r:id="rId5" imgW="2757735" imgH="4322484" progId="Origin50.Graph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474" y="2224442"/>
                        <a:ext cx="2787817" cy="4372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6300192" y="2308010"/>
          <a:ext cx="2746563" cy="4289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Graph" r:id="rId7" imgW="2726462" imgH="4261947" progId="Origin50.Graph">
                  <p:embed/>
                </p:oleObj>
              </mc:Choice>
              <mc:Fallback>
                <p:oleObj name="Graph" r:id="rId7" imgW="2726462" imgH="4261947" progId="Origin50.Graph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2308010"/>
                        <a:ext cx="2746563" cy="4289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Блок-схема: альтернативный процесс 22"/>
          <p:cNvSpPr/>
          <p:nvPr/>
        </p:nvSpPr>
        <p:spPr>
          <a:xfrm>
            <a:off x="4032676" y="896183"/>
            <a:ext cx="1979484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Somewhere driplines is nearly achieved – somewhere very far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6156176" y="896183"/>
            <a:ext cx="2808312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Systematics demonstrate complicated dynamical effects </a:t>
            </a:r>
            <a:r>
              <a:rPr lang="en-US" sz="1600" b="1" dirty="0">
                <a:solidFill>
                  <a:srgbClr val="FF0000"/>
                </a:solidFill>
              </a:rPr>
              <a:t>in the isotopic </a:t>
            </a:r>
            <a:r>
              <a:rPr lang="en-US" sz="1600" b="1" dirty="0" smtClean="0">
                <a:solidFill>
                  <a:srgbClr val="FF0000"/>
                </a:solidFill>
              </a:rPr>
              <a:t>chains, especially near the driplines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07504" y="896183"/>
            <a:ext cx="1656184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900 measured for 3100 known nuclear-stable isotopes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72064"/>
            <a:ext cx="7893824" cy="51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512" y="22771"/>
            <a:ext cx="8856984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smtClean="0">
                <a:solidFill>
                  <a:srgbClr val="0000CC"/>
                </a:solidFill>
              </a:rPr>
              <a:t>Chart of nuclides and Radioactive Ion Beam (RIB) physics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67685" y="3284984"/>
            <a:ext cx="1728051" cy="82585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Proton dripline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Achieved and studied for Z&lt;32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7544" y="764704"/>
            <a:ext cx="3384375" cy="208823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b="1" dirty="0" smtClean="0">
                <a:solidFill>
                  <a:srgbClr val="0000FF"/>
                </a:solidFill>
              </a:rPr>
              <a:t>           The map of nuclides </a:t>
            </a:r>
            <a:endParaRPr lang="ru-RU" b="1" dirty="0" smtClean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dirty="0" smtClean="0">
                <a:solidFill>
                  <a:srgbClr val="0000FF"/>
                </a:solidFill>
              </a:rPr>
              <a:t>-  254 </a:t>
            </a:r>
            <a:r>
              <a:rPr lang="en-US" dirty="0" smtClean="0">
                <a:solidFill>
                  <a:srgbClr val="0000FF"/>
                </a:solidFill>
              </a:rPr>
              <a:t>stable nuclides</a:t>
            </a:r>
            <a:r>
              <a:rPr lang="ru-RU" dirty="0" smtClean="0">
                <a:solidFill>
                  <a:srgbClr val="0000FF"/>
                </a:solidFill>
              </a:rPr>
              <a:t>, 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dirty="0" smtClean="0">
                <a:solidFill>
                  <a:srgbClr val="0000FF"/>
                </a:solidFill>
              </a:rPr>
              <a:t>-  339 </a:t>
            </a:r>
            <a:r>
              <a:rPr lang="en-US" dirty="0" smtClean="0">
                <a:solidFill>
                  <a:srgbClr val="0000FF"/>
                </a:solidFill>
              </a:rPr>
              <a:t>can be found in nature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dirty="0" smtClean="0">
                <a:solidFill>
                  <a:srgbClr val="0000FF"/>
                </a:solidFill>
              </a:rPr>
              <a:t>-  </a:t>
            </a:r>
            <a:r>
              <a:rPr lang="en-US" dirty="0" smtClean="0">
                <a:solidFill>
                  <a:srgbClr val="0000FF"/>
                </a:solidFill>
              </a:rPr>
              <a:t>Around </a:t>
            </a:r>
            <a:r>
              <a:rPr lang="ru-RU" dirty="0" smtClean="0">
                <a:solidFill>
                  <a:srgbClr val="0000FF"/>
                </a:solidFill>
              </a:rPr>
              <a:t>3100 </a:t>
            </a:r>
            <a:r>
              <a:rPr lang="en-US" dirty="0" smtClean="0">
                <a:solidFill>
                  <a:srgbClr val="0000FF"/>
                </a:solidFill>
              </a:rPr>
              <a:t>RI are known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dirty="0" smtClean="0">
                <a:solidFill>
                  <a:srgbClr val="0000FF"/>
                </a:solidFill>
              </a:rPr>
              <a:t>-  Around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FF"/>
                </a:solidFill>
              </a:rPr>
              <a:t>2500 </a:t>
            </a:r>
            <a:r>
              <a:rPr lang="en-US" dirty="0" smtClean="0">
                <a:solidFill>
                  <a:srgbClr val="0000FF"/>
                </a:solidFill>
              </a:rPr>
              <a:t>to be discovered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2513008" y="5949280"/>
            <a:ext cx="2851080" cy="68183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Neutron dripline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Achieved and studied for N&lt;20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444208" y="3190493"/>
            <a:ext cx="2448272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Limits of nuclear structure existence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Are known only for the lightest nuclei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5967208" y="4581128"/>
            <a:ext cx="2925272" cy="205446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Exotic structure of exotic nuclides</a:t>
            </a:r>
            <a:r>
              <a:rPr lang="ru-RU" sz="16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Neutron/proton halo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Neutron skin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“Soft” excitation modes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Breakdown of shell structure</a:t>
            </a:r>
            <a:endParaRPr lang="ru-RU" sz="1600" b="1" dirty="0" smtClean="0">
              <a:solidFill>
                <a:srgbClr val="0033CC"/>
              </a:solidFill>
            </a:endParaRPr>
          </a:p>
          <a:p>
            <a:r>
              <a:rPr lang="ru-RU" sz="1600" b="1" dirty="0" smtClean="0">
                <a:solidFill>
                  <a:srgbClr val="0033CC"/>
                </a:solidFill>
              </a:rPr>
              <a:t>- </a:t>
            </a:r>
            <a:r>
              <a:rPr lang="en-US" sz="1600" b="1" dirty="0" smtClean="0">
                <a:solidFill>
                  <a:srgbClr val="0033CC"/>
                </a:solidFill>
              </a:rPr>
              <a:t>New “magic numbers”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355976" y="764704"/>
            <a:ext cx="2041797" cy="13681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“Isle of stability” for </a:t>
            </a:r>
            <a:r>
              <a:rPr lang="en-US" sz="1600" b="1" dirty="0" err="1" smtClean="0">
                <a:solidFill>
                  <a:srgbClr val="FF0000"/>
                </a:solidFill>
              </a:rPr>
              <a:t>superheavies</a:t>
            </a:r>
            <a:r>
              <a:rPr lang="ru-RU" sz="1600" b="1" dirty="0" smtClean="0">
                <a:solidFill>
                  <a:srgbClr val="FF0000"/>
                </a:solidFill>
              </a:rPr>
              <a:t>: 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0033CC"/>
                </a:solidFill>
              </a:rPr>
              <a:t>We just “touched” a bit of its “shore”…</a:t>
            </a:r>
            <a:endParaRPr lang="en-US" sz="1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e-RIB colliders. Prehistory.</a:t>
            </a:r>
            <a:br>
              <a:rPr lang="en-GB" sz="4000" dirty="0" smtClean="0">
                <a:solidFill>
                  <a:srgbClr val="0000CC"/>
                </a:solidFill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93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31979" y="404664"/>
            <a:ext cx="4104456" cy="6264696"/>
          </a:xfrm>
          <a:prstGeom prst="roundRect">
            <a:avLst>
              <a:gd name="adj" fmla="val 8181"/>
            </a:avLst>
          </a:prstGeom>
          <a:blipFill dpi="0" rotWithShape="1">
            <a:blip r:embed="rId2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41052"/>
            <a:ext cx="8064896" cy="511175"/>
          </a:xfrm>
          <a:effectLst/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000" dirty="0">
                <a:solidFill>
                  <a:srgbClr val="0000CC"/>
                </a:solidFill>
              </a:rPr>
              <a:t>e-RIB colliders:</a:t>
            </a:r>
            <a:r>
              <a:rPr lang="ru-RU" sz="3000" dirty="0">
                <a:solidFill>
                  <a:srgbClr val="0000CC"/>
                </a:solidFill>
              </a:rPr>
              <a:t> </a:t>
            </a:r>
            <a:r>
              <a:rPr lang="en-US" sz="3000" dirty="0" smtClean="0">
                <a:solidFill>
                  <a:srgbClr val="0000CC"/>
                </a:solidFill>
              </a:rPr>
              <a:t>FLNR, </a:t>
            </a:r>
            <a:r>
              <a:rPr lang="ru-RU" sz="3000" dirty="0" smtClean="0">
                <a:solidFill>
                  <a:srgbClr val="0000CC"/>
                </a:solidFill>
              </a:rPr>
              <a:t>К4-К10</a:t>
            </a:r>
            <a:endParaRPr lang="ru-RU" sz="3000" dirty="0">
              <a:solidFill>
                <a:srgbClr val="0000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76056" y="3212976"/>
            <a:ext cx="3456384" cy="72911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dirty="0" smtClean="0">
                <a:solidFill>
                  <a:srgbClr val="0000FF"/>
                </a:solidFill>
              </a:rPr>
              <a:t>Separation channel</a:t>
            </a:r>
            <a:r>
              <a:rPr lang="ru-RU" sz="1600" dirty="0" smtClean="0">
                <a:solidFill>
                  <a:srgbClr val="0000FF"/>
                </a:solidFill>
              </a:rPr>
              <a:t/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(</a:t>
            </a:r>
            <a:r>
              <a:rPr lang="en-US" sz="1600" dirty="0" smtClean="0">
                <a:solidFill>
                  <a:srgbClr val="0000FF"/>
                </a:solidFill>
              </a:rPr>
              <a:t>fragment</a:t>
            </a:r>
            <a:r>
              <a:rPr lang="ru-RU" sz="1600" dirty="0" smtClean="0">
                <a:solidFill>
                  <a:srgbClr val="0000FF"/>
                </a:solidFill>
              </a:rPr>
              <a:t>-</a:t>
            </a:r>
            <a:r>
              <a:rPr lang="en-US" sz="1600" dirty="0" smtClean="0">
                <a:solidFill>
                  <a:srgbClr val="0000FF"/>
                </a:solidFill>
              </a:rPr>
              <a:t>separator</a:t>
            </a:r>
            <a:r>
              <a:rPr lang="ru-RU" sz="1600" dirty="0" smtClean="0">
                <a:solidFill>
                  <a:srgbClr val="0000FF"/>
                </a:solidFill>
              </a:rPr>
              <a:t>)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076056" y="5805263"/>
            <a:ext cx="3456383" cy="50405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1" dirty="0" smtClean="0">
                <a:solidFill>
                  <a:srgbClr val="FF0000"/>
                </a:solidFill>
              </a:rPr>
              <a:t>Electron-RIB collider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076056" y="692696"/>
            <a:ext cx="3456383" cy="4602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dirty="0" smtClean="0">
                <a:solidFill>
                  <a:srgbClr val="0000FF"/>
                </a:solidFill>
              </a:rPr>
              <a:t>Injection from U-400M</a:t>
            </a:r>
            <a:r>
              <a:rPr lang="en-GB" sz="1600" dirty="0" smtClean="0">
                <a:solidFill>
                  <a:srgbClr val="0000FF"/>
                </a:solidFill>
              </a:rPr>
              <a:t> 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076056" y="1499590"/>
            <a:ext cx="3456384" cy="1425354"/>
          </a:xfrm>
          <a:prstGeom prst="roundRect">
            <a:avLst>
              <a:gd name="adj" fmla="val 1069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dirty="0" smtClean="0">
                <a:solidFill>
                  <a:srgbClr val="0000FF"/>
                </a:solidFill>
              </a:rPr>
              <a:t>K4  ring (4 </a:t>
            </a:r>
            <a:r>
              <a:rPr lang="en-US" sz="1600" dirty="0" smtClean="0">
                <a:solidFill>
                  <a:srgbClr val="0000FF"/>
                </a:solidFill>
              </a:rPr>
              <a:t>Tm)</a:t>
            </a:r>
            <a:endParaRPr lang="ru-RU" sz="1600" dirty="0" smtClean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   - </a:t>
            </a:r>
            <a:r>
              <a:rPr lang="en-US" sz="1600" dirty="0" smtClean="0">
                <a:solidFill>
                  <a:srgbClr val="0000FF"/>
                </a:solidFill>
              </a:rPr>
              <a:t>Storage</a:t>
            </a:r>
            <a:r>
              <a:rPr lang="ru-RU" sz="1600" dirty="0" smtClean="0">
                <a:solidFill>
                  <a:srgbClr val="0000FF"/>
                </a:solidFill>
              </a:rPr>
              <a:t/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- </a:t>
            </a:r>
            <a:r>
              <a:rPr lang="en-US" sz="1600" dirty="0" smtClean="0">
                <a:solidFill>
                  <a:srgbClr val="0000FF"/>
                </a:solidFill>
              </a:rPr>
              <a:t>Cooling</a:t>
            </a:r>
            <a:r>
              <a:rPr lang="ru-RU" sz="1600" dirty="0" smtClean="0">
                <a:solidFill>
                  <a:srgbClr val="0000FF"/>
                </a:solidFill>
              </a:rPr>
              <a:t/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- </a:t>
            </a:r>
            <a:r>
              <a:rPr lang="en-US" sz="1600" dirty="0" smtClean="0">
                <a:solidFill>
                  <a:srgbClr val="0000FF"/>
                </a:solidFill>
              </a:rPr>
              <a:t>Bunching</a:t>
            </a:r>
            <a:r>
              <a:rPr lang="ru-RU" sz="1600" dirty="0" smtClean="0">
                <a:solidFill>
                  <a:srgbClr val="0000FF"/>
                </a:solidFill>
              </a:rPr>
              <a:t>   </a:t>
            </a:r>
            <a:r>
              <a:rPr lang="ru-RU" sz="1600" dirty="0" smtClean="0">
                <a:solidFill>
                  <a:srgbClr val="0000FF"/>
                </a:solidFill>
              </a:rPr>
              <a:t/>
            </a:r>
            <a:br>
              <a:rPr lang="ru-RU" sz="1600" dirty="0" smtClean="0">
                <a:solidFill>
                  <a:srgbClr val="0000FF"/>
                </a:solidFill>
              </a:rPr>
            </a:br>
            <a:r>
              <a:rPr lang="ru-RU" sz="1600" dirty="0" smtClean="0">
                <a:solidFill>
                  <a:srgbClr val="0000FF"/>
                </a:solidFill>
              </a:rPr>
              <a:t>   - </a:t>
            </a:r>
            <a:r>
              <a:rPr lang="en-US" sz="1600" dirty="0" smtClean="0">
                <a:solidFill>
                  <a:srgbClr val="0000FF"/>
                </a:solidFill>
              </a:rPr>
              <a:t>Acceleration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076056" y="4221088"/>
            <a:ext cx="3456384" cy="1224136"/>
          </a:xfrm>
          <a:prstGeom prst="roundRect">
            <a:avLst>
              <a:gd name="adj" fmla="val 1319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dirty="0" smtClean="0">
                <a:solidFill>
                  <a:srgbClr val="0000FF"/>
                </a:solidFill>
              </a:rPr>
              <a:t>K</a:t>
            </a:r>
            <a:r>
              <a:rPr lang="ru-RU" sz="1600" dirty="0" smtClean="0">
                <a:solidFill>
                  <a:srgbClr val="0000FF"/>
                </a:solidFill>
              </a:rPr>
              <a:t>10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ring (</a:t>
            </a:r>
            <a:r>
              <a:rPr lang="ru-RU" sz="1600" dirty="0" smtClean="0">
                <a:solidFill>
                  <a:srgbClr val="0000FF"/>
                </a:solidFill>
              </a:rPr>
              <a:t>10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Tm</a:t>
            </a:r>
            <a:r>
              <a:rPr lang="en-US" sz="1600" dirty="0">
                <a:solidFill>
                  <a:srgbClr val="0000FF"/>
                </a:solidFill>
              </a:rPr>
              <a:t>)</a:t>
            </a:r>
            <a:endParaRPr lang="ru-RU" sz="1600" dirty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    - </a:t>
            </a:r>
            <a:r>
              <a:rPr lang="en-US" sz="1600" dirty="0" err="1" smtClean="0">
                <a:solidFill>
                  <a:srgbClr val="0000FF"/>
                </a:solidFill>
              </a:rPr>
              <a:t>Superhigh</a:t>
            </a:r>
            <a:r>
              <a:rPr lang="en-US" sz="1600" dirty="0" smtClean="0">
                <a:solidFill>
                  <a:srgbClr val="0000FF"/>
                </a:solidFill>
              </a:rPr>
              <a:t> resolution spectrometer</a:t>
            </a:r>
            <a:endParaRPr lang="ru-RU" sz="1600" dirty="0" smtClean="0">
              <a:solidFill>
                <a:srgbClr val="0000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ru-RU" sz="1600" dirty="0" smtClean="0">
                <a:solidFill>
                  <a:srgbClr val="0000FF"/>
                </a:solidFill>
              </a:rPr>
              <a:t>    - </a:t>
            </a:r>
            <a:r>
              <a:rPr lang="en-US" sz="1600" dirty="0" smtClean="0">
                <a:solidFill>
                  <a:srgbClr val="0000FF"/>
                </a:solidFill>
              </a:rPr>
              <a:t>Reactions on internal target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6146" name="Picture 2" descr="C:\latex\rings\k4-k10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3514"/>
            <a:ext cx="3672408" cy="51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55576" y="4797152"/>
            <a:ext cx="792088" cy="786173"/>
          </a:xfrm>
          <a:prstGeom prst="roundRect">
            <a:avLst>
              <a:gd name="adj" fmla="val 327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72233" y="2132855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5515" y="4942758"/>
            <a:ext cx="66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К10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803553"/>
            <a:ext cx="27900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err="1" smtClean="0">
                <a:latin typeface="Times New Roman" pitchFamily="18" charset="0"/>
                <a:cs typeface="Arial" charset="0"/>
              </a:rPr>
              <a:t>Yu.Ts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. </a:t>
            </a:r>
            <a:r>
              <a:rPr lang="en-US" sz="1700" b="1" dirty="0" err="1">
                <a:latin typeface="Times New Roman" pitchFamily="18" charset="0"/>
                <a:cs typeface="Arial" charset="0"/>
              </a:rPr>
              <a:t>Oganessian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1700" b="1" i="1" dirty="0">
                <a:latin typeface="Times New Roman" pitchFamily="18" charset="0"/>
                <a:cs typeface="Arial" charset="0"/>
              </a:rPr>
              <a:t>et. al.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, </a:t>
            </a:r>
            <a:r>
              <a:rPr lang="ru-RU" sz="1700" b="1" dirty="0" smtClean="0">
                <a:latin typeface="Times New Roman" pitchFamily="18" charset="0"/>
                <a:cs typeface="Arial" charset="0"/>
              </a:rPr>
              <a:t/>
            </a:r>
            <a:br>
              <a:rPr lang="ru-RU" sz="1700" b="1" dirty="0" smtClean="0">
                <a:latin typeface="Times New Roman" pitchFamily="18" charset="0"/>
                <a:cs typeface="Arial" charset="0"/>
              </a:rPr>
            </a:br>
            <a:r>
              <a:rPr lang="en-US" sz="1700" b="1" dirty="0" smtClean="0">
                <a:latin typeface="Times New Roman" pitchFamily="18" charset="0"/>
                <a:cs typeface="Arial" charset="0"/>
              </a:rPr>
              <a:t>Z</a:t>
            </a:r>
            <a:r>
              <a:rPr lang="en-US" sz="1700" b="1" dirty="0">
                <a:latin typeface="Times New Roman" pitchFamily="18" charset="0"/>
                <a:cs typeface="Arial" charset="0"/>
              </a:rPr>
              <a:t>. Phys. A341 (1992) </a:t>
            </a:r>
            <a:r>
              <a:rPr lang="en-US" sz="1700" b="1" dirty="0" smtClean="0">
                <a:latin typeface="Times New Roman" pitchFamily="18" charset="0"/>
                <a:cs typeface="Arial" charset="0"/>
              </a:rPr>
              <a:t>217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94764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9107"/>
            <a:ext cx="8513195" cy="511175"/>
          </a:xfrm>
          <a:effectLst/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000" dirty="0">
                <a:solidFill>
                  <a:srgbClr val="0000CC"/>
                </a:solidFill>
              </a:rPr>
              <a:t>e-RIB </a:t>
            </a:r>
            <a:r>
              <a:rPr lang="en-US" sz="3000" dirty="0" smtClean="0">
                <a:solidFill>
                  <a:srgbClr val="0000CC"/>
                </a:solidFill>
              </a:rPr>
              <a:t>colliders</a:t>
            </a:r>
            <a:r>
              <a:rPr lang="en-US" sz="3000" dirty="0">
                <a:solidFill>
                  <a:srgbClr val="0000CC"/>
                </a:solidFill>
              </a:rPr>
              <a:t>: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smtClean="0">
                <a:solidFill>
                  <a:srgbClr val="0000CC"/>
                </a:solidFill>
              </a:rPr>
              <a:t>Evolution of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smtClean="0">
                <a:solidFill>
                  <a:srgbClr val="0000CC"/>
                </a:solidFill>
              </a:rPr>
              <a:t>RIKEN</a:t>
            </a:r>
            <a:endParaRPr lang="ru-RU" sz="3000" dirty="0">
              <a:solidFill>
                <a:srgbClr val="0000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896544" cy="25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43" y="1797662"/>
            <a:ext cx="2808372" cy="168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956343" y="874110"/>
            <a:ext cx="2808372" cy="63181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b="1" dirty="0" smtClean="0">
                <a:solidFill>
                  <a:srgbClr val="0000FF"/>
                </a:solidFill>
              </a:rPr>
              <a:t>RI-Ring</a:t>
            </a:r>
            <a:r>
              <a:rPr lang="en-US" sz="1500" dirty="0" smtClean="0">
                <a:solidFill>
                  <a:srgbClr val="0000FF"/>
                </a:solidFill>
              </a:rPr>
              <a:t>:  </a:t>
            </a:r>
            <a:r>
              <a:rPr lang="en-US" sz="1400" dirty="0" smtClean="0">
                <a:solidFill>
                  <a:srgbClr val="0000FF"/>
                </a:solidFill>
              </a:rPr>
              <a:t>isochronous mass spectroscopy for very rare events</a:t>
            </a:r>
            <a:endParaRPr lang="en-GB" sz="1400" dirty="0">
              <a:solidFill>
                <a:srgbClr val="0000FF"/>
              </a:solidFill>
            </a:endParaRPr>
          </a:p>
        </p:txBody>
      </p:sp>
      <p:pic>
        <p:nvPicPr>
          <p:cNvPr id="7172" name="Picture 4" descr="C:\latex\rings\RIBFbi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91248"/>
            <a:ext cx="5200397" cy="292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latex\rings\SCR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26542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 rot="19009477">
            <a:off x="4393064" y="3487590"/>
            <a:ext cx="500769" cy="730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0422" y="3834453"/>
            <a:ext cx="3103500" cy="79208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500" b="1" dirty="0" smtClean="0">
                <a:solidFill>
                  <a:srgbClr val="0000FF"/>
                </a:solidFill>
              </a:rPr>
              <a:t>SCRIT</a:t>
            </a:r>
            <a:r>
              <a:rPr lang="en-US" sz="1500" dirty="0" smtClean="0">
                <a:solidFill>
                  <a:srgbClr val="0000FF"/>
                </a:solidFill>
              </a:rPr>
              <a:t>: </a:t>
            </a:r>
            <a:r>
              <a:rPr lang="en-US" sz="1400" dirty="0" smtClean="0">
                <a:solidFill>
                  <a:srgbClr val="0000FF"/>
                </a:solidFill>
              </a:rPr>
              <a:t>separate-standing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ISOL</a:t>
            </a:r>
            <a:r>
              <a:rPr lang="ru-RU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facility for e-RIB collision studies in trap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 rot="3386865" flipH="1">
            <a:off x="3974496" y="4811099"/>
            <a:ext cx="493844" cy="2414730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 rot="10214831">
            <a:off x="8182150" y="2361924"/>
            <a:ext cx="729616" cy="2804120"/>
          </a:xfrm>
          <a:prstGeom prst="curvedRightArrow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306896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Planned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1" y="4077072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Built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7864" y="1268760"/>
            <a:ext cx="2090166" cy="47432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en-US" sz="1600" dirty="0">
                <a:solidFill>
                  <a:srgbClr val="0000CC"/>
                </a:solidFill>
              </a:rPr>
              <a:t>e-RIB </a:t>
            </a:r>
            <a:r>
              <a:rPr lang="en-US" sz="1600" dirty="0" smtClean="0">
                <a:solidFill>
                  <a:srgbClr val="0000CC"/>
                </a:solidFill>
              </a:rPr>
              <a:t>collider </a:t>
            </a:r>
            <a:r>
              <a:rPr lang="en-US" sz="1600" dirty="0">
                <a:solidFill>
                  <a:srgbClr val="0000CC"/>
                </a:solidFill>
              </a:rPr>
              <a:t>MUSES</a:t>
            </a:r>
            <a:endParaRPr lang="en-US" sz="1500" dirty="0">
              <a:solidFill>
                <a:srgbClr val="000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54810"/>
            <a:ext cx="53340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5476729" cy="418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064896" cy="511175"/>
          </a:xfrm>
          <a:effectLst/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2800" dirty="0">
                <a:solidFill>
                  <a:srgbClr val="0000CC"/>
                </a:solidFill>
              </a:rPr>
              <a:t>e-RIB colliders: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en-US" sz="2800" dirty="0">
                <a:solidFill>
                  <a:srgbClr val="0000CC"/>
                </a:solidFill>
              </a:rPr>
              <a:t>Evolution of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en-US" sz="2800" dirty="0" smtClean="0">
                <a:solidFill>
                  <a:srgbClr val="0000CC"/>
                </a:solidFill>
              </a:rPr>
              <a:t>FAIR</a:t>
            </a:r>
            <a:r>
              <a:rPr lang="ru-RU" sz="2800" dirty="0" smtClean="0">
                <a:solidFill>
                  <a:srgbClr val="0000CC"/>
                </a:solidFill>
              </a:rPr>
              <a:t>.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56109" y="1124744"/>
            <a:ext cx="2736304" cy="10801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smtClean="0">
                <a:solidFill>
                  <a:srgbClr val="0000B8"/>
                </a:solidFill>
              </a:rPr>
              <a:t>FAIR “</a:t>
            </a:r>
            <a:r>
              <a:rPr lang="en-US" sz="1500" b="1" dirty="0">
                <a:solidFill>
                  <a:srgbClr val="0000B8"/>
                </a:solidFill>
              </a:rPr>
              <a:t>R</a:t>
            </a:r>
            <a:r>
              <a:rPr lang="en-US" sz="1500" b="1" dirty="0" smtClean="0">
                <a:solidFill>
                  <a:srgbClr val="0000B8"/>
                </a:solidFill>
              </a:rPr>
              <a:t>ing </a:t>
            </a:r>
            <a:r>
              <a:rPr lang="en-US" sz="1500" b="1" dirty="0">
                <a:solidFill>
                  <a:srgbClr val="0000B8"/>
                </a:solidFill>
              </a:rPr>
              <a:t>B</a:t>
            </a:r>
            <a:r>
              <a:rPr lang="en-US" sz="1500" b="1" dirty="0" smtClean="0">
                <a:solidFill>
                  <a:srgbClr val="0000B8"/>
                </a:solidFill>
              </a:rPr>
              <a:t>ranch”: 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Storage ring</a:t>
            </a:r>
            <a:r>
              <a:rPr lang="ru-RU" sz="1500" dirty="0" smtClean="0">
                <a:solidFill>
                  <a:srgbClr val="0000B8"/>
                </a:solidFill>
              </a:rPr>
              <a:t> </a:t>
            </a:r>
            <a:r>
              <a:rPr lang="en-US" sz="1500" dirty="0" smtClean="0">
                <a:solidFill>
                  <a:srgbClr val="0000B8"/>
                </a:solidFill>
              </a:rPr>
              <a:t>CR</a:t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Experimental ring</a:t>
            </a:r>
            <a:r>
              <a:rPr lang="ru-RU" sz="1500" dirty="0" smtClean="0">
                <a:solidFill>
                  <a:srgbClr val="0000B8"/>
                </a:solidFill>
              </a:rPr>
              <a:t>   </a:t>
            </a:r>
            <a:r>
              <a:rPr lang="en-US" sz="1500" dirty="0" smtClean="0">
                <a:solidFill>
                  <a:srgbClr val="0000B8"/>
                </a:solidFill>
              </a:rPr>
              <a:t>NESR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568" y="620688"/>
            <a:ext cx="11384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Planned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56110" y="2420888"/>
            <a:ext cx="2736304" cy="136815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 dirty="0" smtClean="0">
                <a:solidFill>
                  <a:srgbClr val="0000B8"/>
                </a:solidFill>
              </a:rPr>
              <a:t>NESR@FAIR: 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</a:t>
            </a:r>
            <a:r>
              <a:rPr lang="en-US" sz="1600" dirty="0" smtClean="0">
                <a:solidFill>
                  <a:srgbClr val="0000CC"/>
                </a:solidFill>
              </a:rPr>
              <a:t>e-RIB collider</a:t>
            </a:r>
            <a:r>
              <a:rPr lang="ru-RU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</a:rPr>
              <a:t>ELISE</a:t>
            </a:r>
            <a:r>
              <a:rPr lang="en-US" sz="1500" dirty="0" smtClean="0">
                <a:solidFill>
                  <a:srgbClr val="0000B8"/>
                </a:solidFill>
              </a:rPr>
              <a:t/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- experiments on the internal </a:t>
            </a:r>
            <a:br>
              <a:rPr lang="en-US" sz="1500" dirty="0" smtClean="0">
                <a:solidFill>
                  <a:srgbClr val="0000B8"/>
                </a:solidFill>
              </a:rPr>
            </a:br>
            <a:r>
              <a:rPr lang="en-US" sz="1500" dirty="0" smtClean="0">
                <a:solidFill>
                  <a:srgbClr val="0000B8"/>
                </a:solidFill>
              </a:rPr>
              <a:t>  gas target</a:t>
            </a:r>
            <a:r>
              <a:rPr lang="ru-RU" sz="1500" dirty="0" smtClean="0">
                <a:solidFill>
                  <a:srgbClr val="0000B8"/>
                </a:solidFill>
              </a:rPr>
              <a:t>   </a:t>
            </a:r>
            <a:r>
              <a:rPr lang="en-US" sz="1500" dirty="0" smtClean="0">
                <a:solidFill>
                  <a:srgbClr val="0000B8"/>
                </a:solidFill>
              </a:rPr>
              <a:t>EXL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364088" y="5630957"/>
            <a:ext cx="3073194" cy="70941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0000B8"/>
                </a:solidFill>
              </a:rPr>
              <a:t>Low-energy storage ring program</a:t>
            </a:r>
            <a:r>
              <a:rPr lang="ru-RU" sz="1500" dirty="0" smtClean="0">
                <a:solidFill>
                  <a:srgbClr val="0000B8"/>
                </a:solidFill>
              </a:rPr>
              <a:t> </a:t>
            </a:r>
            <a:r>
              <a:rPr lang="en-US" sz="1500" dirty="0" smtClean="0">
                <a:solidFill>
                  <a:srgbClr val="0000B8"/>
                </a:solidFill>
              </a:rPr>
              <a:t>CRYRING </a:t>
            </a:r>
            <a:r>
              <a:rPr lang="en-US" sz="1500" dirty="0" smtClean="0">
                <a:solidFill>
                  <a:srgbClr val="0000B8"/>
                </a:solidFill>
              </a:rPr>
              <a:t>is relocated from Sweden</a:t>
            </a:r>
            <a:endParaRPr lang="en-US" sz="1500" dirty="0">
              <a:solidFill>
                <a:srgbClr val="0000B8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8751" y="3861048"/>
            <a:ext cx="27596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Decision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postponed to </a:t>
            </a:r>
            <a:r>
              <a:rPr lang="ru-RU" sz="2200" b="1" dirty="0" smtClean="0">
                <a:solidFill>
                  <a:srgbClr val="FF0000"/>
                </a:solidFill>
              </a:rPr>
              <a:t>20</a:t>
            </a:r>
            <a:r>
              <a:rPr lang="en-US" sz="2200" b="1" dirty="0" smtClean="0">
                <a:solidFill>
                  <a:srgbClr val="FF0000"/>
                </a:solidFill>
              </a:rPr>
              <a:t>26 (?)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DERICA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190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4770" y="116632"/>
            <a:ext cx="8769717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CC"/>
                </a:solidFill>
              </a:rPr>
              <a:t>Luminosity requirements for e-RIB collider studies</a:t>
            </a:r>
            <a:endParaRPr lang="ru-RU" sz="28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703148" y="836712"/>
            <a:ext cx="2156884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Limiting cases of charge distributions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6254766" y="836712"/>
            <a:ext cx="2493698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baseline="30000" dirty="0" smtClean="0">
                <a:solidFill>
                  <a:srgbClr val="FF0000"/>
                </a:solidFill>
              </a:rPr>
              <a:t>40</a:t>
            </a:r>
            <a:r>
              <a:rPr lang="en-US" sz="1600" b="1" dirty="0" smtClean="0">
                <a:solidFill>
                  <a:srgbClr val="FF0000"/>
                </a:solidFill>
              </a:rPr>
              <a:t>Ca and 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48</a:t>
            </a:r>
            <a:r>
              <a:rPr lang="en-US" sz="1600" b="1" dirty="0" smtClean="0">
                <a:solidFill>
                  <a:srgbClr val="FF0000"/>
                </a:solidFill>
              </a:rPr>
              <a:t>Ca realistic 2 parameter density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4427287" y="5517232"/>
            <a:ext cx="1846946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 = 10 days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L = 7x10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27</a:t>
            </a:r>
            <a:r>
              <a:rPr lang="en-US" sz="1600" b="1" dirty="0" smtClean="0">
                <a:solidFill>
                  <a:srgbClr val="FF0000"/>
                </a:solidFill>
              </a:rPr>
              <a:t> cm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-2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-1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 (95% confidence)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251520" y="836712"/>
            <a:ext cx="2232248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Realistic setup 10 days of measurements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00" y="1556792"/>
            <a:ext cx="2412268" cy="257676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3768" y="1772816"/>
            <a:ext cx="2448272" cy="235934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536" y="4149080"/>
            <a:ext cx="2738868" cy="263956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0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84664" y="4149080"/>
            <a:ext cx="2607816" cy="2592288"/>
          </a:xfrm>
          <a:prstGeom prst="rect">
            <a:avLst/>
          </a:prstGeom>
        </p:spPr>
      </p:pic>
      <p:sp>
        <p:nvSpPr>
          <p:cNvPr id="19" name="Блок-схема: альтернативный процесс 18"/>
          <p:cNvSpPr/>
          <p:nvPr/>
        </p:nvSpPr>
        <p:spPr>
          <a:xfrm>
            <a:off x="2987824" y="4149080"/>
            <a:ext cx="2520280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1% precision </a:t>
            </a:r>
            <a:r>
              <a:rPr lang="en-US" sz="1600" b="1" dirty="0">
                <a:solidFill>
                  <a:srgbClr val="FF0000"/>
                </a:solidFill>
              </a:rPr>
              <a:t>charge </a:t>
            </a:r>
            <a:r>
              <a:rPr lang="en-US" sz="1600" b="1" dirty="0" smtClean="0">
                <a:solidFill>
                  <a:srgbClr val="FF0000"/>
                </a:solidFill>
              </a:rPr>
              <a:t>radius</a:t>
            </a:r>
            <a:r>
              <a:rPr lang="en-US" sz="1600" b="1" dirty="0">
                <a:solidFill>
                  <a:srgbClr val="FF0000"/>
                </a:solidFill>
              </a:rPr>
              <a:t/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L = </a:t>
            </a:r>
            <a:r>
              <a:rPr lang="en-US" sz="1600" b="1" dirty="0" smtClean="0">
                <a:solidFill>
                  <a:srgbClr val="FF0000"/>
                </a:solidFill>
              </a:rPr>
              <a:t>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26</a:t>
            </a:r>
            <a:r>
              <a:rPr lang="en-US" sz="1600" b="1" dirty="0" smtClean="0">
                <a:solidFill>
                  <a:srgbClr val="FF0000"/>
                </a:solidFill>
              </a:rPr>
              <a:t>-10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27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cm</a:t>
            </a:r>
            <a:r>
              <a:rPr lang="en-US" sz="1600" b="1" baseline="30000" dirty="0">
                <a:solidFill>
                  <a:srgbClr val="FF0000"/>
                </a:solidFill>
              </a:rPr>
              <a:t>-2</a:t>
            </a:r>
            <a:r>
              <a:rPr lang="en-US" sz="1600" b="1" dirty="0">
                <a:solidFill>
                  <a:srgbClr val="FF0000"/>
                </a:solidFill>
              </a:rPr>
              <a:t> s</a:t>
            </a:r>
            <a:r>
              <a:rPr lang="en-US" sz="1600" b="1" baseline="30000" dirty="0">
                <a:solidFill>
                  <a:srgbClr val="FF0000"/>
                </a:solidFill>
              </a:rPr>
              <a:t>-1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979712" y="86294"/>
            <a:ext cx="6270309" cy="51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</a:rPr>
              <a:t>DERICA</a:t>
            </a:r>
            <a:r>
              <a:rPr lang="en-US" sz="2800" dirty="0" smtClean="0">
                <a:solidFill>
                  <a:srgbClr val="0000CC"/>
                </a:solidFill>
              </a:rPr>
              <a:t> –</a:t>
            </a:r>
            <a:br>
              <a:rPr lang="en-US" sz="2800" dirty="0" smtClean="0">
                <a:solidFill>
                  <a:srgbClr val="0000CC"/>
                </a:solidFill>
              </a:rPr>
            </a:br>
            <a:r>
              <a:rPr lang="en-US" sz="2800" dirty="0" smtClean="0">
                <a:solidFill>
                  <a:srgbClr val="0000CC"/>
                </a:solidFill>
              </a:rPr>
              <a:t>  </a:t>
            </a:r>
            <a:r>
              <a:rPr lang="en-US" sz="2400" b="1" dirty="0" err="1" smtClean="0">
                <a:solidFill>
                  <a:srgbClr val="0000CC"/>
                </a:solidFill>
              </a:rPr>
              <a:t>D</a:t>
            </a:r>
            <a:r>
              <a:rPr lang="en-US" sz="2400" dirty="0" err="1" smtClean="0">
                <a:solidFill>
                  <a:srgbClr val="0000CC"/>
                </a:solidFill>
              </a:rPr>
              <a:t>ubna</a:t>
            </a: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</a:rPr>
              <a:t>E</a:t>
            </a:r>
            <a:r>
              <a:rPr lang="en-US" sz="2400" dirty="0" smtClean="0">
                <a:solidFill>
                  <a:srgbClr val="0000CC"/>
                </a:solidFill>
              </a:rPr>
              <a:t>lectron-</a:t>
            </a:r>
            <a:r>
              <a:rPr lang="en-US" sz="2400" b="1" dirty="0" smtClean="0">
                <a:solidFill>
                  <a:srgbClr val="0000CC"/>
                </a:solidFill>
              </a:rPr>
              <a:t>R</a:t>
            </a:r>
            <a:r>
              <a:rPr lang="en-US" sz="2400" dirty="0" smtClean="0">
                <a:solidFill>
                  <a:srgbClr val="0000CC"/>
                </a:solidFill>
              </a:rPr>
              <a:t>adioactive 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 </a:t>
            </a:r>
            <a:r>
              <a:rPr lang="en-US" sz="2400" b="1" dirty="0" smtClean="0">
                <a:solidFill>
                  <a:srgbClr val="0000CC"/>
                </a:solidFill>
              </a:rPr>
              <a:t>I</a:t>
            </a:r>
            <a:r>
              <a:rPr lang="en-US" sz="2400" dirty="0" smtClean="0">
                <a:solidFill>
                  <a:srgbClr val="0000CC"/>
                </a:solidFill>
              </a:rPr>
              <a:t>sotope </a:t>
            </a:r>
            <a:r>
              <a:rPr lang="en-US" sz="2400" b="1" dirty="0">
                <a:solidFill>
                  <a:srgbClr val="0000CC"/>
                </a:solidFill>
              </a:rPr>
              <a:t>C</a:t>
            </a:r>
            <a:r>
              <a:rPr lang="en-US" sz="2400" dirty="0">
                <a:solidFill>
                  <a:srgbClr val="0000CC"/>
                </a:solidFill>
              </a:rPr>
              <a:t>ollider </a:t>
            </a:r>
            <a:r>
              <a:rPr lang="en-US" sz="2400" dirty="0" err="1">
                <a:solidFill>
                  <a:srgbClr val="0000CC"/>
                </a:solidFill>
              </a:rPr>
              <a:t>f</a:t>
            </a:r>
            <a:r>
              <a:rPr lang="en-US" sz="2400" b="1" dirty="0" err="1">
                <a:solidFill>
                  <a:srgbClr val="0000CC"/>
                </a:solidFill>
              </a:rPr>
              <a:t>A</a:t>
            </a:r>
            <a:r>
              <a:rPr lang="en-US" sz="2400" dirty="0" err="1">
                <a:solidFill>
                  <a:srgbClr val="0000CC"/>
                </a:solidFill>
              </a:rPr>
              <a:t>cility</a:t>
            </a:r>
            <a:endParaRPr lang="ru-RU" sz="2400" dirty="0">
              <a:solidFill>
                <a:srgbClr val="0000CC"/>
              </a:solidFill>
            </a:endParaRPr>
          </a:p>
        </p:txBody>
      </p:sp>
      <p:pic>
        <p:nvPicPr>
          <p:cNvPr id="8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294"/>
            <a:ext cx="1440160" cy="1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8920"/>
            <a:ext cx="7286108" cy="40047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005" y="116632"/>
            <a:ext cx="2472274" cy="1008112"/>
          </a:xfrm>
          <a:prstGeom prst="rect">
            <a:avLst/>
          </a:prstGeom>
        </p:spPr>
      </p:pic>
      <p:sp>
        <p:nvSpPr>
          <p:cNvPr id="21" name="Блок-схема: альтернативный процесс 20"/>
          <p:cNvSpPr/>
          <p:nvPr/>
        </p:nvSpPr>
        <p:spPr>
          <a:xfrm>
            <a:off x="502436" y="1556793"/>
            <a:ext cx="3968202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Project emphasis 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b="1" dirty="0" err="1" smtClean="0">
                <a:solidFill>
                  <a:srgbClr val="0033CC"/>
                </a:solidFill>
              </a:rPr>
              <a:t>Reaccelarated</a:t>
            </a:r>
            <a:r>
              <a:rPr lang="en-US" b="1" dirty="0" smtClean="0">
                <a:solidFill>
                  <a:srgbClr val="0033CC"/>
                </a:solidFill>
              </a:rPr>
              <a:t> RIBs, storage ring physics including e-RIB collider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5076056" y="1561627"/>
            <a:ext cx="3464146" cy="100811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Basic facility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33CC"/>
                </a:solidFill>
              </a:rPr>
              <a:t>High-current superconducting HI cw-LINAC-100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</a:t>
            </a:r>
            <a:r>
              <a:rPr lang="ru-RU" sz="3000" dirty="0" smtClean="0">
                <a:solidFill>
                  <a:srgbClr val="0000CC"/>
                </a:solidFill>
              </a:rPr>
              <a:t>стадия</a:t>
            </a:r>
            <a:r>
              <a:rPr lang="en-US" sz="3000" dirty="0" smtClean="0">
                <a:solidFill>
                  <a:srgbClr val="0000CC"/>
                </a:solidFill>
              </a:rPr>
              <a:t> 2 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Новые экспериментальные возможности на каждой стадии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3068960"/>
            <a:ext cx="5616624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3717032"/>
            <a:ext cx="2808312" cy="1008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3144410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4221088"/>
            <a:ext cx="1944216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565998" y="4797152"/>
            <a:ext cx="1133794" cy="2520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альтернативный процесс 15"/>
          <p:cNvSpPr/>
          <p:nvPr/>
        </p:nvSpPr>
        <p:spPr>
          <a:xfrm>
            <a:off x="5899650" y="3293910"/>
            <a:ext cx="2808312" cy="1260139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LINAC-100  - </a:t>
            </a:r>
            <a:r>
              <a:rPr lang="ru-RU" b="1" dirty="0" smtClean="0">
                <a:solidFill>
                  <a:srgbClr val="FF0000"/>
                </a:solidFill>
              </a:rPr>
              <a:t>упор на интенсивность первичного пучка, а не энергию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427513" y="4317281"/>
            <a:ext cx="2808312" cy="1055935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>
                <a:solidFill>
                  <a:srgbClr val="0033CC"/>
                </a:solidFill>
              </a:rPr>
              <a:t>Прямые реакции </a:t>
            </a:r>
            <a:r>
              <a:rPr lang="ru-RU" sz="1700" b="1" dirty="0" smtClean="0">
                <a:solidFill>
                  <a:srgbClr val="0033CC"/>
                </a:solidFill>
              </a:rPr>
              <a:t>с РИ </a:t>
            </a:r>
            <a:r>
              <a:rPr lang="ru-RU" sz="1700" b="1" dirty="0">
                <a:solidFill>
                  <a:srgbClr val="0033CC"/>
                </a:solidFill>
              </a:rPr>
              <a:t>при промежуточных </a:t>
            </a:r>
            <a:r>
              <a:rPr lang="ru-RU" sz="1700" b="1" dirty="0" smtClean="0">
                <a:solidFill>
                  <a:srgbClr val="0033CC"/>
                </a:solidFill>
              </a:rPr>
              <a:t>энергиях </a:t>
            </a:r>
            <a:r>
              <a:rPr lang="en-US" sz="1700" b="1" dirty="0" smtClean="0">
                <a:solidFill>
                  <a:srgbClr val="0033CC"/>
                </a:solidFill>
              </a:rPr>
              <a:t>(30-80 </a:t>
            </a:r>
            <a:r>
              <a:rPr lang="en-US" sz="1700" b="1" dirty="0" err="1">
                <a:solidFill>
                  <a:srgbClr val="0033CC"/>
                </a:solidFill>
              </a:rPr>
              <a:t>AMeV</a:t>
            </a:r>
            <a:r>
              <a:rPr lang="en-US" sz="1700" b="1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5899650" y="4778999"/>
            <a:ext cx="2808312" cy="1170281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Хотим иметь рекордные первичные пучки для энергии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b="1" dirty="0" smtClean="0">
                <a:solidFill>
                  <a:srgbClr val="FF0000"/>
                </a:solidFill>
              </a:rPr>
              <a:t> 100 </a:t>
            </a:r>
            <a:r>
              <a:rPr lang="ru-RU" b="1" dirty="0" err="1" smtClean="0">
                <a:solidFill>
                  <a:srgbClr val="FF0000"/>
                </a:solidFill>
              </a:rPr>
              <a:t>АМе</a:t>
            </a:r>
            <a:r>
              <a:rPr lang="en-US" b="1" dirty="0" smtClean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99592" y="3481424"/>
            <a:ext cx="731947" cy="351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5891543" y="6153123"/>
            <a:ext cx="2808312" cy="44043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</a:rPr>
              <a:t>Ca – 3 </a:t>
            </a:r>
            <a:r>
              <a:rPr lang="en-US" b="1" dirty="0" err="1" smtClean="0">
                <a:solidFill>
                  <a:srgbClr val="FF0000"/>
                </a:solidFill>
              </a:rPr>
              <a:t>pmA</a:t>
            </a:r>
            <a:r>
              <a:rPr lang="en-US" b="1" dirty="0" smtClean="0">
                <a:solidFill>
                  <a:srgbClr val="FF0000"/>
                </a:solidFill>
              </a:rPr>
              <a:t>   U – 1 </a:t>
            </a:r>
            <a:r>
              <a:rPr lang="en-US" b="1" dirty="0" err="1" smtClean="0">
                <a:solidFill>
                  <a:srgbClr val="FF0000"/>
                </a:solidFill>
              </a:rPr>
              <a:t>pmA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2427513" y="5610333"/>
            <a:ext cx="2808312" cy="677894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 smtClean="0">
                <a:solidFill>
                  <a:srgbClr val="0033CC"/>
                </a:solidFill>
              </a:rPr>
              <a:t>Рекордные интенсивности пучков РИ </a:t>
            </a:r>
            <a:r>
              <a:rPr lang="en-US" sz="1700" b="1" dirty="0" smtClean="0">
                <a:solidFill>
                  <a:srgbClr val="0033CC"/>
                </a:solidFill>
              </a:rPr>
              <a:t>30-80 </a:t>
            </a:r>
            <a:r>
              <a:rPr lang="en-US" sz="1700" b="1" dirty="0" err="1" smtClean="0">
                <a:solidFill>
                  <a:srgbClr val="0033CC"/>
                </a:solidFill>
              </a:rPr>
              <a:t>AMeV</a:t>
            </a:r>
            <a:endParaRPr lang="en-US" sz="17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</a:t>
            </a:r>
            <a:r>
              <a:rPr lang="ru-RU" sz="3000" dirty="0" smtClean="0">
                <a:solidFill>
                  <a:srgbClr val="0000CC"/>
                </a:solidFill>
              </a:rPr>
              <a:t>стадия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ru-RU" sz="3000" dirty="0" smtClean="0">
                <a:solidFill>
                  <a:srgbClr val="0000CC"/>
                </a:solidFill>
              </a:rPr>
              <a:t>3.1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Новые экспериментальные возможности на каждой стадии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36296" y="3068960"/>
            <a:ext cx="1800200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190464">
            <a:off x="4037270" y="3830341"/>
            <a:ext cx="2130894" cy="1863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2496338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3092311"/>
            <a:ext cx="2822294" cy="2712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>
            <a:stCxn id="23" idx="2"/>
          </p:cNvCxnSpPr>
          <p:nvPr/>
        </p:nvCxnSpPr>
        <p:spPr>
          <a:xfrm flipH="1">
            <a:off x="4581168" y="4477591"/>
            <a:ext cx="810744" cy="12950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274278" y="4452992"/>
            <a:ext cx="1250050" cy="416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35896" y="3458338"/>
            <a:ext cx="1512168" cy="809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4074631" y="3602408"/>
            <a:ext cx="2634562" cy="875183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 smtClean="0">
                <a:solidFill>
                  <a:srgbClr val="0033CC"/>
                </a:solidFill>
              </a:rPr>
              <a:t>Низкоэнергетическое накопительное кольцо</a:t>
            </a:r>
            <a:endParaRPr lang="en-US" sz="1700" b="1" dirty="0">
              <a:solidFill>
                <a:srgbClr val="0033CC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6329385" y="4687032"/>
            <a:ext cx="810745" cy="12950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Блок-схема: альтернативный процесс 23"/>
          <p:cNvSpPr/>
          <p:nvPr/>
        </p:nvSpPr>
        <p:spPr>
          <a:xfrm>
            <a:off x="7092280" y="3180109"/>
            <a:ext cx="1901867" cy="2537356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 smtClean="0">
                <a:solidFill>
                  <a:srgbClr val="0033CC"/>
                </a:solidFill>
              </a:rPr>
              <a:t>Реакции с </a:t>
            </a:r>
            <a:r>
              <a:rPr lang="ru-RU" sz="1700" b="1" dirty="0" err="1" smtClean="0">
                <a:solidFill>
                  <a:srgbClr val="0033CC"/>
                </a:solidFill>
              </a:rPr>
              <a:t>постускоренными</a:t>
            </a:r>
            <a:r>
              <a:rPr lang="ru-RU" sz="1700" b="1" dirty="0" smtClean="0">
                <a:solidFill>
                  <a:srgbClr val="0033CC"/>
                </a:solidFill>
              </a:rPr>
              <a:t> РИ вблизи кулоновского барьера </a:t>
            </a:r>
            <a:r>
              <a:rPr lang="en-US" sz="1700" b="1" dirty="0" smtClean="0">
                <a:solidFill>
                  <a:srgbClr val="0033CC"/>
                </a:solidFill>
              </a:rPr>
              <a:t>(5-7 </a:t>
            </a:r>
            <a:r>
              <a:rPr lang="en-US" sz="1700" b="1" dirty="0" err="1">
                <a:solidFill>
                  <a:srgbClr val="0033CC"/>
                </a:solidFill>
              </a:rPr>
              <a:t>AMeV</a:t>
            </a:r>
            <a:r>
              <a:rPr lang="en-US" sz="1700" b="1" dirty="0">
                <a:solidFill>
                  <a:srgbClr val="0033CC"/>
                </a:solidFill>
              </a:rPr>
              <a:t>) </a:t>
            </a:r>
            <a:r>
              <a:rPr lang="ru-RU" sz="1700" b="1" dirty="0" smtClean="0">
                <a:solidFill>
                  <a:srgbClr val="0033CC"/>
                </a:solidFill>
              </a:rPr>
              <a:t>или при промежуточных энергиях </a:t>
            </a:r>
            <a:r>
              <a:rPr lang="en-US" sz="1700" b="1" dirty="0" smtClean="0">
                <a:solidFill>
                  <a:srgbClr val="0033CC"/>
                </a:solidFill>
              </a:rPr>
              <a:t>(20-30 </a:t>
            </a:r>
            <a:r>
              <a:rPr lang="en-US" sz="1700" b="1" dirty="0" err="1">
                <a:solidFill>
                  <a:srgbClr val="0033CC"/>
                </a:solidFill>
              </a:rPr>
              <a:t>AMeV</a:t>
            </a:r>
            <a:r>
              <a:rPr lang="en-US" sz="1700" b="1" dirty="0" smtClean="0">
                <a:solidFill>
                  <a:srgbClr val="0033CC"/>
                </a:solidFill>
              </a:rPr>
              <a:t>)</a:t>
            </a:r>
            <a:endParaRPr lang="en-US" sz="1700" b="1" dirty="0">
              <a:solidFill>
                <a:srgbClr val="0033CC"/>
              </a:solidFill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593063" y="5648378"/>
            <a:ext cx="2384055" cy="1152128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700" b="1" dirty="0">
                <a:solidFill>
                  <a:srgbClr val="0033CC"/>
                </a:solidFill>
              </a:rPr>
              <a:t>Остановленные РИ </a:t>
            </a:r>
            <a:r>
              <a:rPr lang="en-US" sz="1700" b="1" dirty="0">
                <a:solidFill>
                  <a:srgbClr val="0033CC"/>
                </a:solidFill>
              </a:rPr>
              <a:t>– </a:t>
            </a:r>
            <a:r>
              <a:rPr lang="ru-RU" sz="1700" b="1" dirty="0">
                <a:solidFill>
                  <a:srgbClr val="0033CC"/>
                </a:solidFill>
              </a:rPr>
              <a:t>изучение распадов и эксперименты в ловушках</a:t>
            </a:r>
            <a:endParaRPr lang="en-US" sz="1700" b="1" dirty="0">
              <a:solidFill>
                <a:srgbClr val="0033CC"/>
              </a:solidFill>
            </a:endParaRPr>
          </a:p>
        </p:txBody>
      </p:sp>
      <p:cxnSp>
        <p:nvCxnSpPr>
          <p:cNvPr id="27" name="Прямая со стрелкой 26"/>
          <p:cNvCxnSpPr>
            <a:stCxn id="26" idx="0"/>
          </p:cNvCxnSpPr>
          <p:nvPr/>
        </p:nvCxnSpPr>
        <p:spPr>
          <a:xfrm flipH="1" flipV="1">
            <a:off x="1547664" y="4687032"/>
            <a:ext cx="237427" cy="9613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8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</a:t>
            </a:r>
            <a:r>
              <a:rPr lang="ru-RU" sz="3000" dirty="0" smtClean="0">
                <a:solidFill>
                  <a:srgbClr val="0000CC"/>
                </a:solidFill>
              </a:rPr>
              <a:t>стадия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ru-RU" sz="3000" dirty="0" smtClean="0">
                <a:solidFill>
                  <a:srgbClr val="0000CC"/>
                </a:solidFill>
              </a:rPr>
              <a:t>3.2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Новые экспериментальные возможности на каждой стадии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36296" y="3068960"/>
            <a:ext cx="1800200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190464">
            <a:off x="5486809" y="4079822"/>
            <a:ext cx="660818" cy="1863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2496338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3092311"/>
            <a:ext cx="2822294" cy="27129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274278" y="4452992"/>
            <a:ext cx="1250050" cy="416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316536" y="3448886"/>
            <a:ext cx="1512168" cy="809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5367760" y="3897557"/>
            <a:ext cx="855646" cy="5595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7029116" y="5468462"/>
            <a:ext cx="855252" cy="5302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альтернативный процесс 15"/>
          <p:cNvSpPr/>
          <p:nvPr/>
        </p:nvSpPr>
        <p:spPr>
          <a:xfrm>
            <a:off x="6516842" y="4457076"/>
            <a:ext cx="2345455" cy="1108681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 smtClean="0">
                <a:solidFill>
                  <a:srgbClr val="0033CC"/>
                </a:solidFill>
              </a:rPr>
              <a:t>Прямые реакции с </a:t>
            </a:r>
            <a:r>
              <a:rPr lang="ru-RU" sz="1700" b="1" dirty="0" err="1" smtClean="0">
                <a:solidFill>
                  <a:srgbClr val="0033CC"/>
                </a:solidFill>
              </a:rPr>
              <a:t>постускоренными</a:t>
            </a:r>
            <a:r>
              <a:rPr lang="ru-RU" sz="1700" b="1" dirty="0" smtClean="0">
                <a:solidFill>
                  <a:srgbClr val="0033CC"/>
                </a:solidFill>
              </a:rPr>
              <a:t> РИ</a:t>
            </a:r>
            <a:r>
              <a:rPr lang="ru-RU" sz="1700" b="1" dirty="0">
                <a:solidFill>
                  <a:srgbClr val="0033CC"/>
                </a:solidFill>
              </a:rPr>
              <a:t> </a:t>
            </a:r>
            <a:r>
              <a:rPr lang="ru-RU" sz="1700" b="1" dirty="0" smtClean="0">
                <a:solidFill>
                  <a:srgbClr val="0033CC"/>
                </a:solidFill>
              </a:rPr>
              <a:t>до </a:t>
            </a:r>
            <a:r>
              <a:rPr lang="en-US" sz="1700" b="1" dirty="0" smtClean="0">
                <a:solidFill>
                  <a:srgbClr val="0033CC"/>
                </a:solidFill>
              </a:rPr>
              <a:t>30</a:t>
            </a:r>
            <a:r>
              <a:rPr lang="ru-RU" sz="1700" b="1" dirty="0" smtClean="0">
                <a:solidFill>
                  <a:srgbClr val="0033CC"/>
                </a:solidFill>
              </a:rPr>
              <a:t>0</a:t>
            </a:r>
            <a:r>
              <a:rPr lang="en-US" sz="1700" b="1" dirty="0" smtClean="0">
                <a:solidFill>
                  <a:srgbClr val="0033CC"/>
                </a:solidFill>
              </a:rPr>
              <a:t>-</a:t>
            </a:r>
            <a:r>
              <a:rPr lang="ru-RU" sz="1700" b="1" dirty="0" smtClean="0">
                <a:solidFill>
                  <a:srgbClr val="0033CC"/>
                </a:solidFill>
              </a:rPr>
              <a:t>5</a:t>
            </a:r>
            <a:r>
              <a:rPr lang="en-US" sz="1700" b="1" dirty="0" smtClean="0">
                <a:solidFill>
                  <a:srgbClr val="0033CC"/>
                </a:solidFill>
              </a:rPr>
              <a:t>00 </a:t>
            </a:r>
            <a:r>
              <a:rPr lang="en-US" sz="1700" b="1" dirty="0" err="1" smtClean="0">
                <a:solidFill>
                  <a:srgbClr val="0033CC"/>
                </a:solidFill>
              </a:rPr>
              <a:t>AMeV</a:t>
            </a:r>
            <a:endParaRPr lang="en-US" sz="1700" b="1" dirty="0">
              <a:solidFill>
                <a:srgbClr val="0033CC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5967837" y="3307194"/>
            <a:ext cx="2634562" cy="710672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 smtClean="0">
                <a:solidFill>
                  <a:srgbClr val="0033CC"/>
                </a:solidFill>
              </a:rPr>
              <a:t>Синхротрон до 300-500 </a:t>
            </a:r>
            <a:r>
              <a:rPr lang="en-US" sz="1700" b="1" dirty="0" err="1" smtClean="0">
                <a:solidFill>
                  <a:srgbClr val="0033CC"/>
                </a:solidFill>
              </a:rPr>
              <a:t>AMeV</a:t>
            </a:r>
            <a:endParaRPr lang="en-US" sz="17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:\latex\lectures\MIFI\ton_cbeda_z7_cs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779686" cy="390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latex\lectures\MIFI\beta_stability_vall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51" y="1052736"/>
            <a:ext cx="4411681" cy="393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20867"/>
            <a:ext cx="4104456" cy="669925"/>
          </a:xfrm>
          <a:effectLst/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Nuclear stability </a:t>
            </a:r>
            <a:r>
              <a:rPr lang="en-US" sz="3200" dirty="0" smtClean="0">
                <a:solidFill>
                  <a:srgbClr val="0000CC"/>
                </a:solidFill>
              </a:rPr>
              <a:t>valley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7411" name="Picture 3" descr="C:\latex\lectures\MIFI\valley_of_stabili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89" y="3266842"/>
            <a:ext cx="4176464" cy="34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80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</a:t>
            </a:r>
            <a:r>
              <a:rPr lang="ru-RU" sz="3000" dirty="0" smtClean="0">
                <a:solidFill>
                  <a:srgbClr val="0000CC"/>
                </a:solidFill>
              </a:rPr>
              <a:t>стадия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ru-RU" sz="3000" dirty="0" smtClean="0">
                <a:solidFill>
                  <a:srgbClr val="0000CC"/>
                </a:solidFill>
              </a:rPr>
              <a:t>4.1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Новые экспериментальные возможности на каждой стадии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12874" y="3068960"/>
            <a:ext cx="1223622" cy="3672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2496338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4211960" y="2060848"/>
            <a:ext cx="1800200" cy="16561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альтернативный процесс 19"/>
          <p:cNvSpPr/>
          <p:nvPr/>
        </p:nvSpPr>
        <p:spPr>
          <a:xfrm>
            <a:off x="1835696" y="1196752"/>
            <a:ext cx="2592288" cy="1174505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 smtClean="0">
                <a:solidFill>
                  <a:srgbClr val="0033CC"/>
                </a:solidFill>
              </a:rPr>
              <a:t>Эксперименты в высокоэнергетическом накопительном кольце</a:t>
            </a:r>
            <a:endParaRPr lang="en-US" sz="17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8" y="1987702"/>
            <a:ext cx="8493106" cy="4668146"/>
          </a:xfrm>
          <a:prstGeom prst="rect">
            <a:avLst/>
          </a:prstGeom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66787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DERICA </a:t>
            </a:r>
            <a:r>
              <a:rPr lang="ru-RU" sz="3000" dirty="0" smtClean="0">
                <a:solidFill>
                  <a:srgbClr val="0000CC"/>
                </a:solidFill>
              </a:rPr>
              <a:t>стадия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ru-RU" sz="3000" dirty="0" smtClean="0">
                <a:solidFill>
                  <a:srgbClr val="0000CC"/>
                </a:solidFill>
              </a:rPr>
              <a:t>4.2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076056" y="269841"/>
            <a:ext cx="3744416" cy="8668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Новые экспериментальные возможности на каждой стадии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9478" y="5733256"/>
            <a:ext cx="2496338" cy="982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6804248" y="2780928"/>
            <a:ext cx="1224136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альтернативный процесс 19"/>
          <p:cNvSpPr/>
          <p:nvPr/>
        </p:nvSpPr>
        <p:spPr>
          <a:xfrm>
            <a:off x="4932040" y="1855586"/>
            <a:ext cx="2160240" cy="1152127"/>
          </a:xfrm>
          <a:prstGeom prst="flowChartAlternate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 smtClean="0">
                <a:solidFill>
                  <a:srgbClr val="0033CC"/>
                </a:solidFill>
              </a:rPr>
              <a:t>Эксперименты на </a:t>
            </a:r>
            <a:r>
              <a:rPr lang="en-US" sz="1700" b="1" dirty="0" smtClean="0">
                <a:solidFill>
                  <a:srgbClr val="0033CC"/>
                </a:solidFill>
              </a:rPr>
              <a:t>e-</a:t>
            </a:r>
            <a:r>
              <a:rPr lang="ru-RU" sz="1700" b="1" dirty="0" smtClean="0">
                <a:solidFill>
                  <a:srgbClr val="0033CC"/>
                </a:solidFill>
              </a:rPr>
              <a:t>РИ </a:t>
            </a:r>
            <a:r>
              <a:rPr lang="ru-RU" sz="1700" b="1" dirty="0" err="1" smtClean="0">
                <a:solidFill>
                  <a:srgbClr val="0033CC"/>
                </a:solidFill>
              </a:rPr>
              <a:t>коллайдере</a:t>
            </a:r>
            <a:endParaRPr lang="en-US" sz="17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Advantages of the proposed facility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492799" y="4437112"/>
            <a:ext cx="4419689" cy="21602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Unique opportunities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World most intense RIBs with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  intermediate energy (20-70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r>
              <a:rPr lang="en-US" sz="2000" b="1" dirty="0" smtClean="0">
                <a:solidFill>
                  <a:srgbClr val="0033CC"/>
                </a:solidFill>
              </a:rPr>
              <a:t>)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  for reaction studies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Reaccelerated RIBs up to 500 </a:t>
            </a:r>
            <a:r>
              <a:rPr lang="en-US" sz="2000" b="1" dirty="0" err="1" smtClean="0">
                <a:solidFill>
                  <a:srgbClr val="0033CC"/>
                </a:solidFill>
              </a:rPr>
              <a:t>AMeV</a:t>
            </a:r>
            <a:endParaRPr lang="en-US" sz="2000" b="1" dirty="0" smtClean="0">
              <a:solidFill>
                <a:srgbClr val="0033CC"/>
              </a:solidFill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e-RIB collider experiment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95536" y="4437112"/>
            <a:ext cx="3653908" cy="21602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Staged development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Continuity and flexibility of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  the research program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Low technological risks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- Highly upgradable facility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r>
              <a:rPr lang="en-US" sz="2000" b="1" dirty="0" smtClean="0">
                <a:solidFill>
                  <a:srgbClr val="0033CC"/>
                </a:solidFill>
              </a:rPr>
              <a:t>  design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2461364" y="908720"/>
            <a:ext cx="4104456" cy="57191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Unusual facility layout</a:t>
            </a: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251520" y="1696663"/>
            <a:ext cx="4176464" cy="109761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Ordinary approach 1: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ISOL RIB production -&gt;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problem to reaccelerate RIBs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4716016" y="1679172"/>
            <a:ext cx="4118058" cy="109761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Ordinary approach 2: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In-flight</a:t>
            </a:r>
            <a:r>
              <a:rPr lang="en-US" sz="2000" b="1" dirty="0">
                <a:solidFill>
                  <a:srgbClr val="0033CC"/>
                </a:solidFill>
              </a:rPr>
              <a:t> RIB production -&gt;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Problem to stop/cool RIBs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1782188" y="3010297"/>
            <a:ext cx="5166076" cy="99062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DERICA approach: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In-flight</a:t>
            </a:r>
            <a:r>
              <a:rPr lang="en-US" sz="2000" b="1" dirty="0">
                <a:solidFill>
                  <a:srgbClr val="0033CC"/>
                </a:solidFill>
              </a:rPr>
              <a:t> RIB production + </a:t>
            </a:r>
            <a:r>
              <a:rPr lang="en-US" sz="2000" b="1" dirty="0" smtClean="0">
                <a:solidFill>
                  <a:srgbClr val="0033CC"/>
                </a:solidFill>
              </a:rPr>
              <a:t>RIB “cooling” in  gas cell + </a:t>
            </a:r>
            <a:r>
              <a:rPr lang="en-US" sz="2000" b="1" dirty="0">
                <a:solidFill>
                  <a:srgbClr val="0033CC"/>
                </a:solidFill>
              </a:rPr>
              <a:t>reaccelerated RIBs up to 5</a:t>
            </a:r>
            <a:r>
              <a:rPr lang="en-US" sz="2000" b="1" dirty="0" smtClean="0">
                <a:solidFill>
                  <a:srgbClr val="0033CC"/>
                </a:solidFill>
              </a:rPr>
              <a:t>00 </a:t>
            </a:r>
            <a:r>
              <a:rPr lang="en-US" sz="2000" b="1" dirty="0" err="1">
                <a:solidFill>
                  <a:srgbClr val="0033CC"/>
                </a:solidFill>
              </a:rPr>
              <a:t>AMeV</a:t>
            </a:r>
            <a:endParaRPr 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2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0" y="593222"/>
            <a:ext cx="7920880" cy="456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18740" y="188640"/>
            <a:ext cx="8856984" cy="74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dirty="0" err="1" smtClean="0">
                <a:solidFill>
                  <a:srgbClr val="0000CC"/>
                </a:solidFill>
              </a:rPr>
              <a:t>LoI</a:t>
            </a:r>
            <a:r>
              <a:rPr lang="en-US" sz="2500" dirty="0" smtClean="0">
                <a:solidFill>
                  <a:srgbClr val="0000CC"/>
                </a:solidFill>
              </a:rPr>
              <a:t>: Russian physical review journal Physics-</a:t>
            </a:r>
            <a:r>
              <a:rPr lang="en-US" sz="2500" dirty="0" err="1" smtClean="0">
                <a:solidFill>
                  <a:srgbClr val="0000CC"/>
                </a:solidFill>
              </a:rPr>
              <a:t>Uspekhi</a:t>
            </a:r>
            <a:r>
              <a:rPr lang="en-US" sz="2500" dirty="0" smtClean="0">
                <a:solidFill>
                  <a:srgbClr val="0000CC"/>
                </a:solidFill>
              </a:rPr>
              <a:t> (2019)</a:t>
            </a:r>
            <a:endParaRPr lang="ru-RU" sz="25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80112" y="4869160"/>
            <a:ext cx="322210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en-US" b="1" dirty="0" smtClean="0"/>
              <a:t>http</a:t>
            </a:r>
            <a:r>
              <a:rPr lang="en-US" b="1" dirty="0" smtClean="0"/>
              <a:t>://derica.jinr.ru/index.php</a:t>
            </a:r>
            <a:endParaRPr lang="ru-RU" b="1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203848" y="3007949"/>
            <a:ext cx="1152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339752" y="1806286"/>
            <a:ext cx="1152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034692" y="2215861"/>
            <a:ext cx="914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580112" y="2382350"/>
            <a:ext cx="936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835696" y="3007949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796939" y="1999837"/>
            <a:ext cx="9109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95536" y="5192032"/>
            <a:ext cx="4624524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April 26, 2018. The is project is submitted to Russian Ministry of Education and Science on the call for </a:t>
            </a:r>
            <a:r>
              <a:rPr lang="ru-RU" dirty="0" smtClean="0"/>
              <a:t>«</a:t>
            </a:r>
            <a:r>
              <a:rPr lang="en-US" dirty="0" smtClean="0"/>
              <a:t>Proposals to build “</a:t>
            </a:r>
            <a:r>
              <a:rPr lang="en-US" dirty="0" err="1" smtClean="0"/>
              <a:t>megascience</a:t>
            </a:r>
            <a:r>
              <a:rPr lang="en-US" dirty="0" smtClean="0"/>
              <a:t>”-class facilities on the territory of Russian Federation</a:t>
            </a:r>
            <a:r>
              <a:rPr lang="ru-RU" dirty="0" smtClean="0"/>
              <a:t>»</a:t>
            </a:r>
            <a:r>
              <a:rPr lang="en-US" dirty="0" smtClean="0"/>
              <a:t> as joint JINR-BINP venture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80112" y="5456221"/>
            <a:ext cx="322210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In September 2018 evaluation by Russian Academy of Sciences positioned DERICA in the top of the proposals list. 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588548" y="2791925"/>
            <a:ext cx="1152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164288" y="2791925"/>
            <a:ext cx="7920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8208912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 smtClean="0">
                <a:solidFill>
                  <a:srgbClr val="0000CC"/>
                </a:solidFill>
              </a:rPr>
              <a:t>LINAC-100</a:t>
            </a:r>
            <a:endParaRPr lang="ru-RU" sz="3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779912" y="217103"/>
            <a:ext cx="5040560" cy="547601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DERICA workshop February </a:t>
            </a:r>
            <a:r>
              <a:rPr lang="ru-RU" sz="2200" b="1" dirty="0" smtClean="0">
                <a:solidFill>
                  <a:srgbClr val="FF0000"/>
                </a:solidFill>
              </a:rPr>
              <a:t>7-8</a:t>
            </a:r>
            <a:r>
              <a:rPr lang="en-US" sz="2200" b="1" dirty="0" smtClean="0">
                <a:solidFill>
                  <a:srgbClr val="FF0000"/>
                </a:solidFill>
              </a:rPr>
              <a:t>, JINR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816411" cy="1512168"/>
          </a:xfrm>
          <a:prstGeom prst="rect">
            <a:avLst/>
          </a:prstGeom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323527" y="2708920"/>
            <a:ext cx="5472609" cy="108011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Declaration of most urgent task</a:t>
            </a:r>
            <a:endParaRPr lang="ru-RU" sz="2200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0033CC"/>
                </a:solidFill>
              </a:rPr>
              <a:t>To start development of the “front end” for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LINAC-100 immediately</a:t>
            </a:r>
            <a:endParaRPr lang="en-US" sz="2000" b="1" dirty="0">
              <a:solidFill>
                <a:srgbClr val="0033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751" y="2397561"/>
            <a:ext cx="2862172" cy="14458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676" y="3843438"/>
            <a:ext cx="2746311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760" y="5404842"/>
            <a:ext cx="2922144" cy="1440160"/>
          </a:xfrm>
          <a:prstGeom prst="rect">
            <a:avLst/>
          </a:prstGeom>
        </p:spPr>
      </p:pic>
      <p:sp>
        <p:nvSpPr>
          <p:cNvPr id="14" name="Блок-схема: альтернативный процесс 13"/>
          <p:cNvSpPr/>
          <p:nvPr/>
        </p:nvSpPr>
        <p:spPr>
          <a:xfrm>
            <a:off x="323527" y="3933056"/>
            <a:ext cx="5472609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Support by JINR directorate for </a:t>
            </a:r>
            <a:r>
              <a:rPr lang="ru-RU" sz="2200" b="1" dirty="0" smtClean="0">
                <a:solidFill>
                  <a:srgbClr val="FF0000"/>
                </a:solidFill>
              </a:rPr>
              <a:t>2019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- Resources allocated:  650 k$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23529" y="4941169"/>
            <a:ext cx="5472608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New research project at JINR for </a:t>
            </a:r>
            <a:r>
              <a:rPr lang="ru-RU" sz="2200" b="1" dirty="0" smtClean="0">
                <a:solidFill>
                  <a:srgbClr val="FF0000"/>
                </a:solidFill>
              </a:rPr>
              <a:t>20</a:t>
            </a:r>
            <a:r>
              <a:rPr lang="en-US" sz="2200" b="1" dirty="0" smtClean="0">
                <a:solidFill>
                  <a:srgbClr val="FF0000"/>
                </a:solidFill>
              </a:rPr>
              <a:t>20-2021</a:t>
            </a: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- Decision to be made by JINR PAC 24-25 June 2019</a:t>
            </a:r>
          </a:p>
          <a:p>
            <a:pPr>
              <a:defRPr/>
            </a:pPr>
            <a:r>
              <a:rPr lang="en-US" b="1" dirty="0">
                <a:solidFill>
                  <a:srgbClr val="0033CC"/>
                </a:solidFill>
              </a:rPr>
              <a:t>- </a:t>
            </a:r>
            <a:r>
              <a:rPr lang="en-US" b="1" dirty="0" smtClean="0">
                <a:solidFill>
                  <a:srgbClr val="0033CC"/>
                </a:solidFill>
              </a:rPr>
              <a:t>Expected resources  2020</a:t>
            </a:r>
            <a:r>
              <a:rPr lang="en-US" b="1" dirty="0">
                <a:solidFill>
                  <a:srgbClr val="0033CC"/>
                </a:solidFill>
              </a:rPr>
              <a:t>: </a:t>
            </a:r>
            <a:r>
              <a:rPr lang="en-US" b="1" dirty="0" smtClean="0">
                <a:solidFill>
                  <a:srgbClr val="0033CC"/>
                </a:solidFill>
              </a:rPr>
              <a:t>1400 </a:t>
            </a:r>
            <a:r>
              <a:rPr lang="en-US" b="1" dirty="0">
                <a:solidFill>
                  <a:srgbClr val="0033CC"/>
                </a:solidFill>
              </a:rPr>
              <a:t>k$  </a:t>
            </a:r>
            <a:r>
              <a:rPr lang="en-US" b="1" dirty="0" smtClean="0">
                <a:solidFill>
                  <a:srgbClr val="0033CC"/>
                </a:solidFill>
              </a:rPr>
              <a:t>   </a:t>
            </a:r>
            <a:r>
              <a:rPr lang="ru-RU" b="1" dirty="0">
                <a:solidFill>
                  <a:srgbClr val="0033CC"/>
                </a:solidFill>
              </a:rPr>
              <a:t>- </a:t>
            </a:r>
            <a:r>
              <a:rPr lang="en-US" b="1" dirty="0">
                <a:solidFill>
                  <a:srgbClr val="0033CC"/>
                </a:solidFill>
              </a:rPr>
              <a:t>2021: </a:t>
            </a:r>
            <a:r>
              <a:rPr lang="en-US" b="1" dirty="0" smtClean="0">
                <a:solidFill>
                  <a:srgbClr val="0033CC"/>
                </a:solidFill>
              </a:rPr>
              <a:t>1450 </a:t>
            </a:r>
            <a:r>
              <a:rPr lang="en-US" b="1" dirty="0">
                <a:solidFill>
                  <a:srgbClr val="0033CC"/>
                </a:solidFill>
              </a:rPr>
              <a:t>k</a:t>
            </a:r>
            <a:r>
              <a:rPr lang="en-US" b="1" dirty="0" smtClean="0">
                <a:solidFill>
                  <a:srgbClr val="0033CC"/>
                </a:solidFill>
              </a:rPr>
              <a:t>$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23527" y="6021288"/>
            <a:ext cx="5472610" cy="66484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Expected output by the end 2021</a:t>
            </a:r>
          </a:p>
          <a:p>
            <a:pPr>
              <a:defRPr/>
            </a:pPr>
            <a:r>
              <a:rPr lang="en-US" b="1" dirty="0" smtClean="0">
                <a:solidFill>
                  <a:srgbClr val="0033CC"/>
                </a:solidFill>
              </a:rPr>
              <a:t>- TDR + prototypes for LINAC-100       - CDR for DERICA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6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683568" y="1052736"/>
            <a:ext cx="792088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600" dirty="0" smtClean="0">
                <a:solidFill>
                  <a:srgbClr val="0000CC"/>
                </a:solidFill>
              </a:rPr>
              <a:t>DERICA</a:t>
            </a:r>
            <a:endParaRPr lang="ru-RU" sz="3600" dirty="0">
              <a:solidFill>
                <a:srgbClr val="0000CC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rgbClr val="0000CC"/>
                </a:solidFill>
              </a:rPr>
              <a:t>In certain sense it is not a project </a:t>
            </a:r>
            <a:r>
              <a:rPr lang="ru-RU" sz="3200" dirty="0" smtClean="0">
                <a:solidFill>
                  <a:srgbClr val="0000CC"/>
                </a:solidFill>
              </a:rPr>
              <a:t>(</a:t>
            </a:r>
            <a:r>
              <a:rPr lang="en-US" sz="3200" dirty="0" smtClean="0">
                <a:solidFill>
                  <a:srgbClr val="0000CC"/>
                </a:solidFill>
              </a:rPr>
              <a:t>with well defined start and finish</a:t>
            </a:r>
            <a:r>
              <a:rPr lang="ru-RU" sz="3200" dirty="0" smtClean="0">
                <a:solidFill>
                  <a:srgbClr val="0000CC"/>
                </a:solidFill>
              </a:rPr>
              <a:t>)</a:t>
            </a:r>
            <a:r>
              <a:rPr lang="en-US" sz="3200" dirty="0" smtClean="0">
                <a:solidFill>
                  <a:srgbClr val="0000CC"/>
                </a:solidFill>
              </a:rPr>
              <a:t>. This is rather vision for possible integrated strategy of the low-energy nuclear physics development in Russia, JINR, and Member states for the </a:t>
            </a:r>
            <a:r>
              <a:rPr lang="ru-RU" sz="3200" dirty="0" smtClean="0">
                <a:solidFill>
                  <a:srgbClr val="0000CC"/>
                </a:solidFill>
              </a:rPr>
              <a:t>15-30 </a:t>
            </a:r>
            <a:r>
              <a:rPr lang="en-US" sz="3200" dirty="0" smtClean="0">
                <a:solidFill>
                  <a:srgbClr val="0000CC"/>
                </a:solidFill>
              </a:rPr>
              <a:t>year period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14" y="116632"/>
            <a:ext cx="2648865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87016" y="188640"/>
            <a:ext cx="8856984" cy="5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dirty="0" smtClean="0">
                <a:solidFill>
                  <a:srgbClr val="0000CC"/>
                </a:solidFill>
              </a:rPr>
              <a:t>Strangeness – the third dimension in the chart of nuclides</a:t>
            </a:r>
            <a:endParaRPr lang="ru-RU" sz="26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52" y="1268760"/>
            <a:ext cx="8208912" cy="51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00808"/>
            <a:ext cx="7128792" cy="3024336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00CC"/>
                </a:solidFill>
              </a:rPr>
              <a:t>RIB physics applications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36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6362" y="136986"/>
            <a:ext cx="8651304" cy="669925"/>
          </a:xfrm>
          <a:effectLst/>
        </p:spPr>
        <p:txBody>
          <a:bodyPr rtlCol="0" anchor="t">
            <a:normAutofit/>
          </a:bodyPr>
          <a:lstStyle/>
          <a:p>
            <a:pPr algn="l">
              <a:defRPr/>
            </a:pPr>
            <a:r>
              <a:rPr lang="en-US" sz="2800" dirty="0">
                <a:solidFill>
                  <a:srgbClr val="0000CC"/>
                </a:solidFill>
              </a:rPr>
              <a:t>Motivation – Applications to n</a:t>
            </a:r>
            <a:r>
              <a:rPr lang="en-GB" sz="2800" dirty="0" err="1" smtClean="0">
                <a:solidFill>
                  <a:srgbClr val="0000CC"/>
                </a:solidFill>
              </a:rPr>
              <a:t>ucleosynthesys</a:t>
            </a:r>
            <a:endParaRPr lang="ru-RU" sz="28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82316" y="4553653"/>
            <a:ext cx="7395129" cy="2027325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Hydrostatic burning </a:t>
            </a:r>
            <a:r>
              <a:rPr lang="en-US" sz="1700" dirty="0" smtClean="0"/>
              <a:t>in stars – </a:t>
            </a:r>
            <a:r>
              <a:rPr lang="en-US" sz="1700" dirty="0" smtClean="0"/>
              <a:t>slow process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Explosive burning – rapid processes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Where does it take place?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Every day observed violent events in space are produced by </a:t>
            </a:r>
            <a:r>
              <a:rPr lang="en-US" sz="1700" dirty="0" err="1" smtClean="0"/>
              <a:t>rp</a:t>
            </a:r>
            <a:r>
              <a:rPr lang="en-US" sz="1700" dirty="0" smtClean="0"/>
              <a:t>-processes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Element abundance in space is connected with r-processes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700" dirty="0" smtClean="0"/>
              <a:t>No quantitative understanding until the </a:t>
            </a:r>
            <a:r>
              <a:rPr lang="en-US" sz="1700" dirty="0" err="1" smtClean="0"/>
              <a:t>driplines</a:t>
            </a:r>
            <a:r>
              <a:rPr lang="en-US" sz="1700" dirty="0" smtClean="0"/>
              <a:t> are studied in details 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700" dirty="0" smtClean="0"/>
          </a:p>
        </p:txBody>
      </p:sp>
      <p:pic>
        <p:nvPicPr>
          <p:cNvPr id="8195" name="Picture 3" descr="C:\presentations\2012-FRRC-lectures\sum-01-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90849"/>
            <a:ext cx="2952328" cy="26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0" y="1066855"/>
            <a:ext cx="5040560" cy="324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flipV="1">
            <a:off x="1698758" y="1066855"/>
            <a:ext cx="2160240" cy="1653748"/>
          </a:xfrm>
          <a:prstGeom prst="rt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02614" y="992412"/>
            <a:ext cx="1368152" cy="15841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Стрелка вправо 4"/>
          <p:cNvSpPr/>
          <p:nvPr/>
        </p:nvSpPr>
        <p:spPr>
          <a:xfrm rot="20229982">
            <a:off x="1679296" y="3129531"/>
            <a:ext cx="2369690" cy="195038"/>
          </a:xfrm>
          <a:prstGeom prst="rightArrow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75000">
                <a:schemeClr val="accent2">
                  <a:tint val="37000"/>
                  <a:satMod val="300000"/>
                  <a:alpha val="49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 вправо 12"/>
          <p:cNvSpPr/>
          <p:nvPr/>
        </p:nvSpPr>
        <p:spPr>
          <a:xfrm rot="19235479">
            <a:off x="1044477" y="2333428"/>
            <a:ext cx="2453378" cy="220265"/>
          </a:xfrm>
          <a:prstGeom prst="rightArrow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30000"/>
                </a:schemeClr>
              </a:gs>
              <a:gs pos="64000">
                <a:schemeClr val="accent5">
                  <a:tint val="37000"/>
                  <a:satMod val="300000"/>
                  <a:alpha val="3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52446" y="3307414"/>
            <a:ext cx="1147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r-process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2994" y="1784500"/>
            <a:ext cx="1281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</a:rPr>
              <a:t>rp</a:t>
            </a:r>
            <a:r>
              <a:rPr lang="en-US" sz="2000" dirty="0" smtClean="0">
                <a:solidFill>
                  <a:schemeClr val="tx2"/>
                </a:solidFill>
              </a:rPr>
              <a:t>-process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1900" y="692696"/>
            <a:ext cx="1158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s-process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9900472">
            <a:off x="3336717" y="1510872"/>
            <a:ext cx="2369690" cy="137666"/>
          </a:xfrm>
          <a:prstGeom prst="rightArrow">
            <a:avLst/>
          </a:prstGeom>
          <a:solidFill>
            <a:srgbClr val="FF0000"/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44208" y="90215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-process fragment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1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29360</TotalTime>
  <Words>2736</Words>
  <Application>Microsoft Office PowerPoint</Application>
  <PresentationFormat>Экран (4:3)</PresentationFormat>
  <Paragraphs>496</Paragraphs>
  <Slides>65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75" baseType="lpstr">
      <vt:lpstr>Arial</vt:lpstr>
      <vt:lpstr>Calibri</vt:lpstr>
      <vt:lpstr>Lucida Sans Unicode</vt:lpstr>
      <vt:lpstr>Symbol</vt:lpstr>
      <vt:lpstr>Times New Roman</vt:lpstr>
      <vt:lpstr>Verdana</vt:lpstr>
      <vt:lpstr>Wingdings</vt:lpstr>
      <vt:lpstr>Тема Office</vt:lpstr>
      <vt:lpstr>Graph</vt:lpstr>
      <vt:lpstr>CorelDRAW</vt:lpstr>
      <vt:lpstr>Towards nuclear physics in electron – radioactive ion collisions</vt:lpstr>
      <vt:lpstr>RIB physics</vt:lpstr>
      <vt:lpstr>Mendeleev periodic table of elements</vt:lpstr>
      <vt:lpstr>Shell structure in atoms and in nuclei</vt:lpstr>
      <vt:lpstr>Презентация PowerPoint</vt:lpstr>
      <vt:lpstr>Nuclear stability valley</vt:lpstr>
      <vt:lpstr>Презентация PowerPoint</vt:lpstr>
      <vt:lpstr>RIB physics applications</vt:lpstr>
      <vt:lpstr>Motivation – Applications to nucleosynthesys</vt:lpstr>
      <vt:lpstr>Motivation – Applications to neutron stars</vt:lpstr>
      <vt:lpstr>Motivation for nuclear technology. “Cold sterilization” </vt:lpstr>
      <vt:lpstr>Exotic things near the driplines</vt:lpstr>
      <vt:lpstr>Ordinary things deep in the nuclear stability valley Saturation of nuclear forces. Saturation of nuclear density</vt:lpstr>
      <vt:lpstr>Ordinary things deep in the nuclear stability valley.  Liquid drop model of nucleus. Bethe–Weizsäcker formula.</vt:lpstr>
      <vt:lpstr>Презентация PowerPoint</vt:lpstr>
      <vt:lpstr>Презентация PowerPoint</vt:lpstr>
      <vt:lpstr>Презентация PowerPoint</vt:lpstr>
      <vt:lpstr>Two-proton radioactivity: a qualitative view   </vt:lpstr>
      <vt:lpstr>Radioactivity “hall of fame”</vt:lpstr>
      <vt:lpstr>Презентация PowerPoint</vt:lpstr>
      <vt:lpstr>Last generation RIB factories in the world</vt:lpstr>
      <vt:lpstr>Big, bigger, the biggest</vt:lpstr>
      <vt:lpstr>However,          even bigger…</vt:lpstr>
      <vt:lpstr>Презентация PowerPoint</vt:lpstr>
      <vt:lpstr>RIB production: In-Flight (Fragment Separators) </vt:lpstr>
      <vt:lpstr>Презентация PowerPoint</vt:lpstr>
      <vt:lpstr>Alternative approach to RIB production: ISOL (Isotope Separation On-Line) </vt:lpstr>
      <vt:lpstr>RIB physics at JINR</vt:lpstr>
      <vt:lpstr>Презентация PowerPoint</vt:lpstr>
      <vt:lpstr>Flerov Lab: Superlights – fragment separator  ACCULINNA </vt:lpstr>
      <vt:lpstr>Flerov Lab: Superlights – fragment separator  ACCULINNA </vt:lpstr>
      <vt:lpstr>ACCULINNA instrumentation development</vt:lpstr>
      <vt:lpstr>Презентация PowerPoint</vt:lpstr>
      <vt:lpstr>Example: 10He studied in the 8He(t,p)10He reaction</vt:lpstr>
      <vt:lpstr>Publicity for 10He work</vt:lpstr>
      <vt:lpstr>Today</vt:lpstr>
      <vt:lpstr>Презентация PowerPoint</vt:lpstr>
      <vt:lpstr>Flerov Lab layout</vt:lpstr>
      <vt:lpstr>Презентация PowerPoint</vt:lpstr>
      <vt:lpstr>Презентация PowerPoint</vt:lpstr>
      <vt:lpstr>7H studied in the 2H(8He, 3He)7H -&gt; t+4n reaction</vt:lpstr>
      <vt:lpstr>Tomorrow</vt:lpstr>
      <vt:lpstr>Презентация PowerPoint</vt:lpstr>
      <vt:lpstr>To limit universality     To go to “underdeveloped” fields</vt:lpstr>
      <vt:lpstr>Презентация PowerPoint</vt:lpstr>
      <vt:lpstr>Some philosophy. </vt:lpstr>
      <vt:lpstr>What to study first…</vt:lpstr>
      <vt:lpstr>Electron scattering</vt:lpstr>
      <vt:lpstr>Презентация PowerPoint</vt:lpstr>
      <vt:lpstr>e-RIB colliders. Prehistory. </vt:lpstr>
      <vt:lpstr>e-RIB colliders: FLNR, К4-К10</vt:lpstr>
      <vt:lpstr>e-RIB colliders: Evolution of RIKEN</vt:lpstr>
      <vt:lpstr>e-RIB colliders: Evolution of FAIR.</vt:lpstr>
      <vt:lpstr>DERICA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of Dubna Electron-Radioactive Isotope Collider fAcility DERICA</dc:title>
  <dc:creator>Leo</dc:creator>
  <cp:lastModifiedBy>Leonid Grigorenko</cp:lastModifiedBy>
  <cp:revision>93</cp:revision>
  <dcterms:created xsi:type="dcterms:W3CDTF">2017-09-08T13:37:11Z</dcterms:created>
  <dcterms:modified xsi:type="dcterms:W3CDTF">2019-10-30T05:22:09Z</dcterms:modified>
</cp:coreProperties>
</file>