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3648" r:id="rId1"/>
  </p:sldMasterIdLst>
  <p:notesMasterIdLst>
    <p:notesMasterId r:id="rId43"/>
  </p:notesMasterIdLst>
  <p:handoutMasterIdLst>
    <p:handoutMasterId r:id="rId44"/>
  </p:handoutMasterIdLst>
  <p:sldIdLst>
    <p:sldId id="530" r:id="rId2"/>
    <p:sldId id="651" r:id="rId3"/>
    <p:sldId id="691" r:id="rId4"/>
    <p:sldId id="698" r:id="rId5"/>
    <p:sldId id="707" r:id="rId6"/>
    <p:sldId id="692" r:id="rId7"/>
    <p:sldId id="693" r:id="rId8"/>
    <p:sldId id="710" r:id="rId9"/>
    <p:sldId id="711" r:id="rId10"/>
    <p:sldId id="722" r:id="rId11"/>
    <p:sldId id="712" r:id="rId12"/>
    <p:sldId id="708" r:id="rId13"/>
    <p:sldId id="721" r:id="rId14"/>
    <p:sldId id="723" r:id="rId15"/>
    <p:sldId id="726" r:id="rId16"/>
    <p:sldId id="727" r:id="rId17"/>
    <p:sldId id="701" r:id="rId18"/>
    <p:sldId id="715" r:id="rId19"/>
    <p:sldId id="717" r:id="rId20"/>
    <p:sldId id="700" r:id="rId21"/>
    <p:sldId id="718" r:id="rId22"/>
    <p:sldId id="719" r:id="rId23"/>
    <p:sldId id="699" r:id="rId24"/>
    <p:sldId id="705" r:id="rId25"/>
    <p:sldId id="706" r:id="rId26"/>
    <p:sldId id="703" r:id="rId27"/>
    <p:sldId id="697" r:id="rId28"/>
    <p:sldId id="702" r:id="rId29"/>
    <p:sldId id="704" r:id="rId30"/>
    <p:sldId id="713" r:id="rId31"/>
    <p:sldId id="714" r:id="rId32"/>
    <p:sldId id="716" r:id="rId33"/>
    <p:sldId id="709" r:id="rId34"/>
    <p:sldId id="728" r:id="rId35"/>
    <p:sldId id="724" r:id="rId36"/>
    <p:sldId id="694" r:id="rId37"/>
    <p:sldId id="720" r:id="rId38"/>
    <p:sldId id="729" r:id="rId39"/>
    <p:sldId id="695" r:id="rId40"/>
    <p:sldId id="725" r:id="rId41"/>
    <p:sldId id="696" r:id="rId42"/>
  </p:sldIdLst>
  <p:sldSz cx="9144000" cy="6858000" type="screen4x3"/>
  <p:notesSz cx="9928225" cy="6797675"/>
  <p:defaultTextStyle>
    <a:defPPr>
      <a:defRPr lang="en-US"/>
    </a:defPPr>
    <a:lvl1pPr algn="l" rtl="0" fontAlgn="base">
      <a:spcBef>
        <a:spcPct val="0"/>
      </a:spcBef>
      <a:spcAft>
        <a:spcPct val="0"/>
      </a:spcAft>
      <a:defRPr sz="2400" b="1" i="1" kern="1200">
        <a:solidFill>
          <a:schemeClr val="tx1"/>
        </a:solidFill>
        <a:latin typeface="Times New Roman" pitchFamily="18" charset="0"/>
        <a:ea typeface="+mn-ea"/>
        <a:cs typeface="+mn-cs"/>
      </a:defRPr>
    </a:lvl1pPr>
    <a:lvl2pPr marL="457200" algn="l" rtl="0" fontAlgn="base">
      <a:spcBef>
        <a:spcPct val="0"/>
      </a:spcBef>
      <a:spcAft>
        <a:spcPct val="0"/>
      </a:spcAft>
      <a:defRPr sz="2400" b="1" i="1" kern="1200">
        <a:solidFill>
          <a:schemeClr val="tx1"/>
        </a:solidFill>
        <a:latin typeface="Times New Roman" pitchFamily="18" charset="0"/>
        <a:ea typeface="+mn-ea"/>
        <a:cs typeface="+mn-cs"/>
      </a:defRPr>
    </a:lvl2pPr>
    <a:lvl3pPr marL="914400" algn="l" rtl="0" fontAlgn="base">
      <a:spcBef>
        <a:spcPct val="0"/>
      </a:spcBef>
      <a:spcAft>
        <a:spcPct val="0"/>
      </a:spcAft>
      <a:defRPr sz="2400" b="1" i="1" kern="1200">
        <a:solidFill>
          <a:schemeClr val="tx1"/>
        </a:solidFill>
        <a:latin typeface="Times New Roman" pitchFamily="18" charset="0"/>
        <a:ea typeface="+mn-ea"/>
        <a:cs typeface="+mn-cs"/>
      </a:defRPr>
    </a:lvl3pPr>
    <a:lvl4pPr marL="1371600" algn="l" rtl="0" fontAlgn="base">
      <a:spcBef>
        <a:spcPct val="0"/>
      </a:spcBef>
      <a:spcAft>
        <a:spcPct val="0"/>
      </a:spcAft>
      <a:defRPr sz="2400" b="1" i="1" kern="1200">
        <a:solidFill>
          <a:schemeClr val="tx1"/>
        </a:solidFill>
        <a:latin typeface="Times New Roman" pitchFamily="18" charset="0"/>
        <a:ea typeface="+mn-ea"/>
        <a:cs typeface="+mn-cs"/>
      </a:defRPr>
    </a:lvl4pPr>
    <a:lvl5pPr marL="1828800" algn="l" rtl="0" fontAlgn="base">
      <a:spcBef>
        <a:spcPct val="0"/>
      </a:spcBef>
      <a:spcAft>
        <a:spcPct val="0"/>
      </a:spcAft>
      <a:defRPr sz="2400" b="1" i="1" kern="1200">
        <a:solidFill>
          <a:schemeClr val="tx1"/>
        </a:solidFill>
        <a:latin typeface="Times New Roman" pitchFamily="18" charset="0"/>
        <a:ea typeface="+mn-ea"/>
        <a:cs typeface="+mn-cs"/>
      </a:defRPr>
    </a:lvl5pPr>
    <a:lvl6pPr marL="2286000" algn="l" defTabSz="914400" rtl="0" eaLnBrk="1" latinLnBrk="0" hangingPunct="1">
      <a:defRPr sz="2400" b="1" i="1" kern="1200">
        <a:solidFill>
          <a:schemeClr val="tx1"/>
        </a:solidFill>
        <a:latin typeface="Times New Roman" pitchFamily="18" charset="0"/>
        <a:ea typeface="+mn-ea"/>
        <a:cs typeface="+mn-cs"/>
      </a:defRPr>
    </a:lvl6pPr>
    <a:lvl7pPr marL="2743200" algn="l" defTabSz="914400" rtl="0" eaLnBrk="1" latinLnBrk="0" hangingPunct="1">
      <a:defRPr sz="2400" b="1" i="1" kern="1200">
        <a:solidFill>
          <a:schemeClr val="tx1"/>
        </a:solidFill>
        <a:latin typeface="Times New Roman" pitchFamily="18" charset="0"/>
        <a:ea typeface="+mn-ea"/>
        <a:cs typeface="+mn-cs"/>
      </a:defRPr>
    </a:lvl7pPr>
    <a:lvl8pPr marL="3200400" algn="l" defTabSz="914400" rtl="0" eaLnBrk="1" latinLnBrk="0" hangingPunct="1">
      <a:defRPr sz="2400" b="1" i="1" kern="1200">
        <a:solidFill>
          <a:schemeClr val="tx1"/>
        </a:solidFill>
        <a:latin typeface="Times New Roman" pitchFamily="18" charset="0"/>
        <a:ea typeface="+mn-ea"/>
        <a:cs typeface="+mn-cs"/>
      </a:defRPr>
    </a:lvl8pPr>
    <a:lvl9pPr marL="3657600" algn="l" defTabSz="914400" rtl="0" eaLnBrk="1" latinLnBrk="0" hangingPunct="1">
      <a:defRPr sz="2400" b="1" i="1"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D5"/>
    <a:srgbClr val="CCECFF"/>
    <a:srgbClr val="0033CC"/>
    <a:srgbClr val="339933"/>
    <a:srgbClr val="FF3300"/>
    <a:srgbClr val="FF9933"/>
    <a:srgbClr val="FFD5D5"/>
    <a:srgbClr val="C0C0C0"/>
    <a:srgbClr val="CC9B00"/>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73" autoAdjust="0"/>
    <p:restoredTop sz="94674" autoAdjust="0"/>
  </p:normalViewPr>
  <p:slideViewPr>
    <p:cSldViewPr>
      <p:cViewPr varScale="1">
        <p:scale>
          <a:sx n="81" d="100"/>
          <a:sy n="81" d="100"/>
        </p:scale>
        <p:origin x="1613" y="53"/>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0"/>
            <a:ext cx="4301451" cy="339391"/>
          </a:xfrm>
          <a:prstGeom prst="rect">
            <a:avLst/>
          </a:prstGeom>
          <a:noFill/>
          <a:ln w="9525">
            <a:noFill/>
            <a:miter lim="800000"/>
            <a:headEnd/>
            <a:tailEnd/>
          </a:ln>
          <a:effectLst/>
        </p:spPr>
        <p:txBody>
          <a:bodyPr vert="horz" wrap="square" lIns="91975" tIns="45988" rIns="91975" bIns="45988" numCol="1" anchor="t" anchorCtr="0" compatLnSpc="1">
            <a:prstTxWarp prst="textNoShape">
              <a:avLst/>
            </a:prstTxWarp>
          </a:bodyPr>
          <a:lstStyle>
            <a:lvl1pPr algn="l" defTabSz="918788" eaLnBrk="0" hangingPunct="0">
              <a:defRPr sz="1200" b="0"/>
            </a:lvl1pPr>
          </a:lstStyle>
          <a:p>
            <a:pPr>
              <a:defRPr/>
            </a:pPr>
            <a:endParaRPr lang="en-US"/>
          </a:p>
        </p:txBody>
      </p:sp>
      <p:sp>
        <p:nvSpPr>
          <p:cNvPr id="5123" name="Rectangle 3"/>
          <p:cNvSpPr>
            <a:spLocks noGrp="1" noChangeArrowheads="1"/>
          </p:cNvSpPr>
          <p:nvPr>
            <p:ph type="dt" sz="quarter" idx="1"/>
          </p:nvPr>
        </p:nvSpPr>
        <p:spPr bwMode="auto">
          <a:xfrm>
            <a:off x="5626776" y="0"/>
            <a:ext cx="4301449" cy="339391"/>
          </a:xfrm>
          <a:prstGeom prst="rect">
            <a:avLst/>
          </a:prstGeom>
          <a:noFill/>
          <a:ln w="9525">
            <a:noFill/>
            <a:miter lim="800000"/>
            <a:headEnd/>
            <a:tailEnd/>
          </a:ln>
          <a:effectLst/>
        </p:spPr>
        <p:txBody>
          <a:bodyPr vert="horz" wrap="square" lIns="91975" tIns="45988" rIns="91975" bIns="45988" numCol="1" anchor="t" anchorCtr="0" compatLnSpc="1">
            <a:prstTxWarp prst="textNoShape">
              <a:avLst/>
            </a:prstTxWarp>
          </a:bodyPr>
          <a:lstStyle>
            <a:lvl1pPr algn="r" defTabSz="918788" eaLnBrk="0" hangingPunct="0">
              <a:defRPr sz="1200" b="0"/>
            </a:lvl1pPr>
          </a:lstStyle>
          <a:p>
            <a:pPr>
              <a:defRPr/>
            </a:pPr>
            <a:r>
              <a:rPr lang="en-US"/>
              <a:t>20/03/2000</a:t>
            </a:r>
          </a:p>
        </p:txBody>
      </p:sp>
      <p:sp>
        <p:nvSpPr>
          <p:cNvPr id="5124" name="Rectangle 4"/>
          <p:cNvSpPr>
            <a:spLocks noGrp="1" noChangeArrowheads="1"/>
          </p:cNvSpPr>
          <p:nvPr>
            <p:ph type="ftr" sz="quarter" idx="2"/>
          </p:nvPr>
        </p:nvSpPr>
        <p:spPr bwMode="auto">
          <a:xfrm>
            <a:off x="1" y="6458285"/>
            <a:ext cx="4301451" cy="339391"/>
          </a:xfrm>
          <a:prstGeom prst="rect">
            <a:avLst/>
          </a:prstGeom>
          <a:noFill/>
          <a:ln w="9525">
            <a:noFill/>
            <a:miter lim="800000"/>
            <a:headEnd/>
            <a:tailEnd/>
          </a:ln>
          <a:effectLst/>
        </p:spPr>
        <p:txBody>
          <a:bodyPr vert="horz" wrap="square" lIns="91975" tIns="45988" rIns="91975" bIns="45988" numCol="1" anchor="b" anchorCtr="0" compatLnSpc="1">
            <a:prstTxWarp prst="textNoShape">
              <a:avLst/>
            </a:prstTxWarp>
          </a:bodyPr>
          <a:lstStyle>
            <a:lvl1pPr algn="l" defTabSz="918788" eaLnBrk="0" hangingPunct="0">
              <a:defRPr sz="1200" b="0"/>
            </a:lvl1pPr>
          </a:lstStyle>
          <a:p>
            <a:pPr>
              <a:defRPr/>
            </a:pPr>
            <a:endParaRPr lang="en-US"/>
          </a:p>
        </p:txBody>
      </p:sp>
      <p:sp>
        <p:nvSpPr>
          <p:cNvPr id="5125" name="Rectangle 5"/>
          <p:cNvSpPr>
            <a:spLocks noGrp="1" noChangeArrowheads="1"/>
          </p:cNvSpPr>
          <p:nvPr>
            <p:ph type="sldNum" sz="quarter" idx="3"/>
          </p:nvPr>
        </p:nvSpPr>
        <p:spPr bwMode="auto">
          <a:xfrm>
            <a:off x="5626776" y="6458285"/>
            <a:ext cx="4301449" cy="339391"/>
          </a:xfrm>
          <a:prstGeom prst="rect">
            <a:avLst/>
          </a:prstGeom>
          <a:noFill/>
          <a:ln w="9525">
            <a:noFill/>
            <a:miter lim="800000"/>
            <a:headEnd/>
            <a:tailEnd/>
          </a:ln>
          <a:effectLst/>
        </p:spPr>
        <p:txBody>
          <a:bodyPr vert="horz" wrap="square" lIns="91975" tIns="45988" rIns="91975" bIns="45988" numCol="1" anchor="b" anchorCtr="0" compatLnSpc="1">
            <a:prstTxWarp prst="textNoShape">
              <a:avLst/>
            </a:prstTxWarp>
          </a:bodyPr>
          <a:lstStyle>
            <a:lvl1pPr algn="r" defTabSz="918788" eaLnBrk="0" hangingPunct="0">
              <a:defRPr sz="1200" b="0"/>
            </a:lvl1pPr>
          </a:lstStyle>
          <a:p>
            <a:pPr>
              <a:defRPr/>
            </a:pPr>
            <a:fld id="{91D64948-BF6C-4D11-9648-969BBB70F894}" type="slidenum">
              <a:rPr lang="en-US"/>
              <a:pPr>
                <a:defRPr/>
              </a:pPr>
              <a:t>‹#›</a:t>
            </a:fld>
            <a:endParaRPr lang="en-US"/>
          </a:p>
        </p:txBody>
      </p:sp>
    </p:spTree>
    <p:extLst>
      <p:ext uri="{BB962C8B-B14F-4D97-AF65-F5344CB8AC3E}">
        <p14:creationId xmlns:p14="http://schemas.microsoft.com/office/powerpoint/2010/main" val="816202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4301451" cy="339391"/>
          </a:xfrm>
          <a:prstGeom prst="rect">
            <a:avLst/>
          </a:prstGeom>
          <a:noFill/>
          <a:ln w="9525">
            <a:noFill/>
            <a:miter lim="800000"/>
            <a:headEnd/>
            <a:tailEnd/>
          </a:ln>
          <a:effectLst/>
        </p:spPr>
        <p:txBody>
          <a:bodyPr vert="horz" wrap="square" lIns="91975" tIns="45988" rIns="91975" bIns="45988" numCol="1" anchor="t" anchorCtr="0" compatLnSpc="1">
            <a:prstTxWarp prst="textNoShape">
              <a:avLst/>
            </a:prstTxWarp>
          </a:bodyPr>
          <a:lstStyle>
            <a:lvl1pPr algn="l" defTabSz="918788" eaLnBrk="0" hangingPunct="0">
              <a:defRPr sz="1200" b="0"/>
            </a:lvl1pPr>
          </a:lstStyle>
          <a:p>
            <a:pPr>
              <a:defRPr/>
            </a:pPr>
            <a:endParaRPr lang="en-US"/>
          </a:p>
        </p:txBody>
      </p:sp>
      <p:sp>
        <p:nvSpPr>
          <p:cNvPr id="3075" name="Rectangle 3"/>
          <p:cNvSpPr>
            <a:spLocks noGrp="1" noChangeArrowheads="1"/>
          </p:cNvSpPr>
          <p:nvPr>
            <p:ph type="dt" idx="1"/>
          </p:nvPr>
        </p:nvSpPr>
        <p:spPr bwMode="auto">
          <a:xfrm>
            <a:off x="5626776" y="0"/>
            <a:ext cx="4301449" cy="339391"/>
          </a:xfrm>
          <a:prstGeom prst="rect">
            <a:avLst/>
          </a:prstGeom>
          <a:noFill/>
          <a:ln w="9525">
            <a:noFill/>
            <a:miter lim="800000"/>
            <a:headEnd/>
            <a:tailEnd/>
          </a:ln>
          <a:effectLst/>
        </p:spPr>
        <p:txBody>
          <a:bodyPr vert="horz" wrap="square" lIns="91975" tIns="45988" rIns="91975" bIns="45988" numCol="1" anchor="t" anchorCtr="0" compatLnSpc="1">
            <a:prstTxWarp prst="textNoShape">
              <a:avLst/>
            </a:prstTxWarp>
          </a:bodyPr>
          <a:lstStyle>
            <a:lvl1pPr algn="r" defTabSz="918788" eaLnBrk="0" hangingPunct="0">
              <a:defRPr sz="1200" b="0"/>
            </a:lvl1pPr>
          </a:lstStyle>
          <a:p>
            <a:pPr>
              <a:defRPr/>
            </a:pPr>
            <a:r>
              <a:rPr lang="en-US"/>
              <a:t>20/03/2000</a:t>
            </a:r>
          </a:p>
        </p:txBody>
      </p:sp>
      <p:sp>
        <p:nvSpPr>
          <p:cNvPr id="16388" name="Rectangle 4"/>
          <p:cNvSpPr>
            <a:spLocks noGrp="1" noRot="1" noChangeAspect="1" noChangeArrowheads="1" noTextEdit="1"/>
          </p:cNvSpPr>
          <p:nvPr>
            <p:ph type="sldImg" idx="2"/>
          </p:nvPr>
        </p:nvSpPr>
        <p:spPr bwMode="auto">
          <a:xfrm>
            <a:off x="3263900" y="508000"/>
            <a:ext cx="3400425" cy="254952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1322985" y="3228594"/>
            <a:ext cx="7282259" cy="3059994"/>
          </a:xfrm>
          <a:prstGeom prst="rect">
            <a:avLst/>
          </a:prstGeom>
          <a:noFill/>
          <a:ln w="9525">
            <a:noFill/>
            <a:miter lim="800000"/>
            <a:headEnd/>
            <a:tailEnd/>
          </a:ln>
          <a:effectLst/>
        </p:spPr>
        <p:txBody>
          <a:bodyPr vert="horz" wrap="square" lIns="91975" tIns="45988" rIns="91975" bIns="4598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1" y="6458285"/>
            <a:ext cx="4301451" cy="339391"/>
          </a:xfrm>
          <a:prstGeom prst="rect">
            <a:avLst/>
          </a:prstGeom>
          <a:noFill/>
          <a:ln w="9525">
            <a:noFill/>
            <a:miter lim="800000"/>
            <a:headEnd/>
            <a:tailEnd/>
          </a:ln>
          <a:effectLst/>
        </p:spPr>
        <p:txBody>
          <a:bodyPr vert="horz" wrap="square" lIns="91975" tIns="45988" rIns="91975" bIns="45988" numCol="1" anchor="b" anchorCtr="0" compatLnSpc="1">
            <a:prstTxWarp prst="textNoShape">
              <a:avLst/>
            </a:prstTxWarp>
          </a:bodyPr>
          <a:lstStyle>
            <a:lvl1pPr algn="l" defTabSz="918788" eaLnBrk="0" hangingPunct="0">
              <a:defRPr sz="1200" b="0"/>
            </a:lvl1pPr>
          </a:lstStyle>
          <a:p>
            <a:pPr>
              <a:defRPr/>
            </a:pPr>
            <a:endParaRPr lang="en-US"/>
          </a:p>
        </p:txBody>
      </p:sp>
      <p:sp>
        <p:nvSpPr>
          <p:cNvPr id="3079" name="Rectangle 7"/>
          <p:cNvSpPr>
            <a:spLocks noGrp="1" noChangeArrowheads="1"/>
          </p:cNvSpPr>
          <p:nvPr>
            <p:ph type="sldNum" sz="quarter" idx="5"/>
          </p:nvPr>
        </p:nvSpPr>
        <p:spPr bwMode="auto">
          <a:xfrm>
            <a:off x="5626776" y="6458285"/>
            <a:ext cx="4301449" cy="339391"/>
          </a:xfrm>
          <a:prstGeom prst="rect">
            <a:avLst/>
          </a:prstGeom>
          <a:noFill/>
          <a:ln w="9525">
            <a:noFill/>
            <a:miter lim="800000"/>
            <a:headEnd/>
            <a:tailEnd/>
          </a:ln>
          <a:effectLst/>
        </p:spPr>
        <p:txBody>
          <a:bodyPr vert="horz" wrap="square" lIns="91975" tIns="45988" rIns="91975" bIns="45988" numCol="1" anchor="b" anchorCtr="0" compatLnSpc="1">
            <a:prstTxWarp prst="textNoShape">
              <a:avLst/>
            </a:prstTxWarp>
          </a:bodyPr>
          <a:lstStyle>
            <a:lvl1pPr algn="r" defTabSz="918788" eaLnBrk="0" hangingPunct="0">
              <a:defRPr sz="1200" b="0"/>
            </a:lvl1pPr>
          </a:lstStyle>
          <a:p>
            <a:pPr>
              <a:defRPr/>
            </a:pPr>
            <a:fld id="{19BBAFCB-47AB-4F17-A8D2-1254CDE7C08F}" type="slidenum">
              <a:rPr lang="en-US"/>
              <a:pPr>
                <a:defRPr/>
              </a:pPr>
              <a:t>‹#›</a:t>
            </a:fld>
            <a:endParaRPr lang="en-US"/>
          </a:p>
        </p:txBody>
      </p:sp>
    </p:spTree>
    <p:extLst>
      <p:ext uri="{BB962C8B-B14F-4D97-AF65-F5344CB8AC3E}">
        <p14:creationId xmlns:p14="http://schemas.microsoft.com/office/powerpoint/2010/main" val="807872583"/>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r>
              <a:rPr lang="en-US"/>
              <a:t>20/03/2000</a:t>
            </a:r>
          </a:p>
        </p:txBody>
      </p:sp>
      <p:sp>
        <p:nvSpPr>
          <p:cNvPr id="5" name="Slide Number Placeholder 4"/>
          <p:cNvSpPr>
            <a:spLocks noGrp="1"/>
          </p:cNvSpPr>
          <p:nvPr>
            <p:ph type="sldNum" sz="quarter" idx="11"/>
          </p:nvPr>
        </p:nvSpPr>
        <p:spPr/>
        <p:txBody>
          <a:bodyPr/>
          <a:lstStyle/>
          <a:p>
            <a:pPr>
              <a:defRPr/>
            </a:pPr>
            <a:fld id="{19BBAFCB-47AB-4F17-A8D2-1254CDE7C08F}" type="slidenum">
              <a:rPr lang="en-US" smtClean="0"/>
              <a:pPr>
                <a:defRPr/>
              </a:pPr>
              <a:t>1</a:t>
            </a:fld>
            <a:endParaRPr lang="en-US"/>
          </a:p>
        </p:txBody>
      </p:sp>
    </p:spTree>
    <p:extLst>
      <p:ext uri="{BB962C8B-B14F-4D97-AF65-F5344CB8AC3E}">
        <p14:creationId xmlns:p14="http://schemas.microsoft.com/office/powerpoint/2010/main" val="4135957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r>
              <a:rPr lang="en-US"/>
              <a:t>20/03/2000</a:t>
            </a:r>
          </a:p>
        </p:txBody>
      </p:sp>
      <p:sp>
        <p:nvSpPr>
          <p:cNvPr id="5" name="Slide Number Placeholder 4"/>
          <p:cNvSpPr>
            <a:spLocks noGrp="1"/>
          </p:cNvSpPr>
          <p:nvPr>
            <p:ph type="sldNum" sz="quarter" idx="11"/>
          </p:nvPr>
        </p:nvSpPr>
        <p:spPr/>
        <p:txBody>
          <a:bodyPr/>
          <a:lstStyle/>
          <a:p>
            <a:pPr>
              <a:defRPr/>
            </a:pPr>
            <a:fld id="{19BBAFCB-47AB-4F17-A8D2-1254CDE7C08F}" type="slidenum">
              <a:rPr lang="en-US" smtClean="0"/>
              <a:pPr>
                <a:defRPr/>
              </a:pPr>
              <a:t>2</a:t>
            </a:fld>
            <a:endParaRPr lang="en-US"/>
          </a:p>
        </p:txBody>
      </p:sp>
    </p:spTree>
    <p:extLst>
      <p:ext uri="{BB962C8B-B14F-4D97-AF65-F5344CB8AC3E}">
        <p14:creationId xmlns:p14="http://schemas.microsoft.com/office/powerpoint/2010/main" val="1581800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Footer Placeholder 3"/>
          <p:cNvSpPr>
            <a:spLocks noGrp="1"/>
          </p:cNvSpPr>
          <p:nvPr>
            <p:ph type="ftr" sz="quarter" idx="10"/>
          </p:nvPr>
        </p:nvSpPr>
        <p:spPr>
          <a:xfrm>
            <a:off x="2771775" y="6524625"/>
            <a:ext cx="3600450" cy="333375"/>
          </a:xfrm>
        </p:spPr>
        <p:txBody>
          <a:bodyPr/>
          <a:lstStyle>
            <a:lvl1pPr>
              <a:defRPr/>
            </a:lvl1pPr>
          </a:lstStyle>
          <a:p>
            <a:pPr>
              <a:defRPr/>
            </a:pPr>
            <a:r>
              <a:rPr lang="en-GB"/>
              <a:t>Joint US-CERN-Japan-Russia Int. Acc. School 2019</a:t>
            </a:r>
            <a:endParaRPr lang="en-US"/>
          </a:p>
        </p:txBody>
      </p:sp>
      <p:sp>
        <p:nvSpPr>
          <p:cNvPr id="5" name="Date Placeholder 4"/>
          <p:cNvSpPr>
            <a:spLocks noGrp="1"/>
          </p:cNvSpPr>
          <p:nvPr>
            <p:ph type="dt" sz="half" idx="11"/>
          </p:nvPr>
        </p:nvSpPr>
        <p:spPr/>
        <p:txBody>
          <a:bodyPr/>
          <a:lstStyle>
            <a:lvl1pPr>
              <a:defRPr/>
            </a:lvl1pPr>
          </a:lstStyle>
          <a:p>
            <a:pPr>
              <a:defRPr/>
            </a:pPr>
            <a:r>
              <a:rPr lang="en-US" smtClean="0"/>
              <a:t>30.10.2019</a:t>
            </a:r>
            <a:endParaRPr lang="en-US"/>
          </a:p>
        </p:txBody>
      </p:sp>
      <p:sp>
        <p:nvSpPr>
          <p:cNvPr id="6" name="Slide Number Placeholder 5"/>
          <p:cNvSpPr>
            <a:spLocks noGrp="1"/>
          </p:cNvSpPr>
          <p:nvPr>
            <p:ph type="sldNum" sz="quarter" idx="12"/>
          </p:nvPr>
        </p:nvSpPr>
        <p:spPr/>
        <p:txBody>
          <a:bodyPr/>
          <a:lstStyle>
            <a:lvl1pPr>
              <a:defRPr/>
            </a:lvl1pPr>
          </a:lstStyle>
          <a:p>
            <a:pPr>
              <a:defRPr/>
            </a:pPr>
            <a:fld id="{BF08EC1E-43F4-4BFB-9EEF-66B749D043F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GB"/>
              <a:t>Joint US-CERN-Japan-Russia Int. Acc. School 2019</a:t>
            </a:r>
            <a:endParaRPr lang="en-US"/>
          </a:p>
        </p:txBody>
      </p:sp>
      <p:sp>
        <p:nvSpPr>
          <p:cNvPr id="5" name="Rectangle 4"/>
          <p:cNvSpPr>
            <a:spLocks noGrp="1" noChangeArrowheads="1"/>
          </p:cNvSpPr>
          <p:nvPr>
            <p:ph type="dt" sz="half" idx="11"/>
          </p:nvPr>
        </p:nvSpPr>
        <p:spPr>
          <a:ln/>
        </p:spPr>
        <p:txBody>
          <a:bodyPr/>
          <a:lstStyle>
            <a:lvl1pPr>
              <a:defRPr/>
            </a:lvl1pPr>
          </a:lstStyle>
          <a:p>
            <a:pPr>
              <a:defRPr/>
            </a:pPr>
            <a:r>
              <a:rPr lang="en-US" smtClean="0"/>
              <a:t>30.10.2019</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472268-C98D-4DD5-8B4F-B668F61256E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GB"/>
              <a:t>Joint US-CERN-Japan-Russia Int. Acc. School 2019</a:t>
            </a:r>
            <a:endParaRPr lang="en-US"/>
          </a:p>
        </p:txBody>
      </p:sp>
      <p:sp>
        <p:nvSpPr>
          <p:cNvPr id="5" name="Rectangle 4"/>
          <p:cNvSpPr>
            <a:spLocks noGrp="1" noChangeArrowheads="1"/>
          </p:cNvSpPr>
          <p:nvPr>
            <p:ph type="dt" sz="half" idx="11"/>
          </p:nvPr>
        </p:nvSpPr>
        <p:spPr>
          <a:ln/>
        </p:spPr>
        <p:txBody>
          <a:bodyPr/>
          <a:lstStyle>
            <a:lvl1pPr>
              <a:defRPr/>
            </a:lvl1pPr>
          </a:lstStyle>
          <a:p>
            <a:pPr>
              <a:defRPr/>
            </a:pPr>
            <a:r>
              <a:rPr lang="en-US" smtClean="0"/>
              <a:t>30.10.2019</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3E67AA-3D4B-4956-B931-01AF98A138C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r>
              <a:rPr lang="en-GB"/>
              <a:t>Joint US-CERN-Japan-Russia Int. Acc. School 2019</a:t>
            </a:r>
            <a:endParaRPr lang="en-US"/>
          </a:p>
        </p:txBody>
      </p:sp>
      <p:sp>
        <p:nvSpPr>
          <p:cNvPr id="6" name="Rectangle 4"/>
          <p:cNvSpPr>
            <a:spLocks noGrp="1" noChangeArrowheads="1"/>
          </p:cNvSpPr>
          <p:nvPr>
            <p:ph type="dt" sz="half" idx="11"/>
          </p:nvPr>
        </p:nvSpPr>
        <p:spPr>
          <a:ln/>
        </p:spPr>
        <p:txBody>
          <a:bodyPr/>
          <a:lstStyle>
            <a:lvl1pPr>
              <a:defRPr/>
            </a:lvl1pPr>
          </a:lstStyle>
          <a:p>
            <a:pPr>
              <a:defRPr/>
            </a:pPr>
            <a:r>
              <a:rPr lang="en-US" smtClean="0"/>
              <a:t>30.10.2019</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2DE59A0-3DC2-48C0-A52D-31A153E83E0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ftr" sz="quarter" idx="10"/>
          </p:nvPr>
        </p:nvSpPr>
        <p:spPr>
          <a:ln/>
        </p:spPr>
        <p:txBody>
          <a:bodyPr/>
          <a:lstStyle>
            <a:lvl1pPr>
              <a:defRPr/>
            </a:lvl1pPr>
          </a:lstStyle>
          <a:p>
            <a:pPr>
              <a:defRPr/>
            </a:pPr>
            <a:r>
              <a:rPr lang="en-GB"/>
              <a:t>Joint US-CERN-Japan-Russia Int. Acc. School 2019</a:t>
            </a:r>
            <a:endParaRPr lang="en-US"/>
          </a:p>
        </p:txBody>
      </p:sp>
      <p:sp>
        <p:nvSpPr>
          <p:cNvPr id="7" name="Rectangle 4"/>
          <p:cNvSpPr>
            <a:spLocks noGrp="1" noChangeArrowheads="1"/>
          </p:cNvSpPr>
          <p:nvPr>
            <p:ph type="dt" sz="half" idx="11"/>
          </p:nvPr>
        </p:nvSpPr>
        <p:spPr>
          <a:ln/>
        </p:spPr>
        <p:txBody>
          <a:bodyPr/>
          <a:lstStyle>
            <a:lvl1pPr>
              <a:defRPr/>
            </a:lvl1pPr>
          </a:lstStyle>
          <a:p>
            <a:pPr>
              <a:defRPr/>
            </a:pPr>
            <a:r>
              <a:rPr lang="en-US" smtClean="0"/>
              <a:t>30.10.2019</a:t>
            </a: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90B17A1D-9766-4303-8518-906801400E02}"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Cliquez pour modifier le style des sous-titres du masque</a:t>
            </a:r>
            <a:endParaRPr lang="fr-FR"/>
          </a:p>
        </p:txBody>
      </p:sp>
      <p:sp>
        <p:nvSpPr>
          <p:cNvPr id="4" name="Rectangle 5"/>
          <p:cNvSpPr>
            <a:spLocks noGrp="1" noChangeArrowheads="1"/>
          </p:cNvSpPr>
          <p:nvPr>
            <p:ph type="ftr" sz="quarter" idx="10"/>
          </p:nvPr>
        </p:nvSpPr>
        <p:spPr>
          <a:ln/>
        </p:spPr>
        <p:txBody>
          <a:bodyPr/>
          <a:lstStyle>
            <a:lvl1pPr>
              <a:defRPr/>
            </a:lvl1pPr>
          </a:lstStyle>
          <a:p>
            <a:pPr>
              <a:defRPr/>
            </a:pPr>
            <a:r>
              <a:rPr lang="en-GB"/>
              <a:t>Joint US-CERN-Japan-Russia Int. Acc. School 2019</a:t>
            </a:r>
            <a:endParaRPr lang="en-US"/>
          </a:p>
        </p:txBody>
      </p:sp>
      <p:sp>
        <p:nvSpPr>
          <p:cNvPr id="5" name="Rectangle 4"/>
          <p:cNvSpPr>
            <a:spLocks noGrp="1" noChangeArrowheads="1"/>
          </p:cNvSpPr>
          <p:nvPr>
            <p:ph type="dt" sz="half" idx="11"/>
          </p:nvPr>
        </p:nvSpPr>
        <p:spPr>
          <a:ln/>
        </p:spPr>
        <p:txBody>
          <a:bodyPr/>
          <a:lstStyle>
            <a:lvl1pPr>
              <a:defRPr/>
            </a:lvl1pPr>
          </a:lstStyle>
          <a:p>
            <a:pPr>
              <a:defRPr/>
            </a:pPr>
            <a:r>
              <a:rPr lang="en-US" smtClean="0"/>
              <a:t>30.10.2019</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C56237-DB4A-4DAD-B516-6786BA5B760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2123728" y="6524624"/>
            <a:ext cx="4824760" cy="333375"/>
          </a:xfrm>
          <a:ln/>
        </p:spPr>
        <p:txBody>
          <a:bodyPr/>
          <a:lstStyle>
            <a:lvl1pPr>
              <a:defRPr/>
            </a:lvl1pPr>
          </a:lstStyle>
          <a:p>
            <a:pPr>
              <a:defRPr/>
            </a:pPr>
            <a:r>
              <a:rPr lang="en-GB"/>
              <a:t>Joint US-CERN-Japan-Russia Int. Acc. School 2019</a:t>
            </a:r>
            <a:endParaRPr lang="en-US" dirty="0"/>
          </a:p>
        </p:txBody>
      </p:sp>
      <p:sp>
        <p:nvSpPr>
          <p:cNvPr id="5" name="Rectangle 4"/>
          <p:cNvSpPr>
            <a:spLocks noGrp="1" noChangeArrowheads="1"/>
          </p:cNvSpPr>
          <p:nvPr>
            <p:ph type="dt" sz="half" idx="11"/>
          </p:nvPr>
        </p:nvSpPr>
        <p:spPr>
          <a:xfrm>
            <a:off x="685800" y="6524625"/>
            <a:ext cx="1149896" cy="333375"/>
          </a:xfrm>
          <a:ln/>
        </p:spPr>
        <p:txBody>
          <a:bodyPr/>
          <a:lstStyle>
            <a:lvl1pPr>
              <a:defRPr/>
            </a:lvl1pPr>
          </a:lstStyle>
          <a:p>
            <a:pPr>
              <a:defRPr/>
            </a:pPr>
            <a:r>
              <a:rPr lang="en-US" smtClean="0"/>
              <a:t>30.10.2019</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3740EC-8B5A-4683-BF14-CBE7C7FA6F6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t>Joint US-CERN-Japan-Russia Int. Acc. School 2019</a:t>
            </a:r>
            <a:endParaRPr lang="en-US"/>
          </a:p>
        </p:txBody>
      </p:sp>
      <p:sp>
        <p:nvSpPr>
          <p:cNvPr id="5" name="Rectangle 4"/>
          <p:cNvSpPr>
            <a:spLocks noGrp="1" noChangeArrowheads="1"/>
          </p:cNvSpPr>
          <p:nvPr>
            <p:ph type="dt" sz="half" idx="11"/>
          </p:nvPr>
        </p:nvSpPr>
        <p:spPr>
          <a:ln/>
        </p:spPr>
        <p:txBody>
          <a:bodyPr/>
          <a:lstStyle>
            <a:lvl1pPr>
              <a:defRPr/>
            </a:lvl1pPr>
          </a:lstStyle>
          <a:p>
            <a:pPr>
              <a:defRPr/>
            </a:pPr>
            <a:r>
              <a:rPr lang="en-US" smtClean="0"/>
              <a:t>30.10.2019</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A6FEF3-2A9F-44AE-A817-F7889405970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r>
              <a:rPr lang="en-GB"/>
              <a:t>Joint US-CERN-Japan-Russia Int. Acc. School 2019</a:t>
            </a:r>
            <a:endParaRPr lang="en-US"/>
          </a:p>
        </p:txBody>
      </p:sp>
      <p:sp>
        <p:nvSpPr>
          <p:cNvPr id="6" name="Rectangle 4"/>
          <p:cNvSpPr>
            <a:spLocks noGrp="1" noChangeArrowheads="1"/>
          </p:cNvSpPr>
          <p:nvPr>
            <p:ph type="dt" sz="half" idx="11"/>
          </p:nvPr>
        </p:nvSpPr>
        <p:spPr>
          <a:ln/>
        </p:spPr>
        <p:txBody>
          <a:bodyPr/>
          <a:lstStyle>
            <a:lvl1pPr>
              <a:defRPr/>
            </a:lvl1pPr>
          </a:lstStyle>
          <a:p>
            <a:pPr>
              <a:defRPr/>
            </a:pPr>
            <a:r>
              <a:rPr lang="en-US" smtClean="0"/>
              <a:t>30.10.2019</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22C1F6-5CC8-4950-AF6A-8DC957B1336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pPr>
              <a:defRPr/>
            </a:pPr>
            <a:r>
              <a:rPr lang="en-GB"/>
              <a:t>Joint US-CERN-Japan-Russia Int. Acc. School 2019</a:t>
            </a:r>
            <a:endParaRPr lang="en-US"/>
          </a:p>
        </p:txBody>
      </p:sp>
      <p:sp>
        <p:nvSpPr>
          <p:cNvPr id="8" name="Rectangle 4"/>
          <p:cNvSpPr>
            <a:spLocks noGrp="1" noChangeArrowheads="1"/>
          </p:cNvSpPr>
          <p:nvPr>
            <p:ph type="dt" sz="half" idx="11"/>
          </p:nvPr>
        </p:nvSpPr>
        <p:spPr>
          <a:ln/>
        </p:spPr>
        <p:txBody>
          <a:bodyPr/>
          <a:lstStyle>
            <a:lvl1pPr>
              <a:defRPr/>
            </a:lvl1pPr>
          </a:lstStyle>
          <a:p>
            <a:pPr>
              <a:defRPr/>
            </a:pPr>
            <a:r>
              <a:rPr lang="en-US" smtClean="0"/>
              <a:t>30.10.2019</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8BF3156-B9FE-4B6C-A6FB-5C3AB4DEBD2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r>
              <a:rPr lang="en-GB"/>
              <a:t>Joint US-CERN-Japan-Russia Int. Acc. School 2019</a:t>
            </a:r>
            <a:endParaRPr lang="en-US"/>
          </a:p>
        </p:txBody>
      </p:sp>
      <p:sp>
        <p:nvSpPr>
          <p:cNvPr id="4" name="Rectangle 4"/>
          <p:cNvSpPr>
            <a:spLocks noGrp="1" noChangeArrowheads="1"/>
          </p:cNvSpPr>
          <p:nvPr>
            <p:ph type="dt" sz="half" idx="11"/>
          </p:nvPr>
        </p:nvSpPr>
        <p:spPr>
          <a:ln/>
        </p:spPr>
        <p:txBody>
          <a:bodyPr/>
          <a:lstStyle>
            <a:lvl1pPr>
              <a:defRPr/>
            </a:lvl1pPr>
          </a:lstStyle>
          <a:p>
            <a:pPr>
              <a:defRPr/>
            </a:pPr>
            <a:r>
              <a:rPr lang="en-US" smtClean="0"/>
              <a:t>30.10.2019</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42CC1DF-2688-4253-97F5-74368C335C8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t>Joint US-CERN-Japan-Russia Int. Acc. School 2019</a:t>
            </a:r>
            <a:endParaRPr lang="en-US"/>
          </a:p>
        </p:txBody>
      </p:sp>
      <p:sp>
        <p:nvSpPr>
          <p:cNvPr id="3" name="Rectangle 4"/>
          <p:cNvSpPr>
            <a:spLocks noGrp="1" noChangeArrowheads="1"/>
          </p:cNvSpPr>
          <p:nvPr>
            <p:ph type="dt" sz="half" idx="11"/>
          </p:nvPr>
        </p:nvSpPr>
        <p:spPr>
          <a:ln/>
        </p:spPr>
        <p:txBody>
          <a:bodyPr/>
          <a:lstStyle>
            <a:lvl1pPr>
              <a:defRPr/>
            </a:lvl1pPr>
          </a:lstStyle>
          <a:p>
            <a:pPr>
              <a:defRPr/>
            </a:pPr>
            <a:r>
              <a:rPr lang="en-US" smtClean="0"/>
              <a:t>30.10.2019</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4E48448-E888-4987-8E48-20C6127BC59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t>Joint US-CERN-Japan-Russia Int. Acc. School 2019</a:t>
            </a:r>
            <a:endParaRPr lang="en-US"/>
          </a:p>
        </p:txBody>
      </p:sp>
      <p:sp>
        <p:nvSpPr>
          <p:cNvPr id="6" name="Rectangle 4"/>
          <p:cNvSpPr>
            <a:spLocks noGrp="1" noChangeArrowheads="1"/>
          </p:cNvSpPr>
          <p:nvPr>
            <p:ph type="dt" sz="half" idx="11"/>
          </p:nvPr>
        </p:nvSpPr>
        <p:spPr>
          <a:ln/>
        </p:spPr>
        <p:txBody>
          <a:bodyPr/>
          <a:lstStyle>
            <a:lvl1pPr>
              <a:defRPr/>
            </a:lvl1pPr>
          </a:lstStyle>
          <a:p>
            <a:pPr>
              <a:defRPr/>
            </a:pPr>
            <a:r>
              <a:rPr lang="en-US" smtClean="0"/>
              <a:t>30.10.2019</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5A283A-E61A-40B4-89C9-6479C60C7F8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t>Joint US-CERN-Japan-Russia Int. Acc. School 2019</a:t>
            </a:r>
            <a:endParaRPr lang="en-US"/>
          </a:p>
        </p:txBody>
      </p:sp>
      <p:sp>
        <p:nvSpPr>
          <p:cNvPr id="6" name="Rectangle 4"/>
          <p:cNvSpPr>
            <a:spLocks noGrp="1" noChangeArrowheads="1"/>
          </p:cNvSpPr>
          <p:nvPr>
            <p:ph type="dt" sz="half" idx="11"/>
          </p:nvPr>
        </p:nvSpPr>
        <p:spPr>
          <a:ln/>
        </p:spPr>
        <p:txBody>
          <a:bodyPr/>
          <a:lstStyle>
            <a:lvl1pPr>
              <a:defRPr/>
            </a:lvl1pPr>
          </a:lstStyle>
          <a:p>
            <a:pPr>
              <a:defRPr/>
            </a:pPr>
            <a:r>
              <a:rPr lang="en-US" smtClean="0"/>
              <a:t>30.10.2019</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460A8C1-6E44-4EE0-A800-6DCC7677CA3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6F7E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584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nvPr>
        </p:nvSpPr>
        <p:spPr bwMode="auto">
          <a:xfrm>
            <a:off x="3059113" y="6524625"/>
            <a:ext cx="28956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b="0" i="0"/>
            </a:lvl1pPr>
          </a:lstStyle>
          <a:p>
            <a:pPr>
              <a:defRPr/>
            </a:pPr>
            <a:r>
              <a:rPr lang="en-GB"/>
              <a:t>Joint US-CERN-Japan-Russia Int. Acc. School 2019</a:t>
            </a:r>
            <a:endParaRPr lang="en-US"/>
          </a:p>
        </p:txBody>
      </p:sp>
      <p:sp>
        <p:nvSpPr>
          <p:cNvPr id="1028" name="Rectangle 4"/>
          <p:cNvSpPr>
            <a:spLocks noGrp="1" noChangeArrowheads="1"/>
          </p:cNvSpPr>
          <p:nvPr>
            <p:ph type="dt" sz="half" idx="2"/>
          </p:nvPr>
        </p:nvSpPr>
        <p:spPr bwMode="auto">
          <a:xfrm>
            <a:off x="685800" y="6524625"/>
            <a:ext cx="19050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b="0" i="0"/>
            </a:lvl1pPr>
          </a:lstStyle>
          <a:p>
            <a:pPr>
              <a:defRPr/>
            </a:pPr>
            <a:r>
              <a:rPr lang="en-US" smtClean="0"/>
              <a:t>30.10.2019</a:t>
            </a:r>
            <a:endParaRPr lang="en-US"/>
          </a:p>
        </p:txBody>
      </p:sp>
      <p:sp>
        <p:nvSpPr>
          <p:cNvPr id="1030" name="Rectangle 6"/>
          <p:cNvSpPr>
            <a:spLocks noGrp="1" noChangeArrowheads="1"/>
          </p:cNvSpPr>
          <p:nvPr>
            <p:ph type="sldNum" sz="quarter" idx="4"/>
          </p:nvPr>
        </p:nvSpPr>
        <p:spPr bwMode="auto">
          <a:xfrm>
            <a:off x="6948488" y="6524625"/>
            <a:ext cx="190500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0" i="0"/>
            </a:lvl1pPr>
          </a:lstStyle>
          <a:p>
            <a:pPr>
              <a:defRPr/>
            </a:pPr>
            <a:fld id="{400BA883-E2B5-4D12-893E-5EBDECF92B63}" type="slidenum">
              <a:rPr lang="en-US"/>
              <a:pPr>
                <a:defRPr/>
              </a:pPr>
              <a:t>‹#›</a:t>
            </a:fld>
            <a:endParaRPr lang="en-US"/>
          </a:p>
        </p:txBody>
      </p:sp>
      <p:sp>
        <p:nvSpPr>
          <p:cNvPr id="1034" name="AutoShape 10"/>
          <p:cNvSpPr>
            <a:spLocks noChangeArrowheads="1"/>
          </p:cNvSpPr>
          <p:nvPr userDrawn="1"/>
        </p:nvSpPr>
        <p:spPr bwMode="auto">
          <a:xfrm>
            <a:off x="250825" y="333375"/>
            <a:ext cx="8642350" cy="6191250"/>
          </a:xfrm>
          <a:prstGeom prst="roundRect">
            <a:avLst>
              <a:gd name="adj" fmla="val 16667"/>
            </a:avLst>
          </a:prstGeom>
          <a:solidFill>
            <a:srgbClr val="FFFFFF"/>
          </a:solidFill>
          <a:ln w="9525">
            <a:solidFill>
              <a:schemeClr val="tx1"/>
            </a:solidFill>
            <a:round/>
            <a:headEnd/>
            <a:tailEnd/>
          </a:ln>
          <a:effectLst/>
        </p:spPr>
        <p:txBody>
          <a:bodyPr wrap="none" anchor="ctr"/>
          <a:lstStyle/>
          <a:p>
            <a:pPr algn="ctr" eaLnBrk="0" hangingPunct="0">
              <a:defRPr/>
            </a:pPr>
            <a:endParaRPr lang="en-US"/>
          </a:p>
        </p:txBody>
      </p:sp>
      <p:sp>
        <p:nvSpPr>
          <p:cNvPr id="2" name="Rectangle 4"/>
          <p:cNvSpPr>
            <a:spLocks noChangeArrowheads="1"/>
          </p:cNvSpPr>
          <p:nvPr userDrawn="1"/>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51" name="Picture 3"/>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 y="1"/>
            <a:ext cx="620687" cy="62068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3" r:id="rId1"/>
    <p:sldLayoutId id="2147483662" r:id="rId2"/>
    <p:sldLayoutId id="2147483661" r:id="rId3"/>
    <p:sldLayoutId id="2147483660" r:id="rId4"/>
    <p:sldLayoutId id="2147483659" r:id="rId5"/>
    <p:sldLayoutId id="2147483658" r:id="rId6"/>
    <p:sldLayoutId id="2147483657" r:id="rId7"/>
    <p:sldLayoutId id="2147483656" r:id="rId8"/>
    <p:sldLayoutId id="2147483655" r:id="rId9"/>
    <p:sldLayoutId id="2147483654" r:id="rId10"/>
    <p:sldLayoutId id="2147483653" r:id="rId11"/>
    <p:sldLayoutId id="2147483652" r:id="rId12"/>
    <p:sldLayoutId id="2147483651" r:id="rId13"/>
    <p:sldLayoutId id="2147483650" r:id="rId14"/>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cds.cern.ch/ejournals.py?publication=Phys.+Rep.&amp;volume=55&amp;year=1979&amp;page=1"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dx.doi.org/10.5170/CERN-2012-004" TargetMode="External"/><Relationship Id="rId2" Type="http://schemas.openxmlformats.org/officeDocument/2006/relationships/hyperlink" Target="http://cds.cern.ch/record/1456765?ln=e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dx.doi.org/10.5170/CERN-2012-004"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dx.doi.org/10.5170/CERN-1984-013"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cds.cern.ch/record/110073/files/CM-P00064209.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cds.cern.ch/record/296752/files/196800064.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Date Placeholder 4"/>
          <p:cNvSpPr>
            <a:spLocks noGrp="1"/>
          </p:cNvSpPr>
          <p:nvPr>
            <p:ph type="dt" sz="quarter" idx="11"/>
          </p:nvPr>
        </p:nvSpPr>
        <p:spPr>
          <a:noFill/>
        </p:spPr>
        <p:txBody>
          <a:bodyPr/>
          <a:lstStyle/>
          <a:p>
            <a:r>
              <a:rPr lang="en-US" smtClean="0"/>
              <a:t>30.10.2019</a:t>
            </a:r>
            <a:endParaRPr lang="en-US" dirty="0"/>
          </a:p>
        </p:txBody>
      </p:sp>
      <p:sp>
        <p:nvSpPr>
          <p:cNvPr id="18437" name="Footer Placeholder 6"/>
          <p:cNvSpPr>
            <a:spLocks noGrp="1"/>
          </p:cNvSpPr>
          <p:nvPr>
            <p:ph type="ftr" sz="quarter" idx="10"/>
          </p:nvPr>
        </p:nvSpPr>
        <p:spPr>
          <a:noFill/>
        </p:spPr>
        <p:txBody>
          <a:bodyPr/>
          <a:lstStyle/>
          <a:p>
            <a:r>
              <a:rPr lang="en-GB"/>
              <a:t>Joint US-CERN-Japan-Russia Int. Acc. School 2019</a:t>
            </a:r>
            <a:endParaRPr lang="en-US" dirty="0"/>
          </a:p>
        </p:txBody>
      </p:sp>
      <p:sp>
        <p:nvSpPr>
          <p:cNvPr id="18438" name="Slide Number Placeholder 7"/>
          <p:cNvSpPr>
            <a:spLocks noGrp="1"/>
          </p:cNvSpPr>
          <p:nvPr>
            <p:ph type="sldNum" sz="quarter" idx="12"/>
          </p:nvPr>
        </p:nvSpPr>
        <p:spPr>
          <a:noFill/>
        </p:spPr>
        <p:txBody>
          <a:bodyPr/>
          <a:lstStyle/>
          <a:p>
            <a:fld id="{7766497A-D5DB-40AF-82BB-4C6CB9507E53}" type="slidenum">
              <a:rPr lang="en-US" smtClean="0"/>
              <a:pPr/>
              <a:t>1</a:t>
            </a:fld>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effectLst/>
        </p:spPr>
      </p:pic>
      <p:sp>
        <p:nvSpPr>
          <p:cNvPr id="18435" name="Rectangle 2"/>
          <p:cNvSpPr>
            <a:spLocks noGrp="1" noChangeArrowheads="1"/>
          </p:cNvSpPr>
          <p:nvPr>
            <p:ph type="ctrTitle"/>
          </p:nvPr>
        </p:nvSpPr>
        <p:spPr>
          <a:xfrm>
            <a:off x="15389" y="2132856"/>
            <a:ext cx="9144000" cy="928688"/>
          </a:xfrm>
        </p:spPr>
        <p:txBody>
          <a:bodyPr/>
          <a:lstStyle/>
          <a:p>
            <a:pPr>
              <a:lnSpc>
                <a:spcPct val="110000"/>
              </a:lnSpc>
            </a:pPr>
            <a:r>
              <a:rPr lang="en-US" b="1" dirty="0">
                <a:solidFill>
                  <a:schemeClr val="tx1"/>
                </a:solidFill>
              </a:rPr>
              <a:t/>
            </a:r>
            <a:br>
              <a:rPr lang="en-US" b="1" dirty="0">
                <a:solidFill>
                  <a:schemeClr val="tx1"/>
                </a:solidFill>
              </a:rPr>
            </a:br>
            <a:r>
              <a:rPr lang="en-US" b="1" dirty="0">
                <a:solidFill>
                  <a:srgbClr val="FF0000"/>
                </a:solidFill>
              </a:rPr>
              <a:t>Highlights</a:t>
            </a:r>
            <a:r>
              <a:rPr lang="en-US" b="1" dirty="0">
                <a:solidFill>
                  <a:schemeClr val="accent2">
                    <a:lumMod val="60000"/>
                    <a:lumOff val="40000"/>
                  </a:schemeClr>
                </a:solidFill>
              </a:rPr>
              <a:t> from the CERN Intersecting Storage Rings (ISR)</a:t>
            </a:r>
            <a:br>
              <a:rPr lang="en-US" b="1" dirty="0">
                <a:solidFill>
                  <a:schemeClr val="accent2">
                    <a:lumMod val="60000"/>
                    <a:lumOff val="40000"/>
                  </a:schemeClr>
                </a:solidFill>
              </a:rPr>
            </a:br>
            <a:r>
              <a:rPr lang="en-US" b="1" dirty="0">
                <a:solidFill>
                  <a:schemeClr val="accent2">
                    <a:lumMod val="60000"/>
                    <a:lumOff val="40000"/>
                  </a:schemeClr>
                </a:solidFill>
              </a:rPr>
              <a:t>1971-1984</a:t>
            </a:r>
            <a:br>
              <a:rPr lang="en-US" b="1" dirty="0">
                <a:solidFill>
                  <a:schemeClr val="accent2">
                    <a:lumMod val="60000"/>
                    <a:lumOff val="40000"/>
                  </a:schemeClr>
                </a:solidFill>
              </a:rPr>
            </a:br>
            <a:r>
              <a:rPr lang="en-US" sz="3200" b="1" i="1" dirty="0">
                <a:solidFill>
                  <a:schemeClr val="accent2">
                    <a:lumMod val="60000"/>
                    <a:lumOff val="40000"/>
                  </a:schemeClr>
                </a:solidFill>
              </a:rPr>
              <a:t>Strategies, performance, challenges &amp; possible </a:t>
            </a:r>
            <a:r>
              <a:rPr lang="en-US" sz="3200" b="1" i="1" dirty="0" smtClean="0">
                <a:solidFill>
                  <a:schemeClr val="accent2">
                    <a:lumMod val="60000"/>
                    <a:lumOff val="40000"/>
                  </a:schemeClr>
                </a:solidFill>
              </a:rPr>
              <a:t>lessons learned</a:t>
            </a:r>
            <a:r>
              <a:rPr lang="en-US" b="1" dirty="0">
                <a:solidFill>
                  <a:schemeClr val="accent2">
                    <a:lumMod val="60000"/>
                    <a:lumOff val="40000"/>
                  </a:schemeClr>
                </a:solidFill>
              </a:rPr>
              <a:t/>
            </a:r>
            <a:br>
              <a:rPr lang="en-US" b="1" dirty="0">
                <a:solidFill>
                  <a:schemeClr val="accent2">
                    <a:lumMod val="60000"/>
                    <a:lumOff val="40000"/>
                  </a:schemeClr>
                </a:solidFill>
              </a:rPr>
            </a:br>
            <a:r>
              <a:rPr lang="en-US" b="1" dirty="0">
                <a:solidFill>
                  <a:schemeClr val="hlink"/>
                </a:solidFill>
              </a:rPr>
              <a:t/>
            </a:r>
            <a:br>
              <a:rPr lang="en-US" b="1" dirty="0">
                <a:solidFill>
                  <a:schemeClr val="hlink"/>
                </a:solidFill>
              </a:rPr>
            </a:br>
            <a:r>
              <a:rPr lang="en-US" b="1" dirty="0">
                <a:solidFill>
                  <a:schemeClr val="accent1"/>
                </a:solidFill>
              </a:rPr>
              <a:t/>
            </a:r>
            <a:br>
              <a:rPr lang="en-US" b="1" dirty="0">
                <a:solidFill>
                  <a:schemeClr val="accent1"/>
                </a:solidFill>
              </a:rPr>
            </a:br>
            <a:endParaRPr lang="en-US" b="1" dirty="0">
              <a:solidFill>
                <a:schemeClr val="accent1"/>
              </a:solidFill>
            </a:endParaRPr>
          </a:p>
        </p:txBody>
      </p:sp>
      <p:sp>
        <p:nvSpPr>
          <p:cNvPr id="18433" name="Rectangle 3"/>
          <p:cNvSpPr>
            <a:spLocks noGrp="1" noChangeArrowheads="1"/>
          </p:cNvSpPr>
          <p:nvPr>
            <p:ph type="subTitle" idx="1"/>
          </p:nvPr>
        </p:nvSpPr>
        <p:spPr>
          <a:xfrm>
            <a:off x="539552" y="4572439"/>
            <a:ext cx="3816424" cy="1736881"/>
          </a:xfrm>
        </p:spPr>
        <p:txBody>
          <a:bodyPr/>
          <a:lstStyle/>
          <a:p>
            <a:r>
              <a:rPr lang="en-US" sz="2400" i="1" dirty="0" smtClean="0">
                <a:solidFill>
                  <a:schemeClr val="accent3"/>
                </a:solidFill>
              </a:rPr>
              <a:t>Fritz Caspers</a:t>
            </a:r>
          </a:p>
          <a:p>
            <a:r>
              <a:rPr lang="en-US" sz="2400" i="1" dirty="0" smtClean="0">
                <a:solidFill>
                  <a:schemeClr val="accent3"/>
                </a:solidFill>
              </a:rPr>
              <a:t>(joined CERN 1982)</a:t>
            </a:r>
          </a:p>
          <a:p>
            <a:r>
              <a:rPr lang="en-US" sz="2400" i="1" dirty="0">
                <a:solidFill>
                  <a:schemeClr val="accent3"/>
                </a:solidFill>
              </a:rPr>
              <a:t>J.-P. Koutchouk</a:t>
            </a:r>
          </a:p>
          <a:p>
            <a:r>
              <a:rPr lang="en-US" sz="2400" i="1" dirty="0">
                <a:solidFill>
                  <a:schemeClr val="accent3"/>
                </a:solidFill>
              </a:rPr>
              <a:t>then ISR Operations group</a:t>
            </a:r>
          </a:p>
          <a:p>
            <a:endParaRPr lang="en-US" sz="2400" i="1" dirty="0">
              <a:solidFill>
                <a:schemeClr val="accent3"/>
              </a:solidFill>
            </a:endParaRPr>
          </a:p>
        </p:txBody>
      </p:sp>
      <p:pic>
        <p:nvPicPr>
          <p:cNvPr id="3" name="Image 2">
            <a:extLst>
              <a:ext uri="{FF2B5EF4-FFF2-40B4-BE49-F238E27FC236}">
                <a16:creationId xmlns:a16="http://schemas.microsoft.com/office/drawing/2014/main" xmlns="" id="{8B7B41EF-CF02-3146-B899-1C86B9AA29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48064" y="4194043"/>
            <a:ext cx="3995936" cy="266395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F283135-BBDB-8041-B179-E62F1B21D3F9}"/>
              </a:ext>
            </a:extLst>
          </p:cNvPr>
          <p:cNvSpPr>
            <a:spLocks noGrp="1"/>
          </p:cNvSpPr>
          <p:nvPr>
            <p:ph type="title"/>
          </p:nvPr>
        </p:nvSpPr>
        <p:spPr>
          <a:xfrm>
            <a:off x="594730" y="465944"/>
            <a:ext cx="7863470" cy="443136"/>
          </a:xfrm>
        </p:spPr>
        <p:txBody>
          <a:bodyPr/>
          <a:lstStyle/>
          <a:p>
            <a:r>
              <a:rPr lang="fr-FR" sz="2800" dirty="0" smtClean="0"/>
              <a:t>3. Challenges and </a:t>
            </a:r>
            <a:r>
              <a:rPr lang="fr-FR" sz="2800" dirty="0" err="1" smtClean="0"/>
              <a:t>related</a:t>
            </a:r>
            <a:r>
              <a:rPr lang="fr-FR" sz="2800" dirty="0" smtClean="0"/>
              <a:t> solutions III</a:t>
            </a:r>
            <a:endParaRPr lang="fr-FR" sz="2800" dirty="0"/>
          </a:p>
        </p:txBody>
      </p:sp>
      <p:sp>
        <p:nvSpPr>
          <p:cNvPr id="4" name="Espace réservé du pied de page 3">
            <a:extLst>
              <a:ext uri="{FF2B5EF4-FFF2-40B4-BE49-F238E27FC236}">
                <a16:creationId xmlns:a16="http://schemas.microsoft.com/office/drawing/2014/main" xmlns="" id="{4AF8FAD3-07FE-484E-AB0A-5F908928B0B8}"/>
              </a:ext>
            </a:extLst>
          </p:cNvPr>
          <p:cNvSpPr>
            <a:spLocks noGrp="1"/>
          </p:cNvSpPr>
          <p:nvPr>
            <p:ph type="ftr" sz="quarter" idx="10"/>
          </p:nvPr>
        </p:nvSpPr>
        <p:spPr/>
        <p:txBody>
          <a:bodyPr/>
          <a:lstStyle/>
          <a:p>
            <a:pPr>
              <a:defRPr/>
            </a:pPr>
            <a:r>
              <a:rPr lang="en-GB"/>
              <a:t>Joint US-CERN-Japan-Russia Int. Acc. School 2019</a:t>
            </a:r>
            <a:endParaRPr lang="en-US" dirty="0"/>
          </a:p>
        </p:txBody>
      </p:sp>
      <p:sp>
        <p:nvSpPr>
          <p:cNvPr id="5" name="Espace réservé de la date 4">
            <a:extLst>
              <a:ext uri="{FF2B5EF4-FFF2-40B4-BE49-F238E27FC236}">
                <a16:creationId xmlns:a16="http://schemas.microsoft.com/office/drawing/2014/main" xmlns="" id="{4C712254-A882-9B46-ADD6-ADE5D5BC50D2}"/>
              </a:ext>
            </a:extLst>
          </p:cNvPr>
          <p:cNvSpPr>
            <a:spLocks noGrp="1"/>
          </p:cNvSpPr>
          <p:nvPr>
            <p:ph type="dt" sz="half" idx="11"/>
          </p:nvPr>
        </p:nvSpPr>
        <p:spPr/>
        <p:txBody>
          <a:bodyPr/>
          <a:lstStyle/>
          <a:p>
            <a:pPr>
              <a:defRPr/>
            </a:pPr>
            <a:r>
              <a:rPr lang="en-US" smtClean="0"/>
              <a:t>30.10.2019</a:t>
            </a:r>
            <a:endParaRPr lang="en-US"/>
          </a:p>
        </p:txBody>
      </p:sp>
      <p:sp>
        <p:nvSpPr>
          <p:cNvPr id="6" name="Espace réservé du numéro de diapositive 5">
            <a:extLst>
              <a:ext uri="{FF2B5EF4-FFF2-40B4-BE49-F238E27FC236}">
                <a16:creationId xmlns:a16="http://schemas.microsoft.com/office/drawing/2014/main" xmlns="" id="{3F65090C-B277-C84A-8308-20723C5ACB2B}"/>
              </a:ext>
            </a:extLst>
          </p:cNvPr>
          <p:cNvSpPr>
            <a:spLocks noGrp="1"/>
          </p:cNvSpPr>
          <p:nvPr>
            <p:ph type="sldNum" sz="quarter" idx="12"/>
          </p:nvPr>
        </p:nvSpPr>
        <p:spPr/>
        <p:txBody>
          <a:bodyPr/>
          <a:lstStyle/>
          <a:p>
            <a:pPr>
              <a:defRPr/>
            </a:pPr>
            <a:fld id="{F53740EC-8B5A-4683-BF14-CBE7C7FA6F61}" type="slidenum">
              <a:rPr lang="en-US" smtClean="0"/>
              <a:pPr>
                <a:defRPr/>
              </a:pPr>
              <a:t>10</a:t>
            </a:fld>
            <a:endParaRPr lang="en-US"/>
          </a:p>
        </p:txBody>
      </p:sp>
      <p:sp>
        <p:nvSpPr>
          <p:cNvPr id="7" name="Content Placeholder 6"/>
          <p:cNvSpPr>
            <a:spLocks noGrp="1"/>
          </p:cNvSpPr>
          <p:nvPr>
            <p:ph idx="1"/>
          </p:nvPr>
        </p:nvSpPr>
        <p:spPr>
          <a:xfrm>
            <a:off x="594730" y="980728"/>
            <a:ext cx="7954540" cy="5400600"/>
          </a:xfrm>
        </p:spPr>
        <p:txBody>
          <a:bodyPr/>
          <a:lstStyle/>
          <a:p>
            <a:r>
              <a:rPr lang="en-GB" sz="2400" dirty="0" smtClean="0"/>
              <a:t>The ISR was severely limited by </a:t>
            </a:r>
            <a:r>
              <a:rPr lang="en-GB" sz="2400" dirty="0" err="1" smtClean="0"/>
              <a:t>betatron</a:t>
            </a:r>
            <a:r>
              <a:rPr lang="en-GB" sz="2400" dirty="0" smtClean="0"/>
              <a:t> resonances</a:t>
            </a:r>
          </a:p>
          <a:p>
            <a:pPr lvl="1"/>
            <a:r>
              <a:rPr lang="en-GB" sz="1800" dirty="0" smtClean="0"/>
              <a:t>Below Order of 8 they were killers</a:t>
            </a:r>
          </a:p>
          <a:p>
            <a:pPr lvl="1"/>
            <a:r>
              <a:rPr lang="en-GB" sz="1800" dirty="0" smtClean="0"/>
              <a:t>Between order 8 and 10 they would impact background</a:t>
            </a:r>
          </a:p>
          <a:p>
            <a:pPr lvl="1"/>
            <a:r>
              <a:rPr lang="en-GB" sz="1800" dirty="0" smtClean="0"/>
              <a:t>The extend of beam in transverse phase space was severely limited by nonlinear resonances; yet for transverse stability a sufficient chromaticity had to be respected. To satisfy these conflicting requirements the tunes of the machine had to be moved very close to integer values where the non-linear resonance web is less dense and offers more space for the stack at the expense of delicate and careful control.</a:t>
            </a:r>
          </a:p>
          <a:p>
            <a:pPr lvl="1"/>
            <a:r>
              <a:rPr lang="en-GB" sz="1800" dirty="0" smtClean="0"/>
              <a:t>the </a:t>
            </a:r>
            <a:r>
              <a:rPr lang="en-GB" sz="1800" dirty="0"/>
              <a:t>stability of the stack was in danger when Landau damping by </a:t>
            </a:r>
            <a:r>
              <a:rPr lang="en-GB" sz="1800" dirty="0" err="1"/>
              <a:t>dQ</a:t>
            </a:r>
            <a:r>
              <a:rPr lang="en-GB" sz="1800" dirty="0"/>
              <a:t>/</a:t>
            </a:r>
            <a:r>
              <a:rPr lang="en-GB" sz="1800" dirty="0" err="1"/>
              <a:t>dp</a:t>
            </a:r>
            <a:r>
              <a:rPr lang="en-GB" sz="1800" dirty="0"/>
              <a:t> was not enough to counteract/compensate the transverse resistive wall instability</a:t>
            </a:r>
          </a:p>
          <a:p>
            <a:pPr lvl="1"/>
            <a:r>
              <a:rPr lang="en-GB" sz="1800" dirty="0" smtClean="0"/>
              <a:t>In the process of approaching very closely the integer resonance, a blow up of the top  of the stack was observed and explained by a newly defined “overlap knock out” resonance driven by a non-optical effect; </a:t>
            </a:r>
            <a:r>
              <a:rPr lang="en-GB" sz="1600" dirty="0" smtClean="0"/>
              <a:t>This was considered  related to the impact of the machine impedance coupling he longitudinal frequencies of the injected bunches with the transverse </a:t>
            </a:r>
            <a:r>
              <a:rPr lang="en-GB" sz="1600" dirty="0" err="1" smtClean="0"/>
              <a:t>betatron</a:t>
            </a:r>
            <a:r>
              <a:rPr lang="en-GB" sz="1600" dirty="0" smtClean="0"/>
              <a:t> frequencies at the top of the ISR stack (J. </a:t>
            </a:r>
            <a:r>
              <a:rPr lang="en-GB" sz="1600" dirty="0" err="1" smtClean="0"/>
              <a:t>Gourber</a:t>
            </a:r>
            <a:r>
              <a:rPr lang="en-GB" sz="1600" dirty="0" smtClean="0"/>
              <a:t>, S. Myers)</a:t>
            </a:r>
          </a:p>
          <a:p>
            <a:pPr marL="457200" lvl="1" indent="0">
              <a:buNone/>
            </a:pPr>
            <a:endParaRPr lang="en-GB" sz="2000" dirty="0"/>
          </a:p>
        </p:txBody>
      </p:sp>
    </p:spTree>
    <p:extLst>
      <p:ext uri="{BB962C8B-B14F-4D97-AF65-F5344CB8AC3E}">
        <p14:creationId xmlns:p14="http://schemas.microsoft.com/office/powerpoint/2010/main" val="41720106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F283135-BBDB-8041-B179-E62F1B21D3F9}"/>
              </a:ext>
            </a:extLst>
          </p:cNvPr>
          <p:cNvSpPr>
            <a:spLocks noGrp="1"/>
          </p:cNvSpPr>
          <p:nvPr>
            <p:ph type="title"/>
          </p:nvPr>
        </p:nvSpPr>
        <p:spPr>
          <a:xfrm>
            <a:off x="594730" y="465944"/>
            <a:ext cx="7863470" cy="443136"/>
          </a:xfrm>
        </p:spPr>
        <p:txBody>
          <a:bodyPr/>
          <a:lstStyle/>
          <a:p>
            <a:r>
              <a:rPr lang="fr-FR" sz="2800" dirty="0" smtClean="0"/>
              <a:t>3. Challenges and </a:t>
            </a:r>
            <a:r>
              <a:rPr lang="fr-FR" sz="2800" dirty="0" err="1" smtClean="0"/>
              <a:t>related</a:t>
            </a:r>
            <a:r>
              <a:rPr lang="fr-FR" sz="2800" dirty="0" smtClean="0"/>
              <a:t> solutions IV</a:t>
            </a:r>
            <a:endParaRPr lang="fr-FR" sz="2800" dirty="0"/>
          </a:p>
        </p:txBody>
      </p:sp>
      <p:sp>
        <p:nvSpPr>
          <p:cNvPr id="4" name="Espace réservé du pied de page 3">
            <a:extLst>
              <a:ext uri="{FF2B5EF4-FFF2-40B4-BE49-F238E27FC236}">
                <a16:creationId xmlns:a16="http://schemas.microsoft.com/office/drawing/2014/main" xmlns="" id="{4AF8FAD3-07FE-484E-AB0A-5F908928B0B8}"/>
              </a:ext>
            </a:extLst>
          </p:cNvPr>
          <p:cNvSpPr>
            <a:spLocks noGrp="1"/>
          </p:cNvSpPr>
          <p:nvPr>
            <p:ph type="ftr" sz="quarter" idx="10"/>
          </p:nvPr>
        </p:nvSpPr>
        <p:spPr/>
        <p:txBody>
          <a:bodyPr/>
          <a:lstStyle/>
          <a:p>
            <a:pPr>
              <a:defRPr/>
            </a:pPr>
            <a:r>
              <a:rPr lang="en-GB"/>
              <a:t>Joint US-CERN-Japan-Russia Int. Acc. School 2019</a:t>
            </a:r>
            <a:endParaRPr lang="en-US" dirty="0"/>
          </a:p>
        </p:txBody>
      </p:sp>
      <p:sp>
        <p:nvSpPr>
          <p:cNvPr id="5" name="Espace réservé de la date 4">
            <a:extLst>
              <a:ext uri="{FF2B5EF4-FFF2-40B4-BE49-F238E27FC236}">
                <a16:creationId xmlns:a16="http://schemas.microsoft.com/office/drawing/2014/main" xmlns="" id="{4C712254-A882-9B46-ADD6-ADE5D5BC50D2}"/>
              </a:ext>
            </a:extLst>
          </p:cNvPr>
          <p:cNvSpPr>
            <a:spLocks noGrp="1"/>
          </p:cNvSpPr>
          <p:nvPr>
            <p:ph type="dt" sz="half" idx="11"/>
          </p:nvPr>
        </p:nvSpPr>
        <p:spPr/>
        <p:txBody>
          <a:bodyPr/>
          <a:lstStyle/>
          <a:p>
            <a:pPr>
              <a:defRPr/>
            </a:pPr>
            <a:r>
              <a:rPr lang="en-US" smtClean="0"/>
              <a:t>30.10.2019</a:t>
            </a:r>
            <a:endParaRPr lang="en-US"/>
          </a:p>
        </p:txBody>
      </p:sp>
      <p:sp>
        <p:nvSpPr>
          <p:cNvPr id="6" name="Espace réservé du numéro de diapositive 5">
            <a:extLst>
              <a:ext uri="{FF2B5EF4-FFF2-40B4-BE49-F238E27FC236}">
                <a16:creationId xmlns:a16="http://schemas.microsoft.com/office/drawing/2014/main" xmlns="" id="{3F65090C-B277-C84A-8308-20723C5ACB2B}"/>
              </a:ext>
            </a:extLst>
          </p:cNvPr>
          <p:cNvSpPr>
            <a:spLocks noGrp="1"/>
          </p:cNvSpPr>
          <p:nvPr>
            <p:ph type="sldNum" sz="quarter" idx="12"/>
          </p:nvPr>
        </p:nvSpPr>
        <p:spPr/>
        <p:txBody>
          <a:bodyPr/>
          <a:lstStyle/>
          <a:p>
            <a:pPr>
              <a:defRPr/>
            </a:pPr>
            <a:fld id="{F53740EC-8B5A-4683-BF14-CBE7C7FA6F61}" type="slidenum">
              <a:rPr lang="en-US" smtClean="0"/>
              <a:pPr>
                <a:defRPr/>
              </a:pPr>
              <a:t>11</a:t>
            </a:fld>
            <a:endParaRPr lang="en-US"/>
          </a:p>
        </p:txBody>
      </p:sp>
      <p:sp>
        <p:nvSpPr>
          <p:cNvPr id="7" name="Content Placeholder 6"/>
          <p:cNvSpPr>
            <a:spLocks noGrp="1"/>
          </p:cNvSpPr>
          <p:nvPr>
            <p:ph idx="1"/>
          </p:nvPr>
        </p:nvSpPr>
        <p:spPr>
          <a:xfrm>
            <a:off x="594730" y="980728"/>
            <a:ext cx="7954540" cy="5184576"/>
          </a:xfrm>
        </p:spPr>
        <p:txBody>
          <a:bodyPr/>
          <a:lstStyle/>
          <a:p>
            <a:r>
              <a:rPr lang="en-GB" sz="2400" dirty="0" smtClean="0"/>
              <a:t>Vacuum</a:t>
            </a:r>
          </a:p>
          <a:p>
            <a:pPr lvl="1"/>
            <a:r>
              <a:rPr lang="en-GB" sz="2000" dirty="0" smtClean="0"/>
              <a:t>The proper understanding of vacuum dynamics and their improvement was a key R&amp;D issue (led by E. Fischer +VAC group)</a:t>
            </a:r>
          </a:p>
          <a:p>
            <a:pPr lvl="2"/>
            <a:r>
              <a:rPr lang="en-GB" sz="1600" dirty="0" smtClean="0"/>
              <a:t>Glow discharge cleaning</a:t>
            </a:r>
          </a:p>
          <a:p>
            <a:pPr lvl="2"/>
            <a:r>
              <a:rPr lang="en-GB" sz="1600" dirty="0" smtClean="0"/>
              <a:t>Already at this time: electron cloud</a:t>
            </a:r>
          </a:p>
          <a:p>
            <a:pPr lvl="2"/>
            <a:r>
              <a:rPr lang="en-GB" sz="1600" dirty="0" smtClean="0"/>
              <a:t>Clearing electrodes (metallic, thus not “invisible” and acting as resonant PU)</a:t>
            </a:r>
          </a:p>
          <a:p>
            <a:pPr lvl="2"/>
            <a:r>
              <a:rPr lang="en-GB" sz="1600" dirty="0" smtClean="0"/>
              <a:t>Electron-proton instabilities</a:t>
            </a:r>
          </a:p>
          <a:p>
            <a:pPr lvl="1"/>
            <a:r>
              <a:rPr lang="en-GB" sz="2000" dirty="0" smtClean="0"/>
              <a:t>Each progress was investigated by a “vacuum run”</a:t>
            </a:r>
          </a:p>
          <a:p>
            <a:pPr lvl="2"/>
            <a:r>
              <a:rPr lang="en-GB" sz="1600" dirty="0" smtClean="0"/>
              <a:t>There OP had the task to use all aspects of beam dynamics, beam operation </a:t>
            </a:r>
            <a:r>
              <a:rPr lang="en-GB" sz="1600" dirty="0" err="1" smtClean="0"/>
              <a:t>etc</a:t>
            </a:r>
            <a:endParaRPr lang="en-GB" sz="1600" dirty="0" smtClean="0"/>
          </a:p>
          <a:p>
            <a:pPr lvl="2"/>
            <a:r>
              <a:rPr lang="en-GB" sz="1600" dirty="0" smtClean="0"/>
              <a:t>Specially developed MD settings for this kind of run</a:t>
            </a:r>
          </a:p>
          <a:p>
            <a:pPr lvl="2"/>
            <a:r>
              <a:rPr lang="en-GB" sz="1600" dirty="0" smtClean="0"/>
              <a:t>And try to exceed the last beam intensity records until finally vacuum collapses</a:t>
            </a:r>
          </a:p>
          <a:p>
            <a:pPr lvl="2"/>
            <a:r>
              <a:rPr lang="en-GB" sz="1600" dirty="0" smtClean="0"/>
              <a:t>And this time gas desorption (when particles hit the </a:t>
            </a:r>
            <a:r>
              <a:rPr lang="en-GB" sz="1600" dirty="0" err="1" smtClean="0"/>
              <a:t>beampipe</a:t>
            </a:r>
            <a:r>
              <a:rPr lang="en-GB" sz="1600" dirty="0" smtClean="0"/>
              <a:t> and liberate gas) from certain  surfaces treatments of the </a:t>
            </a:r>
            <a:r>
              <a:rPr lang="en-GB" sz="1600" dirty="0" err="1" smtClean="0"/>
              <a:t>beampipe</a:t>
            </a:r>
            <a:r>
              <a:rPr lang="en-GB" sz="1600" dirty="0" smtClean="0"/>
              <a:t> became a relevant issue (later followed up by E. Mahner) </a:t>
            </a:r>
          </a:p>
          <a:p>
            <a:pPr lvl="2"/>
            <a:r>
              <a:rPr lang="en-GB" sz="1600" dirty="0" smtClean="0"/>
              <a:t>Of course sometimes the beam was lost before the last records were </a:t>
            </a:r>
            <a:r>
              <a:rPr lang="en-GB" sz="1600" dirty="0" err="1" smtClean="0"/>
              <a:t>passed..leading</a:t>
            </a:r>
            <a:r>
              <a:rPr lang="en-GB" sz="1600" dirty="0" smtClean="0"/>
              <a:t> to “</a:t>
            </a:r>
            <a:r>
              <a:rPr lang="en-GB" sz="1600" dirty="0" err="1" smtClean="0"/>
              <a:t>friendly”comments</a:t>
            </a:r>
            <a:r>
              <a:rPr lang="en-GB" sz="1600" dirty="0" smtClean="0"/>
              <a:t> by certain colleagues</a:t>
            </a:r>
          </a:p>
          <a:p>
            <a:pPr lvl="2"/>
            <a:endParaRPr lang="en-GB" sz="1600" dirty="0" smtClean="0"/>
          </a:p>
          <a:p>
            <a:pPr lvl="1"/>
            <a:endParaRPr lang="en-GB" sz="2000" dirty="0" smtClean="0"/>
          </a:p>
          <a:p>
            <a:pPr marL="457200" lvl="1" indent="0">
              <a:buNone/>
            </a:pPr>
            <a:endParaRPr lang="en-GB" sz="2000" dirty="0"/>
          </a:p>
        </p:txBody>
      </p:sp>
    </p:spTree>
    <p:extLst>
      <p:ext uri="{BB962C8B-B14F-4D97-AF65-F5344CB8AC3E}">
        <p14:creationId xmlns:p14="http://schemas.microsoft.com/office/powerpoint/2010/main" val="5777397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F283135-BBDB-8041-B179-E62F1B21D3F9}"/>
              </a:ext>
            </a:extLst>
          </p:cNvPr>
          <p:cNvSpPr>
            <a:spLocks noGrp="1"/>
          </p:cNvSpPr>
          <p:nvPr>
            <p:ph type="title"/>
          </p:nvPr>
        </p:nvSpPr>
        <p:spPr>
          <a:xfrm>
            <a:off x="488156" y="476672"/>
            <a:ext cx="8167688" cy="443136"/>
          </a:xfrm>
        </p:spPr>
        <p:txBody>
          <a:bodyPr/>
          <a:lstStyle/>
          <a:p>
            <a:r>
              <a:rPr lang="fr-FR" sz="2800" dirty="0" smtClean="0"/>
              <a:t>4. </a:t>
            </a:r>
            <a:r>
              <a:rPr lang="fr-FR" sz="2800" dirty="0" err="1" smtClean="0"/>
              <a:t>Some</a:t>
            </a:r>
            <a:r>
              <a:rPr lang="fr-FR" sz="2800" dirty="0" smtClean="0"/>
              <a:t> </a:t>
            </a:r>
            <a:r>
              <a:rPr lang="fr-FR" sz="2800" dirty="0" err="1"/>
              <a:t>r</a:t>
            </a:r>
            <a:r>
              <a:rPr lang="fr-FR" sz="2800" dirty="0" err="1" smtClean="0"/>
              <a:t>easons</a:t>
            </a:r>
            <a:r>
              <a:rPr lang="fr-FR" sz="2800" dirty="0" smtClean="0"/>
              <a:t> for the « explosion » in performance I</a:t>
            </a:r>
            <a:endParaRPr lang="fr-FR" sz="2800" dirty="0"/>
          </a:p>
        </p:txBody>
      </p:sp>
      <p:sp>
        <p:nvSpPr>
          <p:cNvPr id="4" name="Espace réservé du pied de page 3">
            <a:extLst>
              <a:ext uri="{FF2B5EF4-FFF2-40B4-BE49-F238E27FC236}">
                <a16:creationId xmlns:a16="http://schemas.microsoft.com/office/drawing/2014/main" xmlns="" id="{4AF8FAD3-07FE-484E-AB0A-5F908928B0B8}"/>
              </a:ext>
            </a:extLst>
          </p:cNvPr>
          <p:cNvSpPr>
            <a:spLocks noGrp="1"/>
          </p:cNvSpPr>
          <p:nvPr>
            <p:ph type="ftr" sz="quarter" idx="10"/>
          </p:nvPr>
        </p:nvSpPr>
        <p:spPr/>
        <p:txBody>
          <a:bodyPr/>
          <a:lstStyle/>
          <a:p>
            <a:pPr>
              <a:defRPr/>
            </a:pPr>
            <a:r>
              <a:rPr lang="en-GB"/>
              <a:t>Joint US-CERN-Japan-Russia Int. Acc. School 2019</a:t>
            </a:r>
            <a:endParaRPr lang="en-US" dirty="0"/>
          </a:p>
        </p:txBody>
      </p:sp>
      <p:sp>
        <p:nvSpPr>
          <p:cNvPr id="5" name="Espace réservé de la date 4">
            <a:extLst>
              <a:ext uri="{FF2B5EF4-FFF2-40B4-BE49-F238E27FC236}">
                <a16:creationId xmlns:a16="http://schemas.microsoft.com/office/drawing/2014/main" xmlns="" id="{4C712254-A882-9B46-ADD6-ADE5D5BC50D2}"/>
              </a:ext>
            </a:extLst>
          </p:cNvPr>
          <p:cNvSpPr>
            <a:spLocks noGrp="1"/>
          </p:cNvSpPr>
          <p:nvPr>
            <p:ph type="dt" sz="half" idx="11"/>
          </p:nvPr>
        </p:nvSpPr>
        <p:spPr/>
        <p:txBody>
          <a:bodyPr/>
          <a:lstStyle/>
          <a:p>
            <a:pPr>
              <a:defRPr/>
            </a:pPr>
            <a:r>
              <a:rPr lang="en-US" smtClean="0"/>
              <a:t>30.10.2019</a:t>
            </a:r>
            <a:endParaRPr lang="en-US"/>
          </a:p>
        </p:txBody>
      </p:sp>
      <p:sp>
        <p:nvSpPr>
          <p:cNvPr id="6" name="Espace réservé du numéro de diapositive 5">
            <a:extLst>
              <a:ext uri="{FF2B5EF4-FFF2-40B4-BE49-F238E27FC236}">
                <a16:creationId xmlns:a16="http://schemas.microsoft.com/office/drawing/2014/main" xmlns="" id="{3F65090C-B277-C84A-8308-20723C5ACB2B}"/>
              </a:ext>
            </a:extLst>
          </p:cNvPr>
          <p:cNvSpPr>
            <a:spLocks noGrp="1"/>
          </p:cNvSpPr>
          <p:nvPr>
            <p:ph type="sldNum" sz="quarter" idx="12"/>
          </p:nvPr>
        </p:nvSpPr>
        <p:spPr/>
        <p:txBody>
          <a:bodyPr/>
          <a:lstStyle/>
          <a:p>
            <a:pPr>
              <a:defRPr/>
            </a:pPr>
            <a:fld id="{F53740EC-8B5A-4683-BF14-CBE7C7FA6F61}" type="slidenum">
              <a:rPr lang="en-US" smtClean="0"/>
              <a:pPr>
                <a:defRPr/>
              </a:pPr>
              <a:t>12</a:t>
            </a:fld>
            <a:endParaRPr lang="en-US"/>
          </a:p>
        </p:txBody>
      </p:sp>
      <p:sp>
        <p:nvSpPr>
          <p:cNvPr id="7" name="Content Placeholder 6"/>
          <p:cNvSpPr>
            <a:spLocks noGrp="1"/>
          </p:cNvSpPr>
          <p:nvPr>
            <p:ph idx="1"/>
          </p:nvPr>
        </p:nvSpPr>
        <p:spPr>
          <a:xfrm>
            <a:off x="594730" y="980728"/>
            <a:ext cx="7954540" cy="5184576"/>
          </a:xfrm>
        </p:spPr>
        <p:txBody>
          <a:bodyPr/>
          <a:lstStyle/>
          <a:p>
            <a:r>
              <a:rPr lang="en-GB" sz="2400" dirty="0" smtClean="0"/>
              <a:t>Improvements in the use of existing hardware</a:t>
            </a:r>
          </a:p>
          <a:p>
            <a:pPr lvl="1"/>
            <a:r>
              <a:rPr lang="en-GB" sz="2000" dirty="0" smtClean="0"/>
              <a:t>Progress in the understanding of beam dynamics</a:t>
            </a:r>
          </a:p>
          <a:p>
            <a:pPr lvl="1"/>
            <a:r>
              <a:rPr lang="en-GB" sz="2000" dirty="0" smtClean="0"/>
              <a:t>Refining all beam control processes to a high degree of accuracy</a:t>
            </a:r>
          </a:p>
          <a:p>
            <a:pPr lvl="1"/>
            <a:r>
              <a:rPr lang="en-GB" sz="2000" dirty="0" smtClean="0"/>
              <a:t>Flexible and intelligent Controls (they would even today still be competitive , some experts say…)</a:t>
            </a:r>
          </a:p>
          <a:p>
            <a:pPr lvl="2"/>
            <a:r>
              <a:rPr lang="en-GB" sz="1600" dirty="0" smtClean="0"/>
              <a:t>That’s why the  ION operation was considered a “non challenge”</a:t>
            </a:r>
          </a:p>
          <a:p>
            <a:pPr lvl="1"/>
            <a:r>
              <a:rPr lang="en-GB" sz="2000" dirty="0" smtClean="0"/>
              <a:t>This learning curve was not so much different from other machines, except this was the FIRST proton collider and everything had to learned…</a:t>
            </a:r>
          </a:p>
          <a:p>
            <a:pPr lvl="1"/>
            <a:r>
              <a:rPr lang="en-GB" sz="2000" dirty="0" smtClean="0"/>
              <a:t>Many things learned on this proton-proton collider operation were later taken into consideration for the construction of the SPS, the AA, LEP and also the LHC </a:t>
            </a:r>
          </a:p>
          <a:p>
            <a:pPr lvl="1"/>
            <a:endParaRPr lang="en-GB" sz="2000" dirty="0" smtClean="0"/>
          </a:p>
          <a:p>
            <a:pPr lvl="1"/>
            <a:endParaRPr lang="en-GB" sz="2000" dirty="0" smtClean="0"/>
          </a:p>
          <a:p>
            <a:pPr lvl="1"/>
            <a:endParaRPr lang="en-GB" sz="2000" dirty="0" smtClean="0"/>
          </a:p>
          <a:p>
            <a:pPr lvl="1"/>
            <a:endParaRPr lang="en-GB" sz="2000" dirty="0"/>
          </a:p>
        </p:txBody>
      </p:sp>
    </p:spTree>
    <p:extLst>
      <p:ext uri="{BB962C8B-B14F-4D97-AF65-F5344CB8AC3E}">
        <p14:creationId xmlns:p14="http://schemas.microsoft.com/office/powerpoint/2010/main" val="33908998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F283135-BBDB-8041-B179-E62F1B21D3F9}"/>
              </a:ext>
            </a:extLst>
          </p:cNvPr>
          <p:cNvSpPr>
            <a:spLocks noGrp="1"/>
          </p:cNvSpPr>
          <p:nvPr>
            <p:ph type="title"/>
          </p:nvPr>
        </p:nvSpPr>
        <p:spPr>
          <a:xfrm>
            <a:off x="442621" y="476672"/>
            <a:ext cx="8258758" cy="443136"/>
          </a:xfrm>
        </p:spPr>
        <p:txBody>
          <a:bodyPr/>
          <a:lstStyle/>
          <a:p>
            <a:r>
              <a:rPr lang="fr-FR" sz="2800" dirty="0" smtClean="0"/>
              <a:t> 4. </a:t>
            </a:r>
            <a:r>
              <a:rPr lang="fr-FR" sz="2800" dirty="0" err="1" smtClean="0"/>
              <a:t>Some</a:t>
            </a:r>
            <a:r>
              <a:rPr lang="fr-FR" sz="2800" dirty="0" smtClean="0"/>
              <a:t> </a:t>
            </a:r>
            <a:r>
              <a:rPr lang="fr-FR" sz="2800" dirty="0" err="1"/>
              <a:t>r</a:t>
            </a:r>
            <a:r>
              <a:rPr lang="fr-FR" sz="2800" dirty="0" err="1" smtClean="0"/>
              <a:t>easons</a:t>
            </a:r>
            <a:r>
              <a:rPr lang="fr-FR" sz="2800" dirty="0" smtClean="0"/>
              <a:t> for the « explosion » in performance II</a:t>
            </a:r>
            <a:endParaRPr lang="fr-FR" sz="2800" dirty="0"/>
          </a:p>
        </p:txBody>
      </p:sp>
      <p:sp>
        <p:nvSpPr>
          <p:cNvPr id="4" name="Espace réservé du pied de page 3">
            <a:extLst>
              <a:ext uri="{FF2B5EF4-FFF2-40B4-BE49-F238E27FC236}">
                <a16:creationId xmlns:a16="http://schemas.microsoft.com/office/drawing/2014/main" xmlns="" id="{4AF8FAD3-07FE-484E-AB0A-5F908928B0B8}"/>
              </a:ext>
            </a:extLst>
          </p:cNvPr>
          <p:cNvSpPr>
            <a:spLocks noGrp="1"/>
          </p:cNvSpPr>
          <p:nvPr>
            <p:ph type="ftr" sz="quarter" idx="10"/>
          </p:nvPr>
        </p:nvSpPr>
        <p:spPr/>
        <p:txBody>
          <a:bodyPr/>
          <a:lstStyle/>
          <a:p>
            <a:pPr>
              <a:defRPr/>
            </a:pPr>
            <a:r>
              <a:rPr lang="en-GB"/>
              <a:t>Joint US-CERN-Japan-Russia Int. Acc. School 2019</a:t>
            </a:r>
            <a:endParaRPr lang="en-US" dirty="0"/>
          </a:p>
        </p:txBody>
      </p:sp>
      <p:sp>
        <p:nvSpPr>
          <p:cNvPr id="5" name="Espace réservé de la date 4">
            <a:extLst>
              <a:ext uri="{FF2B5EF4-FFF2-40B4-BE49-F238E27FC236}">
                <a16:creationId xmlns:a16="http://schemas.microsoft.com/office/drawing/2014/main" xmlns="" id="{4C712254-A882-9B46-ADD6-ADE5D5BC50D2}"/>
              </a:ext>
            </a:extLst>
          </p:cNvPr>
          <p:cNvSpPr>
            <a:spLocks noGrp="1"/>
          </p:cNvSpPr>
          <p:nvPr>
            <p:ph type="dt" sz="half" idx="11"/>
          </p:nvPr>
        </p:nvSpPr>
        <p:spPr/>
        <p:txBody>
          <a:bodyPr/>
          <a:lstStyle/>
          <a:p>
            <a:pPr>
              <a:defRPr/>
            </a:pPr>
            <a:r>
              <a:rPr lang="en-US" smtClean="0"/>
              <a:t>30.10.2019</a:t>
            </a:r>
            <a:endParaRPr lang="en-US"/>
          </a:p>
        </p:txBody>
      </p:sp>
      <p:sp>
        <p:nvSpPr>
          <p:cNvPr id="6" name="Espace réservé du numéro de diapositive 5">
            <a:extLst>
              <a:ext uri="{FF2B5EF4-FFF2-40B4-BE49-F238E27FC236}">
                <a16:creationId xmlns:a16="http://schemas.microsoft.com/office/drawing/2014/main" xmlns="" id="{3F65090C-B277-C84A-8308-20723C5ACB2B}"/>
              </a:ext>
            </a:extLst>
          </p:cNvPr>
          <p:cNvSpPr>
            <a:spLocks noGrp="1"/>
          </p:cNvSpPr>
          <p:nvPr>
            <p:ph type="sldNum" sz="quarter" idx="12"/>
          </p:nvPr>
        </p:nvSpPr>
        <p:spPr/>
        <p:txBody>
          <a:bodyPr/>
          <a:lstStyle/>
          <a:p>
            <a:pPr>
              <a:defRPr/>
            </a:pPr>
            <a:fld id="{F53740EC-8B5A-4683-BF14-CBE7C7FA6F61}" type="slidenum">
              <a:rPr lang="en-US" smtClean="0"/>
              <a:pPr>
                <a:defRPr/>
              </a:pPr>
              <a:t>13</a:t>
            </a:fld>
            <a:endParaRPr lang="en-US"/>
          </a:p>
        </p:txBody>
      </p:sp>
      <p:sp>
        <p:nvSpPr>
          <p:cNvPr id="7" name="Content Placeholder 6"/>
          <p:cNvSpPr>
            <a:spLocks noGrp="1"/>
          </p:cNvSpPr>
          <p:nvPr>
            <p:ph idx="1"/>
          </p:nvPr>
        </p:nvSpPr>
        <p:spPr>
          <a:xfrm>
            <a:off x="594730" y="980728"/>
            <a:ext cx="7954540" cy="5184576"/>
          </a:xfrm>
        </p:spPr>
        <p:txBody>
          <a:bodyPr/>
          <a:lstStyle/>
          <a:p>
            <a:r>
              <a:rPr lang="en-GB" sz="2400" dirty="0" smtClean="0"/>
              <a:t>Beam observation/diagnostics as key factor</a:t>
            </a:r>
          </a:p>
          <a:p>
            <a:pPr lvl="1"/>
            <a:r>
              <a:rPr lang="en-GB" sz="2000" dirty="0" smtClean="0"/>
              <a:t>Continuously pushed for better accuracy and performance</a:t>
            </a:r>
          </a:p>
          <a:p>
            <a:pPr lvl="1"/>
            <a:r>
              <a:rPr lang="en-GB" sz="2000" dirty="0" smtClean="0"/>
              <a:t>Ultimate use of the data content of </a:t>
            </a:r>
            <a:r>
              <a:rPr lang="en-GB" sz="2000" dirty="0" err="1" smtClean="0"/>
              <a:t>Schottky</a:t>
            </a:r>
            <a:r>
              <a:rPr lang="en-GB" sz="2000" dirty="0" smtClean="0"/>
              <a:t> signals and later beam transfer functions</a:t>
            </a:r>
          </a:p>
          <a:p>
            <a:pPr lvl="2"/>
            <a:r>
              <a:rPr lang="en-GB" sz="1600" dirty="0" smtClean="0"/>
              <a:t>Single beam/single plane for observation of particle densities, tunes, resonances and the impact of the machine impedance.</a:t>
            </a:r>
          </a:p>
          <a:p>
            <a:pPr lvl="2"/>
            <a:r>
              <a:rPr lang="en-GB" sz="1600" dirty="0" smtClean="0"/>
              <a:t>Single beam and coupling between horizontal and vertical plane for refined non-destructive </a:t>
            </a:r>
            <a:r>
              <a:rPr lang="en-GB" sz="1600" dirty="0" err="1" smtClean="0"/>
              <a:t>betatron</a:t>
            </a:r>
            <a:r>
              <a:rPr lang="en-GB" sz="1600" dirty="0" smtClean="0"/>
              <a:t>  coupling measurement and minimisation, reducing thereby the background of the experiment.</a:t>
            </a:r>
          </a:p>
          <a:p>
            <a:pPr lvl="2"/>
            <a:r>
              <a:rPr lang="en-GB" sz="1600" dirty="0" smtClean="0"/>
              <a:t>Two-beam </a:t>
            </a:r>
            <a:r>
              <a:rPr lang="en-GB" sz="1600" dirty="0"/>
              <a:t>t</a:t>
            </a:r>
            <a:r>
              <a:rPr lang="en-GB" sz="1600" dirty="0" smtClean="0"/>
              <a:t>ransfer </a:t>
            </a:r>
            <a:r>
              <a:rPr lang="en-GB" sz="1600" dirty="0"/>
              <a:t>function for the stability of the colliding beam systems </a:t>
            </a:r>
            <a:r>
              <a:rPr lang="en-GB" sz="1600" dirty="0" smtClean="0"/>
              <a:t> and as a  </a:t>
            </a:r>
            <a:r>
              <a:rPr lang="en-GB" sz="1600" dirty="0"/>
              <a:t>novel </a:t>
            </a:r>
            <a:r>
              <a:rPr lang="en-GB" sz="1600" dirty="0" smtClean="0"/>
              <a:t>observable, </a:t>
            </a:r>
            <a:r>
              <a:rPr lang="en-GB" sz="1600" dirty="0"/>
              <a:t>to measure and optimize </a:t>
            </a:r>
            <a:r>
              <a:rPr lang="en-GB" sz="1600" dirty="0" smtClean="0"/>
              <a:t>luminosity by a “van der Meer scan”, immune to beam background experienced by physics detectors.</a:t>
            </a:r>
          </a:p>
          <a:p>
            <a:pPr lvl="2"/>
            <a:endParaRPr lang="en-GB" sz="1600" dirty="0" smtClean="0"/>
          </a:p>
          <a:p>
            <a:pPr lvl="1"/>
            <a:r>
              <a:rPr lang="en-GB" sz="2000" dirty="0" smtClean="0"/>
              <a:t>Generation </a:t>
            </a:r>
            <a:r>
              <a:rPr lang="en-GB" sz="2000" dirty="0"/>
              <a:t>of sophisticated data (stability diagram in direct display) and thus acting directly to maximize transverse </a:t>
            </a:r>
            <a:r>
              <a:rPr lang="en-GB" sz="2000" dirty="0" smtClean="0"/>
              <a:t>stability</a:t>
            </a:r>
          </a:p>
          <a:p>
            <a:pPr marL="457200" lvl="1" indent="0">
              <a:buNone/>
            </a:pPr>
            <a:endParaRPr lang="en-GB" sz="2000" dirty="0"/>
          </a:p>
          <a:p>
            <a:pPr marL="0" indent="0">
              <a:buNone/>
            </a:pPr>
            <a:r>
              <a:rPr lang="en-GB" sz="2000" dirty="0" smtClean="0"/>
              <a:t>	</a:t>
            </a:r>
          </a:p>
          <a:p>
            <a:pPr lvl="1"/>
            <a:endParaRPr lang="en-GB" sz="2000" dirty="0" smtClean="0"/>
          </a:p>
          <a:p>
            <a:pPr lvl="1"/>
            <a:endParaRPr lang="en-GB" sz="2000" dirty="0" smtClean="0"/>
          </a:p>
          <a:p>
            <a:pPr lvl="1"/>
            <a:endParaRPr lang="en-GB" sz="2000" dirty="0"/>
          </a:p>
        </p:txBody>
      </p:sp>
    </p:spTree>
    <p:extLst>
      <p:ext uri="{BB962C8B-B14F-4D97-AF65-F5344CB8AC3E}">
        <p14:creationId xmlns:p14="http://schemas.microsoft.com/office/powerpoint/2010/main" val="36014108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F283135-BBDB-8041-B179-E62F1B21D3F9}"/>
              </a:ext>
            </a:extLst>
          </p:cNvPr>
          <p:cNvSpPr>
            <a:spLocks noGrp="1"/>
          </p:cNvSpPr>
          <p:nvPr>
            <p:ph type="title"/>
          </p:nvPr>
        </p:nvSpPr>
        <p:spPr>
          <a:xfrm>
            <a:off x="387233" y="461733"/>
            <a:ext cx="8297750" cy="443136"/>
          </a:xfrm>
        </p:spPr>
        <p:txBody>
          <a:bodyPr/>
          <a:lstStyle/>
          <a:p>
            <a:r>
              <a:rPr lang="fr-FR" sz="2800" dirty="0" smtClean="0"/>
              <a:t> 4.Some </a:t>
            </a:r>
            <a:r>
              <a:rPr lang="fr-FR" sz="2800" dirty="0" err="1"/>
              <a:t>r</a:t>
            </a:r>
            <a:r>
              <a:rPr lang="fr-FR" sz="2800" dirty="0" err="1" smtClean="0"/>
              <a:t>easons</a:t>
            </a:r>
            <a:r>
              <a:rPr lang="fr-FR" sz="2800" dirty="0" smtClean="0"/>
              <a:t> for the « explosion » in performance III</a:t>
            </a:r>
            <a:endParaRPr lang="fr-FR" sz="2800" dirty="0"/>
          </a:p>
        </p:txBody>
      </p:sp>
      <p:sp>
        <p:nvSpPr>
          <p:cNvPr id="4" name="Espace réservé du pied de page 3">
            <a:extLst>
              <a:ext uri="{FF2B5EF4-FFF2-40B4-BE49-F238E27FC236}">
                <a16:creationId xmlns:a16="http://schemas.microsoft.com/office/drawing/2014/main" xmlns="" id="{4AF8FAD3-07FE-484E-AB0A-5F908928B0B8}"/>
              </a:ext>
            </a:extLst>
          </p:cNvPr>
          <p:cNvSpPr>
            <a:spLocks noGrp="1"/>
          </p:cNvSpPr>
          <p:nvPr>
            <p:ph type="ftr" sz="quarter" idx="10"/>
          </p:nvPr>
        </p:nvSpPr>
        <p:spPr/>
        <p:txBody>
          <a:bodyPr/>
          <a:lstStyle/>
          <a:p>
            <a:pPr>
              <a:defRPr/>
            </a:pPr>
            <a:r>
              <a:rPr lang="en-GB"/>
              <a:t>Joint US-CERN-Japan-Russia Int. Acc. School 2019</a:t>
            </a:r>
            <a:endParaRPr lang="en-US" dirty="0"/>
          </a:p>
        </p:txBody>
      </p:sp>
      <p:sp>
        <p:nvSpPr>
          <p:cNvPr id="5" name="Espace réservé de la date 4">
            <a:extLst>
              <a:ext uri="{FF2B5EF4-FFF2-40B4-BE49-F238E27FC236}">
                <a16:creationId xmlns:a16="http://schemas.microsoft.com/office/drawing/2014/main" xmlns="" id="{4C712254-A882-9B46-ADD6-ADE5D5BC50D2}"/>
              </a:ext>
            </a:extLst>
          </p:cNvPr>
          <p:cNvSpPr>
            <a:spLocks noGrp="1"/>
          </p:cNvSpPr>
          <p:nvPr>
            <p:ph type="dt" sz="half" idx="11"/>
          </p:nvPr>
        </p:nvSpPr>
        <p:spPr/>
        <p:txBody>
          <a:bodyPr/>
          <a:lstStyle/>
          <a:p>
            <a:pPr>
              <a:defRPr/>
            </a:pPr>
            <a:r>
              <a:rPr lang="en-US" smtClean="0"/>
              <a:t>30.10.2019</a:t>
            </a:r>
            <a:endParaRPr lang="en-US"/>
          </a:p>
        </p:txBody>
      </p:sp>
      <p:sp>
        <p:nvSpPr>
          <p:cNvPr id="6" name="Espace réservé du numéro de diapositive 5">
            <a:extLst>
              <a:ext uri="{FF2B5EF4-FFF2-40B4-BE49-F238E27FC236}">
                <a16:creationId xmlns:a16="http://schemas.microsoft.com/office/drawing/2014/main" xmlns="" id="{3F65090C-B277-C84A-8308-20723C5ACB2B}"/>
              </a:ext>
            </a:extLst>
          </p:cNvPr>
          <p:cNvSpPr>
            <a:spLocks noGrp="1"/>
          </p:cNvSpPr>
          <p:nvPr>
            <p:ph type="sldNum" sz="quarter" idx="12"/>
          </p:nvPr>
        </p:nvSpPr>
        <p:spPr/>
        <p:txBody>
          <a:bodyPr/>
          <a:lstStyle/>
          <a:p>
            <a:pPr>
              <a:defRPr/>
            </a:pPr>
            <a:fld id="{F53740EC-8B5A-4683-BF14-CBE7C7FA6F61}" type="slidenum">
              <a:rPr lang="en-US" smtClean="0"/>
              <a:pPr>
                <a:defRPr/>
              </a:pPr>
              <a:t>14</a:t>
            </a:fld>
            <a:endParaRPr lang="en-US"/>
          </a:p>
        </p:txBody>
      </p:sp>
      <p:sp>
        <p:nvSpPr>
          <p:cNvPr id="7" name="Content Placeholder 6"/>
          <p:cNvSpPr>
            <a:spLocks noGrp="1"/>
          </p:cNvSpPr>
          <p:nvPr>
            <p:ph idx="1"/>
          </p:nvPr>
        </p:nvSpPr>
        <p:spPr>
          <a:xfrm>
            <a:off x="558838" y="836711"/>
            <a:ext cx="7954540" cy="5687911"/>
          </a:xfrm>
        </p:spPr>
        <p:txBody>
          <a:bodyPr/>
          <a:lstStyle/>
          <a:p>
            <a:r>
              <a:rPr lang="en-GB" sz="2400" dirty="0" smtClean="0"/>
              <a:t>New concepts</a:t>
            </a:r>
          </a:p>
          <a:p>
            <a:pPr lvl="1"/>
            <a:r>
              <a:rPr lang="en-GB" sz="2000" dirty="0" smtClean="0"/>
              <a:t>Steel based low beta insertion and its (incomplete) matching with the lattice</a:t>
            </a:r>
          </a:p>
          <a:p>
            <a:pPr lvl="1"/>
            <a:r>
              <a:rPr lang="en-GB" sz="2000" dirty="0" smtClean="0"/>
              <a:t>This was the first kind of a low beta insertion in a </a:t>
            </a:r>
            <a:r>
              <a:rPr lang="en-GB" sz="2000" b="1" dirty="0" smtClean="0"/>
              <a:t>proton collider</a:t>
            </a:r>
          </a:p>
          <a:p>
            <a:pPr lvl="2"/>
            <a:r>
              <a:rPr lang="en-GB" sz="1600" dirty="0" smtClean="0"/>
              <a:t>Notice: The first low beta insertion bad been used in the by-pass of the Cambridge electron accelerator</a:t>
            </a:r>
          </a:p>
          <a:p>
            <a:pPr lvl="1"/>
            <a:r>
              <a:rPr lang="en-GB" sz="2000" dirty="0" smtClean="0"/>
              <a:t>Here the absence of synchrotron damping (like in electron machines) would not wipe out the effect of (magnetic) nonlinearities;</a:t>
            </a:r>
          </a:p>
          <a:p>
            <a:pPr lvl="1"/>
            <a:r>
              <a:rPr lang="en-GB" sz="2000" dirty="0" smtClean="0"/>
              <a:t>The superconducting low beta insertion (for the first time)</a:t>
            </a:r>
          </a:p>
          <a:p>
            <a:pPr lvl="1"/>
            <a:r>
              <a:rPr lang="en-GB" sz="2000" dirty="0" smtClean="0"/>
              <a:t>Vacuum vessel processing (in situ high temp. bake-out and plasma discharge) leading to a huge improvement of vacuum quality; a prerequisite for the AA(antiproton accumulator)</a:t>
            </a:r>
          </a:p>
          <a:p>
            <a:pPr lvl="2"/>
            <a:r>
              <a:rPr lang="en-GB" sz="1600" dirty="0" smtClean="0"/>
              <a:t>This vacuum improvement did amount to more than one order of magnitude, reaching well into the low 10E</a:t>
            </a:r>
            <a:r>
              <a:rPr lang="en-GB" sz="1600" baseline="30000" dirty="0" smtClean="0"/>
              <a:t>-12</a:t>
            </a:r>
            <a:r>
              <a:rPr lang="en-GB" sz="1600" dirty="0" smtClean="0"/>
              <a:t> </a:t>
            </a:r>
            <a:r>
              <a:rPr lang="en-GB" sz="1600" dirty="0" err="1" smtClean="0"/>
              <a:t>Torr</a:t>
            </a:r>
            <a:r>
              <a:rPr lang="en-GB" sz="1600" dirty="0" smtClean="0"/>
              <a:t> (mbar) region</a:t>
            </a:r>
          </a:p>
          <a:p>
            <a:pPr lvl="2"/>
            <a:r>
              <a:rPr lang="en-GB" sz="1600" dirty="0" smtClean="0"/>
              <a:t>Experiments complained about background when the beam lifetime fell below 4 months (!!!) despite collimation</a:t>
            </a:r>
          </a:p>
          <a:p>
            <a:pPr lvl="1"/>
            <a:r>
              <a:rPr lang="en-GB" sz="2000" dirty="0" smtClean="0"/>
              <a:t>The </a:t>
            </a:r>
            <a:r>
              <a:rPr lang="en-GB" sz="2000" dirty="0"/>
              <a:t>e</a:t>
            </a:r>
            <a:r>
              <a:rPr lang="en-GB" sz="2000" dirty="0" smtClean="0"/>
              <a:t>vidence of </a:t>
            </a:r>
            <a:r>
              <a:rPr lang="en-GB" sz="2000" dirty="0" err="1" smtClean="0"/>
              <a:t>Schottky</a:t>
            </a:r>
            <a:r>
              <a:rPr lang="en-GB" sz="2000" dirty="0" smtClean="0"/>
              <a:t> signals opened the door to stochastic cooling</a:t>
            </a:r>
          </a:p>
          <a:p>
            <a:pPr lvl="1"/>
            <a:endParaRPr lang="en-GB" sz="2000" dirty="0" smtClean="0"/>
          </a:p>
          <a:p>
            <a:pPr lvl="1"/>
            <a:endParaRPr lang="en-GB" sz="2000" dirty="0" smtClean="0"/>
          </a:p>
          <a:p>
            <a:pPr lvl="1"/>
            <a:endParaRPr lang="en-GB" sz="2000" dirty="0" smtClean="0"/>
          </a:p>
          <a:p>
            <a:pPr lvl="1"/>
            <a:endParaRPr lang="en-GB" sz="2000" dirty="0"/>
          </a:p>
        </p:txBody>
      </p:sp>
    </p:spTree>
    <p:extLst>
      <p:ext uri="{BB962C8B-B14F-4D97-AF65-F5344CB8AC3E}">
        <p14:creationId xmlns:p14="http://schemas.microsoft.com/office/powerpoint/2010/main" val="8996148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F283135-BBDB-8041-B179-E62F1B21D3F9}"/>
              </a:ext>
            </a:extLst>
          </p:cNvPr>
          <p:cNvSpPr>
            <a:spLocks noGrp="1"/>
          </p:cNvSpPr>
          <p:nvPr>
            <p:ph type="title"/>
          </p:nvPr>
        </p:nvSpPr>
        <p:spPr>
          <a:xfrm>
            <a:off x="387233" y="560905"/>
            <a:ext cx="8297750" cy="443136"/>
          </a:xfrm>
        </p:spPr>
        <p:txBody>
          <a:bodyPr/>
          <a:lstStyle/>
          <a:p>
            <a:r>
              <a:rPr lang="fr-FR" sz="2800" dirty="0" smtClean="0"/>
              <a:t> </a:t>
            </a:r>
            <a:r>
              <a:rPr lang="fr-FR" sz="2800" dirty="0"/>
              <a:t>5</a:t>
            </a:r>
            <a:r>
              <a:rPr lang="fr-FR" sz="2800" dirty="0" smtClean="0"/>
              <a:t>.The ion </a:t>
            </a:r>
            <a:r>
              <a:rPr lang="fr-FR" sz="2800" dirty="0" err="1" smtClean="0"/>
              <a:t>operation</a:t>
            </a:r>
            <a:r>
              <a:rPr lang="fr-FR" sz="2800" dirty="0" smtClean="0"/>
              <a:t> (I)</a:t>
            </a:r>
            <a:endParaRPr lang="fr-FR" sz="2800" dirty="0"/>
          </a:p>
        </p:txBody>
      </p:sp>
      <p:sp>
        <p:nvSpPr>
          <p:cNvPr id="4" name="Espace réservé du pied de page 3">
            <a:extLst>
              <a:ext uri="{FF2B5EF4-FFF2-40B4-BE49-F238E27FC236}">
                <a16:creationId xmlns:a16="http://schemas.microsoft.com/office/drawing/2014/main" xmlns="" id="{4AF8FAD3-07FE-484E-AB0A-5F908928B0B8}"/>
              </a:ext>
            </a:extLst>
          </p:cNvPr>
          <p:cNvSpPr>
            <a:spLocks noGrp="1"/>
          </p:cNvSpPr>
          <p:nvPr>
            <p:ph type="ftr" sz="quarter" idx="10"/>
          </p:nvPr>
        </p:nvSpPr>
        <p:spPr/>
        <p:txBody>
          <a:bodyPr/>
          <a:lstStyle/>
          <a:p>
            <a:pPr>
              <a:defRPr/>
            </a:pPr>
            <a:r>
              <a:rPr lang="en-GB"/>
              <a:t>Joint US-CERN-Japan-Russia Int. Acc. School 2019</a:t>
            </a:r>
            <a:endParaRPr lang="en-US" dirty="0"/>
          </a:p>
        </p:txBody>
      </p:sp>
      <p:sp>
        <p:nvSpPr>
          <p:cNvPr id="5" name="Espace réservé de la date 4">
            <a:extLst>
              <a:ext uri="{FF2B5EF4-FFF2-40B4-BE49-F238E27FC236}">
                <a16:creationId xmlns:a16="http://schemas.microsoft.com/office/drawing/2014/main" xmlns="" id="{4C712254-A882-9B46-ADD6-ADE5D5BC50D2}"/>
              </a:ext>
            </a:extLst>
          </p:cNvPr>
          <p:cNvSpPr>
            <a:spLocks noGrp="1"/>
          </p:cNvSpPr>
          <p:nvPr>
            <p:ph type="dt" sz="half" idx="11"/>
          </p:nvPr>
        </p:nvSpPr>
        <p:spPr/>
        <p:txBody>
          <a:bodyPr/>
          <a:lstStyle/>
          <a:p>
            <a:pPr>
              <a:defRPr/>
            </a:pPr>
            <a:r>
              <a:rPr lang="en-US" smtClean="0"/>
              <a:t>30.10.2019</a:t>
            </a:r>
            <a:endParaRPr lang="en-US"/>
          </a:p>
        </p:txBody>
      </p:sp>
      <p:sp>
        <p:nvSpPr>
          <p:cNvPr id="6" name="Espace réservé du numéro de diapositive 5">
            <a:extLst>
              <a:ext uri="{FF2B5EF4-FFF2-40B4-BE49-F238E27FC236}">
                <a16:creationId xmlns:a16="http://schemas.microsoft.com/office/drawing/2014/main" xmlns="" id="{3F65090C-B277-C84A-8308-20723C5ACB2B}"/>
              </a:ext>
            </a:extLst>
          </p:cNvPr>
          <p:cNvSpPr>
            <a:spLocks noGrp="1"/>
          </p:cNvSpPr>
          <p:nvPr>
            <p:ph type="sldNum" sz="quarter" idx="12"/>
          </p:nvPr>
        </p:nvSpPr>
        <p:spPr/>
        <p:txBody>
          <a:bodyPr/>
          <a:lstStyle/>
          <a:p>
            <a:pPr>
              <a:defRPr/>
            </a:pPr>
            <a:fld id="{F53740EC-8B5A-4683-BF14-CBE7C7FA6F61}" type="slidenum">
              <a:rPr lang="en-US" smtClean="0"/>
              <a:pPr>
                <a:defRPr/>
              </a:pPr>
              <a:t>15</a:t>
            </a:fld>
            <a:endParaRPr lang="en-US"/>
          </a:p>
        </p:txBody>
      </p:sp>
      <p:sp>
        <p:nvSpPr>
          <p:cNvPr id="3" name="Content Placeholder 2"/>
          <p:cNvSpPr>
            <a:spLocks noGrp="1"/>
          </p:cNvSpPr>
          <p:nvPr>
            <p:ph idx="1"/>
          </p:nvPr>
        </p:nvSpPr>
        <p:spPr>
          <a:xfrm>
            <a:off x="703864" y="1124744"/>
            <a:ext cx="7772400" cy="5040560"/>
          </a:xfrm>
        </p:spPr>
        <p:txBody>
          <a:bodyPr/>
          <a:lstStyle/>
          <a:p>
            <a:r>
              <a:rPr lang="en-GB" sz="2000" dirty="0" smtClean="0"/>
              <a:t>After demonstration of the feasibility of deuteron acceleration in the CERN-PS, deuteron storage in the ISR was considered.</a:t>
            </a:r>
          </a:p>
          <a:p>
            <a:pPr lvl="1"/>
            <a:r>
              <a:rPr lang="en-GB" sz="1600" dirty="0" smtClean="0"/>
              <a:t>Acceleration of deuterons standard momentum for ISR operation (26 GeV/c) and transfer to the ISR could be achieved with normal proton settings since all elements in the transfer lines </a:t>
            </a:r>
            <a:r>
              <a:rPr lang="en-GB" sz="1600" dirty="0" err="1" smtClean="0"/>
              <a:t>etc</a:t>
            </a:r>
            <a:r>
              <a:rPr lang="en-GB" sz="1600" dirty="0" smtClean="0"/>
              <a:t> are magnetic. </a:t>
            </a:r>
          </a:p>
          <a:p>
            <a:pPr lvl="1"/>
            <a:r>
              <a:rPr lang="en-GB" sz="1600" dirty="0" smtClean="0"/>
              <a:t>In the ISR, for a fixed momentum the difference between proton shows up only in the relativistic parameters ß and </a:t>
            </a:r>
            <a:r>
              <a:rPr lang="el-GR" sz="1600" dirty="0" smtClean="0"/>
              <a:t>γ</a:t>
            </a:r>
            <a:r>
              <a:rPr lang="en-GB" sz="1600" dirty="0" smtClean="0"/>
              <a:t> as well as the slip factor </a:t>
            </a:r>
            <a:r>
              <a:rPr lang="el-GR" sz="1600" dirty="0" smtClean="0"/>
              <a:t>η</a:t>
            </a:r>
            <a:r>
              <a:rPr lang="en-GB" sz="1600" dirty="0" smtClean="0"/>
              <a:t>.</a:t>
            </a:r>
          </a:p>
          <a:p>
            <a:pPr lvl="1"/>
            <a:r>
              <a:rPr lang="en-GB" sz="1600" dirty="0" smtClean="0"/>
              <a:t>Variations in those quantities will affect the revolution frequency and the stacking bucket area (which must be matched to the area of the bunches for optimizing stacking efficiency</a:t>
            </a:r>
          </a:p>
          <a:p>
            <a:pPr lvl="1"/>
            <a:r>
              <a:rPr lang="en-GB" sz="1600" dirty="0" smtClean="0"/>
              <a:t>I addition the relation between measured beam frequencies and average radial position must be taken into account together with the </a:t>
            </a:r>
            <a:r>
              <a:rPr lang="en-GB" sz="1600" dirty="0" err="1" smtClean="0"/>
              <a:t>betatron</a:t>
            </a:r>
            <a:r>
              <a:rPr lang="en-GB" sz="1600" dirty="0" smtClean="0"/>
              <a:t> tune spread derived by </a:t>
            </a:r>
            <a:r>
              <a:rPr lang="en-GB" sz="1600" dirty="0" err="1" smtClean="0"/>
              <a:t>Schottky</a:t>
            </a:r>
            <a:r>
              <a:rPr lang="en-GB" sz="1600" dirty="0" smtClean="0"/>
              <a:t> scan techniques</a:t>
            </a:r>
          </a:p>
          <a:p>
            <a:pPr lvl="1"/>
            <a:r>
              <a:rPr lang="en-GB" sz="1600" dirty="0" smtClean="0"/>
              <a:t>The other parameters such as beam trajectory , closed orbit, working lines, Q values in the stack, incoherent tune shift due to the stacked beam remain unchanged.</a:t>
            </a:r>
          </a:p>
          <a:p>
            <a:pPr marL="457200" lvl="1" indent="0">
              <a:buNone/>
            </a:pPr>
            <a:endParaRPr lang="en-GB" sz="1600" dirty="0" smtClean="0"/>
          </a:p>
          <a:p>
            <a:pPr lvl="1"/>
            <a:endParaRPr lang="en-GB" sz="1600" dirty="0" smtClean="0"/>
          </a:p>
          <a:p>
            <a:pPr marL="457200" lvl="1" indent="0">
              <a:buNone/>
            </a:pPr>
            <a:endParaRPr lang="en-GB" sz="1600" dirty="0" smtClean="0"/>
          </a:p>
          <a:p>
            <a:pPr lvl="1"/>
            <a:endParaRPr lang="en-GB" sz="1600" dirty="0" smtClean="0"/>
          </a:p>
          <a:p>
            <a:pPr marL="0" indent="0">
              <a:buNone/>
            </a:pPr>
            <a:r>
              <a:rPr lang="en-GB" sz="2000" dirty="0" smtClean="0"/>
              <a:t>		</a:t>
            </a:r>
            <a:endParaRPr lang="en-GB" sz="2000" dirty="0"/>
          </a:p>
        </p:txBody>
      </p:sp>
      <p:sp>
        <p:nvSpPr>
          <p:cNvPr id="13" name="Rectangle 12"/>
          <p:cNvSpPr/>
          <p:nvPr/>
        </p:nvSpPr>
        <p:spPr>
          <a:xfrm>
            <a:off x="1448427" y="5472807"/>
            <a:ext cx="6462464" cy="461665"/>
          </a:xfrm>
          <a:prstGeom prst="rect">
            <a:avLst/>
          </a:prstGeom>
        </p:spPr>
        <p:txBody>
          <a:bodyPr wrap="square">
            <a:spAutoFit/>
          </a:bodyPr>
          <a:lstStyle/>
          <a:p>
            <a:r>
              <a:rPr lang="en-GB" sz="1200" dirty="0"/>
              <a:t>CERN-ISR-OP-77-14; CERN-PS-DL-77-14.-  1977- Published in : IEEE Trans. </a:t>
            </a:r>
            <a:r>
              <a:rPr lang="en-GB" sz="1200" dirty="0" err="1"/>
              <a:t>Nucl</a:t>
            </a:r>
            <a:r>
              <a:rPr lang="en-GB" sz="1200" dirty="0"/>
              <a:t>. Sci. 24 (1977) 1557-1560</a:t>
            </a:r>
          </a:p>
        </p:txBody>
      </p:sp>
    </p:spTree>
    <p:extLst>
      <p:ext uri="{BB962C8B-B14F-4D97-AF65-F5344CB8AC3E}">
        <p14:creationId xmlns:p14="http://schemas.microsoft.com/office/powerpoint/2010/main" val="32964644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F283135-BBDB-8041-B179-E62F1B21D3F9}"/>
              </a:ext>
            </a:extLst>
          </p:cNvPr>
          <p:cNvSpPr>
            <a:spLocks noGrp="1"/>
          </p:cNvSpPr>
          <p:nvPr>
            <p:ph type="title"/>
          </p:nvPr>
        </p:nvSpPr>
        <p:spPr>
          <a:xfrm>
            <a:off x="387233" y="560905"/>
            <a:ext cx="8297750" cy="443136"/>
          </a:xfrm>
        </p:spPr>
        <p:txBody>
          <a:bodyPr/>
          <a:lstStyle/>
          <a:p>
            <a:r>
              <a:rPr lang="fr-FR" sz="2800" dirty="0" smtClean="0"/>
              <a:t> </a:t>
            </a:r>
            <a:r>
              <a:rPr lang="fr-FR" sz="2800" dirty="0"/>
              <a:t>5</a:t>
            </a:r>
            <a:r>
              <a:rPr lang="fr-FR" sz="2800" dirty="0" smtClean="0"/>
              <a:t>.The ion </a:t>
            </a:r>
            <a:r>
              <a:rPr lang="fr-FR" sz="2800" dirty="0" err="1" smtClean="0"/>
              <a:t>operation</a:t>
            </a:r>
            <a:r>
              <a:rPr lang="fr-FR" sz="2800" dirty="0" smtClean="0"/>
              <a:t> (II)</a:t>
            </a:r>
            <a:endParaRPr lang="fr-FR" sz="2800" dirty="0"/>
          </a:p>
        </p:txBody>
      </p:sp>
      <p:sp>
        <p:nvSpPr>
          <p:cNvPr id="4" name="Espace réservé du pied de page 3">
            <a:extLst>
              <a:ext uri="{FF2B5EF4-FFF2-40B4-BE49-F238E27FC236}">
                <a16:creationId xmlns:a16="http://schemas.microsoft.com/office/drawing/2014/main" xmlns="" id="{4AF8FAD3-07FE-484E-AB0A-5F908928B0B8}"/>
              </a:ext>
            </a:extLst>
          </p:cNvPr>
          <p:cNvSpPr>
            <a:spLocks noGrp="1"/>
          </p:cNvSpPr>
          <p:nvPr>
            <p:ph type="ftr" sz="quarter" idx="10"/>
          </p:nvPr>
        </p:nvSpPr>
        <p:spPr/>
        <p:txBody>
          <a:bodyPr/>
          <a:lstStyle/>
          <a:p>
            <a:pPr>
              <a:defRPr/>
            </a:pPr>
            <a:r>
              <a:rPr lang="en-GB"/>
              <a:t>Joint US-CERN-Japan-Russia Int. Acc. School 2019</a:t>
            </a:r>
            <a:endParaRPr lang="en-US" dirty="0"/>
          </a:p>
        </p:txBody>
      </p:sp>
      <p:sp>
        <p:nvSpPr>
          <p:cNvPr id="5" name="Espace réservé de la date 4">
            <a:extLst>
              <a:ext uri="{FF2B5EF4-FFF2-40B4-BE49-F238E27FC236}">
                <a16:creationId xmlns:a16="http://schemas.microsoft.com/office/drawing/2014/main" xmlns="" id="{4C712254-A882-9B46-ADD6-ADE5D5BC50D2}"/>
              </a:ext>
            </a:extLst>
          </p:cNvPr>
          <p:cNvSpPr>
            <a:spLocks noGrp="1"/>
          </p:cNvSpPr>
          <p:nvPr>
            <p:ph type="dt" sz="half" idx="11"/>
          </p:nvPr>
        </p:nvSpPr>
        <p:spPr/>
        <p:txBody>
          <a:bodyPr/>
          <a:lstStyle/>
          <a:p>
            <a:pPr>
              <a:defRPr/>
            </a:pPr>
            <a:r>
              <a:rPr lang="en-US" smtClean="0"/>
              <a:t>30.10.2019</a:t>
            </a:r>
            <a:endParaRPr lang="en-US"/>
          </a:p>
        </p:txBody>
      </p:sp>
      <p:sp>
        <p:nvSpPr>
          <p:cNvPr id="6" name="Espace réservé du numéro de diapositive 5">
            <a:extLst>
              <a:ext uri="{FF2B5EF4-FFF2-40B4-BE49-F238E27FC236}">
                <a16:creationId xmlns:a16="http://schemas.microsoft.com/office/drawing/2014/main" xmlns="" id="{3F65090C-B277-C84A-8308-20723C5ACB2B}"/>
              </a:ext>
            </a:extLst>
          </p:cNvPr>
          <p:cNvSpPr>
            <a:spLocks noGrp="1"/>
          </p:cNvSpPr>
          <p:nvPr>
            <p:ph type="sldNum" sz="quarter" idx="12"/>
          </p:nvPr>
        </p:nvSpPr>
        <p:spPr/>
        <p:txBody>
          <a:bodyPr/>
          <a:lstStyle/>
          <a:p>
            <a:pPr>
              <a:defRPr/>
            </a:pPr>
            <a:fld id="{F53740EC-8B5A-4683-BF14-CBE7C7FA6F61}" type="slidenum">
              <a:rPr lang="en-US" smtClean="0"/>
              <a:pPr>
                <a:defRPr/>
              </a:pPr>
              <a:t>16</a:t>
            </a:fld>
            <a:endParaRPr lang="en-US"/>
          </a:p>
        </p:txBody>
      </p:sp>
      <p:pic>
        <p:nvPicPr>
          <p:cNvPr id="9" name="Picture 8"/>
          <p:cNvPicPr>
            <a:picLocks noChangeAspect="1"/>
          </p:cNvPicPr>
          <p:nvPr/>
        </p:nvPicPr>
        <p:blipFill>
          <a:blip r:embed="rId2"/>
          <a:stretch>
            <a:fillRect/>
          </a:stretch>
        </p:blipFill>
        <p:spPr>
          <a:xfrm>
            <a:off x="685800" y="1124744"/>
            <a:ext cx="5898409" cy="5212547"/>
          </a:xfrm>
          <a:prstGeom prst="rect">
            <a:avLst/>
          </a:prstGeom>
        </p:spPr>
      </p:pic>
      <p:sp>
        <p:nvSpPr>
          <p:cNvPr id="10" name="TextBox 9"/>
          <p:cNvSpPr txBox="1"/>
          <p:nvPr/>
        </p:nvSpPr>
        <p:spPr>
          <a:xfrm>
            <a:off x="6444208" y="1340768"/>
            <a:ext cx="2240775" cy="4278094"/>
          </a:xfrm>
          <a:prstGeom prst="rect">
            <a:avLst/>
          </a:prstGeom>
          <a:noFill/>
        </p:spPr>
        <p:txBody>
          <a:bodyPr wrap="square" rtlCol="0">
            <a:spAutoFit/>
          </a:bodyPr>
          <a:lstStyle/>
          <a:p>
            <a:r>
              <a:rPr lang="en-GB" sz="1600" b="0" dirty="0" smtClean="0"/>
              <a:t>The table at the left    </a:t>
            </a:r>
            <a:r>
              <a:rPr lang="en-GB" sz="1600" b="0" i="0" dirty="0" smtClean="0"/>
              <a:t>[</a:t>
            </a:r>
            <a:r>
              <a:rPr lang="en-GB" sz="1600" b="0" dirty="0" smtClean="0"/>
              <a:t>W. Fischer , J. Jowett   </a:t>
            </a:r>
            <a:r>
              <a:rPr lang="en-GB" sz="1600" dirty="0" smtClean="0"/>
              <a:t>Ion Colliders; </a:t>
            </a:r>
            <a:r>
              <a:rPr lang="en-GB" sz="1600" b="0" dirty="0" smtClean="0"/>
              <a:t>CERN –ACC-2015-0015</a:t>
            </a:r>
            <a:r>
              <a:rPr lang="en-GB" sz="1600" b="0" i="0" dirty="0" smtClean="0"/>
              <a:t>] </a:t>
            </a:r>
            <a:r>
              <a:rPr lang="en-GB" sz="1600" b="0" dirty="0" smtClean="0"/>
              <a:t>gives an idea and overview on the type of light ions used in the ISR and also shows a nice comparison of the respective </a:t>
            </a:r>
            <a:r>
              <a:rPr lang="en-GB" sz="1600" b="0" dirty="0" err="1" smtClean="0"/>
              <a:t>center</a:t>
            </a:r>
            <a:r>
              <a:rPr lang="en-GB" sz="1600" b="0" dirty="0" smtClean="0"/>
              <a:t> of mass energy</a:t>
            </a:r>
          </a:p>
          <a:p>
            <a:endParaRPr lang="en-GB" sz="1600" b="0" dirty="0"/>
          </a:p>
          <a:p>
            <a:r>
              <a:rPr lang="en-GB" sz="1600" b="0" dirty="0" smtClean="0"/>
              <a:t>The light ion collider operation  (from1977 onwards) was in addition to the well known </a:t>
            </a:r>
            <a:r>
              <a:rPr lang="en-GB" sz="1600" b="0" dirty="0" err="1" smtClean="0"/>
              <a:t>p+p</a:t>
            </a:r>
            <a:r>
              <a:rPr lang="en-GB" sz="1600" b="0" dirty="0" smtClean="0"/>
              <a:t> but also </a:t>
            </a:r>
            <a:r>
              <a:rPr lang="en-GB" sz="1600" b="0" dirty="0" err="1" smtClean="0"/>
              <a:t>p+pbar</a:t>
            </a:r>
            <a:r>
              <a:rPr lang="en-GB" sz="1600" b="0" dirty="0" smtClean="0"/>
              <a:t> operation.</a:t>
            </a:r>
            <a:endParaRPr lang="en-GB" sz="1600" b="0" dirty="0"/>
          </a:p>
        </p:txBody>
      </p:sp>
    </p:spTree>
    <p:extLst>
      <p:ext uri="{BB962C8B-B14F-4D97-AF65-F5344CB8AC3E}">
        <p14:creationId xmlns:p14="http://schemas.microsoft.com/office/powerpoint/2010/main" val="31743783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F283135-BBDB-8041-B179-E62F1B21D3F9}"/>
              </a:ext>
            </a:extLst>
          </p:cNvPr>
          <p:cNvSpPr>
            <a:spLocks noGrp="1"/>
          </p:cNvSpPr>
          <p:nvPr>
            <p:ph type="title"/>
          </p:nvPr>
        </p:nvSpPr>
        <p:spPr>
          <a:xfrm>
            <a:off x="685800" y="609600"/>
            <a:ext cx="7772400" cy="515144"/>
          </a:xfrm>
        </p:spPr>
        <p:txBody>
          <a:bodyPr/>
          <a:lstStyle/>
          <a:p>
            <a:r>
              <a:rPr lang="fr-FR" dirty="0" smtClean="0"/>
              <a:t>6.The « roman pots » in the ISR</a:t>
            </a:r>
            <a:endParaRPr lang="fr-FR" dirty="0"/>
          </a:p>
        </p:txBody>
      </p:sp>
      <p:sp>
        <p:nvSpPr>
          <p:cNvPr id="4" name="Espace réservé du pied de page 3">
            <a:extLst>
              <a:ext uri="{FF2B5EF4-FFF2-40B4-BE49-F238E27FC236}">
                <a16:creationId xmlns:a16="http://schemas.microsoft.com/office/drawing/2014/main" xmlns="" id="{4AF8FAD3-07FE-484E-AB0A-5F908928B0B8}"/>
              </a:ext>
            </a:extLst>
          </p:cNvPr>
          <p:cNvSpPr>
            <a:spLocks noGrp="1"/>
          </p:cNvSpPr>
          <p:nvPr>
            <p:ph type="ftr" sz="quarter" idx="10"/>
          </p:nvPr>
        </p:nvSpPr>
        <p:spPr/>
        <p:txBody>
          <a:bodyPr/>
          <a:lstStyle/>
          <a:p>
            <a:pPr>
              <a:defRPr/>
            </a:pPr>
            <a:r>
              <a:rPr lang="en-GB"/>
              <a:t>Joint US-CERN-Japan-Russia Int. Acc. School 2019</a:t>
            </a:r>
            <a:endParaRPr lang="en-US" dirty="0"/>
          </a:p>
        </p:txBody>
      </p:sp>
      <p:sp>
        <p:nvSpPr>
          <p:cNvPr id="5" name="Espace réservé de la date 4">
            <a:extLst>
              <a:ext uri="{FF2B5EF4-FFF2-40B4-BE49-F238E27FC236}">
                <a16:creationId xmlns:a16="http://schemas.microsoft.com/office/drawing/2014/main" xmlns="" id="{4C712254-A882-9B46-ADD6-ADE5D5BC50D2}"/>
              </a:ext>
            </a:extLst>
          </p:cNvPr>
          <p:cNvSpPr>
            <a:spLocks noGrp="1"/>
          </p:cNvSpPr>
          <p:nvPr>
            <p:ph type="dt" sz="half" idx="11"/>
          </p:nvPr>
        </p:nvSpPr>
        <p:spPr/>
        <p:txBody>
          <a:bodyPr/>
          <a:lstStyle/>
          <a:p>
            <a:pPr>
              <a:defRPr/>
            </a:pPr>
            <a:r>
              <a:rPr lang="en-US" smtClean="0"/>
              <a:t>30.10.2019</a:t>
            </a:r>
            <a:endParaRPr lang="en-US"/>
          </a:p>
        </p:txBody>
      </p:sp>
      <p:sp>
        <p:nvSpPr>
          <p:cNvPr id="6" name="Espace réservé du numéro de diapositive 5">
            <a:extLst>
              <a:ext uri="{FF2B5EF4-FFF2-40B4-BE49-F238E27FC236}">
                <a16:creationId xmlns:a16="http://schemas.microsoft.com/office/drawing/2014/main" xmlns="" id="{3F65090C-B277-C84A-8308-20723C5ACB2B}"/>
              </a:ext>
            </a:extLst>
          </p:cNvPr>
          <p:cNvSpPr>
            <a:spLocks noGrp="1"/>
          </p:cNvSpPr>
          <p:nvPr>
            <p:ph type="sldNum" sz="quarter" idx="12"/>
          </p:nvPr>
        </p:nvSpPr>
        <p:spPr/>
        <p:txBody>
          <a:bodyPr/>
          <a:lstStyle/>
          <a:p>
            <a:pPr>
              <a:defRPr/>
            </a:pPr>
            <a:fld id="{F53740EC-8B5A-4683-BF14-CBE7C7FA6F61}" type="slidenum">
              <a:rPr lang="en-US" smtClean="0"/>
              <a:pPr>
                <a:defRPr/>
              </a:pPr>
              <a:t>17</a:t>
            </a:fld>
            <a:endParaRPr lang="en-US"/>
          </a:p>
        </p:txBody>
      </p:sp>
      <p:sp>
        <p:nvSpPr>
          <p:cNvPr id="10" name="TextBox 9"/>
          <p:cNvSpPr txBox="1"/>
          <p:nvPr/>
        </p:nvSpPr>
        <p:spPr>
          <a:xfrm>
            <a:off x="1187624" y="5629208"/>
            <a:ext cx="936104" cy="276999"/>
          </a:xfrm>
          <a:prstGeom prst="rect">
            <a:avLst/>
          </a:prstGeom>
          <a:solidFill>
            <a:schemeClr val="accent3"/>
          </a:solidFill>
        </p:spPr>
        <p:txBody>
          <a:bodyPr wrap="square" rtlCol="0">
            <a:spAutoFit/>
          </a:bodyPr>
          <a:lstStyle/>
          <a:p>
            <a:r>
              <a:rPr lang="en-GB" sz="1200" dirty="0" smtClean="0"/>
              <a:t>8312596X</a:t>
            </a:r>
            <a:endParaRPr lang="en-GB" sz="12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314434"/>
            <a:ext cx="4779909" cy="4730631"/>
          </a:xfrm>
          <a:prstGeom prst="rect">
            <a:avLst/>
          </a:prstGeom>
        </p:spPr>
      </p:pic>
      <p:sp>
        <p:nvSpPr>
          <p:cNvPr id="9" name="TextBox 8"/>
          <p:cNvSpPr txBox="1"/>
          <p:nvPr/>
        </p:nvSpPr>
        <p:spPr>
          <a:xfrm>
            <a:off x="5391469" y="1314434"/>
            <a:ext cx="3561408" cy="4770537"/>
          </a:xfrm>
          <a:prstGeom prst="rect">
            <a:avLst/>
          </a:prstGeom>
          <a:noFill/>
        </p:spPr>
        <p:txBody>
          <a:bodyPr wrap="square" rtlCol="0">
            <a:spAutoFit/>
          </a:bodyPr>
          <a:lstStyle/>
          <a:p>
            <a:pPr fontAlgn="t"/>
            <a:r>
              <a:rPr lang="en-US" sz="1600" i="0" dirty="0"/>
              <a:t>"Roman pots" are stainless steel containers, which can be moved from outside the vacuum chamber towards the beam. They house detectors which are conveniently at atmospheric pressure and can still be brought close to the limit of the circulating beam, to detect particles emanating at very small angles from the intersection of two colliding beams. </a:t>
            </a:r>
            <a:r>
              <a:rPr lang="en-US" sz="1600" i="0" dirty="0" err="1"/>
              <a:t>Eifionydd</a:t>
            </a:r>
            <a:r>
              <a:rPr lang="en-US" sz="1600" i="0" dirty="0"/>
              <a:t> Jones was the inventor of this device, highly successful at the ISR and now used again at the TOTEM experiment at the LHC. This particular Roman Pot, with a thickness of 0.2 mm, was built in 1980 for experiment R210 in intersection I-2, in preparation for proton-antiproton collisions in 1981. </a:t>
            </a:r>
            <a:r>
              <a:rPr lang="fr-FR" sz="1600" i="0" dirty="0" err="1"/>
              <a:t>See</a:t>
            </a:r>
            <a:r>
              <a:rPr lang="fr-FR" sz="1600" i="0" dirty="0"/>
              <a:t> </a:t>
            </a:r>
            <a:r>
              <a:rPr lang="fr-FR" sz="1600" i="0" dirty="0" err="1"/>
              <a:t>also</a:t>
            </a:r>
            <a:r>
              <a:rPr lang="fr-FR" sz="1600" i="0" dirty="0"/>
              <a:t> 7501065</a:t>
            </a:r>
            <a:r>
              <a:rPr lang="fr-FR" sz="1600" i="0" dirty="0" smtClean="0"/>
              <a:t>.</a:t>
            </a:r>
            <a:endParaRPr lang="en-GB" sz="1600" dirty="0"/>
          </a:p>
        </p:txBody>
      </p:sp>
      <p:sp>
        <p:nvSpPr>
          <p:cNvPr id="12" name="TextBox 11"/>
          <p:cNvSpPr txBox="1"/>
          <p:nvPr/>
        </p:nvSpPr>
        <p:spPr>
          <a:xfrm>
            <a:off x="611560" y="5598430"/>
            <a:ext cx="936104" cy="338554"/>
          </a:xfrm>
          <a:prstGeom prst="rect">
            <a:avLst/>
          </a:prstGeom>
          <a:solidFill>
            <a:schemeClr val="bg1"/>
          </a:solidFill>
        </p:spPr>
        <p:txBody>
          <a:bodyPr wrap="square" rtlCol="0">
            <a:spAutoFit/>
          </a:bodyPr>
          <a:lstStyle/>
          <a:p>
            <a:r>
              <a:rPr lang="en-GB" sz="1600" dirty="0" smtClean="0"/>
              <a:t>8008139</a:t>
            </a:r>
            <a:endParaRPr lang="en-GB" sz="1600" dirty="0"/>
          </a:p>
        </p:txBody>
      </p:sp>
    </p:spTree>
    <p:extLst>
      <p:ext uri="{BB962C8B-B14F-4D97-AF65-F5344CB8AC3E}">
        <p14:creationId xmlns:p14="http://schemas.microsoft.com/office/powerpoint/2010/main" val="29011556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F283135-BBDB-8041-B179-E62F1B21D3F9}"/>
              </a:ext>
            </a:extLst>
          </p:cNvPr>
          <p:cNvSpPr>
            <a:spLocks noGrp="1"/>
          </p:cNvSpPr>
          <p:nvPr>
            <p:ph type="title"/>
          </p:nvPr>
        </p:nvSpPr>
        <p:spPr>
          <a:xfrm>
            <a:off x="685800" y="609600"/>
            <a:ext cx="7772400" cy="587152"/>
          </a:xfrm>
        </p:spPr>
        <p:txBody>
          <a:bodyPr/>
          <a:lstStyle/>
          <a:p>
            <a:r>
              <a:rPr lang="fr-FR" sz="3200" dirty="0" smtClean="0"/>
              <a:t>6.Schottky </a:t>
            </a:r>
            <a:r>
              <a:rPr lang="fr-FR" sz="3200" dirty="0" err="1" smtClean="0"/>
              <a:t>Signals</a:t>
            </a:r>
            <a:r>
              <a:rPr lang="fr-FR" sz="3200" dirty="0" smtClean="0"/>
              <a:t> and </a:t>
            </a:r>
            <a:r>
              <a:rPr lang="fr-FR" sz="3200" dirty="0" err="1"/>
              <a:t>S</a:t>
            </a:r>
            <a:r>
              <a:rPr lang="fr-FR" sz="3200" dirty="0" err="1" smtClean="0"/>
              <a:t>tochastic</a:t>
            </a:r>
            <a:r>
              <a:rPr lang="fr-FR" sz="3200" dirty="0" smtClean="0"/>
              <a:t> </a:t>
            </a:r>
            <a:r>
              <a:rPr lang="fr-FR" sz="3200" dirty="0" err="1" smtClean="0"/>
              <a:t>Cooling</a:t>
            </a:r>
            <a:r>
              <a:rPr lang="fr-FR" sz="3200" dirty="0" smtClean="0"/>
              <a:t> (I)</a:t>
            </a:r>
            <a:endParaRPr lang="fr-FR" sz="3200" dirty="0"/>
          </a:p>
        </p:txBody>
      </p:sp>
      <p:sp>
        <p:nvSpPr>
          <p:cNvPr id="4" name="Espace réservé du pied de page 3">
            <a:extLst>
              <a:ext uri="{FF2B5EF4-FFF2-40B4-BE49-F238E27FC236}">
                <a16:creationId xmlns:a16="http://schemas.microsoft.com/office/drawing/2014/main" xmlns="" id="{4AF8FAD3-07FE-484E-AB0A-5F908928B0B8}"/>
              </a:ext>
            </a:extLst>
          </p:cNvPr>
          <p:cNvSpPr>
            <a:spLocks noGrp="1"/>
          </p:cNvSpPr>
          <p:nvPr>
            <p:ph type="ftr" sz="quarter" idx="10"/>
          </p:nvPr>
        </p:nvSpPr>
        <p:spPr/>
        <p:txBody>
          <a:bodyPr/>
          <a:lstStyle/>
          <a:p>
            <a:pPr>
              <a:defRPr/>
            </a:pPr>
            <a:r>
              <a:rPr lang="en-GB"/>
              <a:t>Joint US-CERN-Japan-Russia Int. Acc. School 2019</a:t>
            </a:r>
            <a:endParaRPr lang="en-US" dirty="0"/>
          </a:p>
        </p:txBody>
      </p:sp>
      <p:sp>
        <p:nvSpPr>
          <p:cNvPr id="5" name="Espace réservé de la date 4">
            <a:extLst>
              <a:ext uri="{FF2B5EF4-FFF2-40B4-BE49-F238E27FC236}">
                <a16:creationId xmlns:a16="http://schemas.microsoft.com/office/drawing/2014/main" xmlns="" id="{4C712254-A882-9B46-ADD6-ADE5D5BC50D2}"/>
              </a:ext>
            </a:extLst>
          </p:cNvPr>
          <p:cNvSpPr>
            <a:spLocks noGrp="1"/>
          </p:cNvSpPr>
          <p:nvPr>
            <p:ph type="dt" sz="half" idx="11"/>
          </p:nvPr>
        </p:nvSpPr>
        <p:spPr/>
        <p:txBody>
          <a:bodyPr/>
          <a:lstStyle/>
          <a:p>
            <a:pPr>
              <a:defRPr/>
            </a:pPr>
            <a:r>
              <a:rPr lang="en-US" smtClean="0"/>
              <a:t>30.10.2019</a:t>
            </a:r>
            <a:endParaRPr lang="en-US"/>
          </a:p>
        </p:txBody>
      </p:sp>
      <p:sp>
        <p:nvSpPr>
          <p:cNvPr id="6" name="Espace réservé du numéro de diapositive 5">
            <a:extLst>
              <a:ext uri="{FF2B5EF4-FFF2-40B4-BE49-F238E27FC236}">
                <a16:creationId xmlns:a16="http://schemas.microsoft.com/office/drawing/2014/main" xmlns="" id="{3F65090C-B277-C84A-8308-20723C5ACB2B}"/>
              </a:ext>
            </a:extLst>
          </p:cNvPr>
          <p:cNvSpPr>
            <a:spLocks noGrp="1"/>
          </p:cNvSpPr>
          <p:nvPr>
            <p:ph type="sldNum" sz="quarter" idx="12"/>
          </p:nvPr>
        </p:nvSpPr>
        <p:spPr/>
        <p:txBody>
          <a:bodyPr/>
          <a:lstStyle/>
          <a:p>
            <a:pPr>
              <a:defRPr/>
            </a:pPr>
            <a:fld id="{F53740EC-8B5A-4683-BF14-CBE7C7FA6F61}" type="slidenum">
              <a:rPr lang="en-US" smtClean="0"/>
              <a:pPr>
                <a:defRPr/>
              </a:pPr>
              <a:t>18</a:t>
            </a:fld>
            <a:endParaRPr lang="en-US"/>
          </a:p>
        </p:txBody>
      </p:sp>
      <p:sp>
        <p:nvSpPr>
          <p:cNvPr id="9" name="TextBox 8"/>
          <p:cNvSpPr txBox="1"/>
          <p:nvPr/>
        </p:nvSpPr>
        <p:spPr>
          <a:xfrm>
            <a:off x="3645756" y="5229200"/>
            <a:ext cx="2438411" cy="461665"/>
          </a:xfrm>
          <a:prstGeom prst="rect">
            <a:avLst/>
          </a:prstGeom>
          <a:solidFill>
            <a:schemeClr val="accent3"/>
          </a:solidFill>
        </p:spPr>
        <p:txBody>
          <a:bodyPr wrap="square" rtlCol="0">
            <a:spAutoFit/>
          </a:bodyPr>
          <a:lstStyle/>
          <a:p>
            <a:endParaRPr lang="en-GB" dirty="0"/>
          </a:p>
        </p:txBody>
      </p:sp>
      <p:sp>
        <p:nvSpPr>
          <p:cNvPr id="11" name="Content Placeholder 6"/>
          <p:cNvSpPr>
            <a:spLocks noGrp="1"/>
          </p:cNvSpPr>
          <p:nvPr>
            <p:ph idx="1"/>
          </p:nvPr>
        </p:nvSpPr>
        <p:spPr>
          <a:xfrm>
            <a:off x="395536" y="1340768"/>
            <a:ext cx="8170564" cy="4882095"/>
          </a:xfrm>
        </p:spPr>
        <p:txBody>
          <a:bodyPr/>
          <a:lstStyle/>
          <a:p>
            <a:pPr marL="457200" lvl="1" indent="0">
              <a:buNone/>
            </a:pPr>
            <a:r>
              <a:rPr lang="en-GB" sz="2000" dirty="0" smtClean="0"/>
              <a:t>The first longitudinal </a:t>
            </a:r>
            <a:r>
              <a:rPr lang="en-GB" sz="2000" dirty="0" err="1" smtClean="0"/>
              <a:t>Schottky</a:t>
            </a:r>
            <a:r>
              <a:rPr lang="en-GB" sz="2000" dirty="0" smtClean="0"/>
              <a:t> scans were seen in 1972</a:t>
            </a:r>
          </a:p>
          <a:p>
            <a:pPr marL="457200" lvl="1" indent="0">
              <a:buNone/>
            </a:pPr>
            <a:endParaRPr lang="en-GB" sz="2000" dirty="0"/>
          </a:p>
        </p:txBody>
      </p:sp>
      <p:sp>
        <p:nvSpPr>
          <p:cNvPr id="3" name="AutoShape 2" descr="Image result for the first longitudinal Schottky scans in the ISR"/>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2040762"/>
            <a:ext cx="4131426" cy="3594341"/>
          </a:xfrm>
          <a:prstGeom prst="rect">
            <a:avLst/>
          </a:prstGeom>
        </p:spPr>
      </p:pic>
      <p:sp>
        <p:nvSpPr>
          <p:cNvPr id="8" name="TextBox 7"/>
          <p:cNvSpPr txBox="1"/>
          <p:nvPr/>
        </p:nvSpPr>
        <p:spPr>
          <a:xfrm>
            <a:off x="5389733" y="1789514"/>
            <a:ext cx="3176367" cy="4278094"/>
          </a:xfrm>
          <a:prstGeom prst="rect">
            <a:avLst/>
          </a:prstGeom>
          <a:noFill/>
        </p:spPr>
        <p:txBody>
          <a:bodyPr wrap="square" rtlCol="0">
            <a:spAutoFit/>
          </a:bodyPr>
          <a:lstStyle/>
          <a:p>
            <a:r>
              <a:rPr lang="en-GB" sz="1600" dirty="0" smtClean="0"/>
              <a:t>First longitudinal </a:t>
            </a:r>
            <a:r>
              <a:rPr lang="en-GB" sz="1600" dirty="0" err="1" smtClean="0"/>
              <a:t>Schottky</a:t>
            </a:r>
            <a:r>
              <a:rPr lang="en-GB" sz="1600" dirty="0" smtClean="0"/>
              <a:t> scans </a:t>
            </a:r>
          </a:p>
          <a:p>
            <a:endParaRPr lang="en-GB" sz="1600" dirty="0" smtClean="0"/>
          </a:p>
          <a:p>
            <a:r>
              <a:rPr lang="en-GB" sz="1600" b="0" dirty="0" smtClean="0"/>
              <a:t>In 1972 Wolfgang Schnell looked for and found the longitudinal and transverse </a:t>
            </a:r>
            <a:r>
              <a:rPr lang="en-GB" sz="1600" b="0" dirty="0" err="1" smtClean="0"/>
              <a:t>Schottky</a:t>
            </a:r>
            <a:r>
              <a:rPr lang="en-GB" sz="1600" b="0" dirty="0" smtClean="0"/>
              <a:t> signals at the </a:t>
            </a:r>
            <a:r>
              <a:rPr lang="en-GB" sz="1600" b="0" dirty="0" err="1" smtClean="0"/>
              <a:t>the</a:t>
            </a:r>
            <a:r>
              <a:rPr lang="en-GB" sz="1600" b="0" dirty="0" smtClean="0"/>
              <a:t> ISR. This prompted Simon van der Meer to publish his work from 1968 about stochastic “damping” which became later changed to stochastic </a:t>
            </a:r>
            <a:r>
              <a:rPr lang="en-GB" sz="1600" dirty="0" smtClean="0"/>
              <a:t>cooling.</a:t>
            </a:r>
          </a:p>
          <a:p>
            <a:r>
              <a:rPr lang="en-GB" sz="1600" b="0" dirty="0" smtClean="0"/>
              <a:t>The longitudinal </a:t>
            </a:r>
            <a:r>
              <a:rPr lang="en-GB" sz="1600" b="0" dirty="0" err="1" smtClean="0"/>
              <a:t>Schottky</a:t>
            </a:r>
            <a:r>
              <a:rPr lang="en-GB" sz="1600" b="0" dirty="0" smtClean="0"/>
              <a:t> signals permit to measure in a non-destructive manner the current density in the stack while the transverse signals provide information on how the density varies with the </a:t>
            </a:r>
            <a:r>
              <a:rPr lang="en-GB" sz="1600" b="0" dirty="0" err="1" smtClean="0"/>
              <a:t>betatron</a:t>
            </a:r>
            <a:r>
              <a:rPr lang="en-GB" sz="1600" b="0" dirty="0" smtClean="0"/>
              <a:t> frequency</a:t>
            </a:r>
            <a:endParaRPr lang="en-GB" sz="1600" b="0" dirty="0"/>
          </a:p>
        </p:txBody>
      </p:sp>
    </p:spTree>
    <p:extLst>
      <p:ext uri="{BB962C8B-B14F-4D97-AF65-F5344CB8AC3E}">
        <p14:creationId xmlns:p14="http://schemas.microsoft.com/office/powerpoint/2010/main" val="22419227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F283135-BBDB-8041-B179-E62F1B21D3F9}"/>
              </a:ext>
            </a:extLst>
          </p:cNvPr>
          <p:cNvSpPr>
            <a:spLocks noGrp="1"/>
          </p:cNvSpPr>
          <p:nvPr>
            <p:ph type="title"/>
          </p:nvPr>
        </p:nvSpPr>
        <p:spPr>
          <a:xfrm>
            <a:off x="685800" y="609600"/>
            <a:ext cx="7772400" cy="587152"/>
          </a:xfrm>
        </p:spPr>
        <p:txBody>
          <a:bodyPr/>
          <a:lstStyle/>
          <a:p>
            <a:r>
              <a:rPr lang="fr-FR" sz="3200" dirty="0" smtClean="0"/>
              <a:t>6.Schottky </a:t>
            </a:r>
            <a:r>
              <a:rPr lang="fr-FR" sz="3200" dirty="0" err="1" smtClean="0"/>
              <a:t>Signals</a:t>
            </a:r>
            <a:r>
              <a:rPr lang="fr-FR" sz="3200" dirty="0" smtClean="0"/>
              <a:t> and </a:t>
            </a:r>
            <a:r>
              <a:rPr lang="fr-FR" sz="3200" dirty="0" err="1"/>
              <a:t>S</a:t>
            </a:r>
            <a:r>
              <a:rPr lang="fr-FR" sz="3200" dirty="0" err="1" smtClean="0"/>
              <a:t>tochastic</a:t>
            </a:r>
            <a:r>
              <a:rPr lang="fr-FR" sz="3200" dirty="0" smtClean="0"/>
              <a:t> </a:t>
            </a:r>
            <a:r>
              <a:rPr lang="fr-FR" sz="3200" dirty="0" err="1" smtClean="0"/>
              <a:t>Cooling</a:t>
            </a:r>
            <a:r>
              <a:rPr lang="fr-FR" sz="3200" dirty="0" smtClean="0"/>
              <a:t> (II)</a:t>
            </a:r>
            <a:endParaRPr lang="fr-FR" sz="3200" dirty="0"/>
          </a:p>
        </p:txBody>
      </p:sp>
      <p:sp>
        <p:nvSpPr>
          <p:cNvPr id="4" name="Espace réservé du pied de page 3">
            <a:extLst>
              <a:ext uri="{FF2B5EF4-FFF2-40B4-BE49-F238E27FC236}">
                <a16:creationId xmlns:a16="http://schemas.microsoft.com/office/drawing/2014/main" xmlns="" id="{4AF8FAD3-07FE-484E-AB0A-5F908928B0B8}"/>
              </a:ext>
            </a:extLst>
          </p:cNvPr>
          <p:cNvSpPr>
            <a:spLocks noGrp="1"/>
          </p:cNvSpPr>
          <p:nvPr>
            <p:ph type="ftr" sz="quarter" idx="10"/>
          </p:nvPr>
        </p:nvSpPr>
        <p:spPr/>
        <p:txBody>
          <a:bodyPr/>
          <a:lstStyle/>
          <a:p>
            <a:pPr>
              <a:defRPr/>
            </a:pPr>
            <a:r>
              <a:rPr lang="en-GB"/>
              <a:t>Joint US-CERN-Japan-Russia Int. Acc. School 2019</a:t>
            </a:r>
            <a:endParaRPr lang="en-US" dirty="0"/>
          </a:p>
        </p:txBody>
      </p:sp>
      <p:sp>
        <p:nvSpPr>
          <p:cNvPr id="5" name="Espace réservé de la date 4">
            <a:extLst>
              <a:ext uri="{FF2B5EF4-FFF2-40B4-BE49-F238E27FC236}">
                <a16:creationId xmlns:a16="http://schemas.microsoft.com/office/drawing/2014/main" xmlns="" id="{4C712254-A882-9B46-ADD6-ADE5D5BC50D2}"/>
              </a:ext>
            </a:extLst>
          </p:cNvPr>
          <p:cNvSpPr>
            <a:spLocks noGrp="1"/>
          </p:cNvSpPr>
          <p:nvPr>
            <p:ph type="dt" sz="half" idx="11"/>
          </p:nvPr>
        </p:nvSpPr>
        <p:spPr/>
        <p:txBody>
          <a:bodyPr/>
          <a:lstStyle/>
          <a:p>
            <a:pPr>
              <a:defRPr/>
            </a:pPr>
            <a:r>
              <a:rPr lang="en-US" smtClean="0"/>
              <a:t>30.10.2019</a:t>
            </a:r>
            <a:endParaRPr lang="en-US"/>
          </a:p>
        </p:txBody>
      </p:sp>
      <p:sp>
        <p:nvSpPr>
          <p:cNvPr id="6" name="Espace réservé du numéro de diapositive 5">
            <a:extLst>
              <a:ext uri="{FF2B5EF4-FFF2-40B4-BE49-F238E27FC236}">
                <a16:creationId xmlns:a16="http://schemas.microsoft.com/office/drawing/2014/main" xmlns="" id="{3F65090C-B277-C84A-8308-20723C5ACB2B}"/>
              </a:ext>
            </a:extLst>
          </p:cNvPr>
          <p:cNvSpPr>
            <a:spLocks noGrp="1"/>
          </p:cNvSpPr>
          <p:nvPr>
            <p:ph type="sldNum" sz="quarter" idx="12"/>
          </p:nvPr>
        </p:nvSpPr>
        <p:spPr/>
        <p:txBody>
          <a:bodyPr/>
          <a:lstStyle/>
          <a:p>
            <a:pPr>
              <a:defRPr/>
            </a:pPr>
            <a:fld id="{F53740EC-8B5A-4683-BF14-CBE7C7FA6F61}" type="slidenum">
              <a:rPr lang="en-US" smtClean="0"/>
              <a:pPr>
                <a:defRPr/>
              </a:pPr>
              <a:t>19</a:t>
            </a:fld>
            <a:endParaRPr lang="en-US" dirty="0"/>
          </a:p>
        </p:txBody>
      </p:sp>
      <p:sp>
        <p:nvSpPr>
          <p:cNvPr id="11" name="Content Placeholder 6"/>
          <p:cNvSpPr>
            <a:spLocks noGrp="1"/>
          </p:cNvSpPr>
          <p:nvPr>
            <p:ph idx="1"/>
          </p:nvPr>
        </p:nvSpPr>
        <p:spPr>
          <a:xfrm>
            <a:off x="368300" y="1340544"/>
            <a:ext cx="8170564" cy="4882095"/>
          </a:xfrm>
        </p:spPr>
        <p:txBody>
          <a:bodyPr/>
          <a:lstStyle/>
          <a:p>
            <a:pPr marL="457200" lvl="1" indent="0">
              <a:buNone/>
            </a:pPr>
            <a:r>
              <a:rPr lang="en-GB" sz="2000" dirty="0" smtClean="0"/>
              <a:t>The first evidence of (</a:t>
            </a:r>
            <a:r>
              <a:rPr lang="en-GB" sz="2000" dirty="0" err="1" smtClean="0"/>
              <a:t>betatron</a:t>
            </a:r>
            <a:r>
              <a:rPr lang="en-GB" sz="2000" dirty="0" smtClean="0"/>
              <a:t>) stochastic cooling (1974)</a:t>
            </a:r>
          </a:p>
          <a:p>
            <a:pPr marL="457200" lvl="1" indent="0">
              <a:buNone/>
            </a:pPr>
            <a:r>
              <a:rPr lang="en-GB" sz="2000" dirty="0" smtClean="0"/>
              <a:t>Here</a:t>
            </a:r>
            <a:endParaRPr lang="en-GB" sz="2000" dirty="0"/>
          </a:p>
        </p:txBody>
      </p:sp>
      <p:sp>
        <p:nvSpPr>
          <p:cNvPr id="3" name="AutoShape 2" descr="Image result for the first longitudinal Schottky scans in the ISR"/>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TextBox 7"/>
          <p:cNvSpPr txBox="1"/>
          <p:nvPr/>
        </p:nvSpPr>
        <p:spPr>
          <a:xfrm>
            <a:off x="2483768" y="5313398"/>
            <a:ext cx="3176367" cy="338554"/>
          </a:xfrm>
          <a:prstGeom prst="rect">
            <a:avLst/>
          </a:prstGeom>
          <a:noFill/>
        </p:spPr>
        <p:txBody>
          <a:bodyPr wrap="square" rtlCol="0">
            <a:spAutoFit/>
          </a:bodyPr>
          <a:lstStyle/>
          <a:p>
            <a:endParaRPr lang="en-GB" sz="1600" b="0" dirty="0"/>
          </a:p>
        </p:txBody>
      </p:sp>
      <p:pic>
        <p:nvPicPr>
          <p:cNvPr id="12" name="Picture 11"/>
          <p:cNvPicPr>
            <a:picLocks noChangeAspect="1"/>
          </p:cNvPicPr>
          <p:nvPr/>
        </p:nvPicPr>
        <p:blipFill>
          <a:blip r:embed="rId2"/>
          <a:stretch>
            <a:fillRect/>
          </a:stretch>
        </p:blipFill>
        <p:spPr>
          <a:xfrm>
            <a:off x="971600" y="1685434"/>
            <a:ext cx="4207119" cy="3555956"/>
          </a:xfrm>
          <a:prstGeom prst="rect">
            <a:avLst/>
          </a:prstGeom>
        </p:spPr>
      </p:pic>
      <p:pic>
        <p:nvPicPr>
          <p:cNvPr id="13" name="Picture 12"/>
          <p:cNvPicPr>
            <a:picLocks noChangeAspect="1"/>
          </p:cNvPicPr>
          <p:nvPr/>
        </p:nvPicPr>
        <p:blipFill>
          <a:blip r:embed="rId3"/>
          <a:stretch>
            <a:fillRect/>
          </a:stretch>
        </p:blipFill>
        <p:spPr>
          <a:xfrm>
            <a:off x="1103401" y="5321338"/>
            <a:ext cx="3943515" cy="973533"/>
          </a:xfrm>
          <a:prstGeom prst="rect">
            <a:avLst/>
          </a:prstGeom>
        </p:spPr>
      </p:pic>
      <p:sp>
        <p:nvSpPr>
          <p:cNvPr id="9" name="TextBox 8"/>
          <p:cNvSpPr txBox="1"/>
          <p:nvPr/>
        </p:nvSpPr>
        <p:spPr>
          <a:xfrm>
            <a:off x="5178719" y="1754701"/>
            <a:ext cx="3674769" cy="4278094"/>
          </a:xfrm>
          <a:prstGeom prst="rect">
            <a:avLst/>
          </a:prstGeom>
          <a:solidFill>
            <a:schemeClr val="accent3"/>
          </a:solidFill>
        </p:spPr>
        <p:txBody>
          <a:bodyPr wrap="square" rtlCol="0">
            <a:spAutoFit/>
          </a:bodyPr>
          <a:lstStyle/>
          <a:p>
            <a:r>
              <a:rPr lang="en-GB" sz="1600" b="0" dirty="0" smtClean="0"/>
              <a:t>Here we see clearly the effect of the transverse cooling system on the beam; note that the beam intensity has been monitored very carefully during this process. The output power was rather moderate (around 1 Watt) and there were 2 E13 particles in the machine at 26.6 GeV.</a:t>
            </a:r>
          </a:p>
          <a:p>
            <a:r>
              <a:rPr lang="en-GB" sz="1600" b="0" dirty="0" smtClean="0"/>
              <a:t>Experiments were done in 1974 and this paper became submitted early 1975. The measured cooling time constant were not far from predictions.</a:t>
            </a:r>
          </a:p>
          <a:p>
            <a:endParaRPr lang="en-GB" sz="1600" b="0" dirty="0" smtClean="0"/>
          </a:p>
          <a:p>
            <a:r>
              <a:rPr lang="en-GB" sz="1600" b="0" dirty="0" smtClean="0"/>
              <a:t>As for the budget...”tricky operations required”…W. Schnell managed to hide the cost for this under “feedback systems”.</a:t>
            </a:r>
            <a:endParaRPr lang="en-GB" sz="1600" b="0" dirty="0"/>
          </a:p>
        </p:txBody>
      </p:sp>
    </p:spTree>
    <p:extLst>
      <p:ext uri="{BB962C8B-B14F-4D97-AF65-F5344CB8AC3E}">
        <p14:creationId xmlns:p14="http://schemas.microsoft.com/office/powerpoint/2010/main" val="38594288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a:t>Joint US-CERN-Japan-Russia Int. Acc. School 2019</a:t>
            </a:r>
            <a:endParaRPr lang="en-US"/>
          </a:p>
        </p:txBody>
      </p:sp>
      <p:sp>
        <p:nvSpPr>
          <p:cNvPr id="5" name="Date Placeholder 4"/>
          <p:cNvSpPr>
            <a:spLocks noGrp="1"/>
          </p:cNvSpPr>
          <p:nvPr>
            <p:ph type="dt" sz="half" idx="11"/>
          </p:nvPr>
        </p:nvSpPr>
        <p:spPr/>
        <p:txBody>
          <a:bodyPr/>
          <a:lstStyle/>
          <a:p>
            <a:pPr>
              <a:defRPr/>
            </a:pPr>
            <a:r>
              <a:rPr lang="en-US" smtClean="0"/>
              <a:t>30.10.2019</a:t>
            </a:r>
            <a:endParaRPr lang="en-US"/>
          </a:p>
        </p:txBody>
      </p:sp>
      <p:sp>
        <p:nvSpPr>
          <p:cNvPr id="6" name="Slide Number Placeholder 5"/>
          <p:cNvSpPr>
            <a:spLocks noGrp="1"/>
          </p:cNvSpPr>
          <p:nvPr>
            <p:ph type="sldNum" sz="quarter" idx="12"/>
          </p:nvPr>
        </p:nvSpPr>
        <p:spPr/>
        <p:txBody>
          <a:bodyPr/>
          <a:lstStyle/>
          <a:p>
            <a:pPr>
              <a:defRPr/>
            </a:pPr>
            <a:fld id="{F53740EC-8B5A-4683-BF14-CBE7C7FA6F61}" type="slidenum">
              <a:rPr lang="en-US" smtClean="0"/>
              <a:pPr>
                <a:defRPr/>
              </a:pPr>
              <a:t>2</a:t>
            </a:fld>
            <a:endParaRPr lang="en-US"/>
          </a:p>
        </p:txBody>
      </p:sp>
      <p:sp>
        <p:nvSpPr>
          <p:cNvPr id="8" name="Title 1"/>
          <p:cNvSpPr>
            <a:spLocks noGrp="1"/>
          </p:cNvSpPr>
          <p:nvPr>
            <p:ph type="title"/>
          </p:nvPr>
        </p:nvSpPr>
        <p:spPr>
          <a:xfrm>
            <a:off x="1638300" y="548680"/>
            <a:ext cx="5639940" cy="720080"/>
          </a:xfrm>
        </p:spPr>
        <p:txBody>
          <a:bodyPr/>
          <a:lstStyle/>
          <a:p>
            <a:r>
              <a:rPr lang="fr-FR" sz="3600" b="1" dirty="0" err="1">
                <a:solidFill>
                  <a:srgbClr val="0033CC"/>
                </a:solidFill>
              </a:rPr>
              <a:t>Outline</a:t>
            </a:r>
            <a:endParaRPr lang="fr-FR" sz="3600" b="1" u="sng" dirty="0">
              <a:solidFill>
                <a:srgbClr val="FF0000"/>
              </a:solidFill>
            </a:endParaRPr>
          </a:p>
        </p:txBody>
      </p:sp>
      <p:sp>
        <p:nvSpPr>
          <p:cNvPr id="7" name="ZoneTexte 6">
            <a:extLst>
              <a:ext uri="{FF2B5EF4-FFF2-40B4-BE49-F238E27FC236}">
                <a16:creationId xmlns:a16="http://schemas.microsoft.com/office/drawing/2014/main" xmlns="" id="{BCA8EFA7-EE85-3543-BFAD-7CE69B66C9CE}"/>
              </a:ext>
            </a:extLst>
          </p:cNvPr>
          <p:cNvSpPr txBox="1"/>
          <p:nvPr/>
        </p:nvSpPr>
        <p:spPr>
          <a:xfrm>
            <a:off x="395536" y="1268760"/>
            <a:ext cx="8280920" cy="4524315"/>
          </a:xfrm>
          <a:prstGeom prst="rect">
            <a:avLst/>
          </a:prstGeom>
          <a:noFill/>
        </p:spPr>
        <p:txBody>
          <a:bodyPr wrap="square" rtlCol="0">
            <a:spAutoFit/>
          </a:bodyPr>
          <a:lstStyle/>
          <a:p>
            <a:pPr marL="457200" indent="-457200">
              <a:buFont typeface="+mj-lt"/>
              <a:buAutoNum type="arabicPeriod"/>
            </a:pPr>
            <a:r>
              <a:rPr lang="fr-FR" dirty="0"/>
              <a:t>The structure of the ISR </a:t>
            </a:r>
            <a:r>
              <a:rPr lang="fr-FR" dirty="0" err="1" smtClean="0"/>
              <a:t>collider</a:t>
            </a:r>
            <a:r>
              <a:rPr lang="fr-FR" dirty="0" smtClean="0"/>
              <a:t>; motivation, </a:t>
            </a:r>
            <a:r>
              <a:rPr lang="fr-FR" dirty="0" err="1" smtClean="0"/>
              <a:t>ideas</a:t>
            </a:r>
            <a:r>
              <a:rPr lang="fr-FR" dirty="0" smtClean="0"/>
              <a:t>, </a:t>
            </a:r>
            <a:r>
              <a:rPr lang="fr-FR" dirty="0" err="1" smtClean="0"/>
              <a:t>timeline</a:t>
            </a:r>
            <a:endParaRPr lang="fr-FR" dirty="0"/>
          </a:p>
          <a:p>
            <a:pPr marL="457200" indent="-457200">
              <a:buFont typeface="+mj-lt"/>
              <a:buAutoNum type="arabicPeriod"/>
            </a:pPr>
            <a:r>
              <a:rPr lang="fr-FR" dirty="0"/>
              <a:t>The ISR </a:t>
            </a:r>
            <a:r>
              <a:rPr lang="fr-FR" dirty="0" err="1"/>
              <a:t>parameter</a:t>
            </a:r>
            <a:r>
              <a:rPr lang="fr-FR" dirty="0"/>
              <a:t> </a:t>
            </a:r>
            <a:r>
              <a:rPr lang="fr-FR" dirty="0" err="1" smtClean="0"/>
              <a:t>list</a:t>
            </a:r>
            <a:r>
              <a:rPr lang="fr-FR" dirty="0" smtClean="0"/>
              <a:t> and </a:t>
            </a:r>
            <a:r>
              <a:rPr lang="fr-FR" dirty="0" err="1" smtClean="0"/>
              <a:t>its</a:t>
            </a:r>
            <a:r>
              <a:rPr lang="fr-FR" dirty="0" smtClean="0"/>
              <a:t> </a:t>
            </a:r>
            <a:r>
              <a:rPr lang="fr-FR" dirty="0" err="1" smtClean="0"/>
              <a:t>operational</a:t>
            </a:r>
            <a:r>
              <a:rPr lang="fr-FR" dirty="0" smtClean="0"/>
              <a:t> concepts</a:t>
            </a:r>
            <a:endParaRPr lang="fr-FR" dirty="0"/>
          </a:p>
          <a:p>
            <a:pPr marL="457200" indent="-457200">
              <a:buFont typeface="+mj-lt"/>
              <a:buAutoNum type="arabicPeriod"/>
            </a:pPr>
            <a:r>
              <a:rPr lang="fr-FR" dirty="0" smtClean="0"/>
              <a:t>Challenges </a:t>
            </a:r>
            <a:r>
              <a:rPr lang="fr-FR" dirty="0"/>
              <a:t>and </a:t>
            </a:r>
            <a:r>
              <a:rPr lang="fr-FR" dirty="0" smtClean="0"/>
              <a:t>solutions (</a:t>
            </a:r>
            <a:r>
              <a:rPr lang="fr-FR" dirty="0" err="1" smtClean="0"/>
              <a:t>magnets</a:t>
            </a:r>
            <a:r>
              <a:rPr lang="fr-FR" dirty="0" smtClean="0"/>
              <a:t>, vacuum, RF, </a:t>
            </a:r>
            <a:r>
              <a:rPr lang="fr-FR" dirty="0" err="1" smtClean="0"/>
              <a:t>Instr</a:t>
            </a:r>
            <a:r>
              <a:rPr lang="fr-FR" dirty="0" smtClean="0"/>
              <a:t>…)</a:t>
            </a:r>
          </a:p>
          <a:p>
            <a:pPr marL="457200" indent="-457200">
              <a:buFont typeface="+mj-lt"/>
              <a:buAutoNum type="arabicPeriod"/>
            </a:pPr>
            <a:r>
              <a:rPr lang="fr-FR" dirty="0" err="1" smtClean="0"/>
              <a:t>Some</a:t>
            </a:r>
            <a:r>
              <a:rPr lang="fr-FR" dirty="0" smtClean="0"/>
              <a:t> </a:t>
            </a:r>
            <a:r>
              <a:rPr lang="fr-FR" dirty="0" err="1" smtClean="0"/>
              <a:t>reasons</a:t>
            </a:r>
            <a:r>
              <a:rPr lang="fr-FR" dirty="0" smtClean="0"/>
              <a:t> for the « explosion » in performance</a:t>
            </a:r>
            <a:endParaRPr lang="fr-FR" dirty="0"/>
          </a:p>
          <a:p>
            <a:pPr marL="457200" indent="-457200">
              <a:buFont typeface="+mj-lt"/>
              <a:buAutoNum type="arabicPeriod"/>
            </a:pPr>
            <a:r>
              <a:rPr lang="fr-FR" dirty="0"/>
              <a:t>The ion </a:t>
            </a:r>
            <a:r>
              <a:rPr lang="fr-FR" dirty="0" err="1" smtClean="0"/>
              <a:t>operation</a:t>
            </a:r>
            <a:endParaRPr lang="fr-FR" dirty="0" smtClean="0"/>
          </a:p>
          <a:p>
            <a:pPr marL="457200" indent="-457200">
              <a:buFont typeface="+mj-lt"/>
              <a:buAutoNum type="arabicPeriod"/>
            </a:pPr>
            <a:r>
              <a:rPr lang="fr-FR" dirty="0" err="1" smtClean="0"/>
              <a:t>Groundbreaking</a:t>
            </a:r>
            <a:r>
              <a:rPr lang="fr-FR" dirty="0" smtClean="0"/>
              <a:t> </a:t>
            </a:r>
            <a:r>
              <a:rPr lang="fr-FR" dirty="0" err="1" smtClean="0"/>
              <a:t>developments</a:t>
            </a:r>
            <a:r>
              <a:rPr lang="fr-FR" dirty="0" smtClean="0"/>
              <a:t> (</a:t>
            </a:r>
            <a:r>
              <a:rPr lang="fr-FR" dirty="0" err="1" smtClean="0"/>
              <a:t>e.g.first</a:t>
            </a:r>
            <a:r>
              <a:rPr lang="fr-FR" dirty="0" smtClean="0"/>
              <a:t> </a:t>
            </a:r>
            <a:r>
              <a:rPr lang="fr-FR" dirty="0" err="1" smtClean="0"/>
              <a:t>stoch</a:t>
            </a:r>
            <a:r>
              <a:rPr lang="fr-FR" dirty="0" smtClean="0"/>
              <a:t> </a:t>
            </a:r>
            <a:r>
              <a:rPr lang="fr-FR" dirty="0" err="1" smtClean="0"/>
              <a:t>cooling</a:t>
            </a:r>
            <a:r>
              <a:rPr lang="fr-FR" dirty="0" smtClean="0"/>
              <a:t>)</a:t>
            </a:r>
          </a:p>
          <a:p>
            <a:pPr marL="457200" indent="-457200">
              <a:buFont typeface="+mj-lt"/>
              <a:buAutoNum type="arabicPeriod"/>
            </a:pPr>
            <a:r>
              <a:rPr lang="fr-FR" dirty="0" smtClean="0"/>
              <a:t>First </a:t>
            </a:r>
            <a:r>
              <a:rPr lang="fr-FR" dirty="0" err="1" smtClean="0"/>
              <a:t>signs</a:t>
            </a:r>
            <a:r>
              <a:rPr lang="fr-FR" dirty="0" smtClean="0"/>
              <a:t> of the </a:t>
            </a:r>
            <a:r>
              <a:rPr lang="fr-FR" dirty="0" err="1" smtClean="0"/>
              <a:t>electron</a:t>
            </a:r>
            <a:r>
              <a:rPr lang="fr-FR" dirty="0" smtClean="0"/>
              <a:t> cloud</a:t>
            </a:r>
            <a:endParaRPr lang="fr-FR" dirty="0"/>
          </a:p>
          <a:p>
            <a:pPr marL="457200" indent="-457200">
              <a:buFont typeface="+mj-lt"/>
              <a:buAutoNum type="arabicPeriod"/>
            </a:pPr>
            <a:r>
              <a:rPr lang="fr-FR" dirty="0" err="1" smtClean="0"/>
              <a:t>Lessons</a:t>
            </a:r>
            <a:r>
              <a:rPr lang="fr-FR" dirty="0" smtClean="0"/>
              <a:t> </a:t>
            </a:r>
            <a:r>
              <a:rPr lang="fr-FR" dirty="0" err="1" smtClean="0"/>
              <a:t>learned</a:t>
            </a:r>
            <a:r>
              <a:rPr lang="fr-FR" dirty="0" smtClean="0"/>
              <a:t> and </a:t>
            </a:r>
            <a:r>
              <a:rPr lang="fr-FR" dirty="0" err="1" smtClean="0"/>
              <a:t>exploring</a:t>
            </a:r>
            <a:r>
              <a:rPr lang="fr-FR" dirty="0" smtClean="0"/>
              <a:t> new </a:t>
            </a:r>
            <a:r>
              <a:rPr lang="fr-FR" dirty="0" err="1" smtClean="0"/>
              <a:t>territories</a:t>
            </a:r>
            <a:endParaRPr lang="fr-FR" dirty="0" smtClean="0"/>
          </a:p>
          <a:p>
            <a:pPr marL="457200" indent="-457200">
              <a:buFont typeface="+mj-lt"/>
              <a:buAutoNum type="arabicPeriod"/>
            </a:pPr>
            <a:r>
              <a:rPr lang="fr-FR" dirty="0" smtClean="0"/>
              <a:t>The </a:t>
            </a:r>
            <a:r>
              <a:rPr lang="fr-FR" dirty="0" err="1" smtClean="0"/>
              <a:t>human</a:t>
            </a:r>
            <a:r>
              <a:rPr lang="fr-FR" dirty="0" smtClean="0"/>
              <a:t> and </a:t>
            </a:r>
            <a:r>
              <a:rPr lang="fr-FR" dirty="0" err="1" smtClean="0"/>
              <a:t>managerial</a:t>
            </a:r>
            <a:r>
              <a:rPr lang="fr-FR" dirty="0" smtClean="0"/>
              <a:t> factor</a:t>
            </a:r>
          </a:p>
          <a:p>
            <a:pPr marL="457200" indent="-457200">
              <a:buFont typeface="+mj-lt"/>
              <a:buAutoNum type="arabicPeriod"/>
            </a:pPr>
            <a:r>
              <a:rPr lang="fr-FR" dirty="0" err="1" smtClean="0"/>
              <a:t>Some</a:t>
            </a:r>
            <a:r>
              <a:rPr lang="fr-FR" dirty="0" smtClean="0"/>
              <a:t> short </a:t>
            </a:r>
            <a:r>
              <a:rPr lang="fr-FR" dirty="0" err="1" smtClean="0"/>
              <a:t>comments</a:t>
            </a:r>
            <a:r>
              <a:rPr lang="fr-FR" dirty="0" smtClean="0"/>
              <a:t> on </a:t>
            </a:r>
            <a:r>
              <a:rPr lang="fr-FR" dirty="0" err="1" smtClean="0"/>
              <a:t>particle</a:t>
            </a:r>
            <a:r>
              <a:rPr lang="fr-FR" dirty="0" smtClean="0"/>
              <a:t> </a:t>
            </a:r>
            <a:r>
              <a:rPr lang="fr-FR" dirty="0" err="1" smtClean="0"/>
              <a:t>physics</a:t>
            </a:r>
            <a:r>
              <a:rPr lang="fr-FR" dirty="0" smtClean="0"/>
              <a:t> </a:t>
            </a:r>
            <a:r>
              <a:rPr lang="fr-FR" dirty="0" err="1" smtClean="0"/>
              <a:t>achievements</a:t>
            </a:r>
            <a:endParaRPr lang="fr-FR" dirty="0" smtClean="0"/>
          </a:p>
          <a:p>
            <a:pPr marL="457200" indent="-457200">
              <a:buFont typeface="+mj-lt"/>
              <a:buAutoNum type="arabicPeriod"/>
            </a:pPr>
            <a:r>
              <a:rPr lang="fr-FR" dirty="0" err="1" smtClean="0"/>
              <a:t>Acknowledgements</a:t>
            </a:r>
            <a:r>
              <a:rPr lang="fr-FR" dirty="0" smtClean="0"/>
              <a:t>/Conclusions</a:t>
            </a:r>
          </a:p>
          <a:p>
            <a:pPr marL="457200" indent="-457200">
              <a:buFont typeface="+mj-lt"/>
              <a:buAutoNum type="arabicPeriod"/>
            </a:pPr>
            <a:r>
              <a:rPr lang="fr-FR" dirty="0" err="1" smtClean="0"/>
              <a:t>Further</a:t>
            </a:r>
            <a:r>
              <a:rPr lang="fr-FR" dirty="0" smtClean="0"/>
              <a:t> </a:t>
            </a:r>
            <a:r>
              <a:rPr lang="fr-FR" dirty="0" err="1" smtClean="0"/>
              <a:t>reading</a:t>
            </a:r>
            <a:endParaRPr lang="fr-FR" dirty="0"/>
          </a:p>
        </p:txBody>
      </p:sp>
    </p:spTree>
    <p:extLst>
      <p:ext uri="{BB962C8B-B14F-4D97-AF65-F5344CB8AC3E}">
        <p14:creationId xmlns:p14="http://schemas.microsoft.com/office/powerpoint/2010/main" val="10298708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F283135-BBDB-8041-B179-E62F1B21D3F9}"/>
              </a:ext>
            </a:extLst>
          </p:cNvPr>
          <p:cNvSpPr>
            <a:spLocks noGrp="1"/>
          </p:cNvSpPr>
          <p:nvPr>
            <p:ph type="title"/>
          </p:nvPr>
        </p:nvSpPr>
        <p:spPr>
          <a:xfrm>
            <a:off x="685800" y="609600"/>
            <a:ext cx="7772400" cy="515144"/>
          </a:xfrm>
        </p:spPr>
        <p:txBody>
          <a:bodyPr/>
          <a:lstStyle/>
          <a:p>
            <a:r>
              <a:rPr lang="fr-FR" sz="3200" dirty="0" smtClean="0"/>
              <a:t>6.Stochastic </a:t>
            </a:r>
            <a:r>
              <a:rPr lang="fr-FR" sz="3200" dirty="0" err="1" smtClean="0"/>
              <a:t>cooling</a:t>
            </a:r>
            <a:r>
              <a:rPr lang="fr-FR" sz="3200" dirty="0" smtClean="0"/>
              <a:t> hardware in the the ISR</a:t>
            </a:r>
            <a:endParaRPr lang="fr-FR" sz="3200" dirty="0"/>
          </a:p>
        </p:txBody>
      </p:sp>
      <p:sp>
        <p:nvSpPr>
          <p:cNvPr id="4" name="Espace réservé du pied de page 3">
            <a:extLst>
              <a:ext uri="{FF2B5EF4-FFF2-40B4-BE49-F238E27FC236}">
                <a16:creationId xmlns:a16="http://schemas.microsoft.com/office/drawing/2014/main" xmlns="" id="{4AF8FAD3-07FE-484E-AB0A-5F908928B0B8}"/>
              </a:ext>
            </a:extLst>
          </p:cNvPr>
          <p:cNvSpPr>
            <a:spLocks noGrp="1"/>
          </p:cNvSpPr>
          <p:nvPr>
            <p:ph type="ftr" sz="quarter" idx="10"/>
          </p:nvPr>
        </p:nvSpPr>
        <p:spPr/>
        <p:txBody>
          <a:bodyPr/>
          <a:lstStyle/>
          <a:p>
            <a:pPr>
              <a:defRPr/>
            </a:pPr>
            <a:r>
              <a:rPr lang="en-GB"/>
              <a:t>Joint US-CERN-Japan-Russia Int. Acc. School 2019</a:t>
            </a:r>
            <a:endParaRPr lang="en-US" dirty="0"/>
          </a:p>
        </p:txBody>
      </p:sp>
      <p:sp>
        <p:nvSpPr>
          <p:cNvPr id="5" name="Espace réservé de la date 4">
            <a:extLst>
              <a:ext uri="{FF2B5EF4-FFF2-40B4-BE49-F238E27FC236}">
                <a16:creationId xmlns:a16="http://schemas.microsoft.com/office/drawing/2014/main" xmlns="" id="{4C712254-A882-9B46-ADD6-ADE5D5BC50D2}"/>
              </a:ext>
            </a:extLst>
          </p:cNvPr>
          <p:cNvSpPr>
            <a:spLocks noGrp="1"/>
          </p:cNvSpPr>
          <p:nvPr>
            <p:ph type="dt" sz="half" idx="11"/>
          </p:nvPr>
        </p:nvSpPr>
        <p:spPr/>
        <p:txBody>
          <a:bodyPr/>
          <a:lstStyle/>
          <a:p>
            <a:pPr>
              <a:defRPr/>
            </a:pPr>
            <a:r>
              <a:rPr lang="en-US" smtClean="0"/>
              <a:t>30.10.2019</a:t>
            </a:r>
            <a:endParaRPr lang="en-US"/>
          </a:p>
        </p:txBody>
      </p:sp>
      <p:sp>
        <p:nvSpPr>
          <p:cNvPr id="6" name="Espace réservé du numéro de diapositive 5">
            <a:extLst>
              <a:ext uri="{FF2B5EF4-FFF2-40B4-BE49-F238E27FC236}">
                <a16:creationId xmlns:a16="http://schemas.microsoft.com/office/drawing/2014/main" xmlns="" id="{3F65090C-B277-C84A-8308-20723C5ACB2B}"/>
              </a:ext>
            </a:extLst>
          </p:cNvPr>
          <p:cNvSpPr>
            <a:spLocks noGrp="1"/>
          </p:cNvSpPr>
          <p:nvPr>
            <p:ph type="sldNum" sz="quarter" idx="12"/>
          </p:nvPr>
        </p:nvSpPr>
        <p:spPr/>
        <p:txBody>
          <a:bodyPr/>
          <a:lstStyle/>
          <a:p>
            <a:pPr>
              <a:defRPr/>
            </a:pPr>
            <a:fld id="{F53740EC-8B5A-4683-BF14-CBE7C7FA6F61}" type="slidenum">
              <a:rPr lang="en-US" smtClean="0"/>
              <a:pPr>
                <a:defRPr/>
              </a:pPr>
              <a:t>20</a:t>
            </a:fld>
            <a:endParaRPr lang="en-US"/>
          </a:p>
        </p:txBody>
      </p:sp>
      <p:sp>
        <p:nvSpPr>
          <p:cNvPr id="8" name="TextBox 7"/>
          <p:cNvSpPr txBox="1"/>
          <p:nvPr/>
        </p:nvSpPr>
        <p:spPr>
          <a:xfrm>
            <a:off x="6156176" y="1516360"/>
            <a:ext cx="2520280" cy="307777"/>
          </a:xfrm>
          <a:prstGeom prst="rect">
            <a:avLst/>
          </a:prstGeom>
          <a:noFill/>
        </p:spPr>
        <p:txBody>
          <a:bodyPr wrap="square" rtlCol="0">
            <a:spAutoFit/>
          </a:bodyPr>
          <a:lstStyle/>
          <a:p>
            <a:endParaRPr lang="en-GB" sz="14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903" y="1179772"/>
            <a:ext cx="4955224" cy="4955224"/>
          </a:xfrm>
          <a:prstGeom prst="rect">
            <a:avLst/>
          </a:prstGeom>
        </p:spPr>
      </p:pic>
      <p:sp>
        <p:nvSpPr>
          <p:cNvPr id="11" name="TextBox 10"/>
          <p:cNvSpPr txBox="1"/>
          <p:nvPr/>
        </p:nvSpPr>
        <p:spPr>
          <a:xfrm>
            <a:off x="738000" y="5657963"/>
            <a:ext cx="953680" cy="276999"/>
          </a:xfrm>
          <a:prstGeom prst="rect">
            <a:avLst/>
          </a:prstGeom>
          <a:solidFill>
            <a:schemeClr val="accent3"/>
          </a:solidFill>
        </p:spPr>
        <p:txBody>
          <a:bodyPr wrap="square" rtlCol="0">
            <a:spAutoFit/>
          </a:bodyPr>
          <a:lstStyle/>
          <a:p>
            <a:r>
              <a:rPr lang="en-GB" sz="1200" dirty="0" smtClean="0"/>
              <a:t>83010785X</a:t>
            </a:r>
            <a:endParaRPr lang="en-GB" sz="1200" dirty="0"/>
          </a:p>
        </p:txBody>
      </p:sp>
      <p:graphicFrame>
        <p:nvGraphicFramePr>
          <p:cNvPr id="9" name="Table 8"/>
          <p:cNvGraphicFramePr>
            <a:graphicFrameLocks noGrp="1"/>
          </p:cNvGraphicFramePr>
          <p:nvPr>
            <p:extLst>
              <p:ext uri="{D42A27DB-BD31-4B8C-83A1-F6EECF244321}">
                <p14:modId xmlns:p14="http://schemas.microsoft.com/office/powerpoint/2010/main" val="44646530"/>
              </p:ext>
            </p:extLst>
          </p:nvPr>
        </p:nvGraphicFramePr>
        <p:xfrm>
          <a:off x="5724128" y="1168252"/>
          <a:ext cx="2808312" cy="5285084"/>
        </p:xfrm>
        <a:graphic>
          <a:graphicData uri="http://schemas.openxmlformats.org/drawingml/2006/table">
            <a:tbl>
              <a:tblPr firstRow="1" firstCol="1" bandRow="1"/>
              <a:tblGrid>
                <a:gridCol w="2808312">
                  <a:extLst>
                    <a:ext uri="{9D8B030D-6E8A-4147-A177-3AD203B41FA5}">
                      <a16:colId xmlns:a16="http://schemas.microsoft.com/office/drawing/2014/main" xmlns="" val="4199456508"/>
                    </a:ext>
                  </a:extLst>
                </a:gridCol>
              </a:tblGrid>
              <a:tr h="5285084">
                <a:tc>
                  <a:txBody>
                    <a:bodyPr/>
                    <a:lstStyle/>
                    <a:p>
                      <a:pPr>
                        <a:spcAft>
                          <a:spcPts val="0"/>
                        </a:spcAft>
                      </a:pPr>
                      <a:r>
                        <a:rPr lang="en-US" sz="1400" b="0" dirty="0">
                          <a:solidFill>
                            <a:srgbClr val="000000"/>
                          </a:solidFill>
                          <a:effectLst/>
                          <a:latin typeface="PT Sans"/>
                          <a:ea typeface="Calibri" panose="020F0502020204030204" pitchFamily="34" charset="0"/>
                          <a:cs typeface="Times New Roman" panose="02020603050405020304" pitchFamily="18" charset="0"/>
                        </a:rPr>
                        <a:t>The photo shows (</a:t>
                      </a:r>
                      <a:r>
                        <a:rPr lang="en-US" sz="1400" b="0" dirty="0" smtClean="0">
                          <a:solidFill>
                            <a:srgbClr val="000000"/>
                          </a:solidFill>
                          <a:effectLst/>
                          <a:latin typeface="PT Sans"/>
                          <a:ea typeface="Calibri" panose="020F0502020204030204" pitchFamily="34" charset="0"/>
                          <a:cs typeface="Times New Roman" panose="02020603050405020304" pitchFamily="18" charset="0"/>
                        </a:rPr>
                        <a:t>center) </a:t>
                      </a:r>
                      <a:r>
                        <a:rPr lang="en-US" sz="1400" b="0" dirty="0">
                          <a:solidFill>
                            <a:srgbClr val="000000"/>
                          </a:solidFill>
                          <a:effectLst/>
                          <a:latin typeface="PT Sans"/>
                          <a:ea typeface="Calibri" panose="020F0502020204030204" pitchFamily="34" charset="0"/>
                          <a:cs typeface="Times New Roman" panose="02020603050405020304" pitchFamily="18" charset="0"/>
                        </a:rPr>
                        <a:t>an experimental set-up for stochastic cooling of vertical </a:t>
                      </a:r>
                      <a:r>
                        <a:rPr lang="en-US" sz="1400" b="0" dirty="0" err="1">
                          <a:solidFill>
                            <a:srgbClr val="000000"/>
                          </a:solidFill>
                          <a:effectLst/>
                          <a:latin typeface="PT Sans"/>
                          <a:ea typeface="Calibri" panose="020F0502020204030204" pitchFamily="34" charset="0"/>
                          <a:cs typeface="Times New Roman" panose="02020603050405020304" pitchFamily="18" charset="0"/>
                        </a:rPr>
                        <a:t>betatron</a:t>
                      </a:r>
                      <a:r>
                        <a:rPr lang="en-US" sz="1400" b="0" dirty="0">
                          <a:solidFill>
                            <a:srgbClr val="000000"/>
                          </a:solidFill>
                          <a:effectLst/>
                          <a:latin typeface="PT Sans"/>
                          <a:ea typeface="Calibri" panose="020F0502020204030204" pitchFamily="34" charset="0"/>
                          <a:cs typeface="Times New Roman" panose="02020603050405020304" pitchFamily="18" charset="0"/>
                        </a:rPr>
                        <a:t> oscillations, used at the ISR in the years before the ICE </a:t>
                      </a:r>
                      <a:r>
                        <a:rPr lang="en-US" sz="1400" b="0" dirty="0" smtClean="0">
                          <a:solidFill>
                            <a:srgbClr val="000000"/>
                          </a:solidFill>
                          <a:effectLst/>
                          <a:latin typeface="PT Sans"/>
                          <a:ea typeface="Calibri" panose="020F0502020204030204" pitchFamily="34" charset="0"/>
                          <a:cs typeface="Times New Roman" panose="02020603050405020304" pitchFamily="18" charset="0"/>
                        </a:rPr>
                        <a:t>ring (ICE= Initial cooling experiment) </a:t>
                      </a:r>
                      <a:r>
                        <a:rPr lang="en-US" sz="1400" b="0" dirty="0">
                          <a:solidFill>
                            <a:srgbClr val="000000"/>
                          </a:solidFill>
                          <a:effectLst/>
                          <a:latin typeface="PT Sans"/>
                          <a:ea typeface="Calibri" panose="020F0502020204030204" pitchFamily="34" charset="0"/>
                          <a:cs typeface="Times New Roman" panose="02020603050405020304" pitchFamily="18" charset="0"/>
                        </a:rPr>
                        <a:t>was built. Cooling times of about 30 min were obtained in the low intensity range (~0.3 A). To be </a:t>
                      </a:r>
                      <a:r>
                        <a:rPr lang="en-US" sz="1400" b="0" dirty="0" smtClean="0">
                          <a:solidFill>
                            <a:srgbClr val="000000"/>
                          </a:solidFill>
                          <a:effectLst/>
                          <a:latin typeface="PT Sans"/>
                          <a:ea typeface="Calibri" panose="020F0502020204030204" pitchFamily="34" charset="0"/>
                          <a:cs typeface="Times New Roman" panose="02020603050405020304" pitchFamily="18" charset="0"/>
                        </a:rPr>
                        <a:t>noted: </a:t>
                      </a:r>
                      <a:r>
                        <a:rPr lang="en-US" sz="1400" b="0" dirty="0">
                          <a:solidFill>
                            <a:srgbClr val="000000"/>
                          </a:solidFill>
                          <a:effectLst/>
                          <a:latin typeface="PT Sans"/>
                          <a:ea typeface="Calibri" panose="020F0502020204030204" pitchFamily="34" charset="0"/>
                          <a:cs typeface="Times New Roman" panose="02020603050405020304" pitchFamily="18" charset="0"/>
                        </a:rPr>
                        <a:t>the four 50 Ohm brass input/output connections with cooling </a:t>
                      </a:r>
                      <a:r>
                        <a:rPr lang="en-US" sz="1400" b="0" dirty="0" smtClean="0">
                          <a:solidFill>
                            <a:srgbClr val="000000"/>
                          </a:solidFill>
                          <a:effectLst/>
                          <a:latin typeface="PT Sans"/>
                          <a:ea typeface="Calibri" panose="020F0502020204030204" pitchFamily="34" charset="0"/>
                          <a:cs typeface="Times New Roman" panose="02020603050405020304" pitchFamily="18" charset="0"/>
                        </a:rPr>
                        <a:t>fins (important during bake-out), </a:t>
                      </a:r>
                      <a:r>
                        <a:rPr lang="en-US" sz="1400" b="0" dirty="0">
                          <a:solidFill>
                            <a:srgbClr val="000000"/>
                          </a:solidFill>
                          <a:effectLst/>
                          <a:latin typeface="PT Sans"/>
                          <a:ea typeface="Calibri" panose="020F0502020204030204" pitchFamily="34" charset="0"/>
                          <a:cs typeface="Times New Roman" panose="02020603050405020304" pitchFamily="18" charset="0"/>
                        </a:rPr>
                        <a:t>and the baking-out sheet around the cylinder. On the left one sees a clearing electrode box allowing the electrode current to be measured, and the pressure seen by the beam to be evaluated</a:t>
                      </a:r>
                      <a:r>
                        <a:rPr lang="en-US" sz="1400" b="0" dirty="0" smtClean="0">
                          <a:solidFill>
                            <a:srgbClr val="000000"/>
                          </a:solidFill>
                          <a:effectLst/>
                          <a:latin typeface="PT Sans"/>
                          <a:ea typeface="Calibri" panose="020F0502020204030204" pitchFamily="34" charset="0"/>
                          <a:cs typeface="Times New Roman" panose="02020603050405020304" pitchFamily="18" charset="0"/>
                        </a:rPr>
                        <a:t>.</a:t>
                      </a:r>
                    </a:p>
                    <a:p>
                      <a:pPr>
                        <a:spcAft>
                          <a:spcPts val="0"/>
                        </a:spcAft>
                      </a:pPr>
                      <a:r>
                        <a:rPr lang="en-US" sz="1400" b="0" dirty="0" smtClean="0">
                          <a:solidFill>
                            <a:srgbClr val="000000"/>
                          </a:solidFill>
                          <a:effectLst/>
                          <a:latin typeface="PT Sans"/>
                          <a:ea typeface="Calibri" panose="020F0502020204030204" pitchFamily="34" charset="0"/>
                          <a:cs typeface="Times New Roman" panose="02020603050405020304" pitchFamily="18" charset="0"/>
                        </a:rPr>
                        <a:t>A bit later</a:t>
                      </a:r>
                      <a:r>
                        <a:rPr lang="en-US" sz="1400" b="0" baseline="0" dirty="0" smtClean="0">
                          <a:solidFill>
                            <a:srgbClr val="000000"/>
                          </a:solidFill>
                          <a:effectLst/>
                          <a:latin typeface="PT Sans"/>
                          <a:ea typeface="Calibri" panose="020F0502020204030204" pitchFamily="34" charset="0"/>
                          <a:cs typeface="Times New Roman" panose="02020603050405020304" pitchFamily="18" charset="0"/>
                        </a:rPr>
                        <a:t> the first plunging PU structures were applied using the ROMAN POT type mechanical displacement mechanism (private communication by L .Thorndahl)</a:t>
                      </a:r>
                      <a:endParaRPr lang="en-GB"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2498904572"/>
                  </a:ext>
                </a:extLst>
              </a:tr>
            </a:tbl>
          </a:graphicData>
        </a:graphic>
      </p:graphicFrame>
    </p:spTree>
    <p:extLst>
      <p:ext uri="{BB962C8B-B14F-4D97-AF65-F5344CB8AC3E}">
        <p14:creationId xmlns:p14="http://schemas.microsoft.com/office/powerpoint/2010/main" val="39754355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F283135-BBDB-8041-B179-E62F1B21D3F9}"/>
              </a:ext>
            </a:extLst>
          </p:cNvPr>
          <p:cNvSpPr>
            <a:spLocks noGrp="1"/>
          </p:cNvSpPr>
          <p:nvPr>
            <p:ph type="title"/>
          </p:nvPr>
        </p:nvSpPr>
        <p:spPr>
          <a:xfrm>
            <a:off x="594730" y="465944"/>
            <a:ext cx="7863470" cy="443136"/>
          </a:xfrm>
        </p:spPr>
        <p:txBody>
          <a:bodyPr/>
          <a:lstStyle/>
          <a:p>
            <a:r>
              <a:rPr lang="fr-FR" sz="2800" dirty="0" smtClean="0"/>
              <a:t>7. Electron cloud observation in the ISR (I)</a:t>
            </a:r>
            <a:endParaRPr lang="fr-FR" sz="2800" dirty="0"/>
          </a:p>
        </p:txBody>
      </p:sp>
      <p:sp>
        <p:nvSpPr>
          <p:cNvPr id="4" name="Espace réservé du pied de page 3">
            <a:extLst>
              <a:ext uri="{FF2B5EF4-FFF2-40B4-BE49-F238E27FC236}">
                <a16:creationId xmlns:a16="http://schemas.microsoft.com/office/drawing/2014/main" xmlns="" id="{4AF8FAD3-07FE-484E-AB0A-5F908928B0B8}"/>
              </a:ext>
            </a:extLst>
          </p:cNvPr>
          <p:cNvSpPr>
            <a:spLocks noGrp="1"/>
          </p:cNvSpPr>
          <p:nvPr>
            <p:ph type="ftr" sz="quarter" idx="10"/>
          </p:nvPr>
        </p:nvSpPr>
        <p:spPr/>
        <p:txBody>
          <a:bodyPr/>
          <a:lstStyle/>
          <a:p>
            <a:pPr>
              <a:defRPr/>
            </a:pPr>
            <a:r>
              <a:rPr lang="en-GB"/>
              <a:t>Joint US-CERN-Japan-Russia Int. Acc. School 2019</a:t>
            </a:r>
            <a:endParaRPr lang="en-US" dirty="0"/>
          </a:p>
        </p:txBody>
      </p:sp>
      <p:sp>
        <p:nvSpPr>
          <p:cNvPr id="5" name="Espace réservé de la date 4">
            <a:extLst>
              <a:ext uri="{FF2B5EF4-FFF2-40B4-BE49-F238E27FC236}">
                <a16:creationId xmlns:a16="http://schemas.microsoft.com/office/drawing/2014/main" xmlns="" id="{4C712254-A882-9B46-ADD6-ADE5D5BC50D2}"/>
              </a:ext>
            </a:extLst>
          </p:cNvPr>
          <p:cNvSpPr>
            <a:spLocks noGrp="1"/>
          </p:cNvSpPr>
          <p:nvPr>
            <p:ph type="dt" sz="half" idx="11"/>
          </p:nvPr>
        </p:nvSpPr>
        <p:spPr/>
        <p:txBody>
          <a:bodyPr/>
          <a:lstStyle/>
          <a:p>
            <a:pPr>
              <a:defRPr/>
            </a:pPr>
            <a:r>
              <a:rPr lang="en-US" smtClean="0"/>
              <a:t>30.10.2019</a:t>
            </a:r>
            <a:endParaRPr lang="en-US"/>
          </a:p>
        </p:txBody>
      </p:sp>
      <p:sp>
        <p:nvSpPr>
          <p:cNvPr id="6" name="Espace réservé du numéro de diapositive 5">
            <a:extLst>
              <a:ext uri="{FF2B5EF4-FFF2-40B4-BE49-F238E27FC236}">
                <a16:creationId xmlns:a16="http://schemas.microsoft.com/office/drawing/2014/main" xmlns="" id="{3F65090C-B277-C84A-8308-20723C5ACB2B}"/>
              </a:ext>
            </a:extLst>
          </p:cNvPr>
          <p:cNvSpPr>
            <a:spLocks noGrp="1"/>
          </p:cNvSpPr>
          <p:nvPr>
            <p:ph type="sldNum" sz="quarter" idx="12"/>
          </p:nvPr>
        </p:nvSpPr>
        <p:spPr/>
        <p:txBody>
          <a:bodyPr/>
          <a:lstStyle/>
          <a:p>
            <a:pPr>
              <a:defRPr/>
            </a:pPr>
            <a:fld id="{F53740EC-8B5A-4683-BF14-CBE7C7FA6F61}" type="slidenum">
              <a:rPr lang="en-US" smtClean="0"/>
              <a:pPr>
                <a:defRPr/>
              </a:pPr>
              <a:t>21</a:t>
            </a:fld>
            <a:endParaRPr lang="en-US"/>
          </a:p>
        </p:txBody>
      </p:sp>
      <p:pic>
        <p:nvPicPr>
          <p:cNvPr id="8" name="Content Placeholder 7"/>
          <p:cNvPicPr>
            <a:picLocks noGrp="1" noChangeAspect="1"/>
          </p:cNvPicPr>
          <p:nvPr>
            <p:ph idx="1"/>
          </p:nvPr>
        </p:nvPicPr>
        <p:blipFill>
          <a:blip r:embed="rId2"/>
          <a:stretch>
            <a:fillRect/>
          </a:stretch>
        </p:blipFill>
        <p:spPr>
          <a:xfrm>
            <a:off x="732370" y="1268760"/>
            <a:ext cx="7936879" cy="4464495"/>
          </a:xfrm>
          <a:prstGeom prst="rect">
            <a:avLst/>
          </a:prstGeom>
        </p:spPr>
      </p:pic>
      <p:sp>
        <p:nvSpPr>
          <p:cNvPr id="9" name="TextBox 8"/>
          <p:cNvSpPr txBox="1"/>
          <p:nvPr/>
        </p:nvSpPr>
        <p:spPr>
          <a:xfrm>
            <a:off x="2591780" y="6114994"/>
            <a:ext cx="3816424" cy="276999"/>
          </a:xfrm>
          <a:prstGeom prst="rect">
            <a:avLst/>
          </a:prstGeom>
          <a:noFill/>
        </p:spPr>
        <p:txBody>
          <a:bodyPr wrap="square" rtlCol="0">
            <a:spAutoFit/>
          </a:bodyPr>
          <a:lstStyle/>
          <a:p>
            <a:r>
              <a:rPr lang="en-GB" sz="1200" b="0" dirty="0" smtClean="0"/>
              <a:t>This slide was kindly provided by F .Zimmermann</a:t>
            </a:r>
            <a:endParaRPr lang="en-GB" sz="1200" b="0" dirty="0"/>
          </a:p>
        </p:txBody>
      </p:sp>
    </p:spTree>
    <p:extLst>
      <p:ext uri="{BB962C8B-B14F-4D97-AF65-F5344CB8AC3E}">
        <p14:creationId xmlns:p14="http://schemas.microsoft.com/office/powerpoint/2010/main" val="30218464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F283135-BBDB-8041-B179-E62F1B21D3F9}"/>
              </a:ext>
            </a:extLst>
          </p:cNvPr>
          <p:cNvSpPr>
            <a:spLocks noGrp="1"/>
          </p:cNvSpPr>
          <p:nvPr>
            <p:ph type="title"/>
          </p:nvPr>
        </p:nvSpPr>
        <p:spPr>
          <a:xfrm>
            <a:off x="594730" y="465944"/>
            <a:ext cx="7863470" cy="443136"/>
          </a:xfrm>
        </p:spPr>
        <p:txBody>
          <a:bodyPr/>
          <a:lstStyle/>
          <a:p>
            <a:r>
              <a:rPr lang="fr-FR" sz="2800" dirty="0"/>
              <a:t>7</a:t>
            </a:r>
            <a:r>
              <a:rPr lang="fr-FR" sz="2800" dirty="0" smtClean="0"/>
              <a:t>. </a:t>
            </a:r>
            <a:r>
              <a:rPr lang="fr-FR" sz="2800" dirty="0" smtClean="0"/>
              <a:t>Electron cloud observation in the ISR (II)</a:t>
            </a:r>
            <a:endParaRPr lang="fr-FR" sz="2800" dirty="0"/>
          </a:p>
        </p:txBody>
      </p:sp>
      <p:sp>
        <p:nvSpPr>
          <p:cNvPr id="4" name="Espace réservé du pied de page 3">
            <a:extLst>
              <a:ext uri="{FF2B5EF4-FFF2-40B4-BE49-F238E27FC236}">
                <a16:creationId xmlns:a16="http://schemas.microsoft.com/office/drawing/2014/main" xmlns="" id="{4AF8FAD3-07FE-484E-AB0A-5F908928B0B8}"/>
              </a:ext>
            </a:extLst>
          </p:cNvPr>
          <p:cNvSpPr>
            <a:spLocks noGrp="1"/>
          </p:cNvSpPr>
          <p:nvPr>
            <p:ph type="ftr" sz="quarter" idx="10"/>
          </p:nvPr>
        </p:nvSpPr>
        <p:spPr/>
        <p:txBody>
          <a:bodyPr/>
          <a:lstStyle/>
          <a:p>
            <a:pPr>
              <a:defRPr/>
            </a:pPr>
            <a:r>
              <a:rPr lang="en-GB"/>
              <a:t>Joint US-CERN-Japan-Russia Int. Acc. School 2019</a:t>
            </a:r>
            <a:endParaRPr lang="en-US" dirty="0"/>
          </a:p>
        </p:txBody>
      </p:sp>
      <p:sp>
        <p:nvSpPr>
          <p:cNvPr id="5" name="Espace réservé de la date 4">
            <a:extLst>
              <a:ext uri="{FF2B5EF4-FFF2-40B4-BE49-F238E27FC236}">
                <a16:creationId xmlns:a16="http://schemas.microsoft.com/office/drawing/2014/main" xmlns="" id="{4C712254-A882-9B46-ADD6-ADE5D5BC50D2}"/>
              </a:ext>
            </a:extLst>
          </p:cNvPr>
          <p:cNvSpPr>
            <a:spLocks noGrp="1"/>
          </p:cNvSpPr>
          <p:nvPr>
            <p:ph type="dt" sz="half" idx="11"/>
          </p:nvPr>
        </p:nvSpPr>
        <p:spPr/>
        <p:txBody>
          <a:bodyPr/>
          <a:lstStyle/>
          <a:p>
            <a:pPr>
              <a:defRPr/>
            </a:pPr>
            <a:r>
              <a:rPr lang="en-US" smtClean="0"/>
              <a:t>30.10.2019</a:t>
            </a:r>
            <a:endParaRPr lang="en-US"/>
          </a:p>
        </p:txBody>
      </p:sp>
      <p:sp>
        <p:nvSpPr>
          <p:cNvPr id="6" name="Espace réservé du numéro de diapositive 5">
            <a:extLst>
              <a:ext uri="{FF2B5EF4-FFF2-40B4-BE49-F238E27FC236}">
                <a16:creationId xmlns:a16="http://schemas.microsoft.com/office/drawing/2014/main" xmlns="" id="{3F65090C-B277-C84A-8308-20723C5ACB2B}"/>
              </a:ext>
            </a:extLst>
          </p:cNvPr>
          <p:cNvSpPr>
            <a:spLocks noGrp="1"/>
          </p:cNvSpPr>
          <p:nvPr>
            <p:ph type="sldNum" sz="quarter" idx="12"/>
          </p:nvPr>
        </p:nvSpPr>
        <p:spPr/>
        <p:txBody>
          <a:bodyPr/>
          <a:lstStyle/>
          <a:p>
            <a:pPr>
              <a:defRPr/>
            </a:pPr>
            <a:fld id="{F53740EC-8B5A-4683-BF14-CBE7C7FA6F61}" type="slidenum">
              <a:rPr lang="en-US" smtClean="0"/>
              <a:pPr>
                <a:defRPr/>
              </a:pPr>
              <a:t>22</a:t>
            </a:fld>
            <a:endParaRPr lang="en-US"/>
          </a:p>
        </p:txBody>
      </p:sp>
      <p:pic>
        <p:nvPicPr>
          <p:cNvPr id="9" name="Picture 8"/>
          <p:cNvPicPr>
            <a:picLocks noChangeAspect="1"/>
          </p:cNvPicPr>
          <p:nvPr/>
        </p:nvPicPr>
        <p:blipFill>
          <a:blip r:embed="rId2"/>
          <a:stretch>
            <a:fillRect/>
          </a:stretch>
        </p:blipFill>
        <p:spPr>
          <a:xfrm>
            <a:off x="1187624" y="998729"/>
            <a:ext cx="6624736" cy="4968553"/>
          </a:xfrm>
          <a:prstGeom prst="rect">
            <a:avLst/>
          </a:prstGeom>
        </p:spPr>
      </p:pic>
      <p:sp>
        <p:nvSpPr>
          <p:cNvPr id="7" name="TextBox 6"/>
          <p:cNvSpPr txBox="1"/>
          <p:nvPr/>
        </p:nvSpPr>
        <p:spPr>
          <a:xfrm>
            <a:off x="2591780" y="6114994"/>
            <a:ext cx="3816424" cy="276999"/>
          </a:xfrm>
          <a:prstGeom prst="rect">
            <a:avLst/>
          </a:prstGeom>
          <a:noFill/>
        </p:spPr>
        <p:txBody>
          <a:bodyPr wrap="square" rtlCol="0">
            <a:spAutoFit/>
          </a:bodyPr>
          <a:lstStyle/>
          <a:p>
            <a:r>
              <a:rPr lang="en-GB" sz="1200" b="0" dirty="0" smtClean="0"/>
              <a:t>This slide was kindly provided by F .Zimmermann</a:t>
            </a:r>
            <a:endParaRPr lang="en-GB" sz="1200" b="0" dirty="0"/>
          </a:p>
        </p:txBody>
      </p:sp>
    </p:spTree>
    <p:extLst>
      <p:ext uri="{BB962C8B-B14F-4D97-AF65-F5344CB8AC3E}">
        <p14:creationId xmlns:p14="http://schemas.microsoft.com/office/powerpoint/2010/main" val="24182507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F283135-BBDB-8041-B179-E62F1B21D3F9}"/>
              </a:ext>
            </a:extLst>
          </p:cNvPr>
          <p:cNvSpPr>
            <a:spLocks noGrp="1"/>
          </p:cNvSpPr>
          <p:nvPr>
            <p:ph type="title"/>
          </p:nvPr>
        </p:nvSpPr>
        <p:spPr>
          <a:xfrm>
            <a:off x="685800" y="609600"/>
            <a:ext cx="7772400" cy="479443"/>
          </a:xfrm>
        </p:spPr>
        <p:txBody>
          <a:bodyPr/>
          <a:lstStyle/>
          <a:p>
            <a:r>
              <a:rPr lang="fr-FR" sz="2800" dirty="0" smtClean="0"/>
              <a:t>  8.Lessons </a:t>
            </a:r>
            <a:r>
              <a:rPr lang="fr-FR" sz="2800" dirty="0" err="1" smtClean="0"/>
              <a:t>learned</a:t>
            </a:r>
            <a:r>
              <a:rPr lang="fr-FR" sz="2800" dirty="0" smtClean="0"/>
              <a:t>: An </a:t>
            </a:r>
            <a:r>
              <a:rPr lang="fr-FR" sz="2800" dirty="0" err="1" smtClean="0"/>
              <a:t>imploded</a:t>
            </a:r>
            <a:r>
              <a:rPr lang="fr-FR" sz="2800" dirty="0" smtClean="0"/>
              <a:t> vacuum </a:t>
            </a:r>
            <a:r>
              <a:rPr lang="fr-FR" sz="2800" dirty="0" err="1" smtClean="0"/>
              <a:t>chamber</a:t>
            </a:r>
            <a:r>
              <a:rPr lang="fr-FR" sz="2800" dirty="0" smtClean="0"/>
              <a:t> </a:t>
            </a:r>
            <a:endParaRPr lang="fr-FR" sz="2800" dirty="0"/>
          </a:p>
        </p:txBody>
      </p:sp>
      <p:sp>
        <p:nvSpPr>
          <p:cNvPr id="4" name="Espace réservé du pied de page 3">
            <a:extLst>
              <a:ext uri="{FF2B5EF4-FFF2-40B4-BE49-F238E27FC236}">
                <a16:creationId xmlns:a16="http://schemas.microsoft.com/office/drawing/2014/main" xmlns="" id="{4AF8FAD3-07FE-484E-AB0A-5F908928B0B8}"/>
              </a:ext>
            </a:extLst>
          </p:cNvPr>
          <p:cNvSpPr>
            <a:spLocks noGrp="1"/>
          </p:cNvSpPr>
          <p:nvPr>
            <p:ph type="ftr" sz="quarter" idx="10"/>
          </p:nvPr>
        </p:nvSpPr>
        <p:spPr/>
        <p:txBody>
          <a:bodyPr/>
          <a:lstStyle/>
          <a:p>
            <a:pPr>
              <a:defRPr/>
            </a:pPr>
            <a:r>
              <a:rPr lang="en-GB"/>
              <a:t>Joint US-CERN-Japan-Russia Int. Acc. School 2019</a:t>
            </a:r>
            <a:endParaRPr lang="en-US" dirty="0"/>
          </a:p>
        </p:txBody>
      </p:sp>
      <p:sp>
        <p:nvSpPr>
          <p:cNvPr id="5" name="Espace réservé de la date 4">
            <a:extLst>
              <a:ext uri="{FF2B5EF4-FFF2-40B4-BE49-F238E27FC236}">
                <a16:creationId xmlns:a16="http://schemas.microsoft.com/office/drawing/2014/main" xmlns="" id="{4C712254-A882-9B46-ADD6-ADE5D5BC50D2}"/>
              </a:ext>
            </a:extLst>
          </p:cNvPr>
          <p:cNvSpPr>
            <a:spLocks noGrp="1"/>
          </p:cNvSpPr>
          <p:nvPr>
            <p:ph type="dt" sz="half" idx="11"/>
          </p:nvPr>
        </p:nvSpPr>
        <p:spPr/>
        <p:txBody>
          <a:bodyPr/>
          <a:lstStyle/>
          <a:p>
            <a:pPr>
              <a:defRPr/>
            </a:pPr>
            <a:r>
              <a:rPr lang="en-US" smtClean="0"/>
              <a:t>30.10.2019</a:t>
            </a:r>
            <a:endParaRPr lang="en-US"/>
          </a:p>
        </p:txBody>
      </p:sp>
      <p:sp>
        <p:nvSpPr>
          <p:cNvPr id="6" name="Espace réservé du numéro de diapositive 5">
            <a:extLst>
              <a:ext uri="{FF2B5EF4-FFF2-40B4-BE49-F238E27FC236}">
                <a16:creationId xmlns:a16="http://schemas.microsoft.com/office/drawing/2014/main" xmlns="" id="{3F65090C-B277-C84A-8308-20723C5ACB2B}"/>
              </a:ext>
            </a:extLst>
          </p:cNvPr>
          <p:cNvSpPr>
            <a:spLocks noGrp="1"/>
          </p:cNvSpPr>
          <p:nvPr>
            <p:ph type="sldNum" sz="quarter" idx="12"/>
          </p:nvPr>
        </p:nvSpPr>
        <p:spPr/>
        <p:txBody>
          <a:bodyPr/>
          <a:lstStyle/>
          <a:p>
            <a:pPr>
              <a:defRPr/>
            </a:pPr>
            <a:fld id="{F53740EC-8B5A-4683-BF14-CBE7C7FA6F61}" type="slidenum">
              <a:rPr lang="en-US" smtClean="0"/>
              <a:pPr>
                <a:defRPr/>
              </a:pPr>
              <a:t>23</a:t>
            </a:fld>
            <a:endParaRPr lang="en-US"/>
          </a:p>
        </p:txBody>
      </p:sp>
      <p:sp>
        <p:nvSpPr>
          <p:cNvPr id="9" name="TextBox 8"/>
          <p:cNvSpPr txBox="1"/>
          <p:nvPr/>
        </p:nvSpPr>
        <p:spPr>
          <a:xfrm>
            <a:off x="3645756" y="5229200"/>
            <a:ext cx="2438411" cy="461665"/>
          </a:xfrm>
          <a:prstGeom prst="rect">
            <a:avLst/>
          </a:prstGeom>
          <a:solidFill>
            <a:schemeClr val="accent3"/>
          </a:solidFill>
        </p:spPr>
        <p:txBody>
          <a:bodyPr wrap="square" rtlCol="0">
            <a:spAutoFit/>
          </a:bodyPr>
          <a:lstStyle/>
          <a:p>
            <a:endParaRPr lang="en-GB"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278" t="14700" r="278" b="20202"/>
          <a:stretch/>
        </p:blipFill>
        <p:spPr>
          <a:xfrm>
            <a:off x="395536" y="1196752"/>
            <a:ext cx="8040291" cy="4320480"/>
          </a:xfrm>
          <a:prstGeom prst="rect">
            <a:avLst/>
          </a:prstGeom>
        </p:spPr>
      </p:pic>
      <p:sp>
        <p:nvSpPr>
          <p:cNvPr id="7" name="TextBox 6"/>
          <p:cNvSpPr txBox="1"/>
          <p:nvPr/>
        </p:nvSpPr>
        <p:spPr>
          <a:xfrm>
            <a:off x="788989" y="5084394"/>
            <a:ext cx="821105" cy="276999"/>
          </a:xfrm>
          <a:prstGeom prst="rect">
            <a:avLst/>
          </a:prstGeom>
          <a:solidFill>
            <a:schemeClr val="accent3"/>
          </a:solidFill>
        </p:spPr>
        <p:txBody>
          <a:bodyPr wrap="square" rtlCol="0">
            <a:spAutoFit/>
          </a:bodyPr>
          <a:lstStyle/>
          <a:p>
            <a:r>
              <a:rPr lang="en-GB" sz="1200" dirty="0" smtClean="0"/>
              <a:t>7701343</a:t>
            </a:r>
            <a:endParaRPr lang="en-GB" sz="1200" dirty="0"/>
          </a:p>
        </p:txBody>
      </p:sp>
      <p:sp>
        <p:nvSpPr>
          <p:cNvPr id="10" name="TextBox 9"/>
          <p:cNvSpPr txBox="1"/>
          <p:nvPr/>
        </p:nvSpPr>
        <p:spPr>
          <a:xfrm>
            <a:off x="674612" y="5493586"/>
            <a:ext cx="8073852" cy="923330"/>
          </a:xfrm>
          <a:prstGeom prst="rect">
            <a:avLst/>
          </a:prstGeom>
          <a:noFill/>
        </p:spPr>
        <p:txBody>
          <a:bodyPr wrap="square" rtlCol="0">
            <a:spAutoFit/>
          </a:bodyPr>
          <a:lstStyle/>
          <a:p>
            <a:r>
              <a:rPr lang="en-GB" sz="1800" b="0" dirty="0" smtClean="0"/>
              <a:t>The vacuum chamber had  to be as transparent as possible to let the collision products reach the detector. This test chamber with 0.6 mm titanium failed</a:t>
            </a:r>
          </a:p>
          <a:p>
            <a:r>
              <a:rPr lang="en-GB" sz="1800" b="0" dirty="0" smtClean="0"/>
              <a:t>In some cases hardware tests give the final truth and the ISR could be a bumpy road</a:t>
            </a:r>
            <a:endParaRPr lang="en-GB" sz="1800" b="0" dirty="0"/>
          </a:p>
        </p:txBody>
      </p:sp>
      <p:sp>
        <p:nvSpPr>
          <p:cNvPr id="8" name="TextBox 7"/>
          <p:cNvSpPr txBox="1"/>
          <p:nvPr/>
        </p:nvSpPr>
        <p:spPr>
          <a:xfrm>
            <a:off x="3563888" y="1484784"/>
            <a:ext cx="4592924" cy="461665"/>
          </a:xfrm>
          <a:prstGeom prst="rect">
            <a:avLst/>
          </a:prstGeom>
          <a:noFill/>
        </p:spPr>
        <p:txBody>
          <a:bodyPr wrap="none" rtlCol="0">
            <a:spAutoFit/>
          </a:bodyPr>
          <a:lstStyle/>
          <a:p>
            <a:r>
              <a:rPr lang="en-GB" dirty="0" smtClean="0"/>
              <a:t>Just one </a:t>
            </a:r>
            <a:r>
              <a:rPr lang="en-GB" dirty="0" err="1" smtClean="0"/>
              <a:t>example..there</a:t>
            </a:r>
            <a:r>
              <a:rPr lang="en-GB" dirty="0" smtClean="0"/>
              <a:t> were more</a:t>
            </a:r>
            <a:endParaRPr lang="en-GB" dirty="0"/>
          </a:p>
        </p:txBody>
      </p:sp>
    </p:spTree>
    <p:extLst>
      <p:ext uri="{BB962C8B-B14F-4D97-AF65-F5344CB8AC3E}">
        <p14:creationId xmlns:p14="http://schemas.microsoft.com/office/powerpoint/2010/main" val="6849572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6417"/>
          <a:stretch/>
        </p:blipFill>
        <p:spPr>
          <a:xfrm>
            <a:off x="402193" y="1384505"/>
            <a:ext cx="6300897" cy="4487165"/>
          </a:xfrm>
          <a:prstGeom prst="rect">
            <a:avLst/>
          </a:prstGeom>
        </p:spPr>
      </p:pic>
      <p:sp>
        <p:nvSpPr>
          <p:cNvPr id="2" name="Titre 1">
            <a:extLst>
              <a:ext uri="{FF2B5EF4-FFF2-40B4-BE49-F238E27FC236}">
                <a16:creationId xmlns:a16="http://schemas.microsoft.com/office/drawing/2014/main" xmlns="" id="{1F283135-BBDB-8041-B179-E62F1B21D3F9}"/>
              </a:ext>
            </a:extLst>
          </p:cNvPr>
          <p:cNvSpPr>
            <a:spLocks noGrp="1"/>
          </p:cNvSpPr>
          <p:nvPr>
            <p:ph type="title"/>
          </p:nvPr>
        </p:nvSpPr>
        <p:spPr>
          <a:xfrm>
            <a:off x="685800" y="609600"/>
            <a:ext cx="7772400" cy="587152"/>
          </a:xfrm>
        </p:spPr>
        <p:txBody>
          <a:bodyPr/>
          <a:lstStyle/>
          <a:p>
            <a:r>
              <a:rPr lang="fr-FR" smtClean="0"/>
              <a:t>8. </a:t>
            </a:r>
            <a:r>
              <a:rPr lang="fr-FR" dirty="0" smtClean="0"/>
              <a:t>The « </a:t>
            </a:r>
            <a:r>
              <a:rPr lang="fr-FR" dirty="0" err="1" smtClean="0"/>
              <a:t>bicone</a:t>
            </a:r>
            <a:r>
              <a:rPr lang="fr-FR" dirty="0" smtClean="0"/>
              <a:t> » of the ISR</a:t>
            </a:r>
            <a:endParaRPr lang="fr-FR" dirty="0"/>
          </a:p>
        </p:txBody>
      </p:sp>
      <p:sp>
        <p:nvSpPr>
          <p:cNvPr id="4" name="Espace réservé du pied de page 3">
            <a:extLst>
              <a:ext uri="{FF2B5EF4-FFF2-40B4-BE49-F238E27FC236}">
                <a16:creationId xmlns:a16="http://schemas.microsoft.com/office/drawing/2014/main" xmlns="" id="{4AF8FAD3-07FE-484E-AB0A-5F908928B0B8}"/>
              </a:ext>
            </a:extLst>
          </p:cNvPr>
          <p:cNvSpPr>
            <a:spLocks noGrp="1"/>
          </p:cNvSpPr>
          <p:nvPr>
            <p:ph type="ftr" sz="quarter" idx="10"/>
          </p:nvPr>
        </p:nvSpPr>
        <p:spPr/>
        <p:txBody>
          <a:bodyPr/>
          <a:lstStyle/>
          <a:p>
            <a:pPr>
              <a:defRPr/>
            </a:pPr>
            <a:r>
              <a:rPr lang="en-GB"/>
              <a:t>Joint US-CERN-Japan-Russia Int. Acc. School 2019</a:t>
            </a:r>
            <a:endParaRPr lang="en-US" dirty="0"/>
          </a:p>
        </p:txBody>
      </p:sp>
      <p:sp>
        <p:nvSpPr>
          <p:cNvPr id="5" name="Espace réservé de la date 4">
            <a:extLst>
              <a:ext uri="{FF2B5EF4-FFF2-40B4-BE49-F238E27FC236}">
                <a16:creationId xmlns:a16="http://schemas.microsoft.com/office/drawing/2014/main" xmlns="" id="{4C712254-A882-9B46-ADD6-ADE5D5BC50D2}"/>
              </a:ext>
            </a:extLst>
          </p:cNvPr>
          <p:cNvSpPr>
            <a:spLocks noGrp="1"/>
          </p:cNvSpPr>
          <p:nvPr>
            <p:ph type="dt" sz="half" idx="11"/>
          </p:nvPr>
        </p:nvSpPr>
        <p:spPr/>
        <p:txBody>
          <a:bodyPr/>
          <a:lstStyle/>
          <a:p>
            <a:pPr>
              <a:defRPr/>
            </a:pPr>
            <a:r>
              <a:rPr lang="en-US" smtClean="0"/>
              <a:t>30.10.2019</a:t>
            </a:r>
            <a:endParaRPr lang="en-US"/>
          </a:p>
        </p:txBody>
      </p:sp>
      <p:sp>
        <p:nvSpPr>
          <p:cNvPr id="6" name="Espace réservé du numéro de diapositive 5">
            <a:extLst>
              <a:ext uri="{FF2B5EF4-FFF2-40B4-BE49-F238E27FC236}">
                <a16:creationId xmlns:a16="http://schemas.microsoft.com/office/drawing/2014/main" xmlns="" id="{3F65090C-B277-C84A-8308-20723C5ACB2B}"/>
              </a:ext>
            </a:extLst>
          </p:cNvPr>
          <p:cNvSpPr>
            <a:spLocks noGrp="1"/>
          </p:cNvSpPr>
          <p:nvPr>
            <p:ph type="sldNum" sz="quarter" idx="12"/>
          </p:nvPr>
        </p:nvSpPr>
        <p:spPr/>
        <p:txBody>
          <a:bodyPr/>
          <a:lstStyle/>
          <a:p>
            <a:pPr>
              <a:defRPr/>
            </a:pPr>
            <a:fld id="{F53740EC-8B5A-4683-BF14-CBE7C7FA6F61}" type="slidenum">
              <a:rPr lang="en-US" smtClean="0"/>
              <a:pPr>
                <a:defRPr/>
              </a:pPr>
              <a:t>24</a:t>
            </a:fld>
            <a:endParaRPr lang="en-US"/>
          </a:p>
        </p:txBody>
      </p:sp>
      <p:sp>
        <p:nvSpPr>
          <p:cNvPr id="7" name="TextBox 6"/>
          <p:cNvSpPr txBox="1"/>
          <p:nvPr/>
        </p:nvSpPr>
        <p:spPr>
          <a:xfrm>
            <a:off x="539552" y="5552365"/>
            <a:ext cx="821105" cy="276999"/>
          </a:xfrm>
          <a:prstGeom prst="rect">
            <a:avLst/>
          </a:prstGeom>
          <a:solidFill>
            <a:schemeClr val="accent3"/>
          </a:solidFill>
        </p:spPr>
        <p:txBody>
          <a:bodyPr wrap="square" rtlCol="0">
            <a:spAutoFit/>
          </a:bodyPr>
          <a:lstStyle/>
          <a:p>
            <a:r>
              <a:rPr lang="en-GB" sz="1200" dirty="0" smtClean="0"/>
              <a:t>7704618X</a:t>
            </a:r>
            <a:endParaRPr lang="en-GB" sz="1200" dirty="0"/>
          </a:p>
        </p:txBody>
      </p:sp>
      <p:sp>
        <p:nvSpPr>
          <p:cNvPr id="11" name="TextBox 10"/>
          <p:cNvSpPr txBox="1"/>
          <p:nvPr/>
        </p:nvSpPr>
        <p:spPr>
          <a:xfrm>
            <a:off x="6732240" y="1433065"/>
            <a:ext cx="1872208" cy="3785652"/>
          </a:xfrm>
          <a:prstGeom prst="rect">
            <a:avLst/>
          </a:prstGeom>
          <a:noFill/>
        </p:spPr>
        <p:txBody>
          <a:bodyPr wrap="square" rtlCol="0">
            <a:spAutoFit/>
          </a:bodyPr>
          <a:lstStyle/>
          <a:p>
            <a:r>
              <a:rPr lang="en-US" sz="1600" dirty="0"/>
              <a:t>This chamber is now in the National Museum of History and Technology, Smithsonian Institution, Washington, DC, USA, where it was exposed in an exhibit on the History of High Energy Accelerators (1977).</a:t>
            </a:r>
            <a:endParaRPr lang="en-GB" sz="1600" dirty="0"/>
          </a:p>
          <a:p>
            <a:endParaRPr lang="en-GB" sz="1600" dirty="0"/>
          </a:p>
        </p:txBody>
      </p:sp>
    </p:spTree>
    <p:extLst>
      <p:ext uri="{BB962C8B-B14F-4D97-AF65-F5344CB8AC3E}">
        <p14:creationId xmlns:p14="http://schemas.microsoft.com/office/powerpoint/2010/main" val="9246714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1351813"/>
            <a:ext cx="6052931" cy="4941168"/>
          </a:xfrm>
          <a:prstGeom prst="rect">
            <a:avLst/>
          </a:prstGeom>
        </p:spPr>
      </p:pic>
      <p:sp>
        <p:nvSpPr>
          <p:cNvPr id="2" name="Titre 1">
            <a:extLst>
              <a:ext uri="{FF2B5EF4-FFF2-40B4-BE49-F238E27FC236}">
                <a16:creationId xmlns:a16="http://schemas.microsoft.com/office/drawing/2014/main" xmlns="" id="{1F283135-BBDB-8041-B179-E62F1B21D3F9}"/>
              </a:ext>
            </a:extLst>
          </p:cNvPr>
          <p:cNvSpPr>
            <a:spLocks noGrp="1"/>
          </p:cNvSpPr>
          <p:nvPr>
            <p:ph type="title"/>
          </p:nvPr>
        </p:nvSpPr>
        <p:spPr>
          <a:xfrm>
            <a:off x="685800" y="609600"/>
            <a:ext cx="7772400" cy="587152"/>
          </a:xfrm>
        </p:spPr>
        <p:txBody>
          <a:bodyPr/>
          <a:lstStyle/>
          <a:p>
            <a:r>
              <a:rPr lang="fr-FR" sz="3600" dirty="0" smtClean="0"/>
              <a:t>8. The « </a:t>
            </a:r>
            <a:r>
              <a:rPr lang="fr-FR" sz="3600" dirty="0" err="1" smtClean="0"/>
              <a:t>mega-bicone</a:t>
            </a:r>
            <a:r>
              <a:rPr lang="fr-FR" sz="3600" dirty="0" smtClean="0"/>
              <a:t> » of the ISR</a:t>
            </a:r>
            <a:endParaRPr lang="fr-FR" sz="3600" dirty="0"/>
          </a:p>
        </p:txBody>
      </p:sp>
      <p:sp>
        <p:nvSpPr>
          <p:cNvPr id="4" name="Espace réservé du pied de page 3">
            <a:extLst>
              <a:ext uri="{FF2B5EF4-FFF2-40B4-BE49-F238E27FC236}">
                <a16:creationId xmlns:a16="http://schemas.microsoft.com/office/drawing/2014/main" xmlns="" id="{4AF8FAD3-07FE-484E-AB0A-5F908928B0B8}"/>
              </a:ext>
            </a:extLst>
          </p:cNvPr>
          <p:cNvSpPr>
            <a:spLocks noGrp="1"/>
          </p:cNvSpPr>
          <p:nvPr>
            <p:ph type="ftr" sz="quarter" idx="10"/>
          </p:nvPr>
        </p:nvSpPr>
        <p:spPr/>
        <p:txBody>
          <a:bodyPr/>
          <a:lstStyle/>
          <a:p>
            <a:pPr>
              <a:defRPr/>
            </a:pPr>
            <a:r>
              <a:rPr lang="en-GB"/>
              <a:t>Joint US-CERN-Japan-Russia Int. Acc. School 2019</a:t>
            </a:r>
            <a:endParaRPr lang="en-US" dirty="0"/>
          </a:p>
        </p:txBody>
      </p:sp>
      <p:sp>
        <p:nvSpPr>
          <p:cNvPr id="5" name="Espace réservé de la date 4">
            <a:extLst>
              <a:ext uri="{FF2B5EF4-FFF2-40B4-BE49-F238E27FC236}">
                <a16:creationId xmlns:a16="http://schemas.microsoft.com/office/drawing/2014/main" xmlns="" id="{4C712254-A882-9B46-ADD6-ADE5D5BC50D2}"/>
              </a:ext>
            </a:extLst>
          </p:cNvPr>
          <p:cNvSpPr>
            <a:spLocks noGrp="1"/>
          </p:cNvSpPr>
          <p:nvPr>
            <p:ph type="dt" sz="half" idx="11"/>
          </p:nvPr>
        </p:nvSpPr>
        <p:spPr/>
        <p:txBody>
          <a:bodyPr/>
          <a:lstStyle/>
          <a:p>
            <a:pPr>
              <a:defRPr/>
            </a:pPr>
            <a:r>
              <a:rPr lang="en-US" smtClean="0"/>
              <a:t>30.10.2019</a:t>
            </a:r>
            <a:endParaRPr lang="en-US"/>
          </a:p>
        </p:txBody>
      </p:sp>
      <p:sp>
        <p:nvSpPr>
          <p:cNvPr id="6" name="Espace réservé du numéro de diapositive 5">
            <a:extLst>
              <a:ext uri="{FF2B5EF4-FFF2-40B4-BE49-F238E27FC236}">
                <a16:creationId xmlns:a16="http://schemas.microsoft.com/office/drawing/2014/main" xmlns="" id="{3F65090C-B277-C84A-8308-20723C5ACB2B}"/>
              </a:ext>
            </a:extLst>
          </p:cNvPr>
          <p:cNvSpPr>
            <a:spLocks noGrp="1"/>
          </p:cNvSpPr>
          <p:nvPr>
            <p:ph type="sldNum" sz="quarter" idx="12"/>
          </p:nvPr>
        </p:nvSpPr>
        <p:spPr/>
        <p:txBody>
          <a:bodyPr/>
          <a:lstStyle/>
          <a:p>
            <a:pPr>
              <a:defRPr/>
            </a:pPr>
            <a:fld id="{F53740EC-8B5A-4683-BF14-CBE7C7FA6F61}" type="slidenum">
              <a:rPr lang="en-US" smtClean="0"/>
              <a:pPr>
                <a:defRPr/>
              </a:pPr>
              <a:t>25</a:t>
            </a:fld>
            <a:endParaRPr lang="en-US"/>
          </a:p>
        </p:txBody>
      </p:sp>
      <p:sp>
        <p:nvSpPr>
          <p:cNvPr id="7" name="TextBox 6"/>
          <p:cNvSpPr txBox="1"/>
          <p:nvPr/>
        </p:nvSpPr>
        <p:spPr>
          <a:xfrm>
            <a:off x="850195" y="5957689"/>
            <a:ext cx="821105" cy="276999"/>
          </a:xfrm>
          <a:prstGeom prst="rect">
            <a:avLst/>
          </a:prstGeom>
          <a:solidFill>
            <a:schemeClr val="accent3"/>
          </a:solidFill>
        </p:spPr>
        <p:txBody>
          <a:bodyPr wrap="square" rtlCol="0">
            <a:spAutoFit/>
          </a:bodyPr>
          <a:lstStyle/>
          <a:p>
            <a:r>
              <a:rPr lang="en-GB" sz="1200" dirty="0" smtClean="0"/>
              <a:t>7911590</a:t>
            </a:r>
            <a:endParaRPr lang="en-GB" sz="1200" dirty="0"/>
          </a:p>
        </p:txBody>
      </p:sp>
      <p:sp>
        <p:nvSpPr>
          <p:cNvPr id="11" name="TextBox 10"/>
          <p:cNvSpPr txBox="1"/>
          <p:nvPr/>
        </p:nvSpPr>
        <p:spPr>
          <a:xfrm>
            <a:off x="6981280" y="1351813"/>
            <a:ext cx="1872208" cy="3539430"/>
          </a:xfrm>
          <a:prstGeom prst="rect">
            <a:avLst/>
          </a:prstGeom>
          <a:noFill/>
        </p:spPr>
        <p:txBody>
          <a:bodyPr wrap="square" rtlCol="0">
            <a:spAutoFit/>
          </a:bodyPr>
          <a:lstStyle/>
          <a:p>
            <a:r>
              <a:rPr lang="en-US" sz="1600" dirty="0" smtClean="0"/>
              <a:t>Here we can nicely identify some of the external mechanical re-</a:t>
            </a:r>
            <a:r>
              <a:rPr lang="en-US" sz="1600" dirty="0" err="1" smtClean="0"/>
              <a:t>inforcements</a:t>
            </a:r>
            <a:r>
              <a:rPr lang="en-US" sz="1600" dirty="0" smtClean="0"/>
              <a:t> (some of them are removed later in situ) to prevent collapse of this delicate thin walled structure against collapse from ambient air pressure.</a:t>
            </a:r>
            <a:endParaRPr lang="en-GB" sz="1600" dirty="0"/>
          </a:p>
        </p:txBody>
      </p:sp>
    </p:spTree>
    <p:extLst>
      <p:ext uri="{BB962C8B-B14F-4D97-AF65-F5344CB8AC3E}">
        <p14:creationId xmlns:p14="http://schemas.microsoft.com/office/powerpoint/2010/main" val="5415539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962" y="1607461"/>
            <a:ext cx="5453218" cy="4509120"/>
          </a:xfrm>
          <a:prstGeom prst="rect">
            <a:avLst/>
          </a:prstGeom>
        </p:spPr>
      </p:pic>
      <p:sp>
        <p:nvSpPr>
          <p:cNvPr id="2" name="Titre 1">
            <a:extLst>
              <a:ext uri="{FF2B5EF4-FFF2-40B4-BE49-F238E27FC236}">
                <a16:creationId xmlns:a16="http://schemas.microsoft.com/office/drawing/2014/main" xmlns="" id="{1F283135-BBDB-8041-B179-E62F1B21D3F9}"/>
              </a:ext>
            </a:extLst>
          </p:cNvPr>
          <p:cNvSpPr>
            <a:spLocks noGrp="1"/>
          </p:cNvSpPr>
          <p:nvPr>
            <p:ph type="title"/>
          </p:nvPr>
        </p:nvSpPr>
        <p:spPr>
          <a:xfrm>
            <a:off x="685800" y="609600"/>
            <a:ext cx="7772400" cy="515144"/>
          </a:xfrm>
        </p:spPr>
        <p:txBody>
          <a:bodyPr/>
          <a:lstStyle/>
          <a:p>
            <a:r>
              <a:rPr lang="fr-FR" sz="3600" dirty="0" smtClean="0"/>
              <a:t>8.Superconducting </a:t>
            </a:r>
            <a:r>
              <a:rPr lang="fr-FR" sz="3600" dirty="0" err="1" smtClean="0"/>
              <a:t>quadrupoles</a:t>
            </a:r>
            <a:r>
              <a:rPr lang="fr-FR" sz="3600" dirty="0" smtClean="0"/>
              <a:t> in the ISR</a:t>
            </a:r>
            <a:endParaRPr lang="fr-FR" sz="3600" dirty="0"/>
          </a:p>
        </p:txBody>
      </p:sp>
      <p:sp>
        <p:nvSpPr>
          <p:cNvPr id="4" name="Espace réservé du pied de page 3">
            <a:extLst>
              <a:ext uri="{FF2B5EF4-FFF2-40B4-BE49-F238E27FC236}">
                <a16:creationId xmlns:a16="http://schemas.microsoft.com/office/drawing/2014/main" xmlns="" id="{4AF8FAD3-07FE-484E-AB0A-5F908928B0B8}"/>
              </a:ext>
            </a:extLst>
          </p:cNvPr>
          <p:cNvSpPr>
            <a:spLocks noGrp="1"/>
          </p:cNvSpPr>
          <p:nvPr>
            <p:ph type="ftr" sz="quarter" idx="10"/>
          </p:nvPr>
        </p:nvSpPr>
        <p:spPr/>
        <p:txBody>
          <a:bodyPr/>
          <a:lstStyle/>
          <a:p>
            <a:pPr>
              <a:defRPr/>
            </a:pPr>
            <a:r>
              <a:rPr lang="en-GB"/>
              <a:t>Joint US-CERN-Japan-Russia Int. Acc. School 2019</a:t>
            </a:r>
            <a:endParaRPr lang="en-US" dirty="0"/>
          </a:p>
        </p:txBody>
      </p:sp>
      <p:sp>
        <p:nvSpPr>
          <p:cNvPr id="5" name="Espace réservé de la date 4">
            <a:extLst>
              <a:ext uri="{FF2B5EF4-FFF2-40B4-BE49-F238E27FC236}">
                <a16:creationId xmlns:a16="http://schemas.microsoft.com/office/drawing/2014/main" xmlns="" id="{4C712254-A882-9B46-ADD6-ADE5D5BC50D2}"/>
              </a:ext>
            </a:extLst>
          </p:cNvPr>
          <p:cNvSpPr>
            <a:spLocks noGrp="1"/>
          </p:cNvSpPr>
          <p:nvPr>
            <p:ph type="dt" sz="half" idx="11"/>
          </p:nvPr>
        </p:nvSpPr>
        <p:spPr/>
        <p:txBody>
          <a:bodyPr/>
          <a:lstStyle/>
          <a:p>
            <a:pPr>
              <a:defRPr/>
            </a:pPr>
            <a:r>
              <a:rPr lang="en-US" smtClean="0"/>
              <a:t>30.10.2019</a:t>
            </a:r>
            <a:endParaRPr lang="en-US"/>
          </a:p>
        </p:txBody>
      </p:sp>
      <p:sp>
        <p:nvSpPr>
          <p:cNvPr id="6" name="Espace réservé du numéro de diapositive 5">
            <a:extLst>
              <a:ext uri="{FF2B5EF4-FFF2-40B4-BE49-F238E27FC236}">
                <a16:creationId xmlns:a16="http://schemas.microsoft.com/office/drawing/2014/main" xmlns="" id="{3F65090C-B277-C84A-8308-20723C5ACB2B}"/>
              </a:ext>
            </a:extLst>
          </p:cNvPr>
          <p:cNvSpPr>
            <a:spLocks noGrp="1"/>
          </p:cNvSpPr>
          <p:nvPr>
            <p:ph type="sldNum" sz="quarter" idx="12"/>
          </p:nvPr>
        </p:nvSpPr>
        <p:spPr/>
        <p:txBody>
          <a:bodyPr/>
          <a:lstStyle/>
          <a:p>
            <a:pPr>
              <a:defRPr/>
            </a:pPr>
            <a:fld id="{F53740EC-8B5A-4683-BF14-CBE7C7FA6F61}" type="slidenum">
              <a:rPr lang="en-US" smtClean="0"/>
              <a:pPr>
                <a:defRPr/>
              </a:pPr>
              <a:t>26</a:t>
            </a:fld>
            <a:endParaRPr lang="en-US"/>
          </a:p>
        </p:txBody>
      </p:sp>
      <p:sp>
        <p:nvSpPr>
          <p:cNvPr id="12" name="TextBox 11"/>
          <p:cNvSpPr txBox="1"/>
          <p:nvPr/>
        </p:nvSpPr>
        <p:spPr>
          <a:xfrm>
            <a:off x="685800" y="5583342"/>
            <a:ext cx="936104" cy="338554"/>
          </a:xfrm>
          <a:prstGeom prst="rect">
            <a:avLst/>
          </a:prstGeom>
          <a:solidFill>
            <a:schemeClr val="bg1"/>
          </a:solidFill>
        </p:spPr>
        <p:txBody>
          <a:bodyPr wrap="square" rtlCol="0">
            <a:spAutoFit/>
          </a:bodyPr>
          <a:lstStyle/>
          <a:p>
            <a:r>
              <a:rPr lang="en-GB" sz="1600" dirty="0" smtClean="0"/>
              <a:t>8010397</a:t>
            </a:r>
            <a:endParaRPr lang="en-GB" sz="1600" dirty="0"/>
          </a:p>
        </p:txBody>
      </p:sp>
      <p:sp>
        <p:nvSpPr>
          <p:cNvPr id="8" name="TextBox 7"/>
          <p:cNvSpPr txBox="1"/>
          <p:nvPr/>
        </p:nvSpPr>
        <p:spPr>
          <a:xfrm>
            <a:off x="6192180" y="1607462"/>
            <a:ext cx="2537438" cy="3785652"/>
          </a:xfrm>
          <a:prstGeom prst="rect">
            <a:avLst/>
          </a:prstGeom>
          <a:noFill/>
        </p:spPr>
        <p:txBody>
          <a:bodyPr wrap="square" rtlCol="0">
            <a:spAutoFit/>
          </a:bodyPr>
          <a:lstStyle/>
          <a:p>
            <a:r>
              <a:rPr lang="en-US" sz="1600" dirty="0"/>
              <a:t>Two of the eight superconducting quadrupoles are visible on the right. Stephan </a:t>
            </a:r>
            <a:r>
              <a:rPr lang="en-US" sz="1600" dirty="0" err="1"/>
              <a:t>Pichler</a:t>
            </a:r>
            <a:r>
              <a:rPr lang="en-US" sz="1600" dirty="0"/>
              <a:t> stands on the left (see photo 8010791X and Annual Report 1980 p. 101). On the background (</a:t>
            </a:r>
            <a:r>
              <a:rPr lang="en-US" sz="1600" dirty="0" smtClean="0"/>
              <a:t>center) </a:t>
            </a:r>
            <a:r>
              <a:rPr lang="en-US" sz="1600" dirty="0"/>
              <a:t>one sees the entrance of the Open Axial Field Magnet. The twin cylindrical </a:t>
            </a:r>
            <a:r>
              <a:rPr lang="en-US" sz="1600" dirty="0" err="1"/>
              <a:t>stucture</a:t>
            </a:r>
            <a:r>
              <a:rPr lang="en-US" sz="1600" dirty="0"/>
              <a:t> at the very right is a high-pressure gas Cerenkov counter for R807.</a:t>
            </a:r>
            <a:endParaRPr lang="en-GB" sz="1600" dirty="0"/>
          </a:p>
          <a:p>
            <a:endParaRPr lang="en-GB" sz="1600" dirty="0"/>
          </a:p>
        </p:txBody>
      </p:sp>
      <p:cxnSp>
        <p:nvCxnSpPr>
          <p:cNvPr id="16" name="Straight Arrow Connector 15"/>
          <p:cNvCxnSpPr/>
          <p:nvPr/>
        </p:nvCxnSpPr>
        <p:spPr bwMode="auto">
          <a:xfrm flipH="1">
            <a:off x="4499992" y="2333884"/>
            <a:ext cx="1999066" cy="2376264"/>
          </a:xfrm>
          <a:prstGeom prst="straightConnector1">
            <a:avLst/>
          </a:prstGeom>
          <a:solidFill>
            <a:schemeClr val="accent1"/>
          </a:solidFill>
          <a:ln w="25400" cap="flat" cmpd="sng" algn="ctr">
            <a:solidFill>
              <a:srgbClr val="FF0000"/>
            </a:solidFill>
            <a:prstDash val="solid"/>
            <a:round/>
            <a:headEnd type="none" w="med" len="med"/>
            <a:tailEnd type="triangle"/>
          </a:ln>
          <a:effectLst/>
        </p:spPr>
      </p:cxnSp>
      <p:cxnSp>
        <p:nvCxnSpPr>
          <p:cNvPr id="18" name="Straight Arrow Connector 17"/>
          <p:cNvCxnSpPr/>
          <p:nvPr/>
        </p:nvCxnSpPr>
        <p:spPr bwMode="auto">
          <a:xfrm flipH="1" flipV="1">
            <a:off x="5724128" y="4149080"/>
            <a:ext cx="936104" cy="144016"/>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cxnSp>
        <p:nvCxnSpPr>
          <p:cNvPr id="21" name="Straight Arrow Connector 20"/>
          <p:cNvCxnSpPr/>
          <p:nvPr/>
        </p:nvCxnSpPr>
        <p:spPr bwMode="auto">
          <a:xfrm flipH="1">
            <a:off x="5796136" y="4365104"/>
            <a:ext cx="828092" cy="432048"/>
          </a:xfrm>
          <a:prstGeom prst="straightConnector1">
            <a:avLst/>
          </a:prstGeom>
          <a:solidFill>
            <a:schemeClr val="accent1"/>
          </a:solidFill>
          <a:ln w="9525" cap="flat" cmpd="sng" algn="ctr">
            <a:solidFill>
              <a:srgbClr val="FF0000"/>
            </a:solidFill>
            <a:prstDash val="solid"/>
            <a:round/>
            <a:headEnd type="none" w="med" len="med"/>
            <a:tailEnd type="triangle"/>
          </a:ln>
          <a:effectLst/>
        </p:spPr>
      </p:cxnSp>
      <p:sp>
        <p:nvSpPr>
          <p:cNvPr id="9" name="TextBox 8"/>
          <p:cNvSpPr txBox="1"/>
          <p:nvPr/>
        </p:nvSpPr>
        <p:spPr>
          <a:xfrm>
            <a:off x="1153852" y="4378882"/>
            <a:ext cx="1080120" cy="338554"/>
          </a:xfrm>
          <a:prstGeom prst="rect">
            <a:avLst/>
          </a:prstGeom>
          <a:solidFill>
            <a:schemeClr val="bg1"/>
          </a:solidFill>
          <a:ln>
            <a:noFill/>
          </a:ln>
        </p:spPr>
        <p:txBody>
          <a:bodyPr wrap="square" rtlCol="0">
            <a:spAutoFit/>
          </a:bodyPr>
          <a:lstStyle/>
          <a:p>
            <a:r>
              <a:rPr lang="en-GB" sz="1600" dirty="0" smtClean="0"/>
              <a:t>S. </a:t>
            </a:r>
            <a:r>
              <a:rPr lang="en-GB" sz="1600" dirty="0" err="1" smtClean="0"/>
              <a:t>Pichler</a:t>
            </a:r>
            <a:endParaRPr lang="en-GB" sz="1600" dirty="0"/>
          </a:p>
        </p:txBody>
      </p:sp>
    </p:spTree>
    <p:extLst>
      <p:ext uri="{BB962C8B-B14F-4D97-AF65-F5344CB8AC3E}">
        <p14:creationId xmlns:p14="http://schemas.microsoft.com/office/powerpoint/2010/main" val="14419826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F283135-BBDB-8041-B179-E62F1B21D3F9}"/>
              </a:ext>
            </a:extLst>
          </p:cNvPr>
          <p:cNvSpPr>
            <a:spLocks noGrp="1"/>
          </p:cNvSpPr>
          <p:nvPr>
            <p:ph type="title"/>
          </p:nvPr>
        </p:nvSpPr>
        <p:spPr>
          <a:xfrm>
            <a:off x="685800" y="609600"/>
            <a:ext cx="7772400" cy="515144"/>
          </a:xfrm>
        </p:spPr>
        <p:txBody>
          <a:bodyPr/>
          <a:lstStyle/>
          <a:p>
            <a:r>
              <a:rPr lang="fr-FR" dirty="0" smtClean="0"/>
              <a:t>8.The first SC </a:t>
            </a:r>
            <a:r>
              <a:rPr lang="fr-FR" dirty="0" err="1" smtClean="0"/>
              <a:t>cavity</a:t>
            </a:r>
            <a:r>
              <a:rPr lang="fr-FR" dirty="0" smtClean="0"/>
              <a:t> for the ISR</a:t>
            </a:r>
            <a:endParaRPr lang="fr-FR" dirty="0"/>
          </a:p>
        </p:txBody>
      </p:sp>
      <p:sp>
        <p:nvSpPr>
          <p:cNvPr id="4" name="Espace réservé du pied de page 3">
            <a:extLst>
              <a:ext uri="{FF2B5EF4-FFF2-40B4-BE49-F238E27FC236}">
                <a16:creationId xmlns:a16="http://schemas.microsoft.com/office/drawing/2014/main" xmlns="" id="{4AF8FAD3-07FE-484E-AB0A-5F908928B0B8}"/>
              </a:ext>
            </a:extLst>
          </p:cNvPr>
          <p:cNvSpPr>
            <a:spLocks noGrp="1"/>
          </p:cNvSpPr>
          <p:nvPr>
            <p:ph type="ftr" sz="quarter" idx="10"/>
          </p:nvPr>
        </p:nvSpPr>
        <p:spPr/>
        <p:txBody>
          <a:bodyPr/>
          <a:lstStyle/>
          <a:p>
            <a:pPr>
              <a:defRPr/>
            </a:pPr>
            <a:r>
              <a:rPr lang="en-GB"/>
              <a:t>Joint US-CERN-Japan-Russia Int. Acc. School 2019</a:t>
            </a:r>
            <a:endParaRPr lang="en-US" dirty="0"/>
          </a:p>
        </p:txBody>
      </p:sp>
      <p:sp>
        <p:nvSpPr>
          <p:cNvPr id="5" name="Espace réservé de la date 4">
            <a:extLst>
              <a:ext uri="{FF2B5EF4-FFF2-40B4-BE49-F238E27FC236}">
                <a16:creationId xmlns:a16="http://schemas.microsoft.com/office/drawing/2014/main" xmlns="" id="{4C712254-A882-9B46-ADD6-ADE5D5BC50D2}"/>
              </a:ext>
            </a:extLst>
          </p:cNvPr>
          <p:cNvSpPr>
            <a:spLocks noGrp="1"/>
          </p:cNvSpPr>
          <p:nvPr>
            <p:ph type="dt" sz="half" idx="11"/>
          </p:nvPr>
        </p:nvSpPr>
        <p:spPr/>
        <p:txBody>
          <a:bodyPr/>
          <a:lstStyle/>
          <a:p>
            <a:pPr>
              <a:defRPr/>
            </a:pPr>
            <a:r>
              <a:rPr lang="en-US" smtClean="0"/>
              <a:t>30.10.2019</a:t>
            </a:r>
            <a:endParaRPr lang="en-US"/>
          </a:p>
        </p:txBody>
      </p:sp>
      <p:sp>
        <p:nvSpPr>
          <p:cNvPr id="6" name="Espace réservé du numéro de diapositive 5">
            <a:extLst>
              <a:ext uri="{FF2B5EF4-FFF2-40B4-BE49-F238E27FC236}">
                <a16:creationId xmlns:a16="http://schemas.microsoft.com/office/drawing/2014/main" xmlns="" id="{3F65090C-B277-C84A-8308-20723C5ACB2B}"/>
              </a:ext>
            </a:extLst>
          </p:cNvPr>
          <p:cNvSpPr>
            <a:spLocks noGrp="1"/>
          </p:cNvSpPr>
          <p:nvPr>
            <p:ph type="sldNum" sz="quarter" idx="12"/>
          </p:nvPr>
        </p:nvSpPr>
        <p:spPr/>
        <p:txBody>
          <a:bodyPr/>
          <a:lstStyle/>
          <a:p>
            <a:pPr>
              <a:defRPr/>
            </a:pPr>
            <a:fld id="{F53740EC-8B5A-4683-BF14-CBE7C7FA6F61}" type="slidenum">
              <a:rPr lang="en-US" smtClean="0"/>
              <a:pPr>
                <a:defRPr/>
              </a:pPr>
              <a:t>27</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1413346"/>
            <a:ext cx="4822676" cy="4822676"/>
          </a:xfrm>
          <a:prstGeom prst="rect">
            <a:avLst/>
          </a:prstGeom>
        </p:spPr>
      </p:pic>
      <p:sp>
        <p:nvSpPr>
          <p:cNvPr id="8" name="TextBox 7"/>
          <p:cNvSpPr txBox="1"/>
          <p:nvPr/>
        </p:nvSpPr>
        <p:spPr>
          <a:xfrm>
            <a:off x="6156176" y="1413346"/>
            <a:ext cx="2520280" cy="4616648"/>
          </a:xfrm>
          <a:prstGeom prst="rect">
            <a:avLst/>
          </a:prstGeom>
          <a:noFill/>
        </p:spPr>
        <p:txBody>
          <a:bodyPr wrap="square" rtlCol="0">
            <a:spAutoFit/>
          </a:bodyPr>
          <a:lstStyle/>
          <a:p>
            <a:r>
              <a:rPr lang="en-US" sz="1400" dirty="0"/>
              <a:t>This is the first RF superconducting cavity made of copper with a very thin layer of pure niobium deposited on the inner wall by sputtering. This new </a:t>
            </a:r>
            <a:r>
              <a:rPr lang="en-US" sz="1400" dirty="0" smtClean="0"/>
              <a:t>development led </a:t>
            </a:r>
            <a:r>
              <a:rPr lang="en-US" sz="1400" dirty="0"/>
              <a:t>to a considerable increase of performance and stability of superconducting cavities and to non-negligible economy. The work was carried out in the ISR workshop. This technique was adopted for the LEP II accelerating cavities. At the </a:t>
            </a:r>
            <a:r>
              <a:rPr lang="en-US" sz="1400" dirty="0" smtClean="0"/>
              <a:t>center </a:t>
            </a:r>
            <a:r>
              <a:rPr lang="en-US" sz="1400" dirty="0"/>
              <a:t>is Cristoforo Benvenuti, inventor of this important technology, with his assistants, Nadia </a:t>
            </a:r>
            <a:r>
              <a:rPr lang="en-US" sz="1400" dirty="0" err="1" smtClean="0"/>
              <a:t>Circelli</a:t>
            </a:r>
            <a:r>
              <a:rPr lang="en-US" sz="1400" dirty="0" smtClean="0"/>
              <a:t> (right) </a:t>
            </a:r>
            <a:r>
              <a:rPr lang="en-US" sz="1400" dirty="0"/>
              <a:t>and Max </a:t>
            </a:r>
            <a:r>
              <a:rPr lang="en-US" sz="1400" dirty="0" err="1" smtClean="0"/>
              <a:t>Hauer</a:t>
            </a:r>
            <a:r>
              <a:rPr lang="en-US" sz="1400" dirty="0" smtClean="0"/>
              <a:t>(left), </a:t>
            </a:r>
            <a:r>
              <a:rPr lang="en-US" sz="1400" dirty="0"/>
              <a:t>carrying the sputtering electrode. </a:t>
            </a:r>
            <a:r>
              <a:rPr lang="fr-FR" sz="1400" dirty="0" err="1"/>
              <a:t>See</a:t>
            </a:r>
            <a:r>
              <a:rPr lang="fr-FR" sz="1400" dirty="0"/>
              <a:t> </a:t>
            </a:r>
            <a:r>
              <a:rPr lang="fr-FR" sz="1400" dirty="0" err="1"/>
              <a:t>also</a:t>
            </a:r>
            <a:r>
              <a:rPr lang="fr-FR" sz="1400" dirty="0"/>
              <a:t> 8209255, 8312339.</a:t>
            </a:r>
            <a:endParaRPr lang="en-GB" sz="1400" dirty="0"/>
          </a:p>
        </p:txBody>
      </p:sp>
      <p:sp>
        <p:nvSpPr>
          <p:cNvPr id="10" name="TextBox 9"/>
          <p:cNvSpPr txBox="1"/>
          <p:nvPr/>
        </p:nvSpPr>
        <p:spPr>
          <a:xfrm>
            <a:off x="1187624" y="5629208"/>
            <a:ext cx="936104" cy="276999"/>
          </a:xfrm>
          <a:prstGeom prst="rect">
            <a:avLst/>
          </a:prstGeom>
          <a:solidFill>
            <a:schemeClr val="accent3"/>
          </a:solidFill>
        </p:spPr>
        <p:txBody>
          <a:bodyPr wrap="square" rtlCol="0">
            <a:spAutoFit/>
          </a:bodyPr>
          <a:lstStyle/>
          <a:p>
            <a:r>
              <a:rPr lang="en-GB" sz="1200" dirty="0" smtClean="0"/>
              <a:t>8312596X</a:t>
            </a:r>
            <a:endParaRPr lang="en-GB" sz="1200" dirty="0"/>
          </a:p>
        </p:txBody>
      </p:sp>
    </p:spTree>
    <p:extLst>
      <p:ext uri="{BB962C8B-B14F-4D97-AF65-F5344CB8AC3E}">
        <p14:creationId xmlns:p14="http://schemas.microsoft.com/office/powerpoint/2010/main" val="3569729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1235358"/>
            <a:ext cx="4896544" cy="4856077"/>
          </a:xfrm>
          <a:prstGeom prst="rect">
            <a:avLst/>
          </a:prstGeom>
        </p:spPr>
      </p:pic>
      <p:sp>
        <p:nvSpPr>
          <p:cNvPr id="2" name="Titre 1">
            <a:extLst>
              <a:ext uri="{FF2B5EF4-FFF2-40B4-BE49-F238E27FC236}">
                <a16:creationId xmlns:a16="http://schemas.microsoft.com/office/drawing/2014/main" xmlns="" id="{1F283135-BBDB-8041-B179-E62F1B21D3F9}"/>
              </a:ext>
            </a:extLst>
          </p:cNvPr>
          <p:cNvSpPr>
            <a:spLocks noGrp="1"/>
          </p:cNvSpPr>
          <p:nvPr>
            <p:ph type="title"/>
          </p:nvPr>
        </p:nvSpPr>
        <p:spPr>
          <a:xfrm>
            <a:off x="685800" y="609600"/>
            <a:ext cx="7772400" cy="515144"/>
          </a:xfrm>
        </p:spPr>
        <p:txBody>
          <a:bodyPr/>
          <a:lstStyle/>
          <a:p>
            <a:r>
              <a:rPr lang="fr-FR" sz="3600" dirty="0" smtClean="0"/>
              <a:t>8.Experiment R105 in the ISR</a:t>
            </a:r>
            <a:endParaRPr lang="fr-FR" sz="3600" dirty="0"/>
          </a:p>
        </p:txBody>
      </p:sp>
      <p:sp>
        <p:nvSpPr>
          <p:cNvPr id="4" name="Espace réservé du pied de page 3">
            <a:extLst>
              <a:ext uri="{FF2B5EF4-FFF2-40B4-BE49-F238E27FC236}">
                <a16:creationId xmlns:a16="http://schemas.microsoft.com/office/drawing/2014/main" xmlns="" id="{4AF8FAD3-07FE-484E-AB0A-5F908928B0B8}"/>
              </a:ext>
            </a:extLst>
          </p:cNvPr>
          <p:cNvSpPr>
            <a:spLocks noGrp="1"/>
          </p:cNvSpPr>
          <p:nvPr>
            <p:ph type="ftr" sz="quarter" idx="10"/>
          </p:nvPr>
        </p:nvSpPr>
        <p:spPr/>
        <p:txBody>
          <a:bodyPr/>
          <a:lstStyle/>
          <a:p>
            <a:pPr>
              <a:defRPr/>
            </a:pPr>
            <a:r>
              <a:rPr lang="en-GB"/>
              <a:t>Joint US-CERN-Japan-Russia Int. Acc. School 2019</a:t>
            </a:r>
            <a:endParaRPr lang="en-US" dirty="0"/>
          </a:p>
        </p:txBody>
      </p:sp>
      <p:sp>
        <p:nvSpPr>
          <p:cNvPr id="5" name="Espace réservé de la date 4">
            <a:extLst>
              <a:ext uri="{FF2B5EF4-FFF2-40B4-BE49-F238E27FC236}">
                <a16:creationId xmlns:a16="http://schemas.microsoft.com/office/drawing/2014/main" xmlns="" id="{4C712254-A882-9B46-ADD6-ADE5D5BC50D2}"/>
              </a:ext>
            </a:extLst>
          </p:cNvPr>
          <p:cNvSpPr>
            <a:spLocks noGrp="1"/>
          </p:cNvSpPr>
          <p:nvPr>
            <p:ph type="dt" sz="half" idx="11"/>
          </p:nvPr>
        </p:nvSpPr>
        <p:spPr/>
        <p:txBody>
          <a:bodyPr/>
          <a:lstStyle/>
          <a:p>
            <a:pPr>
              <a:defRPr/>
            </a:pPr>
            <a:r>
              <a:rPr lang="en-US" smtClean="0"/>
              <a:t>30.10.2019</a:t>
            </a:r>
            <a:endParaRPr lang="en-US"/>
          </a:p>
        </p:txBody>
      </p:sp>
      <p:sp>
        <p:nvSpPr>
          <p:cNvPr id="6" name="Espace réservé du numéro de diapositive 5">
            <a:extLst>
              <a:ext uri="{FF2B5EF4-FFF2-40B4-BE49-F238E27FC236}">
                <a16:creationId xmlns:a16="http://schemas.microsoft.com/office/drawing/2014/main" xmlns="" id="{3F65090C-B277-C84A-8308-20723C5ACB2B}"/>
              </a:ext>
            </a:extLst>
          </p:cNvPr>
          <p:cNvSpPr>
            <a:spLocks noGrp="1"/>
          </p:cNvSpPr>
          <p:nvPr>
            <p:ph type="sldNum" sz="quarter" idx="12"/>
          </p:nvPr>
        </p:nvSpPr>
        <p:spPr/>
        <p:txBody>
          <a:bodyPr/>
          <a:lstStyle/>
          <a:p>
            <a:pPr>
              <a:defRPr/>
            </a:pPr>
            <a:fld id="{F53740EC-8B5A-4683-BF14-CBE7C7FA6F61}" type="slidenum">
              <a:rPr lang="en-US" smtClean="0"/>
              <a:pPr>
                <a:defRPr/>
              </a:pPr>
              <a:t>28</a:t>
            </a:fld>
            <a:endParaRPr lang="en-US"/>
          </a:p>
        </p:txBody>
      </p:sp>
      <p:sp>
        <p:nvSpPr>
          <p:cNvPr id="12" name="TextBox 11"/>
          <p:cNvSpPr txBox="1"/>
          <p:nvPr/>
        </p:nvSpPr>
        <p:spPr>
          <a:xfrm>
            <a:off x="792696" y="5589240"/>
            <a:ext cx="936104" cy="338554"/>
          </a:xfrm>
          <a:prstGeom prst="rect">
            <a:avLst/>
          </a:prstGeom>
          <a:solidFill>
            <a:schemeClr val="bg1"/>
          </a:solidFill>
        </p:spPr>
        <p:txBody>
          <a:bodyPr wrap="square" rtlCol="0">
            <a:spAutoFit/>
          </a:bodyPr>
          <a:lstStyle/>
          <a:p>
            <a:r>
              <a:rPr lang="en-GB" sz="1600" dirty="0" smtClean="0"/>
              <a:t>74-6-293</a:t>
            </a:r>
            <a:endParaRPr lang="en-GB" sz="1600" dirty="0"/>
          </a:p>
        </p:txBody>
      </p:sp>
      <p:sp>
        <p:nvSpPr>
          <p:cNvPr id="8" name="TextBox 7"/>
          <p:cNvSpPr txBox="1"/>
          <p:nvPr/>
        </p:nvSpPr>
        <p:spPr>
          <a:xfrm>
            <a:off x="5689240" y="1235358"/>
            <a:ext cx="3275248" cy="5016758"/>
          </a:xfrm>
          <a:prstGeom prst="rect">
            <a:avLst/>
          </a:prstGeom>
          <a:noFill/>
        </p:spPr>
        <p:txBody>
          <a:bodyPr wrap="square" rtlCol="0">
            <a:spAutoFit/>
          </a:bodyPr>
          <a:lstStyle/>
          <a:p>
            <a:r>
              <a:rPr lang="en-US" sz="1600" b="0" dirty="0">
                <a:solidFill>
                  <a:srgbClr val="000000"/>
                </a:solidFill>
                <a:latin typeface="PT Sans"/>
                <a:ea typeface="Calibri" panose="020F0502020204030204" pitchFamily="34" charset="0"/>
                <a:cs typeface="Times New Roman" panose="02020603050405020304" pitchFamily="18" charset="0"/>
              </a:rPr>
              <a:t>The experimental apparatus used at intersection 1 by the CERN-Bologna Collaboration (experiment R105). It consists of two almost identical magnetic spectrometers centered at 90 degrees on opposite sides of the intersection region. In each spectrometer one can </a:t>
            </a:r>
            <a:r>
              <a:rPr lang="en-US" sz="1600" b="0" dirty="0" smtClean="0">
                <a:solidFill>
                  <a:srgbClr val="000000"/>
                </a:solidFill>
                <a:latin typeface="PT Sans"/>
                <a:ea typeface="Calibri" panose="020F0502020204030204" pitchFamily="34" charset="0"/>
                <a:cs typeface="Times New Roman" panose="02020603050405020304" pitchFamily="18" charset="0"/>
              </a:rPr>
              <a:t>see(?) </a:t>
            </a:r>
            <a:r>
              <a:rPr lang="en-US" sz="1600" b="0" dirty="0" err="1" smtClean="0">
                <a:solidFill>
                  <a:srgbClr val="000000"/>
                </a:solidFill>
                <a:latin typeface="PT Sans"/>
                <a:ea typeface="Calibri" panose="020F0502020204030204" pitchFamily="34" charset="0"/>
                <a:cs typeface="Times New Roman" panose="02020603050405020304" pitchFamily="18" charset="0"/>
              </a:rPr>
              <a:t>magnetostrictive</a:t>
            </a:r>
            <a:r>
              <a:rPr lang="en-US" sz="1600" b="0" dirty="0" smtClean="0">
                <a:solidFill>
                  <a:srgbClr val="000000"/>
                </a:solidFill>
                <a:latin typeface="PT Sans"/>
                <a:ea typeface="Calibri" panose="020F0502020204030204" pitchFamily="34" charset="0"/>
                <a:cs typeface="Times New Roman" panose="02020603050405020304" pitchFamily="18" charset="0"/>
              </a:rPr>
              <a:t> </a:t>
            </a:r>
            <a:r>
              <a:rPr lang="en-US" sz="1600" b="0" dirty="0">
                <a:solidFill>
                  <a:srgbClr val="000000"/>
                </a:solidFill>
                <a:latin typeface="PT Sans"/>
                <a:ea typeface="Calibri" panose="020F0502020204030204" pitchFamily="34" charset="0"/>
                <a:cs typeface="Times New Roman" panose="02020603050405020304" pitchFamily="18" charset="0"/>
              </a:rPr>
              <a:t>wire spark chambers, a magnet, more chambers and various </a:t>
            </a:r>
            <a:r>
              <a:rPr lang="en-US" sz="1600" b="0" dirty="0" err="1">
                <a:solidFill>
                  <a:srgbClr val="000000"/>
                </a:solidFill>
                <a:latin typeface="PT Sans"/>
                <a:ea typeface="Calibri" panose="020F0502020204030204" pitchFamily="34" charset="0"/>
                <a:cs typeface="Times New Roman" panose="02020603050405020304" pitchFamily="18" charset="0"/>
              </a:rPr>
              <a:t>hodoscopes</a:t>
            </a:r>
            <a:r>
              <a:rPr lang="en-US" sz="1600" b="0" dirty="0">
                <a:solidFill>
                  <a:srgbClr val="000000"/>
                </a:solidFill>
                <a:latin typeface="PT Sans"/>
                <a:ea typeface="Calibri" panose="020F0502020204030204" pitchFamily="34" charset="0"/>
                <a:cs typeface="Times New Roman" panose="02020603050405020304" pitchFamily="18" charset="0"/>
              </a:rPr>
              <a:t> of scintillation counters. Gas Cerenkov counters (almost invisible in the picture) are located in the gap of each magnet. On the left hand side, a matrix of 119 lead glass Cerenkov counters is located behind some concrete and iron shielding.</a:t>
            </a:r>
            <a:endParaRPr lang="en-GB" sz="1600" b="0" dirty="0"/>
          </a:p>
        </p:txBody>
      </p:sp>
      <p:cxnSp>
        <p:nvCxnSpPr>
          <p:cNvPr id="13" name="Straight Arrow Connector 12"/>
          <p:cNvCxnSpPr/>
          <p:nvPr/>
        </p:nvCxnSpPr>
        <p:spPr bwMode="auto">
          <a:xfrm flipH="1">
            <a:off x="3707904" y="2598306"/>
            <a:ext cx="2088232" cy="254630"/>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cxnSp>
        <p:nvCxnSpPr>
          <p:cNvPr id="15" name="Straight Arrow Connector 14"/>
          <p:cNvCxnSpPr/>
          <p:nvPr/>
        </p:nvCxnSpPr>
        <p:spPr bwMode="auto">
          <a:xfrm flipH="1">
            <a:off x="2699792" y="2708920"/>
            <a:ext cx="3096344" cy="504056"/>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2329246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t="11932" b="8437"/>
          <a:stretch/>
        </p:blipFill>
        <p:spPr>
          <a:xfrm>
            <a:off x="685800" y="1283177"/>
            <a:ext cx="5262751" cy="5050703"/>
          </a:xfrm>
          <a:prstGeom prst="rect">
            <a:avLst/>
          </a:prstGeom>
        </p:spPr>
      </p:pic>
      <p:sp>
        <p:nvSpPr>
          <p:cNvPr id="2" name="Titre 1">
            <a:extLst>
              <a:ext uri="{FF2B5EF4-FFF2-40B4-BE49-F238E27FC236}">
                <a16:creationId xmlns:a16="http://schemas.microsoft.com/office/drawing/2014/main" xmlns="" id="{1F283135-BBDB-8041-B179-E62F1B21D3F9}"/>
              </a:ext>
            </a:extLst>
          </p:cNvPr>
          <p:cNvSpPr>
            <a:spLocks noGrp="1"/>
          </p:cNvSpPr>
          <p:nvPr>
            <p:ph type="title"/>
          </p:nvPr>
        </p:nvSpPr>
        <p:spPr>
          <a:xfrm>
            <a:off x="685800" y="609600"/>
            <a:ext cx="7772400" cy="515144"/>
          </a:xfrm>
        </p:spPr>
        <p:txBody>
          <a:bodyPr/>
          <a:lstStyle/>
          <a:p>
            <a:r>
              <a:rPr lang="fr-FR" sz="3600" dirty="0" smtClean="0"/>
              <a:t>8. BPM </a:t>
            </a:r>
            <a:r>
              <a:rPr lang="fr-FR" sz="3600" dirty="0" err="1" smtClean="0"/>
              <a:t>with</a:t>
            </a:r>
            <a:r>
              <a:rPr lang="fr-FR" sz="3600" dirty="0" smtClean="0"/>
              <a:t> Sodium-</a:t>
            </a:r>
            <a:r>
              <a:rPr lang="fr-FR" sz="3600" dirty="0" err="1" smtClean="0"/>
              <a:t>Vapour</a:t>
            </a:r>
            <a:r>
              <a:rPr lang="fr-FR" sz="3600" dirty="0" smtClean="0"/>
              <a:t> in the ISR</a:t>
            </a:r>
            <a:endParaRPr lang="fr-FR" sz="3600" dirty="0"/>
          </a:p>
        </p:txBody>
      </p:sp>
      <p:sp>
        <p:nvSpPr>
          <p:cNvPr id="4" name="Espace réservé du pied de page 3">
            <a:extLst>
              <a:ext uri="{FF2B5EF4-FFF2-40B4-BE49-F238E27FC236}">
                <a16:creationId xmlns:a16="http://schemas.microsoft.com/office/drawing/2014/main" xmlns="" id="{4AF8FAD3-07FE-484E-AB0A-5F908928B0B8}"/>
              </a:ext>
            </a:extLst>
          </p:cNvPr>
          <p:cNvSpPr>
            <a:spLocks noGrp="1"/>
          </p:cNvSpPr>
          <p:nvPr>
            <p:ph type="ftr" sz="quarter" idx="10"/>
          </p:nvPr>
        </p:nvSpPr>
        <p:spPr>
          <a:xfrm>
            <a:off x="2123728" y="6492313"/>
            <a:ext cx="4824760" cy="333375"/>
          </a:xfrm>
        </p:spPr>
        <p:txBody>
          <a:bodyPr/>
          <a:lstStyle/>
          <a:p>
            <a:pPr>
              <a:defRPr/>
            </a:pPr>
            <a:r>
              <a:rPr lang="en-GB"/>
              <a:t>Joint US-CERN-Japan-Russia Int. Acc. School 2019</a:t>
            </a:r>
            <a:endParaRPr lang="en-US" dirty="0"/>
          </a:p>
        </p:txBody>
      </p:sp>
      <p:sp>
        <p:nvSpPr>
          <p:cNvPr id="5" name="Espace réservé de la date 4">
            <a:extLst>
              <a:ext uri="{FF2B5EF4-FFF2-40B4-BE49-F238E27FC236}">
                <a16:creationId xmlns:a16="http://schemas.microsoft.com/office/drawing/2014/main" xmlns="" id="{4C712254-A882-9B46-ADD6-ADE5D5BC50D2}"/>
              </a:ext>
            </a:extLst>
          </p:cNvPr>
          <p:cNvSpPr>
            <a:spLocks noGrp="1"/>
          </p:cNvSpPr>
          <p:nvPr>
            <p:ph type="dt" sz="half" idx="11"/>
          </p:nvPr>
        </p:nvSpPr>
        <p:spPr/>
        <p:txBody>
          <a:bodyPr/>
          <a:lstStyle/>
          <a:p>
            <a:pPr>
              <a:defRPr/>
            </a:pPr>
            <a:r>
              <a:rPr lang="en-US" smtClean="0"/>
              <a:t>30.10.2019</a:t>
            </a:r>
            <a:endParaRPr lang="en-US"/>
          </a:p>
        </p:txBody>
      </p:sp>
      <p:sp>
        <p:nvSpPr>
          <p:cNvPr id="6" name="Espace réservé du numéro de diapositive 5">
            <a:extLst>
              <a:ext uri="{FF2B5EF4-FFF2-40B4-BE49-F238E27FC236}">
                <a16:creationId xmlns:a16="http://schemas.microsoft.com/office/drawing/2014/main" xmlns="" id="{3F65090C-B277-C84A-8308-20723C5ACB2B}"/>
              </a:ext>
            </a:extLst>
          </p:cNvPr>
          <p:cNvSpPr>
            <a:spLocks noGrp="1"/>
          </p:cNvSpPr>
          <p:nvPr>
            <p:ph type="sldNum" sz="quarter" idx="12"/>
          </p:nvPr>
        </p:nvSpPr>
        <p:spPr/>
        <p:txBody>
          <a:bodyPr/>
          <a:lstStyle/>
          <a:p>
            <a:pPr>
              <a:defRPr/>
            </a:pPr>
            <a:fld id="{F53740EC-8B5A-4683-BF14-CBE7C7FA6F61}" type="slidenum">
              <a:rPr lang="en-US" smtClean="0"/>
              <a:pPr>
                <a:defRPr/>
              </a:pPr>
              <a:t>29</a:t>
            </a:fld>
            <a:endParaRPr lang="en-US"/>
          </a:p>
        </p:txBody>
      </p:sp>
      <p:sp>
        <p:nvSpPr>
          <p:cNvPr id="12" name="TextBox 11"/>
          <p:cNvSpPr txBox="1"/>
          <p:nvPr/>
        </p:nvSpPr>
        <p:spPr>
          <a:xfrm>
            <a:off x="1655676" y="5921422"/>
            <a:ext cx="936104" cy="338554"/>
          </a:xfrm>
          <a:prstGeom prst="rect">
            <a:avLst/>
          </a:prstGeom>
          <a:solidFill>
            <a:schemeClr val="bg1"/>
          </a:solidFill>
        </p:spPr>
        <p:txBody>
          <a:bodyPr wrap="square" rtlCol="0">
            <a:spAutoFit/>
          </a:bodyPr>
          <a:lstStyle/>
          <a:p>
            <a:r>
              <a:rPr lang="en-GB" sz="1600" dirty="0" smtClean="0"/>
              <a:t>7209170</a:t>
            </a:r>
            <a:endParaRPr lang="en-GB" sz="1600" dirty="0"/>
          </a:p>
        </p:txBody>
      </p:sp>
      <p:sp>
        <p:nvSpPr>
          <p:cNvPr id="8" name="TextBox 7"/>
          <p:cNvSpPr txBox="1"/>
          <p:nvPr/>
        </p:nvSpPr>
        <p:spPr>
          <a:xfrm>
            <a:off x="5962396" y="1283177"/>
            <a:ext cx="2537438" cy="5262979"/>
          </a:xfrm>
          <a:prstGeom prst="rect">
            <a:avLst/>
          </a:prstGeom>
          <a:noFill/>
        </p:spPr>
        <p:txBody>
          <a:bodyPr wrap="square" rtlCol="0">
            <a:spAutoFit/>
          </a:bodyPr>
          <a:lstStyle/>
          <a:p>
            <a:r>
              <a:rPr lang="en-US" sz="1600" dirty="0"/>
              <a:t>Beam-profile monitor using a sodium-</a:t>
            </a:r>
            <a:r>
              <a:rPr lang="en-US" sz="1600" dirty="0" err="1"/>
              <a:t>vapour</a:t>
            </a:r>
            <a:r>
              <a:rPr lang="en-US" sz="1600" dirty="0"/>
              <a:t> curtain at 45 degrees to the ISR beam in Ring I (sodium generator is in white cylinder just left of </a:t>
            </a:r>
            <a:r>
              <a:rPr lang="en-US" sz="1600" dirty="0" err="1"/>
              <a:t>centre</a:t>
            </a:r>
            <a:r>
              <a:rPr lang="en-US" sz="1600" dirty="0"/>
              <a:t>). Electrons produced by ionization of the sodium </a:t>
            </a:r>
            <a:r>
              <a:rPr lang="en-US" sz="1600" dirty="0" err="1"/>
              <a:t>vapour</a:t>
            </a:r>
            <a:r>
              <a:rPr lang="en-US" sz="1600" dirty="0"/>
              <a:t> give an image of the beam on a fluorescent screen that is observed by a TV camera (at upper right</a:t>
            </a:r>
            <a:r>
              <a:rPr lang="en-US" sz="1600" dirty="0" smtClean="0"/>
              <a:t>).</a:t>
            </a:r>
            <a:endParaRPr lang="en-US" sz="1600" dirty="0"/>
          </a:p>
          <a:p>
            <a:r>
              <a:rPr lang="en-US" sz="1600" dirty="0" smtClean="0"/>
              <a:t>This Monitor was also called </a:t>
            </a:r>
            <a:r>
              <a:rPr lang="en-US" sz="1600" dirty="0" err="1" smtClean="0"/>
              <a:t>Vositsi</a:t>
            </a:r>
            <a:r>
              <a:rPr lang="en-US" sz="1600" dirty="0" smtClean="0"/>
              <a:t> monitor, from his developer who was CERN staff from the former Yugoslavia, at a time when this country was a CERN member state</a:t>
            </a:r>
          </a:p>
          <a:p>
            <a:r>
              <a:rPr lang="en-US" sz="1600" dirty="0" smtClean="0"/>
              <a:t>..to illustrate the “science for peace</a:t>
            </a:r>
            <a:r>
              <a:rPr lang="en-US" sz="1600" smtClean="0"/>
              <a:t>” dimension</a:t>
            </a:r>
            <a:endParaRPr lang="en-GB" sz="1600" dirty="0"/>
          </a:p>
        </p:txBody>
      </p:sp>
    </p:spTree>
    <p:extLst>
      <p:ext uri="{BB962C8B-B14F-4D97-AF65-F5344CB8AC3E}">
        <p14:creationId xmlns:p14="http://schemas.microsoft.com/office/powerpoint/2010/main" val="1936187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4558415-7E42-2E44-971C-18A74986125D}"/>
              </a:ext>
            </a:extLst>
          </p:cNvPr>
          <p:cNvSpPr>
            <a:spLocks noGrp="1"/>
          </p:cNvSpPr>
          <p:nvPr>
            <p:ph type="title"/>
          </p:nvPr>
        </p:nvSpPr>
        <p:spPr>
          <a:xfrm>
            <a:off x="685800" y="269776"/>
            <a:ext cx="7772400" cy="1143000"/>
          </a:xfrm>
        </p:spPr>
        <p:txBody>
          <a:bodyPr/>
          <a:lstStyle/>
          <a:p>
            <a:r>
              <a:rPr lang="fr-FR" sz="3200" dirty="0" smtClean="0">
                <a:solidFill>
                  <a:srgbClr val="0070C0"/>
                </a:solidFill>
              </a:rPr>
              <a:t> 1.1 ISR </a:t>
            </a:r>
            <a:r>
              <a:rPr lang="fr-FR" sz="3200" dirty="0" err="1" smtClean="0">
                <a:solidFill>
                  <a:srgbClr val="0070C0"/>
                </a:solidFill>
              </a:rPr>
              <a:t>topology</a:t>
            </a:r>
            <a:r>
              <a:rPr lang="fr-FR" sz="3200" dirty="0" smtClean="0">
                <a:solidFill>
                  <a:srgbClr val="0070C0"/>
                </a:solidFill>
              </a:rPr>
              <a:t> (structure)</a:t>
            </a:r>
            <a:endParaRPr lang="fr-FR" sz="3200" dirty="0">
              <a:solidFill>
                <a:srgbClr val="0070C0"/>
              </a:solidFill>
            </a:endParaRPr>
          </a:p>
        </p:txBody>
      </p:sp>
      <p:sp>
        <p:nvSpPr>
          <p:cNvPr id="4" name="Espace réservé du pied de page 3">
            <a:extLst>
              <a:ext uri="{FF2B5EF4-FFF2-40B4-BE49-F238E27FC236}">
                <a16:creationId xmlns:a16="http://schemas.microsoft.com/office/drawing/2014/main" xmlns="" id="{4FA758EF-1973-F948-A25B-3E33B77DBBBE}"/>
              </a:ext>
            </a:extLst>
          </p:cNvPr>
          <p:cNvSpPr>
            <a:spLocks noGrp="1"/>
          </p:cNvSpPr>
          <p:nvPr>
            <p:ph type="ftr" sz="quarter" idx="10"/>
          </p:nvPr>
        </p:nvSpPr>
        <p:spPr/>
        <p:txBody>
          <a:bodyPr/>
          <a:lstStyle/>
          <a:p>
            <a:pPr>
              <a:defRPr/>
            </a:pPr>
            <a:r>
              <a:rPr lang="en-GB"/>
              <a:t>Joint US-CERN-Japan-Russia Int. Acc. School 2019</a:t>
            </a:r>
            <a:endParaRPr lang="en-US" dirty="0"/>
          </a:p>
        </p:txBody>
      </p:sp>
      <p:sp>
        <p:nvSpPr>
          <p:cNvPr id="5" name="Espace réservé de la date 4">
            <a:extLst>
              <a:ext uri="{FF2B5EF4-FFF2-40B4-BE49-F238E27FC236}">
                <a16:creationId xmlns:a16="http://schemas.microsoft.com/office/drawing/2014/main" xmlns="" id="{ACEED7A9-EDB6-0D4F-A175-936429D81A16}"/>
              </a:ext>
            </a:extLst>
          </p:cNvPr>
          <p:cNvSpPr>
            <a:spLocks noGrp="1"/>
          </p:cNvSpPr>
          <p:nvPr>
            <p:ph type="dt" sz="half" idx="11"/>
          </p:nvPr>
        </p:nvSpPr>
        <p:spPr/>
        <p:txBody>
          <a:bodyPr/>
          <a:lstStyle/>
          <a:p>
            <a:pPr>
              <a:defRPr/>
            </a:pPr>
            <a:r>
              <a:rPr lang="en-US" smtClean="0"/>
              <a:t>30.10.2019</a:t>
            </a:r>
            <a:endParaRPr lang="en-US"/>
          </a:p>
        </p:txBody>
      </p:sp>
      <p:sp>
        <p:nvSpPr>
          <p:cNvPr id="6" name="Espace réservé du numéro de diapositive 5">
            <a:extLst>
              <a:ext uri="{FF2B5EF4-FFF2-40B4-BE49-F238E27FC236}">
                <a16:creationId xmlns:a16="http://schemas.microsoft.com/office/drawing/2014/main" xmlns="" id="{E8C5F780-DDCC-BB45-880C-DFD4F345105D}"/>
              </a:ext>
            </a:extLst>
          </p:cNvPr>
          <p:cNvSpPr>
            <a:spLocks noGrp="1"/>
          </p:cNvSpPr>
          <p:nvPr>
            <p:ph type="sldNum" sz="quarter" idx="12"/>
          </p:nvPr>
        </p:nvSpPr>
        <p:spPr/>
        <p:txBody>
          <a:bodyPr/>
          <a:lstStyle/>
          <a:p>
            <a:pPr>
              <a:defRPr/>
            </a:pPr>
            <a:fld id="{F53740EC-8B5A-4683-BF14-CBE7C7FA6F61}" type="slidenum">
              <a:rPr lang="en-US" smtClean="0"/>
              <a:pPr>
                <a:defRPr/>
              </a:pPr>
              <a:t>3</a:t>
            </a:fld>
            <a:endParaRPr lang="en-US"/>
          </a:p>
        </p:txBody>
      </p:sp>
      <p:sp>
        <p:nvSpPr>
          <p:cNvPr id="8" name="ZoneTexte 7">
            <a:extLst>
              <a:ext uri="{FF2B5EF4-FFF2-40B4-BE49-F238E27FC236}">
                <a16:creationId xmlns:a16="http://schemas.microsoft.com/office/drawing/2014/main" xmlns="" id="{4F25EA7C-EB32-3F43-B90B-389477030066}"/>
              </a:ext>
            </a:extLst>
          </p:cNvPr>
          <p:cNvSpPr txBox="1"/>
          <p:nvPr/>
        </p:nvSpPr>
        <p:spPr>
          <a:xfrm>
            <a:off x="1043608" y="4805066"/>
            <a:ext cx="7632848" cy="1938992"/>
          </a:xfrm>
          <a:prstGeom prst="rect">
            <a:avLst/>
          </a:prstGeom>
          <a:noFill/>
        </p:spPr>
        <p:txBody>
          <a:bodyPr wrap="square" rtlCol="0">
            <a:spAutoFit/>
          </a:bodyPr>
          <a:lstStyle/>
          <a:p>
            <a:r>
              <a:rPr lang="fr-FR" dirty="0"/>
              <a:t>2 </a:t>
            </a:r>
            <a:r>
              <a:rPr lang="fr-FR" dirty="0" err="1"/>
              <a:t>interlaced</a:t>
            </a:r>
            <a:r>
              <a:rPr lang="fr-FR" dirty="0"/>
              <a:t> rings:</a:t>
            </a:r>
          </a:p>
          <a:p>
            <a:pPr marL="342900" indent="-342900">
              <a:buFontTx/>
              <a:buChar char="-"/>
            </a:pPr>
            <a:r>
              <a:rPr lang="fr-FR" dirty="0"/>
              <a:t>8 </a:t>
            </a:r>
            <a:r>
              <a:rPr lang="fr-FR" dirty="0" err="1"/>
              <a:t>crossings</a:t>
            </a:r>
            <a:endParaRPr lang="fr-FR" dirty="0"/>
          </a:p>
          <a:p>
            <a:pPr marL="800100" lvl="1" indent="-342900">
              <a:buFontTx/>
              <a:buChar char="-"/>
            </a:pPr>
            <a:r>
              <a:rPr lang="fr-FR" dirty="0"/>
              <a:t>Detectors in I1, I2, I4, I6, I7, I8</a:t>
            </a:r>
          </a:p>
          <a:p>
            <a:pPr marL="800100" lvl="1" indent="-342900">
              <a:buFontTx/>
              <a:buChar char="-"/>
            </a:pPr>
            <a:r>
              <a:rPr lang="fr-FR" dirty="0" err="1"/>
              <a:t>Beam</a:t>
            </a:r>
            <a:r>
              <a:rPr lang="fr-FR" dirty="0"/>
              <a:t> dump in I3</a:t>
            </a:r>
          </a:p>
          <a:p>
            <a:pPr marL="800100" lvl="1" indent="-342900">
              <a:buFontTx/>
              <a:buChar char="-"/>
            </a:pPr>
            <a:endParaRPr lang="fr-FR" dirty="0"/>
          </a:p>
        </p:txBody>
      </p:sp>
      <p:pic>
        <p:nvPicPr>
          <p:cNvPr id="3" name="Image 2">
            <a:extLst>
              <a:ext uri="{FF2B5EF4-FFF2-40B4-BE49-F238E27FC236}">
                <a16:creationId xmlns:a16="http://schemas.microsoft.com/office/drawing/2014/main" xmlns="" id="{70678B16-CFE7-0A41-ADAC-BB1153258F61}"/>
              </a:ext>
            </a:extLst>
          </p:cNvPr>
          <p:cNvPicPr>
            <a:picLocks noChangeAspect="1"/>
          </p:cNvPicPr>
          <p:nvPr/>
        </p:nvPicPr>
        <p:blipFill>
          <a:blip r:embed="rId2"/>
          <a:stretch>
            <a:fillRect/>
          </a:stretch>
        </p:blipFill>
        <p:spPr>
          <a:xfrm>
            <a:off x="1061904" y="1045893"/>
            <a:ext cx="6401225" cy="3848968"/>
          </a:xfrm>
          <a:prstGeom prst="rect">
            <a:avLst/>
          </a:prstGeom>
        </p:spPr>
      </p:pic>
    </p:spTree>
    <p:extLst>
      <p:ext uri="{BB962C8B-B14F-4D97-AF65-F5344CB8AC3E}">
        <p14:creationId xmlns:p14="http://schemas.microsoft.com/office/powerpoint/2010/main" val="40081047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F283135-BBDB-8041-B179-E62F1B21D3F9}"/>
              </a:ext>
            </a:extLst>
          </p:cNvPr>
          <p:cNvSpPr>
            <a:spLocks noGrp="1"/>
          </p:cNvSpPr>
          <p:nvPr>
            <p:ph type="title"/>
          </p:nvPr>
        </p:nvSpPr>
        <p:spPr>
          <a:xfrm>
            <a:off x="695465" y="322287"/>
            <a:ext cx="7772400" cy="802456"/>
          </a:xfrm>
        </p:spPr>
        <p:txBody>
          <a:bodyPr/>
          <a:lstStyle/>
          <a:p>
            <a:r>
              <a:rPr lang="fr-FR" sz="3200" dirty="0" smtClean="0"/>
              <a:t> </a:t>
            </a:r>
            <a:r>
              <a:rPr lang="fr-FR" sz="2400" dirty="0"/>
              <a:t>8</a:t>
            </a:r>
            <a:r>
              <a:rPr lang="fr-FR" sz="2400" dirty="0" smtClean="0"/>
              <a:t>. </a:t>
            </a:r>
            <a:r>
              <a:rPr lang="fr-FR" sz="2400" dirty="0" err="1" smtClean="0"/>
              <a:t>Awareness</a:t>
            </a:r>
            <a:r>
              <a:rPr lang="fr-FR" sz="2400" dirty="0" smtClean="0"/>
              <a:t> of </a:t>
            </a:r>
            <a:r>
              <a:rPr lang="fr-FR" sz="2400" dirty="0" err="1" smtClean="0"/>
              <a:t>beam</a:t>
            </a:r>
            <a:r>
              <a:rPr lang="fr-FR" sz="2400" dirty="0" smtClean="0"/>
              <a:t> </a:t>
            </a:r>
            <a:r>
              <a:rPr lang="fr-FR" sz="2400" dirty="0" err="1" smtClean="0"/>
              <a:t>impedance</a:t>
            </a:r>
            <a:r>
              <a:rPr lang="fr-FR" sz="2400" dirty="0" smtClean="0"/>
              <a:t> issues (I) </a:t>
            </a:r>
            <a:br>
              <a:rPr lang="fr-FR" sz="2400" dirty="0" smtClean="0"/>
            </a:br>
            <a:r>
              <a:rPr lang="fr-FR" sz="2400" dirty="0" smtClean="0"/>
              <a:t>(new </a:t>
            </a:r>
            <a:r>
              <a:rPr lang="fr-FR" sz="2400" dirty="0" err="1" smtClean="0"/>
              <a:t>territories</a:t>
            </a:r>
            <a:r>
              <a:rPr lang="fr-FR" sz="2400" dirty="0" smtClean="0"/>
              <a:t>)</a:t>
            </a:r>
            <a:endParaRPr lang="fr-FR" sz="2400" dirty="0"/>
          </a:p>
        </p:txBody>
      </p:sp>
      <p:sp>
        <p:nvSpPr>
          <p:cNvPr id="4" name="Espace réservé du pied de page 3">
            <a:extLst>
              <a:ext uri="{FF2B5EF4-FFF2-40B4-BE49-F238E27FC236}">
                <a16:creationId xmlns:a16="http://schemas.microsoft.com/office/drawing/2014/main" xmlns="" id="{4AF8FAD3-07FE-484E-AB0A-5F908928B0B8}"/>
              </a:ext>
            </a:extLst>
          </p:cNvPr>
          <p:cNvSpPr>
            <a:spLocks noGrp="1"/>
          </p:cNvSpPr>
          <p:nvPr>
            <p:ph type="ftr" sz="quarter" idx="10"/>
          </p:nvPr>
        </p:nvSpPr>
        <p:spPr/>
        <p:txBody>
          <a:bodyPr/>
          <a:lstStyle/>
          <a:p>
            <a:pPr>
              <a:defRPr/>
            </a:pPr>
            <a:r>
              <a:rPr lang="en-GB"/>
              <a:t>Joint US-CERN-Japan-Russia Int. Acc. School 2019</a:t>
            </a:r>
            <a:endParaRPr lang="en-US" dirty="0"/>
          </a:p>
        </p:txBody>
      </p:sp>
      <p:sp>
        <p:nvSpPr>
          <p:cNvPr id="5" name="Espace réservé de la date 4">
            <a:extLst>
              <a:ext uri="{FF2B5EF4-FFF2-40B4-BE49-F238E27FC236}">
                <a16:creationId xmlns:a16="http://schemas.microsoft.com/office/drawing/2014/main" xmlns="" id="{4C712254-A882-9B46-ADD6-ADE5D5BC50D2}"/>
              </a:ext>
            </a:extLst>
          </p:cNvPr>
          <p:cNvSpPr>
            <a:spLocks noGrp="1"/>
          </p:cNvSpPr>
          <p:nvPr>
            <p:ph type="dt" sz="half" idx="11"/>
          </p:nvPr>
        </p:nvSpPr>
        <p:spPr/>
        <p:txBody>
          <a:bodyPr/>
          <a:lstStyle/>
          <a:p>
            <a:pPr>
              <a:defRPr/>
            </a:pPr>
            <a:r>
              <a:rPr lang="en-US" smtClean="0"/>
              <a:t>30.10.2019</a:t>
            </a:r>
            <a:endParaRPr lang="en-US"/>
          </a:p>
        </p:txBody>
      </p:sp>
      <p:sp>
        <p:nvSpPr>
          <p:cNvPr id="6" name="Espace réservé du numéro de diapositive 5">
            <a:extLst>
              <a:ext uri="{FF2B5EF4-FFF2-40B4-BE49-F238E27FC236}">
                <a16:creationId xmlns:a16="http://schemas.microsoft.com/office/drawing/2014/main" xmlns="" id="{3F65090C-B277-C84A-8308-20723C5ACB2B}"/>
              </a:ext>
            </a:extLst>
          </p:cNvPr>
          <p:cNvSpPr>
            <a:spLocks noGrp="1"/>
          </p:cNvSpPr>
          <p:nvPr>
            <p:ph type="sldNum" sz="quarter" idx="12"/>
          </p:nvPr>
        </p:nvSpPr>
        <p:spPr/>
        <p:txBody>
          <a:bodyPr/>
          <a:lstStyle/>
          <a:p>
            <a:pPr>
              <a:defRPr/>
            </a:pPr>
            <a:fld id="{F53740EC-8B5A-4683-BF14-CBE7C7FA6F61}" type="slidenum">
              <a:rPr lang="en-US" smtClean="0"/>
              <a:pPr>
                <a:defRPr/>
              </a:pPr>
              <a:t>30</a:t>
            </a:fld>
            <a:endParaRPr lang="en-US"/>
          </a:p>
        </p:txBody>
      </p:sp>
      <p:sp>
        <p:nvSpPr>
          <p:cNvPr id="9" name="TextBox 8"/>
          <p:cNvSpPr txBox="1"/>
          <p:nvPr/>
        </p:nvSpPr>
        <p:spPr>
          <a:xfrm>
            <a:off x="3645756" y="5229200"/>
            <a:ext cx="2438411" cy="461665"/>
          </a:xfrm>
          <a:prstGeom prst="rect">
            <a:avLst/>
          </a:prstGeom>
          <a:solidFill>
            <a:schemeClr val="accent3"/>
          </a:solidFill>
        </p:spPr>
        <p:txBody>
          <a:bodyPr wrap="square" rtlCol="0">
            <a:spAutoFit/>
          </a:bodyPr>
          <a:lstStyle/>
          <a:p>
            <a:endParaRPr lang="en-GB" dirty="0"/>
          </a:p>
        </p:txBody>
      </p:sp>
      <p:sp>
        <p:nvSpPr>
          <p:cNvPr id="11" name="Content Placeholder 6"/>
          <p:cNvSpPr>
            <a:spLocks noGrp="1"/>
          </p:cNvSpPr>
          <p:nvPr>
            <p:ph idx="1"/>
          </p:nvPr>
        </p:nvSpPr>
        <p:spPr>
          <a:xfrm>
            <a:off x="395536" y="1124744"/>
            <a:ext cx="8170564" cy="5184576"/>
          </a:xfrm>
        </p:spPr>
        <p:txBody>
          <a:bodyPr/>
          <a:lstStyle/>
          <a:p>
            <a:r>
              <a:rPr lang="en-GB" sz="2400" dirty="0" smtClean="0"/>
              <a:t>The relevance of the beam coupling impedance </a:t>
            </a:r>
          </a:p>
          <a:p>
            <a:pPr lvl="1"/>
            <a:r>
              <a:rPr lang="en-GB" sz="2000" dirty="0" smtClean="0"/>
              <a:t>Wolfgang Schnell provided resistively coated ceramic tubes to be placed inside cavity like elements of the machine (un-intended cavities) in order to de-Q them; those coated ceramic tubes (with a thin and nonmagnetic Ni-Cr layer of about 100..200 Ohm/unit square) were later re-used in the CERN AD…and are applied now for FAIR and </a:t>
            </a:r>
            <a:r>
              <a:rPr lang="en-GB" sz="2000" dirty="0" err="1" smtClean="0"/>
              <a:t>NICA..with</a:t>
            </a:r>
            <a:r>
              <a:rPr lang="en-GB" sz="2000" dirty="0" smtClean="0"/>
              <a:t> a slightly different coating (produced by </a:t>
            </a:r>
            <a:r>
              <a:rPr lang="en-GB" sz="2000" dirty="0" err="1" smtClean="0"/>
              <a:t>Fraunhofer</a:t>
            </a:r>
            <a:r>
              <a:rPr lang="en-GB" sz="2000" dirty="0" smtClean="0"/>
              <a:t> institute Freiburg/Germany [Tom </a:t>
            </a:r>
            <a:r>
              <a:rPr lang="en-GB" sz="2000" dirty="0" err="1" smtClean="0"/>
              <a:t>Kroyer</a:t>
            </a:r>
            <a:r>
              <a:rPr lang="en-GB" sz="2000" dirty="0" smtClean="0"/>
              <a:t>]).</a:t>
            </a:r>
          </a:p>
          <a:p>
            <a:pPr lvl="1"/>
            <a:r>
              <a:rPr lang="en-GB" sz="2000" dirty="0" smtClean="0"/>
              <a:t>A lot of theoretical work related to beam coupling impedance issues started during this period (</a:t>
            </a:r>
            <a:r>
              <a:rPr lang="en-GB" sz="2000" dirty="0" err="1" smtClean="0"/>
              <a:t>Keil</a:t>
            </a:r>
            <a:r>
              <a:rPr lang="en-GB" sz="2000" dirty="0" smtClean="0"/>
              <a:t>, Zotter, Henke etc.)</a:t>
            </a:r>
          </a:p>
          <a:p>
            <a:pPr lvl="1"/>
            <a:r>
              <a:rPr lang="en-GB" sz="2000" dirty="0" smtClean="0"/>
              <a:t>Heino Henke produced a very nice setup for bench type impedance measurements (coax wire method) building a fast pulse generator with an avalanche transistor and a step recovery diode (for testing components e.g. bellows of the LEP machine)  which was </a:t>
            </a:r>
            <a:r>
              <a:rPr lang="en-GB" sz="2000" dirty="0"/>
              <a:t>a</a:t>
            </a:r>
            <a:r>
              <a:rPr lang="en-GB" sz="2000" dirty="0" smtClean="0"/>
              <a:t>round the corner in the early 80</a:t>
            </a:r>
            <a:r>
              <a:rPr lang="en-GB" sz="2000" baseline="30000" dirty="0" smtClean="0"/>
              <a:t>th</a:t>
            </a:r>
            <a:r>
              <a:rPr lang="en-GB" sz="2000" dirty="0" smtClean="0"/>
              <a:t>…he was in competition then with F. Caspers who introduced the “synthetic pulse method” for the same purpose.</a:t>
            </a:r>
          </a:p>
          <a:p>
            <a:pPr lvl="1"/>
            <a:endParaRPr lang="en-GB" sz="2000" dirty="0" smtClean="0"/>
          </a:p>
          <a:p>
            <a:pPr marL="457200" lvl="1" indent="0">
              <a:buNone/>
            </a:pPr>
            <a:endParaRPr lang="en-GB" sz="2000" dirty="0"/>
          </a:p>
        </p:txBody>
      </p:sp>
    </p:spTree>
    <p:extLst>
      <p:ext uri="{BB962C8B-B14F-4D97-AF65-F5344CB8AC3E}">
        <p14:creationId xmlns:p14="http://schemas.microsoft.com/office/powerpoint/2010/main" val="30260549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F283135-BBDB-8041-B179-E62F1B21D3F9}"/>
              </a:ext>
            </a:extLst>
          </p:cNvPr>
          <p:cNvSpPr>
            <a:spLocks noGrp="1"/>
          </p:cNvSpPr>
          <p:nvPr>
            <p:ph type="title"/>
          </p:nvPr>
        </p:nvSpPr>
        <p:spPr>
          <a:xfrm>
            <a:off x="685800" y="609600"/>
            <a:ext cx="7772400" cy="587152"/>
          </a:xfrm>
        </p:spPr>
        <p:txBody>
          <a:bodyPr/>
          <a:lstStyle/>
          <a:p>
            <a:r>
              <a:rPr lang="fr-FR" sz="2400" dirty="0"/>
              <a:t>8</a:t>
            </a:r>
            <a:r>
              <a:rPr lang="fr-FR" sz="2400" dirty="0" smtClean="0"/>
              <a:t>. </a:t>
            </a:r>
            <a:r>
              <a:rPr lang="fr-FR" sz="2400" dirty="0" err="1" smtClean="0"/>
              <a:t>Awareness</a:t>
            </a:r>
            <a:r>
              <a:rPr lang="fr-FR" sz="2400" dirty="0" smtClean="0"/>
              <a:t> of </a:t>
            </a:r>
            <a:r>
              <a:rPr lang="fr-FR" sz="2400" dirty="0" err="1" smtClean="0"/>
              <a:t>beam</a:t>
            </a:r>
            <a:r>
              <a:rPr lang="fr-FR" sz="2400" dirty="0" smtClean="0"/>
              <a:t> </a:t>
            </a:r>
            <a:r>
              <a:rPr lang="fr-FR" sz="2400" dirty="0" err="1" smtClean="0"/>
              <a:t>impedance</a:t>
            </a:r>
            <a:r>
              <a:rPr lang="fr-FR" sz="2400" dirty="0" smtClean="0"/>
              <a:t> issues (II) </a:t>
            </a:r>
            <a:br>
              <a:rPr lang="fr-FR" sz="2400" dirty="0" smtClean="0"/>
            </a:br>
            <a:r>
              <a:rPr lang="fr-FR" sz="2400" dirty="0" smtClean="0"/>
              <a:t>(new </a:t>
            </a:r>
            <a:r>
              <a:rPr lang="fr-FR" sz="2400" dirty="0" err="1" smtClean="0"/>
              <a:t>territories</a:t>
            </a:r>
            <a:r>
              <a:rPr lang="fr-FR" sz="2400" dirty="0" smtClean="0"/>
              <a:t>)</a:t>
            </a:r>
            <a:endParaRPr lang="fr-FR" sz="2400" dirty="0"/>
          </a:p>
        </p:txBody>
      </p:sp>
      <p:sp>
        <p:nvSpPr>
          <p:cNvPr id="4" name="Espace réservé du pied de page 3">
            <a:extLst>
              <a:ext uri="{FF2B5EF4-FFF2-40B4-BE49-F238E27FC236}">
                <a16:creationId xmlns:a16="http://schemas.microsoft.com/office/drawing/2014/main" xmlns="" id="{4AF8FAD3-07FE-484E-AB0A-5F908928B0B8}"/>
              </a:ext>
            </a:extLst>
          </p:cNvPr>
          <p:cNvSpPr>
            <a:spLocks noGrp="1"/>
          </p:cNvSpPr>
          <p:nvPr>
            <p:ph type="ftr" sz="quarter" idx="10"/>
          </p:nvPr>
        </p:nvSpPr>
        <p:spPr/>
        <p:txBody>
          <a:bodyPr/>
          <a:lstStyle/>
          <a:p>
            <a:pPr>
              <a:defRPr/>
            </a:pPr>
            <a:r>
              <a:rPr lang="en-GB"/>
              <a:t>Joint US-CERN-Japan-Russia Int. Acc. School 2019</a:t>
            </a:r>
            <a:endParaRPr lang="en-US" dirty="0"/>
          </a:p>
        </p:txBody>
      </p:sp>
      <p:sp>
        <p:nvSpPr>
          <p:cNvPr id="5" name="Espace réservé de la date 4">
            <a:extLst>
              <a:ext uri="{FF2B5EF4-FFF2-40B4-BE49-F238E27FC236}">
                <a16:creationId xmlns:a16="http://schemas.microsoft.com/office/drawing/2014/main" xmlns="" id="{4C712254-A882-9B46-ADD6-ADE5D5BC50D2}"/>
              </a:ext>
            </a:extLst>
          </p:cNvPr>
          <p:cNvSpPr>
            <a:spLocks noGrp="1"/>
          </p:cNvSpPr>
          <p:nvPr>
            <p:ph type="dt" sz="half" idx="11"/>
          </p:nvPr>
        </p:nvSpPr>
        <p:spPr/>
        <p:txBody>
          <a:bodyPr/>
          <a:lstStyle/>
          <a:p>
            <a:pPr>
              <a:defRPr/>
            </a:pPr>
            <a:r>
              <a:rPr lang="en-US" smtClean="0"/>
              <a:t>30.10.2019</a:t>
            </a:r>
            <a:endParaRPr lang="en-US"/>
          </a:p>
        </p:txBody>
      </p:sp>
      <p:sp>
        <p:nvSpPr>
          <p:cNvPr id="6" name="Espace réservé du numéro de diapositive 5">
            <a:extLst>
              <a:ext uri="{FF2B5EF4-FFF2-40B4-BE49-F238E27FC236}">
                <a16:creationId xmlns:a16="http://schemas.microsoft.com/office/drawing/2014/main" xmlns="" id="{3F65090C-B277-C84A-8308-20723C5ACB2B}"/>
              </a:ext>
            </a:extLst>
          </p:cNvPr>
          <p:cNvSpPr>
            <a:spLocks noGrp="1"/>
          </p:cNvSpPr>
          <p:nvPr>
            <p:ph type="sldNum" sz="quarter" idx="12"/>
          </p:nvPr>
        </p:nvSpPr>
        <p:spPr/>
        <p:txBody>
          <a:bodyPr/>
          <a:lstStyle/>
          <a:p>
            <a:pPr>
              <a:defRPr/>
            </a:pPr>
            <a:fld id="{F53740EC-8B5A-4683-BF14-CBE7C7FA6F61}" type="slidenum">
              <a:rPr lang="en-US" smtClean="0"/>
              <a:pPr>
                <a:defRPr/>
              </a:pPr>
              <a:t>31</a:t>
            </a:fld>
            <a:endParaRPr lang="en-US"/>
          </a:p>
        </p:txBody>
      </p:sp>
      <p:sp>
        <p:nvSpPr>
          <p:cNvPr id="9" name="TextBox 8"/>
          <p:cNvSpPr txBox="1"/>
          <p:nvPr/>
        </p:nvSpPr>
        <p:spPr>
          <a:xfrm>
            <a:off x="3645756" y="5229200"/>
            <a:ext cx="2438411" cy="461665"/>
          </a:xfrm>
          <a:prstGeom prst="rect">
            <a:avLst/>
          </a:prstGeom>
          <a:solidFill>
            <a:schemeClr val="accent3"/>
          </a:solidFill>
        </p:spPr>
        <p:txBody>
          <a:bodyPr wrap="square" rtlCol="0">
            <a:spAutoFit/>
          </a:bodyPr>
          <a:lstStyle/>
          <a:p>
            <a:endParaRPr lang="en-GB" dirty="0"/>
          </a:p>
        </p:txBody>
      </p:sp>
      <p:sp>
        <p:nvSpPr>
          <p:cNvPr id="11" name="Content Placeholder 6"/>
          <p:cNvSpPr>
            <a:spLocks noGrp="1"/>
          </p:cNvSpPr>
          <p:nvPr>
            <p:ph idx="1"/>
          </p:nvPr>
        </p:nvSpPr>
        <p:spPr>
          <a:xfrm>
            <a:off x="395536" y="1340768"/>
            <a:ext cx="8170564" cy="4882095"/>
          </a:xfrm>
        </p:spPr>
        <p:txBody>
          <a:bodyPr/>
          <a:lstStyle/>
          <a:p>
            <a:r>
              <a:rPr lang="en-GB" sz="2400" dirty="0" smtClean="0"/>
              <a:t>The ISR was the ideal machine for impedance and stability studies</a:t>
            </a:r>
          </a:p>
          <a:p>
            <a:pPr lvl="1"/>
            <a:r>
              <a:rPr lang="en-GB" sz="2000" dirty="0" smtClean="0"/>
              <a:t>Amongst many related publications the now widely used KEIL-SCHNELL Criterion (longitudinal phase space) and the SCHNELL ZOTTER criterion for transverse phase space must be mentioned.</a:t>
            </a:r>
          </a:p>
          <a:p>
            <a:pPr lvl="1"/>
            <a:r>
              <a:rPr lang="en-GB" sz="2000" dirty="0" smtClean="0"/>
              <a:t>Landau damping was also investigated in great detail.</a:t>
            </a:r>
          </a:p>
          <a:p>
            <a:pPr lvl="1"/>
            <a:r>
              <a:rPr lang="en-GB" sz="2000" dirty="0" smtClean="0"/>
              <a:t>The “brick wall” instability (A coherent transverse instability related to the finite resistivity of the vacuum chamber walls); mitigation via tune spread to stabilize the beam; this effect showed up already for beam current of 3 Ampere. Many papers on coherent and incoherent space charge tune–shift effects were produce as well as for on axis and off axis beams </a:t>
            </a:r>
            <a:endParaRPr lang="en-GB" sz="2000" dirty="0"/>
          </a:p>
          <a:p>
            <a:r>
              <a:rPr lang="en-GB" sz="2400" dirty="0" smtClean="0"/>
              <a:t>In addition to hardware type impedance issues also beam-beam interactions got a lot of attention (E. </a:t>
            </a:r>
            <a:r>
              <a:rPr lang="en-GB" sz="2400" dirty="0" err="1" smtClean="0"/>
              <a:t>Keil</a:t>
            </a:r>
            <a:r>
              <a:rPr lang="en-GB" sz="2400" dirty="0" smtClean="0"/>
              <a:t>)</a:t>
            </a:r>
          </a:p>
          <a:p>
            <a:pPr marL="457200" lvl="1" indent="0">
              <a:buNone/>
            </a:pPr>
            <a:endParaRPr lang="en-GB" sz="2000" dirty="0"/>
          </a:p>
        </p:txBody>
      </p:sp>
    </p:spTree>
    <p:extLst>
      <p:ext uri="{BB962C8B-B14F-4D97-AF65-F5344CB8AC3E}">
        <p14:creationId xmlns:p14="http://schemas.microsoft.com/office/powerpoint/2010/main" val="17853311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F283135-BBDB-8041-B179-E62F1B21D3F9}"/>
              </a:ext>
            </a:extLst>
          </p:cNvPr>
          <p:cNvSpPr>
            <a:spLocks noGrp="1"/>
          </p:cNvSpPr>
          <p:nvPr>
            <p:ph type="title"/>
          </p:nvPr>
        </p:nvSpPr>
        <p:spPr>
          <a:xfrm>
            <a:off x="685800" y="465944"/>
            <a:ext cx="7772400" cy="443136"/>
          </a:xfrm>
        </p:spPr>
        <p:txBody>
          <a:bodyPr/>
          <a:lstStyle/>
          <a:p>
            <a:r>
              <a:rPr lang="fr-FR" sz="2800" dirty="0" smtClean="0"/>
              <a:t> 9.The </a:t>
            </a:r>
            <a:r>
              <a:rPr lang="fr-FR" sz="2800" dirty="0" err="1" smtClean="0"/>
              <a:t>human</a:t>
            </a:r>
            <a:r>
              <a:rPr lang="fr-FR" sz="2800" dirty="0" smtClean="0"/>
              <a:t> and </a:t>
            </a:r>
            <a:r>
              <a:rPr lang="fr-FR" sz="2800" dirty="0" err="1" smtClean="0"/>
              <a:t>managerial</a:t>
            </a:r>
            <a:r>
              <a:rPr lang="fr-FR" sz="2800" dirty="0" smtClean="0"/>
              <a:t> factor</a:t>
            </a:r>
            <a:endParaRPr lang="fr-FR" sz="2800" dirty="0"/>
          </a:p>
        </p:txBody>
      </p:sp>
      <p:sp>
        <p:nvSpPr>
          <p:cNvPr id="4" name="Espace réservé du pied de page 3">
            <a:extLst>
              <a:ext uri="{FF2B5EF4-FFF2-40B4-BE49-F238E27FC236}">
                <a16:creationId xmlns:a16="http://schemas.microsoft.com/office/drawing/2014/main" xmlns="" id="{4AF8FAD3-07FE-484E-AB0A-5F908928B0B8}"/>
              </a:ext>
            </a:extLst>
          </p:cNvPr>
          <p:cNvSpPr>
            <a:spLocks noGrp="1"/>
          </p:cNvSpPr>
          <p:nvPr>
            <p:ph type="ftr" sz="quarter" idx="10"/>
          </p:nvPr>
        </p:nvSpPr>
        <p:spPr/>
        <p:txBody>
          <a:bodyPr/>
          <a:lstStyle/>
          <a:p>
            <a:pPr>
              <a:defRPr/>
            </a:pPr>
            <a:r>
              <a:rPr lang="en-GB"/>
              <a:t>Joint US-CERN-Japan-Russia Int. Acc. School 2019</a:t>
            </a:r>
            <a:endParaRPr lang="en-US" dirty="0"/>
          </a:p>
        </p:txBody>
      </p:sp>
      <p:sp>
        <p:nvSpPr>
          <p:cNvPr id="5" name="Espace réservé de la date 4">
            <a:extLst>
              <a:ext uri="{FF2B5EF4-FFF2-40B4-BE49-F238E27FC236}">
                <a16:creationId xmlns:a16="http://schemas.microsoft.com/office/drawing/2014/main" xmlns="" id="{4C712254-A882-9B46-ADD6-ADE5D5BC50D2}"/>
              </a:ext>
            </a:extLst>
          </p:cNvPr>
          <p:cNvSpPr>
            <a:spLocks noGrp="1"/>
          </p:cNvSpPr>
          <p:nvPr>
            <p:ph type="dt" sz="half" idx="11"/>
          </p:nvPr>
        </p:nvSpPr>
        <p:spPr/>
        <p:txBody>
          <a:bodyPr/>
          <a:lstStyle/>
          <a:p>
            <a:pPr>
              <a:defRPr/>
            </a:pPr>
            <a:r>
              <a:rPr lang="en-US" smtClean="0"/>
              <a:t>30.10.2019</a:t>
            </a:r>
            <a:endParaRPr lang="en-US"/>
          </a:p>
        </p:txBody>
      </p:sp>
      <p:sp>
        <p:nvSpPr>
          <p:cNvPr id="6" name="Espace réservé du numéro de diapositive 5">
            <a:extLst>
              <a:ext uri="{FF2B5EF4-FFF2-40B4-BE49-F238E27FC236}">
                <a16:creationId xmlns:a16="http://schemas.microsoft.com/office/drawing/2014/main" xmlns="" id="{3F65090C-B277-C84A-8308-20723C5ACB2B}"/>
              </a:ext>
            </a:extLst>
          </p:cNvPr>
          <p:cNvSpPr>
            <a:spLocks noGrp="1"/>
          </p:cNvSpPr>
          <p:nvPr>
            <p:ph type="sldNum" sz="quarter" idx="12"/>
          </p:nvPr>
        </p:nvSpPr>
        <p:spPr/>
        <p:txBody>
          <a:bodyPr/>
          <a:lstStyle/>
          <a:p>
            <a:pPr>
              <a:defRPr/>
            </a:pPr>
            <a:fld id="{F53740EC-8B5A-4683-BF14-CBE7C7FA6F61}" type="slidenum">
              <a:rPr lang="en-US" smtClean="0"/>
              <a:pPr>
                <a:defRPr/>
              </a:pPr>
              <a:t>32</a:t>
            </a:fld>
            <a:endParaRPr lang="en-US"/>
          </a:p>
        </p:txBody>
      </p:sp>
      <p:sp>
        <p:nvSpPr>
          <p:cNvPr id="3" name="Content Placeholder 2"/>
          <p:cNvSpPr>
            <a:spLocks noGrp="1"/>
          </p:cNvSpPr>
          <p:nvPr>
            <p:ph idx="1"/>
          </p:nvPr>
        </p:nvSpPr>
        <p:spPr>
          <a:xfrm>
            <a:off x="685800" y="1052735"/>
            <a:ext cx="8062664" cy="5471887"/>
          </a:xfrm>
        </p:spPr>
        <p:txBody>
          <a:bodyPr/>
          <a:lstStyle/>
          <a:p>
            <a:r>
              <a:rPr lang="en-GB" sz="2000" dirty="0" smtClean="0"/>
              <a:t>Working in and being member of the ISR division (now we call it department) was a big challenge and a great honour during that period.</a:t>
            </a:r>
          </a:p>
          <a:p>
            <a:r>
              <a:rPr lang="en-GB" sz="2000" dirty="0" smtClean="0"/>
              <a:t>The motivation  for (nearly?) everyone was excellent and the was a  very strong common sense and mutual understanding with a minimum of administrative burden. There were essentially three committees (machine operation, performance and vacuum) with mostly very coherent and harmonic interaction (vacuum was a bit reluctant for new </a:t>
            </a:r>
            <a:r>
              <a:rPr lang="en-GB" sz="2000" dirty="0" err="1" smtClean="0"/>
              <a:t>ideas..they</a:t>
            </a:r>
            <a:r>
              <a:rPr lang="en-GB" sz="2000" dirty="0" smtClean="0"/>
              <a:t> would have preferred a smooth vacuum chamber all the way).</a:t>
            </a:r>
          </a:p>
          <a:p>
            <a:r>
              <a:rPr lang="en-GB" sz="2000" dirty="0" smtClean="0"/>
              <a:t>Everyone knew that the work done on this unique machine was really at the cutting edge and the rewarding experience came in new and fundamental findings every few months.</a:t>
            </a:r>
          </a:p>
          <a:p>
            <a:r>
              <a:rPr lang="en-GB" sz="2000" dirty="0" smtClean="0"/>
              <a:t>Funding was often, but not always, rather easily available, sometimes just having a coffee with the person in </a:t>
            </a:r>
            <a:r>
              <a:rPr lang="en-GB" sz="2000" dirty="0" err="1" smtClean="0"/>
              <a:t>charge..or</a:t>
            </a:r>
            <a:r>
              <a:rPr lang="en-GB" sz="2000" dirty="0" smtClean="0"/>
              <a:t> </a:t>
            </a:r>
            <a:r>
              <a:rPr lang="en-GB" sz="2000" dirty="0" err="1" smtClean="0"/>
              <a:t>supervisor..similar</a:t>
            </a:r>
            <a:r>
              <a:rPr lang="en-GB" sz="2000" dirty="0" smtClean="0"/>
              <a:t> for </a:t>
            </a:r>
            <a:r>
              <a:rPr lang="en-GB" sz="2000" dirty="0" err="1" smtClean="0"/>
              <a:t>hiring..new</a:t>
            </a:r>
            <a:r>
              <a:rPr lang="en-GB" sz="2000" dirty="0" smtClean="0"/>
              <a:t> staff or inviting an interested and experienced college from overseas for a </a:t>
            </a:r>
            <a:r>
              <a:rPr lang="en-GB" sz="2000" dirty="0" err="1" smtClean="0"/>
              <a:t>visit..or</a:t>
            </a:r>
            <a:r>
              <a:rPr lang="en-GB" sz="2000" dirty="0" smtClean="0"/>
              <a:t> going there for a visit. </a:t>
            </a:r>
          </a:p>
          <a:p>
            <a:r>
              <a:rPr lang="en-GB" sz="2000" dirty="0" smtClean="0"/>
              <a:t>In the beginning of the ISR era it was the “Golden </a:t>
            </a:r>
            <a:r>
              <a:rPr lang="en-GB" sz="2000" dirty="0"/>
              <a:t>A</a:t>
            </a:r>
            <a:r>
              <a:rPr lang="en-GB" sz="2000" dirty="0" smtClean="0"/>
              <a:t>ge” from a todays point of view in particular </a:t>
            </a:r>
            <a:r>
              <a:rPr lang="en-GB" sz="2000" dirty="0" err="1" smtClean="0"/>
              <a:t>wrt</a:t>
            </a:r>
            <a:r>
              <a:rPr lang="en-GB" sz="2000" dirty="0" smtClean="0"/>
              <a:t> “</a:t>
            </a:r>
            <a:r>
              <a:rPr lang="en-GB" sz="2000" dirty="0"/>
              <a:t>f</a:t>
            </a:r>
            <a:r>
              <a:rPr lang="en-GB" sz="2000" dirty="0" smtClean="0"/>
              <a:t>inancial impedance”.</a:t>
            </a:r>
          </a:p>
          <a:p>
            <a:endParaRPr lang="en-GB" sz="2000" dirty="0" smtClean="0"/>
          </a:p>
          <a:p>
            <a:endParaRPr lang="en-GB" sz="2400" dirty="0" smtClean="0"/>
          </a:p>
          <a:p>
            <a:endParaRPr lang="en-GB" sz="2400" dirty="0" smtClean="0"/>
          </a:p>
          <a:p>
            <a:endParaRPr lang="en-GB" sz="2400" dirty="0"/>
          </a:p>
        </p:txBody>
      </p:sp>
    </p:spTree>
    <p:extLst>
      <p:ext uri="{BB962C8B-B14F-4D97-AF65-F5344CB8AC3E}">
        <p14:creationId xmlns:p14="http://schemas.microsoft.com/office/powerpoint/2010/main" val="42049083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F283135-BBDB-8041-B179-E62F1B21D3F9}"/>
              </a:ext>
            </a:extLst>
          </p:cNvPr>
          <p:cNvSpPr>
            <a:spLocks noGrp="1"/>
          </p:cNvSpPr>
          <p:nvPr>
            <p:ph type="title"/>
          </p:nvPr>
        </p:nvSpPr>
        <p:spPr>
          <a:xfrm>
            <a:off x="594730" y="465944"/>
            <a:ext cx="8009718" cy="443136"/>
          </a:xfrm>
        </p:spPr>
        <p:txBody>
          <a:bodyPr/>
          <a:lstStyle/>
          <a:p>
            <a:r>
              <a:rPr lang="fr-FR" sz="2800" dirty="0" smtClean="0"/>
              <a:t>  10. </a:t>
            </a:r>
            <a:r>
              <a:rPr lang="fr-FR" sz="2800" dirty="0" err="1" smtClean="0"/>
              <a:t>Some</a:t>
            </a:r>
            <a:r>
              <a:rPr lang="fr-FR" sz="2800" dirty="0" smtClean="0"/>
              <a:t> </a:t>
            </a:r>
            <a:r>
              <a:rPr lang="fr-FR" sz="2800" dirty="0" err="1" smtClean="0"/>
              <a:t>particle</a:t>
            </a:r>
            <a:r>
              <a:rPr lang="fr-FR" sz="2800" dirty="0" smtClean="0"/>
              <a:t> </a:t>
            </a:r>
            <a:r>
              <a:rPr lang="fr-FR" sz="2800" dirty="0" err="1" smtClean="0"/>
              <a:t>physics</a:t>
            </a:r>
            <a:r>
              <a:rPr lang="fr-FR" sz="2800" dirty="0" smtClean="0"/>
              <a:t> aspects (I)</a:t>
            </a:r>
            <a:endParaRPr lang="fr-FR" sz="2800" dirty="0"/>
          </a:p>
        </p:txBody>
      </p:sp>
      <p:sp>
        <p:nvSpPr>
          <p:cNvPr id="4" name="Espace réservé du pied de page 3">
            <a:extLst>
              <a:ext uri="{FF2B5EF4-FFF2-40B4-BE49-F238E27FC236}">
                <a16:creationId xmlns:a16="http://schemas.microsoft.com/office/drawing/2014/main" xmlns="" id="{4AF8FAD3-07FE-484E-AB0A-5F908928B0B8}"/>
              </a:ext>
            </a:extLst>
          </p:cNvPr>
          <p:cNvSpPr>
            <a:spLocks noGrp="1"/>
          </p:cNvSpPr>
          <p:nvPr>
            <p:ph type="ftr" sz="quarter" idx="10"/>
          </p:nvPr>
        </p:nvSpPr>
        <p:spPr/>
        <p:txBody>
          <a:bodyPr/>
          <a:lstStyle/>
          <a:p>
            <a:pPr>
              <a:defRPr/>
            </a:pPr>
            <a:r>
              <a:rPr lang="en-GB"/>
              <a:t>Joint US-CERN-Japan-Russia Int. Acc. School 2019</a:t>
            </a:r>
            <a:endParaRPr lang="en-US" dirty="0"/>
          </a:p>
        </p:txBody>
      </p:sp>
      <p:sp>
        <p:nvSpPr>
          <p:cNvPr id="5" name="Espace réservé de la date 4">
            <a:extLst>
              <a:ext uri="{FF2B5EF4-FFF2-40B4-BE49-F238E27FC236}">
                <a16:creationId xmlns:a16="http://schemas.microsoft.com/office/drawing/2014/main" xmlns="" id="{4C712254-A882-9B46-ADD6-ADE5D5BC50D2}"/>
              </a:ext>
            </a:extLst>
          </p:cNvPr>
          <p:cNvSpPr>
            <a:spLocks noGrp="1"/>
          </p:cNvSpPr>
          <p:nvPr>
            <p:ph type="dt" sz="half" idx="11"/>
          </p:nvPr>
        </p:nvSpPr>
        <p:spPr/>
        <p:txBody>
          <a:bodyPr/>
          <a:lstStyle/>
          <a:p>
            <a:pPr>
              <a:defRPr/>
            </a:pPr>
            <a:r>
              <a:rPr lang="en-US" smtClean="0"/>
              <a:t>30.10.2019</a:t>
            </a:r>
            <a:endParaRPr lang="en-US"/>
          </a:p>
        </p:txBody>
      </p:sp>
      <p:sp>
        <p:nvSpPr>
          <p:cNvPr id="6" name="Espace réservé du numéro de diapositive 5">
            <a:extLst>
              <a:ext uri="{FF2B5EF4-FFF2-40B4-BE49-F238E27FC236}">
                <a16:creationId xmlns:a16="http://schemas.microsoft.com/office/drawing/2014/main" xmlns="" id="{3F65090C-B277-C84A-8308-20723C5ACB2B}"/>
              </a:ext>
            </a:extLst>
          </p:cNvPr>
          <p:cNvSpPr>
            <a:spLocks noGrp="1"/>
          </p:cNvSpPr>
          <p:nvPr>
            <p:ph type="sldNum" sz="quarter" idx="12"/>
          </p:nvPr>
        </p:nvSpPr>
        <p:spPr/>
        <p:txBody>
          <a:bodyPr/>
          <a:lstStyle/>
          <a:p>
            <a:pPr>
              <a:defRPr/>
            </a:pPr>
            <a:fld id="{F53740EC-8B5A-4683-BF14-CBE7C7FA6F61}" type="slidenum">
              <a:rPr lang="en-US" smtClean="0"/>
              <a:pPr>
                <a:defRPr/>
              </a:pPr>
              <a:t>33</a:t>
            </a:fld>
            <a:endParaRPr lang="en-US"/>
          </a:p>
        </p:txBody>
      </p:sp>
      <p:sp>
        <p:nvSpPr>
          <p:cNvPr id="11" name="Content Placeholder 10"/>
          <p:cNvSpPr>
            <a:spLocks noGrp="1"/>
          </p:cNvSpPr>
          <p:nvPr>
            <p:ph idx="1"/>
          </p:nvPr>
        </p:nvSpPr>
        <p:spPr>
          <a:xfrm>
            <a:off x="467544" y="980728"/>
            <a:ext cx="7772400" cy="5328592"/>
          </a:xfrm>
        </p:spPr>
        <p:txBody>
          <a:bodyPr/>
          <a:lstStyle/>
          <a:p>
            <a:r>
              <a:rPr lang="en-GB" sz="2000" dirty="0" smtClean="0"/>
              <a:t>The ISR missed the J/</a:t>
            </a:r>
            <a:r>
              <a:rPr lang="el-GR" sz="2000" dirty="0" smtClean="0"/>
              <a:t>ψ</a:t>
            </a:r>
            <a:r>
              <a:rPr lang="en-GB" sz="2000" dirty="0" smtClean="0"/>
              <a:t> and later also the Y particle</a:t>
            </a:r>
          </a:p>
          <a:p>
            <a:r>
              <a:rPr lang="en-GB" sz="2000" dirty="0" smtClean="0"/>
              <a:t>Non observation of Quarks as well as magnetic monopoles</a:t>
            </a:r>
          </a:p>
          <a:p>
            <a:r>
              <a:rPr lang="en-GB" sz="2000" dirty="0" smtClean="0"/>
              <a:t>However the experience gained at the ISR often with respect to detector technology and the lessons learned helped a lot for the success of the SPS. </a:t>
            </a:r>
          </a:p>
          <a:p>
            <a:r>
              <a:rPr lang="en-GB" sz="2000" dirty="0" smtClean="0"/>
              <a:t>It opened up a range for experiments in a new and wide range of energies where fragmentary pieces of information where only available from cosmic ray research at that time</a:t>
            </a:r>
          </a:p>
          <a:p>
            <a:r>
              <a:rPr lang="en-GB" sz="2000" dirty="0" smtClean="0"/>
              <a:t>The main particle physics findings can be listed as follow:</a:t>
            </a:r>
          </a:p>
          <a:p>
            <a:pPr lvl="1"/>
            <a:r>
              <a:rPr lang="en-GB" sz="1600" dirty="0" smtClean="0"/>
              <a:t>The rising pp total cross section</a:t>
            </a:r>
          </a:p>
          <a:p>
            <a:pPr lvl="1"/>
            <a:r>
              <a:rPr lang="en-GB" sz="1600" dirty="0" smtClean="0"/>
              <a:t>The structure of the pp differential cross sections</a:t>
            </a:r>
          </a:p>
          <a:p>
            <a:pPr lvl="1"/>
            <a:r>
              <a:rPr lang="en-GB" sz="1600" dirty="0" smtClean="0"/>
              <a:t>The main features of particle production, in particular short range order</a:t>
            </a:r>
          </a:p>
          <a:p>
            <a:pPr lvl="1"/>
            <a:r>
              <a:rPr lang="en-GB" sz="1600" dirty="0" smtClean="0"/>
              <a:t>Large mass diffractive excitation</a:t>
            </a:r>
          </a:p>
          <a:p>
            <a:pPr lvl="1"/>
            <a:r>
              <a:rPr lang="en-GB" sz="1600" dirty="0" smtClean="0"/>
              <a:t>Large transverse momentum phenomena</a:t>
            </a:r>
          </a:p>
          <a:p>
            <a:pPr lvl="1"/>
            <a:r>
              <a:rPr lang="en-GB" sz="1600" dirty="0" smtClean="0"/>
              <a:t>Prompt lepton production</a:t>
            </a:r>
            <a:endParaRPr lang="en-GB" sz="1600" dirty="0"/>
          </a:p>
        </p:txBody>
      </p:sp>
    </p:spTree>
    <p:extLst>
      <p:ext uri="{BB962C8B-B14F-4D97-AF65-F5344CB8AC3E}">
        <p14:creationId xmlns:p14="http://schemas.microsoft.com/office/powerpoint/2010/main" val="1527497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F283135-BBDB-8041-B179-E62F1B21D3F9}"/>
              </a:ext>
            </a:extLst>
          </p:cNvPr>
          <p:cNvSpPr>
            <a:spLocks noGrp="1"/>
          </p:cNvSpPr>
          <p:nvPr>
            <p:ph type="title"/>
          </p:nvPr>
        </p:nvSpPr>
        <p:spPr>
          <a:xfrm>
            <a:off x="594730" y="465944"/>
            <a:ext cx="8009718" cy="443136"/>
          </a:xfrm>
        </p:spPr>
        <p:txBody>
          <a:bodyPr/>
          <a:lstStyle/>
          <a:p>
            <a:r>
              <a:rPr lang="fr-FR" sz="2800" dirty="0" smtClean="0"/>
              <a:t>  10. </a:t>
            </a:r>
            <a:r>
              <a:rPr lang="fr-FR" sz="2800" dirty="0" err="1" smtClean="0"/>
              <a:t>Some</a:t>
            </a:r>
            <a:r>
              <a:rPr lang="fr-FR" sz="2800" dirty="0" smtClean="0"/>
              <a:t> </a:t>
            </a:r>
            <a:r>
              <a:rPr lang="fr-FR" sz="2800" dirty="0" err="1" smtClean="0"/>
              <a:t>particle</a:t>
            </a:r>
            <a:r>
              <a:rPr lang="fr-FR" sz="2800" dirty="0" smtClean="0"/>
              <a:t> </a:t>
            </a:r>
            <a:r>
              <a:rPr lang="fr-FR" sz="2800" dirty="0" err="1" smtClean="0"/>
              <a:t>physics</a:t>
            </a:r>
            <a:r>
              <a:rPr lang="fr-FR" sz="2800" dirty="0" smtClean="0"/>
              <a:t> aspects (II)</a:t>
            </a:r>
            <a:endParaRPr lang="fr-FR" sz="2800" dirty="0"/>
          </a:p>
        </p:txBody>
      </p:sp>
      <p:sp>
        <p:nvSpPr>
          <p:cNvPr id="4" name="Espace réservé du pied de page 3">
            <a:extLst>
              <a:ext uri="{FF2B5EF4-FFF2-40B4-BE49-F238E27FC236}">
                <a16:creationId xmlns:a16="http://schemas.microsoft.com/office/drawing/2014/main" xmlns="" id="{4AF8FAD3-07FE-484E-AB0A-5F908928B0B8}"/>
              </a:ext>
            </a:extLst>
          </p:cNvPr>
          <p:cNvSpPr>
            <a:spLocks noGrp="1"/>
          </p:cNvSpPr>
          <p:nvPr>
            <p:ph type="ftr" sz="quarter" idx="10"/>
          </p:nvPr>
        </p:nvSpPr>
        <p:spPr/>
        <p:txBody>
          <a:bodyPr/>
          <a:lstStyle/>
          <a:p>
            <a:pPr>
              <a:defRPr/>
            </a:pPr>
            <a:r>
              <a:rPr lang="en-GB"/>
              <a:t>Joint US-CERN-Japan-Russia Int. Acc. School 2019</a:t>
            </a:r>
            <a:endParaRPr lang="en-US" dirty="0"/>
          </a:p>
        </p:txBody>
      </p:sp>
      <p:sp>
        <p:nvSpPr>
          <p:cNvPr id="5" name="Espace réservé de la date 4">
            <a:extLst>
              <a:ext uri="{FF2B5EF4-FFF2-40B4-BE49-F238E27FC236}">
                <a16:creationId xmlns:a16="http://schemas.microsoft.com/office/drawing/2014/main" xmlns="" id="{4C712254-A882-9B46-ADD6-ADE5D5BC50D2}"/>
              </a:ext>
            </a:extLst>
          </p:cNvPr>
          <p:cNvSpPr>
            <a:spLocks noGrp="1"/>
          </p:cNvSpPr>
          <p:nvPr>
            <p:ph type="dt" sz="half" idx="11"/>
          </p:nvPr>
        </p:nvSpPr>
        <p:spPr/>
        <p:txBody>
          <a:bodyPr/>
          <a:lstStyle/>
          <a:p>
            <a:pPr>
              <a:defRPr/>
            </a:pPr>
            <a:r>
              <a:rPr lang="en-US" smtClean="0"/>
              <a:t>30.10.2019</a:t>
            </a:r>
            <a:endParaRPr lang="en-US"/>
          </a:p>
        </p:txBody>
      </p:sp>
      <p:sp>
        <p:nvSpPr>
          <p:cNvPr id="6" name="Espace réservé du numéro de diapositive 5">
            <a:extLst>
              <a:ext uri="{FF2B5EF4-FFF2-40B4-BE49-F238E27FC236}">
                <a16:creationId xmlns:a16="http://schemas.microsoft.com/office/drawing/2014/main" xmlns="" id="{3F65090C-B277-C84A-8308-20723C5ACB2B}"/>
              </a:ext>
            </a:extLst>
          </p:cNvPr>
          <p:cNvSpPr>
            <a:spLocks noGrp="1"/>
          </p:cNvSpPr>
          <p:nvPr>
            <p:ph type="sldNum" sz="quarter" idx="12"/>
          </p:nvPr>
        </p:nvSpPr>
        <p:spPr/>
        <p:txBody>
          <a:bodyPr/>
          <a:lstStyle/>
          <a:p>
            <a:pPr>
              <a:defRPr/>
            </a:pPr>
            <a:fld id="{F53740EC-8B5A-4683-BF14-CBE7C7FA6F61}" type="slidenum">
              <a:rPr lang="en-US" smtClean="0"/>
              <a:pPr>
                <a:defRPr/>
              </a:pPr>
              <a:t>34</a:t>
            </a:fld>
            <a:endParaRPr lang="en-US"/>
          </a:p>
        </p:txBody>
      </p:sp>
      <p:sp>
        <p:nvSpPr>
          <p:cNvPr id="11" name="Content Placeholder 10"/>
          <p:cNvSpPr>
            <a:spLocks noGrp="1"/>
          </p:cNvSpPr>
          <p:nvPr>
            <p:ph idx="1"/>
          </p:nvPr>
        </p:nvSpPr>
        <p:spPr>
          <a:xfrm>
            <a:off x="467544" y="980728"/>
            <a:ext cx="7772400" cy="5328592"/>
          </a:xfrm>
        </p:spPr>
        <p:txBody>
          <a:bodyPr/>
          <a:lstStyle/>
          <a:p>
            <a:r>
              <a:rPr lang="en-GB" sz="1600" dirty="0" smtClean="0"/>
              <a:t>Main advantages of the ISR were at that time </a:t>
            </a:r>
            <a:r>
              <a:rPr lang="en-GB" sz="1600" dirty="0" smtClean="0">
                <a:sym typeface="Wingdings" panose="05000000000000000000" pitchFamily="2" charset="2"/>
              </a:rPr>
              <a:t>(compared to fixed target machines)</a:t>
            </a:r>
          </a:p>
          <a:p>
            <a:pPr lvl="1"/>
            <a:r>
              <a:rPr lang="en-GB" sz="1400" u="sng" dirty="0" smtClean="0"/>
              <a:t>(</a:t>
            </a:r>
            <a:r>
              <a:rPr lang="en-GB" sz="1400" u="sng" dirty="0" err="1"/>
              <a:t>i</a:t>
            </a:r>
            <a:r>
              <a:rPr lang="en-GB" sz="1400" u="sng" dirty="0"/>
              <a:t>) higher </a:t>
            </a:r>
            <a:r>
              <a:rPr lang="en-GB" sz="1400" u="sng" dirty="0" err="1"/>
              <a:t>c.m</a:t>
            </a:r>
            <a:r>
              <a:rPr lang="en-GB" sz="1400" u="sng" dirty="0"/>
              <a:t>. energy,</a:t>
            </a:r>
          </a:p>
          <a:p>
            <a:pPr lvl="1"/>
            <a:r>
              <a:rPr lang="en-GB" sz="1400" u="sng" dirty="0"/>
              <a:t>(ii) good duty cycle,</a:t>
            </a:r>
          </a:p>
          <a:p>
            <a:pPr lvl="1"/>
            <a:r>
              <a:rPr lang="en-GB" sz="1400" u="sng" dirty="0"/>
              <a:t>(iii) the fact that one performs experiments effectively in the </a:t>
            </a:r>
            <a:r>
              <a:rPr lang="en-GB" sz="1400" u="sng" dirty="0" err="1"/>
              <a:t>c.m</a:t>
            </a:r>
            <a:r>
              <a:rPr lang="en-GB" sz="1400" u="sng" dirty="0"/>
              <a:t>. frame.</a:t>
            </a:r>
          </a:p>
          <a:p>
            <a:r>
              <a:rPr lang="en-GB" sz="1400" dirty="0"/>
              <a:t>This last point </a:t>
            </a:r>
            <a:r>
              <a:rPr lang="en-GB" sz="1400" dirty="0" smtClean="0"/>
              <a:t>offered </a:t>
            </a:r>
            <a:r>
              <a:rPr lang="en-GB" sz="1400" dirty="0"/>
              <a:t>the advantage that the secondary particles are well separated in angle and </a:t>
            </a:r>
            <a:r>
              <a:rPr lang="en-GB" sz="1400" dirty="0" smtClean="0"/>
              <a:t>that they </a:t>
            </a:r>
            <a:r>
              <a:rPr lang="en-GB" sz="1400" dirty="0"/>
              <a:t>have relatively low momenta, which are thus easier to measure.</a:t>
            </a:r>
          </a:p>
          <a:p>
            <a:r>
              <a:rPr lang="en-GB" sz="1400" dirty="0"/>
              <a:t>The main disadvantages of the </a:t>
            </a:r>
            <a:r>
              <a:rPr lang="en-GB" sz="1400" dirty="0" smtClean="0"/>
              <a:t>ISR were:</a:t>
            </a:r>
            <a:endParaRPr lang="en-GB" sz="1400" dirty="0"/>
          </a:p>
          <a:p>
            <a:pPr lvl="1"/>
            <a:r>
              <a:rPr lang="en-GB" sz="1400" dirty="0"/>
              <a:t>(</a:t>
            </a:r>
            <a:r>
              <a:rPr lang="en-GB" sz="1400" dirty="0" err="1"/>
              <a:t>i</a:t>
            </a:r>
            <a:r>
              <a:rPr lang="en-GB" sz="1400" dirty="0"/>
              <a:t>) Lack of variety in the types of reactions which can be studied.</a:t>
            </a:r>
          </a:p>
          <a:p>
            <a:pPr lvl="1"/>
            <a:r>
              <a:rPr lang="en-GB" sz="1400" dirty="0"/>
              <a:t>(ii) Lower luminosity, which is a serious limitation for low cross section reactions.</a:t>
            </a:r>
          </a:p>
          <a:p>
            <a:pPr lvl="1"/>
            <a:r>
              <a:rPr lang="en-GB" sz="1400" dirty="0"/>
              <a:t>(iii) Difficulties in reaching very low momentum transfers.</a:t>
            </a:r>
          </a:p>
          <a:p>
            <a:pPr lvl="1"/>
            <a:r>
              <a:rPr lang="en-GB" sz="1400" dirty="0"/>
              <a:t>(iv) Relatively poor momentum resolution in the two crossing beams.</a:t>
            </a:r>
          </a:p>
          <a:p>
            <a:pPr lvl="1"/>
            <a:r>
              <a:rPr lang="en-GB" sz="1400" dirty="0"/>
              <a:t>(v) Inaccessibility of the reaction vertex and spurious </a:t>
            </a:r>
            <a:r>
              <a:rPr lang="en-GB" sz="1400" dirty="0" err="1"/>
              <a:t>secondaries</a:t>
            </a:r>
            <a:r>
              <a:rPr lang="en-GB" sz="1400" dirty="0"/>
              <a:t> associated with the walls of </a:t>
            </a:r>
            <a:r>
              <a:rPr lang="en-GB" sz="1400" dirty="0" smtClean="0"/>
              <a:t>the vacuum </a:t>
            </a:r>
            <a:r>
              <a:rPr lang="en-GB" sz="1400" dirty="0"/>
              <a:t>chamber.</a:t>
            </a:r>
          </a:p>
          <a:p>
            <a:pPr lvl="1"/>
            <a:r>
              <a:rPr lang="en-GB" sz="1400" dirty="0"/>
              <a:t>(vi) Covering large solid angles requires the use of large detectors.</a:t>
            </a:r>
          </a:p>
          <a:p>
            <a:r>
              <a:rPr lang="en-GB" sz="1400" dirty="0"/>
              <a:t>These differences should be kept in mind when analysing the comparative merits of the </a:t>
            </a:r>
            <a:r>
              <a:rPr lang="en-GB" sz="1400" dirty="0" smtClean="0"/>
              <a:t>ISR </a:t>
            </a:r>
            <a:r>
              <a:rPr lang="en-GB" sz="1400" dirty="0"/>
              <a:t>and</a:t>
            </a:r>
          </a:p>
          <a:p>
            <a:r>
              <a:rPr lang="en-GB" sz="1400" dirty="0"/>
              <a:t>SPS</a:t>
            </a:r>
            <a:r>
              <a:rPr lang="en-GB" sz="1400" dirty="0" smtClean="0"/>
              <a:t>.</a:t>
            </a:r>
          </a:p>
          <a:p>
            <a:r>
              <a:rPr lang="en-GB" sz="1400" dirty="0" smtClean="0"/>
              <a:t> </a:t>
            </a:r>
            <a:r>
              <a:rPr lang="en-GB" sz="1400" dirty="0"/>
              <a:t>For higher energy pp storage rings, and in particular at Isabelle, the main drawback of </a:t>
            </a:r>
            <a:r>
              <a:rPr lang="en-GB" sz="1400" dirty="0" smtClean="0"/>
              <a:t>lower luminosity </a:t>
            </a:r>
            <a:r>
              <a:rPr lang="en-GB" sz="1400" dirty="0"/>
              <a:t>should be reduced and some of the other difficulties can in part be overcome </a:t>
            </a:r>
            <a:r>
              <a:rPr lang="en-GB" sz="1400" dirty="0" smtClean="0"/>
              <a:t>with appropriate </a:t>
            </a:r>
            <a:r>
              <a:rPr lang="en-GB" sz="1400" dirty="0"/>
              <a:t>equipment</a:t>
            </a:r>
            <a:r>
              <a:rPr lang="en-GB" sz="1400" dirty="0" smtClean="0"/>
              <a:t>.</a:t>
            </a:r>
          </a:p>
          <a:p>
            <a:pPr marL="0" indent="0">
              <a:buNone/>
            </a:pPr>
            <a:r>
              <a:rPr lang="en-GB" sz="1400" dirty="0" smtClean="0"/>
              <a:t>	Ref: Giacomelli</a:t>
            </a:r>
            <a:r>
              <a:rPr lang="en-GB" sz="1400" smtClean="0"/>
              <a:t>, G. </a:t>
            </a:r>
            <a:r>
              <a:rPr lang="en-GB" sz="1400" dirty="0" smtClean="0"/>
              <a:t>and Jacob, M.: Physics at the CERN ISR </a:t>
            </a:r>
            <a:r>
              <a:rPr lang="en-GB" sz="1400" i="1" dirty="0">
                <a:hlinkClick r:id="rId2"/>
              </a:rPr>
              <a:t>Phys. Rep.</a:t>
            </a:r>
            <a:r>
              <a:rPr lang="en-GB" sz="1400" dirty="0">
                <a:hlinkClick r:id="rId2"/>
              </a:rPr>
              <a:t> 55 (1979) 1-132</a:t>
            </a:r>
            <a:r>
              <a:rPr lang="en-GB" sz="1400" dirty="0"/>
              <a:t> </a:t>
            </a:r>
            <a:endParaRPr lang="en-GB" sz="1400" dirty="0" smtClean="0"/>
          </a:p>
          <a:p>
            <a:pPr marL="0" indent="0">
              <a:buNone/>
            </a:pPr>
            <a:endParaRPr lang="en-GB" sz="1400" dirty="0"/>
          </a:p>
        </p:txBody>
      </p:sp>
    </p:spTree>
    <p:extLst>
      <p:ext uri="{BB962C8B-B14F-4D97-AF65-F5344CB8AC3E}">
        <p14:creationId xmlns:p14="http://schemas.microsoft.com/office/powerpoint/2010/main" val="27859973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F283135-BBDB-8041-B179-E62F1B21D3F9}"/>
              </a:ext>
            </a:extLst>
          </p:cNvPr>
          <p:cNvSpPr>
            <a:spLocks noGrp="1"/>
          </p:cNvSpPr>
          <p:nvPr>
            <p:ph type="title"/>
          </p:nvPr>
        </p:nvSpPr>
        <p:spPr>
          <a:xfrm>
            <a:off x="594730" y="465944"/>
            <a:ext cx="8009718" cy="874824"/>
          </a:xfrm>
        </p:spPr>
        <p:txBody>
          <a:bodyPr/>
          <a:lstStyle/>
          <a:p>
            <a:r>
              <a:rPr lang="fr-FR" sz="2800" dirty="0" smtClean="0"/>
              <a:t>  10. </a:t>
            </a:r>
            <a:r>
              <a:rPr lang="fr-FR" sz="2800" dirty="0" err="1" smtClean="0"/>
              <a:t>Some</a:t>
            </a:r>
            <a:r>
              <a:rPr lang="fr-FR" sz="2800" dirty="0" smtClean="0"/>
              <a:t> </a:t>
            </a:r>
            <a:r>
              <a:rPr lang="fr-FR" sz="2800" dirty="0" err="1" smtClean="0"/>
              <a:t>particle</a:t>
            </a:r>
            <a:r>
              <a:rPr lang="fr-FR" sz="2800" dirty="0" smtClean="0"/>
              <a:t> </a:t>
            </a:r>
            <a:r>
              <a:rPr lang="fr-FR" sz="2800" dirty="0" err="1" smtClean="0"/>
              <a:t>physics</a:t>
            </a:r>
            <a:r>
              <a:rPr lang="fr-FR" sz="2800" dirty="0" smtClean="0"/>
              <a:t> aspects (II)</a:t>
            </a:r>
            <a:br>
              <a:rPr lang="fr-FR" sz="2800" dirty="0" smtClean="0"/>
            </a:br>
            <a:r>
              <a:rPr lang="fr-FR" sz="2800" dirty="0" smtClean="0"/>
              <a:t> A </a:t>
            </a:r>
            <a:r>
              <a:rPr lang="fr-FR" sz="2800" dirty="0" err="1" smtClean="0"/>
              <a:t>list</a:t>
            </a:r>
            <a:r>
              <a:rPr lang="fr-FR" sz="2800" dirty="0" smtClean="0"/>
              <a:t> of </a:t>
            </a:r>
            <a:r>
              <a:rPr lang="fr-FR" sz="2800" dirty="0" err="1" smtClean="0"/>
              <a:t>experiments</a:t>
            </a:r>
            <a:endParaRPr lang="fr-FR" sz="2800" dirty="0"/>
          </a:p>
        </p:txBody>
      </p:sp>
      <p:sp>
        <p:nvSpPr>
          <p:cNvPr id="4" name="Espace réservé du pied de page 3">
            <a:extLst>
              <a:ext uri="{FF2B5EF4-FFF2-40B4-BE49-F238E27FC236}">
                <a16:creationId xmlns:a16="http://schemas.microsoft.com/office/drawing/2014/main" xmlns="" id="{4AF8FAD3-07FE-484E-AB0A-5F908928B0B8}"/>
              </a:ext>
            </a:extLst>
          </p:cNvPr>
          <p:cNvSpPr>
            <a:spLocks noGrp="1"/>
          </p:cNvSpPr>
          <p:nvPr>
            <p:ph type="ftr" sz="quarter" idx="10"/>
          </p:nvPr>
        </p:nvSpPr>
        <p:spPr/>
        <p:txBody>
          <a:bodyPr/>
          <a:lstStyle/>
          <a:p>
            <a:pPr>
              <a:defRPr/>
            </a:pPr>
            <a:r>
              <a:rPr lang="en-GB"/>
              <a:t>Joint US-CERN-Japan-Russia Int. Acc. School 2019</a:t>
            </a:r>
            <a:endParaRPr lang="en-US" dirty="0"/>
          </a:p>
        </p:txBody>
      </p:sp>
      <p:sp>
        <p:nvSpPr>
          <p:cNvPr id="5" name="Espace réservé de la date 4">
            <a:extLst>
              <a:ext uri="{FF2B5EF4-FFF2-40B4-BE49-F238E27FC236}">
                <a16:creationId xmlns:a16="http://schemas.microsoft.com/office/drawing/2014/main" xmlns="" id="{4C712254-A882-9B46-ADD6-ADE5D5BC50D2}"/>
              </a:ext>
            </a:extLst>
          </p:cNvPr>
          <p:cNvSpPr>
            <a:spLocks noGrp="1"/>
          </p:cNvSpPr>
          <p:nvPr>
            <p:ph type="dt" sz="half" idx="11"/>
          </p:nvPr>
        </p:nvSpPr>
        <p:spPr/>
        <p:txBody>
          <a:bodyPr/>
          <a:lstStyle/>
          <a:p>
            <a:pPr>
              <a:defRPr/>
            </a:pPr>
            <a:r>
              <a:rPr lang="en-US" smtClean="0"/>
              <a:t>30.10.2019</a:t>
            </a:r>
            <a:endParaRPr lang="en-US"/>
          </a:p>
        </p:txBody>
      </p:sp>
      <p:sp>
        <p:nvSpPr>
          <p:cNvPr id="6" name="Espace réservé du numéro de diapositive 5">
            <a:extLst>
              <a:ext uri="{FF2B5EF4-FFF2-40B4-BE49-F238E27FC236}">
                <a16:creationId xmlns:a16="http://schemas.microsoft.com/office/drawing/2014/main" xmlns="" id="{3F65090C-B277-C84A-8308-20723C5ACB2B}"/>
              </a:ext>
            </a:extLst>
          </p:cNvPr>
          <p:cNvSpPr>
            <a:spLocks noGrp="1"/>
          </p:cNvSpPr>
          <p:nvPr>
            <p:ph type="sldNum" sz="quarter" idx="12"/>
          </p:nvPr>
        </p:nvSpPr>
        <p:spPr/>
        <p:txBody>
          <a:bodyPr/>
          <a:lstStyle/>
          <a:p>
            <a:pPr>
              <a:defRPr/>
            </a:pPr>
            <a:fld id="{F53740EC-8B5A-4683-BF14-CBE7C7FA6F61}" type="slidenum">
              <a:rPr lang="en-US" smtClean="0"/>
              <a:pPr>
                <a:defRPr/>
              </a:pPr>
              <a:t>35</a:t>
            </a:fld>
            <a:endParaRPr lang="en-US"/>
          </a:p>
        </p:txBody>
      </p:sp>
      <p:pic>
        <p:nvPicPr>
          <p:cNvPr id="3" name="Content Placeholder 2"/>
          <p:cNvPicPr>
            <a:picLocks noGrp="1" noChangeAspect="1"/>
          </p:cNvPicPr>
          <p:nvPr>
            <p:ph idx="1"/>
          </p:nvPr>
        </p:nvPicPr>
        <p:blipFill>
          <a:blip r:embed="rId2"/>
          <a:stretch>
            <a:fillRect/>
          </a:stretch>
        </p:blipFill>
        <p:spPr>
          <a:xfrm>
            <a:off x="685800" y="1268760"/>
            <a:ext cx="4357562" cy="4895850"/>
          </a:xfrm>
          <a:prstGeom prst="rect">
            <a:avLst/>
          </a:prstGeom>
        </p:spPr>
      </p:pic>
      <p:sp>
        <p:nvSpPr>
          <p:cNvPr id="7" name="TextBox 6"/>
          <p:cNvSpPr txBox="1"/>
          <p:nvPr/>
        </p:nvSpPr>
        <p:spPr>
          <a:xfrm>
            <a:off x="5021969" y="1340768"/>
            <a:ext cx="3932406" cy="4739759"/>
          </a:xfrm>
          <a:prstGeom prst="rect">
            <a:avLst/>
          </a:prstGeom>
          <a:noFill/>
        </p:spPr>
        <p:txBody>
          <a:bodyPr wrap="square" rtlCol="0">
            <a:spAutoFit/>
          </a:bodyPr>
          <a:lstStyle/>
          <a:p>
            <a:r>
              <a:rPr lang="en-GB" sz="2000" b="0" dirty="0" smtClean="0"/>
              <a:t>Some</a:t>
            </a:r>
            <a:r>
              <a:rPr lang="en-GB" sz="2000" dirty="0" smtClean="0"/>
              <a:t> </a:t>
            </a:r>
            <a:r>
              <a:rPr lang="en-GB" sz="2000" b="0" dirty="0" smtClean="0"/>
              <a:t>selected achievements:</a:t>
            </a:r>
          </a:p>
          <a:p>
            <a:endParaRPr lang="en-GB" sz="2000" b="0" dirty="0" smtClean="0"/>
          </a:p>
          <a:p>
            <a:r>
              <a:rPr lang="en-GB" sz="1800" b="0" dirty="0" smtClean="0"/>
              <a:t>The roman pot system permitted to measure elastic scattering at small angles</a:t>
            </a:r>
          </a:p>
          <a:p>
            <a:r>
              <a:rPr lang="en-GB" sz="1600" b="0" dirty="0" smtClean="0"/>
              <a:t> 1) Evidence for large </a:t>
            </a:r>
            <a:r>
              <a:rPr lang="en-GB" sz="1600" b="0" dirty="0" err="1" smtClean="0"/>
              <a:t>p</a:t>
            </a:r>
            <a:r>
              <a:rPr lang="en-GB" sz="1600" b="0" baseline="-25000" dirty="0" err="1" smtClean="0"/>
              <a:t>T</a:t>
            </a:r>
            <a:r>
              <a:rPr lang="en-GB" sz="1600" b="0" baseline="-25000" dirty="0" smtClean="0"/>
              <a:t> </a:t>
            </a:r>
            <a:r>
              <a:rPr lang="en-GB" sz="1600" b="0" dirty="0" smtClean="0"/>
              <a:t> production (I1 and I2)</a:t>
            </a:r>
          </a:p>
          <a:p>
            <a:endParaRPr lang="en-GB" sz="1600" b="0" dirty="0" smtClean="0"/>
          </a:p>
          <a:p>
            <a:r>
              <a:rPr lang="en-GB" sz="1600" b="0" dirty="0" smtClean="0"/>
              <a:t>2) Inclusive production with evidence for   scaling (I1, I2, I4, I8)</a:t>
            </a:r>
          </a:p>
          <a:p>
            <a:endParaRPr lang="en-GB" sz="1600" b="0" dirty="0"/>
          </a:p>
          <a:p>
            <a:r>
              <a:rPr lang="en-GB" sz="1600" b="0" dirty="0" smtClean="0"/>
              <a:t>3) Evidence for short –range order in particle production (I4 and I8)</a:t>
            </a:r>
          </a:p>
          <a:p>
            <a:endParaRPr lang="en-GB" sz="1600" b="0" dirty="0"/>
          </a:p>
          <a:p>
            <a:r>
              <a:rPr lang="en-GB" sz="1600" b="0" dirty="0" smtClean="0"/>
              <a:t>4) Evidence for rising total cross-sections (I6 and I8)</a:t>
            </a:r>
          </a:p>
          <a:p>
            <a:endParaRPr lang="en-GB" sz="1600" b="0" dirty="0"/>
          </a:p>
          <a:p>
            <a:r>
              <a:rPr lang="en-GB" sz="1600" b="0" dirty="0" smtClean="0"/>
              <a:t>5) Evidence for high mass diffraction (I2)</a:t>
            </a:r>
            <a:endParaRPr lang="en-GB" sz="1600" b="0" dirty="0"/>
          </a:p>
        </p:txBody>
      </p:sp>
      <p:sp>
        <p:nvSpPr>
          <p:cNvPr id="8" name="TextBox 7"/>
          <p:cNvSpPr txBox="1"/>
          <p:nvPr/>
        </p:nvSpPr>
        <p:spPr>
          <a:xfrm>
            <a:off x="2159844" y="6133299"/>
            <a:ext cx="6516612" cy="338554"/>
          </a:xfrm>
          <a:prstGeom prst="rect">
            <a:avLst/>
          </a:prstGeom>
          <a:noFill/>
        </p:spPr>
        <p:txBody>
          <a:bodyPr wrap="square" rtlCol="0">
            <a:spAutoFit/>
          </a:bodyPr>
          <a:lstStyle/>
          <a:p>
            <a:r>
              <a:rPr lang="en-GB" sz="1600" b="0" dirty="0" smtClean="0"/>
              <a:t>For further details: CERN 84-13(yellow report; Part II by M. Jacob</a:t>
            </a:r>
            <a:endParaRPr lang="en-GB" sz="1600" b="0" dirty="0"/>
          </a:p>
        </p:txBody>
      </p:sp>
    </p:spTree>
    <p:extLst>
      <p:ext uri="{BB962C8B-B14F-4D97-AF65-F5344CB8AC3E}">
        <p14:creationId xmlns:p14="http://schemas.microsoft.com/office/powerpoint/2010/main" val="31063182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F283135-BBDB-8041-B179-E62F1B21D3F9}"/>
              </a:ext>
            </a:extLst>
          </p:cNvPr>
          <p:cNvSpPr>
            <a:spLocks noGrp="1"/>
          </p:cNvSpPr>
          <p:nvPr>
            <p:ph type="title"/>
          </p:nvPr>
        </p:nvSpPr>
        <p:spPr/>
        <p:txBody>
          <a:bodyPr/>
          <a:lstStyle/>
          <a:p>
            <a:r>
              <a:rPr lang="fr-FR" dirty="0" smtClean="0"/>
              <a:t>Conclusion</a:t>
            </a:r>
            <a:endParaRPr lang="fr-FR" dirty="0"/>
          </a:p>
        </p:txBody>
      </p:sp>
      <p:sp>
        <p:nvSpPr>
          <p:cNvPr id="4" name="Espace réservé du pied de page 3">
            <a:extLst>
              <a:ext uri="{FF2B5EF4-FFF2-40B4-BE49-F238E27FC236}">
                <a16:creationId xmlns:a16="http://schemas.microsoft.com/office/drawing/2014/main" xmlns="" id="{4AF8FAD3-07FE-484E-AB0A-5F908928B0B8}"/>
              </a:ext>
            </a:extLst>
          </p:cNvPr>
          <p:cNvSpPr>
            <a:spLocks noGrp="1"/>
          </p:cNvSpPr>
          <p:nvPr>
            <p:ph type="ftr" sz="quarter" idx="10"/>
          </p:nvPr>
        </p:nvSpPr>
        <p:spPr/>
        <p:txBody>
          <a:bodyPr/>
          <a:lstStyle/>
          <a:p>
            <a:pPr>
              <a:defRPr/>
            </a:pPr>
            <a:r>
              <a:rPr lang="en-GB"/>
              <a:t>Joint US-CERN-Japan-Russia Int. Acc. School 2019</a:t>
            </a:r>
            <a:endParaRPr lang="en-US" dirty="0"/>
          </a:p>
        </p:txBody>
      </p:sp>
      <p:sp>
        <p:nvSpPr>
          <p:cNvPr id="5" name="Espace réservé de la date 4">
            <a:extLst>
              <a:ext uri="{FF2B5EF4-FFF2-40B4-BE49-F238E27FC236}">
                <a16:creationId xmlns:a16="http://schemas.microsoft.com/office/drawing/2014/main" xmlns="" id="{4C712254-A882-9B46-ADD6-ADE5D5BC50D2}"/>
              </a:ext>
            </a:extLst>
          </p:cNvPr>
          <p:cNvSpPr>
            <a:spLocks noGrp="1"/>
          </p:cNvSpPr>
          <p:nvPr>
            <p:ph type="dt" sz="half" idx="11"/>
          </p:nvPr>
        </p:nvSpPr>
        <p:spPr/>
        <p:txBody>
          <a:bodyPr/>
          <a:lstStyle/>
          <a:p>
            <a:pPr>
              <a:defRPr/>
            </a:pPr>
            <a:r>
              <a:rPr lang="en-US" smtClean="0"/>
              <a:t>30.10.2019</a:t>
            </a:r>
            <a:endParaRPr lang="en-US"/>
          </a:p>
        </p:txBody>
      </p:sp>
      <p:sp>
        <p:nvSpPr>
          <p:cNvPr id="6" name="Espace réservé du numéro de diapositive 5">
            <a:extLst>
              <a:ext uri="{FF2B5EF4-FFF2-40B4-BE49-F238E27FC236}">
                <a16:creationId xmlns:a16="http://schemas.microsoft.com/office/drawing/2014/main" xmlns="" id="{3F65090C-B277-C84A-8308-20723C5ACB2B}"/>
              </a:ext>
            </a:extLst>
          </p:cNvPr>
          <p:cNvSpPr>
            <a:spLocks noGrp="1"/>
          </p:cNvSpPr>
          <p:nvPr>
            <p:ph type="sldNum" sz="quarter" idx="12"/>
          </p:nvPr>
        </p:nvSpPr>
        <p:spPr/>
        <p:txBody>
          <a:bodyPr/>
          <a:lstStyle/>
          <a:p>
            <a:pPr>
              <a:defRPr/>
            </a:pPr>
            <a:fld id="{F53740EC-8B5A-4683-BF14-CBE7C7FA6F61}" type="slidenum">
              <a:rPr lang="en-US" smtClean="0"/>
              <a:pPr>
                <a:defRPr/>
              </a:pPr>
              <a:t>36</a:t>
            </a:fld>
            <a:endParaRPr lang="en-US"/>
          </a:p>
        </p:txBody>
      </p:sp>
      <p:sp>
        <p:nvSpPr>
          <p:cNvPr id="3" name="Content Placeholder 2"/>
          <p:cNvSpPr>
            <a:spLocks noGrp="1"/>
          </p:cNvSpPr>
          <p:nvPr>
            <p:ph idx="1"/>
          </p:nvPr>
        </p:nvSpPr>
        <p:spPr/>
        <p:txBody>
          <a:bodyPr/>
          <a:lstStyle/>
          <a:p>
            <a:r>
              <a:rPr lang="en-GB" sz="2000" dirty="0" smtClean="0"/>
              <a:t>The ISR turned out to be an excellent test bed for advanced accelerator technology in many different fields.</a:t>
            </a:r>
          </a:p>
          <a:p>
            <a:r>
              <a:rPr lang="en-GB" sz="2000" dirty="0" smtClean="0"/>
              <a:t>The results obtained paved the way for the proper construction of the SPS which begun  during the same period when  the ISR was active.</a:t>
            </a:r>
          </a:p>
          <a:p>
            <a:r>
              <a:rPr lang="en-GB" sz="2000" dirty="0" smtClean="0"/>
              <a:t>Progress of understanding issues of beam dynamics, vacuum, magnets and superconducting elements and related technology were essential for SPS, LEP and also the LHC.</a:t>
            </a:r>
          </a:p>
          <a:p>
            <a:r>
              <a:rPr lang="en-GB" sz="2000" dirty="0" smtClean="0"/>
              <a:t>Stochastic cooling emerged from theoretical ideas to first practical implementation.</a:t>
            </a:r>
          </a:p>
          <a:p>
            <a:r>
              <a:rPr lang="en-GB" sz="2000" dirty="0" smtClean="0"/>
              <a:t>The ISR can </a:t>
            </a:r>
            <a:r>
              <a:rPr lang="en-GB" sz="2000" smtClean="0"/>
              <a:t>be considers as the </a:t>
            </a:r>
            <a:r>
              <a:rPr lang="en-GB" sz="2000" dirty="0" smtClean="0"/>
              <a:t>origin of </a:t>
            </a:r>
            <a:r>
              <a:rPr lang="en-GB" sz="2000" dirty="0" err="1" smtClean="0"/>
              <a:t>Schottky</a:t>
            </a:r>
            <a:r>
              <a:rPr lang="en-GB" sz="2000" dirty="0" smtClean="0"/>
              <a:t> noise diagnostics in particle accelerators.</a:t>
            </a:r>
          </a:p>
          <a:p>
            <a:endParaRPr lang="en-GB" sz="2000" dirty="0"/>
          </a:p>
        </p:txBody>
      </p:sp>
    </p:spTree>
    <p:extLst>
      <p:ext uri="{BB962C8B-B14F-4D97-AF65-F5344CB8AC3E}">
        <p14:creationId xmlns:p14="http://schemas.microsoft.com/office/powerpoint/2010/main" val="3185225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F283135-BBDB-8041-B179-E62F1B21D3F9}"/>
              </a:ext>
            </a:extLst>
          </p:cNvPr>
          <p:cNvSpPr>
            <a:spLocks noGrp="1"/>
          </p:cNvSpPr>
          <p:nvPr>
            <p:ph type="title"/>
          </p:nvPr>
        </p:nvSpPr>
        <p:spPr/>
        <p:txBody>
          <a:bodyPr/>
          <a:lstStyle/>
          <a:p>
            <a:r>
              <a:rPr lang="fr-FR" dirty="0" err="1" smtClean="0"/>
              <a:t>Acknowlegements</a:t>
            </a:r>
            <a:endParaRPr lang="fr-FR" dirty="0"/>
          </a:p>
        </p:txBody>
      </p:sp>
      <p:sp>
        <p:nvSpPr>
          <p:cNvPr id="4" name="Espace réservé du pied de page 3">
            <a:extLst>
              <a:ext uri="{FF2B5EF4-FFF2-40B4-BE49-F238E27FC236}">
                <a16:creationId xmlns:a16="http://schemas.microsoft.com/office/drawing/2014/main" xmlns="" id="{4AF8FAD3-07FE-484E-AB0A-5F908928B0B8}"/>
              </a:ext>
            </a:extLst>
          </p:cNvPr>
          <p:cNvSpPr>
            <a:spLocks noGrp="1"/>
          </p:cNvSpPr>
          <p:nvPr>
            <p:ph type="ftr" sz="quarter" idx="10"/>
          </p:nvPr>
        </p:nvSpPr>
        <p:spPr/>
        <p:txBody>
          <a:bodyPr/>
          <a:lstStyle/>
          <a:p>
            <a:pPr>
              <a:defRPr/>
            </a:pPr>
            <a:r>
              <a:rPr lang="en-GB"/>
              <a:t>Joint US-CERN-Japan-Russia Int. Acc. School 2019</a:t>
            </a:r>
            <a:endParaRPr lang="en-US" dirty="0"/>
          </a:p>
        </p:txBody>
      </p:sp>
      <p:sp>
        <p:nvSpPr>
          <p:cNvPr id="5" name="Espace réservé de la date 4">
            <a:extLst>
              <a:ext uri="{FF2B5EF4-FFF2-40B4-BE49-F238E27FC236}">
                <a16:creationId xmlns:a16="http://schemas.microsoft.com/office/drawing/2014/main" xmlns="" id="{4C712254-A882-9B46-ADD6-ADE5D5BC50D2}"/>
              </a:ext>
            </a:extLst>
          </p:cNvPr>
          <p:cNvSpPr>
            <a:spLocks noGrp="1"/>
          </p:cNvSpPr>
          <p:nvPr>
            <p:ph type="dt" sz="half" idx="11"/>
          </p:nvPr>
        </p:nvSpPr>
        <p:spPr/>
        <p:txBody>
          <a:bodyPr/>
          <a:lstStyle/>
          <a:p>
            <a:pPr>
              <a:defRPr/>
            </a:pPr>
            <a:r>
              <a:rPr lang="en-US" smtClean="0"/>
              <a:t>30.10.2019</a:t>
            </a:r>
            <a:endParaRPr lang="en-US"/>
          </a:p>
        </p:txBody>
      </p:sp>
      <p:sp>
        <p:nvSpPr>
          <p:cNvPr id="6" name="Espace réservé du numéro de diapositive 5">
            <a:extLst>
              <a:ext uri="{FF2B5EF4-FFF2-40B4-BE49-F238E27FC236}">
                <a16:creationId xmlns:a16="http://schemas.microsoft.com/office/drawing/2014/main" xmlns="" id="{3F65090C-B277-C84A-8308-20723C5ACB2B}"/>
              </a:ext>
            </a:extLst>
          </p:cNvPr>
          <p:cNvSpPr>
            <a:spLocks noGrp="1"/>
          </p:cNvSpPr>
          <p:nvPr>
            <p:ph type="sldNum" sz="quarter" idx="12"/>
          </p:nvPr>
        </p:nvSpPr>
        <p:spPr/>
        <p:txBody>
          <a:bodyPr/>
          <a:lstStyle/>
          <a:p>
            <a:pPr>
              <a:defRPr/>
            </a:pPr>
            <a:fld id="{F53740EC-8B5A-4683-BF14-CBE7C7FA6F61}" type="slidenum">
              <a:rPr lang="en-US" smtClean="0"/>
              <a:pPr>
                <a:defRPr/>
              </a:pPr>
              <a:t>37</a:t>
            </a:fld>
            <a:endParaRPr lang="en-US"/>
          </a:p>
        </p:txBody>
      </p:sp>
      <p:sp>
        <p:nvSpPr>
          <p:cNvPr id="3" name="Content Placeholder 2"/>
          <p:cNvSpPr>
            <a:spLocks noGrp="1"/>
          </p:cNvSpPr>
          <p:nvPr>
            <p:ph idx="1"/>
          </p:nvPr>
        </p:nvSpPr>
        <p:spPr/>
        <p:txBody>
          <a:bodyPr/>
          <a:lstStyle/>
          <a:p>
            <a:r>
              <a:rPr lang="en-GB" sz="2000" dirty="0" smtClean="0"/>
              <a:t>The authors would like to express their deep appreciation in particular to K. Hübner who contributed a large number of very valuable hints and comments</a:t>
            </a:r>
            <a:r>
              <a:rPr lang="en-GB" sz="2000" dirty="0"/>
              <a:t> </a:t>
            </a:r>
            <a:r>
              <a:rPr lang="en-GB" sz="2000" dirty="0" smtClean="0"/>
              <a:t>as well as references from the literature.</a:t>
            </a:r>
          </a:p>
          <a:p>
            <a:r>
              <a:rPr lang="en-GB" sz="2000" dirty="0" smtClean="0"/>
              <a:t>Also  thanks and many other “old” CERN colleagues for valuable remarks on this masterpiece of accelerator engineering.</a:t>
            </a:r>
          </a:p>
          <a:p>
            <a:r>
              <a:rPr lang="en-GB" sz="2000" dirty="0" smtClean="0"/>
              <a:t>Frank Zimmermann provided slides on the electron cloud effect.</a:t>
            </a:r>
          </a:p>
          <a:p>
            <a:r>
              <a:rPr lang="en-GB" sz="2000" dirty="0" smtClean="0"/>
              <a:t>Thanks to CERN and the JAS/CAS for supporting this compilation of historical facts on the ISR.</a:t>
            </a:r>
          </a:p>
          <a:p>
            <a:r>
              <a:rPr lang="en-GB" sz="2000" dirty="0" smtClean="0"/>
              <a:t>Several  colleagues were bitterly disappointed when the ISR became “sacrificed” for new machines in 1983 and I have seen comments saying “This is a crime”.</a:t>
            </a:r>
          </a:p>
          <a:p>
            <a:endParaRPr lang="en-GB" sz="2000" dirty="0"/>
          </a:p>
        </p:txBody>
      </p:sp>
    </p:spTree>
    <p:extLst>
      <p:ext uri="{BB962C8B-B14F-4D97-AF65-F5344CB8AC3E}">
        <p14:creationId xmlns:p14="http://schemas.microsoft.com/office/powerpoint/2010/main" val="16387803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xmlns="" id="{4AF8FAD3-07FE-484E-AB0A-5F908928B0B8}"/>
              </a:ext>
            </a:extLst>
          </p:cNvPr>
          <p:cNvSpPr>
            <a:spLocks noGrp="1"/>
          </p:cNvSpPr>
          <p:nvPr>
            <p:ph type="ftr" sz="quarter" idx="10"/>
          </p:nvPr>
        </p:nvSpPr>
        <p:spPr/>
        <p:txBody>
          <a:bodyPr/>
          <a:lstStyle/>
          <a:p>
            <a:pPr>
              <a:defRPr/>
            </a:pPr>
            <a:r>
              <a:rPr lang="en-GB"/>
              <a:t>Joint US-CERN-Japan-Russia Int. Acc. School 2019</a:t>
            </a:r>
            <a:endParaRPr lang="en-US" dirty="0"/>
          </a:p>
        </p:txBody>
      </p:sp>
      <p:sp>
        <p:nvSpPr>
          <p:cNvPr id="5" name="Espace réservé de la date 4">
            <a:extLst>
              <a:ext uri="{FF2B5EF4-FFF2-40B4-BE49-F238E27FC236}">
                <a16:creationId xmlns:a16="http://schemas.microsoft.com/office/drawing/2014/main" xmlns="" id="{4C712254-A882-9B46-ADD6-ADE5D5BC50D2}"/>
              </a:ext>
            </a:extLst>
          </p:cNvPr>
          <p:cNvSpPr>
            <a:spLocks noGrp="1"/>
          </p:cNvSpPr>
          <p:nvPr>
            <p:ph type="dt" sz="half" idx="11"/>
          </p:nvPr>
        </p:nvSpPr>
        <p:spPr/>
        <p:txBody>
          <a:bodyPr/>
          <a:lstStyle/>
          <a:p>
            <a:pPr>
              <a:defRPr/>
            </a:pPr>
            <a:r>
              <a:rPr lang="en-US" smtClean="0"/>
              <a:t>30.10.2019</a:t>
            </a:r>
            <a:endParaRPr lang="en-US"/>
          </a:p>
        </p:txBody>
      </p:sp>
      <p:sp>
        <p:nvSpPr>
          <p:cNvPr id="6" name="Espace réservé du numéro de diapositive 5">
            <a:extLst>
              <a:ext uri="{FF2B5EF4-FFF2-40B4-BE49-F238E27FC236}">
                <a16:creationId xmlns:a16="http://schemas.microsoft.com/office/drawing/2014/main" xmlns="" id="{3F65090C-B277-C84A-8308-20723C5ACB2B}"/>
              </a:ext>
            </a:extLst>
          </p:cNvPr>
          <p:cNvSpPr>
            <a:spLocks noGrp="1"/>
          </p:cNvSpPr>
          <p:nvPr>
            <p:ph type="sldNum" sz="quarter" idx="12"/>
          </p:nvPr>
        </p:nvSpPr>
        <p:spPr/>
        <p:txBody>
          <a:bodyPr/>
          <a:lstStyle/>
          <a:p>
            <a:pPr>
              <a:defRPr/>
            </a:pPr>
            <a:fld id="{F53740EC-8B5A-4683-BF14-CBE7C7FA6F61}" type="slidenum">
              <a:rPr lang="en-US" smtClean="0"/>
              <a:pPr>
                <a:defRPr/>
              </a:pPr>
              <a:t>38</a:t>
            </a:fld>
            <a:endParaRPr lang="en-US"/>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58160" y="548680"/>
            <a:ext cx="3955896" cy="5562979"/>
          </a:xfrm>
          <a:prstGeom prst="rect">
            <a:avLst/>
          </a:prstGeom>
        </p:spPr>
      </p:pic>
    </p:spTree>
    <p:extLst>
      <p:ext uri="{BB962C8B-B14F-4D97-AF65-F5344CB8AC3E}">
        <p14:creationId xmlns:p14="http://schemas.microsoft.com/office/powerpoint/2010/main" val="36711244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F283135-BBDB-8041-B179-E62F1B21D3F9}"/>
              </a:ext>
            </a:extLst>
          </p:cNvPr>
          <p:cNvSpPr>
            <a:spLocks noGrp="1"/>
          </p:cNvSpPr>
          <p:nvPr>
            <p:ph type="title"/>
          </p:nvPr>
        </p:nvSpPr>
        <p:spPr>
          <a:xfrm>
            <a:off x="664086" y="432053"/>
            <a:ext cx="7772400" cy="371128"/>
          </a:xfrm>
        </p:spPr>
        <p:txBody>
          <a:bodyPr/>
          <a:lstStyle/>
          <a:p>
            <a:r>
              <a:rPr lang="fr-FR" sz="2800" dirty="0" err="1" smtClean="0"/>
              <a:t>Some</a:t>
            </a:r>
            <a:r>
              <a:rPr lang="fr-FR" sz="2800" dirty="0" smtClean="0"/>
              <a:t> </a:t>
            </a:r>
            <a:r>
              <a:rPr lang="fr-FR" sz="2800" dirty="0" err="1" smtClean="0"/>
              <a:t>further</a:t>
            </a:r>
            <a:r>
              <a:rPr lang="fr-FR" sz="2800" dirty="0" smtClean="0"/>
              <a:t> </a:t>
            </a:r>
            <a:r>
              <a:rPr lang="fr-FR" sz="2800" dirty="0" err="1" smtClean="0"/>
              <a:t>reading</a:t>
            </a:r>
            <a:r>
              <a:rPr lang="fr-FR" sz="2800" dirty="0" smtClean="0"/>
              <a:t> ( </a:t>
            </a:r>
            <a:r>
              <a:rPr lang="fr-FR" sz="2800" dirty="0" err="1" smtClean="0"/>
              <a:t>many</a:t>
            </a:r>
            <a:r>
              <a:rPr lang="fr-FR" sz="2800" dirty="0" smtClean="0"/>
              <a:t> </a:t>
            </a:r>
            <a:r>
              <a:rPr lang="fr-FR" sz="2800" dirty="0" err="1" smtClean="0"/>
              <a:t>refs</a:t>
            </a:r>
            <a:r>
              <a:rPr lang="fr-FR" sz="2800" dirty="0" smtClean="0"/>
              <a:t> by </a:t>
            </a:r>
            <a:r>
              <a:rPr lang="fr-FR" sz="2800" dirty="0" err="1" smtClean="0"/>
              <a:t>K.Hübner</a:t>
            </a:r>
            <a:r>
              <a:rPr lang="fr-FR" sz="2800" dirty="0" smtClean="0"/>
              <a:t>) I</a:t>
            </a:r>
            <a:endParaRPr lang="fr-FR" sz="2800" dirty="0"/>
          </a:p>
        </p:txBody>
      </p:sp>
      <p:sp>
        <p:nvSpPr>
          <p:cNvPr id="4" name="Espace réservé du pied de page 3">
            <a:extLst>
              <a:ext uri="{FF2B5EF4-FFF2-40B4-BE49-F238E27FC236}">
                <a16:creationId xmlns:a16="http://schemas.microsoft.com/office/drawing/2014/main" xmlns="" id="{4AF8FAD3-07FE-484E-AB0A-5F908928B0B8}"/>
              </a:ext>
            </a:extLst>
          </p:cNvPr>
          <p:cNvSpPr>
            <a:spLocks noGrp="1"/>
          </p:cNvSpPr>
          <p:nvPr>
            <p:ph type="ftr" sz="quarter" idx="10"/>
          </p:nvPr>
        </p:nvSpPr>
        <p:spPr/>
        <p:txBody>
          <a:bodyPr/>
          <a:lstStyle/>
          <a:p>
            <a:pPr>
              <a:defRPr/>
            </a:pPr>
            <a:r>
              <a:rPr lang="en-GB"/>
              <a:t>Joint US-CERN-Japan-Russia Int. Acc. School 2019</a:t>
            </a:r>
            <a:endParaRPr lang="en-US" dirty="0"/>
          </a:p>
        </p:txBody>
      </p:sp>
      <p:sp>
        <p:nvSpPr>
          <p:cNvPr id="5" name="Espace réservé de la date 4">
            <a:extLst>
              <a:ext uri="{FF2B5EF4-FFF2-40B4-BE49-F238E27FC236}">
                <a16:creationId xmlns:a16="http://schemas.microsoft.com/office/drawing/2014/main" xmlns="" id="{4C712254-A882-9B46-ADD6-ADE5D5BC50D2}"/>
              </a:ext>
            </a:extLst>
          </p:cNvPr>
          <p:cNvSpPr>
            <a:spLocks noGrp="1"/>
          </p:cNvSpPr>
          <p:nvPr>
            <p:ph type="dt" sz="half" idx="11"/>
          </p:nvPr>
        </p:nvSpPr>
        <p:spPr/>
        <p:txBody>
          <a:bodyPr/>
          <a:lstStyle/>
          <a:p>
            <a:pPr>
              <a:defRPr/>
            </a:pPr>
            <a:r>
              <a:rPr lang="en-US" smtClean="0"/>
              <a:t>30.10.2019</a:t>
            </a:r>
            <a:endParaRPr lang="en-US"/>
          </a:p>
        </p:txBody>
      </p:sp>
      <p:sp>
        <p:nvSpPr>
          <p:cNvPr id="6" name="Espace réservé du numéro de diapositive 5">
            <a:extLst>
              <a:ext uri="{FF2B5EF4-FFF2-40B4-BE49-F238E27FC236}">
                <a16:creationId xmlns:a16="http://schemas.microsoft.com/office/drawing/2014/main" xmlns="" id="{3F65090C-B277-C84A-8308-20723C5ACB2B}"/>
              </a:ext>
            </a:extLst>
          </p:cNvPr>
          <p:cNvSpPr>
            <a:spLocks noGrp="1"/>
          </p:cNvSpPr>
          <p:nvPr>
            <p:ph type="sldNum" sz="quarter" idx="12"/>
          </p:nvPr>
        </p:nvSpPr>
        <p:spPr/>
        <p:txBody>
          <a:bodyPr/>
          <a:lstStyle/>
          <a:p>
            <a:pPr>
              <a:defRPr/>
            </a:pPr>
            <a:fld id="{F53740EC-8B5A-4683-BF14-CBE7C7FA6F61}" type="slidenum">
              <a:rPr lang="en-US" smtClean="0"/>
              <a:pPr>
                <a:defRPr/>
              </a:pPr>
              <a:t>39</a:t>
            </a:fld>
            <a:endParaRPr lang="en-US"/>
          </a:p>
        </p:txBody>
      </p:sp>
      <p:sp>
        <p:nvSpPr>
          <p:cNvPr id="3" name="Content Placeholder 2"/>
          <p:cNvSpPr>
            <a:spLocks noGrp="1"/>
          </p:cNvSpPr>
          <p:nvPr>
            <p:ph idx="1"/>
          </p:nvPr>
        </p:nvSpPr>
        <p:spPr>
          <a:xfrm>
            <a:off x="699512" y="908720"/>
            <a:ext cx="7772400" cy="5400600"/>
          </a:xfrm>
        </p:spPr>
        <p:txBody>
          <a:bodyPr/>
          <a:lstStyle/>
          <a:p>
            <a:pPr lvl="0"/>
            <a:r>
              <a:rPr lang="fr-CH" sz="1600" b="1" dirty="0" smtClean="0"/>
              <a:t>1. The </a:t>
            </a:r>
            <a:r>
              <a:rPr lang="fr-CH" sz="1600" b="1" dirty="0" err="1" smtClean="0"/>
              <a:t>history</a:t>
            </a:r>
            <a:r>
              <a:rPr lang="fr-CH" sz="1600" b="1" dirty="0" smtClean="0"/>
              <a:t> and </a:t>
            </a:r>
            <a:r>
              <a:rPr lang="fr-CH" sz="1600" b="1" dirty="0" err="1" smtClean="0"/>
              <a:t>emergence</a:t>
            </a:r>
            <a:r>
              <a:rPr lang="fr-CH" sz="1600" b="1" dirty="0" smtClean="0"/>
              <a:t> of the concept.</a:t>
            </a:r>
            <a:endParaRPr lang="en-GB" sz="1600" dirty="0" smtClean="0"/>
          </a:p>
          <a:p>
            <a:pPr marL="0" indent="0">
              <a:buNone/>
            </a:pPr>
            <a:r>
              <a:rPr lang="en-GB" sz="1600" i="1" dirty="0" smtClean="0"/>
              <a:t>The most detailed article on this point except the book History of CERN, Vol.2, might be</a:t>
            </a:r>
            <a:endParaRPr lang="en-GB" sz="1600" dirty="0" smtClean="0"/>
          </a:p>
          <a:p>
            <a:pPr marL="0" indent="0">
              <a:buNone/>
            </a:pPr>
            <a:r>
              <a:rPr lang="de-AT" sz="1600" dirty="0" smtClean="0"/>
              <a:t>The CERN </a:t>
            </a:r>
            <a:r>
              <a:rPr lang="de-AT" sz="1600" dirty="0" err="1" smtClean="0"/>
              <a:t>intersecting</a:t>
            </a:r>
            <a:r>
              <a:rPr lang="de-AT" sz="1600" dirty="0" smtClean="0"/>
              <a:t> </a:t>
            </a:r>
            <a:r>
              <a:rPr lang="de-AT" sz="1600" dirty="0" err="1" smtClean="0"/>
              <a:t>storage</a:t>
            </a:r>
            <a:r>
              <a:rPr lang="de-AT" sz="1600" dirty="0" smtClean="0"/>
              <a:t> rings (ISR), K.H</a:t>
            </a:r>
            <a:r>
              <a:rPr lang="en-GB" sz="1600" dirty="0" err="1" smtClean="0"/>
              <a:t>übner</a:t>
            </a:r>
            <a:r>
              <a:rPr lang="en-GB" sz="1600" dirty="0" smtClean="0"/>
              <a:t>, </a:t>
            </a:r>
            <a:r>
              <a:rPr lang="en-GB" sz="1600" dirty="0" err="1" smtClean="0"/>
              <a:t>Eur.Phys.J.H</a:t>
            </a:r>
            <a:r>
              <a:rPr lang="en-GB" sz="1600" dirty="0" smtClean="0"/>
              <a:t> </a:t>
            </a:r>
            <a:r>
              <a:rPr lang="en-GB" sz="1600" b="1" u="sng" dirty="0" smtClean="0"/>
              <a:t>36</a:t>
            </a:r>
            <a:r>
              <a:rPr lang="en-GB" sz="1600" b="1" dirty="0" smtClean="0"/>
              <a:t>, </a:t>
            </a:r>
            <a:r>
              <a:rPr lang="en-GB" sz="1600" dirty="0" smtClean="0"/>
              <a:t>509-522 (2011)</a:t>
            </a:r>
            <a:r>
              <a:rPr lang="en-GB" sz="1600" u="sng" dirty="0" smtClean="0"/>
              <a:t> </a:t>
            </a:r>
            <a:endParaRPr lang="en-GB" sz="1600" dirty="0" smtClean="0"/>
          </a:p>
          <a:p>
            <a:pPr marL="0" indent="0">
              <a:buNone/>
            </a:pPr>
            <a:r>
              <a:rPr lang="en-GB" sz="1600" dirty="0" smtClean="0"/>
              <a:t> https://link.springer.com › article › 10.1140 › </a:t>
            </a:r>
            <a:r>
              <a:rPr lang="en-GB" sz="1600" dirty="0" err="1" smtClean="0"/>
              <a:t>epjh</a:t>
            </a:r>
            <a:r>
              <a:rPr lang="en-GB" sz="1600" dirty="0" smtClean="0"/>
              <a:t> › e2011-20058-8</a:t>
            </a:r>
          </a:p>
          <a:p>
            <a:pPr marL="0" indent="0">
              <a:buNone/>
            </a:pPr>
            <a:endParaRPr lang="en-GB" sz="1600" dirty="0"/>
          </a:p>
          <a:p>
            <a:pPr lvl="0"/>
            <a:r>
              <a:rPr lang="fr-CH" sz="1600" b="1" dirty="0" smtClean="0"/>
              <a:t>2. The </a:t>
            </a:r>
            <a:r>
              <a:rPr lang="en-GB" sz="1600" b="1" dirty="0" smtClean="0"/>
              <a:t>design and construction of the ISR </a:t>
            </a:r>
            <a:endParaRPr lang="en-GB" sz="1600" dirty="0" smtClean="0"/>
          </a:p>
          <a:p>
            <a:pPr lvl="1"/>
            <a:r>
              <a:rPr lang="en-GB" sz="1200" dirty="0" smtClean="0"/>
              <a:t>Design and construction of the ISR, </a:t>
            </a:r>
            <a:r>
              <a:rPr lang="en-GB" sz="1200" dirty="0" err="1" smtClean="0"/>
              <a:t>K.Hübner</a:t>
            </a:r>
            <a:r>
              <a:rPr lang="en-GB" sz="1200" dirty="0" smtClean="0"/>
              <a:t>, p.1,in </a:t>
            </a:r>
            <a:r>
              <a:rPr lang="en-GB" sz="1200" dirty="0" err="1" smtClean="0"/>
              <a:t>Amaldi</a:t>
            </a:r>
            <a:r>
              <a:rPr lang="en-GB" sz="1200" dirty="0" smtClean="0"/>
              <a:t> et al.</a:t>
            </a:r>
          </a:p>
          <a:p>
            <a:pPr lvl="1"/>
            <a:endParaRPr lang="en-GB" sz="1200" dirty="0" smtClean="0"/>
          </a:p>
          <a:p>
            <a:pPr marL="0" indent="0">
              <a:buNone/>
            </a:pPr>
            <a:r>
              <a:rPr lang="en-GB" sz="1600" dirty="0" smtClean="0">
                <a:hlinkClick r:id="rId2"/>
              </a:rPr>
              <a:t>Proceedings, 40th Anniversary of the First Proton-Proton Collisions in the CERN Intersecting Storage Rings (ISR) : Geneva, Switzerland, January 18, 2011</a:t>
            </a:r>
            <a:r>
              <a:rPr lang="en-GB" sz="1600" dirty="0" smtClean="0"/>
              <a:t> </a:t>
            </a:r>
            <a:r>
              <a:rPr lang="en-GB" sz="1600" dirty="0" smtClean="0">
                <a:hlinkClick r:id="rId2"/>
              </a:rPr>
              <a:t>40th Anniversary of the First Proton-Proton Collisions in the CERN Intersecting Storage Rings (ISR) - Colloquium</a:t>
            </a:r>
            <a:r>
              <a:rPr lang="en-GB" sz="1600" dirty="0" smtClean="0"/>
              <a:t>  </a:t>
            </a:r>
          </a:p>
          <a:p>
            <a:pPr marL="0" indent="0">
              <a:buNone/>
            </a:pPr>
            <a:endParaRPr lang="en-GB" sz="1600" dirty="0" smtClean="0"/>
          </a:p>
          <a:p>
            <a:pPr marL="0" indent="0">
              <a:buNone/>
            </a:pPr>
            <a:r>
              <a:rPr lang="en-GB" sz="1600" dirty="0" smtClean="0"/>
              <a:t>Yellow report CERN-2012-004 - Published in : </a:t>
            </a:r>
            <a:r>
              <a:rPr lang="en-GB" sz="1600" u="sng" dirty="0" smtClean="0">
                <a:hlinkClick r:id="rId3"/>
              </a:rPr>
              <a:t>10.5170/CERN-2012-004</a:t>
            </a:r>
            <a:endParaRPr lang="en-GB" sz="1600" dirty="0" smtClean="0"/>
          </a:p>
        </p:txBody>
      </p:sp>
    </p:spTree>
    <p:extLst>
      <p:ext uri="{BB962C8B-B14F-4D97-AF65-F5344CB8AC3E}">
        <p14:creationId xmlns:p14="http://schemas.microsoft.com/office/powerpoint/2010/main" val="3482157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F283135-BBDB-8041-B179-E62F1B21D3F9}"/>
              </a:ext>
            </a:extLst>
          </p:cNvPr>
          <p:cNvSpPr>
            <a:spLocks noGrp="1"/>
          </p:cNvSpPr>
          <p:nvPr>
            <p:ph type="title"/>
          </p:nvPr>
        </p:nvSpPr>
        <p:spPr>
          <a:xfrm>
            <a:off x="685800" y="609600"/>
            <a:ext cx="7772400" cy="587152"/>
          </a:xfrm>
        </p:spPr>
        <p:txBody>
          <a:bodyPr/>
          <a:lstStyle/>
          <a:p>
            <a:r>
              <a:rPr lang="fr-FR" dirty="0" smtClean="0"/>
              <a:t> </a:t>
            </a:r>
            <a:r>
              <a:rPr lang="fr-FR" sz="3600" dirty="0" smtClean="0"/>
              <a:t>1.2 The </a:t>
            </a:r>
            <a:r>
              <a:rPr lang="fr-FR" sz="3600" dirty="0" err="1" smtClean="0"/>
              <a:t>general</a:t>
            </a:r>
            <a:r>
              <a:rPr lang="fr-FR" sz="3600" dirty="0" smtClean="0"/>
              <a:t> </a:t>
            </a:r>
            <a:r>
              <a:rPr lang="fr-FR" sz="3600" dirty="0" err="1" smtClean="0"/>
              <a:t>layout</a:t>
            </a:r>
            <a:r>
              <a:rPr lang="fr-FR" sz="3600" dirty="0" smtClean="0"/>
              <a:t> (</a:t>
            </a:r>
            <a:r>
              <a:rPr lang="fr-FR" sz="3600" dirty="0" err="1" smtClean="0"/>
              <a:t>aerial</a:t>
            </a:r>
            <a:r>
              <a:rPr lang="fr-FR" sz="3600" dirty="0" smtClean="0"/>
              <a:t> </a:t>
            </a:r>
            <a:r>
              <a:rPr lang="fr-FR" sz="3600" dirty="0" err="1" smtClean="0"/>
              <a:t>view</a:t>
            </a:r>
            <a:r>
              <a:rPr lang="fr-FR" sz="3600" dirty="0" smtClean="0"/>
              <a:t>)</a:t>
            </a:r>
            <a:endParaRPr lang="fr-FR" sz="3600" dirty="0"/>
          </a:p>
        </p:txBody>
      </p:sp>
      <p:sp>
        <p:nvSpPr>
          <p:cNvPr id="4" name="Espace réservé du pied de page 3">
            <a:extLst>
              <a:ext uri="{FF2B5EF4-FFF2-40B4-BE49-F238E27FC236}">
                <a16:creationId xmlns:a16="http://schemas.microsoft.com/office/drawing/2014/main" xmlns="" id="{4AF8FAD3-07FE-484E-AB0A-5F908928B0B8}"/>
              </a:ext>
            </a:extLst>
          </p:cNvPr>
          <p:cNvSpPr>
            <a:spLocks noGrp="1"/>
          </p:cNvSpPr>
          <p:nvPr>
            <p:ph type="ftr" sz="quarter" idx="10"/>
          </p:nvPr>
        </p:nvSpPr>
        <p:spPr/>
        <p:txBody>
          <a:bodyPr/>
          <a:lstStyle/>
          <a:p>
            <a:pPr>
              <a:defRPr/>
            </a:pPr>
            <a:r>
              <a:rPr lang="en-GB"/>
              <a:t>Joint US-CERN-Japan-Russia Int. Acc. School 2019</a:t>
            </a:r>
            <a:endParaRPr lang="en-US" dirty="0"/>
          </a:p>
        </p:txBody>
      </p:sp>
      <p:sp>
        <p:nvSpPr>
          <p:cNvPr id="5" name="Espace réservé de la date 4">
            <a:extLst>
              <a:ext uri="{FF2B5EF4-FFF2-40B4-BE49-F238E27FC236}">
                <a16:creationId xmlns:a16="http://schemas.microsoft.com/office/drawing/2014/main" xmlns="" id="{4C712254-A882-9B46-ADD6-ADE5D5BC50D2}"/>
              </a:ext>
            </a:extLst>
          </p:cNvPr>
          <p:cNvSpPr>
            <a:spLocks noGrp="1"/>
          </p:cNvSpPr>
          <p:nvPr>
            <p:ph type="dt" sz="half" idx="11"/>
          </p:nvPr>
        </p:nvSpPr>
        <p:spPr/>
        <p:txBody>
          <a:bodyPr/>
          <a:lstStyle/>
          <a:p>
            <a:pPr>
              <a:defRPr/>
            </a:pPr>
            <a:r>
              <a:rPr lang="en-US" smtClean="0"/>
              <a:t>30.10.2019</a:t>
            </a:r>
            <a:endParaRPr lang="en-US"/>
          </a:p>
        </p:txBody>
      </p:sp>
      <p:sp>
        <p:nvSpPr>
          <p:cNvPr id="6" name="Espace réservé du numéro de diapositive 5">
            <a:extLst>
              <a:ext uri="{FF2B5EF4-FFF2-40B4-BE49-F238E27FC236}">
                <a16:creationId xmlns:a16="http://schemas.microsoft.com/office/drawing/2014/main" xmlns="" id="{3F65090C-B277-C84A-8308-20723C5ACB2B}"/>
              </a:ext>
            </a:extLst>
          </p:cNvPr>
          <p:cNvSpPr>
            <a:spLocks noGrp="1"/>
          </p:cNvSpPr>
          <p:nvPr>
            <p:ph type="sldNum" sz="quarter" idx="12"/>
          </p:nvPr>
        </p:nvSpPr>
        <p:spPr/>
        <p:txBody>
          <a:bodyPr/>
          <a:lstStyle/>
          <a:p>
            <a:pPr>
              <a:defRPr/>
            </a:pPr>
            <a:fld id="{F53740EC-8B5A-4683-BF14-CBE7C7FA6F61}" type="slidenum">
              <a:rPr lang="en-US" smtClean="0"/>
              <a:pPr>
                <a:defRPr/>
              </a:pPr>
              <a:t>4</a:t>
            </a:fld>
            <a:endParaRPr lang="en-US"/>
          </a:p>
        </p:txBody>
      </p:sp>
      <p:pic>
        <p:nvPicPr>
          <p:cNvPr id="8" name="Picture 7"/>
          <p:cNvPicPr>
            <a:picLocks noChangeAspect="1"/>
          </p:cNvPicPr>
          <p:nvPr/>
        </p:nvPicPr>
        <p:blipFill rotWithShape="1">
          <a:blip r:embed="rId2"/>
          <a:srcRect t="37786"/>
          <a:stretch/>
        </p:blipFill>
        <p:spPr>
          <a:xfrm>
            <a:off x="971600" y="1556792"/>
            <a:ext cx="6860482" cy="4268194"/>
          </a:xfrm>
          <a:prstGeom prst="rect">
            <a:avLst/>
          </a:prstGeom>
        </p:spPr>
      </p:pic>
      <p:sp>
        <p:nvSpPr>
          <p:cNvPr id="9" name="TextBox 8"/>
          <p:cNvSpPr txBox="1"/>
          <p:nvPr/>
        </p:nvSpPr>
        <p:spPr>
          <a:xfrm>
            <a:off x="1260748" y="5301208"/>
            <a:ext cx="1286283" cy="276999"/>
          </a:xfrm>
          <a:prstGeom prst="rect">
            <a:avLst/>
          </a:prstGeom>
          <a:solidFill>
            <a:schemeClr val="accent3"/>
          </a:solidFill>
        </p:spPr>
        <p:txBody>
          <a:bodyPr wrap="square" rtlCol="0">
            <a:spAutoFit/>
          </a:bodyPr>
          <a:lstStyle/>
          <a:p>
            <a:r>
              <a:rPr lang="en-GB" sz="1200" dirty="0" smtClean="0"/>
              <a:t>7808537X (1978)</a:t>
            </a:r>
            <a:endParaRPr lang="en-GB" sz="1200" dirty="0"/>
          </a:p>
        </p:txBody>
      </p:sp>
    </p:spTree>
    <p:extLst>
      <p:ext uri="{BB962C8B-B14F-4D97-AF65-F5344CB8AC3E}">
        <p14:creationId xmlns:p14="http://schemas.microsoft.com/office/powerpoint/2010/main" val="25485943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F283135-BBDB-8041-B179-E62F1B21D3F9}"/>
              </a:ext>
            </a:extLst>
          </p:cNvPr>
          <p:cNvSpPr>
            <a:spLocks noGrp="1"/>
          </p:cNvSpPr>
          <p:nvPr>
            <p:ph type="title"/>
          </p:nvPr>
        </p:nvSpPr>
        <p:spPr>
          <a:xfrm>
            <a:off x="664086" y="432053"/>
            <a:ext cx="7772400" cy="371128"/>
          </a:xfrm>
        </p:spPr>
        <p:txBody>
          <a:bodyPr/>
          <a:lstStyle/>
          <a:p>
            <a:r>
              <a:rPr lang="fr-FR" sz="2800" dirty="0" err="1" smtClean="0"/>
              <a:t>Some</a:t>
            </a:r>
            <a:r>
              <a:rPr lang="fr-FR" sz="2800" dirty="0" smtClean="0"/>
              <a:t> </a:t>
            </a:r>
            <a:r>
              <a:rPr lang="fr-FR" sz="2800" dirty="0" err="1" smtClean="0"/>
              <a:t>further</a:t>
            </a:r>
            <a:r>
              <a:rPr lang="fr-FR" sz="2800" dirty="0" smtClean="0"/>
              <a:t> </a:t>
            </a:r>
            <a:r>
              <a:rPr lang="fr-FR" sz="2800" dirty="0" err="1" smtClean="0"/>
              <a:t>reading</a:t>
            </a:r>
            <a:r>
              <a:rPr lang="fr-FR" sz="2800" dirty="0" smtClean="0"/>
              <a:t> ( </a:t>
            </a:r>
            <a:r>
              <a:rPr lang="fr-FR" sz="2800" dirty="0" err="1" smtClean="0"/>
              <a:t>many</a:t>
            </a:r>
            <a:r>
              <a:rPr lang="fr-FR" sz="2800" dirty="0" smtClean="0"/>
              <a:t> </a:t>
            </a:r>
            <a:r>
              <a:rPr lang="fr-FR" sz="2800" dirty="0" err="1" smtClean="0"/>
              <a:t>refs</a:t>
            </a:r>
            <a:r>
              <a:rPr lang="fr-FR" sz="2800" dirty="0" smtClean="0"/>
              <a:t> by </a:t>
            </a:r>
            <a:r>
              <a:rPr lang="fr-FR" sz="2800" dirty="0" err="1" smtClean="0"/>
              <a:t>K.Hübner</a:t>
            </a:r>
            <a:r>
              <a:rPr lang="fr-FR" sz="2800" dirty="0" smtClean="0"/>
              <a:t>) II</a:t>
            </a:r>
            <a:endParaRPr lang="fr-FR" sz="2800" dirty="0"/>
          </a:p>
        </p:txBody>
      </p:sp>
      <p:sp>
        <p:nvSpPr>
          <p:cNvPr id="4" name="Espace réservé du pied de page 3">
            <a:extLst>
              <a:ext uri="{FF2B5EF4-FFF2-40B4-BE49-F238E27FC236}">
                <a16:creationId xmlns:a16="http://schemas.microsoft.com/office/drawing/2014/main" xmlns="" id="{4AF8FAD3-07FE-484E-AB0A-5F908928B0B8}"/>
              </a:ext>
            </a:extLst>
          </p:cNvPr>
          <p:cNvSpPr>
            <a:spLocks noGrp="1"/>
          </p:cNvSpPr>
          <p:nvPr>
            <p:ph type="ftr" sz="quarter" idx="10"/>
          </p:nvPr>
        </p:nvSpPr>
        <p:spPr/>
        <p:txBody>
          <a:bodyPr/>
          <a:lstStyle/>
          <a:p>
            <a:pPr>
              <a:defRPr/>
            </a:pPr>
            <a:r>
              <a:rPr lang="en-GB"/>
              <a:t>Joint US-CERN-Japan-Russia Int. Acc. School 2019</a:t>
            </a:r>
            <a:endParaRPr lang="en-US" dirty="0"/>
          </a:p>
        </p:txBody>
      </p:sp>
      <p:sp>
        <p:nvSpPr>
          <p:cNvPr id="5" name="Espace réservé de la date 4">
            <a:extLst>
              <a:ext uri="{FF2B5EF4-FFF2-40B4-BE49-F238E27FC236}">
                <a16:creationId xmlns:a16="http://schemas.microsoft.com/office/drawing/2014/main" xmlns="" id="{4C712254-A882-9B46-ADD6-ADE5D5BC50D2}"/>
              </a:ext>
            </a:extLst>
          </p:cNvPr>
          <p:cNvSpPr>
            <a:spLocks noGrp="1"/>
          </p:cNvSpPr>
          <p:nvPr>
            <p:ph type="dt" sz="half" idx="11"/>
          </p:nvPr>
        </p:nvSpPr>
        <p:spPr/>
        <p:txBody>
          <a:bodyPr/>
          <a:lstStyle/>
          <a:p>
            <a:pPr>
              <a:defRPr/>
            </a:pPr>
            <a:r>
              <a:rPr lang="en-US" smtClean="0"/>
              <a:t>30.10.2019</a:t>
            </a:r>
            <a:endParaRPr lang="en-US"/>
          </a:p>
        </p:txBody>
      </p:sp>
      <p:sp>
        <p:nvSpPr>
          <p:cNvPr id="6" name="Espace réservé du numéro de diapositive 5">
            <a:extLst>
              <a:ext uri="{FF2B5EF4-FFF2-40B4-BE49-F238E27FC236}">
                <a16:creationId xmlns:a16="http://schemas.microsoft.com/office/drawing/2014/main" xmlns="" id="{3F65090C-B277-C84A-8308-20723C5ACB2B}"/>
              </a:ext>
            </a:extLst>
          </p:cNvPr>
          <p:cNvSpPr>
            <a:spLocks noGrp="1"/>
          </p:cNvSpPr>
          <p:nvPr>
            <p:ph type="sldNum" sz="quarter" idx="12"/>
          </p:nvPr>
        </p:nvSpPr>
        <p:spPr/>
        <p:txBody>
          <a:bodyPr/>
          <a:lstStyle/>
          <a:p>
            <a:pPr>
              <a:defRPr/>
            </a:pPr>
            <a:fld id="{F53740EC-8B5A-4683-BF14-CBE7C7FA6F61}" type="slidenum">
              <a:rPr lang="en-US" smtClean="0"/>
              <a:pPr>
                <a:defRPr/>
              </a:pPr>
              <a:t>40</a:t>
            </a:fld>
            <a:endParaRPr lang="en-US"/>
          </a:p>
        </p:txBody>
      </p:sp>
      <p:sp>
        <p:nvSpPr>
          <p:cNvPr id="3" name="Content Placeholder 2"/>
          <p:cNvSpPr>
            <a:spLocks noGrp="1"/>
          </p:cNvSpPr>
          <p:nvPr>
            <p:ph idx="1"/>
          </p:nvPr>
        </p:nvSpPr>
        <p:spPr>
          <a:xfrm>
            <a:off x="827584" y="971309"/>
            <a:ext cx="7772400" cy="5400600"/>
          </a:xfrm>
        </p:spPr>
        <p:txBody>
          <a:bodyPr/>
          <a:lstStyle/>
          <a:p>
            <a:pPr lvl="0"/>
            <a:r>
              <a:rPr lang="en-GB" sz="1600" b="1" dirty="0" smtClean="0"/>
              <a:t>3. ISR </a:t>
            </a:r>
            <a:r>
              <a:rPr lang="en-GB" sz="1600" b="1" dirty="0"/>
              <a:t>Technology </a:t>
            </a:r>
            <a:r>
              <a:rPr lang="en-GB" sz="1600" b="1" dirty="0" smtClean="0"/>
              <a:t>highlights</a:t>
            </a:r>
          </a:p>
          <a:p>
            <a:pPr lvl="0"/>
            <a:endParaRPr lang="en-GB" sz="1600" dirty="0"/>
          </a:p>
          <a:p>
            <a:pPr lvl="1"/>
            <a:r>
              <a:rPr lang="en-GB" sz="1600" dirty="0" err="1"/>
              <a:t>P.Bryant</a:t>
            </a:r>
            <a:r>
              <a:rPr lang="en-GB" sz="1600" dirty="0"/>
              <a:t>, The impact of the ISR on accelerator physics and technology, </a:t>
            </a:r>
            <a:r>
              <a:rPr lang="en-GB" sz="1600" dirty="0" smtClean="0"/>
              <a:t>p</a:t>
            </a:r>
            <a:r>
              <a:rPr lang="en-GB" sz="1600" dirty="0"/>
              <a:t>. </a:t>
            </a:r>
            <a:r>
              <a:rPr lang="en-GB" sz="1600" dirty="0" smtClean="0"/>
              <a:t>15 in </a:t>
            </a:r>
            <a:r>
              <a:rPr lang="en-GB" sz="1600" u="sng" dirty="0" smtClean="0">
                <a:hlinkClick r:id="rId2"/>
              </a:rPr>
              <a:t>10.5170/CERN-2012-004</a:t>
            </a:r>
            <a:r>
              <a:rPr lang="en-GB" sz="1600" u="sng" dirty="0" smtClean="0"/>
              <a:t> (CERN Yellow report)</a:t>
            </a:r>
            <a:endParaRPr lang="en-GB" sz="1600" dirty="0"/>
          </a:p>
          <a:p>
            <a:pPr lvl="1"/>
            <a:r>
              <a:rPr lang="en-GB" sz="1600" dirty="0" smtClean="0"/>
              <a:t> </a:t>
            </a:r>
            <a:r>
              <a:rPr lang="en-GB" sz="1600" dirty="0"/>
              <a:t>“Technology meets Research”, </a:t>
            </a:r>
            <a:r>
              <a:rPr lang="en-GB" sz="1600" dirty="0" err="1"/>
              <a:t>C.Fabjan</a:t>
            </a:r>
            <a:r>
              <a:rPr lang="en-GB" sz="1600" dirty="0"/>
              <a:t> et al.(</a:t>
            </a:r>
            <a:r>
              <a:rPr lang="en-GB" sz="1600" dirty="0" err="1"/>
              <a:t>eds</a:t>
            </a:r>
            <a:r>
              <a:rPr lang="en-GB" sz="1600" dirty="0"/>
              <a:t>), World Scientific 2017, </a:t>
            </a:r>
            <a:r>
              <a:rPr lang="en-GB" sz="1600" dirty="0" err="1" smtClean="0"/>
              <a:t>ebook</a:t>
            </a:r>
            <a:r>
              <a:rPr lang="en-GB" sz="1600" dirty="0" smtClean="0"/>
              <a:t>;  </a:t>
            </a:r>
            <a:r>
              <a:rPr lang="en-GB" sz="1600" dirty="0"/>
              <a:t>open </a:t>
            </a:r>
            <a:r>
              <a:rPr lang="en-GB" sz="1600" dirty="0" smtClean="0"/>
              <a:t>access</a:t>
            </a:r>
            <a:endParaRPr lang="en-GB" sz="1600" dirty="0"/>
          </a:p>
          <a:p>
            <a:pPr lvl="1"/>
            <a:r>
              <a:rPr lang="en-GB" sz="1600" dirty="0"/>
              <a:t>4.2 </a:t>
            </a:r>
            <a:r>
              <a:rPr lang="en-GB" sz="1600" dirty="0" err="1"/>
              <a:t>Cryopumping</a:t>
            </a:r>
            <a:r>
              <a:rPr lang="en-GB" sz="1600" dirty="0"/>
              <a:t>, </a:t>
            </a:r>
            <a:r>
              <a:rPr lang="en-GB" sz="1600" dirty="0" err="1"/>
              <a:t>C.Benvenuti</a:t>
            </a:r>
            <a:endParaRPr lang="en-GB" sz="1600" dirty="0"/>
          </a:p>
          <a:p>
            <a:pPr lvl="1"/>
            <a:r>
              <a:rPr lang="en-GB" sz="1600" dirty="0"/>
              <a:t>4.3 Pressure measurement in the low 10</a:t>
            </a:r>
            <a:r>
              <a:rPr lang="en-GB" sz="1600" baseline="30000" dirty="0"/>
              <a:t>-12</a:t>
            </a:r>
            <a:r>
              <a:rPr lang="en-GB" sz="1600" dirty="0"/>
              <a:t> </a:t>
            </a:r>
            <a:r>
              <a:rPr lang="en-GB" sz="1600" dirty="0" smtClean="0"/>
              <a:t>mbar </a:t>
            </a:r>
            <a:r>
              <a:rPr lang="en-GB" sz="1600" dirty="0"/>
              <a:t>range, </a:t>
            </a:r>
            <a:r>
              <a:rPr lang="en-GB" sz="1600" dirty="0" err="1" smtClean="0"/>
              <a:t>C.Benvenuti</a:t>
            </a:r>
            <a:endParaRPr lang="en-GB" sz="1600" dirty="0"/>
          </a:p>
          <a:p>
            <a:pPr lvl="1"/>
            <a:r>
              <a:rPr lang="en-GB" sz="1600" dirty="0"/>
              <a:t>4.4 Superconducting Magnets for a low-beta insertion, </a:t>
            </a:r>
            <a:r>
              <a:rPr lang="en-GB" sz="1600" dirty="0" err="1"/>
              <a:t>R.Perrin</a:t>
            </a:r>
            <a:endParaRPr lang="en-GB" sz="1600" dirty="0"/>
          </a:p>
          <a:p>
            <a:pPr lvl="1"/>
            <a:r>
              <a:rPr lang="en-GB" sz="1600" dirty="0"/>
              <a:t>4.5 Cryogenics for these low-beta insertion quads, </a:t>
            </a:r>
            <a:r>
              <a:rPr lang="en-GB" sz="1600" dirty="0" err="1"/>
              <a:t>P.Lebrun</a:t>
            </a:r>
            <a:endParaRPr lang="en-GB" sz="1600" dirty="0"/>
          </a:p>
          <a:p>
            <a:pPr lvl="1"/>
            <a:r>
              <a:rPr lang="en-GB" sz="1600" dirty="0"/>
              <a:t>4.6 Van der Meer Scan for absolute luminosity measurements, </a:t>
            </a:r>
            <a:r>
              <a:rPr lang="en-GB" sz="1600" dirty="0" err="1"/>
              <a:t>H.Burkhardt</a:t>
            </a:r>
            <a:r>
              <a:rPr lang="en-GB" sz="1600" dirty="0"/>
              <a:t>.  </a:t>
            </a:r>
            <a:endParaRPr lang="en-GB" sz="1600" dirty="0" smtClean="0"/>
          </a:p>
          <a:p>
            <a:pPr lvl="1"/>
            <a:endParaRPr lang="en-GB" sz="1600" dirty="0"/>
          </a:p>
          <a:p>
            <a:r>
              <a:rPr lang="en-GB" sz="2000" dirty="0" smtClean="0"/>
              <a:t>In addition  the “ISR Performance report” should be mentioned which as key internal publications on ALL results of the ISR machine (successful or not) are now </a:t>
            </a:r>
            <a:r>
              <a:rPr lang="en-GB" sz="2000" dirty="0" err="1" smtClean="0"/>
              <a:t>public.They</a:t>
            </a:r>
            <a:r>
              <a:rPr lang="en-GB" sz="2000" dirty="0" smtClean="0"/>
              <a:t> are available via the CERN document server &gt; collection “ISR performance report”</a:t>
            </a:r>
          </a:p>
          <a:p>
            <a:endParaRPr lang="en-GB" sz="2000" dirty="0"/>
          </a:p>
          <a:p>
            <a:pPr marL="0" indent="0">
              <a:buNone/>
            </a:pPr>
            <a:endParaRPr lang="en-GB" sz="1600" dirty="0"/>
          </a:p>
        </p:txBody>
      </p:sp>
    </p:spTree>
    <p:extLst>
      <p:ext uri="{BB962C8B-B14F-4D97-AF65-F5344CB8AC3E}">
        <p14:creationId xmlns:p14="http://schemas.microsoft.com/office/powerpoint/2010/main" val="41396518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F283135-BBDB-8041-B179-E62F1B21D3F9}"/>
              </a:ext>
            </a:extLst>
          </p:cNvPr>
          <p:cNvSpPr>
            <a:spLocks noGrp="1"/>
          </p:cNvSpPr>
          <p:nvPr>
            <p:ph type="title"/>
          </p:nvPr>
        </p:nvSpPr>
        <p:spPr>
          <a:xfrm>
            <a:off x="664086" y="432053"/>
            <a:ext cx="7772400" cy="371128"/>
          </a:xfrm>
        </p:spPr>
        <p:txBody>
          <a:bodyPr/>
          <a:lstStyle/>
          <a:p>
            <a:r>
              <a:rPr lang="fr-FR" sz="2800" dirty="0" err="1" smtClean="0"/>
              <a:t>Some</a:t>
            </a:r>
            <a:r>
              <a:rPr lang="fr-FR" sz="2800" dirty="0" smtClean="0"/>
              <a:t> </a:t>
            </a:r>
            <a:r>
              <a:rPr lang="fr-FR" sz="2800" dirty="0" err="1" smtClean="0"/>
              <a:t>further</a:t>
            </a:r>
            <a:r>
              <a:rPr lang="fr-FR" sz="2800" dirty="0" smtClean="0"/>
              <a:t> </a:t>
            </a:r>
            <a:r>
              <a:rPr lang="fr-FR" sz="2800" dirty="0" err="1" smtClean="0"/>
              <a:t>reading</a:t>
            </a:r>
            <a:r>
              <a:rPr lang="fr-FR" sz="2800" dirty="0" smtClean="0"/>
              <a:t> (</a:t>
            </a:r>
            <a:r>
              <a:rPr lang="fr-FR" sz="2800" dirty="0" err="1" smtClean="0"/>
              <a:t>many</a:t>
            </a:r>
            <a:r>
              <a:rPr lang="fr-FR" sz="2800" dirty="0" smtClean="0"/>
              <a:t> </a:t>
            </a:r>
            <a:r>
              <a:rPr lang="fr-FR" sz="2800" dirty="0" err="1" smtClean="0"/>
              <a:t>refs</a:t>
            </a:r>
            <a:r>
              <a:rPr lang="fr-FR" sz="2800" dirty="0" smtClean="0"/>
              <a:t> by </a:t>
            </a:r>
            <a:r>
              <a:rPr lang="fr-FR" sz="2800" dirty="0" err="1" smtClean="0"/>
              <a:t>K.Hübner</a:t>
            </a:r>
            <a:r>
              <a:rPr lang="fr-FR" sz="2800" dirty="0" smtClean="0"/>
              <a:t>) III</a:t>
            </a:r>
            <a:endParaRPr lang="fr-FR" sz="2800" dirty="0"/>
          </a:p>
        </p:txBody>
      </p:sp>
      <p:sp>
        <p:nvSpPr>
          <p:cNvPr id="4" name="Espace réservé du pied de page 3">
            <a:extLst>
              <a:ext uri="{FF2B5EF4-FFF2-40B4-BE49-F238E27FC236}">
                <a16:creationId xmlns:a16="http://schemas.microsoft.com/office/drawing/2014/main" xmlns="" id="{4AF8FAD3-07FE-484E-AB0A-5F908928B0B8}"/>
              </a:ext>
            </a:extLst>
          </p:cNvPr>
          <p:cNvSpPr>
            <a:spLocks noGrp="1"/>
          </p:cNvSpPr>
          <p:nvPr>
            <p:ph type="ftr" sz="quarter" idx="10"/>
          </p:nvPr>
        </p:nvSpPr>
        <p:spPr/>
        <p:txBody>
          <a:bodyPr/>
          <a:lstStyle/>
          <a:p>
            <a:pPr>
              <a:defRPr/>
            </a:pPr>
            <a:r>
              <a:rPr lang="en-GB"/>
              <a:t>Joint US-CERN-Japan-Russia Int. Acc. School 2019</a:t>
            </a:r>
            <a:endParaRPr lang="en-US" dirty="0"/>
          </a:p>
        </p:txBody>
      </p:sp>
      <p:sp>
        <p:nvSpPr>
          <p:cNvPr id="5" name="Espace réservé de la date 4">
            <a:extLst>
              <a:ext uri="{FF2B5EF4-FFF2-40B4-BE49-F238E27FC236}">
                <a16:creationId xmlns:a16="http://schemas.microsoft.com/office/drawing/2014/main" xmlns="" id="{4C712254-A882-9B46-ADD6-ADE5D5BC50D2}"/>
              </a:ext>
            </a:extLst>
          </p:cNvPr>
          <p:cNvSpPr>
            <a:spLocks noGrp="1"/>
          </p:cNvSpPr>
          <p:nvPr>
            <p:ph type="dt" sz="half" idx="11"/>
          </p:nvPr>
        </p:nvSpPr>
        <p:spPr/>
        <p:txBody>
          <a:bodyPr/>
          <a:lstStyle/>
          <a:p>
            <a:pPr>
              <a:defRPr/>
            </a:pPr>
            <a:r>
              <a:rPr lang="en-US" smtClean="0"/>
              <a:t>30.10.2019</a:t>
            </a:r>
            <a:endParaRPr lang="en-US"/>
          </a:p>
        </p:txBody>
      </p:sp>
      <p:sp>
        <p:nvSpPr>
          <p:cNvPr id="6" name="Espace réservé du numéro de diapositive 5">
            <a:extLst>
              <a:ext uri="{FF2B5EF4-FFF2-40B4-BE49-F238E27FC236}">
                <a16:creationId xmlns:a16="http://schemas.microsoft.com/office/drawing/2014/main" xmlns="" id="{3F65090C-B277-C84A-8308-20723C5ACB2B}"/>
              </a:ext>
            </a:extLst>
          </p:cNvPr>
          <p:cNvSpPr>
            <a:spLocks noGrp="1"/>
          </p:cNvSpPr>
          <p:nvPr>
            <p:ph type="sldNum" sz="quarter" idx="12"/>
          </p:nvPr>
        </p:nvSpPr>
        <p:spPr/>
        <p:txBody>
          <a:bodyPr/>
          <a:lstStyle/>
          <a:p>
            <a:pPr>
              <a:defRPr/>
            </a:pPr>
            <a:fld id="{F53740EC-8B5A-4683-BF14-CBE7C7FA6F61}" type="slidenum">
              <a:rPr lang="en-US" smtClean="0"/>
              <a:pPr>
                <a:defRPr/>
              </a:pPr>
              <a:t>41</a:t>
            </a:fld>
            <a:endParaRPr lang="en-US"/>
          </a:p>
        </p:txBody>
      </p:sp>
      <p:sp>
        <p:nvSpPr>
          <p:cNvPr id="3" name="Content Placeholder 2"/>
          <p:cNvSpPr>
            <a:spLocks noGrp="1"/>
          </p:cNvSpPr>
          <p:nvPr>
            <p:ph idx="1"/>
          </p:nvPr>
        </p:nvSpPr>
        <p:spPr>
          <a:xfrm>
            <a:off x="699512" y="908720"/>
            <a:ext cx="7772400" cy="5328592"/>
          </a:xfrm>
        </p:spPr>
        <p:txBody>
          <a:bodyPr/>
          <a:lstStyle/>
          <a:p>
            <a:pPr lvl="0"/>
            <a:r>
              <a:rPr lang="en-GB" sz="1600" b="1" dirty="0" smtClean="0"/>
              <a:t>Performance </a:t>
            </a:r>
            <a:r>
              <a:rPr lang="en-GB" sz="1600" b="1" dirty="0"/>
              <a:t>and beam physics</a:t>
            </a:r>
            <a:endParaRPr lang="en-GB" sz="1600" dirty="0"/>
          </a:p>
          <a:p>
            <a:r>
              <a:rPr lang="en-GB" sz="1600" dirty="0" err="1"/>
              <a:t>K.Johnsen</a:t>
            </a:r>
            <a:r>
              <a:rPr lang="en-GB" sz="1600" dirty="0"/>
              <a:t>, The ISR and Accelerator, </a:t>
            </a:r>
            <a:r>
              <a:rPr lang="en-GB" sz="1600" dirty="0" err="1"/>
              <a:t>Physics,Part.Acc</a:t>
            </a:r>
            <a:r>
              <a:rPr lang="en-GB" sz="1600" dirty="0"/>
              <a:t>, </a:t>
            </a:r>
            <a:r>
              <a:rPr lang="en-GB" sz="1600" b="1" u="sng" dirty="0"/>
              <a:t>18</a:t>
            </a:r>
            <a:r>
              <a:rPr lang="en-GB" sz="1600" dirty="0"/>
              <a:t> 167-182,1986.</a:t>
            </a:r>
          </a:p>
          <a:p>
            <a:r>
              <a:rPr lang="en-GB" sz="1600" i="1" dirty="0"/>
              <a:t>Or earlier but nearly identical</a:t>
            </a:r>
            <a:endParaRPr lang="en-GB" sz="1600" dirty="0"/>
          </a:p>
          <a:p>
            <a:r>
              <a:rPr lang="en-GB" sz="1600" dirty="0" err="1"/>
              <a:t>K.Johnsen</a:t>
            </a:r>
            <a:r>
              <a:rPr lang="en-GB" sz="1600" dirty="0"/>
              <a:t>, Review of Accelerator and Particle Physics at the CERN ISR, Part I, </a:t>
            </a:r>
          </a:p>
          <a:p>
            <a:r>
              <a:rPr lang="en-GB" sz="1600" dirty="0"/>
              <a:t>CERN-84-13 (1984) </a:t>
            </a:r>
            <a:r>
              <a:rPr lang="en-GB" sz="1600" u="sng" dirty="0">
                <a:hlinkClick r:id="rId2" tooltip="DOI"/>
              </a:rPr>
              <a:t>10.5170/CERN-1984-013</a:t>
            </a:r>
            <a:r>
              <a:rPr lang="en-GB" sz="1600" dirty="0"/>
              <a:t/>
            </a:r>
            <a:br>
              <a:rPr lang="en-GB" sz="1600" dirty="0"/>
            </a:br>
            <a:r>
              <a:rPr lang="en-GB" sz="1600" dirty="0" err="1"/>
              <a:t>S.Myers</a:t>
            </a:r>
            <a:r>
              <a:rPr lang="en-GB" sz="1600" dirty="0"/>
              <a:t>, The CERN Intersecting Storage Rings in</a:t>
            </a:r>
          </a:p>
          <a:p>
            <a:r>
              <a:rPr lang="en-GB" sz="1600" dirty="0" err="1"/>
              <a:t>O.Brüning</a:t>
            </a:r>
            <a:r>
              <a:rPr lang="en-GB" sz="1600" dirty="0"/>
              <a:t> and </a:t>
            </a:r>
            <a:r>
              <a:rPr lang="en-GB" sz="1600" dirty="0" err="1"/>
              <a:t>S.Myers</a:t>
            </a:r>
            <a:r>
              <a:rPr lang="en-GB" sz="1600" dirty="0"/>
              <a:t>, Challenges and goals for accelerators in the XXI century, pp.135-151, World Scientific, 2016. </a:t>
            </a:r>
            <a:r>
              <a:rPr lang="en-GB" sz="1600" b="1" dirty="0" smtClean="0"/>
              <a:t>Physics highlights !</a:t>
            </a:r>
            <a:endParaRPr lang="en-GB" sz="1600" dirty="0"/>
          </a:p>
          <a:p>
            <a:r>
              <a:rPr lang="en-GB" sz="1600" i="1" dirty="0"/>
              <a:t>Discovery of rising cross-section with energy</a:t>
            </a:r>
            <a:endParaRPr lang="en-GB" sz="1600" dirty="0"/>
          </a:p>
          <a:p>
            <a:r>
              <a:rPr lang="en-GB" sz="1600" dirty="0" err="1"/>
              <a:t>U.Amaldi</a:t>
            </a:r>
            <a:r>
              <a:rPr lang="en-GB" sz="1600" dirty="0"/>
              <a:t>, Small-angle physics at the intersecting storage rings forty years later, p33</a:t>
            </a:r>
          </a:p>
          <a:p>
            <a:r>
              <a:rPr lang="en-GB" sz="1600" i="1" dirty="0"/>
              <a:t>Discovery of jets</a:t>
            </a:r>
            <a:endParaRPr lang="en-GB" sz="1600" dirty="0"/>
          </a:p>
          <a:p>
            <a:r>
              <a:rPr lang="en-GB" sz="1600" dirty="0" err="1"/>
              <a:t>P.Dariulat</a:t>
            </a:r>
            <a:r>
              <a:rPr lang="en-GB" sz="1600" dirty="0"/>
              <a:t>, Large-transverse-momentum processes: the ISR as a gluon collider, p. 63</a:t>
            </a:r>
          </a:p>
          <a:p>
            <a:r>
              <a:rPr lang="en-GB" sz="1600" dirty="0"/>
              <a:t>In the yellow report cited under point 2</a:t>
            </a:r>
            <a:r>
              <a:rPr lang="en-GB" sz="1600" dirty="0" smtClean="0"/>
              <a:t>.</a:t>
            </a:r>
          </a:p>
          <a:p>
            <a:pPr marL="0" indent="0">
              <a:buNone/>
            </a:pPr>
            <a:endParaRPr lang="en-GB" sz="1600" dirty="0"/>
          </a:p>
          <a:p>
            <a:endParaRPr lang="en-GB" sz="1600" dirty="0"/>
          </a:p>
          <a:p>
            <a:endParaRPr lang="en-GB" sz="1600" dirty="0"/>
          </a:p>
        </p:txBody>
      </p:sp>
    </p:spTree>
    <p:extLst>
      <p:ext uri="{BB962C8B-B14F-4D97-AF65-F5344CB8AC3E}">
        <p14:creationId xmlns:p14="http://schemas.microsoft.com/office/powerpoint/2010/main" val="1972198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84558415-7E42-2E44-971C-18A74986125D}"/>
              </a:ext>
            </a:extLst>
          </p:cNvPr>
          <p:cNvSpPr>
            <a:spLocks noGrp="1"/>
          </p:cNvSpPr>
          <p:nvPr>
            <p:ph type="title"/>
          </p:nvPr>
        </p:nvSpPr>
        <p:spPr>
          <a:xfrm>
            <a:off x="685800" y="269776"/>
            <a:ext cx="7772400" cy="1143000"/>
          </a:xfrm>
        </p:spPr>
        <p:txBody>
          <a:bodyPr/>
          <a:lstStyle/>
          <a:p>
            <a:r>
              <a:rPr lang="fr-FR" sz="3200" dirty="0" smtClean="0">
                <a:solidFill>
                  <a:srgbClr val="0070C0"/>
                </a:solidFill>
              </a:rPr>
              <a:t> 1.3 The Motivation</a:t>
            </a:r>
            <a:endParaRPr lang="fr-FR" sz="3200" dirty="0">
              <a:solidFill>
                <a:srgbClr val="0070C0"/>
              </a:solidFill>
            </a:endParaRPr>
          </a:p>
        </p:txBody>
      </p:sp>
      <p:sp>
        <p:nvSpPr>
          <p:cNvPr id="4" name="Espace réservé du pied de page 3">
            <a:extLst>
              <a:ext uri="{FF2B5EF4-FFF2-40B4-BE49-F238E27FC236}">
                <a16:creationId xmlns:a16="http://schemas.microsoft.com/office/drawing/2014/main" xmlns="" id="{4FA758EF-1973-F948-A25B-3E33B77DBBBE}"/>
              </a:ext>
            </a:extLst>
          </p:cNvPr>
          <p:cNvSpPr>
            <a:spLocks noGrp="1"/>
          </p:cNvSpPr>
          <p:nvPr>
            <p:ph type="ftr" sz="quarter" idx="10"/>
          </p:nvPr>
        </p:nvSpPr>
        <p:spPr/>
        <p:txBody>
          <a:bodyPr/>
          <a:lstStyle/>
          <a:p>
            <a:pPr>
              <a:defRPr/>
            </a:pPr>
            <a:r>
              <a:rPr lang="en-GB"/>
              <a:t>Joint US-CERN-Japan-Russia Int. Acc. School 2019</a:t>
            </a:r>
            <a:endParaRPr lang="en-US" dirty="0"/>
          </a:p>
        </p:txBody>
      </p:sp>
      <p:sp>
        <p:nvSpPr>
          <p:cNvPr id="5" name="Espace réservé de la date 4">
            <a:extLst>
              <a:ext uri="{FF2B5EF4-FFF2-40B4-BE49-F238E27FC236}">
                <a16:creationId xmlns:a16="http://schemas.microsoft.com/office/drawing/2014/main" xmlns="" id="{ACEED7A9-EDB6-0D4F-A175-936429D81A16}"/>
              </a:ext>
            </a:extLst>
          </p:cNvPr>
          <p:cNvSpPr>
            <a:spLocks noGrp="1"/>
          </p:cNvSpPr>
          <p:nvPr>
            <p:ph type="dt" sz="half" idx="11"/>
          </p:nvPr>
        </p:nvSpPr>
        <p:spPr/>
        <p:txBody>
          <a:bodyPr/>
          <a:lstStyle/>
          <a:p>
            <a:pPr>
              <a:defRPr/>
            </a:pPr>
            <a:r>
              <a:rPr lang="en-US" smtClean="0"/>
              <a:t>30.10.2019</a:t>
            </a:r>
            <a:endParaRPr lang="en-US"/>
          </a:p>
        </p:txBody>
      </p:sp>
      <p:sp>
        <p:nvSpPr>
          <p:cNvPr id="6" name="Espace réservé du numéro de diapositive 5">
            <a:extLst>
              <a:ext uri="{FF2B5EF4-FFF2-40B4-BE49-F238E27FC236}">
                <a16:creationId xmlns:a16="http://schemas.microsoft.com/office/drawing/2014/main" xmlns="" id="{E8C5F780-DDCC-BB45-880C-DFD4F345105D}"/>
              </a:ext>
            </a:extLst>
          </p:cNvPr>
          <p:cNvSpPr>
            <a:spLocks noGrp="1"/>
          </p:cNvSpPr>
          <p:nvPr>
            <p:ph type="sldNum" sz="quarter" idx="12"/>
          </p:nvPr>
        </p:nvSpPr>
        <p:spPr/>
        <p:txBody>
          <a:bodyPr/>
          <a:lstStyle/>
          <a:p>
            <a:pPr>
              <a:defRPr/>
            </a:pPr>
            <a:fld id="{F53740EC-8B5A-4683-BF14-CBE7C7FA6F61}" type="slidenum">
              <a:rPr lang="en-US" smtClean="0"/>
              <a:pPr>
                <a:defRPr/>
              </a:pPr>
              <a:t>5</a:t>
            </a:fld>
            <a:endParaRPr lang="en-US"/>
          </a:p>
        </p:txBody>
      </p:sp>
      <p:sp>
        <p:nvSpPr>
          <p:cNvPr id="9" name="ZoneTexte 6">
            <a:extLst>
              <a:ext uri="{FF2B5EF4-FFF2-40B4-BE49-F238E27FC236}">
                <a16:creationId xmlns:a16="http://schemas.microsoft.com/office/drawing/2014/main" xmlns="" id="{BCA8EFA7-EE85-3543-BFAD-7CE69B66C9CE}"/>
              </a:ext>
            </a:extLst>
          </p:cNvPr>
          <p:cNvSpPr txBox="1"/>
          <p:nvPr/>
        </p:nvSpPr>
        <p:spPr>
          <a:xfrm>
            <a:off x="611560" y="1186991"/>
            <a:ext cx="8064896" cy="5632311"/>
          </a:xfrm>
          <a:prstGeom prst="rect">
            <a:avLst/>
          </a:prstGeom>
          <a:noFill/>
        </p:spPr>
        <p:txBody>
          <a:bodyPr wrap="square" rtlCol="0">
            <a:spAutoFit/>
          </a:bodyPr>
          <a:lstStyle/>
          <a:p>
            <a:pPr marL="457200" indent="-457200">
              <a:buFont typeface="+mj-lt"/>
              <a:buAutoNum type="arabicPeriod"/>
            </a:pPr>
            <a:r>
              <a:rPr lang="fr-FR" dirty="0" smtClean="0"/>
              <a:t>The </a:t>
            </a:r>
            <a:r>
              <a:rPr lang="fr-FR" dirty="0" err="1" smtClean="0"/>
              <a:t>most</a:t>
            </a:r>
            <a:r>
              <a:rPr lang="fr-FR" dirty="0" smtClean="0"/>
              <a:t> relevant point </a:t>
            </a:r>
            <a:r>
              <a:rPr lang="fr-FR" dirty="0" err="1" smtClean="0"/>
              <a:t>was</a:t>
            </a:r>
            <a:r>
              <a:rPr lang="fr-FR" dirty="0" smtClean="0"/>
              <a:t>, to </a:t>
            </a:r>
            <a:r>
              <a:rPr lang="fr-FR" dirty="0" err="1" smtClean="0"/>
              <a:t>boost</a:t>
            </a:r>
            <a:r>
              <a:rPr lang="fr-FR" dirty="0" smtClean="0"/>
              <a:t> the center of mass </a:t>
            </a:r>
            <a:r>
              <a:rPr lang="fr-FR" dirty="0" err="1" smtClean="0"/>
              <a:t>energy</a:t>
            </a:r>
            <a:endParaRPr lang="fr-FR" dirty="0" smtClean="0"/>
          </a:p>
          <a:p>
            <a:pPr marL="457200" indent="-457200">
              <a:buFont typeface="+mj-lt"/>
              <a:buAutoNum type="arabicPeriod"/>
            </a:pPr>
            <a:r>
              <a:rPr lang="fr-FR" dirty="0" smtClean="0"/>
              <a:t>For the </a:t>
            </a:r>
            <a:r>
              <a:rPr lang="fr-FR" dirty="0" err="1" smtClean="0"/>
              <a:t>same</a:t>
            </a:r>
            <a:r>
              <a:rPr lang="fr-FR" dirty="0" smtClean="0"/>
              <a:t> CM </a:t>
            </a:r>
            <a:r>
              <a:rPr lang="fr-FR" dirty="0" err="1" smtClean="0"/>
              <a:t>energy</a:t>
            </a:r>
            <a:r>
              <a:rPr lang="fr-FR" dirty="0" smtClean="0"/>
              <a:t> as </a:t>
            </a:r>
            <a:r>
              <a:rPr lang="fr-FR" dirty="0" err="1" smtClean="0"/>
              <a:t>achieved</a:t>
            </a:r>
            <a:r>
              <a:rPr lang="fr-FR" dirty="0" smtClean="0"/>
              <a:t> in the ISR a normal synchrotron </a:t>
            </a:r>
            <a:r>
              <a:rPr lang="fr-FR" dirty="0" err="1" smtClean="0"/>
              <a:t>would</a:t>
            </a:r>
            <a:r>
              <a:rPr lang="fr-FR" dirty="0" smtClean="0"/>
              <a:t> have </a:t>
            </a:r>
            <a:r>
              <a:rPr lang="fr-FR" dirty="0" err="1" smtClean="0"/>
              <a:t>required</a:t>
            </a:r>
            <a:r>
              <a:rPr lang="fr-FR" dirty="0" smtClean="0"/>
              <a:t> 1.5 </a:t>
            </a:r>
            <a:r>
              <a:rPr lang="fr-FR" dirty="0" err="1" smtClean="0"/>
              <a:t>TeV</a:t>
            </a:r>
            <a:r>
              <a:rPr lang="fr-FR" dirty="0" smtClean="0"/>
              <a:t>..not </a:t>
            </a:r>
            <a:r>
              <a:rPr lang="fr-FR" dirty="0" err="1" smtClean="0"/>
              <a:t>achieveable</a:t>
            </a:r>
            <a:r>
              <a:rPr lang="fr-FR" dirty="0" smtClean="0"/>
              <a:t> at </a:t>
            </a:r>
            <a:r>
              <a:rPr lang="fr-FR" dirty="0" err="1" smtClean="0"/>
              <a:t>that</a:t>
            </a:r>
            <a:r>
              <a:rPr lang="fr-FR" dirty="0" smtClean="0"/>
              <a:t> time (</a:t>
            </a:r>
            <a:r>
              <a:rPr lang="fr-FR" dirty="0" err="1" smtClean="0"/>
              <a:t>c.f</a:t>
            </a:r>
            <a:r>
              <a:rPr lang="fr-FR" dirty="0" smtClean="0"/>
              <a:t> </a:t>
            </a:r>
            <a:r>
              <a:rPr lang="fr-FR" dirty="0" err="1" smtClean="0"/>
              <a:t>K.Hübner</a:t>
            </a:r>
            <a:r>
              <a:rPr lang="fr-FR" dirty="0" smtClean="0"/>
              <a:t>: ISR for pedestrians)</a:t>
            </a:r>
          </a:p>
          <a:p>
            <a:pPr marL="457200" indent="-457200">
              <a:buFont typeface="+mj-lt"/>
              <a:buAutoNum type="arabicPeriod"/>
            </a:pPr>
            <a:r>
              <a:rPr lang="fr-FR" dirty="0" smtClean="0"/>
              <a:t>Note, </a:t>
            </a:r>
            <a:r>
              <a:rPr lang="fr-FR" dirty="0" err="1" smtClean="0"/>
              <a:t>that</a:t>
            </a:r>
            <a:r>
              <a:rPr lang="fr-FR" dirty="0" smtClean="0"/>
              <a:t> the </a:t>
            </a:r>
            <a:r>
              <a:rPr lang="fr-FR" dirty="0" err="1" smtClean="0"/>
              <a:t>crossing</a:t>
            </a:r>
            <a:r>
              <a:rPr lang="fr-FR" dirty="0" smtClean="0"/>
              <a:t> angle </a:t>
            </a:r>
            <a:r>
              <a:rPr lang="fr-FR" dirty="0" err="1" smtClean="0"/>
              <a:t>was</a:t>
            </a:r>
            <a:r>
              <a:rPr lang="fr-FR" dirty="0" smtClean="0"/>
              <a:t> large in </a:t>
            </a:r>
            <a:r>
              <a:rPr lang="fr-FR" dirty="0" err="1" smtClean="0"/>
              <a:t>order</a:t>
            </a:r>
            <a:r>
              <a:rPr lang="fr-FR" dirty="0" smtClean="0"/>
              <a:t> to house the quads; </a:t>
            </a:r>
          </a:p>
          <a:p>
            <a:pPr marL="457200" indent="-457200">
              <a:buFont typeface="+mj-lt"/>
              <a:buAutoNum type="arabicPeriod"/>
            </a:pPr>
            <a:r>
              <a:rPr lang="fr-FR" dirty="0" err="1" smtClean="0"/>
              <a:t>Despite</a:t>
            </a:r>
            <a:r>
              <a:rPr lang="fr-FR" dirty="0" smtClean="0"/>
              <a:t> </a:t>
            </a:r>
            <a:r>
              <a:rPr lang="fr-FR" dirty="0" err="1" smtClean="0"/>
              <a:t>this</a:t>
            </a:r>
            <a:r>
              <a:rPr lang="fr-FR" dirty="0" smtClean="0"/>
              <a:t> </a:t>
            </a:r>
            <a:r>
              <a:rPr lang="fr-FR" dirty="0" err="1" smtClean="0"/>
              <a:t>difficulty</a:t>
            </a:r>
            <a:r>
              <a:rPr lang="fr-FR" dirty="0" smtClean="0"/>
              <a:t> the </a:t>
            </a:r>
            <a:r>
              <a:rPr lang="fr-FR" dirty="0" err="1" smtClean="0"/>
              <a:t>Luminosity</a:t>
            </a:r>
            <a:r>
              <a:rPr lang="fr-FR" dirty="0" smtClean="0"/>
              <a:t> </a:t>
            </a:r>
            <a:r>
              <a:rPr lang="fr-FR" dirty="0" err="1" smtClean="0"/>
              <a:t>obtained</a:t>
            </a:r>
            <a:r>
              <a:rPr lang="fr-FR" dirty="0" smtClean="0"/>
              <a:t> </a:t>
            </a:r>
            <a:r>
              <a:rPr lang="fr-FR" dirty="0" err="1" smtClean="0"/>
              <a:t>after</a:t>
            </a:r>
            <a:r>
              <a:rPr lang="fr-FR" dirty="0" smtClean="0"/>
              <a:t> </a:t>
            </a:r>
            <a:r>
              <a:rPr lang="fr-FR" dirty="0" err="1" smtClean="0"/>
              <a:t>many</a:t>
            </a:r>
            <a:r>
              <a:rPr lang="fr-FR" dirty="0" smtClean="0"/>
              <a:t> </a:t>
            </a:r>
            <a:r>
              <a:rPr lang="fr-FR" dirty="0" err="1" smtClean="0"/>
              <a:t>years</a:t>
            </a:r>
            <a:r>
              <a:rPr lang="fr-FR" dirty="0" smtClean="0"/>
              <a:t> of </a:t>
            </a:r>
            <a:r>
              <a:rPr lang="fr-FR" dirty="0" err="1" smtClean="0"/>
              <a:t>improvments</a:t>
            </a:r>
            <a:r>
              <a:rPr lang="fr-FR" dirty="0" smtClean="0"/>
              <a:t> </a:t>
            </a:r>
            <a:r>
              <a:rPr lang="fr-FR" dirty="0" err="1" smtClean="0"/>
              <a:t>was</a:t>
            </a:r>
            <a:r>
              <a:rPr lang="fr-FR" dirty="0" smtClean="0"/>
              <a:t> un-</a:t>
            </a:r>
            <a:r>
              <a:rPr lang="fr-FR" dirty="0" err="1" smtClean="0"/>
              <a:t>challendged</a:t>
            </a:r>
            <a:r>
              <a:rPr lang="fr-FR" dirty="0" smtClean="0"/>
              <a:t> for a long time and </a:t>
            </a:r>
            <a:r>
              <a:rPr lang="fr-FR" dirty="0" err="1" smtClean="0"/>
              <a:t>may</a:t>
            </a:r>
            <a:r>
              <a:rPr lang="fr-FR" dirty="0" smtClean="0"/>
              <a:t> </a:t>
            </a:r>
            <a:r>
              <a:rPr lang="fr-FR" dirty="0" err="1" smtClean="0"/>
              <a:t>still</a:t>
            </a:r>
            <a:r>
              <a:rPr lang="fr-FR" dirty="0" smtClean="0"/>
              <a:t> </a:t>
            </a:r>
            <a:r>
              <a:rPr lang="fr-FR" dirty="0" err="1" smtClean="0"/>
              <a:t>be</a:t>
            </a:r>
            <a:r>
              <a:rPr lang="fr-FR" dirty="0" smtClean="0"/>
              <a:t> </a:t>
            </a:r>
            <a:r>
              <a:rPr lang="fr-FR" dirty="0" err="1" smtClean="0"/>
              <a:t>considered</a:t>
            </a:r>
            <a:r>
              <a:rPr lang="fr-FR" dirty="0" smtClean="0"/>
              <a:t> « high » </a:t>
            </a:r>
            <a:r>
              <a:rPr lang="fr-FR" dirty="0" err="1" smtClean="0"/>
              <a:t>these</a:t>
            </a:r>
            <a:r>
              <a:rPr lang="fr-FR" dirty="0" smtClean="0"/>
              <a:t> </a:t>
            </a:r>
            <a:r>
              <a:rPr lang="fr-FR" dirty="0" err="1" smtClean="0"/>
              <a:t>days</a:t>
            </a:r>
            <a:r>
              <a:rPr lang="fr-FR" dirty="0" smtClean="0"/>
              <a:t>.</a:t>
            </a:r>
          </a:p>
          <a:p>
            <a:pPr marL="457200" indent="-457200">
              <a:buFont typeface="+mj-lt"/>
              <a:buAutoNum type="arabicPeriod"/>
            </a:pPr>
            <a:r>
              <a:rPr lang="fr-FR" dirty="0" smtClean="0"/>
              <a:t>And to have an excellent test </a:t>
            </a:r>
            <a:r>
              <a:rPr lang="fr-FR" dirty="0" err="1" smtClean="0"/>
              <a:t>bed</a:t>
            </a:r>
            <a:r>
              <a:rPr lang="fr-FR" dirty="0" smtClean="0"/>
              <a:t> for new </a:t>
            </a:r>
            <a:r>
              <a:rPr lang="fr-FR" dirty="0" err="1" smtClean="0"/>
              <a:t>accelerator</a:t>
            </a:r>
            <a:r>
              <a:rPr lang="fr-FR" dirty="0" smtClean="0"/>
              <a:t> technologies (vacuum, </a:t>
            </a:r>
            <a:r>
              <a:rPr lang="fr-FR" dirty="0" err="1" smtClean="0"/>
              <a:t>impedance</a:t>
            </a:r>
            <a:r>
              <a:rPr lang="fr-FR" dirty="0" smtClean="0"/>
              <a:t>, </a:t>
            </a:r>
            <a:r>
              <a:rPr lang="fr-FR" dirty="0" err="1" smtClean="0"/>
              <a:t>superconducting</a:t>
            </a:r>
            <a:r>
              <a:rPr lang="fr-FR" dirty="0" smtClean="0"/>
              <a:t> </a:t>
            </a:r>
            <a:r>
              <a:rPr lang="fr-FR" dirty="0" err="1" smtClean="0"/>
              <a:t>elements</a:t>
            </a:r>
            <a:r>
              <a:rPr lang="fr-FR" dirty="0" smtClean="0"/>
              <a:t> </a:t>
            </a:r>
            <a:r>
              <a:rPr lang="fr-FR" dirty="0" err="1" smtClean="0"/>
              <a:t>etc</a:t>
            </a:r>
            <a:r>
              <a:rPr lang="fr-FR" dirty="0" smtClean="0"/>
              <a:t>)</a:t>
            </a:r>
          </a:p>
          <a:p>
            <a:pPr marL="457200" indent="-457200">
              <a:buFont typeface="+mj-lt"/>
              <a:buAutoNum type="arabicPeriod"/>
            </a:pPr>
            <a:endParaRPr lang="fr-FR" dirty="0" smtClean="0"/>
          </a:p>
          <a:p>
            <a:pPr marL="457200" indent="-457200">
              <a:buFont typeface="+mj-lt"/>
              <a:buAutoNum type="arabicPeriod"/>
            </a:pPr>
            <a:endParaRPr lang="fr-FR" dirty="0"/>
          </a:p>
        </p:txBody>
      </p:sp>
    </p:spTree>
    <p:extLst>
      <p:ext uri="{BB962C8B-B14F-4D97-AF65-F5344CB8AC3E}">
        <p14:creationId xmlns:p14="http://schemas.microsoft.com/office/powerpoint/2010/main" val="31323697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113FD2C-C528-9843-A47E-540ED6A18F98}"/>
              </a:ext>
            </a:extLst>
          </p:cNvPr>
          <p:cNvSpPr>
            <a:spLocks noGrp="1"/>
          </p:cNvSpPr>
          <p:nvPr>
            <p:ph type="title"/>
          </p:nvPr>
        </p:nvSpPr>
        <p:spPr>
          <a:xfrm>
            <a:off x="685800" y="609600"/>
            <a:ext cx="7772400" cy="731168"/>
          </a:xfrm>
        </p:spPr>
        <p:txBody>
          <a:bodyPr/>
          <a:lstStyle/>
          <a:p>
            <a:r>
              <a:rPr lang="fr-FR" dirty="0" smtClean="0"/>
              <a:t>1.4 The </a:t>
            </a:r>
            <a:r>
              <a:rPr lang="fr-FR" dirty="0" err="1" smtClean="0"/>
              <a:t>timeline</a:t>
            </a:r>
            <a:endParaRPr lang="fr-FR" dirty="0"/>
          </a:p>
        </p:txBody>
      </p:sp>
      <p:sp>
        <p:nvSpPr>
          <p:cNvPr id="3" name="Espace réservé du contenu 2">
            <a:extLst>
              <a:ext uri="{FF2B5EF4-FFF2-40B4-BE49-F238E27FC236}">
                <a16:creationId xmlns:a16="http://schemas.microsoft.com/office/drawing/2014/main" xmlns="" id="{B4DB03A6-099C-A14E-BABF-3A7799BEB522}"/>
              </a:ext>
            </a:extLst>
          </p:cNvPr>
          <p:cNvSpPr>
            <a:spLocks noGrp="1"/>
          </p:cNvSpPr>
          <p:nvPr>
            <p:ph idx="1"/>
          </p:nvPr>
        </p:nvSpPr>
        <p:spPr>
          <a:xfrm>
            <a:off x="685800" y="1556792"/>
            <a:ext cx="7772400" cy="4114800"/>
          </a:xfrm>
        </p:spPr>
        <p:txBody>
          <a:bodyPr/>
          <a:lstStyle/>
          <a:p>
            <a:r>
              <a:rPr lang="fr-FR" dirty="0"/>
              <a:t>Design </a:t>
            </a:r>
            <a:r>
              <a:rPr lang="fr-FR" dirty="0" err="1"/>
              <a:t>from</a:t>
            </a:r>
            <a:r>
              <a:rPr lang="fr-FR" dirty="0"/>
              <a:t> 1960</a:t>
            </a:r>
          </a:p>
          <a:p>
            <a:r>
              <a:rPr lang="fr-FR" dirty="0" err="1"/>
              <a:t>Approval</a:t>
            </a:r>
            <a:r>
              <a:rPr lang="fr-FR" dirty="0"/>
              <a:t> by CERN Council in 1965</a:t>
            </a:r>
          </a:p>
          <a:p>
            <a:r>
              <a:rPr lang="fr-FR" dirty="0"/>
              <a:t>Construction </a:t>
            </a:r>
            <a:r>
              <a:rPr lang="fr-FR" dirty="0" err="1"/>
              <a:t>started</a:t>
            </a:r>
            <a:r>
              <a:rPr lang="fr-FR" dirty="0"/>
              <a:t> </a:t>
            </a:r>
            <a:r>
              <a:rPr lang="fr-FR" dirty="0" smtClean="0"/>
              <a:t>in 1965</a:t>
            </a:r>
          </a:p>
          <a:p>
            <a:pPr lvl="1"/>
            <a:r>
              <a:rPr lang="fr-FR" sz="1800" dirty="0" err="1" smtClean="0"/>
              <a:t>See</a:t>
            </a:r>
            <a:r>
              <a:rPr lang="fr-FR" sz="1800" dirty="0"/>
              <a:t>:</a:t>
            </a:r>
            <a:r>
              <a:rPr lang="fr-FR" sz="1800" dirty="0" smtClean="0"/>
              <a:t> </a:t>
            </a:r>
            <a:r>
              <a:rPr lang="de-AT" sz="1400" dirty="0" smtClean="0"/>
              <a:t>ISR </a:t>
            </a:r>
            <a:r>
              <a:rPr lang="de-AT" sz="1400" dirty="0"/>
              <a:t>Design Report </a:t>
            </a:r>
            <a:r>
              <a:rPr lang="en-GB" sz="1400" dirty="0"/>
              <a:t>1964 </a:t>
            </a:r>
            <a:r>
              <a:rPr lang="de-AT" sz="1400" u="sng" dirty="0">
                <a:hlinkClick r:id="rId2"/>
              </a:rPr>
              <a:t>https://cds.cern.ch/record/110073/files/CM-P00064209.pdf</a:t>
            </a:r>
            <a:endParaRPr lang="fr-FR" sz="1400" dirty="0"/>
          </a:p>
          <a:p>
            <a:r>
              <a:rPr lang="fr-FR" dirty="0"/>
              <a:t>First collisions in </a:t>
            </a:r>
            <a:r>
              <a:rPr lang="fr-FR" dirty="0" err="1"/>
              <a:t>January</a:t>
            </a:r>
            <a:r>
              <a:rPr lang="fr-FR" dirty="0"/>
              <a:t> 1971</a:t>
            </a:r>
          </a:p>
          <a:p>
            <a:r>
              <a:rPr lang="fr-FR" dirty="0"/>
              <a:t>12 </a:t>
            </a:r>
            <a:r>
              <a:rPr lang="fr-FR" dirty="0" err="1"/>
              <a:t>years</a:t>
            </a:r>
            <a:r>
              <a:rPr lang="fr-FR" dirty="0"/>
              <a:t> </a:t>
            </a:r>
            <a:r>
              <a:rPr lang="fr-FR" dirty="0" smtClean="0"/>
              <a:t>of </a:t>
            </a:r>
            <a:r>
              <a:rPr lang="fr-FR" dirty="0" err="1" smtClean="0"/>
              <a:t>highly</a:t>
            </a:r>
            <a:r>
              <a:rPr lang="fr-FR" dirty="0" smtClean="0"/>
              <a:t> efficient </a:t>
            </a:r>
            <a:r>
              <a:rPr lang="fr-FR" dirty="0" err="1"/>
              <a:t>operation</a:t>
            </a:r>
            <a:endParaRPr lang="fr-FR" dirty="0"/>
          </a:p>
          <a:p>
            <a:r>
              <a:rPr lang="fr-FR" dirty="0" err="1"/>
              <a:t>Closed</a:t>
            </a:r>
            <a:r>
              <a:rPr lang="fr-FR" dirty="0"/>
              <a:t> (in </a:t>
            </a:r>
            <a:r>
              <a:rPr lang="fr-FR" dirty="0" err="1"/>
              <a:t>perfect</a:t>
            </a:r>
            <a:r>
              <a:rPr lang="fr-FR" dirty="0"/>
              <a:t> fit) in 1983 in </a:t>
            </a:r>
            <a:r>
              <a:rPr lang="fr-FR" dirty="0" err="1"/>
              <a:t>view</a:t>
            </a:r>
            <a:r>
              <a:rPr lang="fr-FR" dirty="0"/>
              <a:t> of the LEP construction.</a:t>
            </a:r>
          </a:p>
        </p:txBody>
      </p:sp>
      <p:sp>
        <p:nvSpPr>
          <p:cNvPr id="4" name="Espace réservé du pied de page 3">
            <a:extLst>
              <a:ext uri="{FF2B5EF4-FFF2-40B4-BE49-F238E27FC236}">
                <a16:creationId xmlns:a16="http://schemas.microsoft.com/office/drawing/2014/main" xmlns="" id="{08EC97F7-64BD-5C4F-9F08-9B0424B78203}"/>
              </a:ext>
            </a:extLst>
          </p:cNvPr>
          <p:cNvSpPr>
            <a:spLocks noGrp="1"/>
          </p:cNvSpPr>
          <p:nvPr>
            <p:ph type="ftr" sz="quarter" idx="10"/>
          </p:nvPr>
        </p:nvSpPr>
        <p:spPr/>
        <p:txBody>
          <a:bodyPr/>
          <a:lstStyle/>
          <a:p>
            <a:pPr>
              <a:defRPr/>
            </a:pPr>
            <a:r>
              <a:rPr lang="en-GB"/>
              <a:t>Joint US-CERN-Japan-Russia Int. Acc. School 2019</a:t>
            </a:r>
            <a:endParaRPr lang="en-US" dirty="0"/>
          </a:p>
        </p:txBody>
      </p:sp>
      <p:sp>
        <p:nvSpPr>
          <p:cNvPr id="5" name="Espace réservé de la date 4">
            <a:extLst>
              <a:ext uri="{FF2B5EF4-FFF2-40B4-BE49-F238E27FC236}">
                <a16:creationId xmlns:a16="http://schemas.microsoft.com/office/drawing/2014/main" xmlns="" id="{8538ADCA-E170-D94F-B775-CD58A53605BA}"/>
              </a:ext>
            </a:extLst>
          </p:cNvPr>
          <p:cNvSpPr>
            <a:spLocks noGrp="1"/>
          </p:cNvSpPr>
          <p:nvPr>
            <p:ph type="dt" sz="half" idx="11"/>
          </p:nvPr>
        </p:nvSpPr>
        <p:spPr/>
        <p:txBody>
          <a:bodyPr/>
          <a:lstStyle/>
          <a:p>
            <a:pPr>
              <a:defRPr/>
            </a:pPr>
            <a:r>
              <a:rPr lang="en-US" smtClean="0"/>
              <a:t>30.10.2019</a:t>
            </a:r>
            <a:endParaRPr lang="en-US"/>
          </a:p>
        </p:txBody>
      </p:sp>
      <p:sp>
        <p:nvSpPr>
          <p:cNvPr id="6" name="Espace réservé du numéro de diapositive 5">
            <a:extLst>
              <a:ext uri="{FF2B5EF4-FFF2-40B4-BE49-F238E27FC236}">
                <a16:creationId xmlns:a16="http://schemas.microsoft.com/office/drawing/2014/main" xmlns="" id="{7B904564-757B-E34F-ABA7-948FFAAA7A59}"/>
              </a:ext>
            </a:extLst>
          </p:cNvPr>
          <p:cNvSpPr>
            <a:spLocks noGrp="1"/>
          </p:cNvSpPr>
          <p:nvPr>
            <p:ph type="sldNum" sz="quarter" idx="12"/>
          </p:nvPr>
        </p:nvSpPr>
        <p:spPr/>
        <p:txBody>
          <a:bodyPr/>
          <a:lstStyle/>
          <a:p>
            <a:pPr>
              <a:defRPr/>
            </a:pPr>
            <a:fld id="{F53740EC-8B5A-4683-BF14-CBE7C7FA6F61}" type="slidenum">
              <a:rPr lang="en-US" smtClean="0"/>
              <a:pPr>
                <a:defRPr/>
              </a:pPr>
              <a:t>6</a:t>
            </a:fld>
            <a:endParaRPr lang="en-US"/>
          </a:p>
        </p:txBody>
      </p:sp>
    </p:spTree>
    <p:extLst>
      <p:ext uri="{BB962C8B-B14F-4D97-AF65-F5344CB8AC3E}">
        <p14:creationId xmlns:p14="http://schemas.microsoft.com/office/powerpoint/2010/main" val="3632005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F283135-BBDB-8041-B179-E62F1B21D3F9}"/>
              </a:ext>
            </a:extLst>
          </p:cNvPr>
          <p:cNvSpPr>
            <a:spLocks noGrp="1"/>
          </p:cNvSpPr>
          <p:nvPr>
            <p:ph type="title"/>
          </p:nvPr>
        </p:nvSpPr>
        <p:spPr>
          <a:xfrm>
            <a:off x="685800" y="391506"/>
            <a:ext cx="7772400" cy="731168"/>
          </a:xfrm>
        </p:spPr>
        <p:txBody>
          <a:bodyPr/>
          <a:lstStyle/>
          <a:p>
            <a:r>
              <a:rPr lang="fr-FR" dirty="0" smtClean="0"/>
              <a:t>2. Main </a:t>
            </a:r>
            <a:r>
              <a:rPr lang="fr-FR" dirty="0" err="1"/>
              <a:t>parameters</a:t>
            </a:r>
            <a:r>
              <a:rPr lang="fr-FR" dirty="0"/>
              <a:t> (protons)</a:t>
            </a:r>
          </a:p>
        </p:txBody>
      </p:sp>
      <p:sp>
        <p:nvSpPr>
          <p:cNvPr id="4" name="Espace réservé du pied de page 3">
            <a:extLst>
              <a:ext uri="{FF2B5EF4-FFF2-40B4-BE49-F238E27FC236}">
                <a16:creationId xmlns:a16="http://schemas.microsoft.com/office/drawing/2014/main" xmlns="" id="{4AF8FAD3-07FE-484E-AB0A-5F908928B0B8}"/>
              </a:ext>
            </a:extLst>
          </p:cNvPr>
          <p:cNvSpPr>
            <a:spLocks noGrp="1"/>
          </p:cNvSpPr>
          <p:nvPr>
            <p:ph type="ftr" sz="quarter" idx="10"/>
          </p:nvPr>
        </p:nvSpPr>
        <p:spPr/>
        <p:txBody>
          <a:bodyPr/>
          <a:lstStyle/>
          <a:p>
            <a:pPr>
              <a:defRPr/>
            </a:pPr>
            <a:r>
              <a:rPr lang="en-GB"/>
              <a:t>Joint US-CERN-Japan-Russia Int. Acc. School 2019</a:t>
            </a:r>
            <a:endParaRPr lang="en-US" dirty="0"/>
          </a:p>
        </p:txBody>
      </p:sp>
      <p:sp>
        <p:nvSpPr>
          <p:cNvPr id="5" name="Espace réservé de la date 4">
            <a:extLst>
              <a:ext uri="{FF2B5EF4-FFF2-40B4-BE49-F238E27FC236}">
                <a16:creationId xmlns:a16="http://schemas.microsoft.com/office/drawing/2014/main" xmlns="" id="{4C712254-A882-9B46-ADD6-ADE5D5BC50D2}"/>
              </a:ext>
            </a:extLst>
          </p:cNvPr>
          <p:cNvSpPr>
            <a:spLocks noGrp="1"/>
          </p:cNvSpPr>
          <p:nvPr>
            <p:ph type="dt" sz="half" idx="11"/>
          </p:nvPr>
        </p:nvSpPr>
        <p:spPr/>
        <p:txBody>
          <a:bodyPr/>
          <a:lstStyle/>
          <a:p>
            <a:pPr>
              <a:defRPr/>
            </a:pPr>
            <a:r>
              <a:rPr lang="en-US" smtClean="0"/>
              <a:t>30.10.2019</a:t>
            </a:r>
            <a:endParaRPr lang="en-US"/>
          </a:p>
        </p:txBody>
      </p:sp>
      <p:sp>
        <p:nvSpPr>
          <p:cNvPr id="6" name="Espace réservé du numéro de diapositive 5">
            <a:extLst>
              <a:ext uri="{FF2B5EF4-FFF2-40B4-BE49-F238E27FC236}">
                <a16:creationId xmlns:a16="http://schemas.microsoft.com/office/drawing/2014/main" xmlns="" id="{3F65090C-B277-C84A-8308-20723C5ACB2B}"/>
              </a:ext>
            </a:extLst>
          </p:cNvPr>
          <p:cNvSpPr>
            <a:spLocks noGrp="1"/>
          </p:cNvSpPr>
          <p:nvPr>
            <p:ph type="sldNum" sz="quarter" idx="12"/>
          </p:nvPr>
        </p:nvSpPr>
        <p:spPr/>
        <p:txBody>
          <a:bodyPr/>
          <a:lstStyle/>
          <a:p>
            <a:pPr>
              <a:defRPr/>
            </a:pPr>
            <a:fld id="{F53740EC-8B5A-4683-BF14-CBE7C7FA6F61}" type="slidenum">
              <a:rPr lang="en-US" smtClean="0"/>
              <a:pPr>
                <a:defRPr/>
              </a:pPr>
              <a:t>7</a:t>
            </a:fld>
            <a:endParaRPr lang="en-US"/>
          </a:p>
        </p:txBody>
      </p:sp>
      <p:graphicFrame>
        <p:nvGraphicFramePr>
          <p:cNvPr id="11" name="Espace réservé du contenu 10">
            <a:extLst>
              <a:ext uri="{FF2B5EF4-FFF2-40B4-BE49-F238E27FC236}">
                <a16:creationId xmlns:a16="http://schemas.microsoft.com/office/drawing/2014/main" xmlns="" id="{2DFBC6A3-3A3D-D441-AEF5-ACA53AF5A009}"/>
              </a:ext>
            </a:extLst>
          </p:cNvPr>
          <p:cNvGraphicFramePr>
            <a:graphicFrameLocks noGrp="1"/>
          </p:cNvGraphicFramePr>
          <p:nvPr>
            <p:ph idx="1"/>
            <p:extLst>
              <p:ext uri="{D42A27DB-BD31-4B8C-83A1-F6EECF244321}">
                <p14:modId xmlns:p14="http://schemas.microsoft.com/office/powerpoint/2010/main" val="411436675"/>
              </p:ext>
            </p:extLst>
          </p:nvPr>
        </p:nvGraphicFramePr>
        <p:xfrm>
          <a:off x="639696" y="1196754"/>
          <a:ext cx="7954540" cy="4023360"/>
        </p:xfrm>
        <a:graphic>
          <a:graphicData uri="http://schemas.openxmlformats.org/drawingml/2006/table">
            <a:tbl>
              <a:tblPr firstRow="1" bandRow="1">
                <a:tableStyleId>{5C22544A-7EE6-4342-B048-85BDC9FD1C3A}</a:tableStyleId>
              </a:tblPr>
              <a:tblGrid>
                <a:gridCol w="1590908">
                  <a:extLst>
                    <a:ext uri="{9D8B030D-6E8A-4147-A177-3AD203B41FA5}">
                      <a16:colId xmlns:a16="http://schemas.microsoft.com/office/drawing/2014/main" xmlns="" val="872382028"/>
                    </a:ext>
                  </a:extLst>
                </a:gridCol>
                <a:gridCol w="1590908">
                  <a:extLst>
                    <a:ext uri="{9D8B030D-6E8A-4147-A177-3AD203B41FA5}">
                      <a16:colId xmlns:a16="http://schemas.microsoft.com/office/drawing/2014/main" xmlns="" val="2109524135"/>
                    </a:ext>
                  </a:extLst>
                </a:gridCol>
                <a:gridCol w="1748388">
                  <a:extLst>
                    <a:ext uri="{9D8B030D-6E8A-4147-A177-3AD203B41FA5}">
                      <a16:colId xmlns:a16="http://schemas.microsoft.com/office/drawing/2014/main" xmlns="" val="1199170241"/>
                    </a:ext>
                  </a:extLst>
                </a:gridCol>
                <a:gridCol w="1433428">
                  <a:extLst>
                    <a:ext uri="{9D8B030D-6E8A-4147-A177-3AD203B41FA5}">
                      <a16:colId xmlns:a16="http://schemas.microsoft.com/office/drawing/2014/main" xmlns="" val="2721117277"/>
                    </a:ext>
                  </a:extLst>
                </a:gridCol>
                <a:gridCol w="1590908">
                  <a:extLst>
                    <a:ext uri="{9D8B030D-6E8A-4147-A177-3AD203B41FA5}">
                      <a16:colId xmlns:a16="http://schemas.microsoft.com/office/drawing/2014/main" xmlns="" val="4049540445"/>
                    </a:ext>
                  </a:extLst>
                </a:gridCol>
              </a:tblGrid>
              <a:tr h="336037">
                <a:tc>
                  <a:txBody>
                    <a:bodyPr/>
                    <a:lstStyle/>
                    <a:p>
                      <a:endParaRPr lang="fr-FR" dirty="0"/>
                    </a:p>
                  </a:txBody>
                  <a:tcPr/>
                </a:tc>
                <a:tc>
                  <a:txBody>
                    <a:bodyPr/>
                    <a:lstStyle/>
                    <a:p>
                      <a:r>
                        <a:rPr lang="fr-FR" dirty="0"/>
                        <a:t>Nominal</a:t>
                      </a:r>
                    </a:p>
                  </a:txBody>
                  <a:tcPr/>
                </a:tc>
                <a:tc>
                  <a:txBody>
                    <a:bodyPr/>
                    <a:lstStyle/>
                    <a:p>
                      <a:r>
                        <a:rPr lang="fr-FR" dirty="0" err="1"/>
                        <a:t>Achieved</a:t>
                      </a:r>
                      <a:endParaRPr lang="fr-FR" dirty="0"/>
                    </a:p>
                  </a:txBody>
                  <a:tcPr/>
                </a:tc>
                <a:tc>
                  <a:txBody>
                    <a:bodyPr/>
                    <a:lstStyle/>
                    <a:p>
                      <a:r>
                        <a:rPr lang="fr-FR" dirty="0"/>
                        <a:t>unit</a:t>
                      </a:r>
                    </a:p>
                  </a:txBody>
                  <a:tcPr/>
                </a:tc>
                <a:tc>
                  <a:txBody>
                    <a:bodyPr/>
                    <a:lstStyle/>
                    <a:p>
                      <a:endParaRPr lang="fr-FR"/>
                    </a:p>
                  </a:txBody>
                  <a:tcPr/>
                </a:tc>
                <a:extLst>
                  <a:ext uri="{0D108BD9-81ED-4DB2-BD59-A6C34878D82A}">
                    <a16:rowId xmlns:a16="http://schemas.microsoft.com/office/drawing/2014/main" xmlns="" val="3776876237"/>
                  </a:ext>
                </a:extLst>
              </a:tr>
              <a:tr h="336037">
                <a:tc>
                  <a:txBody>
                    <a:bodyPr/>
                    <a:lstStyle/>
                    <a:p>
                      <a:r>
                        <a:rPr lang="fr-FR" dirty="0" err="1"/>
                        <a:t>Circumference</a:t>
                      </a:r>
                      <a:endParaRPr lang="fr-FR" dirty="0"/>
                    </a:p>
                  </a:txBody>
                  <a:tcPr/>
                </a:tc>
                <a:tc>
                  <a:txBody>
                    <a:bodyPr/>
                    <a:lstStyle/>
                    <a:p>
                      <a:r>
                        <a:rPr lang="fr-FR" dirty="0" smtClean="0"/>
                        <a:t>942.637 (2</a:t>
                      </a:r>
                      <a:r>
                        <a:rPr lang="el-GR" dirty="0" smtClean="0"/>
                        <a:t>π</a:t>
                      </a:r>
                      <a:r>
                        <a:rPr lang="en-GB" dirty="0" smtClean="0"/>
                        <a:t>R)</a:t>
                      </a:r>
                      <a:endParaRPr lang="fr-FR" dirty="0"/>
                    </a:p>
                  </a:txBody>
                  <a:tcPr/>
                </a:tc>
                <a:tc>
                  <a:txBody>
                    <a:bodyPr/>
                    <a:lstStyle/>
                    <a:p>
                      <a:r>
                        <a:rPr lang="fr-FR" dirty="0" smtClean="0"/>
                        <a:t>=3/2</a:t>
                      </a:r>
                      <a:r>
                        <a:rPr lang="fr-FR" baseline="0" dirty="0" smtClean="0"/>
                        <a:t> times PS</a:t>
                      </a:r>
                      <a:endParaRPr lang="fr-FR" dirty="0"/>
                    </a:p>
                  </a:txBody>
                  <a:tcPr/>
                </a:tc>
                <a:tc>
                  <a:txBody>
                    <a:bodyPr/>
                    <a:lstStyle/>
                    <a:p>
                      <a:r>
                        <a:rPr lang="fr-FR" dirty="0"/>
                        <a:t>m</a:t>
                      </a:r>
                    </a:p>
                  </a:txBody>
                  <a:tcPr/>
                </a:tc>
                <a:tc>
                  <a:txBody>
                    <a:bodyPr/>
                    <a:lstStyle/>
                    <a:p>
                      <a:endParaRPr lang="fr-FR"/>
                    </a:p>
                  </a:txBody>
                  <a:tcPr/>
                </a:tc>
                <a:extLst>
                  <a:ext uri="{0D108BD9-81ED-4DB2-BD59-A6C34878D82A}">
                    <a16:rowId xmlns:a16="http://schemas.microsoft.com/office/drawing/2014/main" xmlns="" val="2005723217"/>
                  </a:ext>
                </a:extLst>
              </a:tr>
              <a:tr h="840093">
                <a:tc>
                  <a:txBody>
                    <a:bodyPr/>
                    <a:lstStyle/>
                    <a:p>
                      <a:r>
                        <a:rPr lang="fr-FR" dirty="0" err="1"/>
                        <a:t>Beam</a:t>
                      </a:r>
                      <a:r>
                        <a:rPr lang="fr-FR" dirty="0"/>
                        <a:t> </a:t>
                      </a:r>
                      <a:r>
                        <a:rPr lang="fr-FR" dirty="0" err="1"/>
                        <a:t>momentum</a:t>
                      </a:r>
                      <a:endParaRPr lang="fr-FR" dirty="0"/>
                    </a:p>
                  </a:txBody>
                  <a:tcPr/>
                </a:tc>
                <a:tc>
                  <a:txBody>
                    <a:bodyPr/>
                    <a:lstStyle/>
                    <a:p>
                      <a:r>
                        <a:rPr lang="fr-FR" dirty="0"/>
                        <a:t>26</a:t>
                      </a:r>
                    </a:p>
                  </a:txBody>
                  <a:tcPr/>
                </a:tc>
                <a:tc>
                  <a:txBody>
                    <a:bodyPr/>
                    <a:lstStyle/>
                    <a:p>
                      <a:r>
                        <a:rPr lang="fr-FR" dirty="0"/>
                        <a:t>31</a:t>
                      </a:r>
                    </a:p>
                  </a:txBody>
                  <a:tcPr/>
                </a:tc>
                <a:tc>
                  <a:txBody>
                    <a:bodyPr/>
                    <a:lstStyle/>
                    <a:p>
                      <a:r>
                        <a:rPr lang="fr-FR" dirty="0" err="1"/>
                        <a:t>GeV</a:t>
                      </a:r>
                      <a:r>
                        <a:rPr lang="fr-FR" dirty="0"/>
                        <a:t>/c</a:t>
                      </a:r>
                    </a:p>
                  </a:txBody>
                  <a:tcPr/>
                </a:tc>
                <a:tc>
                  <a:txBody>
                    <a:bodyPr/>
                    <a:lstStyle/>
                    <a:p>
                      <a:r>
                        <a:rPr lang="fr-FR" dirty="0"/>
                        <a:t>Phase </a:t>
                      </a:r>
                      <a:r>
                        <a:rPr lang="fr-FR" dirty="0" err="1"/>
                        <a:t>displacement</a:t>
                      </a:r>
                      <a:r>
                        <a:rPr lang="fr-FR" dirty="0"/>
                        <a:t> </a:t>
                      </a:r>
                      <a:r>
                        <a:rPr lang="fr-FR" dirty="0" err="1"/>
                        <a:t>acceleration</a:t>
                      </a:r>
                      <a:endParaRPr lang="fr-FR" dirty="0"/>
                    </a:p>
                  </a:txBody>
                  <a:tcPr/>
                </a:tc>
                <a:extLst>
                  <a:ext uri="{0D108BD9-81ED-4DB2-BD59-A6C34878D82A}">
                    <a16:rowId xmlns:a16="http://schemas.microsoft.com/office/drawing/2014/main" xmlns="" val="386186450"/>
                  </a:ext>
                </a:extLst>
              </a:tr>
              <a:tr h="588065">
                <a:tc>
                  <a:txBody>
                    <a:bodyPr/>
                    <a:lstStyle/>
                    <a:p>
                      <a:r>
                        <a:rPr lang="fr-FR" dirty="0" err="1"/>
                        <a:t>Beam</a:t>
                      </a:r>
                      <a:r>
                        <a:rPr lang="fr-FR" dirty="0"/>
                        <a:t> </a:t>
                      </a:r>
                      <a:r>
                        <a:rPr lang="fr-FR" dirty="0" err="1"/>
                        <a:t>current</a:t>
                      </a:r>
                      <a:endParaRPr lang="fr-FR" dirty="0"/>
                    </a:p>
                  </a:txBody>
                  <a:tcPr/>
                </a:tc>
                <a:tc>
                  <a:txBody>
                    <a:bodyPr/>
                    <a:lstStyle/>
                    <a:p>
                      <a:r>
                        <a:rPr lang="fr-FR" dirty="0" smtClean="0"/>
                        <a:t>2</a:t>
                      </a:r>
                      <a:r>
                        <a:rPr lang="fr-FR" baseline="0" dirty="0" smtClean="0"/>
                        <a:t> x 20</a:t>
                      </a:r>
                      <a:endParaRPr lang="fr-FR" dirty="0"/>
                    </a:p>
                  </a:txBody>
                  <a:tcPr/>
                </a:tc>
                <a:tc>
                  <a:txBody>
                    <a:bodyPr/>
                    <a:lstStyle/>
                    <a:p>
                      <a:r>
                        <a:rPr lang="fr-FR" dirty="0"/>
                        <a:t>57</a:t>
                      </a:r>
                    </a:p>
                  </a:txBody>
                  <a:tcPr/>
                </a:tc>
                <a:tc>
                  <a:txBody>
                    <a:bodyPr/>
                    <a:lstStyle/>
                    <a:p>
                      <a:r>
                        <a:rPr lang="fr-FR" dirty="0"/>
                        <a:t>A</a:t>
                      </a:r>
                    </a:p>
                  </a:txBody>
                  <a:tcPr/>
                </a:tc>
                <a:tc>
                  <a:txBody>
                    <a:bodyPr/>
                    <a:lstStyle/>
                    <a:p>
                      <a:r>
                        <a:rPr lang="fr-FR" dirty="0" err="1"/>
                        <a:t>Space</a:t>
                      </a:r>
                      <a:r>
                        <a:rPr lang="fr-FR" dirty="0"/>
                        <a:t> charge control</a:t>
                      </a:r>
                    </a:p>
                  </a:txBody>
                  <a:tcPr/>
                </a:tc>
                <a:extLst>
                  <a:ext uri="{0D108BD9-81ED-4DB2-BD59-A6C34878D82A}">
                    <a16:rowId xmlns:a16="http://schemas.microsoft.com/office/drawing/2014/main" xmlns="" val="2943046977"/>
                  </a:ext>
                </a:extLst>
              </a:tr>
              <a:tr h="588065">
                <a:tc>
                  <a:txBody>
                    <a:bodyPr/>
                    <a:lstStyle/>
                    <a:p>
                      <a:r>
                        <a:rPr lang="fr-FR" dirty="0" err="1"/>
                        <a:t>Beam</a:t>
                      </a:r>
                      <a:r>
                        <a:rPr lang="fr-FR" dirty="0"/>
                        <a:t> charge</a:t>
                      </a:r>
                    </a:p>
                  </a:txBody>
                  <a:tcPr/>
                </a:tc>
                <a:tc>
                  <a:txBody>
                    <a:bodyPr/>
                    <a:lstStyle/>
                    <a:p>
                      <a:r>
                        <a:rPr lang="fr-FR" dirty="0" smtClean="0"/>
                        <a:t>4 x 10</a:t>
                      </a:r>
                      <a:r>
                        <a:rPr lang="fr-FR" baseline="30000" dirty="0" smtClean="0"/>
                        <a:t>14</a:t>
                      </a:r>
                      <a:endParaRPr lang="fr-FR" baseline="30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≈10</a:t>
                      </a:r>
                      <a:r>
                        <a:rPr lang="fr-FR" baseline="30000" dirty="0" smtClean="0"/>
                        <a:t>15</a:t>
                      </a:r>
                    </a:p>
                    <a:p>
                      <a:endParaRPr lang="fr-FR" dirty="0"/>
                    </a:p>
                  </a:txBody>
                  <a:tcPr/>
                </a:tc>
                <a:tc>
                  <a:txBody>
                    <a:bodyPr/>
                    <a:lstStyle/>
                    <a:p>
                      <a:r>
                        <a:rPr lang="fr-FR" sz="1800" baseline="30000" dirty="0" err="1" smtClean="0"/>
                        <a:t>elementary</a:t>
                      </a:r>
                      <a:r>
                        <a:rPr lang="fr-FR" sz="1800" baseline="30000" dirty="0" smtClean="0"/>
                        <a:t> charge of a proton</a:t>
                      </a:r>
                      <a:endParaRPr lang="fr-FR" sz="1800" baseline="30000" dirty="0"/>
                    </a:p>
                  </a:txBody>
                  <a:tcPr/>
                </a:tc>
                <a:tc>
                  <a:txBody>
                    <a:bodyPr/>
                    <a:lstStyle/>
                    <a:p>
                      <a:endParaRPr lang="fr-FR" dirty="0"/>
                    </a:p>
                  </a:txBody>
                  <a:tcPr/>
                </a:tc>
                <a:extLst>
                  <a:ext uri="{0D108BD9-81ED-4DB2-BD59-A6C34878D82A}">
                    <a16:rowId xmlns:a16="http://schemas.microsoft.com/office/drawing/2014/main" xmlns="" val="4052472865"/>
                  </a:ext>
                </a:extLst>
              </a:tr>
              <a:tr h="672074">
                <a:tc>
                  <a:txBody>
                    <a:bodyPr/>
                    <a:lstStyle/>
                    <a:p>
                      <a:r>
                        <a:rPr lang="fr-FR" dirty="0" err="1"/>
                        <a:t>Luminosity</a:t>
                      </a:r>
                      <a:r>
                        <a:rPr lang="fr-FR" dirty="0"/>
                        <a:t> (p)</a:t>
                      </a:r>
                    </a:p>
                  </a:txBody>
                  <a:tcPr/>
                </a:tc>
                <a:tc>
                  <a:txBody>
                    <a:bodyPr/>
                    <a:lstStyle/>
                    <a:p>
                      <a:r>
                        <a:rPr lang="fr-FR" baseline="0" dirty="0" smtClean="0"/>
                        <a:t>4x10</a:t>
                      </a:r>
                      <a:r>
                        <a:rPr lang="fr-FR" baseline="30000" dirty="0" smtClean="0"/>
                        <a:t>30 </a:t>
                      </a:r>
                      <a:r>
                        <a:rPr lang="fr-FR" baseline="0" dirty="0" smtClean="0"/>
                        <a:t>cm</a:t>
                      </a:r>
                      <a:r>
                        <a:rPr lang="fr-FR" baseline="30000" dirty="0" smtClean="0"/>
                        <a:t>-2 </a:t>
                      </a:r>
                      <a:r>
                        <a:rPr lang="fr-FR" baseline="0" dirty="0" smtClean="0"/>
                        <a:t>s</a:t>
                      </a:r>
                      <a:r>
                        <a:rPr lang="fr-FR" baseline="30000" dirty="0" smtClean="0"/>
                        <a:t>-1</a:t>
                      </a:r>
                      <a:endParaRPr lang="fr-FR" baseline="30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smtClean="0"/>
                        <a:t>1.4 x 10</a:t>
                      </a:r>
                      <a:r>
                        <a:rPr lang="fr-FR" baseline="30000" dirty="0" smtClean="0"/>
                        <a:t>32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smtClean="0"/>
                        <a:t>In the </a:t>
                      </a:r>
                      <a:r>
                        <a:rPr lang="fr-FR" sz="1200" dirty="0" err="1" smtClean="0"/>
                        <a:t>superconducting</a:t>
                      </a:r>
                      <a:r>
                        <a:rPr lang="fr-FR" sz="1200" dirty="0" smtClean="0"/>
                        <a:t> </a:t>
                      </a:r>
                      <a:r>
                        <a:rPr lang="fr-FR" sz="1200" dirty="0" err="1" smtClean="0"/>
                        <a:t>low</a:t>
                      </a:r>
                      <a:r>
                        <a:rPr lang="fr-FR" sz="1200" dirty="0" smtClean="0"/>
                        <a:t> beta section</a:t>
                      </a:r>
                      <a:endParaRPr lang="fr-FR"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smtClean="0"/>
                        <a:t>cm</a:t>
                      </a:r>
                      <a:r>
                        <a:rPr lang="fr-FR" baseline="30000" dirty="0" smtClean="0"/>
                        <a:t>-2 </a:t>
                      </a:r>
                      <a:r>
                        <a:rPr lang="fr-FR" baseline="0" dirty="0" smtClean="0"/>
                        <a:t>s</a:t>
                      </a:r>
                      <a:r>
                        <a:rPr lang="fr-FR" baseline="30000" dirty="0" smtClean="0"/>
                        <a:t>-1</a:t>
                      </a:r>
                    </a:p>
                    <a:p>
                      <a:endParaRPr lang="fr-FR" dirty="0"/>
                    </a:p>
                  </a:txBody>
                  <a:tcPr/>
                </a:tc>
                <a:tc>
                  <a:txBody>
                    <a:bodyPr/>
                    <a:lstStyle/>
                    <a:p>
                      <a:endParaRPr lang="fr-FR"/>
                    </a:p>
                  </a:txBody>
                  <a:tcPr/>
                </a:tc>
                <a:extLst>
                  <a:ext uri="{0D108BD9-81ED-4DB2-BD59-A6C34878D82A}">
                    <a16:rowId xmlns:a16="http://schemas.microsoft.com/office/drawing/2014/main" xmlns="" val="1922834714"/>
                  </a:ext>
                </a:extLst>
              </a:tr>
              <a:tr h="336037">
                <a:tc>
                  <a:txBody>
                    <a:bodyPr/>
                    <a:lstStyle/>
                    <a:p>
                      <a:r>
                        <a:rPr lang="fr-FR" dirty="0" err="1"/>
                        <a:t>Beam</a:t>
                      </a:r>
                      <a:r>
                        <a:rPr lang="fr-FR" dirty="0"/>
                        <a:t> structure</a:t>
                      </a:r>
                    </a:p>
                  </a:txBody>
                  <a:tcPr/>
                </a:tc>
                <a:tc>
                  <a:txBody>
                    <a:bodyPr/>
                    <a:lstStyle/>
                    <a:p>
                      <a:r>
                        <a:rPr lang="fr-FR" dirty="0" err="1"/>
                        <a:t>coasting</a:t>
                      </a:r>
                      <a:endParaRPr lang="fr-FR" dirty="0"/>
                    </a:p>
                  </a:txBody>
                  <a:tcPr/>
                </a:tc>
                <a:tc>
                  <a:txBody>
                    <a:bodyPr/>
                    <a:lstStyle/>
                    <a:p>
                      <a:endParaRPr lang="fr-FR"/>
                    </a:p>
                  </a:txBody>
                  <a:tcPr/>
                </a:tc>
                <a:tc>
                  <a:txBody>
                    <a:bodyPr/>
                    <a:lstStyle/>
                    <a:p>
                      <a:endParaRPr lang="fr-FR"/>
                    </a:p>
                  </a:txBody>
                  <a:tcPr/>
                </a:tc>
                <a:tc>
                  <a:txBody>
                    <a:bodyPr/>
                    <a:lstStyle/>
                    <a:p>
                      <a:endParaRPr lang="fr-FR" dirty="0"/>
                    </a:p>
                  </a:txBody>
                  <a:tcPr/>
                </a:tc>
                <a:extLst>
                  <a:ext uri="{0D108BD9-81ED-4DB2-BD59-A6C34878D82A}">
                    <a16:rowId xmlns:a16="http://schemas.microsoft.com/office/drawing/2014/main" xmlns="" val="3961136561"/>
                  </a:ext>
                </a:extLst>
              </a:tr>
            </a:tbl>
          </a:graphicData>
        </a:graphic>
      </p:graphicFrame>
      <p:sp>
        <p:nvSpPr>
          <p:cNvPr id="3" name="TextBox 2"/>
          <p:cNvSpPr txBox="1"/>
          <p:nvPr/>
        </p:nvSpPr>
        <p:spPr>
          <a:xfrm>
            <a:off x="637856" y="5373216"/>
            <a:ext cx="8097912" cy="830997"/>
          </a:xfrm>
          <a:prstGeom prst="rect">
            <a:avLst/>
          </a:prstGeom>
          <a:noFill/>
        </p:spPr>
        <p:txBody>
          <a:bodyPr wrap="square" rtlCol="0">
            <a:spAutoFit/>
          </a:bodyPr>
          <a:lstStyle/>
          <a:p>
            <a:r>
              <a:rPr lang="en-GB" sz="1600" dirty="0" smtClean="0"/>
              <a:t>In this parameter list one can nicely see the “explosion” in performance, related to several factors (discussed in the following slides); maybe this experience can help also for NICA,</a:t>
            </a:r>
          </a:p>
          <a:p>
            <a:r>
              <a:rPr lang="en-GB" sz="1600" dirty="0"/>
              <a:t>a</a:t>
            </a:r>
            <a:r>
              <a:rPr lang="en-GB" sz="1600" dirty="0" smtClean="0"/>
              <a:t>s some numbers are not so far apart</a:t>
            </a:r>
            <a:endParaRPr lang="en-GB" sz="1600" dirty="0"/>
          </a:p>
        </p:txBody>
      </p:sp>
    </p:spTree>
    <p:extLst>
      <p:ext uri="{BB962C8B-B14F-4D97-AF65-F5344CB8AC3E}">
        <p14:creationId xmlns:p14="http://schemas.microsoft.com/office/powerpoint/2010/main" val="36256184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F283135-BBDB-8041-B179-E62F1B21D3F9}"/>
              </a:ext>
            </a:extLst>
          </p:cNvPr>
          <p:cNvSpPr>
            <a:spLocks noGrp="1"/>
          </p:cNvSpPr>
          <p:nvPr>
            <p:ph type="title"/>
          </p:nvPr>
        </p:nvSpPr>
        <p:spPr>
          <a:xfrm>
            <a:off x="594730" y="465944"/>
            <a:ext cx="7863470" cy="443136"/>
          </a:xfrm>
        </p:spPr>
        <p:txBody>
          <a:bodyPr/>
          <a:lstStyle/>
          <a:p>
            <a:r>
              <a:rPr lang="fr-FR" sz="2800" dirty="0" smtClean="0"/>
              <a:t> 3. Challenges and </a:t>
            </a:r>
            <a:r>
              <a:rPr lang="fr-FR" sz="2800" dirty="0" err="1" smtClean="0"/>
              <a:t>related</a:t>
            </a:r>
            <a:r>
              <a:rPr lang="fr-FR" sz="2800" dirty="0" smtClean="0"/>
              <a:t> solutions I</a:t>
            </a:r>
            <a:endParaRPr lang="fr-FR" sz="2800" dirty="0"/>
          </a:p>
        </p:txBody>
      </p:sp>
      <p:sp>
        <p:nvSpPr>
          <p:cNvPr id="4" name="Espace réservé du pied de page 3">
            <a:extLst>
              <a:ext uri="{FF2B5EF4-FFF2-40B4-BE49-F238E27FC236}">
                <a16:creationId xmlns:a16="http://schemas.microsoft.com/office/drawing/2014/main" xmlns="" id="{4AF8FAD3-07FE-484E-AB0A-5F908928B0B8}"/>
              </a:ext>
            </a:extLst>
          </p:cNvPr>
          <p:cNvSpPr>
            <a:spLocks noGrp="1"/>
          </p:cNvSpPr>
          <p:nvPr>
            <p:ph type="ftr" sz="quarter" idx="10"/>
          </p:nvPr>
        </p:nvSpPr>
        <p:spPr/>
        <p:txBody>
          <a:bodyPr/>
          <a:lstStyle/>
          <a:p>
            <a:pPr>
              <a:defRPr/>
            </a:pPr>
            <a:r>
              <a:rPr lang="en-GB"/>
              <a:t>Joint US-CERN-Japan-Russia Int. Acc. School 2019</a:t>
            </a:r>
            <a:endParaRPr lang="en-US" dirty="0"/>
          </a:p>
        </p:txBody>
      </p:sp>
      <p:sp>
        <p:nvSpPr>
          <p:cNvPr id="5" name="Espace réservé de la date 4">
            <a:extLst>
              <a:ext uri="{FF2B5EF4-FFF2-40B4-BE49-F238E27FC236}">
                <a16:creationId xmlns:a16="http://schemas.microsoft.com/office/drawing/2014/main" xmlns="" id="{4C712254-A882-9B46-ADD6-ADE5D5BC50D2}"/>
              </a:ext>
            </a:extLst>
          </p:cNvPr>
          <p:cNvSpPr>
            <a:spLocks noGrp="1"/>
          </p:cNvSpPr>
          <p:nvPr>
            <p:ph type="dt" sz="half" idx="11"/>
          </p:nvPr>
        </p:nvSpPr>
        <p:spPr/>
        <p:txBody>
          <a:bodyPr/>
          <a:lstStyle/>
          <a:p>
            <a:pPr>
              <a:defRPr/>
            </a:pPr>
            <a:r>
              <a:rPr lang="en-US" smtClean="0"/>
              <a:t>30.10.2019</a:t>
            </a:r>
            <a:endParaRPr lang="en-US"/>
          </a:p>
        </p:txBody>
      </p:sp>
      <p:sp>
        <p:nvSpPr>
          <p:cNvPr id="6" name="Espace réservé du numéro de diapositive 5">
            <a:extLst>
              <a:ext uri="{FF2B5EF4-FFF2-40B4-BE49-F238E27FC236}">
                <a16:creationId xmlns:a16="http://schemas.microsoft.com/office/drawing/2014/main" xmlns="" id="{3F65090C-B277-C84A-8308-20723C5ACB2B}"/>
              </a:ext>
            </a:extLst>
          </p:cNvPr>
          <p:cNvSpPr>
            <a:spLocks noGrp="1"/>
          </p:cNvSpPr>
          <p:nvPr>
            <p:ph type="sldNum" sz="quarter" idx="12"/>
          </p:nvPr>
        </p:nvSpPr>
        <p:spPr/>
        <p:txBody>
          <a:bodyPr/>
          <a:lstStyle/>
          <a:p>
            <a:pPr>
              <a:defRPr/>
            </a:pPr>
            <a:fld id="{F53740EC-8B5A-4683-BF14-CBE7C7FA6F61}" type="slidenum">
              <a:rPr lang="en-US" smtClean="0"/>
              <a:pPr>
                <a:defRPr/>
              </a:pPr>
              <a:t>8</a:t>
            </a:fld>
            <a:endParaRPr lang="en-US"/>
          </a:p>
        </p:txBody>
      </p:sp>
      <p:sp>
        <p:nvSpPr>
          <p:cNvPr id="7" name="Content Placeholder 6"/>
          <p:cNvSpPr>
            <a:spLocks noGrp="1"/>
          </p:cNvSpPr>
          <p:nvPr>
            <p:ph idx="1"/>
          </p:nvPr>
        </p:nvSpPr>
        <p:spPr>
          <a:xfrm>
            <a:off x="594730" y="980728"/>
            <a:ext cx="7954540" cy="5472608"/>
          </a:xfrm>
        </p:spPr>
        <p:txBody>
          <a:bodyPr/>
          <a:lstStyle/>
          <a:p>
            <a:pPr marL="457200" lvl="1" indent="0">
              <a:buNone/>
            </a:pPr>
            <a:r>
              <a:rPr lang="en-GB" sz="2000" dirty="0" smtClean="0"/>
              <a:t>The ISR was not easy to operate (with protons) compared to LEP (electrons)</a:t>
            </a:r>
          </a:p>
          <a:p>
            <a:pPr lvl="2"/>
            <a:r>
              <a:rPr lang="en-GB" sz="1600" dirty="0" smtClean="0"/>
              <a:t>The beam was always close to the transverse stability limit for currents &gt; 20A</a:t>
            </a:r>
          </a:p>
          <a:p>
            <a:pPr lvl="2"/>
            <a:r>
              <a:rPr lang="en-GB" sz="1600" dirty="0" smtClean="0"/>
              <a:t>Beam losses during filling, acceleration and physics runs were not uncommon</a:t>
            </a:r>
          </a:p>
          <a:p>
            <a:pPr lvl="2"/>
            <a:r>
              <a:rPr lang="en-GB" sz="1600" dirty="0" smtClean="0"/>
              <a:t>Thus there was a strong and proactive motivation to improve on stability </a:t>
            </a:r>
          </a:p>
          <a:p>
            <a:pPr lvl="3"/>
            <a:r>
              <a:rPr lang="en-GB" sz="1200" dirty="0" smtClean="0"/>
              <a:t>Theory (B. Zotter) </a:t>
            </a:r>
          </a:p>
          <a:p>
            <a:pPr lvl="3"/>
            <a:r>
              <a:rPr lang="en-GB" sz="1200" dirty="0" smtClean="0"/>
              <a:t>Transverse feedbacks by the </a:t>
            </a:r>
            <a:r>
              <a:rPr lang="en-GB" sz="1200" dirty="0" err="1" smtClean="0"/>
              <a:t>Rf</a:t>
            </a:r>
            <a:r>
              <a:rPr lang="en-GB" sz="1200" dirty="0" smtClean="0"/>
              <a:t> group (W. Schnell)</a:t>
            </a:r>
          </a:p>
          <a:p>
            <a:pPr marL="457200" lvl="1" indent="0">
              <a:buNone/>
            </a:pPr>
            <a:r>
              <a:rPr lang="en-GB" sz="2000" dirty="0" smtClean="0"/>
              <a:t>At this time the concept of beam impedance was basically known (</a:t>
            </a:r>
            <a:r>
              <a:rPr lang="en-GB" sz="2000" dirty="0"/>
              <a:t>d</a:t>
            </a:r>
            <a:r>
              <a:rPr lang="en-GB" sz="2000" dirty="0" smtClean="0"/>
              <a:t>efinition by V. Vaccaro 50 years ago from today) and got explored…</a:t>
            </a:r>
          </a:p>
          <a:p>
            <a:pPr lvl="2"/>
            <a:r>
              <a:rPr lang="en-GB" sz="1600" dirty="0" smtClean="0"/>
              <a:t>But the practical work with this subject brought many surprises and required high specialised skills </a:t>
            </a:r>
          </a:p>
          <a:p>
            <a:pPr lvl="2"/>
            <a:r>
              <a:rPr lang="en-GB" sz="1600" dirty="0" smtClean="0"/>
              <a:t>Very competent engineers in </a:t>
            </a:r>
            <a:r>
              <a:rPr lang="en-GB" sz="1600" dirty="0" err="1" smtClean="0"/>
              <a:t>analog</a:t>
            </a:r>
            <a:r>
              <a:rPr lang="en-GB" sz="1600" dirty="0" smtClean="0"/>
              <a:t> (RF) technology (led by </a:t>
            </a:r>
            <a:r>
              <a:rPr lang="en-GB" sz="1600" dirty="0" err="1" smtClean="0"/>
              <a:t>W.Schnell</a:t>
            </a:r>
            <a:r>
              <a:rPr lang="en-GB" sz="1600" dirty="0" smtClean="0"/>
              <a:t>)</a:t>
            </a:r>
          </a:p>
          <a:p>
            <a:pPr lvl="2"/>
            <a:r>
              <a:rPr lang="en-GB" sz="1600" dirty="0" smtClean="0"/>
              <a:t>Specialized Instrumentation for transient beam phenomena (By RF and OP)</a:t>
            </a:r>
          </a:p>
          <a:p>
            <a:pPr lvl="2"/>
            <a:r>
              <a:rPr lang="en-GB" sz="1600" dirty="0" smtClean="0"/>
              <a:t>Spike detectors in the PPM level for the power group</a:t>
            </a:r>
          </a:p>
          <a:p>
            <a:pPr lvl="2"/>
            <a:r>
              <a:rPr lang="en-GB" sz="1600" dirty="0" smtClean="0"/>
              <a:t>Shift from empirical to systematic tuning of the machine</a:t>
            </a:r>
          </a:p>
          <a:p>
            <a:pPr lvl="2"/>
            <a:r>
              <a:rPr lang="en-GB" sz="1600" dirty="0" smtClean="0"/>
              <a:t>Highest weight on novel observation techniques</a:t>
            </a:r>
          </a:p>
          <a:p>
            <a:pPr lvl="2"/>
            <a:r>
              <a:rPr lang="en-GB" sz="1600" dirty="0" smtClean="0"/>
              <a:t>Observation of strong coasting beams by sweeping empty buckets to measure orbit and tune vs </a:t>
            </a:r>
            <a:r>
              <a:rPr lang="el-GR" sz="1600" dirty="0" smtClean="0"/>
              <a:t>Δ</a:t>
            </a:r>
            <a:r>
              <a:rPr lang="en-GB" sz="1600" dirty="0" smtClean="0"/>
              <a:t>P/P. ( it was 2 % compared to about 1 ‰ for bunched beams on all other machine then)</a:t>
            </a:r>
          </a:p>
          <a:p>
            <a:pPr lvl="2"/>
            <a:endParaRPr lang="en-GB" sz="1600" dirty="0"/>
          </a:p>
        </p:txBody>
      </p:sp>
    </p:spTree>
    <p:extLst>
      <p:ext uri="{BB962C8B-B14F-4D97-AF65-F5344CB8AC3E}">
        <p14:creationId xmlns:p14="http://schemas.microsoft.com/office/powerpoint/2010/main" val="9137998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F283135-BBDB-8041-B179-E62F1B21D3F9}"/>
              </a:ext>
            </a:extLst>
          </p:cNvPr>
          <p:cNvSpPr>
            <a:spLocks noGrp="1"/>
          </p:cNvSpPr>
          <p:nvPr>
            <p:ph type="title"/>
          </p:nvPr>
        </p:nvSpPr>
        <p:spPr>
          <a:xfrm>
            <a:off x="594730" y="465944"/>
            <a:ext cx="7863470" cy="443136"/>
          </a:xfrm>
        </p:spPr>
        <p:txBody>
          <a:bodyPr/>
          <a:lstStyle/>
          <a:p>
            <a:r>
              <a:rPr lang="fr-FR" sz="2800" dirty="0" smtClean="0"/>
              <a:t>3. Challenges and </a:t>
            </a:r>
            <a:r>
              <a:rPr lang="fr-FR" sz="2800" dirty="0" err="1" smtClean="0"/>
              <a:t>related</a:t>
            </a:r>
            <a:r>
              <a:rPr lang="fr-FR" sz="2800" dirty="0" smtClean="0"/>
              <a:t> solutions II</a:t>
            </a:r>
            <a:endParaRPr lang="fr-FR" sz="2800" dirty="0"/>
          </a:p>
        </p:txBody>
      </p:sp>
      <p:sp>
        <p:nvSpPr>
          <p:cNvPr id="4" name="Espace réservé du pied de page 3">
            <a:extLst>
              <a:ext uri="{FF2B5EF4-FFF2-40B4-BE49-F238E27FC236}">
                <a16:creationId xmlns:a16="http://schemas.microsoft.com/office/drawing/2014/main" xmlns="" id="{4AF8FAD3-07FE-484E-AB0A-5F908928B0B8}"/>
              </a:ext>
            </a:extLst>
          </p:cNvPr>
          <p:cNvSpPr>
            <a:spLocks noGrp="1"/>
          </p:cNvSpPr>
          <p:nvPr>
            <p:ph type="ftr" sz="quarter" idx="10"/>
          </p:nvPr>
        </p:nvSpPr>
        <p:spPr/>
        <p:txBody>
          <a:bodyPr/>
          <a:lstStyle/>
          <a:p>
            <a:pPr>
              <a:defRPr/>
            </a:pPr>
            <a:r>
              <a:rPr lang="en-GB"/>
              <a:t>Joint US-CERN-Japan-Russia Int. Acc. School 2019</a:t>
            </a:r>
            <a:endParaRPr lang="en-US" dirty="0"/>
          </a:p>
        </p:txBody>
      </p:sp>
      <p:sp>
        <p:nvSpPr>
          <p:cNvPr id="5" name="Espace réservé de la date 4">
            <a:extLst>
              <a:ext uri="{FF2B5EF4-FFF2-40B4-BE49-F238E27FC236}">
                <a16:creationId xmlns:a16="http://schemas.microsoft.com/office/drawing/2014/main" xmlns="" id="{4C712254-A882-9B46-ADD6-ADE5D5BC50D2}"/>
              </a:ext>
            </a:extLst>
          </p:cNvPr>
          <p:cNvSpPr>
            <a:spLocks noGrp="1"/>
          </p:cNvSpPr>
          <p:nvPr>
            <p:ph type="dt" sz="half" idx="11"/>
          </p:nvPr>
        </p:nvSpPr>
        <p:spPr/>
        <p:txBody>
          <a:bodyPr/>
          <a:lstStyle/>
          <a:p>
            <a:pPr>
              <a:defRPr/>
            </a:pPr>
            <a:r>
              <a:rPr lang="en-US" smtClean="0"/>
              <a:t>30.10.2019</a:t>
            </a:r>
            <a:endParaRPr lang="en-US"/>
          </a:p>
        </p:txBody>
      </p:sp>
      <p:sp>
        <p:nvSpPr>
          <p:cNvPr id="6" name="Espace réservé du numéro de diapositive 5">
            <a:extLst>
              <a:ext uri="{FF2B5EF4-FFF2-40B4-BE49-F238E27FC236}">
                <a16:creationId xmlns:a16="http://schemas.microsoft.com/office/drawing/2014/main" xmlns="" id="{3F65090C-B277-C84A-8308-20723C5ACB2B}"/>
              </a:ext>
            </a:extLst>
          </p:cNvPr>
          <p:cNvSpPr>
            <a:spLocks noGrp="1"/>
          </p:cNvSpPr>
          <p:nvPr>
            <p:ph type="sldNum" sz="quarter" idx="12"/>
          </p:nvPr>
        </p:nvSpPr>
        <p:spPr/>
        <p:txBody>
          <a:bodyPr/>
          <a:lstStyle/>
          <a:p>
            <a:pPr>
              <a:defRPr/>
            </a:pPr>
            <a:fld id="{F53740EC-8B5A-4683-BF14-CBE7C7FA6F61}" type="slidenum">
              <a:rPr lang="en-US" smtClean="0"/>
              <a:pPr>
                <a:defRPr/>
              </a:pPr>
              <a:t>9</a:t>
            </a:fld>
            <a:endParaRPr lang="en-US"/>
          </a:p>
        </p:txBody>
      </p:sp>
      <p:sp>
        <p:nvSpPr>
          <p:cNvPr id="7" name="Content Placeholder 6"/>
          <p:cNvSpPr>
            <a:spLocks noGrp="1"/>
          </p:cNvSpPr>
          <p:nvPr>
            <p:ph idx="1"/>
          </p:nvPr>
        </p:nvSpPr>
        <p:spPr>
          <a:xfrm>
            <a:off x="594730" y="980728"/>
            <a:ext cx="7954540" cy="5400600"/>
          </a:xfrm>
        </p:spPr>
        <p:txBody>
          <a:bodyPr/>
          <a:lstStyle/>
          <a:p>
            <a:r>
              <a:rPr lang="en-GB" sz="2400" dirty="0" smtClean="0"/>
              <a:t>Observation of </a:t>
            </a:r>
            <a:r>
              <a:rPr lang="en-GB" sz="2400" dirty="0" err="1" smtClean="0"/>
              <a:t>Schottky</a:t>
            </a:r>
            <a:r>
              <a:rPr lang="en-GB" sz="2400" dirty="0" smtClean="0"/>
              <a:t> signals</a:t>
            </a:r>
          </a:p>
          <a:p>
            <a:pPr lvl="1"/>
            <a:r>
              <a:rPr lang="en-GB" sz="2000" dirty="0" smtClean="0"/>
              <a:t>Systematic use of longitudinal and transverse </a:t>
            </a:r>
            <a:r>
              <a:rPr lang="en-GB" sz="2000" dirty="0" err="1" smtClean="0"/>
              <a:t>Schottky</a:t>
            </a:r>
            <a:r>
              <a:rPr lang="en-GB" sz="2000" dirty="0" smtClean="0"/>
              <a:t> monitors (beam diagnostics); </a:t>
            </a:r>
            <a:r>
              <a:rPr lang="en-GB" sz="2000" dirty="0" err="1" smtClean="0"/>
              <a:t>Schottky</a:t>
            </a:r>
            <a:r>
              <a:rPr lang="en-GB" sz="2000" dirty="0" smtClean="0"/>
              <a:t> noise observation on a 20 A beam is really fun </a:t>
            </a:r>
          </a:p>
          <a:p>
            <a:pPr lvl="2"/>
            <a:r>
              <a:rPr lang="en-GB" sz="1600" dirty="0" smtClean="0"/>
              <a:t>Learning to do BTF measurements (large RF group with J. Borer) and translation into a stability diagram</a:t>
            </a:r>
          </a:p>
          <a:p>
            <a:pPr lvl="2"/>
            <a:r>
              <a:rPr lang="en-GB" sz="1600" dirty="0" smtClean="0"/>
              <a:t>Luminosity optimisation with “van der Meer” scans</a:t>
            </a:r>
          </a:p>
          <a:p>
            <a:pPr lvl="2"/>
            <a:r>
              <a:rPr lang="en-GB" sz="1600" dirty="0" smtClean="0"/>
              <a:t>What is a van der Meer </a:t>
            </a:r>
            <a:r>
              <a:rPr lang="en-GB" sz="1600" dirty="0"/>
              <a:t>scan? </a:t>
            </a:r>
            <a:r>
              <a:rPr lang="en-GB" sz="1600" dirty="0" smtClean="0">
                <a:hlinkClick r:id="rId2"/>
              </a:rPr>
              <a:t>http</a:t>
            </a:r>
            <a:r>
              <a:rPr lang="en-GB" sz="1600" dirty="0">
                <a:hlinkClick r:id="rId2"/>
              </a:rPr>
              <a:t>://</a:t>
            </a:r>
            <a:r>
              <a:rPr lang="en-GB" sz="1600" dirty="0" smtClean="0">
                <a:hlinkClick r:id="rId2"/>
              </a:rPr>
              <a:t>cds.cern.ch/record/296752/files/196800064.pdf</a:t>
            </a:r>
            <a:r>
              <a:rPr lang="en-GB" sz="1600" dirty="0" smtClean="0"/>
              <a:t> (ISR PO-68-31)</a:t>
            </a:r>
          </a:p>
          <a:p>
            <a:pPr lvl="3"/>
            <a:r>
              <a:rPr lang="en-GB" sz="1200" dirty="0" smtClean="0"/>
              <a:t>One of the two colliding beams is displaced </a:t>
            </a:r>
            <a:r>
              <a:rPr lang="en-GB" sz="1200" dirty="0" err="1" smtClean="0"/>
              <a:t>wrt</a:t>
            </a:r>
            <a:r>
              <a:rPr lang="en-GB" sz="1200" dirty="0" smtClean="0"/>
              <a:t> the other one and one records the counting rate from the interaction region as a function of displacement</a:t>
            </a:r>
          </a:p>
          <a:p>
            <a:pPr lvl="2"/>
            <a:r>
              <a:rPr lang="en-GB" sz="1600" dirty="0" smtClean="0"/>
              <a:t>Two beam stability evaluation (A. Hofmann and JPK)</a:t>
            </a:r>
          </a:p>
          <a:p>
            <a:pPr lvl="3"/>
            <a:r>
              <a:rPr lang="en-GB" sz="1200" dirty="0" smtClean="0"/>
              <a:t>Here A Hofmann (theory group) was an outstanding driving force motivating many young people from OP, RF ..)</a:t>
            </a:r>
          </a:p>
          <a:p>
            <a:pPr marL="457200" lvl="1" indent="0">
              <a:buNone/>
            </a:pPr>
            <a:endParaRPr lang="en-GB" sz="2000" dirty="0"/>
          </a:p>
        </p:txBody>
      </p:sp>
    </p:spTree>
    <p:extLst>
      <p:ext uri="{BB962C8B-B14F-4D97-AF65-F5344CB8AC3E}">
        <p14:creationId xmlns:p14="http://schemas.microsoft.com/office/powerpoint/2010/main" val="291730968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1"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1" i="1"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53047</TotalTime>
  <Words>4707</Words>
  <Application>Microsoft Office PowerPoint</Application>
  <PresentationFormat>Экран (4:3)</PresentationFormat>
  <Paragraphs>456</Paragraphs>
  <Slides>41</Slides>
  <Notes>2</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41</vt:i4>
      </vt:variant>
    </vt:vector>
  </HeadingPairs>
  <TitlesOfParts>
    <vt:vector size="46" baseType="lpstr">
      <vt:lpstr>Calibri</vt:lpstr>
      <vt:lpstr>PT Sans</vt:lpstr>
      <vt:lpstr>Times New Roman</vt:lpstr>
      <vt:lpstr>Wingdings</vt:lpstr>
      <vt:lpstr>Default Design</vt:lpstr>
      <vt:lpstr> Highlights from the CERN Intersecting Storage Rings (ISR) 1971-1984 Strategies, performance, challenges &amp; possible lessons learned   </vt:lpstr>
      <vt:lpstr>Outline</vt:lpstr>
      <vt:lpstr> 1.1 ISR topology (structure)</vt:lpstr>
      <vt:lpstr> 1.2 The general layout (aerial view)</vt:lpstr>
      <vt:lpstr> 1.3 The Motivation</vt:lpstr>
      <vt:lpstr>1.4 The timeline</vt:lpstr>
      <vt:lpstr>2. Main parameters (protons)</vt:lpstr>
      <vt:lpstr> 3. Challenges and related solutions I</vt:lpstr>
      <vt:lpstr>3. Challenges and related solutions II</vt:lpstr>
      <vt:lpstr>3. Challenges and related solutions III</vt:lpstr>
      <vt:lpstr>3. Challenges and related solutions IV</vt:lpstr>
      <vt:lpstr>4. Some reasons for the « explosion » in performance I</vt:lpstr>
      <vt:lpstr> 4. Some reasons for the « explosion » in performance II</vt:lpstr>
      <vt:lpstr> 4.Some reasons for the « explosion » in performance III</vt:lpstr>
      <vt:lpstr> 5.The ion operation (I)</vt:lpstr>
      <vt:lpstr> 5.The ion operation (II)</vt:lpstr>
      <vt:lpstr>6.The « roman pots » in the ISR</vt:lpstr>
      <vt:lpstr>6.Schottky Signals and Stochastic Cooling (I)</vt:lpstr>
      <vt:lpstr>6.Schottky Signals and Stochastic Cooling (II)</vt:lpstr>
      <vt:lpstr>6.Stochastic cooling hardware in the the ISR</vt:lpstr>
      <vt:lpstr>7. Electron cloud observation in the ISR (I)</vt:lpstr>
      <vt:lpstr>7. Electron cloud observation in the ISR (II)</vt:lpstr>
      <vt:lpstr>  8.Lessons learned: An imploded vacuum chamber </vt:lpstr>
      <vt:lpstr>8. The « bicone » of the ISR</vt:lpstr>
      <vt:lpstr>8. The « mega-bicone » of the ISR</vt:lpstr>
      <vt:lpstr>8.Superconducting quadrupoles in the ISR</vt:lpstr>
      <vt:lpstr>8.The first SC cavity for the ISR</vt:lpstr>
      <vt:lpstr>8.Experiment R105 in the ISR</vt:lpstr>
      <vt:lpstr>8. BPM with Sodium-Vapour in the ISR</vt:lpstr>
      <vt:lpstr> 8. Awareness of beam impedance issues (I)  (new territories)</vt:lpstr>
      <vt:lpstr>8. Awareness of beam impedance issues (II)  (new territories)</vt:lpstr>
      <vt:lpstr> 9.The human and managerial factor</vt:lpstr>
      <vt:lpstr>  10. Some particle physics aspects (I)</vt:lpstr>
      <vt:lpstr>  10. Some particle physics aspects (II)</vt:lpstr>
      <vt:lpstr>  10. Some particle physics aspects (II)  A list of experiments</vt:lpstr>
      <vt:lpstr>Conclusion</vt:lpstr>
      <vt:lpstr>Acknowlegements</vt:lpstr>
      <vt:lpstr>Презентация PowerPoint</vt:lpstr>
      <vt:lpstr>Some further reading ( many refs by K.Hübner) I</vt:lpstr>
      <vt:lpstr>Some further reading ( many refs by K.Hübner) II</vt:lpstr>
      <vt:lpstr>Some further reading (many refs by K.Hübner) III</vt:lpstr>
    </vt:vector>
  </TitlesOfParts>
  <Company>CERN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Specification of the Beam Instrumentation</dc:title>
  <dc:creator>NICE</dc:creator>
  <cp:lastModifiedBy>dima</cp:lastModifiedBy>
  <cp:revision>2177</cp:revision>
  <cp:lastPrinted>2015-11-10T15:59:56Z</cp:lastPrinted>
  <dcterms:created xsi:type="dcterms:W3CDTF">2011-12-01T09:32:40Z</dcterms:created>
  <dcterms:modified xsi:type="dcterms:W3CDTF">2019-10-31T09:21:38Z</dcterms:modified>
</cp:coreProperties>
</file>