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22"/>
  </p:notesMasterIdLst>
  <p:sldIdLst>
    <p:sldId id="256" r:id="rId2"/>
    <p:sldId id="257" r:id="rId3"/>
    <p:sldId id="264" r:id="rId4"/>
    <p:sldId id="266" r:id="rId5"/>
    <p:sldId id="282" r:id="rId6"/>
    <p:sldId id="281" r:id="rId7"/>
    <p:sldId id="283" r:id="rId8"/>
    <p:sldId id="284" r:id="rId9"/>
    <p:sldId id="285" r:id="rId10"/>
    <p:sldId id="286" r:id="rId11"/>
    <p:sldId id="290" r:id="rId12"/>
    <p:sldId id="287" r:id="rId13"/>
    <p:sldId id="288" r:id="rId14"/>
    <p:sldId id="289" r:id="rId15"/>
    <p:sldId id="291" r:id="rId16"/>
    <p:sldId id="292" r:id="rId17"/>
    <p:sldId id="293" r:id="rId18"/>
    <p:sldId id="294" r:id="rId19"/>
    <p:sldId id="295"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Игорь Николаевич Мешков" initials="ИНМ" lastIdx="4" clrIdx="0">
    <p:extLst>
      <p:ext uri="{19B8F6BF-5375-455C-9EA6-DF929625EA0E}">
        <p15:presenceInfo xmlns:p15="http://schemas.microsoft.com/office/powerpoint/2012/main" userId="72cb1014665de7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00"/>
    <a:srgbClr val="333399"/>
    <a:srgbClr val="FF0000"/>
    <a:srgbClr val="006600"/>
    <a:srgbClr val="339933"/>
    <a:srgbClr val="D9D9D9"/>
    <a:srgbClr val="990033"/>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33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5A0A1-C7AA-4CDC-99DF-62C282F6C7A8}" type="datetimeFigureOut">
              <a:rPr lang="ru-RU" smtClean="0"/>
              <a:t>31.10.2019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C97EA-4708-4B12-B721-FC5F2C3EB36D}" type="slidenum">
              <a:rPr lang="ru-RU" smtClean="0"/>
              <a:t>‹#›</a:t>
            </a:fld>
            <a:endParaRPr lang="ru-RU"/>
          </a:p>
        </p:txBody>
      </p:sp>
    </p:spTree>
    <p:extLst>
      <p:ext uri="{BB962C8B-B14F-4D97-AF65-F5344CB8AC3E}">
        <p14:creationId xmlns:p14="http://schemas.microsoft.com/office/powerpoint/2010/main" val="212833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21AAD2B-30AF-469B-895C-97730D1A2FC6}" type="datetime1">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210981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8616D1-8D36-4713-A59C-851CF64029CB}" type="datetime1">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271884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71C1CEC-498A-4A43-81B3-DE2143BC9EF7}" type="datetime1">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5265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CEF24A6-B525-4A0A-9F57-FF9BBB89F3AE}" type="datetime1">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135374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AE7B953-D7FA-447D-A9D6-7FEBEAA266EC}" type="datetime1">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371814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2445554-BDFD-4AAB-BE8F-CA995B7D18ED}" type="datetime1">
              <a:rPr lang="ru-RU" smtClean="0"/>
              <a:t>31.10.2019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217698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67AC1FC-BB0D-4F70-BC60-9E14814D82FC}" type="datetime1">
              <a:rPr lang="ru-RU" smtClean="0"/>
              <a:t>31.10.2019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41096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A2F995F-9AA4-4D53-90A0-2CC46340428C}" type="datetime1">
              <a:rPr lang="ru-RU" smtClean="0"/>
              <a:t>31.10.2019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334667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146D4-D56B-498F-840F-650CD36AC4F8}" type="datetime1">
              <a:rPr lang="ru-RU" smtClean="0"/>
              <a:t>31.10.2019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37102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7AC07D0-13E7-4C92-9BE8-E25E9673C735}" type="datetime1">
              <a:rPr lang="ru-RU" smtClean="0"/>
              <a:t>31.10.2019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130122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AC52A5-96EC-45EB-A381-B1C60A602EE1}" type="datetime1">
              <a:rPr lang="ru-RU" smtClean="0"/>
              <a:t>31.10.2019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4AF376-1BFD-4935-89F3-65E744E47F99}" type="slidenum">
              <a:rPr lang="ru-RU" smtClean="0"/>
              <a:t>‹#›</a:t>
            </a:fld>
            <a:endParaRPr lang="ru-RU"/>
          </a:p>
        </p:txBody>
      </p:sp>
    </p:spTree>
    <p:extLst>
      <p:ext uri="{BB962C8B-B14F-4D97-AF65-F5344CB8AC3E}">
        <p14:creationId xmlns:p14="http://schemas.microsoft.com/office/powerpoint/2010/main" val="57133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53A5A-6C45-4F3F-9992-EB78ED815FA7}" type="datetime1">
              <a:rPr lang="ru-RU" smtClean="0"/>
              <a:t>31.10.2019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AF376-1BFD-4935-89F3-65E744E47F99}" type="slidenum">
              <a:rPr lang="ru-RU" smtClean="0"/>
              <a:t>‹#›</a:t>
            </a:fld>
            <a:endParaRPr lang="ru-RU"/>
          </a:p>
        </p:txBody>
      </p:sp>
    </p:spTree>
    <p:extLst>
      <p:ext uri="{BB962C8B-B14F-4D97-AF65-F5344CB8AC3E}">
        <p14:creationId xmlns:p14="http://schemas.microsoft.com/office/powerpoint/2010/main" val="3198199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23A487-F8A0-459D-8EE6-11EAC7A9BBD3}"/>
              </a:ext>
            </a:extLst>
          </p:cNvPr>
          <p:cNvSpPr txBox="1"/>
          <p:nvPr/>
        </p:nvSpPr>
        <p:spPr>
          <a:xfrm>
            <a:off x="0" y="519962"/>
            <a:ext cx="9144000" cy="5386090"/>
          </a:xfrm>
          <a:prstGeom prst="rect">
            <a:avLst/>
          </a:prstGeom>
          <a:noFill/>
        </p:spPr>
        <p:txBody>
          <a:bodyPr wrap="square" rtlCol="0">
            <a:spAutoFit/>
          </a:bodyPr>
          <a:lstStyle/>
          <a:p>
            <a:pPr algn="ctr"/>
            <a:r>
              <a:rPr lang="en-US" sz="3200" b="1" dirty="0">
                <a:solidFill>
                  <a:srgbClr val="0000CC"/>
                </a:solidFill>
              </a:rPr>
              <a:t>JAS’2019</a:t>
            </a:r>
          </a:p>
          <a:p>
            <a:pPr algn="ctr"/>
            <a:r>
              <a:rPr lang="en-US" sz="2400" b="1" dirty="0">
                <a:solidFill>
                  <a:srgbClr val="0000CC"/>
                </a:solidFill>
              </a:rPr>
              <a:t>Joint US-CERN-Japan-Russia International Accelerator School, </a:t>
            </a:r>
          </a:p>
          <a:p>
            <a:pPr algn="ctr"/>
            <a:endParaRPr lang="en-US" b="1" dirty="0">
              <a:solidFill>
                <a:srgbClr val="0000CC"/>
              </a:solidFill>
            </a:endParaRPr>
          </a:p>
          <a:p>
            <a:pPr algn="ctr"/>
            <a:r>
              <a:rPr lang="en-US" sz="4000" b="1" dirty="0">
                <a:solidFill>
                  <a:srgbClr val="0000CC"/>
                </a:solidFill>
              </a:rPr>
              <a:t>Asymmetric Colliders</a:t>
            </a:r>
          </a:p>
          <a:p>
            <a:pPr algn="ctr"/>
            <a:endParaRPr lang="en-US" sz="800" dirty="0">
              <a:solidFill>
                <a:srgbClr val="0000CC"/>
              </a:solidFill>
            </a:endParaRPr>
          </a:p>
          <a:p>
            <a:pPr algn="ctr"/>
            <a:r>
              <a:rPr lang="en-US" sz="3200" b="1" dirty="0">
                <a:solidFill>
                  <a:srgbClr val="0000CC"/>
                </a:solidFill>
              </a:rPr>
              <a:t>Part II. </a:t>
            </a:r>
          </a:p>
          <a:p>
            <a:pPr algn="ctr"/>
            <a:r>
              <a:rPr lang="en-US" sz="3200" b="1" dirty="0">
                <a:solidFill>
                  <a:srgbClr val="0000CC"/>
                </a:solidFill>
              </a:rPr>
              <a:t>Space Charge and Luminosity Optimization</a:t>
            </a:r>
          </a:p>
          <a:p>
            <a:pPr algn="ctr"/>
            <a:endParaRPr lang="ru-RU" sz="1200" b="1" dirty="0">
              <a:solidFill>
                <a:srgbClr val="0000CC"/>
              </a:solidFill>
            </a:endParaRPr>
          </a:p>
          <a:p>
            <a:pPr algn="ctr"/>
            <a:r>
              <a:rPr lang="en-US" sz="2800" b="1" dirty="0">
                <a:solidFill>
                  <a:srgbClr val="0000CC"/>
                </a:solidFill>
              </a:rPr>
              <a:t>Igor </a:t>
            </a:r>
            <a:r>
              <a:rPr lang="en-US" sz="2800" b="1" dirty="0" err="1">
                <a:solidFill>
                  <a:srgbClr val="0000CC"/>
                </a:solidFill>
              </a:rPr>
              <a:t>Meshkov</a:t>
            </a:r>
            <a:endParaRPr lang="en-US" sz="2800" b="1" dirty="0">
              <a:solidFill>
                <a:srgbClr val="0000CC"/>
              </a:solidFill>
            </a:endParaRPr>
          </a:p>
          <a:p>
            <a:pPr algn="ctr"/>
            <a:endParaRPr lang="en-US" sz="2800" b="1" dirty="0">
              <a:solidFill>
                <a:srgbClr val="0000CC"/>
              </a:solidFill>
            </a:endParaRPr>
          </a:p>
          <a:p>
            <a:pPr algn="ctr"/>
            <a:endParaRPr lang="en-US" sz="2800" b="1" dirty="0">
              <a:solidFill>
                <a:srgbClr val="0000CC"/>
              </a:solidFill>
            </a:endParaRPr>
          </a:p>
          <a:p>
            <a:pPr algn="ctr"/>
            <a:r>
              <a:rPr lang="en-US" sz="2800" b="1" dirty="0">
                <a:solidFill>
                  <a:srgbClr val="0000CC"/>
                </a:solidFill>
              </a:rPr>
              <a:t>JINR, </a:t>
            </a:r>
            <a:r>
              <a:rPr lang="en-US" sz="2800" b="1" dirty="0" err="1">
                <a:solidFill>
                  <a:srgbClr val="0000CC"/>
                </a:solidFill>
              </a:rPr>
              <a:t>Dubna</a:t>
            </a:r>
            <a:endParaRPr lang="en-US" sz="2800" b="1" dirty="0">
              <a:solidFill>
                <a:srgbClr val="0000CC"/>
              </a:solidFill>
            </a:endParaRPr>
          </a:p>
          <a:p>
            <a:pPr algn="ctr"/>
            <a:endParaRPr lang="en-US" sz="1000" b="1" dirty="0">
              <a:solidFill>
                <a:srgbClr val="0000CC"/>
              </a:solidFill>
            </a:endParaRPr>
          </a:p>
          <a:p>
            <a:pPr algn="ctr"/>
            <a:r>
              <a:rPr lang="en-US" sz="2400" b="1" dirty="0">
                <a:solidFill>
                  <a:srgbClr val="0000CC"/>
                </a:solidFill>
              </a:rPr>
              <a:t>October 31 </a:t>
            </a:r>
            <a:endParaRPr lang="ru-RU" sz="2400" b="1" dirty="0">
              <a:solidFill>
                <a:srgbClr val="0000CC"/>
              </a:solidFill>
            </a:endParaRPr>
          </a:p>
        </p:txBody>
      </p:sp>
      <p:sp>
        <p:nvSpPr>
          <p:cNvPr id="2" name="Номер слайда 1">
            <a:extLst>
              <a:ext uri="{FF2B5EF4-FFF2-40B4-BE49-F238E27FC236}">
                <a16:creationId xmlns:a16="http://schemas.microsoft.com/office/drawing/2014/main" id="{79923939-A0B7-43BC-BAB7-42A36C88847C}"/>
              </a:ext>
            </a:extLst>
          </p:cNvPr>
          <p:cNvSpPr>
            <a:spLocks noGrp="1"/>
          </p:cNvSpPr>
          <p:nvPr>
            <p:ph type="sldNum" sz="quarter" idx="12"/>
          </p:nvPr>
        </p:nvSpPr>
        <p:spPr>
          <a:xfrm>
            <a:off x="6606806" y="6354652"/>
            <a:ext cx="2057400" cy="365125"/>
          </a:xfrm>
        </p:spPr>
        <p:txBody>
          <a:bodyPr/>
          <a:lstStyle/>
          <a:p>
            <a:fld id="{3F4AF376-1BFD-4935-89F3-65E744E47F99}" type="slidenum">
              <a:rPr lang="ru-RU" smtClean="0"/>
              <a:t>1</a:t>
            </a:fld>
            <a:endParaRPr lang="ru-RU"/>
          </a:p>
        </p:txBody>
      </p:sp>
    </p:spTree>
    <p:extLst>
      <p:ext uri="{BB962C8B-B14F-4D97-AF65-F5344CB8AC3E}">
        <p14:creationId xmlns:p14="http://schemas.microsoft.com/office/powerpoint/2010/main" val="17550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10</a:t>
            </a:fld>
            <a:endParaRPr lang="ru-RU" dirty="0"/>
          </a:p>
        </p:txBody>
      </p:sp>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6548459"/>
          </a:xfrm>
          <a:prstGeom prst="rect">
            <a:avLst/>
          </a:prstGeom>
          <a:noFill/>
          <a:ln>
            <a:solidFill>
              <a:srgbClr val="0000CC"/>
            </a:solidFill>
          </a:ln>
        </p:spPr>
        <p:txBody>
          <a:bodyPr wrap="square" rtlCol="0">
            <a:spAutoFit/>
          </a:bodyPr>
          <a:lstStyle/>
          <a:p>
            <a:pPr algn="ctr"/>
            <a:r>
              <a:rPr lang="en-US" sz="2400" b="1" dirty="0">
                <a:solidFill>
                  <a:srgbClr val="000066"/>
                </a:solidFill>
              </a:rPr>
              <a:t> 3. Optimization of the Collider Luminosity </a:t>
            </a:r>
            <a:endParaRPr lang="ru-RU" sz="2400" b="1" dirty="0">
              <a:solidFill>
                <a:srgbClr val="000066"/>
              </a:solidFill>
            </a:endParaRPr>
          </a:p>
          <a:p>
            <a:pPr algn="just">
              <a:lnSpc>
                <a:spcPct val="114000"/>
              </a:lnSpc>
            </a:pPr>
            <a:r>
              <a:rPr lang="en-US" b="1" dirty="0">
                <a:solidFill>
                  <a:srgbClr val="000066"/>
                </a:solidFill>
              </a:rPr>
              <a:t>In ion colliders the </a:t>
            </a:r>
            <a:r>
              <a:rPr lang="en-US" b="1" dirty="0" err="1">
                <a:solidFill>
                  <a:srgbClr val="000066"/>
                </a:solidFill>
              </a:rPr>
              <a:t>betatron</a:t>
            </a:r>
            <a:r>
              <a:rPr lang="en-US" b="1" dirty="0">
                <a:solidFill>
                  <a:srgbClr val="000066"/>
                </a:solidFill>
              </a:rPr>
              <a:t> tune shifts, both </a:t>
            </a:r>
            <a:r>
              <a:rPr lang="ru-RU" b="1" i="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q</a:t>
            </a:r>
            <a:r>
              <a:rPr lang="en-US" b="1" dirty="0">
                <a:solidFill>
                  <a:srgbClr val="000066"/>
                </a:solidFill>
              </a:rPr>
              <a:t> and </a:t>
            </a:r>
            <a:r>
              <a:rPr lang="ru-RU" b="1" i="1" dirty="0">
                <a:solidFill>
                  <a:srgbClr val="FF0000"/>
                </a:solidFill>
                <a:latin typeface="Times New Roman" panose="02020603050405020304" pitchFamily="18" charset="0"/>
                <a:cs typeface="Times New Roman" panose="02020603050405020304" pitchFamily="18" charset="0"/>
              </a:rPr>
              <a:t>ξ</a:t>
            </a:r>
            <a:r>
              <a:rPr lang="en-US" b="1" dirty="0">
                <a:solidFill>
                  <a:srgbClr val="FF0000"/>
                </a:solidFill>
                <a:latin typeface="Times New Roman" panose="02020603050405020304" pitchFamily="18" charset="0"/>
                <a:cs typeface="Times New Roman" panose="02020603050405020304" pitchFamily="18" charset="0"/>
              </a:rPr>
              <a:t>,</a:t>
            </a:r>
            <a:r>
              <a:rPr lang="en-US" b="1" dirty="0">
                <a:solidFill>
                  <a:srgbClr val="000066"/>
                </a:solidFill>
              </a:rPr>
              <a:t> have </a:t>
            </a:r>
            <a:r>
              <a:rPr lang="en-US" b="1" i="1" dirty="0">
                <a:solidFill>
                  <a:srgbClr val="000066"/>
                </a:solidFill>
              </a:rPr>
              <a:t>a </a:t>
            </a:r>
            <a:r>
              <a:rPr lang="en-US" b="1" i="1" dirty="0">
                <a:solidFill>
                  <a:srgbClr val="FF0000"/>
                </a:solidFill>
              </a:rPr>
              <a:t>negative value</a:t>
            </a:r>
            <a:r>
              <a:rPr lang="en-US" b="1" dirty="0">
                <a:solidFill>
                  <a:srgbClr val="000066"/>
                </a:solidFill>
              </a:rPr>
              <a:t>. This fact has a simple explanation: particles of both counterpropagating bunches have a positive charge (except for </a:t>
            </a:r>
            <a:r>
              <a:rPr lang="en-US" b="1" i="1" dirty="0">
                <a:solidFill>
                  <a:srgbClr val="000066"/>
                </a:solidFill>
              </a:rPr>
              <a:t>an exotic case </a:t>
            </a:r>
            <a:r>
              <a:rPr lang="en-US" b="1" dirty="0">
                <a:solidFill>
                  <a:srgbClr val="000066"/>
                </a:solidFill>
              </a:rPr>
              <a:t>of negatively charged ions of one of the beams). Therefore, the forces of the space charge of both the reference and the counterpropagating bunch are directed outward of the beam axis. This determines the signs of the </a:t>
            </a:r>
            <a:r>
              <a:rPr lang="en-US" b="1" dirty="0" err="1">
                <a:solidFill>
                  <a:srgbClr val="000066"/>
                </a:solidFill>
              </a:rPr>
              <a:t>betatron</a:t>
            </a:r>
            <a:r>
              <a:rPr lang="en-US" b="1" dirty="0">
                <a:solidFill>
                  <a:srgbClr val="000066"/>
                </a:solidFill>
              </a:rPr>
              <a:t> tune shifts (see formulas (2.5), (2.6)). </a:t>
            </a:r>
          </a:p>
          <a:p>
            <a:pPr algn="just">
              <a:lnSpc>
                <a:spcPct val="114000"/>
              </a:lnSpc>
            </a:pPr>
            <a:endParaRPr lang="en-US" sz="800" b="1" dirty="0">
              <a:solidFill>
                <a:srgbClr val="000066"/>
              </a:solidFill>
            </a:endParaRPr>
          </a:p>
          <a:p>
            <a:pPr algn="just">
              <a:lnSpc>
                <a:spcPct val="114000"/>
              </a:lnSpc>
            </a:pPr>
            <a:r>
              <a:rPr lang="en-US" b="1" dirty="0">
                <a:solidFill>
                  <a:srgbClr val="000066"/>
                </a:solidFill>
              </a:rPr>
              <a:t>The effect is different in electron–ion, electron–positron, and proton–antiproton colliders: the force of the counterpropagating beam is attractive, and the </a:t>
            </a:r>
            <a:r>
              <a:rPr lang="en-US" b="1" dirty="0">
                <a:solidFill>
                  <a:srgbClr val="000066"/>
                </a:solidFill>
                <a:sym typeface="Symbol" panose="05050102010706020507" pitchFamily="18" charset="2"/>
              </a:rPr>
              <a:t></a:t>
            </a:r>
            <a:r>
              <a:rPr lang="en-US" b="1" dirty="0">
                <a:solidFill>
                  <a:srgbClr val="000066"/>
                </a:solidFill>
              </a:rPr>
              <a:t>-parameter is </a:t>
            </a:r>
            <a:r>
              <a:rPr lang="en-US" b="1" dirty="0">
                <a:solidFill>
                  <a:srgbClr val="FF0000"/>
                </a:solidFill>
              </a:rPr>
              <a:t>positive</a:t>
            </a:r>
            <a:r>
              <a:rPr lang="en-US" b="1" dirty="0">
                <a:solidFill>
                  <a:srgbClr val="000066"/>
                </a:solidFill>
              </a:rPr>
              <a:t>. </a:t>
            </a:r>
          </a:p>
          <a:p>
            <a:pPr algn="just">
              <a:lnSpc>
                <a:spcPct val="114000"/>
              </a:lnSpc>
            </a:pPr>
            <a:endParaRPr lang="en-US" sz="800" b="1" dirty="0">
              <a:solidFill>
                <a:srgbClr val="000066"/>
              </a:solidFill>
            </a:endParaRPr>
          </a:p>
          <a:p>
            <a:pPr algn="just">
              <a:lnSpc>
                <a:spcPct val="114000"/>
              </a:lnSpc>
            </a:pPr>
            <a:r>
              <a:rPr lang="en-US" b="1" dirty="0">
                <a:solidFill>
                  <a:srgbClr val="000066"/>
                </a:solidFill>
              </a:rPr>
              <a:t>Nevertheless, both effects </a:t>
            </a:r>
            <a:r>
              <a:rPr lang="en-US" b="1" i="1" dirty="0">
                <a:solidFill>
                  <a:srgbClr val="000066"/>
                </a:solidFill>
              </a:rPr>
              <a:t>influence independently </a:t>
            </a:r>
            <a:r>
              <a:rPr lang="en-US" b="1" dirty="0">
                <a:solidFill>
                  <a:srgbClr val="000066"/>
                </a:solidFill>
              </a:rPr>
              <a:t>on particle dynamics, and the process of beam instability development when the particle </a:t>
            </a:r>
            <a:r>
              <a:rPr lang="en-US" b="1" dirty="0" err="1">
                <a:solidFill>
                  <a:srgbClr val="000066"/>
                </a:solidFill>
              </a:rPr>
              <a:t>betatron</a:t>
            </a:r>
            <a:r>
              <a:rPr lang="en-US" b="1" dirty="0">
                <a:solidFill>
                  <a:srgbClr val="000066"/>
                </a:solidFill>
              </a:rPr>
              <a:t> frequency approaches the resonance value is rather complicated. Therefore, for simple estimates, </a:t>
            </a:r>
            <a:r>
              <a:rPr lang="en-US" b="1" i="1" dirty="0">
                <a:solidFill>
                  <a:srgbClr val="000066"/>
                </a:solidFill>
              </a:rPr>
              <a:t>the criterion of </a:t>
            </a:r>
            <a:r>
              <a:rPr lang="en-US" b="1" i="1" dirty="0" err="1">
                <a:solidFill>
                  <a:srgbClr val="000066"/>
                </a:solidFill>
              </a:rPr>
              <a:t>betatron</a:t>
            </a:r>
            <a:r>
              <a:rPr lang="en-US" b="1" i="1" dirty="0">
                <a:solidFill>
                  <a:srgbClr val="000066"/>
                </a:solidFill>
              </a:rPr>
              <a:t> oscillation stability</a:t>
            </a:r>
            <a:r>
              <a:rPr lang="en-US" b="1" dirty="0">
                <a:solidFill>
                  <a:srgbClr val="000066"/>
                </a:solidFill>
              </a:rPr>
              <a:t> can be the requirement that the sum of the moduli of the tune shifts does not exceed a certain maximum value</a:t>
            </a:r>
            <a:endParaRPr lang="ru-RU" b="1" dirty="0">
              <a:solidFill>
                <a:srgbClr val="000066"/>
              </a:solidFill>
            </a:endParaRPr>
          </a:p>
          <a:p>
            <a:pPr algn="r"/>
            <a:r>
              <a:rPr lang="en-US" b="1" dirty="0">
                <a:solidFill>
                  <a:srgbClr val="000066"/>
                </a:solidFill>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dirty="0">
                <a:solidFill>
                  <a:srgbClr val="000066"/>
                </a:solidFill>
                <a:latin typeface="Times New Roman" panose="02020603050405020304" pitchFamily="18" charset="0"/>
                <a:cs typeface="Times New Roman" panose="02020603050405020304" pitchFamily="18" charset="0"/>
              </a:rPr>
              <a:t>q</a:t>
            </a:r>
            <a:r>
              <a:rPr lang="en-US" b="1" dirty="0">
                <a:solidFill>
                  <a:srgbClr val="000066"/>
                </a:solidFill>
                <a:sym typeface="Symbol" panose="05050102010706020507" pitchFamily="18" charset="2"/>
              </a:rPr>
              <a:t></a:t>
            </a:r>
            <a:r>
              <a:rPr lang="en-US" b="1" dirty="0">
                <a:solidFill>
                  <a:srgbClr val="000066"/>
                </a:solidFill>
              </a:rPr>
              <a:t> + </a:t>
            </a:r>
            <a:r>
              <a:rPr lang="en-US" b="1" dirty="0">
                <a:solidFill>
                  <a:srgbClr val="000066"/>
                </a:solidFill>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sym typeface="Symbol" panose="05050102010706020507" pitchFamily="18" charset="2"/>
              </a:rPr>
              <a:t></a:t>
            </a:r>
            <a:r>
              <a:rPr lang="en-US" b="1" dirty="0">
                <a:solidFill>
                  <a:srgbClr val="000066"/>
                </a:solidFill>
              </a:rPr>
              <a:t> </a:t>
            </a:r>
            <a:r>
              <a:rPr lang="en-US" b="1" dirty="0">
                <a:solidFill>
                  <a:srgbClr val="000066"/>
                </a:solidFill>
                <a:sym typeface="Symbol" panose="05050102010706020507" pitchFamily="18" charset="2"/>
              </a:rPr>
              <a:t></a:t>
            </a:r>
            <a:r>
              <a:rPr lang="en-US" b="1" dirty="0">
                <a:solidFill>
                  <a:srgbClr val="000066"/>
                </a:solidFill>
              </a:rPr>
              <a:t> </a:t>
            </a:r>
            <a:r>
              <a:rPr lang="ru-RU" b="1" dirty="0">
                <a:solidFill>
                  <a:srgbClr val="000066"/>
                </a:solidFill>
                <a:latin typeface="Times New Roman" panose="02020603050405020304" pitchFamily="18" charset="0"/>
                <a:cs typeface="Times New Roman" panose="02020603050405020304" pitchFamily="18" charset="0"/>
              </a:rPr>
              <a:t>Δ</a:t>
            </a:r>
            <a:r>
              <a:rPr lang="en-US" b="1" dirty="0" err="1">
                <a:solidFill>
                  <a:srgbClr val="000066"/>
                </a:solidFill>
                <a:latin typeface="Times New Roman" panose="02020603050405020304" pitchFamily="18" charset="0"/>
                <a:cs typeface="Times New Roman" panose="02020603050405020304" pitchFamily="18" charset="0"/>
              </a:rPr>
              <a:t>Q</a:t>
            </a:r>
            <a:r>
              <a:rPr lang="en-US" b="1" baseline="-25000" dirty="0" err="1">
                <a:solidFill>
                  <a:srgbClr val="000066"/>
                </a:solidFill>
                <a:latin typeface="Times New Roman" panose="02020603050405020304" pitchFamily="18" charset="0"/>
                <a:cs typeface="Times New Roman" panose="02020603050405020304" pitchFamily="18" charset="0"/>
              </a:rPr>
              <a:t>max</a:t>
            </a:r>
            <a:r>
              <a:rPr lang="en-US" b="1" dirty="0">
                <a:solidFill>
                  <a:srgbClr val="000066"/>
                </a:solidFill>
                <a:cs typeface="Times New Roman" panose="02020603050405020304" pitchFamily="18" charset="0"/>
              </a:rPr>
              <a:t>.    						      (3.1)</a:t>
            </a:r>
            <a:endParaRPr lang="ru-RU" b="1" dirty="0">
              <a:solidFill>
                <a:srgbClr val="000066"/>
              </a:solidFill>
              <a:cs typeface="Times New Roman" panose="02020603050405020304" pitchFamily="18" charset="0"/>
            </a:endParaRPr>
          </a:p>
          <a:p>
            <a:r>
              <a:rPr lang="en-US" b="1" dirty="0">
                <a:solidFill>
                  <a:srgbClr val="000066"/>
                </a:solidFill>
              </a:rPr>
              <a:t>Further we use, for brevity, the symbols </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dirty="0">
                <a:solidFill>
                  <a:srgbClr val="000066"/>
                </a:solidFill>
                <a:latin typeface="Times New Roman" panose="02020603050405020304" pitchFamily="18" charset="0"/>
                <a:cs typeface="Times New Roman" panose="02020603050405020304" pitchFamily="18" charset="0"/>
              </a:rPr>
              <a:t>q</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dirty="0">
                <a:solidFill>
                  <a:srgbClr val="000066"/>
                </a:solidFill>
                <a:latin typeface="Times New Roman" panose="02020603050405020304" pitchFamily="18" charset="0"/>
                <a:cs typeface="Times New Roman" panose="02020603050405020304" pitchFamily="18" charset="0"/>
              </a:rPr>
              <a:t>q</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and </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rPr>
              <a:t>.</a:t>
            </a:r>
            <a:endParaRPr lang="ru-RU" b="1" dirty="0">
              <a:solidFill>
                <a:srgbClr val="000066"/>
              </a:solidFill>
            </a:endParaRPr>
          </a:p>
          <a:p>
            <a:r>
              <a:rPr lang="en-US" b="1" dirty="0">
                <a:solidFill>
                  <a:srgbClr val="000066"/>
                </a:solidFill>
              </a:rPr>
              <a:t>	It is known from practice that an intense beam is stable (with all other conditions fulfilled) if 						</a:t>
            </a:r>
            <a:r>
              <a:rPr lang="ru-RU" b="1" i="1" dirty="0">
                <a:solidFill>
                  <a:srgbClr val="000066"/>
                </a:solidFill>
                <a:latin typeface="Times New Roman" panose="02020603050405020304" pitchFamily="18" charset="0"/>
                <a:cs typeface="Times New Roman" panose="02020603050405020304" pitchFamily="18" charset="0"/>
              </a:rPr>
              <a:t>Δ</a:t>
            </a:r>
            <a:r>
              <a:rPr lang="en-US" b="1" dirty="0">
                <a:solidFill>
                  <a:srgbClr val="000066"/>
                </a:solidFill>
                <a:latin typeface="Times New Roman" panose="02020603050405020304" pitchFamily="18" charset="0"/>
                <a:cs typeface="Times New Roman" panose="02020603050405020304" pitchFamily="18" charset="0"/>
              </a:rPr>
              <a:t>Q</a:t>
            </a:r>
            <a:r>
              <a:rPr lang="en-US" b="1" dirty="0">
                <a:solidFill>
                  <a:srgbClr val="000066"/>
                </a:solidFill>
              </a:rPr>
              <a:t> ≤ 0.05 						 (3.2)</a:t>
            </a:r>
            <a:endParaRPr lang="ru-RU" b="1" dirty="0">
              <a:solidFill>
                <a:srgbClr val="000066"/>
              </a:solidFill>
            </a:endParaRPr>
          </a:p>
          <a:p>
            <a:r>
              <a:rPr lang="en-US" b="1" dirty="0">
                <a:solidFill>
                  <a:srgbClr val="000066"/>
                </a:solidFill>
              </a:rPr>
              <a:t>	It is </a:t>
            </a:r>
            <a:r>
              <a:rPr lang="en-US" b="1" i="1" dirty="0">
                <a:solidFill>
                  <a:srgbClr val="FF0000"/>
                </a:solidFill>
              </a:rPr>
              <a:t>the first optimization criterion</a:t>
            </a:r>
            <a:r>
              <a:rPr lang="en-US" b="1" dirty="0">
                <a:solidFill>
                  <a:srgbClr val="FF0000"/>
                </a:solidFill>
              </a:rPr>
              <a:t>.</a:t>
            </a:r>
            <a:r>
              <a:rPr lang="en-US" b="1" dirty="0">
                <a:solidFill>
                  <a:srgbClr val="000066"/>
                </a:solidFill>
              </a:rPr>
              <a:t> </a:t>
            </a:r>
            <a:endParaRPr lang="en-US" sz="2400" b="1" dirty="0">
              <a:solidFill>
                <a:srgbClr val="000066"/>
              </a:solidFill>
            </a:endParaRPr>
          </a:p>
        </p:txBody>
      </p:sp>
    </p:spTree>
    <p:extLst>
      <p:ext uri="{BB962C8B-B14F-4D97-AF65-F5344CB8AC3E}">
        <p14:creationId xmlns:p14="http://schemas.microsoft.com/office/powerpoint/2010/main" val="28058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11</a:t>
            </a:fld>
            <a:endParaRPr lang="ru-R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B23A487-F8A0-459D-8EE6-11EAC7A9BBD3}"/>
                  </a:ext>
                </a:extLst>
              </p:cNvPr>
              <p:cNvSpPr txBox="1"/>
              <p:nvPr/>
            </p:nvSpPr>
            <p:spPr>
              <a:xfrm>
                <a:off x="265487" y="167742"/>
                <a:ext cx="8653806" cy="5650714"/>
              </a:xfrm>
              <a:prstGeom prst="rect">
                <a:avLst/>
              </a:prstGeom>
              <a:noFill/>
              <a:ln>
                <a:solidFill>
                  <a:srgbClr val="0000CC"/>
                </a:solidFill>
              </a:ln>
            </p:spPr>
            <p:txBody>
              <a:bodyPr wrap="square" rtlCol="0">
                <a:spAutoFit/>
              </a:bodyPr>
              <a:lstStyle/>
              <a:p>
                <a:pPr algn="ctr"/>
                <a:r>
                  <a:rPr lang="en-US" sz="2400" b="1" dirty="0">
                    <a:solidFill>
                      <a:srgbClr val="000066"/>
                    </a:solidFill>
                  </a:rPr>
                  <a:t> 3. Optimization of the Collider Luminosity </a:t>
                </a:r>
                <a:endParaRPr lang="ru-RU" sz="2400" b="1" dirty="0">
                  <a:solidFill>
                    <a:srgbClr val="000066"/>
                  </a:solidFill>
                </a:endParaRPr>
              </a:p>
              <a:p>
                <a:pPr algn="just"/>
                <a:r>
                  <a:rPr lang="en-US" b="1" dirty="0">
                    <a:solidFill>
                      <a:srgbClr val="000066"/>
                    </a:solidFill>
                  </a:rPr>
                  <a:t>When choosing optimal parameters of collider beams, it is enough to ensure fulfillment of this condition for the largest of two pairs of parameters </a:t>
                </a:r>
                <a:r>
                  <a:rPr lang="ru-RU" b="1" i="1" dirty="0">
                    <a:solidFill>
                      <a:srgbClr val="000066"/>
                    </a:solidFill>
                    <a:latin typeface="Times New Roman" panose="02020603050405020304" pitchFamily="18" charset="0"/>
                    <a:cs typeface="Times New Roman" panose="02020603050405020304" pitchFamily="18" charset="0"/>
                  </a:rPr>
                  <a:t>Δ</a:t>
                </a:r>
                <a:r>
                  <a:rPr lang="en-US" b="1" i="1" dirty="0" err="1">
                    <a:solidFill>
                      <a:srgbClr val="000066"/>
                    </a:solidFill>
                    <a:latin typeface="Times New Roman" panose="02020603050405020304" pitchFamily="18" charset="0"/>
                    <a:cs typeface="Times New Roman" panose="02020603050405020304" pitchFamily="18" charset="0"/>
                  </a:rPr>
                  <a:t>q</a:t>
                </a:r>
                <a:r>
                  <a:rPr lang="en-US" b="1" i="1" baseline="-25000" dirty="0" err="1">
                    <a:solidFill>
                      <a:srgbClr val="000066"/>
                    </a:solidFill>
                    <a:latin typeface="Times New Roman" panose="02020603050405020304" pitchFamily="18" charset="0"/>
                    <a:cs typeface="Times New Roman" panose="02020603050405020304" pitchFamily="18" charset="0"/>
                  </a:rPr>
                  <a:t>x</a:t>
                </a:r>
                <a:r>
                  <a:rPr lang="en-US" b="1" dirty="0">
                    <a:solidFill>
                      <a:srgbClr val="000066"/>
                    </a:solidFill>
                    <a:latin typeface="Times New Roman" panose="02020603050405020304" pitchFamily="18" charset="0"/>
                    <a:cs typeface="Times New Roman" panose="02020603050405020304" pitchFamily="18" charset="0"/>
                  </a:rPr>
                  <a:t>, </a:t>
                </a:r>
                <a:r>
                  <a:rPr lang="ru-RU" b="1" i="1" dirty="0">
                    <a:solidFill>
                      <a:srgbClr val="000066"/>
                    </a:solidFill>
                    <a:latin typeface="Times New Roman" panose="02020603050405020304" pitchFamily="18" charset="0"/>
                    <a:cs typeface="Times New Roman" panose="02020603050405020304" pitchFamily="18" charset="0"/>
                  </a:rPr>
                  <a:t>ξ</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and </a:t>
                </a:r>
                <a:r>
                  <a:rPr lang="ru-RU" b="1" i="1" dirty="0">
                    <a:solidFill>
                      <a:srgbClr val="000066"/>
                    </a:solidFill>
                    <a:latin typeface="Times New Roman" panose="02020603050405020304" pitchFamily="18" charset="0"/>
                    <a:cs typeface="Times New Roman" panose="02020603050405020304" pitchFamily="18" charset="0"/>
                  </a:rPr>
                  <a:t>Δ</a:t>
                </a:r>
                <a:r>
                  <a:rPr lang="en-US" b="1" i="1" dirty="0" err="1">
                    <a:solidFill>
                      <a:srgbClr val="000066"/>
                    </a:solidFill>
                    <a:latin typeface="Times New Roman" panose="02020603050405020304" pitchFamily="18" charset="0"/>
                    <a:cs typeface="Times New Roman" panose="02020603050405020304" pitchFamily="18" charset="0"/>
                  </a:rPr>
                  <a:t>q</a:t>
                </a:r>
                <a:r>
                  <a:rPr lang="en-US" b="1" i="1" baseline="-25000" dirty="0" err="1">
                    <a:solidFill>
                      <a:srgbClr val="000066"/>
                    </a:solidFill>
                    <a:latin typeface="Times New Roman" panose="02020603050405020304" pitchFamily="18" charset="0"/>
                    <a:cs typeface="Times New Roman" panose="02020603050405020304" pitchFamily="18" charset="0"/>
                  </a:rPr>
                  <a:t>y</a:t>
                </a:r>
                <a:r>
                  <a:rPr lang="en-US" b="1" dirty="0">
                    <a:solidFill>
                      <a:srgbClr val="000066"/>
                    </a:solidFill>
                    <a:latin typeface="Times New Roman" panose="02020603050405020304" pitchFamily="18" charset="0"/>
                    <a:cs typeface="Times New Roman" panose="02020603050405020304" pitchFamily="18" charset="0"/>
                  </a:rPr>
                  <a:t>, </a:t>
                </a:r>
                <a:r>
                  <a:rPr lang="ru-RU" b="1" i="1" dirty="0">
                    <a:solidFill>
                      <a:srgbClr val="000066"/>
                    </a:solidFill>
                    <a:latin typeface="Times New Roman" panose="02020603050405020304" pitchFamily="18" charset="0"/>
                    <a:cs typeface="Times New Roman" panose="02020603050405020304" pitchFamily="18" charset="0"/>
                  </a:rPr>
                  <a:t>ξ</a:t>
                </a:r>
                <a:r>
                  <a:rPr lang="en-US" b="1" i="1" baseline="-25000" dirty="0">
                    <a:solidFill>
                      <a:srgbClr val="000066"/>
                    </a:solidFill>
                    <a:latin typeface="Times New Roman" panose="02020603050405020304" pitchFamily="18" charset="0"/>
                    <a:cs typeface="Times New Roman" panose="02020603050405020304" pitchFamily="18" charset="0"/>
                  </a:rPr>
                  <a:t>y</a:t>
                </a:r>
                <a:r>
                  <a:rPr lang="en-US" b="1" dirty="0">
                    <a:solidFill>
                      <a:srgbClr val="000066"/>
                    </a:solidFill>
                  </a:rPr>
                  <a:t>. We will consider the </a:t>
                </a:r>
                <a:r>
                  <a:rPr lang="ru-RU" b="1" i="1" dirty="0">
                    <a:solidFill>
                      <a:srgbClr val="000066"/>
                    </a:solidFill>
                    <a:latin typeface="Times New Roman" panose="02020603050405020304" pitchFamily="18" charset="0"/>
                    <a:cs typeface="Times New Roman" panose="02020603050405020304" pitchFamily="18" charset="0"/>
                  </a:rPr>
                  <a:t>х</a:t>
                </a:r>
                <a:r>
                  <a:rPr lang="en-US" b="1" dirty="0">
                    <a:solidFill>
                      <a:srgbClr val="000066"/>
                    </a:solidFill>
                  </a:rPr>
                  <a:t>-parameters as having the largest values (when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dirty="0">
                    <a:solidFill>
                      <a:srgbClr val="000066"/>
                    </a:solidFill>
                    <a:latin typeface="Times New Roman" panose="02020603050405020304" pitchFamily="18" charset="0"/>
                    <a:cs typeface="Times New Roman" panose="02020603050405020304" pitchFamily="18" charset="0"/>
                  </a:rPr>
                  <a:t> </a:t>
                </a:r>
                <a:r>
                  <a:rPr lang="ru-RU"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ru-RU" b="1" dirty="0">
                    <a:solidFill>
                      <a:srgbClr val="000066"/>
                    </a:solidFill>
                    <a:latin typeface="Times New Roman" panose="02020603050405020304" pitchFamily="18" charset="0"/>
                    <a:cs typeface="Times New Roman" panose="02020603050405020304" pitchFamily="18" charset="0"/>
                  </a:rPr>
                  <a:t>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baseline="-25000" dirty="0">
                    <a:solidFill>
                      <a:srgbClr val="000066"/>
                    </a:solidFill>
                    <a:latin typeface="Times New Roman" panose="02020603050405020304" pitchFamily="18" charset="0"/>
                    <a:cs typeface="Times New Roman" panose="02020603050405020304" pitchFamily="18" charset="0"/>
                  </a:rPr>
                  <a:t>y</a:t>
                </a:r>
                <a:r>
                  <a:rPr lang="en-US" b="1" dirty="0">
                    <a:solidFill>
                      <a:srgbClr val="000066"/>
                    </a:solidFill>
                  </a:rPr>
                  <a:t>). </a:t>
                </a:r>
                <a:endParaRPr lang="ru-RU" b="1" dirty="0">
                  <a:solidFill>
                    <a:srgbClr val="000066"/>
                  </a:solidFill>
                </a:endParaRPr>
              </a:p>
              <a:p>
                <a:pPr algn="just"/>
                <a:r>
                  <a:rPr lang="en-US" b="1" dirty="0">
                    <a:solidFill>
                      <a:srgbClr val="000066"/>
                    </a:solidFill>
                  </a:rPr>
                  <a:t>Let us write the parameters of the first beam as</a:t>
                </a:r>
              </a:p>
              <a:p>
                <a:pPr algn="ctr"/>
                <a14:m>
                  <m:oMath xmlns:m="http://schemas.openxmlformats.org/officeDocument/2006/math">
                    <m:r>
                      <a:rPr lang="ru-RU" b="1" i="1" smtClean="0">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 </m:t>
                    </m:r>
                    <m:f>
                      <m:fPr>
                        <m:ctrlPr>
                          <a:rPr lang="ru-RU" b="1" i="1">
                            <a:solidFill>
                              <a:srgbClr val="000066"/>
                            </a:solidFill>
                            <a:latin typeface="Cambria Math" panose="02040503050406030204" pitchFamily="18" charset="0"/>
                          </a:rPr>
                        </m:ctrlPr>
                      </m:fPr>
                      <m:num>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𝟐</m:t>
                            </m:r>
                          </m:sup>
                        </m:sSubSup>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𝑨</m:t>
                            </m:r>
                          </m:e>
                          <m:sub>
                            <m:r>
                              <a:rPr lang="ru-RU" b="1" i="1">
                                <a:solidFill>
                                  <a:srgbClr val="000066"/>
                                </a:solidFill>
                                <a:latin typeface="Cambria Math" panose="02040503050406030204" pitchFamily="18" charset="0"/>
                              </a:rPr>
                              <m:t>𝟏</m:t>
                            </m:r>
                          </m:sub>
                        </m:sSub>
                      </m:den>
                    </m:f>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𝑵</m:t>
                        </m:r>
                      </m:e>
                      <m:sub>
                        <m:r>
                          <a:rPr lang="ru-RU"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oMath>
                </a14:m>
                <a:r>
                  <a:rPr lang="en-US" b="1" dirty="0">
                    <a:solidFill>
                      <a:srgbClr val="000066"/>
                    </a:solidFill>
                  </a:rPr>
                  <a:t> ,      </a:t>
                </a:r>
                <a14:m>
                  <m:oMath xmlns:m="http://schemas.openxmlformats.org/officeDocument/2006/math">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𝟏𝟐</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𝑨</m:t>
                            </m:r>
                          </m:e>
                          <m:sub>
                            <m:r>
                              <a:rPr lang="ru-RU" b="1" i="1">
                                <a:solidFill>
                                  <a:srgbClr val="000066"/>
                                </a:solidFill>
                                <a:latin typeface="Cambria Math" panose="02040503050406030204" pitchFamily="18" charset="0"/>
                              </a:rPr>
                              <m:t>𝟏</m:t>
                            </m:r>
                          </m:sub>
                        </m:sSub>
                      </m:den>
                    </m:f>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𝑵</m:t>
                        </m:r>
                      </m:e>
                      <m:sub>
                        <m:r>
                          <a:rPr lang="ru-RU" b="1" i="1">
                            <a:solidFill>
                              <a:srgbClr val="000066"/>
                            </a:solidFill>
                            <a:latin typeface="Cambria Math" panose="02040503050406030204" pitchFamily="18" charset="0"/>
                          </a:rPr>
                          <m:t>𝟐</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oMath>
                </a14:m>
                <a:endParaRPr lang="en-US" b="1" dirty="0">
                  <a:solidFill>
                    <a:srgbClr val="000066"/>
                  </a:solidFill>
                </a:endParaRPr>
              </a:p>
              <a:p>
                <a:pPr algn="r"/>
                <a14:m>
                  <m:oMath xmlns:m="http://schemas.openxmlformats.org/officeDocument/2006/math">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𝒓</m:t>
                            </m:r>
                          </m:e>
                          <m:sub>
                            <m:r>
                              <a:rPr lang="en-US" b="1" i="1">
                                <a:solidFill>
                                  <a:srgbClr val="000066"/>
                                </a:solidFill>
                                <a:latin typeface="Cambria Math" panose="02040503050406030204" pitchFamily="18" charset="0"/>
                              </a:rPr>
                              <m:t>𝒑</m:t>
                            </m:r>
                          </m:sub>
                        </m:sSub>
                      </m:num>
                      <m:den>
                        <m:r>
                          <a:rPr lang="en-US" b="1" i="1">
                            <a:solidFill>
                              <a:srgbClr val="000066"/>
                            </a:solidFill>
                            <a:latin typeface="Cambria Math" panose="02040503050406030204" pitchFamily="18" charset="0"/>
                          </a:rPr>
                          <m:t>𝝅</m:t>
                        </m:r>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𝜷</m:t>
                            </m:r>
                          </m:e>
                          <m:sub>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𝟐</m:t>
                            </m:r>
                          </m:sup>
                        </m:sSubSup>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𝜸</m:t>
                            </m:r>
                          </m:e>
                          <m:sub>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𝟑</m:t>
                            </m:r>
                          </m:sup>
                        </m:sSubSup>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ad>
                          <m:radPr>
                            <m:degHide m:val="on"/>
                            <m:ctrlPr>
                              <a:rPr lang="ru-RU" b="1" i="1">
                                <a:solidFill>
                                  <a:srgbClr val="000066"/>
                                </a:solidFill>
                                <a:latin typeface="Cambria Math" panose="02040503050406030204" pitchFamily="18" charset="0"/>
                              </a:rPr>
                            </m:ctrlPr>
                          </m:radPr>
                          <m:deg/>
                          <m:e>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𝑩</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e>
                            </m:d>
                          </m:e>
                        </m:rad>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𝒌</m:t>
                            </m:r>
                          </m:e>
                          <m:sub>
                            <m:r>
                              <a:rPr lang="en-US" b="1" i="1">
                                <a:solidFill>
                                  <a:srgbClr val="000066"/>
                                </a:solidFill>
                                <a:latin typeface="Cambria Math" panose="02040503050406030204" pitchFamily="18" charset="0"/>
                              </a:rPr>
                              <m:t>𝒃𝒖𝒏𝒄</m:t>
                            </m:r>
                            <m:r>
                              <a:rPr lang="ru-RU" b="1" i="1">
                                <a:solidFill>
                                  <a:srgbClr val="000066"/>
                                </a:solidFill>
                                <a:latin typeface="Cambria Math" panose="02040503050406030204" pitchFamily="18" charset="0"/>
                              </a:rPr>
                              <m:t>𝒉</m:t>
                            </m:r>
                            <m:r>
                              <a:rPr lang="ru-RU" b="1" i="1">
                                <a:solidFill>
                                  <a:srgbClr val="000066"/>
                                </a:solidFill>
                                <a:latin typeface="Cambria Math" panose="02040503050406030204" pitchFamily="18" charset="0"/>
                              </a:rPr>
                              <m:t>𝟏</m:t>
                            </m:r>
                          </m:sub>
                        </m:sSub>
                      </m:num>
                      <m:den>
                        <m:rad>
                          <m:radPr>
                            <m:degHide m:val="on"/>
                            <m:ctrlPr>
                              <a:rPr lang="ru-RU" b="1" i="1">
                                <a:solidFill>
                                  <a:srgbClr val="000066"/>
                                </a:solidFill>
                                <a:latin typeface="Cambria Math" panose="02040503050406030204" pitchFamily="18" charset="0"/>
                              </a:rPr>
                            </m:ctrlPr>
                          </m:radPr>
                          <m:deg/>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𝜺</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e>
                        </m:rad>
                        <m:r>
                          <a:rPr lang="ru-RU" b="1" i="1">
                            <a:solidFill>
                              <a:srgbClr val="000066"/>
                            </a:solidFill>
                            <a:latin typeface="Cambria Math" panose="02040503050406030204" pitchFamily="18" charset="0"/>
                          </a:rPr>
                          <m:t>∙</m:t>
                        </m:r>
                        <m:d>
                          <m:dPr>
                            <m:ctrlPr>
                              <a:rPr lang="ru-RU" b="1" i="1">
                                <a:solidFill>
                                  <a:srgbClr val="000066"/>
                                </a:solidFill>
                                <a:latin typeface="Cambria Math" panose="02040503050406030204" pitchFamily="18" charset="0"/>
                              </a:rPr>
                            </m:ctrlPr>
                          </m:dPr>
                          <m:e>
                            <m:rad>
                              <m:radPr>
                                <m:degHide m:val="on"/>
                                <m:ctrlPr>
                                  <a:rPr lang="ru-RU" b="1" i="1">
                                    <a:solidFill>
                                      <a:srgbClr val="000066"/>
                                    </a:solidFill>
                                    <a:latin typeface="Cambria Math" panose="02040503050406030204" pitchFamily="18" charset="0"/>
                                  </a:rPr>
                                </m:ctrlPr>
                              </m:radPr>
                              <m:deg/>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𝜺</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𝑩</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e>
                                </m:d>
                              </m:e>
                            </m:rad>
                            <m:r>
                              <a:rPr lang="ru-RU" b="1" i="1">
                                <a:solidFill>
                                  <a:srgbClr val="000066"/>
                                </a:solidFill>
                                <a:latin typeface="Cambria Math" panose="02040503050406030204" pitchFamily="18" charset="0"/>
                              </a:rPr>
                              <m:t>+</m:t>
                            </m:r>
                            <m:rad>
                              <m:radPr>
                                <m:degHide m:val="on"/>
                                <m:ctrlPr>
                                  <a:rPr lang="ru-RU" b="1" i="1">
                                    <a:solidFill>
                                      <a:srgbClr val="000066"/>
                                    </a:solidFill>
                                    <a:latin typeface="Cambria Math" panose="02040503050406030204" pitchFamily="18" charset="0"/>
                                  </a:rPr>
                                </m:ctrlPr>
                              </m:radPr>
                              <m:deg/>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𝜺</m:t>
                                    </m:r>
                                  </m:e>
                                  <m:sub>
                                    <m:r>
                                      <a:rPr lang="en-US"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𝟏</m:t>
                                    </m:r>
                                  </m:sub>
                                </m:sSub>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𝑩</m:t>
                                        </m:r>
                                      </m:e>
                                      <m:sub>
                                        <m:r>
                                          <a:rPr lang="en-US"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𝟏</m:t>
                                        </m:r>
                                      </m:sub>
                                    </m:sSub>
                                  </m:e>
                                </m:d>
                              </m:e>
                            </m:rad>
                          </m:e>
                        </m:d>
                      </m:den>
                    </m:f>
                  </m:oMath>
                </a14:m>
                <a:r>
                  <a:rPr lang="en-US" b="1" dirty="0">
                    <a:solidFill>
                      <a:srgbClr val="000066"/>
                    </a:solidFill>
                  </a:rPr>
                  <a:t> ,   </a:t>
                </a:r>
                <a14:m>
                  <m:oMath xmlns:m="http://schemas.openxmlformats.org/officeDocument/2006/math">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𝒓</m:t>
                            </m:r>
                          </m:e>
                          <m:sub>
                            <m:r>
                              <a:rPr lang="ru-RU" b="1" i="1">
                                <a:solidFill>
                                  <a:srgbClr val="000066"/>
                                </a:solidFill>
                                <a:latin typeface="Cambria Math" panose="02040503050406030204" pitchFamily="18" charset="0"/>
                              </a:rPr>
                              <m:t>𝒑</m:t>
                            </m:r>
                          </m:sub>
                        </m:sSub>
                      </m:num>
                      <m:den>
                        <m:r>
                          <a:rPr lang="ru-RU" b="1" i="1">
                            <a:solidFill>
                              <a:srgbClr val="000066"/>
                            </a:solidFill>
                            <a:latin typeface="Cambria Math" panose="02040503050406030204" pitchFamily="18" charset="0"/>
                          </a:rPr>
                          <m:t>𝟒</m:t>
                        </m:r>
                        <m:r>
                          <a:rPr lang="ru-RU" b="1" i="1">
                            <a:solidFill>
                              <a:srgbClr val="000066"/>
                            </a:solidFill>
                            <a:latin typeface="Cambria Math" panose="02040503050406030204" pitchFamily="18" charset="0"/>
                          </a:rPr>
                          <m:t>𝝅</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𝜺</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d>
                          <m:dPr>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𝜷</m:t>
                                </m:r>
                              </m:e>
                              <m:sub>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 </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𝜷</m:t>
                                </m:r>
                              </m:e>
                              <m:sub>
                                <m:r>
                                  <a:rPr lang="ru-RU" b="1" i="1">
                                    <a:solidFill>
                                      <a:srgbClr val="000066"/>
                                    </a:solidFill>
                                    <a:latin typeface="Cambria Math" panose="02040503050406030204" pitchFamily="18" charset="0"/>
                                  </a:rPr>
                                  <m:t>𝟐</m:t>
                                </m:r>
                              </m:sub>
                            </m:sSub>
                          </m:e>
                        </m:d>
                      </m:num>
                      <m:den>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𝜷</m:t>
                            </m:r>
                          </m:e>
                          <m:sub>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𝟐</m:t>
                            </m:r>
                          </m:sup>
                        </m:sSubSup>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𝜸</m:t>
                            </m:r>
                          </m:e>
                          <m:sub>
                            <m:r>
                              <a:rPr lang="ru-RU" b="1" i="1">
                                <a:solidFill>
                                  <a:srgbClr val="000066"/>
                                </a:solidFill>
                                <a:latin typeface="Cambria Math" panose="02040503050406030204" pitchFamily="18" charset="0"/>
                              </a:rPr>
                              <m:t>𝟏</m:t>
                            </m:r>
                          </m:sub>
                        </m:sSub>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m:t>
                            </m:r>
                          </m:sup>
                        </m:sSubSup>
                      </m:num>
                      <m:den>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m:t>
                            </m:r>
                          </m:sup>
                        </m:sSubSup>
                      </m:den>
                    </m:f>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𝜱</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𝟏𝟐</m:t>
                        </m:r>
                      </m:sub>
                    </m:sSub>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𝜼</m:t>
                    </m:r>
                    <m:r>
                      <a:rPr lang="ru-RU" b="1" i="1">
                        <a:solidFill>
                          <a:srgbClr val="000066"/>
                        </a:solidFill>
                        <a:latin typeface="Cambria Math" panose="02040503050406030204" pitchFamily="18" charset="0"/>
                      </a:rPr>
                      <m:t>)</m:t>
                    </m:r>
                  </m:oMath>
                </a14:m>
                <a:r>
                  <a:rPr lang="en-US" b="1" dirty="0">
                    <a:solidFill>
                      <a:srgbClr val="000066"/>
                    </a:solidFill>
                  </a:rPr>
                  <a:t> ,    (3.3)</a:t>
                </a:r>
              </a:p>
              <a:p>
                <a:pPr algn="just"/>
                <a:r>
                  <a:rPr lang="en-US" b="1" dirty="0">
                    <a:solidFill>
                      <a:srgbClr val="000066"/>
                    </a:solidFill>
                  </a:rPr>
                  <a:t>and do the same for the parameters of the second beam </a:t>
                </a:r>
                <a:r>
                  <a:rPr lang="ru-RU" b="1" dirty="0">
                    <a:solidFill>
                      <a:srgbClr val="000066"/>
                    </a:solidFill>
                    <a:sym typeface="Symbol" panose="05050102010706020507" pitchFamily="18" charset="2"/>
                  </a:rPr>
                  <a:t></a:t>
                </a:r>
                <a:r>
                  <a:rPr lang="en-US" b="1" i="1" dirty="0">
                    <a:solidFill>
                      <a:srgbClr val="000066"/>
                    </a:solidFill>
                  </a:rPr>
                  <a:t>q</a:t>
                </a:r>
                <a:r>
                  <a:rPr lang="en-US" b="1" baseline="-25000" dirty="0">
                    <a:solidFill>
                      <a:srgbClr val="000066"/>
                    </a:solidFill>
                  </a:rPr>
                  <a:t>2</a:t>
                </a:r>
                <a:r>
                  <a:rPr lang="en-US" b="1" dirty="0">
                    <a:solidFill>
                      <a:srgbClr val="000066"/>
                    </a:solidFill>
                  </a:rPr>
                  <a:t> and </a:t>
                </a:r>
                <a:r>
                  <a:rPr lang="ru-RU" b="1" i="1" dirty="0">
                    <a:solidFill>
                      <a:srgbClr val="000066"/>
                    </a:solidFill>
                    <a:sym typeface="Symbol" panose="05050102010706020507" pitchFamily="18" charset="2"/>
                  </a:rPr>
                  <a:t></a:t>
                </a:r>
                <a:r>
                  <a:rPr lang="en-US" b="1" baseline="-25000" dirty="0">
                    <a:solidFill>
                      <a:srgbClr val="000066"/>
                    </a:solidFill>
                  </a:rPr>
                  <a:t>x21,</a:t>
                </a:r>
                <a:r>
                  <a:rPr lang="en-US" b="1" dirty="0">
                    <a:solidFill>
                      <a:srgbClr val="000066"/>
                    </a:solidFill>
                  </a:rPr>
                  <a:t> making the replacement </a:t>
                </a:r>
                <a14:m>
                  <m:oMath xmlns:m="http://schemas.openxmlformats.org/officeDocument/2006/math">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𝟐</m:t>
                    </m:r>
                  </m:oMath>
                </a14:m>
                <a:r>
                  <a:rPr lang="en-US" b="1" dirty="0">
                    <a:solidFill>
                      <a:srgbClr val="000066"/>
                    </a:solidFill>
                  </a:rPr>
                  <a:t>. Then we write two equations (3.1) for reference particles of both beams</a:t>
                </a:r>
              </a:p>
              <a:p>
                <a:pPr algn="ctr"/>
                <a14:m>
                  <m:oMathPara xmlns:m="http://schemas.openxmlformats.org/officeDocument/2006/math">
                    <m:oMathParaPr>
                      <m:jc m:val="centerGroup"/>
                    </m:oMathParaPr>
                    <m:oMath xmlns:m="http://schemas.openxmlformats.org/officeDocument/2006/math">
                      <m:r>
                        <a:rPr lang="ru-RU" b="1" i="1" smtClean="0">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𝟏𝟐</m:t>
                          </m:r>
                        </m:sub>
                      </m:sSub>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oMath>
                  </m:oMathPara>
                </a14:m>
                <a:endParaRPr lang="en-US" b="1" dirty="0">
                  <a:solidFill>
                    <a:srgbClr val="000066"/>
                  </a:solidFill>
                </a:endParaRPr>
              </a:p>
              <a:p>
                <a:pPr algn="ctr"/>
                <a14:m>
                  <m:oMathPara xmlns:m="http://schemas.openxmlformats.org/officeDocument/2006/math">
                    <m:oMathParaPr>
                      <m:jc m:val="centerGroup"/>
                    </m:oMathParaPr>
                    <m:oMath xmlns:m="http://schemas.openxmlformats.org/officeDocument/2006/math">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𝟐𝟏</m:t>
                          </m:r>
                        </m:sub>
                      </m:sSub>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oMath>
                  </m:oMathPara>
                </a14:m>
                <a:endParaRPr lang="en-US" b="1" dirty="0">
                  <a:solidFill>
                    <a:srgbClr val="000066"/>
                  </a:solidFill>
                </a:endParaRPr>
              </a:p>
              <a:p>
                <a:pPr algn="just"/>
                <a:r>
                  <a:rPr lang="en-US" b="1" dirty="0">
                    <a:solidFill>
                      <a:srgbClr val="000066"/>
                    </a:solidFill>
                  </a:rPr>
                  <a:t> </a:t>
                </a:r>
              </a:p>
              <a:p>
                <a:pPr algn="just"/>
                <a:r>
                  <a:rPr lang="en-US" b="1" dirty="0">
                    <a:solidFill>
                      <a:srgbClr val="000066"/>
                    </a:solidFill>
                  </a:rPr>
                  <a:t>Substituting here </a:t>
                </a:r>
                <a:r>
                  <a:rPr lang="ru-RU" b="1" i="1" dirty="0">
                    <a:solidFill>
                      <a:srgbClr val="000066"/>
                    </a:solidFill>
                    <a:sym typeface="Symbol" panose="05050102010706020507" pitchFamily="18" charset="2"/>
                  </a:rPr>
                  <a:t></a:t>
                </a:r>
                <a:r>
                  <a:rPr lang="en-US" b="1" baseline="-25000" dirty="0">
                    <a:solidFill>
                      <a:srgbClr val="000066"/>
                    </a:solidFill>
                  </a:rPr>
                  <a:t>x12</a:t>
                </a:r>
                <a:r>
                  <a:rPr lang="en-US" b="1" dirty="0">
                    <a:solidFill>
                      <a:srgbClr val="000066"/>
                    </a:solidFill>
                  </a:rPr>
                  <a:t> and </a:t>
                </a:r>
                <a:r>
                  <a:rPr lang="ru-RU" b="1" i="1" dirty="0">
                    <a:solidFill>
                      <a:srgbClr val="000066"/>
                    </a:solidFill>
                    <a:sym typeface="Symbol" panose="05050102010706020507" pitchFamily="18" charset="2"/>
                  </a:rPr>
                  <a:t></a:t>
                </a:r>
                <a:r>
                  <a:rPr lang="en-US" b="1" baseline="-25000" dirty="0">
                    <a:solidFill>
                      <a:srgbClr val="000066"/>
                    </a:solidFill>
                  </a:rPr>
                  <a:t>x21</a:t>
                </a:r>
                <a:r>
                  <a:rPr lang="en-US" b="1" dirty="0">
                    <a:solidFill>
                      <a:srgbClr val="000066"/>
                    </a:solidFill>
                  </a:rPr>
                  <a:t> we obtain two equations for the </a:t>
                </a:r>
                <a:r>
                  <a:rPr lang="en-US" b="1" dirty="0">
                    <a:solidFill>
                      <a:srgbClr val="000066"/>
                    </a:solidFill>
                    <a:cs typeface="Times New Roman" panose="02020603050405020304" pitchFamily="18" charset="0"/>
                  </a:rPr>
                  <a:t>unknowns</a:t>
                </a:r>
                <a:r>
                  <a:rPr lang="en-US" b="1" dirty="0">
                    <a:solidFill>
                      <a:srgbClr val="000066"/>
                    </a:solidFill>
                  </a:rPr>
                  <a:t>  </a:t>
                </a:r>
                <a:r>
                  <a:rPr lang="en-US" b="1" i="1" dirty="0">
                    <a:solidFill>
                      <a:srgbClr val="000066"/>
                    </a:solidFill>
                    <a:latin typeface="Times New Roman" panose="02020603050405020304" pitchFamily="18" charset="0"/>
                    <a:cs typeface="Times New Roman" panose="02020603050405020304" pitchFamily="18" charset="0"/>
                  </a:rPr>
                  <a:t>N</a:t>
                </a:r>
                <a:r>
                  <a:rPr lang="en-US" b="1" baseline="-25000" dirty="0">
                    <a:solidFill>
                      <a:srgbClr val="000066"/>
                    </a:solidFill>
                    <a:latin typeface="Times New Roman" panose="02020603050405020304" pitchFamily="18" charset="0"/>
                    <a:cs typeface="Times New Roman" panose="02020603050405020304" pitchFamily="18" charset="0"/>
                  </a:rPr>
                  <a:t>1</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cs typeface="Times New Roman" panose="02020603050405020304" pitchFamily="18" charset="0"/>
                  </a:rPr>
                  <a:t>and </a:t>
                </a:r>
                <a:r>
                  <a:rPr lang="en-US" b="1" i="1" dirty="0">
                    <a:solidFill>
                      <a:srgbClr val="000066"/>
                    </a:solidFill>
                    <a:latin typeface="Times New Roman" panose="02020603050405020304" pitchFamily="18" charset="0"/>
                    <a:cs typeface="Times New Roman" panose="02020603050405020304" pitchFamily="18" charset="0"/>
                  </a:rPr>
                  <a:t>N</a:t>
                </a:r>
                <a:r>
                  <a:rPr lang="en-US" b="1" baseline="-25000" dirty="0">
                    <a:solidFill>
                      <a:srgbClr val="000066"/>
                    </a:solidFill>
                    <a:latin typeface="Times New Roman" panose="02020603050405020304" pitchFamily="18" charset="0"/>
                    <a:cs typeface="Times New Roman" panose="02020603050405020304" pitchFamily="18" charset="0"/>
                  </a:rPr>
                  <a:t>2</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a:t>
                </a:r>
              </a:p>
              <a:p>
                <a:pPr algn="ctr"/>
                <a14:m>
                  <m:oMath xmlns:m="http://schemas.openxmlformats.org/officeDocument/2006/math">
                    <m:f>
                      <m:fPr>
                        <m:ctrlPr>
                          <a:rPr lang="ru-RU" b="1" i="1" smtClean="0">
                            <a:solidFill>
                              <a:srgbClr val="000066"/>
                            </a:solidFill>
                            <a:latin typeface="Cambria Math" panose="02040503050406030204" pitchFamily="18" charset="0"/>
                          </a:rPr>
                        </m:ctrlPr>
                      </m:fPr>
                      <m:num>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𝟐</m:t>
                            </m:r>
                          </m:sup>
                        </m:sSubSup>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𝑨</m:t>
                            </m:r>
                          </m:e>
                          <m:sub>
                            <m:r>
                              <a:rPr lang="ru-RU" b="1" i="1">
                                <a:solidFill>
                                  <a:srgbClr val="000066"/>
                                </a:solidFill>
                                <a:latin typeface="Cambria Math" panose="02040503050406030204" pitchFamily="18" charset="0"/>
                              </a:rPr>
                              <m:t>𝟏</m:t>
                            </m:r>
                          </m:sub>
                        </m:sSub>
                      </m:den>
                    </m:f>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𝑵</m:t>
                        </m:r>
                      </m:e>
                      <m:sub>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𝑨</m:t>
                            </m:r>
                          </m:e>
                          <m:sub>
                            <m:r>
                              <a:rPr lang="ru-RU" b="1" i="1">
                                <a:solidFill>
                                  <a:srgbClr val="000066"/>
                                </a:solidFill>
                                <a:latin typeface="Cambria Math" panose="02040503050406030204" pitchFamily="18" charset="0"/>
                              </a:rPr>
                              <m:t>𝟏</m:t>
                            </m:r>
                          </m:sub>
                        </m:sSub>
                      </m:den>
                    </m:f>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𝑵</m:t>
                        </m:r>
                      </m:e>
                      <m:sub>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r>
                      <a:rPr lang="en-US" b="1" i="0" smtClean="0">
                        <a:solidFill>
                          <a:srgbClr val="000066"/>
                        </a:solidFill>
                        <a:latin typeface="Cambria Math" panose="02040503050406030204" pitchFamily="18" charset="0"/>
                      </a:rPr>
                      <m:t> </m:t>
                    </m:r>
                  </m:oMath>
                </a14:m>
                <a:r>
                  <a:rPr lang="en-US" b="1" dirty="0">
                    <a:solidFill>
                      <a:srgbClr val="000066"/>
                    </a:solidFill>
                  </a:rPr>
                  <a:t>,</a:t>
                </a:r>
              </a:p>
              <a:p>
                <a:pPr algn="ctr"/>
                <a14:m>
                  <m:oMath xmlns:m="http://schemas.openxmlformats.org/officeDocument/2006/math">
                    <m:f>
                      <m:fPr>
                        <m:ctrlPr>
                          <a:rPr lang="ru-RU" b="1" i="1">
                            <a:solidFill>
                              <a:srgbClr val="000066"/>
                            </a:solidFill>
                            <a:latin typeface="Cambria Math" panose="02040503050406030204" pitchFamily="18" charset="0"/>
                          </a:rPr>
                        </m:ctrlPr>
                      </m:fPr>
                      <m:num>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𝟐</m:t>
                            </m:r>
                          </m:sup>
                        </m:sSubSup>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𝑨</m:t>
                            </m:r>
                          </m:e>
                          <m:sub>
                            <m:r>
                              <a:rPr lang="ru-RU" b="1" i="1">
                                <a:solidFill>
                                  <a:srgbClr val="000066"/>
                                </a:solidFill>
                                <a:latin typeface="Cambria Math" panose="02040503050406030204" pitchFamily="18" charset="0"/>
                              </a:rPr>
                              <m:t>𝟐</m:t>
                            </m:r>
                          </m:sub>
                        </m:sSub>
                      </m:den>
                    </m:f>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𝑵</m:t>
                        </m:r>
                      </m:e>
                      <m:sub>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𝑨</m:t>
                            </m:r>
                          </m:e>
                          <m:sub>
                            <m:r>
                              <a:rPr lang="ru-RU" b="1" i="1">
                                <a:solidFill>
                                  <a:srgbClr val="000066"/>
                                </a:solidFill>
                                <a:latin typeface="Cambria Math" panose="02040503050406030204" pitchFamily="18" charset="0"/>
                              </a:rPr>
                              <m:t>𝟐</m:t>
                            </m:r>
                          </m:sub>
                        </m:sSub>
                      </m:den>
                    </m:f>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𝑵</m:t>
                        </m:r>
                      </m:e>
                      <m:sub>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oMath>
                </a14:m>
                <a:r>
                  <a:rPr lang="en-US" b="1" dirty="0">
                    <a:solidFill>
                      <a:srgbClr val="000066"/>
                    </a:solidFill>
                  </a:rPr>
                  <a:t> .</a:t>
                </a:r>
              </a:p>
            </p:txBody>
          </p:sp>
        </mc:Choice>
        <mc:Fallback xmlns="">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7" y="167742"/>
                <a:ext cx="8653806" cy="5650714"/>
              </a:xfrm>
              <a:prstGeom prst="rect">
                <a:avLst/>
              </a:prstGeom>
              <a:blipFill>
                <a:blip r:embed="rId2"/>
                <a:stretch>
                  <a:fillRect l="-563" t="-754" r="-563"/>
                </a:stretch>
              </a:blipFill>
              <a:ln>
                <a:solidFill>
                  <a:srgbClr val="0000CC"/>
                </a:solidFill>
              </a:ln>
            </p:spPr>
            <p:txBody>
              <a:bodyPr/>
              <a:lstStyle/>
              <a:p>
                <a:r>
                  <a:rPr lang="ru-RU">
                    <a:noFill/>
                  </a:rPr>
                  <a:t> </a:t>
                </a:r>
              </a:p>
            </p:txBody>
          </p:sp>
        </mc:Fallback>
      </mc:AlternateContent>
      <p:sp>
        <p:nvSpPr>
          <p:cNvPr id="31" name="TextBox 30">
            <a:extLst>
              <a:ext uri="{FF2B5EF4-FFF2-40B4-BE49-F238E27FC236}">
                <a16:creationId xmlns:a16="http://schemas.microsoft.com/office/drawing/2014/main" id="{5F451F8B-B58F-4936-BA94-3A5C6EC06623}"/>
              </a:ext>
            </a:extLst>
          </p:cNvPr>
          <p:cNvSpPr txBox="1"/>
          <p:nvPr/>
        </p:nvSpPr>
        <p:spPr>
          <a:xfrm>
            <a:off x="8284454" y="3778472"/>
            <a:ext cx="634839" cy="369332"/>
          </a:xfrm>
          <a:prstGeom prst="rect">
            <a:avLst/>
          </a:prstGeom>
          <a:noFill/>
        </p:spPr>
        <p:txBody>
          <a:bodyPr wrap="square" rtlCol="0">
            <a:spAutoFit/>
          </a:bodyPr>
          <a:lstStyle/>
          <a:p>
            <a:r>
              <a:rPr lang="en-US" b="1" dirty="0">
                <a:solidFill>
                  <a:srgbClr val="000066"/>
                </a:solidFill>
              </a:rPr>
              <a:t>(3.4)</a:t>
            </a:r>
            <a:endParaRPr lang="ru-RU" b="1" dirty="0">
              <a:solidFill>
                <a:srgbClr val="000066"/>
              </a:solidFill>
            </a:endParaRPr>
          </a:p>
        </p:txBody>
      </p:sp>
      <p:sp>
        <p:nvSpPr>
          <p:cNvPr id="6" name="TextBox 5">
            <a:extLst>
              <a:ext uri="{FF2B5EF4-FFF2-40B4-BE49-F238E27FC236}">
                <a16:creationId xmlns:a16="http://schemas.microsoft.com/office/drawing/2014/main" id="{191526EE-2DBA-468F-87F7-8A9F922CFBF0}"/>
              </a:ext>
            </a:extLst>
          </p:cNvPr>
          <p:cNvSpPr txBox="1"/>
          <p:nvPr/>
        </p:nvSpPr>
        <p:spPr>
          <a:xfrm>
            <a:off x="8284454" y="4843701"/>
            <a:ext cx="754593" cy="369332"/>
          </a:xfrm>
          <a:prstGeom prst="rect">
            <a:avLst/>
          </a:prstGeom>
          <a:noFill/>
        </p:spPr>
        <p:txBody>
          <a:bodyPr wrap="square" rtlCol="0">
            <a:spAutoFit/>
          </a:bodyPr>
          <a:lstStyle/>
          <a:p>
            <a:r>
              <a:rPr lang="en-US" b="1" dirty="0">
                <a:solidFill>
                  <a:srgbClr val="000066"/>
                </a:solidFill>
              </a:rPr>
              <a:t>(3.5)</a:t>
            </a:r>
            <a:endParaRPr lang="ru-RU" b="1" dirty="0">
              <a:solidFill>
                <a:srgbClr val="000066"/>
              </a:solidFill>
            </a:endParaRPr>
          </a:p>
        </p:txBody>
      </p:sp>
    </p:spTree>
    <p:extLst>
      <p:ext uri="{BB962C8B-B14F-4D97-AF65-F5344CB8AC3E}">
        <p14:creationId xmlns:p14="http://schemas.microsoft.com/office/powerpoint/2010/main" val="35449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12</a:t>
            </a:fld>
            <a:endParaRPr lang="ru-R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2930482"/>
              </a:xfrm>
              <a:prstGeom prst="rect">
                <a:avLst/>
              </a:prstGeom>
              <a:noFill/>
              <a:ln>
                <a:solidFill>
                  <a:srgbClr val="0000CC"/>
                </a:solidFill>
              </a:ln>
            </p:spPr>
            <p:txBody>
              <a:bodyPr wrap="square" rtlCol="0">
                <a:spAutoFit/>
              </a:bodyPr>
              <a:lstStyle/>
              <a:p>
                <a:pPr algn="ctr"/>
                <a:r>
                  <a:rPr lang="en-US" sz="2400" b="1" dirty="0">
                    <a:solidFill>
                      <a:srgbClr val="000066"/>
                    </a:solidFill>
                  </a:rPr>
                  <a:t> 3. Optimization of the Collider Luminosity </a:t>
                </a:r>
                <a:endParaRPr lang="ru-RU" sz="2400" b="1" dirty="0">
                  <a:solidFill>
                    <a:srgbClr val="000066"/>
                  </a:solidFill>
                </a:endParaRPr>
              </a:p>
              <a:p>
                <a:pPr algn="just"/>
                <a:endParaRPr lang="en-US" b="1" dirty="0">
                  <a:solidFill>
                    <a:srgbClr val="000066"/>
                  </a:solidFill>
                </a:endParaRPr>
              </a:p>
              <a:p>
                <a:pPr algn="just">
                  <a:lnSpc>
                    <a:spcPct val="114000"/>
                  </a:lnSpc>
                </a:pPr>
                <a:r>
                  <a:rPr lang="en-US" b="1" dirty="0">
                    <a:solidFill>
                      <a:srgbClr val="000066"/>
                    </a:solidFill>
                  </a:rPr>
                  <a:t>However – </a:t>
                </a:r>
                <a:r>
                  <a:rPr lang="en-US" b="1" i="1" dirty="0">
                    <a:solidFill>
                      <a:srgbClr val="000066"/>
                    </a:solidFill>
                  </a:rPr>
                  <a:t>disappointment</a:t>
                </a:r>
                <a:r>
                  <a:rPr lang="en-US" b="1" dirty="0">
                    <a:solidFill>
                      <a:srgbClr val="000066"/>
                    </a:solidFill>
                  </a:rPr>
                  <a:t>    (!): an attempt to straightforwardly solve this system of equations reveals that at particular energies </a:t>
                </a:r>
                <a:r>
                  <a:rPr lang="en-US" b="1" i="1" dirty="0">
                    <a:solidFill>
                      <a:srgbClr val="FF0000"/>
                    </a:solidFill>
                  </a:rPr>
                  <a:t>the determinant of the system is equal to zero</a:t>
                </a:r>
                <a:r>
                  <a:rPr lang="en-US" b="1" dirty="0">
                    <a:solidFill>
                      <a:srgbClr val="000066"/>
                    </a:solidFill>
                  </a:rPr>
                  <a:t>, which means that there is </a:t>
                </a:r>
                <a:r>
                  <a:rPr lang="en-US" b="1" i="1" u="sng" dirty="0">
                    <a:solidFill>
                      <a:srgbClr val="000066"/>
                    </a:solidFill>
                  </a:rPr>
                  <a:t>no solution</a:t>
                </a:r>
                <a:r>
                  <a:rPr lang="en-US" b="1" dirty="0">
                    <a:solidFill>
                      <a:srgbClr val="000066"/>
                    </a:solidFill>
                  </a:rPr>
                  <a:t>. Therefore, the beam parameters have to be optimized on the basis of physical and obvious mathematical considerations. </a:t>
                </a:r>
                <a:endParaRPr lang="ru-RU" b="1" dirty="0">
                  <a:solidFill>
                    <a:srgbClr val="000066"/>
                  </a:solidFill>
                </a:endParaRPr>
              </a:p>
              <a:p>
                <a:pPr>
                  <a:lnSpc>
                    <a:spcPct val="114000"/>
                  </a:lnSpc>
                </a:pPr>
                <a:r>
                  <a:rPr lang="en-US" b="1" dirty="0">
                    <a:solidFill>
                      <a:srgbClr val="000066"/>
                    </a:solidFill>
                  </a:rPr>
                  <a:t>Therefore, we assume that both the collider rings and colliding beams 1 and 2 are tuned so that their </a:t>
                </a:r>
                <a:r>
                  <a:rPr lang="en-US" b="1" i="1" u="sng" dirty="0" err="1">
                    <a:solidFill>
                      <a:srgbClr val="000066"/>
                    </a:solidFill>
                  </a:rPr>
                  <a:t>Laslett</a:t>
                </a:r>
                <a:r>
                  <a:rPr lang="en-US" b="1" i="1" u="sng" dirty="0">
                    <a:solidFill>
                      <a:srgbClr val="000066"/>
                    </a:solidFill>
                  </a:rPr>
                  <a:t> shifts are equal</a:t>
                </a:r>
                <a:r>
                  <a:rPr lang="en-US" b="1" i="1" dirty="0">
                    <a:solidFill>
                      <a:srgbClr val="000066"/>
                    </a:solidFill>
                  </a:rPr>
                  <a:t> </a:t>
                </a:r>
                <a:r>
                  <a:rPr lang="en-US" b="1" dirty="0">
                    <a:solidFill>
                      <a:srgbClr val="000066"/>
                    </a:solidFill>
                  </a:rPr>
                  <a:t>(</a:t>
                </a:r>
                <a:r>
                  <a:rPr lang="en-US" b="1" dirty="0">
                    <a:solidFill>
                      <a:srgbClr val="FF0000"/>
                    </a:solidFill>
                  </a:rPr>
                  <a:t>the </a:t>
                </a:r>
                <a:r>
                  <a:rPr lang="en-US" b="1" i="1" dirty="0">
                    <a:solidFill>
                      <a:srgbClr val="FF0000"/>
                    </a:solidFill>
                  </a:rPr>
                  <a:t>second optimization condition</a:t>
                </a:r>
                <a:r>
                  <a:rPr lang="en-US" b="1" dirty="0">
                    <a:solidFill>
                      <a:srgbClr val="000066"/>
                    </a:solidFill>
                  </a:rPr>
                  <a:t>): </a:t>
                </a:r>
                <a:endParaRPr lang="ru-RU" b="1" dirty="0">
                  <a:solidFill>
                    <a:srgbClr val="000066"/>
                  </a:solidFill>
                </a:endParaRPr>
              </a:p>
              <a:p>
                <a:pPr algn="r">
                  <a:lnSpc>
                    <a:spcPct val="114000"/>
                  </a:lnSpc>
                </a:pPr>
                <a14:m>
                  <m:oMath xmlns:m="http://schemas.openxmlformats.org/officeDocument/2006/math">
                    <m:r>
                      <a:rPr lang="ru-RU" b="1" i="1" smtClean="0">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ru-RU" b="1" i="1">
                            <a:solidFill>
                              <a:srgbClr val="000066"/>
                            </a:solidFill>
                            <a:latin typeface="Cambria Math" panose="02040503050406030204" pitchFamily="18" charset="0"/>
                          </a:rPr>
                          <m:t>𝒙</m:t>
                        </m:r>
                      </m:sub>
                    </m:sSub>
                    <m:r>
                      <a:rPr lang="en-US" b="1" i="0" smtClean="0">
                        <a:solidFill>
                          <a:srgbClr val="000066"/>
                        </a:solidFill>
                        <a:latin typeface="Cambria Math" panose="02040503050406030204" pitchFamily="18" charset="0"/>
                      </a:rPr>
                      <m:t> </m:t>
                    </m:r>
                  </m:oMath>
                </a14:m>
                <a:r>
                  <a:rPr lang="en-US" b="1" dirty="0">
                    <a:solidFill>
                      <a:srgbClr val="000066"/>
                    </a:solidFill>
                  </a:rPr>
                  <a:t>.						     (3.6)</a:t>
                </a:r>
                <a:endParaRPr lang="ru-RU" b="1" dirty="0">
                  <a:solidFill>
                    <a:srgbClr val="000066"/>
                  </a:solidFill>
                </a:endParaRPr>
              </a:p>
            </p:txBody>
          </p:sp>
        </mc:Choice>
        <mc:Fallback xmlns="">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7" y="205449"/>
                <a:ext cx="8653806" cy="2930482"/>
              </a:xfrm>
              <a:prstGeom prst="rect">
                <a:avLst/>
              </a:prstGeom>
              <a:blipFill>
                <a:blip r:embed="rId2"/>
                <a:stretch>
                  <a:fillRect l="-563" t="-1452" r="-563" b="-2282"/>
                </a:stretch>
              </a:blipFill>
              <a:ln>
                <a:solidFill>
                  <a:srgbClr val="0000CC"/>
                </a:solidFill>
              </a:ln>
            </p:spPr>
            <p:txBody>
              <a:bodyPr/>
              <a:lstStyle/>
              <a:p>
                <a:r>
                  <a:rPr lang="ru-RU">
                    <a:noFill/>
                  </a:rPr>
                  <a:t> </a:t>
                </a:r>
              </a:p>
            </p:txBody>
          </p:sp>
        </mc:Fallback>
      </mc:AlternateContent>
      <p:sp>
        <p:nvSpPr>
          <p:cNvPr id="8" name="Улыбающееся лицо 7">
            <a:extLst>
              <a:ext uri="{FF2B5EF4-FFF2-40B4-BE49-F238E27FC236}">
                <a16:creationId xmlns:a16="http://schemas.microsoft.com/office/drawing/2014/main" id="{0D61F4AC-1EF7-43E8-B7A6-D825EB6F08F0}"/>
              </a:ext>
            </a:extLst>
          </p:cNvPr>
          <p:cNvSpPr/>
          <p:nvPr/>
        </p:nvSpPr>
        <p:spPr>
          <a:xfrm>
            <a:off x="3016577" y="970291"/>
            <a:ext cx="254524" cy="216817"/>
          </a:xfrm>
          <a:prstGeom prst="smileyFac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C89956C-194D-4A45-9477-D74F6CA4DA5A}"/>
                  </a:ext>
                </a:extLst>
              </p:cNvPr>
              <p:cNvSpPr txBox="1"/>
              <p:nvPr/>
            </p:nvSpPr>
            <p:spPr>
              <a:xfrm>
                <a:off x="245097" y="3722070"/>
                <a:ext cx="8653806" cy="2057230"/>
              </a:xfrm>
              <a:prstGeom prst="rect">
                <a:avLst/>
              </a:prstGeom>
              <a:noFill/>
              <a:ln>
                <a:solidFill>
                  <a:srgbClr val="0000CC"/>
                </a:solidFill>
              </a:ln>
            </p:spPr>
            <p:txBody>
              <a:bodyPr wrap="square" rtlCol="0">
                <a:spAutoFit/>
              </a:bodyPr>
              <a:lstStyle/>
              <a:p>
                <a:r>
                  <a:rPr lang="en-US" sz="2400" b="1" dirty="0">
                    <a:solidFill>
                      <a:srgbClr val="000066"/>
                    </a:solidFill>
                  </a:rPr>
                  <a:t> </a:t>
                </a:r>
                <a:r>
                  <a:rPr lang="en-US" b="1" dirty="0">
                    <a:solidFill>
                      <a:srgbClr val="000066"/>
                    </a:solidFill>
                  </a:rPr>
                  <a:t>Then, substituting </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q</a:t>
                </a:r>
                <a:r>
                  <a:rPr lang="en-US" b="1" baseline="-25000"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1,2</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 </a:t>
                </a:r>
                <a:r>
                  <a:rPr lang="en-US" b="1" dirty="0">
                    <a:solidFill>
                      <a:srgbClr val="000066"/>
                    </a:solidFill>
                    <a:cs typeface="Times New Roman" panose="02020603050405020304" pitchFamily="18" charset="0"/>
                    <a:sym typeface="Symbol" panose="05050102010706020507" pitchFamily="18" charset="2"/>
                  </a:rPr>
                  <a:t>from (3.3) in (3.5) we find</a:t>
                </a:r>
              </a:p>
              <a:p>
                <a:pPr algn="r"/>
                <a14:m>
                  <m:oMath xmlns:m="http://schemas.openxmlformats.org/officeDocument/2006/math">
                    <m:f>
                      <m:fPr>
                        <m:ctrlPr>
                          <a:rPr lang="ru-RU" sz="2000" b="1" i="1">
                            <a:solidFill>
                              <a:srgbClr val="000066"/>
                            </a:solidFill>
                            <a:latin typeface="Cambria Math" panose="02040503050406030204" pitchFamily="18" charset="0"/>
                          </a:rPr>
                        </m:ctrlPr>
                      </m:fPr>
                      <m:num>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𝑵</m:t>
                            </m:r>
                          </m:e>
                          <m:sub>
                            <m:r>
                              <a:rPr lang="ru-RU" sz="2000" b="1" i="1">
                                <a:solidFill>
                                  <a:srgbClr val="000066"/>
                                </a:solidFill>
                                <a:latin typeface="Cambria Math" panose="02040503050406030204" pitchFamily="18" charset="0"/>
                              </a:rPr>
                              <m:t>𝟏</m:t>
                            </m:r>
                          </m:sub>
                        </m:sSub>
                      </m:num>
                      <m:den>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𝑵</m:t>
                            </m:r>
                          </m:e>
                          <m:sub>
                            <m:r>
                              <a:rPr lang="ru-RU" sz="2000" b="1" i="1">
                                <a:solidFill>
                                  <a:srgbClr val="000066"/>
                                </a:solidFill>
                                <a:latin typeface="Cambria Math" panose="02040503050406030204" pitchFamily="18" charset="0"/>
                              </a:rPr>
                              <m:t>𝟐</m:t>
                            </m:r>
                          </m:sub>
                        </m:sSub>
                      </m:den>
                    </m:f>
                    <m:r>
                      <a:rPr lang="ru-RU" sz="2000" b="1" i="1">
                        <a:solidFill>
                          <a:srgbClr val="000066"/>
                        </a:solidFill>
                        <a:latin typeface="Cambria Math" panose="02040503050406030204" pitchFamily="18" charset="0"/>
                      </a:rPr>
                      <m:t>=</m:t>
                    </m:r>
                    <m:f>
                      <m:fPr>
                        <m:ctrlPr>
                          <a:rPr lang="ru-RU" sz="2000" b="1" i="1">
                            <a:solidFill>
                              <a:srgbClr val="000066"/>
                            </a:solidFill>
                            <a:latin typeface="Cambria Math" panose="02040503050406030204" pitchFamily="18" charset="0"/>
                          </a:rPr>
                        </m:ctrlPr>
                      </m:fPr>
                      <m:num>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𝑨</m:t>
                            </m:r>
                          </m:e>
                          <m:sub>
                            <m:r>
                              <a:rPr lang="ru-RU" sz="2000" b="1" i="1">
                                <a:solidFill>
                                  <a:srgbClr val="000066"/>
                                </a:solidFill>
                                <a:latin typeface="Cambria Math" panose="02040503050406030204" pitchFamily="18" charset="0"/>
                              </a:rPr>
                              <m:t>𝟏</m:t>
                            </m:r>
                          </m:sub>
                        </m:sSub>
                      </m:num>
                      <m:den>
                        <m:sSubSup>
                          <m:sSubSupPr>
                            <m:ctrlPr>
                              <a:rPr lang="ru-RU" sz="2000" b="1" i="1">
                                <a:solidFill>
                                  <a:srgbClr val="000066"/>
                                </a:solidFill>
                                <a:latin typeface="Cambria Math" panose="02040503050406030204" pitchFamily="18" charset="0"/>
                              </a:rPr>
                            </m:ctrlPr>
                          </m:sSubSupPr>
                          <m:e>
                            <m:r>
                              <a:rPr lang="ru-RU" sz="2000" b="1" i="1">
                                <a:solidFill>
                                  <a:srgbClr val="000066"/>
                                </a:solidFill>
                                <a:latin typeface="Cambria Math" panose="02040503050406030204" pitchFamily="18" charset="0"/>
                              </a:rPr>
                              <m:t>𝒁</m:t>
                            </m:r>
                          </m:e>
                          <m:sub>
                            <m:r>
                              <a:rPr lang="ru-RU" sz="2000" b="1" i="1">
                                <a:solidFill>
                                  <a:srgbClr val="000066"/>
                                </a:solidFill>
                                <a:latin typeface="Cambria Math" panose="02040503050406030204" pitchFamily="18" charset="0"/>
                              </a:rPr>
                              <m:t>𝟏</m:t>
                            </m:r>
                          </m:sub>
                          <m:sup>
                            <m:r>
                              <a:rPr lang="ru-RU" sz="2000" b="1" i="1">
                                <a:solidFill>
                                  <a:srgbClr val="000066"/>
                                </a:solidFill>
                                <a:latin typeface="Cambria Math" panose="02040503050406030204" pitchFamily="18" charset="0"/>
                              </a:rPr>
                              <m:t>𝟐</m:t>
                            </m:r>
                          </m:sup>
                        </m:sSubSup>
                      </m:den>
                    </m:f>
                    <m:r>
                      <a:rPr lang="ru-RU" sz="2000" b="1" i="1">
                        <a:solidFill>
                          <a:srgbClr val="000066"/>
                        </a:solidFill>
                        <a:latin typeface="Cambria Math" panose="02040503050406030204" pitchFamily="18" charset="0"/>
                      </a:rPr>
                      <m:t>∙</m:t>
                    </m:r>
                    <m:f>
                      <m:fPr>
                        <m:ctrlPr>
                          <a:rPr lang="ru-RU" sz="2000" b="1" i="1">
                            <a:solidFill>
                              <a:srgbClr val="000066"/>
                            </a:solidFill>
                            <a:latin typeface="Cambria Math" panose="02040503050406030204" pitchFamily="18" charset="0"/>
                          </a:rPr>
                        </m:ctrlPr>
                      </m:fPr>
                      <m:num>
                        <m:sSubSup>
                          <m:sSubSupPr>
                            <m:ctrlPr>
                              <a:rPr lang="ru-RU" sz="2000" b="1" i="1">
                                <a:solidFill>
                                  <a:srgbClr val="000066"/>
                                </a:solidFill>
                                <a:latin typeface="Cambria Math" panose="02040503050406030204" pitchFamily="18" charset="0"/>
                              </a:rPr>
                            </m:ctrlPr>
                          </m:sSubSupPr>
                          <m:e>
                            <m:r>
                              <a:rPr lang="ru-RU" sz="2000" b="1" i="1">
                                <a:solidFill>
                                  <a:srgbClr val="000066"/>
                                </a:solidFill>
                                <a:latin typeface="Cambria Math" panose="02040503050406030204" pitchFamily="18" charset="0"/>
                              </a:rPr>
                              <m:t>𝒁</m:t>
                            </m:r>
                          </m:e>
                          <m:sub>
                            <m:r>
                              <a:rPr lang="ru-RU" sz="2000" b="1" i="1">
                                <a:solidFill>
                                  <a:srgbClr val="000066"/>
                                </a:solidFill>
                                <a:latin typeface="Cambria Math" panose="02040503050406030204" pitchFamily="18" charset="0"/>
                              </a:rPr>
                              <m:t>𝟐</m:t>
                            </m:r>
                          </m:sub>
                          <m:sup>
                            <m:r>
                              <a:rPr lang="ru-RU" sz="2000" b="1" i="1">
                                <a:solidFill>
                                  <a:srgbClr val="000066"/>
                                </a:solidFill>
                                <a:latin typeface="Cambria Math" panose="02040503050406030204" pitchFamily="18" charset="0"/>
                              </a:rPr>
                              <m:t>𝟐</m:t>
                            </m:r>
                          </m:sup>
                        </m:sSubSup>
                      </m:num>
                      <m:den>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𝑨</m:t>
                            </m:r>
                          </m:e>
                          <m:sub>
                            <m:r>
                              <a:rPr lang="ru-RU" sz="2000" b="1" i="1">
                                <a:solidFill>
                                  <a:srgbClr val="000066"/>
                                </a:solidFill>
                                <a:latin typeface="Cambria Math" panose="02040503050406030204" pitchFamily="18" charset="0"/>
                              </a:rPr>
                              <m:t>𝟐</m:t>
                            </m:r>
                          </m:sub>
                        </m:sSub>
                      </m:den>
                    </m:f>
                    <m:r>
                      <a:rPr lang="ru-RU" sz="2000" b="1" i="1">
                        <a:solidFill>
                          <a:srgbClr val="000066"/>
                        </a:solidFill>
                        <a:latin typeface="Cambria Math" panose="02040503050406030204" pitchFamily="18" charset="0"/>
                      </a:rPr>
                      <m:t>∙</m:t>
                    </m:r>
                    <m:f>
                      <m:fPr>
                        <m:ctrlPr>
                          <a:rPr lang="ru-RU" sz="2000" b="1" i="1">
                            <a:solidFill>
                              <a:srgbClr val="000066"/>
                            </a:solidFill>
                            <a:latin typeface="Cambria Math" panose="02040503050406030204" pitchFamily="18" charset="0"/>
                          </a:rPr>
                        </m:ctrlPr>
                      </m:fPr>
                      <m:num>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𝒂</m:t>
                            </m:r>
                          </m:e>
                          <m:sub>
                            <m:r>
                              <a:rPr lang="ru-RU" sz="2000" b="1" i="1">
                                <a:solidFill>
                                  <a:srgbClr val="000066"/>
                                </a:solidFill>
                                <a:latin typeface="Cambria Math" panose="02040503050406030204" pitchFamily="18" charset="0"/>
                              </a:rPr>
                              <m:t>𝒙</m:t>
                            </m:r>
                            <m:r>
                              <a:rPr lang="ru-RU" sz="2000" b="1" i="1">
                                <a:solidFill>
                                  <a:srgbClr val="000066"/>
                                </a:solidFill>
                                <a:latin typeface="Cambria Math" panose="02040503050406030204" pitchFamily="18" charset="0"/>
                              </a:rPr>
                              <m:t>𝟐</m:t>
                            </m:r>
                          </m:sub>
                        </m:sSub>
                      </m:num>
                      <m:den>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𝒂</m:t>
                            </m:r>
                          </m:e>
                          <m:sub>
                            <m:r>
                              <a:rPr lang="ru-RU" sz="2000" b="1" i="1">
                                <a:solidFill>
                                  <a:srgbClr val="000066"/>
                                </a:solidFill>
                                <a:latin typeface="Cambria Math" panose="02040503050406030204" pitchFamily="18" charset="0"/>
                              </a:rPr>
                              <m:t>𝒙</m:t>
                            </m:r>
                            <m:r>
                              <a:rPr lang="ru-RU" sz="2000" b="1" i="1">
                                <a:solidFill>
                                  <a:srgbClr val="000066"/>
                                </a:solidFill>
                                <a:latin typeface="Cambria Math" panose="02040503050406030204" pitchFamily="18" charset="0"/>
                              </a:rPr>
                              <m:t>𝟏</m:t>
                            </m:r>
                          </m:sub>
                        </m:sSub>
                      </m:den>
                    </m:f>
                  </m:oMath>
                </a14:m>
                <a:r>
                  <a:rPr lang="en-US" b="1" i="1" dirty="0">
                    <a:solidFill>
                      <a:srgbClr val="000066"/>
                    </a:solidFill>
                  </a:rPr>
                  <a:t>  .   						</a:t>
                </a:r>
                <a:r>
                  <a:rPr lang="en-US" b="1" dirty="0">
                    <a:solidFill>
                      <a:srgbClr val="000066"/>
                    </a:solidFill>
                  </a:rPr>
                  <a:t>  (3.7)  </a:t>
                </a:r>
              </a:p>
              <a:p>
                <a:r>
                  <a:rPr lang="en-US" b="1" dirty="0">
                    <a:solidFill>
                      <a:srgbClr val="000066"/>
                    </a:solidFill>
                  </a:rPr>
                  <a:t>Substituting </a:t>
                </a:r>
                <a:r>
                  <a:rPr lang="en-US" b="1" i="1" dirty="0">
                    <a:solidFill>
                      <a:srgbClr val="000066"/>
                    </a:solidFill>
                    <a:latin typeface="Times New Roman" panose="02020603050405020304" pitchFamily="18" charset="0"/>
                    <a:cs typeface="Times New Roman" panose="02020603050405020304" pitchFamily="18" charset="0"/>
                  </a:rPr>
                  <a:t>N</a:t>
                </a:r>
                <a:r>
                  <a:rPr lang="en-US" b="1" baseline="-25000" dirty="0">
                    <a:solidFill>
                      <a:srgbClr val="000066"/>
                    </a:solidFill>
                    <a:latin typeface="Times New Roman" panose="02020603050405020304" pitchFamily="18" charset="0"/>
                    <a:cs typeface="Times New Roman" panose="02020603050405020304" pitchFamily="18" charset="0"/>
                  </a:rPr>
                  <a:t>1</a:t>
                </a:r>
                <a:r>
                  <a:rPr lang="en-US" b="1" dirty="0">
                    <a:solidFill>
                      <a:srgbClr val="000066"/>
                    </a:solidFill>
                    <a:latin typeface="Times New Roman" panose="02020603050405020304" pitchFamily="18" charset="0"/>
                    <a:cs typeface="Times New Roman" panose="02020603050405020304" pitchFamily="18" charset="0"/>
                  </a:rPr>
                  <a:t>/</a:t>
                </a:r>
                <a:r>
                  <a:rPr lang="en-US" b="1" i="1" dirty="0">
                    <a:solidFill>
                      <a:srgbClr val="000066"/>
                    </a:solidFill>
                    <a:latin typeface="Times New Roman" panose="02020603050405020304" pitchFamily="18" charset="0"/>
                    <a:cs typeface="Times New Roman" panose="02020603050405020304" pitchFamily="18" charset="0"/>
                  </a:rPr>
                  <a:t>N</a:t>
                </a:r>
                <a:r>
                  <a:rPr lang="en-US" b="1" baseline="-25000" dirty="0">
                    <a:solidFill>
                      <a:srgbClr val="000066"/>
                    </a:solidFill>
                    <a:latin typeface="Times New Roman" panose="02020603050405020304" pitchFamily="18" charset="0"/>
                    <a:cs typeface="Times New Roman" panose="02020603050405020304" pitchFamily="18" charset="0"/>
                  </a:rPr>
                  <a:t>2</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(3.7) into the ratio of the parameters </a:t>
                </a:r>
                <a:r>
                  <a:rPr lang="ru-RU"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dirty="0">
                    <a:solidFill>
                      <a:srgbClr val="000066"/>
                    </a:solidFill>
                    <a:latin typeface="Times New Roman" panose="02020603050405020304" pitchFamily="18" charset="0"/>
                    <a:cs typeface="Times New Roman" panose="02020603050405020304" pitchFamily="18" charset="0"/>
                  </a:rPr>
                  <a:t>q</a:t>
                </a:r>
                <a:r>
                  <a:rPr lang="en-US" b="1" dirty="0">
                    <a:solidFill>
                      <a:srgbClr val="000066"/>
                    </a:solidFill>
                    <a:latin typeface="Times New Roman" panose="02020603050405020304" pitchFamily="18" charset="0"/>
                    <a:cs typeface="Times New Roman" panose="02020603050405020304" pitchFamily="18" charset="0"/>
                  </a:rPr>
                  <a:t>/</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rPr>
                  <a:t>, we obtain</a:t>
                </a:r>
              </a:p>
              <a:p>
                <a:pPr algn="r"/>
                <a14:m>
                  <m:oMath xmlns:m="http://schemas.openxmlformats.org/officeDocument/2006/math">
                    <m:f>
                      <m:fPr>
                        <m:ctrlPr>
                          <a:rPr lang="ru-RU" sz="2000" b="1" i="1">
                            <a:solidFill>
                              <a:srgbClr val="000066"/>
                            </a:solidFill>
                            <a:latin typeface="Cambria Math" panose="02040503050406030204" pitchFamily="18" charset="0"/>
                          </a:rPr>
                        </m:ctrlPr>
                      </m:fPr>
                      <m:num>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m:t>
                            </m:r>
                            <m:r>
                              <a:rPr lang="en-US" sz="2000" b="1" i="1">
                                <a:solidFill>
                                  <a:srgbClr val="000066"/>
                                </a:solidFill>
                                <a:latin typeface="Cambria Math" panose="02040503050406030204" pitchFamily="18" charset="0"/>
                              </a:rPr>
                              <m:t>𝒒</m:t>
                            </m:r>
                          </m:e>
                          <m:sub>
                            <m:r>
                              <a:rPr lang="ru-RU" sz="2000" b="1" i="1">
                                <a:solidFill>
                                  <a:srgbClr val="000066"/>
                                </a:solidFill>
                                <a:latin typeface="Cambria Math" panose="02040503050406030204" pitchFamily="18" charset="0"/>
                              </a:rPr>
                              <m:t>𝒙</m:t>
                            </m:r>
                          </m:sub>
                        </m:sSub>
                      </m:num>
                      <m:den>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𝝃</m:t>
                            </m:r>
                          </m:e>
                          <m:sub>
                            <m:r>
                              <a:rPr lang="ru-RU" sz="2000" b="1" i="1">
                                <a:solidFill>
                                  <a:srgbClr val="000066"/>
                                </a:solidFill>
                                <a:latin typeface="Cambria Math" panose="02040503050406030204" pitchFamily="18" charset="0"/>
                              </a:rPr>
                              <m:t>𝒙</m:t>
                            </m:r>
                            <m:r>
                              <a:rPr lang="ru-RU" sz="2000" b="1" i="1">
                                <a:solidFill>
                                  <a:srgbClr val="000066"/>
                                </a:solidFill>
                                <a:latin typeface="Cambria Math" panose="02040503050406030204" pitchFamily="18" charset="0"/>
                              </a:rPr>
                              <m:t>𝟏𝟐</m:t>
                            </m:r>
                          </m:sub>
                        </m:sSub>
                      </m:den>
                    </m:f>
                    <m:r>
                      <a:rPr lang="ru-RU" sz="2000" b="1" i="1">
                        <a:solidFill>
                          <a:srgbClr val="000066"/>
                        </a:solidFill>
                        <a:latin typeface="Cambria Math" panose="02040503050406030204" pitchFamily="18" charset="0"/>
                      </a:rPr>
                      <m:t>=</m:t>
                    </m:r>
                    <m:sSub>
                      <m:sSubPr>
                        <m:ctrlPr>
                          <a:rPr lang="ru-RU" sz="2000" b="1" i="1">
                            <a:solidFill>
                              <a:srgbClr val="000066"/>
                            </a:solidFill>
                            <a:latin typeface="Cambria Math" panose="02040503050406030204" pitchFamily="18" charset="0"/>
                          </a:rPr>
                        </m:ctrlPr>
                      </m:sSubPr>
                      <m:e>
                        <m:r>
                          <a:rPr lang="en-US" sz="2000" b="1" i="1">
                            <a:solidFill>
                              <a:srgbClr val="000066"/>
                            </a:solidFill>
                            <a:latin typeface="Cambria Math" panose="02040503050406030204" pitchFamily="18" charset="0"/>
                          </a:rPr>
                          <m:t>𝝀</m:t>
                        </m:r>
                      </m:e>
                      <m:sub>
                        <m:r>
                          <a:rPr lang="ru-RU" sz="2000" b="1" i="1">
                            <a:solidFill>
                              <a:srgbClr val="000066"/>
                            </a:solidFill>
                            <a:latin typeface="Cambria Math" panose="02040503050406030204" pitchFamily="18" charset="0"/>
                          </a:rPr>
                          <m:t>𝟎</m:t>
                        </m:r>
                      </m:sub>
                    </m:sSub>
                    <m:r>
                      <a:rPr lang="ru-RU" sz="2000" b="1" i="1">
                        <a:solidFill>
                          <a:srgbClr val="000066"/>
                        </a:solidFill>
                        <a:latin typeface="Cambria Math" panose="02040503050406030204" pitchFamily="18" charset="0"/>
                      </a:rPr>
                      <m:t>∙</m:t>
                    </m:r>
                    <m:f>
                      <m:fPr>
                        <m:ctrlPr>
                          <a:rPr lang="ru-RU" sz="2000" b="1" i="1">
                            <a:solidFill>
                              <a:srgbClr val="000066"/>
                            </a:solidFill>
                            <a:latin typeface="Cambria Math" panose="02040503050406030204" pitchFamily="18" charset="0"/>
                          </a:rPr>
                        </m:ctrlPr>
                      </m:fPr>
                      <m:num>
                        <m:sSub>
                          <m:sSubPr>
                            <m:ctrlPr>
                              <a:rPr lang="ru-RU" sz="2000" b="1" i="1">
                                <a:solidFill>
                                  <a:srgbClr val="000066"/>
                                </a:solidFill>
                                <a:latin typeface="Cambria Math" panose="02040503050406030204" pitchFamily="18" charset="0"/>
                              </a:rPr>
                            </m:ctrlPr>
                          </m:sSubPr>
                          <m:e>
                            <m:r>
                              <a:rPr lang="en-US" sz="2000" b="1" i="1">
                                <a:solidFill>
                                  <a:srgbClr val="000066"/>
                                </a:solidFill>
                                <a:latin typeface="Cambria Math" panose="02040503050406030204" pitchFamily="18" charset="0"/>
                              </a:rPr>
                              <m:t>𝒂</m:t>
                            </m:r>
                          </m:e>
                          <m:sub>
                            <m:r>
                              <a:rPr lang="ru-RU" sz="2000" b="1" i="1">
                                <a:solidFill>
                                  <a:srgbClr val="000066"/>
                                </a:solidFill>
                                <a:latin typeface="Cambria Math" panose="02040503050406030204" pitchFamily="18" charset="0"/>
                              </a:rPr>
                              <m:t>𝒙</m:t>
                            </m:r>
                            <m:r>
                              <a:rPr lang="ru-RU" sz="2000" b="1" i="1">
                                <a:solidFill>
                                  <a:srgbClr val="000066"/>
                                </a:solidFill>
                                <a:latin typeface="Cambria Math" panose="02040503050406030204" pitchFamily="18" charset="0"/>
                              </a:rPr>
                              <m:t>𝟐</m:t>
                            </m:r>
                          </m:sub>
                        </m:sSub>
                      </m:num>
                      <m:den>
                        <m:sSub>
                          <m:sSubPr>
                            <m:ctrlPr>
                              <a:rPr lang="ru-RU" sz="2000" b="1" i="1">
                                <a:solidFill>
                                  <a:srgbClr val="000066"/>
                                </a:solidFill>
                                <a:latin typeface="Cambria Math" panose="02040503050406030204" pitchFamily="18" charset="0"/>
                              </a:rPr>
                            </m:ctrlPr>
                          </m:sSubPr>
                          <m:e>
                            <m:r>
                              <a:rPr lang="en-US" sz="2000" b="1" i="1">
                                <a:solidFill>
                                  <a:srgbClr val="000066"/>
                                </a:solidFill>
                                <a:latin typeface="Cambria Math" panose="02040503050406030204" pitchFamily="18" charset="0"/>
                              </a:rPr>
                              <m:t>𝒃</m:t>
                            </m:r>
                          </m:e>
                          <m:sub>
                            <m:r>
                              <a:rPr lang="ru-RU" sz="2000" b="1" i="1">
                                <a:solidFill>
                                  <a:srgbClr val="000066"/>
                                </a:solidFill>
                                <a:latin typeface="Cambria Math" panose="02040503050406030204" pitchFamily="18" charset="0"/>
                              </a:rPr>
                              <m:t>𝒙</m:t>
                            </m:r>
                            <m:r>
                              <a:rPr lang="ru-RU" sz="2000" b="1" i="1">
                                <a:solidFill>
                                  <a:srgbClr val="000066"/>
                                </a:solidFill>
                                <a:latin typeface="Cambria Math" panose="02040503050406030204" pitchFamily="18" charset="0"/>
                              </a:rPr>
                              <m:t>𝟏</m:t>
                            </m:r>
                          </m:sub>
                        </m:sSub>
                      </m:den>
                    </m:f>
                    <m:r>
                      <a:rPr lang="ru-RU" sz="2000" b="1" i="1">
                        <a:solidFill>
                          <a:srgbClr val="000066"/>
                        </a:solidFill>
                        <a:latin typeface="Cambria Math" panose="02040503050406030204" pitchFamily="18" charset="0"/>
                      </a:rPr>
                      <m:t>, </m:t>
                    </m:r>
                    <m:r>
                      <a:rPr lang="en-US" sz="2000" b="1" i="1" smtClean="0">
                        <a:solidFill>
                          <a:srgbClr val="000066"/>
                        </a:solidFill>
                        <a:latin typeface="Cambria Math" panose="02040503050406030204" pitchFamily="18" charset="0"/>
                      </a:rPr>
                      <m:t>     </m:t>
                    </m:r>
                    <m:f>
                      <m:fPr>
                        <m:ctrlPr>
                          <a:rPr lang="ru-RU" sz="2000" b="1" i="1">
                            <a:solidFill>
                              <a:srgbClr val="000066"/>
                            </a:solidFill>
                            <a:latin typeface="Cambria Math" panose="02040503050406030204" pitchFamily="18" charset="0"/>
                          </a:rPr>
                        </m:ctrlPr>
                      </m:fPr>
                      <m:num>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m:t>
                            </m:r>
                            <m:r>
                              <a:rPr lang="en-US" sz="2000" b="1" i="1">
                                <a:solidFill>
                                  <a:srgbClr val="000066"/>
                                </a:solidFill>
                                <a:latin typeface="Cambria Math" panose="02040503050406030204" pitchFamily="18" charset="0"/>
                              </a:rPr>
                              <m:t>𝒒</m:t>
                            </m:r>
                          </m:e>
                          <m:sub>
                            <m:r>
                              <a:rPr lang="ru-RU" sz="2000" b="1" i="1">
                                <a:solidFill>
                                  <a:srgbClr val="000066"/>
                                </a:solidFill>
                                <a:latin typeface="Cambria Math" panose="02040503050406030204" pitchFamily="18" charset="0"/>
                              </a:rPr>
                              <m:t>𝒙</m:t>
                            </m:r>
                          </m:sub>
                        </m:sSub>
                      </m:num>
                      <m:den>
                        <m:sSub>
                          <m:sSubPr>
                            <m:ctrlPr>
                              <a:rPr lang="ru-RU" sz="2000" b="1" i="1">
                                <a:solidFill>
                                  <a:srgbClr val="000066"/>
                                </a:solidFill>
                                <a:latin typeface="Cambria Math" panose="02040503050406030204" pitchFamily="18" charset="0"/>
                              </a:rPr>
                            </m:ctrlPr>
                          </m:sSubPr>
                          <m:e>
                            <m:r>
                              <a:rPr lang="ru-RU" sz="2000" b="1" i="1">
                                <a:solidFill>
                                  <a:srgbClr val="000066"/>
                                </a:solidFill>
                                <a:latin typeface="Cambria Math" panose="02040503050406030204" pitchFamily="18" charset="0"/>
                              </a:rPr>
                              <m:t>𝝃</m:t>
                            </m:r>
                          </m:e>
                          <m:sub>
                            <m:r>
                              <a:rPr lang="ru-RU" sz="2000" b="1" i="1">
                                <a:solidFill>
                                  <a:srgbClr val="000066"/>
                                </a:solidFill>
                                <a:latin typeface="Cambria Math" panose="02040503050406030204" pitchFamily="18" charset="0"/>
                              </a:rPr>
                              <m:t>𝒙</m:t>
                            </m:r>
                            <m:r>
                              <a:rPr lang="ru-RU" sz="2000" b="1" i="1">
                                <a:solidFill>
                                  <a:srgbClr val="000066"/>
                                </a:solidFill>
                                <a:latin typeface="Cambria Math" panose="02040503050406030204" pitchFamily="18" charset="0"/>
                              </a:rPr>
                              <m:t>𝟐𝟏</m:t>
                            </m:r>
                          </m:sub>
                        </m:sSub>
                      </m:den>
                    </m:f>
                    <m:r>
                      <a:rPr lang="ru-RU" sz="2000" b="1" i="1">
                        <a:solidFill>
                          <a:srgbClr val="000066"/>
                        </a:solidFill>
                        <a:latin typeface="Cambria Math" panose="02040503050406030204" pitchFamily="18" charset="0"/>
                      </a:rPr>
                      <m:t>=</m:t>
                    </m:r>
                    <m:f>
                      <m:fPr>
                        <m:ctrlPr>
                          <a:rPr lang="ru-RU" sz="2000" b="1" i="1">
                            <a:solidFill>
                              <a:srgbClr val="000066"/>
                            </a:solidFill>
                            <a:latin typeface="Cambria Math" panose="02040503050406030204" pitchFamily="18" charset="0"/>
                          </a:rPr>
                        </m:ctrlPr>
                      </m:fPr>
                      <m:num>
                        <m:r>
                          <a:rPr lang="ru-RU" sz="2000" b="1" i="1">
                            <a:solidFill>
                              <a:srgbClr val="000066"/>
                            </a:solidFill>
                            <a:latin typeface="Cambria Math" panose="02040503050406030204" pitchFamily="18" charset="0"/>
                          </a:rPr>
                          <m:t>𝟏</m:t>
                        </m:r>
                      </m:num>
                      <m:den>
                        <m:sSub>
                          <m:sSubPr>
                            <m:ctrlPr>
                              <a:rPr lang="ru-RU" sz="2000" b="1" i="1">
                                <a:solidFill>
                                  <a:srgbClr val="000066"/>
                                </a:solidFill>
                                <a:latin typeface="Cambria Math" panose="02040503050406030204" pitchFamily="18" charset="0"/>
                              </a:rPr>
                            </m:ctrlPr>
                          </m:sSubPr>
                          <m:e>
                            <m:r>
                              <a:rPr lang="en-US" sz="2000" b="1" i="1">
                                <a:solidFill>
                                  <a:srgbClr val="000066"/>
                                </a:solidFill>
                                <a:latin typeface="Cambria Math" panose="02040503050406030204" pitchFamily="18" charset="0"/>
                              </a:rPr>
                              <m:t>𝝀</m:t>
                            </m:r>
                          </m:e>
                          <m:sub>
                            <m:r>
                              <a:rPr lang="ru-RU" sz="2000" b="1" i="1">
                                <a:solidFill>
                                  <a:srgbClr val="000066"/>
                                </a:solidFill>
                                <a:latin typeface="Cambria Math" panose="02040503050406030204" pitchFamily="18" charset="0"/>
                              </a:rPr>
                              <m:t>𝟎</m:t>
                            </m:r>
                          </m:sub>
                        </m:sSub>
                      </m:den>
                    </m:f>
                    <m:r>
                      <a:rPr lang="ru-RU" sz="2000" b="1" i="1">
                        <a:solidFill>
                          <a:srgbClr val="000066"/>
                        </a:solidFill>
                        <a:latin typeface="Cambria Math" panose="02040503050406030204" pitchFamily="18" charset="0"/>
                      </a:rPr>
                      <m:t>∙</m:t>
                    </m:r>
                    <m:f>
                      <m:fPr>
                        <m:ctrlPr>
                          <a:rPr lang="ru-RU" sz="2000" b="1" i="1">
                            <a:solidFill>
                              <a:srgbClr val="000066"/>
                            </a:solidFill>
                            <a:latin typeface="Cambria Math" panose="02040503050406030204" pitchFamily="18" charset="0"/>
                          </a:rPr>
                        </m:ctrlPr>
                      </m:fPr>
                      <m:num>
                        <m:sSub>
                          <m:sSubPr>
                            <m:ctrlPr>
                              <a:rPr lang="ru-RU" sz="2000" b="1" i="1">
                                <a:solidFill>
                                  <a:srgbClr val="000066"/>
                                </a:solidFill>
                                <a:latin typeface="Cambria Math" panose="02040503050406030204" pitchFamily="18" charset="0"/>
                              </a:rPr>
                            </m:ctrlPr>
                          </m:sSubPr>
                          <m:e>
                            <m:r>
                              <a:rPr lang="en-US" sz="2000" b="1" i="1">
                                <a:solidFill>
                                  <a:srgbClr val="000066"/>
                                </a:solidFill>
                                <a:latin typeface="Cambria Math" panose="02040503050406030204" pitchFamily="18" charset="0"/>
                              </a:rPr>
                              <m:t>𝒂</m:t>
                            </m:r>
                          </m:e>
                          <m:sub>
                            <m:r>
                              <a:rPr lang="ru-RU" sz="2000" b="1" i="1">
                                <a:solidFill>
                                  <a:srgbClr val="000066"/>
                                </a:solidFill>
                                <a:latin typeface="Cambria Math" panose="02040503050406030204" pitchFamily="18" charset="0"/>
                              </a:rPr>
                              <m:t>𝒙</m:t>
                            </m:r>
                            <m:r>
                              <a:rPr lang="ru-RU" sz="2000" b="1" i="1">
                                <a:solidFill>
                                  <a:srgbClr val="000066"/>
                                </a:solidFill>
                                <a:latin typeface="Cambria Math" panose="02040503050406030204" pitchFamily="18" charset="0"/>
                              </a:rPr>
                              <m:t>𝟏</m:t>
                            </m:r>
                          </m:sub>
                        </m:sSub>
                      </m:num>
                      <m:den>
                        <m:sSub>
                          <m:sSubPr>
                            <m:ctrlPr>
                              <a:rPr lang="ru-RU" sz="2000" b="1" i="1">
                                <a:solidFill>
                                  <a:srgbClr val="000066"/>
                                </a:solidFill>
                                <a:latin typeface="Cambria Math" panose="02040503050406030204" pitchFamily="18" charset="0"/>
                              </a:rPr>
                            </m:ctrlPr>
                          </m:sSubPr>
                          <m:e>
                            <m:r>
                              <a:rPr lang="en-US" sz="2000" b="1" i="1">
                                <a:solidFill>
                                  <a:srgbClr val="000066"/>
                                </a:solidFill>
                                <a:latin typeface="Cambria Math" panose="02040503050406030204" pitchFamily="18" charset="0"/>
                              </a:rPr>
                              <m:t>𝒃</m:t>
                            </m:r>
                          </m:e>
                          <m:sub>
                            <m:r>
                              <a:rPr lang="ru-RU" sz="2000" b="1" i="1">
                                <a:solidFill>
                                  <a:srgbClr val="000066"/>
                                </a:solidFill>
                                <a:latin typeface="Cambria Math" panose="02040503050406030204" pitchFamily="18" charset="0"/>
                              </a:rPr>
                              <m:t>𝒙</m:t>
                            </m:r>
                            <m:r>
                              <a:rPr lang="ru-RU" sz="2000" b="1" i="1">
                                <a:solidFill>
                                  <a:srgbClr val="000066"/>
                                </a:solidFill>
                                <a:latin typeface="Cambria Math" panose="02040503050406030204" pitchFamily="18" charset="0"/>
                              </a:rPr>
                              <m:t>𝟐</m:t>
                            </m:r>
                          </m:sub>
                        </m:sSub>
                      </m:den>
                    </m:f>
                  </m:oMath>
                </a14:m>
                <a:r>
                  <a:rPr lang="en-US" b="1" dirty="0">
                    <a:solidFill>
                      <a:srgbClr val="000066"/>
                    </a:solidFill>
                  </a:rPr>
                  <a:t> .  					  (3.8)</a:t>
                </a:r>
                <a:endParaRPr lang="ru-RU" b="1" dirty="0">
                  <a:solidFill>
                    <a:srgbClr val="000066"/>
                  </a:solidFill>
                </a:endParaRPr>
              </a:p>
              <a:p>
                <a:r>
                  <a:rPr lang="en-US" b="1" dirty="0">
                    <a:solidFill>
                      <a:srgbClr val="000066"/>
                    </a:solidFill>
                  </a:rPr>
                  <a:t>Here </a:t>
                </a:r>
                <a:r>
                  <a:rPr lang="en-US" b="1" dirty="0">
                    <a:solidFill>
                      <a:srgbClr val="000066"/>
                    </a:solidFill>
                    <a:sym typeface="Symbol" panose="05050102010706020507" pitchFamily="18" charset="2"/>
                  </a:rPr>
                  <a:t></a:t>
                </a:r>
                <a:r>
                  <a:rPr lang="en-US" b="1" baseline="-25000" dirty="0">
                    <a:solidFill>
                      <a:srgbClr val="000066"/>
                    </a:solidFill>
                    <a:sym typeface="Symbol" panose="05050102010706020507" pitchFamily="18" charset="2"/>
                  </a:rPr>
                  <a:t>0</a:t>
                </a:r>
                <a:r>
                  <a:rPr lang="en-US" b="1" dirty="0">
                    <a:solidFill>
                      <a:srgbClr val="000066"/>
                    </a:solidFill>
                    <a:sym typeface="Symbol" panose="05050102010706020507" pitchFamily="18" charset="2"/>
                  </a:rPr>
                  <a:t> is parameter introduced in Part I, formula (2.15). </a:t>
                </a:r>
              </a:p>
            </p:txBody>
          </p:sp>
        </mc:Choice>
        <mc:Fallback xmlns="">
          <p:sp>
            <p:nvSpPr>
              <p:cNvPr id="14" name="TextBox 13">
                <a:extLst>
                  <a:ext uri="{FF2B5EF4-FFF2-40B4-BE49-F238E27FC236}">
                    <a16:creationId xmlns:a16="http://schemas.microsoft.com/office/drawing/2014/main" id="{8C89956C-194D-4A45-9477-D74F6CA4DA5A}"/>
                  </a:ext>
                </a:extLst>
              </p:cNvPr>
              <p:cNvSpPr txBox="1">
                <a:spLocks noRot="1" noChangeAspect="1" noMove="1" noResize="1" noEditPoints="1" noAdjustHandles="1" noChangeArrowheads="1" noChangeShapeType="1" noTextEdit="1"/>
              </p:cNvSpPr>
              <p:nvPr/>
            </p:nvSpPr>
            <p:spPr>
              <a:xfrm>
                <a:off x="245097" y="3722070"/>
                <a:ext cx="8653806" cy="2057230"/>
              </a:xfrm>
              <a:prstGeom prst="rect">
                <a:avLst/>
              </a:prstGeom>
              <a:blipFill>
                <a:blip r:embed="rId3"/>
                <a:stretch>
                  <a:fillRect l="-492" r="-1758" b="-3835"/>
                </a:stretch>
              </a:blipFill>
              <a:ln>
                <a:solidFill>
                  <a:srgbClr val="0000CC"/>
                </a:solidFill>
              </a:ln>
            </p:spPr>
            <p:txBody>
              <a:bodyPr/>
              <a:lstStyle/>
              <a:p>
                <a:r>
                  <a:rPr lang="ru-RU">
                    <a:noFill/>
                  </a:rPr>
                  <a:t> </a:t>
                </a:r>
              </a:p>
            </p:txBody>
          </p:sp>
        </mc:Fallback>
      </mc:AlternateContent>
    </p:spTree>
    <p:extLst>
      <p:ext uri="{BB962C8B-B14F-4D97-AF65-F5344CB8AC3E}">
        <p14:creationId xmlns:p14="http://schemas.microsoft.com/office/powerpoint/2010/main" val="121707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13</a:t>
            </a:fld>
            <a:endParaRPr lang="ru-RU" dirty="0"/>
          </a:p>
        </p:txBody>
      </p:sp>
      <p:grpSp>
        <p:nvGrpSpPr>
          <p:cNvPr id="2" name="Группа 1">
            <a:extLst>
              <a:ext uri="{FF2B5EF4-FFF2-40B4-BE49-F238E27FC236}">
                <a16:creationId xmlns:a16="http://schemas.microsoft.com/office/drawing/2014/main" id="{C8320413-25A2-4C0C-88A7-667E9BA77BFD}"/>
              </a:ext>
            </a:extLst>
          </p:cNvPr>
          <p:cNvGrpSpPr/>
          <p:nvPr/>
        </p:nvGrpSpPr>
        <p:grpSpPr>
          <a:xfrm>
            <a:off x="265487" y="205449"/>
            <a:ext cx="8653806" cy="4307461"/>
            <a:chOff x="265487" y="205449"/>
            <a:chExt cx="8653806" cy="4307461"/>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4307461"/>
                </a:xfrm>
                <a:prstGeom prst="rect">
                  <a:avLst/>
                </a:prstGeom>
                <a:noFill/>
                <a:ln>
                  <a:solidFill>
                    <a:srgbClr val="0000CC"/>
                  </a:solidFill>
                </a:ln>
              </p:spPr>
              <p:txBody>
                <a:bodyPr wrap="square" rtlCol="0">
                  <a:spAutoFit/>
                </a:bodyPr>
                <a:lstStyle/>
                <a:p>
                  <a:pPr algn="ctr"/>
                  <a:r>
                    <a:rPr lang="en-US" sz="2400" b="1" dirty="0">
                      <a:solidFill>
                        <a:srgbClr val="000066"/>
                      </a:solidFill>
                    </a:rPr>
                    <a:t> 3. Optimization of the Collider Luminosity </a:t>
                  </a:r>
                  <a:endParaRPr lang="ru-RU" sz="2400" b="1" dirty="0">
                    <a:solidFill>
                      <a:srgbClr val="000066"/>
                    </a:solidFill>
                  </a:endParaRPr>
                </a:p>
                <a:p>
                  <a:pPr algn="just"/>
                  <a:r>
                    <a:rPr lang="en-US" b="1" dirty="0">
                      <a:solidFill>
                        <a:srgbClr val="000066"/>
                      </a:solidFill>
                    </a:rPr>
                    <a:t>The relations (3.8) allow the parameters </a:t>
                  </a:r>
                  <a:r>
                    <a:rPr lang="ru-RU" b="1" i="1" dirty="0">
                      <a:solidFill>
                        <a:srgbClr val="000066"/>
                      </a:solidFill>
                      <a:sym typeface="Symbol" panose="05050102010706020507" pitchFamily="18" charset="2"/>
                    </a:rPr>
                    <a:t></a:t>
                  </a:r>
                  <a:r>
                    <a:rPr lang="en-US" b="1" i="1" baseline="-25000" dirty="0">
                      <a:solidFill>
                        <a:srgbClr val="000066"/>
                      </a:solidFill>
                    </a:rPr>
                    <a:t>x</a:t>
                  </a:r>
                  <a:r>
                    <a:rPr lang="en-US" b="1" baseline="-25000" dirty="0">
                      <a:solidFill>
                        <a:srgbClr val="000066"/>
                      </a:solidFill>
                    </a:rPr>
                    <a:t>12</a:t>
                  </a:r>
                  <a:r>
                    <a:rPr lang="en-US" b="1" dirty="0">
                      <a:solidFill>
                        <a:srgbClr val="000066"/>
                      </a:solidFill>
                    </a:rPr>
                    <a:t> and </a:t>
                  </a:r>
                  <a:r>
                    <a:rPr lang="ru-RU" b="1" i="1" dirty="0">
                      <a:solidFill>
                        <a:srgbClr val="000066"/>
                      </a:solidFill>
                      <a:sym typeface="Symbol" panose="05050102010706020507" pitchFamily="18" charset="2"/>
                    </a:rPr>
                    <a:t></a:t>
                  </a:r>
                  <a:r>
                    <a:rPr lang="ru-RU" b="1" i="1" baseline="-25000" dirty="0">
                      <a:solidFill>
                        <a:srgbClr val="000066"/>
                      </a:solidFill>
                    </a:rPr>
                    <a:t> </a:t>
                  </a:r>
                  <a:r>
                    <a:rPr lang="en-US" b="1" i="1" baseline="-25000" dirty="0">
                      <a:solidFill>
                        <a:srgbClr val="000066"/>
                      </a:solidFill>
                    </a:rPr>
                    <a:t>x</a:t>
                  </a:r>
                  <a:r>
                    <a:rPr lang="en-US" b="1" baseline="-25000" dirty="0">
                      <a:solidFill>
                        <a:srgbClr val="000066"/>
                      </a:solidFill>
                    </a:rPr>
                    <a:t>21</a:t>
                  </a:r>
                  <a:r>
                    <a:rPr lang="en-US" b="1" dirty="0">
                      <a:solidFill>
                        <a:srgbClr val="000066"/>
                      </a:solidFill>
                    </a:rPr>
                    <a:t> to be eliminated from equations (2.21), and system of equations (3.4) involves </a:t>
                  </a:r>
                  <a:r>
                    <a:rPr lang="en-US" b="1" i="1" u="sng" dirty="0">
                      <a:solidFill>
                        <a:srgbClr val="000066"/>
                      </a:solidFill>
                    </a:rPr>
                    <a:t>only three unknowns</a:t>
                  </a:r>
                  <a:r>
                    <a:rPr lang="en-US" b="1" dirty="0">
                      <a:solidFill>
                        <a:srgbClr val="000066"/>
                      </a:solidFill>
                    </a:rPr>
                    <a:t>, </a:t>
                  </a:r>
                  <a:r>
                    <a:rPr lang="ru-RU" b="1" dirty="0">
                      <a:solidFill>
                        <a:srgbClr val="000066"/>
                      </a:solidFill>
                    </a:rPr>
                    <a:t>Δ</a:t>
                  </a:r>
                  <a:r>
                    <a:rPr lang="en-US" b="1" i="1" dirty="0" err="1">
                      <a:solidFill>
                        <a:srgbClr val="000066"/>
                      </a:solidFill>
                      <a:latin typeface="Times New Roman" panose="02020603050405020304" pitchFamily="18" charset="0"/>
                      <a:cs typeface="Times New Roman" panose="02020603050405020304" pitchFamily="18" charset="0"/>
                    </a:rPr>
                    <a:t>q</a:t>
                  </a:r>
                  <a:r>
                    <a:rPr lang="en-US" b="1" i="1" baseline="-25000" dirty="0" err="1">
                      <a:solidFill>
                        <a:srgbClr val="000066"/>
                      </a:solidFill>
                      <a:latin typeface="Times New Roman" panose="02020603050405020304" pitchFamily="18" charset="0"/>
                      <a:cs typeface="Times New Roman" panose="02020603050405020304" pitchFamily="18" charset="0"/>
                    </a:rPr>
                    <a:t>x</a:t>
                  </a:r>
                  <a:r>
                    <a:rPr lang="en-US" b="1" dirty="0">
                      <a:solidFill>
                        <a:srgbClr val="000066"/>
                      </a:solidFill>
                      <a:latin typeface="Times New Roman" panose="02020603050405020304" pitchFamily="18" charset="0"/>
                      <a:cs typeface="Times New Roman" panose="02020603050405020304" pitchFamily="18" charset="0"/>
                    </a:rPr>
                    <a:t>, </a:t>
                  </a:r>
                  <a:r>
                    <a:rPr lang="ru-RU"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Q</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baseline="-25000" dirty="0">
                      <a:solidFill>
                        <a:srgbClr val="000066"/>
                      </a:solidFill>
                      <a:latin typeface="Times New Roman" panose="02020603050405020304" pitchFamily="18" charset="0"/>
                      <a:cs typeface="Times New Roman" panose="02020603050405020304" pitchFamily="18" charset="0"/>
                    </a:rPr>
                    <a:t>1</a:t>
                  </a:r>
                  <a:r>
                    <a:rPr lang="en-US" b="1" dirty="0">
                      <a:solidFill>
                        <a:srgbClr val="000066"/>
                      </a:solidFill>
                    </a:rPr>
                    <a:t>, and </a:t>
                  </a:r>
                  <a:r>
                    <a:rPr lang="ru-RU"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Q</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baseline="-25000" dirty="0">
                      <a:solidFill>
                        <a:srgbClr val="000066"/>
                      </a:solidFill>
                      <a:latin typeface="Times New Roman" panose="02020603050405020304" pitchFamily="18" charset="0"/>
                      <a:cs typeface="Times New Roman" panose="02020603050405020304" pitchFamily="18" charset="0"/>
                    </a:rPr>
                    <a:t>2</a:t>
                  </a:r>
                  <a:r>
                    <a:rPr lang="en-US" b="1" dirty="0">
                      <a:solidFill>
                        <a:srgbClr val="000066"/>
                      </a:solidFill>
                    </a:rPr>
                    <a:t>:</a:t>
                  </a:r>
                </a:p>
                <a:p>
                  <a:pPr algn="just"/>
                  <a:endParaRPr lang="en-US" b="1" dirty="0">
                    <a:solidFill>
                      <a:srgbClr val="000066"/>
                    </a:solidFill>
                  </a:endParaRPr>
                </a:p>
                <a:p>
                  <a:pPr algn="ctr"/>
                  <a14:m>
                    <m:oMath xmlns:m="http://schemas.openxmlformats.org/officeDocument/2006/math">
                      <m:r>
                        <a:rPr lang="ru-RU" b="1" i="1" smtClean="0">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ru-RU" b="1" i="1">
                              <a:solidFill>
                                <a:srgbClr val="000066"/>
                              </a:solidFill>
                              <a:latin typeface="Cambria Math" panose="02040503050406030204" pitchFamily="18" charset="0"/>
                            </a:rPr>
                            <m:t>𝒙</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𝝀</m:t>
                                  </m:r>
                                </m:e>
                                <m:sub>
                                  <m:r>
                                    <a:rPr lang="ru-RU" b="1" i="1">
                                      <a:solidFill>
                                        <a:srgbClr val="000066"/>
                                      </a:solidFill>
                                      <a:latin typeface="Cambria Math" panose="02040503050406030204" pitchFamily="18" charset="0"/>
                                    </a:rPr>
                                    <m:t>𝟎</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den>
                          </m:f>
                        </m:e>
                      </m:d>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oMath>
                  </a14:m>
                  <a:r>
                    <a:rPr lang="en-US" b="1" dirty="0">
                      <a:solidFill>
                        <a:srgbClr val="000066"/>
                      </a:solidFill>
                    </a:rPr>
                    <a:t> ,</a:t>
                  </a:r>
                </a:p>
                <a:p>
                  <a:pPr algn="ctr"/>
                  <a:endParaRPr lang="en-US" b="1" dirty="0">
                    <a:solidFill>
                      <a:srgbClr val="000066"/>
                    </a:solidFill>
                  </a:endParaRPr>
                </a:p>
                <a:p>
                  <a:pPr algn="ctr"/>
                  <a14:m>
                    <m:oMath xmlns:m="http://schemas.openxmlformats.org/officeDocument/2006/math">
                      <m:r>
                        <a:rPr lang="ru-RU" b="1" i="1" smtClean="0">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ru-RU" b="1" i="1">
                              <a:solidFill>
                                <a:srgbClr val="000066"/>
                              </a:solidFill>
                              <a:latin typeface="Cambria Math" panose="02040503050406030204" pitchFamily="18" charset="0"/>
                            </a:rPr>
                            <m:t>𝒙</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en-US" b="1" i="1" smtClean="0">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𝝀</m:t>
                                  </m:r>
                                </m:e>
                                <m:sub>
                                  <m:r>
                                    <a:rPr lang="ru-RU" b="1" i="1">
                                      <a:solidFill>
                                        <a:srgbClr val="000066"/>
                                      </a:solidFill>
                                      <a:latin typeface="Cambria Math" panose="02040503050406030204" pitchFamily="18" charset="0"/>
                                    </a:rPr>
                                    <m:t>𝟎</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en-US" b="1" i="1" smtClean="0">
                                      <a:solidFill>
                                        <a:srgbClr val="000066"/>
                                      </a:solidFill>
                                      <a:latin typeface="Cambria Math" panose="02040503050406030204" pitchFamily="18" charset="0"/>
                                    </a:rPr>
                                    <m:t>𝟏</m:t>
                                  </m:r>
                                </m:sub>
                              </m:sSub>
                            </m:den>
                          </m:f>
                        </m:e>
                      </m:d>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en-US" b="1" i="1" smtClean="0">
                              <a:solidFill>
                                <a:srgbClr val="000066"/>
                              </a:solidFill>
                              <a:latin typeface="Cambria Math" panose="02040503050406030204" pitchFamily="18" charset="0"/>
                            </a:rPr>
                            <m:t>𝟐</m:t>
                          </m:r>
                        </m:sub>
                      </m:sSub>
                    </m:oMath>
                  </a14:m>
                  <a:r>
                    <a:rPr lang="en-US" b="1" dirty="0">
                      <a:solidFill>
                        <a:srgbClr val="000066"/>
                      </a:solidFill>
                    </a:rPr>
                    <a:t> .</a:t>
                  </a:r>
                </a:p>
                <a:p>
                  <a:pPr algn="just"/>
                  <a:endParaRPr lang="en-US" sz="800" b="1">
                    <a:solidFill>
                      <a:srgbClr val="000066"/>
                    </a:solidFill>
                  </a:endParaRPr>
                </a:p>
                <a:p>
                  <a:pPr algn="just"/>
                  <a:r>
                    <a:rPr lang="en-US" b="1" dirty="0">
                      <a:solidFill>
                        <a:srgbClr val="000066"/>
                      </a:solidFill>
                    </a:rPr>
                    <a:t>It follows that the shifts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Q</a:t>
                  </a:r>
                  <a:r>
                    <a:rPr lang="en-US" b="1" i="1" dirty="0">
                      <a:solidFill>
                        <a:srgbClr val="000066"/>
                      </a:solidFill>
                      <a:latin typeface="Times New Roman" panose="02020603050405020304" pitchFamily="18" charset="0"/>
                      <a:cs typeface="Times New Roman" panose="02020603050405020304" pitchFamily="18" charset="0"/>
                    </a:rPr>
                    <a:t> </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baseline="-25000" dirty="0">
                      <a:solidFill>
                        <a:srgbClr val="000066"/>
                      </a:solidFill>
                      <a:latin typeface="Times New Roman" panose="02020603050405020304" pitchFamily="18" charset="0"/>
                      <a:cs typeface="Times New Roman" panose="02020603050405020304" pitchFamily="18" charset="0"/>
                    </a:rPr>
                    <a:t>1</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and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Q</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baseline="-25000" dirty="0">
                      <a:solidFill>
                        <a:srgbClr val="000066"/>
                      </a:solidFill>
                      <a:latin typeface="Times New Roman" panose="02020603050405020304" pitchFamily="18" charset="0"/>
                      <a:cs typeface="Times New Roman" panose="02020603050405020304" pitchFamily="18" charset="0"/>
                    </a:rPr>
                    <a:t>2</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are not independent parameters. Choosing, for example, the value </a:t>
                  </a:r>
                  <a:r>
                    <a:rPr lang="ru-RU"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Q</a:t>
                  </a:r>
                  <a:r>
                    <a:rPr lang="en-US" b="1" baseline="-25000" dirty="0">
                      <a:solidFill>
                        <a:srgbClr val="000066"/>
                      </a:solidFill>
                      <a:latin typeface="Times New Roman" panose="02020603050405020304" pitchFamily="18" charset="0"/>
                      <a:cs typeface="Times New Roman" panose="02020603050405020304" pitchFamily="18" charset="0"/>
                    </a:rPr>
                    <a:t>x1</a:t>
                  </a:r>
                  <a:r>
                    <a:rPr lang="en-US" b="1" dirty="0">
                      <a:solidFill>
                        <a:srgbClr val="000066"/>
                      </a:solidFill>
                    </a:rPr>
                    <a:t>, we unambiguously determine the values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dirty="0">
                      <a:solidFill>
                        <a:srgbClr val="000066"/>
                      </a:solidFill>
                      <a:latin typeface="Times New Roman" panose="02020603050405020304" pitchFamily="18" charset="0"/>
                      <a:cs typeface="Times New Roman" panose="02020603050405020304" pitchFamily="18" charset="0"/>
                    </a:rPr>
                    <a:t>q</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and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Q</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baseline="-25000" dirty="0">
                      <a:solidFill>
                        <a:srgbClr val="000066"/>
                      </a:solidFill>
                      <a:latin typeface="Times New Roman" panose="02020603050405020304" pitchFamily="18" charset="0"/>
                      <a:cs typeface="Times New Roman" panose="02020603050405020304" pitchFamily="18" charset="0"/>
                    </a:rPr>
                    <a:t>2 </a:t>
                  </a:r>
                  <a:r>
                    <a:rPr lang="en-US" b="1" dirty="0">
                      <a:solidFill>
                        <a:srgbClr val="000066"/>
                      </a:solidFill>
                    </a:rPr>
                    <a:t>:</a:t>
                  </a:r>
                  <a:endParaRPr lang="ru-RU" b="1" dirty="0">
                    <a:solidFill>
                      <a:srgbClr val="000066"/>
                    </a:solidFill>
                  </a:endParaRPr>
                </a:p>
                <a:p>
                  <a:pPr algn="r"/>
                  <a14:m>
                    <m:oMath xmlns:m="http://schemas.openxmlformats.org/officeDocument/2006/math">
                      <m:r>
                        <a:rPr lang="ru-RU" b="1" i="1" smtClean="0">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𝒒</m:t>
                          </m:r>
                        </m:e>
                        <m:sub>
                          <m:r>
                            <a:rPr lang="ru-RU" b="1" i="1">
                              <a:solidFill>
                                <a:srgbClr val="000066"/>
                              </a:solidFill>
                              <a:latin typeface="Cambria Math" panose="02040503050406030204" pitchFamily="18" charset="0"/>
                            </a:rPr>
                            <m:t>𝒙</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𝝀</m:t>
                              </m:r>
                            </m:e>
                            <m:sub>
                              <m:r>
                                <a:rPr lang="ru-RU" b="1" i="1">
                                  <a:solidFill>
                                    <a:srgbClr val="000066"/>
                                  </a:solidFill>
                                  <a:latin typeface="Cambria Math" panose="02040503050406030204" pitchFamily="18" charset="0"/>
                                </a:rPr>
                                <m:t>𝟎</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𝝀</m:t>
                                  </m:r>
                                </m:e>
                                <m:sub>
                                  <m:r>
                                    <a:rPr lang="ru-RU" b="1" i="1">
                                      <a:solidFill>
                                        <a:srgbClr val="000066"/>
                                      </a:solidFill>
                                      <a:latin typeface="Cambria Math" panose="02040503050406030204" pitchFamily="18" charset="0"/>
                                    </a:rPr>
                                    <m:t>𝟎</m:t>
                                  </m:r>
                                </m:sub>
                              </m:sSub>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den>
                      </m:f>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𝝀</m:t>
                              </m:r>
                            </m:e>
                            <m:sub>
                              <m:r>
                                <a:rPr lang="ru-RU" b="1" i="1">
                                  <a:solidFill>
                                    <a:srgbClr val="000066"/>
                                  </a:solidFill>
                                  <a:latin typeface="Cambria Math" panose="02040503050406030204" pitchFamily="18" charset="0"/>
                                </a:rPr>
                                <m:t>𝟎</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𝝀</m:t>
                                  </m:r>
                                </m:e>
                                <m:sub>
                                  <m:r>
                                    <a:rPr lang="ru-RU" b="1" i="1">
                                      <a:solidFill>
                                        <a:srgbClr val="000066"/>
                                      </a:solidFill>
                                      <a:latin typeface="Cambria Math" panose="02040503050406030204" pitchFamily="18" charset="0"/>
                                    </a:rPr>
                                    <m:t>𝟎</m:t>
                                  </m:r>
                                </m:sub>
                              </m:sSub>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𝒃</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𝝀</m:t>
                              </m:r>
                            </m:e>
                            <m:sub>
                              <m:r>
                                <a:rPr lang="ru-RU" b="1" i="1">
                                  <a:solidFill>
                                    <a:srgbClr val="000066"/>
                                  </a:solidFill>
                                  <a:latin typeface="Cambria Math" panose="02040503050406030204" pitchFamily="18" charset="0"/>
                                </a:rPr>
                                <m:t>𝟎</m:t>
                              </m:r>
                            </m:sub>
                          </m:sSub>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𝒂</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Sub>
                        </m:den>
                      </m:f>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𝚫</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r>
                            <a:rPr lang="en-US" b="1" i="1" smtClean="0">
                              <a:solidFill>
                                <a:srgbClr val="000066"/>
                              </a:solidFill>
                              <a:latin typeface="Cambria Math" panose="02040503050406030204" pitchFamily="18" charset="0"/>
                            </a:rPr>
                            <m:t> </m:t>
                          </m:r>
                        </m:sub>
                      </m:sSub>
                    </m:oMath>
                  </a14:m>
                  <a:r>
                    <a:rPr lang="en-US" b="1" dirty="0">
                      <a:solidFill>
                        <a:srgbClr val="000066"/>
                      </a:solidFill>
                    </a:rPr>
                    <a:t>.       (3.10)</a:t>
                  </a:r>
                </a:p>
                <a:p>
                  <a:r>
                    <a:rPr lang="en-US" b="1" dirty="0">
                      <a:solidFill>
                        <a:srgbClr val="000066"/>
                      </a:solidFill>
                    </a:rPr>
                    <a:t>Then we find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baseline="-25000" dirty="0">
                      <a:solidFill>
                        <a:srgbClr val="000066"/>
                      </a:solidFill>
                      <a:latin typeface="Times New Roman" panose="02020603050405020304" pitchFamily="18" charset="0"/>
                      <a:cs typeface="Times New Roman" panose="02020603050405020304" pitchFamily="18" charset="0"/>
                    </a:rPr>
                    <a:t>12</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and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ru-RU" b="1" i="1" baseline="-25000" dirty="0">
                      <a:solidFill>
                        <a:srgbClr val="000066"/>
                      </a:solidFill>
                      <a:latin typeface="Times New Roman" panose="02020603050405020304" pitchFamily="18" charset="0"/>
                      <a:cs typeface="Times New Roman" panose="02020603050405020304" pitchFamily="18" charset="0"/>
                    </a:rPr>
                    <a:t> </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baseline="-25000" dirty="0">
                      <a:solidFill>
                        <a:srgbClr val="000066"/>
                      </a:solidFill>
                      <a:latin typeface="Times New Roman" panose="02020603050405020304" pitchFamily="18" charset="0"/>
                      <a:cs typeface="Times New Roman" panose="02020603050405020304" pitchFamily="18" charset="0"/>
                    </a:rPr>
                    <a:t>21</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from (2.25) and </a:t>
                  </a:r>
                  <a:r>
                    <a:rPr lang="en-US" b="1" i="1" dirty="0">
                      <a:solidFill>
                        <a:srgbClr val="000066"/>
                      </a:solidFill>
                      <a:latin typeface="Times New Roman" panose="02020603050405020304" pitchFamily="18" charset="0"/>
                      <a:cs typeface="Times New Roman" panose="02020603050405020304" pitchFamily="18" charset="0"/>
                    </a:rPr>
                    <a:t>N</a:t>
                  </a:r>
                  <a:r>
                    <a:rPr lang="en-US" b="1" baseline="-25000" dirty="0">
                      <a:solidFill>
                        <a:srgbClr val="000066"/>
                      </a:solidFill>
                      <a:latin typeface="Times New Roman" panose="02020603050405020304" pitchFamily="18" charset="0"/>
                      <a:cs typeface="Times New Roman" panose="02020603050405020304" pitchFamily="18" charset="0"/>
                    </a:rPr>
                    <a:t>1</a:t>
                  </a:r>
                  <a:r>
                    <a:rPr lang="en-US" b="1" dirty="0">
                      <a:solidFill>
                        <a:srgbClr val="000066"/>
                      </a:solidFill>
                    </a:rPr>
                    <a:t> and </a:t>
                  </a:r>
                  <a:r>
                    <a:rPr lang="en-US" b="1" i="1" dirty="0">
                      <a:solidFill>
                        <a:srgbClr val="000066"/>
                      </a:solidFill>
                      <a:latin typeface="Times New Roman" panose="02020603050405020304" pitchFamily="18" charset="0"/>
                      <a:cs typeface="Times New Roman" panose="02020603050405020304" pitchFamily="18" charset="0"/>
                    </a:rPr>
                    <a:t>N</a:t>
                  </a:r>
                  <a:r>
                    <a:rPr lang="en-US" b="1" baseline="-25000" dirty="0">
                      <a:solidFill>
                        <a:srgbClr val="000066"/>
                      </a:solidFill>
                      <a:latin typeface="Times New Roman" panose="02020603050405020304" pitchFamily="18" charset="0"/>
                      <a:cs typeface="Times New Roman" panose="02020603050405020304" pitchFamily="18" charset="0"/>
                    </a:rPr>
                    <a:t>2</a:t>
                  </a:r>
                  <a:r>
                    <a:rPr lang="en-US" b="1" baseline="-25000" dirty="0">
                      <a:solidFill>
                        <a:srgbClr val="000066"/>
                      </a:solidFill>
                    </a:rPr>
                    <a:t> </a:t>
                  </a:r>
                  <a:r>
                    <a:rPr lang="en-US" b="1" dirty="0">
                      <a:solidFill>
                        <a:srgbClr val="000066"/>
                      </a:solidFill>
                    </a:rPr>
                    <a:t>from</a:t>
                  </a:r>
                  <a:r>
                    <a:rPr lang="en-US" b="1" baseline="-25000" dirty="0">
                      <a:solidFill>
                        <a:srgbClr val="000066"/>
                      </a:solidFill>
                    </a:rPr>
                    <a:t> </a:t>
                  </a:r>
                  <a:r>
                    <a:rPr lang="en-US" b="1" dirty="0">
                      <a:solidFill>
                        <a:srgbClr val="000066"/>
                      </a:solidFill>
                    </a:rPr>
                    <a:t>(2.20). </a:t>
                  </a:r>
                </a:p>
                <a:p>
                  <a:pPr algn="ctr"/>
                  <a:r>
                    <a:rPr lang="en-US" sz="2000" b="1" dirty="0">
                      <a:solidFill>
                        <a:srgbClr val="006600"/>
                      </a:solidFill>
                    </a:rPr>
                    <a:t>Thus, all parameters needed for luminosity calculations are determined. </a:t>
                  </a:r>
                  <a:endParaRPr lang="ru-RU" sz="2000" b="1" dirty="0">
                    <a:solidFill>
                      <a:srgbClr val="006600"/>
                    </a:solidFill>
                  </a:endParaRPr>
                </a:p>
              </p:txBody>
            </p:sp>
          </mc:Choice>
          <mc:Fallback>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7" y="205449"/>
                  <a:ext cx="8653806" cy="4307461"/>
                </a:xfrm>
                <a:prstGeom prst="rect">
                  <a:avLst/>
                </a:prstGeom>
                <a:blipFill>
                  <a:blip r:embed="rId2"/>
                  <a:stretch>
                    <a:fillRect l="-563" t="-989" r="-563"/>
                  </a:stretch>
                </a:blipFill>
                <a:ln>
                  <a:solidFill>
                    <a:srgbClr val="0000CC"/>
                  </a:solidFill>
                </a:ln>
              </p:spPr>
              <p:txBody>
                <a:bodyPr/>
                <a:lstStyle/>
                <a:p>
                  <a:r>
                    <a:rPr lang="ru-RU">
                      <a:noFill/>
                    </a:rPr>
                    <a:t> </a:t>
                  </a:r>
                </a:p>
              </p:txBody>
            </p:sp>
          </mc:Fallback>
        </mc:AlternateContent>
        <p:sp>
          <p:nvSpPr>
            <p:cNvPr id="31" name="TextBox 30">
              <a:extLst>
                <a:ext uri="{FF2B5EF4-FFF2-40B4-BE49-F238E27FC236}">
                  <a16:creationId xmlns:a16="http://schemas.microsoft.com/office/drawing/2014/main" id="{5F451F8B-B58F-4936-BA94-3A5C6EC06623}"/>
                </a:ext>
              </a:extLst>
            </p:cNvPr>
            <p:cNvSpPr txBox="1"/>
            <p:nvPr/>
          </p:nvSpPr>
          <p:spPr>
            <a:xfrm>
              <a:off x="8141835" y="1761136"/>
              <a:ext cx="624154" cy="369332"/>
            </a:xfrm>
            <a:prstGeom prst="rect">
              <a:avLst/>
            </a:prstGeom>
            <a:noFill/>
          </p:spPr>
          <p:txBody>
            <a:bodyPr wrap="square" rtlCol="0">
              <a:spAutoFit/>
            </a:bodyPr>
            <a:lstStyle/>
            <a:p>
              <a:r>
                <a:rPr lang="en-US" dirty="0">
                  <a:solidFill>
                    <a:srgbClr val="000066"/>
                  </a:solidFill>
                </a:rPr>
                <a:t>(</a:t>
              </a:r>
              <a:r>
                <a:rPr lang="en-US" b="1" dirty="0">
                  <a:solidFill>
                    <a:srgbClr val="000066"/>
                  </a:solidFill>
                </a:rPr>
                <a:t>3.9)</a:t>
              </a:r>
              <a:endParaRPr lang="ru-RU" b="1" dirty="0">
                <a:solidFill>
                  <a:srgbClr val="000066"/>
                </a:solidFill>
              </a:endParaRPr>
            </a:p>
          </p:txBody>
        </p:sp>
      </p:grpSp>
      <p:sp>
        <p:nvSpPr>
          <p:cNvPr id="9" name="TextBox 8">
            <a:extLst>
              <a:ext uri="{FF2B5EF4-FFF2-40B4-BE49-F238E27FC236}">
                <a16:creationId xmlns:a16="http://schemas.microsoft.com/office/drawing/2014/main" id="{DC467263-0A3D-49C2-A0D3-A6DFB2601E1F}"/>
              </a:ext>
            </a:extLst>
          </p:cNvPr>
          <p:cNvSpPr txBox="1"/>
          <p:nvPr/>
        </p:nvSpPr>
        <p:spPr>
          <a:xfrm>
            <a:off x="265487" y="4498936"/>
            <a:ext cx="8653806" cy="1292662"/>
          </a:xfrm>
          <a:prstGeom prst="rect">
            <a:avLst/>
          </a:prstGeom>
          <a:noFill/>
          <a:ln>
            <a:solidFill>
              <a:srgbClr val="0000CC"/>
            </a:solidFill>
          </a:ln>
        </p:spPr>
        <p:txBody>
          <a:bodyPr wrap="square" rtlCol="0">
            <a:spAutoFit/>
          </a:bodyPr>
          <a:lstStyle/>
          <a:p>
            <a:r>
              <a:rPr lang="en-US" sz="2400" b="1" dirty="0">
                <a:solidFill>
                  <a:srgbClr val="000066"/>
                </a:solidFill>
              </a:rPr>
              <a:t>   </a:t>
            </a:r>
            <a:r>
              <a:rPr lang="en-US" sz="2000" b="1" u="sng" dirty="0">
                <a:solidFill>
                  <a:srgbClr val="000066"/>
                </a:solidFill>
              </a:rPr>
              <a:t>Some considerations: </a:t>
            </a:r>
            <a:endParaRPr lang="ru-RU" sz="2000" b="1" u="sng" dirty="0">
              <a:solidFill>
                <a:srgbClr val="000066"/>
              </a:solidFill>
            </a:endParaRPr>
          </a:p>
          <a:p>
            <a:pPr algn="just"/>
            <a:r>
              <a:rPr lang="en-US" b="1" dirty="0">
                <a:solidFill>
                  <a:srgbClr val="000066"/>
                </a:solidFill>
              </a:rPr>
              <a:t>1</a:t>
            </a:r>
            <a:r>
              <a:rPr lang="ru-RU" b="1" dirty="0">
                <a:solidFill>
                  <a:srgbClr val="000066"/>
                </a:solidFill>
              </a:rPr>
              <a:t>)</a:t>
            </a:r>
            <a:r>
              <a:rPr lang="en-US" b="1" dirty="0">
                <a:solidFill>
                  <a:srgbClr val="000066"/>
                </a:solidFill>
              </a:rPr>
              <a:t> Generally speaking, the first criterion can be violated so that the function </a:t>
            </a:r>
            <a:r>
              <a:rPr lang="ru-RU"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Q</a:t>
            </a:r>
            <a:r>
              <a:rPr lang="en-US" b="1" i="1" baseline="-25000" dirty="0">
                <a:solidFill>
                  <a:srgbClr val="000066"/>
                </a:solidFill>
                <a:latin typeface="Times New Roman" panose="02020603050405020304" pitchFamily="18" charset="0"/>
                <a:cs typeface="Times New Roman" panose="02020603050405020304" pitchFamily="18" charset="0"/>
              </a:rPr>
              <a:t>x</a:t>
            </a:r>
            <a:r>
              <a:rPr lang="en-US" b="1" baseline="-25000" dirty="0">
                <a:solidFill>
                  <a:srgbClr val="000066"/>
                </a:solidFill>
                <a:latin typeface="Times New Roman" panose="02020603050405020304" pitchFamily="18" charset="0"/>
                <a:cs typeface="Times New Roman" panose="02020603050405020304" pitchFamily="18" charset="0"/>
              </a:rPr>
              <a:t>2</a:t>
            </a:r>
            <a:r>
              <a:rPr lang="en-US" b="1" dirty="0">
                <a:solidFill>
                  <a:srgbClr val="000066"/>
                </a:solidFill>
                <a:latin typeface="Times New Roman" panose="02020603050405020304" pitchFamily="18" charset="0"/>
                <a:cs typeface="Times New Roman" panose="02020603050405020304" pitchFamily="18" charset="0"/>
              </a:rPr>
              <a:t>(</a:t>
            </a:r>
            <a:r>
              <a:rPr lang="en-US" b="1" i="1" dirty="0" err="1">
                <a:solidFill>
                  <a:srgbClr val="000066"/>
                </a:solidFill>
                <a:latin typeface="Times New Roman" panose="02020603050405020304" pitchFamily="18" charset="0"/>
                <a:cs typeface="Times New Roman" panose="02020603050405020304" pitchFamily="18" charset="0"/>
              </a:rPr>
              <a:t>E</a:t>
            </a:r>
            <a:r>
              <a:rPr lang="en-US" b="1" i="1" baseline="-25000" dirty="0" err="1">
                <a:solidFill>
                  <a:srgbClr val="000066"/>
                </a:solidFill>
                <a:latin typeface="Times New Roman" panose="02020603050405020304" pitchFamily="18" charset="0"/>
                <a:cs typeface="Times New Roman" panose="02020603050405020304" pitchFamily="18" charset="0"/>
              </a:rPr>
              <a:t>ion</a:t>
            </a:r>
            <a:r>
              <a:rPr lang="en-US" b="1" dirty="0">
                <a:solidFill>
                  <a:srgbClr val="000066"/>
                </a:solidFill>
              </a:rPr>
              <a:t>) grows above the limiting value (e.g., 0.05)</a:t>
            </a:r>
            <a:r>
              <a:rPr lang="en-US" b="1" baseline="30000" dirty="0">
                <a:solidFill>
                  <a:srgbClr val="FF0000"/>
                </a:solidFill>
              </a:rPr>
              <a:t>*)</a:t>
            </a:r>
            <a:r>
              <a:rPr lang="en-US" b="1" baseline="30000" dirty="0">
                <a:solidFill>
                  <a:srgbClr val="000066"/>
                </a:solidFill>
              </a:rPr>
              <a:t>.</a:t>
            </a:r>
            <a:r>
              <a:rPr lang="en-US" b="1" dirty="0">
                <a:solidFill>
                  <a:srgbClr val="000066"/>
                </a:solidFill>
              </a:rPr>
              <a:t> In this case, </a:t>
            </a:r>
            <a:r>
              <a:rPr lang="ru-RU" b="1" i="1" dirty="0">
                <a:solidFill>
                  <a:srgbClr val="000066"/>
                </a:solidFill>
                <a:sym typeface="Symbol" panose="05050102010706020507" pitchFamily="18" charset="2"/>
              </a:rPr>
              <a:t></a:t>
            </a:r>
            <a:r>
              <a:rPr lang="en-US" b="1" dirty="0">
                <a:solidFill>
                  <a:srgbClr val="000066"/>
                </a:solidFill>
              </a:rPr>
              <a:t>Q</a:t>
            </a:r>
            <a:r>
              <a:rPr lang="en-US" b="1" i="1" baseline="-25000" dirty="0">
                <a:solidFill>
                  <a:srgbClr val="000066"/>
                </a:solidFill>
              </a:rPr>
              <a:t>x</a:t>
            </a:r>
            <a:r>
              <a:rPr lang="en-US" b="1" baseline="-25000" dirty="0">
                <a:solidFill>
                  <a:srgbClr val="000066"/>
                </a:solidFill>
              </a:rPr>
              <a:t>1</a:t>
            </a:r>
            <a:r>
              <a:rPr lang="en-US" b="1" dirty="0">
                <a:solidFill>
                  <a:srgbClr val="000066"/>
                </a:solidFill>
              </a:rPr>
              <a:t> has to be decreased until </a:t>
            </a:r>
            <a:r>
              <a:rPr lang="ru-RU" b="1" i="1" dirty="0">
                <a:solidFill>
                  <a:srgbClr val="000066"/>
                </a:solidFill>
                <a:sym typeface="Symbol" panose="05050102010706020507" pitchFamily="18" charset="2"/>
              </a:rPr>
              <a:t></a:t>
            </a:r>
            <a:r>
              <a:rPr lang="en-US" b="1" dirty="0">
                <a:solidFill>
                  <a:srgbClr val="000066"/>
                </a:solidFill>
              </a:rPr>
              <a:t>Q</a:t>
            </a:r>
            <a:r>
              <a:rPr lang="en-US" b="1" i="1" baseline="-25000" dirty="0">
                <a:solidFill>
                  <a:srgbClr val="000066"/>
                </a:solidFill>
              </a:rPr>
              <a:t>x</a:t>
            </a:r>
            <a:r>
              <a:rPr lang="en-US" b="1" baseline="-25000" dirty="0">
                <a:solidFill>
                  <a:srgbClr val="000066"/>
                </a:solidFill>
              </a:rPr>
              <a:t>2</a:t>
            </a:r>
            <a:r>
              <a:rPr lang="en-US" b="1" dirty="0">
                <a:solidFill>
                  <a:srgbClr val="000066"/>
                </a:solidFill>
              </a:rPr>
              <a:t> drops below 0.05.</a:t>
            </a:r>
            <a:endParaRPr lang="ru-RU" b="1" dirty="0">
              <a:solidFill>
                <a:srgbClr val="000066"/>
              </a:solidFill>
            </a:endParaRPr>
          </a:p>
        </p:txBody>
      </p:sp>
      <p:grpSp>
        <p:nvGrpSpPr>
          <p:cNvPr id="8" name="Группа 7">
            <a:extLst>
              <a:ext uri="{FF2B5EF4-FFF2-40B4-BE49-F238E27FC236}">
                <a16:creationId xmlns:a16="http://schemas.microsoft.com/office/drawing/2014/main" id="{DB945C68-2417-47F7-8DA6-B159845AD216}"/>
              </a:ext>
            </a:extLst>
          </p:cNvPr>
          <p:cNvGrpSpPr/>
          <p:nvPr/>
        </p:nvGrpSpPr>
        <p:grpSpPr>
          <a:xfrm>
            <a:off x="265487" y="6369077"/>
            <a:ext cx="5170671" cy="369332"/>
            <a:chOff x="265487" y="6369077"/>
            <a:chExt cx="5170671" cy="369332"/>
          </a:xfrm>
        </p:grpSpPr>
        <p:sp>
          <p:nvSpPr>
            <p:cNvPr id="10" name="TextBox 9">
              <a:extLst>
                <a:ext uri="{FF2B5EF4-FFF2-40B4-BE49-F238E27FC236}">
                  <a16:creationId xmlns:a16="http://schemas.microsoft.com/office/drawing/2014/main" id="{C9B82C70-71C4-4B17-990A-35203830153A}"/>
                </a:ext>
              </a:extLst>
            </p:cNvPr>
            <p:cNvSpPr txBox="1"/>
            <p:nvPr/>
          </p:nvSpPr>
          <p:spPr>
            <a:xfrm>
              <a:off x="265487" y="6369077"/>
              <a:ext cx="5170671" cy="369332"/>
            </a:xfrm>
            <a:prstGeom prst="rect">
              <a:avLst/>
            </a:prstGeom>
            <a:noFill/>
            <a:ln>
              <a:noFill/>
            </a:ln>
          </p:spPr>
          <p:txBody>
            <a:bodyPr wrap="square" rtlCol="0">
              <a:spAutoFit/>
            </a:bodyPr>
            <a:lstStyle/>
            <a:p>
              <a:pPr algn="just"/>
              <a:r>
                <a:rPr lang="en-US" b="1" baseline="30000" dirty="0">
                  <a:solidFill>
                    <a:srgbClr val="FF0000"/>
                  </a:solidFill>
                </a:rPr>
                <a:t>*)</a:t>
              </a:r>
              <a:r>
                <a:rPr lang="en-US" b="1" dirty="0">
                  <a:solidFill>
                    <a:srgbClr val="FF0000"/>
                  </a:solidFill>
                </a:rPr>
                <a:t> </a:t>
              </a:r>
              <a:r>
                <a:rPr lang="en-US" sz="1600" b="1" dirty="0">
                  <a:solidFill>
                    <a:srgbClr val="000066"/>
                  </a:solidFill>
                </a:rPr>
                <a:t>e.g. = exempli gratia (Latin) =&gt; for instance (</a:t>
              </a:r>
              <a:r>
                <a:rPr lang="ru-RU" sz="1600" b="1" dirty="0">
                  <a:solidFill>
                    <a:srgbClr val="000066"/>
                  </a:solidFill>
                </a:rPr>
                <a:t>например)</a:t>
              </a:r>
              <a:endParaRPr lang="en-US" sz="1600" b="1" dirty="0">
                <a:solidFill>
                  <a:srgbClr val="000066"/>
                </a:solidFill>
              </a:endParaRPr>
            </a:p>
          </p:txBody>
        </p:sp>
        <p:cxnSp>
          <p:nvCxnSpPr>
            <p:cNvPr id="7" name="Прямая соединительная линия 6">
              <a:extLst>
                <a:ext uri="{FF2B5EF4-FFF2-40B4-BE49-F238E27FC236}">
                  <a16:creationId xmlns:a16="http://schemas.microsoft.com/office/drawing/2014/main" id="{DA08BA0D-359C-43CC-A8E8-4D66D5FFA5EF}"/>
                </a:ext>
              </a:extLst>
            </p:cNvPr>
            <p:cNvCxnSpPr/>
            <p:nvPr/>
          </p:nvCxnSpPr>
          <p:spPr>
            <a:xfrm>
              <a:off x="381837" y="6369077"/>
              <a:ext cx="4973934" cy="0"/>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387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14</a:t>
            </a:fld>
            <a:endParaRPr lang="ru-RU" dirty="0"/>
          </a:p>
        </p:txBody>
      </p:sp>
      <p:sp>
        <p:nvSpPr>
          <p:cNvPr id="4" name="TextBox 3">
            <a:extLst>
              <a:ext uri="{FF2B5EF4-FFF2-40B4-BE49-F238E27FC236}">
                <a16:creationId xmlns:a16="http://schemas.microsoft.com/office/drawing/2014/main" id="{BB23A487-F8A0-459D-8EE6-11EAC7A9BBD3}"/>
              </a:ext>
            </a:extLst>
          </p:cNvPr>
          <p:cNvSpPr txBox="1"/>
          <p:nvPr/>
        </p:nvSpPr>
        <p:spPr>
          <a:xfrm>
            <a:off x="245097" y="871287"/>
            <a:ext cx="8653806" cy="3917354"/>
          </a:xfrm>
          <a:prstGeom prst="rect">
            <a:avLst/>
          </a:prstGeom>
          <a:noFill/>
          <a:ln>
            <a:solidFill>
              <a:srgbClr val="0000CC"/>
            </a:solidFill>
          </a:ln>
        </p:spPr>
        <p:txBody>
          <a:bodyPr wrap="square" rtlCol="0">
            <a:spAutoFit/>
          </a:bodyPr>
          <a:lstStyle/>
          <a:p>
            <a:pPr algn="ctr"/>
            <a:r>
              <a:rPr lang="en-US" sz="2400" b="1" dirty="0">
                <a:solidFill>
                  <a:srgbClr val="000066"/>
                </a:solidFill>
              </a:rPr>
              <a:t> 3. Optimization of the Collider Luminosity </a:t>
            </a:r>
            <a:endParaRPr lang="ru-RU" sz="2400" b="1" dirty="0">
              <a:solidFill>
                <a:srgbClr val="000066"/>
              </a:solidFill>
            </a:endParaRPr>
          </a:p>
          <a:p>
            <a:pPr>
              <a:lnSpc>
                <a:spcPct val="114000"/>
              </a:lnSpc>
            </a:pPr>
            <a:r>
              <a:rPr lang="en-US" b="1" u="sng" dirty="0">
                <a:solidFill>
                  <a:srgbClr val="000066"/>
                </a:solidFill>
              </a:rPr>
              <a:t>Some considerations</a:t>
            </a:r>
            <a:r>
              <a:rPr lang="ru-RU" b="1" dirty="0">
                <a:solidFill>
                  <a:srgbClr val="000066"/>
                </a:solidFill>
              </a:rPr>
              <a:t> </a:t>
            </a:r>
            <a:r>
              <a:rPr lang="ru-RU" sz="1600" b="1" dirty="0">
                <a:solidFill>
                  <a:srgbClr val="000066"/>
                </a:solidFill>
              </a:rPr>
              <a:t>(</a:t>
            </a:r>
            <a:r>
              <a:rPr lang="en-US" sz="1600" b="1" dirty="0" err="1">
                <a:solidFill>
                  <a:srgbClr val="000066"/>
                </a:solidFill>
              </a:rPr>
              <a:t>Contind</a:t>
            </a:r>
            <a:r>
              <a:rPr lang="ru-RU" sz="1600" b="1" dirty="0">
                <a:solidFill>
                  <a:srgbClr val="000066"/>
                </a:solidFill>
              </a:rPr>
              <a:t>) </a:t>
            </a:r>
            <a:r>
              <a:rPr lang="en-US" b="1" dirty="0">
                <a:solidFill>
                  <a:srgbClr val="000066"/>
                </a:solidFill>
              </a:rPr>
              <a:t>:</a:t>
            </a:r>
            <a:r>
              <a:rPr lang="en-US" b="1" u="sng" dirty="0">
                <a:solidFill>
                  <a:srgbClr val="000066"/>
                </a:solidFill>
              </a:rPr>
              <a:t> </a:t>
            </a:r>
            <a:endParaRPr lang="ru-RU" b="1" u="sng" dirty="0">
              <a:solidFill>
                <a:srgbClr val="000066"/>
              </a:solidFill>
            </a:endParaRPr>
          </a:p>
          <a:p>
            <a:pPr algn="just">
              <a:lnSpc>
                <a:spcPct val="114000"/>
              </a:lnSpc>
            </a:pPr>
            <a:r>
              <a:rPr lang="en-US" b="1" dirty="0">
                <a:solidFill>
                  <a:srgbClr val="000066"/>
                </a:solidFill>
              </a:rPr>
              <a:t> 2) The presented method for optimization of collider parameters </a:t>
            </a:r>
            <a:r>
              <a:rPr lang="en-US" b="1" u="sng" dirty="0">
                <a:solidFill>
                  <a:srgbClr val="000066"/>
                </a:solidFill>
              </a:rPr>
              <a:t>imposes limits on the intensity of the colliding beams</a:t>
            </a:r>
            <a:r>
              <a:rPr lang="en-US" b="1" dirty="0">
                <a:solidFill>
                  <a:srgbClr val="000066"/>
                </a:solidFill>
              </a:rPr>
              <a:t> and thus on the collider luminosity. But this does not mean that there is no way to increase luminosity. Indeed, the above optimization was performed for the chosen values of </a:t>
            </a:r>
          </a:p>
          <a:p>
            <a:pPr algn="just">
              <a:lnSpc>
                <a:spcPct val="114000"/>
              </a:lnSpc>
            </a:pPr>
            <a:r>
              <a:rPr lang="en-US" b="1" dirty="0">
                <a:solidFill>
                  <a:srgbClr val="000066"/>
                </a:solidFill>
              </a:rPr>
              <a:t> - the focusing system parameters (</a:t>
            </a:r>
            <a:r>
              <a:rPr lang="ru-RU" b="1" i="1" dirty="0">
                <a:solidFill>
                  <a:srgbClr val="000066"/>
                </a:solidFill>
              </a:rPr>
              <a:t>В</a:t>
            </a:r>
            <a:r>
              <a:rPr lang="en-US" b="1" i="1" baseline="30000" dirty="0">
                <a:solidFill>
                  <a:srgbClr val="000066"/>
                </a:solidFill>
              </a:rPr>
              <a:t>*</a:t>
            </a:r>
            <a:r>
              <a:rPr lang="en-US" b="1" dirty="0">
                <a:solidFill>
                  <a:srgbClr val="000066"/>
                </a:solidFill>
              </a:rPr>
              <a:t>), </a:t>
            </a:r>
          </a:p>
          <a:p>
            <a:pPr algn="just">
              <a:lnSpc>
                <a:spcPct val="114000"/>
              </a:lnSpc>
            </a:pPr>
            <a:r>
              <a:rPr lang="en-US" b="1" dirty="0">
                <a:solidFill>
                  <a:srgbClr val="000066"/>
                </a:solidFill>
              </a:rPr>
              <a:t> - beam emittances (</a:t>
            </a:r>
            <a:r>
              <a:rPr lang="ru-RU" b="1" i="1" dirty="0">
                <a:solidFill>
                  <a:srgbClr val="000066"/>
                </a:solidFill>
                <a:sym typeface="Symbol" panose="05050102010706020507" pitchFamily="18" charset="2"/>
              </a:rPr>
              <a:t></a:t>
            </a:r>
            <a:r>
              <a:rPr lang="en-US" b="1" dirty="0">
                <a:solidFill>
                  <a:srgbClr val="000066"/>
                </a:solidFill>
              </a:rPr>
              <a:t>), </a:t>
            </a:r>
          </a:p>
          <a:p>
            <a:pPr algn="just">
              <a:lnSpc>
                <a:spcPct val="114000"/>
              </a:lnSpc>
            </a:pPr>
            <a:r>
              <a:rPr lang="en-US" b="1" dirty="0">
                <a:solidFill>
                  <a:srgbClr val="000066"/>
                </a:solidFill>
              </a:rPr>
              <a:t> - longitudinal bunch sizes (</a:t>
            </a:r>
            <a:r>
              <a:rPr lang="ru-RU" b="1" i="1" dirty="0">
                <a:solidFill>
                  <a:srgbClr val="000066"/>
                </a:solidFill>
                <a:sym typeface="Symbol" panose="05050102010706020507" pitchFamily="18" charset="2"/>
              </a:rPr>
              <a:t></a:t>
            </a:r>
            <a:r>
              <a:rPr lang="en-US" b="1" i="1" baseline="-25000" dirty="0">
                <a:solidFill>
                  <a:srgbClr val="000066"/>
                </a:solidFill>
              </a:rPr>
              <a:t>s</a:t>
            </a:r>
            <a:r>
              <a:rPr lang="en-US" b="1" dirty="0">
                <a:solidFill>
                  <a:srgbClr val="000066"/>
                </a:solidFill>
              </a:rPr>
              <a:t>) for bunched beams. </a:t>
            </a:r>
          </a:p>
          <a:p>
            <a:pPr algn="just">
              <a:lnSpc>
                <a:spcPct val="114000"/>
              </a:lnSpc>
            </a:pPr>
            <a:r>
              <a:rPr lang="en-US" b="1" dirty="0">
                <a:solidFill>
                  <a:srgbClr val="000066"/>
                </a:solidFill>
              </a:rPr>
              <a:t>Actually, three sets of these parameters remain free. Their choice determines the luminosity after the optimization. And they have their own limits </a:t>
            </a:r>
            <a:r>
              <a:rPr lang="en-US" b="1" dirty="0">
                <a:solidFill>
                  <a:srgbClr val="006600"/>
                </a:solidFill>
              </a:rPr>
              <a:t>(</a:t>
            </a:r>
            <a:r>
              <a:rPr lang="en-US" b="1" i="1" dirty="0">
                <a:solidFill>
                  <a:srgbClr val="006600"/>
                </a:solidFill>
              </a:rPr>
              <a:t>see details in: Ibid</a:t>
            </a:r>
            <a:r>
              <a:rPr lang="en-US" b="1" i="1" baseline="30000" dirty="0">
                <a:solidFill>
                  <a:srgbClr val="FF0000"/>
                </a:solidFill>
              </a:rPr>
              <a:t>*)</a:t>
            </a:r>
            <a:r>
              <a:rPr lang="en-US" b="1" i="1" dirty="0">
                <a:solidFill>
                  <a:srgbClr val="006600"/>
                </a:solidFill>
              </a:rPr>
              <a:t>, page 22</a:t>
            </a:r>
            <a:r>
              <a:rPr lang="en-US" b="1" dirty="0">
                <a:solidFill>
                  <a:srgbClr val="006600"/>
                </a:solidFill>
              </a:rPr>
              <a:t>)</a:t>
            </a:r>
            <a:r>
              <a:rPr lang="en-US" b="1" dirty="0">
                <a:solidFill>
                  <a:srgbClr val="000066"/>
                </a:solidFill>
              </a:rPr>
              <a:t>.</a:t>
            </a:r>
            <a:endParaRPr lang="ru-RU" b="1" dirty="0">
              <a:solidFill>
                <a:srgbClr val="000066"/>
              </a:solidFill>
            </a:endParaRPr>
          </a:p>
        </p:txBody>
      </p:sp>
      <p:grpSp>
        <p:nvGrpSpPr>
          <p:cNvPr id="8" name="Группа 7">
            <a:extLst>
              <a:ext uri="{FF2B5EF4-FFF2-40B4-BE49-F238E27FC236}">
                <a16:creationId xmlns:a16="http://schemas.microsoft.com/office/drawing/2014/main" id="{7DAF0573-A7BD-4ABD-977A-DFA4BCC92381}"/>
              </a:ext>
            </a:extLst>
          </p:cNvPr>
          <p:cNvGrpSpPr/>
          <p:nvPr/>
        </p:nvGrpSpPr>
        <p:grpSpPr>
          <a:xfrm>
            <a:off x="245097" y="6391102"/>
            <a:ext cx="6647779" cy="369332"/>
            <a:chOff x="265487" y="6369077"/>
            <a:chExt cx="5170671" cy="369332"/>
          </a:xfrm>
        </p:grpSpPr>
        <p:sp>
          <p:nvSpPr>
            <p:cNvPr id="9" name="TextBox 8">
              <a:extLst>
                <a:ext uri="{FF2B5EF4-FFF2-40B4-BE49-F238E27FC236}">
                  <a16:creationId xmlns:a16="http://schemas.microsoft.com/office/drawing/2014/main" id="{EDDF0A21-A7CE-492E-A3A4-F019CAE269F9}"/>
                </a:ext>
              </a:extLst>
            </p:cNvPr>
            <p:cNvSpPr txBox="1"/>
            <p:nvPr/>
          </p:nvSpPr>
          <p:spPr>
            <a:xfrm>
              <a:off x="265487" y="6369077"/>
              <a:ext cx="5170671" cy="369332"/>
            </a:xfrm>
            <a:prstGeom prst="rect">
              <a:avLst/>
            </a:prstGeom>
            <a:noFill/>
            <a:ln>
              <a:noFill/>
            </a:ln>
          </p:spPr>
          <p:txBody>
            <a:bodyPr wrap="square" rtlCol="0">
              <a:spAutoFit/>
            </a:bodyPr>
            <a:lstStyle/>
            <a:p>
              <a:pPr algn="just"/>
              <a:r>
                <a:rPr lang="en-US" b="1" baseline="30000" dirty="0">
                  <a:solidFill>
                    <a:srgbClr val="FF0000"/>
                  </a:solidFill>
                </a:rPr>
                <a:t>*)</a:t>
              </a:r>
              <a:r>
                <a:rPr lang="en-US" b="1" dirty="0">
                  <a:solidFill>
                    <a:srgbClr val="FF0000"/>
                  </a:solidFill>
                </a:rPr>
                <a:t> </a:t>
              </a:r>
              <a:r>
                <a:rPr lang="en-US" sz="1600" b="1" dirty="0">
                  <a:solidFill>
                    <a:srgbClr val="000066"/>
                  </a:solidFill>
                </a:rPr>
                <a:t>Ibid = ibidem (Latin, shortened) =&gt; the same place (</a:t>
              </a:r>
              <a:r>
                <a:rPr lang="ru-RU" sz="1600" b="1" dirty="0">
                  <a:solidFill>
                    <a:srgbClr val="000066"/>
                  </a:solidFill>
                </a:rPr>
                <a:t>там же)</a:t>
              </a:r>
              <a:endParaRPr lang="en-US" sz="1600" b="1" dirty="0">
                <a:solidFill>
                  <a:srgbClr val="000066"/>
                </a:solidFill>
              </a:endParaRPr>
            </a:p>
          </p:txBody>
        </p:sp>
        <p:cxnSp>
          <p:nvCxnSpPr>
            <p:cNvPr id="10" name="Прямая соединительная линия 9">
              <a:extLst>
                <a:ext uri="{FF2B5EF4-FFF2-40B4-BE49-F238E27FC236}">
                  <a16:creationId xmlns:a16="http://schemas.microsoft.com/office/drawing/2014/main" id="{8601EE6C-B5CB-40D7-B0E7-F5DA1D540DDE}"/>
                </a:ext>
              </a:extLst>
            </p:cNvPr>
            <p:cNvCxnSpPr/>
            <p:nvPr/>
          </p:nvCxnSpPr>
          <p:spPr>
            <a:xfrm>
              <a:off x="381837" y="6369077"/>
              <a:ext cx="4973934" cy="0"/>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35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15</a:t>
            </a:fld>
            <a:endParaRPr lang="ru-RU" dirty="0"/>
          </a:p>
        </p:txBody>
      </p:sp>
      <p:graphicFrame>
        <p:nvGraphicFramePr>
          <p:cNvPr id="3" name="Таблица 4">
            <a:extLst>
              <a:ext uri="{FF2B5EF4-FFF2-40B4-BE49-F238E27FC236}">
                <a16:creationId xmlns:a16="http://schemas.microsoft.com/office/drawing/2014/main" id="{3CF5C098-1131-4718-AFBF-AB0120BEB8F4}"/>
              </a:ext>
            </a:extLst>
          </p:cNvPr>
          <p:cNvGraphicFramePr>
            <a:graphicFrameLocks noGrp="1"/>
          </p:cNvGraphicFramePr>
          <p:nvPr>
            <p:extLst>
              <p:ext uri="{D42A27DB-BD31-4B8C-83A1-F6EECF244321}">
                <p14:modId xmlns:p14="http://schemas.microsoft.com/office/powerpoint/2010/main" val="4239938001"/>
              </p:ext>
            </p:extLst>
          </p:nvPr>
        </p:nvGraphicFramePr>
        <p:xfrm>
          <a:off x="2081752" y="3767482"/>
          <a:ext cx="4980495" cy="2966720"/>
        </p:xfrm>
        <a:graphic>
          <a:graphicData uri="http://schemas.openxmlformats.org/drawingml/2006/table">
            <a:tbl>
              <a:tblPr firstRow="1" bandRow="1">
                <a:tableStyleId>{5940675A-B579-460E-94D1-54222C63F5DA}</a:tableStyleId>
              </a:tblPr>
              <a:tblGrid>
                <a:gridCol w="3500487">
                  <a:extLst>
                    <a:ext uri="{9D8B030D-6E8A-4147-A177-3AD203B41FA5}">
                      <a16:colId xmlns:a16="http://schemas.microsoft.com/office/drawing/2014/main" val="3290251221"/>
                    </a:ext>
                  </a:extLst>
                </a:gridCol>
                <a:gridCol w="1480008">
                  <a:extLst>
                    <a:ext uri="{9D8B030D-6E8A-4147-A177-3AD203B41FA5}">
                      <a16:colId xmlns:a16="http://schemas.microsoft.com/office/drawing/2014/main" val="3619376345"/>
                    </a:ext>
                  </a:extLst>
                </a:gridCol>
              </a:tblGrid>
              <a:tr h="370840">
                <a:tc>
                  <a:txBody>
                    <a:bodyPr/>
                    <a:lstStyle/>
                    <a:p>
                      <a:r>
                        <a:rPr lang="en-US" b="1" dirty="0">
                          <a:solidFill>
                            <a:srgbClr val="000066"/>
                          </a:solidFill>
                        </a:rPr>
                        <a:t>Parameter</a:t>
                      </a:r>
                      <a:endParaRPr lang="ru-RU" b="1" dirty="0">
                        <a:solidFill>
                          <a:srgbClr val="000066"/>
                        </a:solidFill>
                      </a:endParaRPr>
                    </a:p>
                  </a:txBody>
                  <a:tcPr>
                    <a:solidFill>
                      <a:schemeClr val="bg1"/>
                    </a:solidFill>
                  </a:tcPr>
                </a:tc>
                <a:tc>
                  <a:txBody>
                    <a:bodyPr/>
                    <a:lstStyle/>
                    <a:p>
                      <a:pPr algn="ctr"/>
                      <a:r>
                        <a:rPr lang="en-US" b="1" dirty="0">
                          <a:solidFill>
                            <a:srgbClr val="000066"/>
                          </a:solidFill>
                        </a:rPr>
                        <a:t>Rings 1 and 2</a:t>
                      </a:r>
                      <a:endParaRPr lang="ru-RU" b="1" dirty="0">
                        <a:solidFill>
                          <a:srgbClr val="000066"/>
                        </a:solidFill>
                      </a:endParaRPr>
                    </a:p>
                  </a:txBody>
                  <a:tcPr>
                    <a:solidFill>
                      <a:schemeClr val="bg1"/>
                    </a:solidFill>
                  </a:tcPr>
                </a:tc>
                <a:extLst>
                  <a:ext uri="{0D108BD9-81ED-4DB2-BD59-A6C34878D82A}">
                    <a16:rowId xmlns:a16="http://schemas.microsoft.com/office/drawing/2014/main" val="3284596834"/>
                  </a:ext>
                </a:extLst>
              </a:tr>
              <a:tr h="370840">
                <a:tc>
                  <a:txBody>
                    <a:bodyPr/>
                    <a:lstStyle/>
                    <a:p>
                      <a:r>
                        <a:rPr lang="en-US" b="1" dirty="0">
                          <a:solidFill>
                            <a:srgbClr val="000066"/>
                          </a:solidFill>
                        </a:rPr>
                        <a:t>Ring circumference, m</a:t>
                      </a:r>
                      <a:endParaRPr lang="ru-RU" b="1" dirty="0">
                        <a:solidFill>
                          <a:srgbClr val="000066"/>
                        </a:solidFill>
                      </a:endParaRPr>
                    </a:p>
                  </a:txBody>
                  <a:tcPr>
                    <a:solidFill>
                      <a:schemeClr val="bg1"/>
                    </a:solidFill>
                  </a:tcPr>
                </a:tc>
                <a:tc>
                  <a:txBody>
                    <a:bodyPr/>
                    <a:lstStyle/>
                    <a:p>
                      <a:pPr algn="ctr"/>
                      <a:r>
                        <a:rPr lang="en-US" b="1" dirty="0">
                          <a:solidFill>
                            <a:srgbClr val="000066"/>
                          </a:solidFill>
                        </a:rPr>
                        <a:t>503,04</a:t>
                      </a:r>
                      <a:endParaRPr lang="ru-RU" b="1" dirty="0">
                        <a:solidFill>
                          <a:srgbClr val="000066"/>
                        </a:solidFill>
                      </a:endParaRPr>
                    </a:p>
                  </a:txBody>
                  <a:tcPr>
                    <a:solidFill>
                      <a:schemeClr val="bg1"/>
                    </a:solidFill>
                  </a:tcPr>
                </a:tc>
                <a:extLst>
                  <a:ext uri="{0D108BD9-81ED-4DB2-BD59-A6C34878D82A}">
                    <a16:rowId xmlns:a16="http://schemas.microsoft.com/office/drawing/2014/main" val="3083518687"/>
                  </a:ext>
                </a:extLst>
              </a:tr>
              <a:tr h="370840">
                <a:tc>
                  <a:txBody>
                    <a:bodyPr/>
                    <a:lstStyle/>
                    <a:p>
                      <a:r>
                        <a:rPr lang="en-US" b="1" dirty="0">
                          <a:solidFill>
                            <a:srgbClr val="000066"/>
                          </a:solidFill>
                        </a:rPr>
                        <a:t>Ions</a:t>
                      </a:r>
                      <a:endParaRPr lang="ru-RU" b="1" dirty="0">
                        <a:solidFill>
                          <a:srgbClr val="000066"/>
                        </a:solidFill>
                      </a:endParaRPr>
                    </a:p>
                  </a:txBody>
                  <a:tcPr>
                    <a:solidFill>
                      <a:schemeClr val="bg1"/>
                    </a:solidFill>
                  </a:tcPr>
                </a:tc>
                <a:tc>
                  <a:txBody>
                    <a:bodyPr/>
                    <a:lstStyle/>
                    <a:p>
                      <a:pPr algn="ctr"/>
                      <a:r>
                        <a:rPr lang="en-US" b="1" baseline="30000" dirty="0">
                          <a:solidFill>
                            <a:srgbClr val="000066"/>
                          </a:solidFill>
                        </a:rPr>
                        <a:t>197</a:t>
                      </a:r>
                      <a:r>
                        <a:rPr lang="en-US" b="1" baseline="0" dirty="0">
                          <a:solidFill>
                            <a:srgbClr val="000066"/>
                          </a:solidFill>
                        </a:rPr>
                        <a:t>Au</a:t>
                      </a:r>
                      <a:r>
                        <a:rPr lang="en-US" b="1" baseline="30000" dirty="0">
                          <a:solidFill>
                            <a:srgbClr val="000066"/>
                          </a:solidFill>
                        </a:rPr>
                        <a:t>79+</a:t>
                      </a:r>
                      <a:endParaRPr lang="ru-RU" b="1" baseline="30000" dirty="0">
                        <a:solidFill>
                          <a:srgbClr val="000066"/>
                        </a:solidFill>
                      </a:endParaRPr>
                    </a:p>
                  </a:txBody>
                  <a:tcPr>
                    <a:solidFill>
                      <a:schemeClr val="bg1"/>
                    </a:solidFill>
                  </a:tcPr>
                </a:tc>
                <a:extLst>
                  <a:ext uri="{0D108BD9-81ED-4DB2-BD59-A6C34878D82A}">
                    <a16:rowId xmlns:a16="http://schemas.microsoft.com/office/drawing/2014/main" val="2326053827"/>
                  </a:ext>
                </a:extLst>
              </a:tr>
              <a:tr h="370840">
                <a:tc>
                  <a:txBody>
                    <a:bodyPr/>
                    <a:lstStyle/>
                    <a:p>
                      <a:r>
                        <a:rPr lang="en-US" b="1" dirty="0">
                          <a:solidFill>
                            <a:srgbClr val="000066"/>
                          </a:solidFill>
                        </a:rPr>
                        <a:t>Ion energy, GeV/u</a:t>
                      </a:r>
                      <a:endParaRPr lang="ru-RU" b="1" dirty="0">
                        <a:solidFill>
                          <a:srgbClr val="000066"/>
                        </a:solidFill>
                      </a:endParaRPr>
                    </a:p>
                  </a:txBody>
                  <a:tcPr>
                    <a:solidFill>
                      <a:schemeClr val="bg1"/>
                    </a:solidFill>
                  </a:tcPr>
                </a:tc>
                <a:tc>
                  <a:txBody>
                    <a:bodyPr/>
                    <a:lstStyle/>
                    <a:p>
                      <a:pPr algn="ctr"/>
                      <a:r>
                        <a:rPr lang="en-US" b="1" dirty="0">
                          <a:solidFill>
                            <a:srgbClr val="000066"/>
                          </a:solidFill>
                        </a:rPr>
                        <a:t>1.0 – 4.5</a:t>
                      </a:r>
                      <a:endParaRPr lang="ru-RU" b="1" dirty="0">
                        <a:solidFill>
                          <a:srgbClr val="000066"/>
                        </a:solidFill>
                      </a:endParaRPr>
                    </a:p>
                  </a:txBody>
                  <a:tcPr>
                    <a:solidFill>
                      <a:schemeClr val="bg1"/>
                    </a:solidFill>
                  </a:tcPr>
                </a:tc>
                <a:extLst>
                  <a:ext uri="{0D108BD9-81ED-4DB2-BD59-A6C34878D82A}">
                    <a16:rowId xmlns:a16="http://schemas.microsoft.com/office/drawing/2014/main" val="3202316661"/>
                  </a:ext>
                </a:extLst>
              </a:tr>
              <a:tr h="370840">
                <a:tc>
                  <a:txBody>
                    <a:bodyPr/>
                    <a:lstStyle/>
                    <a:p>
                      <a:r>
                        <a:rPr lang="en-US" b="1" dirty="0">
                          <a:solidFill>
                            <a:srgbClr val="000066"/>
                          </a:solidFill>
                        </a:rPr>
                        <a:t>B</a:t>
                      </a:r>
                      <a:r>
                        <a:rPr lang="en-US" b="1" baseline="30000" dirty="0">
                          <a:solidFill>
                            <a:srgbClr val="000066"/>
                          </a:solidFill>
                        </a:rPr>
                        <a:t>*</a:t>
                      </a:r>
                      <a:r>
                        <a:rPr lang="en-US" b="1" baseline="0" dirty="0">
                          <a:solidFill>
                            <a:srgbClr val="000066"/>
                          </a:solidFill>
                        </a:rPr>
                        <a:t>, cm</a:t>
                      </a:r>
                      <a:endParaRPr lang="ru-RU" b="1" dirty="0">
                        <a:solidFill>
                          <a:srgbClr val="000066"/>
                        </a:solidFill>
                      </a:endParaRPr>
                    </a:p>
                  </a:txBody>
                  <a:tcPr>
                    <a:solidFill>
                      <a:schemeClr val="bg1"/>
                    </a:solidFill>
                  </a:tcPr>
                </a:tc>
                <a:tc>
                  <a:txBody>
                    <a:bodyPr/>
                    <a:lstStyle/>
                    <a:p>
                      <a:pPr algn="ctr"/>
                      <a:r>
                        <a:rPr lang="en-US" b="1" dirty="0">
                          <a:solidFill>
                            <a:srgbClr val="000066"/>
                          </a:solidFill>
                        </a:rPr>
                        <a:t>60</a:t>
                      </a:r>
                      <a:endParaRPr lang="ru-RU" b="1" dirty="0">
                        <a:solidFill>
                          <a:srgbClr val="000066"/>
                        </a:solidFill>
                      </a:endParaRPr>
                    </a:p>
                  </a:txBody>
                  <a:tcPr>
                    <a:solidFill>
                      <a:schemeClr val="bg1"/>
                    </a:solidFill>
                  </a:tcPr>
                </a:tc>
                <a:extLst>
                  <a:ext uri="{0D108BD9-81ED-4DB2-BD59-A6C34878D82A}">
                    <a16:rowId xmlns:a16="http://schemas.microsoft.com/office/drawing/2014/main" val="3609432012"/>
                  </a:ext>
                </a:extLst>
              </a:tr>
              <a:tr h="370840">
                <a:tc>
                  <a:txBody>
                    <a:bodyPr/>
                    <a:lstStyle/>
                    <a:p>
                      <a:r>
                        <a:rPr lang="en-US" b="1" dirty="0">
                          <a:solidFill>
                            <a:srgbClr val="000066"/>
                          </a:solidFill>
                        </a:rPr>
                        <a:t>Ion bunch emittance, </a:t>
                      </a:r>
                      <a:r>
                        <a:rPr lang="en-US" b="1" dirty="0">
                          <a:solidFill>
                            <a:srgbClr val="000066"/>
                          </a:solidFill>
                          <a:sym typeface="Symbol" panose="05050102010706020507" pitchFamily="18" charset="2"/>
                        </a:rPr>
                        <a:t></a:t>
                      </a:r>
                      <a:r>
                        <a:rPr lang="en-US" b="1" dirty="0" err="1">
                          <a:solidFill>
                            <a:srgbClr val="000066"/>
                          </a:solidFill>
                          <a:sym typeface="Symbol" panose="05050102010706020507" pitchFamily="18" charset="2"/>
                        </a:rPr>
                        <a:t>mmmrad</a:t>
                      </a:r>
                      <a:endParaRPr lang="ru-RU" b="1" dirty="0">
                        <a:solidFill>
                          <a:srgbClr val="000066"/>
                        </a:solidFill>
                      </a:endParaRPr>
                    </a:p>
                  </a:txBody>
                  <a:tcPr>
                    <a:solidFill>
                      <a:schemeClr val="bg1"/>
                    </a:solidFill>
                  </a:tcPr>
                </a:tc>
                <a:tc>
                  <a:txBody>
                    <a:bodyPr/>
                    <a:lstStyle/>
                    <a:p>
                      <a:pPr algn="ctr"/>
                      <a:r>
                        <a:rPr lang="en-US" b="1" dirty="0">
                          <a:solidFill>
                            <a:srgbClr val="000066"/>
                          </a:solidFill>
                        </a:rPr>
                        <a:t>1.1</a:t>
                      </a:r>
                      <a:endParaRPr lang="ru-RU" b="1" dirty="0">
                        <a:solidFill>
                          <a:srgbClr val="000066"/>
                        </a:solidFill>
                      </a:endParaRPr>
                    </a:p>
                  </a:txBody>
                  <a:tcPr>
                    <a:solidFill>
                      <a:schemeClr val="bg1"/>
                    </a:solidFill>
                  </a:tcPr>
                </a:tc>
                <a:extLst>
                  <a:ext uri="{0D108BD9-81ED-4DB2-BD59-A6C34878D82A}">
                    <a16:rowId xmlns:a16="http://schemas.microsoft.com/office/drawing/2014/main" val="2337865432"/>
                  </a:ext>
                </a:extLst>
              </a:tr>
              <a:tr h="370840">
                <a:tc>
                  <a:txBody>
                    <a:bodyPr/>
                    <a:lstStyle/>
                    <a:p>
                      <a:r>
                        <a:rPr lang="en-US" b="1" dirty="0">
                          <a:solidFill>
                            <a:srgbClr val="000066"/>
                          </a:solidFill>
                        </a:rPr>
                        <a:t>Bunch length, cm</a:t>
                      </a:r>
                      <a:endParaRPr lang="ru-RU" b="1" dirty="0">
                        <a:solidFill>
                          <a:srgbClr val="000066"/>
                        </a:solidFill>
                      </a:endParaRPr>
                    </a:p>
                  </a:txBody>
                  <a:tcPr>
                    <a:solidFill>
                      <a:schemeClr val="bg1"/>
                    </a:solidFill>
                  </a:tcPr>
                </a:tc>
                <a:tc>
                  <a:txBody>
                    <a:bodyPr/>
                    <a:lstStyle/>
                    <a:p>
                      <a:pPr algn="ctr"/>
                      <a:r>
                        <a:rPr lang="en-US" b="1" dirty="0">
                          <a:solidFill>
                            <a:srgbClr val="000066"/>
                          </a:solidFill>
                        </a:rPr>
                        <a:t>60</a:t>
                      </a:r>
                      <a:endParaRPr lang="ru-RU" b="1" dirty="0">
                        <a:solidFill>
                          <a:srgbClr val="000066"/>
                        </a:solidFill>
                      </a:endParaRPr>
                    </a:p>
                  </a:txBody>
                  <a:tcPr>
                    <a:solidFill>
                      <a:schemeClr val="bg1"/>
                    </a:solidFill>
                  </a:tcPr>
                </a:tc>
                <a:extLst>
                  <a:ext uri="{0D108BD9-81ED-4DB2-BD59-A6C34878D82A}">
                    <a16:rowId xmlns:a16="http://schemas.microsoft.com/office/drawing/2014/main" val="812762016"/>
                  </a:ext>
                </a:extLst>
              </a:tr>
              <a:tr h="370840">
                <a:tc>
                  <a:txBody>
                    <a:bodyPr/>
                    <a:lstStyle/>
                    <a:p>
                      <a:r>
                        <a:rPr lang="en-US" b="1" dirty="0" err="1">
                          <a:solidFill>
                            <a:srgbClr val="000066"/>
                          </a:solidFill>
                        </a:rPr>
                        <a:t>Betatron</a:t>
                      </a:r>
                      <a:r>
                        <a:rPr lang="en-US" b="1" dirty="0">
                          <a:solidFill>
                            <a:srgbClr val="000066"/>
                          </a:solidFill>
                        </a:rPr>
                        <a:t> tune, </a:t>
                      </a:r>
                      <a:r>
                        <a:rPr lang="en-US" b="1" dirty="0" err="1">
                          <a:solidFill>
                            <a:srgbClr val="000066"/>
                          </a:solidFill>
                        </a:rPr>
                        <a:t>Q</a:t>
                      </a:r>
                      <a:r>
                        <a:rPr lang="en-US" b="1" i="1" baseline="-25000" dirty="0" err="1">
                          <a:solidFill>
                            <a:srgbClr val="000066"/>
                          </a:solidFill>
                          <a:latin typeface="Times New Roman" panose="02020603050405020304" pitchFamily="18" charset="0"/>
                          <a:cs typeface="Times New Roman" panose="02020603050405020304" pitchFamily="18" charset="0"/>
                        </a:rPr>
                        <a:t>x</a:t>
                      </a:r>
                      <a:endParaRPr lang="ru-RU" b="1" i="1" dirty="0">
                        <a:solidFill>
                          <a:srgbClr val="000066"/>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b="1" dirty="0">
                          <a:solidFill>
                            <a:srgbClr val="000066"/>
                          </a:solidFill>
                        </a:rPr>
                        <a:t>9.44</a:t>
                      </a:r>
                      <a:endParaRPr lang="ru-RU" b="1" dirty="0">
                        <a:solidFill>
                          <a:srgbClr val="000066"/>
                        </a:solidFill>
                      </a:endParaRPr>
                    </a:p>
                  </a:txBody>
                  <a:tcPr>
                    <a:solidFill>
                      <a:schemeClr val="bg1"/>
                    </a:solidFill>
                  </a:tcPr>
                </a:tc>
                <a:extLst>
                  <a:ext uri="{0D108BD9-81ED-4DB2-BD59-A6C34878D82A}">
                    <a16:rowId xmlns:a16="http://schemas.microsoft.com/office/drawing/2014/main" val="263677245"/>
                  </a:ext>
                </a:extLst>
              </a:tr>
            </a:tbl>
          </a:graphicData>
        </a:graphic>
      </p:graphicFrame>
      <p:grpSp>
        <p:nvGrpSpPr>
          <p:cNvPr id="8" name="Группа 7">
            <a:extLst>
              <a:ext uri="{FF2B5EF4-FFF2-40B4-BE49-F238E27FC236}">
                <a16:creationId xmlns:a16="http://schemas.microsoft.com/office/drawing/2014/main" id="{9EC3498C-3498-421F-804F-9F8EB4557193}"/>
              </a:ext>
            </a:extLst>
          </p:cNvPr>
          <p:cNvGrpSpPr/>
          <p:nvPr/>
        </p:nvGrpSpPr>
        <p:grpSpPr>
          <a:xfrm>
            <a:off x="265487" y="205449"/>
            <a:ext cx="8653806" cy="3575507"/>
            <a:chOff x="265487" y="205449"/>
            <a:chExt cx="8653806" cy="3575507"/>
          </a:xfrm>
        </p:grpSpPr>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2800767"/>
            </a:xfrm>
            <a:prstGeom prst="rect">
              <a:avLst/>
            </a:prstGeom>
            <a:noFill/>
            <a:ln>
              <a:solidFill>
                <a:srgbClr val="0000CC"/>
              </a:solidFill>
            </a:ln>
          </p:spPr>
          <p:txBody>
            <a:bodyPr wrap="square" rtlCol="0">
              <a:spAutoFit/>
            </a:bodyPr>
            <a:lstStyle/>
            <a:p>
              <a:pPr algn="ctr"/>
              <a:r>
                <a:rPr lang="en-US" sz="2400" b="1" dirty="0">
                  <a:solidFill>
                    <a:srgbClr val="000066"/>
                  </a:solidFill>
                </a:rPr>
                <a:t> 4. Examples of Optimization of the Cyclic Collider Luminosity</a:t>
              </a:r>
              <a:endParaRPr lang="ru-RU" sz="2400" b="1" dirty="0">
                <a:solidFill>
                  <a:srgbClr val="000066"/>
                </a:solidFill>
              </a:endParaRPr>
            </a:p>
            <a:p>
              <a:pPr algn="just"/>
              <a:r>
                <a:rPr lang="en-US" b="1" dirty="0">
                  <a:solidFill>
                    <a:srgbClr val="000066"/>
                  </a:solidFill>
                </a:rPr>
                <a:t>In this section we give two examples of choosing optimal parameters for different versions of cyclic ion colliders. The parameters of the collider and its beams are formulated in each example.</a:t>
              </a:r>
              <a:endParaRPr lang="ru-RU" b="1" dirty="0">
                <a:solidFill>
                  <a:srgbClr val="000066"/>
                </a:solidFill>
              </a:endParaRPr>
            </a:p>
            <a:p>
              <a:endParaRPr lang="en-US" sz="800" b="1" dirty="0">
                <a:solidFill>
                  <a:srgbClr val="000066"/>
                </a:solidFill>
              </a:endParaRPr>
            </a:p>
            <a:p>
              <a:pPr algn="just"/>
              <a:r>
                <a:rPr lang="en-US" b="1" dirty="0">
                  <a:solidFill>
                    <a:srgbClr val="000066"/>
                  </a:solidFill>
                </a:rPr>
                <a:t>4.1. NICA Ion Collider in the Symmetric Mode</a:t>
              </a:r>
              <a:endParaRPr lang="ru-RU" b="1" dirty="0">
                <a:solidFill>
                  <a:srgbClr val="000066"/>
                </a:solidFill>
              </a:endParaRPr>
            </a:p>
            <a:p>
              <a:pPr algn="just"/>
              <a:r>
                <a:rPr lang="en-US" b="1" dirty="0">
                  <a:solidFill>
                    <a:srgbClr val="000066"/>
                  </a:solidFill>
                </a:rPr>
                <a:t>The symmetric mode of the ion phase of the NICA collider implies collision of two bunches of </a:t>
              </a:r>
              <a:r>
                <a:rPr lang="en-US" b="1" baseline="30000" dirty="0">
                  <a:solidFill>
                    <a:srgbClr val="000066"/>
                  </a:solidFill>
                </a:rPr>
                <a:t>197</a:t>
              </a:r>
              <a:r>
                <a:rPr lang="en-US" b="1" dirty="0">
                  <a:solidFill>
                    <a:srgbClr val="000066"/>
                  </a:solidFill>
                </a:rPr>
                <a:t>Au</a:t>
              </a:r>
              <a:r>
                <a:rPr lang="en-US" b="1" baseline="30000" dirty="0">
                  <a:solidFill>
                    <a:srgbClr val="000066"/>
                  </a:solidFill>
                </a:rPr>
                <a:t>79+ </a:t>
              </a:r>
              <a:r>
                <a:rPr lang="en-US" b="1" dirty="0">
                  <a:solidFill>
                    <a:srgbClr val="000066"/>
                  </a:solidFill>
                </a:rPr>
                <a:t>nuclei at one IP (Table 1).</a:t>
              </a:r>
              <a:endParaRPr lang="ru-RU" b="1" dirty="0">
                <a:solidFill>
                  <a:srgbClr val="000066"/>
                </a:solidFill>
              </a:endParaRPr>
            </a:p>
            <a:p>
              <a:pPr algn="just"/>
              <a:r>
                <a:rPr lang="en-US" b="1" dirty="0">
                  <a:solidFill>
                    <a:srgbClr val="000066"/>
                  </a:solidFill>
                </a:rPr>
                <a:t>In this section the parameter </a:t>
              </a:r>
              <a:r>
                <a:rPr lang="ru-RU" b="1" dirty="0">
                  <a:solidFill>
                    <a:srgbClr val="000066"/>
                  </a:solidFill>
                  <a:sym typeface="Symbol" panose="05050102010706020507" pitchFamily="18" charset="2"/>
                </a:rPr>
                <a:t></a:t>
              </a:r>
              <a:r>
                <a:rPr lang="ru-RU" b="1" dirty="0">
                  <a:solidFill>
                    <a:srgbClr val="000066"/>
                  </a:solidFill>
                </a:rPr>
                <a:t> </a:t>
              </a:r>
              <a:r>
                <a:rPr lang="en-US" b="1" dirty="0">
                  <a:solidFill>
                    <a:srgbClr val="000066"/>
                  </a:solidFill>
                </a:rPr>
                <a:t>is unity due to the symmetry of both the beams and the focusing system. </a:t>
              </a:r>
              <a:endParaRPr lang="ru-RU" b="1" dirty="0">
                <a:solidFill>
                  <a:srgbClr val="000066"/>
                </a:solidFill>
              </a:endParaRPr>
            </a:p>
          </p:txBody>
        </p:sp>
        <p:sp>
          <p:nvSpPr>
            <p:cNvPr id="7" name="Прямоугольник 6">
              <a:extLst>
                <a:ext uri="{FF2B5EF4-FFF2-40B4-BE49-F238E27FC236}">
                  <a16:creationId xmlns:a16="http://schemas.microsoft.com/office/drawing/2014/main" id="{B001F641-1CA5-4941-865A-EFBDD8C9CD97}"/>
                </a:ext>
              </a:extLst>
            </p:cNvPr>
            <p:cNvSpPr/>
            <p:nvPr/>
          </p:nvSpPr>
          <p:spPr>
            <a:xfrm>
              <a:off x="265487" y="3077045"/>
              <a:ext cx="8653806" cy="703911"/>
            </a:xfrm>
            <a:prstGeom prst="rect">
              <a:avLst/>
            </a:prstGeom>
          </p:spPr>
          <p:txBody>
            <a:bodyPr wrap="square">
              <a:spAutoFit/>
            </a:bodyPr>
            <a:lstStyle/>
            <a:p>
              <a:pPr algn="ctr">
                <a:lnSpc>
                  <a:spcPct val="115000"/>
                </a:lnSpc>
                <a:spcAft>
                  <a:spcPts val="0"/>
                </a:spcAft>
              </a:pPr>
              <a:r>
                <a:rPr lang="en-US" b="1" dirty="0">
                  <a:solidFill>
                    <a:srgbClr val="000066"/>
                  </a:solidFill>
                  <a:ea typeface="Times New Roman" panose="02020603050405020304" pitchFamily="18" charset="0"/>
                </a:rPr>
                <a:t>Table 1. Parameters of the NICA collider at the collision of gold nuclei </a:t>
              </a:r>
            </a:p>
            <a:p>
              <a:pPr algn="ctr">
                <a:lnSpc>
                  <a:spcPct val="115000"/>
                </a:lnSpc>
                <a:spcAft>
                  <a:spcPts val="0"/>
                </a:spcAft>
              </a:pPr>
              <a:r>
                <a:rPr lang="en-US" b="1" dirty="0">
                  <a:solidFill>
                    <a:srgbClr val="000066"/>
                  </a:solidFill>
                  <a:ea typeface="Times New Roman" panose="02020603050405020304" pitchFamily="18" charset="0"/>
                </a:rPr>
                <a:t>(symmetric mode) </a:t>
              </a:r>
              <a:endParaRPr lang="ru-RU" b="1" dirty="0">
                <a:solidFill>
                  <a:srgbClr val="000066"/>
                </a:solidFill>
                <a:ea typeface="Times New Roman" panose="02020603050405020304" pitchFamily="18" charset="0"/>
              </a:endParaRPr>
            </a:p>
          </p:txBody>
        </p:sp>
      </p:grpSp>
    </p:spTree>
    <p:extLst>
      <p:ext uri="{BB962C8B-B14F-4D97-AF65-F5344CB8AC3E}">
        <p14:creationId xmlns:p14="http://schemas.microsoft.com/office/powerpoint/2010/main" val="126937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16</a:t>
            </a:fld>
            <a:endParaRPr lang="ru-RU" dirty="0"/>
          </a:p>
        </p:txBody>
      </p:sp>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2123658"/>
          </a:xfrm>
          <a:prstGeom prst="rect">
            <a:avLst/>
          </a:prstGeom>
          <a:noFill/>
          <a:ln>
            <a:solidFill>
              <a:srgbClr val="0000CC"/>
            </a:solidFill>
          </a:ln>
        </p:spPr>
        <p:txBody>
          <a:bodyPr wrap="square" rtlCol="0">
            <a:spAutoFit/>
          </a:bodyPr>
          <a:lstStyle/>
          <a:p>
            <a:pPr algn="ctr"/>
            <a:r>
              <a:rPr lang="en-US" sz="2400" b="1" dirty="0">
                <a:solidFill>
                  <a:srgbClr val="000066"/>
                </a:solidFill>
              </a:rPr>
              <a:t> 4. Examples of Optimization of the Cyclic Collider Luminosity</a:t>
            </a:r>
          </a:p>
          <a:p>
            <a:pPr algn="just"/>
            <a:r>
              <a:rPr lang="en-US" b="1" dirty="0">
                <a:solidFill>
                  <a:srgbClr val="000066"/>
                </a:solidFill>
              </a:rPr>
              <a:t>4.1. NICA Ion Collider in the Symmetric Mode</a:t>
            </a:r>
          </a:p>
          <a:p>
            <a:pPr algn="just"/>
            <a:r>
              <a:rPr lang="en-US" b="1" dirty="0">
                <a:solidFill>
                  <a:srgbClr val="000066"/>
                </a:solidFill>
              </a:rPr>
              <a:t>As the calculations show (Fig. 1a), the effect that defines the beam intensity and consequently the luminosity is the </a:t>
            </a:r>
            <a:r>
              <a:rPr lang="en-US" b="1" dirty="0" err="1">
                <a:solidFill>
                  <a:srgbClr val="000066"/>
                </a:solidFill>
              </a:rPr>
              <a:t>Laslett</a:t>
            </a:r>
            <a:r>
              <a:rPr lang="en-US" b="1" dirty="0">
                <a:solidFill>
                  <a:srgbClr val="000066"/>
                </a:solidFill>
              </a:rPr>
              <a:t> effect (</a:t>
            </a:r>
            <a:r>
              <a:rPr lang="ru-RU" b="1" dirty="0">
                <a:solidFill>
                  <a:srgbClr val="000066"/>
                </a:solidFill>
                <a:sym typeface="Symbol" panose="05050102010706020507" pitchFamily="18" charset="2"/>
              </a:rPr>
              <a:t></a:t>
            </a:r>
            <a:r>
              <a:rPr lang="en-US" b="1" i="1" dirty="0">
                <a:solidFill>
                  <a:srgbClr val="000066"/>
                </a:solidFill>
              </a:rPr>
              <a:t>q</a:t>
            </a:r>
            <a:r>
              <a:rPr lang="en-US" b="1" dirty="0">
                <a:solidFill>
                  <a:srgbClr val="000066"/>
                </a:solidFill>
              </a:rPr>
              <a:t> (2.5), (2.6)). The BB effect (</a:t>
            </a:r>
            <a:r>
              <a:rPr lang="ru-RU" b="1" i="1" dirty="0">
                <a:solidFill>
                  <a:srgbClr val="000066"/>
                </a:solidFill>
                <a:sym typeface="Symbol" panose="05050102010706020507" pitchFamily="18" charset="2"/>
              </a:rPr>
              <a:t></a:t>
            </a:r>
            <a:r>
              <a:rPr lang="en-US" b="1" dirty="0">
                <a:solidFill>
                  <a:srgbClr val="000066"/>
                </a:solidFill>
              </a:rPr>
              <a:t> (2.12), (2.13)) becomes noticeable at an energy above 3 GeV/u. The sum of the </a:t>
            </a:r>
            <a:r>
              <a:rPr lang="en-US" b="1" dirty="0" err="1">
                <a:solidFill>
                  <a:srgbClr val="000066"/>
                </a:solidFill>
              </a:rPr>
              <a:t>betatron</a:t>
            </a:r>
            <a:r>
              <a:rPr lang="en-US" b="1" dirty="0">
                <a:solidFill>
                  <a:srgbClr val="000066"/>
                </a:solidFill>
              </a:rPr>
              <a:t> frequency shifts </a:t>
            </a:r>
            <a:r>
              <a:rPr lang="ru-RU" b="1" dirty="0">
                <a:solidFill>
                  <a:srgbClr val="000066"/>
                </a:solidFill>
                <a:sym typeface="Symbol" panose="05050102010706020507" pitchFamily="18" charset="2"/>
              </a:rPr>
              <a:t></a:t>
            </a:r>
            <a:r>
              <a:rPr lang="en-US" b="1" i="1" dirty="0">
                <a:solidFill>
                  <a:srgbClr val="000066"/>
                </a:solidFill>
              </a:rPr>
              <a:t>q</a:t>
            </a:r>
            <a:r>
              <a:rPr lang="en-US" b="1" dirty="0">
                <a:solidFill>
                  <a:srgbClr val="000066"/>
                </a:solidFill>
              </a:rPr>
              <a:t> and </a:t>
            </a:r>
            <a:r>
              <a:rPr lang="ru-RU" b="1" i="1" dirty="0">
                <a:solidFill>
                  <a:srgbClr val="000066"/>
                </a:solidFill>
                <a:sym typeface="Symbol" panose="05050102010706020507" pitchFamily="18" charset="2"/>
              </a:rPr>
              <a:t></a:t>
            </a:r>
            <a:r>
              <a:rPr lang="ru-RU" b="1" dirty="0">
                <a:solidFill>
                  <a:srgbClr val="000066"/>
                </a:solidFill>
              </a:rPr>
              <a:t> </a:t>
            </a:r>
            <a:r>
              <a:rPr lang="en-US" b="1" dirty="0">
                <a:solidFill>
                  <a:srgbClr val="000066"/>
                </a:solidFill>
              </a:rPr>
              <a:t>remains constant, </a:t>
            </a:r>
            <a:r>
              <a:rPr lang="ru-RU" b="1" dirty="0">
                <a:solidFill>
                  <a:srgbClr val="000066"/>
                </a:solidFill>
                <a:sym typeface="Symbol" panose="05050102010706020507" pitchFamily="18" charset="2"/>
              </a:rPr>
              <a:t></a:t>
            </a:r>
            <a:r>
              <a:rPr lang="en-US" b="1" dirty="0">
                <a:solidFill>
                  <a:srgbClr val="000066"/>
                </a:solidFill>
              </a:rPr>
              <a:t>Q</a:t>
            </a:r>
            <a:r>
              <a:rPr lang="en-US" b="1" baseline="-25000" dirty="0">
                <a:solidFill>
                  <a:srgbClr val="000066"/>
                </a:solidFill>
              </a:rPr>
              <a:t>1</a:t>
            </a:r>
            <a:r>
              <a:rPr lang="en-US" b="1" dirty="0">
                <a:solidFill>
                  <a:srgbClr val="000066"/>
                </a:solidFill>
              </a:rPr>
              <a:t> = </a:t>
            </a:r>
            <a:r>
              <a:rPr lang="ru-RU" b="1" dirty="0">
                <a:solidFill>
                  <a:srgbClr val="000066"/>
                </a:solidFill>
                <a:sym typeface="Symbol" panose="05050102010706020507" pitchFamily="18" charset="2"/>
              </a:rPr>
              <a:t></a:t>
            </a:r>
            <a:r>
              <a:rPr lang="en-US" b="1" dirty="0">
                <a:solidFill>
                  <a:srgbClr val="000066"/>
                </a:solidFill>
              </a:rPr>
              <a:t>Q</a:t>
            </a:r>
            <a:r>
              <a:rPr lang="en-US" b="1" baseline="-25000" dirty="0">
                <a:solidFill>
                  <a:srgbClr val="000066"/>
                </a:solidFill>
              </a:rPr>
              <a:t>2</a:t>
            </a:r>
            <a:r>
              <a:rPr lang="en-US" b="1" dirty="0">
                <a:solidFill>
                  <a:srgbClr val="000066"/>
                </a:solidFill>
              </a:rPr>
              <a:t> = 0.05. The parameter </a:t>
            </a:r>
            <a:r>
              <a:rPr lang="ru-RU" b="1" dirty="0">
                <a:solidFill>
                  <a:srgbClr val="000066"/>
                </a:solidFill>
                <a:sym typeface="Symbol" panose="05050102010706020507" pitchFamily="18" charset="2"/>
              </a:rPr>
              <a:t></a:t>
            </a:r>
            <a:r>
              <a:rPr lang="ru-RU" b="1" i="1" baseline="-25000" dirty="0">
                <a:solidFill>
                  <a:srgbClr val="000066"/>
                </a:solidFill>
              </a:rPr>
              <a:t>х</a:t>
            </a:r>
            <a:r>
              <a:rPr lang="en-US" b="1" baseline="-25000" dirty="0">
                <a:solidFill>
                  <a:srgbClr val="000066"/>
                </a:solidFill>
              </a:rPr>
              <a:t>12</a:t>
            </a:r>
            <a:r>
              <a:rPr lang="en-US" b="1" dirty="0">
                <a:solidFill>
                  <a:srgbClr val="000066"/>
                </a:solidFill>
              </a:rPr>
              <a:t> (2.13) is 0.457.</a:t>
            </a:r>
            <a:endParaRPr lang="en-US" sz="800" b="1" dirty="0">
              <a:solidFill>
                <a:srgbClr val="000066"/>
              </a:solidFill>
            </a:endParaRPr>
          </a:p>
        </p:txBody>
      </p:sp>
      <p:pic>
        <p:nvPicPr>
          <p:cNvPr id="2050" name="Рисунок 4">
            <a:extLst>
              <a:ext uri="{FF2B5EF4-FFF2-40B4-BE49-F238E27FC236}">
                <a16:creationId xmlns:a16="http://schemas.microsoft.com/office/drawing/2014/main" id="{86DD6A74-9E9A-43E9-B189-DBE97A41F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59" t="7681" r="15056" b="28378"/>
          <a:stretch>
            <a:fillRect/>
          </a:stretch>
        </p:blipFill>
        <p:spPr bwMode="auto">
          <a:xfrm>
            <a:off x="265487" y="2328373"/>
            <a:ext cx="4149753" cy="267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Рисунок 5">
            <a:extLst>
              <a:ext uri="{FF2B5EF4-FFF2-40B4-BE49-F238E27FC236}">
                <a16:creationId xmlns:a16="http://schemas.microsoft.com/office/drawing/2014/main" id="{A427C60B-47BB-40E8-85AE-3257C3173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15" t="16968" r="11778" b="19002"/>
          <a:stretch>
            <a:fillRect/>
          </a:stretch>
        </p:blipFill>
        <p:spPr bwMode="auto">
          <a:xfrm>
            <a:off x="4506013" y="2278882"/>
            <a:ext cx="4528988" cy="264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61C85F9-AFFC-49C8-8166-0E3F42D3B2A0}"/>
              </a:ext>
            </a:extLst>
          </p:cNvPr>
          <p:cNvSpPr txBox="1"/>
          <p:nvPr/>
        </p:nvSpPr>
        <p:spPr>
          <a:xfrm>
            <a:off x="1451728" y="2506743"/>
            <a:ext cx="4317477" cy="369332"/>
          </a:xfrm>
          <a:prstGeom prst="rect">
            <a:avLst/>
          </a:prstGeom>
          <a:noFill/>
        </p:spPr>
        <p:txBody>
          <a:bodyPr wrap="square" rtlCol="0">
            <a:spAutoFit/>
          </a:bodyPr>
          <a:lstStyle/>
          <a:p>
            <a:r>
              <a:rPr lang="en-US" b="1" dirty="0">
                <a:solidFill>
                  <a:srgbClr val="000066"/>
                </a:solidFill>
              </a:rPr>
              <a:t>a)                                                                     b)  </a:t>
            </a:r>
            <a:endParaRPr lang="ru-RU" b="1" dirty="0">
              <a:solidFill>
                <a:srgbClr val="000066"/>
              </a:solidFill>
            </a:endParaRPr>
          </a:p>
        </p:txBody>
      </p:sp>
      <p:sp>
        <p:nvSpPr>
          <p:cNvPr id="7" name="TextBox 6">
            <a:extLst>
              <a:ext uri="{FF2B5EF4-FFF2-40B4-BE49-F238E27FC236}">
                <a16:creationId xmlns:a16="http://schemas.microsoft.com/office/drawing/2014/main" id="{66339873-655B-4625-9409-13EE4E46105D}"/>
              </a:ext>
            </a:extLst>
          </p:cNvPr>
          <p:cNvSpPr txBox="1"/>
          <p:nvPr/>
        </p:nvSpPr>
        <p:spPr>
          <a:xfrm>
            <a:off x="285109" y="4995444"/>
            <a:ext cx="8634184" cy="1477328"/>
          </a:xfrm>
          <a:prstGeom prst="rect">
            <a:avLst/>
          </a:prstGeom>
          <a:noFill/>
          <a:ln>
            <a:solidFill>
              <a:schemeClr val="accent1"/>
            </a:solidFill>
          </a:ln>
        </p:spPr>
        <p:txBody>
          <a:bodyPr wrap="square" rtlCol="0">
            <a:spAutoFit/>
          </a:bodyPr>
          <a:lstStyle/>
          <a:p>
            <a:r>
              <a:rPr lang="en-US" b="1" dirty="0">
                <a:solidFill>
                  <a:srgbClr val="000066"/>
                </a:solidFill>
              </a:rPr>
              <a:t>Fig. 1. Dependence of the parameters of the ion collider with the bunched </a:t>
            </a:r>
            <a:r>
              <a:rPr lang="en-US" b="1" baseline="30000" dirty="0">
                <a:solidFill>
                  <a:srgbClr val="000066"/>
                </a:solidFill>
              </a:rPr>
              <a:t>197</a:t>
            </a:r>
            <a:r>
              <a:rPr lang="en-US" b="1" dirty="0">
                <a:solidFill>
                  <a:srgbClr val="000066"/>
                </a:solidFill>
              </a:rPr>
              <a:t>Au</a:t>
            </a:r>
            <a:r>
              <a:rPr lang="en-US" b="1" baseline="30000" dirty="0">
                <a:solidFill>
                  <a:srgbClr val="000066"/>
                </a:solidFill>
              </a:rPr>
              <a:t>79+ </a:t>
            </a:r>
            <a:r>
              <a:rPr lang="en-US" b="1" dirty="0">
                <a:solidFill>
                  <a:srgbClr val="000066"/>
                </a:solidFill>
              </a:rPr>
              <a:t>beams on the ion energy </a:t>
            </a:r>
            <a:r>
              <a:rPr lang="en-US" b="1" dirty="0" err="1">
                <a:solidFill>
                  <a:srgbClr val="000066"/>
                </a:solidFill>
              </a:rPr>
              <a:t>E</a:t>
            </a:r>
            <a:r>
              <a:rPr lang="en-US" b="1" baseline="-25000" dirty="0" err="1">
                <a:solidFill>
                  <a:srgbClr val="000066"/>
                </a:solidFill>
              </a:rPr>
              <a:t>i</a:t>
            </a:r>
            <a:r>
              <a:rPr lang="en-US" b="1" dirty="0">
                <a:solidFill>
                  <a:srgbClr val="000066"/>
                </a:solidFill>
              </a:rPr>
              <a:t> (GeV/u); </a:t>
            </a:r>
            <a:r>
              <a:rPr lang="ru-RU" b="1" dirty="0">
                <a:solidFill>
                  <a:srgbClr val="000066"/>
                </a:solidFill>
                <a:sym typeface="Symbol" panose="05050102010706020507" pitchFamily="18" charset="2"/>
              </a:rPr>
              <a:t></a:t>
            </a:r>
            <a:r>
              <a:rPr lang="en-US" b="1" dirty="0">
                <a:solidFill>
                  <a:srgbClr val="000066"/>
                </a:solidFill>
              </a:rPr>
              <a:t>Q = 0.05.</a:t>
            </a:r>
            <a:endParaRPr lang="ru-RU" b="1" dirty="0">
              <a:solidFill>
                <a:srgbClr val="000066"/>
              </a:solidFill>
            </a:endParaRPr>
          </a:p>
          <a:p>
            <a:r>
              <a:rPr lang="en-US" b="1" dirty="0">
                <a:solidFill>
                  <a:srgbClr val="000066"/>
                </a:solidFill>
              </a:rPr>
              <a:t>(a) </a:t>
            </a:r>
            <a:r>
              <a:rPr lang="en-US" b="1" dirty="0" err="1">
                <a:solidFill>
                  <a:srgbClr val="000066"/>
                </a:solidFill>
              </a:rPr>
              <a:t>Laslett</a:t>
            </a:r>
            <a:r>
              <a:rPr lang="en-US" b="1" dirty="0">
                <a:solidFill>
                  <a:srgbClr val="000066"/>
                </a:solidFill>
              </a:rPr>
              <a:t> parameter </a:t>
            </a:r>
            <a:r>
              <a:rPr lang="ru-RU"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q</a:t>
            </a:r>
            <a:r>
              <a:rPr lang="en-US" b="1" dirty="0">
                <a:solidFill>
                  <a:srgbClr val="000066"/>
                </a:solidFill>
              </a:rPr>
              <a:t> (solid curve) and the BB parameter </a:t>
            </a:r>
            <a:r>
              <a:rPr lang="ru-RU"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rPr>
              <a:t> (dotted curve);</a:t>
            </a:r>
            <a:endParaRPr lang="ru-RU" b="1" dirty="0">
              <a:solidFill>
                <a:srgbClr val="000066"/>
              </a:solidFill>
            </a:endParaRPr>
          </a:p>
          <a:p>
            <a:r>
              <a:rPr lang="en-US" b="1" dirty="0">
                <a:solidFill>
                  <a:srgbClr val="000066"/>
                </a:solidFill>
              </a:rPr>
              <a:t>(b) collider luminosity </a:t>
            </a:r>
            <a:r>
              <a:rPr lang="en-US" b="1" dirty="0">
                <a:solidFill>
                  <a:srgbClr val="000066"/>
                </a:solidFill>
                <a:latin typeface="Times New Roman" panose="02020603050405020304" pitchFamily="18" charset="0"/>
                <a:cs typeface="Times New Roman" panose="02020603050405020304" pitchFamily="18" charset="0"/>
              </a:rPr>
              <a:t>L</a:t>
            </a:r>
            <a:r>
              <a:rPr lang="en-US" b="1" dirty="0">
                <a:solidFill>
                  <a:srgbClr val="000066"/>
                </a:solidFill>
              </a:rPr>
              <a:t> (solid curve) and the number of particles per bunch </a:t>
            </a:r>
            <a:r>
              <a:rPr lang="en-US" b="1" i="1" dirty="0">
                <a:solidFill>
                  <a:srgbClr val="000066"/>
                </a:solidFill>
                <a:latin typeface="Times New Roman" panose="02020603050405020304" pitchFamily="18" charset="0"/>
                <a:cs typeface="Times New Roman" panose="02020603050405020304" pitchFamily="18" charset="0"/>
              </a:rPr>
              <a:t>N</a:t>
            </a:r>
            <a:r>
              <a:rPr lang="en-US" b="1" baseline="-25000" dirty="0">
                <a:solidFill>
                  <a:srgbClr val="000066"/>
                </a:solidFill>
                <a:latin typeface="Times New Roman" panose="02020603050405020304" pitchFamily="18" charset="0"/>
                <a:cs typeface="Times New Roman" panose="02020603050405020304" pitchFamily="18" charset="0"/>
              </a:rPr>
              <a:t>i</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(dotted curve).</a:t>
            </a:r>
            <a:endParaRPr lang="ru-RU" b="1" dirty="0">
              <a:solidFill>
                <a:srgbClr val="000066"/>
              </a:solidFill>
            </a:endParaRPr>
          </a:p>
        </p:txBody>
      </p:sp>
    </p:spTree>
    <p:extLst>
      <p:ext uri="{BB962C8B-B14F-4D97-AF65-F5344CB8AC3E}">
        <p14:creationId xmlns:p14="http://schemas.microsoft.com/office/powerpoint/2010/main" val="379670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17</a:t>
            </a:fld>
            <a:endParaRPr lang="ru-RU" dirty="0"/>
          </a:p>
        </p:txBody>
      </p:sp>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1969770"/>
          </a:xfrm>
          <a:prstGeom prst="rect">
            <a:avLst/>
          </a:prstGeom>
          <a:noFill/>
          <a:ln>
            <a:solidFill>
              <a:srgbClr val="0000CC"/>
            </a:solidFill>
          </a:ln>
        </p:spPr>
        <p:txBody>
          <a:bodyPr wrap="square" rtlCol="0">
            <a:spAutoFit/>
          </a:bodyPr>
          <a:lstStyle/>
          <a:p>
            <a:pPr algn="ctr"/>
            <a:r>
              <a:rPr lang="en-US" sz="2400" b="1" dirty="0">
                <a:solidFill>
                  <a:srgbClr val="000066"/>
                </a:solidFill>
              </a:rPr>
              <a:t> 4. Examples of Optimization of the Cyclic Collider Luminosity</a:t>
            </a:r>
          </a:p>
          <a:p>
            <a:r>
              <a:rPr lang="en-US" b="1" dirty="0">
                <a:solidFill>
                  <a:srgbClr val="000066"/>
                </a:solidFill>
              </a:rPr>
              <a:t>4.1. NICA Ion Collider in the Symmetric Mode</a:t>
            </a:r>
          </a:p>
          <a:p>
            <a:r>
              <a:rPr lang="en-US" b="1" dirty="0">
                <a:solidFill>
                  <a:srgbClr val="000066"/>
                </a:solidFill>
              </a:rPr>
              <a:t>As the energy of colliding particles increases, the space charge effects reverse the roles: the parameter of the space charge effect is larger than the </a:t>
            </a:r>
            <a:r>
              <a:rPr lang="en-US" b="1" dirty="0" err="1">
                <a:solidFill>
                  <a:srgbClr val="000066"/>
                </a:solidFill>
              </a:rPr>
              <a:t>Laslett</a:t>
            </a:r>
            <a:r>
              <a:rPr lang="en-US" b="1" dirty="0">
                <a:solidFill>
                  <a:srgbClr val="000066"/>
                </a:solidFill>
              </a:rPr>
              <a:t> parameter. This is demonstrated in </a:t>
            </a:r>
            <a:r>
              <a:rPr lang="en-US" b="1" dirty="0">
                <a:solidFill>
                  <a:srgbClr val="FF0000"/>
                </a:solidFill>
              </a:rPr>
              <a:t>collisions of proton beams</a:t>
            </a:r>
            <a:r>
              <a:rPr lang="en-US" b="1" dirty="0">
                <a:solidFill>
                  <a:srgbClr val="000066"/>
                </a:solidFill>
              </a:rPr>
              <a:t>, which are planned in the NICA project, with polarized protons and deuterons (Fig. 2). </a:t>
            </a:r>
            <a:endParaRPr lang="ru-RU" b="1" dirty="0">
              <a:solidFill>
                <a:srgbClr val="000066"/>
              </a:solidFill>
            </a:endParaRPr>
          </a:p>
          <a:p>
            <a:endParaRPr lang="en-US" sz="800" b="1" dirty="0">
              <a:solidFill>
                <a:srgbClr val="000066"/>
              </a:solidFill>
            </a:endParaRPr>
          </a:p>
        </p:txBody>
      </p:sp>
      <p:pic>
        <p:nvPicPr>
          <p:cNvPr id="3074" name="Рисунок 6" descr="Fig_5a">
            <a:extLst>
              <a:ext uri="{FF2B5EF4-FFF2-40B4-BE49-F238E27FC236}">
                <a16:creationId xmlns:a16="http://schemas.microsoft.com/office/drawing/2014/main" id="{FCF0D6D3-1E2E-473F-9324-416083941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65" t="10712" r="5344" b="17998"/>
          <a:stretch>
            <a:fillRect/>
          </a:stretch>
        </p:blipFill>
        <p:spPr bwMode="auto">
          <a:xfrm>
            <a:off x="265487" y="2203922"/>
            <a:ext cx="4138066" cy="24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Рисунок 7" descr="Fig_5b">
            <a:extLst>
              <a:ext uri="{FF2B5EF4-FFF2-40B4-BE49-F238E27FC236}">
                <a16:creationId xmlns:a16="http://schemas.microsoft.com/office/drawing/2014/main" id="{6012B9AE-8386-49C4-91DA-738C0DDCD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65" t="3123" r="12073" b="34123"/>
          <a:stretch>
            <a:fillRect/>
          </a:stretch>
        </p:blipFill>
        <p:spPr bwMode="auto">
          <a:xfrm>
            <a:off x="4403553" y="2232625"/>
            <a:ext cx="4394748" cy="24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8AFA638-ACAE-4E0D-B26F-D3EA80EB89B6}"/>
              </a:ext>
            </a:extLst>
          </p:cNvPr>
          <p:cNvSpPr txBox="1"/>
          <p:nvPr/>
        </p:nvSpPr>
        <p:spPr>
          <a:xfrm>
            <a:off x="1282046" y="2205936"/>
            <a:ext cx="4835950" cy="369332"/>
          </a:xfrm>
          <a:prstGeom prst="rect">
            <a:avLst/>
          </a:prstGeom>
          <a:noFill/>
        </p:spPr>
        <p:txBody>
          <a:bodyPr wrap="square" rtlCol="0">
            <a:spAutoFit/>
          </a:bodyPr>
          <a:lstStyle/>
          <a:p>
            <a:r>
              <a:rPr lang="en-US" b="1" dirty="0">
                <a:solidFill>
                  <a:srgbClr val="000066"/>
                </a:solidFill>
              </a:rPr>
              <a:t>a)                                                                              b)  </a:t>
            </a:r>
            <a:endParaRPr lang="ru-RU" b="1" dirty="0">
              <a:solidFill>
                <a:srgbClr val="000066"/>
              </a:solidFill>
            </a:endParaRPr>
          </a:p>
        </p:txBody>
      </p:sp>
      <p:sp>
        <p:nvSpPr>
          <p:cNvPr id="2" name="Прямоугольник 1">
            <a:extLst>
              <a:ext uri="{FF2B5EF4-FFF2-40B4-BE49-F238E27FC236}">
                <a16:creationId xmlns:a16="http://schemas.microsoft.com/office/drawing/2014/main" id="{FE43D1E7-A1ED-4E8E-9563-9FC33A3D12AA}"/>
              </a:ext>
            </a:extLst>
          </p:cNvPr>
          <p:cNvSpPr/>
          <p:nvPr/>
        </p:nvSpPr>
        <p:spPr>
          <a:xfrm>
            <a:off x="231176" y="4715466"/>
            <a:ext cx="8613026" cy="1659557"/>
          </a:xfrm>
          <a:prstGeom prst="rect">
            <a:avLst/>
          </a:prstGeom>
        </p:spPr>
        <p:txBody>
          <a:bodyPr wrap="square">
            <a:spAutoFit/>
          </a:bodyPr>
          <a:lstStyle/>
          <a:p>
            <a:pPr algn="ctr">
              <a:lnSpc>
                <a:spcPct val="115000"/>
              </a:lnSpc>
              <a:spcAft>
                <a:spcPts val="0"/>
              </a:spcAft>
            </a:pPr>
            <a:r>
              <a:rPr lang="en-US" b="1" dirty="0">
                <a:solidFill>
                  <a:schemeClr val="tx2">
                    <a:lumMod val="75000"/>
                  </a:schemeClr>
                </a:solidFill>
                <a:ea typeface="Times New Roman" panose="02020603050405020304" pitchFamily="18" charset="0"/>
              </a:rPr>
              <a:t>Fig. 2. The parameters of the proton–proton collider vs the proton energy E</a:t>
            </a:r>
            <a:r>
              <a:rPr lang="ru-RU" b="1" baseline="-25000" dirty="0">
                <a:solidFill>
                  <a:schemeClr val="tx2">
                    <a:lumMod val="75000"/>
                  </a:schemeClr>
                </a:solidFill>
                <a:ea typeface="Times New Roman" panose="02020603050405020304" pitchFamily="18" charset="0"/>
              </a:rPr>
              <a:t>р</a:t>
            </a:r>
            <a:r>
              <a:rPr lang="en-US" b="1" dirty="0">
                <a:solidFill>
                  <a:schemeClr val="tx2">
                    <a:lumMod val="75000"/>
                  </a:schemeClr>
                </a:solidFill>
                <a:ea typeface="Times New Roman" panose="02020603050405020304" pitchFamily="18" charset="0"/>
              </a:rPr>
              <a:t> (GeV); </a:t>
            </a:r>
            <a:r>
              <a:rPr lang="ru-RU" b="1" dirty="0">
                <a:solidFill>
                  <a:schemeClr val="tx2">
                    <a:lumMod val="75000"/>
                  </a:schemeClr>
                </a:solidFill>
                <a:ea typeface="Times New Roman" panose="02020603050405020304" pitchFamily="18" charset="0"/>
                <a:sym typeface="Symbol" panose="05050102010706020507" pitchFamily="18" charset="2"/>
              </a:rPr>
              <a:t></a:t>
            </a:r>
            <a:r>
              <a:rPr lang="en-US" b="1" dirty="0">
                <a:solidFill>
                  <a:schemeClr val="tx2">
                    <a:lumMod val="75000"/>
                  </a:schemeClr>
                </a:solidFill>
                <a:ea typeface="Times New Roman" panose="02020603050405020304" pitchFamily="18" charset="0"/>
              </a:rPr>
              <a:t>Q = 0.05.</a:t>
            </a:r>
            <a:endParaRPr lang="en-US" sz="2800" b="1" dirty="0">
              <a:solidFill>
                <a:schemeClr val="tx2">
                  <a:lumMod val="75000"/>
                </a:schemeClr>
              </a:solidFill>
              <a:ea typeface="Times New Roman" panose="02020603050405020304" pitchFamily="18" charset="0"/>
            </a:endParaRPr>
          </a:p>
          <a:p>
            <a:pPr>
              <a:lnSpc>
                <a:spcPct val="115000"/>
              </a:lnSpc>
              <a:spcAft>
                <a:spcPts val="0"/>
              </a:spcAft>
            </a:pPr>
            <a:r>
              <a:rPr lang="en-US" b="1" dirty="0">
                <a:solidFill>
                  <a:schemeClr val="tx2">
                    <a:lumMod val="75000"/>
                  </a:schemeClr>
                </a:solidFill>
                <a:ea typeface="Times New Roman" panose="02020603050405020304" pitchFamily="18" charset="0"/>
              </a:rPr>
              <a:t>(a)  </a:t>
            </a:r>
            <a:r>
              <a:rPr lang="en-US" b="1" dirty="0" err="1">
                <a:solidFill>
                  <a:schemeClr val="tx2">
                    <a:lumMod val="75000"/>
                  </a:schemeClr>
                </a:solidFill>
                <a:ea typeface="Times New Roman" panose="02020603050405020304" pitchFamily="18" charset="0"/>
              </a:rPr>
              <a:t>Laslett</a:t>
            </a:r>
            <a:r>
              <a:rPr lang="en-US" b="1" dirty="0">
                <a:solidFill>
                  <a:schemeClr val="tx2">
                    <a:lumMod val="75000"/>
                  </a:schemeClr>
                </a:solidFill>
                <a:ea typeface="Times New Roman" panose="02020603050405020304" pitchFamily="18" charset="0"/>
              </a:rPr>
              <a:t> parameter </a:t>
            </a:r>
            <a:r>
              <a:rPr lang="ru-RU" b="1" dirty="0">
                <a:solidFill>
                  <a:schemeClr val="tx2">
                    <a:lumMod val="75000"/>
                  </a:schemeClr>
                </a:solidFill>
                <a:ea typeface="Times New Roman" panose="02020603050405020304" pitchFamily="18" charset="0"/>
                <a:sym typeface="Symbol" panose="05050102010706020507" pitchFamily="18" charset="2"/>
              </a:rPr>
              <a:t></a:t>
            </a:r>
            <a:r>
              <a:rPr lang="en-US" b="1" i="1" dirty="0">
                <a:solidFill>
                  <a:schemeClr val="tx2">
                    <a:lumMod val="75000"/>
                  </a:schemeClr>
                </a:solidFill>
                <a:ea typeface="Times New Roman" panose="02020603050405020304" pitchFamily="18" charset="0"/>
              </a:rPr>
              <a:t>q</a:t>
            </a:r>
            <a:r>
              <a:rPr lang="en-US" b="1" dirty="0">
                <a:solidFill>
                  <a:schemeClr val="tx2">
                    <a:lumMod val="75000"/>
                  </a:schemeClr>
                </a:solidFill>
                <a:ea typeface="Times New Roman" panose="02020603050405020304" pitchFamily="18" charset="0"/>
              </a:rPr>
              <a:t> (solid curve) and the BB parameter </a:t>
            </a:r>
            <a:r>
              <a:rPr lang="ru-RU" b="1" dirty="0">
                <a:solidFill>
                  <a:schemeClr val="tx2">
                    <a:lumMod val="75000"/>
                  </a:schemeClr>
                </a:solidFill>
                <a:ea typeface="Times New Roman" panose="02020603050405020304" pitchFamily="18" charset="0"/>
                <a:sym typeface="Symbol" panose="05050102010706020507" pitchFamily="18" charset="2"/>
              </a:rPr>
              <a:t></a:t>
            </a:r>
            <a:r>
              <a:rPr lang="en-US" b="1" dirty="0">
                <a:solidFill>
                  <a:schemeClr val="tx2">
                    <a:lumMod val="75000"/>
                  </a:schemeClr>
                </a:solidFill>
                <a:ea typeface="Times New Roman" panose="02020603050405020304" pitchFamily="18" charset="0"/>
              </a:rPr>
              <a:t> (dashed curve);</a:t>
            </a:r>
            <a:endParaRPr lang="ru-RU" sz="2800" b="1" dirty="0">
              <a:solidFill>
                <a:schemeClr val="tx2">
                  <a:lumMod val="75000"/>
                </a:schemeClr>
              </a:solidFill>
              <a:ea typeface="Times New Roman" panose="02020603050405020304" pitchFamily="18" charset="0"/>
            </a:endParaRPr>
          </a:p>
          <a:p>
            <a:pPr algn="just">
              <a:lnSpc>
                <a:spcPct val="115000"/>
              </a:lnSpc>
              <a:spcAft>
                <a:spcPts val="0"/>
              </a:spcAft>
            </a:pPr>
            <a:r>
              <a:rPr lang="en-US" b="1" dirty="0">
                <a:solidFill>
                  <a:schemeClr val="tx2">
                    <a:lumMod val="75000"/>
                  </a:schemeClr>
                </a:solidFill>
                <a:ea typeface="Times New Roman" panose="02020603050405020304" pitchFamily="18" charset="0"/>
              </a:rPr>
              <a:t>(b) collider luminosity </a:t>
            </a:r>
            <a:r>
              <a:rPr lang="en-US" b="1" i="1" dirty="0">
                <a:solidFill>
                  <a:schemeClr val="tx2">
                    <a:lumMod val="75000"/>
                  </a:schemeClr>
                </a:solidFill>
                <a:ea typeface="Times New Roman" panose="02020603050405020304" pitchFamily="18" charset="0"/>
              </a:rPr>
              <a:t>L</a:t>
            </a:r>
            <a:r>
              <a:rPr lang="ru-RU" b="1" baseline="-25000" dirty="0" err="1">
                <a:solidFill>
                  <a:schemeClr val="tx2">
                    <a:lumMod val="75000"/>
                  </a:schemeClr>
                </a:solidFill>
                <a:ea typeface="Times New Roman" panose="02020603050405020304" pitchFamily="18" charset="0"/>
              </a:rPr>
              <a:t>рр</a:t>
            </a:r>
            <a:r>
              <a:rPr lang="en-US" b="1" dirty="0">
                <a:solidFill>
                  <a:schemeClr val="tx2">
                    <a:lumMod val="75000"/>
                  </a:schemeClr>
                </a:solidFill>
                <a:ea typeface="Times New Roman" panose="02020603050405020304" pitchFamily="18" charset="0"/>
              </a:rPr>
              <a:t> (solid curve) and the number of particles per bunch </a:t>
            </a:r>
            <a:r>
              <a:rPr lang="en-US" b="1" i="1" dirty="0">
                <a:solidFill>
                  <a:schemeClr val="tx2">
                    <a:lumMod val="75000"/>
                  </a:schemeClr>
                </a:solidFill>
                <a:ea typeface="Times New Roman" panose="02020603050405020304" pitchFamily="18" charset="0"/>
              </a:rPr>
              <a:t>N</a:t>
            </a:r>
            <a:r>
              <a:rPr lang="ru-RU" b="1" baseline="-25000" dirty="0">
                <a:solidFill>
                  <a:schemeClr val="tx2">
                    <a:lumMod val="75000"/>
                  </a:schemeClr>
                </a:solidFill>
                <a:ea typeface="Times New Roman" panose="02020603050405020304" pitchFamily="18" charset="0"/>
              </a:rPr>
              <a:t>р</a:t>
            </a:r>
            <a:r>
              <a:rPr lang="en-US" b="1" dirty="0">
                <a:solidFill>
                  <a:schemeClr val="tx2">
                    <a:lumMod val="75000"/>
                  </a:schemeClr>
                </a:solidFill>
                <a:ea typeface="Times New Roman" panose="02020603050405020304" pitchFamily="18" charset="0"/>
              </a:rPr>
              <a:t> (dashed curve).</a:t>
            </a:r>
            <a:endParaRPr lang="ru-RU" sz="2800" b="1" dirty="0">
              <a:solidFill>
                <a:schemeClr val="tx2">
                  <a:lumMod val="75000"/>
                </a:schemeClr>
              </a:solidFill>
              <a:effectLst/>
              <a:ea typeface="Times New Roman" panose="02020603050405020304" pitchFamily="18" charset="0"/>
            </a:endParaRPr>
          </a:p>
        </p:txBody>
      </p:sp>
    </p:spTree>
    <p:extLst>
      <p:ext uri="{BB962C8B-B14F-4D97-AF65-F5344CB8AC3E}">
        <p14:creationId xmlns:p14="http://schemas.microsoft.com/office/powerpoint/2010/main" val="116481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18</a:t>
            </a:fld>
            <a:endParaRPr lang="ru-RU"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6494470"/>
              </a:xfrm>
              <a:prstGeom prst="rect">
                <a:avLst/>
              </a:prstGeom>
              <a:noFill/>
              <a:ln>
                <a:solidFill>
                  <a:srgbClr val="0000CC"/>
                </a:solidFill>
              </a:ln>
            </p:spPr>
            <p:txBody>
              <a:bodyPr wrap="square" rtlCol="0">
                <a:spAutoFit/>
              </a:bodyPr>
              <a:lstStyle/>
              <a:p>
                <a:pPr algn="ctr"/>
                <a:r>
                  <a:rPr lang="en-US" sz="2400" b="1" dirty="0">
                    <a:solidFill>
                      <a:srgbClr val="000066"/>
                    </a:solidFill>
                  </a:rPr>
                  <a:t> 4. Examples of Optimization of the Cyclic Collider Luminosity</a:t>
                </a:r>
              </a:p>
              <a:p>
                <a:r>
                  <a:rPr lang="en-US" b="1" dirty="0">
                    <a:solidFill>
                      <a:srgbClr val="000066"/>
                    </a:solidFill>
                  </a:rPr>
                  <a:t>4.2. NICA Collider in the Asymmetric Mode</a:t>
                </a:r>
                <a:endParaRPr lang="ru-RU" b="1" dirty="0">
                  <a:solidFill>
                    <a:srgbClr val="000066"/>
                  </a:solidFill>
                </a:endParaRPr>
              </a:p>
              <a:p>
                <a:r>
                  <a:rPr lang="en-US" b="1" dirty="0">
                    <a:solidFill>
                      <a:srgbClr val="000066"/>
                    </a:solidFill>
                  </a:rPr>
                  <a:t>As an example of an asymmetric collider, we consider the NICA collider with colliding </a:t>
                </a:r>
                <a:r>
                  <a:rPr lang="en-US" b="1" dirty="0">
                    <a:solidFill>
                      <a:srgbClr val="FF0000"/>
                    </a:solidFill>
                  </a:rPr>
                  <a:t>proton</a:t>
                </a:r>
                <a:r>
                  <a:rPr lang="en-US" b="1" dirty="0">
                    <a:solidFill>
                      <a:srgbClr val="000066"/>
                    </a:solidFill>
                  </a:rPr>
                  <a:t> and </a:t>
                </a:r>
                <a:r>
                  <a:rPr lang="en-US" b="1" dirty="0">
                    <a:solidFill>
                      <a:srgbClr val="0000CC"/>
                    </a:solidFill>
                  </a:rPr>
                  <a:t>deuteron</a:t>
                </a:r>
                <a:r>
                  <a:rPr lang="en-US" b="1" dirty="0">
                    <a:solidFill>
                      <a:srgbClr val="000066"/>
                    </a:solidFill>
                  </a:rPr>
                  <a:t> beams. This problem appears in the nucleon spin physics studies, when it is possible to discriminate between proton–proton and proton–neutron collisions. Of interest are both the cases of the resting center of mass (</a:t>
                </a:r>
                <a:r>
                  <a:rPr lang="en-US" b="1" dirty="0" err="1">
                    <a:solidFill>
                      <a:srgbClr val="000066"/>
                    </a:solidFill>
                  </a:rPr>
                  <a:t>c.m</a:t>
                </a:r>
                <a:r>
                  <a:rPr lang="en-US" b="1" dirty="0">
                    <a:solidFill>
                      <a:srgbClr val="000066"/>
                    </a:solidFill>
                  </a:rPr>
                  <a:t>) of two colliding nucleons (pp or </a:t>
                </a:r>
                <a:r>
                  <a:rPr lang="en-US" b="1" dirty="0" err="1">
                    <a:solidFill>
                      <a:srgbClr val="000066"/>
                    </a:solidFill>
                  </a:rPr>
                  <a:t>pn</a:t>
                </a:r>
                <a:r>
                  <a:rPr lang="en-US" b="1" dirty="0">
                    <a:solidFill>
                      <a:srgbClr val="000066"/>
                    </a:solidFill>
                  </a:rPr>
                  <a:t>) and the case of the </a:t>
                </a:r>
                <a:r>
                  <a:rPr lang="en-US" b="1" dirty="0" err="1">
                    <a:solidFill>
                      <a:srgbClr val="000066"/>
                    </a:solidFill>
                  </a:rPr>
                  <a:t>c.m</a:t>
                </a:r>
                <a:r>
                  <a:rPr lang="en-US" b="1" dirty="0">
                    <a:solidFill>
                      <a:srgbClr val="000066"/>
                    </a:solidFill>
                  </a:rPr>
                  <a:t>. of the proton–deuteron system. In the first case, the proton and deuteron velocities are equal, and in the second case the deuteron velocity is lower than the proton velocity  </a:t>
                </a:r>
              </a:p>
              <a:p>
                <a:pPr algn="ctr"/>
                <a14:m>
                  <m:oMath xmlns:m="http://schemas.openxmlformats.org/officeDocument/2006/math">
                    <m:sSub>
                      <m:sSubPr>
                        <m:ctrlPr>
                          <a:rPr lang="ru-RU" b="1" i="1" smtClean="0">
                            <a:solidFill>
                              <a:srgbClr val="0000CC"/>
                            </a:solidFill>
                            <a:latin typeface="Cambria Math" panose="02040503050406030204" pitchFamily="18" charset="0"/>
                          </a:rPr>
                        </m:ctrlPr>
                      </m:sSubPr>
                      <m:e>
                        <m:r>
                          <a:rPr lang="ru-RU" b="1" i="1">
                            <a:solidFill>
                              <a:srgbClr val="0000CC"/>
                            </a:solidFill>
                            <a:latin typeface="Cambria Math" panose="02040503050406030204" pitchFamily="18" charset="0"/>
                          </a:rPr>
                          <m:t>𝜷</m:t>
                        </m:r>
                      </m:e>
                      <m:sub>
                        <m:r>
                          <a:rPr lang="en-US" b="1" i="1" smtClean="0">
                            <a:solidFill>
                              <a:srgbClr val="0000CC"/>
                            </a:solidFill>
                            <a:latin typeface="Cambria Math" panose="02040503050406030204" pitchFamily="18" charset="0"/>
                          </a:rPr>
                          <m:t>𝒅</m:t>
                        </m:r>
                      </m:sub>
                    </m:sSub>
                    <m:r>
                      <a:rPr lang="ru-RU" b="1" i="1">
                        <a:solidFill>
                          <a:srgbClr val="000066"/>
                        </a:solidFill>
                        <a:latin typeface="Cambria Math" panose="02040503050406030204" pitchFamily="18" charset="0"/>
                      </a:rPr>
                      <m:t>= </m:t>
                    </m:r>
                    <m:f>
                      <m:fPr>
                        <m:ctrlPr>
                          <a:rPr lang="ru-RU" b="1" i="1">
                            <a:solidFill>
                              <a:srgbClr val="000066"/>
                            </a:solidFill>
                            <a:latin typeface="Cambria Math" panose="02040503050406030204" pitchFamily="18" charset="0"/>
                          </a:rPr>
                        </m:ctrlPr>
                      </m:fPr>
                      <m:num>
                        <m:sSub>
                          <m:sSubPr>
                            <m:ctrlPr>
                              <a:rPr lang="ru-RU" b="1" i="1" smtClean="0">
                                <a:solidFill>
                                  <a:srgbClr val="FF0000"/>
                                </a:solidFill>
                                <a:latin typeface="Cambria Math" panose="02040503050406030204" pitchFamily="18" charset="0"/>
                              </a:rPr>
                            </m:ctrlPr>
                          </m:sSubPr>
                          <m:e>
                            <m:r>
                              <a:rPr lang="ru-RU" b="1" i="1">
                                <a:solidFill>
                                  <a:srgbClr val="FF0000"/>
                                </a:solidFill>
                                <a:latin typeface="Cambria Math" panose="02040503050406030204" pitchFamily="18" charset="0"/>
                              </a:rPr>
                              <m:t>𝜷</m:t>
                            </m:r>
                          </m:e>
                          <m:sub>
                            <m:r>
                              <a:rPr lang="ru-RU" b="1" i="1">
                                <a:solidFill>
                                  <a:srgbClr val="FF0000"/>
                                </a:solidFill>
                                <a:latin typeface="Cambria Math" panose="02040503050406030204" pitchFamily="18" charset="0"/>
                              </a:rPr>
                              <m:t>𝒑</m:t>
                            </m:r>
                          </m:sub>
                        </m:sSub>
                      </m:num>
                      <m:den>
                        <m:rad>
                          <m:radPr>
                            <m:degHide m:val="on"/>
                            <m:ctrlPr>
                              <a:rPr lang="ru-RU" b="1" i="1">
                                <a:solidFill>
                                  <a:srgbClr val="000066"/>
                                </a:solidFill>
                                <a:latin typeface="Cambria Math" panose="02040503050406030204" pitchFamily="18" charset="0"/>
                              </a:rPr>
                            </m:ctrlPr>
                          </m:radPr>
                          <m:deg/>
                          <m:e>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𝑨</m:t>
                                </m:r>
                              </m:e>
                              <m:sub>
                                <m:r>
                                  <a:rPr lang="ru-RU" b="1" i="1">
                                    <a:solidFill>
                                      <a:srgbClr val="000066"/>
                                    </a:solidFill>
                                    <a:latin typeface="Cambria Math" panose="02040503050406030204" pitchFamily="18" charset="0"/>
                                  </a:rPr>
                                  <m:t>𝝁</m:t>
                                </m:r>
                              </m:sub>
                              <m:sup>
                                <m:r>
                                  <a:rPr lang="ru-RU" b="1" i="1">
                                    <a:solidFill>
                                      <a:srgbClr val="000066"/>
                                    </a:solidFill>
                                    <a:latin typeface="Cambria Math" panose="02040503050406030204" pitchFamily="18" charset="0"/>
                                  </a:rPr>
                                  <m:t>𝟐</m:t>
                                </m:r>
                              </m:sup>
                            </m:sSubSup>
                            <m:r>
                              <a:rPr lang="ru-RU" b="1" i="1">
                                <a:solidFill>
                                  <a:srgbClr val="000066"/>
                                </a:solidFill>
                                <a:latin typeface="Cambria Math" panose="02040503050406030204" pitchFamily="18" charset="0"/>
                              </a:rPr>
                              <m:t>+</m:t>
                            </m:r>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𝜷</m:t>
                                </m:r>
                              </m:e>
                              <m:sub>
                                <m:r>
                                  <a:rPr lang="ru-RU" b="1" i="1">
                                    <a:solidFill>
                                      <a:srgbClr val="000066"/>
                                    </a:solidFill>
                                    <a:latin typeface="Cambria Math" panose="02040503050406030204" pitchFamily="18" charset="0"/>
                                  </a:rPr>
                                  <m:t>𝒑</m:t>
                                </m:r>
                              </m:sub>
                              <m:sup>
                                <m:r>
                                  <a:rPr lang="ru-RU" b="1" i="1">
                                    <a:solidFill>
                                      <a:srgbClr val="000066"/>
                                    </a:solidFill>
                                    <a:latin typeface="Cambria Math" panose="02040503050406030204" pitchFamily="18" charset="0"/>
                                  </a:rPr>
                                  <m:t>𝟐</m:t>
                                </m:r>
                              </m:sup>
                            </m:sSubSup>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𝑨</m:t>
                                    </m:r>
                                  </m:e>
                                  <m:sub>
                                    <m:r>
                                      <a:rPr lang="ru-RU" b="1" i="1">
                                        <a:solidFill>
                                          <a:srgbClr val="000066"/>
                                        </a:solidFill>
                                        <a:latin typeface="Cambria Math" panose="02040503050406030204" pitchFamily="18" charset="0"/>
                                      </a:rPr>
                                      <m:t>𝝁</m:t>
                                    </m:r>
                                  </m:sub>
                                  <m:sup>
                                    <m:r>
                                      <a:rPr lang="ru-RU" b="1" i="1">
                                        <a:solidFill>
                                          <a:srgbClr val="000066"/>
                                        </a:solidFill>
                                        <a:latin typeface="Cambria Math" panose="02040503050406030204" pitchFamily="18" charset="0"/>
                                      </a:rPr>
                                      <m:t>𝟐</m:t>
                                    </m:r>
                                  </m:sup>
                                </m:sSubSup>
                              </m:e>
                            </m:d>
                          </m:e>
                        </m:rad>
                      </m:den>
                    </m:f>
                  </m:oMath>
                </a14:m>
                <a:r>
                  <a:rPr lang="en-US" b="1" dirty="0">
                    <a:solidFill>
                      <a:srgbClr val="000066"/>
                    </a:solidFill>
                  </a:rPr>
                  <a:t> .</a:t>
                </a:r>
              </a:p>
              <a:p>
                <a:pPr algn="just"/>
                <a:r>
                  <a:rPr lang="en-US" b="1" dirty="0">
                    <a:solidFill>
                      <a:srgbClr val="000066"/>
                    </a:solidFill>
                  </a:rPr>
                  <a:t>Here </a:t>
                </a:r>
                <a:r>
                  <a:rPr lang="ru-RU" b="1" i="1" dirty="0">
                    <a:solidFill>
                      <a:srgbClr val="000066"/>
                    </a:solidFill>
                    <a:sym typeface="Symbol" panose="05050102010706020507" pitchFamily="18" charset="2"/>
                  </a:rPr>
                  <a:t></a:t>
                </a:r>
                <a:r>
                  <a:rPr lang="en-US" b="1" i="1" baseline="-25000" dirty="0">
                    <a:solidFill>
                      <a:srgbClr val="000066"/>
                    </a:solidFill>
                  </a:rPr>
                  <a:t>d</a:t>
                </a:r>
                <a:r>
                  <a:rPr lang="en-US" b="1" dirty="0">
                    <a:solidFill>
                      <a:srgbClr val="000066"/>
                    </a:solidFill>
                  </a:rPr>
                  <a:t> and </a:t>
                </a:r>
                <a:r>
                  <a:rPr lang="ru-RU" b="1" i="1" dirty="0">
                    <a:solidFill>
                      <a:srgbClr val="FF0000"/>
                    </a:solidFill>
                    <a:sym typeface="Symbol" panose="05050102010706020507" pitchFamily="18" charset="2"/>
                  </a:rPr>
                  <a:t></a:t>
                </a:r>
                <a:r>
                  <a:rPr lang="en-US" b="1" i="1" baseline="-25000" dirty="0">
                    <a:solidFill>
                      <a:srgbClr val="FF0000"/>
                    </a:solidFill>
                  </a:rPr>
                  <a:t>p</a:t>
                </a:r>
                <a:r>
                  <a:rPr lang="en-US" b="1" dirty="0">
                    <a:solidFill>
                      <a:srgbClr val="000066"/>
                    </a:solidFill>
                  </a:rPr>
                  <a:t> are the velocities of the nucleus (</a:t>
                </a:r>
                <a:r>
                  <a:rPr lang="en-US" b="1" dirty="0">
                    <a:solidFill>
                      <a:srgbClr val="0000CC"/>
                    </a:solidFill>
                  </a:rPr>
                  <a:t>deuteron</a:t>
                </a:r>
                <a:r>
                  <a:rPr lang="en-US" b="1" dirty="0">
                    <a:solidFill>
                      <a:srgbClr val="000066"/>
                    </a:solidFill>
                  </a:rPr>
                  <a:t>) and the </a:t>
                </a:r>
                <a:r>
                  <a:rPr lang="en-US" b="1" dirty="0">
                    <a:solidFill>
                      <a:srgbClr val="0000CC"/>
                    </a:solidFill>
                  </a:rPr>
                  <a:t>proton</a:t>
                </a:r>
                <a:r>
                  <a:rPr lang="en-US" b="1" dirty="0">
                    <a:solidFill>
                      <a:srgbClr val="000066"/>
                    </a:solidFill>
                  </a:rPr>
                  <a:t> in </a:t>
                </a:r>
                <a:r>
                  <a:rPr lang="en-US" b="1" i="1" dirty="0">
                    <a:solidFill>
                      <a:srgbClr val="000066"/>
                    </a:solidFill>
                  </a:rPr>
                  <a:t>units of the speed of light</a:t>
                </a:r>
                <a:r>
                  <a:rPr lang="en-US" b="1" dirty="0">
                    <a:solidFill>
                      <a:srgbClr val="000066"/>
                    </a:solidFill>
                  </a:rPr>
                  <a:t>, </a:t>
                </a:r>
                <a:r>
                  <a:rPr lang="en-US" b="1" i="1" dirty="0">
                    <a:solidFill>
                      <a:srgbClr val="000066"/>
                    </a:solidFill>
                  </a:rPr>
                  <a:t>A</a:t>
                </a:r>
                <a:r>
                  <a:rPr lang="en-US" b="1" i="1" baseline="-25000" dirty="0">
                    <a:solidFill>
                      <a:srgbClr val="000066"/>
                    </a:solidFill>
                    <a:sym typeface="Symbol" panose="05050102010706020507" pitchFamily="18" charset="2"/>
                  </a:rPr>
                  <a:t></a:t>
                </a:r>
                <a:r>
                  <a:rPr lang="en-US" b="1" dirty="0">
                    <a:solidFill>
                      <a:srgbClr val="000066"/>
                    </a:solidFill>
                  </a:rPr>
                  <a:t> = </a:t>
                </a:r>
                <a:r>
                  <a:rPr lang="en-US" b="1" i="1" dirty="0">
                    <a:solidFill>
                      <a:srgbClr val="000066"/>
                    </a:solidFill>
                    <a:sym typeface="Symbol" panose="05050102010706020507" pitchFamily="18" charset="2"/>
                  </a:rPr>
                  <a:t></a:t>
                </a:r>
                <a:r>
                  <a:rPr lang="en-US" b="1" i="1" dirty="0">
                    <a:solidFill>
                      <a:srgbClr val="000066"/>
                    </a:solidFill>
                  </a:rPr>
                  <a:t>A</a:t>
                </a:r>
                <a:r>
                  <a:rPr lang="en-US" b="1" i="1" baseline="-25000" dirty="0">
                    <a:solidFill>
                      <a:srgbClr val="000066"/>
                    </a:solidFill>
                  </a:rPr>
                  <a:t>d</a:t>
                </a:r>
                <a:r>
                  <a:rPr lang="en-US" b="1" i="1" dirty="0">
                    <a:solidFill>
                      <a:srgbClr val="000066"/>
                    </a:solidFill>
                  </a:rPr>
                  <a:t> ,</a:t>
                </a:r>
                <a:r>
                  <a:rPr lang="en-US" b="1" dirty="0">
                    <a:solidFill>
                      <a:srgbClr val="000066"/>
                    </a:solidFill>
                  </a:rPr>
                  <a:t> </a:t>
                </a:r>
                <a:r>
                  <a:rPr lang="ru-RU" b="1" dirty="0">
                    <a:solidFill>
                      <a:srgbClr val="000066"/>
                    </a:solidFill>
                    <a:sym typeface="Symbol" panose="05050102010706020507" pitchFamily="18" charset="2"/>
                  </a:rPr>
                  <a:t></a:t>
                </a:r>
                <a:r>
                  <a:rPr lang="ru-RU" b="1" dirty="0">
                    <a:solidFill>
                      <a:srgbClr val="000066"/>
                    </a:solidFill>
                  </a:rPr>
                  <a:t> </a:t>
                </a:r>
                <a:r>
                  <a:rPr lang="en-US" b="1" dirty="0">
                    <a:solidFill>
                      <a:srgbClr val="000066"/>
                    </a:solidFill>
                  </a:rPr>
                  <a:t>is the ratio of the </a:t>
                </a:r>
                <a:r>
                  <a:rPr lang="en-US" b="1" i="1" dirty="0">
                    <a:solidFill>
                      <a:srgbClr val="000066"/>
                    </a:solidFill>
                  </a:rPr>
                  <a:t>nuclear nucleon mass </a:t>
                </a:r>
                <a:r>
                  <a:rPr lang="en-US" b="1" dirty="0">
                    <a:solidFill>
                      <a:srgbClr val="000066"/>
                    </a:solidFill>
                  </a:rPr>
                  <a:t>to the proton mass, and </a:t>
                </a:r>
                <a:r>
                  <a:rPr lang="en-US" b="1" i="1" dirty="0">
                    <a:solidFill>
                      <a:srgbClr val="000066"/>
                    </a:solidFill>
                  </a:rPr>
                  <a:t>A</a:t>
                </a:r>
                <a:r>
                  <a:rPr lang="en-US" b="1" i="1" baseline="-25000" dirty="0">
                    <a:solidFill>
                      <a:srgbClr val="000066"/>
                    </a:solidFill>
                  </a:rPr>
                  <a:t>d</a:t>
                </a:r>
                <a:r>
                  <a:rPr lang="en-US" b="1" dirty="0">
                    <a:solidFill>
                      <a:srgbClr val="000066"/>
                    </a:solidFill>
                  </a:rPr>
                  <a:t> is the atomic weight of the nucleus.</a:t>
                </a:r>
                <a:r>
                  <a:rPr lang="en-US" dirty="0"/>
                  <a:t> </a:t>
                </a:r>
                <a:r>
                  <a:rPr lang="en-US" b="1" dirty="0">
                    <a:solidFill>
                      <a:srgbClr val="000066"/>
                    </a:solidFill>
                  </a:rPr>
                  <a:t>This mode is of interest for studying difference between polarized </a:t>
                </a:r>
                <a:r>
                  <a:rPr lang="en-US" b="1" i="1" dirty="0">
                    <a:solidFill>
                      <a:srgbClr val="000066"/>
                    </a:solidFill>
                  </a:rPr>
                  <a:t>pp and  </a:t>
                </a:r>
                <a:r>
                  <a:rPr lang="en-US" b="1" i="1" dirty="0" err="1">
                    <a:solidFill>
                      <a:srgbClr val="000066"/>
                    </a:solidFill>
                  </a:rPr>
                  <a:t>pn</a:t>
                </a:r>
                <a:r>
                  <a:rPr lang="en-US" b="1" i="1" dirty="0">
                    <a:solidFill>
                      <a:srgbClr val="000066"/>
                    </a:solidFill>
                  </a:rPr>
                  <a:t> </a:t>
                </a:r>
                <a:r>
                  <a:rPr lang="en-US" b="1" dirty="0">
                    <a:solidFill>
                      <a:srgbClr val="000066"/>
                    </a:solidFill>
                  </a:rPr>
                  <a:t>interactions (they differ by quark structure).</a:t>
                </a:r>
              </a:p>
              <a:p>
                <a:pPr algn="just"/>
                <a:r>
                  <a:rPr lang="en-US" sz="800" b="1" dirty="0">
                    <a:solidFill>
                      <a:srgbClr val="000066"/>
                    </a:solidFill>
                  </a:rPr>
                  <a:t> </a:t>
                </a:r>
              </a:p>
              <a:p>
                <a:pPr algn="just"/>
                <a:r>
                  <a:rPr lang="en-US" b="1" dirty="0">
                    <a:solidFill>
                      <a:srgbClr val="000066"/>
                    </a:solidFill>
                  </a:rPr>
                  <a:t>Luminosity in </a:t>
                </a:r>
                <a:r>
                  <a:rPr lang="en-US" b="1" i="1" dirty="0">
                    <a:solidFill>
                      <a:srgbClr val="FF0000"/>
                    </a:solidFill>
                  </a:rPr>
                  <a:t>proton</a:t>
                </a:r>
                <a:r>
                  <a:rPr lang="en-US" b="1" dirty="0">
                    <a:solidFill>
                      <a:srgbClr val="000066"/>
                    </a:solidFill>
                  </a:rPr>
                  <a:t>–</a:t>
                </a:r>
                <a:r>
                  <a:rPr lang="en-US" b="1" i="1" dirty="0">
                    <a:solidFill>
                      <a:srgbClr val="0000CC"/>
                    </a:solidFill>
                  </a:rPr>
                  <a:t>nucleon</a:t>
                </a:r>
                <a:r>
                  <a:rPr lang="en-US" b="1" dirty="0">
                    <a:solidFill>
                      <a:srgbClr val="000066"/>
                    </a:solidFill>
                  </a:rPr>
                  <a:t> collisions at the NICA collider calculated by formula (1.19) is presented in Fig. 3.. The beams have equal emittances of 1.1 </a:t>
                </a:r>
                <a:r>
                  <a:rPr lang="ru-RU" b="1" dirty="0">
                    <a:solidFill>
                      <a:srgbClr val="000066"/>
                    </a:solidFill>
                    <a:sym typeface="Symbol" panose="05050102010706020507" pitchFamily="18" charset="2"/>
                  </a:rPr>
                  <a:t></a:t>
                </a:r>
                <a:r>
                  <a:rPr lang="en-US" b="1" dirty="0">
                    <a:solidFill>
                      <a:srgbClr val="000066"/>
                    </a:solidFill>
                  </a:rPr>
                  <a:t>∙</a:t>
                </a:r>
                <a:r>
                  <a:rPr lang="en-US" b="1" dirty="0" err="1">
                    <a:solidFill>
                      <a:srgbClr val="000066"/>
                    </a:solidFill>
                  </a:rPr>
                  <a:t>mm∙mrad</a:t>
                </a:r>
                <a:r>
                  <a:rPr lang="en-US" b="1" dirty="0">
                    <a:solidFill>
                      <a:srgbClr val="000066"/>
                    </a:solidFill>
                  </a:rPr>
                  <a:t>. The particle energy in the collider is 1–6 GeV/nucleon, and </a:t>
                </a:r>
                <a:r>
                  <a:rPr lang="en-US" b="1" dirty="0">
                    <a:solidFill>
                      <a:srgbClr val="000066"/>
                    </a:solidFill>
                    <a:sym typeface="Symbol" panose="05050102010706020507" pitchFamily="18" charset="2"/>
                  </a:rPr>
                  <a:t></a:t>
                </a:r>
                <a:r>
                  <a:rPr lang="en-US" b="1" dirty="0">
                    <a:solidFill>
                      <a:srgbClr val="000066"/>
                    </a:solidFill>
                  </a:rPr>
                  <a:t> </a:t>
                </a:r>
                <a:r>
                  <a:rPr lang="en-US" b="1" dirty="0" err="1">
                    <a:solidFill>
                      <a:srgbClr val="000066"/>
                    </a:solidFill>
                  </a:rPr>
                  <a:t>s</a:t>
                </a:r>
                <a:r>
                  <a:rPr lang="en-US" b="1" baseline="-25000" dirty="0" err="1">
                    <a:solidFill>
                      <a:srgbClr val="000066"/>
                    </a:solidFill>
                  </a:rPr>
                  <a:t>NN</a:t>
                </a:r>
                <a:r>
                  <a:rPr lang="en-US" b="1" dirty="0">
                    <a:solidFill>
                      <a:srgbClr val="000066"/>
                    </a:solidFill>
                  </a:rPr>
                  <a:t> = 3.87–13.87 GeV. The other parameters are the same as in Table 1. </a:t>
                </a:r>
              </a:p>
              <a:p>
                <a:pPr indent="252000" algn="just"/>
                <a:r>
                  <a:rPr lang="en-US" b="1" dirty="0">
                    <a:solidFill>
                      <a:srgbClr val="000066"/>
                    </a:solidFill>
                  </a:rPr>
                  <a:t>The </a:t>
                </a:r>
                <a:r>
                  <a:rPr lang="en-US" b="1" u="sng" dirty="0">
                    <a:solidFill>
                      <a:srgbClr val="000066"/>
                    </a:solidFill>
                  </a:rPr>
                  <a:t>parameter </a:t>
                </a:r>
                <a:r>
                  <a:rPr lang="ru-RU" b="1" u="sng" dirty="0">
                    <a:solidFill>
                      <a:srgbClr val="000066"/>
                    </a:solidFill>
                    <a:sym typeface="Symbol" panose="05050102010706020507" pitchFamily="18" charset="2"/>
                  </a:rPr>
                  <a:t></a:t>
                </a:r>
                <a:r>
                  <a:rPr lang="ru-RU" b="1" dirty="0">
                    <a:solidFill>
                      <a:srgbClr val="000066"/>
                    </a:solidFill>
                  </a:rPr>
                  <a:t> </a:t>
                </a:r>
                <a:r>
                  <a:rPr lang="en-US" b="1" dirty="0">
                    <a:solidFill>
                      <a:srgbClr val="000066"/>
                    </a:solidFill>
                  </a:rPr>
                  <a:t>is put </a:t>
                </a:r>
                <a:r>
                  <a:rPr lang="en-US" b="1" u="sng" dirty="0">
                    <a:solidFill>
                      <a:srgbClr val="000066"/>
                    </a:solidFill>
                  </a:rPr>
                  <a:t>equal to unity</a:t>
                </a:r>
                <a:r>
                  <a:rPr lang="en-US" b="1" dirty="0">
                    <a:solidFill>
                      <a:srgbClr val="000066"/>
                    </a:solidFill>
                  </a:rPr>
                  <a:t> because the NICA collider is supposed to have a unique beam convergence system, where convergence magnets are placed closer to the IP than the final focus lenses, which allows their </a:t>
                </a:r>
                <a:r>
                  <a:rPr lang="en-US" b="1" u="sng" dirty="0">
                    <a:solidFill>
                      <a:srgbClr val="000066"/>
                    </a:solidFill>
                  </a:rPr>
                  <a:t>independent tun</a:t>
                </a:r>
                <a:r>
                  <a:rPr lang="en-US" b="1" dirty="0">
                    <a:solidFill>
                      <a:srgbClr val="000066"/>
                    </a:solidFill>
                  </a:rPr>
                  <a:t>ing.</a:t>
                </a:r>
                <a:endParaRPr lang="ru-RU" b="1" dirty="0">
                  <a:solidFill>
                    <a:srgbClr val="000066"/>
                  </a:solidFill>
                </a:endParaRPr>
              </a:p>
            </p:txBody>
          </p:sp>
        </mc:Choice>
        <mc:Fallback>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7" y="205449"/>
                <a:ext cx="8653806" cy="6494470"/>
              </a:xfrm>
              <a:prstGeom prst="rect">
                <a:avLst/>
              </a:prstGeom>
              <a:blipFill>
                <a:blip r:embed="rId2"/>
                <a:stretch>
                  <a:fillRect l="-563" t="-656" r="-563" b="-469"/>
                </a:stretch>
              </a:blipFill>
              <a:ln>
                <a:solidFill>
                  <a:srgbClr val="0000CC"/>
                </a:solidFill>
              </a:ln>
            </p:spPr>
            <p:txBody>
              <a:bodyPr/>
              <a:lstStyle/>
              <a:p>
                <a:r>
                  <a:rPr lang="ru-RU">
                    <a:noFill/>
                  </a:rPr>
                  <a:t> </a:t>
                </a:r>
              </a:p>
            </p:txBody>
          </p:sp>
        </mc:Fallback>
      </mc:AlternateContent>
    </p:spTree>
    <p:extLst>
      <p:ext uri="{BB962C8B-B14F-4D97-AF65-F5344CB8AC3E}">
        <p14:creationId xmlns:p14="http://schemas.microsoft.com/office/powerpoint/2010/main" val="271173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19</a:t>
            </a:fld>
            <a:endParaRPr lang="ru-RU" dirty="0"/>
          </a:p>
        </p:txBody>
      </p:sp>
      <p:grpSp>
        <p:nvGrpSpPr>
          <p:cNvPr id="10" name="Группа 9">
            <a:extLst>
              <a:ext uri="{FF2B5EF4-FFF2-40B4-BE49-F238E27FC236}">
                <a16:creationId xmlns:a16="http://schemas.microsoft.com/office/drawing/2014/main" id="{A9F0B51F-2D60-473A-B9D7-EFD0DB5AC7B3}"/>
              </a:ext>
            </a:extLst>
          </p:cNvPr>
          <p:cNvGrpSpPr/>
          <p:nvPr/>
        </p:nvGrpSpPr>
        <p:grpSpPr>
          <a:xfrm>
            <a:off x="179549" y="90714"/>
            <a:ext cx="8816626" cy="3747023"/>
            <a:chOff x="179549" y="90714"/>
            <a:chExt cx="8816626" cy="3747023"/>
          </a:xfrm>
        </p:grpSpPr>
        <p:pic>
          <p:nvPicPr>
            <p:cNvPr id="3" name="Рисунок 2">
              <a:extLst>
                <a:ext uri="{FF2B5EF4-FFF2-40B4-BE49-F238E27FC236}">
                  <a16:creationId xmlns:a16="http://schemas.microsoft.com/office/drawing/2014/main" id="{00A447F5-D1A0-46DF-99FD-3F646163B040}"/>
                </a:ext>
              </a:extLst>
            </p:cNvPr>
            <p:cNvPicPr>
              <a:picLocks noChangeAspect="1"/>
            </p:cNvPicPr>
            <p:nvPr/>
          </p:nvPicPr>
          <p:blipFill rotWithShape="1">
            <a:blip r:embed="rId2">
              <a:extLst>
                <a:ext uri="{28A0092B-C50C-407E-A947-70E740481C1C}">
                  <a14:useLocalDpi xmlns:a14="http://schemas.microsoft.com/office/drawing/2010/main" val="0"/>
                </a:ext>
              </a:extLst>
            </a:blip>
            <a:srcRect l="18660" t="6873" r="11031" b="7129"/>
            <a:stretch/>
          </p:blipFill>
          <p:spPr>
            <a:xfrm>
              <a:off x="179549" y="829379"/>
              <a:ext cx="3279388" cy="3008358"/>
            </a:xfrm>
            <a:prstGeom prst="rect">
              <a:avLst/>
            </a:prstGeom>
          </p:spPr>
        </p:pic>
        <p:sp>
          <p:nvSpPr>
            <p:cNvPr id="4" name="TextBox 3">
              <a:extLst>
                <a:ext uri="{FF2B5EF4-FFF2-40B4-BE49-F238E27FC236}">
                  <a16:creationId xmlns:a16="http://schemas.microsoft.com/office/drawing/2014/main" id="{BB23A487-F8A0-459D-8EE6-11EAC7A9BBD3}"/>
                </a:ext>
              </a:extLst>
            </p:cNvPr>
            <p:cNvSpPr txBox="1"/>
            <p:nvPr/>
          </p:nvSpPr>
          <p:spPr>
            <a:xfrm>
              <a:off x="245097" y="90714"/>
              <a:ext cx="8653806" cy="738664"/>
            </a:xfrm>
            <a:prstGeom prst="rect">
              <a:avLst/>
            </a:prstGeom>
            <a:noFill/>
            <a:ln>
              <a:solidFill>
                <a:srgbClr val="0000CC"/>
              </a:solidFill>
            </a:ln>
          </p:spPr>
          <p:txBody>
            <a:bodyPr wrap="square" rtlCol="0">
              <a:spAutoFit/>
            </a:bodyPr>
            <a:lstStyle/>
            <a:p>
              <a:pPr algn="ctr"/>
              <a:r>
                <a:rPr lang="en-US" sz="2400" b="1" dirty="0">
                  <a:solidFill>
                    <a:srgbClr val="000066"/>
                  </a:solidFill>
                </a:rPr>
                <a:t> 4. Examples of Optimization of the Cyclic Collider Luminosity</a:t>
              </a:r>
            </a:p>
            <a:p>
              <a:r>
                <a:rPr lang="en-US" b="1" dirty="0">
                  <a:solidFill>
                    <a:srgbClr val="000066"/>
                  </a:solidFill>
                </a:rPr>
                <a:t>4.2. NICA Collider in the Asymmetric Mode</a:t>
              </a:r>
              <a:endParaRPr lang="ru-RU" b="1" dirty="0">
                <a:solidFill>
                  <a:srgbClr val="000066"/>
                </a:solidFill>
              </a:endParaRPr>
            </a:p>
          </p:txBody>
        </p:sp>
        <p:sp>
          <p:nvSpPr>
            <p:cNvPr id="7" name="TextBox 6">
              <a:extLst>
                <a:ext uri="{FF2B5EF4-FFF2-40B4-BE49-F238E27FC236}">
                  <a16:creationId xmlns:a16="http://schemas.microsoft.com/office/drawing/2014/main" id="{BE27FCBC-C3C6-429F-BF96-507A48FECF78}"/>
                </a:ext>
              </a:extLst>
            </p:cNvPr>
            <p:cNvSpPr txBox="1"/>
            <p:nvPr/>
          </p:nvSpPr>
          <p:spPr>
            <a:xfrm>
              <a:off x="3524509" y="842103"/>
              <a:ext cx="5471666" cy="2585323"/>
            </a:xfrm>
            <a:prstGeom prst="rect">
              <a:avLst/>
            </a:prstGeom>
            <a:noFill/>
          </p:spPr>
          <p:txBody>
            <a:bodyPr wrap="square" rtlCol="0">
              <a:spAutoFit/>
            </a:bodyPr>
            <a:lstStyle/>
            <a:p>
              <a:pPr algn="just"/>
              <a:r>
                <a:rPr lang="en-US" b="1" dirty="0">
                  <a:solidFill>
                    <a:srgbClr val="000066"/>
                  </a:solidFill>
                </a:rPr>
                <a:t>Dependence of the parameters of the ion collider with the bunched deuteron and proton beams on the proton energy E</a:t>
              </a:r>
              <a:r>
                <a:rPr lang="en-US" b="1" baseline="-25000" dirty="0">
                  <a:solidFill>
                    <a:srgbClr val="000066"/>
                  </a:solidFill>
                </a:rPr>
                <a:t>p</a:t>
              </a:r>
              <a:r>
                <a:rPr lang="en-US" b="1" dirty="0">
                  <a:solidFill>
                    <a:srgbClr val="000066"/>
                  </a:solidFill>
                </a:rPr>
                <a:t> (GeV);  </a:t>
              </a:r>
              <a:r>
                <a:rPr lang="en-US" b="1" i="1" dirty="0">
                  <a:solidFill>
                    <a:srgbClr val="000066"/>
                  </a:solidFill>
                </a:rPr>
                <a:t>B</a:t>
              </a:r>
              <a:r>
                <a:rPr lang="en-US" b="1" i="1" baseline="30000" dirty="0">
                  <a:solidFill>
                    <a:srgbClr val="000066"/>
                  </a:solidFill>
                </a:rPr>
                <a:t>*</a:t>
              </a:r>
              <a:r>
                <a:rPr lang="en-US" b="1" dirty="0">
                  <a:solidFill>
                    <a:srgbClr val="000066"/>
                  </a:solidFill>
                </a:rPr>
                <a:t>= 3 m. (Fig. 7a, b). </a:t>
              </a:r>
            </a:p>
            <a:p>
              <a:pPr algn="just"/>
              <a:endParaRPr lang="ru-RU" b="1" dirty="0">
                <a:solidFill>
                  <a:srgbClr val="000066"/>
                </a:solidFill>
              </a:endParaRPr>
            </a:p>
            <a:p>
              <a:pPr algn="just"/>
              <a:r>
                <a:rPr lang="en-US" b="1" dirty="0">
                  <a:solidFill>
                    <a:srgbClr val="000066"/>
                  </a:solidFill>
                </a:rPr>
                <a:t>Fig. 7a. </a:t>
              </a:r>
              <a:r>
                <a:rPr lang="en-US" b="1" dirty="0" err="1">
                  <a:solidFill>
                    <a:srgbClr val="000066"/>
                  </a:solidFill>
                </a:rPr>
                <a:t>Laslett</a:t>
              </a:r>
              <a:r>
                <a:rPr lang="en-US" b="1" dirty="0">
                  <a:solidFill>
                    <a:srgbClr val="000066"/>
                  </a:solidFill>
                </a:rPr>
                <a:t> parameter </a:t>
              </a:r>
              <a:r>
                <a:rPr lang="ru-RU" b="1" dirty="0">
                  <a:solidFill>
                    <a:srgbClr val="000066"/>
                  </a:solidFill>
                  <a:sym typeface="Symbol" panose="05050102010706020507" pitchFamily="18" charset="2"/>
                </a:rPr>
                <a:t></a:t>
              </a:r>
              <a:r>
                <a:rPr lang="en-US" b="1" dirty="0">
                  <a:solidFill>
                    <a:srgbClr val="000066"/>
                  </a:solidFill>
                </a:rPr>
                <a:t>q (solid curve), the total </a:t>
              </a:r>
              <a:r>
                <a:rPr lang="en-US" b="1" dirty="0" err="1">
                  <a:solidFill>
                    <a:srgbClr val="000066"/>
                  </a:solidFill>
                </a:rPr>
                <a:t>betatron</a:t>
              </a:r>
              <a:r>
                <a:rPr lang="en-US" b="1" dirty="0">
                  <a:solidFill>
                    <a:srgbClr val="000066"/>
                  </a:solidFill>
                </a:rPr>
                <a:t> tune shift for protons </a:t>
              </a:r>
              <a:r>
                <a:rPr lang="ru-RU" b="1" dirty="0">
                  <a:solidFill>
                    <a:srgbClr val="000066"/>
                  </a:solidFill>
                  <a:sym typeface="Symbol" panose="05050102010706020507" pitchFamily="18" charset="2"/>
                </a:rPr>
                <a:t></a:t>
              </a:r>
              <a:r>
                <a:rPr lang="en-US" b="1" dirty="0" err="1">
                  <a:solidFill>
                    <a:srgbClr val="000066"/>
                  </a:solidFill>
                </a:rPr>
                <a:t>Q</a:t>
              </a:r>
              <a:r>
                <a:rPr lang="en-US" b="1" baseline="-25000" dirty="0" err="1">
                  <a:solidFill>
                    <a:srgbClr val="000066"/>
                  </a:solidFill>
                </a:rPr>
                <a:t>p</a:t>
              </a:r>
              <a:r>
                <a:rPr lang="en-US" b="1" baseline="-25000" dirty="0">
                  <a:solidFill>
                    <a:srgbClr val="000066"/>
                  </a:solidFill>
                </a:rPr>
                <a:t> </a:t>
              </a:r>
              <a:r>
                <a:rPr lang="en-US" b="1" dirty="0">
                  <a:solidFill>
                    <a:srgbClr val="000066"/>
                  </a:solidFill>
                </a:rPr>
                <a:t>(dotted curve), and the BB parameter for protons on a deuteron bunch </a:t>
              </a:r>
              <a:r>
                <a:rPr lang="ru-RU" b="1" dirty="0">
                  <a:solidFill>
                    <a:srgbClr val="000066"/>
                  </a:solidFill>
                  <a:sym typeface="Symbol" panose="05050102010706020507" pitchFamily="18" charset="2"/>
                </a:rPr>
                <a:t></a:t>
              </a:r>
              <a:r>
                <a:rPr lang="en-US" b="1" baseline="-25000" dirty="0">
                  <a:solidFill>
                    <a:srgbClr val="000066"/>
                  </a:solidFill>
                </a:rPr>
                <a:t>pd</a:t>
              </a:r>
              <a:r>
                <a:rPr lang="en-US" b="1" dirty="0">
                  <a:solidFill>
                    <a:srgbClr val="000066"/>
                  </a:solidFill>
                </a:rPr>
                <a:t> (dashed curve) and deuterons on a proton bunch </a:t>
              </a:r>
              <a:r>
                <a:rPr lang="ru-RU" b="1" dirty="0">
                  <a:solidFill>
                    <a:srgbClr val="000066"/>
                  </a:solidFill>
                  <a:sym typeface="Symbol" panose="05050102010706020507" pitchFamily="18" charset="2"/>
                </a:rPr>
                <a:t></a:t>
              </a:r>
              <a:r>
                <a:rPr lang="en-US" b="1" baseline="-25000" dirty="0" err="1">
                  <a:solidFill>
                    <a:srgbClr val="000066"/>
                  </a:solidFill>
                </a:rPr>
                <a:t>dp</a:t>
              </a:r>
              <a:r>
                <a:rPr lang="en-US" b="1" dirty="0">
                  <a:solidFill>
                    <a:srgbClr val="000066"/>
                  </a:solidFill>
                </a:rPr>
                <a:t> (dot-dash curve);</a:t>
              </a:r>
              <a:endParaRPr lang="ru-RU" b="1" dirty="0">
                <a:solidFill>
                  <a:srgbClr val="000066"/>
                </a:solidFill>
              </a:endParaRPr>
            </a:p>
          </p:txBody>
        </p:sp>
        <p:sp>
          <p:nvSpPr>
            <p:cNvPr id="8" name="TextBox 7">
              <a:extLst>
                <a:ext uri="{FF2B5EF4-FFF2-40B4-BE49-F238E27FC236}">
                  <a16:creationId xmlns:a16="http://schemas.microsoft.com/office/drawing/2014/main" id="{BC01FE76-7C0E-4D99-BB8C-12B0CF1FE271}"/>
                </a:ext>
              </a:extLst>
            </p:cNvPr>
            <p:cNvSpPr txBox="1"/>
            <p:nvPr/>
          </p:nvSpPr>
          <p:spPr>
            <a:xfrm>
              <a:off x="1470156" y="1198710"/>
              <a:ext cx="1277333" cy="369332"/>
            </a:xfrm>
            <a:prstGeom prst="rect">
              <a:avLst/>
            </a:prstGeom>
            <a:noFill/>
          </p:spPr>
          <p:txBody>
            <a:bodyPr wrap="square" rtlCol="0">
              <a:spAutoFit/>
            </a:bodyPr>
            <a:lstStyle/>
            <a:p>
              <a:r>
                <a:rPr lang="ru-RU" b="1" dirty="0">
                  <a:solidFill>
                    <a:srgbClr val="FF0000"/>
                  </a:solidFill>
                  <a:sym typeface="Symbol" panose="05050102010706020507" pitchFamily="18" charset="2"/>
                </a:rPr>
                <a:t></a:t>
              </a:r>
              <a:r>
                <a:rPr lang="en-US" b="1" dirty="0">
                  <a:solidFill>
                    <a:srgbClr val="FF0000"/>
                  </a:solidFill>
                  <a:sym typeface="Symbol" panose="05050102010706020507" pitchFamily="18" charset="2"/>
                </a:rPr>
                <a:t>q     </a:t>
              </a:r>
              <a:r>
                <a:rPr lang="en-US" b="1" dirty="0">
                  <a:solidFill>
                    <a:srgbClr val="0000CC"/>
                  </a:solidFill>
                  <a:sym typeface="Symbol" panose="05050102010706020507" pitchFamily="18" charset="2"/>
                </a:rPr>
                <a:t></a:t>
              </a:r>
              <a:r>
                <a:rPr lang="en-US" b="1" dirty="0" err="1">
                  <a:solidFill>
                    <a:srgbClr val="0000CC"/>
                  </a:solidFill>
                  <a:sym typeface="Symbol" panose="05050102010706020507" pitchFamily="18" charset="2"/>
                </a:rPr>
                <a:t>Q</a:t>
              </a:r>
              <a:r>
                <a:rPr lang="en-US" b="1" baseline="-25000" dirty="0" err="1">
                  <a:solidFill>
                    <a:srgbClr val="0000CC"/>
                  </a:solidFill>
                  <a:sym typeface="Symbol" panose="05050102010706020507" pitchFamily="18" charset="2"/>
                </a:rPr>
                <a:t>p</a:t>
              </a:r>
              <a:endParaRPr lang="ru-RU" b="1" dirty="0">
                <a:solidFill>
                  <a:srgbClr val="0000CC"/>
                </a:solidFill>
              </a:endParaRPr>
            </a:p>
          </p:txBody>
        </p:sp>
        <p:sp>
          <p:nvSpPr>
            <p:cNvPr id="11" name="TextBox 10">
              <a:extLst>
                <a:ext uri="{FF2B5EF4-FFF2-40B4-BE49-F238E27FC236}">
                  <a16:creationId xmlns:a16="http://schemas.microsoft.com/office/drawing/2014/main" id="{E61F566F-E9EA-427F-8215-89F33E409656}"/>
                </a:ext>
              </a:extLst>
            </p:cNvPr>
            <p:cNvSpPr txBox="1"/>
            <p:nvPr/>
          </p:nvSpPr>
          <p:spPr>
            <a:xfrm>
              <a:off x="1688544" y="1899143"/>
              <a:ext cx="507901" cy="369332"/>
            </a:xfrm>
            <a:prstGeom prst="rect">
              <a:avLst/>
            </a:prstGeom>
            <a:noFill/>
          </p:spPr>
          <p:txBody>
            <a:bodyPr wrap="square" rtlCol="0">
              <a:spAutoFit/>
            </a:bodyPr>
            <a:lstStyle/>
            <a:p>
              <a:r>
                <a:rPr lang="en-US" b="1" dirty="0">
                  <a:solidFill>
                    <a:srgbClr val="0000CC"/>
                  </a:solidFill>
                  <a:sym typeface="Symbol" panose="05050102010706020507" pitchFamily="18" charset="2"/>
                </a:rPr>
                <a:t></a:t>
              </a:r>
              <a:r>
                <a:rPr lang="en-US" b="1" baseline="-25000" dirty="0">
                  <a:solidFill>
                    <a:srgbClr val="0000CC"/>
                  </a:solidFill>
                  <a:sym typeface="Symbol" panose="05050102010706020507" pitchFamily="18" charset="2"/>
                </a:rPr>
                <a:t>pd</a:t>
              </a:r>
              <a:endParaRPr lang="ru-RU" b="1" dirty="0">
                <a:solidFill>
                  <a:srgbClr val="0000CC"/>
                </a:solidFill>
              </a:endParaRPr>
            </a:p>
          </p:txBody>
        </p:sp>
        <p:sp>
          <p:nvSpPr>
            <p:cNvPr id="12" name="TextBox 11">
              <a:extLst>
                <a:ext uri="{FF2B5EF4-FFF2-40B4-BE49-F238E27FC236}">
                  <a16:creationId xmlns:a16="http://schemas.microsoft.com/office/drawing/2014/main" id="{862FEE30-304F-4F26-AE10-2A859C074164}"/>
                </a:ext>
              </a:extLst>
            </p:cNvPr>
            <p:cNvSpPr txBox="1"/>
            <p:nvPr/>
          </p:nvSpPr>
          <p:spPr>
            <a:xfrm>
              <a:off x="2882049" y="2268475"/>
              <a:ext cx="507901" cy="369332"/>
            </a:xfrm>
            <a:prstGeom prst="rect">
              <a:avLst/>
            </a:prstGeom>
            <a:noFill/>
          </p:spPr>
          <p:txBody>
            <a:bodyPr wrap="square" rtlCol="0">
              <a:spAutoFit/>
            </a:bodyPr>
            <a:lstStyle/>
            <a:p>
              <a:r>
                <a:rPr lang="en-US" b="1" dirty="0">
                  <a:solidFill>
                    <a:srgbClr val="0000CC"/>
                  </a:solidFill>
                  <a:sym typeface="Symbol" panose="05050102010706020507" pitchFamily="18" charset="2"/>
                </a:rPr>
                <a:t></a:t>
              </a:r>
              <a:r>
                <a:rPr lang="en-US" b="1" baseline="-25000" dirty="0" err="1">
                  <a:solidFill>
                    <a:srgbClr val="0000CC"/>
                  </a:solidFill>
                  <a:sym typeface="Symbol" panose="05050102010706020507" pitchFamily="18" charset="2"/>
                </a:rPr>
                <a:t>dp</a:t>
              </a:r>
              <a:endParaRPr lang="ru-RU" b="1" dirty="0">
                <a:solidFill>
                  <a:srgbClr val="0000CC"/>
                </a:solidFill>
              </a:endParaRPr>
            </a:p>
          </p:txBody>
        </p:sp>
      </p:grpSp>
      <p:grpSp>
        <p:nvGrpSpPr>
          <p:cNvPr id="15" name="Группа 14">
            <a:extLst>
              <a:ext uri="{FF2B5EF4-FFF2-40B4-BE49-F238E27FC236}">
                <a16:creationId xmlns:a16="http://schemas.microsoft.com/office/drawing/2014/main" id="{687E4C99-1910-4C31-9467-76FF821A899B}"/>
              </a:ext>
            </a:extLst>
          </p:cNvPr>
          <p:cNvGrpSpPr/>
          <p:nvPr/>
        </p:nvGrpSpPr>
        <p:grpSpPr>
          <a:xfrm>
            <a:off x="0" y="3913776"/>
            <a:ext cx="9144000" cy="2929550"/>
            <a:chOff x="18854" y="3496685"/>
            <a:chExt cx="9144000" cy="2929550"/>
          </a:xfrm>
        </p:grpSpPr>
        <p:pic>
          <p:nvPicPr>
            <p:cNvPr id="6" name="Рисунок 5">
              <a:extLst>
                <a:ext uri="{FF2B5EF4-FFF2-40B4-BE49-F238E27FC236}">
                  <a16:creationId xmlns:a16="http://schemas.microsoft.com/office/drawing/2014/main" id="{C3DCD0B2-9197-410F-BCFD-D03BDB58A65A}"/>
                </a:ext>
              </a:extLst>
            </p:cNvPr>
            <p:cNvPicPr>
              <a:picLocks noChangeAspect="1"/>
            </p:cNvPicPr>
            <p:nvPr/>
          </p:nvPicPr>
          <p:blipFill rotWithShape="1">
            <a:blip r:embed="rId3">
              <a:extLst>
                <a:ext uri="{28A0092B-C50C-407E-A947-70E740481C1C}">
                  <a14:useLocalDpi xmlns:a14="http://schemas.microsoft.com/office/drawing/2010/main" val="0"/>
                </a:ext>
              </a:extLst>
            </a:blip>
            <a:srcRect l="3814" t="5635" r="1547" b="35395"/>
            <a:stretch/>
          </p:blipFill>
          <p:spPr>
            <a:xfrm>
              <a:off x="2856321" y="3496685"/>
              <a:ext cx="6268825" cy="2929550"/>
            </a:xfrm>
            <a:prstGeom prst="rect">
              <a:avLst/>
            </a:prstGeom>
          </p:spPr>
        </p:pic>
        <p:sp>
          <p:nvSpPr>
            <p:cNvPr id="9" name="TextBox 8">
              <a:extLst>
                <a:ext uri="{FF2B5EF4-FFF2-40B4-BE49-F238E27FC236}">
                  <a16:creationId xmlns:a16="http://schemas.microsoft.com/office/drawing/2014/main" id="{7611656A-BCD5-4F19-B4CE-D737EEF511DA}"/>
                </a:ext>
              </a:extLst>
            </p:cNvPr>
            <p:cNvSpPr txBox="1"/>
            <p:nvPr/>
          </p:nvSpPr>
          <p:spPr>
            <a:xfrm>
              <a:off x="263951" y="4346182"/>
              <a:ext cx="3395282" cy="1477328"/>
            </a:xfrm>
            <a:prstGeom prst="rect">
              <a:avLst/>
            </a:prstGeom>
            <a:noFill/>
          </p:spPr>
          <p:txBody>
            <a:bodyPr wrap="square" rtlCol="0">
              <a:spAutoFit/>
            </a:bodyPr>
            <a:lstStyle/>
            <a:p>
              <a:pPr algn="just"/>
              <a:r>
                <a:rPr lang="en-US" b="1" dirty="0">
                  <a:solidFill>
                    <a:srgbClr val="000066"/>
                  </a:solidFill>
                </a:rPr>
                <a:t>Fig. 7b. Collider luminosity </a:t>
              </a:r>
              <a:r>
                <a:rPr lang="en-US" b="1" i="1" dirty="0" err="1">
                  <a:solidFill>
                    <a:srgbClr val="000066"/>
                  </a:solidFill>
                </a:rPr>
                <a:t>L</a:t>
              </a:r>
              <a:r>
                <a:rPr lang="en-US" b="1" i="1" baseline="-25000" dirty="0" err="1">
                  <a:solidFill>
                    <a:srgbClr val="000066"/>
                  </a:solidFill>
                </a:rPr>
                <a:t>pd</a:t>
              </a:r>
              <a:r>
                <a:rPr lang="en-US" b="1" dirty="0">
                  <a:solidFill>
                    <a:srgbClr val="000066"/>
                  </a:solidFill>
                </a:rPr>
                <a:t> (solid curve) and the number of particles in a deuteron bunch </a:t>
              </a:r>
              <a:r>
                <a:rPr lang="en-US" b="1" i="1" dirty="0">
                  <a:solidFill>
                    <a:srgbClr val="000066"/>
                  </a:solidFill>
                </a:rPr>
                <a:t>N</a:t>
              </a:r>
              <a:r>
                <a:rPr lang="en-US" b="1" i="1" baseline="-25000" dirty="0">
                  <a:solidFill>
                    <a:srgbClr val="000066"/>
                  </a:solidFill>
                </a:rPr>
                <a:t>d</a:t>
              </a:r>
              <a:r>
                <a:rPr lang="en-US" b="1" dirty="0">
                  <a:solidFill>
                    <a:srgbClr val="000066"/>
                  </a:solidFill>
                </a:rPr>
                <a:t> (dashed curve) and a proton bunch </a:t>
              </a:r>
              <a:r>
                <a:rPr lang="en-US" b="1" i="1" dirty="0">
                  <a:solidFill>
                    <a:srgbClr val="000066"/>
                  </a:solidFill>
                </a:rPr>
                <a:t>N</a:t>
              </a:r>
              <a:r>
                <a:rPr lang="en-US" b="1" i="1" baseline="-25000" dirty="0">
                  <a:solidFill>
                    <a:srgbClr val="000066"/>
                  </a:solidFill>
                </a:rPr>
                <a:t>p</a:t>
              </a:r>
              <a:r>
                <a:rPr lang="en-US" b="1" dirty="0">
                  <a:solidFill>
                    <a:srgbClr val="000066"/>
                  </a:solidFill>
                </a:rPr>
                <a:t> (dotted curve).</a:t>
              </a:r>
              <a:endParaRPr lang="ru-RU" b="1" dirty="0">
                <a:solidFill>
                  <a:srgbClr val="000066"/>
                </a:solidFill>
              </a:endParaRPr>
            </a:p>
          </p:txBody>
        </p:sp>
        <p:sp>
          <p:nvSpPr>
            <p:cNvPr id="14" name="Прямоугольник 13">
              <a:extLst>
                <a:ext uri="{FF2B5EF4-FFF2-40B4-BE49-F238E27FC236}">
                  <a16:creationId xmlns:a16="http://schemas.microsoft.com/office/drawing/2014/main" id="{145C5506-4167-485F-9F6C-D700C0074FA7}"/>
                </a:ext>
              </a:extLst>
            </p:cNvPr>
            <p:cNvSpPr/>
            <p:nvPr/>
          </p:nvSpPr>
          <p:spPr>
            <a:xfrm>
              <a:off x="18854" y="3496685"/>
              <a:ext cx="9144000" cy="2929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6089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23A487-F8A0-459D-8EE6-11EAC7A9BBD3}"/>
              </a:ext>
            </a:extLst>
          </p:cNvPr>
          <p:cNvSpPr txBox="1"/>
          <p:nvPr/>
        </p:nvSpPr>
        <p:spPr>
          <a:xfrm>
            <a:off x="-6556" y="1236804"/>
            <a:ext cx="9144000" cy="3600986"/>
          </a:xfrm>
          <a:prstGeom prst="rect">
            <a:avLst/>
          </a:prstGeom>
          <a:noFill/>
        </p:spPr>
        <p:txBody>
          <a:bodyPr wrap="square" rtlCol="0">
            <a:spAutoFit/>
          </a:bodyPr>
          <a:lstStyle/>
          <a:p>
            <a:pPr algn="ctr"/>
            <a:r>
              <a:rPr lang="en-US" sz="2400" b="1" dirty="0">
                <a:solidFill>
                  <a:srgbClr val="000066"/>
                </a:solidFill>
              </a:rPr>
              <a:t>Outline</a:t>
            </a:r>
          </a:p>
          <a:p>
            <a:r>
              <a:rPr lang="en-US" sz="2400" b="1" dirty="0">
                <a:solidFill>
                  <a:srgbClr val="000066"/>
                </a:solidFill>
              </a:rPr>
              <a:t>	Introduction – space charge effects in cyclic accelerators</a:t>
            </a:r>
          </a:p>
          <a:p>
            <a:r>
              <a:rPr lang="en-US" sz="2400" b="1" dirty="0">
                <a:solidFill>
                  <a:srgbClr val="000066"/>
                </a:solidFill>
              </a:rPr>
              <a:t>	</a:t>
            </a:r>
            <a:r>
              <a:rPr lang="ru-RU" sz="2400" b="1" dirty="0">
                <a:solidFill>
                  <a:srgbClr val="000066"/>
                </a:solidFill>
              </a:rPr>
              <a:t>1</a:t>
            </a:r>
            <a:r>
              <a:rPr lang="en-US" sz="2400" b="1" dirty="0">
                <a:solidFill>
                  <a:srgbClr val="000066"/>
                </a:solidFill>
              </a:rPr>
              <a:t>. </a:t>
            </a:r>
            <a:r>
              <a:rPr lang="en-US" sz="2400" b="1" dirty="0" err="1">
                <a:solidFill>
                  <a:srgbClr val="000066"/>
                </a:solidFill>
              </a:rPr>
              <a:t>Laslett</a:t>
            </a:r>
            <a:r>
              <a:rPr lang="en-US" sz="2400" b="1" dirty="0">
                <a:solidFill>
                  <a:srgbClr val="000066"/>
                </a:solidFill>
              </a:rPr>
              <a:t> tune shift</a:t>
            </a:r>
          </a:p>
          <a:p>
            <a:r>
              <a:rPr lang="en-US" sz="2400" b="1" dirty="0">
                <a:solidFill>
                  <a:srgbClr val="000066"/>
                </a:solidFill>
              </a:rPr>
              <a:t>	</a:t>
            </a:r>
            <a:r>
              <a:rPr lang="ru-RU" sz="2400" b="1" dirty="0">
                <a:solidFill>
                  <a:srgbClr val="000066"/>
                </a:solidFill>
              </a:rPr>
              <a:t>2</a:t>
            </a:r>
            <a:r>
              <a:rPr lang="en-US" sz="2400" b="1" dirty="0">
                <a:solidFill>
                  <a:srgbClr val="000066"/>
                </a:solidFill>
              </a:rPr>
              <a:t>. Beam-beam parameter in colliders</a:t>
            </a:r>
          </a:p>
          <a:p>
            <a:r>
              <a:rPr lang="en-US" sz="2400" b="1" dirty="0">
                <a:solidFill>
                  <a:srgbClr val="000066"/>
                </a:solidFill>
              </a:rPr>
              <a:t>	</a:t>
            </a:r>
            <a:r>
              <a:rPr lang="ru-RU" sz="2400" b="1" dirty="0">
                <a:solidFill>
                  <a:srgbClr val="000066"/>
                </a:solidFill>
              </a:rPr>
              <a:t>3</a:t>
            </a:r>
            <a:r>
              <a:rPr lang="en-US" sz="2400" b="1" dirty="0">
                <a:solidFill>
                  <a:srgbClr val="000066"/>
                </a:solidFill>
              </a:rPr>
              <a:t>. Optimization of the Collider Luminosity </a:t>
            </a:r>
          </a:p>
          <a:p>
            <a:r>
              <a:rPr lang="en-US" sz="2400" b="1" dirty="0">
                <a:solidFill>
                  <a:srgbClr val="000066"/>
                </a:solidFill>
              </a:rPr>
              <a:t>	</a:t>
            </a:r>
            <a:r>
              <a:rPr lang="ru-RU" sz="2400" b="1" dirty="0">
                <a:solidFill>
                  <a:srgbClr val="000066"/>
                </a:solidFill>
              </a:rPr>
              <a:t>4</a:t>
            </a:r>
            <a:r>
              <a:rPr lang="en-US" sz="2400" b="1" dirty="0">
                <a:solidFill>
                  <a:srgbClr val="000066"/>
                </a:solidFill>
              </a:rPr>
              <a:t>. Examples of Optimization of the Cyclic Collider Luminosity</a:t>
            </a:r>
          </a:p>
          <a:p>
            <a:r>
              <a:rPr lang="en-US" sz="2000" b="1" dirty="0">
                <a:solidFill>
                  <a:srgbClr val="000066"/>
                </a:solidFill>
              </a:rPr>
              <a:t>		4.1. NICA Ion Collider in the Symmetric Mode</a:t>
            </a:r>
          </a:p>
          <a:p>
            <a:r>
              <a:rPr lang="en-US" sz="2000" b="1" dirty="0">
                <a:solidFill>
                  <a:srgbClr val="000066"/>
                </a:solidFill>
              </a:rPr>
              <a:t>		4.2. NICA Collider in the Asymmetric Mode</a:t>
            </a:r>
            <a:endParaRPr lang="ru-RU" sz="2000" b="1" dirty="0">
              <a:solidFill>
                <a:srgbClr val="000066"/>
              </a:solidFill>
            </a:endParaRPr>
          </a:p>
          <a:p>
            <a:endParaRPr lang="en-US" sz="2000" b="1" dirty="0">
              <a:solidFill>
                <a:srgbClr val="000066"/>
              </a:solidFill>
            </a:endParaRPr>
          </a:p>
          <a:p>
            <a:endParaRPr lang="en-US" sz="2400" b="1" dirty="0">
              <a:solidFill>
                <a:srgbClr val="000066"/>
              </a:solidFill>
            </a:endParaRPr>
          </a:p>
        </p:txBody>
      </p:sp>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p:txBody>
          <a:bodyPr/>
          <a:lstStyle/>
          <a:p>
            <a:fld id="{3F4AF376-1BFD-4935-89F3-65E744E47F99}" type="slidenum">
              <a:rPr lang="ru-RU" smtClean="0"/>
              <a:t>2</a:t>
            </a:fld>
            <a:endParaRPr lang="ru-RU"/>
          </a:p>
        </p:txBody>
      </p:sp>
      <p:grpSp>
        <p:nvGrpSpPr>
          <p:cNvPr id="17" name="Группа 18">
            <a:extLst>
              <a:ext uri="{FF2B5EF4-FFF2-40B4-BE49-F238E27FC236}">
                <a16:creationId xmlns:a16="http://schemas.microsoft.com/office/drawing/2014/main" id="{D94B2E0B-FCCC-481B-82F2-4B199091B27D}"/>
              </a:ext>
            </a:extLst>
          </p:cNvPr>
          <p:cNvGrpSpPr>
            <a:grpSpLocks/>
          </p:cNvGrpSpPr>
          <p:nvPr/>
        </p:nvGrpSpPr>
        <p:grpSpPr bwMode="auto">
          <a:xfrm>
            <a:off x="-6556" y="6184900"/>
            <a:ext cx="9144000" cy="673100"/>
            <a:chOff x="-1" y="6184986"/>
            <a:chExt cx="9137445" cy="673014"/>
          </a:xfrm>
        </p:grpSpPr>
        <p:pic>
          <p:nvPicPr>
            <p:cNvPr id="19" name="Picture 7" descr="NICA-Logo_4c">
              <a:extLst>
                <a:ext uri="{FF2B5EF4-FFF2-40B4-BE49-F238E27FC236}">
                  <a16:creationId xmlns:a16="http://schemas.microsoft.com/office/drawing/2014/main" id="{BB1C1759-43E4-4695-92B8-18D8E8200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5350" y="6369524"/>
              <a:ext cx="622094"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81">
              <a:extLst>
                <a:ext uri="{FF2B5EF4-FFF2-40B4-BE49-F238E27FC236}">
                  <a16:creationId xmlns:a16="http://schemas.microsoft.com/office/drawing/2014/main" id="{B33EE3EA-4502-4BB5-B935-E65126B5D73F}"/>
                </a:ext>
              </a:extLst>
            </p:cNvPr>
            <p:cNvSpPr>
              <a:spLocks noChangeArrowheads="1"/>
            </p:cNvSpPr>
            <p:nvPr/>
          </p:nvSpPr>
          <p:spPr bwMode="auto">
            <a:xfrm>
              <a:off x="724618" y="6308457"/>
              <a:ext cx="7915834"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ru-RU" sz="1400" b="1" dirty="0">
                  <a:solidFill>
                    <a:srgbClr val="000066"/>
                  </a:solidFill>
                </a:rPr>
                <a:t>I. </a:t>
              </a:r>
              <a:r>
                <a:rPr lang="en-US" altLang="ru-RU" sz="1400" b="1" dirty="0" err="1">
                  <a:solidFill>
                    <a:srgbClr val="000066"/>
                  </a:solidFill>
                </a:rPr>
                <a:t>Meshkov</a:t>
              </a:r>
              <a:r>
                <a:rPr lang="en-US" altLang="ru-RU" sz="1400" b="1" dirty="0">
                  <a:solidFill>
                    <a:srgbClr val="000066"/>
                  </a:solidFill>
                </a:rPr>
                <a:t>  Space Charge effects and Luminosity Optimization      </a:t>
              </a:r>
              <a:r>
                <a:rPr lang="en-US" sz="1400" b="1" dirty="0">
                  <a:solidFill>
                    <a:srgbClr val="000066"/>
                  </a:solidFill>
                </a:rPr>
                <a:t>JAS’2019 </a:t>
              </a:r>
              <a:r>
                <a:rPr lang="ru-RU" sz="1400" b="1" dirty="0">
                  <a:solidFill>
                    <a:srgbClr val="000066"/>
                  </a:solidFill>
                </a:rPr>
                <a:t> </a:t>
              </a:r>
              <a:r>
                <a:rPr lang="en-US" sz="1400" b="1" dirty="0">
                  <a:solidFill>
                    <a:srgbClr val="000066"/>
                  </a:solidFill>
                </a:rPr>
                <a:t>31.10.19   JINR    </a:t>
              </a:r>
              <a:r>
                <a:rPr lang="en-US" sz="1400" b="1" dirty="0" err="1">
                  <a:solidFill>
                    <a:srgbClr val="000066"/>
                  </a:solidFill>
                </a:rPr>
                <a:t>Dubna</a:t>
              </a:r>
              <a:r>
                <a:rPr lang="en-US" sz="1400" b="1" dirty="0">
                  <a:solidFill>
                    <a:srgbClr val="000066"/>
                  </a:solidFill>
                </a:rPr>
                <a:t> </a:t>
              </a:r>
              <a:endParaRPr lang="ru-RU" sz="1400" b="1" dirty="0">
                <a:solidFill>
                  <a:srgbClr val="000066"/>
                </a:solidFill>
              </a:endParaRPr>
            </a:p>
          </p:txBody>
        </p:sp>
        <p:pic>
          <p:nvPicPr>
            <p:cNvPr id="21" name="Picture 4" descr="JINR">
              <a:extLst>
                <a:ext uri="{FF2B5EF4-FFF2-40B4-BE49-F238E27FC236}">
                  <a16:creationId xmlns:a16="http://schemas.microsoft.com/office/drawing/2014/main" id="{F250C3EA-4213-4965-BF9E-1DC304AD990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 y="6184986"/>
              <a:ext cx="724619" cy="67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434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798911" y="6492875"/>
            <a:ext cx="2057400" cy="365125"/>
          </a:xfrm>
        </p:spPr>
        <p:txBody>
          <a:bodyPr/>
          <a:lstStyle/>
          <a:p>
            <a:fld id="{3F4AF376-1BFD-4935-89F3-65E744E47F99}" type="slidenum">
              <a:rPr lang="ru-RU" smtClean="0"/>
              <a:t>20</a:t>
            </a:fld>
            <a:endParaRPr lang="ru-RU" dirty="0"/>
          </a:p>
        </p:txBody>
      </p:sp>
      <p:grpSp>
        <p:nvGrpSpPr>
          <p:cNvPr id="7" name="Group 12">
            <a:extLst>
              <a:ext uri="{FF2B5EF4-FFF2-40B4-BE49-F238E27FC236}">
                <a16:creationId xmlns:a16="http://schemas.microsoft.com/office/drawing/2014/main" id="{D81A8B7D-7BD8-44C4-B9F9-15EF5333EFCE}"/>
              </a:ext>
            </a:extLst>
          </p:cNvPr>
          <p:cNvGrpSpPr>
            <a:grpSpLocks/>
          </p:cNvGrpSpPr>
          <p:nvPr/>
        </p:nvGrpSpPr>
        <p:grpSpPr bwMode="auto">
          <a:xfrm>
            <a:off x="1403055" y="2214562"/>
            <a:ext cx="6817924" cy="2743202"/>
            <a:chOff x="1437" y="2665"/>
            <a:chExt cx="4025" cy="1728"/>
          </a:xfrm>
        </p:grpSpPr>
        <p:sp>
          <p:nvSpPr>
            <p:cNvPr id="8" name="AutoShape 9">
              <a:extLst>
                <a:ext uri="{FF2B5EF4-FFF2-40B4-BE49-F238E27FC236}">
                  <a16:creationId xmlns:a16="http://schemas.microsoft.com/office/drawing/2014/main" id="{4BA50201-9C55-449B-93C8-6226A85251B5}"/>
                </a:ext>
              </a:extLst>
            </p:cNvPr>
            <p:cNvSpPr>
              <a:spLocks noChangeArrowheads="1"/>
            </p:cNvSpPr>
            <p:nvPr/>
          </p:nvSpPr>
          <p:spPr bwMode="auto">
            <a:xfrm rot="10800000">
              <a:off x="1437" y="2665"/>
              <a:ext cx="4025" cy="1728"/>
            </a:xfrm>
            <a:prstGeom prst="horizontalScroll">
              <a:avLst>
                <a:gd name="adj" fmla="val 12500"/>
              </a:avLst>
            </a:prstGeom>
            <a:solidFill>
              <a:srgbClr val="FF99FF"/>
            </a:solidFill>
            <a:ln w="9525">
              <a:solidFill>
                <a:schemeClr val="tx1"/>
              </a:solidFill>
              <a:round/>
              <a:headEnd/>
              <a:tailEnd/>
            </a:ln>
          </p:spPr>
          <p:txBody>
            <a:bodyPr rot="10800000" wrap="none" anchor="ctr"/>
            <a:lstStyle/>
            <a:p>
              <a:endParaRPr lang="ru-RU" altLang="ru-RU" baseline="30000"/>
            </a:p>
          </p:txBody>
        </p:sp>
        <p:sp>
          <p:nvSpPr>
            <p:cNvPr id="9" name="Text Box 10">
              <a:extLst>
                <a:ext uri="{FF2B5EF4-FFF2-40B4-BE49-F238E27FC236}">
                  <a16:creationId xmlns:a16="http://schemas.microsoft.com/office/drawing/2014/main" id="{1D8197E0-2821-44FE-B3A1-403E4DD43228}"/>
                </a:ext>
              </a:extLst>
            </p:cNvPr>
            <p:cNvSpPr txBox="1">
              <a:spLocks noChangeArrowheads="1"/>
            </p:cNvSpPr>
            <p:nvPr/>
          </p:nvSpPr>
          <p:spPr bwMode="auto">
            <a:xfrm>
              <a:off x="1537" y="2948"/>
              <a:ext cx="3646"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lgn="ctr"/>
              <a:r>
                <a:rPr lang="en-US" altLang="ru-RU" sz="2800" b="1" dirty="0">
                  <a:solidFill>
                    <a:srgbClr val="000066"/>
                  </a:solidFill>
                </a:rPr>
                <a:t>Thank you for your </a:t>
              </a:r>
              <a:r>
                <a:rPr lang="ru-RU" altLang="ru-RU" sz="2800" b="1" dirty="0">
                  <a:solidFill>
                    <a:srgbClr val="000066"/>
                  </a:solidFill>
                </a:rPr>
                <a:t>(</a:t>
              </a:r>
              <a:r>
                <a:rPr lang="en-US" altLang="ru-RU" sz="2800" b="1" dirty="0">
                  <a:solidFill>
                    <a:srgbClr val="000066"/>
                  </a:solidFill>
                </a:rPr>
                <a:t>patient</a:t>
              </a:r>
              <a:r>
                <a:rPr lang="ru-RU" altLang="ru-RU" sz="2800" b="1" dirty="0">
                  <a:solidFill>
                    <a:srgbClr val="000066"/>
                  </a:solidFill>
                </a:rPr>
                <a:t>)</a:t>
              </a:r>
              <a:r>
                <a:rPr lang="en-US" altLang="ru-RU" sz="2800" b="1" dirty="0">
                  <a:solidFill>
                    <a:srgbClr val="000066"/>
                  </a:solidFill>
                </a:rPr>
                <a:t> attention!</a:t>
              </a:r>
            </a:p>
            <a:p>
              <a:pPr algn="ctr"/>
              <a:r>
                <a:rPr lang="ru-RU" altLang="ru-RU" sz="2800" b="1" dirty="0">
                  <a:solidFill>
                    <a:srgbClr val="000066"/>
                  </a:solidFill>
                </a:rPr>
                <a:t>Спасибо за</a:t>
              </a:r>
              <a:r>
                <a:rPr lang="en-US" altLang="ru-RU" sz="2800" b="1" dirty="0">
                  <a:solidFill>
                    <a:srgbClr val="000066"/>
                  </a:solidFill>
                </a:rPr>
                <a:t> </a:t>
              </a:r>
              <a:r>
                <a:rPr lang="ru-RU" altLang="ru-RU" sz="2800" b="1" dirty="0">
                  <a:solidFill>
                    <a:srgbClr val="000066"/>
                  </a:solidFill>
                </a:rPr>
                <a:t>ваше (терпеливое) внимание</a:t>
              </a:r>
              <a:r>
                <a:rPr lang="en-US" altLang="ru-RU" sz="2800" b="1" dirty="0">
                  <a:solidFill>
                    <a:srgbClr val="000066"/>
                  </a:solidFill>
                </a:rPr>
                <a:t>!</a:t>
              </a:r>
            </a:p>
          </p:txBody>
        </p:sp>
      </p:grpSp>
    </p:spTree>
    <p:extLst>
      <p:ext uri="{BB962C8B-B14F-4D97-AF65-F5344CB8AC3E}">
        <p14:creationId xmlns:p14="http://schemas.microsoft.com/office/powerpoint/2010/main" val="28335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p:txBody>
          <a:bodyPr/>
          <a:lstStyle/>
          <a:p>
            <a:fld id="{3F4AF376-1BFD-4935-89F3-65E744E47F99}" type="slidenum">
              <a:rPr lang="ru-RU" smtClean="0"/>
              <a:t>3</a:t>
            </a:fld>
            <a:endParaRPr lang="ru-RU"/>
          </a:p>
        </p:txBody>
      </p:sp>
      <p:grpSp>
        <p:nvGrpSpPr>
          <p:cNvPr id="5" name="Группа 4">
            <a:extLst>
              <a:ext uri="{FF2B5EF4-FFF2-40B4-BE49-F238E27FC236}">
                <a16:creationId xmlns:a16="http://schemas.microsoft.com/office/drawing/2014/main" id="{3CDA05D1-0D0D-4D74-AC14-D3CEF2465CEC}"/>
              </a:ext>
            </a:extLst>
          </p:cNvPr>
          <p:cNvGrpSpPr/>
          <p:nvPr/>
        </p:nvGrpSpPr>
        <p:grpSpPr>
          <a:xfrm>
            <a:off x="0" y="-10774"/>
            <a:ext cx="9144000" cy="4828790"/>
            <a:chOff x="0" y="-10774"/>
            <a:chExt cx="9144000" cy="4828790"/>
          </a:xfrm>
        </p:grpSpPr>
        <p:sp>
          <p:nvSpPr>
            <p:cNvPr id="4" name="TextBox 3">
              <a:extLst>
                <a:ext uri="{FF2B5EF4-FFF2-40B4-BE49-F238E27FC236}">
                  <a16:creationId xmlns:a16="http://schemas.microsoft.com/office/drawing/2014/main" id="{BB23A487-F8A0-459D-8EE6-11EAC7A9BBD3}"/>
                </a:ext>
              </a:extLst>
            </p:cNvPr>
            <p:cNvSpPr txBox="1"/>
            <p:nvPr/>
          </p:nvSpPr>
          <p:spPr>
            <a:xfrm>
              <a:off x="0" y="-10774"/>
              <a:ext cx="9144000" cy="461665"/>
            </a:xfrm>
            <a:prstGeom prst="rect">
              <a:avLst/>
            </a:prstGeom>
            <a:noFill/>
            <a:ln>
              <a:solidFill>
                <a:srgbClr val="0000CC"/>
              </a:solidFill>
            </a:ln>
          </p:spPr>
          <p:txBody>
            <a:bodyPr wrap="square" rtlCol="0">
              <a:spAutoFit/>
            </a:bodyPr>
            <a:lstStyle/>
            <a:p>
              <a:pPr algn="ctr"/>
              <a:r>
                <a:rPr lang="en-US" sz="2400" b="1" dirty="0">
                  <a:solidFill>
                    <a:srgbClr val="000066"/>
                  </a:solidFill>
                </a:rPr>
                <a:t>Introduction: Space Charge Effects in Cyclic Accelerators</a:t>
              </a:r>
              <a:endParaRPr lang="en-US" sz="2000" b="1" dirty="0">
                <a:solidFill>
                  <a:srgbClr val="000066"/>
                </a:solidFill>
              </a:endParaRPr>
            </a:p>
          </p:txBody>
        </p:sp>
        <p:sp>
          <p:nvSpPr>
            <p:cNvPr id="6" name="TextBox 5"/>
            <p:cNvSpPr txBox="1"/>
            <p:nvPr/>
          </p:nvSpPr>
          <p:spPr>
            <a:xfrm>
              <a:off x="216817" y="471794"/>
              <a:ext cx="8806762" cy="2893100"/>
            </a:xfrm>
            <a:prstGeom prst="rect">
              <a:avLst/>
            </a:prstGeom>
            <a:noFill/>
            <a:ln w="12700">
              <a:noFill/>
            </a:ln>
          </p:spPr>
          <p:txBody>
            <a:bodyPr wrap="square" rtlCol="0">
              <a:spAutoFit/>
            </a:bodyPr>
            <a:lstStyle/>
            <a:p>
              <a:pPr algn="just"/>
              <a:r>
                <a:rPr lang="en-US" sz="2000" b="1" dirty="0">
                  <a:solidFill>
                    <a:srgbClr val="000066"/>
                  </a:solidFill>
                </a:rPr>
                <a:t>Space charge (SC) effects are an influence of electromagnetic field of a charged particle beam in an accelerator on charged particle motion in this accelerator.</a:t>
              </a:r>
            </a:p>
            <a:p>
              <a:endParaRPr lang="en-US" sz="800" b="1" dirty="0">
                <a:solidFill>
                  <a:srgbClr val="000066"/>
                </a:solidFill>
              </a:endParaRPr>
            </a:p>
            <a:p>
              <a:pPr algn="just"/>
              <a:r>
                <a:rPr lang="en-US" b="1" dirty="0">
                  <a:solidFill>
                    <a:srgbClr val="000066"/>
                  </a:solidFill>
                </a:rPr>
                <a:t>One can divide the SC effects on </a:t>
              </a:r>
              <a:r>
                <a:rPr lang="en-US" b="1" i="1" u="sng" dirty="0">
                  <a:solidFill>
                    <a:srgbClr val="000066"/>
                  </a:solidFill>
                </a:rPr>
                <a:t>longitudinal</a:t>
              </a:r>
              <a:r>
                <a:rPr lang="en-US" b="1" dirty="0">
                  <a:solidFill>
                    <a:srgbClr val="000066"/>
                  </a:solidFill>
                </a:rPr>
                <a:t> and </a:t>
              </a:r>
              <a:r>
                <a:rPr lang="en-US" b="1" i="1" u="sng" dirty="0">
                  <a:solidFill>
                    <a:srgbClr val="000066"/>
                  </a:solidFill>
                </a:rPr>
                <a:t>transverse</a:t>
              </a:r>
              <a:r>
                <a:rPr lang="en-US" b="1" dirty="0">
                  <a:solidFill>
                    <a:srgbClr val="000066"/>
                  </a:solidFill>
                </a:rPr>
                <a:t> ones according to the component of the particle motion.</a:t>
              </a:r>
            </a:p>
            <a:p>
              <a:endParaRPr lang="en-US" sz="800" b="1" dirty="0">
                <a:solidFill>
                  <a:srgbClr val="000066"/>
                </a:solidFill>
              </a:endParaRPr>
            </a:p>
            <a:p>
              <a:pPr algn="just"/>
              <a:r>
                <a:rPr lang="en-US" b="1" dirty="0">
                  <a:solidFill>
                    <a:srgbClr val="000066"/>
                  </a:solidFill>
                </a:rPr>
                <a:t>Both these kinds of effects can have linear or nonlinear character</a:t>
              </a:r>
              <a:r>
                <a:rPr lang="ru-RU" b="1" dirty="0">
                  <a:solidFill>
                    <a:srgbClr val="000066"/>
                  </a:solidFill>
                </a:rPr>
                <a:t> – </a:t>
              </a:r>
              <a:r>
                <a:rPr lang="en-US" b="1" dirty="0">
                  <a:solidFill>
                    <a:srgbClr val="000066"/>
                  </a:solidFill>
                </a:rPr>
                <a:t>see the lectures</a:t>
              </a:r>
            </a:p>
            <a:p>
              <a:r>
                <a:rPr lang="en-US" b="1" i="1" dirty="0">
                  <a:solidFill>
                    <a:srgbClr val="990033"/>
                  </a:solidFill>
                </a:rPr>
                <a:t>- Recap of transverse particle dynamics, </a:t>
              </a:r>
              <a:r>
                <a:rPr lang="en-US" b="1" dirty="0">
                  <a:solidFill>
                    <a:srgbClr val="990033"/>
                  </a:solidFill>
                </a:rPr>
                <a:t>Dmitry </a:t>
              </a:r>
              <a:r>
                <a:rPr lang="en-US" b="1" dirty="0" err="1">
                  <a:solidFill>
                    <a:srgbClr val="990033"/>
                  </a:solidFill>
                </a:rPr>
                <a:t>Shwartz</a:t>
              </a:r>
              <a:r>
                <a:rPr lang="en-US" b="1" dirty="0">
                  <a:solidFill>
                    <a:srgbClr val="990033"/>
                  </a:solidFill>
                </a:rPr>
                <a:t> (BINP) 29.10</a:t>
              </a:r>
            </a:p>
            <a:p>
              <a:r>
                <a:rPr lang="en-US" b="1" i="1" dirty="0">
                  <a:solidFill>
                    <a:srgbClr val="990033"/>
                  </a:solidFill>
                </a:rPr>
                <a:t>- Recap of longitudinal beam dynamics, RF-gymnastics, </a:t>
              </a:r>
              <a:r>
                <a:rPr lang="en-US" b="1" dirty="0">
                  <a:solidFill>
                    <a:srgbClr val="990033"/>
                  </a:solidFill>
                </a:rPr>
                <a:t>Elena </a:t>
              </a:r>
              <a:r>
                <a:rPr lang="en-US" b="1" dirty="0" err="1">
                  <a:solidFill>
                    <a:srgbClr val="990033"/>
                  </a:solidFill>
                </a:rPr>
                <a:t>Shaposhnikova</a:t>
              </a:r>
              <a:r>
                <a:rPr lang="en-US" b="1" dirty="0">
                  <a:solidFill>
                    <a:srgbClr val="990033"/>
                  </a:solidFill>
                </a:rPr>
                <a:t> (CERN) 29.10</a:t>
              </a:r>
            </a:p>
            <a:p>
              <a:r>
                <a:rPr lang="en-US" b="1" i="1" dirty="0">
                  <a:solidFill>
                    <a:srgbClr val="990033"/>
                  </a:solidFill>
                </a:rPr>
                <a:t>- Nonlinear dynamics, </a:t>
              </a:r>
              <a:r>
                <a:rPr lang="en-US" b="1" dirty="0" err="1">
                  <a:solidFill>
                    <a:srgbClr val="990033"/>
                  </a:solidFill>
                </a:rPr>
                <a:t>Kazuhito</a:t>
              </a:r>
              <a:r>
                <a:rPr lang="en-US" b="1" dirty="0">
                  <a:solidFill>
                    <a:srgbClr val="990033"/>
                  </a:solidFill>
                </a:rPr>
                <a:t> </a:t>
              </a:r>
              <a:r>
                <a:rPr lang="en-US" b="1" dirty="0" err="1">
                  <a:solidFill>
                    <a:srgbClr val="990033"/>
                  </a:solidFill>
                </a:rPr>
                <a:t>Ohmi</a:t>
              </a:r>
              <a:r>
                <a:rPr lang="en-US" b="1" dirty="0">
                  <a:solidFill>
                    <a:srgbClr val="990033"/>
                  </a:solidFill>
                </a:rPr>
                <a:t> (KEK) 30.10</a:t>
              </a:r>
            </a:p>
            <a:p>
              <a:r>
                <a:rPr lang="en-US" b="1" i="1" dirty="0">
                  <a:solidFill>
                    <a:srgbClr val="990033"/>
                  </a:solidFill>
                </a:rPr>
                <a:t>- Collective effects, </a:t>
              </a:r>
              <a:r>
                <a:rPr lang="en-US" b="1" dirty="0">
                  <a:solidFill>
                    <a:srgbClr val="990033"/>
                  </a:solidFill>
                </a:rPr>
                <a:t>Yoshihiro </a:t>
              </a:r>
              <a:r>
                <a:rPr lang="en-US" b="1" dirty="0" err="1">
                  <a:solidFill>
                    <a:srgbClr val="990033"/>
                  </a:solidFill>
                </a:rPr>
                <a:t>Shobuda</a:t>
              </a:r>
              <a:r>
                <a:rPr lang="en-US" b="1" dirty="0">
                  <a:solidFill>
                    <a:srgbClr val="990033"/>
                  </a:solidFill>
                </a:rPr>
                <a:t> (JAEA) 01.11</a:t>
              </a:r>
            </a:p>
          </p:txBody>
        </p:sp>
        <p:sp>
          <p:nvSpPr>
            <p:cNvPr id="3" name="Прямоугольник 2">
              <a:extLst>
                <a:ext uri="{FF2B5EF4-FFF2-40B4-BE49-F238E27FC236}">
                  <a16:creationId xmlns:a16="http://schemas.microsoft.com/office/drawing/2014/main" id="{3D16536C-81A8-4DFE-B363-6247FDC36817}"/>
                </a:ext>
              </a:extLst>
            </p:cNvPr>
            <p:cNvSpPr/>
            <p:nvPr/>
          </p:nvSpPr>
          <p:spPr>
            <a:xfrm>
              <a:off x="0" y="438822"/>
              <a:ext cx="9137444" cy="4379194"/>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3" name="TextBox 32">
            <a:extLst>
              <a:ext uri="{FF2B5EF4-FFF2-40B4-BE49-F238E27FC236}">
                <a16:creationId xmlns:a16="http://schemas.microsoft.com/office/drawing/2014/main" id="{BF54C8CE-9436-454B-9682-EB6FF057BF1A}"/>
              </a:ext>
            </a:extLst>
          </p:cNvPr>
          <p:cNvSpPr txBox="1"/>
          <p:nvPr/>
        </p:nvSpPr>
        <p:spPr>
          <a:xfrm>
            <a:off x="275093" y="3373660"/>
            <a:ext cx="8806762" cy="1477328"/>
          </a:xfrm>
          <a:prstGeom prst="rect">
            <a:avLst/>
          </a:prstGeom>
          <a:noFill/>
          <a:ln w="12700">
            <a:noFill/>
          </a:ln>
        </p:spPr>
        <p:txBody>
          <a:bodyPr wrap="square" rtlCol="0">
            <a:spAutoFit/>
          </a:bodyPr>
          <a:lstStyle/>
          <a:p>
            <a:r>
              <a:rPr lang="en-US" b="1" dirty="0">
                <a:solidFill>
                  <a:srgbClr val="000066"/>
                </a:solidFill>
              </a:rPr>
              <a:t>Related problems appear at interaction of beam electromagnetic field with environment, both natural (residual gas):</a:t>
            </a:r>
          </a:p>
          <a:p>
            <a:r>
              <a:rPr lang="en-US" b="1" i="1" dirty="0">
                <a:solidFill>
                  <a:srgbClr val="990033"/>
                </a:solidFill>
              </a:rPr>
              <a:t>- Electron clouds, </a:t>
            </a:r>
            <a:r>
              <a:rPr lang="en-US" b="1" dirty="0" err="1">
                <a:solidFill>
                  <a:srgbClr val="990033"/>
                </a:solidFill>
              </a:rPr>
              <a:t>Alexandr</a:t>
            </a:r>
            <a:r>
              <a:rPr lang="en-US" b="1" dirty="0">
                <a:solidFill>
                  <a:srgbClr val="990033"/>
                </a:solidFill>
              </a:rPr>
              <a:t> Krasnov (BINP) 01.11</a:t>
            </a:r>
          </a:p>
          <a:p>
            <a:r>
              <a:rPr lang="en-US" b="1" dirty="0">
                <a:solidFill>
                  <a:srgbClr val="000066"/>
                </a:solidFill>
              </a:rPr>
              <a:t>and artificial, like elements of accelerator structure (PU stations, kickers, RF cavities, </a:t>
            </a:r>
            <a:r>
              <a:rPr lang="en-US" b="1" dirty="0" err="1">
                <a:solidFill>
                  <a:srgbClr val="000066"/>
                </a:solidFill>
              </a:rPr>
              <a:t>etc</a:t>
            </a:r>
            <a:r>
              <a:rPr lang="en-US" b="1" dirty="0">
                <a:solidFill>
                  <a:srgbClr val="000066"/>
                </a:solidFill>
              </a:rPr>
              <a:t>):</a:t>
            </a:r>
          </a:p>
          <a:p>
            <a:r>
              <a:rPr lang="en-US" b="1" i="1" dirty="0">
                <a:solidFill>
                  <a:srgbClr val="990033"/>
                </a:solidFill>
              </a:rPr>
              <a:t>- Collective effects, </a:t>
            </a:r>
            <a:r>
              <a:rPr lang="en-US" b="1" dirty="0">
                <a:solidFill>
                  <a:srgbClr val="990033"/>
                </a:solidFill>
              </a:rPr>
              <a:t>Yoshihiro </a:t>
            </a:r>
            <a:r>
              <a:rPr lang="en-US" b="1" dirty="0" err="1">
                <a:solidFill>
                  <a:srgbClr val="990033"/>
                </a:solidFill>
              </a:rPr>
              <a:t>Shobuda</a:t>
            </a:r>
            <a:r>
              <a:rPr lang="en-US" b="1" dirty="0">
                <a:solidFill>
                  <a:srgbClr val="990033"/>
                </a:solidFill>
              </a:rPr>
              <a:t> (JAEA) 01.11</a:t>
            </a:r>
          </a:p>
        </p:txBody>
      </p:sp>
      <p:sp>
        <p:nvSpPr>
          <p:cNvPr id="34" name="TextBox 33">
            <a:extLst>
              <a:ext uri="{FF2B5EF4-FFF2-40B4-BE49-F238E27FC236}">
                <a16:creationId xmlns:a16="http://schemas.microsoft.com/office/drawing/2014/main" id="{94251049-32AE-4B45-B6FB-42F0027DFB9A}"/>
              </a:ext>
            </a:extLst>
          </p:cNvPr>
          <p:cNvSpPr txBox="1"/>
          <p:nvPr/>
        </p:nvSpPr>
        <p:spPr>
          <a:xfrm>
            <a:off x="0" y="4820701"/>
            <a:ext cx="9144000" cy="1754326"/>
          </a:xfrm>
          <a:prstGeom prst="rect">
            <a:avLst/>
          </a:prstGeom>
          <a:noFill/>
          <a:ln w="12700">
            <a:solidFill>
              <a:srgbClr val="0000CC"/>
            </a:solidFill>
          </a:ln>
        </p:spPr>
        <p:txBody>
          <a:bodyPr wrap="square" rtlCol="0">
            <a:spAutoFit/>
          </a:bodyPr>
          <a:lstStyle/>
          <a:p>
            <a:pPr indent="252000"/>
            <a:r>
              <a:rPr lang="en-US" b="1" dirty="0">
                <a:solidFill>
                  <a:srgbClr val="000066"/>
                </a:solidFill>
              </a:rPr>
              <a:t>Majority of these effects can be eliminated (suppressed) by a skilled design and</a:t>
            </a:r>
          </a:p>
          <a:p>
            <a:pPr indent="252000"/>
            <a:r>
              <a:rPr lang="en-US" b="1" dirty="0">
                <a:solidFill>
                  <a:srgbClr val="000066"/>
                </a:solidFill>
              </a:rPr>
              <a:t>construction of the machine elements and/or by cooling application:</a:t>
            </a:r>
          </a:p>
          <a:p>
            <a:pPr indent="252000"/>
            <a:r>
              <a:rPr lang="en-US" b="1" dirty="0">
                <a:solidFill>
                  <a:srgbClr val="990033"/>
                </a:solidFill>
              </a:rPr>
              <a:t> - </a:t>
            </a:r>
            <a:r>
              <a:rPr lang="en-US" b="1" i="1" dirty="0">
                <a:solidFill>
                  <a:srgbClr val="990033"/>
                </a:solidFill>
              </a:rPr>
              <a:t>Electron cooling, </a:t>
            </a:r>
            <a:r>
              <a:rPr lang="en-US" b="1" dirty="0">
                <a:solidFill>
                  <a:srgbClr val="990033"/>
                </a:solidFill>
              </a:rPr>
              <a:t>Vladimir Reva (BINP) 06.11</a:t>
            </a:r>
          </a:p>
          <a:p>
            <a:pPr indent="252000"/>
            <a:r>
              <a:rPr lang="en-US" b="1" dirty="0">
                <a:solidFill>
                  <a:srgbClr val="990033"/>
                </a:solidFill>
              </a:rPr>
              <a:t> - </a:t>
            </a:r>
            <a:r>
              <a:rPr lang="en-US" b="1" i="1" dirty="0">
                <a:solidFill>
                  <a:srgbClr val="990033"/>
                </a:solidFill>
              </a:rPr>
              <a:t>Bunched beam stochastic cooling, </a:t>
            </a:r>
            <a:r>
              <a:rPr lang="en-US" b="1" dirty="0">
                <a:solidFill>
                  <a:srgbClr val="990033"/>
                </a:solidFill>
              </a:rPr>
              <a:t>Markus </a:t>
            </a:r>
            <a:r>
              <a:rPr lang="en-US" b="1" dirty="0" err="1">
                <a:solidFill>
                  <a:srgbClr val="990033"/>
                </a:solidFill>
              </a:rPr>
              <a:t>Steck</a:t>
            </a:r>
            <a:r>
              <a:rPr lang="en-US" b="1" dirty="0">
                <a:solidFill>
                  <a:srgbClr val="990033"/>
                </a:solidFill>
              </a:rPr>
              <a:t> (GSI) 06.11</a:t>
            </a:r>
          </a:p>
          <a:p>
            <a:pPr indent="252000"/>
            <a:r>
              <a:rPr lang="en-US" b="1" dirty="0">
                <a:solidFill>
                  <a:srgbClr val="002060"/>
                </a:solidFill>
              </a:rPr>
              <a:t>However, there two strong effects, which don’t “obey” these methods and are </a:t>
            </a:r>
            <a:r>
              <a:rPr lang="en-US" b="1" i="1" u="sng" dirty="0">
                <a:solidFill>
                  <a:srgbClr val="002060"/>
                </a:solidFill>
              </a:rPr>
              <a:t>intrinsic</a:t>
            </a:r>
          </a:p>
          <a:p>
            <a:pPr indent="252000"/>
            <a:r>
              <a:rPr lang="en-US" b="1" i="1" u="sng" dirty="0">
                <a:solidFill>
                  <a:srgbClr val="002060"/>
                </a:solidFill>
              </a:rPr>
              <a:t>restriction</a:t>
            </a:r>
            <a:r>
              <a:rPr lang="en-US" b="1" dirty="0">
                <a:solidFill>
                  <a:srgbClr val="002060"/>
                </a:solidFill>
              </a:rPr>
              <a:t> of charged particle beam intensity – </a:t>
            </a:r>
            <a:r>
              <a:rPr lang="en-US" b="1" dirty="0" err="1">
                <a:solidFill>
                  <a:srgbClr val="FF0000"/>
                </a:solidFill>
              </a:rPr>
              <a:t>Laslett</a:t>
            </a:r>
            <a:r>
              <a:rPr lang="en-US" b="1" dirty="0">
                <a:solidFill>
                  <a:srgbClr val="FF0000"/>
                </a:solidFill>
              </a:rPr>
              <a:t> and beam-beam effects</a:t>
            </a:r>
            <a:r>
              <a:rPr lang="en-US" b="1" dirty="0">
                <a:solidFill>
                  <a:srgbClr val="002060"/>
                </a:solidFill>
              </a:rPr>
              <a:t>.</a:t>
            </a:r>
          </a:p>
        </p:txBody>
      </p:sp>
    </p:spTree>
    <p:extLst>
      <p:ext uri="{BB962C8B-B14F-4D97-AF65-F5344CB8AC3E}">
        <p14:creationId xmlns:p14="http://schemas.microsoft.com/office/powerpoint/2010/main" val="19788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4</a:t>
            </a:fld>
            <a:endParaRPr lang="ru-R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B23A487-F8A0-459D-8EE6-11EAC7A9BBD3}"/>
                  </a:ext>
                </a:extLst>
              </p:cNvPr>
              <p:cNvSpPr txBox="1"/>
              <p:nvPr/>
            </p:nvSpPr>
            <p:spPr>
              <a:xfrm>
                <a:off x="265487" y="122322"/>
                <a:ext cx="8653806" cy="4003019"/>
              </a:xfrm>
              <a:prstGeom prst="rect">
                <a:avLst/>
              </a:prstGeom>
              <a:noFill/>
              <a:ln>
                <a:noFill/>
              </a:ln>
            </p:spPr>
            <p:txBody>
              <a:bodyPr wrap="square" rtlCol="0">
                <a:spAutoFit/>
              </a:bodyPr>
              <a:lstStyle/>
              <a:p>
                <a:pPr algn="ctr"/>
                <a:r>
                  <a:rPr lang="en-US" sz="2400" b="1" dirty="0">
                    <a:solidFill>
                      <a:srgbClr val="000066"/>
                    </a:solidFill>
                  </a:rPr>
                  <a:t>1. </a:t>
                </a:r>
                <a:r>
                  <a:rPr lang="en-US" sz="2400" b="1" dirty="0" err="1">
                    <a:solidFill>
                      <a:srgbClr val="000066"/>
                    </a:solidFill>
                  </a:rPr>
                  <a:t>Laslett</a:t>
                </a:r>
                <a:r>
                  <a:rPr lang="en-US" sz="2400" b="1" dirty="0">
                    <a:solidFill>
                      <a:srgbClr val="000066"/>
                    </a:solidFill>
                  </a:rPr>
                  <a:t> tune shift</a:t>
                </a:r>
              </a:p>
              <a:p>
                <a:pPr algn="just"/>
                <a:r>
                  <a:rPr lang="en-US" b="1" dirty="0">
                    <a:solidFill>
                      <a:srgbClr val="000066"/>
                    </a:solidFill>
                  </a:rPr>
                  <a:t>The charge density distribution of a Gaussian bunch of particles with charge </a:t>
                </a:r>
                <a:r>
                  <a:rPr lang="en-US" b="1" i="1" dirty="0">
                    <a:solidFill>
                      <a:srgbClr val="000066"/>
                    </a:solidFill>
                  </a:rPr>
                  <a:t>Ze</a:t>
                </a:r>
                <a:r>
                  <a:rPr lang="en-US" b="1" dirty="0">
                    <a:solidFill>
                      <a:srgbClr val="000066"/>
                    </a:solidFill>
                  </a:rPr>
                  <a:t> is described in the laboratory system by the formula </a:t>
                </a:r>
                <a:endParaRPr lang="ru-RU" b="1" dirty="0">
                  <a:solidFill>
                    <a:srgbClr val="000066"/>
                  </a:solidFill>
                </a:endParaRPr>
              </a:p>
              <a:p>
                <a:pPr algn="r"/>
                <a14:m>
                  <m:oMath xmlns:m="http://schemas.openxmlformats.org/officeDocument/2006/math">
                    <m:sSub>
                      <m:sSubPr>
                        <m:ctrlPr>
                          <a:rPr lang="ru-RU" b="1" i="1" smtClean="0">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𝝆</m:t>
                        </m:r>
                      </m:e>
                      <m:sub>
                        <m:r>
                          <a:rPr lang="ru-RU" b="1" i="1">
                            <a:solidFill>
                              <a:srgbClr val="000066"/>
                            </a:solidFill>
                            <a:latin typeface="Cambria Math" panose="02040503050406030204" pitchFamily="18" charset="0"/>
                          </a:rPr>
                          <m:t>𝒁</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𝒚</m:t>
                        </m:r>
                        <m:r>
                          <a:rPr lang="en-US"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𝒔</m:t>
                        </m:r>
                      </m:e>
                    </m:d>
                    <m:r>
                      <a:rPr lang="en-US"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𝒁𝒆</m:t>
                    </m:r>
                    <m:r>
                      <a:rPr lang="ru-RU" b="1" i="1">
                        <a:solidFill>
                          <a:srgbClr val="000066"/>
                        </a:solidFill>
                        <a:latin typeface="Cambria Math" panose="02040503050406030204" pitchFamily="18" charset="0"/>
                      </a:rPr>
                      <m:t>𝝆</m:t>
                    </m:r>
                    <m:d>
                      <m:dPr>
                        <m:ctrlPr>
                          <a:rPr lang="en-US"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𝒚</m:t>
                        </m:r>
                        <m:r>
                          <a:rPr lang="en-US"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𝒔</m:t>
                        </m:r>
                      </m:e>
                    </m:d>
                  </m:oMath>
                </a14:m>
                <a:r>
                  <a:rPr lang="en-US" sz="2000" b="1" dirty="0">
                    <a:solidFill>
                      <a:srgbClr val="000066"/>
                    </a:solidFill>
                  </a:rPr>
                  <a:t>  					 </a:t>
                </a:r>
                <a:r>
                  <a:rPr lang="en-US" b="1" dirty="0">
                    <a:solidFill>
                      <a:srgbClr val="000066"/>
                    </a:solidFill>
                  </a:rPr>
                  <a:t>(2.1)</a:t>
                </a:r>
              </a:p>
              <a:p>
                <a:pPr algn="just"/>
                <a:r>
                  <a:rPr lang="en-US" b="1" dirty="0">
                    <a:solidFill>
                      <a:srgbClr val="000066"/>
                    </a:solidFill>
                  </a:rPr>
                  <a:t>Here </a:t>
                </a:r>
                <a:r>
                  <a:rPr lang="ru-RU" b="1" i="1" dirty="0">
                    <a:solidFill>
                      <a:srgbClr val="000066"/>
                    </a:solidFill>
                    <a:sym typeface="Symbol" panose="05050102010706020507" pitchFamily="18" charset="2"/>
                  </a:rPr>
                  <a:t></a:t>
                </a:r>
                <a:r>
                  <a:rPr lang="en-US" b="1" dirty="0">
                    <a:solidFill>
                      <a:srgbClr val="000066"/>
                    </a:solidFill>
                  </a:rPr>
                  <a:t>(</a:t>
                </a:r>
                <a:r>
                  <a:rPr lang="en-US" b="1" i="1" dirty="0" err="1">
                    <a:solidFill>
                      <a:srgbClr val="000066"/>
                    </a:solidFill>
                  </a:rPr>
                  <a:t>x,y,s</a:t>
                </a:r>
                <a:r>
                  <a:rPr lang="en-US" b="1" dirty="0">
                    <a:solidFill>
                      <a:srgbClr val="000066"/>
                    </a:solidFill>
                  </a:rPr>
                  <a:t>) is the bunch particle density distribution. In what follows, we consider long bunches </a:t>
                </a:r>
                <a14:m>
                  <m:oMath xmlns:m="http://schemas.openxmlformats.org/officeDocument/2006/math">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sub>
                    </m:sSub>
                    <m:r>
                      <a:rPr lang="ru-RU" b="1" i="1">
                        <a:solidFill>
                          <a:srgbClr val="000066"/>
                        </a:solidFill>
                        <a:latin typeface="Cambria Math" panose="02040503050406030204" pitchFamily="18" charset="0"/>
                      </a:rPr>
                      <m:t>, </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𝒚</m:t>
                        </m:r>
                      </m:sub>
                    </m:sSub>
                  </m:oMath>
                </a14:m>
                <a:r>
                  <a:rPr lang="en-US" b="1" dirty="0">
                    <a:solidFill>
                      <a:srgbClr val="000066"/>
                    </a:solidFill>
                  </a:rPr>
                  <a:t> , for which the electric field of the </a:t>
                </a:r>
                <a:r>
                  <a:rPr lang="en-US" b="1" i="1" u="sng" dirty="0">
                    <a:solidFill>
                      <a:srgbClr val="000066"/>
                    </a:solidFill>
                  </a:rPr>
                  <a:t>Gaussian bunch</a:t>
                </a:r>
                <a:r>
                  <a:rPr lang="en-US" b="1" dirty="0">
                    <a:solidFill>
                      <a:srgbClr val="000066"/>
                    </a:solidFill>
                  </a:rPr>
                  <a:t> having an elliptical cross section with the </a:t>
                </a:r>
                <a:r>
                  <a:rPr lang="en-US" b="1" dirty="0" err="1">
                    <a:solidFill>
                      <a:srgbClr val="000066"/>
                    </a:solidFill>
                  </a:rPr>
                  <a:t>semiaxes</a:t>
                </a:r>
                <a:r>
                  <a:rPr lang="en-US" b="1" dirty="0">
                    <a:solidFill>
                      <a:srgbClr val="000066"/>
                    </a:solidFill>
                  </a:rPr>
                  <a:t> </a:t>
                </a:r>
                <a:r>
                  <a:rPr lang="ru-RU" b="1" i="1" dirty="0">
                    <a:solidFill>
                      <a:srgbClr val="000066"/>
                    </a:solidFill>
                    <a:sym typeface="Symbol" panose="05050102010706020507" pitchFamily="18" charset="2"/>
                  </a:rPr>
                  <a:t></a:t>
                </a:r>
                <a:r>
                  <a:rPr lang="en-US" b="1" i="1" baseline="-25000" dirty="0">
                    <a:solidFill>
                      <a:srgbClr val="000066"/>
                    </a:solidFill>
                  </a:rPr>
                  <a:t>x</a:t>
                </a:r>
                <a:r>
                  <a:rPr lang="en-US" b="1" dirty="0">
                    <a:solidFill>
                      <a:srgbClr val="000066"/>
                    </a:solidFill>
                  </a:rPr>
                  <a:t> and </a:t>
                </a:r>
                <a:r>
                  <a:rPr lang="ru-RU" b="1" i="1" dirty="0">
                    <a:solidFill>
                      <a:srgbClr val="000066"/>
                    </a:solidFill>
                    <a:sym typeface="Symbol" panose="05050102010706020507" pitchFamily="18" charset="2"/>
                  </a:rPr>
                  <a:t></a:t>
                </a:r>
                <a:r>
                  <a:rPr lang="en-US" b="1" i="1" baseline="-25000" dirty="0">
                    <a:solidFill>
                      <a:srgbClr val="000066"/>
                    </a:solidFill>
                  </a:rPr>
                  <a:t>y</a:t>
                </a:r>
                <a:r>
                  <a:rPr lang="en-US" b="1" dirty="0">
                    <a:solidFill>
                      <a:srgbClr val="000066"/>
                    </a:solidFill>
                  </a:rPr>
                  <a:t> in the region </a:t>
                </a:r>
                <a:r>
                  <a:rPr lang="en-US" b="1" i="1" dirty="0">
                    <a:solidFill>
                      <a:srgbClr val="000066"/>
                    </a:solidFill>
                    <a:latin typeface="Times New Roman" panose="02020603050405020304" pitchFamily="18" charset="0"/>
                    <a:cs typeface="Times New Roman" panose="02020603050405020304" pitchFamily="18" charset="0"/>
                  </a:rPr>
                  <a:t>x</a:t>
                </a:r>
                <a:r>
                  <a:rPr lang="en-US" b="1" dirty="0">
                    <a:solidFill>
                      <a:srgbClr val="000066"/>
                    </a:solidFill>
                  </a:rPr>
                  <a:t> </a:t>
                </a:r>
                <a:r>
                  <a:rPr lang="ru-RU" b="1" dirty="0">
                    <a:solidFill>
                      <a:srgbClr val="000066"/>
                    </a:solidFill>
                    <a:sym typeface="Symbol" panose="05050102010706020507" pitchFamily="18" charset="2"/>
                  </a:rPr>
                  <a:t></a:t>
                </a:r>
                <a:r>
                  <a:rPr lang="ru-RU" b="1" dirty="0">
                    <a:solidFill>
                      <a:srgbClr val="000066"/>
                    </a:solidFill>
                  </a:rPr>
                  <a:t> </a:t>
                </a:r>
                <a:r>
                  <a:rPr lang="ru-RU" b="1" i="1" dirty="0">
                    <a:solidFill>
                      <a:srgbClr val="000066"/>
                    </a:solidFill>
                    <a:sym typeface="Symbol" panose="05050102010706020507" pitchFamily="18" charset="2"/>
                  </a:rPr>
                  <a:t></a:t>
                </a:r>
                <a:r>
                  <a:rPr lang="en-US" b="1" i="1" baseline="-25000" dirty="0">
                    <a:solidFill>
                      <a:srgbClr val="000066"/>
                    </a:solidFill>
                  </a:rPr>
                  <a:t>x</a:t>
                </a:r>
                <a:r>
                  <a:rPr lang="en-US" b="1" dirty="0">
                    <a:solidFill>
                      <a:srgbClr val="000066"/>
                    </a:solidFill>
                  </a:rPr>
                  <a:t> and </a:t>
                </a:r>
                <a:r>
                  <a:rPr lang="en-US" b="1" i="1" dirty="0">
                    <a:solidFill>
                      <a:srgbClr val="000066"/>
                    </a:solidFill>
                    <a:latin typeface="Times New Roman" panose="02020603050405020304" pitchFamily="18" charset="0"/>
                    <a:cs typeface="Times New Roman" panose="02020603050405020304" pitchFamily="18" charset="0"/>
                  </a:rPr>
                  <a:t>y</a:t>
                </a:r>
                <a:r>
                  <a:rPr lang="en-US" b="1" dirty="0">
                    <a:solidFill>
                      <a:srgbClr val="000066"/>
                    </a:solidFill>
                    <a:sym typeface="Symbol" panose="05050102010706020507" pitchFamily="18" charset="2"/>
                  </a:rPr>
                  <a:t></a:t>
                </a:r>
                <a:r>
                  <a:rPr lang="ru-RU" b="1" i="1" dirty="0">
                    <a:solidFill>
                      <a:srgbClr val="000066"/>
                    </a:solidFill>
                    <a:sym typeface="Symbol" panose="05050102010706020507" pitchFamily="18" charset="2"/>
                  </a:rPr>
                  <a:t></a:t>
                </a:r>
                <a:r>
                  <a:rPr lang="en-US" b="1" i="1" baseline="-25000" dirty="0">
                    <a:solidFill>
                      <a:srgbClr val="000066"/>
                    </a:solidFill>
                  </a:rPr>
                  <a:t>y</a:t>
                </a:r>
                <a:r>
                  <a:rPr lang="en-US" b="1" dirty="0">
                    <a:solidFill>
                      <a:srgbClr val="000066"/>
                    </a:solidFill>
                  </a:rPr>
                  <a:t> is described by the formula</a:t>
                </a:r>
              </a:p>
              <a:p>
                <a:pPr algn="r"/>
                <a14:m>
                  <m:oMath xmlns:m="http://schemas.openxmlformats.org/officeDocument/2006/math">
                    <m:sSub>
                      <m:sSubPr>
                        <m:ctrlPr>
                          <a:rPr lang="ru-RU" b="1" i="1" smtClean="0">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𝑬</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𝒚</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𝒔</m:t>
                        </m:r>
                      </m:e>
                    </m:d>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𝟒</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𝝆</m:t>
                            </m:r>
                          </m:e>
                          <m:sub>
                            <m:r>
                              <a:rPr lang="ru-RU" b="1" i="1">
                                <a:solidFill>
                                  <a:srgbClr val="000066"/>
                                </a:solidFill>
                                <a:latin typeface="Cambria Math" panose="02040503050406030204" pitchFamily="18" charset="0"/>
                              </a:rPr>
                              <m:t>𝟎</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𝒔</m:t>
                            </m:r>
                          </m:e>
                        </m:d>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𝒙</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𝒚</m:t>
                            </m:r>
                          </m:sub>
                        </m:sSub>
                      </m:den>
                    </m:f>
                    <m:r>
                      <a:rPr lang="ru-RU" b="1" i="1">
                        <a:solidFill>
                          <a:srgbClr val="000066"/>
                        </a:solidFill>
                        <a:latin typeface="Cambria Math" panose="02040503050406030204" pitchFamily="18" charset="0"/>
                      </a:rPr>
                      <m:t>×</m:t>
                    </m:r>
                    <m:d>
                      <m:dPr>
                        <m:begChr m:val="{"/>
                        <m:endChr m:val=""/>
                        <m:ctrlPr>
                          <a:rPr lang="ru-RU" b="1" i="1">
                            <a:solidFill>
                              <a:srgbClr val="000066"/>
                            </a:solidFill>
                            <a:latin typeface="Cambria Math" panose="02040503050406030204" pitchFamily="18" charset="0"/>
                          </a:rPr>
                        </m:ctrlPr>
                      </m:dPr>
                      <m:e>
                        <m:m>
                          <m:mPr>
                            <m:mcs>
                              <m:mc>
                                <m:mcPr>
                                  <m:count m:val="2"/>
                                  <m:mcJc m:val="center"/>
                                </m:mcPr>
                              </m:mc>
                            </m:mcs>
                            <m:ctrlPr>
                              <a:rPr lang="ru-RU" b="1" i="1">
                                <a:solidFill>
                                  <a:srgbClr val="000066"/>
                                </a:solidFill>
                                <a:latin typeface="Cambria Math" panose="02040503050406030204" pitchFamily="18" charset="0"/>
                              </a:rPr>
                            </m:ctrlPr>
                          </m:mPr>
                          <m:mr>
                            <m:e>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𝒙</m:t>
                                  </m:r>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𝒙</m:t>
                                      </m:r>
                                    </m:sub>
                                  </m:sSub>
                                </m:den>
                              </m:f>
                              <m:r>
                                <a:rPr lang="ru-RU" b="1" i="1">
                                  <a:solidFill>
                                    <a:srgbClr val="000066"/>
                                  </a:solidFill>
                                  <a:latin typeface="Cambria Math" panose="02040503050406030204" pitchFamily="18" charset="0"/>
                                </a:rPr>
                                <m:t>,</m:t>
                              </m:r>
                            </m:e>
                            <m:e>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𝒄𝒐𝒎𝒑𝒐𝒏𝒆𝒏𝒕</m:t>
                              </m:r>
                              <m:r>
                                <a:rPr lang="ru-RU" b="1" i="1">
                                  <a:solidFill>
                                    <a:srgbClr val="000066"/>
                                  </a:solidFill>
                                  <a:latin typeface="Cambria Math" panose="02040503050406030204" pitchFamily="18" charset="0"/>
                                </a:rPr>
                                <m:t>,</m:t>
                              </m:r>
                            </m:e>
                          </m:mr>
                          <m:mr>
                            <m:e>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𝒚</m:t>
                                  </m:r>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𝒚</m:t>
                                      </m:r>
                                    </m:sub>
                                  </m:sSub>
                                </m:den>
                              </m:f>
                              <m:r>
                                <a:rPr lang="ru-RU" b="1" i="1">
                                  <a:solidFill>
                                    <a:srgbClr val="000066"/>
                                  </a:solidFill>
                                  <a:latin typeface="Cambria Math" panose="02040503050406030204" pitchFamily="18" charset="0"/>
                                </a:rPr>
                                <m:t>,</m:t>
                              </m:r>
                            </m:e>
                            <m:e>
                              <m:r>
                                <a:rPr lang="en-US"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𝒄𝒐𝒎𝒑𝒐𝒏𝒆𝒏𝒕</m:t>
                              </m:r>
                              <m:r>
                                <a:rPr lang="ru-RU" b="1" i="1">
                                  <a:solidFill>
                                    <a:srgbClr val="000066"/>
                                  </a:solidFill>
                                  <a:latin typeface="Cambria Math" panose="02040503050406030204" pitchFamily="18" charset="0"/>
                                </a:rPr>
                                <m:t>,</m:t>
                              </m:r>
                            </m:e>
                          </m:mr>
                        </m:m>
                      </m:e>
                    </m:d>
                  </m:oMath>
                </a14:m>
                <a:r>
                  <a:rPr lang="en-US" b="1" dirty="0">
                    <a:solidFill>
                      <a:srgbClr val="000066"/>
                    </a:solidFill>
                  </a:rPr>
                  <a:t>   </a:t>
                </a:r>
                <a14:m>
                  <m:oMath xmlns:m="http://schemas.openxmlformats.org/officeDocument/2006/math">
                    <m:sSub>
                      <m:sSubPr>
                        <m:ctrlPr>
                          <a:rPr lang="ru-RU" b="1" i="1" smtClean="0">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𝝆</m:t>
                        </m:r>
                      </m:e>
                      <m:sub>
                        <m:r>
                          <a:rPr lang="ru-RU" b="1" i="1">
                            <a:solidFill>
                              <a:srgbClr val="000066"/>
                            </a:solidFill>
                            <a:latin typeface="Cambria Math" panose="02040503050406030204" pitchFamily="18" charset="0"/>
                          </a:rPr>
                          <m:t>𝟎</m:t>
                        </m:r>
                      </m:sub>
                    </m:sSub>
                    <m:d>
                      <m:dPr>
                        <m:ctrlPr>
                          <a:rPr lang="ru-RU" b="1" i="1">
                            <a:solidFill>
                              <a:srgbClr val="000066"/>
                            </a:solidFill>
                            <a:latin typeface="Cambria Math" panose="02040503050406030204" pitchFamily="18" charset="0"/>
                          </a:rPr>
                        </m:ctrlPr>
                      </m:dPr>
                      <m:e>
                        <m:r>
                          <a:rPr lang="en-US" b="1" i="1">
                            <a:solidFill>
                              <a:srgbClr val="000066"/>
                            </a:solidFill>
                            <a:latin typeface="Cambria Math" panose="02040503050406030204" pitchFamily="18" charset="0"/>
                          </a:rPr>
                          <m:t>𝒔</m:t>
                        </m:r>
                      </m:e>
                    </m:d>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𝒁𝒆𝑵</m:t>
                        </m:r>
                      </m:num>
                      <m:den>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𝟐</m:t>
                            </m:r>
                            <m:r>
                              <a:rPr lang="ru-RU" b="1" i="1">
                                <a:solidFill>
                                  <a:srgbClr val="000066"/>
                                </a:solidFill>
                                <a:latin typeface="Cambria Math" panose="02040503050406030204" pitchFamily="18" charset="0"/>
                              </a:rPr>
                              <m:t>𝝅</m:t>
                            </m:r>
                          </m:e>
                        </m:rad>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𝒔</m:t>
                            </m:r>
                          </m:sub>
                        </m:sSub>
                      </m:den>
                    </m:f>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𝒆</m:t>
                        </m:r>
                      </m:e>
                      <m:sup>
                        <m:r>
                          <a:rPr lang="ru-RU" b="1" i="1">
                            <a:solidFill>
                              <a:srgbClr val="000066"/>
                            </a:solidFill>
                            <a:latin typeface="Cambria Math" panose="02040503050406030204" pitchFamily="18" charset="0"/>
                          </a:rPr>
                          <m:t>−</m:t>
                        </m:r>
                        <m:f>
                          <m:fPr>
                            <m:type m:val="lin"/>
                            <m:ctrlPr>
                              <a:rPr lang="ru-RU" b="1" i="1">
                                <a:solidFill>
                                  <a:srgbClr val="000066"/>
                                </a:solidFill>
                                <a:latin typeface="Cambria Math" panose="02040503050406030204" pitchFamily="18" charset="0"/>
                              </a:rPr>
                            </m:ctrlPr>
                          </m:fPr>
                          <m:num>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𝒔</m:t>
                                </m:r>
                              </m:e>
                              <m:sup>
                                <m:r>
                                  <a:rPr lang="ru-RU" b="1" i="1">
                                    <a:solidFill>
                                      <a:srgbClr val="000066"/>
                                    </a:solidFill>
                                    <a:latin typeface="Cambria Math" panose="02040503050406030204" pitchFamily="18" charset="0"/>
                                  </a:rPr>
                                  <m:t>𝟐</m:t>
                                </m:r>
                              </m:sup>
                            </m:sSup>
                          </m:num>
                          <m:den>
                            <m:r>
                              <a:rPr lang="ru-RU" b="1" i="1">
                                <a:solidFill>
                                  <a:srgbClr val="000066"/>
                                </a:solidFill>
                                <a:latin typeface="Cambria Math" panose="02040503050406030204" pitchFamily="18" charset="0"/>
                              </a:rPr>
                              <m:t>𝟐</m:t>
                            </m:r>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sub>
                              <m:sup>
                                <m:r>
                                  <a:rPr lang="ru-RU" b="1" i="1">
                                    <a:solidFill>
                                      <a:srgbClr val="000066"/>
                                    </a:solidFill>
                                    <a:latin typeface="Cambria Math" panose="02040503050406030204" pitchFamily="18" charset="0"/>
                                  </a:rPr>
                                  <m:t>𝟐</m:t>
                                </m:r>
                              </m:sup>
                            </m:sSubSup>
                          </m:den>
                        </m:f>
                      </m:sup>
                    </m:sSup>
                    <m:r>
                      <a:rPr lang="en-US" b="1" i="1" smtClean="0">
                        <a:solidFill>
                          <a:srgbClr val="000066"/>
                        </a:solidFill>
                        <a:latin typeface="Cambria Math" panose="02040503050406030204" pitchFamily="18" charset="0"/>
                      </a:rPr>
                      <m:t>,</m:t>
                    </m:r>
                  </m:oMath>
                </a14:m>
                <a:r>
                  <a:rPr lang="en-US" b="1" dirty="0">
                    <a:solidFill>
                      <a:srgbClr val="000066"/>
                    </a:solidFill>
                  </a:rPr>
                  <a:t>	       (2.2)</a:t>
                </a:r>
              </a:p>
              <a:p>
                <a:pPr algn="ctr"/>
                <a14:m>
                  <m:oMathPara xmlns:m="http://schemas.openxmlformats.org/officeDocument/2006/math">
                    <m:oMathParaPr>
                      <m:jc m:val="centerGroup"/>
                    </m:oMathParaPr>
                    <m:oMath xmlns:m="http://schemas.openxmlformats.org/officeDocument/2006/math">
                      <m:acc>
                        <m:accPr>
                          <m:chr m:val="⃗"/>
                          <m:ctrlPr>
                            <a:rPr lang="ru-RU" b="1" i="1" smtClean="0">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𝑩</m:t>
                          </m:r>
                        </m:e>
                      </m:acc>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num>
                        <m:den>
                          <m:r>
                            <a:rPr lang="ru-RU" b="1" i="1">
                              <a:solidFill>
                                <a:srgbClr val="000066"/>
                              </a:solidFill>
                              <a:latin typeface="Cambria Math" panose="02040503050406030204" pitchFamily="18" charset="0"/>
                            </a:rPr>
                            <m:t>𝒄</m:t>
                          </m:r>
                        </m:den>
                      </m:f>
                      <m:d>
                        <m:dPr>
                          <m:begChr m:val="["/>
                          <m:endChr m:val="]"/>
                          <m:ctrlPr>
                            <a:rPr lang="ru-RU" b="1" i="1">
                              <a:solidFill>
                                <a:srgbClr val="000066"/>
                              </a:solidFill>
                              <a:latin typeface="Cambria Math" panose="02040503050406030204" pitchFamily="18" charset="0"/>
                            </a:rPr>
                          </m:ctrlPr>
                        </m:d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𝒗</m:t>
                              </m:r>
                            </m:e>
                          </m:acc>
                          <m:r>
                            <a:rPr lang="ru-RU" b="1" i="1">
                              <a:solidFill>
                                <a:srgbClr val="000066"/>
                              </a:solidFill>
                              <a:latin typeface="Cambria Math" panose="02040503050406030204" pitchFamily="18" charset="0"/>
                            </a:rPr>
                            <m:t>,</m:t>
                          </m:r>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𝑬</m:t>
                              </m:r>
                            </m:e>
                          </m:acc>
                        </m:e>
                      </m:d>
                      <m:r>
                        <a:rPr lang="en-US" b="1" i="1" smtClean="0">
                          <a:solidFill>
                            <a:srgbClr val="000066"/>
                          </a:solidFill>
                          <a:latin typeface="Cambria Math" panose="02040503050406030204" pitchFamily="18" charset="0"/>
                        </a:rPr>
                        <m:t>  </m:t>
                      </m:r>
                      <m:r>
                        <a:rPr lang="ru-RU" b="1" i="1">
                          <a:latin typeface="Cambria Math" panose="02040503050406030204" pitchFamily="18" charset="0"/>
                        </a:rPr>
                        <m:t>.</m:t>
                      </m:r>
                    </m:oMath>
                  </m:oMathPara>
                </a14:m>
                <a:endParaRPr lang="en-US" b="1" dirty="0">
                  <a:solidFill>
                    <a:srgbClr val="000066"/>
                  </a:solidFill>
                </a:endParaRPr>
              </a:p>
            </p:txBody>
          </p:sp>
        </mc:Choice>
        <mc:Fallback xmlns="">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7" y="122322"/>
                <a:ext cx="8653806" cy="4003019"/>
              </a:xfrm>
              <a:prstGeom prst="rect">
                <a:avLst/>
              </a:prstGeom>
              <a:blipFill>
                <a:blip r:embed="rId2"/>
                <a:stretch>
                  <a:fillRect l="-634" t="-1218" r="-634"/>
                </a:stretch>
              </a:blipFill>
              <a:ln>
                <a:noFill/>
              </a:ln>
            </p:spPr>
            <p:txBody>
              <a:bodyPr/>
              <a:lstStyle/>
              <a:p>
                <a:r>
                  <a:rPr lang="ru-RU">
                    <a:noFill/>
                  </a:rPr>
                  <a:t> </a:t>
                </a:r>
              </a:p>
            </p:txBody>
          </p:sp>
        </mc:Fallback>
      </mc:AlternateContent>
      <p:sp>
        <p:nvSpPr>
          <p:cNvPr id="30" name="Дуга 29">
            <a:extLst>
              <a:ext uri="{FF2B5EF4-FFF2-40B4-BE49-F238E27FC236}">
                <a16:creationId xmlns:a16="http://schemas.microsoft.com/office/drawing/2014/main" id="{F1A23902-FBBF-4497-8C9E-3F5E9FD75A0E}"/>
              </a:ext>
            </a:extLst>
          </p:cNvPr>
          <p:cNvSpPr/>
          <p:nvPr/>
        </p:nvSpPr>
        <p:spPr>
          <a:xfrm rot="18327285">
            <a:off x="3693100" y="4433162"/>
            <a:ext cx="1798580" cy="2006201"/>
          </a:xfrm>
          <a:prstGeom prst="arc">
            <a:avLst>
              <a:gd name="adj1" fmla="val 16200000"/>
              <a:gd name="adj2" fmla="val 196491"/>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Овал 11">
            <a:extLst>
              <a:ext uri="{FF2B5EF4-FFF2-40B4-BE49-F238E27FC236}">
                <a16:creationId xmlns:a16="http://schemas.microsoft.com/office/drawing/2014/main" id="{5F108028-12AA-4DEC-8588-3F53AF6E1CA1}"/>
              </a:ext>
            </a:extLst>
          </p:cNvPr>
          <p:cNvSpPr/>
          <p:nvPr/>
        </p:nvSpPr>
        <p:spPr>
          <a:xfrm>
            <a:off x="346958" y="3807927"/>
            <a:ext cx="2333044" cy="107004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5" name="Группа 84">
            <a:extLst>
              <a:ext uri="{FF2B5EF4-FFF2-40B4-BE49-F238E27FC236}">
                <a16:creationId xmlns:a16="http://schemas.microsoft.com/office/drawing/2014/main" id="{64D48505-8796-4D45-84B3-64C56F4503BB}"/>
              </a:ext>
            </a:extLst>
          </p:cNvPr>
          <p:cNvGrpSpPr/>
          <p:nvPr/>
        </p:nvGrpSpPr>
        <p:grpSpPr>
          <a:xfrm>
            <a:off x="483907" y="3945795"/>
            <a:ext cx="2077805" cy="2137184"/>
            <a:chOff x="961256" y="3931800"/>
            <a:chExt cx="2077805" cy="2137184"/>
          </a:xfrm>
          <a:noFill/>
        </p:grpSpPr>
        <p:sp>
          <p:nvSpPr>
            <p:cNvPr id="23" name="Дуга 22">
              <a:extLst>
                <a:ext uri="{FF2B5EF4-FFF2-40B4-BE49-F238E27FC236}">
                  <a16:creationId xmlns:a16="http://schemas.microsoft.com/office/drawing/2014/main" id="{58A6F934-B9CA-479D-B515-2881D180D12C}"/>
                </a:ext>
              </a:extLst>
            </p:cNvPr>
            <p:cNvSpPr/>
            <p:nvPr/>
          </p:nvSpPr>
          <p:spPr>
            <a:xfrm rot="18941970">
              <a:off x="1498550" y="4066892"/>
              <a:ext cx="992836" cy="960490"/>
            </a:xfrm>
            <a:prstGeom prst="arc">
              <a:avLst/>
            </a:prstGeom>
            <a:grpFill/>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3" name="Дуга 52">
              <a:extLst>
                <a:ext uri="{FF2B5EF4-FFF2-40B4-BE49-F238E27FC236}">
                  <a16:creationId xmlns:a16="http://schemas.microsoft.com/office/drawing/2014/main" id="{85DC8490-2087-4D40-B9C8-C0E86DF933C8}"/>
                </a:ext>
              </a:extLst>
            </p:cNvPr>
            <p:cNvSpPr/>
            <p:nvPr/>
          </p:nvSpPr>
          <p:spPr>
            <a:xfrm rot="18941970">
              <a:off x="961256" y="3931800"/>
              <a:ext cx="2077805" cy="2137184"/>
            </a:xfrm>
            <a:prstGeom prst="arc">
              <a:avLst/>
            </a:prstGeom>
            <a:grpFill/>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84" name="Группа 83">
              <a:extLst>
                <a:ext uri="{FF2B5EF4-FFF2-40B4-BE49-F238E27FC236}">
                  <a16:creationId xmlns:a16="http://schemas.microsoft.com/office/drawing/2014/main" id="{5A9327BB-E3A4-4DF4-8294-19536F4D9CC8}"/>
                </a:ext>
              </a:extLst>
            </p:cNvPr>
            <p:cNvGrpSpPr/>
            <p:nvPr/>
          </p:nvGrpSpPr>
          <p:grpSpPr>
            <a:xfrm>
              <a:off x="1260198" y="3967147"/>
              <a:ext cx="1466954" cy="743644"/>
              <a:chOff x="1260198" y="3967147"/>
              <a:chExt cx="1466954" cy="743644"/>
            </a:xfrm>
            <a:grpFill/>
          </p:grpSpPr>
          <p:sp>
            <p:nvSpPr>
              <p:cNvPr id="22" name="Овал 21">
                <a:extLst>
                  <a:ext uri="{FF2B5EF4-FFF2-40B4-BE49-F238E27FC236}">
                    <a16:creationId xmlns:a16="http://schemas.microsoft.com/office/drawing/2014/main" id="{1F27D7EB-D57D-4124-953C-FCC27F085478}"/>
                  </a:ext>
                </a:extLst>
              </p:cNvPr>
              <p:cNvSpPr/>
              <p:nvPr/>
            </p:nvSpPr>
            <p:spPr>
              <a:xfrm>
                <a:off x="1573453" y="4076887"/>
                <a:ext cx="787940" cy="52279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extLst>
                  <a:ext uri="{FF2B5EF4-FFF2-40B4-BE49-F238E27FC236}">
                    <a16:creationId xmlns:a16="http://schemas.microsoft.com/office/drawing/2014/main" id="{F1D91DC9-E849-432B-B8D4-EE77087BD56C}"/>
                  </a:ext>
                </a:extLst>
              </p:cNvPr>
              <p:cNvSpPr/>
              <p:nvPr/>
            </p:nvSpPr>
            <p:spPr>
              <a:xfrm>
                <a:off x="1260198" y="3967147"/>
                <a:ext cx="1466954" cy="74364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088BD03-949A-492B-9E7E-2BADC1BC958F}"/>
                      </a:ext>
                    </a:extLst>
                  </p:cNvPr>
                  <p:cNvSpPr txBox="1"/>
                  <p:nvPr/>
                </p:nvSpPr>
                <p:spPr>
                  <a:xfrm>
                    <a:off x="1302046" y="4010989"/>
                    <a:ext cx="532850" cy="402931"/>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𝑩</m:t>
                              </m:r>
                            </m:e>
                          </m:acc>
                        </m:oMath>
                      </m:oMathPara>
                    </a14:m>
                    <a:endParaRPr lang="ru-RU" b="1" dirty="0"/>
                  </a:p>
                </p:txBody>
              </p:sp>
            </mc:Choice>
            <mc:Fallback xmlns="">
              <p:sp>
                <p:nvSpPr>
                  <p:cNvPr id="24" name="TextBox 23">
                    <a:extLst>
                      <a:ext uri="{FF2B5EF4-FFF2-40B4-BE49-F238E27FC236}">
                        <a16:creationId xmlns:a16="http://schemas.microsoft.com/office/drawing/2014/main" id="{E088BD03-949A-492B-9E7E-2BADC1BC958F}"/>
                      </a:ext>
                    </a:extLst>
                  </p:cNvPr>
                  <p:cNvSpPr txBox="1">
                    <a:spLocks noRot="1" noChangeAspect="1" noMove="1" noResize="1" noEditPoints="1" noAdjustHandles="1" noChangeArrowheads="1" noChangeShapeType="1" noTextEdit="1"/>
                  </p:cNvSpPr>
                  <p:nvPr/>
                </p:nvSpPr>
                <p:spPr>
                  <a:xfrm>
                    <a:off x="1302046" y="4010989"/>
                    <a:ext cx="532850" cy="402931"/>
                  </a:xfrm>
                  <a:prstGeom prst="rect">
                    <a:avLst/>
                  </a:prstGeom>
                  <a:blipFill>
                    <a:blip r:embed="rId3"/>
                    <a:stretch>
                      <a:fillRect/>
                    </a:stretch>
                  </a:blipFill>
                </p:spPr>
                <p:txBody>
                  <a:bodyPr/>
                  <a:lstStyle/>
                  <a:p>
                    <a:r>
                      <a:rPr lang="ru-RU">
                        <a:noFill/>
                      </a:rPr>
                      <a:t> </a:t>
                    </a:r>
                  </a:p>
                </p:txBody>
              </p:sp>
            </mc:Fallback>
          </mc:AlternateContent>
        </p:grpSp>
      </p:grpSp>
      <p:grpSp>
        <p:nvGrpSpPr>
          <p:cNvPr id="86" name="Группа 85">
            <a:extLst>
              <a:ext uri="{FF2B5EF4-FFF2-40B4-BE49-F238E27FC236}">
                <a16:creationId xmlns:a16="http://schemas.microsoft.com/office/drawing/2014/main" id="{CFF350E7-CEB8-45FF-92A0-065C1003245B}"/>
              </a:ext>
            </a:extLst>
          </p:cNvPr>
          <p:cNvGrpSpPr/>
          <p:nvPr/>
        </p:nvGrpSpPr>
        <p:grpSpPr>
          <a:xfrm>
            <a:off x="946379" y="3384976"/>
            <a:ext cx="1135850" cy="1857087"/>
            <a:chOff x="239775" y="4707622"/>
            <a:chExt cx="1135850" cy="1857087"/>
          </a:xfrm>
        </p:grpSpPr>
        <p:cxnSp>
          <p:nvCxnSpPr>
            <p:cNvPr id="72" name="Прямая со стрелкой 71">
              <a:extLst>
                <a:ext uri="{FF2B5EF4-FFF2-40B4-BE49-F238E27FC236}">
                  <a16:creationId xmlns:a16="http://schemas.microsoft.com/office/drawing/2014/main" id="{B8F52726-FBCF-4C5A-8353-F2CF18D1C695}"/>
                </a:ext>
              </a:extLst>
            </p:cNvPr>
            <p:cNvCxnSpPr/>
            <p:nvPr/>
          </p:nvCxnSpPr>
          <p:spPr>
            <a:xfrm flipV="1">
              <a:off x="803561" y="4707622"/>
              <a:ext cx="0" cy="9459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a:extLst>
                <a:ext uri="{FF2B5EF4-FFF2-40B4-BE49-F238E27FC236}">
                  <a16:creationId xmlns:a16="http://schemas.microsoft.com/office/drawing/2014/main" id="{DC7CC52C-548D-4918-8068-DBAB132C190B}"/>
                </a:ext>
              </a:extLst>
            </p:cNvPr>
            <p:cNvCxnSpPr/>
            <p:nvPr/>
          </p:nvCxnSpPr>
          <p:spPr>
            <a:xfrm flipV="1">
              <a:off x="810046" y="5618780"/>
              <a:ext cx="0" cy="945929"/>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a:extLst>
                <a:ext uri="{FF2B5EF4-FFF2-40B4-BE49-F238E27FC236}">
                  <a16:creationId xmlns:a16="http://schemas.microsoft.com/office/drawing/2014/main" id="{94061E2C-5CC5-4D5E-9E5D-35F0F5B76AD2}"/>
                </a:ext>
              </a:extLst>
            </p:cNvPr>
            <p:cNvCxnSpPr>
              <a:cxnSpLocks/>
            </p:cNvCxnSpPr>
            <p:nvPr/>
          </p:nvCxnSpPr>
          <p:spPr>
            <a:xfrm>
              <a:off x="800214" y="5637385"/>
              <a:ext cx="346912" cy="5162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0BBA766-7DB0-43C0-9C5A-0B869345A532}"/>
                    </a:ext>
                  </a:extLst>
                </p:cNvPr>
                <p:cNvSpPr txBox="1"/>
                <p:nvPr/>
              </p:nvSpPr>
              <p:spPr>
                <a:xfrm>
                  <a:off x="800214" y="4833887"/>
                  <a:ext cx="20621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𝑬</m:t>
                            </m:r>
                          </m:e>
                        </m:acc>
                      </m:oMath>
                    </m:oMathPara>
                  </a14:m>
                  <a:endParaRPr lang="ru-RU" b="1" dirty="0"/>
                </a:p>
              </p:txBody>
            </p:sp>
          </mc:Choice>
          <mc:Fallback xmlns="">
            <p:sp>
              <p:nvSpPr>
                <p:cNvPr id="75" name="TextBox 74">
                  <a:extLst>
                    <a:ext uri="{FF2B5EF4-FFF2-40B4-BE49-F238E27FC236}">
                      <a16:creationId xmlns:a16="http://schemas.microsoft.com/office/drawing/2014/main" id="{10BBA766-7DB0-43C0-9C5A-0B869345A532}"/>
                    </a:ext>
                  </a:extLst>
                </p:cNvPr>
                <p:cNvSpPr txBox="1">
                  <a:spLocks noRot="1" noChangeAspect="1" noMove="1" noResize="1" noEditPoints="1" noAdjustHandles="1" noChangeArrowheads="1" noChangeShapeType="1" noTextEdit="1"/>
                </p:cNvSpPr>
                <p:nvPr/>
              </p:nvSpPr>
              <p:spPr>
                <a:xfrm>
                  <a:off x="800214" y="4833887"/>
                  <a:ext cx="206210" cy="310598"/>
                </a:xfrm>
                <a:prstGeom prst="rect">
                  <a:avLst/>
                </a:prstGeom>
                <a:blipFill>
                  <a:blip r:embed="rId4"/>
                  <a:stretch>
                    <a:fillRect l="-23529" r="-29412" b="-5882"/>
                  </a:stretch>
                </a:blipFill>
              </p:spPr>
              <p:txBody>
                <a:bodyPr/>
                <a:lstStyle/>
                <a:p>
                  <a:r>
                    <a:rPr lang="ru-RU">
                      <a:noFill/>
                    </a:rPr>
                    <a:t> </a:t>
                  </a:r>
                </a:p>
              </p:txBody>
            </p:sp>
          </mc:Fallback>
        </mc:AlternateContent>
        <p:cxnSp>
          <p:nvCxnSpPr>
            <p:cNvPr id="79" name="Прямая со стрелкой 78">
              <a:extLst>
                <a:ext uri="{FF2B5EF4-FFF2-40B4-BE49-F238E27FC236}">
                  <a16:creationId xmlns:a16="http://schemas.microsoft.com/office/drawing/2014/main" id="{FEF5BE3B-DA2C-4438-A9F2-668270F68306}"/>
                </a:ext>
              </a:extLst>
            </p:cNvPr>
            <p:cNvCxnSpPr>
              <a:cxnSpLocks/>
            </p:cNvCxnSpPr>
            <p:nvPr/>
          </p:nvCxnSpPr>
          <p:spPr>
            <a:xfrm flipV="1">
              <a:off x="784107" y="5641402"/>
              <a:ext cx="563079" cy="17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a:extLst>
                <a:ext uri="{FF2B5EF4-FFF2-40B4-BE49-F238E27FC236}">
                  <a16:creationId xmlns:a16="http://schemas.microsoft.com/office/drawing/2014/main" id="{AB38FDC8-3D7E-4A39-8DF1-4516B37DBC33}"/>
                </a:ext>
              </a:extLst>
            </p:cNvPr>
            <p:cNvCxnSpPr>
              <a:cxnSpLocks/>
            </p:cNvCxnSpPr>
            <p:nvPr/>
          </p:nvCxnSpPr>
          <p:spPr>
            <a:xfrm flipV="1">
              <a:off x="265925" y="5661587"/>
              <a:ext cx="563079" cy="179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a:extLst>
                <a:ext uri="{FF2B5EF4-FFF2-40B4-BE49-F238E27FC236}">
                  <a16:creationId xmlns:a16="http://schemas.microsoft.com/office/drawing/2014/main" id="{7F945B69-D3E7-471C-9EFC-9CACC4097281}"/>
                </a:ext>
              </a:extLst>
            </p:cNvPr>
            <p:cNvCxnSpPr>
              <a:cxnSpLocks/>
            </p:cNvCxnSpPr>
            <p:nvPr/>
          </p:nvCxnSpPr>
          <p:spPr>
            <a:xfrm flipV="1">
              <a:off x="239775" y="5655732"/>
              <a:ext cx="565579" cy="261871"/>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a:extLst>
                <a:ext uri="{FF2B5EF4-FFF2-40B4-BE49-F238E27FC236}">
                  <a16:creationId xmlns:a16="http://schemas.microsoft.com/office/drawing/2014/main" id="{7514A198-E04A-4D5B-AD43-73FA167E318B}"/>
                </a:ext>
              </a:extLst>
            </p:cNvPr>
            <p:cNvCxnSpPr>
              <a:cxnSpLocks/>
            </p:cNvCxnSpPr>
            <p:nvPr/>
          </p:nvCxnSpPr>
          <p:spPr>
            <a:xfrm>
              <a:off x="453301" y="5144339"/>
              <a:ext cx="346912" cy="516247"/>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a:extLst>
                <a:ext uri="{FF2B5EF4-FFF2-40B4-BE49-F238E27FC236}">
                  <a16:creationId xmlns:a16="http://schemas.microsoft.com/office/drawing/2014/main" id="{3B6B27A4-80A4-4C88-A719-E8FCB4431671}"/>
                </a:ext>
              </a:extLst>
            </p:cNvPr>
            <p:cNvCxnSpPr>
              <a:cxnSpLocks/>
            </p:cNvCxnSpPr>
            <p:nvPr/>
          </p:nvCxnSpPr>
          <p:spPr>
            <a:xfrm flipV="1">
              <a:off x="810046" y="5375513"/>
              <a:ext cx="565579" cy="2618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Группа 90">
            <a:extLst>
              <a:ext uri="{FF2B5EF4-FFF2-40B4-BE49-F238E27FC236}">
                <a16:creationId xmlns:a16="http://schemas.microsoft.com/office/drawing/2014/main" id="{5924E916-D1FF-4230-9CB5-4293B2383F26}"/>
              </a:ext>
            </a:extLst>
          </p:cNvPr>
          <p:cNvGrpSpPr/>
          <p:nvPr/>
        </p:nvGrpSpPr>
        <p:grpSpPr>
          <a:xfrm>
            <a:off x="264999" y="4128854"/>
            <a:ext cx="8653806" cy="2541504"/>
            <a:chOff x="264999" y="4128854"/>
            <a:chExt cx="8653806" cy="2541504"/>
          </a:xfrm>
        </p:grpSpPr>
        <mc:AlternateContent xmlns:mc="http://schemas.openxmlformats.org/markup-compatibility/2006" xmlns:a14="http://schemas.microsoft.com/office/drawing/2010/main">
          <mc:Choice Requires="a14">
            <p:sp>
              <p:nvSpPr>
                <p:cNvPr id="49" name="Прямоугольник 48">
                  <a:extLst>
                    <a:ext uri="{FF2B5EF4-FFF2-40B4-BE49-F238E27FC236}">
                      <a16:creationId xmlns:a16="http://schemas.microsoft.com/office/drawing/2014/main" id="{F5B1444A-1555-4257-B9C5-BE5C444D6209}"/>
                    </a:ext>
                  </a:extLst>
                </p:cNvPr>
                <p:cNvSpPr/>
                <p:nvPr/>
              </p:nvSpPr>
              <p:spPr>
                <a:xfrm>
                  <a:off x="3329739" y="4498186"/>
                  <a:ext cx="4733925" cy="506870"/>
                </a:xfrm>
                <a:prstGeom prst="rect">
                  <a:avLst/>
                </a:prstGeom>
              </p:spPr>
              <p:txBody>
                <a:bodyPr wrap="none">
                  <a:spAutoFit/>
                </a:bodyPr>
                <a:lstStyle/>
                <a:p>
                  <a14:m>
                    <m:oMath xmlns:m="http://schemas.openxmlformats.org/officeDocument/2006/math">
                      <m:acc>
                        <m:accPr>
                          <m:chr m:val="⃗"/>
                          <m:ctrlPr>
                            <a:rPr lang="ru-RU" b="1" i="1" smtClean="0">
                              <a:solidFill>
                                <a:srgbClr val="000066"/>
                              </a:solidFill>
                              <a:latin typeface="Cambria Math" panose="02040503050406030204" pitchFamily="18" charset="0"/>
                            </a:rPr>
                          </m:ctrlPr>
                        </m:accPr>
                        <m:e>
                          <m:r>
                            <a:rPr lang="ru-RU" b="1">
                              <a:solidFill>
                                <a:srgbClr val="000066"/>
                              </a:solidFill>
                              <a:latin typeface="Cambria Math" panose="02040503050406030204" pitchFamily="18" charset="0"/>
                            </a:rPr>
                            <m:t>𝐅</m:t>
                          </m:r>
                        </m:e>
                      </m:acc>
                      <m:r>
                        <a:rPr lang="ru-RU" b="0" i="0">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𝒁𝒆</m:t>
                      </m:r>
                      <m:d>
                        <m:dPr>
                          <m:ctrlPr>
                            <a:rPr lang="ru-RU" b="1" i="1">
                              <a:solidFill>
                                <a:srgbClr val="000066"/>
                              </a:solidFill>
                              <a:latin typeface="Cambria Math" panose="02040503050406030204" pitchFamily="18" charset="0"/>
                            </a:rPr>
                          </m:ctrlPr>
                        </m:dPr>
                        <m:e>
                          <m:acc>
                            <m:accPr>
                              <m:chr m:val="⃗"/>
                              <m:ctrlPr>
                                <a:rPr lang="ru-RU" b="1" i="1">
                                  <a:solidFill>
                                    <a:srgbClr val="000066"/>
                                  </a:solidFill>
                                  <a:latin typeface="Cambria Math" panose="02040503050406030204" pitchFamily="18" charset="0"/>
                                </a:rPr>
                              </m:ctrlPr>
                            </m:accPr>
                            <m:e>
                              <m:r>
                                <a:rPr lang="ru-RU" b="1" i="0">
                                  <a:solidFill>
                                    <a:srgbClr val="000066"/>
                                  </a:solidFill>
                                  <a:latin typeface="Cambria Math" panose="02040503050406030204" pitchFamily="18" charset="0"/>
                                </a:rPr>
                                <m:t>𝐄</m:t>
                              </m:r>
                            </m:e>
                          </m:acc>
                          <m:r>
                            <a:rPr lang="ru-RU" b="0" i="0">
                              <a:solidFill>
                                <a:srgbClr val="000066"/>
                              </a:solidFill>
                              <a:latin typeface="Cambria Math" panose="02040503050406030204" pitchFamily="18" charset="0"/>
                            </a:rPr>
                            <m:t>+</m:t>
                          </m:r>
                          <m:f>
                            <m:fPr>
                              <m:ctrlPr>
                                <a:rPr lang="ru-RU" b="0" i="1">
                                  <a:solidFill>
                                    <a:srgbClr val="000066"/>
                                  </a:solidFill>
                                  <a:latin typeface="Cambria Math" panose="02040503050406030204" pitchFamily="18" charset="0"/>
                                </a:rPr>
                              </m:ctrlPr>
                            </m:fPr>
                            <m:num>
                              <m:r>
                                <a:rPr lang="ru-RU" b="0" i="0">
                                  <a:solidFill>
                                    <a:srgbClr val="000066"/>
                                  </a:solidFill>
                                  <a:latin typeface="Cambria Math" panose="02040503050406030204" pitchFamily="18" charset="0"/>
                                </a:rPr>
                                <m:t>1</m:t>
                              </m:r>
                            </m:num>
                            <m:den>
                              <m:r>
                                <a:rPr lang="ru-RU" b="1" i="1">
                                  <a:solidFill>
                                    <a:srgbClr val="000066"/>
                                  </a:solidFill>
                                  <a:latin typeface="Cambria Math" panose="02040503050406030204" pitchFamily="18" charset="0"/>
                                </a:rPr>
                                <m:t>𝒄</m:t>
                              </m:r>
                            </m:den>
                          </m:f>
                          <m:d>
                            <m:dPr>
                              <m:begChr m:val="["/>
                              <m:endChr m:val="]"/>
                              <m:ctrlPr>
                                <a:rPr lang="ru-RU" b="0" i="1">
                                  <a:solidFill>
                                    <a:srgbClr val="000066"/>
                                  </a:solidFill>
                                  <a:latin typeface="Cambria Math" panose="02040503050406030204" pitchFamily="18" charset="0"/>
                                </a:rPr>
                              </m:ctrlPr>
                            </m:dPr>
                            <m:e>
                              <m:acc>
                                <m:accPr>
                                  <m:chr m:val="⃗"/>
                                  <m:ctrlPr>
                                    <a:rPr lang="ru-RU" b="0" i="1">
                                      <a:solidFill>
                                        <a:srgbClr val="000066"/>
                                      </a:solidFill>
                                      <a:latin typeface="Cambria Math" panose="02040503050406030204" pitchFamily="18" charset="0"/>
                                    </a:rPr>
                                  </m:ctrlPr>
                                </m:accPr>
                                <m:e>
                                  <m:r>
                                    <a:rPr lang="ru-RU" b="1" i="0">
                                      <a:solidFill>
                                        <a:srgbClr val="000066"/>
                                      </a:solidFill>
                                      <a:latin typeface="Cambria Math" panose="02040503050406030204" pitchFamily="18" charset="0"/>
                                    </a:rPr>
                                    <m:t>𝐯</m:t>
                                  </m:r>
                                </m:e>
                              </m:acc>
                              <m:r>
                                <a:rPr lang="ru-RU" b="0" i="0">
                                  <a:solidFill>
                                    <a:srgbClr val="000066"/>
                                  </a:solidFill>
                                  <a:latin typeface="Cambria Math" panose="02040503050406030204" pitchFamily="18" charset="0"/>
                                </a:rPr>
                                <m:t>, </m:t>
                              </m:r>
                              <m:acc>
                                <m:accPr>
                                  <m:chr m:val="⃗"/>
                                  <m:ctrlPr>
                                    <a:rPr lang="ru-RU" b="0" i="1">
                                      <a:solidFill>
                                        <a:srgbClr val="000066"/>
                                      </a:solidFill>
                                      <a:latin typeface="Cambria Math" panose="02040503050406030204" pitchFamily="18" charset="0"/>
                                    </a:rPr>
                                  </m:ctrlPr>
                                </m:accPr>
                                <m:e>
                                  <m:r>
                                    <a:rPr lang="ru-RU" b="1" i="0">
                                      <a:solidFill>
                                        <a:srgbClr val="000066"/>
                                      </a:solidFill>
                                      <a:latin typeface="Cambria Math" panose="02040503050406030204" pitchFamily="18" charset="0"/>
                                    </a:rPr>
                                    <m:t>𝐁</m:t>
                                  </m:r>
                                </m:e>
                              </m:acc>
                            </m:e>
                          </m:d>
                        </m:e>
                      </m:d>
                      <m:r>
                        <a:rPr lang="ru-RU" b="0" i="0">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𝒁𝒆</m:t>
                      </m:r>
                      <m:d>
                        <m:dPr>
                          <m:ctrlPr>
                            <a:rPr lang="ru-RU" b="1" i="1" smtClean="0">
                              <a:solidFill>
                                <a:srgbClr val="000066"/>
                              </a:solidFill>
                              <a:latin typeface="Cambria Math" panose="02040503050406030204" pitchFamily="18" charset="0"/>
                            </a:rPr>
                          </m:ctrlPr>
                        </m:dPr>
                        <m:e>
                          <m:acc>
                            <m:accPr>
                              <m:chr m:val="⃗"/>
                              <m:ctrlPr>
                                <a:rPr lang="ru-RU" b="1" i="1">
                                  <a:solidFill>
                                    <a:srgbClr val="000066"/>
                                  </a:solidFill>
                                  <a:latin typeface="Cambria Math" panose="02040503050406030204" pitchFamily="18" charset="0"/>
                                </a:rPr>
                              </m:ctrlPr>
                            </m:accPr>
                            <m:e>
                              <m:r>
                                <a:rPr lang="ru-RU" b="1" i="0">
                                  <a:solidFill>
                                    <a:srgbClr val="000066"/>
                                  </a:solidFill>
                                  <a:latin typeface="Cambria Math" panose="02040503050406030204" pitchFamily="18" charset="0"/>
                                </a:rPr>
                                <m:t>𝐄</m:t>
                              </m:r>
                            </m:e>
                          </m:acc>
                          <m:r>
                            <a:rPr lang="ru-RU" b="1" i="0">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𝜷</m:t>
                              </m:r>
                            </m:e>
                            <m:sup>
                              <m:r>
                                <a:rPr lang="ru-RU" b="1" i="0">
                                  <a:solidFill>
                                    <a:srgbClr val="000066"/>
                                  </a:solidFill>
                                  <a:latin typeface="Cambria Math" panose="02040503050406030204" pitchFamily="18" charset="0"/>
                                </a:rPr>
                                <m:t>𝟐</m:t>
                              </m:r>
                            </m:sup>
                          </m:sSup>
                          <m:sSub>
                            <m:sSubPr>
                              <m:ctrlPr>
                                <a:rPr lang="ru-RU" b="1"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𝑬</m:t>
                                  </m:r>
                                </m:e>
                              </m:acc>
                            </m:e>
                            <m:sub>
                              <m:r>
                                <a:rPr lang="ru-RU" b="1" i="0">
                                  <a:solidFill>
                                    <a:srgbClr val="000066"/>
                                  </a:solidFill>
                                  <a:latin typeface="Cambria Math" panose="02040503050406030204" pitchFamily="18" charset="0"/>
                                </a:rPr>
                                <m:t>⊥</m:t>
                              </m:r>
                            </m:sub>
                          </m:sSub>
                        </m:e>
                      </m:d>
                    </m:oMath>
                  </a14:m>
                  <a:r>
                    <a:rPr lang="en-US" b="1" dirty="0">
                      <a:solidFill>
                        <a:srgbClr val="000066"/>
                      </a:solidFill>
                    </a:rPr>
                    <a:t> ,    (2.3)</a:t>
                  </a:r>
                  <a:endParaRPr lang="ru-RU" b="1" dirty="0"/>
                </a:p>
              </p:txBody>
            </p:sp>
          </mc:Choice>
          <mc:Fallback xmlns="">
            <p:sp>
              <p:nvSpPr>
                <p:cNvPr id="49" name="Прямоугольник 48">
                  <a:extLst>
                    <a:ext uri="{FF2B5EF4-FFF2-40B4-BE49-F238E27FC236}">
                      <a16:creationId xmlns:a16="http://schemas.microsoft.com/office/drawing/2014/main" id="{F5B1444A-1555-4257-B9C5-BE5C444D6209}"/>
                    </a:ext>
                  </a:extLst>
                </p:cNvPr>
                <p:cNvSpPr>
                  <a:spLocks noRot="1" noChangeAspect="1" noMove="1" noResize="1" noEditPoints="1" noAdjustHandles="1" noChangeArrowheads="1" noChangeShapeType="1" noTextEdit="1"/>
                </p:cNvSpPr>
                <p:nvPr/>
              </p:nvSpPr>
              <p:spPr>
                <a:xfrm>
                  <a:off x="3329739" y="4498186"/>
                  <a:ext cx="4733925" cy="506870"/>
                </a:xfrm>
                <a:prstGeom prst="rect">
                  <a:avLst/>
                </a:prstGeom>
                <a:blipFill>
                  <a:blip r:embed="rId5"/>
                  <a:stretch>
                    <a:fillRect t="-10843" r="-257" b="-6024"/>
                  </a:stretch>
                </a:blipFill>
              </p:spPr>
              <p:txBody>
                <a:bodyPr/>
                <a:lstStyle/>
                <a:p>
                  <a:r>
                    <a:rPr lang="ru-RU">
                      <a:noFill/>
                    </a:rPr>
                    <a:t> </a:t>
                  </a:r>
                </a:p>
              </p:txBody>
            </p:sp>
          </mc:Fallback>
        </mc:AlternateContent>
        <p:sp>
          <p:nvSpPr>
            <p:cNvPr id="50" name="TextBox 49">
              <a:extLst>
                <a:ext uri="{FF2B5EF4-FFF2-40B4-BE49-F238E27FC236}">
                  <a16:creationId xmlns:a16="http://schemas.microsoft.com/office/drawing/2014/main" id="{51FEF91F-8DDC-43E6-B8E9-28902CE3E44C}"/>
                </a:ext>
              </a:extLst>
            </p:cNvPr>
            <p:cNvSpPr txBox="1"/>
            <p:nvPr/>
          </p:nvSpPr>
          <p:spPr>
            <a:xfrm>
              <a:off x="3285811" y="4128854"/>
              <a:ext cx="4428299" cy="369332"/>
            </a:xfrm>
            <a:prstGeom prst="rect">
              <a:avLst/>
            </a:prstGeom>
            <a:noFill/>
          </p:spPr>
          <p:txBody>
            <a:bodyPr wrap="square" rtlCol="0">
              <a:spAutoFit/>
            </a:bodyPr>
            <a:lstStyle/>
            <a:p>
              <a:r>
                <a:rPr lang="en-US" b="1" dirty="0">
                  <a:solidFill>
                    <a:srgbClr val="000066"/>
                  </a:solidFill>
                </a:rPr>
                <a:t>The Lorenz force can be written as follows:</a:t>
              </a:r>
              <a:endParaRPr lang="ru-RU" b="1" dirty="0">
                <a:solidFill>
                  <a:srgbClr val="000066"/>
                </a:solidFill>
              </a:endParaRP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03AD76D5-C0B6-44CE-86A4-A4F0AB11A899}"/>
                    </a:ext>
                  </a:extLst>
                </p:cNvPr>
                <p:cNvSpPr txBox="1"/>
                <p:nvPr/>
              </p:nvSpPr>
              <p:spPr>
                <a:xfrm>
                  <a:off x="4010103" y="5345286"/>
                  <a:ext cx="2979713" cy="7243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66"/>
                            </a:solidFill>
                            <a:latin typeface="Cambria Math" panose="02040503050406030204" pitchFamily="18" charset="0"/>
                          </a:rPr>
                          <m:t>𝜸</m:t>
                        </m:r>
                        <m:r>
                          <a:rPr lang="en-US" b="1" i="1" smtClean="0">
                            <a:solidFill>
                              <a:srgbClr val="000066"/>
                            </a:solidFill>
                            <a:latin typeface="Cambria Math" panose="02040503050406030204" pitchFamily="18" charset="0"/>
                          </a:rPr>
                          <m:t>𝑴</m:t>
                        </m:r>
                        <m:d>
                          <m:dPr>
                            <m:begChr m:val="["/>
                            <m:endChr m:val="]"/>
                            <m:ctrlPr>
                              <a:rPr lang="ru-RU" b="1" i="1">
                                <a:solidFill>
                                  <a:srgbClr val="000066"/>
                                </a:solidFill>
                                <a:latin typeface="Cambria Math" panose="02040503050406030204" pitchFamily="18" charset="0"/>
                              </a:rPr>
                            </m:ctrlPr>
                          </m:dPr>
                          <m:e>
                            <m:f>
                              <m:fPr>
                                <m:ctrlPr>
                                  <a:rPr lang="ru-RU" b="1" i="1">
                                    <a:solidFill>
                                      <a:srgbClr val="000066"/>
                                    </a:solidFill>
                                    <a:latin typeface="Cambria Math" panose="02040503050406030204" pitchFamily="18" charset="0"/>
                                  </a:rPr>
                                </m:ctrlPr>
                              </m:fPr>
                              <m:num>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𝒅</m:t>
                                    </m:r>
                                  </m:e>
                                  <m:sup>
                                    <m:r>
                                      <a:rPr lang="ru-RU" b="1" i="1">
                                        <a:solidFill>
                                          <a:srgbClr val="000066"/>
                                        </a:solidFill>
                                        <a:latin typeface="Cambria Math" panose="02040503050406030204" pitchFamily="18" charset="0"/>
                                      </a:rPr>
                                      <m:t>𝟐</m:t>
                                    </m:r>
                                  </m:sup>
                                </m:sSup>
                                <m:r>
                                  <a:rPr lang="en-US" b="1" i="1">
                                    <a:solidFill>
                                      <a:srgbClr val="000066"/>
                                    </a:solidFill>
                                    <a:latin typeface="Cambria Math" panose="02040503050406030204" pitchFamily="18" charset="0"/>
                                  </a:rPr>
                                  <m:t>𝒙</m:t>
                                </m:r>
                              </m:num>
                              <m:den>
                                <m:r>
                                  <a:rPr lang="en-US" b="1" i="1">
                                    <a:solidFill>
                                      <a:srgbClr val="000066"/>
                                    </a:solidFill>
                                    <a:latin typeface="Cambria Math" panose="02040503050406030204" pitchFamily="18" charset="0"/>
                                  </a:rPr>
                                  <m:t>𝒅</m:t>
                                </m:r>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𝒕</m:t>
                                    </m:r>
                                  </m:e>
                                  <m:sup>
                                    <m:r>
                                      <a:rPr lang="ru-RU" b="1" i="1">
                                        <a:solidFill>
                                          <a:srgbClr val="000066"/>
                                        </a:solidFill>
                                        <a:latin typeface="Cambria Math" panose="02040503050406030204" pitchFamily="18" charset="0"/>
                                      </a:rPr>
                                      <m:t>𝟐</m:t>
                                    </m:r>
                                  </m:sup>
                                </m:sSup>
                              </m:den>
                            </m:f>
                            <m:r>
                              <a:rPr lang="ru-RU" b="1" i="1">
                                <a:solidFill>
                                  <a:srgbClr val="000066"/>
                                </a:solidFill>
                                <a:latin typeface="Cambria Math" panose="02040503050406030204" pitchFamily="18" charset="0"/>
                              </a:rPr>
                              <m:t>+</m:t>
                            </m:r>
                            <m:sSubSup>
                              <m:sSubSupPr>
                                <m:ctrlPr>
                                  <a:rPr lang="ru-RU" b="1" i="1">
                                    <a:solidFill>
                                      <a:srgbClr val="000066"/>
                                    </a:solidFill>
                                    <a:latin typeface="Cambria Math" panose="02040503050406030204" pitchFamily="18" charset="0"/>
                                  </a:rPr>
                                </m:ctrlPr>
                              </m:sSubSupPr>
                              <m:e>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sub>
                                  <m:sup>
                                    <m:r>
                                      <a:rPr lang="ru-RU" b="1" i="1">
                                        <a:solidFill>
                                          <a:srgbClr val="000066"/>
                                        </a:solidFill>
                                        <a:latin typeface="Cambria Math" panose="02040503050406030204" pitchFamily="18" charset="0"/>
                                      </a:rPr>
                                      <m:t>𝟐</m:t>
                                    </m:r>
                                  </m:sup>
                                </m:sSubSup>
                                <m:r>
                                  <a:rPr lang="en-US" b="1" i="1">
                                    <a:solidFill>
                                      <a:srgbClr val="000066"/>
                                    </a:solidFill>
                                    <a:latin typeface="Cambria Math" panose="02040503050406030204" pitchFamily="18" charset="0"/>
                                  </a:rPr>
                                  <m:t>𝝎</m:t>
                                </m:r>
                              </m:e>
                              <m:sub>
                                <m:r>
                                  <a:rPr lang="ru-RU" b="1" i="1">
                                    <a:solidFill>
                                      <a:srgbClr val="000066"/>
                                    </a:solidFill>
                                    <a:latin typeface="Cambria Math" panose="02040503050406030204" pitchFamily="18" charset="0"/>
                                  </a:rPr>
                                  <m:t>𝟎</m:t>
                                </m:r>
                              </m:sub>
                              <m:sup>
                                <m:r>
                                  <a:rPr lang="ru-RU" b="1" i="1">
                                    <a:solidFill>
                                      <a:srgbClr val="000066"/>
                                    </a:solidFill>
                                    <a:latin typeface="Cambria Math" panose="02040503050406030204" pitchFamily="18" charset="0"/>
                                  </a:rPr>
                                  <m:t>𝟐</m:t>
                                </m:r>
                              </m:sup>
                            </m:sSubSup>
                            <m:r>
                              <a:rPr lang="en-US" b="1" i="1">
                                <a:solidFill>
                                  <a:srgbClr val="000066"/>
                                </a:solidFill>
                                <a:latin typeface="Cambria Math" panose="02040503050406030204" pitchFamily="18" charset="0"/>
                              </a:rPr>
                              <m:t>𝒙</m:t>
                            </m:r>
                          </m:e>
                        </m:d>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𝒁𝒆</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𝑬</m:t>
                                </m:r>
                              </m:e>
                              <m:sub>
                                <m:r>
                                  <a:rPr lang="en-US" b="1" i="1">
                                    <a:solidFill>
                                      <a:srgbClr val="000066"/>
                                    </a:solidFill>
                                    <a:latin typeface="Cambria Math" panose="02040503050406030204" pitchFamily="18" charset="0"/>
                                  </a:rPr>
                                  <m:t>𝒙</m:t>
                                </m:r>
                              </m:sub>
                            </m:sSub>
                          </m:num>
                          <m:den>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𝜸</m:t>
                                </m:r>
                              </m:e>
                              <m:sup>
                                <m:r>
                                  <a:rPr lang="ru-RU" b="1" i="1">
                                    <a:solidFill>
                                      <a:srgbClr val="000066"/>
                                    </a:solidFill>
                                    <a:latin typeface="Cambria Math" panose="02040503050406030204" pitchFamily="18" charset="0"/>
                                  </a:rPr>
                                  <m:t>𝟐</m:t>
                                </m:r>
                              </m:sup>
                            </m:sSup>
                          </m:den>
                        </m:f>
                      </m:oMath>
                    </m:oMathPara>
                  </a14:m>
                  <a:endParaRPr lang="en-US" b="1" dirty="0">
                    <a:solidFill>
                      <a:srgbClr val="000066"/>
                    </a:solidFill>
                  </a:endParaRPr>
                </a:p>
              </p:txBody>
            </p:sp>
          </mc:Choice>
          <mc:Fallback xmlns="">
            <p:sp>
              <p:nvSpPr>
                <p:cNvPr id="89" name="TextBox 88">
                  <a:extLst>
                    <a:ext uri="{FF2B5EF4-FFF2-40B4-BE49-F238E27FC236}">
                      <a16:creationId xmlns:a16="http://schemas.microsoft.com/office/drawing/2014/main" id="{03AD76D5-C0B6-44CE-86A4-A4F0AB11A899}"/>
                    </a:ext>
                  </a:extLst>
                </p:cNvPr>
                <p:cNvSpPr txBox="1">
                  <a:spLocks noRot="1" noChangeAspect="1" noMove="1" noResize="1" noEditPoints="1" noAdjustHandles="1" noChangeArrowheads="1" noChangeShapeType="1" noTextEdit="1"/>
                </p:cNvSpPr>
                <p:nvPr/>
              </p:nvSpPr>
              <p:spPr>
                <a:xfrm>
                  <a:off x="4010103" y="5345286"/>
                  <a:ext cx="2979713" cy="724365"/>
                </a:xfrm>
                <a:prstGeom prst="rect">
                  <a:avLst/>
                </a:prstGeom>
                <a:blipFill>
                  <a:blip r:embed="rId6"/>
                  <a:stretch>
                    <a:fillRect/>
                  </a:stretch>
                </a:blipFill>
              </p:spPr>
              <p:txBody>
                <a:bodyPr/>
                <a:lstStyle/>
                <a:p>
                  <a:r>
                    <a:rPr lang="ru-RU">
                      <a:noFill/>
                    </a:rPr>
                    <a:t> </a:t>
                  </a:r>
                </a:p>
              </p:txBody>
            </p:sp>
          </mc:Fallback>
        </mc:AlternateContent>
        <p:sp>
          <p:nvSpPr>
            <p:cNvPr id="88" name="TextBox 87">
              <a:extLst>
                <a:ext uri="{FF2B5EF4-FFF2-40B4-BE49-F238E27FC236}">
                  <a16:creationId xmlns:a16="http://schemas.microsoft.com/office/drawing/2014/main" id="{2C3232D3-176B-4DF6-86FE-D3ED6BDE9E8C}"/>
                </a:ext>
              </a:extLst>
            </p:cNvPr>
            <p:cNvSpPr txBox="1"/>
            <p:nvPr/>
          </p:nvSpPr>
          <p:spPr>
            <a:xfrm>
              <a:off x="6896509" y="5483534"/>
              <a:ext cx="1435728" cy="369332"/>
            </a:xfrm>
            <a:prstGeom prst="rect">
              <a:avLst/>
            </a:prstGeom>
            <a:noFill/>
          </p:spPr>
          <p:txBody>
            <a:bodyPr wrap="square" rtlCol="0">
              <a:spAutoFit/>
            </a:bodyPr>
            <a:lstStyle/>
            <a:p>
              <a:r>
                <a:rPr lang="en-US" dirty="0">
                  <a:solidFill>
                    <a:srgbClr val="000066"/>
                  </a:solidFill>
                </a:rPr>
                <a:t>.        </a:t>
              </a:r>
              <a:r>
                <a:rPr lang="en-US" b="1" dirty="0">
                  <a:solidFill>
                    <a:srgbClr val="000066"/>
                  </a:solidFill>
                </a:rPr>
                <a:t>(2.4)</a:t>
              </a:r>
              <a:endParaRPr lang="ru-RU" b="1" dirty="0">
                <a:solidFill>
                  <a:srgbClr val="000066"/>
                </a:solidFill>
              </a:endParaRPr>
            </a:p>
          </p:txBody>
        </p:sp>
        <p:sp>
          <p:nvSpPr>
            <p:cNvPr id="92" name="TextBox 91">
              <a:extLst>
                <a:ext uri="{FF2B5EF4-FFF2-40B4-BE49-F238E27FC236}">
                  <a16:creationId xmlns:a16="http://schemas.microsoft.com/office/drawing/2014/main" id="{886704A6-F5A8-4354-AC0D-4FC5BBD8F3B0}"/>
                </a:ext>
              </a:extLst>
            </p:cNvPr>
            <p:cNvSpPr txBox="1"/>
            <p:nvPr/>
          </p:nvSpPr>
          <p:spPr>
            <a:xfrm>
              <a:off x="264999" y="6024027"/>
              <a:ext cx="8653806" cy="646331"/>
            </a:xfrm>
            <a:prstGeom prst="rect">
              <a:avLst/>
            </a:prstGeom>
            <a:noFill/>
          </p:spPr>
          <p:txBody>
            <a:bodyPr wrap="square" rtlCol="0">
              <a:spAutoFit/>
            </a:bodyPr>
            <a:lstStyle/>
            <a:p>
              <a:r>
                <a:rPr lang="en-US" b="1" dirty="0">
                  <a:solidFill>
                    <a:srgbClr val="000066"/>
                  </a:solidFill>
                </a:rPr>
                <a:t>Here </a:t>
              </a:r>
              <a:r>
                <a:rPr lang="en-US" b="1" i="1" dirty="0" err="1">
                  <a:solidFill>
                    <a:srgbClr val="000066"/>
                  </a:solidFill>
                </a:rPr>
                <a:t>Q</a:t>
              </a:r>
              <a:r>
                <a:rPr lang="en-US" b="1" i="1" baseline="-25000" dirty="0" err="1">
                  <a:solidFill>
                    <a:srgbClr val="000066"/>
                  </a:solidFill>
                </a:rPr>
                <a:t>x</a:t>
              </a:r>
              <a:r>
                <a:rPr lang="en-US" b="1" dirty="0">
                  <a:solidFill>
                    <a:srgbClr val="000066"/>
                  </a:solidFill>
                </a:rPr>
                <a:t> is the number of the particle </a:t>
              </a:r>
              <a:r>
                <a:rPr lang="en-US" b="1" dirty="0" err="1">
                  <a:solidFill>
                    <a:srgbClr val="000066"/>
                  </a:solidFill>
                </a:rPr>
                <a:t>betatron</a:t>
              </a:r>
              <a:r>
                <a:rPr lang="en-US" b="1" dirty="0">
                  <a:solidFill>
                    <a:srgbClr val="000066"/>
                  </a:solidFill>
                </a:rPr>
                <a:t> oscillations along the </a:t>
              </a:r>
              <a:r>
                <a:rPr lang="en-US" b="1" i="1" dirty="0">
                  <a:solidFill>
                    <a:srgbClr val="000066"/>
                  </a:solidFill>
                </a:rPr>
                <a:t>x</a:t>
              </a:r>
              <a:r>
                <a:rPr lang="en-US" b="1" dirty="0">
                  <a:solidFill>
                    <a:srgbClr val="000066"/>
                  </a:solidFill>
                </a:rPr>
                <a:t> coordinate for one particle turn in the ring (</a:t>
              </a:r>
              <a:r>
                <a:rPr lang="en-US" b="1" dirty="0" err="1">
                  <a:solidFill>
                    <a:srgbClr val="000066"/>
                  </a:solidFill>
                </a:rPr>
                <a:t>betatron</a:t>
              </a:r>
              <a:r>
                <a:rPr lang="en-US" b="1" dirty="0">
                  <a:solidFill>
                    <a:srgbClr val="000066"/>
                  </a:solidFill>
                </a:rPr>
                <a:t> number or “tune”), and </a:t>
              </a:r>
              <a:r>
                <a:rPr lang="en-US" b="1" i="1" dirty="0">
                  <a:solidFill>
                    <a:srgbClr val="000066"/>
                  </a:solidFill>
                  <a:sym typeface="Symbol" panose="05050102010706020507" pitchFamily="18" charset="2"/>
                </a:rPr>
                <a:t></a:t>
              </a:r>
              <a:r>
                <a:rPr lang="en-US" b="1" baseline="-25000" dirty="0">
                  <a:solidFill>
                    <a:srgbClr val="000066"/>
                  </a:solidFill>
                </a:rPr>
                <a:t>0</a:t>
              </a:r>
              <a:r>
                <a:rPr lang="en-US" b="1" dirty="0">
                  <a:solidFill>
                    <a:srgbClr val="000066"/>
                  </a:solidFill>
                </a:rPr>
                <a:t> is the revolution frequency.</a:t>
              </a:r>
            </a:p>
          </p:txBody>
        </p:sp>
        <p:sp>
          <p:nvSpPr>
            <p:cNvPr id="52" name="TextBox 51">
              <a:extLst>
                <a:ext uri="{FF2B5EF4-FFF2-40B4-BE49-F238E27FC236}">
                  <a16:creationId xmlns:a16="http://schemas.microsoft.com/office/drawing/2014/main" id="{71FF493E-0D97-4E89-AEAF-344EEA51631B}"/>
                </a:ext>
              </a:extLst>
            </p:cNvPr>
            <p:cNvSpPr txBox="1"/>
            <p:nvPr/>
          </p:nvSpPr>
          <p:spPr>
            <a:xfrm>
              <a:off x="2921883" y="4949347"/>
              <a:ext cx="5866337" cy="369332"/>
            </a:xfrm>
            <a:prstGeom prst="rect">
              <a:avLst/>
            </a:prstGeom>
            <a:noFill/>
          </p:spPr>
          <p:txBody>
            <a:bodyPr wrap="square" rtlCol="0">
              <a:spAutoFit/>
            </a:bodyPr>
            <a:lstStyle/>
            <a:p>
              <a:r>
                <a:rPr lang="en-US" b="1" dirty="0">
                  <a:solidFill>
                    <a:srgbClr val="000066"/>
                  </a:solidFill>
                </a:rPr>
                <a:t>That gives us the equation of particle </a:t>
              </a:r>
              <a:r>
                <a:rPr lang="en-US" b="1" dirty="0" err="1">
                  <a:solidFill>
                    <a:srgbClr val="000066"/>
                  </a:solidFill>
                </a:rPr>
                <a:t>betatron</a:t>
              </a:r>
              <a:r>
                <a:rPr lang="en-US" b="1" dirty="0">
                  <a:solidFill>
                    <a:srgbClr val="000066"/>
                  </a:solidFill>
                </a:rPr>
                <a:t> oscillations:</a:t>
              </a:r>
            </a:p>
          </p:txBody>
        </p:sp>
      </p:grpSp>
      <p:grpSp>
        <p:nvGrpSpPr>
          <p:cNvPr id="45" name="Группа 44"/>
          <p:cNvGrpSpPr/>
          <p:nvPr/>
        </p:nvGrpSpPr>
        <p:grpSpPr>
          <a:xfrm>
            <a:off x="203621" y="3338607"/>
            <a:ext cx="2791508" cy="2103419"/>
            <a:chOff x="2355819" y="2434662"/>
            <a:chExt cx="2791508" cy="2103419"/>
          </a:xfrm>
        </p:grpSpPr>
        <p:sp>
          <p:nvSpPr>
            <p:cNvPr id="46" name="Прямоугольник 45"/>
            <p:cNvSpPr/>
            <p:nvPr/>
          </p:nvSpPr>
          <p:spPr>
            <a:xfrm>
              <a:off x="2355819" y="2434662"/>
              <a:ext cx="2791508" cy="210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7" name="Группа 46"/>
            <p:cNvGrpSpPr/>
            <p:nvPr/>
          </p:nvGrpSpPr>
          <p:grpSpPr>
            <a:xfrm>
              <a:off x="2355819" y="2575472"/>
              <a:ext cx="2718262" cy="1903879"/>
              <a:chOff x="322254" y="2881462"/>
              <a:chExt cx="2718262" cy="1903879"/>
            </a:xfrm>
          </p:grpSpPr>
          <p:sp>
            <p:nvSpPr>
              <p:cNvPr id="48" name="Овал 47"/>
              <p:cNvSpPr/>
              <p:nvPr/>
            </p:nvSpPr>
            <p:spPr>
              <a:xfrm>
                <a:off x="322254" y="3480243"/>
                <a:ext cx="2718262" cy="13050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1" name="Группа 50"/>
              <p:cNvGrpSpPr/>
              <p:nvPr/>
            </p:nvGrpSpPr>
            <p:grpSpPr>
              <a:xfrm>
                <a:off x="1523123" y="2881462"/>
                <a:ext cx="1189291" cy="1481526"/>
                <a:chOff x="960044" y="3223919"/>
                <a:chExt cx="1189291" cy="1481526"/>
              </a:xfrm>
            </p:grpSpPr>
            <p:cxnSp>
              <p:nvCxnSpPr>
                <p:cNvPr id="54" name="Прямая со стрелкой 53">
                  <a:extLst>
                    <a:ext uri="{FF2B5EF4-FFF2-40B4-BE49-F238E27FC236}">
                      <a16:creationId xmlns:a16="http://schemas.microsoft.com/office/drawing/2014/main" id="{B8F52726-FBCF-4C5A-8353-F2CF18D1C695}"/>
                    </a:ext>
                  </a:extLst>
                </p:cNvPr>
                <p:cNvCxnSpPr>
                  <a:cxnSpLocks/>
                </p:cNvCxnSpPr>
                <p:nvPr/>
              </p:nvCxnSpPr>
              <p:spPr>
                <a:xfrm flipV="1">
                  <a:off x="1684732" y="3418226"/>
                  <a:ext cx="425002" cy="6932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0BBA766-7DB0-43C0-9C5A-0B869345A532}"/>
                        </a:ext>
                      </a:extLst>
                    </p:cNvPr>
                    <p:cNvSpPr txBox="1"/>
                    <p:nvPr/>
                  </p:nvSpPr>
                  <p:spPr>
                    <a:xfrm>
                      <a:off x="1804756" y="3223919"/>
                      <a:ext cx="20621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𝑬</m:t>
                                </m:r>
                              </m:e>
                            </m:acc>
                          </m:oMath>
                        </m:oMathPara>
                      </a14:m>
                      <a:endParaRPr lang="ru-RU" b="1" dirty="0"/>
                    </a:p>
                  </p:txBody>
                </p:sp>
              </mc:Choice>
              <mc:Fallback xmlns="">
                <p:sp>
                  <p:nvSpPr>
                    <p:cNvPr id="55" name="TextBox 54">
                      <a:extLst>
                        <a:ext uri="{FF2B5EF4-FFF2-40B4-BE49-F238E27FC236}">
                          <a16:creationId xmlns:a16="http://schemas.microsoft.com/office/drawing/2014/main" id="{10BBA766-7DB0-43C0-9C5A-0B869345A532}"/>
                        </a:ext>
                      </a:extLst>
                    </p:cNvPr>
                    <p:cNvSpPr txBox="1">
                      <a:spLocks noRot="1" noChangeAspect="1" noMove="1" noResize="1" noEditPoints="1" noAdjustHandles="1" noChangeArrowheads="1" noChangeShapeType="1" noTextEdit="1"/>
                    </p:cNvSpPr>
                    <p:nvPr/>
                  </p:nvSpPr>
                  <p:spPr>
                    <a:xfrm>
                      <a:off x="1804756" y="3223919"/>
                      <a:ext cx="206210" cy="310598"/>
                    </a:xfrm>
                    <a:prstGeom prst="rect">
                      <a:avLst/>
                    </a:prstGeom>
                    <a:blipFill>
                      <a:blip r:embed="rId7"/>
                      <a:stretch>
                        <a:fillRect l="-26471" r="-26471" b="-5882"/>
                      </a:stretch>
                    </a:blipFill>
                  </p:spPr>
                  <p:txBody>
                    <a:bodyPr/>
                    <a:lstStyle/>
                    <a:p>
                      <a:r>
                        <a:rPr lang="ru-RU">
                          <a:noFill/>
                        </a:rPr>
                        <a:t> </a:t>
                      </a:r>
                    </a:p>
                  </p:txBody>
                </p:sp>
              </mc:Fallback>
            </mc:AlternateContent>
            <p:cxnSp>
              <p:nvCxnSpPr>
                <p:cNvPr id="56" name="Прямая со стрелкой 55">
                  <a:extLst>
                    <a:ext uri="{FF2B5EF4-FFF2-40B4-BE49-F238E27FC236}">
                      <a16:creationId xmlns:a16="http://schemas.microsoft.com/office/drawing/2014/main" id="{AB38FDC8-3D7E-4A39-8DF1-4516B37DBC33}"/>
                    </a:ext>
                  </a:extLst>
                </p:cNvPr>
                <p:cNvCxnSpPr>
                  <a:cxnSpLocks/>
                </p:cNvCxnSpPr>
                <p:nvPr/>
              </p:nvCxnSpPr>
              <p:spPr>
                <a:xfrm>
                  <a:off x="1204763" y="3942957"/>
                  <a:ext cx="458960" cy="172977"/>
                </a:xfrm>
                <a:prstGeom prst="straightConnector1">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a:extLst>
                    <a:ext uri="{FF2B5EF4-FFF2-40B4-BE49-F238E27FC236}">
                      <a16:creationId xmlns:a16="http://schemas.microsoft.com/office/drawing/2014/main" id="{B8F52726-FBCF-4C5A-8353-F2CF18D1C695}"/>
                    </a:ext>
                  </a:extLst>
                </p:cNvPr>
                <p:cNvCxnSpPr>
                  <a:cxnSpLocks/>
                </p:cNvCxnSpPr>
                <p:nvPr/>
              </p:nvCxnSpPr>
              <p:spPr>
                <a:xfrm flipV="1">
                  <a:off x="1434243" y="4119491"/>
                  <a:ext cx="247142" cy="349797"/>
                </a:xfrm>
                <a:prstGeom prst="straightConnector1">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0BBA766-7DB0-43C0-9C5A-0B869345A532}"/>
                        </a:ext>
                      </a:extLst>
                    </p:cNvPr>
                    <p:cNvSpPr txBox="1"/>
                    <p:nvPr/>
                  </p:nvSpPr>
                  <p:spPr>
                    <a:xfrm>
                      <a:off x="960044" y="3835064"/>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b="1"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𝑩</m:t>
                                </m:r>
                              </m:e>
                            </m:acc>
                          </m:oMath>
                        </m:oMathPara>
                      </a14:m>
                      <a:endParaRPr lang="ru-RU" b="1" dirty="0">
                        <a:solidFill>
                          <a:schemeClr val="bg1"/>
                        </a:solidFill>
                      </a:endParaRPr>
                    </a:p>
                  </p:txBody>
                </p:sp>
              </mc:Choice>
              <mc:Fallback xmlns="">
                <p:sp>
                  <p:nvSpPr>
                    <p:cNvPr id="58" name="TextBox 57">
                      <a:extLst>
                        <a:ext uri="{FF2B5EF4-FFF2-40B4-BE49-F238E27FC236}">
                          <a16:creationId xmlns:a16="http://schemas.microsoft.com/office/drawing/2014/main" id="{10BBA766-7DB0-43C0-9C5A-0B869345A532}"/>
                        </a:ext>
                      </a:extLst>
                    </p:cNvPr>
                    <p:cNvSpPr txBox="1">
                      <a:spLocks noRot="1" noChangeAspect="1" noMove="1" noResize="1" noEditPoints="1" noAdjustHandles="1" noChangeArrowheads="1" noChangeShapeType="1" noTextEdit="1"/>
                    </p:cNvSpPr>
                    <p:nvPr/>
                  </p:nvSpPr>
                  <p:spPr>
                    <a:xfrm>
                      <a:off x="960044" y="3835064"/>
                      <a:ext cx="219611" cy="310598"/>
                    </a:xfrm>
                    <a:prstGeom prst="rect">
                      <a:avLst/>
                    </a:prstGeom>
                    <a:blipFill>
                      <a:blip r:embed="rId8"/>
                      <a:stretch>
                        <a:fillRect l="-25000" r="-25000" b="-78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483959" y="4302514"/>
                      <a:ext cx="457200"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b="1" i="1" smtClean="0">
                                    <a:solidFill>
                                      <a:schemeClr val="bg1"/>
                                    </a:solidFill>
                                    <a:latin typeface="Cambria Math" panose="02040503050406030204" pitchFamily="18" charset="0"/>
                                  </a:rPr>
                                </m:ctrlPr>
                              </m:sSubPr>
                              <m:e>
                                <m:acc>
                                  <m:accPr>
                                    <m:chr m:val="⃗"/>
                                    <m:ctrlPr>
                                      <a:rPr lang="ru-RU" b="1"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𝑭</m:t>
                                    </m:r>
                                  </m:e>
                                </m:acc>
                              </m:e>
                              <m:sub>
                                <m:r>
                                  <a:rPr lang="en-US" b="1" i="1" smtClean="0">
                                    <a:solidFill>
                                      <a:schemeClr val="bg1"/>
                                    </a:solidFill>
                                    <a:latin typeface="Cambria Math" panose="02040503050406030204" pitchFamily="18" charset="0"/>
                                  </a:rPr>
                                  <m:t>𝑩</m:t>
                                </m:r>
                              </m:sub>
                            </m:sSub>
                          </m:oMath>
                        </m:oMathPara>
                      </a14:m>
                      <a:endParaRPr lang="ru-RU" b="1" dirty="0">
                        <a:solidFill>
                          <a:schemeClr val="bg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483959" y="4302514"/>
                      <a:ext cx="457200" cy="402931"/>
                    </a:xfrm>
                    <a:prstGeom prst="rect">
                      <a:avLst/>
                    </a:prstGeom>
                    <a:blipFill>
                      <a:blip r:embed="rId9"/>
                      <a:stretch>
                        <a:fillRect/>
                      </a:stretch>
                    </a:blipFill>
                  </p:spPr>
                  <p:txBody>
                    <a:bodyPr/>
                    <a:lstStyle/>
                    <a:p>
                      <a:r>
                        <a:rPr lang="ru-RU">
                          <a:noFill/>
                        </a:rPr>
                        <a:t> </a:t>
                      </a:r>
                    </a:p>
                  </p:txBody>
                </p:sp>
              </mc:Fallback>
            </mc:AlternateContent>
            <p:grpSp>
              <p:nvGrpSpPr>
                <p:cNvPr id="60" name="Группа 59"/>
                <p:cNvGrpSpPr/>
                <p:nvPr/>
              </p:nvGrpSpPr>
              <p:grpSpPr>
                <a:xfrm>
                  <a:off x="1588528" y="4028655"/>
                  <a:ext cx="185715" cy="191190"/>
                  <a:chOff x="2234516" y="4146775"/>
                  <a:chExt cx="185715" cy="191190"/>
                </a:xfrm>
              </p:grpSpPr>
              <p:sp>
                <p:nvSpPr>
                  <p:cNvPr id="62" name="Овал 61"/>
                  <p:cNvSpPr/>
                  <p:nvPr/>
                </p:nvSpPr>
                <p:spPr>
                  <a:xfrm>
                    <a:off x="2234516" y="4146775"/>
                    <a:ext cx="185715" cy="19119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flipH="1" flipV="1">
                    <a:off x="2296488" y="4222863"/>
                    <a:ext cx="45719" cy="45719"/>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xmlns:a14="http://schemas.microsoft.com/office/drawing/2010/main">
              <mc:Choice Requires="a14">
                <p:sp>
                  <p:nvSpPr>
                    <p:cNvPr id="61" name="TextBox 60"/>
                    <p:cNvSpPr txBox="1"/>
                    <p:nvPr/>
                  </p:nvSpPr>
                  <p:spPr>
                    <a:xfrm>
                      <a:off x="1692135" y="3903277"/>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b="1" i="1" smtClean="0">
                                    <a:solidFill>
                                      <a:srgbClr val="0000CC"/>
                                    </a:solidFill>
                                    <a:latin typeface="Cambria Math" panose="02040503050406030204" pitchFamily="18" charset="0"/>
                                  </a:rPr>
                                </m:ctrlPr>
                              </m:sSubPr>
                              <m:e>
                                <m:acc>
                                  <m:accPr>
                                    <m:chr m:val="⃗"/>
                                    <m:ctrlPr>
                                      <a:rPr lang="ru-RU" b="1" i="1" smtClean="0">
                                        <a:solidFill>
                                          <a:srgbClr val="0000CC"/>
                                        </a:solidFill>
                                        <a:latin typeface="Cambria Math" panose="02040503050406030204" pitchFamily="18" charset="0"/>
                                      </a:rPr>
                                    </m:ctrlPr>
                                  </m:accPr>
                                  <m:e>
                                    <m:r>
                                      <a:rPr lang="en-US" b="1" i="1" smtClean="0">
                                        <a:solidFill>
                                          <a:srgbClr val="0000CC"/>
                                        </a:solidFill>
                                        <a:latin typeface="Cambria Math" panose="02040503050406030204" pitchFamily="18" charset="0"/>
                                      </a:rPr>
                                      <m:t>𝒗</m:t>
                                    </m:r>
                                  </m:e>
                                </m:acc>
                              </m:e>
                              <m:sub>
                                <m:r>
                                  <a:rPr lang="en-US" b="1" i="1" smtClean="0">
                                    <a:solidFill>
                                      <a:srgbClr val="0000CC"/>
                                    </a:solidFill>
                                    <a:latin typeface="Cambria Math" panose="02040503050406030204" pitchFamily="18" charset="0"/>
                                  </a:rPr>
                                  <m:t>𝒊𝒐𝒏</m:t>
                                </m:r>
                              </m:sub>
                            </m:sSub>
                          </m:oMath>
                        </m:oMathPara>
                      </a14:m>
                      <a:endParaRPr lang="ru-RU" b="1" dirty="0">
                        <a:solidFill>
                          <a:schemeClr val="bg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1692135" y="3903277"/>
                      <a:ext cx="457200" cy="369332"/>
                    </a:xfrm>
                    <a:prstGeom prst="rect">
                      <a:avLst/>
                    </a:prstGeom>
                    <a:blipFill>
                      <a:blip r:embed="rId10"/>
                      <a:stretch>
                        <a:fillRect r="-22667"/>
                      </a:stretch>
                    </a:blipFill>
                  </p:spPr>
                  <p:txBody>
                    <a:bodyPr/>
                    <a:lstStyle/>
                    <a:p>
                      <a:r>
                        <a:rPr lang="ru-RU">
                          <a:noFill/>
                        </a:rPr>
                        <a:t> </a:t>
                      </a:r>
                    </a:p>
                  </p:txBody>
                </p:sp>
              </mc:Fallback>
            </mc:AlternateContent>
          </p:grpSp>
        </p:grpSp>
      </p:grpSp>
    </p:spTree>
    <p:extLst>
      <p:ext uri="{BB962C8B-B14F-4D97-AF65-F5344CB8AC3E}">
        <p14:creationId xmlns:p14="http://schemas.microsoft.com/office/powerpoint/2010/main" val="55170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barn(inVertical)">
                                      <p:cBhvr>
                                        <p:cTn id="11" dur="1000"/>
                                        <p:tgtEl>
                                          <p:spTgt spid="85"/>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19" dur="1000" fill="hold"/>
                                        <p:tgtEl>
                                          <p:spTgt spid="4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up)">
                                      <p:cBhvr>
                                        <p:cTn id="2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616651" y="6348753"/>
            <a:ext cx="2057400" cy="365125"/>
          </a:xfrm>
        </p:spPr>
        <p:txBody>
          <a:bodyPr/>
          <a:lstStyle/>
          <a:p>
            <a:fld id="{3F4AF376-1BFD-4935-89F3-65E744E47F99}" type="slidenum">
              <a:rPr lang="ru-RU" smtClean="0"/>
              <a:t>5</a:t>
            </a:fld>
            <a:endParaRPr lang="ru-RU" dirty="0"/>
          </a:p>
        </p:txBody>
      </p:sp>
      <p:grpSp>
        <p:nvGrpSpPr>
          <p:cNvPr id="8" name="Группа 7"/>
          <p:cNvGrpSpPr/>
          <p:nvPr/>
        </p:nvGrpSpPr>
        <p:grpSpPr>
          <a:xfrm>
            <a:off x="0" y="0"/>
            <a:ext cx="9144000" cy="6874895"/>
            <a:chOff x="0" y="0"/>
            <a:chExt cx="9144000" cy="6874895"/>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B23A487-F8A0-459D-8EE6-11EAC7A9BBD3}"/>
                    </a:ext>
                  </a:extLst>
                </p:cNvPr>
                <p:cNvSpPr txBox="1"/>
                <p:nvPr/>
              </p:nvSpPr>
              <p:spPr>
                <a:xfrm>
                  <a:off x="265486" y="0"/>
                  <a:ext cx="8653807" cy="6874895"/>
                </a:xfrm>
                <a:prstGeom prst="rect">
                  <a:avLst/>
                </a:prstGeom>
                <a:noFill/>
                <a:ln>
                  <a:noFill/>
                </a:ln>
              </p:spPr>
              <p:txBody>
                <a:bodyPr wrap="square" rtlCol="0">
                  <a:spAutoFit/>
                </a:bodyPr>
                <a:lstStyle/>
                <a:p>
                  <a:pPr algn="ctr"/>
                  <a:r>
                    <a:rPr lang="en-US" sz="2400" b="1" dirty="0">
                      <a:solidFill>
                        <a:srgbClr val="000066"/>
                      </a:solidFill>
                    </a:rPr>
                    <a:t> 1. </a:t>
                  </a:r>
                  <a:r>
                    <a:rPr lang="en-US" sz="2400" b="1" dirty="0" err="1">
                      <a:solidFill>
                        <a:srgbClr val="000066"/>
                      </a:solidFill>
                    </a:rPr>
                    <a:t>Laslett</a:t>
                  </a:r>
                  <a:r>
                    <a:rPr lang="en-US" sz="2400" b="1" dirty="0">
                      <a:solidFill>
                        <a:srgbClr val="000066"/>
                      </a:solidFill>
                    </a:rPr>
                    <a:t> tune shift </a:t>
                  </a:r>
                  <a:r>
                    <a:rPr lang="en-US" sz="1600" b="1" dirty="0">
                      <a:solidFill>
                        <a:srgbClr val="000066"/>
                      </a:solidFill>
                    </a:rPr>
                    <a:t>(End)</a:t>
                  </a:r>
                </a:p>
                <a:p>
                  <a:r>
                    <a:rPr lang="en-US" b="1" dirty="0">
                      <a:solidFill>
                        <a:srgbClr val="000066"/>
                      </a:solidFill>
                    </a:rPr>
                    <a:t>Let us introduce the </a:t>
                  </a:r>
                  <a:r>
                    <a:rPr lang="en-US" b="1" dirty="0" err="1">
                      <a:solidFill>
                        <a:srgbClr val="000066"/>
                      </a:solidFill>
                    </a:rPr>
                    <a:t>betatron</a:t>
                  </a:r>
                  <a:r>
                    <a:rPr lang="en-US" b="1" dirty="0">
                      <a:solidFill>
                        <a:srgbClr val="000066"/>
                      </a:solidFill>
                    </a:rPr>
                    <a:t> frequency shift </a:t>
                  </a:r>
                  <a:r>
                    <a:rPr lang="ru-RU" b="1" dirty="0">
                      <a:solidFill>
                        <a:srgbClr val="000066"/>
                      </a:solidFill>
                    </a:rPr>
                    <a:t>Δ</a:t>
                  </a:r>
                  <a:r>
                    <a:rPr lang="en-US" b="1" i="1" dirty="0">
                      <a:solidFill>
                        <a:srgbClr val="000066"/>
                      </a:solidFill>
                    </a:rPr>
                    <a:t>q</a:t>
                  </a:r>
                  <a:r>
                    <a:rPr lang="en-US" b="1" i="1" baseline="-25000" dirty="0">
                      <a:solidFill>
                        <a:srgbClr val="000066"/>
                      </a:solidFill>
                    </a:rPr>
                    <a:t>x</a:t>
                  </a:r>
                  <a:r>
                    <a:rPr lang="en-US" b="1" i="1" dirty="0">
                      <a:solidFill>
                        <a:srgbClr val="000066"/>
                      </a:solidFill>
                      <a:sym typeface="Symbol" panose="05050102010706020507" pitchFamily="18" charset="2"/>
                    </a:rPr>
                    <a:t></a:t>
                  </a:r>
                  <a:r>
                    <a:rPr lang="en-US" b="1" baseline="-25000" dirty="0">
                      <a:solidFill>
                        <a:srgbClr val="000066"/>
                      </a:solidFill>
                    </a:rPr>
                    <a:t>0</a:t>
                  </a:r>
                  <a:r>
                    <a:rPr lang="en-US" b="1" dirty="0">
                      <a:solidFill>
                        <a:srgbClr val="000066"/>
                      </a:solidFill>
                    </a:rPr>
                    <a:t> that appears under the action of the force </a:t>
                  </a:r>
                  <a:r>
                    <a:rPr lang="en-US" b="1" i="1" dirty="0" err="1">
                      <a:solidFill>
                        <a:srgbClr val="000066"/>
                      </a:solidFill>
                      <a:latin typeface="Times New Roman" panose="02020603050405020304" pitchFamily="18" charset="0"/>
                      <a:cs typeface="Times New Roman" panose="02020603050405020304" pitchFamily="18" charset="0"/>
                    </a:rPr>
                    <a:t>F</a:t>
                  </a:r>
                  <a:r>
                    <a:rPr lang="en-US" b="1" i="1" baseline="-25000" dirty="0" err="1">
                      <a:solidFill>
                        <a:srgbClr val="000066"/>
                      </a:solidFill>
                    </a:rPr>
                    <a:t>x</a:t>
                  </a:r>
                  <a:r>
                    <a:rPr lang="en-US" b="1" dirty="0">
                      <a:solidFill>
                        <a:srgbClr val="000066"/>
                      </a:solidFill>
                    </a:rPr>
                    <a:t> by the following equality:</a:t>
                  </a:r>
                </a:p>
                <a:p>
                  <a:pPr algn="ctr"/>
                  <a14:m>
                    <m:oMath xmlns:m="http://schemas.openxmlformats.org/officeDocument/2006/math">
                      <m:sSup>
                        <m:sSupPr>
                          <m:ctrlPr>
                            <a:rPr lang="ru-RU" b="1" i="1" smtClean="0">
                              <a:solidFill>
                                <a:srgbClr val="000066"/>
                              </a:solidFill>
                              <a:latin typeface="Cambria Math" panose="02040503050406030204" pitchFamily="18" charset="0"/>
                            </a:rPr>
                          </m:ctrlPr>
                        </m:sSupPr>
                        <m:e>
                          <m:sSubSup>
                            <m:sSubSupPr>
                              <m:ctrlPr>
                                <a:rPr lang="ru-RU" b="1" i="1">
                                  <a:solidFill>
                                    <a:srgbClr val="000066"/>
                                  </a:solidFill>
                                  <a:latin typeface="Cambria Math" panose="02040503050406030204" pitchFamily="18" charset="0"/>
                                </a:rPr>
                              </m:ctrlPr>
                            </m:sSubSupPr>
                            <m:e>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𝑸</m:t>
                                  </m:r>
                                </m:e>
                                <m:sub>
                                  <m:r>
                                    <a:rPr lang="ru-RU" b="1" i="1">
                                      <a:solidFill>
                                        <a:srgbClr val="000066"/>
                                      </a:solidFill>
                                      <a:latin typeface="Cambria Math" panose="02040503050406030204" pitchFamily="18" charset="0"/>
                                    </a:rPr>
                                    <m:t>𝒙</m:t>
                                  </m:r>
                                </m:sub>
                                <m:sup>
                                  <m:r>
                                    <a:rPr lang="ru-RU" b="1" i="1">
                                      <a:solidFill>
                                        <a:srgbClr val="000066"/>
                                      </a:solidFill>
                                      <a:latin typeface="Cambria Math" panose="02040503050406030204" pitchFamily="18" charset="0"/>
                                    </a:rPr>
                                    <m:t>𝟐</m:t>
                                  </m:r>
                                </m:sup>
                              </m:sSubSup>
                              <m:r>
                                <a:rPr lang="en-US" b="1" i="1">
                                  <a:solidFill>
                                    <a:srgbClr val="000066"/>
                                  </a:solidFill>
                                  <a:latin typeface="Cambria Math" panose="02040503050406030204" pitchFamily="18" charset="0"/>
                                </a:rPr>
                                <m:t>𝝎</m:t>
                              </m:r>
                            </m:e>
                            <m:sub>
                              <m:r>
                                <a:rPr lang="ru-RU" b="1" i="1">
                                  <a:solidFill>
                                    <a:srgbClr val="000066"/>
                                  </a:solidFill>
                                  <a:latin typeface="Cambria Math" panose="02040503050406030204" pitchFamily="18" charset="0"/>
                                </a:rPr>
                                <m:t>𝟎</m:t>
                              </m:r>
                            </m:sub>
                            <m:sup>
                              <m:r>
                                <a:rPr lang="ru-RU" b="1" i="1">
                                  <a:solidFill>
                                    <a:srgbClr val="000066"/>
                                  </a:solidFill>
                                  <a:latin typeface="Cambria Math" panose="02040503050406030204" pitchFamily="18" charset="0"/>
                                </a:rPr>
                                <m:t>𝟐</m:t>
                              </m:r>
                            </m:sup>
                          </m:sSubSup>
                          <m:r>
                            <a:rPr lang="en-US"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𝒁𝒆</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𝑬</m:t>
                                  </m:r>
                                </m:e>
                                <m:sub>
                                  <m:r>
                                    <a:rPr lang="en-US" b="1" i="1">
                                      <a:solidFill>
                                        <a:srgbClr val="000066"/>
                                      </a:solidFill>
                                      <a:latin typeface="Cambria Math" panose="02040503050406030204" pitchFamily="18" charset="0"/>
                                    </a:rPr>
                                    <m:t>𝒙</m:t>
                                  </m:r>
                                </m:sub>
                              </m:sSub>
                            </m:num>
                            <m:den>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𝜸</m:t>
                                  </m:r>
                                </m:e>
                                <m:sup>
                                  <m:r>
                                    <a:rPr lang="ru-RU" b="1" i="1">
                                      <a:solidFill>
                                        <a:srgbClr val="000066"/>
                                      </a:solidFill>
                                      <a:latin typeface="Cambria Math" panose="02040503050406030204" pitchFamily="18" charset="0"/>
                                    </a:rPr>
                                    <m:t>𝟐</m:t>
                                  </m:r>
                                </m:sup>
                              </m:sSup>
                            </m:den>
                          </m:f>
                          <m:r>
                            <a:rPr lang="en-US" b="1" i="1">
                              <a:solidFill>
                                <a:srgbClr val="000066"/>
                              </a:solidFill>
                              <a:latin typeface="Cambria Math" panose="02040503050406030204" pitchFamily="18" charset="0"/>
                            </a:rPr>
                            <m:t>=</m:t>
                          </m:r>
                          <m:d>
                            <m:dPr>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𝑸</m:t>
                                  </m:r>
                                </m:e>
                                <m:sub>
                                  <m:r>
                                    <a:rPr lang="en-US" b="1" i="1">
                                      <a:solidFill>
                                        <a:srgbClr val="000066"/>
                                      </a:solidFill>
                                      <a:latin typeface="Cambria Math" panose="02040503050406030204" pitchFamily="18" charset="0"/>
                                    </a:rPr>
                                    <m:t>𝒙</m:t>
                                  </m:r>
                                </m:sub>
                              </m:sSub>
                              <m:r>
                                <a:rPr lang="en-US" b="1" i="1">
                                  <a:solidFill>
                                    <a:srgbClr val="000066"/>
                                  </a:solidFill>
                                  <a:latin typeface="Cambria Math" panose="02040503050406030204" pitchFamily="18" charset="0"/>
                                </a:rPr>
                                <m:t>+</m:t>
                              </m:r>
                              <m:r>
                                <a:rPr lang="en-US" b="1" i="1" smtClean="0">
                                  <a:solidFill>
                                    <a:srgbClr val="000066"/>
                                  </a:solidFill>
                                  <a:latin typeface="Cambria Math" panose="02040503050406030204" pitchFamily="18" charset="0"/>
                                  <a:sym typeface="Symbol" panose="05050102010706020507" pitchFamily="18" charset="2"/>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𝒒</m:t>
                                  </m:r>
                                </m:e>
                                <m:sub>
                                  <m:r>
                                    <a:rPr lang="en-US" b="1" i="1">
                                      <a:solidFill>
                                        <a:srgbClr val="000066"/>
                                      </a:solidFill>
                                      <a:latin typeface="Cambria Math" panose="02040503050406030204" pitchFamily="18" charset="0"/>
                                    </a:rPr>
                                    <m:t>𝒙</m:t>
                                  </m:r>
                                </m:sub>
                              </m:sSub>
                            </m:e>
                          </m:d>
                        </m:e>
                        <m:sup>
                          <m:r>
                            <a:rPr lang="en-US" b="1" i="1">
                              <a:solidFill>
                                <a:srgbClr val="000066"/>
                              </a:solidFill>
                              <a:latin typeface="Cambria Math" panose="02040503050406030204" pitchFamily="18" charset="0"/>
                            </a:rPr>
                            <m:t>𝟐</m:t>
                          </m:r>
                        </m:sup>
                      </m:sSup>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𝝎</m:t>
                          </m:r>
                        </m:e>
                        <m:sub>
                          <m:r>
                            <a:rPr lang="ru-RU" b="1" i="1">
                              <a:solidFill>
                                <a:srgbClr val="000066"/>
                              </a:solidFill>
                              <a:latin typeface="Cambria Math" panose="02040503050406030204" pitchFamily="18" charset="0"/>
                            </a:rPr>
                            <m:t>𝟎</m:t>
                          </m:r>
                        </m:sub>
                        <m:sup>
                          <m:r>
                            <a:rPr lang="ru-RU" b="1" i="1">
                              <a:solidFill>
                                <a:srgbClr val="000066"/>
                              </a:solidFill>
                              <a:latin typeface="Cambria Math" panose="02040503050406030204" pitchFamily="18" charset="0"/>
                            </a:rPr>
                            <m:t>𝟐</m:t>
                          </m:r>
                        </m:sup>
                      </m:sSubSup>
                    </m:oMath>
                  </a14:m>
                  <a:r>
                    <a:rPr lang="en-US" b="1" dirty="0">
                      <a:solidFill>
                        <a:srgbClr val="000066"/>
                      </a:solidFill>
                    </a:rPr>
                    <a:t> .</a:t>
                  </a:r>
                  <a:endParaRPr lang="ru-RU" b="1" dirty="0">
                    <a:solidFill>
                      <a:srgbClr val="000066"/>
                    </a:solidFill>
                  </a:endParaRPr>
                </a:p>
                <a:p>
                  <a:r>
                    <a:rPr lang="ru-RU" b="1" dirty="0">
                      <a:solidFill>
                        <a:srgbClr val="000066"/>
                      </a:solidFill>
                    </a:rPr>
                    <a:t>Then we find for</a:t>
                  </a:r>
                  <a:r>
                    <a:rPr lang="en-US" b="1" dirty="0">
                      <a:solidFill>
                        <a:srgbClr val="000066"/>
                      </a:solidFill>
                    </a:rPr>
                    <a:t> near</a:t>
                  </a:r>
                  <a:r>
                    <a:rPr lang="ru-RU" b="1" dirty="0">
                      <a:solidFill>
                        <a:srgbClr val="000066"/>
                      </a:solidFill>
                    </a:rPr>
                    <a:t> </a:t>
                  </a:r>
                  <a:r>
                    <a:rPr lang="en-US" b="1" dirty="0">
                      <a:solidFill>
                        <a:srgbClr val="000066"/>
                      </a:solidFill>
                    </a:rPr>
                    <a:t>near bunch center </a:t>
                  </a:r>
                  <a:r>
                    <a:rPr lang="en-US" b="1" i="1" dirty="0">
                      <a:solidFill>
                        <a:srgbClr val="000066"/>
                      </a:solidFill>
                    </a:rPr>
                    <a:t>s</a:t>
                  </a:r>
                  <a:r>
                    <a:rPr lang="en-US" b="1" dirty="0">
                      <a:solidFill>
                        <a:srgbClr val="000066"/>
                      </a:solidFill>
                      <a:sym typeface="Symbol" panose="05050102010706020507" pitchFamily="18" charset="2"/>
                    </a:rPr>
                    <a:t></a:t>
                  </a:r>
                  <a:r>
                    <a:rPr lang="en-US" b="1" i="1" dirty="0">
                      <a:solidFill>
                        <a:srgbClr val="000066"/>
                      </a:solidFill>
                      <a:sym typeface="Symbol" panose="05050102010706020507" pitchFamily="18" charset="2"/>
                    </a:rPr>
                    <a:t></a:t>
                  </a:r>
                  <a:r>
                    <a:rPr lang="en-US" b="1" i="1" baseline="-25000" dirty="0">
                      <a:solidFill>
                        <a:srgbClr val="000066"/>
                      </a:solidFill>
                    </a:rPr>
                    <a:t>s</a:t>
                  </a:r>
                  <a:r>
                    <a:rPr lang="ru-RU" b="1" dirty="0">
                      <a:solidFill>
                        <a:srgbClr val="000066"/>
                      </a:solidFill>
                    </a:rPr>
                    <a:t> </a:t>
                  </a:r>
                  <a:r>
                    <a:rPr lang="en-US" b="1" dirty="0">
                      <a:solidFill>
                        <a:srgbClr val="000066"/>
                      </a:solidFill>
                    </a:rPr>
                    <a:t> and at </a:t>
                  </a:r>
                  <a:r>
                    <a:rPr lang="ru-RU" b="1" dirty="0">
                      <a:solidFill>
                        <a:srgbClr val="000066"/>
                      </a:solidFill>
                      <a:sym typeface="Symbol" panose="05050102010706020507" pitchFamily="18" charset="2"/>
                    </a:rPr>
                    <a:t></a:t>
                  </a:r>
                  <a:r>
                    <a:rPr lang="ru-RU" b="1" i="1" dirty="0" err="1">
                      <a:solidFill>
                        <a:srgbClr val="000066"/>
                      </a:solidFill>
                    </a:rPr>
                    <a:t>q</a:t>
                  </a:r>
                  <a:r>
                    <a:rPr lang="ru-RU" b="1" i="1" baseline="-25000" dirty="0" err="1">
                      <a:solidFill>
                        <a:srgbClr val="000066"/>
                      </a:solidFill>
                    </a:rPr>
                    <a:t>x</a:t>
                  </a:r>
                  <a:r>
                    <a:rPr lang="ru-RU" b="1" dirty="0">
                      <a:solidFill>
                        <a:srgbClr val="000066"/>
                      </a:solidFill>
                    </a:rPr>
                    <a:t> </a:t>
                  </a:r>
                  <a:r>
                    <a:rPr lang="ru-RU" b="1" dirty="0">
                      <a:solidFill>
                        <a:srgbClr val="000066"/>
                      </a:solidFill>
                      <a:sym typeface="Symbol" panose="05050102010706020507" pitchFamily="18" charset="2"/>
                    </a:rPr>
                    <a:t></a:t>
                  </a:r>
                  <a:r>
                    <a:rPr lang="ru-RU" b="1" dirty="0">
                      <a:solidFill>
                        <a:srgbClr val="000066"/>
                      </a:solidFill>
                    </a:rPr>
                    <a:t> </a:t>
                  </a:r>
                  <a:r>
                    <a:rPr lang="ru-RU" b="1" dirty="0" err="1">
                      <a:solidFill>
                        <a:srgbClr val="000066"/>
                      </a:solidFill>
                    </a:rPr>
                    <a:t>Q</a:t>
                  </a:r>
                  <a:r>
                    <a:rPr lang="ru-RU" b="1" i="1" baseline="-25000" dirty="0" err="1">
                      <a:solidFill>
                        <a:srgbClr val="000066"/>
                      </a:solidFill>
                    </a:rPr>
                    <a:t>x</a:t>
                  </a:r>
                  <a:r>
                    <a:rPr lang="ru-RU" b="1" dirty="0">
                      <a:solidFill>
                        <a:srgbClr val="000066"/>
                      </a:solidFill>
                    </a:rPr>
                    <a:t> </a:t>
                  </a:r>
                  <a:endParaRPr lang="en-US" b="1" dirty="0">
                    <a:solidFill>
                      <a:srgbClr val="000066"/>
                    </a:solidFill>
                  </a:endParaRPr>
                </a:p>
                <a:p>
                  <a:pPr algn="ctr"/>
                  <a14:m>
                    <m:oMathPara xmlns:m="http://schemas.openxmlformats.org/officeDocument/2006/math">
                      <m:oMathParaPr>
                        <m:jc m:val="centerGroup"/>
                      </m:oMathParaPr>
                      <m:oMath xmlns:m="http://schemas.openxmlformats.org/officeDocument/2006/math">
                        <m:r>
                          <a:rPr lang="ru-RU" b="1" i="1" smtClean="0">
                            <a:solidFill>
                              <a:srgbClr val="000066"/>
                            </a:solidFill>
                            <a:latin typeface="Cambria Math" panose="02040503050406030204" pitchFamily="18" charset="0"/>
                            <a:ea typeface="Cambria Math" panose="02040503050406030204" pitchFamily="18" charset="0"/>
                          </a:rPr>
                          <m:t>∆</m:t>
                        </m:r>
                        <m:sSub>
                          <m:sSubPr>
                            <m:ctrlPr>
                              <a:rPr lang="ru-RU" b="1" i="1" smtClean="0">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𝒒</m:t>
                            </m:r>
                          </m:e>
                          <m:sub>
                            <m:r>
                              <a:rPr lang="en-US" b="1" i="1">
                                <a:solidFill>
                                  <a:srgbClr val="000066"/>
                                </a:solidFill>
                                <a:latin typeface="Cambria Math" panose="02040503050406030204" pitchFamily="18" charset="0"/>
                              </a:rPr>
                              <m:t>𝒙</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𝒁𝒆</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𝑬</m:t>
                                </m:r>
                              </m:e>
                              <m:sub>
                                <m:r>
                                  <a:rPr lang="en-US" b="1" i="1">
                                    <a:solidFill>
                                      <a:srgbClr val="000066"/>
                                    </a:solidFill>
                                    <a:latin typeface="Cambria Math" panose="02040503050406030204" pitchFamily="18" charset="0"/>
                                  </a:rPr>
                                  <m:t>𝒙</m:t>
                                </m:r>
                              </m:sub>
                            </m:sSub>
                          </m:num>
                          <m:den>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𝟐</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𝑸</m:t>
                                    </m:r>
                                  </m:e>
                                  <m:sub>
                                    <m:r>
                                      <a:rPr lang="en-US" b="1" i="1">
                                        <a:solidFill>
                                          <a:srgbClr val="000066"/>
                                        </a:solidFill>
                                        <a:latin typeface="Cambria Math" panose="02040503050406030204" pitchFamily="18" charset="0"/>
                                      </a:rPr>
                                      <m:t>𝒙</m:t>
                                    </m:r>
                                  </m:sub>
                                </m:sSub>
                                <m:r>
                                  <a:rPr lang="en-US" b="1" i="1">
                                    <a:solidFill>
                                      <a:srgbClr val="000066"/>
                                    </a:solidFill>
                                    <a:latin typeface="Cambria Math" panose="02040503050406030204" pitchFamily="18" charset="0"/>
                                  </a:rPr>
                                  <m:t>𝜸</m:t>
                                </m:r>
                              </m:e>
                              <m:sup>
                                <m:r>
                                  <a:rPr lang="ru-RU" b="1" i="1">
                                    <a:solidFill>
                                      <a:srgbClr val="000066"/>
                                    </a:solidFill>
                                    <a:latin typeface="Cambria Math" panose="02040503050406030204" pitchFamily="18" charset="0"/>
                                  </a:rPr>
                                  <m:t>𝟐</m:t>
                                </m:r>
                              </m:sup>
                            </m:sSup>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𝝎</m:t>
                                </m:r>
                              </m:e>
                              <m:sub>
                                <m:r>
                                  <a:rPr lang="ru-RU" b="1" i="1">
                                    <a:solidFill>
                                      <a:srgbClr val="000066"/>
                                    </a:solidFill>
                                    <a:latin typeface="Cambria Math" panose="02040503050406030204" pitchFamily="18" charset="0"/>
                                  </a:rPr>
                                  <m:t>𝟎</m:t>
                                </m:r>
                              </m:sub>
                              <m:sup>
                                <m:r>
                                  <a:rPr lang="ru-RU" b="1" i="1">
                                    <a:solidFill>
                                      <a:srgbClr val="000066"/>
                                    </a:solidFill>
                                    <a:latin typeface="Cambria Math" panose="02040503050406030204" pitchFamily="18" charset="0"/>
                                  </a:rPr>
                                  <m:t>𝟐</m:t>
                                </m:r>
                              </m:sup>
                            </m:sSubSup>
                          </m:den>
                        </m:f>
                        <m:r>
                          <a:rPr lang="ru-RU" b="1" i="1">
                            <a:solidFill>
                              <a:srgbClr val="000066"/>
                            </a:solidFill>
                            <a:latin typeface="Cambria Math" panose="02040503050406030204" pitchFamily="18" charset="0"/>
                          </a:rPr>
                          <m:t>= −</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𝟐</m:t>
                            </m:r>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𝒁</m:t>
                                </m:r>
                              </m:e>
                              <m:sup>
                                <m:r>
                                  <a:rPr lang="ru-RU" b="1" i="1">
                                    <a:solidFill>
                                      <a:srgbClr val="000066"/>
                                    </a:solidFill>
                                    <a:latin typeface="Cambria Math" panose="02040503050406030204" pitchFamily="18" charset="0"/>
                                  </a:rPr>
                                  <m:t>𝟐</m:t>
                                </m:r>
                              </m:sup>
                            </m:sSup>
                            <m:r>
                              <a:rPr lang="en-US" b="1" i="1">
                                <a:solidFill>
                                  <a:srgbClr val="000066"/>
                                </a:solidFill>
                                <a:latin typeface="Cambria Math" panose="02040503050406030204" pitchFamily="18" charset="0"/>
                              </a:rPr>
                              <m:t>𝑵</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𝒓</m:t>
                                </m:r>
                              </m:e>
                              <m:sub>
                                <m:r>
                                  <a:rPr lang="en-US" b="1" i="1">
                                    <a:solidFill>
                                      <a:srgbClr val="000066"/>
                                    </a:solidFill>
                                    <a:latin typeface="Cambria Math" panose="02040503050406030204" pitchFamily="18" charset="0"/>
                                  </a:rPr>
                                  <m:t>𝒑</m:t>
                                </m:r>
                              </m:sub>
                            </m:sSub>
                          </m:num>
                          <m:den>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𝜸</m:t>
                                </m:r>
                              </m:e>
                              <m:sup>
                                <m:r>
                                  <a:rPr lang="ru-RU" b="1" i="1">
                                    <a:solidFill>
                                      <a:srgbClr val="000066"/>
                                    </a:solidFill>
                                    <a:latin typeface="Cambria Math" panose="02040503050406030204" pitchFamily="18" charset="0"/>
                                  </a:rPr>
                                  <m:t>𝟑</m:t>
                                </m:r>
                              </m:sup>
                            </m:sSup>
                            <m:r>
                              <a:rPr lang="en-US" b="1" i="1">
                                <a:solidFill>
                                  <a:srgbClr val="000066"/>
                                </a:solidFill>
                                <a:latin typeface="Cambria Math" panose="02040503050406030204" pitchFamily="18" charset="0"/>
                              </a:rPr>
                              <m:t>𝑨</m:t>
                            </m:r>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sub>
                                </m:sSub>
                                <m:d>
                                  <m:dPr>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𝒚</m:t>
                                        </m:r>
                                      </m:sub>
                                    </m:sSub>
                                  </m:e>
                                </m:d>
                              </m:e>
                            </m:d>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𝑸</m:t>
                                </m:r>
                              </m:e>
                              <m:sub>
                                <m:r>
                                  <a:rPr lang="en-US" b="1" i="1">
                                    <a:solidFill>
                                      <a:srgbClr val="000066"/>
                                    </a:solidFill>
                                    <a:latin typeface="Cambria Math" panose="02040503050406030204" pitchFamily="18" charset="0"/>
                                  </a:rPr>
                                  <m:t>𝒙</m:t>
                                </m:r>
                              </m:sub>
                            </m:sSub>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𝝎</m:t>
                                </m:r>
                              </m:e>
                              <m:sub>
                                <m:r>
                                  <a:rPr lang="ru-RU" b="1" i="1">
                                    <a:solidFill>
                                      <a:srgbClr val="000066"/>
                                    </a:solidFill>
                                    <a:latin typeface="Cambria Math" panose="02040503050406030204" pitchFamily="18" charset="0"/>
                                  </a:rPr>
                                  <m:t>𝟎</m:t>
                                </m:r>
                              </m:sub>
                              <m:sup>
                                <m:r>
                                  <a:rPr lang="ru-RU" b="1" i="1">
                                    <a:solidFill>
                                      <a:srgbClr val="000066"/>
                                    </a:solidFill>
                                    <a:latin typeface="Cambria Math" panose="02040503050406030204" pitchFamily="18" charset="0"/>
                                  </a:rPr>
                                  <m:t>𝟐</m:t>
                                </m:r>
                              </m:sup>
                            </m:sSubSup>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𝟐</m:t>
                                </m:r>
                                <m:r>
                                  <a:rPr lang="en-US" b="1" i="1">
                                    <a:solidFill>
                                      <a:srgbClr val="000066"/>
                                    </a:solidFill>
                                    <a:latin typeface="Cambria Math" panose="02040503050406030204" pitchFamily="18" charset="0"/>
                                  </a:rPr>
                                  <m:t>𝝅</m:t>
                                </m:r>
                              </m:e>
                            </m:rad>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sub>
                            </m:sSub>
                          </m:den>
                        </m:f>
                        <m:r>
                          <a:rPr lang="ru-RU" b="1" i="1">
                            <a:latin typeface="Cambria Math" panose="02040503050406030204" pitchFamily="18" charset="0"/>
                          </a:rPr>
                          <m:t>.</m:t>
                        </m:r>
                      </m:oMath>
                    </m:oMathPara>
                  </a14:m>
                  <a:endParaRPr lang="en-US" sz="1600" b="1" dirty="0">
                    <a:solidFill>
                      <a:srgbClr val="000066"/>
                    </a:solidFill>
                  </a:endParaRPr>
                </a:p>
                <a:p>
                  <a:pPr algn="just"/>
                  <a:r>
                    <a:rPr lang="en-US" sz="1600" b="1" dirty="0">
                      <a:solidFill>
                        <a:srgbClr val="000066"/>
                      </a:solidFill>
                    </a:rPr>
                    <a:t>Here we used the equalities </a:t>
                  </a:r>
                  <a14:m>
                    <m:oMath xmlns:m="http://schemas.openxmlformats.org/officeDocument/2006/math">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𝝎</m:t>
                          </m:r>
                        </m:e>
                        <m:sub>
                          <m:r>
                            <a:rPr lang="en-US" b="1" i="1">
                              <a:solidFill>
                                <a:srgbClr val="000066"/>
                              </a:solidFill>
                              <a:latin typeface="Cambria Math" panose="02040503050406030204" pitchFamily="18" charset="0"/>
                            </a:rPr>
                            <m:t>𝟎</m:t>
                          </m:r>
                        </m:sub>
                      </m:sSub>
                      <m:r>
                        <a:rPr lang="en-US"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𝟐</m:t>
                          </m:r>
                          <m:r>
                            <a:rPr lang="en-US" b="1" i="1">
                              <a:solidFill>
                                <a:srgbClr val="000066"/>
                              </a:solidFill>
                              <a:latin typeface="Cambria Math" panose="02040503050406030204" pitchFamily="18" charset="0"/>
                            </a:rPr>
                            <m:t>𝝅</m:t>
                          </m:r>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𝑻</m:t>
                              </m:r>
                            </m:e>
                            <m:sub>
                              <m:r>
                                <a:rPr lang="en-US" b="1" i="1">
                                  <a:solidFill>
                                    <a:srgbClr val="000066"/>
                                  </a:solidFill>
                                  <a:latin typeface="Cambria Math" panose="02040503050406030204" pitchFamily="18" charset="0"/>
                                </a:rPr>
                                <m:t>𝟎</m:t>
                              </m:r>
                            </m:sub>
                          </m:sSub>
                        </m:den>
                      </m:f>
                      <m:r>
                        <a:rPr lang="en-US" b="1" i="1">
                          <a:solidFill>
                            <a:srgbClr val="000066"/>
                          </a:solidFill>
                          <a:latin typeface="Cambria Math" panose="02040503050406030204" pitchFamily="18" charset="0"/>
                        </a:rPr>
                        <m:t>=</m:t>
                      </m:r>
                      <m:r>
                        <a:rPr lang="en-US" b="1" i="1">
                          <a:solidFill>
                            <a:srgbClr val="000066"/>
                          </a:solidFill>
                          <a:latin typeface="Cambria Math" panose="02040503050406030204" pitchFamily="18" charset="0"/>
                        </a:rPr>
                        <m:t>𝟐</m:t>
                      </m:r>
                      <m:r>
                        <a:rPr lang="en-US" b="1" i="1">
                          <a:solidFill>
                            <a:srgbClr val="000066"/>
                          </a:solidFill>
                          <a:latin typeface="Cambria Math" panose="02040503050406030204" pitchFamily="18" charset="0"/>
                        </a:rPr>
                        <m:t>𝝅</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𝑪</m:t>
                              </m:r>
                            </m:e>
                            <m:sub>
                              <m:r>
                                <a:rPr lang="en-US" b="1" i="1">
                                  <a:solidFill>
                                    <a:srgbClr val="000066"/>
                                  </a:solidFill>
                                  <a:latin typeface="Cambria Math" panose="02040503050406030204" pitchFamily="18" charset="0"/>
                                </a:rPr>
                                <m:t>𝑹𝒊𝒏𝒈</m:t>
                              </m:r>
                            </m:sub>
                          </m:sSub>
                        </m:num>
                        <m:den>
                          <m:r>
                            <a:rPr lang="en-US" b="1" i="1">
                              <a:solidFill>
                                <a:srgbClr val="000066"/>
                              </a:solidFill>
                              <a:latin typeface="Cambria Math" panose="02040503050406030204" pitchFamily="18" charset="0"/>
                            </a:rPr>
                            <m:t>𝜷</m:t>
                          </m:r>
                          <m:r>
                            <a:rPr lang="en-US" b="1" i="1">
                              <a:solidFill>
                                <a:srgbClr val="000066"/>
                              </a:solidFill>
                              <a:latin typeface="Cambria Math" panose="02040503050406030204" pitchFamily="18" charset="0"/>
                            </a:rPr>
                            <m:t>𝒄</m:t>
                          </m:r>
                        </m:den>
                      </m:f>
                    </m:oMath>
                  </a14:m>
                  <a:r>
                    <a:rPr lang="en-US" b="1" dirty="0">
                      <a:solidFill>
                        <a:srgbClr val="000066"/>
                      </a:solidFill>
                    </a:rPr>
                    <a:t> , </a:t>
                  </a:r>
                  <a:r>
                    <a:rPr lang="en-US" b="1" i="1" dirty="0">
                      <a:solidFill>
                        <a:srgbClr val="000066"/>
                      </a:solidFill>
                      <a:latin typeface="Times New Roman" panose="02020603050405020304" pitchFamily="18" charset="0"/>
                      <a:cs typeface="Times New Roman" panose="02020603050405020304" pitchFamily="18" charset="0"/>
                    </a:rPr>
                    <a:t>N</a:t>
                  </a:r>
                  <a:r>
                    <a:rPr lang="en-US" b="1" dirty="0">
                      <a:solidFill>
                        <a:srgbClr val="000066"/>
                      </a:solidFill>
                    </a:rPr>
                    <a:t> is the number of particles per bunch (or beam), </a:t>
                  </a:r>
                  <a:r>
                    <a:rPr lang="ru-RU" b="1" i="1" dirty="0" err="1">
                      <a:solidFill>
                        <a:srgbClr val="000066"/>
                      </a:solidFill>
                      <a:latin typeface="Times New Roman" panose="02020603050405020304" pitchFamily="18" charset="0"/>
                      <a:cs typeface="Times New Roman" panose="02020603050405020304" pitchFamily="18" charset="0"/>
                    </a:rPr>
                    <a:t>r</a:t>
                  </a:r>
                  <a:r>
                    <a:rPr lang="ru-RU" b="1" baseline="-25000" dirty="0" err="1">
                      <a:solidFill>
                        <a:srgbClr val="000066"/>
                      </a:solidFill>
                      <a:latin typeface="Times New Roman" panose="02020603050405020304" pitchFamily="18" charset="0"/>
                      <a:cs typeface="Times New Roman" panose="02020603050405020304" pitchFamily="18" charset="0"/>
                    </a:rPr>
                    <a:t>p</a:t>
                  </a:r>
                  <a:r>
                    <a:rPr lang="en-US" b="1" dirty="0">
                      <a:solidFill>
                        <a:srgbClr val="000066"/>
                      </a:solidFill>
                      <a:latin typeface="Times New Roman" panose="02020603050405020304" pitchFamily="18" charset="0"/>
                      <a:cs typeface="Times New Roman" panose="02020603050405020304" pitchFamily="18" charset="0"/>
                    </a:rPr>
                    <a:t> = </a:t>
                  </a:r>
                  <a:r>
                    <a:rPr lang="ru-RU" b="1" i="1" dirty="0">
                      <a:solidFill>
                        <a:srgbClr val="000066"/>
                      </a:solidFill>
                      <a:latin typeface="Times New Roman" panose="02020603050405020304" pitchFamily="18" charset="0"/>
                      <a:cs typeface="Times New Roman" panose="02020603050405020304" pitchFamily="18" charset="0"/>
                    </a:rPr>
                    <a:t>e</a:t>
                  </a:r>
                  <a:r>
                    <a:rPr lang="en-US" b="1" baseline="30000" dirty="0">
                      <a:solidFill>
                        <a:srgbClr val="000066"/>
                      </a:solidFill>
                      <a:latin typeface="Times New Roman" panose="02020603050405020304" pitchFamily="18" charset="0"/>
                      <a:cs typeface="Times New Roman" panose="02020603050405020304" pitchFamily="18" charset="0"/>
                    </a:rPr>
                    <a:t>2</a:t>
                  </a:r>
                  <a:r>
                    <a:rPr lang="en-US" b="1" dirty="0">
                      <a:solidFill>
                        <a:srgbClr val="000066"/>
                      </a:solidFill>
                      <a:latin typeface="Times New Roman" panose="02020603050405020304" pitchFamily="18" charset="0"/>
                      <a:cs typeface="Times New Roman" panose="02020603050405020304" pitchFamily="18" charset="0"/>
                    </a:rPr>
                    <a:t>/</a:t>
                  </a:r>
                  <a:r>
                    <a:rPr lang="ru-RU" b="1" i="1" dirty="0" err="1">
                      <a:solidFill>
                        <a:srgbClr val="000066"/>
                      </a:solidFill>
                      <a:latin typeface="Times New Roman" panose="02020603050405020304" pitchFamily="18" charset="0"/>
                      <a:cs typeface="Times New Roman" panose="02020603050405020304" pitchFamily="18" charset="0"/>
                    </a:rPr>
                    <a:t>m</a:t>
                  </a:r>
                  <a:r>
                    <a:rPr lang="ru-RU" b="1" baseline="-25000" dirty="0" err="1">
                      <a:solidFill>
                        <a:srgbClr val="000066"/>
                      </a:solidFill>
                      <a:latin typeface="Times New Roman" panose="02020603050405020304" pitchFamily="18" charset="0"/>
                      <a:cs typeface="Times New Roman" panose="02020603050405020304" pitchFamily="18" charset="0"/>
                    </a:rPr>
                    <a:t>p</a:t>
                  </a:r>
                  <a:r>
                    <a:rPr lang="ru-RU" b="1" i="1" dirty="0" err="1">
                      <a:solidFill>
                        <a:srgbClr val="000066"/>
                      </a:solidFill>
                      <a:latin typeface="Times New Roman" panose="02020603050405020304" pitchFamily="18" charset="0"/>
                      <a:cs typeface="Times New Roman" panose="02020603050405020304" pitchFamily="18" charset="0"/>
                    </a:rPr>
                    <a:t>c</a:t>
                  </a:r>
                  <a:r>
                    <a:rPr lang="en-US" b="1" baseline="30000" dirty="0">
                      <a:solidFill>
                        <a:srgbClr val="000066"/>
                      </a:solidFill>
                      <a:latin typeface="Times New Roman" panose="02020603050405020304" pitchFamily="18" charset="0"/>
                      <a:cs typeface="Times New Roman" panose="02020603050405020304" pitchFamily="18" charset="0"/>
                    </a:rPr>
                    <a:t>2</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 1.535</a:t>
                  </a:r>
                  <a:r>
                    <a:rPr lang="ru-RU" b="1" dirty="0">
                      <a:solidFill>
                        <a:srgbClr val="000066"/>
                      </a:solidFill>
                      <a:sym typeface="Symbol" panose="05050102010706020507" pitchFamily="18" charset="2"/>
                    </a:rPr>
                    <a:t></a:t>
                  </a:r>
                  <a:r>
                    <a:rPr lang="en-US" b="1" dirty="0">
                      <a:solidFill>
                        <a:srgbClr val="000066"/>
                      </a:solidFill>
                    </a:rPr>
                    <a:t>10</a:t>
                  </a:r>
                  <a:r>
                    <a:rPr lang="en-US" b="1" baseline="30000" dirty="0">
                      <a:solidFill>
                        <a:srgbClr val="000066"/>
                      </a:solidFill>
                    </a:rPr>
                    <a:t>-16</a:t>
                  </a:r>
                  <a:r>
                    <a:rPr lang="en-US" b="1" dirty="0">
                      <a:solidFill>
                        <a:srgbClr val="000066"/>
                      </a:solidFill>
                    </a:rPr>
                    <a:t> </a:t>
                  </a:r>
                  <a:r>
                    <a:rPr lang="ru-RU" b="1" dirty="0" err="1">
                      <a:solidFill>
                        <a:srgbClr val="000066"/>
                      </a:solidFill>
                    </a:rPr>
                    <a:t>cm</a:t>
                  </a:r>
                  <a:r>
                    <a:rPr lang="en-US" b="1" baseline="30000" dirty="0">
                      <a:solidFill>
                        <a:srgbClr val="FF0000"/>
                      </a:solidFill>
                    </a:rPr>
                    <a:t>*)</a:t>
                  </a:r>
                  <a:r>
                    <a:rPr lang="en-US" b="1" dirty="0">
                      <a:solidFill>
                        <a:srgbClr val="000066"/>
                      </a:solidFill>
                    </a:rPr>
                    <a:t> is the classical proton (nucleon) radius, </a:t>
                  </a:r>
                  <a:r>
                    <a:rPr lang="en-US" b="1" i="1" dirty="0" err="1">
                      <a:solidFill>
                        <a:srgbClr val="000066"/>
                      </a:solidFill>
                    </a:rPr>
                    <a:t>m</a:t>
                  </a:r>
                  <a:r>
                    <a:rPr lang="en-US" b="1" baseline="-25000" dirty="0" err="1">
                      <a:solidFill>
                        <a:srgbClr val="000066"/>
                      </a:solidFill>
                    </a:rPr>
                    <a:t>p</a:t>
                  </a:r>
                  <a:r>
                    <a:rPr lang="en-US" b="1" dirty="0">
                      <a:solidFill>
                        <a:srgbClr val="000066"/>
                      </a:solidFill>
                    </a:rPr>
                    <a:t> </a:t>
                  </a:r>
                  <a:r>
                    <a:rPr lang="en-US" b="1" dirty="0">
                      <a:solidFill>
                        <a:srgbClr val="000066"/>
                      </a:solidFill>
                      <a:sym typeface="Symbol" panose="05050102010706020507" pitchFamily="18" charset="2"/>
                    </a:rPr>
                    <a:t></a:t>
                  </a:r>
                  <a:r>
                    <a:rPr lang="en-US" b="1" dirty="0">
                      <a:solidFill>
                        <a:srgbClr val="000066"/>
                      </a:solidFill>
                    </a:rPr>
                    <a:t> 938 MeV/c</a:t>
                  </a:r>
                  <a:r>
                    <a:rPr lang="en-US" b="1" baseline="30000" dirty="0">
                      <a:solidFill>
                        <a:srgbClr val="000066"/>
                      </a:solidFill>
                    </a:rPr>
                    <a:t>2</a:t>
                  </a:r>
                  <a:r>
                    <a:rPr lang="en-US" b="1" dirty="0">
                      <a:solidFill>
                        <a:srgbClr val="000066"/>
                      </a:solidFill>
                    </a:rPr>
                    <a:t> is proton (nucleon) mass, and </a:t>
                  </a:r>
                  <a:r>
                    <a:rPr lang="en-US" b="1" i="1" dirty="0">
                      <a:solidFill>
                        <a:srgbClr val="000066"/>
                      </a:solidFill>
                    </a:rPr>
                    <a:t>A</a:t>
                  </a:r>
                  <a:r>
                    <a:rPr lang="en-US" b="1" dirty="0">
                      <a:solidFill>
                        <a:srgbClr val="000066"/>
                      </a:solidFill>
                    </a:rPr>
                    <a:t> is the particle mass in atomic mass units. We also used below equalities where </a:t>
                  </a:r>
                  <a:r>
                    <a:rPr lang="ru-RU" b="1" dirty="0">
                      <a:solidFill>
                        <a:srgbClr val="000066"/>
                      </a:solidFill>
                      <a:sym typeface="Symbol" panose="05050102010706020507" pitchFamily="18" charset="2"/>
                    </a:rPr>
                    <a:t></a:t>
                  </a:r>
                  <a:r>
                    <a:rPr lang="en-US" b="1" i="1" dirty="0" err="1">
                      <a:solidFill>
                        <a:srgbClr val="000066"/>
                      </a:solidFill>
                    </a:rPr>
                    <a:t>B</a:t>
                  </a:r>
                  <a:r>
                    <a:rPr lang="en-US" b="1" i="1" baseline="-25000" dirty="0" err="1">
                      <a:solidFill>
                        <a:srgbClr val="000066"/>
                      </a:solidFill>
                    </a:rPr>
                    <a:t>x</a:t>
                  </a:r>
                  <a:r>
                    <a:rPr lang="ru-RU" b="1" dirty="0">
                      <a:solidFill>
                        <a:srgbClr val="000066"/>
                      </a:solidFill>
                      <a:sym typeface="Symbol" panose="05050102010706020507" pitchFamily="18" charset="2"/>
                    </a:rPr>
                    <a:t></a:t>
                  </a:r>
                  <a:r>
                    <a:rPr lang="en-US" b="1" dirty="0">
                      <a:solidFill>
                        <a:srgbClr val="000066"/>
                      </a:solidFill>
                    </a:rPr>
                    <a:t> is the circumference-average </a:t>
                  </a:r>
                  <a:r>
                    <a:rPr lang="en-US" b="1" i="1" dirty="0">
                      <a:solidFill>
                        <a:srgbClr val="000066"/>
                      </a:solidFill>
                    </a:rPr>
                    <a:t>x</a:t>
                  </a:r>
                  <a:r>
                    <a:rPr lang="en-US" b="1" dirty="0">
                      <a:solidFill>
                        <a:srgbClr val="000066"/>
                      </a:solidFill>
                    </a:rPr>
                    <a:t>-beta function, and </a:t>
                  </a:r>
                  <a:r>
                    <a:rPr lang="ru-RU" b="1" i="1" dirty="0">
                      <a:solidFill>
                        <a:srgbClr val="000066"/>
                      </a:solidFill>
                      <a:sym typeface="Symbol" panose="05050102010706020507" pitchFamily="18" charset="2"/>
                    </a:rPr>
                    <a:t></a:t>
                  </a:r>
                  <a:r>
                    <a:rPr lang="en-US" b="1" i="1" baseline="-25000" dirty="0">
                      <a:solidFill>
                        <a:srgbClr val="000066"/>
                      </a:solidFill>
                    </a:rPr>
                    <a:t>x</a:t>
                  </a:r>
                  <a:r>
                    <a:rPr lang="en-US" b="1" dirty="0">
                      <a:solidFill>
                        <a:srgbClr val="000066"/>
                      </a:solidFill>
                    </a:rPr>
                    <a:t> is the </a:t>
                  </a:r>
                  <a:r>
                    <a:rPr lang="en-US" b="1" i="1" dirty="0">
                      <a:solidFill>
                        <a:srgbClr val="000066"/>
                      </a:solidFill>
                    </a:rPr>
                    <a:t>x</a:t>
                  </a:r>
                  <a:r>
                    <a:rPr lang="en-US" b="1" dirty="0">
                      <a:solidFill>
                        <a:srgbClr val="000066"/>
                      </a:solidFill>
                    </a:rPr>
                    <a:t>-emittance of the beam:</a:t>
                  </a:r>
                </a:p>
                <a:p>
                  <a:pPr/>
                  <a14:m>
                    <m:oMathPara xmlns:m="http://schemas.openxmlformats.org/officeDocument/2006/math">
                      <m:oMathParaPr>
                        <m:jc m:val="centerGroup"/>
                      </m:oMathParaPr>
                      <m:oMath xmlns:m="http://schemas.openxmlformats.org/officeDocument/2006/math">
                        <m:r>
                          <a:rPr lang="ru-RU" b="1" i="1" smtClean="0">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𝒒</m:t>
                            </m:r>
                          </m:e>
                          <m:sub>
                            <m:r>
                              <a:rPr lang="en-US" b="1" i="1">
                                <a:solidFill>
                                  <a:srgbClr val="000066"/>
                                </a:solidFill>
                                <a:latin typeface="Cambria Math" panose="02040503050406030204" pitchFamily="18" charset="0"/>
                              </a:rPr>
                              <m:t>𝒙</m:t>
                            </m:r>
                          </m:sub>
                        </m:sSub>
                        <m:r>
                          <a:rPr lang="ru-RU" b="1" i="1">
                            <a:solidFill>
                              <a:srgbClr val="000066"/>
                            </a:solidFill>
                            <a:latin typeface="Cambria Math" panose="02040503050406030204" pitchFamily="18" charset="0"/>
                          </a:rPr>
                          <m:t>=</m:t>
                        </m:r>
                        <m:r>
                          <a:rPr lang="en-US" b="1" i="1" smtClean="0">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𝒁</m:t>
                                </m:r>
                              </m:e>
                              <m:sup>
                                <m:r>
                                  <a:rPr lang="ru-RU" b="1" i="1">
                                    <a:solidFill>
                                      <a:srgbClr val="000066"/>
                                    </a:solidFill>
                                    <a:latin typeface="Cambria Math" panose="02040503050406030204" pitchFamily="18" charset="0"/>
                                  </a:rPr>
                                  <m:t>𝟐</m:t>
                                </m:r>
                              </m:sup>
                            </m:sSup>
                            <m:r>
                              <a:rPr lang="en-US" b="1" i="1">
                                <a:solidFill>
                                  <a:srgbClr val="000066"/>
                                </a:solidFill>
                                <a:latin typeface="Cambria Math" panose="02040503050406030204" pitchFamily="18" charset="0"/>
                              </a:rPr>
                              <m:t>𝑵</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𝒓</m:t>
                                </m:r>
                              </m:e>
                              <m:sub>
                                <m:r>
                                  <a:rPr lang="en-US" b="1" i="1">
                                    <a:solidFill>
                                      <a:srgbClr val="000066"/>
                                    </a:solidFill>
                                    <a:latin typeface="Cambria Math" panose="02040503050406030204" pitchFamily="18" charset="0"/>
                                  </a:rPr>
                                  <m:t>𝒑</m:t>
                                </m:r>
                              </m:sub>
                            </m:sSub>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𝒌</m:t>
                                </m:r>
                              </m:e>
                              <m:sub>
                                <m:r>
                                  <a:rPr lang="en-US" b="1" i="1">
                                    <a:solidFill>
                                      <a:srgbClr val="000066"/>
                                    </a:solidFill>
                                    <a:latin typeface="Cambria Math" panose="02040503050406030204" pitchFamily="18" charset="0"/>
                                  </a:rPr>
                                  <m:t>𝒃𝒖𝒏𝒄</m:t>
                                </m:r>
                                <m:r>
                                  <a:rPr lang="ru-RU" b="1" i="1">
                                    <a:solidFill>
                                      <a:srgbClr val="000066"/>
                                    </a:solidFill>
                                    <a:latin typeface="Cambria Math" panose="02040503050406030204" pitchFamily="18" charset="0"/>
                                  </a:rPr>
                                  <m:t>𝒉</m:t>
                                </m:r>
                              </m:sub>
                            </m:sSub>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𝑩</m:t>
                                    </m:r>
                                  </m:e>
                                  <m:sub>
                                    <m:r>
                                      <a:rPr lang="en-US" b="1" i="1">
                                        <a:solidFill>
                                          <a:srgbClr val="000066"/>
                                        </a:solidFill>
                                        <a:latin typeface="Cambria Math" panose="02040503050406030204" pitchFamily="18" charset="0"/>
                                      </a:rPr>
                                      <m:t>𝒙</m:t>
                                    </m:r>
                                  </m:sub>
                                </m:sSub>
                              </m:e>
                            </m:d>
                          </m:num>
                          <m:den>
                            <m:r>
                              <a:rPr lang="en-US" b="1" i="1">
                                <a:solidFill>
                                  <a:srgbClr val="000066"/>
                                </a:solidFill>
                                <a:latin typeface="Cambria Math" panose="02040503050406030204" pitchFamily="18" charset="0"/>
                              </a:rPr>
                              <m:t>𝝅</m:t>
                            </m:r>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𝜷</m:t>
                                </m:r>
                              </m:e>
                              <m:sup>
                                <m:r>
                                  <a:rPr lang="ru-RU" b="1" i="1">
                                    <a:solidFill>
                                      <a:srgbClr val="000066"/>
                                    </a:solidFill>
                                    <a:latin typeface="Cambria Math" panose="02040503050406030204" pitchFamily="18" charset="0"/>
                                  </a:rPr>
                                  <m:t>𝟐</m:t>
                                </m:r>
                              </m:sup>
                            </m:sSup>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𝜸</m:t>
                                </m:r>
                              </m:e>
                              <m:sup>
                                <m:r>
                                  <a:rPr lang="ru-RU" b="1" i="1">
                                    <a:solidFill>
                                      <a:srgbClr val="000066"/>
                                    </a:solidFill>
                                    <a:latin typeface="Cambria Math" panose="02040503050406030204" pitchFamily="18" charset="0"/>
                                  </a:rPr>
                                  <m:t>𝟑</m:t>
                                </m:r>
                              </m:sup>
                            </m:sSup>
                            <m:r>
                              <a:rPr lang="en-US" b="1" i="1">
                                <a:solidFill>
                                  <a:srgbClr val="000066"/>
                                </a:solidFill>
                                <a:latin typeface="Cambria Math" panose="02040503050406030204" pitchFamily="18" charset="0"/>
                              </a:rPr>
                              <m:t>𝑨</m:t>
                            </m:r>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sub>
                                </m:sSub>
                                <m:d>
                                  <m:dPr>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𝒚</m:t>
                                        </m:r>
                                      </m:sub>
                                    </m:sSub>
                                  </m:e>
                                </m:d>
                              </m:e>
                            </m:d>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𝒁</m:t>
                                </m:r>
                              </m:e>
                              <m:sup>
                                <m:r>
                                  <a:rPr lang="ru-RU" b="1" i="1">
                                    <a:solidFill>
                                      <a:srgbClr val="000066"/>
                                    </a:solidFill>
                                    <a:latin typeface="Cambria Math" panose="02040503050406030204" pitchFamily="18" charset="0"/>
                                  </a:rPr>
                                  <m:t>𝟐</m:t>
                                </m:r>
                              </m:sup>
                            </m:sSup>
                            <m:r>
                              <a:rPr lang="en-US" b="1" i="1">
                                <a:solidFill>
                                  <a:srgbClr val="000066"/>
                                </a:solidFill>
                                <a:latin typeface="Cambria Math" panose="02040503050406030204" pitchFamily="18" charset="0"/>
                              </a:rPr>
                              <m:t>𝑵</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𝒓</m:t>
                                </m:r>
                              </m:e>
                              <m:sub>
                                <m:r>
                                  <a:rPr lang="en-US" b="1" i="1">
                                    <a:solidFill>
                                      <a:srgbClr val="000066"/>
                                    </a:solidFill>
                                    <a:latin typeface="Cambria Math" panose="02040503050406030204" pitchFamily="18" charset="0"/>
                                  </a:rPr>
                                  <m:t>𝒑</m:t>
                                </m:r>
                              </m:sub>
                            </m:sSub>
                          </m:num>
                          <m:den>
                            <m:r>
                              <a:rPr lang="en-US" b="1" i="1">
                                <a:solidFill>
                                  <a:srgbClr val="000066"/>
                                </a:solidFill>
                                <a:latin typeface="Cambria Math" panose="02040503050406030204" pitchFamily="18" charset="0"/>
                              </a:rPr>
                              <m:t>𝝅</m:t>
                            </m:r>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𝜷</m:t>
                                </m:r>
                              </m:e>
                              <m:sup>
                                <m:r>
                                  <a:rPr lang="ru-RU" b="1" i="1">
                                    <a:solidFill>
                                      <a:srgbClr val="000066"/>
                                    </a:solidFill>
                                    <a:latin typeface="Cambria Math" panose="02040503050406030204" pitchFamily="18" charset="0"/>
                                  </a:rPr>
                                  <m:t>𝟐</m:t>
                                </m:r>
                              </m:sup>
                            </m:sSup>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𝜸</m:t>
                                </m:r>
                              </m:e>
                              <m:sup>
                                <m:r>
                                  <a:rPr lang="ru-RU" b="1" i="1">
                                    <a:solidFill>
                                      <a:srgbClr val="000066"/>
                                    </a:solidFill>
                                    <a:latin typeface="Cambria Math" panose="02040503050406030204" pitchFamily="18" charset="0"/>
                                  </a:rPr>
                                  <m:t>𝟑</m:t>
                                </m:r>
                              </m:sup>
                            </m:sSup>
                            <m:r>
                              <a:rPr lang="en-US" b="1" i="1">
                                <a:solidFill>
                                  <a:srgbClr val="000066"/>
                                </a:solidFill>
                                <a:latin typeface="Cambria Math" panose="02040503050406030204" pitchFamily="18" charset="0"/>
                              </a:rPr>
                              <m:t>𝑨</m:t>
                            </m:r>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ad>
                              <m:radPr>
                                <m:degHide m:val="on"/>
                                <m:ctrlPr>
                                  <a:rPr lang="ru-RU" b="1" i="1">
                                    <a:solidFill>
                                      <a:srgbClr val="000066"/>
                                    </a:solidFill>
                                    <a:latin typeface="Cambria Math" panose="02040503050406030204" pitchFamily="18" charset="0"/>
                                  </a:rPr>
                                </m:ctrlPr>
                              </m:radPr>
                              <m:deg/>
                              <m:e>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𝑩</m:t>
                                        </m:r>
                                      </m:e>
                                      <m:sub>
                                        <m:r>
                                          <a:rPr lang="en-US" b="1" i="1">
                                            <a:solidFill>
                                              <a:srgbClr val="000066"/>
                                            </a:solidFill>
                                            <a:latin typeface="Cambria Math" panose="02040503050406030204" pitchFamily="18" charset="0"/>
                                          </a:rPr>
                                          <m:t>𝒙</m:t>
                                        </m:r>
                                      </m:sub>
                                    </m:sSub>
                                  </m:e>
                                </m:d>
                              </m:e>
                            </m:rad>
                          </m:num>
                          <m:den>
                            <m:rad>
                              <m:radPr>
                                <m:degHide m:val="on"/>
                                <m:ctrlPr>
                                  <a:rPr lang="ru-RU" b="1" i="1">
                                    <a:solidFill>
                                      <a:srgbClr val="000066"/>
                                    </a:solidFill>
                                    <a:latin typeface="Cambria Math" panose="02040503050406030204" pitchFamily="18" charset="0"/>
                                  </a:rPr>
                                </m:ctrlPr>
                              </m:radPr>
                              <m:deg/>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𝜺</m:t>
                                    </m:r>
                                  </m:e>
                                  <m:sub>
                                    <m:r>
                                      <a:rPr lang="en-US" b="1" i="1">
                                        <a:solidFill>
                                          <a:srgbClr val="000066"/>
                                        </a:solidFill>
                                        <a:latin typeface="Cambria Math" panose="02040503050406030204" pitchFamily="18" charset="0"/>
                                      </a:rPr>
                                      <m:t>𝒙</m:t>
                                    </m:r>
                                  </m:sub>
                                </m:sSub>
                              </m:e>
                            </m:rad>
                            <m:r>
                              <a:rPr lang="ru-RU" b="1" i="1">
                                <a:solidFill>
                                  <a:srgbClr val="000066"/>
                                </a:solidFill>
                                <a:latin typeface="Cambria Math" panose="02040503050406030204" pitchFamily="18" charset="0"/>
                              </a:rPr>
                              <m:t>∙</m:t>
                            </m:r>
                            <m:d>
                              <m:dPr>
                                <m:ctrlPr>
                                  <a:rPr lang="ru-RU" b="1" i="1">
                                    <a:solidFill>
                                      <a:srgbClr val="000066"/>
                                    </a:solidFill>
                                    <a:latin typeface="Cambria Math" panose="02040503050406030204" pitchFamily="18" charset="0"/>
                                  </a:rPr>
                                </m:ctrlPr>
                              </m:dPr>
                              <m:e>
                                <m:rad>
                                  <m:radPr>
                                    <m:degHide m:val="on"/>
                                    <m:ctrlPr>
                                      <a:rPr lang="ru-RU" b="1" i="1">
                                        <a:solidFill>
                                          <a:srgbClr val="000066"/>
                                        </a:solidFill>
                                        <a:latin typeface="Cambria Math" panose="02040503050406030204" pitchFamily="18" charset="0"/>
                                      </a:rPr>
                                    </m:ctrlPr>
                                  </m:radPr>
                                  <m:deg/>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𝜺</m:t>
                                        </m:r>
                                      </m:e>
                                      <m:sub>
                                        <m:r>
                                          <a:rPr lang="en-US" b="1" i="1">
                                            <a:solidFill>
                                              <a:srgbClr val="000066"/>
                                            </a:solidFill>
                                            <a:latin typeface="Cambria Math" panose="02040503050406030204" pitchFamily="18" charset="0"/>
                                          </a:rPr>
                                          <m:t>𝒙</m:t>
                                        </m:r>
                                      </m:sub>
                                    </m:sSub>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𝑩</m:t>
                                            </m:r>
                                          </m:e>
                                          <m:sub>
                                            <m:r>
                                              <a:rPr lang="en-US" b="1" i="1">
                                                <a:solidFill>
                                                  <a:srgbClr val="000066"/>
                                                </a:solidFill>
                                                <a:latin typeface="Cambria Math" panose="02040503050406030204" pitchFamily="18" charset="0"/>
                                              </a:rPr>
                                              <m:t>𝒙</m:t>
                                            </m:r>
                                          </m:sub>
                                        </m:sSub>
                                      </m:e>
                                    </m:d>
                                  </m:e>
                                </m:rad>
                                <m:r>
                                  <a:rPr lang="ru-RU" b="1" i="1">
                                    <a:solidFill>
                                      <a:srgbClr val="000066"/>
                                    </a:solidFill>
                                    <a:latin typeface="Cambria Math" panose="02040503050406030204" pitchFamily="18" charset="0"/>
                                  </a:rPr>
                                  <m:t>+</m:t>
                                </m:r>
                                <m:rad>
                                  <m:radPr>
                                    <m:degHide m:val="on"/>
                                    <m:ctrlPr>
                                      <a:rPr lang="ru-RU" b="1" i="1">
                                        <a:solidFill>
                                          <a:srgbClr val="000066"/>
                                        </a:solidFill>
                                        <a:latin typeface="Cambria Math" panose="02040503050406030204" pitchFamily="18" charset="0"/>
                                      </a:rPr>
                                    </m:ctrlPr>
                                  </m:radPr>
                                  <m:deg/>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𝜺</m:t>
                                        </m:r>
                                      </m:e>
                                      <m:sub>
                                        <m:r>
                                          <a:rPr lang="en-US" b="1" i="1">
                                            <a:solidFill>
                                              <a:srgbClr val="000066"/>
                                            </a:solidFill>
                                            <a:latin typeface="Cambria Math" panose="02040503050406030204" pitchFamily="18" charset="0"/>
                                          </a:rPr>
                                          <m:t>𝒚</m:t>
                                        </m:r>
                                      </m:sub>
                                    </m:sSub>
                                    <m:d>
                                      <m:dPr>
                                        <m:begChr m:val="〈"/>
                                        <m:endChr m:val="〉"/>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𝑩</m:t>
                                            </m:r>
                                          </m:e>
                                          <m:sub>
                                            <m:r>
                                              <a:rPr lang="en-US" b="1" i="1">
                                                <a:solidFill>
                                                  <a:srgbClr val="000066"/>
                                                </a:solidFill>
                                                <a:latin typeface="Cambria Math" panose="02040503050406030204" pitchFamily="18" charset="0"/>
                                              </a:rPr>
                                              <m:t>𝒚</m:t>
                                            </m:r>
                                          </m:sub>
                                        </m:sSub>
                                      </m:e>
                                    </m:d>
                                  </m:e>
                                </m:rad>
                              </m:e>
                            </m:d>
                          </m:den>
                        </m:f>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𝒌</m:t>
                            </m:r>
                          </m:e>
                          <m:sub>
                            <m:r>
                              <a:rPr lang="en-US" b="1" i="1">
                                <a:solidFill>
                                  <a:srgbClr val="000066"/>
                                </a:solidFill>
                                <a:latin typeface="Cambria Math" panose="02040503050406030204" pitchFamily="18" charset="0"/>
                              </a:rPr>
                              <m:t>𝒃𝒖𝒏𝒄</m:t>
                            </m:r>
                            <m:r>
                              <a:rPr lang="ru-RU" b="1" i="1">
                                <a:solidFill>
                                  <a:srgbClr val="000066"/>
                                </a:solidFill>
                                <a:latin typeface="Cambria Math" panose="02040503050406030204" pitchFamily="18" charset="0"/>
                              </a:rPr>
                              <m:t>𝒉</m:t>
                            </m:r>
                          </m:sub>
                        </m:sSub>
                        <m:r>
                          <a:rPr lang="ru-RU" b="1" i="1">
                            <a:solidFill>
                              <a:srgbClr val="000066"/>
                            </a:solidFill>
                            <a:latin typeface="Cambria Math" panose="02040503050406030204" pitchFamily="18" charset="0"/>
                          </a:rPr>
                          <m:t>; </m:t>
                        </m:r>
                      </m:oMath>
                    </m:oMathPara>
                  </a14:m>
                  <a:endParaRPr lang="en-US" b="1" i="1" dirty="0">
                    <a:solidFill>
                      <a:srgbClr val="000066"/>
                    </a:solidFill>
                  </a:endParaRPr>
                </a:p>
                <a:p>
                  <a:pPr algn="ctr"/>
                  <a14:m>
                    <m:oMath xmlns:m="http://schemas.openxmlformats.org/officeDocument/2006/math">
                      <m:r>
                        <a:rPr lang="ru-RU" i="1">
                          <a:latin typeface="Cambria Math" panose="02040503050406030204" pitchFamily="18" charset="0"/>
                        </a:rPr>
                        <m:t> </m:t>
                      </m:r>
                      <m:sSub>
                        <m:sSubPr>
                          <m:ctrlPr>
                            <a:rPr lang="ru-RU" b="1" i="1" smtClean="0">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𝒌</m:t>
                          </m:r>
                        </m:e>
                        <m:sub>
                          <m:r>
                            <a:rPr lang="en-US" b="1" i="1">
                              <a:solidFill>
                                <a:srgbClr val="000066"/>
                              </a:solidFill>
                              <a:latin typeface="Cambria Math" panose="02040503050406030204" pitchFamily="18" charset="0"/>
                            </a:rPr>
                            <m:t>𝒃𝒖𝒏𝒄</m:t>
                          </m:r>
                          <m:r>
                            <a:rPr lang="ru-RU" b="1" i="1">
                              <a:solidFill>
                                <a:srgbClr val="000066"/>
                              </a:solidFill>
                              <a:latin typeface="Cambria Math" panose="02040503050406030204" pitchFamily="18" charset="0"/>
                            </a:rPr>
                            <m:t>𝒉</m:t>
                          </m:r>
                        </m:sub>
                      </m:sSub>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𝑪</m:t>
                              </m:r>
                            </m:e>
                            <m:sub>
                              <m:r>
                                <a:rPr lang="en-US" b="1" i="1">
                                  <a:solidFill>
                                    <a:srgbClr val="000066"/>
                                  </a:solidFill>
                                  <a:latin typeface="Cambria Math" panose="02040503050406030204" pitchFamily="18" charset="0"/>
                                </a:rPr>
                                <m:t>𝑹𝒊𝒏𝒈</m:t>
                              </m:r>
                            </m:sub>
                          </m:sSub>
                        </m:num>
                        <m:den>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𝟐</m:t>
                              </m:r>
                              <m:r>
                                <a:rPr lang="en-US" b="1" i="1">
                                  <a:solidFill>
                                    <a:srgbClr val="000066"/>
                                  </a:solidFill>
                                  <a:latin typeface="Cambria Math" panose="02040503050406030204" pitchFamily="18" charset="0"/>
                                </a:rPr>
                                <m:t>𝝅</m:t>
                              </m:r>
                            </m:e>
                          </m:rad>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sub>
                          </m:sSub>
                        </m:den>
                      </m:f>
                    </m:oMath>
                  </a14:m>
                  <a:r>
                    <a:rPr lang="en-US" b="1" dirty="0">
                      <a:solidFill>
                        <a:srgbClr val="000066"/>
                      </a:solidFill>
                    </a:rPr>
                    <a:t> .</a:t>
                  </a:r>
                </a:p>
                <a:p>
                  <a:pPr>
                    <a:lnSpc>
                      <a:spcPct val="80000"/>
                    </a:lnSpc>
                  </a:pPr>
                  <a:r>
                    <a:rPr lang="ru-RU" b="1" dirty="0">
                      <a:solidFill>
                        <a:srgbClr val="000066"/>
                      </a:solidFill>
                    </a:rPr>
                    <a:t>Δ</a:t>
                  </a:r>
                  <a:r>
                    <a:rPr lang="en-US" b="1" i="1" dirty="0" err="1">
                      <a:solidFill>
                        <a:srgbClr val="000066"/>
                      </a:solidFill>
                    </a:rPr>
                    <a:t>q</a:t>
                  </a:r>
                  <a:r>
                    <a:rPr lang="en-US" b="1" i="1" baseline="-25000" dirty="0" err="1">
                      <a:solidFill>
                        <a:srgbClr val="000066"/>
                      </a:solidFill>
                    </a:rPr>
                    <a:t>y</a:t>
                  </a:r>
                  <a:r>
                    <a:rPr lang="en-US" b="1" dirty="0">
                      <a:solidFill>
                        <a:srgbClr val="000066"/>
                      </a:solidFill>
                    </a:rPr>
                    <a:t> can be found using the replacement </a:t>
                  </a:r>
                  <a14:m>
                    <m:oMath xmlns:m="http://schemas.openxmlformats.org/officeDocument/2006/math">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m:t>
                      </m:r>
                    </m:oMath>
                  </a14:m>
                  <a:endParaRPr lang="en-US" b="1" dirty="0">
                    <a:solidFill>
                      <a:srgbClr val="000066"/>
                    </a:solidFill>
                  </a:endParaRPr>
                </a:p>
                <a:p>
                  <a:pPr>
                    <a:lnSpc>
                      <a:spcPct val="80000"/>
                    </a:lnSpc>
                  </a:pPr>
                  <a:r>
                    <a:rPr lang="en-US" sz="1600" b="1" dirty="0">
                      <a:solidFill>
                        <a:srgbClr val="000066"/>
                      </a:solidFill>
                    </a:rPr>
                    <a:t>At </a:t>
                  </a:r>
                  <a:r>
                    <a:rPr lang="en-US" sz="1600" b="1" i="1" dirty="0" err="1">
                      <a:solidFill>
                        <a:srgbClr val="000066"/>
                      </a:solidFill>
                      <a:latin typeface="Times New Roman" panose="02020603050405020304" pitchFamily="18" charset="0"/>
                      <a:cs typeface="Times New Roman" panose="02020603050405020304" pitchFamily="18" charset="0"/>
                    </a:rPr>
                    <a:t>B</a:t>
                  </a:r>
                  <a:r>
                    <a:rPr lang="en-US" sz="1600" b="1" i="1" baseline="-25000" dirty="0" err="1">
                      <a:solidFill>
                        <a:srgbClr val="000066"/>
                      </a:solidFill>
                      <a:latin typeface="Times New Roman" panose="02020603050405020304" pitchFamily="18" charset="0"/>
                      <a:cs typeface="Times New Roman" panose="02020603050405020304" pitchFamily="18" charset="0"/>
                    </a:rPr>
                    <a:t>x</a:t>
                  </a:r>
                  <a:r>
                    <a:rPr lang="en-US" sz="1600" b="1" dirty="0">
                      <a:solidFill>
                        <a:srgbClr val="000066"/>
                      </a:solidFill>
                    </a:rPr>
                    <a:t> = </a:t>
                  </a:r>
                  <a:r>
                    <a:rPr lang="en-US" sz="1600" b="1" i="1" dirty="0">
                      <a:solidFill>
                        <a:srgbClr val="000066"/>
                      </a:solidFill>
                      <a:latin typeface="Times New Roman" panose="02020603050405020304" pitchFamily="18" charset="0"/>
                      <a:cs typeface="Times New Roman" panose="02020603050405020304" pitchFamily="18" charset="0"/>
                    </a:rPr>
                    <a:t>B</a:t>
                  </a:r>
                  <a:r>
                    <a:rPr lang="en-US" sz="1600" b="1" i="1" baseline="-25000" dirty="0">
                      <a:solidFill>
                        <a:srgbClr val="000066"/>
                      </a:solidFill>
                      <a:latin typeface="Times New Roman" panose="02020603050405020304" pitchFamily="18" charset="0"/>
                      <a:cs typeface="Times New Roman" panose="02020603050405020304" pitchFamily="18" charset="0"/>
                    </a:rPr>
                    <a:t>y</a:t>
                  </a:r>
                  <a:r>
                    <a:rPr lang="en-US" sz="1600" b="1" dirty="0">
                      <a:solidFill>
                        <a:srgbClr val="000066"/>
                      </a:solidFill>
                    </a:rPr>
                    <a:t> and </a:t>
                  </a:r>
                  <a:r>
                    <a:rPr lang="en-US" sz="1600"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sz="1600" b="1" i="1" baseline="-25000" dirty="0">
                      <a:solidFill>
                        <a:srgbClr val="000066"/>
                      </a:solidFill>
                      <a:latin typeface="Times New Roman" panose="02020603050405020304" pitchFamily="18" charset="0"/>
                      <a:cs typeface="Times New Roman" panose="02020603050405020304" pitchFamily="18" charset="0"/>
                    </a:rPr>
                    <a:t>x</a:t>
                  </a:r>
                  <a:r>
                    <a:rPr lang="en-US" sz="1600" b="1" i="1" dirty="0">
                      <a:solidFill>
                        <a:srgbClr val="000066"/>
                      </a:solidFill>
                      <a:latin typeface="Times New Roman" panose="02020603050405020304" pitchFamily="18" charset="0"/>
                      <a:cs typeface="Times New Roman" panose="02020603050405020304" pitchFamily="18" charset="0"/>
                    </a:rPr>
                    <a:t> = </a:t>
                  </a:r>
                  <a:r>
                    <a:rPr lang="en-US" sz="1600"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sz="1600" b="1" i="1" baseline="-25000" dirty="0">
                      <a:solidFill>
                        <a:srgbClr val="000066"/>
                      </a:solidFill>
                      <a:latin typeface="Times New Roman" panose="02020603050405020304" pitchFamily="18" charset="0"/>
                      <a:cs typeface="Times New Roman" panose="02020603050405020304" pitchFamily="18" charset="0"/>
                    </a:rPr>
                    <a:t>y</a:t>
                  </a:r>
                  <a:r>
                    <a:rPr lang="en-US" sz="1600" b="1" i="1" dirty="0">
                      <a:solidFill>
                        <a:srgbClr val="000066"/>
                      </a:solidFill>
                      <a:latin typeface="Times New Roman" panose="02020603050405020304" pitchFamily="18" charset="0"/>
                      <a:cs typeface="Times New Roman" panose="02020603050405020304" pitchFamily="18" charset="0"/>
                    </a:rPr>
                    <a:t> = </a:t>
                  </a:r>
                  <a:r>
                    <a:rPr lang="en-US" sz="1600"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sz="1600" b="1" dirty="0">
                      <a:solidFill>
                        <a:srgbClr val="000066"/>
                      </a:solidFill>
                      <a:latin typeface="Times New Roman" panose="02020603050405020304" pitchFamily="18" charset="0"/>
                      <a:cs typeface="Times New Roman" panose="02020603050405020304" pitchFamily="18" charset="0"/>
                    </a:rPr>
                    <a:t>  </a:t>
                  </a:r>
                  <a:r>
                    <a:rPr lang="en-US" sz="1600" b="1" dirty="0">
                      <a:solidFill>
                        <a:srgbClr val="000066"/>
                      </a:solidFill>
                    </a:rPr>
                    <a:t>we have the classical </a:t>
                  </a:r>
                  <a:r>
                    <a:rPr lang="en-US" sz="1600" b="1" dirty="0" err="1">
                      <a:solidFill>
                        <a:srgbClr val="000066"/>
                      </a:solidFill>
                    </a:rPr>
                    <a:t>Laslett</a:t>
                  </a:r>
                  <a:r>
                    <a:rPr lang="en-US" sz="1600" b="1" dirty="0">
                      <a:solidFill>
                        <a:srgbClr val="000066"/>
                      </a:solidFill>
                    </a:rPr>
                    <a:t> formula </a:t>
                  </a:r>
                  <a14:m>
                    <m:oMath xmlns:m="http://schemas.openxmlformats.org/officeDocument/2006/math">
                      <m:r>
                        <a:rPr lang="ru-RU" b="1" i="1" smtClean="0">
                          <a:solidFill>
                            <a:srgbClr val="000066"/>
                          </a:solidFill>
                          <a:latin typeface="Cambria Math" panose="02040503050406030204" pitchFamily="18" charset="0"/>
                        </a:rPr>
                        <m:t>∆</m:t>
                      </m:r>
                      <m:r>
                        <a:rPr lang="ru-RU" b="1" i="1" smtClean="0">
                          <a:solidFill>
                            <a:srgbClr val="000066"/>
                          </a:solidFill>
                          <a:latin typeface="Cambria Math" panose="02040503050406030204" pitchFamily="18" charset="0"/>
                        </a:rPr>
                        <m:t>𝒒</m:t>
                      </m:r>
                      <m:r>
                        <a:rPr lang="ru-RU" b="1" i="1" smtClean="0">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𝒁</m:t>
                              </m:r>
                            </m:e>
                            <m:sup>
                              <m:r>
                                <a:rPr lang="ru-RU" b="1" i="1">
                                  <a:solidFill>
                                    <a:srgbClr val="000066"/>
                                  </a:solidFill>
                                  <a:latin typeface="Cambria Math" panose="02040503050406030204" pitchFamily="18" charset="0"/>
                                </a:rPr>
                                <m:t>𝟐</m:t>
                              </m:r>
                            </m:sup>
                          </m:sSup>
                        </m:num>
                        <m:den>
                          <m:r>
                            <a:rPr lang="ru-RU" b="1" i="1">
                              <a:solidFill>
                                <a:srgbClr val="000066"/>
                              </a:solidFill>
                              <a:latin typeface="Cambria Math" panose="02040503050406030204" pitchFamily="18" charset="0"/>
                            </a:rPr>
                            <m:t>𝑨</m:t>
                          </m:r>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𝒓</m:t>
                              </m:r>
                            </m:e>
                            <m:sub>
                              <m:r>
                                <a:rPr lang="ru-RU" b="1" i="1">
                                  <a:solidFill>
                                    <a:srgbClr val="000066"/>
                                  </a:solidFill>
                                  <a:latin typeface="Cambria Math" panose="02040503050406030204" pitchFamily="18" charset="0"/>
                                </a:rPr>
                                <m:t>𝒑</m:t>
                              </m:r>
                            </m:sub>
                          </m:sSub>
                          <m:r>
                            <a:rPr lang="ru-RU" b="1" i="1">
                              <a:solidFill>
                                <a:srgbClr val="000066"/>
                              </a:solidFill>
                              <a:latin typeface="Cambria Math" panose="02040503050406030204" pitchFamily="18" charset="0"/>
                            </a:rPr>
                            <m:t>𝑵</m:t>
                          </m:r>
                        </m:num>
                        <m:den>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𝟐</m:t>
                              </m:r>
                              <m:r>
                                <a:rPr lang="ru-RU" b="1" i="1">
                                  <a:solidFill>
                                    <a:srgbClr val="000066"/>
                                  </a:solidFill>
                                  <a:latin typeface="Cambria Math" panose="02040503050406030204" pitchFamily="18" charset="0"/>
                                </a:rPr>
                                <m:t>𝝅𝜷</m:t>
                              </m:r>
                            </m:e>
                            <m:sup>
                              <m:r>
                                <a:rPr lang="ru-RU" b="1" i="1">
                                  <a:solidFill>
                                    <a:srgbClr val="000066"/>
                                  </a:solidFill>
                                  <a:latin typeface="Cambria Math" panose="02040503050406030204" pitchFamily="18" charset="0"/>
                                </a:rPr>
                                <m:t>𝟐</m:t>
                              </m:r>
                            </m:sup>
                          </m:sSup>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𝜸</m:t>
                              </m:r>
                            </m:e>
                            <m:sup>
                              <m:r>
                                <a:rPr lang="ru-RU" b="1" i="1">
                                  <a:solidFill>
                                    <a:srgbClr val="000066"/>
                                  </a:solidFill>
                                  <a:latin typeface="Cambria Math" panose="02040503050406030204" pitchFamily="18" charset="0"/>
                                </a:rPr>
                                <m:t>𝟑</m:t>
                              </m:r>
                            </m:sup>
                          </m:sSup>
                          <m:r>
                            <a:rPr lang="ru-RU" b="1" i="1">
                              <a:solidFill>
                                <a:srgbClr val="000066"/>
                              </a:solidFill>
                              <a:latin typeface="Cambria Math" panose="02040503050406030204" pitchFamily="18" charset="0"/>
                            </a:rPr>
                            <m:t>𝜺</m:t>
                          </m:r>
                        </m:den>
                      </m:f>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𝒌</m:t>
                          </m:r>
                        </m:e>
                        <m:sub>
                          <m:r>
                            <a:rPr lang="ru-RU" b="1" i="1">
                              <a:solidFill>
                                <a:srgbClr val="000066"/>
                              </a:solidFill>
                              <a:latin typeface="Cambria Math" panose="02040503050406030204" pitchFamily="18" charset="0"/>
                            </a:rPr>
                            <m:t>𝒃𝒖𝒏𝒄𝒉</m:t>
                          </m:r>
                        </m:sub>
                      </m:sSub>
                    </m:oMath>
                  </a14:m>
                  <a:r>
                    <a:rPr lang="en-US" b="1" dirty="0">
                      <a:solidFill>
                        <a:srgbClr val="000066"/>
                      </a:solidFill>
                    </a:rPr>
                    <a:t>.</a:t>
                  </a:r>
                  <a:endParaRPr lang="ru-RU" b="1" dirty="0">
                    <a:solidFill>
                      <a:srgbClr val="000066"/>
                    </a:solidFill>
                  </a:endParaRPr>
                </a:p>
                <a:p>
                  <a:pPr>
                    <a:lnSpc>
                      <a:spcPct val="80000"/>
                    </a:lnSpc>
                  </a:pPr>
                  <a:r>
                    <a:rPr lang="en-US" b="1" dirty="0">
                      <a:solidFill>
                        <a:srgbClr val="FF0000"/>
                      </a:solidFill>
                    </a:rPr>
                    <a:t>For coasting beams, it is enough to put </a:t>
                  </a:r>
                  <a:r>
                    <a:rPr lang="en-US" b="1" i="1" dirty="0" err="1">
                      <a:solidFill>
                        <a:srgbClr val="FF0000"/>
                      </a:solidFill>
                      <a:latin typeface="Times New Roman" panose="02020603050405020304" pitchFamily="18" charset="0"/>
                      <a:cs typeface="Times New Roman" panose="02020603050405020304" pitchFamily="18" charset="0"/>
                    </a:rPr>
                    <a:t>k</a:t>
                  </a:r>
                  <a:r>
                    <a:rPr lang="en-US" b="1" i="1" baseline="-25000" dirty="0" err="1">
                      <a:solidFill>
                        <a:srgbClr val="FF0000"/>
                      </a:solidFill>
                      <a:latin typeface="Times New Roman" panose="02020603050405020304" pitchFamily="18" charset="0"/>
                      <a:cs typeface="Times New Roman" panose="02020603050405020304" pitchFamily="18" charset="0"/>
                    </a:rPr>
                    <a:t>bunch</a:t>
                  </a:r>
                  <a:r>
                    <a:rPr lang="en-US" b="1" dirty="0">
                      <a:solidFill>
                        <a:srgbClr val="FF0000"/>
                      </a:solidFill>
                    </a:rPr>
                    <a:t> = 1.</a:t>
                  </a:r>
                </a:p>
                <a:p>
                  <a:pPr>
                    <a:lnSpc>
                      <a:spcPct val="80000"/>
                    </a:lnSpc>
                  </a:pPr>
                  <a:endParaRPr lang="en-US" sz="800" b="1" dirty="0">
                    <a:solidFill>
                      <a:srgbClr val="000066"/>
                    </a:solidFill>
                  </a:endParaRPr>
                </a:p>
                <a:p>
                  <a:r>
                    <a:rPr lang="en-US" sz="1400" b="1" baseline="30000" dirty="0">
                      <a:solidFill>
                        <a:srgbClr val="FF0000"/>
                      </a:solidFill>
                    </a:rPr>
                    <a:t>*)</a:t>
                  </a:r>
                  <a:r>
                    <a:rPr lang="en-US" sz="1400" b="1" dirty="0">
                      <a:solidFill>
                        <a:srgbClr val="000066"/>
                      </a:solidFill>
                    </a:rPr>
                    <a:t> The formula (2.6) is valid for electrons (positrons) at </a:t>
                  </a:r>
                  <a:r>
                    <a:rPr lang="ru-RU" sz="1400" b="1" i="1" dirty="0">
                      <a:solidFill>
                        <a:srgbClr val="000066"/>
                      </a:solidFill>
                    </a:rPr>
                    <a:t>А</a:t>
                  </a:r>
                  <a:r>
                    <a:rPr lang="en-US" sz="1400" b="1" dirty="0">
                      <a:solidFill>
                        <a:srgbClr val="000066"/>
                      </a:solidFill>
                    </a:rPr>
                    <a:t> = 1 with replacement of </a:t>
                  </a:r>
                  <a:r>
                    <a:rPr lang="en-US" sz="1400" b="1" i="1" dirty="0" err="1">
                      <a:solidFill>
                        <a:srgbClr val="000066"/>
                      </a:solidFill>
                    </a:rPr>
                    <a:t>r</a:t>
                  </a:r>
                  <a:r>
                    <a:rPr lang="en-US" sz="1400" b="1" i="1" baseline="-25000" dirty="0" err="1">
                      <a:solidFill>
                        <a:srgbClr val="000066"/>
                      </a:solidFill>
                    </a:rPr>
                    <a:t>p</a:t>
                  </a:r>
                  <a:r>
                    <a:rPr lang="en-US" sz="1400" b="1" dirty="0">
                      <a:solidFill>
                        <a:srgbClr val="000066"/>
                      </a:solidFill>
                    </a:rPr>
                    <a:t> by </a:t>
                  </a:r>
                  <a:r>
                    <a:rPr lang="en-US" sz="1400" b="1" i="1" dirty="0">
                      <a:solidFill>
                        <a:srgbClr val="000066"/>
                      </a:solidFill>
                    </a:rPr>
                    <a:t>r</a:t>
                  </a:r>
                  <a:r>
                    <a:rPr lang="en-US" sz="1400" b="1" i="1" baseline="-25000" dirty="0">
                      <a:solidFill>
                        <a:srgbClr val="000066"/>
                      </a:solidFill>
                    </a:rPr>
                    <a:t>e</a:t>
                  </a:r>
                  <a:r>
                    <a:rPr lang="en-US" sz="1400" b="1" dirty="0">
                      <a:solidFill>
                        <a:srgbClr val="000066"/>
                      </a:solidFill>
                    </a:rPr>
                    <a:t>, the classical electron radius.</a:t>
                  </a:r>
                </a:p>
              </p:txBody>
            </p:sp>
          </mc:Choice>
          <mc:Fallback>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6" y="0"/>
                  <a:ext cx="8653807" cy="6874895"/>
                </a:xfrm>
                <a:prstGeom prst="rect">
                  <a:avLst/>
                </a:prstGeom>
                <a:blipFill>
                  <a:blip r:embed="rId2"/>
                  <a:stretch>
                    <a:fillRect l="-634" t="-709" r="-634"/>
                  </a:stretch>
                </a:blipFill>
                <a:ln>
                  <a:noFill/>
                </a:ln>
              </p:spPr>
              <p:txBody>
                <a:bodyPr/>
                <a:lstStyle/>
                <a:p>
                  <a:r>
                    <a:rPr lang="ru-RU">
                      <a:noFill/>
                    </a:rPr>
                    <a:t> </a:t>
                  </a:r>
                </a:p>
              </p:txBody>
            </p:sp>
          </mc:Fallback>
        </mc:AlternateContent>
        <p:sp>
          <p:nvSpPr>
            <p:cNvPr id="31" name="TextBox 30">
              <a:extLst>
                <a:ext uri="{FF2B5EF4-FFF2-40B4-BE49-F238E27FC236}">
                  <a16:creationId xmlns:a16="http://schemas.microsoft.com/office/drawing/2014/main" id="{5F451F8B-B58F-4936-BA94-3A5C6EC06623}"/>
                </a:ext>
              </a:extLst>
            </p:cNvPr>
            <p:cNvSpPr txBox="1"/>
            <p:nvPr/>
          </p:nvSpPr>
          <p:spPr>
            <a:xfrm>
              <a:off x="8164700" y="1928570"/>
              <a:ext cx="754593" cy="369332"/>
            </a:xfrm>
            <a:prstGeom prst="rect">
              <a:avLst/>
            </a:prstGeom>
            <a:noFill/>
          </p:spPr>
          <p:txBody>
            <a:bodyPr wrap="square" rtlCol="0">
              <a:spAutoFit/>
            </a:bodyPr>
            <a:lstStyle/>
            <a:p>
              <a:r>
                <a:rPr lang="en-US" dirty="0">
                  <a:solidFill>
                    <a:srgbClr val="000066"/>
                  </a:solidFill>
                </a:rPr>
                <a:t> </a:t>
              </a:r>
              <a:r>
                <a:rPr lang="en-US" b="1" dirty="0">
                  <a:solidFill>
                    <a:srgbClr val="000066"/>
                  </a:solidFill>
                </a:rPr>
                <a:t>(2.5)</a:t>
              </a:r>
              <a:endParaRPr lang="ru-RU" b="1" dirty="0">
                <a:solidFill>
                  <a:srgbClr val="000066"/>
                </a:solidFill>
              </a:endParaRPr>
            </a:p>
          </p:txBody>
        </p:sp>
        <p:sp>
          <p:nvSpPr>
            <p:cNvPr id="6" name="TextBox 5">
              <a:extLst>
                <a:ext uri="{FF2B5EF4-FFF2-40B4-BE49-F238E27FC236}">
                  <a16:creationId xmlns:a16="http://schemas.microsoft.com/office/drawing/2014/main" id="{5F451F8B-B58F-4936-BA94-3A5C6EC06623}"/>
                </a:ext>
              </a:extLst>
            </p:cNvPr>
            <p:cNvSpPr txBox="1"/>
            <p:nvPr/>
          </p:nvSpPr>
          <p:spPr>
            <a:xfrm>
              <a:off x="8076615" y="4802460"/>
              <a:ext cx="754593" cy="369332"/>
            </a:xfrm>
            <a:prstGeom prst="rect">
              <a:avLst/>
            </a:prstGeom>
            <a:noFill/>
          </p:spPr>
          <p:txBody>
            <a:bodyPr wrap="square" rtlCol="0">
              <a:spAutoFit/>
            </a:bodyPr>
            <a:lstStyle/>
            <a:p>
              <a:r>
                <a:rPr lang="en-US" dirty="0">
                  <a:solidFill>
                    <a:srgbClr val="000066"/>
                  </a:solidFill>
                </a:rPr>
                <a:t> </a:t>
              </a:r>
              <a:r>
                <a:rPr lang="en-US" b="1" dirty="0">
                  <a:solidFill>
                    <a:srgbClr val="000066"/>
                  </a:solidFill>
                </a:rPr>
                <a:t>(2.6)</a:t>
              </a:r>
              <a:endParaRPr lang="ru-RU" b="1" dirty="0">
                <a:solidFill>
                  <a:srgbClr val="000066"/>
                </a:solidFill>
              </a:endParaRPr>
            </a:p>
          </p:txBody>
        </p:sp>
        <p:cxnSp>
          <p:nvCxnSpPr>
            <p:cNvPr id="7" name="Прямая соединительная линия 6"/>
            <p:cNvCxnSpPr/>
            <p:nvPr/>
          </p:nvCxnSpPr>
          <p:spPr>
            <a:xfrm flipV="1">
              <a:off x="0" y="6169981"/>
              <a:ext cx="9144000" cy="17755"/>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563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6</a:t>
            </a:fld>
            <a:endParaRPr lang="ru-R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2061655"/>
              </a:xfrm>
              <a:prstGeom prst="rect">
                <a:avLst/>
              </a:prstGeom>
              <a:noFill/>
              <a:ln>
                <a:solidFill>
                  <a:srgbClr val="0000CC"/>
                </a:solidFill>
              </a:ln>
            </p:spPr>
            <p:txBody>
              <a:bodyPr wrap="square" rtlCol="0">
                <a:spAutoFit/>
              </a:bodyPr>
              <a:lstStyle/>
              <a:p>
                <a:pPr algn="ctr"/>
                <a:r>
                  <a:rPr lang="en-US" sz="2400" b="1" dirty="0">
                    <a:solidFill>
                      <a:srgbClr val="000066"/>
                    </a:solidFill>
                  </a:rPr>
                  <a:t> 2. Beam–Beam Parameter in Colliders </a:t>
                </a:r>
                <a:endParaRPr lang="ru-RU" sz="2400" b="1" dirty="0">
                  <a:solidFill>
                    <a:srgbClr val="000066"/>
                  </a:solidFill>
                </a:endParaRPr>
              </a:p>
              <a:p>
                <a:r>
                  <a:rPr lang="en-US" b="1" dirty="0">
                    <a:solidFill>
                      <a:srgbClr val="000066"/>
                    </a:solidFill>
                  </a:rPr>
                  <a:t>When particle 1 crosses </a:t>
                </a:r>
                <a:r>
                  <a:rPr lang="en-US" b="1" dirty="0" err="1">
                    <a:solidFill>
                      <a:srgbClr val="000066"/>
                    </a:solidFill>
                  </a:rPr>
                  <a:t>counterpropagating</a:t>
                </a:r>
                <a:r>
                  <a:rPr lang="en-US" b="1" dirty="0">
                    <a:solidFill>
                      <a:srgbClr val="000066"/>
                    </a:solidFill>
                  </a:rPr>
                  <a:t> particles bunch 2, it gets a momentum increase under the effect of the electromagnetic field of the bunch,</a:t>
                </a:r>
              </a:p>
              <a:p>
                <a:pPr algn="ctr"/>
                <a14:m>
                  <m:oMath xmlns:m="http://schemas.openxmlformats.org/officeDocument/2006/math">
                    <m:r>
                      <a:rPr lang="ru-RU" b="1" i="1" smtClean="0">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𝒑</m:t>
                            </m:r>
                          </m:e>
                        </m:acc>
                      </m:e>
                      <m:sub>
                        <m:r>
                          <a:rPr lang="ru-RU" b="1" i="1">
                            <a:solidFill>
                              <a:srgbClr val="000066"/>
                            </a:solidFill>
                            <a:latin typeface="Cambria Math" panose="02040503050406030204" pitchFamily="18" charset="0"/>
                          </a:rPr>
                          <m:t>𝟏𝟐</m:t>
                        </m:r>
                      </m:sub>
                    </m:sSub>
                    <m:r>
                      <a:rPr lang="ru-RU" i="1">
                        <a:solidFill>
                          <a:srgbClr val="000066"/>
                        </a:solidFill>
                        <a:latin typeface="Cambria Math" panose="02040503050406030204" pitchFamily="18" charset="0"/>
                      </a:rPr>
                      <m:t>=</m:t>
                    </m:r>
                    <m:nary>
                      <m:naryPr>
                        <m:limLoc m:val="subSup"/>
                        <m:ctrlPr>
                          <a:rPr lang="ru-RU" i="1">
                            <a:solidFill>
                              <a:srgbClr val="000066"/>
                            </a:solidFill>
                            <a:latin typeface="Cambria Math" panose="02040503050406030204" pitchFamily="18" charset="0"/>
                          </a:rPr>
                        </m:ctrlPr>
                      </m:naryPr>
                      <m:sub>
                        <m:r>
                          <a:rPr lang="ru-RU" i="1">
                            <a:solidFill>
                              <a:srgbClr val="000066"/>
                            </a:solidFill>
                            <a:latin typeface="Cambria Math" panose="02040503050406030204" pitchFamily="18" charset="0"/>
                          </a:rPr>
                          <m:t>−∞</m:t>
                        </m:r>
                      </m:sub>
                      <m:sup>
                        <m:r>
                          <a:rPr lang="ru-RU" i="1">
                            <a:solidFill>
                              <a:srgbClr val="000066"/>
                            </a:solidFill>
                            <a:latin typeface="Cambria Math" panose="02040503050406030204" pitchFamily="18" charset="0"/>
                          </a:rPr>
                          <m:t>∞</m:t>
                        </m:r>
                      </m:sup>
                      <m:e>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𝐅</m:t>
                                </m:r>
                              </m:e>
                            </m:acc>
                          </m:e>
                          <m:sub>
                            <m:r>
                              <a:rPr lang="ru-RU" i="1">
                                <a:solidFill>
                                  <a:srgbClr val="000066"/>
                                </a:solidFill>
                                <a:latin typeface="Cambria Math" panose="02040503050406030204" pitchFamily="18" charset="0"/>
                              </a:rPr>
                              <m:t>12</m:t>
                            </m:r>
                          </m:sub>
                        </m:sSub>
                      </m:e>
                    </m:nary>
                    <m:r>
                      <a:rPr lang="ru-RU" i="1">
                        <a:solidFill>
                          <a:srgbClr val="000066"/>
                        </a:solidFill>
                        <a:latin typeface="Cambria Math" panose="02040503050406030204" pitchFamily="18" charset="0"/>
                      </a:rPr>
                      <m:t>(</m:t>
                    </m:r>
                    <m:r>
                      <a:rPr lang="ru-RU" i="1">
                        <a:solidFill>
                          <a:srgbClr val="000066"/>
                        </a:solidFill>
                        <a:latin typeface="Cambria Math" panose="02040503050406030204" pitchFamily="18" charset="0"/>
                      </a:rPr>
                      <m:t>𝑡</m:t>
                    </m:r>
                    <m:r>
                      <a:rPr lang="ru-RU" i="1">
                        <a:solidFill>
                          <a:srgbClr val="000066"/>
                        </a:solidFill>
                        <a:latin typeface="Cambria Math" panose="02040503050406030204" pitchFamily="18" charset="0"/>
                      </a:rPr>
                      <m:t>)∙</m:t>
                    </m:r>
                    <m:r>
                      <a:rPr lang="ru-RU" i="1">
                        <a:solidFill>
                          <a:srgbClr val="000066"/>
                        </a:solidFill>
                        <a:latin typeface="Cambria Math" panose="02040503050406030204" pitchFamily="18" charset="0"/>
                      </a:rPr>
                      <m:t>𝑑𝑡</m:t>
                    </m:r>
                  </m:oMath>
                </a14:m>
                <a:r>
                  <a:rPr lang="en-US" b="1" dirty="0">
                    <a:solidFill>
                      <a:srgbClr val="000066"/>
                    </a:solidFill>
                  </a:rPr>
                  <a:t> .</a:t>
                </a:r>
              </a:p>
              <a:p>
                <a:r>
                  <a:rPr lang="en-US" b="1" dirty="0">
                    <a:solidFill>
                      <a:srgbClr val="000066"/>
                    </a:solidFill>
                  </a:rPr>
                  <a:t>where (see (2.3)) </a:t>
                </a:r>
                <a14:m>
                  <m:oMath xmlns:m="http://schemas.openxmlformats.org/officeDocument/2006/math">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𝐅</m:t>
                            </m:r>
                          </m:e>
                        </m:acc>
                      </m:e>
                      <m:sub>
                        <m:r>
                          <a:rPr lang="ru-RU" i="1">
                            <a:solidFill>
                              <a:srgbClr val="000066"/>
                            </a:solidFill>
                            <a:latin typeface="Cambria Math" panose="02040503050406030204" pitchFamily="18" charset="0"/>
                          </a:rPr>
                          <m:t>12</m:t>
                        </m:r>
                      </m:sub>
                    </m:sSub>
                    <m:r>
                      <a:rPr lang="ru-RU" i="1">
                        <a:solidFill>
                          <a:srgbClr val="000066"/>
                        </a:solidFill>
                        <a:latin typeface="Cambria Math" panose="02040503050406030204" pitchFamily="18" charset="0"/>
                      </a:rPr>
                      <m:t>=</m:t>
                    </m:r>
                    <m:sSub>
                      <m:sSubPr>
                        <m:ctrlPr>
                          <a:rPr lang="ru-RU" i="1">
                            <a:solidFill>
                              <a:srgbClr val="000066"/>
                            </a:solidFill>
                            <a:latin typeface="Cambria Math" panose="02040503050406030204" pitchFamily="18" charset="0"/>
                          </a:rPr>
                        </m:ctrlPr>
                      </m:sSubPr>
                      <m:e>
                        <m:r>
                          <a:rPr lang="ru-RU" i="1">
                            <a:solidFill>
                              <a:srgbClr val="000066"/>
                            </a:solidFill>
                            <a:latin typeface="Cambria Math" panose="02040503050406030204" pitchFamily="18" charset="0"/>
                          </a:rPr>
                          <m:t>𝑍</m:t>
                        </m:r>
                      </m:e>
                      <m:sub>
                        <m:r>
                          <a:rPr lang="ru-RU" i="1">
                            <a:solidFill>
                              <a:srgbClr val="000066"/>
                            </a:solidFill>
                            <a:latin typeface="Cambria Math" panose="02040503050406030204" pitchFamily="18" charset="0"/>
                          </a:rPr>
                          <m:t>1</m:t>
                        </m:r>
                      </m:sub>
                    </m:sSub>
                    <m:r>
                      <a:rPr lang="ru-RU" i="1">
                        <a:solidFill>
                          <a:srgbClr val="000066"/>
                        </a:solidFill>
                        <a:latin typeface="Cambria Math" panose="02040503050406030204" pitchFamily="18" charset="0"/>
                      </a:rPr>
                      <m:t>𝑒</m:t>
                    </m:r>
                    <m:d>
                      <m:dPr>
                        <m:ctrlPr>
                          <a:rPr lang="ru-RU" i="1">
                            <a:solidFill>
                              <a:srgbClr val="000066"/>
                            </a:solidFill>
                            <a:latin typeface="Cambria Math" panose="02040503050406030204" pitchFamily="18" charset="0"/>
                          </a:rPr>
                        </m:ctrlPr>
                      </m:dPr>
                      <m:e>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𝐄</m:t>
                                </m:r>
                              </m:e>
                            </m:acc>
                          </m:e>
                          <m:sub>
                            <m:r>
                              <a:rPr lang="ru-RU" i="1">
                                <a:solidFill>
                                  <a:srgbClr val="000066"/>
                                </a:solidFill>
                                <a:latin typeface="Cambria Math" panose="02040503050406030204" pitchFamily="18" charset="0"/>
                              </a:rPr>
                              <m:t>2</m:t>
                            </m:r>
                          </m:sub>
                        </m:sSub>
                        <m:r>
                          <a:rPr lang="ru-RU" i="1">
                            <a:solidFill>
                              <a:srgbClr val="000066"/>
                            </a:solidFill>
                            <a:latin typeface="Cambria Math" panose="02040503050406030204" pitchFamily="18" charset="0"/>
                          </a:rPr>
                          <m:t>+</m:t>
                        </m:r>
                        <m:f>
                          <m:fPr>
                            <m:ctrlPr>
                              <a:rPr lang="ru-RU" i="1">
                                <a:solidFill>
                                  <a:srgbClr val="000066"/>
                                </a:solidFill>
                                <a:latin typeface="Cambria Math" panose="02040503050406030204" pitchFamily="18" charset="0"/>
                              </a:rPr>
                            </m:ctrlPr>
                          </m:fPr>
                          <m:num>
                            <m:r>
                              <a:rPr lang="ru-RU" i="1">
                                <a:solidFill>
                                  <a:srgbClr val="000066"/>
                                </a:solidFill>
                                <a:latin typeface="Cambria Math" panose="02040503050406030204" pitchFamily="18" charset="0"/>
                              </a:rPr>
                              <m:t>1</m:t>
                            </m:r>
                          </m:num>
                          <m:den>
                            <m:sSup>
                              <m:sSupPr>
                                <m:ctrlPr>
                                  <a:rPr lang="ru-RU" i="1">
                                    <a:solidFill>
                                      <a:srgbClr val="000066"/>
                                    </a:solidFill>
                                    <a:latin typeface="Cambria Math" panose="02040503050406030204" pitchFamily="18" charset="0"/>
                                  </a:rPr>
                                </m:ctrlPr>
                              </m:sSupPr>
                              <m:e>
                                <m:r>
                                  <a:rPr lang="en-US" i="1">
                                    <a:solidFill>
                                      <a:srgbClr val="000066"/>
                                    </a:solidFill>
                                    <a:latin typeface="Cambria Math" panose="02040503050406030204" pitchFamily="18" charset="0"/>
                                  </a:rPr>
                                  <m:t>𝑐</m:t>
                                </m:r>
                              </m:e>
                              <m:sup>
                                <m:r>
                                  <a:rPr lang="ru-RU" i="1">
                                    <a:solidFill>
                                      <a:srgbClr val="000066"/>
                                    </a:solidFill>
                                    <a:latin typeface="Cambria Math" panose="02040503050406030204" pitchFamily="18" charset="0"/>
                                  </a:rPr>
                                  <m:t>2</m:t>
                                </m:r>
                              </m:sup>
                            </m:sSup>
                          </m:den>
                        </m:f>
                        <m:d>
                          <m:dPr>
                            <m:begChr m:val="["/>
                            <m:endChr m:val="]"/>
                            <m:ctrlPr>
                              <a:rPr lang="ru-RU" i="1">
                                <a:solidFill>
                                  <a:srgbClr val="000066"/>
                                </a:solidFill>
                                <a:latin typeface="Cambria Math" panose="02040503050406030204" pitchFamily="18" charset="0"/>
                              </a:rPr>
                            </m:ctrlPr>
                          </m:dPr>
                          <m:e>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𝐯</m:t>
                                    </m:r>
                                  </m:e>
                                </m:acc>
                              </m:e>
                              <m:sub>
                                <m:r>
                                  <a:rPr lang="ru-RU" i="1">
                                    <a:solidFill>
                                      <a:srgbClr val="000066"/>
                                    </a:solidFill>
                                    <a:latin typeface="Cambria Math" panose="02040503050406030204" pitchFamily="18" charset="0"/>
                                  </a:rPr>
                                  <m:t>1</m:t>
                                </m:r>
                              </m:sub>
                            </m:sSub>
                            <m:d>
                              <m:dPr>
                                <m:begChr m:val="["/>
                                <m:endChr m:val="]"/>
                                <m:ctrlPr>
                                  <a:rPr lang="ru-RU" i="1">
                                    <a:solidFill>
                                      <a:srgbClr val="000066"/>
                                    </a:solidFill>
                                    <a:latin typeface="Cambria Math" panose="02040503050406030204" pitchFamily="18" charset="0"/>
                                  </a:rPr>
                                </m:ctrlPr>
                              </m:dPr>
                              <m:e>
                                <m:sSub>
                                  <m:sSubPr>
                                    <m:ctrlPr>
                                      <a:rPr lang="ru-RU" i="1">
                                        <a:solidFill>
                                          <a:srgbClr val="000066"/>
                                        </a:solidFill>
                                        <a:latin typeface="Cambria Math" panose="02040503050406030204" pitchFamily="18" charset="0"/>
                                      </a:rPr>
                                    </m:ctrlPr>
                                  </m:sSubPr>
                                  <m:e>
                                    <m:r>
                                      <a:rPr lang="en-US" b="1">
                                        <a:solidFill>
                                          <a:srgbClr val="000066"/>
                                        </a:solidFill>
                                        <a:latin typeface="Cambria Math" panose="02040503050406030204" pitchFamily="18" charset="0"/>
                                      </a:rPr>
                                      <m:t> </m:t>
                                    </m:r>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𝐯</m:t>
                                        </m:r>
                                      </m:e>
                                    </m:acc>
                                  </m:e>
                                  <m:sub>
                                    <m:r>
                                      <a:rPr lang="ru-RU" i="1">
                                        <a:solidFill>
                                          <a:srgbClr val="000066"/>
                                        </a:solidFill>
                                        <a:latin typeface="Cambria Math" panose="02040503050406030204" pitchFamily="18" charset="0"/>
                                      </a:rPr>
                                      <m:t>2</m:t>
                                    </m:r>
                                  </m:sub>
                                </m:sSub>
                                <m:r>
                                  <a:rPr lang="ru-RU" i="1">
                                    <a:solidFill>
                                      <a:srgbClr val="000066"/>
                                    </a:solidFill>
                                    <a:latin typeface="Cambria Math" panose="02040503050406030204" pitchFamily="18" charset="0"/>
                                  </a:rPr>
                                  <m:t>,</m:t>
                                </m:r>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𝐄</m:t>
                                        </m:r>
                                      </m:e>
                                    </m:acc>
                                  </m:e>
                                  <m:sub>
                                    <m:r>
                                      <a:rPr lang="ru-RU" i="1">
                                        <a:solidFill>
                                          <a:srgbClr val="000066"/>
                                        </a:solidFill>
                                        <a:latin typeface="Cambria Math" panose="02040503050406030204" pitchFamily="18" charset="0"/>
                                      </a:rPr>
                                      <m:t>2</m:t>
                                    </m:r>
                                  </m:sub>
                                </m:sSub>
                              </m:e>
                            </m:d>
                          </m:e>
                        </m:d>
                      </m:e>
                    </m:d>
                    <m:r>
                      <a:rPr lang="ru-RU" i="1">
                        <a:solidFill>
                          <a:srgbClr val="000066"/>
                        </a:solidFill>
                        <a:latin typeface="Cambria Math" panose="02040503050406030204" pitchFamily="18" charset="0"/>
                      </a:rPr>
                      <m:t>=</m:t>
                    </m:r>
                    <m:sSub>
                      <m:sSubPr>
                        <m:ctrlPr>
                          <a:rPr lang="ru-RU" i="1">
                            <a:solidFill>
                              <a:srgbClr val="000066"/>
                            </a:solidFill>
                            <a:latin typeface="Cambria Math" panose="02040503050406030204" pitchFamily="18" charset="0"/>
                          </a:rPr>
                        </m:ctrlPr>
                      </m:sSubPr>
                      <m:e>
                        <m:r>
                          <a:rPr lang="ru-RU" i="1">
                            <a:solidFill>
                              <a:srgbClr val="000066"/>
                            </a:solidFill>
                            <a:latin typeface="Cambria Math" panose="02040503050406030204" pitchFamily="18" charset="0"/>
                          </a:rPr>
                          <m:t>𝑍</m:t>
                        </m:r>
                      </m:e>
                      <m:sub>
                        <m:r>
                          <a:rPr lang="ru-RU" i="1">
                            <a:solidFill>
                              <a:srgbClr val="000066"/>
                            </a:solidFill>
                            <a:latin typeface="Cambria Math" panose="02040503050406030204" pitchFamily="18" charset="0"/>
                          </a:rPr>
                          <m:t>1</m:t>
                        </m:r>
                      </m:sub>
                    </m:sSub>
                    <m:r>
                      <a:rPr lang="ru-RU" i="1">
                        <a:solidFill>
                          <a:srgbClr val="000066"/>
                        </a:solidFill>
                        <a:latin typeface="Cambria Math" panose="02040503050406030204" pitchFamily="18" charset="0"/>
                      </a:rPr>
                      <m:t>𝑒</m:t>
                    </m:r>
                    <m:d>
                      <m:dPr>
                        <m:ctrlPr>
                          <a:rPr lang="ru-RU" i="1">
                            <a:solidFill>
                              <a:srgbClr val="000066"/>
                            </a:solidFill>
                            <a:latin typeface="Cambria Math" panose="02040503050406030204" pitchFamily="18" charset="0"/>
                          </a:rPr>
                        </m:ctrlPr>
                      </m:dPr>
                      <m:e>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𝐄</m:t>
                                </m:r>
                              </m:e>
                            </m:acc>
                          </m:e>
                          <m:sub>
                            <m:r>
                              <a:rPr lang="ru-RU" i="1">
                                <a:solidFill>
                                  <a:srgbClr val="000066"/>
                                </a:solidFill>
                                <a:latin typeface="Cambria Math" panose="02040503050406030204" pitchFamily="18" charset="0"/>
                              </a:rPr>
                              <m:t>2</m:t>
                            </m:r>
                          </m:sub>
                        </m:sSub>
                        <m:r>
                          <a:rPr lang="ru-RU" i="1">
                            <a:solidFill>
                              <a:srgbClr val="000066"/>
                            </a:solidFill>
                            <a:latin typeface="Cambria Math" panose="02040503050406030204" pitchFamily="18" charset="0"/>
                          </a:rPr>
                          <m:t>−</m:t>
                        </m:r>
                        <m:d>
                          <m:dPr>
                            <m:ctrlPr>
                              <a:rPr lang="ru-RU" i="1">
                                <a:solidFill>
                                  <a:srgbClr val="000066"/>
                                </a:solidFill>
                                <a:latin typeface="Cambria Math" panose="02040503050406030204" pitchFamily="18" charset="0"/>
                              </a:rPr>
                            </m:ctrlPr>
                          </m:dPr>
                          <m:e>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𝛃</m:t>
                                    </m:r>
                                  </m:e>
                                </m:acc>
                              </m:e>
                              <m:sub>
                                <m:r>
                                  <a:rPr lang="ru-RU" i="1">
                                    <a:solidFill>
                                      <a:srgbClr val="000066"/>
                                    </a:solidFill>
                                    <a:latin typeface="Cambria Math" panose="02040503050406030204" pitchFamily="18" charset="0"/>
                                  </a:rPr>
                                  <m:t>1</m:t>
                                </m:r>
                              </m:sub>
                            </m:sSub>
                            <m:sSub>
                              <m:sSubPr>
                                <m:ctrlPr>
                                  <a:rPr lang="ru-RU" i="1">
                                    <a:solidFill>
                                      <a:srgbClr val="000066"/>
                                    </a:solidFill>
                                    <a:latin typeface="Cambria Math" panose="02040503050406030204" pitchFamily="18" charset="0"/>
                                  </a:rPr>
                                </m:ctrlPr>
                              </m:sSubPr>
                              <m:e>
                                <m:r>
                                  <a:rPr lang="ru-RU" i="1">
                                    <a:solidFill>
                                      <a:srgbClr val="000066"/>
                                    </a:solidFill>
                                    <a:latin typeface="Cambria Math" panose="02040503050406030204" pitchFamily="18" charset="0"/>
                                  </a:rPr>
                                  <m:t>,</m:t>
                                </m:r>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𝛃</m:t>
                                    </m:r>
                                  </m:e>
                                </m:acc>
                              </m:e>
                              <m:sub>
                                <m:r>
                                  <a:rPr lang="ru-RU" i="1">
                                    <a:solidFill>
                                      <a:srgbClr val="000066"/>
                                    </a:solidFill>
                                    <a:latin typeface="Cambria Math" panose="02040503050406030204" pitchFamily="18" charset="0"/>
                                  </a:rPr>
                                  <m:t>2</m:t>
                                </m:r>
                              </m:sub>
                            </m:sSub>
                          </m:e>
                        </m:d>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𝐄</m:t>
                                </m:r>
                              </m:e>
                            </m:acc>
                          </m:e>
                          <m:sub>
                            <m:r>
                              <a:rPr lang="ru-RU" i="1">
                                <a:solidFill>
                                  <a:srgbClr val="000066"/>
                                </a:solidFill>
                                <a:latin typeface="Cambria Math" panose="02040503050406030204" pitchFamily="18" charset="0"/>
                              </a:rPr>
                              <m:t>⊥2</m:t>
                            </m:r>
                          </m:sub>
                        </m:sSub>
                      </m:e>
                    </m:d>
                    <m:r>
                      <a:rPr lang="ru-RU" i="1">
                        <a:solidFill>
                          <a:srgbClr val="000066"/>
                        </a:solidFill>
                        <a:latin typeface="Cambria Math" panose="02040503050406030204" pitchFamily="18" charset="0"/>
                      </a:rPr>
                      <m:t>.</m:t>
                    </m:r>
                  </m:oMath>
                </a14:m>
                <a:endParaRPr lang="en-US" b="1" dirty="0">
                  <a:solidFill>
                    <a:srgbClr val="000066"/>
                  </a:solidFill>
                </a:endParaRPr>
              </a:p>
              <a:p>
                <a:r>
                  <a:rPr lang="en-US" b="1" dirty="0">
                    <a:solidFill>
                      <a:srgbClr val="000066"/>
                    </a:solidFill>
                  </a:rPr>
                  <a:t> </a:t>
                </a:r>
                <a:endParaRPr lang="ru-RU" b="1" dirty="0">
                  <a:solidFill>
                    <a:srgbClr val="000066"/>
                  </a:solidFill>
                </a:endParaRPr>
              </a:p>
            </p:txBody>
          </p:sp>
        </mc:Choice>
        <mc:Fallback xmlns="">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7" y="205449"/>
                <a:ext cx="8653806" cy="2061655"/>
              </a:xfrm>
              <a:prstGeom prst="rect">
                <a:avLst/>
              </a:prstGeom>
              <a:blipFill>
                <a:blip r:embed="rId2"/>
                <a:stretch>
                  <a:fillRect l="-563" t="-2059" b="-4412"/>
                </a:stretch>
              </a:blipFill>
              <a:ln>
                <a:solidFill>
                  <a:srgbClr val="0000CC"/>
                </a:solidFill>
              </a:ln>
            </p:spPr>
            <p:txBody>
              <a:bodyPr/>
              <a:lstStyle/>
              <a:p>
                <a:r>
                  <a:rPr lang="ru-RU">
                    <a:noFill/>
                  </a:rPr>
                  <a:t> </a:t>
                </a:r>
              </a:p>
            </p:txBody>
          </p:sp>
        </mc:Fallback>
      </mc:AlternateContent>
      <p:sp>
        <p:nvSpPr>
          <p:cNvPr id="31" name="TextBox 30">
            <a:extLst>
              <a:ext uri="{FF2B5EF4-FFF2-40B4-BE49-F238E27FC236}">
                <a16:creationId xmlns:a16="http://schemas.microsoft.com/office/drawing/2014/main" id="{5F451F8B-B58F-4936-BA94-3A5C6EC06623}"/>
              </a:ext>
            </a:extLst>
          </p:cNvPr>
          <p:cNvSpPr txBox="1"/>
          <p:nvPr/>
        </p:nvSpPr>
        <p:spPr>
          <a:xfrm>
            <a:off x="8076615" y="1284475"/>
            <a:ext cx="754593" cy="369332"/>
          </a:xfrm>
          <a:prstGeom prst="rect">
            <a:avLst/>
          </a:prstGeom>
          <a:noFill/>
        </p:spPr>
        <p:txBody>
          <a:bodyPr wrap="square" rtlCol="0">
            <a:spAutoFit/>
          </a:bodyPr>
          <a:lstStyle/>
          <a:p>
            <a:r>
              <a:rPr lang="en-US" dirty="0">
                <a:solidFill>
                  <a:srgbClr val="000066"/>
                </a:solidFill>
              </a:rPr>
              <a:t> </a:t>
            </a:r>
            <a:r>
              <a:rPr lang="en-US" b="1" dirty="0">
                <a:solidFill>
                  <a:srgbClr val="000066"/>
                </a:solidFill>
              </a:rPr>
              <a:t>(2.7)</a:t>
            </a:r>
            <a:endParaRPr lang="ru-RU" b="1" dirty="0">
              <a:solidFill>
                <a:srgbClr val="000066"/>
              </a:solidFill>
            </a:endParaRPr>
          </a:p>
        </p:txBody>
      </p:sp>
      <p:cxnSp>
        <p:nvCxnSpPr>
          <p:cNvPr id="8" name="Прямая со стрелкой 7">
            <a:extLst>
              <a:ext uri="{FF2B5EF4-FFF2-40B4-BE49-F238E27FC236}">
                <a16:creationId xmlns:a16="http://schemas.microsoft.com/office/drawing/2014/main" id="{A9697FC6-4A8E-4EAE-8179-304EE8A47BB5}"/>
              </a:ext>
            </a:extLst>
          </p:cNvPr>
          <p:cNvCxnSpPr>
            <a:cxnSpLocks/>
          </p:cNvCxnSpPr>
          <p:nvPr/>
        </p:nvCxnSpPr>
        <p:spPr>
          <a:xfrm flipV="1">
            <a:off x="2484401" y="2371930"/>
            <a:ext cx="2537544" cy="7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Овал 8">
            <a:extLst>
              <a:ext uri="{FF2B5EF4-FFF2-40B4-BE49-F238E27FC236}">
                <a16:creationId xmlns:a16="http://schemas.microsoft.com/office/drawing/2014/main" id="{2C0AE024-86B6-4352-BF8A-7D5FDF144B36}"/>
              </a:ext>
            </a:extLst>
          </p:cNvPr>
          <p:cNvSpPr/>
          <p:nvPr/>
        </p:nvSpPr>
        <p:spPr>
          <a:xfrm>
            <a:off x="2308963" y="2284220"/>
            <a:ext cx="175438" cy="1913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 стрелкой 13">
            <a:extLst>
              <a:ext uri="{FF2B5EF4-FFF2-40B4-BE49-F238E27FC236}">
                <a16:creationId xmlns:a16="http://schemas.microsoft.com/office/drawing/2014/main" id="{EF113EE0-5AA9-4BA9-961D-B8D52E3047D4}"/>
              </a:ext>
            </a:extLst>
          </p:cNvPr>
          <p:cNvCxnSpPr>
            <a:cxnSpLocks/>
          </p:cNvCxnSpPr>
          <p:nvPr/>
        </p:nvCxnSpPr>
        <p:spPr>
          <a:xfrm>
            <a:off x="874152" y="2738594"/>
            <a:ext cx="3744379"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Овал 14">
            <a:extLst>
              <a:ext uri="{FF2B5EF4-FFF2-40B4-BE49-F238E27FC236}">
                <a16:creationId xmlns:a16="http://schemas.microsoft.com/office/drawing/2014/main" id="{85EB2DD1-0AB1-4BD2-88DB-6316B848123E}"/>
              </a:ext>
            </a:extLst>
          </p:cNvPr>
          <p:cNvSpPr/>
          <p:nvPr/>
        </p:nvSpPr>
        <p:spPr>
          <a:xfrm>
            <a:off x="7069324" y="2491665"/>
            <a:ext cx="1079896" cy="493858"/>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 стрелкой 16">
            <a:extLst>
              <a:ext uri="{FF2B5EF4-FFF2-40B4-BE49-F238E27FC236}">
                <a16:creationId xmlns:a16="http://schemas.microsoft.com/office/drawing/2014/main" id="{A999B87D-5502-4A92-AC8C-3ED0273FAC1D}"/>
              </a:ext>
            </a:extLst>
          </p:cNvPr>
          <p:cNvCxnSpPr>
            <a:cxnSpLocks/>
            <a:stCxn id="15" idx="2"/>
          </p:cNvCxnSpPr>
          <p:nvPr/>
        </p:nvCxnSpPr>
        <p:spPr>
          <a:xfrm flipH="1">
            <a:off x="4562573" y="2738594"/>
            <a:ext cx="2506751" cy="0"/>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E43EAECC-B4FD-4854-A849-8DC7D12B7460}"/>
              </a:ext>
            </a:extLst>
          </p:cNvPr>
          <p:cNvCxnSpPr>
            <a:cxnSpLocks/>
          </p:cNvCxnSpPr>
          <p:nvPr/>
        </p:nvCxnSpPr>
        <p:spPr>
          <a:xfrm flipV="1">
            <a:off x="5021945" y="1884197"/>
            <a:ext cx="2922310" cy="503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32" name="Группа 1031">
            <a:extLst>
              <a:ext uri="{FF2B5EF4-FFF2-40B4-BE49-F238E27FC236}">
                <a16:creationId xmlns:a16="http://schemas.microsoft.com/office/drawing/2014/main" id="{1A6A3A7F-D7F0-4AA2-8276-585966C8E452}"/>
              </a:ext>
            </a:extLst>
          </p:cNvPr>
          <p:cNvGrpSpPr/>
          <p:nvPr/>
        </p:nvGrpSpPr>
        <p:grpSpPr>
          <a:xfrm>
            <a:off x="294621" y="3001583"/>
            <a:ext cx="8595538" cy="3478966"/>
            <a:chOff x="294621" y="3001583"/>
            <a:chExt cx="8595538" cy="3478966"/>
          </a:xfrm>
        </p:grpSpPr>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3CA9A634-B102-4477-B1BB-A911A9E3498D}"/>
                    </a:ext>
                  </a:extLst>
                </p:cNvPr>
                <p:cNvSpPr txBox="1"/>
                <p:nvPr/>
              </p:nvSpPr>
              <p:spPr>
                <a:xfrm>
                  <a:off x="294621" y="3001583"/>
                  <a:ext cx="8595538" cy="3478966"/>
                </a:xfrm>
                <a:prstGeom prst="rect">
                  <a:avLst/>
                </a:prstGeom>
                <a:noFill/>
                <a:ln>
                  <a:solidFill>
                    <a:srgbClr val="0000CC"/>
                  </a:solidFill>
                </a:ln>
              </p:spPr>
              <p:txBody>
                <a:bodyPr wrap="square" rtlCol="0">
                  <a:spAutoFit/>
                </a:bodyPr>
                <a:lstStyle/>
                <a:p>
                  <a:pPr algn="just"/>
                  <a:r>
                    <a:rPr lang="en-US" b="1" dirty="0">
                      <a:solidFill>
                        <a:srgbClr val="000066"/>
                      </a:solidFill>
                    </a:rPr>
                    <a:t>Here</a:t>
                  </a:r>
                  <a:r>
                    <a:rPr lang="en-US" dirty="0">
                      <a:solidFill>
                        <a:srgbClr val="000066"/>
                      </a:solidFill>
                    </a:rPr>
                    <a:t> </a:t>
                  </a:r>
                  <a14:m>
                    <m:oMath xmlns:m="http://schemas.openxmlformats.org/officeDocument/2006/math">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𝛃</m:t>
                              </m:r>
                            </m:e>
                          </m:acc>
                        </m:e>
                        <m:sub>
                          <m:r>
                            <a:rPr lang="en-US" b="1" i="1" smtClean="0">
                              <a:solidFill>
                                <a:srgbClr val="000066"/>
                              </a:solidFill>
                              <a:latin typeface="Cambria Math" panose="02040503050406030204" pitchFamily="18" charset="0"/>
                            </a:rPr>
                            <m:t>𝟏</m:t>
                          </m:r>
                          <m:r>
                            <a:rPr lang="en-US" b="1" i="1" smtClean="0">
                              <a:solidFill>
                                <a:srgbClr val="000066"/>
                              </a:solidFill>
                              <a:latin typeface="Cambria Math" panose="02040503050406030204" pitchFamily="18" charset="0"/>
                            </a:rPr>
                            <m:t>,</m:t>
                          </m:r>
                          <m:r>
                            <a:rPr lang="en-US" b="1" i="1" smtClean="0">
                              <a:solidFill>
                                <a:srgbClr val="000066"/>
                              </a:solidFill>
                              <a:latin typeface="Cambria Math" panose="02040503050406030204" pitchFamily="18" charset="0"/>
                            </a:rPr>
                            <m:t>𝟐</m:t>
                          </m:r>
                          <m:r>
                            <a:rPr lang="en-US" b="0" i="1" smtClean="0">
                              <a:solidFill>
                                <a:srgbClr val="000066"/>
                              </a:solidFill>
                              <a:latin typeface="Cambria Math" panose="02040503050406030204" pitchFamily="18" charset="0"/>
                            </a:rPr>
                            <m:t> </m:t>
                          </m:r>
                        </m:sub>
                      </m:sSub>
                      <m:r>
                        <a:rPr lang="en-US" b="0" i="1" smtClean="0">
                          <a:solidFill>
                            <a:srgbClr val="000066"/>
                          </a:solidFill>
                          <a:latin typeface="Cambria Math" panose="02040503050406030204" pitchFamily="18" charset="0"/>
                        </a:rPr>
                        <m:t>=</m:t>
                      </m:r>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𝐯</m:t>
                              </m:r>
                            </m:e>
                          </m:acc>
                        </m:e>
                        <m:sub>
                          <m:r>
                            <a:rPr lang="ru-RU" i="1">
                              <a:solidFill>
                                <a:srgbClr val="000066"/>
                              </a:solidFill>
                              <a:latin typeface="Cambria Math" panose="02040503050406030204" pitchFamily="18" charset="0"/>
                            </a:rPr>
                            <m:t>1</m:t>
                          </m:r>
                          <m:r>
                            <a:rPr lang="en-US" b="0" i="1" smtClean="0">
                              <a:solidFill>
                                <a:srgbClr val="000066"/>
                              </a:solidFill>
                              <a:latin typeface="Cambria Math" panose="02040503050406030204" pitchFamily="18" charset="0"/>
                            </a:rPr>
                            <m:t>,2</m:t>
                          </m:r>
                        </m:sub>
                      </m:sSub>
                      <m:r>
                        <a:rPr lang="en-US" b="1" i="1" smtClean="0">
                          <a:solidFill>
                            <a:srgbClr val="000066"/>
                          </a:solidFill>
                          <a:latin typeface="Cambria Math" panose="02040503050406030204" pitchFamily="18" charset="0"/>
                        </a:rPr>
                        <m:t>/</m:t>
                      </m:r>
                      <m:r>
                        <a:rPr lang="en-US" b="1" i="1" smtClean="0">
                          <a:solidFill>
                            <a:srgbClr val="000066"/>
                          </a:solidFill>
                          <a:latin typeface="Cambria Math" panose="02040503050406030204" pitchFamily="18" charset="0"/>
                        </a:rPr>
                        <m:t>𝒄</m:t>
                      </m:r>
                    </m:oMath>
                  </a14:m>
                  <a:r>
                    <a:rPr lang="en-US" b="1" dirty="0">
                      <a:solidFill>
                        <a:srgbClr val="000066"/>
                      </a:solidFill>
                    </a:rPr>
                    <a:t>, </a:t>
                  </a:r>
                  <a14:m>
                    <m:oMath xmlns:m="http://schemas.openxmlformats.org/officeDocument/2006/math">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𝐄</m:t>
                              </m:r>
                            </m:e>
                          </m:acc>
                        </m:e>
                        <m:sub>
                          <m:r>
                            <a:rPr lang="ru-RU" i="1">
                              <a:solidFill>
                                <a:srgbClr val="000066"/>
                              </a:solidFill>
                              <a:latin typeface="Cambria Math" panose="02040503050406030204" pitchFamily="18" charset="0"/>
                            </a:rPr>
                            <m:t>2</m:t>
                          </m:r>
                        </m:sub>
                      </m:sSub>
                    </m:oMath>
                  </a14:m>
                  <a:r>
                    <a:rPr lang="en-US" b="1" dirty="0">
                      <a:solidFill>
                        <a:srgbClr val="000066"/>
                      </a:solidFill>
                    </a:rPr>
                    <a:t> is the vector of the electric field of bunch 2 in the laboratory system at the location of particle 1, and </a:t>
                  </a:r>
                  <a14:m>
                    <m:oMath xmlns:m="http://schemas.openxmlformats.org/officeDocument/2006/math">
                      <m:sSub>
                        <m:sSubPr>
                          <m:ctrlPr>
                            <a:rPr lang="ru-RU"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ru-RU" b="1" i="1">
                                  <a:solidFill>
                                    <a:srgbClr val="000066"/>
                                  </a:solidFill>
                                  <a:latin typeface="Cambria Math" panose="02040503050406030204" pitchFamily="18" charset="0"/>
                                </a:rPr>
                                <m:t>𝐄</m:t>
                              </m:r>
                            </m:e>
                          </m:acc>
                        </m:e>
                        <m:sub>
                          <m:r>
                            <a:rPr lang="ru-RU" i="1">
                              <a:solidFill>
                                <a:srgbClr val="000066"/>
                              </a:solidFill>
                              <a:latin typeface="Cambria Math" panose="02040503050406030204" pitchFamily="18" charset="0"/>
                            </a:rPr>
                            <m:t>⊥2</m:t>
                          </m:r>
                        </m:sub>
                      </m:sSub>
                    </m:oMath>
                  </a14:m>
                  <a:r>
                    <a:rPr lang="en-US" b="1" dirty="0">
                      <a:solidFill>
                        <a:srgbClr val="000066"/>
                      </a:solidFill>
                    </a:rPr>
                    <a:t> is its component transverse to the </a:t>
                  </a:r>
                  <a:r>
                    <a:rPr lang="en-US" b="1" i="1" dirty="0">
                      <a:solidFill>
                        <a:srgbClr val="000066"/>
                      </a:solidFill>
                    </a:rPr>
                    <a:t>s </a:t>
                  </a:r>
                  <a:r>
                    <a:rPr lang="en-US" b="1" dirty="0">
                      <a:solidFill>
                        <a:srgbClr val="000066"/>
                      </a:solidFill>
                    </a:rPr>
                    <a:t>axis.</a:t>
                  </a:r>
                </a:p>
                <a:p>
                  <a:endParaRPr lang="en-US" sz="800" b="1" dirty="0">
                    <a:solidFill>
                      <a:srgbClr val="000066"/>
                    </a:solidFill>
                  </a:endParaRPr>
                </a:p>
                <a:p>
                  <a:pPr algn="just"/>
                  <a:r>
                    <a:rPr lang="en-US" b="1" dirty="0">
                      <a:solidFill>
                        <a:srgbClr val="000066"/>
                      </a:solidFill>
                    </a:rPr>
                    <a:t>The time dependence of the transverse coordinates of particle 1 in the laboratory system </a:t>
                  </a:r>
                  <a:r>
                    <a:rPr lang="en-US" b="1" i="1" dirty="0">
                      <a:solidFill>
                        <a:srgbClr val="000066"/>
                      </a:solidFill>
                      <a:latin typeface="Times New Roman" panose="02020603050405020304" pitchFamily="18" charset="0"/>
                      <a:cs typeface="Times New Roman" panose="02020603050405020304" pitchFamily="18" charset="0"/>
                    </a:rPr>
                    <a:t>x</a:t>
                  </a:r>
                  <a:r>
                    <a:rPr lang="ru-RU" b="1" i="1" baseline="-25000"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dirty="0">
                      <a:solidFill>
                        <a:srgbClr val="000066"/>
                      </a:solidFill>
                      <a:latin typeface="Times New Roman" panose="02020603050405020304" pitchFamily="18" charset="0"/>
                      <a:cs typeface="Times New Roman" panose="02020603050405020304" pitchFamily="18" charset="0"/>
                    </a:rPr>
                    <a:t>1</a:t>
                  </a:r>
                  <a:r>
                    <a:rPr lang="en-US" b="1" dirty="0">
                      <a:solidFill>
                        <a:srgbClr val="000066"/>
                      </a:solidFill>
                      <a:latin typeface="Times New Roman" panose="02020603050405020304" pitchFamily="18" charset="0"/>
                      <a:cs typeface="Times New Roman" panose="02020603050405020304" pitchFamily="18" charset="0"/>
                    </a:rPr>
                    <a:t>(</a:t>
                  </a:r>
                  <a:r>
                    <a:rPr lang="en-US" b="1" i="1" dirty="0">
                      <a:solidFill>
                        <a:srgbClr val="000066"/>
                      </a:solidFill>
                      <a:latin typeface="Times New Roman" panose="02020603050405020304" pitchFamily="18" charset="0"/>
                      <a:cs typeface="Times New Roman" panose="02020603050405020304" pitchFamily="18" charset="0"/>
                    </a:rPr>
                    <a:t>t</a:t>
                  </a:r>
                  <a:r>
                    <a:rPr lang="en-US" b="1" dirty="0">
                      <a:solidFill>
                        <a:srgbClr val="000066"/>
                      </a:solidFill>
                      <a:latin typeface="Times New Roman" panose="02020603050405020304" pitchFamily="18" charset="0"/>
                      <a:cs typeface="Times New Roman" panose="02020603050405020304" pitchFamily="18" charset="0"/>
                    </a:rPr>
                    <a:t>)</a:t>
                  </a:r>
                  <a:r>
                    <a:rPr lang="en-US" b="1" dirty="0">
                      <a:solidFill>
                        <a:srgbClr val="000066"/>
                      </a:solidFill>
                    </a:rPr>
                    <a:t> is defined by beta-function, </a:t>
                  </a:r>
                  <a:r>
                    <a:rPr lang="en-US" b="1" dirty="0" err="1">
                      <a:solidFill>
                        <a:srgbClr val="000066"/>
                      </a:solidFill>
                    </a:rPr>
                    <a:t>i.e</a:t>
                  </a:r>
                  <a:r>
                    <a:rPr lang="en-US" b="1" dirty="0">
                      <a:solidFill>
                        <a:srgbClr val="000066"/>
                      </a:solidFill>
                    </a:rPr>
                    <a:t> by the </a:t>
                  </a:r>
                  <a:r>
                    <a:rPr lang="en-US" b="1" dirty="0">
                      <a:solidFill>
                        <a:srgbClr val="000066"/>
                      </a:solidFill>
                      <a:cs typeface="Times New Roman" panose="02020603050405020304" pitchFamily="18" charset="0"/>
                    </a:rPr>
                    <a:t>invariant</a:t>
                  </a:r>
                  <a:r>
                    <a:rPr lang="en-US" b="1" dirty="0">
                      <a:solidFill>
                        <a:srgbClr val="000066"/>
                      </a:solidFill>
                      <a:latin typeface="Times New Roman" panose="02020603050405020304" pitchFamily="18" charset="0"/>
                      <a:cs typeface="Times New Roman" panose="02020603050405020304" pitchFamily="18" charset="0"/>
                    </a:rPr>
                    <a:t> (</a:t>
                  </a:r>
                  <a:r>
                    <a:rPr lang="ru-RU" b="1" i="1" dirty="0">
                      <a:solidFill>
                        <a:srgbClr val="000066"/>
                      </a:solidFill>
                      <a:latin typeface="Times New Roman" panose="02020603050405020304" pitchFamily="18" charset="0"/>
                      <a:cs typeface="Times New Roman" panose="02020603050405020304" pitchFamily="18" charset="0"/>
                    </a:rPr>
                    <a:t>х</a:t>
                  </a:r>
                  <a:r>
                    <a:rPr lang="ru-RU" b="1" i="1" baseline="-25000"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dirty="0">
                      <a:solidFill>
                        <a:srgbClr val="000066"/>
                      </a:solidFill>
                      <a:latin typeface="Times New Roman" panose="02020603050405020304" pitchFamily="18" charset="0"/>
                      <a:cs typeface="Times New Roman" panose="02020603050405020304" pitchFamily="18" charset="0"/>
                    </a:rPr>
                    <a:t>1</a:t>
                  </a:r>
                  <a:r>
                    <a:rPr lang="en-US" b="1" dirty="0">
                      <a:solidFill>
                        <a:srgbClr val="000066"/>
                      </a:solidFill>
                      <a:latin typeface="Times New Roman" panose="02020603050405020304" pitchFamily="18" charset="0"/>
                      <a:cs typeface="Times New Roman" panose="02020603050405020304" pitchFamily="18" charset="0"/>
                    </a:rPr>
                    <a:t>(</a:t>
                  </a:r>
                  <a:r>
                    <a:rPr lang="en-US" b="1" i="1" dirty="0">
                      <a:solidFill>
                        <a:srgbClr val="000066"/>
                      </a:solidFill>
                      <a:latin typeface="Times New Roman" panose="02020603050405020304" pitchFamily="18" charset="0"/>
                      <a:cs typeface="Times New Roman" panose="02020603050405020304" pitchFamily="18" charset="0"/>
                    </a:rPr>
                    <a:t>t</a:t>
                  </a:r>
                  <a:r>
                    <a:rPr lang="en-US" b="1" dirty="0">
                      <a:solidFill>
                        <a:srgbClr val="000066"/>
                      </a:solidFill>
                      <a:latin typeface="Times New Roman" panose="02020603050405020304" pitchFamily="18" charset="0"/>
                      <a:cs typeface="Times New Roman" panose="02020603050405020304" pitchFamily="18" charset="0"/>
                    </a:rPr>
                    <a:t>))</a:t>
                  </a:r>
                  <a:r>
                    <a:rPr lang="en-US" b="1" baseline="30000" dirty="0">
                      <a:solidFill>
                        <a:srgbClr val="000066"/>
                      </a:solidFill>
                      <a:latin typeface="Times New Roman" panose="02020603050405020304" pitchFamily="18" charset="0"/>
                      <a:cs typeface="Times New Roman" panose="02020603050405020304" pitchFamily="18" charset="0"/>
                    </a:rPr>
                    <a:t>2</a:t>
                  </a:r>
                  <a:r>
                    <a:rPr lang="en-US" b="1" dirty="0">
                      <a:solidFill>
                        <a:srgbClr val="000066"/>
                      </a:solidFill>
                      <a:latin typeface="Times New Roman" panose="02020603050405020304" pitchFamily="18" charset="0"/>
                      <a:cs typeface="Times New Roman" panose="02020603050405020304" pitchFamily="18" charset="0"/>
                    </a:rPr>
                    <a:t>/</a:t>
                  </a:r>
                  <a:r>
                    <a:rPr lang="en-US" b="1" i="1" dirty="0">
                      <a:solidFill>
                        <a:srgbClr val="000066"/>
                      </a:solidFill>
                      <a:latin typeface="Times New Roman" panose="02020603050405020304" pitchFamily="18" charset="0"/>
                      <a:cs typeface="Times New Roman" panose="02020603050405020304" pitchFamily="18" charset="0"/>
                    </a:rPr>
                    <a:t>B</a:t>
                  </a:r>
                  <a:r>
                    <a:rPr lang="en-US" b="1" i="1" baseline="-25000"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dirty="0">
                      <a:solidFill>
                        <a:srgbClr val="000066"/>
                      </a:solidFill>
                      <a:latin typeface="Times New Roman" panose="02020603050405020304" pitchFamily="18" charset="0"/>
                      <a:cs typeface="Times New Roman" panose="02020603050405020304" pitchFamily="18" charset="0"/>
                    </a:rPr>
                    <a:t>1</a:t>
                  </a:r>
                  <a:r>
                    <a:rPr lang="en-US" b="1" dirty="0">
                      <a:solidFill>
                        <a:srgbClr val="000066"/>
                      </a:solidFill>
                      <a:latin typeface="Times New Roman" panose="02020603050405020304" pitchFamily="18" charset="0"/>
                      <a:cs typeface="Times New Roman" panose="02020603050405020304" pitchFamily="18" charset="0"/>
                    </a:rPr>
                    <a:t>(</a:t>
                  </a:r>
                  <a:r>
                    <a:rPr lang="en-US" b="1" i="1" dirty="0">
                      <a:solidFill>
                        <a:srgbClr val="000066"/>
                      </a:solidFill>
                      <a:latin typeface="Times New Roman" panose="02020603050405020304" pitchFamily="18" charset="0"/>
                      <a:cs typeface="Times New Roman" panose="02020603050405020304" pitchFamily="18" charset="0"/>
                    </a:rPr>
                    <a:t>s</a:t>
                  </a:r>
                  <a:r>
                    <a:rPr lang="en-US" b="1" dirty="0">
                      <a:solidFill>
                        <a:srgbClr val="000066"/>
                      </a:solidFill>
                      <a:latin typeface="Times New Roman" panose="02020603050405020304" pitchFamily="18" charset="0"/>
                      <a:cs typeface="Times New Roman" panose="02020603050405020304" pitchFamily="18" charset="0"/>
                    </a:rPr>
                    <a:t>(</a:t>
                  </a:r>
                  <a:r>
                    <a:rPr lang="en-US" b="1" i="1" dirty="0">
                      <a:solidFill>
                        <a:srgbClr val="000066"/>
                      </a:solidFill>
                      <a:latin typeface="Times New Roman" panose="02020603050405020304" pitchFamily="18" charset="0"/>
                      <a:cs typeface="Times New Roman" panose="02020603050405020304" pitchFamily="18" charset="0"/>
                    </a:rPr>
                    <a:t>t</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(Part I, formula (2.11))</a:t>
                  </a:r>
                  <a:endParaRPr lang="ru-RU" b="1" dirty="0">
                    <a:solidFill>
                      <a:srgbClr val="000066"/>
                    </a:solidFill>
                  </a:endParaRPr>
                </a:p>
                <a:p>
                  <a:endParaRPr lang="en-US" b="1" dirty="0">
                    <a:solidFill>
                      <a:srgbClr val="000066"/>
                    </a:solidFill>
                  </a:endParaRPr>
                </a:p>
                <a:p>
                  <a:endParaRPr lang="en-US" b="1" dirty="0">
                    <a:solidFill>
                      <a:srgbClr val="000066"/>
                    </a:solidFill>
                  </a:endParaRPr>
                </a:p>
                <a:p>
                  <a:endParaRPr lang="en-US" sz="800" b="1" dirty="0">
                    <a:solidFill>
                      <a:srgbClr val="000066"/>
                    </a:solidFill>
                  </a:endParaRPr>
                </a:p>
                <a:p>
                  <a:r>
                    <a:rPr lang="en-US" b="1" dirty="0">
                      <a:solidFill>
                        <a:srgbClr val="000066"/>
                      </a:solidFill>
                    </a:rPr>
                    <a:t>The longitudinal coordinate </a:t>
                  </a:r>
                  <a:r>
                    <a:rPr lang="en-US" b="1" i="1" dirty="0">
                      <a:solidFill>
                        <a:srgbClr val="000066"/>
                      </a:solidFill>
                    </a:rPr>
                    <a:t>s</a:t>
                  </a:r>
                  <a:r>
                    <a:rPr lang="en-US" b="1" dirty="0">
                      <a:solidFill>
                        <a:srgbClr val="000066"/>
                      </a:solidFill>
                    </a:rPr>
                    <a:t>(</a:t>
                  </a:r>
                  <a:r>
                    <a:rPr lang="en-US" b="1" i="1" dirty="0">
                      <a:solidFill>
                        <a:srgbClr val="000066"/>
                      </a:solidFill>
                    </a:rPr>
                    <a:t>t</a:t>
                  </a:r>
                  <a:r>
                    <a:rPr lang="en-US" b="1" dirty="0">
                      <a:solidFill>
                        <a:srgbClr val="000066"/>
                      </a:solidFill>
                    </a:rPr>
                    <a:t>) is defined in (1.7), and </a:t>
                  </a:r>
                  <a14:m>
                    <m:oMath xmlns:m="http://schemas.openxmlformats.org/officeDocument/2006/math">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𝜶</m:t>
                          </m:r>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m:t>
                          </m:r>
                        </m:sup>
                      </m:sSubSup>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𝜶</m:t>
                          </m:r>
                          <m:r>
                            <a:rPr lang="ru-RU" b="1" i="1">
                              <a:solidFill>
                                <a:srgbClr val="000066"/>
                              </a:solidFill>
                              <a:latin typeface="Cambria Math" panose="02040503050406030204" pitchFamily="18" charset="0"/>
                            </a:rPr>
                            <m:t>𝟏</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𝟎</m:t>
                          </m:r>
                        </m:e>
                      </m:d>
                      <m:r>
                        <a:rPr lang="en-US" b="1" i="0" smtClean="0">
                          <a:solidFill>
                            <a:srgbClr val="000066"/>
                          </a:solidFill>
                          <a:latin typeface="Cambria Math" panose="02040503050406030204" pitchFamily="18" charset="0"/>
                        </a:rPr>
                        <m:t>.</m:t>
                      </m:r>
                    </m:oMath>
                  </a14:m>
                  <a:r>
                    <a:rPr lang="en-US" b="1" dirty="0">
                      <a:solidFill>
                        <a:srgbClr val="000066"/>
                      </a:solidFill>
                    </a:rPr>
                    <a:t> The coordinates of particle 1 with respect to the center of bunch 2 is found using Part. I, Fig., 1 and equalities (2.5) and (2.7) there: </a:t>
                  </a:r>
                </a:p>
                <a:p>
                  <a:pPr algn="r"/>
                  <a14:m>
                    <m:oMath xmlns:m="http://schemas.openxmlformats.org/officeDocument/2006/math">
                      <m:sSub>
                        <m:sSubPr>
                          <m:ctrlPr>
                            <a:rPr lang="ru-RU" b="1" i="1" smtClean="0">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𝒙</m:t>
                          </m:r>
                        </m:e>
                        <m:sub>
                          <m:r>
                            <a:rPr lang="ru-RU" b="1" i="1">
                              <a:solidFill>
                                <a:srgbClr val="000066"/>
                              </a:solidFill>
                              <a:latin typeface="Cambria Math" panose="02040503050406030204" pitchFamily="18" charset="0"/>
                            </a:rPr>
                            <m:t>𝜶</m:t>
                          </m:r>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𝒕</m:t>
                          </m:r>
                        </m:e>
                      </m:d>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𝒙</m:t>
                          </m:r>
                        </m:e>
                        <m:sub>
                          <m:r>
                            <a:rPr lang="ru-RU" b="1" i="1">
                              <a:solidFill>
                                <a:srgbClr val="000066"/>
                              </a:solidFill>
                              <a:latin typeface="Cambria Math" panose="02040503050406030204" pitchFamily="18" charset="0"/>
                            </a:rPr>
                            <m:t>𝜶</m:t>
                          </m:r>
                          <m:r>
                            <a:rPr lang="ru-RU" b="1" i="1">
                              <a:solidFill>
                                <a:srgbClr val="000066"/>
                              </a:solidFill>
                              <a:latin typeface="Cambria Math" panose="02040503050406030204" pitchFamily="18" charset="0"/>
                            </a:rPr>
                            <m:t>𝟏</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𝒕</m:t>
                          </m:r>
                        </m:e>
                      </m:d>
                      <m:r>
                        <a:rPr lang="ru-RU" b="1" i="1">
                          <a:solidFill>
                            <a:srgbClr val="000066"/>
                          </a:solidFill>
                          <a:latin typeface="Cambria Math" panose="02040503050406030204" pitchFamily="18" charset="0"/>
                        </a:rPr>
                        <m:t>,    </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sym typeface="Symbol" panose="05050102010706020507" pitchFamily="18" charset="2"/>
                            </a:rPr>
                            <m:t></m:t>
                          </m:r>
                        </m:e>
                        <m:sub>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𝜼</m:t>
                          </m:r>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𝒔</m:t>
                              </m:r>
                            </m:e>
                            <m:sub>
                              <m:r>
                                <a:rPr lang="ru-RU" b="1" i="1">
                                  <a:solidFill>
                                    <a:srgbClr val="000066"/>
                                  </a:solidFill>
                                  <a:latin typeface="Cambria Math" panose="02040503050406030204" pitchFamily="18" charset="0"/>
                                </a:rPr>
                                <m:t>𝟎</m:t>
                              </m:r>
                            </m:sub>
                          </m:sSub>
                        </m:e>
                      </m:d>
                      <m:r>
                        <a:rPr lang="ru-RU" b="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𝜼</m:t>
                      </m:r>
                      <m:r>
                        <a:rPr lang="ru-RU" b="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𝑽</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𝒔</m:t>
                          </m:r>
                        </m:e>
                        <m:sub>
                          <m:r>
                            <a:rPr lang="ru-RU" b="1" i="1">
                              <a:solidFill>
                                <a:srgbClr val="000066"/>
                              </a:solidFill>
                              <a:latin typeface="Cambria Math" panose="02040503050406030204" pitchFamily="18" charset="0"/>
                            </a:rPr>
                            <m:t>𝟎</m:t>
                          </m:r>
                        </m:sub>
                      </m:sSub>
                    </m:oMath>
                  </a14:m>
                  <a:r>
                    <a:rPr lang="en-US" b="1" dirty="0">
                      <a:solidFill>
                        <a:srgbClr val="000066"/>
                      </a:solidFill>
                      <a:latin typeface="Times New Roman" panose="02020603050405020304" pitchFamily="18" charset="0"/>
                      <a:cs typeface="Times New Roman" panose="02020603050405020304" pitchFamily="18" charset="0"/>
                    </a:rPr>
                    <a:t> .				   </a:t>
                  </a:r>
                  <a:r>
                    <a:rPr lang="en-US" b="1" dirty="0">
                      <a:solidFill>
                        <a:srgbClr val="000066"/>
                      </a:solidFill>
                      <a:cs typeface="Times New Roman" panose="02020603050405020304" pitchFamily="18" charset="0"/>
                    </a:rPr>
                    <a:t>(2.9)</a:t>
                  </a:r>
                  <a:endParaRPr lang="ru-RU" b="1" dirty="0">
                    <a:solidFill>
                      <a:srgbClr val="000066"/>
                    </a:solidFill>
                    <a:cs typeface="Times New Roman" panose="02020603050405020304" pitchFamily="18" charset="0"/>
                  </a:endParaRPr>
                </a:p>
              </p:txBody>
            </p:sp>
          </mc:Choice>
          <mc:Fallback>
            <p:sp>
              <p:nvSpPr>
                <p:cNvPr id="28" name="TextBox 27">
                  <a:extLst>
                    <a:ext uri="{FF2B5EF4-FFF2-40B4-BE49-F238E27FC236}">
                      <a16:creationId xmlns:a16="http://schemas.microsoft.com/office/drawing/2014/main" id="{3CA9A634-B102-4477-B1BB-A911A9E3498D}"/>
                    </a:ext>
                  </a:extLst>
                </p:cNvPr>
                <p:cNvSpPr txBox="1">
                  <a:spLocks noRot="1" noChangeAspect="1" noMove="1" noResize="1" noEditPoints="1" noAdjustHandles="1" noChangeArrowheads="1" noChangeShapeType="1" noTextEdit="1"/>
                </p:cNvSpPr>
                <p:nvPr/>
              </p:nvSpPr>
              <p:spPr>
                <a:xfrm>
                  <a:off x="294621" y="3001583"/>
                  <a:ext cx="8595538" cy="3478966"/>
                </a:xfrm>
                <a:prstGeom prst="rect">
                  <a:avLst/>
                </a:prstGeom>
                <a:blipFill>
                  <a:blip r:embed="rId3"/>
                  <a:stretch>
                    <a:fillRect l="-496" r="-567" b="-1745"/>
                  </a:stretch>
                </a:blipFill>
                <a:ln>
                  <a:solidFill>
                    <a:srgbClr val="0000CC"/>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31" name="TextBox 1030">
                  <a:extLst>
                    <a:ext uri="{FF2B5EF4-FFF2-40B4-BE49-F238E27FC236}">
                      <a16:creationId xmlns:a16="http://schemas.microsoft.com/office/drawing/2014/main" id="{D6077921-5634-4DB5-A06E-24870402B26F}"/>
                    </a:ext>
                  </a:extLst>
                </p:cNvPr>
                <p:cNvSpPr txBox="1"/>
                <p:nvPr/>
              </p:nvSpPr>
              <p:spPr>
                <a:xfrm>
                  <a:off x="1793616" y="4362660"/>
                  <a:ext cx="7020579" cy="910699"/>
                </a:xfrm>
                <a:prstGeom prst="rect">
                  <a:avLst/>
                </a:prstGeom>
                <a:noFill/>
              </p:spPr>
              <p:txBody>
                <a:bodyPr wrap="square" rtlCol="0">
                  <a:spAutoFit/>
                </a:bodyPr>
                <a:lstStyle/>
                <a:p>
                  <a:pPr algn="r"/>
                  <a14:m>
                    <m:oMath xmlns:m="http://schemas.openxmlformats.org/officeDocument/2006/math">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𝒙</m:t>
                          </m:r>
                        </m:e>
                        <m:sub>
                          <m:r>
                            <a:rPr lang="ru-RU" b="1" i="1">
                              <a:solidFill>
                                <a:srgbClr val="000066"/>
                              </a:solidFill>
                              <a:latin typeface="Cambria Math" panose="02040503050406030204" pitchFamily="18" charset="0"/>
                            </a:rPr>
                            <m:t>𝜶</m:t>
                          </m:r>
                          <m:r>
                            <a:rPr lang="ru-RU" b="1" i="1">
                              <a:solidFill>
                                <a:srgbClr val="000066"/>
                              </a:solidFill>
                              <a:latin typeface="Cambria Math" panose="02040503050406030204" pitchFamily="18" charset="0"/>
                            </a:rPr>
                            <m:t>𝟏</m:t>
                          </m:r>
                        </m:sub>
                      </m:sSub>
                      <m:d>
                        <m:dPr>
                          <m:ctrlPr>
                            <a:rPr lang="ru-RU" b="1" i="1">
                              <a:solidFill>
                                <a:srgbClr val="000066"/>
                              </a:solidFill>
                              <a:latin typeface="Cambria Math" panose="02040503050406030204" pitchFamily="18" charset="0"/>
                            </a:rPr>
                          </m:ctrlPr>
                        </m:dPr>
                        <m:e>
                          <m:r>
                            <a:rPr lang="en-US"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𝒕</m:t>
                          </m:r>
                        </m:e>
                      </m:d>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𝒙</m:t>
                          </m:r>
                        </m:e>
                        <m:sub>
                          <m:r>
                            <a:rPr lang="ru-RU" b="1" i="1">
                              <a:solidFill>
                                <a:srgbClr val="000066"/>
                              </a:solidFill>
                              <a:latin typeface="Cambria Math" panose="02040503050406030204" pitchFamily="18" charset="0"/>
                            </a:rPr>
                            <m:t>𝜶</m:t>
                          </m:r>
                          <m:r>
                            <a:rPr lang="ru-RU" b="1" i="1">
                              <a:solidFill>
                                <a:srgbClr val="000066"/>
                              </a:solidFill>
                              <a:latin typeface="Cambria Math" panose="02040503050406030204" pitchFamily="18" charset="0"/>
                            </a:rPr>
                            <m:t>𝟏</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𝟎</m:t>
                          </m:r>
                        </m:e>
                      </m:d>
                      <m:r>
                        <a:rPr lang="ru-RU" b="1" i="1">
                          <a:solidFill>
                            <a:srgbClr val="000066"/>
                          </a:solidFill>
                          <a:latin typeface="Cambria Math" panose="02040503050406030204" pitchFamily="18" charset="0"/>
                        </a:rPr>
                        <m:t>∙</m:t>
                      </m:r>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𝒕</m:t>
                                      </m:r>
                                      <m:r>
                                        <a:rPr lang="ru-RU" b="1" i="1">
                                          <a:solidFill>
                                            <a:srgbClr val="000066"/>
                                          </a:solidFill>
                                          <a:latin typeface="Cambria Math" panose="02040503050406030204" pitchFamily="18" charset="0"/>
                                        </a:rPr>
                                        <m:t>)</m:t>
                                      </m:r>
                                    </m:num>
                                    <m:den>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𝜶</m:t>
                                          </m:r>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m:t>
                                          </m:r>
                                        </m:sup>
                                      </m:sSubSup>
                                    </m:den>
                                  </m:f>
                                </m:e>
                              </m:d>
                            </m:e>
                            <m:sup>
                              <m:r>
                                <a:rPr lang="ru-RU" b="1" i="1">
                                  <a:solidFill>
                                    <a:srgbClr val="000066"/>
                                  </a:solidFill>
                                  <a:latin typeface="Cambria Math" panose="02040503050406030204" pitchFamily="18" charset="0"/>
                                </a:rPr>
                                <m:t>𝟐</m:t>
                              </m:r>
                            </m:sup>
                          </m:sSup>
                        </m:e>
                      </m:rad>
                    </m:oMath>
                  </a14:m>
                  <a:r>
                    <a:rPr lang="en-US" b="1" dirty="0">
                      <a:solidFill>
                        <a:srgbClr val="000066"/>
                      </a:solidFill>
                    </a:rPr>
                    <a:t> . 	 				(2.8)</a:t>
                  </a:r>
                  <a:endParaRPr lang="ru-RU" dirty="0"/>
                </a:p>
              </p:txBody>
            </p:sp>
          </mc:Choice>
          <mc:Fallback xmlns="">
            <p:sp>
              <p:nvSpPr>
                <p:cNvPr id="1031" name="TextBox 1030">
                  <a:extLst>
                    <a:ext uri="{FF2B5EF4-FFF2-40B4-BE49-F238E27FC236}">
                      <a16:creationId xmlns:a16="http://schemas.microsoft.com/office/drawing/2014/main" id="{D6077921-5634-4DB5-A06E-24870402B26F}"/>
                    </a:ext>
                  </a:extLst>
                </p:cNvPr>
                <p:cNvSpPr txBox="1">
                  <a:spLocks noRot="1" noChangeAspect="1" noMove="1" noResize="1" noEditPoints="1" noAdjustHandles="1" noChangeArrowheads="1" noChangeShapeType="1" noTextEdit="1"/>
                </p:cNvSpPr>
                <p:nvPr/>
              </p:nvSpPr>
              <p:spPr>
                <a:xfrm>
                  <a:off x="1793616" y="4362660"/>
                  <a:ext cx="7020579" cy="910699"/>
                </a:xfrm>
                <a:prstGeom prst="rect">
                  <a:avLst/>
                </a:prstGeom>
                <a:blipFill>
                  <a:blip r:embed="rId4"/>
                  <a:stretch>
                    <a:fillRect r="-781"/>
                  </a:stretch>
                </a:blipFill>
              </p:spPr>
              <p:txBody>
                <a:bodyPr/>
                <a:lstStyle/>
                <a:p>
                  <a:r>
                    <a:rPr lang="ru-RU">
                      <a:noFill/>
                    </a:rPr>
                    <a:t> </a:t>
                  </a:r>
                </a:p>
              </p:txBody>
            </p:sp>
          </mc:Fallback>
        </mc:AlternateContent>
      </p:grpSp>
    </p:spTree>
    <p:extLst>
      <p:ext uri="{BB962C8B-B14F-4D97-AF65-F5344CB8AC3E}">
        <p14:creationId xmlns:p14="http://schemas.microsoft.com/office/powerpoint/2010/main" val="33716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7.40741E-7 L 0.28663 -0.00093 " pathEditMode="relative" rAng="0" ptsTypes="AA">
                                      <p:cBhvr>
                                        <p:cTn id="6" dur="2000" fill="hold"/>
                                        <p:tgtEl>
                                          <p:spTgt spid="9"/>
                                        </p:tgtEl>
                                        <p:attrNameLst>
                                          <p:attrName>ppt_x</p:attrName>
                                          <p:attrName>ppt_y</p:attrName>
                                        </p:attrNameLst>
                                      </p:cBhvr>
                                      <p:rCtr x="14323" y="-46"/>
                                    </p:animMotion>
                                  </p:childTnLst>
                                </p:cTn>
                              </p:par>
                              <p:par>
                                <p:cTn id="7" presetID="42" presetClass="path" presetSubtype="0" accel="50000" decel="50000" fill="hold" grpId="0" nodeType="withEffect">
                                  <p:stCondLst>
                                    <p:cond delay="0"/>
                                  </p:stCondLst>
                                  <p:childTnLst>
                                    <p:animMotion origin="layout" path="M 1.94444E-6 4.44444E-6 L -0.29115 4.44444E-6 " pathEditMode="relative" rAng="0" ptsTypes="AA">
                                      <p:cBhvr>
                                        <p:cTn id="8" dur="2000" fill="hold"/>
                                        <p:tgtEl>
                                          <p:spTgt spid="15"/>
                                        </p:tgtEl>
                                        <p:attrNameLst>
                                          <p:attrName>ppt_x</p:attrName>
                                          <p:attrName>ppt_y</p:attrName>
                                        </p:attrNameLst>
                                      </p:cBhvr>
                                      <p:rCtr x="-14566" y="0"/>
                                    </p:animMotion>
                                  </p:childTnLst>
                                </p:cTn>
                              </p:par>
                              <p:par>
                                <p:cTn id="9" presetID="2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28663 -0.00093 L 0.56076 -0.06273 " pathEditMode="relative" rAng="0" ptsTypes="AA">
                                      <p:cBhvr>
                                        <p:cTn id="18" dur="2000" fill="hold"/>
                                        <p:tgtEl>
                                          <p:spTgt spid="9"/>
                                        </p:tgtEl>
                                        <p:attrNameLst>
                                          <p:attrName>ppt_x</p:attrName>
                                          <p:attrName>ppt_y</p:attrName>
                                        </p:attrNameLst>
                                      </p:cBhvr>
                                      <p:rCtr x="13698" y="-3102"/>
                                    </p:animMotion>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42" presetClass="path" presetSubtype="0" accel="50000" decel="50000" fill="hold" grpId="1" nodeType="withEffect">
                                  <p:stCondLst>
                                    <p:cond delay="0"/>
                                  </p:stCondLst>
                                  <p:childTnLst>
                                    <p:animMotion origin="layout" path="M -0.29115 4.44444E-6 L -0.64427 4.44444E-6 " pathEditMode="relative" rAng="0" ptsTypes="AA">
                                      <p:cBhvr>
                                        <p:cTn id="26" dur="2000" fill="hold"/>
                                        <p:tgtEl>
                                          <p:spTgt spid="15"/>
                                        </p:tgtEl>
                                        <p:attrNameLst>
                                          <p:attrName>ppt_x</p:attrName>
                                          <p:attrName>ppt_y</p:attrName>
                                        </p:attrNameLst>
                                      </p:cBhvr>
                                      <p:rCtr x="-17656" y="0"/>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wipe(left)">
                                      <p:cBhvr>
                                        <p:cTn id="3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7</a:t>
            </a:fld>
            <a:endParaRPr lang="ru-RU"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6514925"/>
              </a:xfrm>
              <a:prstGeom prst="rect">
                <a:avLst/>
              </a:prstGeom>
              <a:noFill/>
              <a:ln>
                <a:solidFill>
                  <a:srgbClr val="0000CC"/>
                </a:solidFill>
              </a:ln>
            </p:spPr>
            <p:txBody>
              <a:bodyPr wrap="square" rtlCol="0">
                <a:spAutoFit/>
              </a:bodyPr>
              <a:lstStyle/>
              <a:p>
                <a:pPr algn="ctr"/>
                <a:r>
                  <a:rPr lang="en-US" sz="2400" b="1" dirty="0">
                    <a:solidFill>
                      <a:srgbClr val="000066"/>
                    </a:solidFill>
                  </a:rPr>
                  <a:t> 2. Beam–Beam Parameter in Colliders </a:t>
                </a:r>
                <a:endParaRPr lang="ru-RU" sz="2400" b="1" dirty="0">
                  <a:solidFill>
                    <a:srgbClr val="000066"/>
                  </a:solidFill>
                </a:endParaRPr>
              </a:p>
              <a:p>
                <a:pPr>
                  <a:lnSpc>
                    <a:spcPct val="114000"/>
                  </a:lnSpc>
                </a:pPr>
                <a:r>
                  <a:rPr lang="en-US" b="1" dirty="0">
                    <a:solidFill>
                      <a:srgbClr val="000066"/>
                    </a:solidFill>
                  </a:rPr>
                  <a:t>The particle momentum increase in the (</a:t>
                </a:r>
                <a:r>
                  <a:rPr lang="en-US" b="1" i="1" dirty="0">
                    <a:solidFill>
                      <a:srgbClr val="000066"/>
                    </a:solidFill>
                  </a:rPr>
                  <a:t>x</a:t>
                </a:r>
                <a:r>
                  <a:rPr lang="en-US" b="1" dirty="0">
                    <a:solidFill>
                      <a:srgbClr val="000066"/>
                    </a:solidFill>
                  </a:rPr>
                  <a:t>, </a:t>
                </a:r>
                <a:r>
                  <a:rPr lang="en-US" b="1" i="1" dirty="0">
                    <a:solidFill>
                      <a:srgbClr val="000066"/>
                    </a:solidFill>
                  </a:rPr>
                  <a:t>s</a:t>
                </a:r>
                <a:r>
                  <a:rPr lang="en-US" b="1" dirty="0">
                    <a:solidFill>
                      <a:srgbClr val="000066"/>
                    </a:solidFill>
                  </a:rPr>
                  <a:t>) plane is defined by the</a:t>
                </a:r>
                <a:r>
                  <a:rPr lang="en-US" b="1" dirty="0">
                    <a:solidFill>
                      <a:srgbClr val="000066"/>
                    </a:solidFill>
                    <a:latin typeface="Times New Roman" panose="02020603050405020304" pitchFamily="18" charset="0"/>
                    <a:cs typeface="Times New Roman" panose="02020603050405020304" pitchFamily="18" charset="0"/>
                  </a:rPr>
                  <a:t> </a:t>
                </a:r>
                <a:r>
                  <a:rPr lang="en-US" b="1" i="1" dirty="0">
                    <a:solidFill>
                      <a:srgbClr val="000066"/>
                    </a:solidFill>
                    <a:latin typeface="Times New Roman" panose="02020603050405020304" pitchFamily="18" charset="0"/>
                    <a:cs typeface="Times New Roman" panose="02020603050405020304" pitchFamily="18" charset="0"/>
                  </a:rPr>
                  <a:t>x</a:t>
                </a:r>
                <a:r>
                  <a:rPr lang="en-US" b="1" dirty="0">
                    <a:solidFill>
                      <a:srgbClr val="000066"/>
                    </a:solidFill>
                    <a:latin typeface="Times New Roman" panose="02020603050405020304" pitchFamily="18" charset="0"/>
                    <a:cs typeface="Times New Roman" panose="02020603050405020304" pitchFamily="18" charset="0"/>
                  </a:rPr>
                  <a:t>-component </a:t>
                </a:r>
                <a:r>
                  <a:rPr lang="en-US" b="1" dirty="0">
                    <a:solidFill>
                      <a:srgbClr val="000066"/>
                    </a:solidFill>
                  </a:rPr>
                  <a:t>of the force (2.7) </a:t>
                </a:r>
              </a:p>
              <a:p>
                <a:pPr>
                  <a:lnSpc>
                    <a:spcPct val="114000"/>
                  </a:lnSpc>
                </a:pPr>
                <a:r>
                  <a:rPr lang="en-US" b="1" dirty="0">
                    <a:solidFill>
                      <a:srgbClr val="000066"/>
                    </a:solidFill>
                  </a:rPr>
                  <a:t>       				</a:t>
                </a:r>
                <a14:m>
                  <m:oMath xmlns:m="http://schemas.openxmlformats.org/officeDocument/2006/math">
                    <m:sSub>
                      <m:sSubPr>
                        <m:ctrlPr>
                          <a:rPr lang="ru-RU" b="1" i="1" smtClean="0">
                            <a:solidFill>
                              <a:srgbClr val="000066"/>
                            </a:solidFill>
                            <a:latin typeface="Cambria Math" panose="02040503050406030204" pitchFamily="18" charset="0"/>
                          </a:rPr>
                        </m:ctrlPr>
                      </m:sSubPr>
                      <m:e>
                        <m:r>
                          <a:rPr lang="en-US" b="1" i="1" smtClean="0">
                            <a:solidFill>
                              <a:srgbClr val="000066"/>
                            </a:solidFill>
                            <a:latin typeface="Cambria Math" panose="02040503050406030204" pitchFamily="18" charset="0"/>
                          </a:rPr>
                          <m:t>    </m:t>
                        </m:r>
                        <m:r>
                          <a:rPr lang="en-US" b="1" i="1">
                            <a:solidFill>
                              <a:srgbClr val="000066"/>
                            </a:solidFill>
                            <a:latin typeface="Cambria Math" panose="02040503050406030204" pitchFamily="18" charset="0"/>
                          </a:rPr>
                          <m:t>𝑭</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𝟏𝟐</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𝟏</m:t>
                        </m:r>
                      </m:sub>
                    </m:sSub>
                    <m:r>
                      <a:rPr lang="ru-RU" b="1" i="1">
                        <a:solidFill>
                          <a:srgbClr val="000066"/>
                        </a:solidFill>
                        <a:latin typeface="Cambria Math" panose="02040503050406030204" pitchFamily="18" charset="0"/>
                      </a:rPr>
                      <m:t>𝒆</m:t>
                    </m:r>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d>
                          <m:dPr>
                            <m:ctrlPr>
                              <a:rPr lang="ru-RU" i="1">
                                <a:latin typeface="Cambria Math" panose="02040503050406030204" pitchFamily="18" charset="0"/>
                              </a:rPr>
                            </m:ctrlPr>
                          </m:dPr>
                          <m:e>
                            <m:sSub>
                              <m:sSubPr>
                                <m:ctrlPr>
                                  <a:rPr lang="ru-RU" i="1" smtClean="0">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𝜷</m:t>
                                    </m:r>
                                  </m:e>
                                </m:acc>
                              </m:e>
                              <m:sub>
                                <m:r>
                                  <a:rPr lang="ru-RU" i="1">
                                    <a:solidFill>
                                      <a:srgbClr val="000066"/>
                                    </a:solidFill>
                                    <a:latin typeface="Cambria Math" panose="02040503050406030204" pitchFamily="18" charset="0"/>
                                  </a:rPr>
                                  <m:t>1</m:t>
                                </m:r>
                              </m:sub>
                            </m:sSub>
                            <m:sSub>
                              <m:sSubPr>
                                <m:ctrlPr>
                                  <a:rPr lang="ru-RU" i="1">
                                    <a:solidFill>
                                      <a:srgbClr val="000066"/>
                                    </a:solidFill>
                                    <a:latin typeface="Cambria Math" panose="02040503050406030204" pitchFamily="18" charset="0"/>
                                  </a:rPr>
                                </m:ctrlPr>
                              </m:sSubPr>
                              <m:e>
                                <m:r>
                                  <a:rPr lang="ru-RU" i="1">
                                    <a:solidFill>
                                      <a:srgbClr val="000066"/>
                                    </a:solidFill>
                                    <a:latin typeface="Cambria Math" panose="02040503050406030204" pitchFamily="18" charset="0"/>
                                  </a:rPr>
                                  <m:t>,</m:t>
                                </m:r>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𝜷</m:t>
                                    </m:r>
                                  </m:e>
                                </m:acc>
                              </m:e>
                              <m:sub>
                                <m:r>
                                  <a:rPr lang="ru-RU" i="1">
                                    <a:solidFill>
                                      <a:srgbClr val="000066"/>
                                    </a:solidFill>
                                    <a:latin typeface="Cambria Math" panose="02040503050406030204" pitchFamily="18" charset="0"/>
                                  </a:rPr>
                                  <m:t>2</m:t>
                                </m:r>
                              </m:sub>
                            </m:sSub>
                          </m:e>
                        </m:d>
                      </m:e>
                    </m:d>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𝑬</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en-US" b="1" i="1">
                            <a:solidFill>
                              <a:srgbClr val="000066"/>
                            </a:solidFill>
                            <a:latin typeface="Cambria Math" panose="02040503050406030204" pitchFamily="18" charset="0"/>
                          </a:rPr>
                          <m:t>𝒕</m:t>
                        </m:r>
                      </m:e>
                    </m:d>
                    <m:r>
                      <a:rPr lang="en-US" b="1" i="1" smtClean="0">
                        <a:solidFill>
                          <a:srgbClr val="000066"/>
                        </a:solidFill>
                        <a:latin typeface="Cambria Math" panose="02040503050406030204" pitchFamily="18" charset="0"/>
                      </a:rPr>
                      <m:t> </m:t>
                    </m:r>
                  </m:oMath>
                </a14:m>
                <a:r>
                  <a:rPr lang="en-US" b="1" dirty="0">
                    <a:solidFill>
                      <a:srgbClr val="000066"/>
                    </a:solidFill>
                  </a:rPr>
                  <a:t>  ,</a:t>
                </a:r>
              </a:p>
              <a:p>
                <a:pPr>
                  <a:lnSpc>
                    <a:spcPct val="114000"/>
                  </a:lnSpc>
                </a:pPr>
                <a:r>
                  <a:rPr lang="en-US" b="1" dirty="0">
                    <a:solidFill>
                      <a:srgbClr val="000066"/>
                    </a:solidFill>
                  </a:rPr>
                  <a:t>                                      </a:t>
                </a:r>
                <a14:m>
                  <m:oMath xmlns:m="http://schemas.openxmlformats.org/officeDocument/2006/math">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𝑬</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𝒕</m:t>
                        </m:r>
                      </m:e>
                    </m:d>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𝟒</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𝒆</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𝑵</m:t>
                            </m:r>
                          </m:e>
                          <m:sub>
                            <m:r>
                              <a:rPr lang="ru-RU"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r>
                          <a:rPr lang="en-US" b="1" i="1">
                            <a:solidFill>
                              <a:srgbClr val="000066"/>
                            </a:solidFill>
                            <a:latin typeface="Cambria Math" panose="02040503050406030204" pitchFamily="18" charset="0"/>
                          </a:rPr>
                          <m:t>𝒕</m:t>
                        </m:r>
                        <m:r>
                          <a:rPr lang="ru-RU" b="1" i="1">
                            <a:solidFill>
                              <a:srgbClr val="000066"/>
                            </a:solidFill>
                            <a:latin typeface="Cambria Math" panose="02040503050406030204" pitchFamily="18" charset="0"/>
                          </a:rPr>
                          <m:t>)</m:t>
                        </m:r>
                        <m:d>
                          <m:dPr>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𝒕</m:t>
                            </m:r>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𝟐</m:t>
                                </m:r>
                              </m:sub>
                            </m:sSub>
                            <m:r>
                              <a:rPr lang="ru-RU" b="1" i="1">
                                <a:solidFill>
                                  <a:srgbClr val="000066"/>
                                </a:solidFill>
                                <a:latin typeface="Cambria Math" panose="02040503050406030204" pitchFamily="18" charset="0"/>
                              </a:rPr>
                              <m:t>(</m:t>
                            </m:r>
                            <m:r>
                              <a:rPr lang="en-US" b="1" i="1">
                                <a:solidFill>
                                  <a:srgbClr val="000066"/>
                                </a:solidFill>
                                <a:latin typeface="Cambria Math" panose="02040503050406030204" pitchFamily="18" charset="0"/>
                              </a:rPr>
                              <m:t>𝒕</m:t>
                            </m:r>
                            <m:r>
                              <a:rPr lang="ru-RU" b="1" i="1">
                                <a:solidFill>
                                  <a:srgbClr val="000066"/>
                                </a:solidFill>
                                <a:latin typeface="Cambria Math" panose="02040503050406030204" pitchFamily="18" charset="0"/>
                              </a:rPr>
                              <m:t>)</m:t>
                            </m:r>
                          </m:e>
                        </m:d>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𝟐</m:t>
                            </m:r>
                            <m:r>
                              <a:rPr lang="en-US" b="1" i="1">
                                <a:solidFill>
                                  <a:srgbClr val="000066"/>
                                </a:solidFill>
                                <a:latin typeface="Cambria Math" panose="02040503050406030204" pitchFamily="18" charset="0"/>
                              </a:rPr>
                              <m:t>𝝅</m:t>
                            </m:r>
                          </m:e>
                        </m:rad>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𝟐</m:t>
                            </m:r>
                          </m:sub>
                        </m:sSub>
                      </m:den>
                    </m:f>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𝒆</m:t>
                        </m:r>
                      </m:e>
                      <m:sup>
                        <m:r>
                          <a:rPr lang="ru-RU" b="1" i="1">
                            <a:solidFill>
                              <a:srgbClr val="000066"/>
                            </a:solidFill>
                            <a:latin typeface="Cambria Math" panose="02040503050406030204" pitchFamily="18" charset="0"/>
                          </a:rPr>
                          <m:t>−</m:t>
                        </m:r>
                        <m:f>
                          <m:fPr>
                            <m:type m:val="lin"/>
                            <m:ctrlPr>
                              <a:rPr lang="ru-RU" b="1" i="1">
                                <a:solidFill>
                                  <a:srgbClr val="000066"/>
                                </a:solidFill>
                                <a:latin typeface="Cambria Math" panose="02040503050406030204" pitchFamily="18" charset="0"/>
                              </a:rPr>
                            </m:ctrlPr>
                          </m:fPr>
                          <m:num>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𝜼</m:t>
                                </m:r>
                              </m:e>
                              <m:sub>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𝟐</m:t>
                                </m:r>
                              </m:sup>
                            </m:sSubSup>
                            <m:r>
                              <a:rPr lang="ru-RU" b="1" i="1">
                                <a:solidFill>
                                  <a:srgbClr val="000066"/>
                                </a:solidFill>
                                <a:latin typeface="Cambria Math" panose="02040503050406030204" pitchFamily="18" charset="0"/>
                              </a:rPr>
                              <m:t>(</m:t>
                            </m:r>
                            <m:r>
                              <a:rPr lang="en-US" b="1" i="1">
                                <a:solidFill>
                                  <a:srgbClr val="000066"/>
                                </a:solidFill>
                                <a:latin typeface="Cambria Math" panose="02040503050406030204" pitchFamily="18" charset="0"/>
                              </a:rPr>
                              <m:t>𝒕</m:t>
                            </m:r>
                            <m:r>
                              <a:rPr lang="ru-RU" b="1" i="1">
                                <a:solidFill>
                                  <a:srgbClr val="000066"/>
                                </a:solidFill>
                                <a:latin typeface="Cambria Math" panose="02040503050406030204" pitchFamily="18" charset="0"/>
                              </a:rPr>
                              <m:t>)</m:t>
                            </m:r>
                          </m:num>
                          <m:den>
                            <m:r>
                              <a:rPr lang="ru-RU" b="1" i="1">
                                <a:solidFill>
                                  <a:srgbClr val="000066"/>
                                </a:solidFill>
                                <a:latin typeface="Cambria Math" panose="02040503050406030204" pitchFamily="18" charset="0"/>
                              </a:rPr>
                              <m:t>𝟐</m:t>
                            </m:r>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𝟐</m:t>
                                </m:r>
                              </m:sup>
                            </m:sSubSup>
                          </m:den>
                        </m:f>
                      </m:sup>
                    </m:sSup>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𝒙</m:t>
                        </m:r>
                      </m:e>
                      <m:sub>
                        <m:r>
                          <a:rPr lang="ru-RU" b="1" i="1">
                            <a:solidFill>
                              <a:srgbClr val="000066"/>
                            </a:solidFill>
                            <a:latin typeface="Cambria Math" panose="02040503050406030204" pitchFamily="18" charset="0"/>
                          </a:rPr>
                          <m:t>𝟏</m:t>
                        </m:r>
                      </m:sub>
                    </m:sSub>
                    <m:d>
                      <m:dPr>
                        <m:ctrlPr>
                          <a:rPr lang="ru-RU" b="1" i="1">
                            <a:solidFill>
                              <a:srgbClr val="000066"/>
                            </a:solidFill>
                            <a:latin typeface="Cambria Math" panose="02040503050406030204" pitchFamily="18" charset="0"/>
                          </a:rPr>
                        </m:ctrlPr>
                      </m:dPr>
                      <m:e>
                        <m:r>
                          <a:rPr lang="en-US" b="1" i="1">
                            <a:solidFill>
                              <a:srgbClr val="000066"/>
                            </a:solidFill>
                            <a:latin typeface="Cambria Math" panose="02040503050406030204" pitchFamily="18" charset="0"/>
                          </a:rPr>
                          <m:t>𝒕</m:t>
                        </m:r>
                      </m:e>
                    </m:d>
                  </m:oMath>
                </a14:m>
                <a:r>
                  <a:rPr lang="en-US" b="1" dirty="0">
                    <a:solidFill>
                      <a:srgbClr val="000066"/>
                    </a:solidFill>
                  </a:rPr>
                  <a:t>.</a:t>
                </a:r>
                <a:endParaRPr lang="ru-RU" b="1" dirty="0">
                  <a:solidFill>
                    <a:srgbClr val="000066"/>
                  </a:solidFill>
                </a:endParaRPr>
              </a:p>
              <a:p>
                <a:pPr algn="just"/>
                <a:r>
                  <a:rPr lang="en-US" b="1" dirty="0">
                    <a:solidFill>
                      <a:srgbClr val="000066"/>
                    </a:solidFill>
                  </a:rPr>
                  <a:t> Note that particles 2 and 1 are at the point </a:t>
                </a:r>
                <a:r>
                  <a:rPr lang="en-US" b="1" i="1" dirty="0">
                    <a:solidFill>
                      <a:srgbClr val="000066"/>
                    </a:solidFill>
                  </a:rPr>
                  <a:t>s(t)</a:t>
                </a:r>
                <a:r>
                  <a:rPr lang="en-US" b="1" dirty="0">
                    <a:solidFill>
                      <a:srgbClr val="000066"/>
                    </a:solidFill>
                  </a:rPr>
                  <a:t> at the time </a:t>
                </a:r>
                <a14:m>
                  <m:oMath xmlns:m="http://schemas.openxmlformats.org/officeDocument/2006/math">
                    <m:r>
                      <a:rPr lang="ru-RU" b="1" i="1" smtClean="0">
                        <a:solidFill>
                          <a:srgbClr val="000066"/>
                        </a:solidFill>
                        <a:latin typeface="Cambria Math" panose="02040503050406030204" pitchFamily="18" charset="0"/>
                      </a:rPr>
                      <m:t>𝒕</m:t>
                    </m:r>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𝜼</m:t>
                        </m:r>
                      </m:e>
                    </m:d>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𝜼</m:t>
                        </m:r>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𝒗</m:t>
                            </m:r>
                          </m:e>
                          <m:sub>
                            <m:r>
                              <a:rPr lang="ru-RU" b="1" i="1">
                                <a:solidFill>
                                  <a:srgbClr val="000066"/>
                                </a:solidFill>
                                <a:latin typeface="Cambria Math" panose="02040503050406030204" pitchFamily="18" charset="0"/>
                              </a:rPr>
                              <m:t>𝟏</m:t>
                            </m:r>
                          </m:sub>
                        </m:sSub>
                      </m:den>
                    </m:f>
                    <m:r>
                      <a:rPr lang="ru-RU" b="1" i="1">
                        <a:solidFill>
                          <a:srgbClr val="000066"/>
                        </a:solidFill>
                        <a:latin typeface="Cambria Math" panose="02040503050406030204" pitchFamily="18" charset="0"/>
                      </a:rPr>
                      <m:t> </m:t>
                    </m:r>
                  </m:oMath>
                </a14:m>
                <a:r>
                  <a:rPr lang="en-US" b="1" dirty="0">
                    <a:solidFill>
                      <a:srgbClr val="000066"/>
                    </a:solidFill>
                  </a:rPr>
                  <a:t> , that allows</a:t>
                </a:r>
                <a:r>
                  <a:rPr lang="en-US" dirty="0"/>
                  <a:t> </a:t>
                </a:r>
                <a:r>
                  <a:rPr lang="en-US" b="1" dirty="0">
                    <a:solidFill>
                      <a:srgbClr val="000066"/>
                    </a:solidFill>
                  </a:rPr>
                  <a:t>time dependence of the parameters to be transformed to their </a:t>
                </a:r>
                <a:r>
                  <a:rPr lang="en-US" b="1" i="1" dirty="0">
                    <a:solidFill>
                      <a:srgbClr val="000066"/>
                    </a:solidFill>
                  </a:rPr>
                  <a:t>s</a:t>
                </a:r>
                <a:r>
                  <a:rPr lang="en-US" b="1" dirty="0">
                    <a:solidFill>
                      <a:srgbClr val="000066"/>
                    </a:solidFill>
                  </a:rPr>
                  <a:t> dependence.</a:t>
                </a:r>
              </a:p>
              <a:p>
                <a:pPr indent="252000" algn="just"/>
                <a:r>
                  <a:rPr lang="en-US" b="1" dirty="0">
                    <a:solidFill>
                      <a:srgbClr val="000066"/>
                    </a:solidFill>
                  </a:rPr>
                  <a:t>In one collision, particle 1 receives a transverse momentum (</a:t>
                </a:r>
                <a:r>
                  <a:rPr lang="en-US" b="1" i="1" dirty="0">
                    <a:solidFill>
                      <a:srgbClr val="000066"/>
                    </a:solidFill>
                  </a:rPr>
                  <a:t>average over many revolutions</a:t>
                </a:r>
                <a:r>
                  <a:rPr lang="en-US" b="1" dirty="0">
                    <a:solidFill>
                      <a:srgbClr val="000066"/>
                    </a:solidFill>
                  </a:rPr>
                  <a:t> (!)) </a:t>
                </a:r>
              </a:p>
              <a:p>
                <a:pPr indent="252000"/>
                <a:r>
                  <a:rPr lang="en-US" b="1" dirty="0">
                    <a:solidFill>
                      <a:srgbClr val="000066"/>
                    </a:solidFill>
                  </a:rPr>
                  <a:t>			</a:t>
                </a:r>
                <a14:m>
                  <m:oMath xmlns:m="http://schemas.openxmlformats.org/officeDocument/2006/math">
                    <m:r>
                      <a:rPr lang="en-US" b="1" i="1" smtClean="0">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𝒑</m:t>
                        </m:r>
                      </m:e>
                      <m:sub>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𝟏𝟐</m:t>
                        </m:r>
                      </m:sub>
                    </m:sSub>
                    <m:r>
                      <a:rPr lang="en-US"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𝜼</m:t>
                    </m:r>
                    <m:r>
                      <a:rPr lang="en-US" b="1" i="1">
                        <a:solidFill>
                          <a:srgbClr val="000066"/>
                        </a:solidFill>
                        <a:latin typeface="Cambria Math" panose="02040503050406030204" pitchFamily="18" charset="0"/>
                      </a:rPr>
                      <m:t>)=</m:t>
                    </m:r>
                    <m:nary>
                      <m:naryPr>
                        <m:limLoc m:val="undOvr"/>
                        <m:ctrlPr>
                          <a:rPr lang="ru-RU" b="1" i="1">
                            <a:solidFill>
                              <a:srgbClr val="000066"/>
                            </a:solidFill>
                            <a:latin typeface="Cambria Math" panose="02040503050406030204" pitchFamily="18" charset="0"/>
                          </a:rPr>
                        </m:ctrlPr>
                      </m:naryPr>
                      <m:sub>
                        <m:r>
                          <a:rPr lang="en-US"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𝒕</m:t>
                            </m:r>
                          </m:e>
                          <m:sub>
                            <m:r>
                              <a:rPr lang="en-US" b="1" i="1">
                                <a:solidFill>
                                  <a:srgbClr val="000066"/>
                                </a:solidFill>
                                <a:latin typeface="Cambria Math" panose="02040503050406030204" pitchFamily="18" charset="0"/>
                              </a:rPr>
                              <m:t>𝟏</m:t>
                            </m:r>
                          </m:sub>
                        </m:sSub>
                      </m:sub>
                      <m:sup>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𝒕</m:t>
                            </m:r>
                          </m:e>
                          <m:sub>
                            <m:r>
                              <a:rPr lang="en-US" b="1" i="1">
                                <a:solidFill>
                                  <a:srgbClr val="000066"/>
                                </a:solidFill>
                                <a:latin typeface="Cambria Math" panose="02040503050406030204" pitchFamily="18" charset="0"/>
                              </a:rPr>
                              <m:t>𝟐</m:t>
                            </m:r>
                          </m:sub>
                        </m:sSub>
                      </m:sup>
                      <m:e>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𝑭</m:t>
                            </m:r>
                          </m:e>
                          <m:sub>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𝟏𝟐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𝒔</m:t>
                            </m:r>
                            <m:r>
                              <a:rPr lang="en-US"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𝒕</m:t>
                            </m:r>
                            <m:r>
                              <a:rPr lang="en-US" b="1" i="1">
                                <a:solidFill>
                                  <a:srgbClr val="000066"/>
                                </a:solidFill>
                                <a:latin typeface="Cambria Math" panose="02040503050406030204" pitchFamily="18" charset="0"/>
                              </a:rPr>
                              <m:t>)</m:t>
                            </m:r>
                          </m:e>
                        </m:d>
                      </m:e>
                    </m:nary>
                    <m:r>
                      <a:rPr lang="en-US"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𝒅𝒕</m:t>
                    </m:r>
                    <m:r>
                      <a:rPr lang="en-US"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𝟒</m:t>
                            </m:r>
                            <m:r>
                              <a:rPr lang="ru-RU" b="1" i="1">
                                <a:solidFill>
                                  <a:srgbClr val="000066"/>
                                </a:solidFill>
                                <a:latin typeface="Cambria Math" panose="02040503050406030204" pitchFamily="18" charset="0"/>
                              </a:rPr>
                              <m:t>𝒁</m:t>
                            </m:r>
                          </m:e>
                          <m:sub>
                            <m:r>
                              <a:rPr lang="en-US"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en-US" b="1" i="1">
                                <a:solidFill>
                                  <a:srgbClr val="000066"/>
                                </a:solidFill>
                                <a:latin typeface="Cambria Math" panose="02040503050406030204" pitchFamily="18" charset="0"/>
                              </a:rPr>
                              <m:t>𝟐</m:t>
                            </m:r>
                          </m:sub>
                        </m:sSub>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𝒆</m:t>
                            </m:r>
                          </m:e>
                          <m:sup>
                            <m:r>
                              <a:rPr lang="en-US" b="1" i="1">
                                <a:solidFill>
                                  <a:srgbClr val="000066"/>
                                </a:solidFill>
                                <a:latin typeface="Cambria Math" panose="02040503050406030204" pitchFamily="18" charset="0"/>
                              </a:rPr>
                              <m:t>𝟐</m:t>
                            </m:r>
                          </m:sup>
                        </m:sSup>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𝑵</m:t>
                            </m:r>
                          </m:e>
                          <m:sub>
                            <m:r>
                              <a:rPr lang="en-US"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𝒔</m:t>
                            </m:r>
                            <m:r>
                              <a:rPr lang="en-US" b="1" i="1">
                                <a:solidFill>
                                  <a:srgbClr val="000066"/>
                                </a:solidFill>
                                <a:latin typeface="Cambria Math" panose="02040503050406030204" pitchFamily="18" charset="0"/>
                              </a:rPr>
                              <m:t>𝟐</m:t>
                            </m:r>
                          </m:sub>
                        </m:sSub>
                      </m:den>
                    </m:f>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d>
                          <m:dPr>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𝜷</m:t>
                                    </m:r>
                                  </m:e>
                                </m:acc>
                              </m:e>
                              <m:sub>
                                <m:r>
                                  <a:rPr lang="ru-RU"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m:t>
                                </m:r>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𝜷</m:t>
                                    </m:r>
                                  </m:e>
                                </m:acc>
                              </m:e>
                              <m:sub>
                                <m:r>
                                  <a:rPr lang="ru-RU" b="1" i="1">
                                    <a:solidFill>
                                      <a:srgbClr val="000066"/>
                                    </a:solidFill>
                                    <a:latin typeface="Cambria Math" panose="02040503050406030204" pitchFamily="18" charset="0"/>
                                  </a:rPr>
                                  <m:t>𝟐</m:t>
                                </m:r>
                              </m:sub>
                            </m:sSub>
                          </m:e>
                        </m:d>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𝜷</m:t>
                            </m:r>
                          </m:e>
                          <m:sub>
                            <m:r>
                              <a:rPr lang="ru-RU" b="1" i="1">
                                <a:solidFill>
                                  <a:srgbClr val="000066"/>
                                </a:solidFill>
                                <a:latin typeface="Cambria Math" panose="02040503050406030204" pitchFamily="18" charset="0"/>
                              </a:rPr>
                              <m:t>𝟏</m:t>
                            </m:r>
                          </m:sub>
                        </m:sSub>
                        <m:r>
                          <a:rPr lang="en-US" b="1" i="1">
                            <a:solidFill>
                              <a:srgbClr val="000066"/>
                            </a:solidFill>
                            <a:latin typeface="Cambria Math" panose="02040503050406030204" pitchFamily="18" charset="0"/>
                          </a:rPr>
                          <m:t>𝒄</m:t>
                        </m:r>
                      </m:den>
                    </m:f>
                    <m:r>
                      <a:rPr lang="en-US" b="1" i="1">
                        <a:solidFill>
                          <a:srgbClr val="000066"/>
                        </a:solidFill>
                        <a:latin typeface="Cambria Math" panose="02040503050406030204" pitchFamily="18" charset="0"/>
                      </a:rPr>
                      <m:t>∙</m:t>
                    </m:r>
                    <m:r>
                      <a:rPr lang="en-US" b="1" i="1">
                        <a:solidFill>
                          <a:srgbClr val="000066"/>
                        </a:solidFill>
                        <a:latin typeface="Cambria Math" panose="02040503050406030204" pitchFamily="18" charset="0"/>
                      </a:rPr>
                      <m:t>𝜱</m:t>
                    </m:r>
                    <m:r>
                      <a:rPr lang="en-US"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𝜼</m:t>
                    </m:r>
                    <m:r>
                      <a:rPr lang="en-US" b="1" i="1">
                        <a:solidFill>
                          <a:srgbClr val="000066"/>
                        </a:solidFill>
                        <a:latin typeface="Cambria Math" panose="02040503050406030204" pitchFamily="18" charset="0"/>
                      </a:rPr>
                      <m:t>)</m:t>
                    </m:r>
                  </m:oMath>
                </a14:m>
                <a:r>
                  <a:rPr lang="en-US" b="1" dirty="0">
                    <a:solidFill>
                      <a:srgbClr val="000066"/>
                    </a:solidFill>
                  </a:rPr>
                  <a:t> ,  </a:t>
                </a:r>
              </a:p>
              <a:p>
                <a:pPr indent="252000" algn="just"/>
                <a:r>
                  <a:rPr lang="en-US" b="1" dirty="0">
                    <a:solidFill>
                      <a:srgbClr val="000066"/>
                    </a:solidFill>
                  </a:rPr>
                  <a:t>			</a:t>
                </a:r>
                <a14:m>
                  <m:oMath xmlns:m="http://schemas.openxmlformats.org/officeDocument/2006/math">
                    <m:r>
                      <a:rPr lang="ru-RU" b="1" i="1" smtClean="0">
                        <a:solidFill>
                          <a:srgbClr val="000066"/>
                        </a:solidFill>
                        <a:latin typeface="Cambria Math" panose="02040503050406030204" pitchFamily="18" charset="0"/>
                      </a:rPr>
                      <m:t>𝜱</m:t>
                    </m:r>
                    <m:r>
                      <a:rPr lang="ru-RU" b="1" i="1" smtClean="0">
                        <a:solidFill>
                          <a:srgbClr val="000066"/>
                        </a:solidFill>
                        <a:latin typeface="Cambria Math" panose="02040503050406030204" pitchFamily="18" charset="0"/>
                      </a:rPr>
                      <m:t>(</m:t>
                    </m:r>
                    <m:r>
                      <a:rPr lang="ru-RU" b="1" i="1" smtClean="0">
                        <a:solidFill>
                          <a:srgbClr val="000066"/>
                        </a:solidFill>
                        <a:latin typeface="Cambria Math" panose="02040503050406030204" pitchFamily="18" charset="0"/>
                      </a:rPr>
                      <m:t>𝜼</m:t>
                    </m:r>
                    <m:r>
                      <a:rPr lang="ru-RU" b="1" i="1" smtClean="0">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num>
                      <m:den>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𝟐</m:t>
                            </m:r>
                            <m:r>
                              <a:rPr lang="ru-RU" b="1" i="1">
                                <a:solidFill>
                                  <a:srgbClr val="000066"/>
                                </a:solidFill>
                                <a:latin typeface="Cambria Math" panose="02040503050406030204" pitchFamily="18" charset="0"/>
                              </a:rPr>
                              <m:t>𝝅</m:t>
                            </m:r>
                          </m:e>
                        </m:rad>
                      </m:den>
                    </m:f>
                    <m:nary>
                      <m:naryPr>
                        <m:limLoc m:val="undOvr"/>
                        <m:ctrlPr>
                          <a:rPr lang="ru-RU" b="1" i="1">
                            <a:solidFill>
                              <a:srgbClr val="000066"/>
                            </a:solidFill>
                            <a:latin typeface="Cambria Math" panose="02040503050406030204" pitchFamily="18" charset="0"/>
                          </a:rPr>
                        </m:ctrlPr>
                      </m:naryPr>
                      <m: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𝒍</m:t>
                            </m:r>
                          </m:e>
                          <m:sub>
                            <m:r>
                              <a:rPr lang="en-US" b="1" i="1">
                                <a:solidFill>
                                  <a:srgbClr val="000066"/>
                                </a:solidFill>
                                <a:latin typeface="Cambria Math" panose="02040503050406030204" pitchFamily="18" charset="0"/>
                              </a:rPr>
                              <m:t>𝑫</m:t>
                            </m:r>
                          </m:sub>
                        </m:sSub>
                      </m:sub>
                      <m:sup>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𝒍</m:t>
                            </m:r>
                          </m:e>
                          <m:sub>
                            <m:r>
                              <a:rPr lang="ru-RU" b="1" i="1">
                                <a:solidFill>
                                  <a:srgbClr val="000066"/>
                                </a:solidFill>
                                <a:latin typeface="Cambria Math" panose="02040503050406030204" pitchFamily="18" charset="0"/>
                              </a:rPr>
                              <m:t>𝑫</m:t>
                            </m:r>
                          </m:sub>
                        </m:sSub>
                      </m:sup>
                      <m:e>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𝒙</m:t>
                                </m:r>
                              </m:e>
                              <m:sub>
                                <m:r>
                                  <a:rPr lang="ru-RU" b="1" i="1">
                                    <a:solidFill>
                                      <a:srgbClr val="000066"/>
                                    </a:solidFill>
                                    <a:latin typeface="Cambria Math" panose="02040503050406030204" pitchFamily="18" charset="0"/>
                                  </a:rPr>
                                  <m:t>𝟏</m:t>
                                </m:r>
                              </m:sub>
                            </m:sSub>
                            <m:d>
                              <m:dPr>
                                <m:ctrlPr>
                                  <a:rPr lang="ru-RU" b="1" i="1">
                                    <a:solidFill>
                                      <a:srgbClr val="000066"/>
                                    </a:solidFill>
                                    <a:latin typeface="Cambria Math" panose="02040503050406030204" pitchFamily="18" charset="0"/>
                                  </a:rPr>
                                </m:ctrlPr>
                              </m:dPr>
                              <m:e>
                                <m:r>
                                  <a:rPr lang="en-US" b="1" i="1">
                                    <a:solidFill>
                                      <a:srgbClr val="000066"/>
                                    </a:solidFill>
                                    <a:latin typeface="Cambria Math" panose="02040503050406030204" pitchFamily="18" charset="0"/>
                                  </a:rPr>
                                  <m:t>𝒔</m:t>
                                </m:r>
                              </m:e>
                            </m:d>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en-US" b="1" i="1">
                                    <a:solidFill>
                                      <a:srgbClr val="000066"/>
                                    </a:solidFill>
                                    <a:latin typeface="Cambria Math" panose="02040503050406030204" pitchFamily="18" charset="0"/>
                                  </a:rPr>
                                  <m:t>𝝌</m:t>
                                </m:r>
                              </m:e>
                            </m:d>
                            <m:d>
                              <m:dPr>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𝒔</m:t>
                                    </m:r>
                                  </m:e>
                                </m:d>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𝒔</m:t>
                                    </m:r>
                                  </m:e>
                                </m:d>
                              </m:e>
                            </m:d>
                          </m:den>
                        </m:f>
                      </m:e>
                    </m:nary>
                    <m:r>
                      <a:rPr lang="en-US" b="1" i="1">
                        <a:solidFill>
                          <a:srgbClr val="000066"/>
                        </a:solidFill>
                        <a:latin typeface="Cambria Math" panose="02040503050406030204" pitchFamily="18" charset="0"/>
                      </a:rPr>
                      <m:t>𝒆𝒙𝒑</m:t>
                    </m:r>
                    <m:d>
                      <m:dPr>
                        <m:begChr m:val="{"/>
                        <m:endChr m:val="}"/>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num>
                          <m:den>
                            <m:r>
                              <a:rPr lang="ru-RU" b="1" i="1">
                                <a:solidFill>
                                  <a:srgbClr val="000066"/>
                                </a:solidFill>
                                <a:latin typeface="Cambria Math" panose="02040503050406030204" pitchFamily="18" charset="0"/>
                              </a:rPr>
                              <m:t>𝟐</m:t>
                            </m:r>
                          </m:den>
                        </m:f>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sym typeface="Symbol" panose="05050102010706020507" pitchFamily="18" charset="2"/>
                                          </a:rPr>
                                          <m:t></m:t>
                                        </m:r>
                                      </m:e>
                                      <m:sub>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𝜼</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𝒔</m:t>
                                        </m:r>
                                      </m:e>
                                    </m:d>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𝟐</m:t>
                                        </m:r>
                                      </m:sub>
                                    </m:sSub>
                                  </m:den>
                                </m:f>
                              </m:e>
                            </m:d>
                          </m:e>
                          <m:sup>
                            <m:r>
                              <a:rPr lang="ru-RU" b="1" i="1">
                                <a:solidFill>
                                  <a:srgbClr val="000066"/>
                                </a:solidFill>
                                <a:latin typeface="Cambria Math" panose="02040503050406030204" pitchFamily="18" charset="0"/>
                              </a:rPr>
                              <m:t>𝟐</m:t>
                            </m:r>
                          </m:sup>
                        </m:sSup>
                      </m:e>
                    </m:d>
                    <m:r>
                      <a:rPr lang="en-US" b="1" i="1">
                        <a:solidFill>
                          <a:srgbClr val="000066"/>
                        </a:solidFill>
                        <a:latin typeface="Cambria Math" panose="02040503050406030204" pitchFamily="18" charset="0"/>
                      </a:rPr>
                      <m:t>𝒅𝒔</m:t>
                    </m:r>
                  </m:oMath>
                </a14:m>
                <a:r>
                  <a:rPr lang="en-US" b="1" dirty="0">
                    <a:solidFill>
                      <a:srgbClr val="000066"/>
                    </a:solidFill>
                  </a:rPr>
                  <a:t> .</a:t>
                </a:r>
              </a:p>
              <a:p>
                <a:pPr algn="just"/>
                <a:r>
                  <a:rPr lang="en-US" b="1" dirty="0">
                    <a:solidFill>
                      <a:srgbClr val="000066"/>
                    </a:solidFill>
                  </a:rPr>
                  <a:t>Multiple crossing of bunch 2 by particle 1 results in </a:t>
                </a:r>
              </a:p>
              <a:p>
                <a:pPr algn="ctr"/>
                <a:r>
                  <a:rPr lang="en-US" b="1" i="1" dirty="0">
                    <a:solidFill>
                      <a:srgbClr val="FF0000"/>
                    </a:solidFill>
                  </a:rPr>
                  <a:t>a</a:t>
                </a:r>
                <a:r>
                  <a:rPr lang="en-US" b="1" dirty="0">
                    <a:solidFill>
                      <a:srgbClr val="000066"/>
                    </a:solidFill>
                  </a:rPr>
                  <a:t> </a:t>
                </a:r>
                <a:r>
                  <a:rPr lang="en-US" b="1" i="1" dirty="0" err="1">
                    <a:solidFill>
                      <a:srgbClr val="FF0000"/>
                    </a:solidFill>
                  </a:rPr>
                  <a:t>betatron</a:t>
                </a:r>
                <a:r>
                  <a:rPr lang="en-US" b="1" i="1" dirty="0">
                    <a:solidFill>
                      <a:srgbClr val="FF0000"/>
                    </a:solidFill>
                  </a:rPr>
                  <a:t> oscillation frequency shift</a:t>
                </a:r>
                <a:endParaRPr lang="en-US" b="1" dirty="0">
                  <a:solidFill>
                    <a:srgbClr val="000066"/>
                  </a:solidFill>
                </a:endParaRPr>
              </a:p>
              <a:p>
                <a:pPr algn="just"/>
                <a:r>
                  <a:rPr lang="en-US" b="1" dirty="0">
                    <a:solidFill>
                      <a:srgbClr val="000066"/>
                    </a:solidFill>
                  </a:rPr>
                  <a:t>This is known as </a:t>
                </a:r>
                <a:r>
                  <a:rPr lang="en-US" b="1" i="1" dirty="0">
                    <a:solidFill>
                      <a:srgbClr val="000066"/>
                    </a:solidFill>
                  </a:rPr>
                  <a:t>the parameter of the beam–beam effect</a:t>
                </a:r>
                <a:r>
                  <a:rPr lang="en-US" b="1" dirty="0">
                    <a:solidFill>
                      <a:srgbClr val="000066"/>
                    </a:solidFill>
                  </a:rPr>
                  <a:t> (BB), or, briefly, </a:t>
                </a:r>
              </a:p>
              <a:p>
                <a:pPr algn="ctr"/>
                <a:r>
                  <a:rPr lang="en-US" b="1" i="1" dirty="0">
                    <a:solidFill>
                      <a:srgbClr val="FF0000"/>
                    </a:solidFill>
                  </a:rPr>
                  <a:t>the beam–beam tune shift</a:t>
                </a:r>
                <a:r>
                  <a:rPr lang="en-US" b="1" dirty="0">
                    <a:solidFill>
                      <a:srgbClr val="000066"/>
                    </a:solidFill>
                  </a:rPr>
                  <a:t> </a:t>
                </a:r>
                <a:r>
                  <a:rPr lang="ru-RU" b="1" i="1" dirty="0">
                    <a:solidFill>
                      <a:srgbClr val="FF0000"/>
                    </a:solidFill>
                    <a:sym typeface="Symbol" panose="05050102010706020507" pitchFamily="18" charset="2"/>
                  </a:rPr>
                  <a:t></a:t>
                </a:r>
                <a:r>
                  <a:rPr lang="en-US" b="1" i="1" baseline="-25000" dirty="0">
                    <a:solidFill>
                      <a:srgbClr val="FF0000"/>
                    </a:solidFill>
                  </a:rPr>
                  <a:t>12</a:t>
                </a:r>
                <a:r>
                  <a:rPr lang="en-US" b="1" dirty="0">
                    <a:solidFill>
                      <a:srgbClr val="FF0000"/>
                    </a:solidFill>
                  </a:rPr>
                  <a:t> </a:t>
                </a:r>
                <a:r>
                  <a:rPr lang="en-US" b="1" dirty="0">
                    <a:solidFill>
                      <a:srgbClr val="000066"/>
                    </a:solidFill>
                  </a:rPr>
                  <a:t>(</a:t>
                </a:r>
                <a:r>
                  <a:rPr lang="en-US" b="1" u="sng" dirty="0">
                    <a:solidFill>
                      <a:srgbClr val="000066"/>
                    </a:solidFill>
                  </a:rPr>
                  <a:t>conventional designation</a:t>
                </a:r>
                <a:r>
                  <a:rPr lang="en-US" b="1" dirty="0">
                    <a:solidFill>
                      <a:srgbClr val="000066"/>
                    </a:solidFill>
                  </a:rPr>
                  <a:t>!). </a:t>
                </a:r>
              </a:p>
              <a:p>
                <a:pPr algn="just"/>
                <a:endParaRPr lang="en-US" sz="800" b="1" dirty="0">
                  <a:solidFill>
                    <a:srgbClr val="000066"/>
                  </a:solidFill>
                </a:endParaRPr>
              </a:p>
              <a:p>
                <a:pPr algn="just"/>
                <a:r>
                  <a:rPr lang="en-US" b="1" dirty="0">
                    <a:solidFill>
                      <a:srgbClr val="000066"/>
                    </a:solidFill>
                  </a:rPr>
                  <a:t>The quantity </a:t>
                </a:r>
                <a:r>
                  <a:rPr lang="ru-RU" b="1" i="1" dirty="0">
                    <a:solidFill>
                      <a:srgbClr val="000066"/>
                    </a:solidFill>
                    <a:sym typeface="Symbol" panose="05050102010706020507" pitchFamily="18" charset="2"/>
                  </a:rPr>
                  <a:t></a:t>
                </a:r>
                <a:r>
                  <a:rPr lang="en-US" b="1" i="1" baseline="-25000" dirty="0">
                    <a:solidFill>
                      <a:srgbClr val="000066"/>
                    </a:solidFill>
                  </a:rPr>
                  <a:t>12</a:t>
                </a:r>
                <a:r>
                  <a:rPr lang="en-US" b="1" dirty="0">
                    <a:solidFill>
                      <a:srgbClr val="000066"/>
                    </a:solidFill>
                  </a:rPr>
                  <a:t> can be found in the thin lens approximation. Finally we come to very  lengthy formula </a:t>
                </a:r>
                <a:r>
                  <a:rPr lang="en-US" b="1" dirty="0">
                    <a:solidFill>
                      <a:srgbClr val="006600"/>
                    </a:solidFill>
                  </a:rPr>
                  <a:t>– </a:t>
                </a:r>
                <a:r>
                  <a:rPr lang="en-US" b="1" dirty="0">
                    <a:solidFill>
                      <a:srgbClr val="000066"/>
                    </a:solidFill>
                  </a:rPr>
                  <a:t>shown in </a:t>
                </a:r>
                <a:r>
                  <a:rPr lang="en-US" b="1" i="1" dirty="0">
                    <a:solidFill>
                      <a:srgbClr val="000066"/>
                    </a:solidFill>
                  </a:rPr>
                  <a:t>the next slide </a:t>
                </a:r>
                <a:r>
                  <a:rPr lang="en-US" b="1" dirty="0">
                    <a:solidFill>
                      <a:srgbClr val="006600"/>
                    </a:solidFill>
                  </a:rPr>
                  <a:t>(</a:t>
                </a:r>
                <a:r>
                  <a:rPr lang="en-US" b="1" i="1" dirty="0">
                    <a:solidFill>
                      <a:srgbClr val="006600"/>
                    </a:solidFill>
                  </a:rPr>
                  <a:t>see details in: </a:t>
                </a:r>
                <a:r>
                  <a:rPr lang="en-US" b="1" i="1" dirty="0" err="1">
                    <a:solidFill>
                      <a:srgbClr val="006600"/>
                    </a:solidFill>
                  </a:rPr>
                  <a:t>I.Meshkov</a:t>
                </a:r>
                <a:r>
                  <a:rPr lang="en-US" b="1" i="1" dirty="0">
                    <a:solidFill>
                      <a:srgbClr val="006600"/>
                    </a:solidFill>
                  </a:rPr>
                  <a:t>, Phys. Part. </a:t>
                </a:r>
                <a:r>
                  <a:rPr lang="en-US" b="1" i="1" dirty="0" err="1">
                    <a:solidFill>
                      <a:srgbClr val="006600"/>
                    </a:solidFill>
                  </a:rPr>
                  <a:t>Nucl</a:t>
                </a:r>
                <a:r>
                  <a:rPr lang="en-US" b="1" i="1" dirty="0">
                    <a:solidFill>
                      <a:srgbClr val="006600"/>
                    </a:solidFill>
                  </a:rPr>
                  <a:t>. V.6 (2019), preprint is available at JAS Org. Com</a:t>
                </a:r>
                <a:r>
                  <a:rPr lang="en-US" b="1" dirty="0">
                    <a:solidFill>
                      <a:srgbClr val="006600"/>
                    </a:solidFill>
                  </a:rPr>
                  <a:t>.)</a:t>
                </a:r>
                <a:r>
                  <a:rPr lang="en-US" b="1" dirty="0">
                    <a:solidFill>
                      <a:srgbClr val="000066"/>
                    </a:solidFill>
                  </a:rPr>
                  <a:t>.</a:t>
                </a:r>
                <a:r>
                  <a:rPr lang="ru-RU" b="1" dirty="0">
                    <a:solidFill>
                      <a:srgbClr val="000066"/>
                    </a:solidFill>
                  </a:rPr>
                  <a:t> </a:t>
                </a:r>
              </a:p>
            </p:txBody>
          </p:sp>
        </mc:Choice>
        <mc:Fallback>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7" y="205449"/>
                <a:ext cx="8653806" cy="6514925"/>
              </a:xfrm>
              <a:prstGeom prst="rect">
                <a:avLst/>
              </a:prstGeom>
              <a:blipFill>
                <a:blip r:embed="rId2"/>
                <a:stretch>
                  <a:fillRect l="-563" t="-654" r="-563" b="-467"/>
                </a:stretch>
              </a:blipFill>
              <a:ln>
                <a:solidFill>
                  <a:srgbClr val="0000CC"/>
                </a:solidFill>
              </a:ln>
            </p:spPr>
            <p:txBody>
              <a:bodyPr/>
              <a:lstStyle/>
              <a:p>
                <a:r>
                  <a:rPr lang="ru-RU">
                    <a:noFill/>
                  </a:rPr>
                  <a:t> </a:t>
                </a:r>
              </a:p>
            </p:txBody>
          </p:sp>
        </mc:Fallback>
      </mc:AlternateContent>
      <p:sp>
        <p:nvSpPr>
          <p:cNvPr id="31" name="TextBox 30">
            <a:extLst>
              <a:ext uri="{FF2B5EF4-FFF2-40B4-BE49-F238E27FC236}">
                <a16:creationId xmlns:a16="http://schemas.microsoft.com/office/drawing/2014/main" id="{5F451F8B-B58F-4936-BA94-3A5C6EC06623}"/>
              </a:ext>
            </a:extLst>
          </p:cNvPr>
          <p:cNvSpPr txBox="1"/>
          <p:nvPr/>
        </p:nvSpPr>
        <p:spPr>
          <a:xfrm>
            <a:off x="8076615" y="1391081"/>
            <a:ext cx="754593" cy="369332"/>
          </a:xfrm>
          <a:prstGeom prst="rect">
            <a:avLst/>
          </a:prstGeom>
          <a:noFill/>
        </p:spPr>
        <p:txBody>
          <a:bodyPr wrap="square" rtlCol="0">
            <a:spAutoFit/>
          </a:bodyPr>
          <a:lstStyle/>
          <a:p>
            <a:r>
              <a:rPr lang="en-US" dirty="0">
                <a:solidFill>
                  <a:srgbClr val="000066"/>
                </a:solidFill>
              </a:rPr>
              <a:t>(</a:t>
            </a:r>
            <a:r>
              <a:rPr lang="en-US" b="1" dirty="0">
                <a:solidFill>
                  <a:srgbClr val="000066"/>
                </a:solidFill>
              </a:rPr>
              <a:t>2.10)</a:t>
            </a:r>
            <a:endParaRPr lang="ru-RU" b="1" dirty="0">
              <a:solidFill>
                <a:srgbClr val="000066"/>
              </a:solidFill>
            </a:endParaRPr>
          </a:p>
        </p:txBody>
      </p:sp>
      <p:sp>
        <p:nvSpPr>
          <p:cNvPr id="6" name="TextBox 5">
            <a:extLst>
              <a:ext uri="{FF2B5EF4-FFF2-40B4-BE49-F238E27FC236}">
                <a16:creationId xmlns:a16="http://schemas.microsoft.com/office/drawing/2014/main" id="{5F451F8B-B58F-4936-BA94-3A5C6EC06623}"/>
              </a:ext>
            </a:extLst>
          </p:cNvPr>
          <p:cNvSpPr txBox="1"/>
          <p:nvPr/>
        </p:nvSpPr>
        <p:spPr>
          <a:xfrm>
            <a:off x="7984503" y="3776706"/>
            <a:ext cx="846705" cy="369332"/>
          </a:xfrm>
          <a:prstGeom prst="rect">
            <a:avLst/>
          </a:prstGeom>
          <a:noFill/>
        </p:spPr>
        <p:txBody>
          <a:bodyPr wrap="square" rtlCol="0">
            <a:spAutoFit/>
          </a:bodyPr>
          <a:lstStyle/>
          <a:p>
            <a:r>
              <a:rPr lang="en-US" dirty="0">
                <a:solidFill>
                  <a:srgbClr val="000066"/>
                </a:solidFill>
              </a:rPr>
              <a:t> </a:t>
            </a:r>
            <a:r>
              <a:rPr lang="en-US" b="1" dirty="0">
                <a:solidFill>
                  <a:srgbClr val="000066"/>
                </a:solidFill>
              </a:rPr>
              <a:t>(2.11)</a:t>
            </a:r>
            <a:endParaRPr lang="ru-RU" b="1" dirty="0">
              <a:solidFill>
                <a:srgbClr val="000066"/>
              </a:solidFill>
            </a:endParaRPr>
          </a:p>
        </p:txBody>
      </p:sp>
    </p:spTree>
    <p:extLst>
      <p:ext uri="{BB962C8B-B14F-4D97-AF65-F5344CB8AC3E}">
        <p14:creationId xmlns:p14="http://schemas.microsoft.com/office/powerpoint/2010/main" val="171695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8</a:t>
            </a:fld>
            <a:endParaRPr lang="ru-R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B23A487-F8A0-459D-8EE6-11EAC7A9BBD3}"/>
                  </a:ext>
                </a:extLst>
              </p:cNvPr>
              <p:cNvSpPr txBox="1"/>
              <p:nvPr/>
            </p:nvSpPr>
            <p:spPr>
              <a:xfrm>
                <a:off x="265487" y="205449"/>
                <a:ext cx="8653806" cy="4106830"/>
              </a:xfrm>
              <a:prstGeom prst="rect">
                <a:avLst/>
              </a:prstGeom>
              <a:noFill/>
              <a:ln>
                <a:solidFill>
                  <a:srgbClr val="0000CC"/>
                </a:solidFill>
              </a:ln>
            </p:spPr>
            <p:txBody>
              <a:bodyPr wrap="square" rtlCol="0">
                <a:spAutoFit/>
              </a:bodyPr>
              <a:lstStyle/>
              <a:p>
                <a:pPr algn="ctr"/>
                <a:r>
                  <a:rPr lang="en-US" sz="2400" b="1" dirty="0">
                    <a:solidFill>
                      <a:srgbClr val="000066"/>
                    </a:solidFill>
                  </a:rPr>
                  <a:t> 2. Beam–Beam Parameter in Colliders </a:t>
                </a:r>
                <a:endParaRPr lang="ru-RU" sz="2400" b="1" dirty="0">
                  <a:solidFill>
                    <a:srgbClr val="000066"/>
                  </a:solidFill>
                </a:endParaRPr>
              </a:p>
              <a:p>
                <a:pPr algn="ctr"/>
                <a14:m>
                  <m:oMath xmlns:m="http://schemas.openxmlformats.org/officeDocument/2006/math">
                    <m:sSub>
                      <m:sSubPr>
                        <m:ctrlPr>
                          <a:rPr lang="ru-RU" b="1" i="1" smtClean="0">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sym typeface="Symbol" panose="05050102010706020507" pitchFamily="18" charset="2"/>
                          </a:rPr>
                          <m:t></m:t>
                        </m:r>
                      </m:e>
                      <m:sub>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𝟏𝟐</m:t>
                        </m:r>
                      </m:sub>
                    </m:sSub>
                    <m:r>
                      <a:rPr lang="en-US"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𝜼</m:t>
                    </m:r>
                    <m:r>
                      <a:rPr lang="en-US"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en-US"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𝒁</m:t>
                            </m:r>
                          </m:e>
                          <m:sub>
                            <m:r>
                              <a:rPr lang="en-US" b="1" i="1">
                                <a:solidFill>
                                  <a:srgbClr val="000066"/>
                                </a:solidFill>
                                <a:latin typeface="Cambria Math" panose="02040503050406030204" pitchFamily="18" charset="0"/>
                              </a:rPr>
                              <m:t>𝟐</m:t>
                            </m:r>
                          </m:sub>
                        </m:sSub>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𝑨</m:t>
                            </m:r>
                          </m:e>
                          <m:sub>
                            <m:r>
                              <a:rPr lang="en-US" b="1" i="1">
                                <a:solidFill>
                                  <a:srgbClr val="000066"/>
                                </a:solidFill>
                                <a:latin typeface="Cambria Math" panose="02040503050406030204" pitchFamily="18" charset="0"/>
                              </a:rPr>
                              <m:t>𝟏</m:t>
                            </m:r>
                          </m:sub>
                        </m:sSub>
                      </m:den>
                    </m:f>
                    <m:r>
                      <a:rPr lang="en-US"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𝒓</m:t>
                                </m:r>
                              </m:e>
                              <m:sub>
                                <m:r>
                                  <a:rPr lang="ru-RU" b="1" i="1">
                                    <a:solidFill>
                                      <a:srgbClr val="000066"/>
                                    </a:solidFill>
                                    <a:latin typeface="Cambria Math" panose="02040503050406030204" pitchFamily="18" charset="0"/>
                                  </a:rPr>
                                  <m:t>𝒑</m:t>
                                </m:r>
                              </m:sub>
                            </m:sSub>
                            <m:r>
                              <a:rPr lang="ru-RU" b="1" i="1">
                                <a:solidFill>
                                  <a:srgbClr val="000066"/>
                                </a:solidFill>
                                <a:latin typeface="Cambria Math" panose="02040503050406030204" pitchFamily="18" charset="0"/>
                              </a:rPr>
                              <m:t>𝑵</m:t>
                            </m:r>
                          </m:e>
                          <m:sub>
                            <m:r>
                              <a:rPr lang="en-US" b="1" i="1">
                                <a:solidFill>
                                  <a:srgbClr val="000066"/>
                                </a:solidFill>
                                <a:latin typeface="Cambria Math" panose="02040503050406030204" pitchFamily="18" charset="0"/>
                              </a:rPr>
                              <m:t>𝟐</m:t>
                            </m:r>
                          </m:sub>
                        </m:sSub>
                      </m:num>
                      <m:den>
                        <m:r>
                          <a:rPr lang="en-US" b="1" i="1">
                            <a:solidFill>
                              <a:srgbClr val="000066"/>
                            </a:solidFill>
                            <a:latin typeface="Cambria Math" panose="02040503050406030204" pitchFamily="18" charset="0"/>
                          </a:rPr>
                          <m:t>𝟐</m:t>
                        </m:r>
                        <m:r>
                          <a:rPr lang="ru-RU" b="1" i="1">
                            <a:solidFill>
                              <a:srgbClr val="000066"/>
                            </a:solidFill>
                            <a:latin typeface="Cambria Math" panose="02040503050406030204" pitchFamily="18" charset="0"/>
                          </a:rPr>
                          <m:t>𝝅</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𝜺</m:t>
                            </m:r>
                          </m:e>
                          <m:sub>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𝟐</m:t>
                            </m:r>
                          </m:sub>
                        </m:sSub>
                      </m:den>
                    </m:f>
                    <m:r>
                      <a:rPr lang="en-US"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𝟏</m:t>
                        </m:r>
                        <m:r>
                          <a:rPr lang="en-US" b="1" i="1">
                            <a:solidFill>
                              <a:srgbClr val="000066"/>
                            </a:solidFill>
                            <a:latin typeface="Cambria Math" panose="02040503050406030204" pitchFamily="18" charset="0"/>
                          </a:rPr>
                          <m:t>−</m:t>
                        </m:r>
                        <m:d>
                          <m:dPr>
                            <m:ctrlPr>
                              <a:rPr lang="ru-RU" b="1" i="1">
                                <a:solidFill>
                                  <a:srgbClr val="000066"/>
                                </a:solidFill>
                                <a:latin typeface="Cambria Math" panose="02040503050406030204" pitchFamily="18" charset="0"/>
                              </a:rPr>
                            </m:ctrlPr>
                          </m:dPr>
                          <m:e>
                            <m:sSub>
                              <m:sSubPr>
                                <m:ctrlPr>
                                  <a:rPr lang="ru-RU" b="1" i="1">
                                    <a:solidFill>
                                      <a:srgbClr val="000066"/>
                                    </a:solidFill>
                                    <a:latin typeface="Cambria Math" panose="02040503050406030204" pitchFamily="18" charset="0"/>
                                  </a:rPr>
                                </m:ctrlPr>
                              </m:sSubPr>
                              <m:e>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𝜷</m:t>
                                    </m:r>
                                  </m:e>
                                </m:acc>
                              </m:e>
                              <m:sub>
                                <m:r>
                                  <a:rPr lang="en-US" b="1" i="1">
                                    <a:solidFill>
                                      <a:srgbClr val="000066"/>
                                    </a:solidFill>
                                    <a:latin typeface="Cambria Math" panose="02040503050406030204" pitchFamily="18" charset="0"/>
                                  </a:rPr>
                                  <m:t>𝟏</m:t>
                                </m:r>
                              </m:sub>
                            </m:sSub>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m:t>
                                </m:r>
                                <m:acc>
                                  <m:accPr>
                                    <m:chr m:val="⃗"/>
                                    <m:ctrlPr>
                                      <a:rPr lang="ru-RU" b="1" i="1">
                                        <a:solidFill>
                                          <a:srgbClr val="000066"/>
                                        </a:solidFill>
                                        <a:latin typeface="Cambria Math" panose="02040503050406030204" pitchFamily="18" charset="0"/>
                                      </a:rPr>
                                    </m:ctrlPr>
                                  </m:accPr>
                                  <m:e>
                                    <m:r>
                                      <a:rPr lang="en-US" b="1" i="1">
                                        <a:solidFill>
                                          <a:srgbClr val="000066"/>
                                        </a:solidFill>
                                        <a:latin typeface="Cambria Math" panose="02040503050406030204" pitchFamily="18" charset="0"/>
                                      </a:rPr>
                                      <m:t>𝜷</m:t>
                                    </m:r>
                                  </m:e>
                                </m:acc>
                              </m:e>
                              <m:sub>
                                <m:r>
                                  <a:rPr lang="en-US" b="1" i="1">
                                    <a:solidFill>
                                      <a:srgbClr val="000066"/>
                                    </a:solidFill>
                                    <a:latin typeface="Cambria Math" panose="02040503050406030204" pitchFamily="18" charset="0"/>
                                  </a:rPr>
                                  <m:t>𝟐</m:t>
                                </m:r>
                              </m:sub>
                            </m:sSub>
                          </m:e>
                        </m:d>
                      </m:num>
                      <m:den>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𝜷</m:t>
                            </m:r>
                          </m:e>
                          <m:sub>
                            <m:r>
                              <a:rPr lang="en-US" b="1" i="1">
                                <a:solidFill>
                                  <a:srgbClr val="000066"/>
                                </a:solidFill>
                                <a:latin typeface="Cambria Math" panose="02040503050406030204" pitchFamily="18" charset="0"/>
                              </a:rPr>
                              <m:t>𝟏</m:t>
                            </m:r>
                          </m:sub>
                          <m:sup>
                            <m:r>
                              <a:rPr lang="en-US" b="1" i="1">
                                <a:solidFill>
                                  <a:srgbClr val="000066"/>
                                </a:solidFill>
                                <a:latin typeface="Cambria Math" panose="02040503050406030204" pitchFamily="18" charset="0"/>
                              </a:rPr>
                              <m:t>𝟐</m:t>
                            </m:r>
                          </m:sup>
                        </m:sSubSup>
                        <m:r>
                          <a:rPr lang="en-US"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𝜸</m:t>
                            </m:r>
                          </m:e>
                          <m:sub>
                            <m:r>
                              <a:rPr lang="en-US" b="1" i="1">
                                <a:solidFill>
                                  <a:srgbClr val="000066"/>
                                </a:solidFill>
                                <a:latin typeface="Cambria Math" panose="02040503050406030204" pitchFamily="18" charset="0"/>
                              </a:rPr>
                              <m:t>𝟏</m:t>
                            </m:r>
                          </m:sub>
                        </m:sSub>
                      </m:den>
                    </m:f>
                    <m:r>
                      <a:rPr lang="en-US"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𝟏</m:t>
                            </m:r>
                          </m:sub>
                          <m:sup>
                            <m:r>
                              <a:rPr lang="en-US" b="1" i="1">
                                <a:solidFill>
                                  <a:srgbClr val="000066"/>
                                </a:solidFill>
                                <a:latin typeface="Cambria Math" panose="02040503050406030204" pitchFamily="18" charset="0"/>
                              </a:rPr>
                              <m:t>∗</m:t>
                            </m:r>
                          </m:sup>
                        </m:sSubSup>
                      </m:num>
                      <m:den>
                        <m:sSubSup>
                          <m:sSubSupPr>
                            <m:ctrlPr>
                              <a:rPr lang="ru-RU" b="1" i="1">
                                <a:solidFill>
                                  <a:srgbClr val="000066"/>
                                </a:solidFill>
                                <a:latin typeface="Cambria Math" panose="02040503050406030204" pitchFamily="18" charset="0"/>
                              </a:rPr>
                            </m:ctrlPr>
                          </m:sSubSupPr>
                          <m:e>
                            <m:r>
                              <a:rPr lang="en-US"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𝟐</m:t>
                            </m:r>
                          </m:sub>
                          <m:sup>
                            <m:r>
                              <a:rPr lang="en-US" b="1" i="1">
                                <a:solidFill>
                                  <a:srgbClr val="000066"/>
                                </a:solidFill>
                                <a:latin typeface="Cambria Math" panose="02040503050406030204" pitchFamily="18" charset="0"/>
                              </a:rPr>
                              <m:t>∗</m:t>
                            </m:r>
                          </m:sup>
                        </m:sSubSup>
                      </m:den>
                    </m:f>
                    <m:r>
                      <a:rPr lang="en-US"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𝜱</m:t>
                        </m:r>
                      </m:e>
                      <m:sub>
                        <m:r>
                          <a:rPr lang="ru-RU" b="1" i="1">
                            <a:solidFill>
                              <a:srgbClr val="000066"/>
                            </a:solidFill>
                            <a:latin typeface="Cambria Math" panose="02040503050406030204" pitchFamily="18" charset="0"/>
                          </a:rPr>
                          <m:t>𝒙</m:t>
                        </m:r>
                        <m:r>
                          <a:rPr lang="en-US" b="1" i="1">
                            <a:solidFill>
                              <a:srgbClr val="000066"/>
                            </a:solidFill>
                            <a:latin typeface="Cambria Math" panose="02040503050406030204" pitchFamily="18" charset="0"/>
                          </a:rPr>
                          <m:t>𝟏𝟐</m:t>
                        </m:r>
                      </m:sub>
                    </m:sSub>
                    <m:r>
                      <a:rPr lang="en-US"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𝜼</m:t>
                    </m:r>
                    <m:r>
                      <a:rPr lang="en-US" b="1" i="1">
                        <a:solidFill>
                          <a:srgbClr val="000066"/>
                        </a:solidFill>
                        <a:latin typeface="Cambria Math" panose="02040503050406030204" pitchFamily="18" charset="0"/>
                      </a:rPr>
                      <m:t>),</m:t>
                    </m:r>
                  </m:oMath>
                </a14:m>
                <a:r>
                  <a:rPr lang="en-US" b="1" dirty="0">
                    <a:solidFill>
                      <a:srgbClr val="000066"/>
                    </a:solidFill>
                  </a:rPr>
                  <a:t> </a:t>
                </a:r>
              </a:p>
              <a:p>
                <a:pPr algn="ctr"/>
                <a14:m>
                  <m:oMath xmlns:m="http://schemas.openxmlformats.org/officeDocument/2006/math">
                    <m:sSub>
                      <m:sSubPr>
                        <m:ctrlPr>
                          <a:rPr lang="ru-RU" b="1" i="1" smtClean="0">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𝚽</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𝜼</m:t>
                        </m:r>
                      </m:e>
                    </m:d>
                    <m:r>
                      <a:rPr lang="en-US" b="1" i="1" smtClean="0">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m:t>
                    </m:r>
                    <m:rad>
                      <m:radPr>
                        <m:degHide m:val="on"/>
                        <m:ctrlPr>
                          <a:rPr lang="ru-RU" b="1" i="1">
                            <a:solidFill>
                              <a:srgbClr val="000066"/>
                            </a:solidFill>
                            <a:latin typeface="Cambria Math" panose="02040503050406030204" pitchFamily="18" charset="0"/>
                          </a:rPr>
                        </m:ctrlPr>
                      </m:radPr>
                      <m:deg/>
                      <m:e>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𝟖</m:t>
                            </m:r>
                          </m:num>
                          <m:den>
                            <m:r>
                              <a:rPr lang="ru-RU" b="1" i="1">
                                <a:solidFill>
                                  <a:srgbClr val="000066"/>
                                </a:solidFill>
                                <a:latin typeface="Cambria Math" panose="02040503050406030204" pitchFamily="18" charset="0"/>
                              </a:rPr>
                              <m:t>𝝅</m:t>
                            </m:r>
                          </m:den>
                        </m:f>
                      </m:e>
                    </m:rad>
                    <m:nary>
                      <m:naryPr>
                        <m:limLoc m:val="undOvr"/>
                        <m:ctrlPr>
                          <a:rPr lang="ru-RU" b="1" i="1">
                            <a:solidFill>
                              <a:srgbClr val="000066"/>
                            </a:solidFill>
                            <a:latin typeface="Cambria Math" panose="02040503050406030204" pitchFamily="18" charset="0"/>
                          </a:rPr>
                        </m:ctrlPr>
                      </m:naryPr>
                      <m: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𝒍</m:t>
                            </m:r>
                          </m:e>
                          <m:sub>
                            <m:r>
                              <a:rPr lang="en-US" b="1" i="1">
                                <a:solidFill>
                                  <a:srgbClr val="000066"/>
                                </a:solidFill>
                                <a:latin typeface="Cambria Math" panose="02040503050406030204" pitchFamily="18" charset="0"/>
                              </a:rPr>
                              <m:t>𝑫</m:t>
                            </m:r>
                          </m:sub>
                        </m:sSub>
                      </m:sub>
                      <m:sup>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𝒍</m:t>
                            </m:r>
                          </m:e>
                          <m:sub>
                            <m:r>
                              <a:rPr lang="ru-RU" b="1" i="1">
                                <a:solidFill>
                                  <a:srgbClr val="000066"/>
                                </a:solidFill>
                                <a:latin typeface="Cambria Math" panose="02040503050406030204" pitchFamily="18" charset="0"/>
                              </a:rPr>
                              <m:t>𝑫</m:t>
                            </m:r>
                          </m:sub>
                        </m:sSub>
                      </m:sup>
                      <m:e>
                        <m:f>
                          <m:fPr>
                            <m:ctrlPr>
                              <a:rPr lang="ru-RU" b="1" i="1" smtClean="0">
                                <a:solidFill>
                                  <a:srgbClr val="000066"/>
                                </a:solidFill>
                                <a:latin typeface="Cambria Math" panose="02040503050406030204" pitchFamily="18" charset="0"/>
                              </a:rPr>
                            </m:ctrlPr>
                          </m:fPr>
                          <m:num>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𝒔</m:t>
                                            </m:r>
                                          </m:num>
                                          <m:den>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𝟏</m:t>
                                                </m:r>
                                              </m:sub>
                                              <m:sup>
                                                <m:r>
                                                  <a:rPr lang="ru-RU" b="1" i="1">
                                                    <a:solidFill>
                                                      <a:srgbClr val="000066"/>
                                                    </a:solidFill>
                                                    <a:latin typeface="Cambria Math" panose="02040503050406030204" pitchFamily="18" charset="0"/>
                                                  </a:rPr>
                                                  <m:t>∗</m:t>
                                                </m:r>
                                              </m:sup>
                                            </m:sSubSup>
                                          </m:den>
                                        </m:f>
                                      </m:e>
                                    </m:d>
                                  </m:e>
                                  <m:sup>
                                    <m:r>
                                      <a:rPr lang="ru-RU" b="1" i="1">
                                        <a:solidFill>
                                          <a:srgbClr val="000066"/>
                                        </a:solidFill>
                                        <a:latin typeface="Cambria Math" panose="02040503050406030204" pitchFamily="18" charset="0"/>
                                      </a:rPr>
                                      <m:t>𝟐</m:t>
                                    </m:r>
                                  </m:sup>
                                </m:sSup>
                              </m:e>
                            </m:rad>
                            <m:r>
                              <a:rPr lang="en-US" b="1" i="1" smtClean="0">
                                <a:solidFill>
                                  <a:srgbClr val="000066"/>
                                </a:solidFill>
                                <a:latin typeface="Cambria Math" panose="02040503050406030204" pitchFamily="18" charset="0"/>
                              </a:rPr>
                              <m:t> </m:t>
                            </m:r>
                            <m:r>
                              <a:rPr lang="en-US" b="1" i="1" smtClean="0">
                                <a:solidFill>
                                  <a:srgbClr val="000066"/>
                                </a:solidFill>
                                <a:latin typeface="Cambria Math" panose="02040503050406030204" pitchFamily="18" charset="0"/>
                                <a:ea typeface="Cambria Math" panose="02040503050406030204" pitchFamily="18" charset="0"/>
                              </a:rPr>
                              <m:t>∙</m:t>
                            </m:r>
                            <m:r>
                              <a:rPr lang="en-US" b="1" i="1" smtClean="0">
                                <a:solidFill>
                                  <a:srgbClr val="000066"/>
                                </a:solidFill>
                                <a:latin typeface="Cambria Math" panose="02040503050406030204" pitchFamily="18" charset="0"/>
                                <a:ea typeface="Cambria Math" panose="02040503050406030204" pitchFamily="18" charset="0"/>
                              </a:rPr>
                              <m:t>𝜳</m:t>
                            </m:r>
                            <m:r>
                              <a:rPr lang="en-US" b="1" i="1" smtClean="0">
                                <a:solidFill>
                                  <a:srgbClr val="000066"/>
                                </a:solidFill>
                                <a:latin typeface="Cambria Math" panose="02040503050406030204" pitchFamily="18" charset="0"/>
                                <a:ea typeface="Cambria Math" panose="02040503050406030204" pitchFamily="18" charset="0"/>
                              </a:rPr>
                              <m:t>(</m:t>
                            </m:r>
                            <m:r>
                              <a:rPr lang="en-US" b="1" i="1" smtClean="0">
                                <a:solidFill>
                                  <a:srgbClr val="000066"/>
                                </a:solidFill>
                                <a:latin typeface="Cambria Math" panose="02040503050406030204" pitchFamily="18" charset="0"/>
                                <a:ea typeface="Cambria Math" panose="02040503050406030204" pitchFamily="18" charset="0"/>
                              </a:rPr>
                              <m:t>𝜼</m:t>
                            </m:r>
                            <m:r>
                              <a:rPr lang="en-US" b="1" i="1" smtClean="0">
                                <a:solidFill>
                                  <a:srgbClr val="000066"/>
                                </a:solidFill>
                                <a:latin typeface="Cambria Math" panose="02040503050406030204" pitchFamily="18" charset="0"/>
                                <a:ea typeface="Cambria Math" panose="02040503050406030204" pitchFamily="18" charset="0"/>
                              </a:rPr>
                              <m:t>,</m:t>
                            </m:r>
                            <m:r>
                              <a:rPr lang="en-US" b="1" i="1" smtClean="0">
                                <a:solidFill>
                                  <a:srgbClr val="000066"/>
                                </a:solidFill>
                                <a:latin typeface="Cambria Math" panose="02040503050406030204" pitchFamily="18" charset="0"/>
                                <a:ea typeface="Cambria Math" panose="02040503050406030204" pitchFamily="18" charset="0"/>
                              </a:rPr>
                              <m:t>𝒔</m:t>
                            </m:r>
                            <m:r>
                              <a:rPr lang="en-US" b="1" i="1" smtClean="0">
                                <a:solidFill>
                                  <a:srgbClr val="000066"/>
                                </a:solidFill>
                                <a:latin typeface="Cambria Math" panose="02040503050406030204" pitchFamily="18" charset="0"/>
                                <a:ea typeface="Cambria Math" panose="02040503050406030204" pitchFamily="18" charset="0"/>
                              </a:rPr>
                              <m:t>)</m:t>
                            </m:r>
                          </m:num>
                          <m:den>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𝒔</m:t>
                                            </m:r>
                                          </m:num>
                                          <m:den>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m:t>
                                                </m:r>
                                              </m:sup>
                                            </m:sSubSup>
                                          </m:den>
                                        </m:f>
                                      </m:e>
                                    </m:d>
                                  </m:e>
                                  <m:sup>
                                    <m:r>
                                      <a:rPr lang="ru-RU" b="1" i="1">
                                        <a:solidFill>
                                          <a:srgbClr val="000066"/>
                                        </a:solidFill>
                                        <a:latin typeface="Cambria Math" panose="02040503050406030204" pitchFamily="18" charset="0"/>
                                      </a:rPr>
                                      <m:t>𝟐</m:t>
                                    </m:r>
                                  </m:sup>
                                </m:sSup>
                              </m:e>
                            </m:rad>
                            <m:d>
                              <m:dPr>
                                <m:ctrlPr>
                                  <a:rPr lang="ru-RU" b="1" i="1">
                                    <a:solidFill>
                                      <a:srgbClr val="000066"/>
                                    </a:solidFill>
                                    <a:latin typeface="Cambria Math" panose="02040503050406030204" pitchFamily="18" charset="0"/>
                                  </a:rPr>
                                </m:ctrlPr>
                              </m:dPr>
                              <m:e>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𝒔</m:t>
                                                </m:r>
                                              </m:num>
                                              <m:den>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m:t>
                                                    </m:r>
                                                  </m:sup>
                                                </m:sSubSup>
                                              </m:den>
                                            </m:f>
                                          </m:e>
                                        </m:d>
                                      </m:e>
                                      <m:sup>
                                        <m:r>
                                          <a:rPr lang="ru-RU" b="1" i="1">
                                            <a:solidFill>
                                              <a:srgbClr val="000066"/>
                                            </a:solidFill>
                                            <a:latin typeface="Cambria Math" panose="02040503050406030204" pitchFamily="18" charset="0"/>
                                          </a:rPr>
                                          <m:t>𝟐</m:t>
                                        </m:r>
                                      </m:sup>
                                    </m:sSup>
                                  </m:e>
                                </m:rad>
                                <m:r>
                                  <a:rPr lang="ru-RU" b="1" i="1">
                                    <a:solidFill>
                                      <a:srgbClr val="000066"/>
                                    </a:solidFill>
                                    <a:latin typeface="Cambria Math" panose="02040503050406030204" pitchFamily="18" charset="0"/>
                                  </a:rPr>
                                  <m:t>+</m:t>
                                </m:r>
                                <m:rad>
                                  <m:radPr>
                                    <m:degHide m:val="on"/>
                                    <m:ctrlPr>
                                      <a:rPr lang="ru-RU" b="1" i="1">
                                        <a:solidFill>
                                          <a:srgbClr val="000066"/>
                                        </a:solidFill>
                                        <a:latin typeface="Cambria Math" panose="02040503050406030204" pitchFamily="18" charset="0"/>
                                      </a:rPr>
                                    </m:ctrlPr>
                                  </m:radPr>
                                  <m:deg/>
                                  <m:e>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𝜺</m:t>
                                            </m:r>
                                          </m:e>
                                          <m:sub>
                                            <m:r>
                                              <a:rPr lang="ru-RU"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𝟐</m:t>
                                            </m:r>
                                          </m:sub>
                                        </m:sSub>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m:t>
                                            </m:r>
                                          </m:sup>
                                        </m:sSubSup>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𝜺</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Sub>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m:t>
                                            </m:r>
                                          </m:sup>
                                        </m:sSubSup>
                                      </m:den>
                                    </m:f>
                                  </m:e>
                                </m:rad>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𝒔</m:t>
                                                </m:r>
                                              </m:num>
                                              <m:den>
                                                <m:sSubSup>
                                                  <m:sSubSupPr>
                                                    <m:ctrlPr>
                                                      <a:rPr lang="ru-RU" b="1" i="1">
                                                        <a:solidFill>
                                                          <a:srgbClr val="000066"/>
                                                        </a:solidFill>
                                                        <a:latin typeface="Cambria Math" panose="02040503050406030204" pitchFamily="18" charset="0"/>
                                                      </a:rPr>
                                                    </m:ctrlPr>
                                                  </m:sSubSupPr>
                                                  <m:e>
                                                    <m:r>
                                                      <a:rPr lang="ru-RU" b="1" i="1">
                                                        <a:solidFill>
                                                          <a:srgbClr val="000066"/>
                                                        </a:solidFill>
                                                        <a:latin typeface="Cambria Math" panose="02040503050406030204" pitchFamily="18" charset="0"/>
                                                      </a:rPr>
                                                      <m:t>𝑩</m:t>
                                                    </m:r>
                                                  </m:e>
                                                  <m:sub>
                                                    <m:r>
                                                      <a:rPr lang="ru-RU"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𝟐</m:t>
                                                    </m:r>
                                                  </m:sub>
                                                  <m:sup>
                                                    <m:r>
                                                      <a:rPr lang="ru-RU" b="1" i="1">
                                                        <a:solidFill>
                                                          <a:srgbClr val="000066"/>
                                                        </a:solidFill>
                                                        <a:latin typeface="Cambria Math" panose="02040503050406030204" pitchFamily="18" charset="0"/>
                                                      </a:rPr>
                                                      <m:t>∗</m:t>
                                                    </m:r>
                                                  </m:sup>
                                                </m:sSubSup>
                                              </m:den>
                                            </m:f>
                                          </m:e>
                                        </m:d>
                                      </m:e>
                                      <m:sup>
                                        <m:r>
                                          <a:rPr lang="ru-RU" b="1" i="1">
                                            <a:solidFill>
                                              <a:srgbClr val="000066"/>
                                            </a:solidFill>
                                            <a:latin typeface="Cambria Math" panose="02040503050406030204" pitchFamily="18" charset="0"/>
                                          </a:rPr>
                                          <m:t>𝟐</m:t>
                                        </m:r>
                                      </m:sup>
                                    </m:sSup>
                                  </m:e>
                                </m:rad>
                              </m:e>
                            </m:d>
                          </m:den>
                        </m:f>
                      </m:e>
                    </m:nary>
                    <m:r>
                      <a:rPr lang="ru-RU" b="1" i="1" smtClean="0">
                        <a:solidFill>
                          <a:srgbClr val="000066"/>
                        </a:solidFill>
                        <a:latin typeface="Cambria Math" panose="02040503050406030204" pitchFamily="18" charset="0"/>
                        <a:ea typeface="Cambria Math" panose="02040503050406030204" pitchFamily="18" charset="0"/>
                      </a:rPr>
                      <m:t>∙</m:t>
                    </m:r>
                    <m:f>
                      <m:fPr>
                        <m:ctrlPr>
                          <a:rPr lang="ru-RU" b="1" i="1">
                            <a:solidFill>
                              <a:srgbClr val="000066"/>
                            </a:solidFill>
                            <a:latin typeface="Cambria Math" panose="02040503050406030204" pitchFamily="18" charset="0"/>
                          </a:rPr>
                        </m:ctrlPr>
                      </m:fPr>
                      <m:num>
                        <m:r>
                          <a:rPr lang="en-US" b="1" i="1">
                            <a:solidFill>
                              <a:srgbClr val="000066"/>
                            </a:solidFill>
                            <a:latin typeface="Cambria Math" panose="02040503050406030204" pitchFamily="18" charset="0"/>
                          </a:rPr>
                          <m:t>𝒅𝒔</m:t>
                        </m:r>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𝟐</m:t>
                            </m:r>
                          </m:sub>
                        </m:sSub>
                      </m:den>
                    </m:f>
                  </m:oMath>
                </a14:m>
                <a:r>
                  <a:rPr lang="en-US" b="1" dirty="0">
                    <a:solidFill>
                      <a:srgbClr val="000066"/>
                    </a:solidFill>
                  </a:rPr>
                  <a:t> ,</a:t>
                </a:r>
              </a:p>
              <a:p>
                <a:pPr algn="ctr"/>
                <a14:m>
                  <m:oMath xmlns:m="http://schemas.openxmlformats.org/officeDocument/2006/math">
                    <m:r>
                      <a:rPr lang="en-US" b="1" i="1" smtClean="0">
                        <a:solidFill>
                          <a:srgbClr val="000066"/>
                        </a:solidFill>
                        <a:latin typeface="Cambria Math" panose="02040503050406030204" pitchFamily="18" charset="0"/>
                        <a:ea typeface="Cambria Math" panose="02040503050406030204" pitchFamily="18" charset="0"/>
                      </a:rPr>
                      <m:t>𝜳</m:t>
                    </m:r>
                    <m:r>
                      <a:rPr lang="en-US" b="1" i="1" smtClean="0">
                        <a:solidFill>
                          <a:srgbClr val="000066"/>
                        </a:solidFill>
                        <a:latin typeface="Cambria Math" panose="02040503050406030204" pitchFamily="18" charset="0"/>
                        <a:ea typeface="Cambria Math" panose="02040503050406030204" pitchFamily="18" charset="0"/>
                      </a:rPr>
                      <m:t>(</m:t>
                    </m:r>
                    <m:r>
                      <a:rPr lang="en-US" b="1" i="1" smtClean="0">
                        <a:solidFill>
                          <a:srgbClr val="000066"/>
                        </a:solidFill>
                        <a:latin typeface="Cambria Math" panose="02040503050406030204" pitchFamily="18" charset="0"/>
                        <a:ea typeface="Cambria Math" panose="02040503050406030204" pitchFamily="18" charset="0"/>
                      </a:rPr>
                      <m:t>𝜼</m:t>
                    </m:r>
                    <m:r>
                      <a:rPr lang="en-US" b="1" i="1" smtClean="0">
                        <a:solidFill>
                          <a:srgbClr val="000066"/>
                        </a:solidFill>
                        <a:latin typeface="Cambria Math" panose="02040503050406030204" pitchFamily="18" charset="0"/>
                        <a:ea typeface="Cambria Math" panose="02040503050406030204" pitchFamily="18" charset="0"/>
                      </a:rPr>
                      <m:t>,</m:t>
                    </m:r>
                    <m:r>
                      <a:rPr lang="en-US" b="1" i="1" smtClean="0">
                        <a:solidFill>
                          <a:srgbClr val="000066"/>
                        </a:solidFill>
                        <a:latin typeface="Cambria Math" panose="02040503050406030204" pitchFamily="18" charset="0"/>
                        <a:ea typeface="Cambria Math" panose="02040503050406030204" pitchFamily="18" charset="0"/>
                      </a:rPr>
                      <m:t>𝒔</m:t>
                    </m:r>
                    <m:r>
                      <a:rPr lang="en-US" b="1" i="1" smtClean="0">
                        <a:solidFill>
                          <a:srgbClr val="000066"/>
                        </a:solidFill>
                        <a:latin typeface="Cambria Math" panose="02040503050406030204" pitchFamily="18" charset="0"/>
                        <a:ea typeface="Cambria Math" panose="02040503050406030204" pitchFamily="18" charset="0"/>
                      </a:rPr>
                      <m:t>)</m:t>
                    </m:r>
                  </m:oMath>
                </a14:m>
                <a:r>
                  <a:rPr lang="en-US" b="1" dirty="0">
                    <a:solidFill>
                      <a:srgbClr val="000066"/>
                    </a:solidFill>
                  </a:rPr>
                  <a:t> = </a:t>
                </a:r>
                <a14:m>
                  <m:oMath xmlns:m="http://schemas.openxmlformats.org/officeDocument/2006/math">
                    <m:r>
                      <a:rPr lang="en-US" b="1" i="1">
                        <a:solidFill>
                          <a:srgbClr val="000066"/>
                        </a:solidFill>
                        <a:latin typeface="Cambria Math" panose="02040503050406030204" pitchFamily="18" charset="0"/>
                      </a:rPr>
                      <m:t>𝒆𝒙𝒑</m:t>
                    </m:r>
                    <m:d>
                      <m:dPr>
                        <m:begChr m:val="{"/>
                        <m:endChr m:val="}"/>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num>
                          <m:den>
                            <m:r>
                              <a:rPr lang="ru-RU" b="1" i="1">
                                <a:solidFill>
                                  <a:srgbClr val="000066"/>
                                </a:solidFill>
                                <a:latin typeface="Cambria Math" panose="02040503050406030204" pitchFamily="18" charset="0"/>
                              </a:rPr>
                              <m:t>𝟐</m:t>
                            </m:r>
                          </m:den>
                        </m:f>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sym typeface="Symbol" panose="05050102010706020507" pitchFamily="18" charset="2"/>
                                          </a:rPr>
                                          <m:t></m:t>
                                        </m:r>
                                      </m:e>
                                      <m:sub>
                                        <m:r>
                                          <a:rPr lang="ru-RU" b="1" i="1">
                                            <a:solidFill>
                                              <a:srgbClr val="000066"/>
                                            </a:solidFill>
                                            <a:latin typeface="Cambria Math" panose="02040503050406030204" pitchFamily="18" charset="0"/>
                                          </a:rPr>
                                          <m:t>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𝜼</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𝒔</m:t>
                                        </m:r>
                                      </m:e>
                                    </m:d>
                                  </m:num>
                                  <m:den>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𝝈</m:t>
                                        </m:r>
                                      </m:e>
                                      <m:sub>
                                        <m:r>
                                          <a:rPr lang="en-US" b="1" i="1">
                                            <a:solidFill>
                                              <a:srgbClr val="000066"/>
                                            </a:solidFill>
                                            <a:latin typeface="Cambria Math" panose="02040503050406030204" pitchFamily="18" charset="0"/>
                                          </a:rPr>
                                          <m:t>𝒔</m:t>
                                        </m:r>
                                        <m:r>
                                          <a:rPr lang="ru-RU" b="1" i="1">
                                            <a:solidFill>
                                              <a:srgbClr val="000066"/>
                                            </a:solidFill>
                                            <a:latin typeface="Cambria Math" panose="02040503050406030204" pitchFamily="18" charset="0"/>
                                          </a:rPr>
                                          <m:t>𝟐</m:t>
                                        </m:r>
                                      </m:sub>
                                    </m:sSub>
                                  </m:den>
                                </m:f>
                              </m:e>
                            </m:d>
                          </m:e>
                          <m:sup>
                            <m:r>
                              <a:rPr lang="ru-RU" b="1" i="1">
                                <a:solidFill>
                                  <a:srgbClr val="000066"/>
                                </a:solidFill>
                                <a:latin typeface="Cambria Math" panose="02040503050406030204" pitchFamily="18" charset="0"/>
                              </a:rPr>
                              <m:t>𝟐</m:t>
                            </m:r>
                          </m:sup>
                        </m:sSup>
                      </m:e>
                    </m:d>
                    <m:r>
                      <a:rPr lang="en-US" b="1" i="1" smtClean="0">
                        <a:solidFill>
                          <a:srgbClr val="000066"/>
                        </a:solidFill>
                        <a:latin typeface="Cambria Math" panose="02040503050406030204" pitchFamily="18" charset="0"/>
                      </a:rPr>
                      <m:t> .</m:t>
                    </m:r>
                  </m:oMath>
                </a14:m>
                <a:endParaRPr lang="en-US" dirty="0">
                  <a:solidFill>
                    <a:srgbClr val="000066"/>
                  </a:solidFill>
                </a:endParaRPr>
              </a:p>
              <a:p>
                <a:pPr algn="just"/>
                <a:r>
                  <a:rPr lang="en-US" b="1" dirty="0">
                    <a:solidFill>
                      <a:srgbClr val="000066"/>
                    </a:solidFill>
                  </a:rPr>
                  <a:t>The parameter </a:t>
                </a:r>
                <a:r>
                  <a:rPr lang="ru-RU"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dirty="0">
                    <a:solidFill>
                      <a:srgbClr val="000066"/>
                    </a:solidFill>
                    <a:latin typeface="Times New Roman" panose="02020603050405020304" pitchFamily="18" charset="0"/>
                    <a:cs typeface="Times New Roman" panose="02020603050405020304" pitchFamily="18" charset="0"/>
                  </a:rPr>
                  <a:t>x12</a:t>
                </a:r>
                <a:r>
                  <a:rPr lang="en-US" b="1" dirty="0">
                    <a:solidFill>
                      <a:srgbClr val="000066"/>
                    </a:solidFill>
                    <a:latin typeface="Times New Roman" panose="02020603050405020304" pitchFamily="18" charset="0"/>
                    <a:cs typeface="Times New Roman" panose="02020603050405020304" pitchFamily="18" charset="0"/>
                  </a:rPr>
                  <a:t>(</a:t>
                </a:r>
                <a:r>
                  <a:rPr lang="en-US" b="1" i="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rPr>
                  <a:t>), </a:t>
                </a:r>
                <a:r>
                  <a:rPr lang="en-US" b="1" dirty="0">
                    <a:solidFill>
                      <a:srgbClr val="000066"/>
                    </a:solidFill>
                  </a:rPr>
                  <a:t>is an analogue of the known hourglass parameter in luminosity formulas (Part I, formula (2.16)) .</a:t>
                </a:r>
              </a:p>
              <a:p>
                <a:pPr algn="just"/>
                <a:endParaRPr lang="en-US" sz="800" b="1" dirty="0">
                  <a:solidFill>
                    <a:srgbClr val="000066"/>
                  </a:solidFill>
                </a:endParaRPr>
              </a:p>
              <a:p>
                <a:pPr algn="just"/>
                <a:r>
                  <a:rPr lang="en-US" b="1" dirty="0">
                    <a:solidFill>
                      <a:srgbClr val="000066"/>
                    </a:solidFill>
                  </a:rPr>
                  <a:t>We underline that formula (2.12) describes the absolute value of the BB parameter. </a:t>
                </a:r>
              </a:p>
              <a:p>
                <a:pPr algn="just"/>
                <a:r>
                  <a:rPr lang="en-US" b="1" dirty="0">
                    <a:solidFill>
                      <a:srgbClr val="000066"/>
                    </a:solidFill>
                  </a:rPr>
                  <a:t>The choice of its sign is discussed at the beginning of the next section.</a:t>
                </a:r>
                <a:endParaRPr lang="ru-RU" b="1" dirty="0">
                  <a:solidFill>
                    <a:srgbClr val="000066"/>
                  </a:solidFill>
                </a:endParaRPr>
              </a:p>
            </p:txBody>
          </p:sp>
        </mc:Choice>
        <mc:Fallback xmlns="">
          <p:sp>
            <p:nvSpPr>
              <p:cNvPr id="4" name="TextBox 3">
                <a:extLst>
                  <a:ext uri="{FF2B5EF4-FFF2-40B4-BE49-F238E27FC236}">
                    <a16:creationId xmlns:a16="http://schemas.microsoft.com/office/drawing/2014/main" id="{BB23A487-F8A0-459D-8EE6-11EAC7A9BBD3}"/>
                  </a:ext>
                </a:extLst>
              </p:cNvPr>
              <p:cNvSpPr txBox="1">
                <a:spLocks noRot="1" noChangeAspect="1" noMove="1" noResize="1" noEditPoints="1" noAdjustHandles="1" noChangeArrowheads="1" noChangeShapeType="1" noTextEdit="1"/>
              </p:cNvSpPr>
              <p:nvPr/>
            </p:nvSpPr>
            <p:spPr>
              <a:xfrm>
                <a:off x="265487" y="205449"/>
                <a:ext cx="8653806" cy="4106830"/>
              </a:xfrm>
              <a:prstGeom prst="rect">
                <a:avLst/>
              </a:prstGeom>
              <a:blipFill>
                <a:blip r:embed="rId2"/>
                <a:stretch>
                  <a:fillRect l="-563" t="-1037" r="-563" b="-1333"/>
                </a:stretch>
              </a:blipFill>
              <a:ln>
                <a:solidFill>
                  <a:srgbClr val="0000CC"/>
                </a:solidFill>
              </a:ln>
            </p:spPr>
            <p:txBody>
              <a:bodyPr/>
              <a:lstStyle/>
              <a:p>
                <a:r>
                  <a:rPr lang="ru-RU">
                    <a:noFill/>
                  </a:rPr>
                  <a:t> </a:t>
                </a:r>
              </a:p>
            </p:txBody>
          </p:sp>
        </mc:Fallback>
      </mc:AlternateContent>
      <p:sp>
        <p:nvSpPr>
          <p:cNvPr id="31" name="TextBox 30">
            <a:extLst>
              <a:ext uri="{FF2B5EF4-FFF2-40B4-BE49-F238E27FC236}">
                <a16:creationId xmlns:a16="http://schemas.microsoft.com/office/drawing/2014/main" id="{5F451F8B-B58F-4936-BA94-3A5C6EC06623}"/>
              </a:ext>
            </a:extLst>
          </p:cNvPr>
          <p:cNvSpPr txBox="1"/>
          <p:nvPr/>
        </p:nvSpPr>
        <p:spPr>
          <a:xfrm>
            <a:off x="8076614" y="1507614"/>
            <a:ext cx="754593" cy="369332"/>
          </a:xfrm>
          <a:prstGeom prst="rect">
            <a:avLst/>
          </a:prstGeom>
          <a:noFill/>
        </p:spPr>
        <p:txBody>
          <a:bodyPr wrap="square" rtlCol="0">
            <a:spAutoFit/>
          </a:bodyPr>
          <a:lstStyle/>
          <a:p>
            <a:r>
              <a:rPr lang="en-US" dirty="0">
                <a:solidFill>
                  <a:srgbClr val="000066"/>
                </a:solidFill>
              </a:rPr>
              <a:t>(</a:t>
            </a:r>
            <a:r>
              <a:rPr lang="en-US" b="1" dirty="0">
                <a:solidFill>
                  <a:srgbClr val="000066"/>
                </a:solidFill>
              </a:rPr>
              <a:t>2.12)</a:t>
            </a:r>
            <a:endParaRPr lang="ru-RU" b="1" dirty="0">
              <a:solidFill>
                <a:srgbClr val="000066"/>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B126756-015F-4FA2-BB29-DE65A8E1E79A}"/>
                  </a:ext>
                </a:extLst>
              </p:cNvPr>
              <p:cNvSpPr txBox="1"/>
              <p:nvPr/>
            </p:nvSpPr>
            <p:spPr>
              <a:xfrm>
                <a:off x="312793" y="4430598"/>
                <a:ext cx="8614391" cy="2259208"/>
              </a:xfrm>
              <a:prstGeom prst="rect">
                <a:avLst/>
              </a:prstGeom>
              <a:noFill/>
              <a:ln>
                <a:solidFill>
                  <a:schemeClr val="accent1"/>
                </a:solidFill>
              </a:ln>
            </p:spPr>
            <p:txBody>
              <a:bodyPr wrap="square" rtlCol="0">
                <a:spAutoFit/>
              </a:bodyPr>
              <a:lstStyle/>
              <a:p>
                <a:r>
                  <a:rPr lang="en-US" b="1" dirty="0">
                    <a:solidFill>
                      <a:srgbClr val="000066"/>
                    </a:solidFill>
                  </a:rPr>
                  <a:t>For identical beams (see Part I, section (2.3)) we find from (2.12)</a:t>
                </a:r>
              </a:p>
              <a:p>
                <a:pPr algn="r"/>
                <a14:m>
                  <m:oMath xmlns:m="http://schemas.openxmlformats.org/officeDocument/2006/math">
                    <m:sSub>
                      <m:sSubPr>
                        <m:ctrlPr>
                          <a:rPr lang="ru-RU" b="1" i="1" smtClean="0">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sym typeface="Symbol" panose="05050102010706020507" pitchFamily="18" charset="2"/>
                          </a:rPr>
                          <m:t></m:t>
                        </m:r>
                      </m:e>
                      <m:sub>
                        <m:r>
                          <a:rPr lang="ru-RU" b="1" i="1">
                            <a:solidFill>
                              <a:srgbClr val="000066"/>
                            </a:solidFill>
                            <a:latin typeface="Cambria Math" panose="02040503050406030204" pitchFamily="18" charset="0"/>
                          </a:rPr>
                          <m:t>𝒙</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𝜼</m:t>
                        </m:r>
                      </m:e>
                    </m:d>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sym typeface="Symbol" panose="05050102010706020507" pitchFamily="18" charset="2"/>
                          </a:rPr>
                          <m:t></m:t>
                        </m:r>
                      </m:e>
                      <m:sub>
                        <m:r>
                          <a:rPr lang="ru-RU" b="1" i="1">
                            <a:solidFill>
                              <a:srgbClr val="000066"/>
                            </a:solidFill>
                            <a:latin typeface="Cambria Math" panose="02040503050406030204" pitchFamily="18" charset="0"/>
                          </a:rPr>
                          <m:t>𝒚</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𝜼</m:t>
                        </m:r>
                      </m:e>
                    </m:d>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𝒁</m:t>
                            </m:r>
                          </m:e>
                          <m:sup>
                            <m:r>
                              <a:rPr lang="ru-RU" b="1" i="1">
                                <a:solidFill>
                                  <a:srgbClr val="000066"/>
                                </a:solidFill>
                                <a:latin typeface="Cambria Math" panose="02040503050406030204" pitchFamily="18" charset="0"/>
                              </a:rPr>
                              <m:t>𝟐</m:t>
                            </m:r>
                          </m:sup>
                        </m:sSup>
                      </m:num>
                      <m:den>
                        <m:r>
                          <a:rPr lang="ru-RU" b="1" i="1">
                            <a:solidFill>
                              <a:srgbClr val="000066"/>
                            </a:solidFill>
                            <a:latin typeface="Cambria Math" panose="02040503050406030204" pitchFamily="18" charset="0"/>
                          </a:rPr>
                          <m:t>𝑨</m:t>
                        </m:r>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𝒓</m:t>
                                </m:r>
                              </m:e>
                              <m:sub>
                                <m:r>
                                  <a:rPr lang="ru-RU" b="1" i="1">
                                    <a:solidFill>
                                      <a:srgbClr val="000066"/>
                                    </a:solidFill>
                                    <a:latin typeface="Cambria Math" panose="02040503050406030204" pitchFamily="18" charset="0"/>
                                  </a:rPr>
                                  <m:t>𝒑</m:t>
                                </m:r>
                              </m:sub>
                            </m:sSub>
                            <m:r>
                              <a:rPr lang="ru-RU" b="1" i="1">
                                <a:solidFill>
                                  <a:srgbClr val="000066"/>
                                </a:solidFill>
                                <a:latin typeface="Cambria Math" panose="02040503050406030204" pitchFamily="18" charset="0"/>
                              </a:rPr>
                              <m:t>𝑵</m:t>
                            </m:r>
                          </m:e>
                          <m:sub>
                            <m:r>
                              <a:rPr lang="ru-RU" b="1" i="1">
                                <a:solidFill>
                                  <a:srgbClr val="000066"/>
                                </a:solidFill>
                                <a:latin typeface="Cambria Math" panose="02040503050406030204" pitchFamily="18" charset="0"/>
                              </a:rPr>
                              <m:t>𝟐</m:t>
                            </m:r>
                          </m:sub>
                        </m:sSub>
                      </m:num>
                      <m:den>
                        <m:r>
                          <a:rPr lang="ru-RU" b="1" i="1">
                            <a:solidFill>
                              <a:srgbClr val="000066"/>
                            </a:solidFill>
                            <a:latin typeface="Cambria Math" panose="02040503050406030204" pitchFamily="18" charset="0"/>
                          </a:rPr>
                          <m:t>𝟒</m:t>
                        </m:r>
                        <m:r>
                          <a:rPr lang="ru-RU" b="1" i="1">
                            <a:solidFill>
                              <a:srgbClr val="000066"/>
                            </a:solidFill>
                            <a:latin typeface="Cambria Math" panose="02040503050406030204" pitchFamily="18" charset="0"/>
                          </a:rPr>
                          <m:t>𝝅𝜺</m:t>
                        </m:r>
                      </m:den>
                    </m:f>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𝜷</m:t>
                            </m:r>
                          </m:e>
                          <m:sup>
                            <m:r>
                              <a:rPr lang="ru-RU" b="1" i="1">
                                <a:solidFill>
                                  <a:srgbClr val="000066"/>
                                </a:solidFill>
                                <a:latin typeface="Cambria Math" panose="02040503050406030204" pitchFamily="18" charset="0"/>
                              </a:rPr>
                              <m:t>𝟐</m:t>
                            </m:r>
                          </m:sup>
                        </m:sSup>
                      </m:num>
                      <m:den>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𝜷</m:t>
                            </m:r>
                          </m:e>
                          <m:sup>
                            <m:r>
                              <a:rPr lang="ru-RU" b="1" i="1">
                                <a:solidFill>
                                  <a:srgbClr val="000066"/>
                                </a:solidFill>
                                <a:latin typeface="Cambria Math" panose="02040503050406030204" pitchFamily="18" charset="0"/>
                              </a:rPr>
                              <m:t>𝟐</m:t>
                            </m:r>
                          </m:sup>
                        </m:sSup>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𝜸</m:t>
                        </m:r>
                      </m:den>
                    </m:f>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𝝀</m:t>
                        </m:r>
                      </m:e>
                      <m:sub>
                        <m:r>
                          <a:rPr lang="ru-RU" b="1" i="1">
                            <a:solidFill>
                              <a:srgbClr val="000066"/>
                            </a:solidFill>
                            <a:latin typeface="Cambria Math" panose="02040503050406030204" pitchFamily="18" charset="0"/>
                          </a:rPr>
                          <m:t>𝟎</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𝜱</m:t>
                        </m:r>
                      </m:e>
                      <m:sub>
                        <m:r>
                          <a:rPr lang="ru-RU" b="1" i="1">
                            <a:solidFill>
                              <a:srgbClr val="000066"/>
                            </a:solidFill>
                            <a:latin typeface="Cambria Math" panose="02040503050406030204" pitchFamily="18" charset="0"/>
                          </a:rPr>
                          <m:t>𝒙</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𝜼</m:t>
                        </m:r>
                      </m:e>
                    </m:d>
                    <m:r>
                      <a:rPr lang="ru-RU" b="1" i="1">
                        <a:solidFill>
                          <a:srgbClr val="000066"/>
                        </a:solidFill>
                        <a:latin typeface="Cambria Math" panose="02040503050406030204" pitchFamily="18" charset="0"/>
                      </a:rPr>
                      <m:t>,</m:t>
                    </m:r>
                  </m:oMath>
                </a14:m>
                <a:r>
                  <a:rPr lang="en-US" b="1" dirty="0">
                    <a:solidFill>
                      <a:srgbClr val="000066"/>
                    </a:solidFill>
                  </a:rPr>
                  <a:t> 		      (2.13)</a:t>
                </a:r>
              </a:p>
              <a:p>
                <a:pPr algn="ctr"/>
                <a14:m>
                  <m:oMathPara xmlns:m="http://schemas.openxmlformats.org/officeDocument/2006/math">
                    <m:oMathParaPr>
                      <m:jc m:val="centerGroup"/>
                    </m:oMathParaPr>
                    <m:oMath xmlns:m="http://schemas.openxmlformats.org/officeDocument/2006/math">
                      <m:sSub>
                        <m:sSubPr>
                          <m:ctrlPr>
                            <a:rPr lang="ru-RU" b="1" i="1" smtClean="0">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𝜱</m:t>
                          </m:r>
                        </m:e>
                        <m:sub>
                          <m:r>
                            <a:rPr lang="ru-RU" b="1" i="1">
                              <a:solidFill>
                                <a:srgbClr val="000066"/>
                              </a:solidFill>
                              <a:latin typeface="Cambria Math" panose="02040503050406030204" pitchFamily="18" charset="0"/>
                            </a:rPr>
                            <m:t>𝒙</m:t>
                          </m:r>
                          <m:r>
                            <a:rPr lang="ru-RU"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𝒚</m:t>
                          </m:r>
                          <m:r>
                            <a:rPr lang="ru-RU" b="1" i="1">
                              <a:solidFill>
                                <a:srgbClr val="000066"/>
                              </a:solidFill>
                              <a:latin typeface="Cambria Math" panose="02040503050406030204" pitchFamily="18" charset="0"/>
                            </a:rPr>
                            <m:t>𝟏𝟐</m:t>
                          </m:r>
                        </m:sub>
                      </m:sSub>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𝜼</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𝟎</m:t>
                          </m:r>
                        </m:e>
                      </m:d>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num>
                        <m:den>
                          <m:r>
                            <a:rPr lang="ru-RU" b="1" i="1">
                              <a:solidFill>
                                <a:srgbClr val="000066"/>
                              </a:solidFill>
                              <a:latin typeface="Cambria Math" panose="02040503050406030204" pitchFamily="18" charset="0"/>
                            </a:rPr>
                            <m:t>𝜶</m:t>
                          </m:r>
                        </m:den>
                      </m:f>
                      <m:rad>
                        <m:radPr>
                          <m:degHide m:val="on"/>
                          <m:ctrlPr>
                            <a:rPr lang="ru-RU" b="1" i="1">
                              <a:solidFill>
                                <a:srgbClr val="000066"/>
                              </a:solidFill>
                              <a:latin typeface="Cambria Math" panose="02040503050406030204" pitchFamily="18" charset="0"/>
                            </a:rPr>
                          </m:ctrlPr>
                        </m:radPr>
                        <m:deg/>
                        <m:e>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𝟐</m:t>
                              </m:r>
                            </m:num>
                            <m:den>
                              <m:r>
                                <a:rPr lang="ru-RU" b="1" i="1">
                                  <a:solidFill>
                                    <a:srgbClr val="000066"/>
                                  </a:solidFill>
                                  <a:latin typeface="Cambria Math" panose="02040503050406030204" pitchFamily="18" charset="0"/>
                                </a:rPr>
                                <m:t>𝝅</m:t>
                              </m:r>
                            </m:den>
                          </m:f>
                        </m:e>
                      </m:rad>
                      <m:nary>
                        <m:naryPr>
                          <m:limLoc m:val="undOvr"/>
                          <m:ctrlPr>
                            <a:rPr lang="ru-RU" b="1" i="1">
                              <a:solidFill>
                                <a:srgbClr val="000066"/>
                              </a:solidFill>
                              <a:latin typeface="Cambria Math" panose="02040503050406030204" pitchFamily="18" charset="0"/>
                            </a:rPr>
                          </m:ctrlPr>
                        </m:naryPr>
                        <m: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𝒍</m:t>
                              </m:r>
                            </m:e>
                            <m:sub>
                              <m:r>
                                <a:rPr lang="en-US" b="1" i="1">
                                  <a:solidFill>
                                    <a:srgbClr val="000066"/>
                                  </a:solidFill>
                                  <a:latin typeface="Cambria Math" panose="02040503050406030204" pitchFamily="18" charset="0"/>
                                </a:rPr>
                                <m:t>𝑫</m:t>
                              </m:r>
                            </m:sub>
                          </m:sSub>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𝑩</m:t>
                              </m:r>
                            </m:e>
                            <m:sup>
                              <m:r>
                                <a:rPr lang="ru-RU" b="1" i="1">
                                  <a:solidFill>
                                    <a:srgbClr val="000066"/>
                                  </a:solidFill>
                                  <a:latin typeface="Cambria Math" panose="02040503050406030204" pitchFamily="18" charset="0"/>
                                </a:rPr>
                                <m:t>∗</m:t>
                              </m:r>
                            </m:sup>
                          </m:sSup>
                        </m:sub>
                        <m:sup>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𝒍</m:t>
                              </m:r>
                            </m:e>
                            <m:sub>
                              <m:r>
                                <a:rPr lang="ru-RU" b="1" i="1">
                                  <a:solidFill>
                                    <a:srgbClr val="000066"/>
                                  </a:solidFill>
                                  <a:latin typeface="Cambria Math" panose="02040503050406030204" pitchFamily="18" charset="0"/>
                                </a:rPr>
                                <m:t>𝑫</m:t>
                              </m:r>
                            </m:sub>
                          </m:sSub>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r>
                                <a:rPr lang="en-US" b="1" i="1">
                                  <a:solidFill>
                                    <a:srgbClr val="000066"/>
                                  </a:solidFill>
                                  <a:latin typeface="Cambria Math" panose="02040503050406030204" pitchFamily="18" charset="0"/>
                                </a:rPr>
                                <m:t>𝑩</m:t>
                              </m:r>
                            </m:e>
                            <m:sup>
                              <m:r>
                                <a:rPr lang="ru-RU" b="1" i="1">
                                  <a:solidFill>
                                    <a:srgbClr val="000066"/>
                                  </a:solidFill>
                                  <a:latin typeface="Cambria Math" panose="02040503050406030204" pitchFamily="18" charset="0"/>
                                </a:rPr>
                                <m:t>∗</m:t>
                              </m:r>
                            </m:sup>
                          </m:sSup>
                        </m:sup>
                        <m:e>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num>
                            <m:den>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𝝌</m:t>
                                      </m:r>
                                    </m:e>
                                    <m:sup>
                                      <m:r>
                                        <a:rPr lang="ru-RU" b="1" i="1">
                                          <a:solidFill>
                                            <a:srgbClr val="000066"/>
                                          </a:solidFill>
                                          <a:latin typeface="Cambria Math" panose="02040503050406030204" pitchFamily="18" charset="0"/>
                                        </a:rPr>
                                        <m:t>𝟐</m:t>
                                      </m:r>
                                    </m:sup>
                                  </m:sSup>
                                </m:e>
                              </m:rad>
                            </m:den>
                          </m:f>
                        </m:e>
                      </m:nary>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𝒆</m:t>
                          </m:r>
                        </m:e>
                        <m:sup>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𝟐</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𝝌</m:t>
                                  </m:r>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𝜶</m:t>
                                  </m:r>
                                </m:e>
                              </m:d>
                            </m:e>
                            <m:sup>
                              <m:r>
                                <a:rPr lang="ru-RU" b="1" i="1">
                                  <a:solidFill>
                                    <a:srgbClr val="000066"/>
                                  </a:solidFill>
                                  <a:latin typeface="Cambria Math" panose="02040503050406030204" pitchFamily="18" charset="0"/>
                                </a:rPr>
                                <m:t>𝟐</m:t>
                              </m:r>
                            </m:sup>
                          </m:sSup>
                        </m:sup>
                      </m:sSup>
                      <m:r>
                        <a:rPr lang="ru-RU" b="1" i="1">
                          <a:solidFill>
                            <a:srgbClr val="000066"/>
                          </a:solidFill>
                          <a:latin typeface="Cambria Math" panose="02040503050406030204" pitchFamily="18" charset="0"/>
                        </a:rPr>
                        <m:t>𝒅</m:t>
                      </m:r>
                      <m:r>
                        <a:rPr lang="en-US" b="1" i="1" smtClean="0">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 </m:t>
                      </m:r>
                      <m:rad>
                        <m:radPr>
                          <m:degHide m:val="on"/>
                          <m:ctrlPr>
                            <a:rPr lang="ru-RU" b="1" i="1">
                              <a:solidFill>
                                <a:srgbClr val="000066"/>
                              </a:solidFill>
                              <a:latin typeface="Cambria Math" panose="02040503050406030204" pitchFamily="18" charset="0"/>
                            </a:rPr>
                          </m:ctrlPr>
                        </m:radPr>
                        <m:deg/>
                        <m:e>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𝟐</m:t>
                              </m:r>
                            </m:num>
                            <m:den>
                              <m:r>
                                <a:rPr lang="ru-RU" b="1" i="1">
                                  <a:solidFill>
                                    <a:srgbClr val="000066"/>
                                  </a:solidFill>
                                  <a:latin typeface="Cambria Math" panose="02040503050406030204" pitchFamily="18" charset="0"/>
                                </a:rPr>
                                <m:t>𝝅</m:t>
                              </m:r>
                            </m:den>
                          </m:f>
                        </m:e>
                      </m:rad>
                      <m:nary>
                        <m:naryPr>
                          <m:limLoc m:val="undOvr"/>
                          <m:ctrlPr>
                            <a:rPr lang="ru-RU" b="1" i="1">
                              <a:solidFill>
                                <a:srgbClr val="000066"/>
                              </a:solidFill>
                              <a:latin typeface="Cambria Math" panose="02040503050406030204" pitchFamily="18" charset="0"/>
                            </a:rPr>
                          </m:ctrlPr>
                        </m:naryPr>
                        <m: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en-US" b="1" i="1">
                                  <a:solidFill>
                                    <a:srgbClr val="000066"/>
                                  </a:solidFill>
                                  <a:latin typeface="Cambria Math" panose="02040503050406030204" pitchFamily="18" charset="0"/>
                                </a:rPr>
                                <m:t>𝒍</m:t>
                              </m:r>
                            </m:e>
                            <m:sub>
                              <m:r>
                                <a:rPr lang="en-US" b="1" i="1">
                                  <a:solidFill>
                                    <a:srgbClr val="000066"/>
                                  </a:solidFill>
                                  <a:latin typeface="Cambria Math" panose="02040503050406030204" pitchFamily="18" charset="0"/>
                                </a:rPr>
                                <m:t>𝑫</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𝒔</m:t>
                              </m:r>
                            </m:sub>
                          </m:sSub>
                        </m:sub>
                        <m:sup>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𝒍</m:t>
                              </m:r>
                            </m:e>
                            <m:sub>
                              <m:r>
                                <a:rPr lang="ru-RU" b="1" i="1">
                                  <a:solidFill>
                                    <a:srgbClr val="000066"/>
                                  </a:solidFill>
                                  <a:latin typeface="Cambria Math" panose="02040503050406030204" pitchFamily="18" charset="0"/>
                                </a:rPr>
                                <m:t>𝑫</m:t>
                              </m:r>
                            </m:sub>
                          </m:sSub>
                          <m:r>
                            <a:rPr lang="ru-RU" b="1" i="1">
                              <a:solidFill>
                                <a:srgbClr val="000066"/>
                              </a:solidFill>
                              <a:latin typeface="Cambria Math" panose="02040503050406030204" pitchFamily="18" charset="0"/>
                            </a:rPr>
                            <m:t>/</m:t>
                          </m:r>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𝒔</m:t>
                              </m:r>
                            </m:sub>
                          </m:sSub>
                        </m:sup>
                        <m:e>
                          <m:f>
                            <m:fPr>
                              <m:ctrlPr>
                                <a:rPr lang="ru-RU" b="1" i="1">
                                  <a:solidFill>
                                    <a:srgbClr val="000066"/>
                                  </a:solidFill>
                                  <a:latin typeface="Cambria Math" panose="02040503050406030204" pitchFamily="18" charset="0"/>
                                </a:rPr>
                              </m:ctrlPr>
                            </m:fPr>
                            <m:num>
                              <m:r>
                                <a:rPr lang="ru-RU" b="1" i="1">
                                  <a:solidFill>
                                    <a:srgbClr val="000066"/>
                                  </a:solidFill>
                                  <a:latin typeface="Cambria Math" panose="02040503050406030204" pitchFamily="18" charset="0"/>
                                </a:rPr>
                                <m:t>𝟏</m:t>
                              </m:r>
                            </m:num>
                            <m:den>
                              <m:rad>
                                <m:radPr>
                                  <m:degHide m:val="on"/>
                                  <m:ctrlPr>
                                    <a:rPr lang="ru-RU" b="1" i="1">
                                      <a:solidFill>
                                        <a:srgbClr val="000066"/>
                                      </a:solidFill>
                                      <a:latin typeface="Cambria Math" panose="02040503050406030204" pitchFamily="18" charset="0"/>
                                    </a:rPr>
                                  </m:ctrlPr>
                                </m:radPr>
                                <m:deg/>
                                <m:e>
                                  <m:r>
                                    <a:rPr lang="ru-RU" b="1" i="1">
                                      <a:solidFill>
                                        <a:srgbClr val="000066"/>
                                      </a:solidFill>
                                      <a:latin typeface="Cambria Math" panose="02040503050406030204" pitchFamily="18" charset="0"/>
                                    </a:rPr>
                                    <m:t>𝟏</m:t>
                                  </m:r>
                                  <m:r>
                                    <a:rPr lang="ru-RU" b="1" i="1">
                                      <a:solidFill>
                                        <a:srgbClr val="000066"/>
                                      </a:solidFill>
                                      <a:latin typeface="Cambria Math" panose="02040503050406030204" pitchFamily="18" charset="0"/>
                                    </a:rPr>
                                    <m:t>+</m:t>
                                  </m:r>
                                  <m:sSup>
                                    <m:sSupPr>
                                      <m:ctrlPr>
                                        <a:rPr lang="ru-RU" b="1" i="1">
                                          <a:solidFill>
                                            <a:srgbClr val="000066"/>
                                          </a:solidFill>
                                          <a:latin typeface="Cambria Math" panose="02040503050406030204" pitchFamily="18" charset="0"/>
                                        </a:rPr>
                                      </m:ctrlPr>
                                    </m:sSupPr>
                                    <m:e>
                                      <m:d>
                                        <m:dPr>
                                          <m:ctrlPr>
                                            <a:rPr lang="ru-RU" b="1" i="1">
                                              <a:solidFill>
                                                <a:srgbClr val="000066"/>
                                              </a:solidFill>
                                              <a:latin typeface="Cambria Math" panose="02040503050406030204" pitchFamily="18" charset="0"/>
                                            </a:rPr>
                                          </m:ctrlPr>
                                        </m:dPr>
                                        <m:e>
                                          <m:r>
                                            <a:rPr lang="ru-RU" b="1" i="1">
                                              <a:solidFill>
                                                <a:srgbClr val="000066"/>
                                              </a:solidFill>
                                              <a:latin typeface="Cambria Math" panose="02040503050406030204" pitchFamily="18" charset="0"/>
                                            </a:rPr>
                                            <m:t>𝜶</m:t>
                                          </m:r>
                                          <m:r>
                                            <a:rPr lang="ru-RU" b="1" i="1">
                                              <a:solidFill>
                                                <a:srgbClr val="000066"/>
                                              </a:solidFill>
                                              <a:latin typeface="Cambria Math" panose="02040503050406030204" pitchFamily="18" charset="0"/>
                                            </a:rPr>
                                            <m:t>𝒖</m:t>
                                          </m:r>
                                        </m:e>
                                      </m:d>
                                    </m:e>
                                    <m:sup>
                                      <m:r>
                                        <a:rPr lang="ru-RU" b="1" i="1">
                                          <a:solidFill>
                                            <a:srgbClr val="000066"/>
                                          </a:solidFill>
                                          <a:latin typeface="Cambria Math" panose="02040503050406030204" pitchFamily="18" charset="0"/>
                                        </a:rPr>
                                        <m:t>𝟐</m:t>
                                      </m:r>
                                    </m:sup>
                                  </m:sSup>
                                </m:e>
                              </m:rad>
                            </m:den>
                          </m:f>
                        </m:e>
                      </m:nary>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𝒆</m:t>
                          </m:r>
                        </m:e>
                        <m:sup>
                          <m:r>
                            <a:rPr lang="ru-RU" b="1" i="1">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𝟐</m:t>
                          </m:r>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𝒖</m:t>
                              </m:r>
                            </m:e>
                            <m:sup>
                              <m:r>
                                <a:rPr lang="ru-RU" b="1" i="1">
                                  <a:solidFill>
                                    <a:srgbClr val="000066"/>
                                  </a:solidFill>
                                  <a:latin typeface="Cambria Math" panose="02040503050406030204" pitchFamily="18" charset="0"/>
                                </a:rPr>
                                <m:t>𝟐</m:t>
                              </m:r>
                            </m:sup>
                          </m:sSup>
                        </m:sup>
                      </m:sSup>
                      <m:r>
                        <a:rPr lang="ru-RU" b="1" i="1">
                          <a:solidFill>
                            <a:srgbClr val="000066"/>
                          </a:solidFill>
                          <a:latin typeface="Cambria Math" panose="02040503050406030204" pitchFamily="18" charset="0"/>
                        </a:rPr>
                        <m:t>𝒅𝒖</m:t>
                      </m:r>
                      <m:r>
                        <a:rPr lang="ru-RU" b="1" i="1">
                          <a:solidFill>
                            <a:srgbClr val="000066"/>
                          </a:solidFill>
                          <a:latin typeface="Cambria Math" panose="02040503050406030204" pitchFamily="18" charset="0"/>
                        </a:rPr>
                        <m:t>,</m:t>
                      </m:r>
                    </m:oMath>
                  </m:oMathPara>
                </a14:m>
                <a:endParaRPr lang="en-US" b="1" i="1" dirty="0">
                  <a:solidFill>
                    <a:srgbClr val="000066"/>
                  </a:solidFill>
                </a:endParaRPr>
              </a:p>
              <a:p>
                <a:pPr algn="ctr"/>
                <a14:m>
                  <m:oMathPara xmlns:m="http://schemas.openxmlformats.org/officeDocument/2006/math">
                    <m:oMathParaPr>
                      <m:jc m:val="centerGroup"/>
                    </m:oMathParaPr>
                    <m:oMath xmlns:m="http://schemas.openxmlformats.org/officeDocument/2006/math">
                      <m:r>
                        <a:rPr lang="ru-RU" b="1" i="1" smtClean="0">
                          <a:solidFill>
                            <a:srgbClr val="000066"/>
                          </a:solidFill>
                          <a:latin typeface="Cambria Math" panose="02040503050406030204" pitchFamily="18" charset="0"/>
                        </a:rPr>
                        <m:t>𝜶</m:t>
                      </m:r>
                      <m:r>
                        <a:rPr lang="ru-RU" b="1" i="1" smtClean="0">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𝒔</m:t>
                              </m:r>
                            </m:sub>
                          </m:sSub>
                        </m:num>
                        <m:den>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𝑩</m:t>
                              </m:r>
                            </m:e>
                            <m:sup>
                              <m:r>
                                <a:rPr lang="ru-RU" b="1" i="1">
                                  <a:solidFill>
                                    <a:srgbClr val="000066"/>
                                  </a:solidFill>
                                  <a:latin typeface="Cambria Math" panose="02040503050406030204" pitchFamily="18" charset="0"/>
                                </a:rPr>
                                <m:t>∗</m:t>
                              </m:r>
                            </m:sup>
                          </m:sSup>
                        </m:den>
                      </m:f>
                      <m:r>
                        <a:rPr lang="ru-RU" b="1" i="1">
                          <a:solidFill>
                            <a:srgbClr val="000066"/>
                          </a:solidFill>
                          <a:latin typeface="Cambria Math" panose="02040503050406030204" pitchFamily="18" charset="0"/>
                        </a:rPr>
                        <m:t> , </m:t>
                      </m:r>
                      <m:r>
                        <a:rPr lang="ru-RU" b="1" i="1">
                          <a:solidFill>
                            <a:srgbClr val="000066"/>
                          </a:solidFill>
                          <a:latin typeface="Cambria Math" panose="02040503050406030204" pitchFamily="18" charset="0"/>
                        </a:rPr>
                        <m:t>𝝌</m:t>
                      </m:r>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𝒔</m:t>
                              </m:r>
                            </m:e>
                            <m:sub>
                              <m:r>
                                <a:rPr lang="ru-RU" b="1" i="1">
                                  <a:solidFill>
                                    <a:srgbClr val="000066"/>
                                  </a:solidFill>
                                  <a:latin typeface="Cambria Math" panose="02040503050406030204" pitchFamily="18" charset="0"/>
                                </a:rPr>
                                <m:t>𝟎</m:t>
                              </m:r>
                            </m:sub>
                          </m:sSub>
                        </m:num>
                        <m:den>
                          <m:sSup>
                            <m:sSupPr>
                              <m:ctrlPr>
                                <a:rPr lang="ru-RU" b="1" i="1">
                                  <a:solidFill>
                                    <a:srgbClr val="000066"/>
                                  </a:solidFill>
                                  <a:latin typeface="Cambria Math" panose="02040503050406030204" pitchFamily="18" charset="0"/>
                                </a:rPr>
                              </m:ctrlPr>
                            </m:sSupPr>
                            <m:e>
                              <m:r>
                                <a:rPr lang="ru-RU" b="1" i="1">
                                  <a:solidFill>
                                    <a:srgbClr val="000066"/>
                                  </a:solidFill>
                                  <a:latin typeface="Cambria Math" panose="02040503050406030204" pitchFamily="18" charset="0"/>
                                </a:rPr>
                                <m:t>𝑩</m:t>
                              </m:r>
                            </m:e>
                            <m:sup>
                              <m:r>
                                <a:rPr lang="ru-RU" b="1" i="1">
                                  <a:solidFill>
                                    <a:srgbClr val="000066"/>
                                  </a:solidFill>
                                  <a:latin typeface="Cambria Math" panose="02040503050406030204" pitchFamily="18" charset="0"/>
                                </a:rPr>
                                <m:t>∗</m:t>
                              </m:r>
                            </m:sup>
                          </m:sSup>
                          <m:r>
                            <a:rPr lang="ru-RU" b="1" i="1">
                              <a:solidFill>
                                <a:srgbClr val="000066"/>
                              </a:solidFill>
                              <a:latin typeface="Cambria Math" panose="02040503050406030204" pitchFamily="18" charset="0"/>
                            </a:rPr>
                            <m:t> </m:t>
                          </m:r>
                        </m:den>
                      </m:f>
                      <m:r>
                        <a:rPr lang="ru-RU" b="1" i="1">
                          <a:solidFill>
                            <a:srgbClr val="000066"/>
                          </a:solidFill>
                          <a:latin typeface="Cambria Math" panose="02040503050406030204" pitchFamily="18" charset="0"/>
                        </a:rPr>
                        <m:t>, </m:t>
                      </m:r>
                      <m:r>
                        <a:rPr lang="ru-RU" b="1" i="1">
                          <a:solidFill>
                            <a:srgbClr val="000066"/>
                          </a:solidFill>
                          <a:latin typeface="Cambria Math" panose="02040503050406030204" pitchFamily="18" charset="0"/>
                        </a:rPr>
                        <m:t>𝒖</m:t>
                      </m:r>
                      <m:r>
                        <a:rPr lang="ru-RU" b="1" i="1">
                          <a:solidFill>
                            <a:srgbClr val="000066"/>
                          </a:solidFill>
                          <a:latin typeface="Cambria Math" panose="02040503050406030204" pitchFamily="18" charset="0"/>
                        </a:rPr>
                        <m:t>=</m:t>
                      </m:r>
                      <m:f>
                        <m:fPr>
                          <m:ctrlPr>
                            <a:rPr lang="ru-RU" b="1" i="1">
                              <a:solidFill>
                                <a:srgbClr val="000066"/>
                              </a:solidFill>
                              <a:latin typeface="Cambria Math" panose="02040503050406030204" pitchFamily="18" charset="0"/>
                            </a:rPr>
                          </m:ctrlPr>
                        </m:fPr>
                        <m:num>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𝒔</m:t>
                              </m:r>
                            </m:e>
                            <m:sub>
                              <m:r>
                                <a:rPr lang="ru-RU" b="1" i="1">
                                  <a:solidFill>
                                    <a:srgbClr val="000066"/>
                                  </a:solidFill>
                                  <a:latin typeface="Cambria Math" panose="02040503050406030204" pitchFamily="18" charset="0"/>
                                </a:rPr>
                                <m:t>𝟎</m:t>
                              </m:r>
                            </m:sub>
                          </m:sSub>
                        </m:num>
                        <m:den>
                          <m:sSub>
                            <m:sSubPr>
                              <m:ctrlPr>
                                <a:rPr lang="ru-RU" b="1" i="1">
                                  <a:solidFill>
                                    <a:srgbClr val="000066"/>
                                  </a:solidFill>
                                  <a:latin typeface="Cambria Math" panose="02040503050406030204" pitchFamily="18" charset="0"/>
                                </a:rPr>
                              </m:ctrlPr>
                            </m:sSubPr>
                            <m:e>
                              <m:r>
                                <a:rPr lang="ru-RU" b="1" i="1">
                                  <a:solidFill>
                                    <a:srgbClr val="000066"/>
                                  </a:solidFill>
                                  <a:latin typeface="Cambria Math" panose="02040503050406030204" pitchFamily="18" charset="0"/>
                                </a:rPr>
                                <m:t>𝝈</m:t>
                              </m:r>
                            </m:e>
                            <m:sub>
                              <m:r>
                                <a:rPr lang="ru-RU" b="1" i="1">
                                  <a:solidFill>
                                    <a:srgbClr val="000066"/>
                                  </a:solidFill>
                                  <a:latin typeface="Cambria Math" panose="02040503050406030204" pitchFamily="18" charset="0"/>
                                </a:rPr>
                                <m:t>𝒔</m:t>
                              </m:r>
                            </m:sub>
                          </m:sSub>
                        </m:den>
                      </m:f>
                      <m:r>
                        <a:rPr lang="ru-RU" b="1" i="1">
                          <a:solidFill>
                            <a:srgbClr val="000066"/>
                          </a:solidFill>
                          <a:latin typeface="Cambria Math" panose="02040503050406030204" pitchFamily="18" charset="0"/>
                        </a:rPr>
                        <m:t> </m:t>
                      </m:r>
                      <m:r>
                        <a:rPr lang="en-US" b="1" i="1" smtClean="0">
                          <a:solidFill>
                            <a:srgbClr val="000066"/>
                          </a:solidFill>
                          <a:latin typeface="Cambria Math" panose="02040503050406030204" pitchFamily="18" charset="0"/>
                        </a:rPr>
                        <m:t>.</m:t>
                      </m:r>
                      <m:r>
                        <a:rPr lang="ru-RU" b="1" i="1">
                          <a:solidFill>
                            <a:srgbClr val="000066"/>
                          </a:solidFill>
                          <a:latin typeface="Cambria Math" panose="02040503050406030204" pitchFamily="18" charset="0"/>
                        </a:rPr>
                        <m:t> </m:t>
                      </m:r>
                    </m:oMath>
                  </m:oMathPara>
                </a14:m>
                <a:endParaRPr lang="ru-RU" b="1" dirty="0">
                  <a:solidFill>
                    <a:srgbClr val="000066"/>
                  </a:solidFill>
                </a:endParaRPr>
              </a:p>
            </p:txBody>
          </p:sp>
        </mc:Choice>
        <mc:Fallback xmlns="">
          <p:sp>
            <p:nvSpPr>
              <p:cNvPr id="2" name="TextBox 1">
                <a:extLst>
                  <a:ext uri="{FF2B5EF4-FFF2-40B4-BE49-F238E27FC236}">
                    <a16:creationId xmlns:a16="http://schemas.microsoft.com/office/drawing/2014/main" id="{AB126756-015F-4FA2-BB29-DE65A8E1E79A}"/>
                  </a:ext>
                </a:extLst>
              </p:cNvPr>
              <p:cNvSpPr txBox="1">
                <a:spLocks noRot="1" noChangeAspect="1" noMove="1" noResize="1" noEditPoints="1" noAdjustHandles="1" noChangeArrowheads="1" noChangeShapeType="1" noTextEdit="1"/>
              </p:cNvSpPr>
              <p:nvPr/>
            </p:nvSpPr>
            <p:spPr>
              <a:xfrm>
                <a:off x="312793" y="4430598"/>
                <a:ext cx="8614391" cy="2259208"/>
              </a:xfrm>
              <a:prstGeom prst="rect">
                <a:avLst/>
              </a:prstGeom>
              <a:blipFill>
                <a:blip r:embed="rId3"/>
                <a:stretch>
                  <a:fillRect l="-495" t="-1344" r="-565"/>
                </a:stretch>
              </a:blipFill>
              <a:ln>
                <a:solidFill>
                  <a:schemeClr val="accent1"/>
                </a:solidFill>
              </a:ln>
            </p:spPr>
            <p:txBody>
              <a:bodyPr/>
              <a:lstStyle/>
              <a:p>
                <a:r>
                  <a:rPr lang="ru-RU">
                    <a:noFill/>
                  </a:rPr>
                  <a:t> </a:t>
                </a:r>
              </a:p>
            </p:txBody>
          </p:sp>
        </mc:Fallback>
      </mc:AlternateContent>
    </p:spTree>
    <p:extLst>
      <p:ext uri="{BB962C8B-B14F-4D97-AF65-F5344CB8AC3E}">
        <p14:creationId xmlns:p14="http://schemas.microsoft.com/office/powerpoint/2010/main" val="10980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96923FEB-24AF-478D-9FF8-3987650ED611}"/>
              </a:ext>
            </a:extLst>
          </p:cNvPr>
          <p:cNvSpPr>
            <a:spLocks noGrp="1"/>
          </p:cNvSpPr>
          <p:nvPr>
            <p:ph type="sldNum" sz="quarter" idx="12"/>
          </p:nvPr>
        </p:nvSpPr>
        <p:spPr>
          <a:xfrm>
            <a:off x="6396512" y="6369077"/>
            <a:ext cx="2057400" cy="365125"/>
          </a:xfrm>
        </p:spPr>
        <p:txBody>
          <a:bodyPr/>
          <a:lstStyle/>
          <a:p>
            <a:fld id="{3F4AF376-1BFD-4935-89F3-65E744E47F99}" type="slidenum">
              <a:rPr lang="ru-RU" smtClean="0"/>
              <a:t>9</a:t>
            </a:fld>
            <a:endParaRPr lang="ru-RU" dirty="0"/>
          </a:p>
        </p:txBody>
      </p:sp>
      <p:sp>
        <p:nvSpPr>
          <p:cNvPr id="4" name="TextBox 3">
            <a:extLst>
              <a:ext uri="{FF2B5EF4-FFF2-40B4-BE49-F238E27FC236}">
                <a16:creationId xmlns:a16="http://schemas.microsoft.com/office/drawing/2014/main" id="{BB23A487-F8A0-459D-8EE6-11EAC7A9BBD3}"/>
              </a:ext>
            </a:extLst>
          </p:cNvPr>
          <p:cNvSpPr txBox="1"/>
          <p:nvPr/>
        </p:nvSpPr>
        <p:spPr>
          <a:xfrm>
            <a:off x="245097" y="54462"/>
            <a:ext cx="8653806" cy="2420534"/>
          </a:xfrm>
          <a:prstGeom prst="rect">
            <a:avLst/>
          </a:prstGeom>
          <a:noFill/>
          <a:ln>
            <a:solidFill>
              <a:srgbClr val="0000CC"/>
            </a:solidFill>
          </a:ln>
        </p:spPr>
        <p:txBody>
          <a:bodyPr wrap="square" rtlCol="0">
            <a:spAutoFit/>
          </a:bodyPr>
          <a:lstStyle/>
          <a:p>
            <a:pPr algn="ctr">
              <a:lnSpc>
                <a:spcPct val="114000"/>
              </a:lnSpc>
            </a:pPr>
            <a:r>
              <a:rPr lang="en-US" sz="2400" b="1" dirty="0">
                <a:solidFill>
                  <a:srgbClr val="000066"/>
                </a:solidFill>
              </a:rPr>
              <a:t> 2. Beam–Beam Parameter in Colliders </a:t>
            </a:r>
            <a:endParaRPr lang="ru-RU" sz="2400" b="1" dirty="0">
              <a:solidFill>
                <a:srgbClr val="000066"/>
              </a:solidFill>
            </a:endParaRPr>
          </a:p>
          <a:p>
            <a:pPr indent="252000">
              <a:lnSpc>
                <a:spcPct val="114000"/>
              </a:lnSpc>
            </a:pPr>
            <a:r>
              <a:rPr lang="en-US" b="1" dirty="0">
                <a:solidFill>
                  <a:srgbClr val="000066"/>
                </a:solidFill>
              </a:rPr>
              <a:t>Note, when </a:t>
            </a:r>
            <a:r>
              <a:rPr lang="ru-RU" b="1" i="1" dirty="0">
                <a:solidFill>
                  <a:srgbClr val="000066"/>
                </a:solidFill>
                <a:sym typeface="Symbol" panose="05050102010706020507" pitchFamily="18" charset="2"/>
              </a:rPr>
              <a:t></a:t>
            </a:r>
            <a:r>
              <a:rPr lang="en-US" b="1" i="1" baseline="-25000" dirty="0">
                <a:solidFill>
                  <a:srgbClr val="000066"/>
                </a:solidFill>
                <a:sym typeface="Symbol" panose="05050102010706020507" pitchFamily="18" charset="2"/>
              </a:rPr>
              <a:t>s</a:t>
            </a:r>
            <a:r>
              <a:rPr lang="ru-RU" b="1" dirty="0">
                <a:solidFill>
                  <a:srgbClr val="000066"/>
                </a:solidFill>
              </a:rPr>
              <a:t> </a:t>
            </a:r>
            <a:r>
              <a:rPr lang="en-US" b="1" dirty="0">
                <a:solidFill>
                  <a:srgbClr val="000066"/>
                </a:solidFill>
                <a:sym typeface="Symbol" panose="05050102010706020507" pitchFamily="18" charset="2"/>
              </a:rPr>
              <a:t></a:t>
            </a:r>
            <a:r>
              <a:rPr lang="en-US" b="1" dirty="0">
                <a:solidFill>
                  <a:srgbClr val="000066"/>
                </a:solidFill>
              </a:rPr>
              <a:t> 0, we have </a:t>
            </a:r>
            <a:r>
              <a:rPr lang="ru-RU" b="1" i="1" dirty="0">
                <a:solidFill>
                  <a:srgbClr val="000066"/>
                </a:solidFill>
                <a:sym typeface="Symbol" panose="05050102010706020507" pitchFamily="18" charset="2"/>
              </a:rPr>
              <a:t></a:t>
            </a:r>
            <a:r>
              <a:rPr lang="ru-RU" b="1" dirty="0">
                <a:solidFill>
                  <a:srgbClr val="000066"/>
                </a:solidFill>
              </a:rPr>
              <a:t> </a:t>
            </a:r>
            <a:r>
              <a:rPr lang="ru-RU" b="1" dirty="0">
                <a:solidFill>
                  <a:srgbClr val="000066"/>
                </a:solidFill>
                <a:sym typeface="Symbol" panose="05050102010706020507" pitchFamily="18" charset="2"/>
              </a:rPr>
              <a:t></a:t>
            </a:r>
            <a:r>
              <a:rPr lang="en-US" b="1" dirty="0">
                <a:solidFill>
                  <a:srgbClr val="000066"/>
                </a:solidFill>
              </a:rPr>
              <a:t> 0 and accordingly obtain </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x,y12</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 ( = 0)</a:t>
            </a:r>
            <a:r>
              <a:rPr lang="en-US" b="1" dirty="0">
                <a:solidFill>
                  <a:srgbClr val="000066"/>
                </a:solidFill>
                <a:cs typeface="Times New Roman" panose="02020603050405020304" pitchFamily="18" charset="0"/>
                <a:sym typeface="Symbol" panose="05050102010706020507" pitchFamily="18" charset="2"/>
              </a:rPr>
              <a:t>= 1</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 </a:t>
            </a:r>
          </a:p>
          <a:p>
            <a:pPr indent="252000">
              <a:lnSpc>
                <a:spcPct val="114000"/>
              </a:lnSpc>
            </a:pPr>
            <a:r>
              <a:rPr lang="en-US" b="1" dirty="0">
                <a:solidFill>
                  <a:srgbClr val="000066"/>
                </a:solidFill>
              </a:rPr>
              <a:t>As the emittance increases, the function </a:t>
            </a:r>
            <a:r>
              <a:rPr lang="ru-RU" b="1" dirty="0">
                <a:solidFill>
                  <a:srgbClr val="000066"/>
                </a:solidFill>
                <a:sym typeface="Symbol" panose="05050102010706020507" pitchFamily="18" charset="2"/>
              </a:rPr>
              <a:t></a:t>
            </a:r>
            <a:r>
              <a:rPr lang="ru-RU" b="1" i="1" baseline="-25000" dirty="0">
                <a:solidFill>
                  <a:srgbClr val="000066"/>
                </a:solidFill>
              </a:rPr>
              <a:t>х</a:t>
            </a:r>
            <a:r>
              <a:rPr lang="en-US" b="1" i="1" baseline="-25000" dirty="0">
                <a:solidFill>
                  <a:srgbClr val="000066"/>
                </a:solidFill>
              </a:rPr>
              <a:t>,</a:t>
            </a:r>
            <a:r>
              <a:rPr lang="ru-RU" b="1" i="1" baseline="-25000" dirty="0">
                <a:solidFill>
                  <a:srgbClr val="000066"/>
                </a:solidFill>
              </a:rPr>
              <a:t>у</a:t>
            </a:r>
            <a:r>
              <a:rPr lang="en-US" b="1" baseline="-25000" dirty="0">
                <a:solidFill>
                  <a:srgbClr val="000066"/>
                </a:solidFill>
              </a:rPr>
              <a:t>12</a:t>
            </a:r>
            <a:r>
              <a:rPr lang="en-US" b="1" dirty="0">
                <a:solidFill>
                  <a:srgbClr val="000066"/>
                </a:solidFill>
              </a:rPr>
              <a:t> monotonically decreases, 	</a:t>
            </a:r>
          </a:p>
          <a:p>
            <a:pPr indent="252000">
              <a:lnSpc>
                <a:spcPct val="114000"/>
              </a:lnSpc>
            </a:pPr>
            <a:r>
              <a:rPr lang="en-US" b="1" dirty="0">
                <a:solidFill>
                  <a:srgbClr val="000066"/>
                </a:solidFill>
              </a:rPr>
              <a:t>being 0.913 at </a:t>
            </a:r>
            <a:r>
              <a:rPr lang="ru-RU" b="1" i="1" dirty="0">
                <a:solidFill>
                  <a:srgbClr val="000066"/>
                </a:solidFill>
                <a:sym typeface="Symbol" panose="05050102010706020507" pitchFamily="18" charset="2"/>
              </a:rPr>
              <a:t></a:t>
            </a:r>
            <a:r>
              <a:rPr lang="en-US" b="1" dirty="0">
                <a:solidFill>
                  <a:srgbClr val="000066"/>
                </a:solidFill>
              </a:rPr>
              <a:t> = 1 and 0.554 at </a:t>
            </a:r>
            <a:r>
              <a:rPr lang="ru-RU" b="1" i="1" dirty="0">
                <a:solidFill>
                  <a:srgbClr val="000066"/>
                </a:solidFill>
                <a:sym typeface="Symbol" panose="05050102010706020507" pitchFamily="18" charset="2"/>
              </a:rPr>
              <a:t></a:t>
            </a:r>
            <a:r>
              <a:rPr lang="en-US" b="1" dirty="0">
                <a:solidFill>
                  <a:srgbClr val="000066"/>
                </a:solidFill>
              </a:rPr>
              <a:t> = 5.</a:t>
            </a:r>
          </a:p>
          <a:p>
            <a:pPr indent="252000">
              <a:lnSpc>
                <a:spcPct val="114000"/>
              </a:lnSpc>
            </a:pPr>
            <a:endParaRPr lang="en-US" sz="800" b="1" dirty="0">
              <a:solidFill>
                <a:srgbClr val="000066"/>
              </a:solidFill>
            </a:endParaRPr>
          </a:p>
          <a:p>
            <a:pPr>
              <a:lnSpc>
                <a:spcPct val="114000"/>
              </a:lnSpc>
            </a:pPr>
            <a:endParaRPr lang="ru-RU" sz="800" b="1" dirty="0">
              <a:solidFill>
                <a:srgbClr val="000066"/>
              </a:solidFill>
            </a:endParaRPr>
          </a:p>
          <a:p>
            <a:pPr indent="252000">
              <a:lnSpc>
                <a:spcPct val="114000"/>
              </a:lnSpc>
            </a:pPr>
            <a:r>
              <a:rPr lang="en-US" sz="2000" b="1" dirty="0">
                <a:solidFill>
                  <a:srgbClr val="000066"/>
                </a:solidFill>
              </a:rPr>
              <a:t>Formulas (2.12), (2.13) differ from those could be found in the literature: </a:t>
            </a:r>
          </a:p>
          <a:p>
            <a:pPr indent="252000">
              <a:lnSpc>
                <a:spcPct val="114000"/>
              </a:lnSpc>
            </a:pPr>
            <a:r>
              <a:rPr lang="en-US" sz="2000" b="1" u="sng" dirty="0">
                <a:solidFill>
                  <a:srgbClr val="000066"/>
                </a:solidFill>
              </a:rPr>
              <a:t>they do not have the parameter </a:t>
            </a:r>
            <a:r>
              <a:rPr lang="ru-RU" sz="2000" b="1" u="sng" dirty="0">
                <a:solidFill>
                  <a:srgbClr val="000066"/>
                </a:solidFill>
                <a:sym typeface="Symbol" panose="05050102010706020507" pitchFamily="18" charset="2"/>
              </a:rPr>
              <a:t></a:t>
            </a:r>
            <a:r>
              <a:rPr lang="en-US" sz="2000" b="1" baseline="-25000" dirty="0">
                <a:solidFill>
                  <a:srgbClr val="000066"/>
                </a:solidFill>
              </a:rPr>
              <a:t>x12 </a:t>
            </a:r>
            <a:r>
              <a:rPr lang="en-US" sz="2000" b="1" dirty="0">
                <a:solidFill>
                  <a:srgbClr val="000066"/>
                </a:solidFill>
              </a:rPr>
              <a:t>.</a:t>
            </a:r>
          </a:p>
        </p:txBody>
      </p:sp>
      <p:sp>
        <p:nvSpPr>
          <p:cNvPr id="7" name="TextBox 6">
            <a:extLst>
              <a:ext uri="{FF2B5EF4-FFF2-40B4-BE49-F238E27FC236}">
                <a16:creationId xmlns:a16="http://schemas.microsoft.com/office/drawing/2014/main" id="{9762DAAC-1024-42AF-ABF5-E9F21163C660}"/>
              </a:ext>
            </a:extLst>
          </p:cNvPr>
          <p:cNvSpPr txBox="1"/>
          <p:nvPr/>
        </p:nvSpPr>
        <p:spPr>
          <a:xfrm>
            <a:off x="245097" y="2553458"/>
            <a:ext cx="8653806" cy="1995162"/>
          </a:xfrm>
          <a:prstGeom prst="rect">
            <a:avLst/>
          </a:prstGeom>
          <a:noFill/>
          <a:ln>
            <a:solidFill>
              <a:srgbClr val="0000CC"/>
            </a:solidFill>
          </a:ln>
        </p:spPr>
        <p:txBody>
          <a:bodyPr wrap="square" rtlCol="0">
            <a:spAutoFit/>
          </a:bodyPr>
          <a:lstStyle/>
          <a:p>
            <a:pPr indent="252000">
              <a:lnSpc>
                <a:spcPct val="114000"/>
              </a:lnSpc>
            </a:pPr>
            <a:r>
              <a:rPr lang="en-US" b="1" dirty="0">
                <a:solidFill>
                  <a:srgbClr val="000066"/>
                </a:solidFill>
              </a:rPr>
              <a:t>The beam–beam effect in the </a:t>
            </a:r>
            <a:r>
              <a:rPr lang="en-US" b="1" i="1" dirty="0">
                <a:solidFill>
                  <a:srgbClr val="000066"/>
                </a:solidFill>
              </a:rPr>
              <a:t>collision of a particle with a coasting beam </a:t>
            </a:r>
            <a:r>
              <a:rPr lang="en-US" b="1" dirty="0">
                <a:solidFill>
                  <a:srgbClr val="000066"/>
                </a:solidFill>
              </a:rPr>
              <a:t>is described</a:t>
            </a:r>
          </a:p>
          <a:p>
            <a:pPr indent="252000">
              <a:lnSpc>
                <a:spcPct val="114000"/>
              </a:lnSpc>
            </a:pPr>
            <a:r>
              <a:rPr lang="en-US" b="1" dirty="0">
                <a:solidFill>
                  <a:srgbClr val="000066"/>
                </a:solidFill>
              </a:rPr>
              <a:t>by expressions (2.12) and (2.13), in which the bunch length </a:t>
            </a:r>
            <a:r>
              <a:rPr lang="ru-RU" b="1" i="1" dirty="0">
                <a:solidFill>
                  <a:srgbClr val="000066"/>
                </a:solidFill>
                <a:sym typeface="Symbol" panose="05050102010706020507" pitchFamily="18" charset="2"/>
              </a:rPr>
              <a:t></a:t>
            </a:r>
            <a:r>
              <a:rPr lang="en-US" b="1" baseline="-25000" dirty="0">
                <a:solidFill>
                  <a:srgbClr val="000066"/>
                </a:solidFill>
              </a:rPr>
              <a:t>s</a:t>
            </a:r>
            <a:r>
              <a:rPr lang="en-US" b="1" dirty="0">
                <a:solidFill>
                  <a:srgbClr val="000066"/>
                </a:solidFill>
              </a:rPr>
              <a:t> is taken to be equal to</a:t>
            </a:r>
          </a:p>
          <a:p>
            <a:pPr indent="252000">
              <a:lnSpc>
                <a:spcPct val="114000"/>
              </a:lnSpc>
            </a:pPr>
            <a:r>
              <a:rPr lang="en-US" b="1" dirty="0">
                <a:solidFill>
                  <a:srgbClr val="000066"/>
                </a:solidFill>
              </a:rPr>
              <a:t>the ring circumference </a:t>
            </a:r>
            <a:r>
              <a:rPr lang="en-US" b="1" i="1" dirty="0" err="1">
                <a:solidFill>
                  <a:srgbClr val="000066"/>
                </a:solidFill>
              </a:rPr>
              <a:t>C</a:t>
            </a:r>
            <a:r>
              <a:rPr lang="en-US" b="1" i="1" baseline="-25000" dirty="0" err="1">
                <a:solidFill>
                  <a:srgbClr val="000066"/>
                </a:solidFill>
              </a:rPr>
              <a:t>Ring</a:t>
            </a:r>
            <a:r>
              <a:rPr lang="en-US" b="1" dirty="0">
                <a:solidFill>
                  <a:srgbClr val="000066"/>
                </a:solidFill>
              </a:rPr>
              <a:t> (see section 3.2).</a:t>
            </a:r>
          </a:p>
          <a:p>
            <a:pPr indent="252000">
              <a:lnSpc>
                <a:spcPct val="114000"/>
              </a:lnSpc>
            </a:pPr>
            <a:endParaRPr lang="en-US" b="1" dirty="0">
              <a:solidFill>
                <a:srgbClr val="000066"/>
              </a:solidFill>
            </a:endParaRPr>
          </a:p>
          <a:p>
            <a:pPr indent="252000">
              <a:lnSpc>
                <a:spcPct val="114000"/>
              </a:lnSpc>
            </a:pPr>
            <a:r>
              <a:rPr lang="en-US" b="1" dirty="0">
                <a:solidFill>
                  <a:srgbClr val="000066"/>
                </a:solidFill>
              </a:rPr>
              <a:t>Note that the </a:t>
            </a:r>
            <a:r>
              <a:rPr lang="en-US" b="1" dirty="0" err="1">
                <a:solidFill>
                  <a:srgbClr val="000066"/>
                </a:solidFill>
              </a:rPr>
              <a:t>betatron</a:t>
            </a:r>
            <a:r>
              <a:rPr lang="en-US" b="1" dirty="0">
                <a:solidFill>
                  <a:srgbClr val="000066"/>
                </a:solidFill>
              </a:rPr>
              <a:t> tune shifts </a:t>
            </a:r>
            <a:r>
              <a:rPr lang="ru-RU" b="1" i="1" dirty="0">
                <a:solidFill>
                  <a:srgbClr val="000066"/>
                </a:solidFill>
                <a:latin typeface="Times New Roman" panose="02020603050405020304" pitchFamily="18" charset="0"/>
                <a:cs typeface="Times New Roman" panose="02020603050405020304" pitchFamily="18" charset="0"/>
              </a:rPr>
              <a:t>Δ</a:t>
            </a:r>
            <a:r>
              <a:rPr lang="en-US" b="1" i="1" dirty="0">
                <a:solidFill>
                  <a:srgbClr val="000066"/>
                </a:solidFill>
                <a:latin typeface="Times New Roman" panose="02020603050405020304" pitchFamily="18" charset="0"/>
                <a:cs typeface="Times New Roman" panose="02020603050405020304" pitchFamily="18" charset="0"/>
              </a:rPr>
              <a:t>q</a:t>
            </a:r>
            <a:r>
              <a:rPr lang="en-US" b="1" dirty="0">
                <a:solidFill>
                  <a:srgbClr val="000066"/>
                </a:solidFill>
              </a:rPr>
              <a:t> and </a:t>
            </a:r>
            <a:r>
              <a:rPr lang="ru-RU" b="1" i="1" dirty="0">
                <a:solidFill>
                  <a:srgbClr val="000066"/>
                </a:solidFill>
                <a:latin typeface="Times New Roman" panose="02020603050405020304" pitchFamily="18" charset="0"/>
                <a:cs typeface="Times New Roman" panose="02020603050405020304" pitchFamily="18" charset="0"/>
              </a:rPr>
              <a:t>ξ</a:t>
            </a:r>
            <a:r>
              <a:rPr lang="ru-RU" b="1" dirty="0">
                <a:solidFill>
                  <a:srgbClr val="000066"/>
                </a:solidFill>
              </a:rPr>
              <a:t> </a:t>
            </a:r>
            <a:r>
              <a:rPr lang="en-US" b="1" dirty="0">
                <a:solidFill>
                  <a:srgbClr val="000066"/>
                </a:solidFill>
              </a:rPr>
              <a:t>depend on the particle energy through </a:t>
            </a:r>
          </a:p>
          <a:p>
            <a:pPr indent="252000">
              <a:lnSpc>
                <a:spcPct val="114000"/>
              </a:lnSpc>
            </a:pPr>
            <a:r>
              <a:rPr lang="en-US" b="1" dirty="0">
                <a:solidFill>
                  <a:srgbClr val="000066"/>
                </a:solidFill>
              </a:rPr>
              <a:t>the Lorentz factors </a:t>
            </a:r>
            <a:r>
              <a:rPr lang="ru-RU" sz="2000" b="1" i="1" dirty="0">
                <a:solidFill>
                  <a:srgbClr val="000066"/>
                </a:solidFill>
                <a:latin typeface="Times New Roman" panose="02020603050405020304" pitchFamily="18" charset="0"/>
                <a:cs typeface="Times New Roman" panose="02020603050405020304" pitchFamily="18" charset="0"/>
              </a:rPr>
              <a:t>β</a:t>
            </a:r>
            <a:r>
              <a:rPr lang="ru-RU" b="1" dirty="0">
                <a:solidFill>
                  <a:srgbClr val="000066"/>
                </a:solidFill>
              </a:rPr>
              <a:t> </a:t>
            </a:r>
            <a:r>
              <a:rPr lang="en-US" b="1" dirty="0">
                <a:solidFill>
                  <a:srgbClr val="000066"/>
                </a:solidFill>
              </a:rPr>
              <a:t>and </a:t>
            </a:r>
            <a:r>
              <a:rPr lang="ru-RU" sz="2000" b="1" i="1" dirty="0">
                <a:solidFill>
                  <a:srgbClr val="000066"/>
                </a:solidFill>
                <a:latin typeface="Times New Roman" panose="02020603050405020304" pitchFamily="18" charset="0"/>
                <a:cs typeface="Times New Roman" panose="02020603050405020304" pitchFamily="18" charset="0"/>
              </a:rPr>
              <a:t>γ</a:t>
            </a:r>
            <a:r>
              <a:rPr lang="en-US" b="1" dirty="0">
                <a:solidFill>
                  <a:srgbClr val="000066"/>
                </a:solidFill>
              </a:rPr>
              <a:t>.</a:t>
            </a:r>
            <a:endParaRPr lang="ru-RU" b="1" dirty="0">
              <a:solidFill>
                <a:srgbClr val="000066"/>
              </a:solidFill>
            </a:endParaRPr>
          </a:p>
        </p:txBody>
      </p:sp>
      <p:sp>
        <p:nvSpPr>
          <p:cNvPr id="8" name="TextBox 7">
            <a:extLst>
              <a:ext uri="{FF2B5EF4-FFF2-40B4-BE49-F238E27FC236}">
                <a16:creationId xmlns:a16="http://schemas.microsoft.com/office/drawing/2014/main" id="{DE699C75-A9C5-4538-B78E-3890E15986B1}"/>
              </a:ext>
            </a:extLst>
          </p:cNvPr>
          <p:cNvSpPr txBox="1"/>
          <p:nvPr/>
        </p:nvSpPr>
        <p:spPr>
          <a:xfrm>
            <a:off x="245097" y="4793144"/>
            <a:ext cx="8653806" cy="1758495"/>
          </a:xfrm>
          <a:prstGeom prst="rect">
            <a:avLst/>
          </a:prstGeom>
          <a:noFill/>
          <a:ln>
            <a:solidFill>
              <a:srgbClr val="0000CC"/>
            </a:solidFill>
          </a:ln>
        </p:spPr>
        <p:txBody>
          <a:bodyPr wrap="square" rtlCol="0">
            <a:spAutoFit/>
          </a:bodyPr>
          <a:lstStyle/>
          <a:p>
            <a:pPr indent="252000" algn="ctr">
              <a:lnSpc>
                <a:spcPct val="114000"/>
              </a:lnSpc>
            </a:pPr>
            <a:r>
              <a:rPr lang="en-US" sz="2400" b="1" dirty="0">
                <a:solidFill>
                  <a:srgbClr val="000066"/>
                </a:solidFill>
              </a:rPr>
              <a:t>3. Optimization of the Collider Luminosity</a:t>
            </a:r>
          </a:p>
          <a:p>
            <a:pPr indent="252000">
              <a:lnSpc>
                <a:spcPct val="114000"/>
              </a:lnSpc>
            </a:pPr>
            <a:r>
              <a:rPr lang="en-US" b="1" dirty="0">
                <a:solidFill>
                  <a:srgbClr val="000066"/>
                </a:solidFill>
              </a:rPr>
              <a:t>Now we can start consideration of optimal parameter values choice. As it was said in</a:t>
            </a:r>
          </a:p>
          <a:p>
            <a:pPr indent="252000">
              <a:lnSpc>
                <a:spcPct val="114000"/>
              </a:lnSpc>
            </a:pPr>
            <a:r>
              <a:rPr lang="en-US" b="1" dirty="0">
                <a:solidFill>
                  <a:srgbClr val="000066"/>
                </a:solidFill>
              </a:rPr>
              <a:t>The Introduction, the most severe restrictions of beam intensity and, as consequence,</a:t>
            </a:r>
          </a:p>
          <a:p>
            <a:pPr indent="252000">
              <a:lnSpc>
                <a:spcPct val="114000"/>
              </a:lnSpc>
            </a:pPr>
            <a:r>
              <a:rPr lang="en-US" b="1" dirty="0">
                <a:solidFill>
                  <a:srgbClr val="000066"/>
                </a:solidFill>
              </a:rPr>
              <a:t>the collider luminosity, are </a:t>
            </a:r>
            <a:r>
              <a:rPr lang="en-US" b="1" dirty="0" err="1">
                <a:solidFill>
                  <a:srgbClr val="FF0000"/>
                </a:solidFill>
              </a:rPr>
              <a:t>Laslett</a:t>
            </a:r>
            <a:r>
              <a:rPr lang="en-US" b="1" dirty="0">
                <a:solidFill>
                  <a:srgbClr val="000066"/>
                </a:solidFill>
              </a:rPr>
              <a:t> and </a:t>
            </a:r>
            <a:r>
              <a:rPr lang="en-US" b="1" dirty="0">
                <a:solidFill>
                  <a:srgbClr val="FF0000"/>
                </a:solidFill>
              </a:rPr>
              <a:t>beam-beam effects</a:t>
            </a:r>
            <a:r>
              <a:rPr lang="en-US" b="1" dirty="0">
                <a:solidFill>
                  <a:srgbClr val="000066"/>
                </a:solidFill>
              </a:rPr>
              <a:t>. Therefore, our choice of</a:t>
            </a:r>
          </a:p>
          <a:p>
            <a:pPr indent="252000">
              <a:lnSpc>
                <a:spcPct val="114000"/>
              </a:lnSpc>
            </a:pPr>
            <a:r>
              <a:rPr lang="en-US" b="1" dirty="0">
                <a:solidFill>
                  <a:srgbClr val="000066"/>
                </a:solidFill>
              </a:rPr>
              <a:t>Parameter values will be based on</a:t>
            </a:r>
            <a:r>
              <a:rPr lang="ru-RU" b="1" dirty="0">
                <a:solidFill>
                  <a:srgbClr val="000066"/>
                </a:solidFill>
              </a:rPr>
              <a:t> </a:t>
            </a:r>
            <a:r>
              <a:rPr lang="en-US" b="1" dirty="0">
                <a:solidFill>
                  <a:srgbClr val="000066"/>
                </a:solidFill>
              </a:rPr>
              <a:t>these two criteria, i.e.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q</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 </a:t>
            </a:r>
            <a:r>
              <a:rPr lang="en-US" b="1" dirty="0">
                <a:solidFill>
                  <a:srgbClr val="000066"/>
                </a:solidFill>
                <a:cs typeface="Times New Roman" panose="02020603050405020304" pitchFamily="18" charset="0"/>
                <a:sym typeface="Symbol" panose="05050102010706020507" pitchFamily="18" charset="2"/>
              </a:rPr>
              <a:t>and</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b="1" dirty="0">
                <a:solidFill>
                  <a:srgbClr val="000066"/>
                </a:solidFill>
                <a:latin typeface="Times New Roman" panose="02020603050405020304" pitchFamily="18" charset="0"/>
                <a:cs typeface="Times New Roman" panose="02020603050405020304" pitchFamily="18" charset="0"/>
                <a:sym typeface="Symbol" panose="05050102010706020507" pitchFamily="18" charset="2"/>
              </a:rPr>
              <a:t> </a:t>
            </a:r>
            <a:r>
              <a:rPr lang="en-US" b="1" dirty="0">
                <a:solidFill>
                  <a:srgbClr val="000066"/>
                </a:solidFill>
                <a:cs typeface="Times New Roman" panose="02020603050405020304" pitchFamily="18" charset="0"/>
                <a:sym typeface="Symbol" panose="05050102010706020507" pitchFamily="18" charset="2"/>
              </a:rPr>
              <a:t>parameters</a:t>
            </a:r>
            <a:r>
              <a:rPr lang="en-US" b="1" dirty="0">
                <a:solidFill>
                  <a:srgbClr val="000066"/>
                </a:solidFill>
              </a:rPr>
              <a:t>.</a:t>
            </a:r>
          </a:p>
        </p:txBody>
      </p:sp>
    </p:spTree>
    <p:extLst>
      <p:ext uri="{BB962C8B-B14F-4D97-AF65-F5344CB8AC3E}">
        <p14:creationId xmlns:p14="http://schemas.microsoft.com/office/powerpoint/2010/main" val="38255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6031</TotalTime>
  <Words>3213</Words>
  <Application>Microsoft Office PowerPoint</Application>
  <PresentationFormat>Экран (4:3)</PresentationFormat>
  <Paragraphs>273</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Bookman Old Style</vt:lpstr>
      <vt:lpstr>Calibri</vt:lpstr>
      <vt:lpstr>Calibri Light</vt:lpstr>
      <vt:lpstr>Cambria Math</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Николаевич Мешков</dc:creator>
  <cp:lastModifiedBy>Игорь Николаевич Мешков</cp:lastModifiedBy>
  <cp:revision>360</cp:revision>
  <dcterms:created xsi:type="dcterms:W3CDTF">2019-07-07T15:15:18Z</dcterms:created>
  <dcterms:modified xsi:type="dcterms:W3CDTF">2019-10-31T07:59:03Z</dcterms:modified>
</cp:coreProperties>
</file>