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0" r:id="rId3"/>
    <p:sldId id="257" r:id="rId4"/>
    <p:sldId id="258" r:id="rId5"/>
    <p:sldId id="265" r:id="rId6"/>
    <p:sldId id="264" r:id="rId7"/>
    <p:sldId id="259" r:id="rId8"/>
    <p:sldId id="262" r:id="rId9"/>
    <p:sldId id="260" r:id="rId10"/>
    <p:sldId id="261" r:id="rId11"/>
    <p:sldId id="263" r:id="rId12"/>
    <p:sldId id="275" r:id="rId13"/>
    <p:sldId id="281" r:id="rId14"/>
    <p:sldId id="267" r:id="rId15"/>
    <p:sldId id="283" r:id="rId16"/>
    <p:sldId id="276" r:id="rId17"/>
    <p:sldId id="277" r:id="rId18"/>
    <p:sldId id="279" r:id="rId19"/>
    <p:sldId id="266" r:id="rId20"/>
    <p:sldId id="269" r:id="rId21"/>
    <p:sldId id="282" r:id="rId22"/>
    <p:sldId id="270" r:id="rId23"/>
    <p:sldId id="272" r:id="rId24"/>
    <p:sldId id="273" r:id="rId25"/>
    <p:sldId id="271" r:id="rId26"/>
    <p:sldId id="274" r:id="rId27"/>
    <p:sldId id="285" r:id="rId28"/>
    <p:sldId id="284" r:id="rId29"/>
    <p:sldId id="278"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656" y="-3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BC64C-2BAF-4348-8CEA-AB59FA549318}" type="datetimeFigureOut">
              <a:rPr lang="ru-RU" smtClean="0"/>
              <a:pPr/>
              <a:t>31.10.2019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20E639-BF8D-43B9-8760-9CB41BC03CB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spas.fnal.gov/materials/19Knoxville/Knoxville-Electromagnetism.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ch.ebu.ch/docs/techreview/trev_273-heppinstall.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esearchgate.net/publication/3634776_RF_systems_for_RHIC"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Relativistic_Heavy_Ion_Collider"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hlinkClick r:id="rId3"/>
              </a:rPr>
              <a:t>https://uspas.fnal.gov/materials/19Knoxville/Knoxville-Electromagnetism.shtml</a:t>
            </a:r>
            <a:endParaRPr lang="en-US" dirty="0" smtClean="0"/>
          </a:p>
          <a:p>
            <a:endParaRPr lang="ru-RU" dirty="0"/>
          </a:p>
        </p:txBody>
      </p:sp>
      <p:sp>
        <p:nvSpPr>
          <p:cNvPr id="4" name="Номер слайда 3"/>
          <p:cNvSpPr>
            <a:spLocks noGrp="1"/>
          </p:cNvSpPr>
          <p:nvPr>
            <p:ph type="sldNum" sz="quarter" idx="10"/>
          </p:nvPr>
        </p:nvSpPr>
        <p:spPr/>
        <p:txBody>
          <a:bodyPr/>
          <a:lstStyle/>
          <a:p>
            <a:fld id="{6720E639-BF8D-43B9-8760-9CB41BC03CB1}"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https://tech.ebu.ch/docs/techreview/trev_273-heppinstall.pdf</a:t>
            </a:r>
            <a:endParaRPr lang="ru-RU" sz="1200" dirty="0" smtClean="0"/>
          </a:p>
          <a:p>
            <a:endParaRPr lang="ru-RU" dirty="0"/>
          </a:p>
        </p:txBody>
      </p:sp>
      <p:sp>
        <p:nvSpPr>
          <p:cNvPr id="4" name="Номер слайда 3"/>
          <p:cNvSpPr>
            <a:spLocks noGrp="1"/>
          </p:cNvSpPr>
          <p:nvPr>
            <p:ph type="sldNum" sz="quarter" idx="10"/>
          </p:nvPr>
        </p:nvSpPr>
        <p:spPr/>
        <p:txBody>
          <a:bodyPr/>
          <a:lstStyle/>
          <a:p>
            <a:fld id="{6720E639-BF8D-43B9-8760-9CB41BC03CB1}" type="slidenum">
              <a:rPr lang="ru-RU" smtClean="0"/>
              <a:pPr/>
              <a:t>12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hlinkClick r:id="rId3"/>
              </a:rPr>
              <a:t>https://www.researchgate.net/publication/3634776_RF_systems_for_RHIC</a:t>
            </a:r>
            <a:endParaRPr lang="ru-RU" sz="1200" dirty="0" smtClean="0"/>
          </a:p>
          <a:p>
            <a:endParaRPr lang="ru-RU" dirty="0"/>
          </a:p>
        </p:txBody>
      </p:sp>
      <p:sp>
        <p:nvSpPr>
          <p:cNvPr id="4" name="Номер слайда 3"/>
          <p:cNvSpPr>
            <a:spLocks noGrp="1"/>
          </p:cNvSpPr>
          <p:nvPr>
            <p:ph type="sldNum" sz="quarter" idx="10"/>
          </p:nvPr>
        </p:nvSpPr>
        <p:spPr/>
        <p:txBody>
          <a:bodyPr/>
          <a:lstStyle/>
          <a:p>
            <a:fld id="{6720E639-BF8D-43B9-8760-9CB41BC03CB1}" type="slidenum">
              <a:rPr lang="ru-RU" smtClean="0"/>
              <a:pPr/>
              <a:t>16</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720E639-BF8D-43B9-8760-9CB41BC03CB1}" type="slidenum">
              <a:rPr lang="ru-RU" smtClean="0"/>
              <a:pPr/>
              <a:t>17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mtClean="0">
                <a:hlinkClick r:id="rId3"/>
              </a:rPr>
              <a:t>https://en.wikipedia.org/wiki/Relativistic_Heavy_Ion_Collider</a:t>
            </a:r>
            <a:endParaRPr lang="ru-RU"/>
          </a:p>
        </p:txBody>
      </p:sp>
      <p:sp>
        <p:nvSpPr>
          <p:cNvPr id="4" name="Номер слайда 3"/>
          <p:cNvSpPr>
            <a:spLocks noGrp="1"/>
          </p:cNvSpPr>
          <p:nvPr>
            <p:ph type="sldNum" sz="quarter" idx="10"/>
          </p:nvPr>
        </p:nvSpPr>
        <p:spPr/>
        <p:txBody>
          <a:bodyPr/>
          <a:lstStyle/>
          <a:p>
            <a:fld id="{6720E639-BF8D-43B9-8760-9CB41BC03CB1}" type="slidenum">
              <a:rPr lang="ru-RU" smtClean="0"/>
              <a:pPr/>
              <a:t>26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982FA66-A3DE-41DD-B275-7EA49AC97FD1}" type="datetimeFigureOut">
              <a:rPr lang="ru-RU" smtClean="0"/>
              <a:pPr/>
              <a:t>31.10.2019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82FA66-A3DE-41DD-B275-7EA49AC97FD1}" type="datetimeFigureOut">
              <a:rPr lang="ru-RU" smtClean="0"/>
              <a:pPr/>
              <a:t>31.10.2019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82FA66-A3DE-41DD-B275-7EA49AC97FD1}" type="datetimeFigureOut">
              <a:rPr lang="ru-RU" smtClean="0"/>
              <a:pPr/>
              <a:t>31.10.2019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82FA66-A3DE-41DD-B275-7EA49AC97FD1}" type="datetimeFigureOut">
              <a:rPr lang="ru-RU" smtClean="0"/>
              <a:pPr/>
              <a:t>31.10.2019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982FA66-A3DE-41DD-B275-7EA49AC97FD1}" type="datetimeFigureOut">
              <a:rPr lang="ru-RU" smtClean="0"/>
              <a:pPr/>
              <a:t>31.10.2019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982FA66-A3DE-41DD-B275-7EA49AC97FD1}" type="datetimeFigureOut">
              <a:rPr lang="ru-RU" smtClean="0"/>
              <a:pPr/>
              <a:t>31.10.2019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982FA66-A3DE-41DD-B275-7EA49AC97FD1}" type="datetimeFigureOut">
              <a:rPr lang="ru-RU" smtClean="0"/>
              <a:pPr/>
              <a:t>31.10.2019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982FA66-A3DE-41DD-B275-7EA49AC97FD1}" type="datetimeFigureOut">
              <a:rPr lang="ru-RU" smtClean="0"/>
              <a:pPr/>
              <a:t>31.10.2019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82FA66-A3DE-41DD-B275-7EA49AC97FD1}" type="datetimeFigureOut">
              <a:rPr lang="ru-RU" smtClean="0"/>
              <a:pPr/>
              <a:t>31.10.2019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82FA66-A3DE-41DD-B275-7EA49AC97FD1}" type="datetimeFigureOut">
              <a:rPr lang="ru-RU" smtClean="0"/>
              <a:pPr/>
              <a:t>31.10.2019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82FA66-A3DE-41DD-B275-7EA49AC97FD1}" type="datetimeFigureOut">
              <a:rPr lang="ru-RU" smtClean="0"/>
              <a:pPr/>
              <a:t>31.10.2019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7C6C00-AAD6-4EA1-8E23-FF28263EB15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2FA66-A3DE-41DD-B275-7EA49AC97FD1}" type="datetimeFigureOut">
              <a:rPr lang="ru-RU" smtClean="0"/>
              <a:pPr/>
              <a:t>31.10.2019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C6C00-AAD6-4EA1-8E23-FF28263EB15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researchgate.net/publication/3634776_RF_systems_for_RHIC" TargetMode="Externa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nica.jinr.ru/ru/complex.php"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76672"/>
            <a:ext cx="2624436" cy="553998"/>
          </a:xfrm>
          <a:prstGeom prst="rect">
            <a:avLst/>
          </a:prstGeom>
          <a:noFill/>
        </p:spPr>
        <p:txBody>
          <a:bodyPr wrap="none" rtlCol="0">
            <a:spAutoFit/>
          </a:bodyPr>
          <a:lstStyle/>
          <a:p>
            <a:r>
              <a:rPr lang="en-US" sz="3000" b="1" dirty="0" smtClean="0">
                <a:solidFill>
                  <a:srgbClr val="7030A0"/>
                </a:solidFill>
                <a:latin typeface="Arial Black" pitchFamily="34" charset="0"/>
                <a:cs typeface="Vani" pitchFamily="34" charset="0"/>
              </a:rPr>
              <a:t>RF systems</a:t>
            </a:r>
            <a:endParaRPr lang="ru-RU" sz="3000" b="1" dirty="0">
              <a:solidFill>
                <a:srgbClr val="7030A0"/>
              </a:solidFill>
              <a:latin typeface="Arial Black" pitchFamily="34" charset="0"/>
              <a:cs typeface="Vani" pitchFamily="34" charset="0"/>
            </a:endParaRPr>
          </a:p>
        </p:txBody>
      </p:sp>
      <p:sp>
        <p:nvSpPr>
          <p:cNvPr id="5" name="Прямоугольник 4"/>
          <p:cNvSpPr/>
          <p:nvPr/>
        </p:nvSpPr>
        <p:spPr>
          <a:xfrm>
            <a:off x="5436096" y="4221088"/>
            <a:ext cx="3240360" cy="1754326"/>
          </a:xfrm>
          <a:prstGeom prst="rect">
            <a:avLst/>
          </a:prstGeom>
        </p:spPr>
        <p:txBody>
          <a:bodyPr wrap="square">
            <a:spAutoFit/>
          </a:bodyPr>
          <a:lstStyle/>
          <a:p>
            <a:r>
              <a:rPr lang="en-US" b="1" dirty="0" smtClean="0"/>
              <a:t>Joint </a:t>
            </a:r>
            <a:r>
              <a:rPr lang="en-US" b="1" i="1" dirty="0" smtClean="0"/>
              <a:t>US-CERN-Japan-Russia </a:t>
            </a:r>
          </a:p>
          <a:p>
            <a:r>
              <a:rPr lang="en-US" b="1" dirty="0" smtClean="0"/>
              <a:t>International </a:t>
            </a:r>
            <a:r>
              <a:rPr lang="en-US" b="1" dirty="0"/>
              <a:t>Accelerator </a:t>
            </a:r>
            <a:r>
              <a:rPr lang="en-US" b="1" dirty="0" smtClean="0"/>
              <a:t>School</a:t>
            </a:r>
          </a:p>
          <a:p>
            <a:endParaRPr lang="en-US" dirty="0" smtClean="0"/>
          </a:p>
          <a:p>
            <a:r>
              <a:rPr lang="en-US" dirty="0" err="1" smtClean="0"/>
              <a:t>Dubna</a:t>
            </a:r>
            <a:endParaRPr lang="en-US" b="1" dirty="0"/>
          </a:p>
          <a:p>
            <a:r>
              <a:rPr lang="en-US" dirty="0" smtClean="0"/>
              <a:t>1 November </a:t>
            </a:r>
            <a:r>
              <a:rPr lang="en-US" dirty="0" smtClean="0"/>
              <a:t>2019 </a:t>
            </a:r>
          </a:p>
          <a:p>
            <a:endParaRPr lang="en-US" b="1" dirty="0"/>
          </a:p>
        </p:txBody>
      </p:sp>
      <p:sp>
        <p:nvSpPr>
          <p:cNvPr id="6" name="Прямоугольник 5"/>
          <p:cNvSpPr/>
          <p:nvPr/>
        </p:nvSpPr>
        <p:spPr>
          <a:xfrm>
            <a:off x="539552" y="1628800"/>
            <a:ext cx="4526304" cy="1292662"/>
          </a:xfrm>
          <a:prstGeom prst="rect">
            <a:avLst/>
          </a:prstGeom>
        </p:spPr>
        <p:txBody>
          <a:bodyPr wrap="none">
            <a:spAutoFit/>
          </a:bodyPr>
          <a:lstStyle/>
          <a:p>
            <a:r>
              <a:rPr lang="en-US" sz="2400" b="1" dirty="0" smtClean="0"/>
              <a:t>Dr. Michael Lalayan</a:t>
            </a:r>
          </a:p>
          <a:p>
            <a:endParaRPr lang="en-US" b="1" dirty="0"/>
          </a:p>
          <a:p>
            <a:r>
              <a:rPr lang="en-US" b="1" dirty="0" smtClean="0"/>
              <a:t>National Research Nuclear University - </a:t>
            </a:r>
            <a:r>
              <a:rPr lang="en-US" b="1" dirty="0" err="1" smtClean="0"/>
              <a:t>MEPhI</a:t>
            </a:r>
            <a:endParaRPr lang="en-US" b="1" dirty="0" smtClean="0"/>
          </a:p>
          <a:p>
            <a:endParaRPr lang="ru-RU" dirty="0"/>
          </a:p>
        </p:txBody>
      </p:sp>
      <p:pic>
        <p:nvPicPr>
          <p:cNvPr id="7" name="Picture 22" descr="Картинки по запросу mephi"/>
          <p:cNvPicPr>
            <a:picLocks noChangeAspect="1" noChangeArrowheads="1"/>
          </p:cNvPicPr>
          <p:nvPr/>
        </p:nvPicPr>
        <p:blipFill>
          <a:blip r:embed="rId3" cstate="print"/>
          <a:srcRect/>
          <a:stretch>
            <a:fillRect/>
          </a:stretch>
        </p:blipFill>
        <p:spPr bwMode="auto">
          <a:xfrm>
            <a:off x="1763688" y="2996952"/>
            <a:ext cx="1080120" cy="1098615"/>
          </a:xfrm>
          <a:prstGeom prst="rect">
            <a:avLst/>
          </a:prstGeom>
          <a:noFill/>
          <a:ln w="9525">
            <a:noFill/>
            <a:miter lim="800000"/>
            <a:headEnd/>
            <a:tailEnd/>
          </a:ln>
        </p:spPr>
      </p:pic>
      <p:sp>
        <p:nvSpPr>
          <p:cNvPr id="8" name="Прямоугольник 7"/>
          <p:cNvSpPr/>
          <p:nvPr/>
        </p:nvSpPr>
        <p:spPr>
          <a:xfrm>
            <a:off x="0" y="6611779"/>
            <a:ext cx="436338" cy="246221"/>
          </a:xfrm>
          <a:prstGeom prst="rect">
            <a:avLst/>
          </a:prstGeom>
        </p:spPr>
        <p:txBody>
          <a:bodyPr wrap="none">
            <a:spAutoFit/>
          </a:bodyPr>
          <a:lstStyle/>
          <a:p>
            <a:r>
              <a:rPr lang="en-US" sz="1000" b="1" dirty="0" smtClean="0"/>
              <a:t>1/29</a:t>
            </a:r>
            <a:endParaRPr lang="ru-RU" sz="1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899592" y="1196752"/>
            <a:ext cx="3816424" cy="2567146"/>
          </a:xfrm>
          <a:prstGeom prst="rect">
            <a:avLst/>
          </a:prstGeom>
          <a:noFill/>
          <a:ln w="9525">
            <a:noFill/>
            <a:miter lim="800000"/>
            <a:headEnd/>
            <a:tailEnd/>
          </a:ln>
        </p:spPr>
      </p:pic>
      <p:sp>
        <p:nvSpPr>
          <p:cNvPr id="3" name="Прямоугольник 2"/>
          <p:cNvSpPr/>
          <p:nvPr/>
        </p:nvSpPr>
        <p:spPr>
          <a:xfrm>
            <a:off x="4932040" y="1412776"/>
            <a:ext cx="3960440" cy="1200329"/>
          </a:xfrm>
          <a:prstGeom prst="rect">
            <a:avLst/>
          </a:prstGeom>
        </p:spPr>
        <p:txBody>
          <a:bodyPr wrap="square">
            <a:spAutoFit/>
          </a:bodyPr>
          <a:lstStyle/>
          <a:p>
            <a:r>
              <a:rPr lang="en-US" dirty="0" smtClean="0"/>
              <a:t>TOSHIBA E3736 Multi(6)-beam </a:t>
            </a:r>
            <a:r>
              <a:rPr lang="en-US" dirty="0" smtClean="0"/>
              <a:t>klystron:</a:t>
            </a:r>
          </a:p>
          <a:p>
            <a:endParaRPr lang="ru-RU" dirty="0" smtClean="0"/>
          </a:p>
          <a:p>
            <a:r>
              <a:rPr lang="en-US" dirty="0" smtClean="0"/>
              <a:t>output </a:t>
            </a:r>
            <a:r>
              <a:rPr lang="en-US" dirty="0"/>
              <a:t>power vs. RF drive power </a:t>
            </a:r>
            <a:r>
              <a:rPr lang="en-US" dirty="0" smtClean="0"/>
              <a:t>at 1300 </a:t>
            </a:r>
            <a:r>
              <a:rPr lang="en-US" dirty="0" err="1"/>
              <a:t>MHz</a:t>
            </a:r>
            <a:r>
              <a:rPr lang="en-US" dirty="0" err="1" smtClean="0"/>
              <a:t>.</a:t>
            </a:r>
            <a:r>
              <a:rPr lang="en-US" dirty="0" smtClean="0"/>
              <a:t> </a:t>
            </a:r>
          </a:p>
        </p:txBody>
      </p:sp>
      <p:sp>
        <p:nvSpPr>
          <p:cNvPr id="4" name="TextBox 3"/>
          <p:cNvSpPr txBox="1"/>
          <p:nvPr/>
        </p:nvSpPr>
        <p:spPr>
          <a:xfrm>
            <a:off x="683568" y="476672"/>
            <a:ext cx="3664401" cy="584775"/>
          </a:xfrm>
          <a:prstGeom prst="rect">
            <a:avLst/>
          </a:prstGeom>
          <a:noFill/>
        </p:spPr>
        <p:txBody>
          <a:bodyPr wrap="none" rtlCol="0">
            <a:spAutoFit/>
          </a:bodyPr>
          <a:lstStyle/>
          <a:p>
            <a:r>
              <a:rPr lang="en-US" sz="3200" b="1" dirty="0" smtClean="0">
                <a:solidFill>
                  <a:srgbClr val="7030A0"/>
                </a:solidFill>
              </a:rPr>
              <a:t>Klystron </a:t>
            </a:r>
            <a:r>
              <a:rPr lang="en-US" sz="3200" dirty="0" smtClean="0">
                <a:solidFill>
                  <a:srgbClr val="7030A0"/>
                </a:solidFill>
              </a:rPr>
              <a:t>–</a:t>
            </a:r>
            <a:r>
              <a:rPr lang="en-US" sz="3200" b="1" dirty="0" smtClean="0">
                <a:solidFill>
                  <a:srgbClr val="7030A0"/>
                </a:solidFill>
              </a:rPr>
              <a:t> </a:t>
            </a:r>
            <a:r>
              <a:rPr lang="en-US" sz="3200" dirty="0" smtClean="0">
                <a:solidFill>
                  <a:srgbClr val="7030A0"/>
                </a:solidFill>
              </a:rPr>
              <a:t>RF control</a:t>
            </a:r>
            <a:endParaRPr lang="ru-RU" sz="3000" dirty="0">
              <a:solidFill>
                <a:srgbClr val="7030A0"/>
              </a:solidFill>
              <a:latin typeface="Arial Black" pitchFamily="34" charset="0"/>
              <a:cs typeface="Van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899592" y="3841200"/>
            <a:ext cx="3816424" cy="2324104"/>
          </a:xfrm>
          <a:prstGeom prst="rect">
            <a:avLst/>
          </a:prstGeom>
          <a:noFill/>
          <a:ln w="9525">
            <a:noFill/>
            <a:miter lim="800000"/>
            <a:headEnd/>
            <a:tailEnd/>
          </a:ln>
        </p:spPr>
      </p:pic>
      <p:sp>
        <p:nvSpPr>
          <p:cNvPr id="6" name="Прямоугольник 5"/>
          <p:cNvSpPr/>
          <p:nvPr/>
        </p:nvSpPr>
        <p:spPr>
          <a:xfrm>
            <a:off x="5292080" y="4005064"/>
            <a:ext cx="3312368" cy="369332"/>
          </a:xfrm>
          <a:prstGeom prst="rect">
            <a:avLst/>
          </a:prstGeom>
        </p:spPr>
        <p:txBody>
          <a:bodyPr wrap="square">
            <a:spAutoFit/>
          </a:bodyPr>
          <a:lstStyle/>
          <a:p>
            <a:r>
              <a:rPr lang="en-US" dirty="0" smtClean="0"/>
              <a:t>output frequency response </a:t>
            </a:r>
          </a:p>
        </p:txBody>
      </p:sp>
      <p:sp>
        <p:nvSpPr>
          <p:cNvPr id="7" name="Прямоугольник 6"/>
          <p:cNvSpPr/>
          <p:nvPr/>
        </p:nvSpPr>
        <p:spPr>
          <a:xfrm>
            <a:off x="0" y="6611779"/>
            <a:ext cx="502061" cy="246221"/>
          </a:xfrm>
          <a:prstGeom prst="rect">
            <a:avLst/>
          </a:prstGeom>
        </p:spPr>
        <p:txBody>
          <a:bodyPr wrap="none">
            <a:spAutoFit/>
          </a:bodyPr>
          <a:lstStyle/>
          <a:p>
            <a:r>
              <a:rPr lang="en-US" sz="1000" b="1" dirty="0" smtClean="0"/>
              <a:t>10/29</a:t>
            </a:r>
            <a:endParaRPr lang="ru-RU" sz="1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3303212" cy="584775"/>
          </a:xfrm>
          <a:prstGeom prst="rect">
            <a:avLst/>
          </a:prstGeom>
          <a:noFill/>
        </p:spPr>
        <p:txBody>
          <a:bodyPr wrap="none" rtlCol="0">
            <a:spAutoFit/>
          </a:bodyPr>
          <a:lstStyle/>
          <a:p>
            <a:r>
              <a:rPr lang="en-US" sz="3200" b="1" dirty="0" smtClean="0">
                <a:solidFill>
                  <a:srgbClr val="7030A0"/>
                </a:solidFill>
              </a:rPr>
              <a:t>Klystron </a:t>
            </a:r>
            <a:r>
              <a:rPr lang="en-US" sz="2800" dirty="0" smtClean="0">
                <a:solidFill>
                  <a:srgbClr val="7030A0"/>
                </a:solidFill>
              </a:rPr>
              <a:t>– summary</a:t>
            </a:r>
            <a:endParaRPr lang="ru-RU" sz="3000" b="1" dirty="0">
              <a:solidFill>
                <a:srgbClr val="7030A0"/>
              </a:solidFill>
              <a:latin typeface="Arial Black" pitchFamily="34" charset="0"/>
              <a:cs typeface="Vani" pitchFamily="34" charset="0"/>
            </a:endParaRPr>
          </a:p>
        </p:txBody>
      </p:sp>
      <p:sp>
        <p:nvSpPr>
          <p:cNvPr id="3" name="Прямоугольник 2"/>
          <p:cNvSpPr/>
          <p:nvPr/>
        </p:nvSpPr>
        <p:spPr>
          <a:xfrm>
            <a:off x="962175" y="1402898"/>
            <a:ext cx="4257897" cy="4031873"/>
          </a:xfrm>
          <a:prstGeom prst="rect">
            <a:avLst/>
          </a:prstGeom>
        </p:spPr>
        <p:txBody>
          <a:bodyPr wrap="none">
            <a:spAutoFit/>
          </a:bodyPr>
          <a:lstStyle/>
          <a:p>
            <a:r>
              <a:rPr lang="en-US" sz="2200" b="1" dirty="0" smtClean="0"/>
              <a:t>Features</a:t>
            </a:r>
          </a:p>
          <a:p>
            <a:endParaRPr lang="en-US" b="1" dirty="0"/>
          </a:p>
          <a:p>
            <a:r>
              <a:rPr lang="en-US" b="1" dirty="0" smtClean="0">
                <a:solidFill>
                  <a:srgbClr val="00B050"/>
                </a:solidFill>
                <a:sym typeface="Wingdings 2"/>
              </a:rPr>
              <a:t> </a:t>
            </a:r>
            <a:r>
              <a:rPr lang="en-US" b="1" dirty="0" smtClean="0"/>
              <a:t>High stability (power, freq)</a:t>
            </a:r>
          </a:p>
          <a:p>
            <a:r>
              <a:rPr lang="en-US" b="1" dirty="0" smtClean="0">
                <a:solidFill>
                  <a:srgbClr val="00B050"/>
                </a:solidFill>
                <a:sym typeface="Wingdings 2"/>
              </a:rPr>
              <a:t> </a:t>
            </a:r>
            <a:r>
              <a:rPr lang="en-US" b="1" dirty="0" smtClean="0"/>
              <a:t>High gain </a:t>
            </a:r>
            <a:r>
              <a:rPr lang="en-US" dirty="0" smtClean="0"/>
              <a:t>~25...55dB</a:t>
            </a:r>
          </a:p>
          <a:p>
            <a:r>
              <a:rPr lang="en-US" b="1" dirty="0" smtClean="0">
                <a:solidFill>
                  <a:srgbClr val="00B050"/>
                </a:solidFill>
                <a:sym typeface="Wingdings 2"/>
              </a:rPr>
              <a:t> </a:t>
            </a:r>
            <a:r>
              <a:rPr lang="en-US" b="1" dirty="0" smtClean="0"/>
              <a:t>Different ways for RF control</a:t>
            </a:r>
          </a:p>
          <a:p>
            <a:endParaRPr lang="en-US" b="1" dirty="0" smtClean="0"/>
          </a:p>
          <a:p>
            <a:r>
              <a:rPr lang="en-US" b="1" dirty="0" smtClean="0"/>
              <a:t>Low frequency tuning range</a:t>
            </a:r>
            <a:r>
              <a:rPr lang="en-US" dirty="0" smtClean="0"/>
              <a:t> ~0.5 ... 5% typ.</a:t>
            </a:r>
          </a:p>
          <a:p>
            <a:r>
              <a:rPr lang="en-US" b="1" dirty="0" smtClean="0"/>
              <a:t>Average reliability</a:t>
            </a:r>
            <a:r>
              <a:rPr lang="en-US" dirty="0" smtClean="0"/>
              <a:t>, lifetime ~10K hours</a:t>
            </a:r>
          </a:p>
          <a:p>
            <a:endParaRPr lang="en-US" b="1" dirty="0" smtClean="0"/>
          </a:p>
          <a:p>
            <a:r>
              <a:rPr lang="en-US" b="1" dirty="0" smtClean="0">
                <a:sym typeface="Wingdings 2"/>
              </a:rPr>
              <a:t> </a:t>
            </a:r>
            <a:r>
              <a:rPr lang="en-US" b="1" dirty="0" smtClean="0">
                <a:solidFill>
                  <a:srgbClr val="FF0000"/>
                </a:solidFill>
                <a:sym typeface="Wingdings 2"/>
              </a:rPr>
              <a:t></a:t>
            </a:r>
            <a:r>
              <a:rPr lang="en-US" b="1" dirty="0" smtClean="0"/>
              <a:t> Expensive</a:t>
            </a:r>
          </a:p>
          <a:p>
            <a:r>
              <a:rPr lang="en-US" b="1" dirty="0" smtClean="0">
                <a:sym typeface="Wingdings 2"/>
              </a:rPr>
              <a:t> </a:t>
            </a:r>
            <a:r>
              <a:rPr lang="en-US" b="1" dirty="0" smtClean="0">
                <a:solidFill>
                  <a:srgbClr val="FF0000"/>
                </a:solidFill>
                <a:sym typeface="Wingdings 2"/>
              </a:rPr>
              <a:t></a:t>
            </a:r>
            <a:r>
              <a:rPr lang="en-US" b="1" dirty="0" smtClean="0"/>
              <a:t> Needs HV modulator </a:t>
            </a:r>
            <a:r>
              <a:rPr lang="en-US" dirty="0" smtClean="0"/>
              <a:t>(bulky, expensive)</a:t>
            </a:r>
          </a:p>
          <a:p>
            <a:endParaRPr lang="en-US" dirty="0" smtClean="0"/>
          </a:p>
          <a:p>
            <a:endParaRPr lang="en-US" dirty="0"/>
          </a:p>
          <a:p>
            <a:endParaRPr lang="ru-RU" dirty="0"/>
          </a:p>
        </p:txBody>
      </p:sp>
      <p:sp>
        <p:nvSpPr>
          <p:cNvPr id="4" name="Прямоугольник 3"/>
          <p:cNvSpPr/>
          <p:nvPr/>
        </p:nvSpPr>
        <p:spPr>
          <a:xfrm>
            <a:off x="0" y="6611779"/>
            <a:ext cx="502061" cy="246221"/>
          </a:xfrm>
          <a:prstGeom prst="rect">
            <a:avLst/>
          </a:prstGeom>
        </p:spPr>
        <p:txBody>
          <a:bodyPr wrap="none">
            <a:spAutoFit/>
          </a:bodyPr>
          <a:lstStyle/>
          <a:p>
            <a:r>
              <a:rPr lang="en-US" sz="1000" b="1" dirty="0" smtClean="0"/>
              <a:t>11/29</a:t>
            </a:r>
            <a:endParaRPr lang="ru-RU" sz="1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4868640" cy="584775"/>
          </a:xfrm>
          <a:prstGeom prst="rect">
            <a:avLst/>
          </a:prstGeom>
          <a:noFill/>
        </p:spPr>
        <p:txBody>
          <a:bodyPr wrap="none" rtlCol="0">
            <a:spAutoFit/>
          </a:bodyPr>
          <a:lstStyle/>
          <a:p>
            <a:r>
              <a:rPr lang="en-US" sz="3200" b="1" dirty="0" smtClean="0">
                <a:solidFill>
                  <a:srgbClr val="7030A0"/>
                </a:solidFill>
              </a:rPr>
              <a:t>IOT </a:t>
            </a:r>
            <a:r>
              <a:rPr lang="en-US" sz="3200" dirty="0" smtClean="0">
                <a:solidFill>
                  <a:srgbClr val="7030A0"/>
                </a:solidFill>
              </a:rPr>
              <a:t>– inductive output tube</a:t>
            </a:r>
            <a:endParaRPr lang="ru-RU" sz="3000" dirty="0">
              <a:solidFill>
                <a:srgbClr val="7030A0"/>
              </a:solidFill>
              <a:latin typeface="Arial Black" pitchFamily="34" charset="0"/>
              <a:cs typeface="Vani" pitchFamily="34" charset="0"/>
            </a:endParaRPr>
          </a:p>
        </p:txBody>
      </p:sp>
      <p:sp>
        <p:nvSpPr>
          <p:cNvPr id="5" name="Прямоугольник 4"/>
          <p:cNvSpPr/>
          <p:nvPr/>
        </p:nvSpPr>
        <p:spPr>
          <a:xfrm>
            <a:off x="539552" y="1268760"/>
            <a:ext cx="8136904" cy="1200329"/>
          </a:xfrm>
          <a:prstGeom prst="rect">
            <a:avLst/>
          </a:prstGeom>
        </p:spPr>
        <p:txBody>
          <a:bodyPr wrap="square">
            <a:spAutoFit/>
          </a:bodyPr>
          <a:lstStyle/>
          <a:p>
            <a:r>
              <a:rPr lang="en-US" b="1" dirty="0" smtClean="0"/>
              <a:t>The inductive output tube (IOT) </a:t>
            </a:r>
            <a:r>
              <a:rPr lang="en-US" dirty="0" smtClean="0"/>
              <a:t>is the latest generation of amplifying device. Could be more efficient replacement for the klystron (efficiency drop at UHF)</a:t>
            </a:r>
          </a:p>
          <a:p>
            <a:endParaRPr lang="en-US" dirty="0" smtClean="0"/>
          </a:p>
          <a:p>
            <a:r>
              <a:rPr lang="en-US" dirty="0" smtClean="0"/>
              <a:t>Sometimes unstable and unreliable in operation. </a:t>
            </a:r>
            <a:r>
              <a:rPr lang="en-US" sz="1500" i="1" dirty="0" smtClean="0"/>
              <a:t>(ALBA experience)</a:t>
            </a:r>
            <a:endParaRPr lang="ru-RU" sz="1500" i="1" dirty="0"/>
          </a:p>
        </p:txBody>
      </p:sp>
      <p:sp>
        <p:nvSpPr>
          <p:cNvPr id="6" name="Прямоугольник 5"/>
          <p:cNvSpPr/>
          <p:nvPr/>
        </p:nvSpPr>
        <p:spPr>
          <a:xfrm>
            <a:off x="611560" y="2708920"/>
            <a:ext cx="5760640" cy="2862322"/>
          </a:xfrm>
          <a:prstGeom prst="rect">
            <a:avLst/>
          </a:prstGeom>
        </p:spPr>
        <p:txBody>
          <a:bodyPr wrap="square">
            <a:spAutoFit/>
          </a:bodyPr>
          <a:lstStyle/>
          <a:p>
            <a:r>
              <a:rPr lang="en-US" b="1" dirty="0" smtClean="0"/>
              <a:t>Operation</a:t>
            </a:r>
            <a:r>
              <a:rPr lang="en-US" dirty="0" smtClean="0"/>
              <a:t>: combines various aspects of </a:t>
            </a:r>
            <a:r>
              <a:rPr lang="en-US" dirty="0" err="1" smtClean="0"/>
              <a:t>tetrode</a:t>
            </a:r>
            <a:r>
              <a:rPr lang="en-US" dirty="0" smtClean="0"/>
              <a:t> and klystron technology: the RF input signal is applied between the cathode and a grid. </a:t>
            </a:r>
          </a:p>
          <a:p>
            <a:endParaRPr lang="en-US" dirty="0" smtClean="0"/>
          </a:p>
          <a:p>
            <a:r>
              <a:rPr lang="en-US" dirty="0" smtClean="0"/>
              <a:t>The electron beam is density modulated within the gun region itself. </a:t>
            </a:r>
          </a:p>
          <a:p>
            <a:endParaRPr lang="en-US" dirty="0" smtClean="0"/>
          </a:p>
          <a:p>
            <a:r>
              <a:rPr lang="en-US" dirty="0" smtClean="0"/>
              <a:t>Power is extracted via a conventional klystron output system.</a:t>
            </a:r>
            <a:endParaRPr lang="ru-RU" dirty="0" smtClean="0"/>
          </a:p>
          <a:p>
            <a:r>
              <a:rPr lang="en-US" dirty="0" smtClean="0"/>
              <a:t> </a:t>
            </a:r>
            <a:endParaRPr lang="ru-RU" dirty="0"/>
          </a:p>
        </p:txBody>
      </p:sp>
      <p:pic>
        <p:nvPicPr>
          <p:cNvPr id="24580" name="Picture 4" descr="http://www.projectrho.com/public_html/rocket/images/spacegunconvent/relltubes.PNG"/>
          <p:cNvPicPr>
            <a:picLocks noChangeAspect="1" noChangeArrowheads="1"/>
          </p:cNvPicPr>
          <p:nvPr/>
        </p:nvPicPr>
        <p:blipFill>
          <a:blip r:embed="rId3" cstate="print"/>
          <a:srcRect/>
          <a:stretch>
            <a:fillRect/>
          </a:stretch>
        </p:blipFill>
        <p:spPr bwMode="auto">
          <a:xfrm>
            <a:off x="6948264" y="2420888"/>
            <a:ext cx="1872208" cy="3365767"/>
          </a:xfrm>
          <a:prstGeom prst="rect">
            <a:avLst/>
          </a:prstGeom>
          <a:noFill/>
        </p:spPr>
      </p:pic>
      <p:sp>
        <p:nvSpPr>
          <p:cNvPr id="7" name="Прямоугольник 6"/>
          <p:cNvSpPr/>
          <p:nvPr/>
        </p:nvSpPr>
        <p:spPr>
          <a:xfrm>
            <a:off x="0" y="6611779"/>
            <a:ext cx="502061" cy="246221"/>
          </a:xfrm>
          <a:prstGeom prst="rect">
            <a:avLst/>
          </a:prstGeom>
        </p:spPr>
        <p:txBody>
          <a:bodyPr wrap="none">
            <a:spAutoFit/>
          </a:bodyPr>
          <a:lstStyle/>
          <a:p>
            <a:r>
              <a:rPr lang="en-US" sz="1000" b="1" dirty="0" smtClean="0"/>
              <a:t>12/29</a:t>
            </a:r>
            <a:endParaRPr lang="ru-RU" sz="1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4868640" cy="584775"/>
          </a:xfrm>
          <a:prstGeom prst="rect">
            <a:avLst/>
          </a:prstGeom>
          <a:noFill/>
        </p:spPr>
        <p:txBody>
          <a:bodyPr wrap="none" rtlCol="0">
            <a:spAutoFit/>
          </a:bodyPr>
          <a:lstStyle/>
          <a:p>
            <a:r>
              <a:rPr lang="en-US" sz="3200" b="1" dirty="0" smtClean="0">
                <a:solidFill>
                  <a:srgbClr val="7030A0"/>
                </a:solidFill>
              </a:rPr>
              <a:t>IOT </a:t>
            </a:r>
            <a:r>
              <a:rPr lang="en-US" sz="3200" dirty="0" smtClean="0">
                <a:solidFill>
                  <a:srgbClr val="7030A0"/>
                </a:solidFill>
              </a:rPr>
              <a:t>– inductive output tube</a:t>
            </a:r>
            <a:endParaRPr lang="ru-RU" sz="3000" dirty="0">
              <a:solidFill>
                <a:srgbClr val="7030A0"/>
              </a:solidFill>
              <a:latin typeface="Arial Black" pitchFamily="34" charset="0"/>
              <a:cs typeface="Vani" pitchFamily="34" charset="0"/>
            </a:endParaRPr>
          </a:p>
        </p:txBody>
      </p:sp>
      <p:pic>
        <p:nvPicPr>
          <p:cNvPr id="38914" name="Picture 2"/>
          <p:cNvPicPr>
            <a:picLocks noChangeAspect="1" noChangeArrowheads="1"/>
          </p:cNvPicPr>
          <p:nvPr/>
        </p:nvPicPr>
        <p:blipFill>
          <a:blip r:embed="rId2" cstate="print"/>
          <a:srcRect/>
          <a:stretch>
            <a:fillRect/>
          </a:stretch>
        </p:blipFill>
        <p:spPr bwMode="auto">
          <a:xfrm>
            <a:off x="584839" y="2996952"/>
            <a:ext cx="4098544" cy="2492499"/>
          </a:xfrm>
          <a:prstGeom prst="rect">
            <a:avLst/>
          </a:prstGeom>
          <a:noFill/>
          <a:ln w="9525">
            <a:noFill/>
            <a:miter lim="800000"/>
            <a:headEnd/>
            <a:tailEnd/>
          </a:ln>
        </p:spPr>
      </p:pic>
      <p:sp>
        <p:nvSpPr>
          <p:cNvPr id="4" name="Прямоугольник 3"/>
          <p:cNvSpPr/>
          <p:nvPr/>
        </p:nvSpPr>
        <p:spPr>
          <a:xfrm>
            <a:off x="683568" y="1700808"/>
            <a:ext cx="4933979" cy="646331"/>
          </a:xfrm>
          <a:prstGeom prst="rect">
            <a:avLst/>
          </a:prstGeom>
        </p:spPr>
        <p:txBody>
          <a:bodyPr wrap="none">
            <a:spAutoFit/>
          </a:bodyPr>
          <a:lstStyle/>
          <a:p>
            <a:r>
              <a:rPr lang="en-US" dirty="0" smtClean="0"/>
              <a:t>Setup is very similar to one used for klystron</a:t>
            </a:r>
          </a:p>
          <a:p>
            <a:r>
              <a:rPr lang="en-US" dirty="0" smtClean="0"/>
              <a:t>(power requirements, schematics, design, space...)</a:t>
            </a:r>
          </a:p>
        </p:txBody>
      </p:sp>
      <p:sp>
        <p:nvSpPr>
          <p:cNvPr id="5" name="Прямоугольник 4"/>
          <p:cNvSpPr/>
          <p:nvPr/>
        </p:nvSpPr>
        <p:spPr>
          <a:xfrm>
            <a:off x="4856241" y="3861048"/>
            <a:ext cx="3389902" cy="1107996"/>
          </a:xfrm>
          <a:prstGeom prst="rect">
            <a:avLst/>
          </a:prstGeom>
        </p:spPr>
        <p:txBody>
          <a:bodyPr wrap="none">
            <a:spAutoFit/>
          </a:bodyPr>
          <a:lstStyle/>
          <a:p>
            <a:r>
              <a:rPr lang="en-US" b="1" u="sng" dirty="0" smtClean="0"/>
              <a:t>INDUS-2 :</a:t>
            </a:r>
          </a:p>
          <a:p>
            <a:endParaRPr lang="en-US" dirty="0" smtClean="0"/>
          </a:p>
          <a:p>
            <a:r>
              <a:rPr lang="en-US" sz="1500" dirty="0" smtClean="0"/>
              <a:t>IOT </a:t>
            </a:r>
            <a:r>
              <a:rPr lang="en-US" sz="1500" dirty="0" smtClean="0"/>
              <a:t>:</a:t>
            </a:r>
            <a:r>
              <a:rPr lang="en-US" sz="1500" dirty="0" smtClean="0"/>
              <a:t> </a:t>
            </a:r>
            <a:r>
              <a:rPr lang="en-US" sz="1500" dirty="0" smtClean="0"/>
              <a:t>80 kW , 505.8</a:t>
            </a:r>
            <a:r>
              <a:rPr lang="ru-RU" sz="1500" b="1" dirty="0" smtClean="0"/>
              <a:t> </a:t>
            </a:r>
            <a:r>
              <a:rPr lang="ru-RU" sz="1500" dirty="0" smtClean="0"/>
              <a:t>± 1,8</a:t>
            </a:r>
            <a:r>
              <a:rPr lang="en-US" sz="1500" dirty="0" smtClean="0"/>
              <a:t> MHz, 23 </a:t>
            </a:r>
            <a:r>
              <a:rPr lang="en-US" sz="1500" dirty="0" smtClean="0"/>
              <a:t>dB gain</a:t>
            </a:r>
            <a:endParaRPr lang="en-US" sz="1500" dirty="0" smtClean="0"/>
          </a:p>
          <a:p>
            <a:r>
              <a:rPr lang="en-US" sz="1500" dirty="0" smtClean="0"/>
              <a:t>power supply </a:t>
            </a:r>
            <a:r>
              <a:rPr lang="en-US" sz="1500" dirty="0" smtClean="0"/>
              <a:t>:36 kV</a:t>
            </a:r>
            <a:endParaRPr lang="en-US" sz="1500" dirty="0" smtClean="0"/>
          </a:p>
        </p:txBody>
      </p:sp>
      <p:cxnSp>
        <p:nvCxnSpPr>
          <p:cNvPr id="7" name="Прямая со стрелкой 6"/>
          <p:cNvCxnSpPr/>
          <p:nvPr/>
        </p:nvCxnSpPr>
        <p:spPr>
          <a:xfrm flipH="1" flipV="1">
            <a:off x="3897207" y="4149080"/>
            <a:ext cx="1008112" cy="432048"/>
          </a:xfrm>
          <a:prstGeom prst="straightConnector1">
            <a:avLst/>
          </a:prstGeom>
          <a:ln w="25400" cap="rnd">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flipV="1">
            <a:off x="1520943" y="4437112"/>
            <a:ext cx="3384376" cy="504056"/>
          </a:xfrm>
          <a:prstGeom prst="straightConnector1">
            <a:avLst/>
          </a:prstGeom>
          <a:ln w="25400" cap="rnd">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0" y="6611779"/>
            <a:ext cx="502061" cy="246221"/>
          </a:xfrm>
          <a:prstGeom prst="rect">
            <a:avLst/>
          </a:prstGeom>
        </p:spPr>
        <p:txBody>
          <a:bodyPr wrap="none">
            <a:spAutoFit/>
          </a:bodyPr>
          <a:lstStyle/>
          <a:p>
            <a:r>
              <a:rPr lang="en-US" sz="1000" b="1" dirty="0" smtClean="0"/>
              <a:t>13/29</a:t>
            </a:r>
            <a:endParaRPr lang="ru-RU" sz="10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476672"/>
            <a:ext cx="5008487" cy="584775"/>
          </a:xfrm>
          <a:prstGeom prst="rect">
            <a:avLst/>
          </a:prstGeom>
          <a:noFill/>
        </p:spPr>
        <p:txBody>
          <a:bodyPr wrap="none" rtlCol="0">
            <a:spAutoFit/>
          </a:bodyPr>
          <a:lstStyle/>
          <a:p>
            <a:r>
              <a:rPr lang="en-US" sz="3200" b="1" dirty="0" smtClean="0">
                <a:solidFill>
                  <a:srgbClr val="7030A0"/>
                </a:solidFill>
              </a:rPr>
              <a:t>Solid State Power Amplifiers</a:t>
            </a:r>
            <a:endParaRPr lang="ru-RU" sz="3000" dirty="0">
              <a:solidFill>
                <a:srgbClr val="7030A0"/>
              </a:solidFill>
              <a:latin typeface="Arial Black" pitchFamily="34" charset="0"/>
              <a:cs typeface="Vani" pitchFamily="34" charset="0"/>
            </a:endParaRPr>
          </a:p>
        </p:txBody>
      </p:sp>
      <p:pic>
        <p:nvPicPr>
          <p:cNvPr id="7170" name="Picture 2" descr="https://www.esrf.eu/files/live/sites/www/files/UsersAndScience/Publications/Highlights/2011/figures/figure_162_HL2011.jpg"/>
          <p:cNvPicPr>
            <a:picLocks noChangeAspect="1" noChangeArrowheads="1"/>
          </p:cNvPicPr>
          <p:nvPr/>
        </p:nvPicPr>
        <p:blipFill>
          <a:blip r:embed="rId2" cstate="print"/>
          <a:srcRect/>
          <a:stretch>
            <a:fillRect/>
          </a:stretch>
        </p:blipFill>
        <p:spPr bwMode="auto">
          <a:xfrm>
            <a:off x="4932040" y="3212976"/>
            <a:ext cx="3528392" cy="2741485"/>
          </a:xfrm>
          <a:prstGeom prst="rect">
            <a:avLst/>
          </a:prstGeom>
          <a:noFill/>
        </p:spPr>
      </p:pic>
      <p:sp>
        <p:nvSpPr>
          <p:cNvPr id="6" name="Прямоугольник 5"/>
          <p:cNvSpPr/>
          <p:nvPr/>
        </p:nvSpPr>
        <p:spPr>
          <a:xfrm>
            <a:off x="539552" y="1268760"/>
            <a:ext cx="8176277" cy="1200329"/>
          </a:xfrm>
          <a:prstGeom prst="rect">
            <a:avLst/>
          </a:prstGeom>
        </p:spPr>
        <p:txBody>
          <a:bodyPr wrap="none">
            <a:spAutoFit/>
          </a:bodyPr>
          <a:lstStyle/>
          <a:p>
            <a:r>
              <a:rPr lang="en-US" dirty="0" smtClean="0"/>
              <a:t>Single </a:t>
            </a:r>
            <a:r>
              <a:rPr lang="en-US" dirty="0" smtClean="0"/>
              <a:t>Solid state amplifier yields some </a:t>
            </a:r>
            <a:r>
              <a:rPr lang="en-US" dirty="0" err="1" smtClean="0"/>
              <a:t>P</a:t>
            </a:r>
            <a:r>
              <a:rPr lang="en-US" sz="2000" baseline="-25000" dirty="0" err="1" smtClean="0"/>
              <a:t>rf</a:t>
            </a:r>
            <a:r>
              <a:rPr lang="en-US" dirty="0" smtClean="0">
                <a:sym typeface="Symbol"/>
              </a:rPr>
              <a:t></a:t>
            </a:r>
            <a:r>
              <a:rPr lang="en-US" dirty="0" smtClean="0"/>
              <a:t> </a:t>
            </a:r>
            <a:r>
              <a:rPr lang="en-US" dirty="0" smtClean="0"/>
              <a:t>1kW</a:t>
            </a:r>
          </a:p>
          <a:p>
            <a:r>
              <a:rPr lang="en-US" dirty="0" smtClean="0"/>
              <a:t>Hundreds of units are to be combined -&gt; redundancy and reliability of entire system.</a:t>
            </a:r>
          </a:p>
          <a:p>
            <a:endParaRPr lang="en-US" dirty="0" smtClean="0"/>
          </a:p>
          <a:p>
            <a:r>
              <a:rPr lang="en-US" dirty="0" smtClean="0"/>
              <a:t>Power saving tech (ESRF: AC power 1.2MW for klystron-powered -&gt; 0.4MW for SSPA).</a:t>
            </a:r>
          </a:p>
        </p:txBody>
      </p:sp>
      <p:sp>
        <p:nvSpPr>
          <p:cNvPr id="7" name="Прямоугольник 6"/>
          <p:cNvSpPr/>
          <p:nvPr/>
        </p:nvSpPr>
        <p:spPr>
          <a:xfrm>
            <a:off x="683568" y="2708920"/>
            <a:ext cx="6840760" cy="369332"/>
          </a:xfrm>
          <a:prstGeom prst="rect">
            <a:avLst/>
          </a:prstGeom>
        </p:spPr>
        <p:txBody>
          <a:bodyPr wrap="square">
            <a:spAutoFit/>
          </a:bodyPr>
          <a:lstStyle/>
          <a:p>
            <a:r>
              <a:rPr lang="en-US" b="1" dirty="0" smtClean="0"/>
              <a:t>Today</a:t>
            </a:r>
            <a:r>
              <a:rPr lang="en-US" dirty="0" smtClean="0"/>
              <a:t> </a:t>
            </a:r>
            <a:r>
              <a:rPr lang="en-US" dirty="0" smtClean="0"/>
              <a:t> </a:t>
            </a:r>
            <a:r>
              <a:rPr lang="en-US" dirty="0" smtClean="0"/>
              <a:t>SSPA </a:t>
            </a:r>
            <a:r>
              <a:rPr lang="en-US" dirty="0" smtClean="0"/>
              <a:t>technology </a:t>
            </a:r>
            <a:r>
              <a:rPr lang="en-US" dirty="0" smtClean="0"/>
              <a:t>is a qualified alternative to klystrons. </a:t>
            </a:r>
          </a:p>
        </p:txBody>
      </p:sp>
      <p:pic>
        <p:nvPicPr>
          <p:cNvPr id="7172" name="Picture 4" descr="https://www.esrf.eu/files/live/sites/www/files/UsersAndScience/Publications/Highlights/2011/figures/figure_163_HL2011.jpg"/>
          <p:cNvPicPr>
            <a:picLocks noChangeAspect="1" noChangeArrowheads="1"/>
          </p:cNvPicPr>
          <p:nvPr/>
        </p:nvPicPr>
        <p:blipFill>
          <a:blip r:embed="rId3" cstate="print"/>
          <a:srcRect/>
          <a:stretch>
            <a:fillRect/>
          </a:stretch>
        </p:blipFill>
        <p:spPr bwMode="auto">
          <a:xfrm>
            <a:off x="899592" y="3605923"/>
            <a:ext cx="3672408" cy="2415365"/>
          </a:xfrm>
          <a:prstGeom prst="rect">
            <a:avLst/>
          </a:prstGeom>
          <a:noFill/>
        </p:spPr>
      </p:pic>
      <p:sp>
        <p:nvSpPr>
          <p:cNvPr id="9" name="Прямоугольник 8"/>
          <p:cNvSpPr/>
          <p:nvPr/>
        </p:nvSpPr>
        <p:spPr>
          <a:xfrm>
            <a:off x="5691339" y="5899338"/>
            <a:ext cx="2576090" cy="553998"/>
          </a:xfrm>
          <a:prstGeom prst="rect">
            <a:avLst/>
          </a:prstGeom>
        </p:spPr>
        <p:txBody>
          <a:bodyPr wrap="none">
            <a:spAutoFit/>
          </a:bodyPr>
          <a:lstStyle/>
          <a:p>
            <a:r>
              <a:rPr lang="en-US" sz="1500" dirty="0" smtClean="0"/>
              <a:t>one tower : </a:t>
            </a:r>
            <a:r>
              <a:rPr lang="ru-RU" sz="1500" dirty="0" smtClean="0"/>
              <a:t>Ф</a:t>
            </a:r>
            <a:r>
              <a:rPr lang="en-US" sz="1500" dirty="0" smtClean="0"/>
              <a:t>1.5m*h=2m; </a:t>
            </a:r>
          </a:p>
          <a:p>
            <a:r>
              <a:rPr lang="en-US" sz="1500" dirty="0" smtClean="0"/>
              <a:t>128 modules*650W;  352 MHz</a:t>
            </a:r>
            <a:endParaRPr lang="ru-RU" sz="1500" dirty="0"/>
          </a:p>
        </p:txBody>
      </p:sp>
      <p:sp>
        <p:nvSpPr>
          <p:cNvPr id="10" name="Прямоугольник 9"/>
          <p:cNvSpPr/>
          <p:nvPr/>
        </p:nvSpPr>
        <p:spPr>
          <a:xfrm>
            <a:off x="871977" y="3212977"/>
            <a:ext cx="1395767" cy="369332"/>
          </a:xfrm>
          <a:prstGeom prst="rect">
            <a:avLst/>
          </a:prstGeom>
        </p:spPr>
        <p:txBody>
          <a:bodyPr wrap="none">
            <a:spAutoFit/>
          </a:bodyPr>
          <a:lstStyle/>
          <a:p>
            <a:r>
              <a:rPr lang="en-US" u="sng" dirty="0" smtClean="0"/>
              <a:t>ESRF system:</a:t>
            </a:r>
            <a:endParaRPr lang="ru-RU" u="sng" dirty="0"/>
          </a:p>
        </p:txBody>
      </p:sp>
      <p:sp>
        <p:nvSpPr>
          <p:cNvPr id="11" name="Прямоугольник 10"/>
          <p:cNvSpPr/>
          <p:nvPr/>
        </p:nvSpPr>
        <p:spPr>
          <a:xfrm>
            <a:off x="0" y="6611779"/>
            <a:ext cx="502061" cy="246221"/>
          </a:xfrm>
          <a:prstGeom prst="rect">
            <a:avLst/>
          </a:prstGeom>
        </p:spPr>
        <p:txBody>
          <a:bodyPr wrap="none">
            <a:spAutoFit/>
          </a:bodyPr>
          <a:lstStyle/>
          <a:p>
            <a:r>
              <a:rPr lang="en-US" sz="1000" b="1" dirty="0" smtClean="0"/>
              <a:t>14/29</a:t>
            </a:r>
            <a:endParaRPr lang="ru-RU" sz="10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467544" y="1220910"/>
            <a:ext cx="3816424" cy="4456834"/>
          </a:xfrm>
          <a:prstGeom prst="rect">
            <a:avLst/>
          </a:prstGeom>
          <a:noFill/>
          <a:ln w="9525">
            <a:noFill/>
            <a:miter lim="800000"/>
            <a:headEnd/>
            <a:tailEnd/>
          </a:ln>
        </p:spPr>
      </p:pic>
      <p:sp>
        <p:nvSpPr>
          <p:cNvPr id="3" name="Прямоугольник 2"/>
          <p:cNvSpPr/>
          <p:nvPr/>
        </p:nvSpPr>
        <p:spPr>
          <a:xfrm>
            <a:off x="4283968" y="1268760"/>
            <a:ext cx="4680520" cy="1523494"/>
          </a:xfrm>
          <a:prstGeom prst="rect">
            <a:avLst/>
          </a:prstGeom>
        </p:spPr>
        <p:txBody>
          <a:bodyPr wrap="square">
            <a:spAutoFit/>
          </a:bodyPr>
          <a:lstStyle/>
          <a:p>
            <a:r>
              <a:rPr lang="en-US" sz="1500" b="1" dirty="0" smtClean="0"/>
              <a:t>SSPA for INDUS-2</a:t>
            </a:r>
          </a:p>
          <a:p>
            <a:endParaRPr lang="en-US" sz="1500" dirty="0" smtClean="0"/>
          </a:p>
          <a:p>
            <a:r>
              <a:rPr lang="en-US" sz="1500" dirty="0" smtClean="0"/>
              <a:t>developer: </a:t>
            </a:r>
          </a:p>
          <a:p>
            <a:r>
              <a:rPr lang="en-US" sz="1500" dirty="0" smtClean="0"/>
              <a:t>Raja </a:t>
            </a:r>
            <a:r>
              <a:rPr lang="en-US" sz="1500" dirty="0" err="1" smtClean="0"/>
              <a:t>Ramanna</a:t>
            </a:r>
            <a:r>
              <a:rPr lang="en-US" sz="1500" dirty="0" smtClean="0"/>
              <a:t> Centre for Advanced Technology (RRCAT)</a:t>
            </a:r>
          </a:p>
          <a:p>
            <a:endParaRPr lang="en-US" sz="1500" dirty="0" smtClean="0"/>
          </a:p>
          <a:p>
            <a:r>
              <a:rPr lang="en-US" sz="1500" b="1" dirty="0" smtClean="0"/>
              <a:t>50 kW, 18dB gain, 505.8</a:t>
            </a:r>
            <a:r>
              <a:rPr lang="ru-RU" sz="1600" dirty="0" smtClean="0"/>
              <a:t> </a:t>
            </a:r>
            <a:r>
              <a:rPr lang="ru-RU" sz="1600" b="1" dirty="0" smtClean="0"/>
              <a:t>±</a:t>
            </a:r>
            <a:r>
              <a:rPr lang="en-US" sz="1600" b="1" dirty="0" smtClean="0"/>
              <a:t> 5</a:t>
            </a:r>
            <a:r>
              <a:rPr lang="en-US" sz="1500" b="1" dirty="0" smtClean="0"/>
              <a:t> MHz</a:t>
            </a:r>
            <a:endParaRPr lang="ru-RU" sz="1500" b="1" dirty="0"/>
          </a:p>
        </p:txBody>
      </p:sp>
      <p:sp>
        <p:nvSpPr>
          <p:cNvPr id="4" name="TextBox 3"/>
          <p:cNvSpPr txBox="1"/>
          <p:nvPr/>
        </p:nvSpPr>
        <p:spPr>
          <a:xfrm>
            <a:off x="683568" y="476672"/>
            <a:ext cx="5008487" cy="584775"/>
          </a:xfrm>
          <a:prstGeom prst="rect">
            <a:avLst/>
          </a:prstGeom>
          <a:noFill/>
        </p:spPr>
        <p:txBody>
          <a:bodyPr wrap="none" rtlCol="0">
            <a:spAutoFit/>
          </a:bodyPr>
          <a:lstStyle/>
          <a:p>
            <a:r>
              <a:rPr lang="en-US" sz="3200" b="1" dirty="0" smtClean="0">
                <a:solidFill>
                  <a:srgbClr val="7030A0"/>
                </a:solidFill>
              </a:rPr>
              <a:t>Solid State Power Amplifiers</a:t>
            </a:r>
            <a:endParaRPr lang="ru-RU" sz="3000" dirty="0">
              <a:solidFill>
                <a:srgbClr val="7030A0"/>
              </a:solidFill>
              <a:latin typeface="Arial Black" pitchFamily="34" charset="0"/>
              <a:cs typeface="Vani" pitchFamily="34" charset="0"/>
            </a:endParaRPr>
          </a:p>
        </p:txBody>
      </p:sp>
      <p:pic>
        <p:nvPicPr>
          <p:cNvPr id="44035" name="Picture 3"/>
          <p:cNvPicPr>
            <a:picLocks noChangeAspect="1" noChangeArrowheads="1"/>
          </p:cNvPicPr>
          <p:nvPr/>
        </p:nvPicPr>
        <p:blipFill>
          <a:blip r:embed="rId3" cstate="print"/>
          <a:srcRect/>
          <a:stretch>
            <a:fillRect/>
          </a:stretch>
        </p:blipFill>
        <p:spPr bwMode="auto">
          <a:xfrm>
            <a:off x="4355976" y="2913742"/>
            <a:ext cx="4176464" cy="2459474"/>
          </a:xfrm>
          <a:prstGeom prst="rect">
            <a:avLst/>
          </a:prstGeom>
          <a:noFill/>
          <a:ln w="9525">
            <a:noFill/>
            <a:miter lim="800000"/>
            <a:headEnd/>
            <a:tailEnd/>
          </a:ln>
        </p:spPr>
      </p:pic>
      <p:sp>
        <p:nvSpPr>
          <p:cNvPr id="6" name="Прямоугольник 5"/>
          <p:cNvSpPr/>
          <p:nvPr/>
        </p:nvSpPr>
        <p:spPr>
          <a:xfrm>
            <a:off x="4355976" y="5877272"/>
            <a:ext cx="4572000" cy="400110"/>
          </a:xfrm>
          <a:prstGeom prst="rect">
            <a:avLst/>
          </a:prstGeom>
        </p:spPr>
        <p:txBody>
          <a:bodyPr>
            <a:spAutoFit/>
          </a:bodyPr>
          <a:lstStyle/>
          <a:p>
            <a:r>
              <a:rPr lang="en-US" sz="1000" dirty="0" smtClean="0"/>
              <a:t>Design and characterization of 50 kW solid-state RF amplifier. </a:t>
            </a:r>
            <a:r>
              <a:rPr lang="en-US" sz="1000" dirty="0" err="1" smtClean="0"/>
              <a:t>Akhilesh</a:t>
            </a:r>
            <a:r>
              <a:rPr lang="en-US" sz="1000" dirty="0" smtClean="0"/>
              <a:t> Jain et al. International Journal of Microwave and Wireless Technologies, 2012, 4(6), 595–603.</a:t>
            </a:r>
            <a:endParaRPr lang="ru-RU" sz="1000" dirty="0"/>
          </a:p>
        </p:txBody>
      </p:sp>
      <p:sp>
        <p:nvSpPr>
          <p:cNvPr id="7" name="Прямоугольник 6"/>
          <p:cNvSpPr/>
          <p:nvPr/>
        </p:nvSpPr>
        <p:spPr>
          <a:xfrm>
            <a:off x="0" y="6611779"/>
            <a:ext cx="502061" cy="246221"/>
          </a:xfrm>
          <a:prstGeom prst="rect">
            <a:avLst/>
          </a:prstGeom>
        </p:spPr>
        <p:txBody>
          <a:bodyPr wrap="none">
            <a:spAutoFit/>
          </a:bodyPr>
          <a:lstStyle/>
          <a:p>
            <a:r>
              <a:rPr lang="en-US" sz="1000" b="1" dirty="0" smtClean="0"/>
              <a:t>15/29</a:t>
            </a:r>
            <a:endParaRPr lang="ru-RU" sz="10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3222677" cy="584775"/>
          </a:xfrm>
          <a:prstGeom prst="rect">
            <a:avLst/>
          </a:prstGeom>
          <a:noFill/>
        </p:spPr>
        <p:txBody>
          <a:bodyPr wrap="none" rtlCol="0">
            <a:spAutoFit/>
          </a:bodyPr>
          <a:lstStyle/>
          <a:p>
            <a:r>
              <a:rPr lang="en-US" sz="3200" b="1" dirty="0" smtClean="0">
                <a:solidFill>
                  <a:srgbClr val="7030A0"/>
                </a:solidFill>
              </a:rPr>
              <a:t>RF power transfer</a:t>
            </a:r>
            <a:endParaRPr lang="ru-RU" sz="3000" b="1" dirty="0">
              <a:solidFill>
                <a:srgbClr val="7030A0"/>
              </a:solidFill>
              <a:latin typeface="Arial Black" pitchFamily="34" charset="0"/>
              <a:cs typeface="Vani" pitchFamily="34" charset="0"/>
            </a:endParaRPr>
          </a:p>
        </p:txBody>
      </p:sp>
      <p:pic>
        <p:nvPicPr>
          <p:cNvPr id="33794" name="Picture 2"/>
          <p:cNvPicPr>
            <a:picLocks noChangeAspect="1" noChangeArrowheads="1"/>
          </p:cNvPicPr>
          <p:nvPr/>
        </p:nvPicPr>
        <p:blipFill>
          <a:blip r:embed="rId3" cstate="print"/>
          <a:srcRect/>
          <a:stretch>
            <a:fillRect/>
          </a:stretch>
        </p:blipFill>
        <p:spPr bwMode="auto">
          <a:xfrm>
            <a:off x="3563888" y="1268760"/>
            <a:ext cx="2687692" cy="2142009"/>
          </a:xfrm>
          <a:prstGeom prst="rect">
            <a:avLst/>
          </a:prstGeom>
          <a:noFill/>
          <a:ln w="9525">
            <a:noFill/>
            <a:miter lim="800000"/>
            <a:headEnd/>
            <a:tailEnd/>
          </a:ln>
        </p:spPr>
      </p:pic>
      <p:sp>
        <p:nvSpPr>
          <p:cNvPr id="5" name="Прямоугольник 4"/>
          <p:cNvSpPr/>
          <p:nvPr/>
        </p:nvSpPr>
        <p:spPr>
          <a:xfrm>
            <a:off x="467544" y="1844824"/>
            <a:ext cx="3015569" cy="1477328"/>
          </a:xfrm>
          <a:prstGeom prst="rect">
            <a:avLst/>
          </a:prstGeom>
        </p:spPr>
        <p:txBody>
          <a:bodyPr wrap="none">
            <a:spAutoFit/>
          </a:bodyPr>
          <a:lstStyle/>
          <a:p>
            <a:r>
              <a:rPr lang="en-US" b="1" i="1" dirty="0" smtClean="0"/>
              <a:t>In some cases:</a:t>
            </a:r>
          </a:p>
          <a:p>
            <a:endParaRPr lang="en-US" dirty="0" smtClean="0"/>
          </a:p>
          <a:p>
            <a:r>
              <a:rPr lang="en-US" dirty="0" smtClean="0"/>
              <a:t>no power transfer necessary –</a:t>
            </a:r>
          </a:p>
          <a:p>
            <a:r>
              <a:rPr lang="en-US" dirty="0" smtClean="0"/>
              <a:t>Direct-driven cavity </a:t>
            </a:r>
          </a:p>
          <a:p>
            <a:r>
              <a:rPr lang="en-US" dirty="0" smtClean="0"/>
              <a:t>(RHIC @ Brookhaven)</a:t>
            </a:r>
            <a:endParaRPr lang="ru-RU" dirty="0"/>
          </a:p>
        </p:txBody>
      </p:sp>
      <p:sp>
        <p:nvSpPr>
          <p:cNvPr id="6" name="Прямоугольник 5"/>
          <p:cNvSpPr/>
          <p:nvPr/>
        </p:nvSpPr>
        <p:spPr>
          <a:xfrm>
            <a:off x="6300192" y="1268760"/>
            <a:ext cx="2081147" cy="1477328"/>
          </a:xfrm>
          <a:prstGeom prst="rect">
            <a:avLst/>
          </a:prstGeom>
        </p:spPr>
        <p:txBody>
          <a:bodyPr wrap="none">
            <a:spAutoFit/>
          </a:bodyPr>
          <a:lstStyle/>
          <a:p>
            <a:r>
              <a:rPr lang="en-US" dirty="0" smtClean="0"/>
              <a:t>two cavities per ring</a:t>
            </a:r>
          </a:p>
          <a:p>
            <a:r>
              <a:rPr lang="en-US" dirty="0" smtClean="0"/>
              <a:t>f = 27 MHz</a:t>
            </a:r>
          </a:p>
          <a:p>
            <a:r>
              <a:rPr lang="en-US" dirty="0" err="1" smtClean="0"/>
              <a:t>Vacc</a:t>
            </a:r>
            <a:r>
              <a:rPr lang="en-US" dirty="0" smtClean="0"/>
              <a:t> = 300 kV</a:t>
            </a:r>
          </a:p>
          <a:p>
            <a:endParaRPr lang="en-US" dirty="0" smtClean="0"/>
          </a:p>
          <a:p>
            <a:endParaRPr lang="ru-RU" dirty="0"/>
          </a:p>
        </p:txBody>
      </p:sp>
      <p:sp>
        <p:nvSpPr>
          <p:cNvPr id="7" name="Прямоугольник 6"/>
          <p:cNvSpPr/>
          <p:nvPr/>
        </p:nvSpPr>
        <p:spPr>
          <a:xfrm>
            <a:off x="6876256" y="2924944"/>
            <a:ext cx="1355436" cy="369332"/>
          </a:xfrm>
          <a:prstGeom prst="rect">
            <a:avLst/>
          </a:prstGeom>
        </p:spPr>
        <p:txBody>
          <a:bodyPr wrap="none">
            <a:spAutoFit/>
          </a:bodyPr>
          <a:lstStyle/>
          <a:p>
            <a:r>
              <a:rPr lang="en-US" dirty="0" err="1" smtClean="0"/>
              <a:t>tetrode</a:t>
            </a:r>
            <a:r>
              <a:rPr lang="en-US" dirty="0" smtClean="0"/>
              <a:t> amp</a:t>
            </a:r>
            <a:endParaRPr lang="ru-RU" dirty="0"/>
          </a:p>
        </p:txBody>
      </p:sp>
      <p:pic>
        <p:nvPicPr>
          <p:cNvPr id="33795" name="Picture 3"/>
          <p:cNvPicPr>
            <a:picLocks noChangeAspect="1" noChangeArrowheads="1"/>
          </p:cNvPicPr>
          <p:nvPr/>
        </p:nvPicPr>
        <p:blipFill>
          <a:blip r:embed="rId4" cstate="print"/>
          <a:srcRect/>
          <a:stretch>
            <a:fillRect/>
          </a:stretch>
        </p:blipFill>
        <p:spPr bwMode="auto">
          <a:xfrm>
            <a:off x="3563888" y="3490862"/>
            <a:ext cx="2676217" cy="2746450"/>
          </a:xfrm>
          <a:prstGeom prst="rect">
            <a:avLst/>
          </a:prstGeom>
          <a:noFill/>
          <a:ln w="9525">
            <a:noFill/>
            <a:miter lim="800000"/>
            <a:headEnd/>
            <a:tailEnd/>
          </a:ln>
        </p:spPr>
      </p:pic>
      <p:sp>
        <p:nvSpPr>
          <p:cNvPr id="19" name="Прямоугольник 18"/>
          <p:cNvSpPr/>
          <p:nvPr/>
        </p:nvSpPr>
        <p:spPr>
          <a:xfrm>
            <a:off x="6516216" y="3501008"/>
            <a:ext cx="2430922" cy="1754326"/>
          </a:xfrm>
          <a:prstGeom prst="rect">
            <a:avLst/>
          </a:prstGeom>
        </p:spPr>
        <p:txBody>
          <a:bodyPr wrap="none">
            <a:spAutoFit/>
          </a:bodyPr>
          <a:lstStyle/>
          <a:p>
            <a:r>
              <a:rPr lang="en-US" dirty="0" smtClean="0"/>
              <a:t>seven cavities per beam</a:t>
            </a:r>
          </a:p>
          <a:p>
            <a:r>
              <a:rPr lang="en-US" dirty="0" smtClean="0"/>
              <a:t>f = 196 MHz</a:t>
            </a:r>
          </a:p>
          <a:p>
            <a:r>
              <a:rPr lang="en-US" dirty="0" err="1" smtClean="0"/>
              <a:t>Vacc</a:t>
            </a:r>
            <a:r>
              <a:rPr lang="en-US" dirty="0" smtClean="0"/>
              <a:t> = 1MV</a:t>
            </a:r>
          </a:p>
          <a:p>
            <a:r>
              <a:rPr lang="en-US" dirty="0" smtClean="0"/>
              <a:t>/surplus from SPS/</a:t>
            </a:r>
          </a:p>
          <a:p>
            <a:endParaRPr lang="en-US" dirty="0" smtClean="0"/>
          </a:p>
          <a:p>
            <a:endParaRPr lang="ru-RU" dirty="0"/>
          </a:p>
        </p:txBody>
      </p:sp>
      <p:sp>
        <p:nvSpPr>
          <p:cNvPr id="20" name="Прямоугольник 19"/>
          <p:cNvSpPr/>
          <p:nvPr/>
        </p:nvSpPr>
        <p:spPr>
          <a:xfrm>
            <a:off x="6588224" y="4653136"/>
            <a:ext cx="2160240" cy="338554"/>
          </a:xfrm>
          <a:prstGeom prst="rect">
            <a:avLst/>
          </a:prstGeom>
        </p:spPr>
        <p:txBody>
          <a:bodyPr wrap="square">
            <a:spAutoFit/>
          </a:bodyPr>
          <a:lstStyle/>
          <a:p>
            <a:r>
              <a:rPr lang="en-US" sz="800" dirty="0" smtClean="0">
                <a:hlinkClick r:id="rId5"/>
              </a:rPr>
              <a:t>https://www.researchgate.net/publication/3634776_RF_systems_for_RHIC</a:t>
            </a:r>
            <a:endParaRPr lang="ru-RU" sz="800" dirty="0"/>
          </a:p>
        </p:txBody>
      </p:sp>
      <p:cxnSp>
        <p:nvCxnSpPr>
          <p:cNvPr id="26" name="Прямая со стрелкой 25"/>
          <p:cNvCxnSpPr/>
          <p:nvPr/>
        </p:nvCxnSpPr>
        <p:spPr>
          <a:xfrm flipH="1" flipV="1">
            <a:off x="5580112" y="2708920"/>
            <a:ext cx="1296144" cy="432048"/>
          </a:xfrm>
          <a:prstGeom prst="straightConnector1">
            <a:avLst/>
          </a:prstGeom>
          <a:ln w="25400" cap="rnd">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7" idx="1"/>
          </p:cNvCxnSpPr>
          <p:nvPr/>
        </p:nvCxnSpPr>
        <p:spPr>
          <a:xfrm flipH="1">
            <a:off x="5580112" y="3109610"/>
            <a:ext cx="1296144" cy="895454"/>
          </a:xfrm>
          <a:prstGeom prst="straightConnector1">
            <a:avLst/>
          </a:prstGeom>
          <a:ln w="25400" cap="rnd">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6876256" y="2996952"/>
            <a:ext cx="12961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0" y="6611779"/>
            <a:ext cx="502061" cy="246221"/>
          </a:xfrm>
          <a:prstGeom prst="rect">
            <a:avLst/>
          </a:prstGeom>
        </p:spPr>
        <p:txBody>
          <a:bodyPr wrap="none">
            <a:spAutoFit/>
          </a:bodyPr>
          <a:lstStyle/>
          <a:p>
            <a:r>
              <a:rPr lang="en-US" sz="1000" b="1" dirty="0" smtClean="0"/>
              <a:t>16/29</a:t>
            </a:r>
            <a:endParaRPr lang="ru-RU" sz="1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9653" y="1371006"/>
            <a:ext cx="7271093" cy="369332"/>
          </a:xfrm>
          <a:prstGeom prst="rect">
            <a:avLst/>
          </a:prstGeom>
        </p:spPr>
        <p:txBody>
          <a:bodyPr wrap="none">
            <a:spAutoFit/>
          </a:bodyPr>
          <a:lstStyle/>
          <a:p>
            <a:r>
              <a:rPr lang="en-US" b="1" dirty="0" smtClean="0"/>
              <a:t>Waveguides </a:t>
            </a:r>
            <a:r>
              <a:rPr lang="en-US" dirty="0" smtClean="0"/>
              <a:t>: link distributed system components, tens of meters per cavity</a:t>
            </a:r>
            <a:endParaRPr lang="ru-RU" dirty="0"/>
          </a:p>
        </p:txBody>
      </p:sp>
      <p:sp>
        <p:nvSpPr>
          <p:cNvPr id="6" name="Прямоугольник 5"/>
          <p:cNvSpPr/>
          <p:nvPr/>
        </p:nvSpPr>
        <p:spPr>
          <a:xfrm>
            <a:off x="2123728" y="2051556"/>
            <a:ext cx="873444" cy="369332"/>
          </a:xfrm>
          <a:prstGeom prst="rect">
            <a:avLst/>
          </a:prstGeom>
        </p:spPr>
        <p:txBody>
          <a:bodyPr wrap="none">
            <a:spAutoFit/>
          </a:bodyPr>
          <a:lstStyle/>
          <a:p>
            <a:r>
              <a:rPr lang="en-US" b="1" dirty="0" smtClean="0"/>
              <a:t>Coaxial</a:t>
            </a:r>
            <a:endParaRPr lang="ru-RU" b="1" dirty="0"/>
          </a:p>
        </p:txBody>
      </p:sp>
      <p:sp>
        <p:nvSpPr>
          <p:cNvPr id="7" name="Прямоугольник 6"/>
          <p:cNvSpPr/>
          <p:nvPr/>
        </p:nvSpPr>
        <p:spPr>
          <a:xfrm>
            <a:off x="5076056" y="2024236"/>
            <a:ext cx="2664296" cy="369332"/>
          </a:xfrm>
          <a:prstGeom prst="rect">
            <a:avLst/>
          </a:prstGeom>
        </p:spPr>
        <p:txBody>
          <a:bodyPr wrap="square">
            <a:spAutoFit/>
          </a:bodyPr>
          <a:lstStyle/>
          <a:p>
            <a:r>
              <a:rPr lang="en-US" b="1" dirty="0" smtClean="0"/>
              <a:t>Rectangular waveguide</a:t>
            </a:r>
            <a:endParaRPr lang="ru-RU" b="1" dirty="0"/>
          </a:p>
        </p:txBody>
      </p:sp>
      <p:sp>
        <p:nvSpPr>
          <p:cNvPr id="8" name="TextBox 7"/>
          <p:cNvSpPr txBox="1"/>
          <p:nvPr/>
        </p:nvSpPr>
        <p:spPr>
          <a:xfrm>
            <a:off x="683568" y="476672"/>
            <a:ext cx="3222677" cy="584775"/>
          </a:xfrm>
          <a:prstGeom prst="rect">
            <a:avLst/>
          </a:prstGeom>
          <a:noFill/>
        </p:spPr>
        <p:txBody>
          <a:bodyPr wrap="none" rtlCol="0">
            <a:spAutoFit/>
          </a:bodyPr>
          <a:lstStyle/>
          <a:p>
            <a:r>
              <a:rPr lang="en-US" sz="3200" b="1" dirty="0" smtClean="0">
                <a:solidFill>
                  <a:srgbClr val="7030A0"/>
                </a:solidFill>
              </a:rPr>
              <a:t>RF power transfer</a:t>
            </a:r>
            <a:endParaRPr lang="ru-RU" sz="3000" b="1" dirty="0">
              <a:solidFill>
                <a:srgbClr val="7030A0"/>
              </a:solidFill>
              <a:latin typeface="Arial Black" pitchFamily="34" charset="0"/>
              <a:cs typeface="Vani" pitchFamily="34" charset="0"/>
            </a:endParaRPr>
          </a:p>
        </p:txBody>
      </p:sp>
      <p:pic>
        <p:nvPicPr>
          <p:cNvPr id="10" name="Picture 17" descr="https://maxwireless.ru/upload/iblock/d63/d63cbbd402fb6df8ad65d5d9857eed84.jpg"/>
          <p:cNvPicPr>
            <a:picLocks noChangeAspect="1" noChangeArrowheads="1"/>
          </p:cNvPicPr>
          <p:nvPr/>
        </p:nvPicPr>
        <p:blipFill>
          <a:blip r:embed="rId3" cstate="print"/>
          <a:srcRect/>
          <a:stretch>
            <a:fillRect/>
          </a:stretch>
        </p:blipFill>
        <p:spPr bwMode="auto">
          <a:xfrm>
            <a:off x="1691680" y="4653136"/>
            <a:ext cx="2232248" cy="1009650"/>
          </a:xfrm>
          <a:prstGeom prst="rect">
            <a:avLst/>
          </a:prstGeom>
          <a:noFill/>
        </p:spPr>
      </p:pic>
      <p:pic>
        <p:nvPicPr>
          <p:cNvPr id="11" name="Picture 13" descr="https://i.stack.imgur.com/2NyXQ.jpg"/>
          <p:cNvPicPr>
            <a:picLocks noChangeAspect="1" noChangeArrowheads="1"/>
          </p:cNvPicPr>
          <p:nvPr/>
        </p:nvPicPr>
        <p:blipFill>
          <a:blip r:embed="rId4" cstate="print"/>
          <a:srcRect/>
          <a:stretch>
            <a:fillRect/>
          </a:stretch>
        </p:blipFill>
        <p:spPr bwMode="auto">
          <a:xfrm flipV="1">
            <a:off x="1691680" y="2708920"/>
            <a:ext cx="1800200" cy="1767408"/>
          </a:xfrm>
          <a:prstGeom prst="rect">
            <a:avLst/>
          </a:prstGeom>
          <a:noFill/>
        </p:spPr>
      </p:pic>
      <p:pic>
        <p:nvPicPr>
          <p:cNvPr id="12" name="Picture 3"/>
          <p:cNvPicPr>
            <a:picLocks noChangeAspect="1" noChangeArrowheads="1"/>
          </p:cNvPicPr>
          <p:nvPr/>
        </p:nvPicPr>
        <p:blipFill>
          <a:blip r:embed="rId5" cstate="print"/>
          <a:srcRect/>
          <a:stretch>
            <a:fillRect/>
          </a:stretch>
        </p:blipFill>
        <p:spPr bwMode="auto">
          <a:xfrm>
            <a:off x="5364088" y="2708920"/>
            <a:ext cx="1805080" cy="1908820"/>
          </a:xfrm>
          <a:prstGeom prst="rect">
            <a:avLst/>
          </a:prstGeom>
          <a:noFill/>
          <a:ln w="9525">
            <a:noFill/>
            <a:miter lim="800000"/>
            <a:headEnd/>
            <a:tailEnd/>
          </a:ln>
        </p:spPr>
      </p:pic>
      <p:sp>
        <p:nvSpPr>
          <p:cNvPr id="13" name="Прямоугольник 12"/>
          <p:cNvSpPr/>
          <p:nvPr/>
        </p:nvSpPr>
        <p:spPr>
          <a:xfrm>
            <a:off x="611560" y="4521894"/>
            <a:ext cx="1114408" cy="923330"/>
          </a:xfrm>
          <a:prstGeom prst="rect">
            <a:avLst/>
          </a:prstGeom>
        </p:spPr>
        <p:txBody>
          <a:bodyPr wrap="none">
            <a:spAutoFit/>
          </a:bodyPr>
          <a:lstStyle/>
          <a:p>
            <a:r>
              <a:rPr lang="en-US" dirty="0" smtClean="0"/>
              <a:t>semi-rigid</a:t>
            </a:r>
          </a:p>
          <a:p>
            <a:r>
              <a:rPr lang="en-US" dirty="0" smtClean="0"/>
              <a:t> and </a:t>
            </a:r>
          </a:p>
          <a:p>
            <a:r>
              <a:rPr lang="en-US" dirty="0" smtClean="0"/>
              <a:t>flexible</a:t>
            </a:r>
            <a:endParaRPr lang="ru-RU" dirty="0"/>
          </a:p>
        </p:txBody>
      </p:sp>
      <p:sp>
        <p:nvSpPr>
          <p:cNvPr id="14" name="Прямоугольник 13"/>
          <p:cNvSpPr/>
          <p:nvPr/>
        </p:nvSpPr>
        <p:spPr>
          <a:xfrm>
            <a:off x="899592" y="3140968"/>
            <a:ext cx="601447" cy="369332"/>
          </a:xfrm>
          <a:prstGeom prst="rect">
            <a:avLst/>
          </a:prstGeom>
        </p:spPr>
        <p:txBody>
          <a:bodyPr wrap="none">
            <a:spAutoFit/>
          </a:bodyPr>
          <a:lstStyle/>
          <a:p>
            <a:r>
              <a:rPr lang="en-US" dirty="0" smtClean="0"/>
              <a:t>rigid</a:t>
            </a:r>
            <a:endParaRPr lang="ru-RU" dirty="0"/>
          </a:p>
        </p:txBody>
      </p:sp>
      <p:sp>
        <p:nvSpPr>
          <p:cNvPr id="15" name="Прямоугольник 14"/>
          <p:cNvSpPr/>
          <p:nvPr/>
        </p:nvSpPr>
        <p:spPr>
          <a:xfrm>
            <a:off x="0" y="6611779"/>
            <a:ext cx="502061" cy="246221"/>
          </a:xfrm>
          <a:prstGeom prst="rect">
            <a:avLst/>
          </a:prstGeom>
        </p:spPr>
        <p:txBody>
          <a:bodyPr wrap="none">
            <a:spAutoFit/>
          </a:bodyPr>
          <a:lstStyle/>
          <a:p>
            <a:r>
              <a:rPr lang="en-US" sz="1000" b="1" dirty="0" smtClean="0"/>
              <a:t>17/29</a:t>
            </a:r>
            <a:endParaRPr lang="ru-RU" sz="1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11560" y="1696824"/>
          <a:ext cx="8136904" cy="3388360"/>
        </p:xfrm>
        <a:graphic>
          <a:graphicData uri="http://schemas.openxmlformats.org/drawingml/2006/table">
            <a:tbl>
              <a:tblPr firstRow="1" bandRow="1">
                <a:tableStyleId>{5C22544A-7EE6-4342-B048-85BDC9FD1C3A}</a:tableStyleId>
              </a:tblPr>
              <a:tblGrid>
                <a:gridCol w="1512168"/>
                <a:gridCol w="2376264"/>
                <a:gridCol w="2214246"/>
                <a:gridCol w="2034226"/>
              </a:tblGrid>
              <a:tr h="370840">
                <a:tc>
                  <a:txBody>
                    <a:bodyPr/>
                    <a:lstStyle/>
                    <a:p>
                      <a:pPr algn="ctr"/>
                      <a:r>
                        <a:rPr lang="en-US" dirty="0" smtClean="0"/>
                        <a:t>Type</a:t>
                      </a:r>
                      <a:endParaRPr lang="ru-RU" dirty="0"/>
                    </a:p>
                  </a:txBody>
                  <a:tcPr/>
                </a:tc>
                <a:tc>
                  <a:txBody>
                    <a:bodyPr/>
                    <a:lstStyle/>
                    <a:p>
                      <a:pPr algn="ctr"/>
                      <a:r>
                        <a:rPr lang="en-US" dirty="0" smtClean="0">
                          <a:solidFill>
                            <a:srgbClr val="92D050"/>
                          </a:solidFill>
                        </a:rPr>
                        <a:t>advantages</a:t>
                      </a:r>
                      <a:endParaRPr lang="ru-RU" dirty="0">
                        <a:solidFill>
                          <a:srgbClr val="92D050"/>
                        </a:solidFill>
                      </a:endParaRPr>
                    </a:p>
                  </a:txBody>
                  <a:tcPr/>
                </a:tc>
                <a:tc>
                  <a:txBody>
                    <a:bodyPr/>
                    <a:lstStyle/>
                    <a:p>
                      <a:pPr algn="ctr"/>
                      <a:r>
                        <a:rPr lang="en-US" dirty="0" smtClean="0">
                          <a:solidFill>
                            <a:srgbClr val="FFC000"/>
                          </a:solidFill>
                        </a:rPr>
                        <a:t>drawbacks</a:t>
                      </a:r>
                      <a:endParaRPr lang="ru-RU" dirty="0">
                        <a:solidFill>
                          <a:srgbClr val="FFC000"/>
                        </a:solidFill>
                      </a:endParaRPr>
                    </a:p>
                  </a:txBody>
                  <a:tcPr/>
                </a:tc>
                <a:tc>
                  <a:txBody>
                    <a:bodyPr/>
                    <a:lstStyle/>
                    <a:p>
                      <a:pPr algn="ctr"/>
                      <a:r>
                        <a:rPr lang="en-US" dirty="0" smtClean="0">
                          <a:solidFill>
                            <a:srgbClr val="FFFF00"/>
                          </a:solidFill>
                        </a:rPr>
                        <a:t>usage</a:t>
                      </a:r>
                      <a:endParaRPr lang="ru-RU" dirty="0">
                        <a:solidFill>
                          <a:srgbClr val="FFFF00"/>
                        </a:solidFill>
                      </a:endParaRPr>
                    </a:p>
                  </a:txBody>
                  <a:tcPr/>
                </a:tc>
              </a:tr>
              <a:tr h="370840">
                <a:tc>
                  <a:txBody>
                    <a:bodyPr/>
                    <a:lstStyle/>
                    <a:p>
                      <a:pPr algn="ctr"/>
                      <a:r>
                        <a:rPr lang="en-US" sz="1500" b="1" dirty="0" smtClean="0"/>
                        <a:t>Rectangular</a:t>
                      </a:r>
                      <a:endParaRPr lang="ru-RU" sz="1500" b="1" dirty="0" smtClean="0"/>
                    </a:p>
                    <a:p>
                      <a:pPr algn="ctr"/>
                      <a:endParaRPr lang="ru-RU" sz="1500" dirty="0"/>
                    </a:p>
                  </a:txBody>
                  <a:tcPr anchor="ctr"/>
                </a:tc>
                <a:tc>
                  <a:txBody>
                    <a:bodyPr/>
                    <a:lstStyle/>
                    <a:p>
                      <a:r>
                        <a:rPr lang="en-US" sz="1500" dirty="0" smtClean="0"/>
                        <a:t>power</a:t>
                      </a:r>
                      <a:r>
                        <a:rPr lang="en-US" sz="1500" baseline="0" dirty="0" smtClean="0"/>
                        <a:t> handling;</a:t>
                      </a:r>
                    </a:p>
                    <a:p>
                      <a:r>
                        <a:rPr lang="en-US" sz="1500" baseline="0" dirty="0" smtClean="0"/>
                        <a:t>low losses;</a:t>
                      </a:r>
                    </a:p>
                    <a:p>
                      <a:r>
                        <a:rPr lang="en-US" sz="1500" baseline="0" dirty="0" smtClean="0"/>
                        <a:t>mechanical rigidity.</a:t>
                      </a:r>
                    </a:p>
                  </a:txBody>
                  <a:tcPr anchor="ctr"/>
                </a:tc>
                <a:tc>
                  <a:txBody>
                    <a:bodyPr/>
                    <a:lstStyle/>
                    <a:p>
                      <a:r>
                        <a:rPr lang="en-US" sz="1500" dirty="0" smtClean="0"/>
                        <a:t>bulky (esp. on low freq.)</a:t>
                      </a:r>
                    </a:p>
                    <a:p>
                      <a:r>
                        <a:rPr lang="en-US" sz="1500" baseline="0" dirty="0" smtClean="0"/>
                        <a:t>rigid, heavy/</a:t>
                      </a:r>
                    </a:p>
                    <a:p>
                      <a:endParaRPr lang="ru-RU" sz="1500" dirty="0"/>
                    </a:p>
                  </a:txBody>
                  <a:tcPr anchor="ctr"/>
                </a:tc>
                <a:tc>
                  <a:txBody>
                    <a:bodyPr/>
                    <a:lstStyle/>
                    <a:p>
                      <a:r>
                        <a:rPr lang="en-US" sz="1500" dirty="0" smtClean="0"/>
                        <a:t>high power applications @ mid to high frequency range</a:t>
                      </a:r>
                      <a:endParaRPr lang="ru-RU" sz="1500" dirty="0"/>
                    </a:p>
                  </a:txBody>
                  <a:tcPr anchor="ctr"/>
                </a:tc>
              </a:tr>
              <a:tr h="370840">
                <a:tc>
                  <a:txBody>
                    <a:bodyPr/>
                    <a:lstStyle/>
                    <a:p>
                      <a:pPr algn="ctr"/>
                      <a:endParaRPr lang="ru-RU" sz="1500" dirty="0" smtClean="0"/>
                    </a:p>
                    <a:p>
                      <a:pPr algn="ctr"/>
                      <a:r>
                        <a:rPr lang="en-US" sz="1500" b="1" dirty="0" smtClean="0"/>
                        <a:t>Circular</a:t>
                      </a:r>
                      <a:endParaRPr lang="ru-RU" sz="1500" b="1" dirty="0" smtClean="0"/>
                    </a:p>
                    <a:p>
                      <a:pPr algn="ctr"/>
                      <a:endParaRPr lang="ru-RU" sz="1500" dirty="0"/>
                    </a:p>
                  </a:txBody>
                  <a:tcPr anchor="ctr"/>
                </a:tc>
                <a:tc>
                  <a:txBody>
                    <a:bodyPr/>
                    <a:lstStyle/>
                    <a:p>
                      <a:endParaRPr lang="ru-RU" sz="15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undefined wave polarization plane ;</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limited range of</a:t>
                      </a:r>
                      <a:r>
                        <a:rPr lang="en-US" sz="1500" baseline="0" dirty="0" smtClean="0"/>
                        <a:t> devices (circulators, directional couplers etc.).</a:t>
                      </a:r>
                      <a:endParaRPr lang="ru-RU" sz="1500" dirty="0" smtClean="0"/>
                    </a:p>
                  </a:txBody>
                  <a:tcPr anchor="ctr"/>
                </a:tc>
                <a:tc>
                  <a:txBody>
                    <a:bodyPr/>
                    <a:lstStyle/>
                    <a:p>
                      <a:r>
                        <a:rPr lang="en-US" sz="1500" dirty="0" smtClean="0"/>
                        <a:t>limited</a:t>
                      </a:r>
                      <a:r>
                        <a:rPr lang="en-US" sz="1500" baseline="0" dirty="0" smtClean="0"/>
                        <a:t> usage in particle accelerators</a:t>
                      </a:r>
                      <a:endParaRPr lang="ru-RU" sz="1500" dirty="0"/>
                    </a:p>
                  </a:txBody>
                  <a:tcPr anchor="ctr"/>
                </a:tc>
              </a:tr>
              <a:tr h="370840">
                <a:tc>
                  <a:txBody>
                    <a:bodyPr/>
                    <a:lstStyle/>
                    <a:p>
                      <a:pPr algn="ctr"/>
                      <a:r>
                        <a:rPr lang="en-US" sz="1500" b="1" dirty="0" smtClean="0"/>
                        <a:t>Coax</a:t>
                      </a:r>
                      <a:endParaRPr lang="ru-RU" sz="1500" b="1" dirty="0"/>
                    </a:p>
                  </a:txBody>
                  <a:tcPr anchor="ctr"/>
                </a:tc>
                <a:tc>
                  <a:txBody>
                    <a:bodyPr/>
                    <a:lstStyle/>
                    <a:p>
                      <a:r>
                        <a:rPr lang="en-US" sz="1500" baseline="0" dirty="0" smtClean="0"/>
                        <a:t>space-saving ;</a:t>
                      </a:r>
                      <a:r>
                        <a:rPr lang="ru-RU" sz="1500" baseline="0" dirty="0" smtClean="0"/>
                        <a:t> </a:t>
                      </a:r>
                    </a:p>
                    <a:p>
                      <a:r>
                        <a:rPr lang="en-US" sz="1500" baseline="0" dirty="0" smtClean="0"/>
                        <a:t>widely used, cheap</a:t>
                      </a:r>
                      <a:r>
                        <a:rPr lang="ru-RU" sz="1500" baseline="0" dirty="0" smtClean="0"/>
                        <a:t>; </a:t>
                      </a:r>
                      <a:endParaRPr lang="en-US" sz="1500" baseline="0" dirty="0" smtClean="0"/>
                    </a:p>
                    <a:p>
                      <a:r>
                        <a:rPr lang="en-US" sz="1500" baseline="0" dirty="0" smtClean="0"/>
                        <a:t>easy to handle;</a:t>
                      </a:r>
                      <a:endParaRPr lang="ru-RU" sz="1500" baseline="0" dirty="0" smtClean="0"/>
                    </a:p>
                    <a:p>
                      <a:r>
                        <a:rPr lang="en-US" sz="1500" baseline="0" dirty="0" smtClean="0"/>
                        <a:t>vast range of connectors.</a:t>
                      </a:r>
                      <a:endParaRPr lang="ru-RU" sz="1500" dirty="0"/>
                    </a:p>
                  </a:txBody>
                  <a:tcPr anchor="ctr"/>
                </a:tc>
                <a:tc>
                  <a:txBody>
                    <a:bodyPr/>
                    <a:lstStyle/>
                    <a:p>
                      <a:r>
                        <a:rPr lang="en-US" sz="1500" baseline="0" dirty="0" smtClean="0"/>
                        <a:t>poor electric strength and power handling;</a:t>
                      </a:r>
                      <a:endParaRPr lang="ru-RU" sz="1500" baseline="0" dirty="0" smtClean="0"/>
                    </a:p>
                    <a:p>
                      <a:r>
                        <a:rPr lang="en-US" sz="1500" baseline="0" dirty="0" smtClean="0"/>
                        <a:t>high losses;</a:t>
                      </a:r>
                    </a:p>
                  </a:txBody>
                  <a:tcPr anchor="ctr"/>
                </a:tc>
                <a:tc>
                  <a:txBody>
                    <a:bodyPr/>
                    <a:lstStyle/>
                    <a:p>
                      <a:r>
                        <a:rPr lang="en-US" sz="1500" dirty="0" smtClean="0"/>
                        <a:t>low frequencies</a:t>
                      </a:r>
                      <a:r>
                        <a:rPr lang="ru-RU" sz="1500" dirty="0" smtClean="0"/>
                        <a:t>;</a:t>
                      </a:r>
                      <a:r>
                        <a:rPr lang="ru-RU" sz="1500" baseline="0" dirty="0" smtClean="0"/>
                        <a:t> </a:t>
                      </a:r>
                    </a:p>
                    <a:p>
                      <a:r>
                        <a:rPr lang="en-US" sz="1500" dirty="0" smtClean="0"/>
                        <a:t>LLRF.</a:t>
                      </a:r>
                      <a:endParaRPr lang="ru-RU" sz="1500" dirty="0"/>
                    </a:p>
                  </a:txBody>
                  <a:tcPr anchor="ctr"/>
                </a:tc>
              </a:tr>
            </a:tbl>
          </a:graphicData>
        </a:graphic>
      </p:graphicFrame>
      <p:sp>
        <p:nvSpPr>
          <p:cNvPr id="3" name="TextBox 2"/>
          <p:cNvSpPr txBox="1"/>
          <p:nvPr/>
        </p:nvSpPr>
        <p:spPr>
          <a:xfrm>
            <a:off x="683568" y="476672"/>
            <a:ext cx="5175519" cy="584775"/>
          </a:xfrm>
          <a:prstGeom prst="rect">
            <a:avLst/>
          </a:prstGeom>
          <a:noFill/>
        </p:spPr>
        <p:txBody>
          <a:bodyPr wrap="none" rtlCol="0">
            <a:spAutoFit/>
          </a:bodyPr>
          <a:lstStyle/>
          <a:p>
            <a:r>
              <a:rPr lang="en-US" sz="3200" b="1" dirty="0" smtClean="0">
                <a:solidFill>
                  <a:srgbClr val="7030A0"/>
                </a:solidFill>
              </a:rPr>
              <a:t>RF power transfer </a:t>
            </a:r>
            <a:r>
              <a:rPr lang="en-US" sz="3200" dirty="0" smtClean="0">
                <a:solidFill>
                  <a:srgbClr val="7030A0"/>
                </a:solidFill>
              </a:rPr>
              <a:t>–</a:t>
            </a:r>
            <a:r>
              <a:rPr lang="en-US" sz="3200" b="1" dirty="0" smtClean="0">
                <a:solidFill>
                  <a:srgbClr val="7030A0"/>
                </a:solidFill>
              </a:rPr>
              <a:t> </a:t>
            </a:r>
            <a:r>
              <a:rPr lang="en-US" sz="3200" dirty="0" smtClean="0">
                <a:solidFill>
                  <a:srgbClr val="7030A0"/>
                </a:solidFill>
              </a:rPr>
              <a:t>summary</a:t>
            </a:r>
            <a:endParaRPr lang="ru-RU" sz="3000" b="1" dirty="0">
              <a:solidFill>
                <a:srgbClr val="7030A0"/>
              </a:solidFill>
              <a:latin typeface="Arial Black" pitchFamily="34" charset="0"/>
              <a:cs typeface="Vani" pitchFamily="34" charset="0"/>
            </a:endParaRPr>
          </a:p>
        </p:txBody>
      </p:sp>
      <p:sp>
        <p:nvSpPr>
          <p:cNvPr id="4" name="Прямоугольник 3"/>
          <p:cNvSpPr/>
          <p:nvPr/>
        </p:nvSpPr>
        <p:spPr>
          <a:xfrm>
            <a:off x="0" y="6611779"/>
            <a:ext cx="502061" cy="246221"/>
          </a:xfrm>
          <a:prstGeom prst="rect">
            <a:avLst/>
          </a:prstGeom>
        </p:spPr>
        <p:txBody>
          <a:bodyPr wrap="none">
            <a:spAutoFit/>
          </a:bodyPr>
          <a:lstStyle/>
          <a:p>
            <a:r>
              <a:rPr lang="en-US" sz="1000" b="1" dirty="0" smtClean="0"/>
              <a:t>18/29</a:t>
            </a:r>
            <a:endParaRPr lang="ru-RU" sz="1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3650102" cy="584775"/>
          </a:xfrm>
          <a:prstGeom prst="rect">
            <a:avLst/>
          </a:prstGeom>
          <a:noFill/>
        </p:spPr>
        <p:txBody>
          <a:bodyPr wrap="none" rtlCol="0">
            <a:spAutoFit/>
          </a:bodyPr>
          <a:lstStyle/>
          <a:p>
            <a:r>
              <a:rPr lang="en-US" sz="3200" b="1" dirty="0" smtClean="0">
                <a:solidFill>
                  <a:srgbClr val="7030A0"/>
                </a:solidFill>
              </a:rPr>
              <a:t>Accelerating cavities</a:t>
            </a:r>
            <a:endParaRPr lang="ru-RU" sz="3000" b="1" dirty="0">
              <a:solidFill>
                <a:srgbClr val="7030A0"/>
              </a:solidFill>
              <a:latin typeface="Arial Black" pitchFamily="34" charset="0"/>
              <a:cs typeface="Vani" pitchFamily="34" charset="0"/>
            </a:endParaRPr>
          </a:p>
        </p:txBody>
      </p:sp>
      <p:pic>
        <p:nvPicPr>
          <p:cNvPr id="18436" name="Picture 4" descr="http://nica.jinr.ru/images/content/complex.png"/>
          <p:cNvPicPr>
            <a:picLocks noChangeAspect="1" noChangeArrowheads="1"/>
          </p:cNvPicPr>
          <p:nvPr/>
        </p:nvPicPr>
        <p:blipFill>
          <a:blip r:embed="rId2" cstate="print"/>
          <a:srcRect/>
          <a:stretch>
            <a:fillRect/>
          </a:stretch>
        </p:blipFill>
        <p:spPr bwMode="auto">
          <a:xfrm>
            <a:off x="1835696" y="1844824"/>
            <a:ext cx="5643298" cy="2797325"/>
          </a:xfrm>
          <a:prstGeom prst="rect">
            <a:avLst/>
          </a:prstGeom>
          <a:noFill/>
        </p:spPr>
      </p:pic>
      <p:sp>
        <p:nvSpPr>
          <p:cNvPr id="6" name="Стрелка вправо 5"/>
          <p:cNvSpPr/>
          <p:nvPr/>
        </p:nvSpPr>
        <p:spPr>
          <a:xfrm>
            <a:off x="1259632" y="3933056"/>
            <a:ext cx="79208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лево 6"/>
          <p:cNvSpPr/>
          <p:nvPr/>
        </p:nvSpPr>
        <p:spPr>
          <a:xfrm>
            <a:off x="7164288" y="2204864"/>
            <a:ext cx="792088"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7596336" y="2564904"/>
            <a:ext cx="1186928" cy="784830"/>
          </a:xfrm>
          <a:prstGeom prst="rect">
            <a:avLst/>
          </a:prstGeom>
        </p:spPr>
        <p:txBody>
          <a:bodyPr wrap="none">
            <a:spAutoFit/>
          </a:bodyPr>
          <a:lstStyle/>
          <a:p>
            <a:r>
              <a:rPr lang="en-US" sz="1500" b="1" dirty="0" smtClean="0"/>
              <a:t>accelerating </a:t>
            </a:r>
          </a:p>
          <a:p>
            <a:r>
              <a:rPr lang="en-US" sz="1500" b="1" dirty="0" smtClean="0"/>
              <a:t>cavities for </a:t>
            </a:r>
          </a:p>
          <a:p>
            <a:r>
              <a:rPr lang="en-US" sz="1500" b="1" dirty="0" smtClean="0"/>
              <a:t>rings</a:t>
            </a:r>
            <a:endParaRPr lang="ru-RU" sz="1500" b="1" dirty="0"/>
          </a:p>
        </p:txBody>
      </p:sp>
      <p:sp>
        <p:nvSpPr>
          <p:cNvPr id="9" name="Прямоугольник 8"/>
          <p:cNvSpPr/>
          <p:nvPr/>
        </p:nvSpPr>
        <p:spPr>
          <a:xfrm>
            <a:off x="467544" y="4365104"/>
            <a:ext cx="1964512" cy="784830"/>
          </a:xfrm>
          <a:prstGeom prst="rect">
            <a:avLst/>
          </a:prstGeom>
        </p:spPr>
        <p:txBody>
          <a:bodyPr wrap="none">
            <a:spAutoFit/>
          </a:bodyPr>
          <a:lstStyle/>
          <a:p>
            <a:r>
              <a:rPr lang="en-US" sz="1500" b="1" dirty="0" smtClean="0"/>
              <a:t>accelerating </a:t>
            </a:r>
          </a:p>
          <a:p>
            <a:r>
              <a:rPr lang="en-US" sz="1500" b="1" dirty="0" smtClean="0"/>
              <a:t>cavities for </a:t>
            </a:r>
          </a:p>
          <a:p>
            <a:r>
              <a:rPr lang="en-US" sz="1500" b="1" dirty="0" smtClean="0"/>
              <a:t>linacs/particle sources</a:t>
            </a:r>
            <a:endParaRPr lang="ru-RU" sz="1500" b="1" dirty="0"/>
          </a:p>
        </p:txBody>
      </p:sp>
      <p:sp>
        <p:nvSpPr>
          <p:cNvPr id="10" name="Прямоугольник 9"/>
          <p:cNvSpPr/>
          <p:nvPr/>
        </p:nvSpPr>
        <p:spPr>
          <a:xfrm>
            <a:off x="1835696" y="1484784"/>
            <a:ext cx="1349537" cy="369332"/>
          </a:xfrm>
          <a:prstGeom prst="rect">
            <a:avLst/>
          </a:prstGeom>
        </p:spPr>
        <p:txBody>
          <a:bodyPr wrap="none">
            <a:spAutoFit/>
          </a:bodyPr>
          <a:lstStyle/>
          <a:p>
            <a:r>
              <a:rPr lang="en-US" b="1" dirty="0"/>
              <a:t>NICA </a:t>
            </a:r>
            <a:r>
              <a:rPr lang="en-US" b="1" dirty="0" smtClean="0"/>
              <a:t>facility</a:t>
            </a:r>
            <a:endParaRPr lang="en-US" b="1" dirty="0"/>
          </a:p>
        </p:txBody>
      </p:sp>
      <p:sp>
        <p:nvSpPr>
          <p:cNvPr id="11" name="Прямоугольник 10"/>
          <p:cNvSpPr/>
          <p:nvPr/>
        </p:nvSpPr>
        <p:spPr>
          <a:xfrm>
            <a:off x="5508104" y="4653136"/>
            <a:ext cx="1984839" cy="246221"/>
          </a:xfrm>
          <a:prstGeom prst="rect">
            <a:avLst/>
          </a:prstGeom>
        </p:spPr>
        <p:txBody>
          <a:bodyPr wrap="none">
            <a:spAutoFit/>
          </a:bodyPr>
          <a:lstStyle/>
          <a:p>
            <a:r>
              <a:rPr lang="en-US" sz="1000" dirty="0" smtClean="0">
                <a:hlinkClick r:id="rId3"/>
              </a:rPr>
              <a:t>http://nica.jinr.ru/ru/complex.php</a:t>
            </a:r>
            <a:endParaRPr lang="ru-RU" sz="1000" dirty="0"/>
          </a:p>
        </p:txBody>
      </p:sp>
      <p:sp>
        <p:nvSpPr>
          <p:cNvPr id="12" name="Прямоугольник 11"/>
          <p:cNvSpPr/>
          <p:nvPr/>
        </p:nvSpPr>
        <p:spPr>
          <a:xfrm>
            <a:off x="0" y="6611779"/>
            <a:ext cx="502061" cy="246221"/>
          </a:xfrm>
          <a:prstGeom prst="rect">
            <a:avLst/>
          </a:prstGeom>
        </p:spPr>
        <p:txBody>
          <a:bodyPr wrap="none">
            <a:spAutoFit/>
          </a:bodyPr>
          <a:lstStyle/>
          <a:p>
            <a:r>
              <a:rPr lang="en-US" sz="1000" b="1" dirty="0" smtClean="0"/>
              <a:t>19/29</a:t>
            </a:r>
            <a:endParaRPr lang="ru-RU" sz="1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412776"/>
            <a:ext cx="7848872" cy="646331"/>
          </a:xfrm>
          <a:prstGeom prst="rect">
            <a:avLst/>
          </a:prstGeom>
        </p:spPr>
        <p:txBody>
          <a:bodyPr wrap="square">
            <a:spAutoFit/>
          </a:bodyPr>
          <a:lstStyle/>
          <a:p>
            <a:r>
              <a:rPr lang="en-US" dirty="0" smtClean="0"/>
              <a:t>Electromagnetic </a:t>
            </a:r>
            <a:r>
              <a:rPr lang="en-US" dirty="0" smtClean="0"/>
              <a:t>(</a:t>
            </a:r>
            <a:r>
              <a:rPr lang="en-US" dirty="0" smtClean="0"/>
              <a:t>RF) field is the most convenient medium to transfer the power from net to the beam</a:t>
            </a:r>
            <a:endParaRPr lang="ru-RU" dirty="0"/>
          </a:p>
        </p:txBody>
      </p:sp>
      <p:sp>
        <p:nvSpPr>
          <p:cNvPr id="4" name="TextBox 3"/>
          <p:cNvSpPr txBox="1"/>
          <p:nvPr/>
        </p:nvSpPr>
        <p:spPr>
          <a:xfrm>
            <a:off x="2267744" y="2452826"/>
            <a:ext cx="4407040" cy="400110"/>
          </a:xfrm>
          <a:prstGeom prst="rect">
            <a:avLst/>
          </a:prstGeom>
          <a:noFill/>
        </p:spPr>
        <p:txBody>
          <a:bodyPr wrap="none" rtlCol="0">
            <a:spAutoFit/>
          </a:bodyPr>
          <a:lstStyle/>
          <a:p>
            <a:r>
              <a:rPr lang="en-US" sz="2000" b="1" u="sng" dirty="0" smtClean="0"/>
              <a:t>General power flow chart in accelerator</a:t>
            </a:r>
            <a:endParaRPr lang="ru-RU" sz="2000" b="1" u="sng" dirty="0"/>
          </a:p>
        </p:txBody>
      </p:sp>
      <p:sp>
        <p:nvSpPr>
          <p:cNvPr id="5" name="TextBox 4"/>
          <p:cNvSpPr txBox="1"/>
          <p:nvPr/>
        </p:nvSpPr>
        <p:spPr>
          <a:xfrm>
            <a:off x="683568" y="3356992"/>
            <a:ext cx="1529586" cy="707886"/>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b="1" dirty="0" smtClean="0"/>
              <a:t>Electric  Grid</a:t>
            </a:r>
          </a:p>
          <a:p>
            <a:r>
              <a:rPr lang="en-US" sz="2000" b="1" dirty="0" smtClean="0"/>
              <a:t>(wall power)</a:t>
            </a:r>
            <a:endParaRPr lang="ru-RU" sz="2000" b="1" dirty="0"/>
          </a:p>
        </p:txBody>
      </p:sp>
      <p:sp>
        <p:nvSpPr>
          <p:cNvPr id="6" name="TextBox 5"/>
          <p:cNvSpPr txBox="1"/>
          <p:nvPr/>
        </p:nvSpPr>
        <p:spPr>
          <a:xfrm>
            <a:off x="2987824" y="3356992"/>
            <a:ext cx="2539413" cy="400110"/>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b="1" dirty="0" smtClean="0"/>
              <a:t>Electromagnetic fields</a:t>
            </a:r>
            <a:endParaRPr lang="ru-RU" sz="2000" b="1" dirty="0"/>
          </a:p>
        </p:txBody>
      </p:sp>
      <p:sp>
        <p:nvSpPr>
          <p:cNvPr id="7" name="TextBox 6"/>
          <p:cNvSpPr txBox="1"/>
          <p:nvPr/>
        </p:nvSpPr>
        <p:spPr>
          <a:xfrm>
            <a:off x="6527344" y="3358153"/>
            <a:ext cx="2166042" cy="430887"/>
          </a:xfrm>
          <a:prstGeom prst="rect">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b="1" dirty="0" smtClean="0"/>
              <a:t>Accelerated</a:t>
            </a:r>
            <a:r>
              <a:rPr lang="en-US" sz="2200" b="1" dirty="0" smtClean="0"/>
              <a:t> beam</a:t>
            </a:r>
            <a:endParaRPr lang="ru-RU" sz="2200" b="1" dirty="0"/>
          </a:p>
        </p:txBody>
      </p:sp>
      <p:sp>
        <p:nvSpPr>
          <p:cNvPr id="8" name="Стрелка вправо с вырезом 7"/>
          <p:cNvSpPr/>
          <p:nvPr/>
        </p:nvSpPr>
        <p:spPr>
          <a:xfrm>
            <a:off x="2483768" y="3356992"/>
            <a:ext cx="432048" cy="432048"/>
          </a:xfrm>
          <a:prstGeom prst="notched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Стрелка вправо с вырезом 8"/>
          <p:cNvSpPr/>
          <p:nvPr/>
        </p:nvSpPr>
        <p:spPr>
          <a:xfrm>
            <a:off x="5940152" y="3356992"/>
            <a:ext cx="432048" cy="432048"/>
          </a:xfrm>
          <a:prstGeom prst="notched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028" name="Picture 4"/>
          <p:cNvPicPr>
            <a:picLocks noChangeAspect="1" noChangeArrowheads="1"/>
          </p:cNvPicPr>
          <p:nvPr/>
        </p:nvPicPr>
        <p:blipFill>
          <a:blip r:embed="rId2" cstate="print"/>
          <a:srcRect/>
          <a:stretch>
            <a:fillRect/>
          </a:stretch>
        </p:blipFill>
        <p:spPr bwMode="auto">
          <a:xfrm>
            <a:off x="539552" y="4293096"/>
            <a:ext cx="2121429" cy="1193304"/>
          </a:xfrm>
          <a:prstGeom prst="rect">
            <a:avLst/>
          </a:prstGeom>
          <a:noFill/>
          <a:ln w="9525">
            <a:noFill/>
            <a:miter lim="800000"/>
            <a:headEnd/>
            <a:tailEnd/>
          </a:ln>
        </p:spPr>
      </p:pic>
      <p:pic>
        <p:nvPicPr>
          <p:cNvPr id="1031" name="Picture 7" descr="E:\_Science_\Учеба\СВЧ\Лекции СВЧ\Новая папка\standing wave_04.gif"/>
          <p:cNvPicPr>
            <a:picLocks noChangeAspect="1" noChangeArrowheads="1" noCrop="1"/>
          </p:cNvPicPr>
          <p:nvPr/>
        </p:nvPicPr>
        <p:blipFill>
          <a:blip r:embed="rId3" cstate="print"/>
          <a:srcRect/>
          <a:stretch>
            <a:fillRect/>
          </a:stretch>
        </p:blipFill>
        <p:spPr bwMode="auto">
          <a:xfrm flipH="1">
            <a:off x="3347864" y="4221088"/>
            <a:ext cx="2232248" cy="1296144"/>
          </a:xfrm>
          <a:prstGeom prst="rect">
            <a:avLst/>
          </a:prstGeom>
          <a:noFill/>
        </p:spPr>
      </p:pic>
      <p:pic>
        <p:nvPicPr>
          <p:cNvPr id="1032" name="Picture 8"/>
          <p:cNvPicPr>
            <a:picLocks noChangeAspect="1" noChangeArrowheads="1"/>
          </p:cNvPicPr>
          <p:nvPr/>
        </p:nvPicPr>
        <p:blipFill>
          <a:blip r:embed="rId4" cstate="print"/>
          <a:srcRect/>
          <a:stretch>
            <a:fillRect/>
          </a:stretch>
        </p:blipFill>
        <p:spPr bwMode="auto">
          <a:xfrm>
            <a:off x="6012160" y="4147343"/>
            <a:ext cx="2883794" cy="1441897"/>
          </a:xfrm>
          <a:prstGeom prst="rect">
            <a:avLst/>
          </a:prstGeom>
          <a:noFill/>
          <a:ln w="9525">
            <a:noFill/>
            <a:miter lim="800000"/>
            <a:headEnd/>
            <a:tailEnd/>
          </a:ln>
        </p:spPr>
      </p:pic>
      <p:sp>
        <p:nvSpPr>
          <p:cNvPr id="19" name="TextBox 18"/>
          <p:cNvSpPr txBox="1"/>
          <p:nvPr/>
        </p:nvSpPr>
        <p:spPr>
          <a:xfrm>
            <a:off x="683568" y="476672"/>
            <a:ext cx="1132041" cy="553998"/>
          </a:xfrm>
          <a:prstGeom prst="rect">
            <a:avLst/>
          </a:prstGeom>
          <a:noFill/>
        </p:spPr>
        <p:txBody>
          <a:bodyPr wrap="none" rtlCol="0">
            <a:spAutoFit/>
          </a:bodyPr>
          <a:lstStyle/>
          <a:p>
            <a:r>
              <a:rPr lang="en-US" sz="3000" b="1" dirty="0" smtClean="0">
                <a:solidFill>
                  <a:srgbClr val="7030A0"/>
                </a:solidFill>
                <a:latin typeface="+mj-lt"/>
                <a:cs typeface="Arial" pitchFamily="34" charset="0"/>
              </a:rPr>
              <a:t>Cause</a:t>
            </a:r>
            <a:endParaRPr lang="ru-RU" sz="3000" b="1" dirty="0">
              <a:solidFill>
                <a:srgbClr val="7030A0"/>
              </a:solidFill>
              <a:latin typeface="+mj-lt"/>
              <a:cs typeface="Arial" pitchFamily="34" charset="0"/>
            </a:endParaRPr>
          </a:p>
        </p:txBody>
      </p:sp>
      <p:sp>
        <p:nvSpPr>
          <p:cNvPr id="13" name="Прямоугольник 12"/>
          <p:cNvSpPr/>
          <p:nvPr/>
        </p:nvSpPr>
        <p:spPr>
          <a:xfrm>
            <a:off x="0" y="6611779"/>
            <a:ext cx="436338" cy="246221"/>
          </a:xfrm>
          <a:prstGeom prst="rect">
            <a:avLst/>
          </a:prstGeom>
        </p:spPr>
        <p:txBody>
          <a:bodyPr wrap="none">
            <a:spAutoFit/>
          </a:bodyPr>
          <a:lstStyle/>
          <a:p>
            <a:r>
              <a:rPr lang="en-US" sz="1000" b="1" dirty="0" smtClean="0"/>
              <a:t>2/29</a:t>
            </a:r>
            <a:endParaRPr lang="ru-RU" sz="1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50232" y="2726918"/>
            <a:ext cx="2112053" cy="3139321"/>
          </a:xfrm>
          <a:prstGeom prst="rect">
            <a:avLst/>
          </a:prstGeom>
        </p:spPr>
        <p:txBody>
          <a:bodyPr wrap="none">
            <a:spAutoFit/>
          </a:bodyPr>
          <a:lstStyle/>
          <a:p>
            <a:pPr algn="ctr"/>
            <a:r>
              <a:rPr lang="en-US" b="1" dirty="0" smtClean="0"/>
              <a:t>Low-β </a:t>
            </a:r>
          </a:p>
          <a:p>
            <a:pPr algn="ctr"/>
            <a:r>
              <a:rPr lang="en-US" b="1" dirty="0" smtClean="0"/>
              <a:t>(0.001 … 0.5)</a:t>
            </a:r>
          </a:p>
          <a:p>
            <a:endParaRPr lang="en-US" b="1" dirty="0" smtClean="0"/>
          </a:p>
          <a:p>
            <a:r>
              <a:rPr lang="en-US" b="1" dirty="0" smtClean="0">
                <a:solidFill>
                  <a:srgbClr val="0070C0"/>
                </a:solidFill>
                <a:sym typeface="Wingdings 2"/>
              </a:rPr>
              <a:t></a:t>
            </a:r>
            <a:r>
              <a:rPr lang="en-US" b="1" dirty="0" smtClean="0">
                <a:sym typeface="Wingdings 2"/>
              </a:rPr>
              <a:t>  RFQ</a:t>
            </a:r>
          </a:p>
          <a:p>
            <a:r>
              <a:rPr lang="en-US" b="1" dirty="0" smtClean="0">
                <a:solidFill>
                  <a:srgbClr val="0070C0"/>
                </a:solidFill>
                <a:sym typeface="Wingdings 2"/>
              </a:rPr>
              <a:t></a:t>
            </a:r>
            <a:r>
              <a:rPr lang="en-US" b="1" dirty="0" smtClean="0">
                <a:sym typeface="Wingdings 2"/>
              </a:rPr>
              <a:t> Coaxial resonator</a:t>
            </a:r>
          </a:p>
          <a:p>
            <a:r>
              <a:rPr lang="en-US" b="1" dirty="0" smtClean="0">
                <a:solidFill>
                  <a:srgbClr val="0070C0"/>
                </a:solidFill>
                <a:sym typeface="Wingdings 2"/>
              </a:rPr>
              <a:t></a:t>
            </a:r>
            <a:r>
              <a:rPr lang="en-US" b="1" dirty="0" smtClean="0">
                <a:sym typeface="Wingdings 2"/>
              </a:rPr>
              <a:t> H-type resonator</a:t>
            </a:r>
          </a:p>
          <a:p>
            <a:r>
              <a:rPr lang="en-US" b="1" dirty="0" smtClean="0">
                <a:solidFill>
                  <a:srgbClr val="0070C0"/>
                </a:solidFill>
                <a:sym typeface="Wingdings 2"/>
              </a:rPr>
              <a:t></a:t>
            </a:r>
            <a:r>
              <a:rPr lang="en-US" b="1" dirty="0" smtClean="0">
                <a:sym typeface="Wingdings 2"/>
              </a:rPr>
              <a:t> split-ring</a:t>
            </a:r>
          </a:p>
          <a:p>
            <a:r>
              <a:rPr lang="en-US" b="1" dirty="0" smtClean="0">
                <a:solidFill>
                  <a:srgbClr val="0070C0"/>
                </a:solidFill>
                <a:sym typeface="Wingdings 2"/>
              </a:rPr>
              <a:t></a:t>
            </a:r>
            <a:r>
              <a:rPr lang="en-US" b="1" dirty="0" smtClean="0">
                <a:sym typeface="Wingdings 2"/>
              </a:rPr>
              <a:t> spoke </a:t>
            </a:r>
            <a:r>
              <a:rPr lang="en-US" b="1" dirty="0" smtClean="0">
                <a:sym typeface="Wingdings 2"/>
              </a:rPr>
              <a:t>resonator</a:t>
            </a:r>
          </a:p>
          <a:p>
            <a:r>
              <a:rPr lang="en-US" b="1" dirty="0" smtClean="0">
                <a:sym typeface="Wingdings 2"/>
              </a:rPr>
              <a:t>etc.</a:t>
            </a:r>
            <a:endParaRPr lang="en-US" b="1" dirty="0" smtClean="0"/>
          </a:p>
          <a:p>
            <a:endParaRPr lang="en-US" b="1" dirty="0" smtClean="0"/>
          </a:p>
          <a:p>
            <a:endParaRPr lang="ru-RU" dirty="0"/>
          </a:p>
        </p:txBody>
      </p:sp>
      <p:sp>
        <p:nvSpPr>
          <p:cNvPr id="3" name="Прямоугольник 2"/>
          <p:cNvSpPr/>
          <p:nvPr/>
        </p:nvSpPr>
        <p:spPr>
          <a:xfrm>
            <a:off x="3761265" y="2743760"/>
            <a:ext cx="3671518" cy="1477328"/>
          </a:xfrm>
          <a:prstGeom prst="rect">
            <a:avLst/>
          </a:prstGeom>
        </p:spPr>
        <p:txBody>
          <a:bodyPr wrap="none">
            <a:spAutoFit/>
          </a:bodyPr>
          <a:lstStyle/>
          <a:p>
            <a:pPr algn="ctr"/>
            <a:r>
              <a:rPr lang="en-US" b="1" dirty="0" smtClean="0"/>
              <a:t>High-β</a:t>
            </a:r>
          </a:p>
          <a:p>
            <a:pPr algn="ctr"/>
            <a:r>
              <a:rPr lang="en-US" b="1" dirty="0" smtClean="0"/>
              <a:t>(0.5 … 1.0)</a:t>
            </a:r>
          </a:p>
          <a:p>
            <a:endParaRPr lang="en-US" b="1" dirty="0" smtClean="0"/>
          </a:p>
          <a:p>
            <a:r>
              <a:rPr lang="en-US" b="1" dirty="0" smtClean="0">
                <a:solidFill>
                  <a:srgbClr val="0070C0"/>
                </a:solidFill>
                <a:sym typeface="Wingdings 2"/>
              </a:rPr>
              <a:t>            </a:t>
            </a:r>
            <a:r>
              <a:rPr lang="en-US" b="1" dirty="0" smtClean="0">
                <a:sym typeface="Wingdings 2"/>
              </a:rPr>
              <a:t> </a:t>
            </a:r>
            <a:r>
              <a:rPr lang="en-US" b="1" dirty="0" err="1" smtClean="0">
                <a:sym typeface="Wingdings 2"/>
              </a:rPr>
              <a:t>Multicell</a:t>
            </a:r>
            <a:r>
              <a:rPr lang="en-US" b="1" dirty="0" smtClean="0">
                <a:sym typeface="Wingdings 2"/>
              </a:rPr>
              <a:t> cavities </a:t>
            </a:r>
          </a:p>
          <a:p>
            <a:r>
              <a:rPr lang="en-US" dirty="0" smtClean="0">
                <a:sym typeface="Wingdings 2"/>
              </a:rPr>
              <a:t>   (</a:t>
            </a:r>
            <a:r>
              <a:rPr lang="en-US" dirty="0" err="1" smtClean="0">
                <a:sym typeface="Wingdings 2"/>
              </a:rPr>
              <a:t>ancessor</a:t>
            </a:r>
            <a:r>
              <a:rPr lang="en-US" dirty="0" smtClean="0">
                <a:sym typeface="Wingdings 2"/>
              </a:rPr>
              <a:t>: Disk-Loaded Waveguide)</a:t>
            </a:r>
            <a:endParaRPr lang="ru-RU" dirty="0"/>
          </a:p>
        </p:txBody>
      </p:sp>
      <p:sp>
        <p:nvSpPr>
          <p:cNvPr id="4" name="Стрелка вниз 3"/>
          <p:cNvSpPr/>
          <p:nvPr/>
        </p:nvSpPr>
        <p:spPr>
          <a:xfrm>
            <a:off x="2123728" y="2348880"/>
            <a:ext cx="72008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5220072" y="2311712"/>
            <a:ext cx="72008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a:off x="2051720" y="2232739"/>
            <a:ext cx="3888432" cy="6965"/>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39752" y="476672"/>
            <a:ext cx="3650102" cy="584775"/>
          </a:xfrm>
          <a:prstGeom prst="rect">
            <a:avLst/>
          </a:prstGeom>
          <a:noFill/>
        </p:spPr>
        <p:txBody>
          <a:bodyPr wrap="none" rtlCol="0">
            <a:spAutoFit/>
          </a:bodyPr>
          <a:lstStyle/>
          <a:p>
            <a:r>
              <a:rPr lang="en-US" sz="3200" b="1" dirty="0" smtClean="0">
                <a:solidFill>
                  <a:srgbClr val="7030A0"/>
                </a:solidFill>
              </a:rPr>
              <a:t>Accelerating cavities</a:t>
            </a:r>
            <a:endParaRPr lang="ru-RU" sz="2000" dirty="0">
              <a:solidFill>
                <a:srgbClr val="7030A0"/>
              </a:solidFill>
              <a:latin typeface="Arial Black" pitchFamily="34" charset="0"/>
              <a:cs typeface="Vani" pitchFamily="34" charset="0"/>
            </a:endParaRPr>
          </a:p>
        </p:txBody>
      </p:sp>
      <p:sp>
        <p:nvSpPr>
          <p:cNvPr id="12" name="Прямоугольник 11"/>
          <p:cNvSpPr/>
          <p:nvPr/>
        </p:nvSpPr>
        <p:spPr>
          <a:xfrm>
            <a:off x="4355976" y="5157192"/>
            <a:ext cx="4572000" cy="784830"/>
          </a:xfrm>
          <a:prstGeom prst="rect">
            <a:avLst/>
          </a:prstGeom>
        </p:spPr>
        <p:txBody>
          <a:bodyPr>
            <a:spAutoFit/>
          </a:bodyPr>
          <a:lstStyle/>
          <a:p>
            <a:r>
              <a:rPr lang="en-US" sz="1500" dirty="0"/>
              <a:t>Certain configurations, such as </a:t>
            </a:r>
            <a:r>
              <a:rPr lang="en-US" sz="1500" dirty="0" smtClean="0"/>
              <a:t>travelling wave accelerators, </a:t>
            </a:r>
            <a:r>
              <a:rPr lang="en-US" sz="1500" dirty="0"/>
              <a:t>are needed for highly relativistic electrons, but it is not the case for much more massive ions.</a:t>
            </a:r>
            <a:endParaRPr lang="ru-RU" sz="1500" dirty="0"/>
          </a:p>
        </p:txBody>
      </p:sp>
      <p:sp>
        <p:nvSpPr>
          <p:cNvPr id="13" name="Прямоугольник 12"/>
          <p:cNvSpPr/>
          <p:nvPr/>
        </p:nvSpPr>
        <p:spPr>
          <a:xfrm>
            <a:off x="611560" y="1340768"/>
            <a:ext cx="7313477" cy="369332"/>
          </a:xfrm>
          <a:prstGeom prst="rect">
            <a:avLst/>
          </a:prstGeom>
        </p:spPr>
        <p:txBody>
          <a:bodyPr wrap="none">
            <a:spAutoFit/>
          </a:bodyPr>
          <a:lstStyle/>
          <a:p>
            <a:r>
              <a:rPr lang="en-US" dirty="0" smtClean="0"/>
              <a:t>Accelerating cavities: a holes in a chunk of metal, capable to store RF energy</a:t>
            </a:r>
            <a:endParaRPr lang="ru-RU" dirty="0"/>
          </a:p>
        </p:txBody>
      </p:sp>
      <p:sp>
        <p:nvSpPr>
          <p:cNvPr id="10" name="Прямоугольник 9"/>
          <p:cNvSpPr/>
          <p:nvPr/>
        </p:nvSpPr>
        <p:spPr>
          <a:xfrm>
            <a:off x="0" y="6611779"/>
            <a:ext cx="502061" cy="246221"/>
          </a:xfrm>
          <a:prstGeom prst="rect">
            <a:avLst/>
          </a:prstGeom>
        </p:spPr>
        <p:txBody>
          <a:bodyPr wrap="none">
            <a:spAutoFit/>
          </a:bodyPr>
          <a:lstStyle/>
          <a:p>
            <a:r>
              <a:rPr lang="en-US" sz="1000" b="1" dirty="0" smtClean="0"/>
              <a:t>20/29</a:t>
            </a:r>
            <a:endParaRPr lang="ru-RU" sz="10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urin2"/>
          <p:cNvPicPr>
            <a:picLocks noChangeAspect="1" noChangeArrowheads="1"/>
          </p:cNvPicPr>
          <p:nvPr/>
        </p:nvPicPr>
        <p:blipFill>
          <a:blip r:embed="rId2" cstate="print"/>
          <a:srcRect/>
          <a:stretch>
            <a:fillRect/>
          </a:stretch>
        </p:blipFill>
        <p:spPr bwMode="auto">
          <a:xfrm>
            <a:off x="9828584" y="1988840"/>
            <a:ext cx="3124200" cy="3087688"/>
          </a:xfrm>
          <a:prstGeom prst="rect">
            <a:avLst/>
          </a:prstGeom>
          <a:noFill/>
          <a:ln w="9525">
            <a:noFill/>
            <a:miter lim="800000"/>
            <a:headEnd/>
            <a:tailEnd/>
          </a:ln>
        </p:spPr>
      </p:pic>
      <p:graphicFrame>
        <p:nvGraphicFramePr>
          <p:cNvPr id="3" name="Таблица 2"/>
          <p:cNvGraphicFramePr>
            <a:graphicFrameLocks noGrp="1"/>
          </p:cNvGraphicFramePr>
          <p:nvPr/>
        </p:nvGraphicFramePr>
        <p:xfrm>
          <a:off x="3779912" y="3429000"/>
          <a:ext cx="4763641" cy="2499360"/>
        </p:xfrm>
        <a:graphic>
          <a:graphicData uri="http://schemas.openxmlformats.org/drawingml/2006/table">
            <a:tbl>
              <a:tblPr/>
              <a:tblGrid>
                <a:gridCol w="1039540"/>
                <a:gridCol w="1840780"/>
                <a:gridCol w="1883321"/>
              </a:tblGrid>
              <a:tr h="457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FF"/>
                          </a:solidFill>
                          <a:effectLst/>
                          <a:latin typeface="Arial" pitchFamily="34" charset="0"/>
                          <a:cs typeface="Times New Roman" pitchFamily="18" charset="0"/>
                        </a:rPr>
                        <a:t>Structure</a:t>
                      </a:r>
                      <a:endParaRPr kumimoji="0" lang="en-US" sz="1600" b="0" i="0" u="none" strike="noStrike" cap="none" normalizeH="0" baseline="0" dirty="0" smtClean="0">
                        <a:ln>
                          <a:noFill/>
                        </a:ln>
                        <a:solidFill>
                          <a:srgbClr val="3333FF"/>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Times New Roman" pitchFamily="18" charset="0"/>
                        </a:rPr>
                        <a:t>“Best” </a:t>
                      </a:r>
                      <a:r>
                        <a:rPr kumimoji="0" lang="en-US" sz="1600" b="0" i="1" u="none" strike="noStrike" cap="none" normalizeH="0" baseline="0" dirty="0" smtClean="0">
                          <a:ln>
                            <a:noFill/>
                          </a:ln>
                          <a:solidFill>
                            <a:schemeClr val="tx1"/>
                          </a:solidFill>
                          <a:effectLst/>
                          <a:latin typeface="Arial" pitchFamily="34" charset="0"/>
                          <a:cs typeface="Times New Roman" pitchFamily="18" charset="0"/>
                        </a:rPr>
                        <a:t>β</a:t>
                      </a:r>
                      <a:endParaRPr kumimoji="0" lang="en-US" sz="1600" b="0" i="1"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pitchFamily="34" charset="0"/>
                          <a:cs typeface="Times New Roman" pitchFamily="18" charset="0"/>
                        </a:rPr>
                        <a:t>f</a:t>
                      </a:r>
                      <a:r>
                        <a:rPr kumimoji="0" lang="en-US" sz="1600" b="0" i="0" u="none" strike="noStrike" cap="none" normalizeH="0" baseline="0" dirty="0" smtClean="0">
                          <a:ln>
                            <a:noFill/>
                          </a:ln>
                          <a:solidFill>
                            <a:schemeClr val="tx1"/>
                          </a:solidFill>
                          <a:effectLst/>
                          <a:latin typeface="Arial" pitchFamily="34" charset="0"/>
                          <a:cs typeface="Times New Roman" pitchFamily="18" charset="0"/>
                        </a:rPr>
                        <a:t>, MHz</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FF"/>
                          </a:solidFill>
                          <a:effectLst/>
                          <a:latin typeface="Arial" pitchFamily="34" charset="0"/>
                          <a:cs typeface="Times New Roman" pitchFamily="18" charset="0"/>
                        </a:rPr>
                        <a:t>RFQ</a:t>
                      </a:r>
                      <a:endParaRPr kumimoji="0" lang="en-US" sz="1600" b="0" i="0" u="none" strike="noStrike" cap="none" normalizeH="0" baseline="0" dirty="0" smtClean="0">
                        <a:ln>
                          <a:noFill/>
                        </a:ln>
                        <a:solidFill>
                          <a:srgbClr val="3333FF"/>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0.005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charset="0"/>
                        </a:rPr>
                        <a:t>≤ </a:t>
                      </a:r>
                      <a:r>
                        <a:rPr kumimoji="0" lang="en-US" sz="1400" b="0" i="1" u="none" strike="noStrike" cap="none" normalizeH="0" baseline="0" dirty="0" smtClean="0">
                          <a:ln>
                            <a:noFill/>
                          </a:ln>
                          <a:solidFill>
                            <a:schemeClr val="tx1"/>
                          </a:solidFill>
                          <a:effectLst/>
                          <a:latin typeface="Arial" pitchFamily="34" charset="0"/>
                          <a:cs typeface="Times New Roman" pitchFamily="18" charset="0"/>
                        </a:rPr>
                        <a:t>β</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 ≤ 0.03</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4-rod: 10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charset="0"/>
                        </a:rPr>
                        <a:t>≤ </a:t>
                      </a:r>
                      <a:r>
                        <a:rPr kumimoji="0" lang="en-US" sz="1400" b="0" i="1" u="none" strike="noStrike" cap="none" normalizeH="0" baseline="0" dirty="0" smtClean="0">
                          <a:ln>
                            <a:noFill/>
                          </a:ln>
                          <a:solidFill>
                            <a:schemeClr val="tx1"/>
                          </a:solidFill>
                          <a:effectLst/>
                          <a:latin typeface="Arial" pitchFamily="34" charset="0"/>
                          <a:cs typeface="Times New Roman" pitchFamily="18" charset="0"/>
                        </a:rPr>
                        <a:t>f</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 ≤ 200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4-vane: 100 ≤ </a:t>
                      </a:r>
                      <a:r>
                        <a:rPr kumimoji="0" lang="en-US" sz="1400" b="0" i="1" u="none" strike="noStrike" cap="none" normalizeH="0" baseline="0" dirty="0" smtClean="0">
                          <a:ln>
                            <a:noFill/>
                          </a:ln>
                          <a:solidFill>
                            <a:schemeClr val="tx1"/>
                          </a:solidFill>
                          <a:effectLst/>
                          <a:latin typeface="Arial" pitchFamily="34" charset="0"/>
                          <a:cs typeface="Times New Roman" pitchFamily="18" charset="0"/>
                        </a:rPr>
                        <a:t>f </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 425</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FF"/>
                          </a:solidFill>
                          <a:effectLst/>
                          <a:latin typeface="Arial" pitchFamily="34" charset="0"/>
                          <a:cs typeface="Times New Roman" pitchFamily="18" charset="0"/>
                        </a:rPr>
                        <a:t>IH</a:t>
                      </a:r>
                      <a:endParaRPr kumimoji="0" lang="en-US" sz="1600" b="0" i="0" u="none" strike="noStrike" cap="none" normalizeH="0" baseline="0" dirty="0" smtClean="0">
                        <a:ln>
                          <a:noFill/>
                        </a:ln>
                        <a:solidFill>
                          <a:srgbClr val="3333FF"/>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0.01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charset="0"/>
                        </a:rPr>
                        <a:t>≤ </a:t>
                      </a:r>
                      <a:r>
                        <a:rPr kumimoji="0" lang="en-US" sz="1400" b="0" i="1" u="none" strike="noStrike" cap="none" normalizeH="0" baseline="0" dirty="0" smtClean="0">
                          <a:ln>
                            <a:noFill/>
                          </a:ln>
                          <a:solidFill>
                            <a:schemeClr val="tx1"/>
                          </a:solidFill>
                          <a:effectLst/>
                          <a:latin typeface="Arial" pitchFamily="34" charset="0"/>
                          <a:cs typeface="Times New Roman" pitchFamily="18" charset="0"/>
                        </a:rPr>
                        <a:t>β</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 ≤ 0.10</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30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charset="0"/>
                        </a:rPr>
                        <a:t>≤ </a:t>
                      </a:r>
                      <a:r>
                        <a:rPr kumimoji="0" lang="en-US" sz="1400" b="0" i="1" u="none" strike="noStrike" cap="none" normalizeH="0" baseline="0" dirty="0" smtClean="0">
                          <a:ln>
                            <a:noFill/>
                          </a:ln>
                          <a:solidFill>
                            <a:schemeClr val="tx1"/>
                          </a:solidFill>
                          <a:effectLst/>
                          <a:latin typeface="Arial" pitchFamily="34" charset="0"/>
                          <a:cs typeface="Times New Roman" pitchFamily="18" charset="0"/>
                        </a:rPr>
                        <a:t>f</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 ≤ 250</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FF"/>
                          </a:solidFill>
                          <a:effectLst/>
                          <a:latin typeface="Arial" pitchFamily="34" charset="0"/>
                          <a:cs typeface="Times New Roman" pitchFamily="18" charset="0"/>
                        </a:rPr>
                        <a:t>CH</a:t>
                      </a:r>
                      <a:endParaRPr kumimoji="0" lang="en-US" sz="1600" b="0" i="0" u="none" strike="noStrike" cap="none" normalizeH="0" baseline="0" dirty="0" smtClean="0">
                        <a:ln>
                          <a:noFill/>
                        </a:ln>
                        <a:solidFill>
                          <a:srgbClr val="3333FF"/>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0.10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charset="0"/>
                        </a:rPr>
                        <a:t>≤ </a:t>
                      </a:r>
                      <a:r>
                        <a:rPr kumimoji="0" lang="en-US" sz="1400" b="0" i="1" u="none" strike="noStrike" cap="none" normalizeH="0" baseline="0" dirty="0" smtClean="0">
                          <a:ln>
                            <a:noFill/>
                          </a:ln>
                          <a:solidFill>
                            <a:schemeClr val="tx1"/>
                          </a:solidFill>
                          <a:effectLst/>
                          <a:latin typeface="Arial" pitchFamily="34" charset="0"/>
                          <a:cs typeface="Times New Roman" pitchFamily="18" charset="0"/>
                        </a:rPr>
                        <a:t>β</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 ≤ 0.40</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150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charset="0"/>
                        </a:rPr>
                        <a:t>≤ </a:t>
                      </a:r>
                      <a:r>
                        <a:rPr kumimoji="0" lang="en-US" sz="1400" b="0" i="1" u="none" strike="noStrike" cap="none" normalizeH="0" baseline="0" dirty="0" smtClean="0">
                          <a:ln>
                            <a:noFill/>
                          </a:ln>
                          <a:solidFill>
                            <a:schemeClr val="tx1"/>
                          </a:solidFill>
                          <a:effectLst/>
                          <a:latin typeface="Arial" pitchFamily="34" charset="0"/>
                          <a:cs typeface="Times New Roman" pitchFamily="18" charset="0"/>
                        </a:rPr>
                        <a:t>f</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 ≤ 800</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FF"/>
                          </a:solidFill>
                          <a:effectLst/>
                          <a:latin typeface="Arial" pitchFamily="34" charset="0"/>
                          <a:cs typeface="Times New Roman" pitchFamily="18" charset="0"/>
                        </a:rPr>
                        <a:t>DTL</a:t>
                      </a:r>
                      <a:endParaRPr kumimoji="0" lang="en-US" sz="1600" b="0" i="0" u="none" strike="noStrike" cap="none" normalizeH="0" baseline="0" dirty="0" smtClean="0">
                        <a:ln>
                          <a:noFill/>
                        </a:ln>
                        <a:solidFill>
                          <a:srgbClr val="3333FF"/>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best 0.1 ≤ </a:t>
                      </a:r>
                      <a:r>
                        <a:rPr kumimoji="0" lang="en-US" sz="1400" b="0" i="1" u="none" strike="noStrike" cap="none" normalizeH="0" baseline="0" dirty="0" smtClean="0">
                          <a:ln>
                            <a:noFill/>
                          </a:ln>
                          <a:solidFill>
                            <a:schemeClr val="tx1"/>
                          </a:solidFill>
                          <a:effectLst/>
                          <a:latin typeface="Arial" pitchFamily="34" charset="0"/>
                          <a:cs typeface="Times New Roman" pitchFamily="18" charset="0"/>
                        </a:rPr>
                        <a:t>β</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 ≤ 0.4</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(use </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0.04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charset="0"/>
                        </a:rPr>
                        <a:t>≤ </a:t>
                      </a:r>
                      <a:r>
                        <a:rPr kumimoji="0" lang="en-US" sz="1400" b="0" i="1" u="none" strike="noStrike" cap="none" normalizeH="0" baseline="0" dirty="0" smtClean="0">
                          <a:ln>
                            <a:noFill/>
                          </a:ln>
                          <a:solidFill>
                            <a:schemeClr val="tx1"/>
                          </a:solidFill>
                          <a:effectLst/>
                          <a:latin typeface="Arial" pitchFamily="34" charset="0"/>
                          <a:cs typeface="Times New Roman" pitchFamily="18" charset="0"/>
                        </a:rPr>
                        <a:t>β</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 ≤ </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0.43</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cs typeface="Times New Roman" pitchFamily="18" charset="0"/>
                        </a:rPr>
                        <a:t>βλ</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/2 : 20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charset="0"/>
                        </a:rPr>
                        <a:t>≤ </a:t>
                      </a:r>
                      <a:r>
                        <a:rPr kumimoji="0" lang="en-US" sz="1400" b="0" i="1" u="none" strike="noStrike" cap="none" normalizeH="0" baseline="0" dirty="0" smtClean="0">
                          <a:ln>
                            <a:noFill/>
                          </a:ln>
                          <a:solidFill>
                            <a:schemeClr val="tx1"/>
                          </a:solidFill>
                          <a:effectLst/>
                          <a:latin typeface="Arial" pitchFamily="34" charset="0"/>
                          <a:cs typeface="Times New Roman" pitchFamily="18" charset="0"/>
                        </a:rPr>
                        <a:t>f</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 ≤ 10</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cs typeface="Times New Roman" pitchFamily="18" charset="0"/>
                        </a:rPr>
                        <a:t>βλ</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 : 100 ≤ </a:t>
                      </a:r>
                      <a:r>
                        <a:rPr kumimoji="0" lang="en-US" sz="1400" b="0" i="1" u="none" strike="noStrike" cap="none" normalizeH="0" baseline="0" dirty="0" smtClean="0">
                          <a:ln>
                            <a:noFill/>
                          </a:ln>
                          <a:solidFill>
                            <a:schemeClr val="tx1"/>
                          </a:solidFill>
                          <a:effectLst/>
                          <a:latin typeface="Arial" pitchFamily="34" charset="0"/>
                          <a:cs typeface="Times New Roman" pitchFamily="18" charset="0"/>
                        </a:rPr>
                        <a:t>f</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 ≤ 500</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3333FF"/>
                          </a:solidFill>
                          <a:effectLst/>
                          <a:latin typeface="Symbol" pitchFamily="18" charset="2"/>
                          <a:ea typeface="Times" charset="0"/>
                          <a:cs typeface="Times New Roman" pitchFamily="18" charset="0"/>
                        </a:rPr>
                        <a:t>l/</a:t>
                      </a:r>
                      <a:r>
                        <a:rPr kumimoji="0" lang="en-US" sz="1600" b="0" i="0" u="none" strike="noStrike" cap="none" normalizeH="0" baseline="0" dirty="0" smtClean="0">
                          <a:ln>
                            <a:noFill/>
                          </a:ln>
                          <a:solidFill>
                            <a:srgbClr val="3333FF"/>
                          </a:solidFill>
                          <a:effectLst/>
                          <a:latin typeface="Arial" pitchFamily="34" charset="0"/>
                          <a:ea typeface="Times" charset="0"/>
                          <a:cs typeface="Times New Roman" pitchFamily="18"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cs typeface="Times New Roman" pitchFamily="18" charset="0"/>
                        </a:rPr>
                        <a:t>β</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0.15</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pitchFamily="34" charset="0"/>
                          <a:cs typeface="Times New Roman" pitchFamily="18" charset="0"/>
                        </a:rPr>
                        <a:t>f</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Times" charset="0"/>
                        </a:rPr>
                        <a:t>≤ </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160</a:t>
                      </a:r>
                      <a:endParaRPr kumimoji="0" lang="en-US" sz="1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683568" y="476672"/>
            <a:ext cx="5110438" cy="892552"/>
          </a:xfrm>
          <a:prstGeom prst="rect">
            <a:avLst/>
          </a:prstGeom>
          <a:noFill/>
        </p:spPr>
        <p:txBody>
          <a:bodyPr wrap="none" rtlCol="0">
            <a:spAutoFit/>
          </a:bodyPr>
          <a:lstStyle/>
          <a:p>
            <a:r>
              <a:rPr lang="en-US" sz="3200" b="1" dirty="0" smtClean="0">
                <a:solidFill>
                  <a:srgbClr val="7030A0"/>
                </a:solidFill>
              </a:rPr>
              <a:t>Accelerating cavities </a:t>
            </a:r>
            <a:r>
              <a:rPr lang="en-US" sz="3200" dirty="0" smtClean="0">
                <a:solidFill>
                  <a:srgbClr val="7030A0"/>
                </a:solidFill>
              </a:rPr>
              <a:t>– Low-β</a:t>
            </a:r>
            <a:endParaRPr lang="ru-RU" sz="3200" dirty="0" smtClean="0">
              <a:solidFill>
                <a:srgbClr val="7030A0"/>
              </a:solidFill>
            </a:endParaRPr>
          </a:p>
          <a:p>
            <a:endParaRPr lang="ru-RU" sz="2000" dirty="0">
              <a:solidFill>
                <a:srgbClr val="7030A0"/>
              </a:solidFill>
              <a:latin typeface="Arial Black" pitchFamily="34" charset="0"/>
              <a:cs typeface="Vani" pitchFamily="34" charset="0"/>
            </a:endParaRPr>
          </a:p>
        </p:txBody>
      </p:sp>
      <p:sp>
        <p:nvSpPr>
          <p:cNvPr id="6" name="Прямоугольник 5"/>
          <p:cNvSpPr/>
          <p:nvPr/>
        </p:nvSpPr>
        <p:spPr>
          <a:xfrm>
            <a:off x="827584" y="3454896"/>
            <a:ext cx="2736303" cy="646331"/>
          </a:xfrm>
          <a:prstGeom prst="rect">
            <a:avLst/>
          </a:prstGeom>
        </p:spPr>
        <p:txBody>
          <a:bodyPr wrap="square">
            <a:spAutoFit/>
          </a:bodyPr>
          <a:lstStyle/>
          <a:p>
            <a:pPr algn="ctr"/>
            <a:r>
              <a:rPr lang="en-US" b="1" dirty="0" smtClean="0"/>
              <a:t>There is no “one fits all” cavity design for Low-β: </a:t>
            </a:r>
          </a:p>
        </p:txBody>
      </p:sp>
      <p:sp>
        <p:nvSpPr>
          <p:cNvPr id="8" name="Прямоугольник 7"/>
          <p:cNvSpPr/>
          <p:nvPr/>
        </p:nvSpPr>
        <p:spPr>
          <a:xfrm>
            <a:off x="683568" y="1628800"/>
            <a:ext cx="6660232" cy="1477328"/>
          </a:xfrm>
          <a:prstGeom prst="rect">
            <a:avLst/>
          </a:prstGeom>
        </p:spPr>
        <p:txBody>
          <a:bodyPr wrap="square">
            <a:spAutoFit/>
          </a:bodyPr>
          <a:lstStyle/>
          <a:p>
            <a:pPr marL="0" lvl="1"/>
            <a:r>
              <a:rPr lang="en-US" b="1" dirty="0" smtClean="0"/>
              <a:t>To be efficient at low-β implies:</a:t>
            </a:r>
          </a:p>
          <a:p>
            <a:endParaRPr lang="en-US" b="1" dirty="0" smtClean="0"/>
          </a:p>
          <a:p>
            <a:pPr marL="0" lvl="2"/>
            <a:r>
              <a:rPr lang="en-US" dirty="0" smtClean="0"/>
              <a:t>short gap length  </a:t>
            </a:r>
            <a:r>
              <a:rPr lang="en-US" dirty="0" smtClean="0">
                <a:sym typeface="Wingdings 2"/>
              </a:rPr>
              <a:t>→</a:t>
            </a:r>
            <a:r>
              <a:rPr lang="en-US" dirty="0" smtClean="0"/>
              <a:t>  High peak fields, low energy gain</a:t>
            </a:r>
          </a:p>
          <a:p>
            <a:pPr marL="0" lvl="2"/>
            <a:r>
              <a:rPr lang="en-US" dirty="0" smtClean="0"/>
              <a:t>low </a:t>
            </a:r>
            <a:r>
              <a:rPr lang="en-US" dirty="0" err="1" smtClean="0"/>
              <a:t>rf</a:t>
            </a:r>
            <a:r>
              <a:rPr lang="en-US" dirty="0" smtClean="0"/>
              <a:t> frequency  </a:t>
            </a:r>
            <a:r>
              <a:rPr lang="en-US" dirty="0" smtClean="0">
                <a:sym typeface="Wingdings 2"/>
              </a:rPr>
              <a:t>→</a:t>
            </a:r>
            <a:r>
              <a:rPr lang="en-US" dirty="0" smtClean="0"/>
              <a:t>  Large resonators, many complicated designs</a:t>
            </a:r>
          </a:p>
          <a:p>
            <a:pPr marL="0" lvl="2"/>
            <a:r>
              <a:rPr lang="en-US" dirty="0" smtClean="0"/>
              <a:t>small bore radius </a:t>
            </a:r>
            <a:r>
              <a:rPr lang="en-US" dirty="0" smtClean="0">
                <a:sym typeface="Wingdings 2"/>
              </a:rPr>
              <a:t>→</a:t>
            </a:r>
            <a:r>
              <a:rPr lang="en-US" dirty="0" smtClean="0"/>
              <a:t>  Low transverse acceptance</a:t>
            </a:r>
            <a:endParaRPr lang="ru-RU" dirty="0" smtClean="0"/>
          </a:p>
        </p:txBody>
      </p:sp>
      <p:sp>
        <p:nvSpPr>
          <p:cNvPr id="9" name="Прямоугольник 8"/>
          <p:cNvSpPr/>
          <p:nvPr/>
        </p:nvSpPr>
        <p:spPr>
          <a:xfrm>
            <a:off x="611560" y="1196752"/>
            <a:ext cx="3717877" cy="369332"/>
          </a:xfrm>
          <a:prstGeom prst="rect">
            <a:avLst/>
          </a:prstGeom>
        </p:spPr>
        <p:txBody>
          <a:bodyPr wrap="none">
            <a:spAutoFit/>
          </a:bodyPr>
          <a:lstStyle/>
          <a:p>
            <a:r>
              <a:rPr lang="en-US" b="1" u="sng" dirty="0" smtClean="0"/>
              <a:t>Low-</a:t>
            </a:r>
            <a:r>
              <a:rPr lang="el-GR" b="1" u="sng" dirty="0" smtClean="0"/>
              <a:t>β</a:t>
            </a:r>
            <a:r>
              <a:rPr lang="en-US" b="1" u="sng" dirty="0" smtClean="0"/>
              <a:t> resonators basic requirements</a:t>
            </a:r>
            <a:endParaRPr lang="ru-RU" u="sng" dirty="0"/>
          </a:p>
        </p:txBody>
      </p:sp>
      <p:sp>
        <p:nvSpPr>
          <p:cNvPr id="10" name="Прямоугольник 9"/>
          <p:cNvSpPr/>
          <p:nvPr/>
        </p:nvSpPr>
        <p:spPr>
          <a:xfrm>
            <a:off x="1043608" y="4391000"/>
            <a:ext cx="1849674" cy="369332"/>
          </a:xfrm>
          <a:prstGeom prst="rect">
            <a:avLst/>
          </a:prstGeom>
        </p:spPr>
        <p:txBody>
          <a:bodyPr wrap="none">
            <a:spAutoFit/>
          </a:bodyPr>
          <a:lstStyle/>
          <a:p>
            <a:r>
              <a:rPr lang="en-US" b="1" dirty="0" smtClean="0"/>
              <a:t>Shunt impedance</a:t>
            </a:r>
          </a:p>
        </p:txBody>
      </p:sp>
      <p:pic>
        <p:nvPicPr>
          <p:cNvPr id="11" name="Picture 1"/>
          <p:cNvPicPr>
            <a:picLocks noChangeAspect="1" noChangeArrowheads="1"/>
          </p:cNvPicPr>
          <p:nvPr/>
        </p:nvPicPr>
        <p:blipFill>
          <a:blip r:embed="rId3" cstate="print"/>
          <a:srcRect/>
          <a:stretch>
            <a:fillRect/>
          </a:stretch>
        </p:blipFill>
        <p:spPr bwMode="auto">
          <a:xfrm>
            <a:off x="1403648" y="4751040"/>
            <a:ext cx="1181100" cy="676275"/>
          </a:xfrm>
          <a:prstGeom prst="rect">
            <a:avLst/>
          </a:prstGeom>
          <a:noFill/>
          <a:ln w="9525">
            <a:noFill/>
            <a:miter lim="800000"/>
            <a:headEnd/>
            <a:tailEnd/>
          </a:ln>
        </p:spPr>
      </p:pic>
      <p:pic>
        <p:nvPicPr>
          <p:cNvPr id="3073" name="Picture 1"/>
          <p:cNvPicPr>
            <a:picLocks noChangeAspect="1" noChangeArrowheads="1"/>
          </p:cNvPicPr>
          <p:nvPr/>
        </p:nvPicPr>
        <p:blipFill>
          <a:blip r:embed="rId4" cstate="print"/>
          <a:srcRect/>
          <a:stretch>
            <a:fillRect/>
          </a:stretch>
        </p:blipFill>
        <p:spPr bwMode="auto">
          <a:xfrm>
            <a:off x="1403648" y="5471120"/>
            <a:ext cx="1872208" cy="603496"/>
          </a:xfrm>
          <a:prstGeom prst="rect">
            <a:avLst/>
          </a:prstGeom>
          <a:noFill/>
          <a:ln w="9525">
            <a:noFill/>
            <a:miter lim="800000"/>
            <a:headEnd/>
            <a:tailEnd/>
          </a:ln>
        </p:spPr>
      </p:pic>
      <p:sp>
        <p:nvSpPr>
          <p:cNvPr id="12" name="Прямоугольник 11"/>
          <p:cNvSpPr/>
          <p:nvPr/>
        </p:nvSpPr>
        <p:spPr>
          <a:xfrm>
            <a:off x="0" y="6611779"/>
            <a:ext cx="502061" cy="246221"/>
          </a:xfrm>
          <a:prstGeom prst="rect">
            <a:avLst/>
          </a:prstGeom>
        </p:spPr>
        <p:txBody>
          <a:bodyPr wrap="none">
            <a:spAutoFit/>
          </a:bodyPr>
          <a:lstStyle/>
          <a:p>
            <a:r>
              <a:rPr lang="en-US" sz="1000" b="1" dirty="0" smtClean="0"/>
              <a:t>21/29</a:t>
            </a:r>
            <a:endParaRPr lang="ru-RU"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899592" y="2204864"/>
            <a:ext cx="2907035" cy="2839232"/>
          </a:xfrm>
          <a:prstGeom prst="rect">
            <a:avLst/>
          </a:prstGeom>
          <a:noFill/>
          <a:ln w="9525">
            <a:noFill/>
            <a:miter lim="800000"/>
            <a:headEnd/>
            <a:tailEnd/>
          </a:ln>
        </p:spPr>
      </p:pic>
      <p:sp>
        <p:nvSpPr>
          <p:cNvPr id="3" name="Прямоугольник 2"/>
          <p:cNvSpPr/>
          <p:nvPr/>
        </p:nvSpPr>
        <p:spPr>
          <a:xfrm>
            <a:off x="4427984" y="1628800"/>
            <a:ext cx="4032448" cy="2308324"/>
          </a:xfrm>
          <a:prstGeom prst="rect">
            <a:avLst/>
          </a:prstGeom>
        </p:spPr>
        <p:txBody>
          <a:bodyPr wrap="square">
            <a:spAutoFit/>
          </a:bodyPr>
          <a:lstStyle/>
          <a:p>
            <a:r>
              <a:rPr lang="en-US" sz="1600" dirty="0" smtClean="0">
                <a:sym typeface="Wingdings 2"/>
              </a:rPr>
              <a:t> </a:t>
            </a:r>
            <a:r>
              <a:rPr lang="en-US" sz="1600" dirty="0" smtClean="0">
                <a:solidFill>
                  <a:srgbClr val="00B050"/>
                </a:solidFill>
                <a:sym typeface="Wingdings 2"/>
              </a:rPr>
              <a:t></a:t>
            </a:r>
            <a:r>
              <a:rPr lang="en-US" sz="1600" dirty="0" smtClean="0"/>
              <a:t> </a:t>
            </a:r>
            <a:r>
              <a:rPr lang="en-US" sz="1600" b="1" dirty="0" smtClean="0"/>
              <a:t> Compact</a:t>
            </a:r>
          </a:p>
          <a:p>
            <a:r>
              <a:rPr lang="en-US" sz="1600" dirty="0" smtClean="0">
                <a:sym typeface="Wingdings 2"/>
              </a:rPr>
              <a:t> </a:t>
            </a:r>
            <a:r>
              <a:rPr lang="en-US" sz="1600" dirty="0" smtClean="0">
                <a:solidFill>
                  <a:srgbClr val="00B050"/>
                </a:solidFill>
                <a:sym typeface="Wingdings 2"/>
              </a:rPr>
              <a:t></a:t>
            </a:r>
            <a:r>
              <a:rPr lang="en-US" sz="1600" dirty="0" smtClean="0"/>
              <a:t> </a:t>
            </a:r>
            <a:r>
              <a:rPr lang="en-US" sz="1600" b="1" dirty="0" smtClean="0"/>
              <a:t> CW operation</a:t>
            </a:r>
          </a:p>
          <a:p>
            <a:r>
              <a:rPr lang="en-US" sz="1600" dirty="0" smtClean="0">
                <a:sym typeface="Wingdings 2"/>
              </a:rPr>
              <a:t> </a:t>
            </a:r>
            <a:r>
              <a:rPr lang="en-US" sz="1600" dirty="0" smtClean="0">
                <a:solidFill>
                  <a:srgbClr val="00B050"/>
                </a:solidFill>
                <a:sym typeface="Wingdings 2"/>
              </a:rPr>
              <a:t></a:t>
            </a:r>
            <a:r>
              <a:rPr lang="en-US" sz="1600" dirty="0" smtClean="0"/>
              <a:t> </a:t>
            </a:r>
            <a:r>
              <a:rPr lang="en-US" sz="1600" b="1" dirty="0" smtClean="0"/>
              <a:t> High efficiency</a:t>
            </a:r>
          </a:p>
          <a:p>
            <a:r>
              <a:rPr lang="en-US" sz="1600" dirty="0" smtClean="0">
                <a:sym typeface="Wingdings 2"/>
              </a:rPr>
              <a:t> </a:t>
            </a:r>
            <a:r>
              <a:rPr lang="en-US" sz="1600" dirty="0" smtClean="0">
                <a:solidFill>
                  <a:srgbClr val="00B050"/>
                </a:solidFill>
                <a:sym typeface="Wingdings 2"/>
              </a:rPr>
              <a:t></a:t>
            </a:r>
            <a:r>
              <a:rPr lang="en-US" sz="1600" dirty="0" smtClean="0"/>
              <a:t> </a:t>
            </a:r>
            <a:r>
              <a:rPr lang="en-US" sz="1600" b="1" dirty="0" smtClean="0"/>
              <a:t> Down to very low beta</a:t>
            </a:r>
          </a:p>
          <a:p>
            <a:r>
              <a:rPr lang="en-US" sz="1600" dirty="0" smtClean="0">
                <a:sym typeface="Wingdings 2"/>
              </a:rPr>
              <a:t> </a:t>
            </a:r>
            <a:r>
              <a:rPr lang="en-US" sz="1600" dirty="0" smtClean="0">
                <a:solidFill>
                  <a:srgbClr val="00B050"/>
                </a:solidFill>
                <a:sym typeface="Wingdings 2"/>
              </a:rPr>
              <a:t></a:t>
            </a:r>
            <a:r>
              <a:rPr lang="en-US" sz="1600" dirty="0" smtClean="0"/>
              <a:t> </a:t>
            </a:r>
            <a:r>
              <a:rPr lang="en-US" sz="1600" b="1" dirty="0" smtClean="0"/>
              <a:t> </a:t>
            </a:r>
            <a:r>
              <a:rPr lang="en-US" sz="1600" b="1" dirty="0" smtClean="0"/>
              <a:t>Large </a:t>
            </a:r>
            <a:r>
              <a:rPr lang="en-US" sz="1600" b="1" dirty="0" smtClean="0"/>
              <a:t>acceptance</a:t>
            </a:r>
          </a:p>
          <a:p>
            <a:endParaRPr lang="ru-RU" sz="1600" b="1" dirty="0" smtClean="0"/>
          </a:p>
          <a:p>
            <a:r>
              <a:rPr lang="en-US" sz="1600" dirty="0" smtClean="0">
                <a:sym typeface="Wingdings 2"/>
              </a:rPr>
              <a:t> </a:t>
            </a:r>
            <a:r>
              <a:rPr lang="en-US" sz="1600" dirty="0" smtClean="0">
                <a:solidFill>
                  <a:srgbClr val="FF0000"/>
                </a:solidFill>
                <a:sym typeface="Wingdings 2"/>
              </a:rPr>
              <a:t></a:t>
            </a:r>
            <a:r>
              <a:rPr lang="en-US" sz="1600" dirty="0" smtClean="0"/>
              <a:t> </a:t>
            </a:r>
            <a:r>
              <a:rPr lang="en-US" sz="1600" b="1" dirty="0" smtClean="0"/>
              <a:t>Mechanical stability</a:t>
            </a:r>
          </a:p>
          <a:p>
            <a:r>
              <a:rPr lang="en-US" sz="1600" dirty="0" smtClean="0">
                <a:solidFill>
                  <a:srgbClr val="FF0000"/>
                </a:solidFill>
                <a:sym typeface="Wingdings 2"/>
              </a:rPr>
              <a:t> </a:t>
            </a:r>
            <a:r>
              <a:rPr lang="en-US" sz="1600" dirty="0" smtClean="0"/>
              <a:t> </a:t>
            </a:r>
            <a:r>
              <a:rPr lang="en-US" sz="1600" b="1" dirty="0" smtClean="0"/>
              <a:t>Not easy to build </a:t>
            </a:r>
          </a:p>
          <a:p>
            <a:r>
              <a:rPr lang="en-US" sz="1600" dirty="0" smtClean="0">
                <a:sym typeface="Wingdings 2"/>
              </a:rPr>
              <a:t> </a:t>
            </a:r>
            <a:r>
              <a:rPr lang="en-US" sz="1600" dirty="0" smtClean="0">
                <a:solidFill>
                  <a:srgbClr val="FF0000"/>
                </a:solidFill>
                <a:sym typeface="Wingdings 2"/>
              </a:rPr>
              <a:t></a:t>
            </a:r>
            <a:r>
              <a:rPr lang="en-US" sz="1600" dirty="0" smtClean="0"/>
              <a:t> </a:t>
            </a:r>
            <a:r>
              <a:rPr lang="en-US" sz="1600" b="1" dirty="0" smtClean="0"/>
              <a:t>Strong </a:t>
            </a:r>
            <a:r>
              <a:rPr lang="en-US" sz="1600" b="1" dirty="0" err="1" smtClean="0"/>
              <a:t>Multipactor</a:t>
            </a:r>
            <a:r>
              <a:rPr lang="en-US" sz="1600" b="1" dirty="0" smtClean="0"/>
              <a:t> and Field emission</a:t>
            </a:r>
          </a:p>
        </p:txBody>
      </p:sp>
      <p:sp>
        <p:nvSpPr>
          <p:cNvPr id="4" name="Прямоугольник 3"/>
          <p:cNvSpPr/>
          <p:nvPr/>
        </p:nvSpPr>
        <p:spPr>
          <a:xfrm>
            <a:off x="539552" y="1268760"/>
            <a:ext cx="835422" cy="369332"/>
          </a:xfrm>
          <a:prstGeom prst="rect">
            <a:avLst/>
          </a:prstGeom>
        </p:spPr>
        <p:txBody>
          <a:bodyPr wrap="none">
            <a:spAutoFit/>
          </a:bodyPr>
          <a:lstStyle/>
          <a:p>
            <a:r>
              <a:rPr lang="en-US" b="1" dirty="0" smtClean="0">
                <a:solidFill>
                  <a:srgbClr val="0070C0"/>
                </a:solidFill>
                <a:sym typeface="Wingdings 2"/>
              </a:rPr>
              <a:t></a:t>
            </a:r>
            <a:r>
              <a:rPr lang="en-US" b="1" dirty="0" smtClean="0">
                <a:sym typeface="Wingdings 2"/>
              </a:rPr>
              <a:t> RFQ</a:t>
            </a:r>
          </a:p>
        </p:txBody>
      </p:sp>
      <p:sp>
        <p:nvSpPr>
          <p:cNvPr id="5" name="Заголовок 1"/>
          <p:cNvSpPr txBox="1">
            <a:spLocks/>
          </p:cNvSpPr>
          <p:nvPr/>
        </p:nvSpPr>
        <p:spPr>
          <a:xfrm>
            <a:off x="609600" y="427038"/>
            <a:ext cx="8138864" cy="625698"/>
          </a:xfrm>
          <a:prstGeom prst="rect">
            <a:avLst/>
          </a:prstGeom>
        </p:spPr>
        <p:txBody>
          <a:bodyPr>
            <a:normAutofit/>
          </a:bodyPr>
          <a:lstStyle/>
          <a:p>
            <a:pPr lvl="0">
              <a:spcBef>
                <a:spcPct val="0"/>
              </a:spcBef>
              <a:defRPr/>
            </a:pPr>
            <a:r>
              <a:rPr lang="en-US" sz="2800" b="1" dirty="0" smtClean="0">
                <a:solidFill>
                  <a:srgbClr val="7030A0"/>
                </a:solidFill>
              </a:rPr>
              <a:t>Low-β</a:t>
            </a:r>
            <a:r>
              <a:rPr lang="en-US" sz="3000" b="1" dirty="0" smtClean="0">
                <a:solidFill>
                  <a:srgbClr val="7030A0"/>
                </a:solidFill>
              </a:rPr>
              <a:t> Cavity design </a:t>
            </a:r>
            <a:r>
              <a:rPr lang="en-US" sz="2800" dirty="0" smtClean="0">
                <a:solidFill>
                  <a:srgbClr val="7030A0"/>
                </a:solidFill>
              </a:rPr>
              <a:t>– </a:t>
            </a:r>
            <a:r>
              <a:rPr lang="en-US" sz="3000" dirty="0" smtClean="0">
                <a:solidFill>
                  <a:srgbClr val="7030A0"/>
                </a:solidFill>
              </a:rPr>
              <a:t>RFQ</a:t>
            </a:r>
            <a:endParaRPr lang="ru-RU" sz="3000" dirty="0">
              <a:solidFill>
                <a:srgbClr val="7030A0"/>
              </a:solidFill>
            </a:endParaRPr>
          </a:p>
        </p:txBody>
      </p:sp>
      <p:sp>
        <p:nvSpPr>
          <p:cNvPr id="6" name="Прямоугольник 5"/>
          <p:cNvSpPr/>
          <p:nvPr/>
        </p:nvSpPr>
        <p:spPr>
          <a:xfrm>
            <a:off x="4211960" y="4653136"/>
            <a:ext cx="4104456" cy="1569660"/>
          </a:xfrm>
          <a:prstGeom prst="rect">
            <a:avLst/>
          </a:prstGeom>
        </p:spPr>
        <p:txBody>
          <a:bodyPr wrap="square">
            <a:spAutoFit/>
          </a:bodyPr>
          <a:lstStyle/>
          <a:p>
            <a:pPr>
              <a:spcBef>
                <a:spcPct val="50000"/>
              </a:spcBef>
            </a:pPr>
            <a:r>
              <a:rPr lang="en-US" altLang="ru-RU" sz="1600" b="1" dirty="0" smtClean="0">
                <a:latin typeface="Times New Roman" pitchFamily="18" charset="0"/>
              </a:rPr>
              <a:t>Technology: copper-plated steel. </a:t>
            </a:r>
          </a:p>
          <a:p>
            <a:pPr>
              <a:spcBef>
                <a:spcPct val="50000"/>
              </a:spcBef>
            </a:pPr>
            <a:r>
              <a:rPr lang="en-US" altLang="ru-RU" sz="1600" b="1" dirty="0" smtClean="0">
                <a:latin typeface="Times New Roman" pitchFamily="18" charset="0"/>
              </a:rPr>
              <a:t>PIAVE </a:t>
            </a:r>
            <a:r>
              <a:rPr lang="en-US" altLang="ru-RU" sz="1600" dirty="0" smtClean="0">
                <a:latin typeface="Times New Roman" pitchFamily="18" charset="0"/>
              </a:rPr>
              <a:t>(injector for ALPI linac) </a:t>
            </a:r>
            <a:r>
              <a:rPr lang="en-US" altLang="ru-RU" sz="1600" b="1" dirty="0" smtClean="0">
                <a:latin typeface="Times New Roman" pitchFamily="18" charset="0"/>
              </a:rPr>
              <a:t>SRFQ </a:t>
            </a:r>
            <a:r>
              <a:rPr lang="en-US" altLang="ru-RU" sz="1600" dirty="0" smtClean="0">
                <a:latin typeface="Times New Roman" pitchFamily="18" charset="0"/>
              </a:rPr>
              <a:t>– the only superconducting RFQ  @ </a:t>
            </a:r>
            <a:r>
              <a:rPr lang="en-US" altLang="ru-RU" sz="1600" dirty="0" err="1" smtClean="0">
                <a:latin typeface="Times New Roman" pitchFamily="18" charset="0"/>
              </a:rPr>
              <a:t>Laboratori</a:t>
            </a:r>
            <a:r>
              <a:rPr lang="en-US" altLang="ru-RU" sz="1600" dirty="0" smtClean="0">
                <a:latin typeface="Times New Roman" pitchFamily="18" charset="0"/>
              </a:rPr>
              <a:t> </a:t>
            </a:r>
            <a:r>
              <a:rPr lang="en-US" altLang="ru-RU" sz="1600" dirty="0" err="1" smtClean="0">
                <a:latin typeface="Times New Roman" pitchFamily="18" charset="0"/>
              </a:rPr>
              <a:t>Nazionali</a:t>
            </a:r>
            <a:r>
              <a:rPr lang="en-US" altLang="ru-RU" sz="1600" dirty="0" smtClean="0">
                <a:latin typeface="Times New Roman" pitchFamily="18" charset="0"/>
              </a:rPr>
              <a:t> </a:t>
            </a:r>
            <a:r>
              <a:rPr lang="en-US" altLang="ru-RU" sz="1600" dirty="0" err="1" smtClean="0">
                <a:latin typeface="Times New Roman" pitchFamily="18" charset="0"/>
              </a:rPr>
              <a:t>di</a:t>
            </a:r>
            <a:r>
              <a:rPr lang="en-US" altLang="ru-RU" sz="1600" dirty="0" smtClean="0">
                <a:latin typeface="Times New Roman" pitchFamily="18" charset="0"/>
              </a:rPr>
              <a:t> </a:t>
            </a:r>
            <a:r>
              <a:rPr lang="en-US" altLang="ru-RU" sz="1600" dirty="0" err="1" smtClean="0">
                <a:latin typeface="Times New Roman" pitchFamily="18" charset="0"/>
              </a:rPr>
              <a:t>Legnaro</a:t>
            </a:r>
            <a:r>
              <a:rPr lang="en-US" altLang="ru-RU" sz="1600" dirty="0" smtClean="0">
                <a:latin typeface="Times New Roman" pitchFamily="18" charset="0"/>
              </a:rPr>
              <a:t>  </a:t>
            </a:r>
            <a:r>
              <a:rPr lang="en-US" altLang="ru-RU" sz="1600" dirty="0" smtClean="0">
                <a:latin typeface="Times New Roman" pitchFamily="18" charset="0"/>
              </a:rPr>
              <a:t>INFN, 2004</a:t>
            </a:r>
          </a:p>
          <a:p>
            <a:pPr>
              <a:spcBef>
                <a:spcPct val="50000"/>
              </a:spcBef>
            </a:pPr>
            <a:r>
              <a:rPr lang="en-US" altLang="ru-RU" sz="1500" dirty="0" smtClean="0">
                <a:latin typeface="Times New Roman" pitchFamily="18" charset="0"/>
              </a:rPr>
              <a:t>2 sections operate at 80 MHz</a:t>
            </a:r>
            <a:endParaRPr lang="ru-RU" altLang="ru-RU" sz="1500" dirty="0">
              <a:latin typeface="Times New Roman" pitchFamily="18" charset="0"/>
            </a:endParaRPr>
          </a:p>
        </p:txBody>
      </p:sp>
      <p:sp>
        <p:nvSpPr>
          <p:cNvPr id="7" name="Прямоугольник 6"/>
          <p:cNvSpPr/>
          <p:nvPr/>
        </p:nvSpPr>
        <p:spPr>
          <a:xfrm>
            <a:off x="0" y="6611779"/>
            <a:ext cx="502061" cy="246221"/>
          </a:xfrm>
          <a:prstGeom prst="rect">
            <a:avLst/>
          </a:prstGeom>
        </p:spPr>
        <p:txBody>
          <a:bodyPr wrap="none">
            <a:spAutoFit/>
          </a:bodyPr>
          <a:lstStyle/>
          <a:p>
            <a:r>
              <a:rPr lang="en-US" sz="1000" b="1" dirty="0" smtClean="0"/>
              <a:t>22/29</a:t>
            </a:r>
            <a:endParaRPr lang="ru-RU" sz="10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1640" y="1484784"/>
            <a:ext cx="5472608" cy="369332"/>
          </a:xfrm>
          <a:prstGeom prst="rect">
            <a:avLst/>
          </a:prstGeom>
          <a:noFill/>
        </p:spPr>
        <p:txBody>
          <a:bodyPr wrap="square" rtlCol="0">
            <a:spAutoFit/>
          </a:bodyPr>
          <a:lstStyle/>
          <a:p>
            <a:r>
              <a:rPr lang="ru-RU" b="1" dirty="0" smtClean="0">
                <a:sym typeface="Symbol"/>
              </a:rPr>
              <a:t></a:t>
            </a:r>
            <a:r>
              <a:rPr lang="en-US" b="1" dirty="0" smtClean="0">
                <a:sym typeface="Symbol"/>
              </a:rPr>
              <a:t> ~ 0.1</a:t>
            </a:r>
            <a:r>
              <a:rPr lang="ru-RU" b="1" dirty="0" smtClean="0">
                <a:sym typeface="Symbol"/>
              </a:rPr>
              <a:t>, </a:t>
            </a:r>
            <a:r>
              <a:rPr lang="en-US" b="1" dirty="0" smtClean="0">
                <a:sym typeface="Symbol"/>
              </a:rPr>
              <a:t> f ~ 50…150 MHz, - mode operated</a:t>
            </a:r>
            <a:endParaRPr lang="ru-RU" dirty="0"/>
          </a:p>
        </p:txBody>
      </p:sp>
      <p:sp>
        <p:nvSpPr>
          <p:cNvPr id="4" name="TextBox 3"/>
          <p:cNvSpPr txBox="1"/>
          <p:nvPr/>
        </p:nvSpPr>
        <p:spPr>
          <a:xfrm>
            <a:off x="1403648" y="2156939"/>
            <a:ext cx="5472608" cy="369332"/>
          </a:xfrm>
          <a:prstGeom prst="rect">
            <a:avLst/>
          </a:prstGeom>
          <a:noFill/>
        </p:spPr>
        <p:txBody>
          <a:bodyPr wrap="square" rtlCol="0">
            <a:spAutoFit/>
          </a:bodyPr>
          <a:lstStyle/>
          <a:p>
            <a:r>
              <a:rPr lang="en-US" b="1" u="sng" dirty="0" smtClean="0"/>
              <a:t>Concept</a:t>
            </a:r>
            <a:r>
              <a:rPr lang="en-US" b="1" dirty="0" smtClean="0"/>
              <a:t>:</a:t>
            </a:r>
            <a:endParaRPr lang="ru-RU" dirty="0"/>
          </a:p>
        </p:txBody>
      </p:sp>
      <p:pic>
        <p:nvPicPr>
          <p:cNvPr id="5" name="Picture 3"/>
          <p:cNvPicPr>
            <a:picLocks noChangeAspect="1" noChangeArrowheads="1"/>
          </p:cNvPicPr>
          <p:nvPr/>
        </p:nvPicPr>
        <p:blipFill>
          <a:blip r:embed="rId2" cstate="print"/>
          <a:srcRect/>
          <a:stretch>
            <a:fillRect/>
          </a:stretch>
        </p:blipFill>
        <p:spPr bwMode="auto">
          <a:xfrm>
            <a:off x="9468544" y="188640"/>
            <a:ext cx="2448867" cy="2853638"/>
          </a:xfrm>
          <a:prstGeom prst="rect">
            <a:avLst/>
          </a:prstGeom>
          <a:noFill/>
          <a:ln w="9525">
            <a:noFill/>
            <a:miter lim="800000"/>
            <a:headEnd/>
            <a:tailEnd/>
          </a:ln>
        </p:spPr>
      </p:pic>
      <p:sp>
        <p:nvSpPr>
          <p:cNvPr id="8" name="TextBox 7"/>
          <p:cNvSpPr txBox="1"/>
          <p:nvPr/>
        </p:nvSpPr>
        <p:spPr>
          <a:xfrm>
            <a:off x="4644008" y="2132856"/>
            <a:ext cx="2628800" cy="369332"/>
          </a:xfrm>
          <a:prstGeom prst="rect">
            <a:avLst/>
          </a:prstGeom>
          <a:noFill/>
        </p:spPr>
        <p:txBody>
          <a:bodyPr wrap="square" rtlCol="0">
            <a:spAutoFit/>
          </a:bodyPr>
          <a:lstStyle/>
          <a:p>
            <a:r>
              <a:rPr lang="en-US" b="1" u="sng" dirty="0" smtClean="0"/>
              <a:t>Design</a:t>
            </a:r>
            <a:r>
              <a:rPr lang="en-US" b="1" dirty="0" smtClean="0"/>
              <a:t>:</a:t>
            </a:r>
            <a:endParaRPr lang="ru-RU" dirty="0"/>
          </a:p>
        </p:txBody>
      </p:sp>
      <p:sp>
        <p:nvSpPr>
          <p:cNvPr id="9" name="Прямоугольник 8"/>
          <p:cNvSpPr/>
          <p:nvPr/>
        </p:nvSpPr>
        <p:spPr>
          <a:xfrm>
            <a:off x="1187624" y="1052736"/>
            <a:ext cx="4947636" cy="1200329"/>
          </a:xfrm>
          <a:prstGeom prst="rect">
            <a:avLst/>
          </a:prstGeom>
        </p:spPr>
        <p:txBody>
          <a:bodyPr wrap="none">
            <a:spAutoFit/>
          </a:bodyPr>
          <a:lstStyle/>
          <a:p>
            <a:r>
              <a:rPr lang="en-US" b="1" dirty="0" smtClean="0">
                <a:solidFill>
                  <a:srgbClr val="0070C0"/>
                </a:solidFill>
                <a:sym typeface="Wingdings 2"/>
              </a:rPr>
              <a:t></a:t>
            </a:r>
            <a:r>
              <a:rPr lang="en-US" b="1" dirty="0" smtClean="0">
                <a:sym typeface="Wingdings 2"/>
              </a:rPr>
              <a:t> </a:t>
            </a:r>
            <a:r>
              <a:rPr lang="en-US" b="1" dirty="0" smtClean="0"/>
              <a:t>Half-wave and quarter-wave coaxial resonators</a:t>
            </a:r>
          </a:p>
          <a:p>
            <a:endParaRPr lang="en-US" b="1" dirty="0" smtClean="0">
              <a:sym typeface="Wingdings 2"/>
            </a:endParaRPr>
          </a:p>
          <a:p>
            <a:endParaRPr lang="en-US" b="1" dirty="0" smtClean="0"/>
          </a:p>
          <a:p>
            <a:endParaRPr lang="ru-RU" dirty="0"/>
          </a:p>
        </p:txBody>
      </p:sp>
      <p:sp>
        <p:nvSpPr>
          <p:cNvPr id="10" name="Заголовок 1"/>
          <p:cNvSpPr txBox="1">
            <a:spLocks/>
          </p:cNvSpPr>
          <p:nvPr/>
        </p:nvSpPr>
        <p:spPr>
          <a:xfrm>
            <a:off x="609600" y="427038"/>
            <a:ext cx="8138864" cy="625698"/>
          </a:xfrm>
          <a:prstGeom prst="rect">
            <a:avLst/>
          </a:prstGeom>
        </p:spPr>
        <p:txBody>
          <a:bodyPr>
            <a:normAutofit/>
          </a:bodyPr>
          <a:lstStyle/>
          <a:p>
            <a:pPr lvl="0">
              <a:spcBef>
                <a:spcPct val="0"/>
              </a:spcBef>
              <a:defRPr/>
            </a:pPr>
            <a:r>
              <a:rPr lang="en-US" sz="2800" b="1" dirty="0" smtClean="0">
                <a:solidFill>
                  <a:srgbClr val="7030A0"/>
                </a:solidFill>
              </a:rPr>
              <a:t>Low-β</a:t>
            </a:r>
            <a:r>
              <a:rPr lang="en-US" sz="3000" b="1" dirty="0" smtClean="0">
                <a:solidFill>
                  <a:srgbClr val="7030A0"/>
                </a:solidFill>
              </a:rPr>
              <a:t> Cavity design </a:t>
            </a:r>
            <a:r>
              <a:rPr lang="en-US" sz="2800" dirty="0" smtClean="0">
                <a:solidFill>
                  <a:srgbClr val="7030A0"/>
                </a:solidFill>
              </a:rPr>
              <a:t>– </a:t>
            </a:r>
            <a:r>
              <a:rPr lang="en-US" sz="3000" dirty="0" smtClean="0">
                <a:solidFill>
                  <a:srgbClr val="7030A0"/>
                </a:solidFill>
              </a:rPr>
              <a:t>Coaxial</a:t>
            </a:r>
            <a:endParaRPr lang="ru-RU" sz="3000" dirty="0">
              <a:solidFill>
                <a:srgbClr val="7030A0"/>
              </a:solidFill>
            </a:endParaRPr>
          </a:p>
        </p:txBody>
      </p:sp>
      <p:sp>
        <p:nvSpPr>
          <p:cNvPr id="11" name="TextBox 10"/>
          <p:cNvSpPr txBox="1"/>
          <p:nvPr/>
        </p:nvSpPr>
        <p:spPr>
          <a:xfrm>
            <a:off x="5004048" y="2492896"/>
            <a:ext cx="2628800" cy="369332"/>
          </a:xfrm>
          <a:prstGeom prst="rect">
            <a:avLst/>
          </a:prstGeom>
          <a:noFill/>
        </p:spPr>
        <p:txBody>
          <a:bodyPr wrap="square" rtlCol="0">
            <a:spAutoFit/>
          </a:bodyPr>
          <a:lstStyle/>
          <a:p>
            <a:r>
              <a:rPr lang="en-US" b="1" dirty="0" smtClean="0"/>
              <a:t>QWR                         HWR</a:t>
            </a:r>
            <a:endParaRPr lang="ru-RU" dirty="0"/>
          </a:p>
        </p:txBody>
      </p:sp>
      <p:pic>
        <p:nvPicPr>
          <p:cNvPr id="12" name="Изображение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40552" y="4079858"/>
            <a:ext cx="1494076" cy="2778142"/>
          </a:xfrm>
          <a:prstGeom prst="rect">
            <a:avLst/>
          </a:prstGeom>
        </p:spPr>
      </p:pic>
      <p:pic>
        <p:nvPicPr>
          <p:cNvPr id="13" name="Picture 5"/>
          <p:cNvPicPr>
            <a:picLocks noChangeAspect="1" noChangeArrowheads="1"/>
          </p:cNvPicPr>
          <p:nvPr/>
        </p:nvPicPr>
        <p:blipFill>
          <a:blip r:embed="rId4" cstate="print"/>
          <a:srcRect/>
          <a:stretch>
            <a:fillRect/>
          </a:stretch>
        </p:blipFill>
        <p:spPr bwMode="auto">
          <a:xfrm>
            <a:off x="4860032" y="2996952"/>
            <a:ext cx="2513258" cy="2863205"/>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669348" y="2564904"/>
            <a:ext cx="1822532" cy="3478907"/>
          </a:xfrm>
          <a:prstGeom prst="rect">
            <a:avLst/>
          </a:prstGeom>
          <a:noFill/>
          <a:ln w="9525">
            <a:noFill/>
            <a:miter lim="800000"/>
            <a:headEnd/>
            <a:tailEnd/>
          </a:ln>
        </p:spPr>
      </p:pic>
      <p:sp>
        <p:nvSpPr>
          <p:cNvPr id="14" name="Прямоугольник 13"/>
          <p:cNvSpPr/>
          <p:nvPr/>
        </p:nvSpPr>
        <p:spPr>
          <a:xfrm>
            <a:off x="0" y="6611779"/>
            <a:ext cx="502061" cy="246221"/>
          </a:xfrm>
          <a:prstGeom prst="rect">
            <a:avLst/>
          </a:prstGeom>
        </p:spPr>
        <p:txBody>
          <a:bodyPr wrap="none">
            <a:spAutoFit/>
          </a:bodyPr>
          <a:lstStyle/>
          <a:p>
            <a:r>
              <a:rPr lang="en-US" sz="1000" b="1" dirty="0" smtClean="0"/>
              <a:t>23/29</a:t>
            </a:r>
            <a:endParaRPr lang="ru-RU"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366878"/>
            <a:ext cx="5688632" cy="3416320"/>
          </a:xfrm>
          <a:prstGeom prst="rect">
            <a:avLst/>
          </a:prstGeom>
          <a:noFill/>
        </p:spPr>
        <p:txBody>
          <a:bodyPr wrap="square" rtlCol="0">
            <a:spAutoFit/>
          </a:bodyPr>
          <a:lstStyle/>
          <a:p>
            <a:r>
              <a:rPr lang="en-US" b="1" dirty="0" smtClean="0"/>
              <a:t>QWRs: </a:t>
            </a:r>
          </a:p>
          <a:p>
            <a:r>
              <a:rPr lang="en-US" b="1" dirty="0" smtClean="0">
                <a:solidFill>
                  <a:srgbClr val="00B050"/>
                </a:solidFill>
                <a:sym typeface="Wingdings 2"/>
              </a:rPr>
              <a:t>  </a:t>
            </a:r>
            <a:r>
              <a:rPr lang="en-US" b="1" dirty="0" smtClean="0"/>
              <a:t>~2 times shorter, </a:t>
            </a:r>
          </a:p>
          <a:p>
            <a:r>
              <a:rPr lang="en-US" b="1" dirty="0" smtClean="0">
                <a:solidFill>
                  <a:srgbClr val="FF0000"/>
                </a:solidFill>
                <a:sym typeface="Wingdings 2"/>
              </a:rPr>
              <a:t>  </a:t>
            </a:r>
            <a:r>
              <a:rPr lang="en-US" b="1" dirty="0" smtClean="0"/>
              <a:t>Have </a:t>
            </a:r>
            <a:r>
              <a:rPr lang="en-US" b="1" dirty="0" err="1" smtClean="0"/>
              <a:t>Ey</a:t>
            </a:r>
            <a:r>
              <a:rPr lang="en-US" b="1" dirty="0" smtClean="0">
                <a:sym typeface="Symbol"/>
              </a:rPr>
              <a:t> 0</a:t>
            </a:r>
            <a:r>
              <a:rPr lang="en-US" b="1" dirty="0" smtClean="0"/>
              <a:t> and </a:t>
            </a:r>
            <a:r>
              <a:rPr lang="en-US" b="1" dirty="0" err="1" smtClean="0"/>
              <a:t>Bx</a:t>
            </a:r>
            <a:r>
              <a:rPr lang="en-US" b="1" dirty="0" smtClean="0"/>
              <a:t> </a:t>
            </a:r>
            <a:r>
              <a:rPr lang="en-US" b="1" dirty="0" smtClean="0">
                <a:sym typeface="Symbol"/>
              </a:rPr>
              <a:t>0 on beam line </a:t>
            </a:r>
            <a:r>
              <a:rPr lang="en-US" b="1" dirty="0" smtClean="0"/>
              <a:t>due to structure vertical </a:t>
            </a:r>
            <a:r>
              <a:rPr lang="en-US" b="1" dirty="0" err="1" smtClean="0"/>
              <a:t>unsymmetry</a:t>
            </a:r>
            <a:r>
              <a:rPr lang="en-US" b="1" dirty="0" smtClean="0"/>
              <a:t>  </a:t>
            </a:r>
          </a:p>
          <a:p>
            <a:r>
              <a:rPr lang="en-US" dirty="0" smtClean="0"/>
              <a:t>→</a:t>
            </a:r>
            <a:r>
              <a:rPr lang="en-US" b="1" dirty="0" smtClean="0"/>
              <a:t> Global steering effect to beam and </a:t>
            </a:r>
            <a:r>
              <a:rPr lang="en-US" b="1" dirty="0" err="1" smtClean="0"/>
              <a:t>emittance</a:t>
            </a:r>
            <a:r>
              <a:rPr lang="en-US" b="1" dirty="0" smtClean="0"/>
              <a:t> growth</a:t>
            </a:r>
          </a:p>
          <a:p>
            <a:endParaRPr lang="en-US" b="1" dirty="0" smtClean="0"/>
          </a:p>
          <a:p>
            <a:r>
              <a:rPr lang="en-US" b="1" dirty="0" smtClean="0"/>
              <a:t>HWRs: </a:t>
            </a:r>
          </a:p>
          <a:p>
            <a:r>
              <a:rPr lang="en-US" b="1" dirty="0" smtClean="0">
                <a:solidFill>
                  <a:srgbClr val="00B050"/>
                </a:solidFill>
                <a:sym typeface="Wingdings 2"/>
              </a:rPr>
              <a:t> </a:t>
            </a:r>
            <a:r>
              <a:rPr lang="en-US" b="1" dirty="0" smtClean="0"/>
              <a:t>No dipole steering </a:t>
            </a:r>
          </a:p>
          <a:p>
            <a:r>
              <a:rPr lang="en-US" b="1" dirty="0" smtClean="0">
                <a:solidFill>
                  <a:srgbClr val="00B050"/>
                </a:solidFill>
                <a:sym typeface="Wingdings 2"/>
              </a:rPr>
              <a:t> </a:t>
            </a:r>
            <a:r>
              <a:rPr lang="en-US" b="1" dirty="0" smtClean="0"/>
              <a:t>Peak surface fields ~ 0.5 of QWR</a:t>
            </a:r>
          </a:p>
          <a:p>
            <a:r>
              <a:rPr lang="en-US" b="1" dirty="0" smtClean="0">
                <a:solidFill>
                  <a:srgbClr val="FF0000"/>
                </a:solidFill>
                <a:sym typeface="Wingdings 2"/>
              </a:rPr>
              <a:t> </a:t>
            </a:r>
            <a:r>
              <a:rPr lang="en-US" b="1" dirty="0" smtClean="0"/>
              <a:t>The same </a:t>
            </a:r>
            <a:r>
              <a:rPr lang="en-US" b="1" dirty="0" err="1" smtClean="0"/>
              <a:t>Eacc</a:t>
            </a:r>
            <a:r>
              <a:rPr lang="en-US" b="1" dirty="0" smtClean="0"/>
              <a:t> </a:t>
            </a:r>
            <a:r>
              <a:rPr lang="en-US" b="1" dirty="0" smtClean="0"/>
              <a:t>achieved </a:t>
            </a:r>
            <a:r>
              <a:rPr lang="en-US" b="1" dirty="0" smtClean="0"/>
              <a:t>by </a:t>
            </a:r>
            <a:r>
              <a:rPr lang="en-US" b="1" dirty="0" smtClean="0">
                <a:sym typeface="Symbol"/>
              </a:rPr>
              <a:t></a:t>
            </a:r>
            <a:r>
              <a:rPr lang="en-US" b="1" dirty="0" smtClean="0"/>
              <a:t>2  </a:t>
            </a:r>
            <a:r>
              <a:rPr lang="en-US" b="1" dirty="0" smtClean="0"/>
              <a:t>RF power</a:t>
            </a:r>
          </a:p>
          <a:p>
            <a:r>
              <a:rPr lang="en-US" b="1" dirty="0" smtClean="0">
                <a:solidFill>
                  <a:srgbClr val="FF0000"/>
                </a:solidFill>
                <a:sym typeface="Wingdings 2"/>
              </a:rPr>
              <a:t> </a:t>
            </a:r>
            <a:r>
              <a:rPr lang="en-US" b="1" dirty="0" smtClean="0"/>
              <a:t>Lower shunt impedance</a:t>
            </a:r>
            <a:endParaRPr lang="ru-RU" b="1" dirty="0" smtClean="0"/>
          </a:p>
          <a:p>
            <a:r>
              <a:rPr lang="en-US" b="1" dirty="0" smtClean="0">
                <a:solidFill>
                  <a:srgbClr val="FF0000"/>
                </a:solidFill>
                <a:sym typeface="Wingdings 2"/>
              </a:rPr>
              <a:t> </a:t>
            </a:r>
            <a:r>
              <a:rPr lang="en-US" b="1" dirty="0" smtClean="0"/>
              <a:t>Not easy access inside</a:t>
            </a:r>
            <a:endParaRPr lang="ru-RU" b="1" dirty="0"/>
          </a:p>
        </p:txBody>
      </p:sp>
      <p:pic>
        <p:nvPicPr>
          <p:cNvPr id="3" name="Picture 8"/>
          <p:cNvPicPr>
            <a:picLocks noChangeAspect="1" noChangeArrowheads="1"/>
          </p:cNvPicPr>
          <p:nvPr/>
        </p:nvPicPr>
        <p:blipFill>
          <a:blip r:embed="rId2" cstate="print"/>
          <a:srcRect/>
          <a:stretch>
            <a:fillRect/>
          </a:stretch>
        </p:blipFill>
        <p:spPr bwMode="auto">
          <a:xfrm>
            <a:off x="6732240" y="2348880"/>
            <a:ext cx="1567270" cy="1816923"/>
          </a:xfrm>
          <a:prstGeom prst="rect">
            <a:avLst/>
          </a:prstGeom>
          <a:noFill/>
          <a:ln w="9525">
            <a:noFill/>
            <a:miter lim="800000"/>
            <a:headEnd/>
            <a:tailEnd/>
          </a:ln>
        </p:spPr>
      </p:pic>
      <p:sp>
        <p:nvSpPr>
          <p:cNvPr id="4" name="Прямоугольник 3"/>
          <p:cNvSpPr/>
          <p:nvPr/>
        </p:nvSpPr>
        <p:spPr>
          <a:xfrm>
            <a:off x="6372200" y="4221088"/>
            <a:ext cx="2664296" cy="830997"/>
          </a:xfrm>
          <a:prstGeom prst="rect">
            <a:avLst/>
          </a:prstGeom>
        </p:spPr>
        <p:txBody>
          <a:bodyPr wrap="square">
            <a:spAutoFit/>
          </a:bodyPr>
          <a:lstStyle/>
          <a:p>
            <a:r>
              <a:rPr lang="en-US" sz="1600" dirty="0" smtClean="0"/>
              <a:t>steering can be compensated by beam line offset or  sophisticated shaping</a:t>
            </a:r>
            <a:endParaRPr lang="ru-RU" sz="1600" dirty="0"/>
          </a:p>
        </p:txBody>
      </p:sp>
      <p:sp>
        <p:nvSpPr>
          <p:cNvPr id="5" name="TextBox 4"/>
          <p:cNvSpPr txBox="1"/>
          <p:nvPr/>
        </p:nvSpPr>
        <p:spPr>
          <a:xfrm>
            <a:off x="683568" y="1484784"/>
            <a:ext cx="7128792" cy="646331"/>
          </a:xfrm>
          <a:prstGeom prst="rect">
            <a:avLst/>
          </a:prstGeom>
          <a:noFill/>
        </p:spPr>
        <p:txBody>
          <a:bodyPr wrap="square" rtlCol="0">
            <a:spAutoFit/>
          </a:bodyPr>
          <a:lstStyle/>
          <a:p>
            <a:r>
              <a:rPr lang="en-US" b="1" dirty="0" smtClean="0">
                <a:solidFill>
                  <a:srgbClr val="FF0000"/>
                </a:solidFill>
                <a:sym typeface="Wingdings 2"/>
              </a:rPr>
              <a:t></a:t>
            </a:r>
            <a:r>
              <a:rPr lang="en-US" dirty="0" smtClean="0">
                <a:solidFill>
                  <a:srgbClr val="FF0000"/>
                </a:solidFill>
                <a:sym typeface="Wingdings 2"/>
              </a:rPr>
              <a:t> </a:t>
            </a:r>
            <a:r>
              <a:rPr lang="en-US" b="1" dirty="0" smtClean="0"/>
              <a:t>Due to low frequency – bulky (</a:t>
            </a:r>
            <a:r>
              <a:rPr lang="en-US" b="1" dirty="0" smtClean="0">
                <a:sym typeface="Symbol"/>
              </a:rPr>
              <a:t>~20…30 cm, L ~ 50…100 cm)</a:t>
            </a:r>
            <a:endParaRPr lang="en-US" b="1" dirty="0" smtClean="0"/>
          </a:p>
          <a:p>
            <a:endParaRPr lang="en-US" b="1" dirty="0" smtClean="0"/>
          </a:p>
        </p:txBody>
      </p:sp>
      <p:sp>
        <p:nvSpPr>
          <p:cNvPr id="8" name="Заголовок 1"/>
          <p:cNvSpPr txBox="1">
            <a:spLocks/>
          </p:cNvSpPr>
          <p:nvPr/>
        </p:nvSpPr>
        <p:spPr>
          <a:xfrm>
            <a:off x="609600" y="427038"/>
            <a:ext cx="8138864" cy="625698"/>
          </a:xfrm>
          <a:prstGeom prst="rect">
            <a:avLst/>
          </a:prstGeom>
        </p:spPr>
        <p:txBody>
          <a:bodyPr>
            <a:normAutofit/>
          </a:bodyPr>
          <a:lstStyle/>
          <a:p>
            <a:pPr lvl="0">
              <a:spcBef>
                <a:spcPct val="0"/>
              </a:spcBef>
              <a:defRPr/>
            </a:pPr>
            <a:r>
              <a:rPr lang="en-US" sz="2800" b="1" dirty="0" smtClean="0">
                <a:solidFill>
                  <a:srgbClr val="7030A0"/>
                </a:solidFill>
              </a:rPr>
              <a:t>Low-β</a:t>
            </a:r>
            <a:r>
              <a:rPr lang="en-US" sz="3000" b="1" dirty="0" smtClean="0">
                <a:solidFill>
                  <a:srgbClr val="7030A0"/>
                </a:solidFill>
              </a:rPr>
              <a:t> Cavity design </a:t>
            </a:r>
            <a:r>
              <a:rPr lang="en-US" sz="2800" dirty="0" smtClean="0">
                <a:solidFill>
                  <a:srgbClr val="7030A0"/>
                </a:solidFill>
              </a:rPr>
              <a:t>– </a:t>
            </a:r>
            <a:r>
              <a:rPr lang="en-US" sz="3000" dirty="0" smtClean="0">
                <a:solidFill>
                  <a:srgbClr val="7030A0"/>
                </a:solidFill>
              </a:rPr>
              <a:t>Coaxial</a:t>
            </a:r>
            <a:endParaRPr lang="ru-RU" sz="3000" dirty="0">
              <a:solidFill>
                <a:srgbClr val="7030A0"/>
              </a:solidFill>
            </a:endParaRPr>
          </a:p>
        </p:txBody>
      </p:sp>
      <p:sp>
        <p:nvSpPr>
          <p:cNvPr id="7" name="Прямоугольник 6"/>
          <p:cNvSpPr/>
          <p:nvPr/>
        </p:nvSpPr>
        <p:spPr>
          <a:xfrm>
            <a:off x="0" y="6611779"/>
            <a:ext cx="502061" cy="246221"/>
          </a:xfrm>
          <a:prstGeom prst="rect">
            <a:avLst/>
          </a:prstGeom>
        </p:spPr>
        <p:txBody>
          <a:bodyPr wrap="none">
            <a:spAutoFit/>
          </a:bodyPr>
          <a:lstStyle/>
          <a:p>
            <a:r>
              <a:rPr lang="en-US" sz="1000" b="1" dirty="0" smtClean="0"/>
              <a:t>24/29</a:t>
            </a:r>
            <a:endParaRPr lang="ru-RU" sz="1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4139952" y="1854794"/>
            <a:ext cx="2592288" cy="1934246"/>
          </a:xfrm>
          <a:prstGeom prst="rect">
            <a:avLst/>
          </a:prstGeom>
          <a:noFill/>
          <a:ln w="9525">
            <a:noFill/>
            <a:miter lim="800000"/>
            <a:headEnd/>
            <a:tailEnd/>
          </a:ln>
        </p:spPr>
      </p:pic>
      <p:sp>
        <p:nvSpPr>
          <p:cNvPr id="2" name="Прямоугольник 1"/>
          <p:cNvSpPr/>
          <p:nvPr/>
        </p:nvSpPr>
        <p:spPr>
          <a:xfrm>
            <a:off x="4248472" y="3429000"/>
            <a:ext cx="393056" cy="923330"/>
          </a:xfrm>
          <a:prstGeom prst="rect">
            <a:avLst/>
          </a:prstGeom>
        </p:spPr>
        <p:txBody>
          <a:bodyPr wrap="none">
            <a:spAutoFit/>
          </a:bodyPr>
          <a:lstStyle/>
          <a:p>
            <a:r>
              <a:rPr lang="en-US" b="1" dirty="0" smtClean="0">
                <a:sym typeface="Wingdings 2"/>
              </a:rPr>
              <a:t>←</a:t>
            </a:r>
          </a:p>
          <a:p>
            <a:endParaRPr lang="en-US" b="1" dirty="0" smtClean="0"/>
          </a:p>
          <a:p>
            <a:endParaRPr lang="ru-RU" dirty="0"/>
          </a:p>
        </p:txBody>
      </p:sp>
      <p:pic>
        <p:nvPicPr>
          <p:cNvPr id="3" name="Picture 6"/>
          <p:cNvPicPr>
            <a:picLocks noChangeAspect="1" noChangeArrowheads="1"/>
          </p:cNvPicPr>
          <p:nvPr/>
        </p:nvPicPr>
        <p:blipFill>
          <a:blip r:embed="rId3" cstate="print"/>
          <a:srcRect/>
          <a:stretch>
            <a:fillRect/>
          </a:stretch>
        </p:blipFill>
        <p:spPr bwMode="auto">
          <a:xfrm>
            <a:off x="1187624" y="1844824"/>
            <a:ext cx="2457873" cy="2016224"/>
          </a:xfrm>
          <a:prstGeom prst="rect">
            <a:avLst/>
          </a:prstGeom>
          <a:noFill/>
          <a:ln w="9525">
            <a:noFill/>
            <a:miter lim="800000"/>
            <a:headEnd/>
            <a:tailEnd/>
          </a:ln>
        </p:spPr>
      </p:pic>
      <p:sp>
        <p:nvSpPr>
          <p:cNvPr id="5" name="Прямоугольник 4"/>
          <p:cNvSpPr/>
          <p:nvPr/>
        </p:nvSpPr>
        <p:spPr>
          <a:xfrm>
            <a:off x="179512" y="1052736"/>
            <a:ext cx="3103094" cy="923330"/>
          </a:xfrm>
          <a:prstGeom prst="rect">
            <a:avLst/>
          </a:prstGeom>
        </p:spPr>
        <p:txBody>
          <a:bodyPr wrap="none">
            <a:spAutoFit/>
          </a:bodyPr>
          <a:lstStyle/>
          <a:p>
            <a:r>
              <a:rPr lang="en-US" b="1" dirty="0" smtClean="0">
                <a:solidFill>
                  <a:srgbClr val="0070C0"/>
                </a:solidFill>
                <a:sym typeface="Wingdings 2"/>
              </a:rPr>
              <a:t></a:t>
            </a:r>
            <a:r>
              <a:rPr lang="en-US" b="1" dirty="0" smtClean="0">
                <a:sym typeface="Wingdings 2"/>
              </a:rPr>
              <a:t> H-type (CH) D</a:t>
            </a:r>
            <a:r>
              <a:rPr lang="ru-RU" b="1" dirty="0" err="1" smtClean="0">
                <a:sym typeface="Wingdings 2"/>
              </a:rPr>
              <a:t>rift</a:t>
            </a:r>
            <a:r>
              <a:rPr lang="ru-RU" b="1" dirty="0" smtClean="0">
                <a:sym typeface="Wingdings 2"/>
              </a:rPr>
              <a:t> </a:t>
            </a:r>
            <a:r>
              <a:rPr lang="en-US" b="1" dirty="0" smtClean="0">
                <a:sym typeface="Wingdings 2"/>
              </a:rPr>
              <a:t>T</a:t>
            </a:r>
            <a:r>
              <a:rPr lang="ru-RU" b="1" dirty="0" err="1" smtClean="0">
                <a:sym typeface="Wingdings 2"/>
              </a:rPr>
              <a:t>ube</a:t>
            </a:r>
            <a:r>
              <a:rPr lang="ru-RU" b="1" dirty="0" smtClean="0">
                <a:sym typeface="Wingdings 2"/>
              </a:rPr>
              <a:t> </a:t>
            </a:r>
            <a:r>
              <a:rPr lang="en-US" b="1" dirty="0" smtClean="0">
                <a:sym typeface="Wingdings 2"/>
              </a:rPr>
              <a:t>L</a:t>
            </a:r>
            <a:r>
              <a:rPr lang="ru-RU" b="1" dirty="0" err="1" smtClean="0">
                <a:sym typeface="Wingdings 2"/>
              </a:rPr>
              <a:t>inac</a:t>
            </a:r>
            <a:endParaRPr lang="en-US" b="1" dirty="0" smtClean="0">
              <a:sym typeface="Wingdings 2"/>
            </a:endParaRPr>
          </a:p>
          <a:p>
            <a:endParaRPr lang="en-US" b="1" dirty="0" smtClean="0"/>
          </a:p>
          <a:p>
            <a:endParaRPr lang="ru-RU" dirty="0"/>
          </a:p>
        </p:txBody>
      </p:sp>
      <p:sp>
        <p:nvSpPr>
          <p:cNvPr id="6" name="Прямоугольник 5"/>
          <p:cNvSpPr/>
          <p:nvPr/>
        </p:nvSpPr>
        <p:spPr>
          <a:xfrm>
            <a:off x="4139952" y="1052736"/>
            <a:ext cx="2775119" cy="369332"/>
          </a:xfrm>
          <a:prstGeom prst="rect">
            <a:avLst/>
          </a:prstGeom>
        </p:spPr>
        <p:txBody>
          <a:bodyPr wrap="none">
            <a:spAutoFit/>
          </a:bodyPr>
          <a:lstStyle/>
          <a:p>
            <a:r>
              <a:rPr lang="ru-RU" dirty="0" smtClean="0"/>
              <a:t>150</a:t>
            </a:r>
            <a:r>
              <a:rPr lang="en-US" dirty="0" smtClean="0"/>
              <a:t>≤f≤80</a:t>
            </a:r>
            <a:r>
              <a:rPr lang="ru-RU" dirty="0" smtClean="0"/>
              <a:t>0</a:t>
            </a:r>
            <a:r>
              <a:rPr lang="en-US" dirty="0" smtClean="0"/>
              <a:t> MHz, 0.</a:t>
            </a:r>
            <a:r>
              <a:rPr lang="ru-RU" dirty="0" smtClean="0"/>
              <a:t>2</a:t>
            </a:r>
            <a:r>
              <a:rPr lang="en-US" dirty="0" smtClean="0"/>
              <a:t> ≤</a:t>
            </a:r>
            <a:r>
              <a:rPr lang="el-GR" dirty="0" smtClean="0"/>
              <a:t>β≤0.6</a:t>
            </a:r>
            <a:endParaRPr lang="ru-RU" dirty="0"/>
          </a:p>
        </p:txBody>
      </p:sp>
      <p:sp>
        <p:nvSpPr>
          <p:cNvPr id="7" name="Прямоугольник 6"/>
          <p:cNvSpPr/>
          <p:nvPr/>
        </p:nvSpPr>
        <p:spPr>
          <a:xfrm>
            <a:off x="4824536" y="4366343"/>
            <a:ext cx="2520113" cy="369332"/>
          </a:xfrm>
          <a:prstGeom prst="rect">
            <a:avLst/>
          </a:prstGeom>
        </p:spPr>
        <p:txBody>
          <a:bodyPr wrap="none">
            <a:spAutoFit/>
          </a:bodyPr>
          <a:lstStyle/>
          <a:p>
            <a:r>
              <a:rPr lang="en-US" b="1" dirty="0" smtClean="0"/>
              <a:t>Single-SPOKE resonators</a:t>
            </a:r>
            <a:endParaRPr lang="ru-RU" dirty="0"/>
          </a:p>
        </p:txBody>
      </p:sp>
      <p:sp>
        <p:nvSpPr>
          <p:cNvPr id="8" name="Прямоугольник 7"/>
          <p:cNvSpPr/>
          <p:nvPr/>
        </p:nvSpPr>
        <p:spPr>
          <a:xfrm>
            <a:off x="4680520" y="4870399"/>
            <a:ext cx="4572000" cy="1169551"/>
          </a:xfrm>
          <a:prstGeom prst="rect">
            <a:avLst/>
          </a:prstGeom>
        </p:spPr>
        <p:txBody>
          <a:bodyPr>
            <a:spAutoFit/>
          </a:bodyPr>
          <a:lstStyle/>
          <a:p>
            <a:r>
              <a:rPr lang="en-US" sz="1400" dirty="0" smtClean="0">
                <a:sym typeface="Wingdings 2"/>
              </a:rPr>
              <a:t> </a:t>
            </a:r>
            <a:r>
              <a:rPr lang="en-US" sz="1400" b="1" dirty="0" smtClean="0">
                <a:solidFill>
                  <a:srgbClr val="00B050"/>
                </a:solidFill>
                <a:sym typeface="Wingdings 2"/>
              </a:rPr>
              <a:t></a:t>
            </a:r>
            <a:r>
              <a:rPr lang="en-US" sz="1400" b="1" dirty="0" smtClean="0">
                <a:solidFill>
                  <a:srgbClr val="FF0000"/>
                </a:solidFill>
                <a:sym typeface="Wingdings 2"/>
              </a:rPr>
              <a:t> </a:t>
            </a:r>
            <a:r>
              <a:rPr lang="en-US" sz="1400" b="1" dirty="0" smtClean="0"/>
              <a:t> All virtues of coaxial HWRs </a:t>
            </a:r>
          </a:p>
          <a:p>
            <a:r>
              <a:rPr lang="en-US" sz="1400" b="1" dirty="0" smtClean="0">
                <a:sym typeface="Wingdings 2"/>
              </a:rPr>
              <a:t> </a:t>
            </a:r>
            <a:r>
              <a:rPr lang="en-US" sz="1400" b="1" dirty="0" smtClean="0">
                <a:solidFill>
                  <a:srgbClr val="00B050"/>
                </a:solidFill>
                <a:sym typeface="Wingdings 2"/>
              </a:rPr>
              <a:t></a:t>
            </a:r>
            <a:r>
              <a:rPr lang="en-US" sz="1400" b="1" dirty="0" smtClean="0">
                <a:solidFill>
                  <a:srgbClr val="FF0000"/>
                </a:solidFill>
                <a:sym typeface="Wingdings 2"/>
              </a:rPr>
              <a:t> </a:t>
            </a:r>
            <a:r>
              <a:rPr lang="en-US" sz="1400" b="1" dirty="0" smtClean="0"/>
              <a:t> Higher </a:t>
            </a:r>
            <a:r>
              <a:rPr lang="en-US" sz="1400" b="1" dirty="0" err="1" smtClean="0"/>
              <a:t>Rsh</a:t>
            </a:r>
            <a:r>
              <a:rPr lang="ru-RU" sz="1400" b="1" dirty="0" smtClean="0"/>
              <a:t> </a:t>
            </a:r>
            <a:r>
              <a:rPr lang="en-US" sz="1400" b="1" dirty="0" smtClean="0"/>
              <a:t>than HWRs</a:t>
            </a:r>
          </a:p>
          <a:p>
            <a:r>
              <a:rPr lang="en-US" sz="1400" b="1" dirty="0" smtClean="0">
                <a:sym typeface="Wingdings 2"/>
              </a:rPr>
              <a:t> </a:t>
            </a:r>
            <a:r>
              <a:rPr lang="en-US" sz="1400" b="1" dirty="0" smtClean="0">
                <a:solidFill>
                  <a:srgbClr val="00B050"/>
                </a:solidFill>
                <a:sym typeface="Wingdings 2"/>
              </a:rPr>
              <a:t></a:t>
            </a:r>
            <a:r>
              <a:rPr lang="en-US" sz="1400" b="1" dirty="0" smtClean="0">
                <a:solidFill>
                  <a:srgbClr val="FF0000"/>
                </a:solidFill>
                <a:sym typeface="Wingdings 2"/>
              </a:rPr>
              <a:t> </a:t>
            </a:r>
            <a:r>
              <a:rPr lang="en-US" sz="1400" b="1" dirty="0" smtClean="0"/>
              <a:t>larger aperture than HWRs</a:t>
            </a:r>
          </a:p>
          <a:p>
            <a:r>
              <a:rPr lang="en-US" sz="1400" b="1" dirty="0" smtClean="0">
                <a:sym typeface="Wingdings 2"/>
              </a:rPr>
              <a:t> </a:t>
            </a:r>
            <a:r>
              <a:rPr lang="en-US" sz="1400" b="1" dirty="0" smtClean="0">
                <a:solidFill>
                  <a:srgbClr val="FF0000"/>
                </a:solidFill>
                <a:sym typeface="Wingdings 2"/>
              </a:rPr>
              <a:t></a:t>
            </a:r>
            <a:r>
              <a:rPr lang="en-US" sz="1400" b="1" dirty="0" smtClean="0"/>
              <a:t> Larger size than HWRs, too large below ~350 MHz</a:t>
            </a:r>
          </a:p>
          <a:p>
            <a:r>
              <a:rPr lang="en-US" sz="1400" b="1" dirty="0" smtClean="0">
                <a:sym typeface="Wingdings 2"/>
              </a:rPr>
              <a:t> </a:t>
            </a:r>
            <a:r>
              <a:rPr lang="en-US" sz="1400" b="1" dirty="0" smtClean="0">
                <a:solidFill>
                  <a:srgbClr val="FF0000"/>
                </a:solidFill>
                <a:sym typeface="Wingdings 2"/>
              </a:rPr>
              <a:t></a:t>
            </a:r>
            <a:r>
              <a:rPr lang="en-US" sz="1400" b="1" dirty="0" smtClean="0"/>
              <a:t> More expensive than HWRs</a:t>
            </a:r>
            <a:endParaRPr lang="ru-RU" sz="1400" b="1" dirty="0"/>
          </a:p>
        </p:txBody>
      </p:sp>
      <p:sp>
        <p:nvSpPr>
          <p:cNvPr id="9" name="Заголовок 1"/>
          <p:cNvSpPr txBox="1">
            <a:spLocks/>
          </p:cNvSpPr>
          <p:nvPr/>
        </p:nvSpPr>
        <p:spPr>
          <a:xfrm>
            <a:off x="609600" y="427038"/>
            <a:ext cx="8138864" cy="625698"/>
          </a:xfrm>
          <a:prstGeom prst="rect">
            <a:avLst/>
          </a:prstGeom>
        </p:spPr>
        <p:txBody>
          <a:bodyPr>
            <a:normAutofit/>
          </a:bodyPr>
          <a:lstStyle/>
          <a:p>
            <a:pPr lvl="0">
              <a:spcBef>
                <a:spcPct val="0"/>
              </a:spcBef>
              <a:defRPr/>
            </a:pPr>
            <a:r>
              <a:rPr lang="en-US" sz="2800" b="1" dirty="0" smtClean="0">
                <a:solidFill>
                  <a:srgbClr val="7030A0"/>
                </a:solidFill>
              </a:rPr>
              <a:t>Mid-β</a:t>
            </a:r>
            <a:r>
              <a:rPr lang="en-US" sz="3000" b="1" dirty="0" smtClean="0">
                <a:solidFill>
                  <a:srgbClr val="7030A0"/>
                </a:solidFill>
              </a:rPr>
              <a:t> Cavity design </a:t>
            </a:r>
            <a:r>
              <a:rPr lang="en-US" sz="2800" dirty="0" smtClean="0">
                <a:solidFill>
                  <a:srgbClr val="7030A0"/>
                </a:solidFill>
              </a:rPr>
              <a:t>– </a:t>
            </a:r>
            <a:r>
              <a:rPr lang="en-US" sz="3000" dirty="0" smtClean="0">
                <a:solidFill>
                  <a:srgbClr val="7030A0"/>
                </a:solidFill>
              </a:rPr>
              <a:t>H-type</a:t>
            </a:r>
            <a:endParaRPr lang="ru-RU" sz="3000" dirty="0">
              <a:solidFill>
                <a:srgbClr val="7030A0"/>
              </a:solidFill>
            </a:endParaRPr>
          </a:p>
        </p:txBody>
      </p:sp>
      <p:pic>
        <p:nvPicPr>
          <p:cNvPr id="10" name="Picture 3"/>
          <p:cNvPicPr>
            <a:picLocks noChangeAspect="1" noChangeArrowheads="1"/>
          </p:cNvPicPr>
          <p:nvPr/>
        </p:nvPicPr>
        <p:blipFill>
          <a:blip r:embed="rId4" cstate="print"/>
          <a:srcRect/>
          <a:stretch>
            <a:fillRect/>
          </a:stretch>
        </p:blipFill>
        <p:spPr bwMode="auto">
          <a:xfrm>
            <a:off x="781199" y="4365104"/>
            <a:ext cx="2963217" cy="1585415"/>
          </a:xfrm>
          <a:prstGeom prst="rect">
            <a:avLst/>
          </a:prstGeom>
          <a:noFill/>
          <a:ln w="9525">
            <a:noFill/>
            <a:miter lim="800000"/>
            <a:headEnd/>
            <a:tailEnd/>
          </a:ln>
        </p:spPr>
      </p:pic>
      <p:sp>
        <p:nvSpPr>
          <p:cNvPr id="11" name="Прямоугольник 10"/>
          <p:cNvSpPr/>
          <p:nvPr/>
        </p:nvSpPr>
        <p:spPr>
          <a:xfrm>
            <a:off x="0" y="6611779"/>
            <a:ext cx="502061" cy="246221"/>
          </a:xfrm>
          <a:prstGeom prst="rect">
            <a:avLst/>
          </a:prstGeom>
        </p:spPr>
        <p:txBody>
          <a:bodyPr wrap="none">
            <a:spAutoFit/>
          </a:bodyPr>
          <a:lstStyle/>
          <a:p>
            <a:r>
              <a:rPr lang="en-US" sz="1000" b="1" dirty="0" smtClean="0"/>
              <a:t>25/29</a:t>
            </a:r>
            <a:endParaRPr lang="ru-RU" sz="10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4987199" cy="584775"/>
          </a:xfrm>
          <a:prstGeom prst="rect">
            <a:avLst/>
          </a:prstGeom>
          <a:noFill/>
        </p:spPr>
        <p:txBody>
          <a:bodyPr wrap="none" rtlCol="0">
            <a:spAutoFit/>
          </a:bodyPr>
          <a:lstStyle/>
          <a:p>
            <a:r>
              <a:rPr lang="en-US" sz="3200" b="1" dirty="0" smtClean="0">
                <a:solidFill>
                  <a:srgbClr val="7030A0"/>
                </a:solidFill>
              </a:rPr>
              <a:t>Accelerating cavities for ring</a:t>
            </a:r>
            <a:endParaRPr lang="ru-RU" sz="3000" b="1" dirty="0">
              <a:solidFill>
                <a:srgbClr val="7030A0"/>
              </a:solidFill>
              <a:latin typeface="Arial Black" pitchFamily="34" charset="0"/>
              <a:cs typeface="Vani" pitchFamily="34" charset="0"/>
            </a:endParaRPr>
          </a:p>
        </p:txBody>
      </p:sp>
      <p:sp>
        <p:nvSpPr>
          <p:cNvPr id="3" name="Прямоугольник 2"/>
          <p:cNvSpPr/>
          <p:nvPr/>
        </p:nvSpPr>
        <p:spPr>
          <a:xfrm>
            <a:off x="539552" y="1412776"/>
            <a:ext cx="7569508" cy="2031325"/>
          </a:xfrm>
          <a:prstGeom prst="rect">
            <a:avLst/>
          </a:prstGeom>
        </p:spPr>
        <p:txBody>
          <a:bodyPr wrap="none">
            <a:spAutoFit/>
          </a:bodyPr>
          <a:lstStyle/>
          <a:p>
            <a:r>
              <a:rPr lang="en-US" b="1" dirty="0" smtClean="0">
                <a:solidFill>
                  <a:srgbClr val="0070C0"/>
                </a:solidFill>
                <a:sym typeface="Wingdings 2"/>
              </a:rPr>
              <a:t></a:t>
            </a:r>
            <a:r>
              <a:rPr lang="en-US" b="1" dirty="0" smtClean="0">
                <a:sym typeface="Wingdings 2"/>
              </a:rPr>
              <a:t> independent cavities </a:t>
            </a:r>
            <a:r>
              <a:rPr lang="en-US" dirty="0" smtClean="0">
                <a:sym typeface="Wingdings 2"/>
              </a:rPr>
              <a:t>(LHC – 8 cavities per ring, all installed in one location)</a:t>
            </a:r>
          </a:p>
          <a:p>
            <a:r>
              <a:rPr lang="en-US" dirty="0" smtClean="0">
                <a:sym typeface="Wingdings 2"/>
              </a:rPr>
              <a:t>CW operation , high-power (100s of kW)</a:t>
            </a:r>
          </a:p>
          <a:p>
            <a:r>
              <a:rPr lang="en-US" dirty="0" smtClean="0">
                <a:sym typeface="Wingdings 2"/>
              </a:rPr>
              <a:t>Low gradient is typical (1...10 MV/m)</a:t>
            </a:r>
          </a:p>
          <a:p>
            <a:r>
              <a:rPr lang="en-US" dirty="0" smtClean="0">
                <a:sym typeface="Wingdings 2"/>
              </a:rPr>
              <a:t>Large aperture</a:t>
            </a:r>
          </a:p>
          <a:p>
            <a:endParaRPr lang="en-US" b="1" dirty="0" smtClean="0">
              <a:sym typeface="Wingdings 2"/>
            </a:endParaRPr>
          </a:p>
          <a:p>
            <a:endParaRPr lang="en-US" b="1" dirty="0" smtClean="0"/>
          </a:p>
          <a:p>
            <a:endParaRPr lang="ru-RU" dirty="0"/>
          </a:p>
        </p:txBody>
      </p:sp>
      <p:sp>
        <p:nvSpPr>
          <p:cNvPr id="4" name="Прямоугольник 3"/>
          <p:cNvSpPr/>
          <p:nvPr/>
        </p:nvSpPr>
        <p:spPr>
          <a:xfrm>
            <a:off x="467544" y="2924944"/>
            <a:ext cx="5783186" cy="923330"/>
          </a:xfrm>
          <a:prstGeom prst="rect">
            <a:avLst/>
          </a:prstGeom>
        </p:spPr>
        <p:txBody>
          <a:bodyPr wrap="none">
            <a:spAutoFit/>
          </a:bodyPr>
          <a:lstStyle/>
          <a:p>
            <a:r>
              <a:rPr lang="en-US" b="1" dirty="0" smtClean="0">
                <a:sym typeface="Wingdings 2"/>
              </a:rPr>
              <a:t>LHC </a:t>
            </a:r>
            <a:r>
              <a:rPr lang="en-US" dirty="0" smtClean="0">
                <a:sym typeface="Wingdings 2"/>
              </a:rPr>
              <a:t>: 8 SC cavities (</a:t>
            </a:r>
            <a:r>
              <a:rPr lang="en-US" dirty="0" err="1" smtClean="0">
                <a:sym typeface="Wingdings 2"/>
              </a:rPr>
              <a:t>Vacc</a:t>
            </a:r>
            <a:r>
              <a:rPr lang="en-US" dirty="0" smtClean="0">
                <a:sym typeface="Wingdings 2"/>
              </a:rPr>
              <a:t> = 2MeV) (</a:t>
            </a:r>
            <a:r>
              <a:rPr lang="en-US" dirty="0" err="1" smtClean="0">
                <a:sym typeface="Wingdings 2"/>
              </a:rPr>
              <a:t>Eacc</a:t>
            </a:r>
            <a:r>
              <a:rPr lang="en-US" dirty="0" smtClean="0">
                <a:sym typeface="Wingdings 2"/>
              </a:rPr>
              <a:t>=5MV/m) per beam</a:t>
            </a:r>
          </a:p>
          <a:p>
            <a:r>
              <a:rPr lang="en-US" dirty="0" smtClean="0">
                <a:sym typeface="Wingdings 2"/>
              </a:rPr>
              <a:t>f=400MHz. </a:t>
            </a:r>
          </a:p>
          <a:p>
            <a:r>
              <a:rPr lang="en-US" dirty="0" smtClean="0">
                <a:sym typeface="Wingdings 2"/>
              </a:rPr>
              <a:t>Klystron-driven (300 kW in CW), 1 </a:t>
            </a:r>
            <a:r>
              <a:rPr lang="en-US" dirty="0" err="1" smtClean="0">
                <a:sym typeface="Wingdings 2"/>
              </a:rPr>
              <a:t>Kly</a:t>
            </a:r>
            <a:r>
              <a:rPr lang="en-US" dirty="0" smtClean="0">
                <a:sym typeface="Wingdings 2"/>
              </a:rPr>
              <a:t> per cavity</a:t>
            </a:r>
            <a:endParaRPr lang="ru-RU" dirty="0"/>
          </a:p>
        </p:txBody>
      </p:sp>
      <p:pic>
        <p:nvPicPr>
          <p:cNvPr id="5" name="Picture 3"/>
          <p:cNvPicPr>
            <a:picLocks noChangeAspect="1" noChangeArrowheads="1"/>
          </p:cNvPicPr>
          <p:nvPr/>
        </p:nvPicPr>
        <p:blipFill>
          <a:blip r:embed="rId3" cstate="print"/>
          <a:srcRect/>
          <a:stretch>
            <a:fillRect/>
          </a:stretch>
        </p:blipFill>
        <p:spPr bwMode="auto">
          <a:xfrm>
            <a:off x="6588224" y="2060848"/>
            <a:ext cx="2089734" cy="1564382"/>
          </a:xfrm>
          <a:prstGeom prst="rect">
            <a:avLst/>
          </a:prstGeom>
          <a:noFill/>
          <a:ln w="9525">
            <a:noFill/>
            <a:miter lim="800000"/>
            <a:headEnd/>
            <a:tailEnd/>
          </a:ln>
        </p:spPr>
      </p:pic>
      <p:pic>
        <p:nvPicPr>
          <p:cNvPr id="6" name="Picture 2" descr="BEEHIVE @ RHIC"/>
          <p:cNvPicPr>
            <a:picLocks noChangeAspect="1" noChangeArrowheads="1"/>
          </p:cNvPicPr>
          <p:nvPr/>
        </p:nvPicPr>
        <p:blipFill>
          <a:blip r:embed="rId4" cstate="print"/>
          <a:srcRect/>
          <a:stretch>
            <a:fillRect/>
          </a:stretch>
        </p:blipFill>
        <p:spPr bwMode="auto">
          <a:xfrm>
            <a:off x="2771800" y="4077072"/>
            <a:ext cx="2878799" cy="2192686"/>
          </a:xfrm>
          <a:prstGeom prst="rect">
            <a:avLst/>
          </a:prstGeom>
          <a:noFill/>
        </p:spPr>
      </p:pic>
      <p:sp>
        <p:nvSpPr>
          <p:cNvPr id="7" name="Прямоугольник 6"/>
          <p:cNvSpPr/>
          <p:nvPr/>
        </p:nvSpPr>
        <p:spPr>
          <a:xfrm>
            <a:off x="1331640" y="4941168"/>
            <a:ext cx="1463799" cy="369332"/>
          </a:xfrm>
          <a:prstGeom prst="rect">
            <a:avLst/>
          </a:prstGeom>
        </p:spPr>
        <p:txBody>
          <a:bodyPr wrap="none">
            <a:spAutoFit/>
          </a:bodyPr>
          <a:lstStyle/>
          <a:p>
            <a:r>
              <a:rPr lang="en-US" b="1" dirty="0" smtClean="0">
                <a:sym typeface="Wingdings 2"/>
              </a:rPr>
              <a:t>Cavity @ BNL</a:t>
            </a:r>
            <a:endParaRPr lang="ru-RU" dirty="0"/>
          </a:p>
        </p:txBody>
      </p:sp>
      <p:sp>
        <p:nvSpPr>
          <p:cNvPr id="8" name="Прямоугольник 7"/>
          <p:cNvSpPr/>
          <p:nvPr/>
        </p:nvSpPr>
        <p:spPr>
          <a:xfrm>
            <a:off x="0" y="6611779"/>
            <a:ext cx="502061" cy="246221"/>
          </a:xfrm>
          <a:prstGeom prst="rect">
            <a:avLst/>
          </a:prstGeom>
        </p:spPr>
        <p:txBody>
          <a:bodyPr wrap="none">
            <a:spAutoFit/>
          </a:bodyPr>
          <a:lstStyle/>
          <a:p>
            <a:r>
              <a:rPr lang="en-US" sz="1000" b="1" dirty="0" smtClean="0"/>
              <a:t>26/29</a:t>
            </a:r>
            <a:endParaRPr lang="ru-RU" sz="1000" b="1" dirty="0"/>
          </a:p>
        </p:txBody>
      </p:sp>
      <p:pic>
        <p:nvPicPr>
          <p:cNvPr id="9" name="Picture 3"/>
          <p:cNvPicPr>
            <a:picLocks noChangeAspect="1" noChangeArrowheads="1"/>
          </p:cNvPicPr>
          <p:nvPr/>
        </p:nvPicPr>
        <p:blipFill>
          <a:blip r:embed="rId5" cstate="print"/>
          <a:srcRect/>
          <a:stretch>
            <a:fillRect/>
          </a:stretch>
        </p:blipFill>
        <p:spPr bwMode="auto">
          <a:xfrm>
            <a:off x="5847016" y="4077072"/>
            <a:ext cx="2114884" cy="217038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1196752"/>
            <a:ext cx="4385047" cy="369332"/>
          </a:xfrm>
          <a:prstGeom prst="rect">
            <a:avLst/>
          </a:prstGeom>
        </p:spPr>
        <p:txBody>
          <a:bodyPr wrap="none">
            <a:spAutoFit/>
          </a:bodyPr>
          <a:lstStyle/>
          <a:p>
            <a:r>
              <a:rPr lang="ru-RU" b="1" dirty="0" smtClean="0">
                <a:sym typeface="Wingdings 2"/>
              </a:rPr>
              <a:t>С</a:t>
            </a:r>
            <a:r>
              <a:rPr lang="en-US" b="1" dirty="0" err="1" smtClean="0">
                <a:sym typeface="Wingdings 2"/>
              </a:rPr>
              <a:t>avities</a:t>
            </a:r>
            <a:r>
              <a:rPr lang="en-US" b="1" dirty="0" smtClean="0">
                <a:sym typeface="Wingdings 2"/>
              </a:rPr>
              <a:t> </a:t>
            </a:r>
            <a:r>
              <a:rPr lang="ru-RU" b="1" dirty="0" smtClean="0">
                <a:sym typeface="Wingdings 2"/>
              </a:rPr>
              <a:t>:</a:t>
            </a:r>
            <a:r>
              <a:rPr lang="en-US" b="1" dirty="0" smtClean="0">
                <a:sym typeface="Wingdings 2"/>
              </a:rPr>
              <a:t> simple shapes, complicated design</a:t>
            </a:r>
            <a:endParaRPr lang="ru-RU" dirty="0"/>
          </a:p>
        </p:txBody>
      </p:sp>
      <p:sp>
        <p:nvSpPr>
          <p:cNvPr id="5" name="Прямоугольник 4"/>
          <p:cNvSpPr/>
          <p:nvPr/>
        </p:nvSpPr>
        <p:spPr>
          <a:xfrm>
            <a:off x="5903640" y="1628800"/>
            <a:ext cx="3420888" cy="2308324"/>
          </a:xfrm>
          <a:prstGeom prst="rect">
            <a:avLst/>
          </a:prstGeom>
        </p:spPr>
        <p:txBody>
          <a:bodyPr wrap="square">
            <a:spAutoFit/>
          </a:bodyPr>
          <a:lstStyle/>
          <a:p>
            <a:r>
              <a:rPr lang="en-US" b="1" dirty="0" smtClean="0">
                <a:sym typeface="Wingdings 2"/>
              </a:rPr>
              <a:t>Many aspects to be kept in mind</a:t>
            </a:r>
          </a:p>
          <a:p>
            <a:r>
              <a:rPr lang="en-US" dirty="0" smtClean="0">
                <a:sym typeface="Wingdings 2"/>
              </a:rPr>
              <a:t>aligning, control, cooling...</a:t>
            </a:r>
          </a:p>
          <a:p>
            <a:endParaRPr lang="en-US" dirty="0" smtClean="0">
              <a:sym typeface="Wingdings 2"/>
            </a:endParaRPr>
          </a:p>
          <a:p>
            <a:r>
              <a:rPr lang="en-US" dirty="0" smtClean="0">
                <a:sym typeface="Wingdings 2"/>
              </a:rPr>
              <a:t>Vacuum: 10</a:t>
            </a:r>
            <a:r>
              <a:rPr lang="en-US" baseline="30000" dirty="0" smtClean="0">
                <a:sym typeface="Wingdings 2"/>
              </a:rPr>
              <a:t>-11 </a:t>
            </a:r>
            <a:r>
              <a:rPr lang="en-US" dirty="0" smtClean="0">
                <a:sym typeface="Wingdings 2"/>
              </a:rPr>
              <a:t>mbar</a:t>
            </a:r>
          </a:p>
          <a:p>
            <a:r>
              <a:rPr lang="en-US" dirty="0" smtClean="0">
                <a:sym typeface="Wingdings 2"/>
              </a:rPr>
              <a:t>sophisticated instrumentation</a:t>
            </a:r>
            <a:endParaRPr lang="en-US" dirty="0" smtClean="0">
              <a:sym typeface="Wingdings 2"/>
            </a:endParaRPr>
          </a:p>
          <a:p>
            <a:r>
              <a:rPr lang="en-US" dirty="0" smtClean="0">
                <a:sym typeface="Wingdings 2"/>
              </a:rPr>
              <a:t>broadband HOM damping</a:t>
            </a:r>
            <a:endParaRPr lang="en-US" dirty="0" smtClean="0">
              <a:sym typeface="Wingdings 2"/>
            </a:endParaRPr>
          </a:p>
          <a:p>
            <a:endParaRPr lang="en-US" dirty="0" smtClean="0">
              <a:sym typeface="Wingdings 2"/>
            </a:endParaRPr>
          </a:p>
          <a:p>
            <a:endParaRPr lang="en-US" dirty="0" smtClean="0">
              <a:sym typeface="Wingdings 2"/>
            </a:endParaRPr>
          </a:p>
        </p:txBody>
      </p:sp>
      <p:pic>
        <p:nvPicPr>
          <p:cNvPr id="46083" name="Picture 3"/>
          <p:cNvPicPr>
            <a:picLocks noChangeAspect="1" noChangeArrowheads="1"/>
          </p:cNvPicPr>
          <p:nvPr/>
        </p:nvPicPr>
        <p:blipFill>
          <a:blip r:embed="rId2" cstate="print"/>
          <a:srcRect/>
          <a:stretch>
            <a:fillRect/>
          </a:stretch>
        </p:blipFill>
        <p:spPr bwMode="auto">
          <a:xfrm>
            <a:off x="591583" y="1844824"/>
            <a:ext cx="3404353" cy="2349054"/>
          </a:xfrm>
          <a:prstGeom prst="rect">
            <a:avLst/>
          </a:prstGeom>
          <a:noFill/>
          <a:ln w="9525">
            <a:noFill/>
            <a:miter lim="800000"/>
            <a:headEnd/>
            <a:tailEnd/>
          </a:ln>
        </p:spPr>
      </p:pic>
      <p:pic>
        <p:nvPicPr>
          <p:cNvPr id="46082" name="Picture 2" descr="https://ebs.esrf.fr/wp-content/uploads/2018/11/weblog-Cande_ESRF_Mars2017_1047-Modifier.jpg"/>
          <p:cNvPicPr>
            <a:picLocks noChangeAspect="1" noChangeArrowheads="1"/>
          </p:cNvPicPr>
          <p:nvPr/>
        </p:nvPicPr>
        <p:blipFill>
          <a:blip r:embed="rId3" cstate="print"/>
          <a:srcRect l="7821" r="18660" b="3800"/>
          <a:stretch>
            <a:fillRect/>
          </a:stretch>
        </p:blipFill>
        <p:spPr bwMode="auto">
          <a:xfrm>
            <a:off x="3351376" y="3501008"/>
            <a:ext cx="3020824" cy="2635186"/>
          </a:xfrm>
          <a:prstGeom prst="rect">
            <a:avLst/>
          </a:prstGeom>
          <a:noFill/>
        </p:spPr>
      </p:pic>
      <p:sp>
        <p:nvSpPr>
          <p:cNvPr id="8" name="TextBox 7"/>
          <p:cNvSpPr txBox="1"/>
          <p:nvPr/>
        </p:nvSpPr>
        <p:spPr>
          <a:xfrm>
            <a:off x="683568" y="476672"/>
            <a:ext cx="4987199" cy="584775"/>
          </a:xfrm>
          <a:prstGeom prst="rect">
            <a:avLst/>
          </a:prstGeom>
          <a:noFill/>
        </p:spPr>
        <p:txBody>
          <a:bodyPr wrap="none" rtlCol="0">
            <a:spAutoFit/>
          </a:bodyPr>
          <a:lstStyle/>
          <a:p>
            <a:r>
              <a:rPr lang="en-US" sz="3200" b="1" dirty="0" smtClean="0">
                <a:solidFill>
                  <a:srgbClr val="7030A0"/>
                </a:solidFill>
              </a:rPr>
              <a:t>Accelerating cavities for ring</a:t>
            </a:r>
            <a:endParaRPr lang="ru-RU" sz="3000" b="1" dirty="0">
              <a:solidFill>
                <a:srgbClr val="7030A0"/>
              </a:solidFill>
              <a:latin typeface="Arial Black" pitchFamily="34" charset="0"/>
              <a:cs typeface="Vani" pitchFamily="34" charset="0"/>
            </a:endParaRPr>
          </a:p>
        </p:txBody>
      </p:sp>
      <p:sp>
        <p:nvSpPr>
          <p:cNvPr id="7" name="Прямоугольник 6"/>
          <p:cNvSpPr/>
          <p:nvPr/>
        </p:nvSpPr>
        <p:spPr>
          <a:xfrm>
            <a:off x="0" y="6611779"/>
            <a:ext cx="502061" cy="246221"/>
          </a:xfrm>
          <a:prstGeom prst="rect">
            <a:avLst/>
          </a:prstGeom>
        </p:spPr>
        <p:txBody>
          <a:bodyPr wrap="none">
            <a:spAutoFit/>
          </a:bodyPr>
          <a:lstStyle/>
          <a:p>
            <a:r>
              <a:rPr lang="en-US" sz="1000" b="1" dirty="0" smtClean="0"/>
              <a:t>27/29</a:t>
            </a:r>
            <a:endParaRPr lang="ru-RU" sz="10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9540552" y="2060848"/>
            <a:ext cx="3063613" cy="1872208"/>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9540552" y="4149080"/>
            <a:ext cx="2232248" cy="2339350"/>
          </a:xfrm>
          <a:prstGeom prst="rect">
            <a:avLst/>
          </a:prstGeom>
          <a:noFill/>
          <a:ln w="9525">
            <a:noFill/>
            <a:miter lim="800000"/>
            <a:headEnd/>
            <a:tailEnd/>
          </a:ln>
        </p:spPr>
      </p:pic>
      <p:sp>
        <p:nvSpPr>
          <p:cNvPr id="5" name="TextBox 4"/>
          <p:cNvSpPr txBox="1"/>
          <p:nvPr/>
        </p:nvSpPr>
        <p:spPr>
          <a:xfrm>
            <a:off x="683568" y="476672"/>
            <a:ext cx="4987199" cy="584775"/>
          </a:xfrm>
          <a:prstGeom prst="rect">
            <a:avLst/>
          </a:prstGeom>
          <a:noFill/>
        </p:spPr>
        <p:txBody>
          <a:bodyPr wrap="none" rtlCol="0">
            <a:spAutoFit/>
          </a:bodyPr>
          <a:lstStyle/>
          <a:p>
            <a:r>
              <a:rPr lang="en-US" sz="3200" b="1" dirty="0" smtClean="0">
                <a:solidFill>
                  <a:srgbClr val="7030A0"/>
                </a:solidFill>
              </a:rPr>
              <a:t>Accelerating cavities for ring</a:t>
            </a:r>
            <a:endParaRPr lang="ru-RU" sz="3000" b="1" dirty="0">
              <a:solidFill>
                <a:srgbClr val="7030A0"/>
              </a:solidFill>
              <a:latin typeface="Arial Black" pitchFamily="34" charset="0"/>
              <a:cs typeface="Vani" pitchFamily="34" charset="0"/>
            </a:endParaRPr>
          </a:p>
        </p:txBody>
      </p:sp>
      <p:sp>
        <p:nvSpPr>
          <p:cNvPr id="8" name="Прямоугольник 7"/>
          <p:cNvSpPr/>
          <p:nvPr/>
        </p:nvSpPr>
        <p:spPr>
          <a:xfrm>
            <a:off x="971600" y="2179087"/>
            <a:ext cx="2807372" cy="1200329"/>
          </a:xfrm>
          <a:prstGeom prst="rect">
            <a:avLst/>
          </a:prstGeom>
        </p:spPr>
        <p:txBody>
          <a:bodyPr wrap="none">
            <a:spAutoFit/>
          </a:bodyPr>
          <a:lstStyle/>
          <a:p>
            <a:r>
              <a:rPr lang="en-US" b="1" dirty="0" smtClean="0">
                <a:sym typeface="Wingdings 2"/>
              </a:rPr>
              <a:t>RHIC cavity (coaxial)</a:t>
            </a:r>
          </a:p>
          <a:p>
            <a:r>
              <a:rPr lang="en-US" dirty="0" smtClean="0">
                <a:sym typeface="Wingdings 2"/>
              </a:rPr>
              <a:t>28 </a:t>
            </a:r>
            <a:r>
              <a:rPr lang="en-US" dirty="0" smtClean="0">
                <a:sym typeface="Wingdings 2"/>
              </a:rPr>
              <a:t>MHz, </a:t>
            </a:r>
            <a:endParaRPr lang="en-US" dirty="0" smtClean="0">
              <a:sym typeface="Wingdings 2"/>
            </a:endParaRPr>
          </a:p>
          <a:p>
            <a:r>
              <a:rPr lang="ru-RU" dirty="0" smtClean="0">
                <a:sym typeface="Wingdings 2"/>
              </a:rPr>
              <a:t>Ф</a:t>
            </a:r>
            <a:r>
              <a:rPr lang="en-US" dirty="0" smtClean="0">
                <a:sym typeface="Wingdings 2"/>
              </a:rPr>
              <a:t>100mm </a:t>
            </a:r>
            <a:r>
              <a:rPr lang="en-US" dirty="0" smtClean="0">
                <a:sym typeface="Wingdings 2"/>
              </a:rPr>
              <a:t>aperture, 2m long</a:t>
            </a:r>
            <a:endParaRPr lang="en-US" dirty="0" smtClean="0">
              <a:sym typeface="Wingdings 2"/>
            </a:endParaRPr>
          </a:p>
          <a:p>
            <a:endParaRPr lang="ru-RU" dirty="0"/>
          </a:p>
        </p:txBody>
      </p:sp>
      <p:pic>
        <p:nvPicPr>
          <p:cNvPr id="45062" name="Picture 6"/>
          <p:cNvPicPr>
            <a:picLocks noChangeAspect="1" noChangeArrowheads="1"/>
          </p:cNvPicPr>
          <p:nvPr/>
        </p:nvPicPr>
        <p:blipFill>
          <a:blip r:embed="rId4" cstate="print"/>
          <a:srcRect/>
          <a:stretch>
            <a:fillRect/>
          </a:stretch>
        </p:blipFill>
        <p:spPr bwMode="auto">
          <a:xfrm>
            <a:off x="539552" y="3584665"/>
            <a:ext cx="3240360" cy="1548491"/>
          </a:xfrm>
          <a:prstGeom prst="rect">
            <a:avLst/>
          </a:prstGeom>
          <a:noFill/>
          <a:ln w="9525">
            <a:noFill/>
            <a:miter lim="800000"/>
            <a:headEnd/>
            <a:tailEnd/>
          </a:ln>
        </p:spPr>
      </p:pic>
      <p:pic>
        <p:nvPicPr>
          <p:cNvPr id="45063" name="Picture 7"/>
          <p:cNvPicPr>
            <a:picLocks noChangeAspect="1" noChangeArrowheads="1"/>
          </p:cNvPicPr>
          <p:nvPr/>
        </p:nvPicPr>
        <p:blipFill>
          <a:blip r:embed="rId5" cstate="print"/>
          <a:srcRect/>
          <a:stretch>
            <a:fillRect/>
          </a:stretch>
        </p:blipFill>
        <p:spPr bwMode="auto">
          <a:xfrm>
            <a:off x="7088334" y="3571630"/>
            <a:ext cx="1892298" cy="1945602"/>
          </a:xfrm>
          <a:prstGeom prst="rect">
            <a:avLst/>
          </a:prstGeom>
          <a:noFill/>
          <a:ln w="9525">
            <a:noFill/>
            <a:miter lim="800000"/>
            <a:headEnd/>
            <a:tailEnd/>
          </a:ln>
        </p:spPr>
      </p:pic>
      <p:sp>
        <p:nvSpPr>
          <p:cNvPr id="11" name="Прямоугольник 10"/>
          <p:cNvSpPr/>
          <p:nvPr/>
        </p:nvSpPr>
        <p:spPr>
          <a:xfrm>
            <a:off x="4572000" y="2107079"/>
            <a:ext cx="1860894" cy="1200329"/>
          </a:xfrm>
          <a:prstGeom prst="rect">
            <a:avLst/>
          </a:prstGeom>
        </p:spPr>
        <p:txBody>
          <a:bodyPr wrap="none">
            <a:spAutoFit/>
          </a:bodyPr>
          <a:lstStyle/>
          <a:p>
            <a:r>
              <a:rPr lang="en-US" b="1" dirty="0" smtClean="0">
                <a:sym typeface="Wingdings 2"/>
              </a:rPr>
              <a:t>NICA </a:t>
            </a:r>
            <a:r>
              <a:rPr lang="en-US" b="1" dirty="0" smtClean="0">
                <a:sym typeface="Wingdings 2"/>
              </a:rPr>
              <a:t>RF-1</a:t>
            </a:r>
            <a:endParaRPr lang="en-US" dirty="0" smtClean="0">
              <a:sym typeface="Wingdings 2"/>
            </a:endParaRPr>
          </a:p>
          <a:p>
            <a:r>
              <a:rPr lang="en-US" dirty="0" smtClean="0">
                <a:sym typeface="Wingdings 2"/>
              </a:rPr>
              <a:t>~0.5 MHz</a:t>
            </a:r>
          </a:p>
          <a:p>
            <a:r>
              <a:rPr lang="en-US" dirty="0" smtClean="0">
                <a:sym typeface="Wingdings 2"/>
              </a:rPr>
              <a:t>accumulation and</a:t>
            </a:r>
          </a:p>
          <a:p>
            <a:r>
              <a:rPr lang="en-US" dirty="0" smtClean="0">
                <a:sym typeface="Wingdings 2"/>
              </a:rPr>
              <a:t>acceleration</a:t>
            </a:r>
            <a:endParaRPr lang="ru-RU" dirty="0"/>
          </a:p>
        </p:txBody>
      </p:sp>
      <p:sp>
        <p:nvSpPr>
          <p:cNvPr id="10" name="Прямоугольник 9"/>
          <p:cNvSpPr/>
          <p:nvPr/>
        </p:nvSpPr>
        <p:spPr>
          <a:xfrm>
            <a:off x="467544" y="1196752"/>
            <a:ext cx="3165867" cy="646331"/>
          </a:xfrm>
          <a:prstGeom prst="rect">
            <a:avLst/>
          </a:prstGeom>
        </p:spPr>
        <p:txBody>
          <a:bodyPr wrap="none">
            <a:spAutoFit/>
          </a:bodyPr>
          <a:lstStyle/>
          <a:p>
            <a:r>
              <a:rPr lang="en-US" dirty="0" smtClean="0">
                <a:sym typeface="Wingdings 2"/>
              </a:rPr>
              <a:t>operate on ultra-low frequency </a:t>
            </a:r>
          </a:p>
          <a:p>
            <a:endParaRPr lang="ru-RU" dirty="0"/>
          </a:p>
        </p:txBody>
      </p:sp>
      <p:pic>
        <p:nvPicPr>
          <p:cNvPr id="2050" name="Picture 2"/>
          <p:cNvPicPr>
            <a:picLocks noChangeAspect="1" noChangeArrowheads="1"/>
          </p:cNvPicPr>
          <p:nvPr/>
        </p:nvPicPr>
        <p:blipFill>
          <a:blip r:embed="rId6" cstate="print"/>
          <a:srcRect/>
          <a:stretch>
            <a:fillRect/>
          </a:stretch>
        </p:blipFill>
        <p:spPr bwMode="auto">
          <a:xfrm>
            <a:off x="4211960" y="3548980"/>
            <a:ext cx="2694631" cy="1968252"/>
          </a:xfrm>
          <a:prstGeom prst="rect">
            <a:avLst/>
          </a:prstGeom>
          <a:noFill/>
          <a:ln w="9525">
            <a:noFill/>
            <a:miter lim="800000"/>
            <a:headEnd/>
            <a:tailEnd/>
          </a:ln>
        </p:spPr>
      </p:pic>
      <p:sp>
        <p:nvSpPr>
          <p:cNvPr id="12" name="Прямоугольник 11"/>
          <p:cNvSpPr/>
          <p:nvPr/>
        </p:nvSpPr>
        <p:spPr>
          <a:xfrm>
            <a:off x="7114814" y="2047845"/>
            <a:ext cx="1788759" cy="923330"/>
          </a:xfrm>
          <a:prstGeom prst="rect">
            <a:avLst/>
          </a:prstGeom>
        </p:spPr>
        <p:txBody>
          <a:bodyPr wrap="none">
            <a:spAutoFit/>
          </a:bodyPr>
          <a:lstStyle/>
          <a:p>
            <a:r>
              <a:rPr lang="en-US" b="1" dirty="0" smtClean="0">
                <a:sym typeface="Wingdings 2"/>
              </a:rPr>
              <a:t>RF-2 station</a:t>
            </a:r>
            <a:endParaRPr lang="en-US" dirty="0" smtClean="0">
              <a:sym typeface="Wingdings 2"/>
            </a:endParaRPr>
          </a:p>
          <a:p>
            <a:r>
              <a:rPr lang="en-US" dirty="0" smtClean="0">
                <a:sym typeface="Wingdings 2"/>
              </a:rPr>
              <a:t>~12 MHz</a:t>
            </a:r>
          </a:p>
          <a:p>
            <a:r>
              <a:rPr lang="en-US" dirty="0" smtClean="0">
                <a:sym typeface="Wingdings 2"/>
              </a:rPr>
              <a:t>bunch formation</a:t>
            </a:r>
            <a:endParaRPr lang="ru-RU" dirty="0"/>
          </a:p>
        </p:txBody>
      </p:sp>
      <p:sp>
        <p:nvSpPr>
          <p:cNvPr id="13" name="Прямоугольник 12"/>
          <p:cNvSpPr/>
          <p:nvPr/>
        </p:nvSpPr>
        <p:spPr>
          <a:xfrm>
            <a:off x="4211960" y="5589240"/>
            <a:ext cx="1510735" cy="276999"/>
          </a:xfrm>
          <a:prstGeom prst="rect">
            <a:avLst/>
          </a:prstGeom>
        </p:spPr>
        <p:txBody>
          <a:bodyPr wrap="none">
            <a:spAutoFit/>
          </a:bodyPr>
          <a:lstStyle/>
          <a:p>
            <a:r>
              <a:rPr lang="en-US" sz="1200" dirty="0" smtClean="0">
                <a:sym typeface="Wingdings 2"/>
              </a:rPr>
              <a:t>induction accelerator</a:t>
            </a:r>
            <a:endParaRPr lang="ru-RU" sz="1200" dirty="0"/>
          </a:p>
        </p:txBody>
      </p:sp>
      <p:sp>
        <p:nvSpPr>
          <p:cNvPr id="14" name="Прямоугольник 13"/>
          <p:cNvSpPr/>
          <p:nvPr/>
        </p:nvSpPr>
        <p:spPr>
          <a:xfrm>
            <a:off x="7236296" y="5589240"/>
            <a:ext cx="1010085" cy="276999"/>
          </a:xfrm>
          <a:prstGeom prst="rect">
            <a:avLst/>
          </a:prstGeom>
        </p:spPr>
        <p:txBody>
          <a:bodyPr wrap="none">
            <a:spAutoFit/>
          </a:bodyPr>
          <a:lstStyle/>
          <a:p>
            <a:r>
              <a:rPr lang="en-US" sz="1200" dirty="0" smtClean="0">
                <a:sym typeface="Wingdings 2"/>
              </a:rPr>
              <a:t>coaxial cavity</a:t>
            </a:r>
            <a:endParaRPr lang="ru-RU" sz="1200" dirty="0"/>
          </a:p>
        </p:txBody>
      </p:sp>
      <p:sp>
        <p:nvSpPr>
          <p:cNvPr id="15" name="Прямоугольник 14"/>
          <p:cNvSpPr/>
          <p:nvPr/>
        </p:nvSpPr>
        <p:spPr>
          <a:xfrm>
            <a:off x="0" y="6611779"/>
            <a:ext cx="502061" cy="246221"/>
          </a:xfrm>
          <a:prstGeom prst="rect">
            <a:avLst/>
          </a:prstGeom>
        </p:spPr>
        <p:txBody>
          <a:bodyPr wrap="none">
            <a:spAutoFit/>
          </a:bodyPr>
          <a:lstStyle/>
          <a:p>
            <a:r>
              <a:rPr lang="en-US" sz="1000" b="1" dirty="0" smtClean="0"/>
              <a:t>28/29</a:t>
            </a:r>
            <a:endParaRPr lang="ru-RU" sz="1000" b="1" dirty="0"/>
          </a:p>
        </p:txBody>
      </p:sp>
      <p:sp>
        <p:nvSpPr>
          <p:cNvPr id="16" name="Прямоугольник 15"/>
          <p:cNvSpPr/>
          <p:nvPr/>
        </p:nvSpPr>
        <p:spPr>
          <a:xfrm>
            <a:off x="5148064" y="5949280"/>
            <a:ext cx="3026791" cy="338554"/>
          </a:xfrm>
          <a:prstGeom prst="rect">
            <a:avLst/>
          </a:prstGeom>
        </p:spPr>
        <p:txBody>
          <a:bodyPr wrap="none">
            <a:spAutoFit/>
          </a:bodyPr>
          <a:lstStyle/>
          <a:p>
            <a:r>
              <a:rPr lang="en-US" sz="800" b="1" dirty="0" smtClean="0"/>
              <a:t>RF System for the NICA </a:t>
            </a:r>
            <a:r>
              <a:rPr lang="en-US" sz="800" b="1" dirty="0" smtClean="0"/>
              <a:t>Collider. </a:t>
            </a:r>
            <a:r>
              <a:rPr lang="en-US" sz="800" b="1" dirty="0" smtClean="0"/>
              <a:t>E. A. </a:t>
            </a:r>
            <a:r>
              <a:rPr lang="en-US" sz="800" b="1" dirty="0" err="1" smtClean="0"/>
              <a:t>Rotov</a:t>
            </a:r>
            <a:r>
              <a:rPr lang="en-US" sz="800" b="1" i="1" dirty="0" smtClean="0"/>
              <a:t> et al. </a:t>
            </a:r>
          </a:p>
          <a:p>
            <a:r>
              <a:rPr lang="en-US" sz="800" i="1" dirty="0" err="1" smtClean="0"/>
              <a:t>Phys.of</a:t>
            </a:r>
            <a:r>
              <a:rPr lang="en-US" sz="800" i="1" dirty="0" smtClean="0"/>
              <a:t> </a:t>
            </a:r>
            <a:r>
              <a:rPr lang="en-US" sz="800" i="1" dirty="0" smtClean="0"/>
              <a:t>Particles and Nuclei </a:t>
            </a:r>
            <a:r>
              <a:rPr lang="en-US" sz="800" i="1" dirty="0" err="1" smtClean="0"/>
              <a:t>Lett</a:t>
            </a:r>
            <a:r>
              <a:rPr lang="en-US" sz="800" i="1" dirty="0" smtClean="0"/>
              <a:t>., </a:t>
            </a:r>
            <a:r>
              <a:rPr lang="en-US" sz="800" i="1" dirty="0" smtClean="0"/>
              <a:t>2018, Vol. 15, No. 7, pp. 919–922</a:t>
            </a:r>
            <a:endParaRPr lang="ru-RU" sz="800" dirty="0"/>
          </a:p>
        </p:txBody>
      </p:sp>
      <p:sp>
        <p:nvSpPr>
          <p:cNvPr id="17" name="Прямоугольник 16"/>
          <p:cNvSpPr/>
          <p:nvPr/>
        </p:nvSpPr>
        <p:spPr>
          <a:xfrm>
            <a:off x="1115616" y="5970766"/>
            <a:ext cx="2733441" cy="338554"/>
          </a:xfrm>
          <a:prstGeom prst="rect">
            <a:avLst/>
          </a:prstGeom>
        </p:spPr>
        <p:txBody>
          <a:bodyPr wrap="none">
            <a:spAutoFit/>
          </a:bodyPr>
          <a:lstStyle/>
          <a:p>
            <a:r>
              <a:rPr lang="en-US" sz="800" b="1" dirty="0" smtClean="0"/>
              <a:t>RHIC 28 MHZ ACCELERATING CAVITY </a:t>
            </a:r>
            <a:r>
              <a:rPr lang="en-US" sz="800" b="1" dirty="0" smtClean="0"/>
              <a:t>SYSTEM.</a:t>
            </a:r>
          </a:p>
          <a:p>
            <a:r>
              <a:rPr lang="en-US" sz="800" b="1" dirty="0" smtClean="0"/>
              <a:t> </a:t>
            </a:r>
            <a:r>
              <a:rPr lang="en-US" sz="800" dirty="0" smtClean="0"/>
              <a:t>J. Rose and J.M. </a:t>
            </a:r>
            <a:r>
              <a:rPr lang="en-US" sz="800" dirty="0" smtClean="0"/>
              <a:t>Brennan. </a:t>
            </a:r>
            <a:r>
              <a:rPr lang="en-US" sz="800" i="1" dirty="0" smtClean="0"/>
              <a:t>BNL </a:t>
            </a:r>
            <a:r>
              <a:rPr lang="en-US" sz="800" i="1" dirty="0" smtClean="0"/>
              <a:t> publication 68473. </a:t>
            </a:r>
            <a:r>
              <a:rPr lang="en-US" sz="800" i="1" dirty="0" smtClean="0"/>
              <a:t>June 2001</a:t>
            </a:r>
            <a:endParaRPr lang="ru-RU" sz="8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3741" y="2492896"/>
            <a:ext cx="3565784" cy="1846659"/>
          </a:xfrm>
          <a:prstGeom prst="rect">
            <a:avLst/>
          </a:prstGeom>
        </p:spPr>
        <p:txBody>
          <a:bodyPr wrap="none">
            <a:spAutoFit/>
          </a:bodyPr>
          <a:lstStyle/>
          <a:p>
            <a:pPr algn="ctr"/>
            <a:r>
              <a:rPr lang="en-US" sz="2400" b="1" dirty="0" smtClean="0">
                <a:solidFill>
                  <a:srgbClr val="7030A0"/>
                </a:solidFill>
              </a:rPr>
              <a:t>our revels now are </a:t>
            </a:r>
            <a:r>
              <a:rPr lang="en-US" sz="2400" b="1" dirty="0" err="1" smtClean="0">
                <a:solidFill>
                  <a:srgbClr val="7030A0"/>
                </a:solidFill>
              </a:rPr>
              <a:t>endeth</a:t>
            </a:r>
            <a:endParaRPr lang="en-US" sz="2400" b="1" dirty="0" smtClean="0">
              <a:solidFill>
                <a:srgbClr val="7030A0"/>
              </a:solidFill>
            </a:endParaRPr>
          </a:p>
          <a:p>
            <a:pPr algn="ctr"/>
            <a:endParaRPr lang="en-US" sz="2400" b="1" dirty="0" smtClean="0">
              <a:solidFill>
                <a:srgbClr val="7030A0"/>
              </a:solidFill>
            </a:endParaRPr>
          </a:p>
          <a:p>
            <a:pPr algn="ctr"/>
            <a:endParaRPr lang="en-US" sz="2400" b="1" dirty="0" smtClean="0">
              <a:solidFill>
                <a:srgbClr val="7030A0"/>
              </a:solidFill>
            </a:endParaRPr>
          </a:p>
          <a:p>
            <a:pPr algn="ctr"/>
            <a:r>
              <a:rPr lang="en-US" sz="2400" b="1" dirty="0" smtClean="0">
                <a:solidFill>
                  <a:srgbClr val="7030A0"/>
                </a:solidFill>
              </a:rPr>
              <a:t>thank you</a:t>
            </a:r>
            <a:endParaRPr lang="ru-RU" sz="2400" dirty="0" smtClean="0">
              <a:solidFill>
                <a:srgbClr val="7030A0"/>
              </a:solidFill>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3691844" cy="553998"/>
          </a:xfrm>
          <a:prstGeom prst="rect">
            <a:avLst/>
          </a:prstGeom>
          <a:noFill/>
        </p:spPr>
        <p:txBody>
          <a:bodyPr wrap="none" rtlCol="0">
            <a:spAutoFit/>
          </a:bodyPr>
          <a:lstStyle/>
          <a:p>
            <a:r>
              <a:rPr lang="en-US" sz="3000" b="1" dirty="0" smtClean="0">
                <a:solidFill>
                  <a:srgbClr val="7030A0"/>
                </a:solidFill>
                <a:cs typeface="Vani" pitchFamily="34" charset="0"/>
              </a:rPr>
              <a:t>Topics to be discussed</a:t>
            </a:r>
            <a:endParaRPr lang="ru-RU" sz="3000" b="1" dirty="0">
              <a:solidFill>
                <a:srgbClr val="7030A0"/>
              </a:solidFill>
              <a:cs typeface="Vani" pitchFamily="34" charset="0"/>
            </a:endParaRPr>
          </a:p>
        </p:txBody>
      </p:sp>
      <p:sp>
        <p:nvSpPr>
          <p:cNvPr id="3" name="Прямоугольник 2"/>
          <p:cNvSpPr/>
          <p:nvPr/>
        </p:nvSpPr>
        <p:spPr>
          <a:xfrm>
            <a:off x="467544" y="1772816"/>
            <a:ext cx="4015330" cy="3785652"/>
          </a:xfrm>
          <a:prstGeom prst="rect">
            <a:avLst/>
          </a:prstGeom>
        </p:spPr>
        <p:txBody>
          <a:bodyPr wrap="none">
            <a:spAutoFit/>
          </a:bodyPr>
          <a:lstStyle/>
          <a:p>
            <a:r>
              <a:rPr lang="en-US" sz="2400" b="1" dirty="0" smtClean="0"/>
              <a:t>RF power </a:t>
            </a:r>
            <a:r>
              <a:rPr lang="en-US" sz="2400" b="1" dirty="0" smtClean="0"/>
              <a:t>generation</a:t>
            </a:r>
          </a:p>
          <a:p>
            <a:endParaRPr lang="en-US" sz="2400" b="1" dirty="0" smtClean="0"/>
          </a:p>
          <a:p>
            <a:endParaRPr lang="en-US" sz="2400" b="1" dirty="0"/>
          </a:p>
          <a:p>
            <a:r>
              <a:rPr lang="en-US" sz="2400" b="1" dirty="0" smtClean="0"/>
              <a:t>     RF </a:t>
            </a:r>
            <a:r>
              <a:rPr lang="en-US" sz="2400" b="1" dirty="0" smtClean="0"/>
              <a:t>power </a:t>
            </a:r>
            <a:r>
              <a:rPr lang="en-US" sz="2400" b="1" dirty="0" smtClean="0"/>
              <a:t>control</a:t>
            </a:r>
          </a:p>
          <a:p>
            <a:endParaRPr lang="en-US" sz="2400" b="1" dirty="0" smtClean="0"/>
          </a:p>
          <a:p>
            <a:endParaRPr lang="en-US" sz="2400" b="1" dirty="0" smtClean="0"/>
          </a:p>
          <a:p>
            <a:r>
              <a:rPr lang="en-US" sz="2400" b="1" dirty="0" smtClean="0"/>
              <a:t>              RF </a:t>
            </a:r>
            <a:r>
              <a:rPr lang="en-US" sz="2400" b="1" dirty="0" smtClean="0"/>
              <a:t>power </a:t>
            </a:r>
            <a:r>
              <a:rPr lang="en-US" sz="2400" b="1" dirty="0" err="1" smtClean="0"/>
              <a:t>transmittion</a:t>
            </a:r>
            <a:endParaRPr lang="en-US" sz="2400" b="1" dirty="0" smtClean="0"/>
          </a:p>
          <a:p>
            <a:endParaRPr lang="en-US" sz="2400" b="1" dirty="0" smtClean="0"/>
          </a:p>
          <a:p>
            <a:endParaRPr lang="en-US" sz="2400" b="1" dirty="0"/>
          </a:p>
          <a:p>
            <a:r>
              <a:rPr lang="en-US" sz="2400" b="1" dirty="0" smtClean="0"/>
              <a:t>                     RF </a:t>
            </a:r>
            <a:r>
              <a:rPr lang="en-US" sz="2400" b="1" dirty="0" smtClean="0"/>
              <a:t>power use</a:t>
            </a:r>
            <a:endParaRPr lang="en-US" sz="2400" b="1" dirty="0"/>
          </a:p>
        </p:txBody>
      </p:sp>
      <p:pic>
        <p:nvPicPr>
          <p:cNvPr id="26628" name="Picture 4"/>
          <p:cNvPicPr>
            <a:picLocks noChangeAspect="1" noChangeArrowheads="1"/>
          </p:cNvPicPr>
          <p:nvPr/>
        </p:nvPicPr>
        <p:blipFill>
          <a:blip r:embed="rId2" cstate="print"/>
          <a:srcRect/>
          <a:stretch>
            <a:fillRect/>
          </a:stretch>
        </p:blipFill>
        <p:spPr bwMode="auto">
          <a:xfrm>
            <a:off x="3347864" y="1196752"/>
            <a:ext cx="1750830" cy="1606873"/>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4139952" y="2636912"/>
            <a:ext cx="2463786" cy="1286644"/>
          </a:xfrm>
          <a:prstGeom prst="rect">
            <a:avLst/>
          </a:prstGeom>
          <a:noFill/>
          <a:ln w="9525">
            <a:noFill/>
            <a:miter lim="800000"/>
            <a:headEnd/>
            <a:tailEnd/>
          </a:ln>
        </p:spPr>
      </p:pic>
      <p:pic>
        <p:nvPicPr>
          <p:cNvPr id="26629" name="Picture 5"/>
          <p:cNvPicPr>
            <a:picLocks noChangeAspect="1" noChangeArrowheads="1"/>
          </p:cNvPicPr>
          <p:nvPr/>
        </p:nvPicPr>
        <p:blipFill>
          <a:blip r:embed="rId4" cstate="print"/>
          <a:srcRect t="16487"/>
          <a:stretch>
            <a:fillRect/>
          </a:stretch>
        </p:blipFill>
        <p:spPr bwMode="auto">
          <a:xfrm>
            <a:off x="5292080" y="3645024"/>
            <a:ext cx="2448272" cy="1277888"/>
          </a:xfrm>
          <a:prstGeom prst="rect">
            <a:avLst/>
          </a:prstGeom>
          <a:noFill/>
          <a:ln w="9525">
            <a:noFill/>
            <a:miter lim="800000"/>
            <a:headEnd/>
            <a:tailEnd/>
          </a:ln>
        </p:spPr>
      </p:pic>
      <p:pic>
        <p:nvPicPr>
          <p:cNvPr id="26633" name="Picture 9"/>
          <p:cNvPicPr>
            <a:picLocks noChangeAspect="1" noChangeArrowheads="1"/>
          </p:cNvPicPr>
          <p:nvPr/>
        </p:nvPicPr>
        <p:blipFill>
          <a:blip r:embed="rId5" cstate="print"/>
          <a:srcRect t="12500" b="12500"/>
          <a:stretch>
            <a:fillRect/>
          </a:stretch>
        </p:blipFill>
        <p:spPr bwMode="auto">
          <a:xfrm>
            <a:off x="6876256" y="4725144"/>
            <a:ext cx="1728192" cy="1296144"/>
          </a:xfrm>
          <a:prstGeom prst="rect">
            <a:avLst/>
          </a:prstGeom>
          <a:noFill/>
          <a:ln w="9525">
            <a:noFill/>
            <a:miter lim="800000"/>
            <a:headEnd/>
            <a:tailEnd/>
          </a:ln>
        </p:spPr>
      </p:pic>
      <p:sp>
        <p:nvSpPr>
          <p:cNvPr id="8" name="Прямоугольник 7"/>
          <p:cNvSpPr/>
          <p:nvPr/>
        </p:nvSpPr>
        <p:spPr>
          <a:xfrm>
            <a:off x="0" y="6611779"/>
            <a:ext cx="436338" cy="246221"/>
          </a:xfrm>
          <a:prstGeom prst="rect">
            <a:avLst/>
          </a:prstGeom>
        </p:spPr>
        <p:txBody>
          <a:bodyPr wrap="none">
            <a:spAutoFit/>
          </a:bodyPr>
          <a:lstStyle/>
          <a:p>
            <a:r>
              <a:rPr lang="en-US" sz="1000" b="1" dirty="0" smtClean="0"/>
              <a:t>3/29</a:t>
            </a:r>
            <a:endParaRPr lang="ru-RU" sz="1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y.ece.ucsb.edu/York/Yorklab/Projects/Amplifiers/Device%20power.jpg"/>
          <p:cNvPicPr>
            <a:picLocks noChangeAspect="1" noChangeArrowheads="1"/>
          </p:cNvPicPr>
          <p:nvPr/>
        </p:nvPicPr>
        <p:blipFill>
          <a:blip r:embed="rId2" cstate="print"/>
          <a:srcRect/>
          <a:stretch>
            <a:fillRect/>
          </a:stretch>
        </p:blipFill>
        <p:spPr bwMode="auto">
          <a:xfrm>
            <a:off x="899592" y="1700808"/>
            <a:ext cx="5095875" cy="3629025"/>
          </a:xfrm>
          <a:prstGeom prst="rect">
            <a:avLst/>
          </a:prstGeom>
          <a:noFill/>
        </p:spPr>
      </p:pic>
      <p:sp>
        <p:nvSpPr>
          <p:cNvPr id="3" name="TextBox 2"/>
          <p:cNvSpPr txBox="1"/>
          <p:nvPr/>
        </p:nvSpPr>
        <p:spPr>
          <a:xfrm>
            <a:off x="683568" y="476672"/>
            <a:ext cx="3505383" cy="553998"/>
          </a:xfrm>
          <a:prstGeom prst="rect">
            <a:avLst/>
          </a:prstGeom>
          <a:noFill/>
        </p:spPr>
        <p:txBody>
          <a:bodyPr wrap="none" rtlCol="0">
            <a:spAutoFit/>
          </a:bodyPr>
          <a:lstStyle/>
          <a:p>
            <a:r>
              <a:rPr lang="en-US" sz="3000" b="1" dirty="0" smtClean="0">
                <a:solidFill>
                  <a:srgbClr val="7030A0"/>
                </a:solidFill>
                <a:cs typeface="Vani" pitchFamily="34" charset="0"/>
              </a:rPr>
              <a:t>RF power generation</a:t>
            </a:r>
            <a:endParaRPr lang="ru-RU" sz="3000" b="1" dirty="0">
              <a:solidFill>
                <a:srgbClr val="7030A0"/>
              </a:solidFill>
              <a:cs typeface="Vani" pitchFamily="34" charset="0"/>
            </a:endParaRPr>
          </a:p>
        </p:txBody>
      </p:sp>
      <p:sp>
        <p:nvSpPr>
          <p:cNvPr id="4" name="Прямоугольник 3"/>
          <p:cNvSpPr/>
          <p:nvPr/>
        </p:nvSpPr>
        <p:spPr>
          <a:xfrm>
            <a:off x="6228184" y="1916832"/>
            <a:ext cx="1644553" cy="369332"/>
          </a:xfrm>
          <a:prstGeom prst="rect">
            <a:avLst/>
          </a:prstGeom>
        </p:spPr>
        <p:txBody>
          <a:bodyPr wrap="none">
            <a:spAutoFit/>
          </a:bodyPr>
          <a:lstStyle/>
          <a:p>
            <a:r>
              <a:rPr lang="en-US" b="1" dirty="0" smtClean="0"/>
              <a:t>Klystron (amp)</a:t>
            </a:r>
          </a:p>
        </p:txBody>
      </p:sp>
      <p:sp>
        <p:nvSpPr>
          <p:cNvPr id="5" name="Прямоугольник 4"/>
          <p:cNvSpPr/>
          <p:nvPr/>
        </p:nvSpPr>
        <p:spPr>
          <a:xfrm>
            <a:off x="6228184" y="2492896"/>
            <a:ext cx="1796326" cy="369332"/>
          </a:xfrm>
          <a:prstGeom prst="rect">
            <a:avLst/>
          </a:prstGeom>
        </p:spPr>
        <p:txBody>
          <a:bodyPr wrap="none">
            <a:spAutoFit/>
          </a:bodyPr>
          <a:lstStyle/>
          <a:p>
            <a:r>
              <a:rPr lang="en-US" b="1" dirty="0" smtClean="0"/>
              <a:t>Magnetron (gen)</a:t>
            </a:r>
            <a:endParaRPr lang="ru-RU" b="1" dirty="0" smtClean="0"/>
          </a:p>
        </p:txBody>
      </p:sp>
      <p:sp>
        <p:nvSpPr>
          <p:cNvPr id="6" name="Прямоугольник 5"/>
          <p:cNvSpPr/>
          <p:nvPr/>
        </p:nvSpPr>
        <p:spPr>
          <a:xfrm>
            <a:off x="6228184" y="3068960"/>
            <a:ext cx="2948692" cy="369332"/>
          </a:xfrm>
          <a:prstGeom prst="rect">
            <a:avLst/>
          </a:prstGeom>
        </p:spPr>
        <p:txBody>
          <a:bodyPr wrap="none">
            <a:spAutoFit/>
          </a:bodyPr>
          <a:lstStyle/>
          <a:p>
            <a:r>
              <a:rPr lang="en-US" b="1" dirty="0" smtClean="0"/>
              <a:t>Inductive </a:t>
            </a:r>
            <a:r>
              <a:rPr lang="en-US" b="1" dirty="0" smtClean="0"/>
              <a:t>Output Tube</a:t>
            </a:r>
            <a:r>
              <a:rPr lang="en-US" b="1" dirty="0" smtClean="0"/>
              <a:t> </a:t>
            </a:r>
            <a:r>
              <a:rPr lang="en-US" b="1" dirty="0" smtClean="0"/>
              <a:t>(amp</a:t>
            </a:r>
            <a:r>
              <a:rPr lang="en-US" b="1" dirty="0" smtClean="0"/>
              <a:t>)</a:t>
            </a:r>
          </a:p>
        </p:txBody>
      </p:sp>
      <p:sp>
        <p:nvSpPr>
          <p:cNvPr id="7" name="Прямоугольник 6"/>
          <p:cNvSpPr/>
          <p:nvPr/>
        </p:nvSpPr>
        <p:spPr>
          <a:xfrm>
            <a:off x="6228184" y="3645024"/>
            <a:ext cx="1854995" cy="369332"/>
          </a:xfrm>
          <a:prstGeom prst="rect">
            <a:avLst/>
          </a:prstGeom>
        </p:spPr>
        <p:txBody>
          <a:bodyPr wrap="none">
            <a:spAutoFit/>
          </a:bodyPr>
          <a:lstStyle/>
          <a:p>
            <a:r>
              <a:rPr lang="en-US" b="1" dirty="0" smtClean="0"/>
              <a:t>Grid tubes  </a:t>
            </a:r>
            <a:r>
              <a:rPr lang="en-US" b="1" dirty="0" smtClean="0"/>
              <a:t>(amp)</a:t>
            </a:r>
          </a:p>
        </p:txBody>
      </p:sp>
      <p:sp>
        <p:nvSpPr>
          <p:cNvPr id="8" name="Прямоугольник 7"/>
          <p:cNvSpPr/>
          <p:nvPr/>
        </p:nvSpPr>
        <p:spPr>
          <a:xfrm>
            <a:off x="6228184" y="4211796"/>
            <a:ext cx="1818959" cy="369332"/>
          </a:xfrm>
          <a:prstGeom prst="rect">
            <a:avLst/>
          </a:prstGeom>
        </p:spPr>
        <p:txBody>
          <a:bodyPr wrap="none">
            <a:spAutoFit/>
          </a:bodyPr>
          <a:lstStyle/>
          <a:p>
            <a:r>
              <a:rPr lang="en-US" b="1" dirty="0" smtClean="0"/>
              <a:t>Solid State (amp)</a:t>
            </a:r>
          </a:p>
        </p:txBody>
      </p:sp>
      <p:sp>
        <p:nvSpPr>
          <p:cNvPr id="9" name="Прямоугольник 8"/>
          <p:cNvSpPr/>
          <p:nvPr/>
        </p:nvSpPr>
        <p:spPr>
          <a:xfrm>
            <a:off x="0" y="6611779"/>
            <a:ext cx="436338" cy="246221"/>
          </a:xfrm>
          <a:prstGeom prst="rect">
            <a:avLst/>
          </a:prstGeom>
        </p:spPr>
        <p:txBody>
          <a:bodyPr wrap="none">
            <a:spAutoFit/>
          </a:bodyPr>
          <a:lstStyle/>
          <a:p>
            <a:r>
              <a:rPr lang="en-US" sz="1000" b="1" dirty="0" smtClean="0"/>
              <a:t>4/29</a:t>
            </a:r>
            <a:endParaRPr lang="ru-RU" sz="1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7813165" cy="584775"/>
          </a:xfrm>
          <a:prstGeom prst="rect">
            <a:avLst/>
          </a:prstGeom>
          <a:noFill/>
        </p:spPr>
        <p:txBody>
          <a:bodyPr wrap="none" rtlCol="0">
            <a:spAutoFit/>
          </a:bodyPr>
          <a:lstStyle/>
          <a:p>
            <a:r>
              <a:rPr lang="en-US" sz="3200" b="1" dirty="0" smtClean="0">
                <a:solidFill>
                  <a:srgbClr val="7030A0"/>
                </a:solidFill>
              </a:rPr>
              <a:t>Vacuum </a:t>
            </a:r>
            <a:r>
              <a:rPr lang="en-US" sz="3200" b="1" dirty="0" smtClean="0">
                <a:solidFill>
                  <a:srgbClr val="7030A0"/>
                </a:solidFill>
              </a:rPr>
              <a:t>grid tubes </a:t>
            </a:r>
            <a:r>
              <a:rPr lang="en-US" sz="3200" dirty="0" smtClean="0">
                <a:solidFill>
                  <a:srgbClr val="7030A0"/>
                </a:solidFill>
              </a:rPr>
              <a:t>–</a:t>
            </a:r>
            <a:r>
              <a:rPr lang="en-US" sz="3200" b="1" dirty="0" smtClean="0">
                <a:solidFill>
                  <a:srgbClr val="7030A0"/>
                </a:solidFill>
              </a:rPr>
              <a:t> </a:t>
            </a:r>
            <a:r>
              <a:rPr lang="en-US" sz="3200" dirty="0" smtClean="0">
                <a:solidFill>
                  <a:srgbClr val="7030A0"/>
                </a:solidFill>
              </a:rPr>
              <a:t>decades of experience</a:t>
            </a:r>
            <a:r>
              <a:rPr lang="en-US" sz="3200" b="1" dirty="0" smtClean="0">
                <a:solidFill>
                  <a:srgbClr val="7030A0"/>
                </a:solidFill>
              </a:rPr>
              <a:t> </a:t>
            </a:r>
            <a:endParaRPr lang="ru-RU" sz="3000" b="1" dirty="0">
              <a:solidFill>
                <a:srgbClr val="7030A0"/>
              </a:solidFill>
              <a:latin typeface="Arial Black" pitchFamily="34" charset="0"/>
              <a:cs typeface="Vani" pitchFamily="34" charset="0"/>
            </a:endParaRPr>
          </a:p>
        </p:txBody>
      </p:sp>
      <p:pic>
        <p:nvPicPr>
          <p:cNvPr id="19457" name="Picture 1"/>
          <p:cNvPicPr>
            <a:picLocks noChangeAspect="1" noChangeArrowheads="1"/>
          </p:cNvPicPr>
          <p:nvPr/>
        </p:nvPicPr>
        <p:blipFill>
          <a:blip r:embed="rId2" cstate="print"/>
          <a:srcRect/>
          <a:stretch>
            <a:fillRect/>
          </a:stretch>
        </p:blipFill>
        <p:spPr bwMode="auto">
          <a:xfrm>
            <a:off x="899592" y="2801232"/>
            <a:ext cx="4104456" cy="3004032"/>
          </a:xfrm>
          <a:prstGeom prst="rect">
            <a:avLst/>
          </a:prstGeom>
          <a:noFill/>
          <a:ln w="9525">
            <a:noFill/>
            <a:miter lim="800000"/>
            <a:headEnd/>
            <a:tailEnd/>
          </a:ln>
        </p:spPr>
      </p:pic>
      <p:sp>
        <p:nvSpPr>
          <p:cNvPr id="5" name="Прямоугольник 4"/>
          <p:cNvSpPr/>
          <p:nvPr/>
        </p:nvSpPr>
        <p:spPr>
          <a:xfrm>
            <a:off x="5148064" y="3340128"/>
            <a:ext cx="3516475" cy="1754326"/>
          </a:xfrm>
          <a:prstGeom prst="rect">
            <a:avLst/>
          </a:prstGeom>
        </p:spPr>
        <p:txBody>
          <a:bodyPr wrap="none">
            <a:spAutoFit/>
          </a:bodyPr>
          <a:lstStyle/>
          <a:p>
            <a:endParaRPr lang="en-US" dirty="0" smtClean="0"/>
          </a:p>
          <a:p>
            <a:r>
              <a:rPr lang="en-US" dirty="0" smtClean="0"/>
              <a:t>Schematics of </a:t>
            </a:r>
          </a:p>
          <a:p>
            <a:r>
              <a:rPr lang="en-US" dirty="0" err="1" smtClean="0"/>
              <a:t>tetrode</a:t>
            </a:r>
            <a:r>
              <a:rPr lang="en-US" dirty="0" smtClean="0"/>
              <a:t>-based power amp for RHIC </a:t>
            </a:r>
          </a:p>
          <a:p>
            <a:r>
              <a:rPr lang="en-US" dirty="0" smtClean="0"/>
              <a:t>26.7 MHz, 100kW</a:t>
            </a:r>
          </a:p>
          <a:p>
            <a:endParaRPr lang="en-US" dirty="0"/>
          </a:p>
          <a:p>
            <a:r>
              <a:rPr lang="en-US" dirty="0" smtClean="0"/>
              <a:t>year 1995</a:t>
            </a:r>
            <a:endParaRPr lang="ru-RU" dirty="0"/>
          </a:p>
        </p:txBody>
      </p:sp>
      <p:sp>
        <p:nvSpPr>
          <p:cNvPr id="6" name="Прямоугольник 5"/>
          <p:cNvSpPr/>
          <p:nvPr/>
        </p:nvSpPr>
        <p:spPr>
          <a:xfrm>
            <a:off x="611560" y="1556792"/>
            <a:ext cx="5104218" cy="923330"/>
          </a:xfrm>
          <a:prstGeom prst="rect">
            <a:avLst/>
          </a:prstGeom>
        </p:spPr>
        <p:txBody>
          <a:bodyPr wrap="none">
            <a:spAutoFit/>
          </a:bodyPr>
          <a:lstStyle/>
          <a:p>
            <a:r>
              <a:rPr lang="en-US" b="1" dirty="0" smtClean="0">
                <a:solidFill>
                  <a:srgbClr val="00B050"/>
                </a:solidFill>
                <a:sym typeface="Wingdings 2"/>
              </a:rPr>
              <a:t> </a:t>
            </a:r>
            <a:r>
              <a:rPr lang="en-US" b="1" dirty="0" smtClean="0"/>
              <a:t>Compact, rugged tube (up to 15K hours lifetime) </a:t>
            </a:r>
            <a:endParaRPr lang="en-US" dirty="0" smtClean="0"/>
          </a:p>
          <a:p>
            <a:endParaRPr lang="en-US" b="1" dirty="0" smtClean="0"/>
          </a:p>
          <a:p>
            <a:r>
              <a:rPr lang="en-US" b="1" dirty="0" smtClean="0">
                <a:solidFill>
                  <a:srgbClr val="FF0000"/>
                </a:solidFill>
                <a:sym typeface="Wingdings 2"/>
              </a:rPr>
              <a:t> </a:t>
            </a:r>
            <a:r>
              <a:rPr lang="en-US" b="1" dirty="0" smtClean="0"/>
              <a:t>Low frequency , low gain </a:t>
            </a:r>
            <a:endParaRPr lang="ru-RU" b="1" dirty="0"/>
          </a:p>
        </p:txBody>
      </p:sp>
      <p:sp>
        <p:nvSpPr>
          <p:cNvPr id="7" name="Прямоугольник 6"/>
          <p:cNvSpPr/>
          <p:nvPr/>
        </p:nvSpPr>
        <p:spPr>
          <a:xfrm>
            <a:off x="0" y="6611779"/>
            <a:ext cx="436338" cy="246221"/>
          </a:xfrm>
          <a:prstGeom prst="rect">
            <a:avLst/>
          </a:prstGeom>
        </p:spPr>
        <p:txBody>
          <a:bodyPr wrap="none">
            <a:spAutoFit/>
          </a:bodyPr>
          <a:lstStyle/>
          <a:p>
            <a:r>
              <a:rPr lang="en-US" sz="1000" b="1" dirty="0" smtClean="0"/>
              <a:t>5/29</a:t>
            </a:r>
            <a:endParaRPr lang="ru-RU" sz="1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2087623" cy="584775"/>
          </a:xfrm>
          <a:prstGeom prst="rect">
            <a:avLst/>
          </a:prstGeom>
          <a:noFill/>
        </p:spPr>
        <p:txBody>
          <a:bodyPr wrap="none" rtlCol="0">
            <a:spAutoFit/>
          </a:bodyPr>
          <a:lstStyle/>
          <a:p>
            <a:r>
              <a:rPr lang="en-US" sz="3200" b="1" dirty="0" smtClean="0">
                <a:solidFill>
                  <a:srgbClr val="7030A0"/>
                </a:solidFill>
              </a:rPr>
              <a:t>Magnetron</a:t>
            </a:r>
            <a:endParaRPr lang="ru-RU" sz="3000" b="1" dirty="0">
              <a:solidFill>
                <a:srgbClr val="7030A0"/>
              </a:solidFill>
              <a:latin typeface="Arial Black" pitchFamily="34" charset="0"/>
              <a:cs typeface="Vani" pitchFamily="34" charset="0"/>
            </a:endParaRPr>
          </a:p>
        </p:txBody>
      </p:sp>
      <p:sp>
        <p:nvSpPr>
          <p:cNvPr id="3" name="Прямоугольник 2"/>
          <p:cNvSpPr/>
          <p:nvPr/>
        </p:nvSpPr>
        <p:spPr>
          <a:xfrm>
            <a:off x="467544" y="1196752"/>
            <a:ext cx="3482107" cy="2862322"/>
          </a:xfrm>
          <a:prstGeom prst="rect">
            <a:avLst/>
          </a:prstGeom>
        </p:spPr>
        <p:txBody>
          <a:bodyPr wrap="none">
            <a:spAutoFit/>
          </a:bodyPr>
          <a:lstStyle/>
          <a:p>
            <a:r>
              <a:rPr lang="en-US" b="1" dirty="0" smtClean="0"/>
              <a:t>Features</a:t>
            </a:r>
          </a:p>
          <a:p>
            <a:endParaRPr lang="en-US" dirty="0"/>
          </a:p>
          <a:p>
            <a:r>
              <a:rPr lang="en-US" dirty="0" smtClean="0"/>
              <a:t>Ultra-efficient</a:t>
            </a:r>
          </a:p>
          <a:p>
            <a:r>
              <a:rPr lang="en-US" dirty="0" smtClean="0"/>
              <a:t>Cost-effective</a:t>
            </a:r>
          </a:p>
          <a:p>
            <a:r>
              <a:rPr lang="en-US" dirty="0" smtClean="0"/>
              <a:t>Needs lower HV than klystron / IOT</a:t>
            </a:r>
          </a:p>
          <a:p>
            <a:endParaRPr lang="en-US" dirty="0" smtClean="0"/>
          </a:p>
          <a:p>
            <a:endParaRPr lang="en-US" dirty="0" smtClean="0"/>
          </a:p>
          <a:p>
            <a:endParaRPr lang="en-US" dirty="0" smtClean="0"/>
          </a:p>
          <a:p>
            <a:endParaRPr lang="en-US" dirty="0"/>
          </a:p>
          <a:p>
            <a:endParaRPr lang="ru-RU" dirty="0"/>
          </a:p>
        </p:txBody>
      </p:sp>
      <p:pic>
        <p:nvPicPr>
          <p:cNvPr id="4" name="Picture 2" descr="Рис. 5-1. Устройство многорезонаторного магнетрона. 1 - анодный блок; 2 - катод; 3 - резонатор; 4 - сегмент; 5 - петля связи"/>
          <p:cNvPicPr>
            <a:picLocks noChangeAspect="1" noChangeArrowheads="1"/>
          </p:cNvPicPr>
          <p:nvPr/>
        </p:nvPicPr>
        <p:blipFill>
          <a:blip r:embed="rId2" cstate="print"/>
          <a:srcRect/>
          <a:stretch>
            <a:fillRect/>
          </a:stretch>
        </p:blipFill>
        <p:spPr bwMode="auto">
          <a:xfrm>
            <a:off x="4860032" y="1268760"/>
            <a:ext cx="3240360" cy="2588766"/>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1115616" y="3574757"/>
            <a:ext cx="2506414" cy="1909262"/>
          </a:xfrm>
          <a:prstGeom prst="rect">
            <a:avLst/>
          </a:prstGeom>
          <a:noFill/>
          <a:ln w="9525">
            <a:noFill/>
            <a:miter lim="800000"/>
            <a:headEnd/>
            <a:tailEnd/>
          </a:ln>
        </p:spPr>
      </p:pic>
      <p:sp>
        <p:nvSpPr>
          <p:cNvPr id="6" name="Прямоугольник 5"/>
          <p:cNvSpPr/>
          <p:nvPr/>
        </p:nvSpPr>
        <p:spPr>
          <a:xfrm>
            <a:off x="1763688" y="2926685"/>
            <a:ext cx="957313" cy="369332"/>
          </a:xfrm>
          <a:prstGeom prst="rect">
            <a:avLst/>
          </a:prstGeom>
        </p:spPr>
        <p:txBody>
          <a:bodyPr wrap="none">
            <a:spAutoFit/>
          </a:bodyPr>
          <a:lstStyle/>
          <a:p>
            <a:r>
              <a:rPr lang="en-US" dirty="0" smtClean="0"/>
              <a:t>... but ...</a:t>
            </a:r>
            <a:endParaRPr lang="ru-RU" dirty="0"/>
          </a:p>
        </p:txBody>
      </p:sp>
      <p:sp>
        <p:nvSpPr>
          <p:cNvPr id="7" name="Прямоугольник 6"/>
          <p:cNvSpPr/>
          <p:nvPr/>
        </p:nvSpPr>
        <p:spPr>
          <a:xfrm>
            <a:off x="1763688" y="3286725"/>
            <a:ext cx="990399" cy="369332"/>
          </a:xfrm>
          <a:prstGeom prst="rect">
            <a:avLst/>
          </a:prstGeom>
        </p:spPr>
        <p:txBody>
          <a:bodyPr wrap="none">
            <a:spAutoFit/>
          </a:bodyPr>
          <a:lstStyle/>
          <a:p>
            <a:r>
              <a:rPr lang="en-US" dirty="0" smtClean="0"/>
              <a:t>unstable</a:t>
            </a:r>
            <a:endParaRPr lang="ru-RU" dirty="0"/>
          </a:p>
        </p:txBody>
      </p:sp>
      <p:sp>
        <p:nvSpPr>
          <p:cNvPr id="8" name="Прямоугольник 7"/>
          <p:cNvSpPr/>
          <p:nvPr/>
        </p:nvSpPr>
        <p:spPr>
          <a:xfrm>
            <a:off x="4788024" y="5301208"/>
            <a:ext cx="3744416" cy="646331"/>
          </a:xfrm>
          <a:prstGeom prst="rect">
            <a:avLst/>
          </a:prstGeom>
        </p:spPr>
        <p:txBody>
          <a:bodyPr wrap="square">
            <a:spAutoFit/>
          </a:bodyPr>
          <a:lstStyle/>
          <a:p>
            <a:r>
              <a:rPr lang="en-US" dirty="0" smtClean="0"/>
              <a:t>Widely used for industrial accelerators but not for "science".</a:t>
            </a:r>
            <a:endParaRPr lang="ru-RU" dirty="0"/>
          </a:p>
        </p:txBody>
      </p:sp>
      <p:sp>
        <p:nvSpPr>
          <p:cNvPr id="9" name="Прямоугольник 8"/>
          <p:cNvSpPr/>
          <p:nvPr/>
        </p:nvSpPr>
        <p:spPr>
          <a:xfrm>
            <a:off x="1979712" y="5518973"/>
            <a:ext cx="2159566" cy="646331"/>
          </a:xfrm>
          <a:prstGeom prst="rect">
            <a:avLst/>
          </a:prstGeom>
        </p:spPr>
        <p:txBody>
          <a:bodyPr wrap="none">
            <a:spAutoFit/>
          </a:bodyPr>
          <a:lstStyle/>
          <a:p>
            <a:r>
              <a:rPr lang="en-US" dirty="0" smtClean="0"/>
              <a:t>P=P(Z) ; f=f(Z)</a:t>
            </a:r>
          </a:p>
          <a:p>
            <a:r>
              <a:rPr lang="en-US" dirty="0" smtClean="0"/>
              <a:t>{Z – load impedance}</a:t>
            </a:r>
            <a:endParaRPr lang="ru-RU" dirty="0"/>
          </a:p>
        </p:txBody>
      </p:sp>
      <p:sp>
        <p:nvSpPr>
          <p:cNvPr id="10" name="Прямоугольник 9"/>
          <p:cNvSpPr/>
          <p:nvPr/>
        </p:nvSpPr>
        <p:spPr>
          <a:xfrm>
            <a:off x="4860032" y="3861048"/>
            <a:ext cx="2578719" cy="784830"/>
          </a:xfrm>
          <a:prstGeom prst="rect">
            <a:avLst/>
          </a:prstGeom>
        </p:spPr>
        <p:txBody>
          <a:bodyPr wrap="none">
            <a:spAutoFit/>
          </a:bodyPr>
          <a:lstStyle/>
          <a:p>
            <a:r>
              <a:rPr lang="en-US" sz="1500" dirty="0" smtClean="0"/>
              <a:t>1-anode; 2-cathode w/heater; </a:t>
            </a:r>
          </a:p>
          <a:p>
            <a:r>
              <a:rPr lang="en-US" sz="1500" dirty="0" smtClean="0"/>
              <a:t>3-RF cavities; 4-segments;</a:t>
            </a:r>
          </a:p>
          <a:p>
            <a:r>
              <a:rPr lang="en-US" sz="1500" dirty="0" smtClean="0"/>
              <a:t>5-dower output coupler</a:t>
            </a:r>
            <a:r>
              <a:rPr lang="en-US" sz="1500" dirty="0" smtClean="0"/>
              <a:t>.</a:t>
            </a:r>
            <a:endParaRPr lang="ru-RU" sz="1500" dirty="0"/>
          </a:p>
        </p:txBody>
      </p:sp>
      <p:sp>
        <p:nvSpPr>
          <p:cNvPr id="11" name="Прямоугольник 10"/>
          <p:cNvSpPr/>
          <p:nvPr/>
        </p:nvSpPr>
        <p:spPr>
          <a:xfrm>
            <a:off x="0" y="6611779"/>
            <a:ext cx="436338" cy="246221"/>
          </a:xfrm>
          <a:prstGeom prst="rect">
            <a:avLst/>
          </a:prstGeom>
        </p:spPr>
        <p:txBody>
          <a:bodyPr wrap="none">
            <a:spAutoFit/>
          </a:bodyPr>
          <a:lstStyle/>
          <a:p>
            <a:r>
              <a:rPr lang="en-US" sz="1000" b="1" dirty="0" smtClean="0"/>
              <a:t>6/29</a:t>
            </a:r>
            <a:endParaRPr lang="ru-RU"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3079" y="476672"/>
            <a:ext cx="4699941" cy="584775"/>
          </a:xfrm>
          <a:prstGeom prst="rect">
            <a:avLst/>
          </a:prstGeom>
          <a:noFill/>
        </p:spPr>
        <p:txBody>
          <a:bodyPr wrap="none" rtlCol="0">
            <a:spAutoFit/>
          </a:bodyPr>
          <a:lstStyle/>
          <a:p>
            <a:r>
              <a:rPr lang="en-US" sz="3200" b="1" dirty="0" smtClean="0">
                <a:solidFill>
                  <a:srgbClr val="7030A0"/>
                </a:solidFill>
              </a:rPr>
              <a:t>Klystron </a:t>
            </a:r>
            <a:r>
              <a:rPr lang="en-US" sz="3200" dirty="0" smtClean="0">
                <a:solidFill>
                  <a:srgbClr val="7030A0"/>
                </a:solidFill>
              </a:rPr>
              <a:t>– operation basics</a:t>
            </a:r>
            <a:endParaRPr lang="ru-RU" sz="3000" dirty="0">
              <a:solidFill>
                <a:srgbClr val="7030A0"/>
              </a:solidFill>
              <a:latin typeface="Arial Black" pitchFamily="34" charset="0"/>
              <a:cs typeface="Vani" pitchFamily="34" charset="0"/>
            </a:endParaRPr>
          </a:p>
        </p:txBody>
      </p:sp>
      <p:pic>
        <p:nvPicPr>
          <p:cNvPr id="1028" name="Picture 4"/>
          <p:cNvPicPr>
            <a:picLocks noChangeAspect="1" noChangeArrowheads="1"/>
          </p:cNvPicPr>
          <p:nvPr/>
        </p:nvPicPr>
        <p:blipFill>
          <a:blip r:embed="rId2" cstate="print"/>
          <a:srcRect l="25476" r="12680"/>
          <a:stretch>
            <a:fillRect/>
          </a:stretch>
        </p:blipFill>
        <p:spPr bwMode="auto">
          <a:xfrm>
            <a:off x="3995936" y="1124744"/>
            <a:ext cx="2999222" cy="3960440"/>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l="24653" r="10632"/>
          <a:stretch>
            <a:fillRect/>
          </a:stretch>
        </p:blipFill>
        <p:spPr bwMode="auto">
          <a:xfrm>
            <a:off x="3851920" y="1196752"/>
            <a:ext cx="3024336" cy="3816424"/>
          </a:xfrm>
          <a:prstGeom prst="rect">
            <a:avLst/>
          </a:prstGeom>
          <a:noFill/>
          <a:ln w="9525">
            <a:noFill/>
            <a:miter lim="800000"/>
            <a:headEnd/>
            <a:tailEnd/>
          </a:ln>
        </p:spPr>
      </p:pic>
      <p:sp>
        <p:nvSpPr>
          <p:cNvPr id="12" name="Прямоугольник 11"/>
          <p:cNvSpPr/>
          <p:nvPr/>
        </p:nvSpPr>
        <p:spPr>
          <a:xfrm>
            <a:off x="3563888" y="5157192"/>
            <a:ext cx="4494115" cy="1292662"/>
          </a:xfrm>
          <a:prstGeom prst="rect">
            <a:avLst/>
          </a:prstGeom>
        </p:spPr>
        <p:txBody>
          <a:bodyPr wrap="none">
            <a:spAutoFit/>
          </a:bodyPr>
          <a:lstStyle/>
          <a:p>
            <a:r>
              <a:rPr lang="en-US" sz="1500" b="1" dirty="0" smtClean="0"/>
              <a:t>Thermionic cathode emits continuous beam. </a:t>
            </a:r>
          </a:p>
          <a:p>
            <a:r>
              <a:rPr lang="en-US" sz="1500" b="1" dirty="0" smtClean="0"/>
              <a:t>1</a:t>
            </a:r>
            <a:r>
              <a:rPr lang="en-US" sz="1500" b="1" baseline="30000" dirty="0" smtClean="0"/>
              <a:t>st</a:t>
            </a:r>
            <a:r>
              <a:rPr lang="en-US" sz="1500" b="1" dirty="0" smtClean="0"/>
              <a:t> cavity modulates particles speed by drive RF signal;</a:t>
            </a:r>
          </a:p>
          <a:p>
            <a:r>
              <a:rPr lang="en-US" sz="1500" b="1" dirty="0" smtClean="0"/>
              <a:t>drift space converts it into density modulation;</a:t>
            </a:r>
          </a:p>
          <a:p>
            <a:r>
              <a:rPr lang="en-US" sz="1500" b="1" dirty="0" smtClean="0"/>
              <a:t>bunch kinetic energy converts into RF power.</a:t>
            </a:r>
          </a:p>
          <a:p>
            <a:endParaRPr lang="ru-RU" dirty="0"/>
          </a:p>
        </p:txBody>
      </p:sp>
      <p:pic>
        <p:nvPicPr>
          <p:cNvPr id="1034" name="Picture 10"/>
          <p:cNvPicPr>
            <a:picLocks noChangeAspect="1" noChangeArrowheads="1"/>
          </p:cNvPicPr>
          <p:nvPr/>
        </p:nvPicPr>
        <p:blipFill>
          <a:blip r:embed="rId4" cstate="print"/>
          <a:srcRect/>
          <a:stretch>
            <a:fillRect/>
          </a:stretch>
        </p:blipFill>
        <p:spPr bwMode="auto">
          <a:xfrm>
            <a:off x="1115616" y="1268760"/>
            <a:ext cx="2304256" cy="4877476"/>
          </a:xfrm>
          <a:prstGeom prst="rect">
            <a:avLst/>
          </a:prstGeom>
          <a:noFill/>
          <a:ln w="9525">
            <a:noFill/>
            <a:miter lim="800000"/>
            <a:headEnd/>
            <a:tailEnd/>
          </a:ln>
        </p:spPr>
      </p:pic>
      <p:sp>
        <p:nvSpPr>
          <p:cNvPr id="7" name="Прямоугольник 6"/>
          <p:cNvSpPr/>
          <p:nvPr/>
        </p:nvSpPr>
        <p:spPr>
          <a:xfrm>
            <a:off x="0" y="6611779"/>
            <a:ext cx="436338" cy="246221"/>
          </a:xfrm>
          <a:prstGeom prst="rect">
            <a:avLst/>
          </a:prstGeom>
        </p:spPr>
        <p:txBody>
          <a:bodyPr wrap="square">
            <a:spAutoFit/>
          </a:bodyPr>
          <a:lstStyle/>
          <a:p>
            <a:r>
              <a:rPr lang="en-US" sz="1000" b="1" dirty="0" smtClean="0"/>
              <a:t>7/29</a:t>
            </a:r>
            <a:endParaRPr lang="ru-RU" sz="1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9324528" y="1628800"/>
            <a:ext cx="1743032" cy="4054971"/>
          </a:xfrm>
          <a:prstGeom prst="rect">
            <a:avLst/>
          </a:prstGeom>
          <a:noFill/>
          <a:ln w="9525">
            <a:noFill/>
            <a:miter lim="800000"/>
            <a:headEnd/>
            <a:tailEnd/>
          </a:ln>
        </p:spPr>
      </p:pic>
      <p:sp>
        <p:nvSpPr>
          <p:cNvPr id="5" name="Прямоугольник 4"/>
          <p:cNvSpPr/>
          <p:nvPr/>
        </p:nvSpPr>
        <p:spPr>
          <a:xfrm>
            <a:off x="6156176" y="5805264"/>
            <a:ext cx="1528303" cy="369332"/>
          </a:xfrm>
          <a:prstGeom prst="rect">
            <a:avLst/>
          </a:prstGeom>
        </p:spPr>
        <p:txBody>
          <a:bodyPr wrap="none">
            <a:spAutoFit/>
          </a:bodyPr>
          <a:lstStyle/>
          <a:p>
            <a:r>
              <a:rPr lang="en-US" dirty="0"/>
              <a:t>Toshiba E3736</a:t>
            </a:r>
            <a:endParaRPr lang="ru-RU" dirty="0"/>
          </a:p>
        </p:txBody>
      </p:sp>
      <p:pic>
        <p:nvPicPr>
          <p:cNvPr id="22530" name="Picture 2" descr="http://www.projectrho.com/public_html/rocket/images/spacegunconvent/klystron.PNG"/>
          <p:cNvPicPr>
            <a:picLocks noChangeAspect="1" noChangeArrowheads="1"/>
          </p:cNvPicPr>
          <p:nvPr/>
        </p:nvPicPr>
        <p:blipFill>
          <a:blip r:embed="rId3" cstate="print"/>
          <a:srcRect/>
          <a:stretch>
            <a:fillRect/>
          </a:stretch>
        </p:blipFill>
        <p:spPr bwMode="auto">
          <a:xfrm>
            <a:off x="1115616" y="1412776"/>
            <a:ext cx="5724525" cy="4333875"/>
          </a:xfrm>
          <a:prstGeom prst="rect">
            <a:avLst/>
          </a:prstGeom>
          <a:noFill/>
        </p:spPr>
      </p:pic>
      <p:sp>
        <p:nvSpPr>
          <p:cNvPr id="7" name="TextBox 6"/>
          <p:cNvSpPr txBox="1"/>
          <p:nvPr/>
        </p:nvSpPr>
        <p:spPr>
          <a:xfrm>
            <a:off x="683079" y="476672"/>
            <a:ext cx="3061031" cy="584775"/>
          </a:xfrm>
          <a:prstGeom prst="rect">
            <a:avLst/>
          </a:prstGeom>
          <a:noFill/>
        </p:spPr>
        <p:txBody>
          <a:bodyPr wrap="none" rtlCol="0">
            <a:spAutoFit/>
          </a:bodyPr>
          <a:lstStyle/>
          <a:p>
            <a:r>
              <a:rPr lang="en-US" sz="3200" b="1" dirty="0" smtClean="0">
                <a:solidFill>
                  <a:srgbClr val="7030A0"/>
                </a:solidFill>
              </a:rPr>
              <a:t>Klystron </a:t>
            </a:r>
            <a:r>
              <a:rPr lang="en-US" sz="3200" dirty="0" smtClean="0">
                <a:solidFill>
                  <a:srgbClr val="7030A0"/>
                </a:solidFill>
              </a:rPr>
              <a:t>– design</a:t>
            </a:r>
            <a:endParaRPr lang="ru-RU" sz="3000" dirty="0">
              <a:solidFill>
                <a:srgbClr val="7030A0"/>
              </a:solidFill>
              <a:latin typeface="Arial Black" pitchFamily="34" charset="0"/>
              <a:cs typeface="Vani" pitchFamily="34" charset="0"/>
            </a:endParaRPr>
          </a:p>
        </p:txBody>
      </p:sp>
      <p:sp>
        <p:nvSpPr>
          <p:cNvPr id="6" name="Прямоугольник 5"/>
          <p:cNvSpPr/>
          <p:nvPr/>
        </p:nvSpPr>
        <p:spPr>
          <a:xfrm>
            <a:off x="0" y="6611779"/>
            <a:ext cx="436338" cy="246221"/>
          </a:xfrm>
          <a:prstGeom prst="rect">
            <a:avLst/>
          </a:prstGeom>
        </p:spPr>
        <p:txBody>
          <a:bodyPr wrap="none">
            <a:spAutoFit/>
          </a:bodyPr>
          <a:lstStyle/>
          <a:p>
            <a:r>
              <a:rPr lang="en-US" sz="1000" b="1" dirty="0" smtClean="0"/>
              <a:t>8</a:t>
            </a:r>
            <a:r>
              <a:rPr lang="en-US" sz="1000" b="1" dirty="0" smtClean="0"/>
              <a:t>/29</a:t>
            </a:r>
            <a:endParaRPr lang="ru-RU" sz="1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76672"/>
            <a:ext cx="3734484" cy="584775"/>
          </a:xfrm>
          <a:prstGeom prst="rect">
            <a:avLst/>
          </a:prstGeom>
          <a:noFill/>
        </p:spPr>
        <p:txBody>
          <a:bodyPr wrap="none" rtlCol="0">
            <a:spAutoFit/>
          </a:bodyPr>
          <a:lstStyle/>
          <a:p>
            <a:r>
              <a:rPr lang="en-US" sz="3200" b="1" dirty="0" smtClean="0">
                <a:solidFill>
                  <a:srgbClr val="7030A0"/>
                </a:solidFill>
              </a:rPr>
              <a:t>Klystron </a:t>
            </a:r>
            <a:r>
              <a:rPr lang="en-US" sz="3200" dirty="0" smtClean="0">
                <a:solidFill>
                  <a:srgbClr val="7030A0"/>
                </a:solidFill>
              </a:rPr>
              <a:t>–</a:t>
            </a:r>
            <a:r>
              <a:rPr lang="en-US" sz="3200" b="1" dirty="0" smtClean="0">
                <a:solidFill>
                  <a:srgbClr val="7030A0"/>
                </a:solidFill>
              </a:rPr>
              <a:t> </a:t>
            </a:r>
            <a:r>
              <a:rPr lang="en-US" sz="3200" dirty="0" smtClean="0">
                <a:solidFill>
                  <a:srgbClr val="7030A0"/>
                </a:solidFill>
              </a:rPr>
              <a:t>modulator</a:t>
            </a:r>
            <a:endParaRPr lang="ru-RU" sz="3000" dirty="0">
              <a:solidFill>
                <a:srgbClr val="7030A0"/>
              </a:solidFill>
              <a:latin typeface="Arial Black" pitchFamily="34" charset="0"/>
              <a:cs typeface="Vani" pitchFamily="34" charset="0"/>
            </a:endParaRPr>
          </a:p>
        </p:txBody>
      </p:sp>
      <p:sp>
        <p:nvSpPr>
          <p:cNvPr id="3" name="Прямоугольник 2"/>
          <p:cNvSpPr/>
          <p:nvPr/>
        </p:nvSpPr>
        <p:spPr>
          <a:xfrm>
            <a:off x="611560" y="1196752"/>
            <a:ext cx="8476231" cy="1200329"/>
          </a:xfrm>
          <a:prstGeom prst="rect">
            <a:avLst/>
          </a:prstGeom>
        </p:spPr>
        <p:txBody>
          <a:bodyPr wrap="none">
            <a:spAutoFit/>
          </a:bodyPr>
          <a:lstStyle/>
          <a:p>
            <a:r>
              <a:rPr lang="en-US" b="1" dirty="0" smtClean="0"/>
              <a:t>Klystron needs HV modulator to operate </a:t>
            </a:r>
            <a:r>
              <a:rPr lang="en-US" dirty="0" smtClean="0"/>
              <a:t>(converts wall plug power to HV ~ 50 ... 350 kV)</a:t>
            </a:r>
          </a:p>
          <a:p>
            <a:r>
              <a:rPr lang="en-US" b="1" dirty="0" smtClean="0"/>
              <a:t>at about 85...90% conversion efficiency </a:t>
            </a:r>
            <a:r>
              <a:rPr lang="en-US" dirty="0" smtClean="0"/>
              <a:t>(losses + raise/fall transients)</a:t>
            </a:r>
          </a:p>
          <a:p>
            <a:endParaRPr lang="en-US" b="1" dirty="0"/>
          </a:p>
          <a:p>
            <a:endParaRPr lang="ru-RU" dirty="0"/>
          </a:p>
        </p:txBody>
      </p:sp>
      <p:sp>
        <p:nvSpPr>
          <p:cNvPr id="4" name="Прямоугольник 3"/>
          <p:cNvSpPr/>
          <p:nvPr/>
        </p:nvSpPr>
        <p:spPr>
          <a:xfrm>
            <a:off x="3384376" y="2492896"/>
            <a:ext cx="4572000" cy="800219"/>
          </a:xfrm>
          <a:prstGeom prst="rect">
            <a:avLst/>
          </a:prstGeom>
        </p:spPr>
        <p:txBody>
          <a:bodyPr wrap="square">
            <a:spAutoFit/>
          </a:bodyPr>
          <a:lstStyle/>
          <a:p>
            <a:r>
              <a:rPr lang="en-US" dirty="0"/>
              <a:t>RF efficiency </a:t>
            </a:r>
            <a:r>
              <a:rPr lang="en-US" dirty="0" smtClean="0"/>
              <a:t> </a:t>
            </a:r>
            <a:r>
              <a:rPr lang="el-GR" baseline="0" dirty="0" smtClean="0"/>
              <a:t>η </a:t>
            </a:r>
            <a:r>
              <a:rPr lang="el-GR" dirty="0"/>
              <a:t>(%) = 90 − </a:t>
            </a:r>
            <a:r>
              <a:rPr lang="el-GR" dirty="0" smtClean="0"/>
              <a:t>20×</a:t>
            </a:r>
            <a:r>
              <a:rPr lang="en-US" i="1" dirty="0" smtClean="0"/>
              <a:t>P(</a:t>
            </a:r>
            <a:r>
              <a:rPr lang="el-GR" i="1" dirty="0"/>
              <a:t>μ</a:t>
            </a:r>
            <a:r>
              <a:rPr lang="en-US" i="1" dirty="0" err="1"/>
              <a:t>perv</a:t>
            </a:r>
            <a:r>
              <a:rPr lang="en-US" i="1" dirty="0" smtClean="0"/>
              <a:t>.) </a:t>
            </a:r>
          </a:p>
          <a:p>
            <a:r>
              <a:rPr lang="en-US" dirty="0" smtClean="0"/>
              <a:t>beam </a:t>
            </a:r>
            <a:r>
              <a:rPr lang="en-US" dirty="0" err="1" smtClean="0"/>
              <a:t>perveance</a:t>
            </a:r>
            <a:r>
              <a:rPr lang="en-US" dirty="0" smtClean="0"/>
              <a:t> P = </a:t>
            </a:r>
            <a:r>
              <a:rPr lang="en-US" dirty="0" smtClean="0">
                <a:latin typeface="Times New Roman" pitchFamily="18" charset="0"/>
                <a:cs typeface="Times New Roman" pitchFamily="18" charset="0"/>
              </a:rPr>
              <a:t>I</a:t>
            </a:r>
            <a:r>
              <a:rPr lang="en-US" dirty="0" smtClean="0"/>
              <a:t>/V</a:t>
            </a:r>
            <a:r>
              <a:rPr lang="en-US" baseline="30000" dirty="0" smtClean="0"/>
              <a:t>3/2</a:t>
            </a:r>
            <a:endParaRPr lang="en-US" baseline="30000" dirty="0" smtClean="0"/>
          </a:p>
          <a:p>
            <a:r>
              <a:rPr lang="en-US" sz="1000" dirty="0" smtClean="0"/>
              <a:t>     [</a:t>
            </a:r>
            <a:r>
              <a:rPr lang="en-US" sz="1000" dirty="0"/>
              <a:t>R.S. Symons, “Scaling laws and power limits </a:t>
            </a:r>
            <a:r>
              <a:rPr lang="en-US" sz="1000" dirty="0" smtClean="0"/>
              <a:t>for klystrons</a:t>
            </a:r>
            <a:r>
              <a:rPr lang="en-US" sz="1000" dirty="0"/>
              <a:t>”, IEDM, 1986</a:t>
            </a:r>
            <a:r>
              <a:rPr lang="en-US" sz="1000" dirty="0" smtClean="0"/>
              <a:t>] </a:t>
            </a:r>
            <a:endParaRPr lang="ru-RU" sz="1000" dirty="0"/>
          </a:p>
        </p:txBody>
      </p:sp>
      <p:sp>
        <p:nvSpPr>
          <p:cNvPr id="5" name="Прямоугольник 4"/>
          <p:cNvSpPr/>
          <p:nvPr/>
        </p:nvSpPr>
        <p:spPr>
          <a:xfrm>
            <a:off x="683568" y="2060848"/>
            <a:ext cx="6956776" cy="369332"/>
          </a:xfrm>
          <a:prstGeom prst="rect">
            <a:avLst/>
          </a:prstGeom>
        </p:spPr>
        <p:txBody>
          <a:bodyPr wrap="none">
            <a:spAutoFit/>
          </a:bodyPr>
          <a:lstStyle/>
          <a:p>
            <a:r>
              <a:rPr lang="en-US" b="1" dirty="0" smtClean="0"/>
              <a:t>high HV is to be avoided </a:t>
            </a:r>
            <a:r>
              <a:rPr lang="en-US" dirty="0" smtClean="0"/>
              <a:t>: cost / radiation from beam dump / efficiency</a:t>
            </a:r>
            <a:endParaRPr lang="ru-RU" dirty="0"/>
          </a:p>
        </p:txBody>
      </p:sp>
      <p:pic>
        <p:nvPicPr>
          <p:cNvPr id="21510" name="Picture 6" descr="Multibeam klystrons test stand in DESY, left Toshiba MBK connected directly to the pulse transformer tank, on right side Thales MBK with CM connected to the pulse transformer through HV cable. "/>
          <p:cNvPicPr>
            <a:picLocks noChangeAspect="1" noChangeArrowheads="1"/>
          </p:cNvPicPr>
          <p:nvPr/>
        </p:nvPicPr>
        <p:blipFill>
          <a:blip r:embed="rId2" cstate="print"/>
          <a:srcRect/>
          <a:stretch>
            <a:fillRect/>
          </a:stretch>
        </p:blipFill>
        <p:spPr bwMode="auto">
          <a:xfrm>
            <a:off x="827584" y="3429000"/>
            <a:ext cx="3683221" cy="2764583"/>
          </a:xfrm>
          <a:prstGeom prst="rect">
            <a:avLst/>
          </a:prstGeom>
          <a:noFill/>
        </p:spPr>
      </p:pic>
      <p:sp>
        <p:nvSpPr>
          <p:cNvPr id="9" name="Прямоугольник 8"/>
          <p:cNvSpPr/>
          <p:nvPr/>
        </p:nvSpPr>
        <p:spPr>
          <a:xfrm>
            <a:off x="4716016" y="3501008"/>
            <a:ext cx="2322944" cy="2031325"/>
          </a:xfrm>
          <a:prstGeom prst="rect">
            <a:avLst/>
          </a:prstGeom>
        </p:spPr>
        <p:txBody>
          <a:bodyPr wrap="none">
            <a:spAutoFit/>
          </a:bodyPr>
          <a:lstStyle/>
          <a:p>
            <a:r>
              <a:rPr lang="en-US" b="1" dirty="0" smtClean="0"/>
              <a:t>test stand </a:t>
            </a:r>
            <a:r>
              <a:rPr lang="en-US" b="1" dirty="0" smtClean="0"/>
              <a:t>at DESY</a:t>
            </a:r>
            <a:endParaRPr lang="en-US" b="1" dirty="0" smtClean="0"/>
          </a:p>
          <a:p>
            <a:endParaRPr lang="en-US" dirty="0" smtClean="0"/>
          </a:p>
          <a:p>
            <a:endParaRPr lang="en-US" dirty="0" smtClean="0"/>
          </a:p>
          <a:p>
            <a:r>
              <a:rPr lang="en-US" dirty="0" smtClean="0"/>
              <a:t>klystron </a:t>
            </a:r>
          </a:p>
          <a:p>
            <a:endParaRPr lang="en-US" dirty="0" smtClean="0"/>
          </a:p>
          <a:p>
            <a:endParaRPr lang="en-US" dirty="0" smtClean="0"/>
          </a:p>
          <a:p>
            <a:r>
              <a:rPr lang="en-US" dirty="0" smtClean="0"/>
              <a:t>pulse transformer tank</a:t>
            </a:r>
            <a:endParaRPr lang="en-US" dirty="0"/>
          </a:p>
        </p:txBody>
      </p:sp>
      <p:cxnSp>
        <p:nvCxnSpPr>
          <p:cNvPr id="10" name="Прямая со стрелкой 9"/>
          <p:cNvCxnSpPr/>
          <p:nvPr/>
        </p:nvCxnSpPr>
        <p:spPr>
          <a:xfrm flipH="1" flipV="1">
            <a:off x="3491880" y="4293096"/>
            <a:ext cx="1224136" cy="216024"/>
          </a:xfrm>
          <a:prstGeom prst="straightConnector1">
            <a:avLst/>
          </a:prstGeom>
          <a:ln w="25400" cap="rnd">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716016" y="4365104"/>
            <a:ext cx="129614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4" name="Прямая со стрелкой 13"/>
          <p:cNvCxnSpPr/>
          <p:nvPr/>
        </p:nvCxnSpPr>
        <p:spPr>
          <a:xfrm flipH="1" flipV="1">
            <a:off x="3563888" y="5157192"/>
            <a:ext cx="1224136" cy="216024"/>
          </a:xfrm>
          <a:prstGeom prst="straightConnector1">
            <a:avLst/>
          </a:prstGeom>
          <a:ln w="25400" cap="rnd">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4788024" y="5229200"/>
            <a:ext cx="22322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0" y="6611779"/>
            <a:ext cx="436338" cy="246221"/>
          </a:xfrm>
          <a:prstGeom prst="rect">
            <a:avLst/>
          </a:prstGeom>
        </p:spPr>
        <p:txBody>
          <a:bodyPr wrap="none">
            <a:spAutoFit/>
          </a:bodyPr>
          <a:lstStyle/>
          <a:p>
            <a:r>
              <a:rPr lang="en-US" sz="1000" b="1" dirty="0" smtClean="0"/>
              <a:t>9/29</a:t>
            </a:r>
            <a:endParaRPr lang="ru-RU" sz="1000" b="1"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1054</TotalTime>
  <Words>1597</Words>
  <Application>Microsoft Office PowerPoint</Application>
  <PresentationFormat>Экран (4:3)</PresentationFormat>
  <Paragraphs>360</Paragraphs>
  <Slides>29</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LMW</dc:creator>
  <cp:lastModifiedBy>LMW</cp:lastModifiedBy>
  <cp:revision>110</cp:revision>
  <dcterms:created xsi:type="dcterms:W3CDTF">2019-10-28T19:58:58Z</dcterms:created>
  <dcterms:modified xsi:type="dcterms:W3CDTF">2019-10-31T22:15:36Z</dcterms:modified>
</cp:coreProperties>
</file>