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0"/>
  </p:notesMasterIdLst>
  <p:sldIdLst>
    <p:sldId id="264" r:id="rId2"/>
    <p:sldId id="353" r:id="rId3"/>
    <p:sldId id="288" r:id="rId4"/>
    <p:sldId id="266" r:id="rId5"/>
    <p:sldId id="270" r:id="rId6"/>
    <p:sldId id="271" r:id="rId7"/>
    <p:sldId id="268" r:id="rId8"/>
    <p:sldId id="269" r:id="rId9"/>
    <p:sldId id="275" r:id="rId10"/>
    <p:sldId id="256" r:id="rId11"/>
    <p:sldId id="273" r:id="rId12"/>
    <p:sldId id="281" r:id="rId13"/>
    <p:sldId id="285" r:id="rId14"/>
    <p:sldId id="282" r:id="rId15"/>
    <p:sldId id="283" r:id="rId16"/>
    <p:sldId id="286" r:id="rId17"/>
    <p:sldId id="287" r:id="rId18"/>
    <p:sldId id="302" r:id="rId19"/>
    <p:sldId id="300" r:id="rId20"/>
    <p:sldId id="301" r:id="rId21"/>
    <p:sldId id="303" r:id="rId22"/>
    <p:sldId id="304" r:id="rId23"/>
    <p:sldId id="299" r:id="rId24"/>
    <p:sldId id="320" r:id="rId25"/>
    <p:sldId id="321" r:id="rId26"/>
    <p:sldId id="355" r:id="rId27"/>
    <p:sldId id="322" r:id="rId28"/>
    <p:sldId id="323" r:id="rId29"/>
    <p:sldId id="373" r:id="rId30"/>
    <p:sldId id="324" r:id="rId31"/>
    <p:sldId id="325" r:id="rId32"/>
    <p:sldId id="326" r:id="rId33"/>
    <p:sldId id="327" r:id="rId34"/>
    <p:sldId id="328" r:id="rId35"/>
    <p:sldId id="329" r:id="rId36"/>
    <p:sldId id="307" r:id="rId37"/>
    <p:sldId id="319" r:id="rId38"/>
    <p:sldId id="366" r:id="rId39"/>
    <p:sldId id="343" r:id="rId40"/>
    <p:sldId id="341" r:id="rId41"/>
    <p:sldId id="331" r:id="rId42"/>
    <p:sldId id="258" r:id="rId43"/>
    <p:sldId id="344" r:id="rId44"/>
    <p:sldId id="345" r:id="rId45"/>
    <p:sldId id="347" r:id="rId46"/>
    <p:sldId id="359" r:id="rId47"/>
    <p:sldId id="348" r:id="rId48"/>
    <p:sldId id="346" r:id="rId49"/>
    <p:sldId id="349" r:id="rId50"/>
    <p:sldId id="356" r:id="rId51"/>
    <p:sldId id="350" r:id="rId52"/>
    <p:sldId id="351" r:id="rId53"/>
    <p:sldId id="358" r:id="rId54"/>
    <p:sldId id="371" r:id="rId55"/>
    <p:sldId id="352" r:id="rId56"/>
    <p:sldId id="370" r:id="rId57"/>
    <p:sldId id="378" r:id="rId58"/>
    <p:sldId id="376" r:id="rId59"/>
    <p:sldId id="380" r:id="rId60"/>
    <p:sldId id="379" r:id="rId61"/>
    <p:sldId id="362" r:id="rId62"/>
    <p:sldId id="262" r:id="rId63"/>
    <p:sldId id="261" r:id="rId64"/>
    <p:sldId id="263" r:id="rId65"/>
    <p:sldId id="278" r:id="rId66"/>
    <p:sldId id="279" r:id="rId67"/>
    <p:sldId id="305" r:id="rId68"/>
    <p:sldId id="354" r:id="rId69"/>
    <p:sldId id="297" r:id="rId70"/>
    <p:sldId id="339" r:id="rId71"/>
    <p:sldId id="340" r:id="rId72"/>
    <p:sldId id="364" r:id="rId73"/>
    <p:sldId id="365" r:id="rId74"/>
    <p:sldId id="372" r:id="rId75"/>
    <p:sldId id="375" r:id="rId76"/>
    <p:sldId id="381" r:id="rId77"/>
    <p:sldId id="382" r:id="rId78"/>
    <p:sldId id="383" r:id="rId7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20EC"/>
    <a:srgbClr val="9CAAEE"/>
    <a:srgbClr val="008A3E"/>
    <a:srgbClr val="0066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22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14512C-7277-4AC9-AD06-CA8A1F296297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72F18D-4B64-49F1-8695-DD4D2F850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533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4A5CA-20B6-4D1E-AB5D-47EAB575958C}" type="datetime1">
              <a:rPr lang="ru-RU" smtClean="0"/>
              <a:t>01.11.2019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678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1006D-8817-473A-A31B-A2C0F0445999}" type="datetime1">
              <a:rPr lang="ru-RU" smtClean="0"/>
              <a:t>01.11.2019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977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0614-D194-4EC1-AB3F-EBEA3814E70F}" type="datetime1">
              <a:rPr lang="ru-RU" smtClean="0"/>
              <a:t>01.11.2019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697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0F19C-B4E8-4BC6-95C3-3B39B084F30D}" type="datetime1">
              <a:rPr lang="ru-RU" smtClean="0"/>
              <a:t>01.11.2019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096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E8E84-10CF-4D9B-A640-96441ED316D0}" type="datetime1">
              <a:rPr lang="ru-RU" smtClean="0"/>
              <a:t>01.11.2019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707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3B472-9CF3-47E8-9BA1-29762ECACD1A}" type="datetime1">
              <a:rPr lang="ru-RU" smtClean="0"/>
              <a:t>01.11.2019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237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E7969-20AD-4D41-A0AB-2421609894B5}" type="datetime1">
              <a:rPr lang="ru-RU" smtClean="0"/>
              <a:t>01.11.2019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472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FEF78-8FCB-4199-B6F3-B16787E7490C}" type="datetime1">
              <a:rPr lang="ru-RU" smtClean="0"/>
              <a:t>01.11.2019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834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48D73-6286-4C5D-A84E-0F63B1C7419D}" type="datetime1">
              <a:rPr lang="ru-RU" smtClean="0"/>
              <a:t>01.11.2019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217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F9338-FB5A-4DC9-9D68-BFC4BDE257E0}" type="datetime1">
              <a:rPr lang="ru-RU" smtClean="0"/>
              <a:t>01.11.2019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637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EF8A9-06BE-4444-B753-07D17B002D94}" type="datetime1">
              <a:rPr lang="ru-RU" smtClean="0"/>
              <a:t>01.11.2019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406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526CB-6A7D-4B10-B593-BFAADDD104A9}" type="datetime1">
              <a:rPr lang="ru-RU" smtClean="0"/>
              <a:t>01.11.2019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F83A9-66C9-4C7A-A59C-5878B57D1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997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lectrical_resistance_and_conductance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hyperlink" Target="https://en.wikipedia.org/wiki/Magnetic_fiel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Liquid_nitrogen" TargetMode="External"/><Relationship Id="rId3" Type="http://schemas.openxmlformats.org/officeDocument/2006/relationships/hyperlink" Target="https://en.wikipedia.org/wiki/Johannes_Georg_Bednorz" TargetMode="External"/><Relationship Id="rId7" Type="http://schemas.openxmlformats.org/officeDocument/2006/relationships/hyperlink" Target="https://en.wikipedia.org/wiki/Liquid_helium" TargetMode="External"/><Relationship Id="rId2" Type="http://schemas.openxmlformats.org/officeDocument/2006/relationships/hyperlink" Target="https://en.wikipedia.org/wiki/Superconducto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hyperlink" Target="https://en.wikipedia.org/wiki/Nobel_Prize_in_Physics" TargetMode="External"/><Relationship Id="rId4" Type="http://schemas.openxmlformats.org/officeDocument/2006/relationships/hyperlink" Target="https://en.wikipedia.org/wiki/Karl_Alexander_M%C3%BCller" TargetMode="External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Barium" TargetMode="External"/><Relationship Id="rId3" Type="http://schemas.openxmlformats.org/officeDocument/2006/relationships/hyperlink" Target="https://en.wikipedia.org/wiki/BSCCO" TargetMode="External"/><Relationship Id="rId7" Type="http://schemas.openxmlformats.org/officeDocument/2006/relationships/hyperlink" Target="https://en.wikipedia.org/wiki/Yttrium" TargetMode="External"/><Relationship Id="rId2" Type="http://schemas.openxmlformats.org/officeDocument/2006/relationships/hyperlink" Target="https://en.wikipedia.org/wiki/Cuprate_superconductor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Chemical_compound" TargetMode="External"/><Relationship Id="rId11" Type="http://schemas.openxmlformats.org/officeDocument/2006/relationships/image" Target="../media/image44.png"/><Relationship Id="rId5" Type="http://schemas.openxmlformats.org/officeDocument/2006/relationships/hyperlink" Target="https://en.wikipedia.org/wiki/Crystal" TargetMode="External"/><Relationship Id="rId10" Type="http://schemas.openxmlformats.org/officeDocument/2006/relationships/hyperlink" Target="https://en.wikipedia.org/wiki/Oxygen" TargetMode="External"/><Relationship Id="rId4" Type="http://schemas.openxmlformats.org/officeDocument/2006/relationships/hyperlink" Target="https://en.wikipedia.org/wiki/YBCO" TargetMode="External"/><Relationship Id="rId9" Type="http://schemas.openxmlformats.org/officeDocument/2006/relationships/hyperlink" Target="https://en.wikipedia.org/wiki/Copper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4.png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0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1</a:t>
            </a:fld>
            <a:endParaRPr lang="ru-RU"/>
          </a:p>
        </p:txBody>
      </p:sp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1691680" y="1556791"/>
            <a:ext cx="5400600" cy="954107"/>
          </a:xfrm>
          <a:prstGeom prst="rect">
            <a:avLst/>
          </a:prstGeom>
          <a:solidFill>
            <a:srgbClr val="9CAAEE">
              <a:alpha val="45882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2800" dirty="0" smtClean="0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Super-conducting magnets </a:t>
            </a:r>
          </a:p>
          <a:p>
            <a:pPr algn="ctr" eaLnBrk="1" hangingPunct="1"/>
            <a:r>
              <a:rPr lang="en-US" altLang="ru-RU" sz="2800" dirty="0" smtClean="0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for ring accelerators</a:t>
            </a:r>
          </a:p>
        </p:txBody>
      </p:sp>
    </p:spTree>
    <p:extLst>
      <p:ext uri="{BB962C8B-B14F-4D97-AF65-F5344CB8AC3E}">
        <p14:creationId xmlns:p14="http://schemas.microsoft.com/office/powerpoint/2010/main" val="55785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81" y="477383"/>
            <a:ext cx="41910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1"/>
          <p:cNvSpPr>
            <a:spLocks noChangeArrowheads="1"/>
          </p:cNvSpPr>
          <p:nvPr/>
        </p:nvSpPr>
        <p:spPr bwMode="auto">
          <a:xfrm>
            <a:off x="1490244" y="1937166"/>
            <a:ext cx="3708195" cy="400110"/>
          </a:xfrm>
          <a:prstGeom prst="rect">
            <a:avLst/>
          </a:prstGeom>
          <a:solidFill>
            <a:srgbClr val="FFFF99"/>
          </a:solidFill>
          <a:ln w="25400">
            <a:solidFill>
              <a:srgbClr val="FF00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000" dirty="0" smtClean="0">
                <a:solidFill>
                  <a:srgbClr val="006600"/>
                </a:solidFill>
                <a:latin typeface="Arial" pitchFamily="34" charset="0"/>
              </a:rPr>
              <a:t>Stability of the particles’ motion</a:t>
            </a:r>
            <a:endParaRPr lang="ru-RU" altLang="ru-RU" sz="2000" dirty="0">
              <a:solidFill>
                <a:srgbClr val="0066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8301" y="55388"/>
            <a:ext cx="4608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000066"/>
                </a:solidFill>
                <a:latin typeface="+mn-lt"/>
                <a:cs typeface="Arial" charset="0"/>
              </a:rPr>
              <a:t>(bring all the injected particles to the target)</a:t>
            </a:r>
            <a:endParaRPr lang="ru-RU" dirty="0">
              <a:solidFill>
                <a:srgbClr val="000066"/>
              </a:solidFill>
              <a:latin typeface="+mn-lt"/>
              <a:cs typeface="Arial" charset="0"/>
            </a:endParaRPr>
          </a:p>
        </p:txBody>
      </p:sp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44752" y="3097171"/>
            <a:ext cx="1854098" cy="83099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ru-RU" sz="1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Take </a:t>
            </a:r>
          </a:p>
          <a:p>
            <a:pPr algn="ctr" eaLnBrk="1" hangingPunct="1"/>
            <a:r>
              <a:rPr lang="en-US" altLang="ru-RU" sz="1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particles from ion source (injector)</a:t>
            </a:r>
            <a:endParaRPr lang="ru-RU" alt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2867274" y="3102811"/>
            <a:ext cx="1854098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ru-RU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Accelerate, store,</a:t>
            </a:r>
          </a:p>
          <a:p>
            <a:pPr algn="ctr" eaLnBrk="1" hangingPunct="1"/>
            <a:r>
              <a:rPr lang="en-US" altLang="ru-RU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collide</a:t>
            </a:r>
            <a:endParaRPr lang="ru-RU" alt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Прямоугольник 1"/>
          <p:cNvSpPr>
            <a:spLocks noChangeArrowheads="1"/>
          </p:cNvSpPr>
          <p:nvPr/>
        </p:nvSpPr>
        <p:spPr bwMode="auto">
          <a:xfrm>
            <a:off x="5682651" y="3255209"/>
            <a:ext cx="1854098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ru-RU" sz="1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Extract </a:t>
            </a:r>
          </a:p>
          <a:p>
            <a:pPr algn="ctr" eaLnBrk="1" hangingPunct="1"/>
            <a:r>
              <a:rPr lang="en-US" altLang="ru-RU" sz="1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to target</a:t>
            </a:r>
            <a:endParaRPr lang="ru-RU" alt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1898851" y="3395198"/>
            <a:ext cx="968424" cy="35176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Прямоугольник 1"/>
          <p:cNvSpPr>
            <a:spLocks noChangeArrowheads="1"/>
          </p:cNvSpPr>
          <p:nvPr/>
        </p:nvSpPr>
        <p:spPr bwMode="auto">
          <a:xfrm>
            <a:off x="7091835" y="-11859"/>
            <a:ext cx="2052165" cy="40011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000" dirty="0" smtClean="0">
                <a:solidFill>
                  <a:srgbClr val="006600"/>
                </a:solidFill>
                <a:latin typeface="Arial" pitchFamily="34" charset="0"/>
              </a:rPr>
              <a:t>Ring accelerator</a:t>
            </a:r>
            <a:endParaRPr lang="ru-RU" altLang="ru-RU" sz="2000" dirty="0">
              <a:solidFill>
                <a:srgbClr val="006600"/>
              </a:solidFill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4714227" y="3371715"/>
            <a:ext cx="968424" cy="35176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авая фигурная скобка 5"/>
          <p:cNvSpPr/>
          <p:nvPr/>
        </p:nvSpPr>
        <p:spPr>
          <a:xfrm rot="16200000">
            <a:off x="2967679" y="-383256"/>
            <a:ext cx="655079" cy="6192690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5400000">
            <a:off x="3096049" y="4127309"/>
            <a:ext cx="675188" cy="625864"/>
          </a:xfrm>
          <a:prstGeom prst="rightArrow">
            <a:avLst/>
          </a:prstGeom>
          <a:solidFill>
            <a:srgbClr val="008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Прямоугольник 1"/>
          <p:cNvSpPr>
            <a:spLocks noChangeArrowheads="1"/>
          </p:cNvSpPr>
          <p:nvPr/>
        </p:nvSpPr>
        <p:spPr bwMode="auto">
          <a:xfrm>
            <a:off x="198873" y="4777835"/>
            <a:ext cx="1854098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ru-RU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Bend in a circle</a:t>
            </a:r>
            <a:endParaRPr lang="ru-RU" alt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Прямоугольник 1"/>
          <p:cNvSpPr>
            <a:spLocks noChangeArrowheads="1"/>
          </p:cNvSpPr>
          <p:nvPr/>
        </p:nvSpPr>
        <p:spPr bwMode="auto">
          <a:xfrm>
            <a:off x="2369797" y="4774575"/>
            <a:ext cx="1854098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ru-RU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Focus around ideal orbit</a:t>
            </a:r>
            <a:endParaRPr lang="ru-RU" alt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" name="Прямоугольник 1"/>
          <p:cNvSpPr>
            <a:spLocks noChangeArrowheads="1"/>
          </p:cNvSpPr>
          <p:nvPr/>
        </p:nvSpPr>
        <p:spPr bwMode="auto">
          <a:xfrm>
            <a:off x="4572959" y="4774575"/>
            <a:ext cx="1854098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ru-RU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Accelerate, group</a:t>
            </a:r>
            <a:endParaRPr lang="ru-RU" alt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2" name="Прямоугольник 1"/>
          <p:cNvSpPr>
            <a:spLocks noChangeArrowheads="1"/>
          </p:cNvSpPr>
          <p:nvPr/>
        </p:nvSpPr>
        <p:spPr bwMode="auto">
          <a:xfrm>
            <a:off x="7305472" y="5485721"/>
            <a:ext cx="1624890" cy="923330"/>
          </a:xfrm>
          <a:prstGeom prst="rect">
            <a:avLst/>
          </a:prstGeom>
          <a:solidFill>
            <a:srgbClr val="9CAAEE">
              <a:alpha val="45882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Main </a:t>
            </a:r>
          </a:p>
          <a:p>
            <a:pPr algn="ctr" eaLnBrk="1" hangingPunct="1"/>
            <a:r>
              <a:rPr lang="en-US" altLang="ru-RU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accelerator systems</a:t>
            </a:r>
          </a:p>
        </p:txBody>
      </p:sp>
      <p:sp>
        <p:nvSpPr>
          <p:cNvPr id="23" name="Прямоугольник 1"/>
          <p:cNvSpPr>
            <a:spLocks noChangeArrowheads="1"/>
          </p:cNvSpPr>
          <p:nvPr/>
        </p:nvSpPr>
        <p:spPr bwMode="auto">
          <a:xfrm>
            <a:off x="328301" y="5624220"/>
            <a:ext cx="1624890" cy="646331"/>
          </a:xfrm>
          <a:prstGeom prst="rect">
            <a:avLst/>
          </a:prstGeom>
          <a:solidFill>
            <a:srgbClr val="9CAAEE">
              <a:alpha val="45882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Dipole</a:t>
            </a:r>
          </a:p>
          <a:p>
            <a:pPr algn="ctr" eaLnBrk="1" hangingPunct="1"/>
            <a:r>
              <a:rPr lang="en-US" altLang="ru-RU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magnets</a:t>
            </a:r>
          </a:p>
        </p:txBody>
      </p:sp>
      <p:sp>
        <p:nvSpPr>
          <p:cNvPr id="24" name="Прямоугольник 1"/>
          <p:cNvSpPr>
            <a:spLocks noChangeArrowheads="1"/>
          </p:cNvSpPr>
          <p:nvPr/>
        </p:nvSpPr>
        <p:spPr bwMode="auto">
          <a:xfrm>
            <a:off x="2531896" y="5598309"/>
            <a:ext cx="1624890" cy="646331"/>
          </a:xfrm>
          <a:prstGeom prst="rect">
            <a:avLst/>
          </a:prstGeom>
          <a:solidFill>
            <a:srgbClr val="9CAAEE">
              <a:alpha val="45882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Quadrupole</a:t>
            </a:r>
          </a:p>
          <a:p>
            <a:pPr algn="ctr" eaLnBrk="1" hangingPunct="1"/>
            <a:r>
              <a:rPr lang="en-US" altLang="ru-RU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magnets</a:t>
            </a:r>
          </a:p>
        </p:txBody>
      </p:sp>
      <p:sp>
        <p:nvSpPr>
          <p:cNvPr id="25" name="Прямоугольник 1"/>
          <p:cNvSpPr>
            <a:spLocks noChangeArrowheads="1"/>
          </p:cNvSpPr>
          <p:nvPr/>
        </p:nvSpPr>
        <p:spPr bwMode="auto">
          <a:xfrm>
            <a:off x="4680389" y="5736808"/>
            <a:ext cx="1624890" cy="369332"/>
          </a:xfrm>
          <a:prstGeom prst="rect">
            <a:avLst/>
          </a:prstGeom>
          <a:solidFill>
            <a:srgbClr val="9CAAEE">
              <a:alpha val="45882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RF-stations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4752" y="5485721"/>
            <a:ext cx="6759496" cy="923330"/>
          </a:xfrm>
          <a:prstGeom prst="rect">
            <a:avLst/>
          </a:prstGeom>
          <a:noFill/>
          <a:ln>
            <a:solidFill>
              <a:srgbClr val="2A20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трелка вправо 1"/>
          <p:cNvSpPr/>
          <p:nvPr/>
        </p:nvSpPr>
        <p:spPr>
          <a:xfrm rot="10800000">
            <a:off x="6804248" y="5736808"/>
            <a:ext cx="501224" cy="369332"/>
          </a:xfrm>
          <a:prstGeom prst="rightArrow">
            <a:avLst/>
          </a:prstGeom>
          <a:solidFill>
            <a:srgbClr val="2A2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1"/>
          <p:cNvSpPr>
            <a:spLocks noChangeArrowheads="1"/>
          </p:cNvSpPr>
          <p:nvPr/>
        </p:nvSpPr>
        <p:spPr bwMode="auto">
          <a:xfrm>
            <a:off x="5366326" y="-35156"/>
            <a:ext cx="1144865" cy="46166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006600"/>
                </a:solidFill>
              </a:rPr>
              <a:t>Collider</a:t>
            </a:r>
            <a:endParaRPr lang="en-US" altLang="ru-RU" sz="2400" dirty="0" smtClean="0">
              <a:solidFill>
                <a:srgbClr val="006600"/>
              </a:solidFill>
              <a:latin typeface="+mn-lt"/>
            </a:endParaRPr>
          </a:p>
        </p:txBody>
      </p:sp>
      <p:grpSp>
        <p:nvGrpSpPr>
          <p:cNvPr id="39" name="Group 39"/>
          <p:cNvGrpSpPr/>
          <p:nvPr/>
        </p:nvGrpSpPr>
        <p:grpSpPr>
          <a:xfrm>
            <a:off x="6384298" y="575726"/>
            <a:ext cx="2608843" cy="2303972"/>
            <a:chOff x="152400" y="2310606"/>
            <a:chExt cx="3646011" cy="3226356"/>
          </a:xfrm>
        </p:grpSpPr>
        <p:grpSp>
          <p:nvGrpSpPr>
            <p:cNvPr id="40" name="Group 5"/>
            <p:cNvGrpSpPr>
              <a:grpSpLocks noChangeAspect="1"/>
            </p:cNvGrpSpPr>
            <p:nvPr/>
          </p:nvGrpSpPr>
          <p:grpSpPr bwMode="auto">
            <a:xfrm>
              <a:off x="152400" y="2310606"/>
              <a:ext cx="3646011" cy="3226356"/>
              <a:chOff x="190" y="736"/>
              <a:chExt cx="2702" cy="2391"/>
            </a:xfrm>
          </p:grpSpPr>
          <p:grpSp>
            <p:nvGrpSpPr>
              <p:cNvPr id="42" name="Group 6"/>
              <p:cNvGrpSpPr>
                <a:grpSpLocks/>
              </p:cNvGrpSpPr>
              <p:nvPr/>
            </p:nvGrpSpPr>
            <p:grpSpPr bwMode="auto">
              <a:xfrm>
                <a:off x="190" y="736"/>
                <a:ext cx="2702" cy="2391"/>
                <a:chOff x="303" y="491"/>
                <a:chExt cx="2702" cy="2391"/>
              </a:xfrm>
            </p:grpSpPr>
            <p:sp>
              <p:nvSpPr>
                <p:cNvPr id="44" name="AutoShape 7"/>
                <p:cNvSpPr>
                  <a:spLocks noChangeArrowheads="1"/>
                </p:cNvSpPr>
                <p:nvPr/>
              </p:nvSpPr>
              <p:spPr bwMode="auto">
                <a:xfrm rot="-2669744">
                  <a:off x="541" y="648"/>
                  <a:ext cx="1745" cy="1745"/>
                </a:xfrm>
                <a:custGeom>
                  <a:avLst/>
                  <a:gdLst>
                    <a:gd name="T0" fmla="*/ 873 w 21600"/>
                    <a:gd name="T1" fmla="*/ 0 h 21600"/>
                    <a:gd name="T2" fmla="*/ 310 w 21600"/>
                    <a:gd name="T3" fmla="*/ 319 h 21600"/>
                    <a:gd name="T4" fmla="*/ 873 w 21600"/>
                    <a:gd name="T5" fmla="*/ 166 h 21600"/>
                    <a:gd name="T6" fmla="*/ 1435 w 21600"/>
                    <a:gd name="T7" fmla="*/ 319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1646 w 21600"/>
                    <a:gd name="T13" fmla="*/ 0 h 21600"/>
                    <a:gd name="T14" fmla="*/ 19954 w 21600"/>
                    <a:gd name="T15" fmla="*/ 616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4566" y="4666"/>
                      </a:moveTo>
                      <a:cubicBezTo>
                        <a:pt x="6210" y="2995"/>
                        <a:pt x="8456" y="2054"/>
                        <a:pt x="10800" y="2054"/>
                      </a:cubicBezTo>
                      <a:cubicBezTo>
                        <a:pt x="13143" y="2054"/>
                        <a:pt x="15389" y="2995"/>
                        <a:pt x="17033" y="4666"/>
                      </a:cubicBezTo>
                      <a:lnTo>
                        <a:pt x="18498" y="3225"/>
                      </a:lnTo>
                      <a:cubicBezTo>
                        <a:pt x="16468" y="1161"/>
                        <a:pt x="13694" y="0"/>
                        <a:pt x="10799" y="0"/>
                      </a:cubicBezTo>
                      <a:cubicBezTo>
                        <a:pt x="7905" y="0"/>
                        <a:pt x="5131" y="1161"/>
                        <a:pt x="3101" y="322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rgbClr val="00669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1533" y="2738"/>
                  <a:ext cx="220" cy="0"/>
                </a:xfrm>
                <a:prstGeom prst="line">
                  <a:avLst/>
                </a:prstGeom>
                <a:noFill/>
                <a:ln w="12700">
                  <a:solidFill>
                    <a:srgbClr val="0000FF"/>
                  </a:solidFill>
                  <a:round/>
                  <a:headEnd/>
                  <a:tailEnd type="stealth" w="lg" len="lg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" name="Line 12"/>
                <p:cNvSpPr>
                  <a:spLocks noChangeShapeType="1"/>
                </p:cNvSpPr>
                <p:nvPr/>
              </p:nvSpPr>
              <p:spPr bwMode="auto">
                <a:xfrm flipH="1" flipV="1">
                  <a:off x="930" y="910"/>
                  <a:ext cx="717" cy="855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" name="Rectangle 13"/>
                <p:cNvSpPr>
                  <a:spLocks noChangeArrowheads="1"/>
                </p:cNvSpPr>
                <p:nvPr/>
              </p:nvSpPr>
              <p:spPr bwMode="auto">
                <a:xfrm>
                  <a:off x="348" y="511"/>
                  <a:ext cx="240" cy="2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2000" dirty="0">
                      <a:solidFill>
                        <a:srgbClr val="009999"/>
                      </a:solidFill>
                    </a:rPr>
                    <a:t>B</a:t>
                  </a:r>
                  <a:endParaRPr sz="2000" noProof="1">
                    <a:solidFill>
                      <a:srgbClr val="009999"/>
                    </a:solidFill>
                  </a:endParaRPr>
                </a:p>
              </p:txBody>
            </p:sp>
            <p:grpSp>
              <p:nvGrpSpPr>
                <p:cNvPr id="48" name="Group 14"/>
                <p:cNvGrpSpPr>
                  <a:grpSpLocks/>
                </p:cNvGrpSpPr>
                <p:nvPr/>
              </p:nvGrpSpPr>
              <p:grpSpPr bwMode="auto">
                <a:xfrm>
                  <a:off x="543" y="491"/>
                  <a:ext cx="124" cy="124"/>
                  <a:chOff x="2817" y="2503"/>
                  <a:chExt cx="163" cy="163"/>
                </a:xfrm>
              </p:grpSpPr>
              <p:sp>
                <p:nvSpPr>
                  <p:cNvPr id="74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2817" y="2503"/>
                    <a:ext cx="163" cy="163"/>
                  </a:xfrm>
                  <a:prstGeom prst="ellipse">
                    <a:avLst/>
                  </a:prstGeom>
                  <a:noFill/>
                  <a:ln w="12700">
                    <a:solidFill>
                      <a:srgbClr val="009999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" name="Oval 16"/>
                  <p:cNvSpPr>
                    <a:spLocks noChangeArrowheads="1"/>
                  </p:cNvSpPr>
                  <p:nvPr/>
                </p:nvSpPr>
                <p:spPr bwMode="auto">
                  <a:xfrm>
                    <a:off x="2873" y="2559"/>
                    <a:ext cx="52" cy="52"/>
                  </a:xfrm>
                  <a:prstGeom prst="ellipse">
                    <a:avLst/>
                  </a:prstGeom>
                  <a:solidFill>
                    <a:srgbClr val="009999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9" name="Group 17"/>
                <p:cNvGrpSpPr>
                  <a:grpSpLocks/>
                </p:cNvGrpSpPr>
                <p:nvPr/>
              </p:nvGrpSpPr>
              <p:grpSpPr bwMode="auto">
                <a:xfrm>
                  <a:off x="1030" y="648"/>
                  <a:ext cx="1745" cy="1745"/>
                  <a:chOff x="3327" y="1095"/>
                  <a:chExt cx="1745" cy="1745"/>
                </a:xfrm>
              </p:grpSpPr>
              <p:sp>
                <p:nvSpPr>
                  <p:cNvPr id="72" name="AutoShape 18"/>
                  <p:cNvSpPr>
                    <a:spLocks noChangeArrowheads="1"/>
                  </p:cNvSpPr>
                  <p:nvPr/>
                </p:nvSpPr>
                <p:spPr bwMode="auto">
                  <a:xfrm rot="2669744" flipH="1">
                    <a:off x="3327" y="1095"/>
                    <a:ext cx="1745" cy="1745"/>
                  </a:xfrm>
                  <a:custGeom>
                    <a:avLst/>
                    <a:gdLst>
                      <a:gd name="T0" fmla="*/ 873 w 21600"/>
                      <a:gd name="T1" fmla="*/ 0 h 21600"/>
                      <a:gd name="T2" fmla="*/ 310 w 21600"/>
                      <a:gd name="T3" fmla="*/ 319 h 21600"/>
                      <a:gd name="T4" fmla="*/ 873 w 21600"/>
                      <a:gd name="T5" fmla="*/ 166 h 21600"/>
                      <a:gd name="T6" fmla="*/ 1435 w 21600"/>
                      <a:gd name="T7" fmla="*/ 319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1646 w 21600"/>
                      <a:gd name="T13" fmla="*/ 0 h 21600"/>
                      <a:gd name="T14" fmla="*/ 19954 w 21600"/>
                      <a:gd name="T15" fmla="*/ 6164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4566" y="4666"/>
                        </a:moveTo>
                        <a:cubicBezTo>
                          <a:pt x="6210" y="2995"/>
                          <a:pt x="8456" y="2054"/>
                          <a:pt x="10800" y="2054"/>
                        </a:cubicBezTo>
                        <a:cubicBezTo>
                          <a:pt x="13143" y="2054"/>
                          <a:pt x="15389" y="2995"/>
                          <a:pt x="17033" y="4666"/>
                        </a:cubicBezTo>
                        <a:lnTo>
                          <a:pt x="18498" y="3225"/>
                        </a:lnTo>
                        <a:cubicBezTo>
                          <a:pt x="16468" y="1161"/>
                          <a:pt x="13694" y="0"/>
                          <a:pt x="10799" y="0"/>
                        </a:cubicBezTo>
                        <a:cubicBezTo>
                          <a:pt x="7905" y="0"/>
                          <a:pt x="5131" y="1161"/>
                          <a:pt x="3101" y="3225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rgbClr val="00669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3" name="Arc 19"/>
                  <p:cNvSpPr>
                    <a:spLocks/>
                  </p:cNvSpPr>
                  <p:nvPr/>
                </p:nvSpPr>
                <p:spPr bwMode="auto">
                  <a:xfrm>
                    <a:off x="4184" y="1165"/>
                    <a:ext cx="803" cy="803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803 w 21600"/>
                      <a:gd name="T3" fmla="*/ 803 h 21600"/>
                      <a:gd name="T4" fmla="*/ 0 w 21600"/>
                      <a:gd name="T5" fmla="*/ 803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accent2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50" name="AutoShape 20"/>
                <p:cNvSpPr>
                  <a:spLocks noChangeArrowheads="1"/>
                </p:cNvSpPr>
                <p:nvPr/>
              </p:nvSpPr>
              <p:spPr bwMode="auto">
                <a:xfrm rot="2669744" flipV="1">
                  <a:off x="541" y="1137"/>
                  <a:ext cx="1745" cy="1745"/>
                </a:xfrm>
                <a:custGeom>
                  <a:avLst/>
                  <a:gdLst>
                    <a:gd name="T0" fmla="*/ 873 w 21600"/>
                    <a:gd name="T1" fmla="*/ 0 h 21600"/>
                    <a:gd name="T2" fmla="*/ 310 w 21600"/>
                    <a:gd name="T3" fmla="*/ 319 h 21600"/>
                    <a:gd name="T4" fmla="*/ 873 w 21600"/>
                    <a:gd name="T5" fmla="*/ 166 h 21600"/>
                    <a:gd name="T6" fmla="*/ 1435 w 21600"/>
                    <a:gd name="T7" fmla="*/ 319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1646 w 21600"/>
                    <a:gd name="T13" fmla="*/ 0 h 21600"/>
                    <a:gd name="T14" fmla="*/ 19954 w 21600"/>
                    <a:gd name="T15" fmla="*/ 616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4566" y="4666"/>
                      </a:moveTo>
                      <a:cubicBezTo>
                        <a:pt x="6210" y="2995"/>
                        <a:pt x="8456" y="2054"/>
                        <a:pt x="10800" y="2054"/>
                      </a:cubicBezTo>
                      <a:cubicBezTo>
                        <a:pt x="13143" y="2054"/>
                        <a:pt x="15389" y="2995"/>
                        <a:pt x="17033" y="4666"/>
                      </a:cubicBezTo>
                      <a:lnTo>
                        <a:pt x="18498" y="3225"/>
                      </a:lnTo>
                      <a:cubicBezTo>
                        <a:pt x="16468" y="1161"/>
                        <a:pt x="13694" y="0"/>
                        <a:pt x="10799" y="0"/>
                      </a:cubicBezTo>
                      <a:cubicBezTo>
                        <a:pt x="7905" y="0"/>
                        <a:pt x="5131" y="1161"/>
                        <a:pt x="3101" y="322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rgbClr val="00669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" name="Arc 21"/>
                <p:cNvSpPr>
                  <a:spLocks/>
                </p:cNvSpPr>
                <p:nvPr/>
              </p:nvSpPr>
              <p:spPr bwMode="auto">
                <a:xfrm flipH="1" flipV="1">
                  <a:off x="611" y="2010"/>
                  <a:ext cx="803" cy="803"/>
                </a:xfrm>
                <a:custGeom>
                  <a:avLst/>
                  <a:gdLst>
                    <a:gd name="T0" fmla="*/ 0 w 21600"/>
                    <a:gd name="T1" fmla="*/ 0 h 21600"/>
                    <a:gd name="T2" fmla="*/ 803 w 21600"/>
                    <a:gd name="T3" fmla="*/ 803 h 21600"/>
                    <a:gd name="T4" fmla="*/ 0 w 21600"/>
                    <a:gd name="T5" fmla="*/ 803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52" name="Group 22"/>
                <p:cNvGrpSpPr>
                  <a:grpSpLocks/>
                </p:cNvGrpSpPr>
                <p:nvPr/>
              </p:nvGrpSpPr>
              <p:grpSpPr bwMode="auto">
                <a:xfrm>
                  <a:off x="1014" y="1137"/>
                  <a:ext cx="1745" cy="1745"/>
                  <a:chOff x="3311" y="1754"/>
                  <a:chExt cx="1745" cy="1745"/>
                </a:xfrm>
              </p:grpSpPr>
              <p:sp>
                <p:nvSpPr>
                  <p:cNvPr id="70" name="AutoShape 23"/>
                  <p:cNvSpPr>
                    <a:spLocks noChangeArrowheads="1"/>
                  </p:cNvSpPr>
                  <p:nvPr/>
                </p:nvSpPr>
                <p:spPr bwMode="auto">
                  <a:xfrm rot="-2669744" flipH="1" flipV="1">
                    <a:off x="3311" y="1754"/>
                    <a:ext cx="1745" cy="1745"/>
                  </a:xfrm>
                  <a:custGeom>
                    <a:avLst/>
                    <a:gdLst>
                      <a:gd name="T0" fmla="*/ 873 w 21600"/>
                      <a:gd name="T1" fmla="*/ 0 h 21600"/>
                      <a:gd name="T2" fmla="*/ 310 w 21600"/>
                      <a:gd name="T3" fmla="*/ 319 h 21600"/>
                      <a:gd name="T4" fmla="*/ 873 w 21600"/>
                      <a:gd name="T5" fmla="*/ 166 h 21600"/>
                      <a:gd name="T6" fmla="*/ 1435 w 21600"/>
                      <a:gd name="T7" fmla="*/ 319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1646 w 21600"/>
                      <a:gd name="T13" fmla="*/ 0 h 21600"/>
                      <a:gd name="T14" fmla="*/ 19954 w 21600"/>
                      <a:gd name="T15" fmla="*/ 6164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4566" y="4666"/>
                        </a:moveTo>
                        <a:cubicBezTo>
                          <a:pt x="6210" y="2995"/>
                          <a:pt x="8456" y="2054"/>
                          <a:pt x="10800" y="2054"/>
                        </a:cubicBezTo>
                        <a:cubicBezTo>
                          <a:pt x="13143" y="2054"/>
                          <a:pt x="15389" y="2995"/>
                          <a:pt x="17033" y="4666"/>
                        </a:cubicBezTo>
                        <a:lnTo>
                          <a:pt x="18498" y="3225"/>
                        </a:lnTo>
                        <a:cubicBezTo>
                          <a:pt x="16468" y="1161"/>
                          <a:pt x="13694" y="0"/>
                          <a:pt x="10799" y="0"/>
                        </a:cubicBezTo>
                        <a:cubicBezTo>
                          <a:pt x="7905" y="0"/>
                          <a:pt x="5131" y="1161"/>
                          <a:pt x="3101" y="3225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rgbClr val="00669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1" name="Arc 24"/>
                  <p:cNvSpPr>
                    <a:spLocks/>
                  </p:cNvSpPr>
                  <p:nvPr/>
                </p:nvSpPr>
                <p:spPr bwMode="auto">
                  <a:xfrm flipV="1">
                    <a:off x="4184" y="2627"/>
                    <a:ext cx="803" cy="803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803 w 21600"/>
                      <a:gd name="T3" fmla="*/ 803 h 21600"/>
                      <a:gd name="T4" fmla="*/ 0 w 21600"/>
                      <a:gd name="T5" fmla="*/ 803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accent2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53" name="Arc 25"/>
                <p:cNvSpPr>
                  <a:spLocks/>
                </p:cNvSpPr>
                <p:nvPr/>
              </p:nvSpPr>
              <p:spPr bwMode="auto">
                <a:xfrm flipH="1">
                  <a:off x="611" y="718"/>
                  <a:ext cx="803" cy="803"/>
                </a:xfrm>
                <a:custGeom>
                  <a:avLst/>
                  <a:gdLst>
                    <a:gd name="T0" fmla="*/ 0 w 21600"/>
                    <a:gd name="T1" fmla="*/ 0 h 21600"/>
                    <a:gd name="T2" fmla="*/ 803 w 21600"/>
                    <a:gd name="T3" fmla="*/ 803 h 21600"/>
                    <a:gd name="T4" fmla="*/ 0 w 21600"/>
                    <a:gd name="T5" fmla="*/ 803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" name="Line 26"/>
                <p:cNvSpPr>
                  <a:spLocks noChangeShapeType="1"/>
                </p:cNvSpPr>
                <p:nvPr/>
              </p:nvSpPr>
              <p:spPr bwMode="auto">
                <a:xfrm rot="5400000">
                  <a:off x="366" y="1766"/>
                  <a:ext cx="489" cy="0"/>
                </a:xfrm>
                <a:prstGeom prst="line">
                  <a:avLst/>
                </a:prstGeom>
                <a:noFill/>
                <a:ln w="381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" name="Line 27"/>
                <p:cNvSpPr>
                  <a:spLocks noChangeShapeType="1"/>
                </p:cNvSpPr>
                <p:nvPr/>
              </p:nvSpPr>
              <p:spPr bwMode="auto">
                <a:xfrm flipV="1">
                  <a:off x="303" y="1707"/>
                  <a:ext cx="308" cy="694"/>
                </a:xfrm>
                <a:prstGeom prst="line">
                  <a:avLst/>
                </a:prstGeom>
                <a:noFill/>
                <a:ln w="381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" name="Line 28"/>
                <p:cNvSpPr>
                  <a:spLocks noChangeShapeType="1"/>
                </p:cNvSpPr>
                <p:nvPr/>
              </p:nvSpPr>
              <p:spPr bwMode="auto">
                <a:xfrm>
                  <a:off x="2698" y="1699"/>
                  <a:ext cx="307" cy="694"/>
                </a:xfrm>
                <a:prstGeom prst="line">
                  <a:avLst/>
                </a:prstGeom>
                <a:noFill/>
                <a:ln w="381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" name="Rectangle 29"/>
                <p:cNvSpPr>
                  <a:spLocks noChangeArrowheads="1"/>
                </p:cNvSpPr>
                <p:nvPr/>
              </p:nvSpPr>
              <p:spPr bwMode="auto">
                <a:xfrm>
                  <a:off x="585" y="1669"/>
                  <a:ext cx="540" cy="2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dirty="0"/>
                    <a:t>injection</a:t>
                  </a:r>
                  <a:endParaRPr sz="1200" noProof="1"/>
                </a:p>
              </p:txBody>
            </p:sp>
            <p:sp>
              <p:nvSpPr>
                <p:cNvPr id="58" name="Rectangle 30"/>
                <p:cNvSpPr>
                  <a:spLocks noChangeArrowheads="1"/>
                </p:cNvSpPr>
                <p:nvPr/>
              </p:nvSpPr>
              <p:spPr bwMode="auto">
                <a:xfrm>
                  <a:off x="2024" y="1669"/>
                  <a:ext cx="605" cy="2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dirty="0"/>
                    <a:t>extraction</a:t>
                  </a:r>
                  <a:endParaRPr sz="1400" noProof="1"/>
                </a:p>
              </p:txBody>
            </p:sp>
            <p:sp>
              <p:nvSpPr>
                <p:cNvPr id="59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828" y="2010"/>
                  <a:ext cx="586" cy="595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" name="Rectangle 32"/>
                <p:cNvSpPr>
                  <a:spLocks noChangeArrowheads="1"/>
                </p:cNvSpPr>
                <p:nvPr/>
              </p:nvSpPr>
              <p:spPr bwMode="auto">
                <a:xfrm>
                  <a:off x="1014" y="2046"/>
                  <a:ext cx="183" cy="2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400"/>
                    <a:t>r</a:t>
                  </a:r>
                  <a:endParaRPr sz="1400" noProof="1"/>
                </a:p>
              </p:txBody>
            </p:sp>
            <p:sp>
              <p:nvSpPr>
                <p:cNvPr id="61" name="Line 33"/>
                <p:cNvSpPr>
                  <a:spLocks noChangeShapeType="1"/>
                </p:cNvSpPr>
                <p:nvPr/>
              </p:nvSpPr>
              <p:spPr bwMode="auto">
                <a:xfrm>
                  <a:off x="1414" y="720"/>
                  <a:ext cx="489" cy="0"/>
                </a:xfrm>
                <a:prstGeom prst="line">
                  <a:avLst/>
                </a:prstGeom>
                <a:noFill/>
                <a:ln w="381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" name="Line 34"/>
                <p:cNvSpPr>
                  <a:spLocks noChangeShapeType="1"/>
                </p:cNvSpPr>
                <p:nvPr/>
              </p:nvSpPr>
              <p:spPr bwMode="auto">
                <a:xfrm rot="5400000">
                  <a:off x="2445" y="1766"/>
                  <a:ext cx="489" cy="0"/>
                </a:xfrm>
                <a:prstGeom prst="line">
                  <a:avLst/>
                </a:prstGeom>
                <a:noFill/>
                <a:ln w="381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" name="Rectangle 35"/>
                <p:cNvSpPr>
                  <a:spLocks noChangeArrowheads="1"/>
                </p:cNvSpPr>
                <p:nvPr/>
              </p:nvSpPr>
              <p:spPr bwMode="auto">
                <a:xfrm>
                  <a:off x="1533" y="653"/>
                  <a:ext cx="228" cy="134"/>
                </a:xfrm>
                <a:prstGeom prst="rect">
                  <a:avLst/>
                </a:prstGeom>
                <a:gradFill rotWithShape="0">
                  <a:gsLst>
                    <a:gs pos="0">
                      <a:srgbClr val="764700"/>
                    </a:gs>
                    <a:gs pos="50000">
                      <a:srgbClr val="FF9900"/>
                    </a:gs>
                    <a:gs pos="100000">
                      <a:srgbClr val="7647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" name="Line 36"/>
                <p:cNvSpPr>
                  <a:spLocks noChangeShapeType="1"/>
                </p:cNvSpPr>
                <p:nvPr/>
              </p:nvSpPr>
              <p:spPr bwMode="auto">
                <a:xfrm>
                  <a:off x="1541" y="898"/>
                  <a:ext cx="220" cy="0"/>
                </a:xfrm>
                <a:prstGeom prst="line">
                  <a:avLst/>
                </a:prstGeom>
                <a:noFill/>
                <a:ln w="12700">
                  <a:solidFill>
                    <a:srgbClr val="0000FF"/>
                  </a:solidFill>
                  <a:round/>
                  <a:headEnd/>
                  <a:tailEnd type="stealth" w="lg" len="lg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" name="Line 37"/>
                <p:cNvSpPr>
                  <a:spLocks noChangeShapeType="1"/>
                </p:cNvSpPr>
                <p:nvPr/>
              </p:nvSpPr>
              <p:spPr bwMode="auto">
                <a:xfrm>
                  <a:off x="1398" y="2813"/>
                  <a:ext cx="489" cy="0"/>
                </a:xfrm>
                <a:prstGeom prst="line">
                  <a:avLst/>
                </a:prstGeom>
                <a:noFill/>
                <a:ln w="381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303" y="2046"/>
                  <a:ext cx="154" cy="347"/>
                </a:xfrm>
                <a:prstGeom prst="line">
                  <a:avLst/>
                </a:prstGeom>
                <a:noFill/>
                <a:ln w="38100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" name="Line 40"/>
                <p:cNvSpPr>
                  <a:spLocks noChangeShapeType="1"/>
                </p:cNvSpPr>
                <p:nvPr/>
              </p:nvSpPr>
              <p:spPr bwMode="auto">
                <a:xfrm>
                  <a:off x="2698" y="1707"/>
                  <a:ext cx="154" cy="339"/>
                </a:xfrm>
                <a:prstGeom prst="line">
                  <a:avLst/>
                </a:prstGeom>
                <a:noFill/>
                <a:ln w="38100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" name="Rectangle 41"/>
                <p:cNvSpPr>
                  <a:spLocks noChangeArrowheads="1"/>
                </p:cNvSpPr>
                <p:nvPr/>
              </p:nvSpPr>
              <p:spPr bwMode="auto">
                <a:xfrm>
                  <a:off x="1414" y="1258"/>
                  <a:ext cx="540" cy="2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400" dirty="0"/>
                    <a:t>R=C/2π</a:t>
                  </a:r>
                  <a:endParaRPr sz="1400" noProof="1"/>
                </a:p>
              </p:txBody>
            </p:sp>
            <p:sp>
              <p:nvSpPr>
                <p:cNvPr id="69" name="Rectangle 43"/>
                <p:cNvSpPr>
                  <a:spLocks noChangeArrowheads="1"/>
                </p:cNvSpPr>
                <p:nvPr/>
              </p:nvSpPr>
              <p:spPr bwMode="auto">
                <a:xfrm>
                  <a:off x="1522" y="897"/>
                  <a:ext cx="192" cy="2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600" dirty="0">
                      <a:solidFill>
                        <a:srgbClr val="0000FF"/>
                      </a:solidFill>
                    </a:rPr>
                    <a:t>E</a:t>
                  </a:r>
                  <a:endParaRPr sz="1600" noProof="1">
                    <a:solidFill>
                      <a:srgbClr val="0000FF"/>
                    </a:solidFill>
                  </a:endParaRPr>
                </a:p>
              </p:txBody>
            </p:sp>
          </p:grpSp>
          <p:sp>
            <p:nvSpPr>
              <p:cNvPr id="43" name="Rectangle 45"/>
              <p:cNvSpPr>
                <a:spLocks noChangeArrowheads="1"/>
              </p:cNvSpPr>
              <p:nvPr/>
            </p:nvSpPr>
            <p:spPr bwMode="auto">
              <a:xfrm>
                <a:off x="1771" y="1171"/>
                <a:ext cx="550" cy="3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9999"/>
                    </a:solidFill>
                  </a:rPr>
                  <a:t>Bending </a:t>
                </a:r>
              </a:p>
              <a:p>
                <a:pPr algn="ctr"/>
                <a:r>
                  <a:rPr lang="en-US" sz="1200" dirty="0">
                    <a:solidFill>
                      <a:srgbClr val="009999"/>
                    </a:solidFill>
                  </a:rPr>
                  <a:t>magnet</a:t>
                </a:r>
                <a:endParaRPr sz="1200" noProof="1">
                  <a:solidFill>
                    <a:srgbClr val="009999"/>
                  </a:solidFill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1331640" y="4653136"/>
              <a:ext cx="7793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ea typeface="Lucida Grande"/>
                  <a:cs typeface="Lucida Grande"/>
                </a:rPr>
                <a:t>bending</a:t>
              </a:r>
              <a:br>
                <a:rPr lang="en-US" sz="1400" dirty="0">
                  <a:ea typeface="Lucida Grande"/>
                  <a:cs typeface="Lucida Grande"/>
                </a:rPr>
              </a:br>
              <a:r>
                <a:rPr lang="en-US" sz="1400" dirty="0">
                  <a:ea typeface="Lucida Grande"/>
                  <a:cs typeface="Lucida Grande"/>
                </a:rPr>
                <a:t>radius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50990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11</a:t>
            </a:fld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" t="5376" r="60188" b="44886"/>
          <a:stretch/>
        </p:blipFill>
        <p:spPr bwMode="auto">
          <a:xfrm>
            <a:off x="4788024" y="908720"/>
            <a:ext cx="3461745" cy="2308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0" y="0"/>
            <a:ext cx="3088281" cy="46166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006600"/>
                </a:solidFill>
              </a:rPr>
              <a:t>Magnetic field strength</a:t>
            </a:r>
            <a:endParaRPr lang="en-US" altLang="ru-RU" sz="2400" dirty="0" smtClean="0">
              <a:solidFill>
                <a:srgbClr val="006600"/>
              </a:solidFill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88281" y="38792"/>
            <a:ext cx="591829" cy="4228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lnSpc>
                <a:spcPts val="2475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de-DE" sz="2800" b="1" dirty="0" smtClean="0">
                <a:solidFill>
                  <a:srgbClr val="2A20EC"/>
                </a:solidFill>
                <a:latin typeface="Comic Sans MS" panose="030F0702030302020204" pitchFamily="66" charset="0"/>
              </a:rPr>
              <a:t>??</a:t>
            </a:r>
            <a:endParaRPr lang="en-GB" altLang="de-DE" sz="2800" b="1" dirty="0">
              <a:solidFill>
                <a:srgbClr val="2A20EC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48" y="2636912"/>
            <a:ext cx="2728984" cy="369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6" y="574742"/>
            <a:ext cx="3672408" cy="166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43759" y="4104907"/>
            <a:ext cx="2486578" cy="412934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hangingPunct="0">
              <a:lnSpc>
                <a:spcPts val="2475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de-DE" sz="2400" b="1" dirty="0" smtClean="0">
                <a:solidFill>
                  <a:srgbClr val="2A20EC"/>
                </a:solidFill>
                <a:latin typeface="Comic Sans MS" panose="030F0702030302020204" pitchFamily="66" charset="0"/>
              </a:rPr>
              <a:t>2</a:t>
            </a:r>
            <a:r>
              <a:rPr lang="en-GB" altLang="de-DE" sz="2400" b="1" baseline="30000" dirty="0" smtClean="0">
                <a:solidFill>
                  <a:srgbClr val="2A20EC"/>
                </a:solidFill>
                <a:latin typeface="Comic Sans MS" panose="030F0702030302020204" pitchFamily="66" charset="0"/>
              </a:rPr>
              <a:t>nd</a:t>
            </a:r>
            <a:r>
              <a:rPr lang="en-GB" altLang="de-DE" sz="2400" b="1" dirty="0" smtClean="0">
                <a:solidFill>
                  <a:srgbClr val="2A20EC"/>
                </a:solidFill>
                <a:latin typeface="Comic Sans MS" panose="030F0702030302020204" pitchFamily="66" charset="0"/>
              </a:rPr>
              <a:t>-Newton law</a:t>
            </a:r>
            <a:endParaRPr lang="en-GB" altLang="de-DE" sz="2400" b="1" dirty="0">
              <a:solidFill>
                <a:srgbClr val="2A20EC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3020" y="2654623"/>
            <a:ext cx="2611612" cy="412934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hangingPunct="0">
              <a:lnSpc>
                <a:spcPts val="2475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de-DE" sz="2400" b="1" dirty="0" smtClean="0">
                <a:solidFill>
                  <a:srgbClr val="2A20EC"/>
                </a:solidFill>
                <a:latin typeface="Comic Sans MS" panose="030F0702030302020204" pitchFamily="66" charset="0"/>
              </a:rPr>
              <a:t>3</a:t>
            </a:r>
            <a:r>
              <a:rPr lang="en-GB" altLang="de-DE" sz="2400" b="1" baseline="30000" dirty="0" smtClean="0">
                <a:solidFill>
                  <a:srgbClr val="2A20EC"/>
                </a:solidFill>
                <a:latin typeface="Comic Sans MS" panose="030F0702030302020204" pitchFamily="66" charset="0"/>
              </a:rPr>
              <a:t>rd</a:t>
            </a:r>
            <a:r>
              <a:rPr lang="en-GB" altLang="de-DE" sz="2400" b="1" dirty="0" smtClean="0">
                <a:solidFill>
                  <a:srgbClr val="2A20EC"/>
                </a:solidFill>
                <a:latin typeface="Comic Sans MS" panose="030F0702030302020204" pitchFamily="66" charset="0"/>
              </a:rPr>
              <a:t> -Newton law</a:t>
            </a:r>
            <a:endParaRPr lang="en-GB" altLang="de-DE" sz="2400" b="1" dirty="0">
              <a:solidFill>
                <a:srgbClr val="2A20EC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67944" y="4149726"/>
            <a:ext cx="4392488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ts val="2475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de-DE" sz="2800" b="1" dirty="0" smtClean="0">
                <a:solidFill>
                  <a:srgbClr val="2A20EC"/>
                </a:solidFill>
                <a:latin typeface="Comic Sans MS" panose="030F0702030302020204" pitchFamily="66" charset="0"/>
              </a:rPr>
              <a:t>B</a:t>
            </a:r>
            <a:r>
              <a:rPr lang="el-GR" altLang="de-DE" sz="2800" b="1" dirty="0" smtClean="0">
                <a:solidFill>
                  <a:srgbClr val="2A20EC"/>
                </a:solidFill>
                <a:latin typeface="Comic Sans MS" panose="030F0702030302020204" pitchFamily="66" charset="0"/>
              </a:rPr>
              <a:t>ρ</a:t>
            </a:r>
            <a:r>
              <a:rPr lang="en-US" altLang="de-DE" sz="2800" b="1" dirty="0" smtClean="0">
                <a:solidFill>
                  <a:srgbClr val="2A20EC"/>
                </a:solidFill>
                <a:latin typeface="Comic Sans MS" panose="030F0702030302020204" pitchFamily="66" charset="0"/>
              </a:rPr>
              <a:t>-magnetic rigidity – </a:t>
            </a:r>
            <a:r>
              <a:rPr lang="en-US" altLang="de-DE" dirty="0" smtClean="0">
                <a:latin typeface="Comic Sans MS" panose="030F0702030302020204" pitchFamily="66" charset="0"/>
              </a:rPr>
              <a:t>ability to keep the particle with P on the circular orbit…</a:t>
            </a:r>
            <a:endParaRPr lang="en-GB" altLang="de-DE" dirty="0">
              <a:latin typeface="Comic Sans MS" panose="030F0702030302020204" pitchFamily="66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 rot="5400000">
            <a:off x="5613662" y="6207474"/>
            <a:ext cx="675188" cy="625864"/>
          </a:xfrm>
          <a:prstGeom prst="rightArrow">
            <a:avLst/>
          </a:prstGeom>
          <a:solidFill>
            <a:srgbClr val="008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48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12</a:t>
            </a:fld>
            <a:endParaRPr lang="ru-RU"/>
          </a:p>
        </p:txBody>
      </p:sp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0" y="0"/>
            <a:ext cx="4556055" cy="46166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006600"/>
                </a:solidFill>
              </a:rPr>
              <a:t>Why use superconducting magnets</a:t>
            </a:r>
            <a:endParaRPr lang="en-US" altLang="ru-RU" sz="2400" dirty="0" smtClean="0">
              <a:solidFill>
                <a:srgbClr val="006600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19395"/>
            <a:ext cx="591829" cy="4228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lnSpc>
                <a:spcPts val="2475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de-DE" sz="2800" b="1" dirty="0" smtClean="0">
                <a:solidFill>
                  <a:srgbClr val="2A20EC"/>
                </a:solidFill>
                <a:latin typeface="Comic Sans MS" panose="030F0702030302020204" pitchFamily="66" charset="0"/>
              </a:rPr>
              <a:t>??</a:t>
            </a:r>
            <a:endParaRPr lang="en-GB" altLang="de-DE" sz="2800" b="1" dirty="0">
              <a:solidFill>
                <a:srgbClr val="2A20EC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0650"/>
            <a:ext cx="750570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350" y="562212"/>
            <a:ext cx="5965058" cy="35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00808"/>
            <a:ext cx="15525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09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13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988696"/>
            <a:ext cx="335280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0" y="0"/>
            <a:ext cx="2436244" cy="46166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006600"/>
                </a:solidFill>
              </a:rPr>
              <a:t>Superconductivity</a:t>
            </a:r>
            <a:endParaRPr lang="en-US" altLang="ru-RU" sz="2400" dirty="0" smtClean="0">
              <a:solidFill>
                <a:srgbClr val="006600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2369" y="1988696"/>
            <a:ext cx="4968552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hangingPunct="0">
              <a:lnSpc>
                <a:spcPts val="2475"/>
              </a:lnSpc>
              <a:buClr>
                <a:srgbClr val="FF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GB" altLang="de-DE" sz="2000" dirty="0" smtClean="0">
                <a:solidFill>
                  <a:srgbClr val="2A20EC"/>
                </a:solidFill>
              </a:rPr>
              <a:t>high current density =&gt; </a:t>
            </a:r>
          </a:p>
          <a:p>
            <a:pPr hangingPunct="0">
              <a:lnSpc>
                <a:spcPts val="2475"/>
              </a:lnSpc>
              <a:buClr>
                <a:srgbClr val="FF0000"/>
              </a:buClr>
              <a:buSzPct val="100000"/>
            </a:pPr>
            <a:r>
              <a:rPr lang="en-GB" altLang="de-DE" sz="2000" dirty="0" smtClean="0">
                <a:solidFill>
                  <a:srgbClr val="2A20EC"/>
                </a:solidFill>
              </a:rPr>
              <a:t>higher magnetic fields  (than in “warm” magnets)</a:t>
            </a:r>
          </a:p>
          <a:p>
            <a:pPr hangingPunct="0">
              <a:lnSpc>
                <a:spcPts val="2475"/>
              </a:lnSpc>
              <a:buClr>
                <a:srgbClr val="FF0000"/>
              </a:buClr>
              <a:buSzPct val="100000"/>
            </a:pPr>
            <a:endParaRPr lang="en-GB" altLang="de-DE" sz="2000" dirty="0" smtClean="0">
              <a:solidFill>
                <a:srgbClr val="2A20EC"/>
              </a:solidFill>
            </a:endParaRPr>
          </a:p>
          <a:p>
            <a:pPr marL="342900" indent="-342900" hangingPunct="0">
              <a:lnSpc>
                <a:spcPts val="2475"/>
              </a:lnSpc>
              <a:buClr>
                <a:srgbClr val="FF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GB" altLang="de-DE" sz="2000" dirty="0" smtClean="0">
                <a:solidFill>
                  <a:srgbClr val="2A20EC"/>
                </a:solidFill>
              </a:rPr>
              <a:t>need no power for the magnets, only for its cooling)</a:t>
            </a:r>
            <a:endParaRPr lang="en-GB" altLang="de-DE" sz="2000" dirty="0">
              <a:solidFill>
                <a:srgbClr val="2A20EC"/>
              </a:solidFill>
            </a:endParaRPr>
          </a:p>
        </p:txBody>
      </p:sp>
      <p:sp>
        <p:nvSpPr>
          <p:cNvPr id="6" name="Стрелка вправо 5"/>
          <p:cNvSpPr/>
          <p:nvPr/>
        </p:nvSpPr>
        <p:spPr>
          <a:xfrm rot="5400000">
            <a:off x="2250071" y="4224764"/>
            <a:ext cx="780742" cy="410716"/>
          </a:xfrm>
          <a:prstGeom prst="rightArrow">
            <a:avLst/>
          </a:prstGeom>
          <a:solidFill>
            <a:srgbClr val="00B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74769" y="4820493"/>
            <a:ext cx="4968552" cy="400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hangingPunct="0">
              <a:lnSpc>
                <a:spcPts val="2475"/>
              </a:lnSpc>
              <a:buClr>
                <a:srgbClr val="FF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GB" altLang="de-DE" sz="2000" dirty="0" smtClean="0">
                <a:solidFill>
                  <a:srgbClr val="2A20EC"/>
                </a:solidFill>
              </a:rPr>
              <a:t>smaller, lighter, cheaper magnets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49349" y="6029703"/>
            <a:ext cx="4343240" cy="733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hangingPunct="0">
              <a:lnSpc>
                <a:spcPts val="2475"/>
              </a:lnSpc>
              <a:buClr>
                <a:srgbClr val="FF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GB" altLang="de-DE" sz="2000" dirty="0">
                <a:solidFill>
                  <a:srgbClr val="2A20EC"/>
                </a:solidFill>
              </a:rPr>
              <a:t>smaller, lighter, cheaper </a:t>
            </a:r>
            <a:r>
              <a:rPr lang="en-GB" altLang="de-DE" sz="2000" dirty="0" smtClean="0">
                <a:solidFill>
                  <a:srgbClr val="2A20EC"/>
                </a:solidFill>
              </a:rPr>
              <a:t>accelerators</a:t>
            </a:r>
          </a:p>
          <a:p>
            <a:pPr marL="342900" indent="-342900" hangingPunct="0">
              <a:lnSpc>
                <a:spcPts val="2475"/>
              </a:lnSpc>
              <a:buClr>
                <a:srgbClr val="FF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GB" altLang="de-DE" sz="2000" dirty="0" smtClean="0">
                <a:solidFill>
                  <a:srgbClr val="2A20EC"/>
                </a:solidFill>
              </a:rPr>
              <a:t>smaller running costs</a:t>
            </a:r>
            <a:endParaRPr lang="en-GB" altLang="de-DE" sz="2000" dirty="0">
              <a:solidFill>
                <a:srgbClr val="2A20EC"/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>
          <a:xfrm rot="5400000">
            <a:off x="2256296" y="5406000"/>
            <a:ext cx="780742" cy="410716"/>
          </a:xfrm>
          <a:prstGeom prst="rightArrow">
            <a:avLst/>
          </a:prstGeom>
          <a:solidFill>
            <a:srgbClr val="00B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436244" y="-51485"/>
            <a:ext cx="53041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Superconductivity</a:t>
            </a:r>
            <a:r>
              <a:rPr lang="en-US" dirty="0"/>
              <a:t> is the set of physical properties observed in certain materials, wherein </a:t>
            </a:r>
            <a:r>
              <a:rPr lang="en-US" dirty="0">
                <a:hlinkClick r:id="rId3" tooltip="Electrical resistance and conductance"/>
              </a:rPr>
              <a:t>electrical resistance</a:t>
            </a:r>
            <a:r>
              <a:rPr lang="en-US" dirty="0"/>
              <a:t> vanishes and from which </a:t>
            </a:r>
            <a:r>
              <a:rPr lang="en-US" dirty="0">
                <a:hlinkClick r:id="rId4" tooltip="Magnetic field"/>
              </a:rPr>
              <a:t>magnetic flux fields</a:t>
            </a:r>
            <a:r>
              <a:rPr lang="en-US" dirty="0"/>
              <a:t> are expelled.</a:t>
            </a: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395" y="14720"/>
            <a:ext cx="12192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879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14</a:t>
            </a:fld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09"/>
          <a:stretch/>
        </p:blipFill>
        <p:spPr bwMode="auto">
          <a:xfrm>
            <a:off x="5745707" y="230832"/>
            <a:ext cx="3391128" cy="4065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0" y="0"/>
            <a:ext cx="4241546" cy="46166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006600"/>
                </a:solidFill>
              </a:rPr>
              <a:t>Superconductivity – brief history</a:t>
            </a:r>
            <a:endParaRPr lang="en-US" altLang="ru-RU" sz="2400" dirty="0" smtClean="0">
              <a:solidFill>
                <a:srgbClr val="006600"/>
              </a:solidFill>
              <a:latin typeface="+mn-lt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5276850"/>
            <a:ext cx="4257675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069" y="450000"/>
            <a:ext cx="34480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43" y="1772816"/>
            <a:ext cx="5184576" cy="283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17831" y="47971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altLang="de-DE" dirty="0" smtClean="0">
                <a:solidFill>
                  <a:srgbClr val="2A20EC"/>
                </a:solidFill>
              </a:rPr>
              <a:t>H. </a:t>
            </a:r>
            <a:r>
              <a:rPr lang="en-GB" altLang="de-DE" dirty="0" err="1" smtClean="0">
                <a:solidFill>
                  <a:srgbClr val="2A20EC"/>
                </a:solidFill>
              </a:rPr>
              <a:t>Kamerlingh-Onnes</a:t>
            </a:r>
            <a:r>
              <a:rPr lang="en-GB" altLang="de-DE" dirty="0" smtClean="0">
                <a:solidFill>
                  <a:srgbClr val="2A20EC"/>
                </a:solidFill>
              </a:rPr>
              <a:t> (right) and his assistant </a:t>
            </a:r>
            <a:r>
              <a:rPr lang="en-GB" altLang="de-DE" dirty="0" err="1" smtClean="0">
                <a:solidFill>
                  <a:srgbClr val="2A20EC"/>
                </a:solidFill>
              </a:rPr>
              <a:t>Gerrit</a:t>
            </a:r>
            <a:r>
              <a:rPr lang="en-GB" altLang="de-DE" dirty="0" smtClean="0">
                <a:solidFill>
                  <a:srgbClr val="2A20EC"/>
                </a:solidFill>
              </a:rPr>
              <a:t> </a:t>
            </a:r>
            <a:r>
              <a:rPr lang="en-GB" altLang="de-DE" dirty="0" err="1" smtClean="0">
                <a:solidFill>
                  <a:srgbClr val="2A20EC"/>
                </a:solidFill>
              </a:rPr>
              <a:t>Flim</a:t>
            </a:r>
            <a:r>
              <a:rPr lang="en-GB" altLang="de-DE" dirty="0" smtClean="0">
                <a:solidFill>
                  <a:srgbClr val="2A20EC"/>
                </a:solidFill>
              </a:rPr>
              <a:t> (left) in their lab. 1911.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36781" y="5207747"/>
            <a:ext cx="608237" cy="412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hangingPunct="0">
              <a:lnSpc>
                <a:spcPts val="2475"/>
              </a:lnSpc>
              <a:buClr>
                <a:srgbClr val="FF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GB" altLang="de-DE" dirty="0" smtClean="0">
                <a:solidFill>
                  <a:srgbClr val="2A20EC"/>
                </a:solidFill>
              </a:rPr>
              <a:t> </a:t>
            </a:r>
            <a:endParaRPr lang="en-GB" altLang="de-DE" dirty="0">
              <a:solidFill>
                <a:srgbClr val="2A20E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5949280"/>
            <a:ext cx="2684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2A20EC"/>
                </a:solidFill>
              </a:rPr>
              <a:t>4.2 K ≈ - 269°C</a:t>
            </a:r>
            <a:endParaRPr lang="ru-RU" sz="2800" dirty="0">
              <a:solidFill>
                <a:srgbClr val="2A20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84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15</a:t>
            </a:fld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0" b="10919"/>
          <a:stretch/>
        </p:blipFill>
        <p:spPr bwMode="auto">
          <a:xfrm>
            <a:off x="5940152" y="1988840"/>
            <a:ext cx="2938445" cy="284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0" y="0"/>
            <a:ext cx="4241546" cy="46166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006600"/>
                </a:solidFill>
              </a:rPr>
              <a:t>Superconductivity – brief history</a:t>
            </a:r>
            <a:endParaRPr lang="en-US" altLang="ru-RU" sz="2400" dirty="0" smtClean="0">
              <a:solidFill>
                <a:srgbClr val="006600"/>
              </a:solidFill>
              <a:latin typeface="+mn-lt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328" y="17060"/>
            <a:ext cx="2830838" cy="175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3909" y="490910"/>
            <a:ext cx="4881592" cy="5542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hangingPunct="0">
              <a:lnSpc>
                <a:spcPts val="2475"/>
              </a:lnSpc>
              <a:buClr>
                <a:srgbClr val="FF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altLang="ru-RU" sz="2000" dirty="0">
                <a:solidFill>
                  <a:srgbClr val="2A20EC"/>
                </a:solidFill>
              </a:rPr>
              <a:t>1933 – Deutsch physicists Walther Meissner and Robert </a:t>
            </a:r>
            <a:r>
              <a:rPr lang="en-US" altLang="ru-RU" sz="2000" dirty="0" err="1">
                <a:solidFill>
                  <a:srgbClr val="2A20EC"/>
                </a:solidFill>
              </a:rPr>
              <a:t>Ochsenfeld</a:t>
            </a:r>
            <a:r>
              <a:rPr lang="en-US" altLang="ru-RU" sz="2000" dirty="0">
                <a:solidFill>
                  <a:srgbClr val="2A20EC"/>
                </a:solidFill>
              </a:rPr>
              <a:t> discover that not strong magnetic field does not penetrate into the body of the superconductors – diamagnetic property of </a:t>
            </a:r>
            <a:r>
              <a:rPr lang="en-US" altLang="ru-RU" sz="2000" dirty="0" smtClean="0">
                <a:solidFill>
                  <a:srgbClr val="2A20EC"/>
                </a:solidFill>
              </a:rPr>
              <a:t>superconductors</a:t>
            </a:r>
          </a:p>
          <a:p>
            <a:pPr algn="just" hangingPunct="0">
              <a:lnSpc>
                <a:spcPts val="2475"/>
              </a:lnSpc>
              <a:buClr>
                <a:srgbClr val="FF0000"/>
              </a:buClr>
              <a:buSzPct val="100000"/>
            </a:pPr>
            <a:r>
              <a:rPr lang="en-US" altLang="ru-RU" sz="1600" i="1" dirty="0" smtClean="0"/>
              <a:t>(T&lt;Tc – </a:t>
            </a:r>
            <a:r>
              <a:rPr lang="en-US" altLang="ru-RU" sz="1600" i="1" dirty="0" smtClean="0">
                <a:latin typeface="Arial" charset="0"/>
              </a:rPr>
              <a:t>the currents flux occur in thin surface layer of the superconductor. Its magnetic field compensate external magnetic field)  </a:t>
            </a:r>
            <a:endParaRPr lang="en-US" altLang="ru-RU" sz="2000" i="1" dirty="0">
              <a:solidFill>
                <a:srgbClr val="2A20EC"/>
              </a:solidFill>
            </a:endParaRPr>
          </a:p>
          <a:p>
            <a:pPr marL="342900" indent="-342900" algn="just" hangingPunct="0">
              <a:lnSpc>
                <a:spcPts val="2475"/>
              </a:lnSpc>
              <a:buClr>
                <a:srgbClr val="FF0000"/>
              </a:buClr>
              <a:buSzPct val="100000"/>
              <a:buFont typeface="Wingdings" panose="05000000000000000000" pitchFamily="2" charset="2"/>
              <a:buChar char="q"/>
            </a:pPr>
            <a:endParaRPr lang="en-GB" altLang="de-DE" sz="2000" dirty="0" smtClean="0">
              <a:solidFill>
                <a:srgbClr val="2A20EC"/>
              </a:solidFill>
            </a:endParaRPr>
          </a:p>
          <a:p>
            <a:pPr marL="342900" indent="-342900" algn="just" hangingPunct="0">
              <a:lnSpc>
                <a:spcPts val="2475"/>
              </a:lnSpc>
              <a:buClr>
                <a:srgbClr val="FF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GB" altLang="de-DE" sz="2000" dirty="0" smtClean="0">
                <a:solidFill>
                  <a:srgbClr val="2A20EC"/>
                </a:solidFill>
              </a:rPr>
              <a:t>1935 – first theoretical works on SC by Heinz and Frits London </a:t>
            </a:r>
          </a:p>
          <a:p>
            <a:pPr algn="just" hangingPunct="0">
              <a:lnSpc>
                <a:spcPts val="2475"/>
              </a:lnSpc>
              <a:buClr>
                <a:srgbClr val="FF0000"/>
              </a:buClr>
              <a:buSzPct val="100000"/>
            </a:pPr>
            <a:r>
              <a:rPr lang="en-GB" altLang="de-DE" i="1" dirty="0" smtClean="0"/>
              <a:t>(suggest to consider superconductivity as macroscopic quantum effect )</a:t>
            </a:r>
          </a:p>
          <a:p>
            <a:pPr marL="342900" indent="-342900" algn="just" hangingPunct="0">
              <a:lnSpc>
                <a:spcPts val="2475"/>
              </a:lnSpc>
              <a:buClr>
                <a:srgbClr val="FF0000"/>
              </a:buClr>
              <a:buSzPct val="100000"/>
              <a:buFont typeface="Wingdings" panose="05000000000000000000" pitchFamily="2" charset="2"/>
              <a:buChar char="q"/>
            </a:pPr>
            <a:endParaRPr lang="en-GB" altLang="de-DE" sz="2000" dirty="0" smtClean="0">
              <a:solidFill>
                <a:srgbClr val="2A20EC"/>
              </a:solidFill>
            </a:endParaRPr>
          </a:p>
          <a:p>
            <a:pPr marL="342900" indent="-342900" algn="just" hangingPunct="0">
              <a:lnSpc>
                <a:spcPts val="2475"/>
              </a:lnSpc>
              <a:buClr>
                <a:srgbClr val="FF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GB" altLang="de-DE" sz="2000" dirty="0" smtClean="0">
                <a:solidFill>
                  <a:srgbClr val="2A20EC"/>
                </a:solidFill>
              </a:rPr>
              <a:t>1950 Ginsburg and Landau proposed a macroscopic theory for SC</a:t>
            </a:r>
            <a:endParaRPr lang="en-GB" altLang="de-DE" sz="2000" dirty="0">
              <a:solidFill>
                <a:srgbClr val="2A20EC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812" y="5277270"/>
            <a:ext cx="3302862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591105" y="4886985"/>
            <a:ext cx="1636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de-DE" dirty="0" smtClean="0">
                <a:solidFill>
                  <a:srgbClr val="2A20EC"/>
                </a:solidFill>
              </a:rPr>
              <a:t>Meissner effect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2444" y="6531951"/>
            <a:ext cx="1998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de-DE" dirty="0" smtClean="0">
                <a:solidFill>
                  <a:srgbClr val="2A20EC"/>
                </a:solidFill>
              </a:rPr>
              <a:t>Magnetic levitation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292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" y="3717032"/>
            <a:ext cx="6784467" cy="3050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16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1727" y="680648"/>
            <a:ext cx="3024336" cy="414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hangingPunct="0">
              <a:lnSpc>
                <a:spcPts val="2475"/>
              </a:lnSpc>
              <a:buClr>
                <a:srgbClr val="FF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GB" altLang="de-DE" sz="2400" dirty="0" smtClean="0">
                <a:solidFill>
                  <a:srgbClr val="2A20EC"/>
                </a:solidFill>
              </a:rPr>
              <a:t>1957 – BCS - theory</a:t>
            </a:r>
            <a:endParaRPr lang="en-GB" altLang="de-DE" sz="2400" dirty="0">
              <a:solidFill>
                <a:srgbClr val="2A20EC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480" y="1464004"/>
            <a:ext cx="3024336" cy="1723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трелка вправо 6"/>
          <p:cNvSpPr/>
          <p:nvPr/>
        </p:nvSpPr>
        <p:spPr>
          <a:xfrm rot="5400000">
            <a:off x="4121301" y="3235621"/>
            <a:ext cx="780742" cy="410716"/>
          </a:xfrm>
          <a:prstGeom prst="rightArrow">
            <a:avLst/>
          </a:prstGeom>
          <a:solidFill>
            <a:srgbClr val="00B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19075" y="1094672"/>
            <a:ext cx="4280917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lnSpc>
                <a:spcPts val="2475"/>
              </a:lnSpc>
              <a:buClr>
                <a:srgbClr val="FF0000"/>
              </a:buClr>
              <a:buSzPct val="100000"/>
            </a:pPr>
            <a:r>
              <a:rPr lang="en-US" altLang="ru-RU" i="1" dirty="0" smtClean="0"/>
              <a:t>Pairs can drift through the crystal lattice without energy loss on interactions with atoms </a:t>
            </a:r>
            <a:endParaRPr lang="en-US" altLang="ru-RU" sz="2400" i="1" dirty="0">
              <a:solidFill>
                <a:srgbClr val="2A20EC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8150" y="2161100"/>
            <a:ext cx="3024336" cy="734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lnSpc>
                <a:spcPts val="2475"/>
              </a:lnSpc>
              <a:buClr>
                <a:srgbClr val="FF0000"/>
              </a:buClr>
              <a:buSzPct val="100000"/>
            </a:pPr>
            <a:r>
              <a:rPr lang="en-GB" altLang="de-DE" sz="2400" dirty="0">
                <a:solidFill>
                  <a:srgbClr val="2A20EC"/>
                </a:solidFill>
              </a:rPr>
              <a:t> </a:t>
            </a:r>
            <a:r>
              <a:rPr lang="en-GB" altLang="de-DE" sz="2400" dirty="0" smtClean="0">
                <a:solidFill>
                  <a:srgbClr val="2A20EC"/>
                </a:solidFill>
              </a:rPr>
              <a:t>- works only at LOW temperature !</a:t>
            </a:r>
            <a:endParaRPr lang="en-GB" altLang="de-DE" sz="2400" dirty="0">
              <a:solidFill>
                <a:srgbClr val="2A20EC"/>
              </a:solidFill>
            </a:endParaRPr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0" y="0"/>
            <a:ext cx="4241546" cy="46166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006600"/>
                </a:solidFill>
              </a:rPr>
              <a:t>Superconductivity – brief history</a:t>
            </a:r>
            <a:endParaRPr lang="en-US" altLang="ru-RU" sz="2400" dirty="0" smtClean="0">
              <a:solidFill>
                <a:srgbClr val="006600"/>
              </a:solidFill>
              <a:latin typeface="+mn-lt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90"/>
          <a:stretch/>
        </p:blipFill>
        <p:spPr bwMode="auto">
          <a:xfrm>
            <a:off x="6251577" y="0"/>
            <a:ext cx="2892423" cy="126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377231" y="1202394"/>
            <a:ext cx="8747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/>
              <a:t>John Bardeen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251935" y="1202394"/>
            <a:ext cx="9410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/>
              <a:t>Leon N Cooper</a:t>
            </a: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193017" y="1094672"/>
            <a:ext cx="9509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/>
              <a:t>John Robert Schrieffer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9847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17</a:t>
            </a:fld>
            <a:endParaRPr lang="ru-RU"/>
          </a:p>
        </p:txBody>
      </p:sp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0" y="0"/>
            <a:ext cx="5774273" cy="46166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006600"/>
                </a:solidFill>
              </a:rPr>
              <a:t>Superconductivity – Two types of conductors</a:t>
            </a:r>
            <a:endParaRPr lang="en-US" altLang="ru-RU" sz="2400" dirty="0" smtClean="0">
              <a:solidFill>
                <a:srgbClr val="006600"/>
              </a:solidFill>
              <a:latin typeface="+mn-lt"/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47" y="471226"/>
            <a:ext cx="7386713" cy="382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138910"/>
            <a:ext cx="254317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964" y="4138910"/>
            <a:ext cx="23622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3964" y="5803295"/>
            <a:ext cx="4016028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hangingPunct="0">
              <a:lnSpc>
                <a:spcPts val="2475"/>
              </a:lnSpc>
              <a:buClr>
                <a:srgbClr val="FF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GB" altLang="de-DE" sz="1600" dirty="0" smtClean="0">
                <a:solidFill>
                  <a:srgbClr val="2A20EC"/>
                </a:solidFill>
              </a:rPr>
              <a:t>Type-1 superconductor completely expels magnetic field from its interior by acting as a perfect diamagnetic</a:t>
            </a:r>
            <a:endParaRPr lang="en-GB" altLang="de-DE" sz="1600" dirty="0">
              <a:solidFill>
                <a:srgbClr val="2A20EC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93840" y="5812810"/>
            <a:ext cx="4016028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hangingPunct="0">
              <a:lnSpc>
                <a:spcPts val="2475"/>
              </a:lnSpc>
              <a:buClr>
                <a:srgbClr val="FF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GB" altLang="de-DE" sz="1600" dirty="0" smtClean="0">
                <a:solidFill>
                  <a:srgbClr val="2A20EC"/>
                </a:solidFill>
              </a:rPr>
              <a:t>Type-2 superconductor: the magnetic field is confined to filamentary structure</a:t>
            </a:r>
            <a:endParaRPr lang="en-GB" altLang="de-DE" sz="1600" dirty="0">
              <a:solidFill>
                <a:srgbClr val="2A20EC"/>
              </a:solidFill>
            </a:endParaRPr>
          </a:p>
        </p:txBody>
      </p:sp>
      <p:sp>
        <p:nvSpPr>
          <p:cNvPr id="15" name="Прямоугольник 1"/>
          <p:cNvSpPr>
            <a:spLocks noChangeArrowheads="1"/>
          </p:cNvSpPr>
          <p:nvPr/>
        </p:nvSpPr>
        <p:spPr bwMode="auto">
          <a:xfrm>
            <a:off x="483964" y="701334"/>
            <a:ext cx="3682356" cy="341632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ru-RU" sz="2400" dirty="0" smtClean="0">
              <a:solidFill>
                <a:srgbClr val="006600"/>
              </a:solidFill>
            </a:endParaRPr>
          </a:p>
          <a:p>
            <a:pPr eaLnBrk="1" hangingPunct="1"/>
            <a:r>
              <a:rPr lang="en-US" altLang="ru-RU" sz="2400" dirty="0" smtClean="0">
                <a:solidFill>
                  <a:srgbClr val="006600"/>
                </a:solidFill>
              </a:rPr>
              <a:t>more than 20 pure metals</a:t>
            </a:r>
          </a:p>
          <a:p>
            <a:pPr eaLnBrk="1" hangingPunct="1"/>
            <a:r>
              <a:rPr lang="en-US" altLang="ru-RU" sz="2400" dirty="0" smtClean="0">
                <a:solidFill>
                  <a:srgbClr val="2A20EC"/>
                </a:solidFill>
              </a:rPr>
              <a:t>(mercury, lead, titanium)</a:t>
            </a:r>
          </a:p>
          <a:p>
            <a:pPr eaLnBrk="1" hangingPunct="1"/>
            <a:r>
              <a:rPr lang="en-US" altLang="ru-RU" sz="2400" dirty="0" smtClean="0">
                <a:solidFill>
                  <a:srgbClr val="006600"/>
                </a:solidFill>
                <a:latin typeface="+mn-lt"/>
              </a:rPr>
              <a:t>usually they have not good</a:t>
            </a:r>
          </a:p>
          <a:p>
            <a:pPr eaLnBrk="1" hangingPunct="1"/>
            <a:r>
              <a:rPr lang="en-US" altLang="ru-RU" sz="2400" dirty="0" smtClean="0">
                <a:solidFill>
                  <a:srgbClr val="006600"/>
                </a:solidFill>
                <a:latin typeface="+mn-lt"/>
              </a:rPr>
              <a:t>conductivity @ room temperature </a:t>
            </a:r>
          </a:p>
          <a:p>
            <a:pPr eaLnBrk="1" hangingPunct="1"/>
            <a:r>
              <a:rPr lang="en-US" altLang="ru-RU" sz="2400" dirty="0" err="1" smtClean="0">
                <a:solidFill>
                  <a:srgbClr val="FF0000"/>
                </a:solidFill>
                <a:latin typeface="+mn-lt"/>
              </a:rPr>
              <a:t>B</a:t>
            </a:r>
            <a:r>
              <a:rPr lang="en-US" altLang="ru-RU" dirty="0" err="1" smtClean="0">
                <a:solidFill>
                  <a:srgbClr val="FF0000"/>
                </a:solidFill>
                <a:latin typeface="+mn-lt"/>
              </a:rPr>
              <a:t>c</a:t>
            </a:r>
            <a:r>
              <a:rPr lang="en-US" altLang="ru-RU" sz="2400" dirty="0" smtClean="0">
                <a:solidFill>
                  <a:srgbClr val="FF0000"/>
                </a:solidFill>
                <a:latin typeface="+mn-lt"/>
              </a:rPr>
              <a:t> ~ 10^-3 – 10^-2 T</a:t>
            </a:r>
          </a:p>
          <a:p>
            <a:pPr eaLnBrk="1" hangingPunct="1"/>
            <a:r>
              <a:rPr lang="en-US" altLang="ru-RU" sz="2400" dirty="0" smtClean="0">
                <a:solidFill>
                  <a:srgbClr val="FF0000"/>
                </a:solidFill>
                <a:latin typeface="+mn-lt"/>
              </a:rPr>
              <a:t>not useful for </a:t>
            </a:r>
            <a:r>
              <a:rPr lang="en-US" altLang="ru-RU" sz="2400" dirty="0" err="1" smtClean="0">
                <a:solidFill>
                  <a:srgbClr val="FF0000"/>
                </a:solidFill>
                <a:latin typeface="+mn-lt"/>
              </a:rPr>
              <a:t>sc</a:t>
            </a:r>
            <a:r>
              <a:rPr lang="en-US" altLang="ru-RU" sz="2400" dirty="0" smtClean="0">
                <a:solidFill>
                  <a:srgbClr val="FF0000"/>
                </a:solidFill>
                <a:latin typeface="+mn-lt"/>
              </a:rPr>
              <a:t>-magnets</a:t>
            </a:r>
          </a:p>
          <a:p>
            <a:pPr eaLnBrk="1" hangingPunct="1"/>
            <a:endParaRPr lang="en-US" altLang="ru-RU" sz="2400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6" name="Прямоугольник 1"/>
          <p:cNvSpPr>
            <a:spLocks noChangeArrowheads="1"/>
          </p:cNvSpPr>
          <p:nvPr/>
        </p:nvSpPr>
        <p:spPr bwMode="auto">
          <a:xfrm>
            <a:off x="4366654" y="715967"/>
            <a:ext cx="3740820" cy="341632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ru-RU" sz="2400" dirty="0" smtClean="0">
              <a:solidFill>
                <a:srgbClr val="006600"/>
              </a:solidFill>
            </a:endParaRPr>
          </a:p>
          <a:p>
            <a:pPr eaLnBrk="1" hangingPunct="1"/>
            <a:r>
              <a:rPr lang="en-US" altLang="ru-RU" sz="2400" dirty="0" smtClean="0">
                <a:solidFill>
                  <a:srgbClr val="006600"/>
                </a:solidFill>
              </a:rPr>
              <a:t>several hundreds materials:</a:t>
            </a:r>
          </a:p>
          <a:p>
            <a:pPr eaLnBrk="1" hangingPunct="1"/>
            <a:r>
              <a:rPr lang="en-US" altLang="ru-RU" sz="2400" dirty="0" smtClean="0">
                <a:solidFill>
                  <a:srgbClr val="2A20EC"/>
                </a:solidFill>
              </a:rPr>
              <a:t>(alloys, intermetallic, ceramic)</a:t>
            </a:r>
          </a:p>
          <a:p>
            <a:pPr eaLnBrk="1" hangingPunct="1"/>
            <a:r>
              <a:rPr lang="en-US" altLang="ru-RU" sz="2400" dirty="0" err="1">
                <a:solidFill>
                  <a:srgbClr val="FF0000"/>
                </a:solidFill>
              </a:rPr>
              <a:t>B</a:t>
            </a:r>
            <a:r>
              <a:rPr lang="en-US" altLang="ru-RU" dirty="0" err="1">
                <a:solidFill>
                  <a:srgbClr val="FF0000"/>
                </a:solidFill>
              </a:rPr>
              <a:t>c</a:t>
            </a:r>
            <a:r>
              <a:rPr lang="en-US" altLang="ru-RU" sz="2400" dirty="0">
                <a:solidFill>
                  <a:srgbClr val="FF0000"/>
                </a:solidFill>
              </a:rPr>
              <a:t> ~ </a:t>
            </a:r>
            <a:r>
              <a:rPr lang="en-US" altLang="ru-RU" sz="2400" dirty="0" smtClean="0">
                <a:solidFill>
                  <a:srgbClr val="FF0000"/>
                </a:solidFill>
              </a:rPr>
              <a:t>10 </a:t>
            </a:r>
            <a:r>
              <a:rPr lang="en-US" altLang="ru-RU" sz="2400" dirty="0">
                <a:solidFill>
                  <a:srgbClr val="FF0000"/>
                </a:solidFill>
              </a:rPr>
              <a:t>– </a:t>
            </a:r>
            <a:r>
              <a:rPr lang="en-US" altLang="ru-RU" sz="2400" dirty="0" smtClean="0">
                <a:solidFill>
                  <a:srgbClr val="FF0000"/>
                </a:solidFill>
              </a:rPr>
              <a:t>10^2 </a:t>
            </a:r>
            <a:r>
              <a:rPr lang="en-US" altLang="ru-RU" sz="2400" dirty="0">
                <a:solidFill>
                  <a:srgbClr val="FF0000"/>
                </a:solidFill>
              </a:rPr>
              <a:t>T</a:t>
            </a:r>
            <a:endParaRPr lang="en-US" altLang="ru-RU" sz="2400" dirty="0">
              <a:solidFill>
                <a:srgbClr val="2A20EC"/>
              </a:solidFill>
            </a:endParaRPr>
          </a:p>
          <a:p>
            <a:pPr eaLnBrk="1" hangingPunct="1"/>
            <a:endParaRPr lang="en-US" altLang="ru-RU" sz="2400" dirty="0" smtClean="0">
              <a:solidFill>
                <a:srgbClr val="2A20EC"/>
              </a:solidFill>
            </a:endParaRPr>
          </a:p>
          <a:p>
            <a:pPr eaLnBrk="1" hangingPunct="1"/>
            <a:r>
              <a:rPr lang="en-US" altLang="ru-RU" sz="2400" dirty="0" err="1" smtClean="0">
                <a:solidFill>
                  <a:srgbClr val="2A20EC"/>
                </a:solidFill>
              </a:rPr>
              <a:t>NbTi</a:t>
            </a:r>
            <a:r>
              <a:rPr lang="en-US" altLang="ru-RU" sz="2400" dirty="0" smtClean="0">
                <a:solidFill>
                  <a:srgbClr val="2A20EC"/>
                </a:solidFill>
              </a:rPr>
              <a:t>      Tc=9.8 K      </a:t>
            </a:r>
            <a:r>
              <a:rPr lang="en-US" altLang="ru-RU" sz="2400" dirty="0" err="1" smtClean="0">
                <a:solidFill>
                  <a:srgbClr val="2A20EC"/>
                </a:solidFill>
              </a:rPr>
              <a:t>Bc</a:t>
            </a:r>
            <a:r>
              <a:rPr lang="en-US" altLang="ru-RU" sz="2400" dirty="0" smtClean="0">
                <a:solidFill>
                  <a:srgbClr val="2A20EC"/>
                </a:solidFill>
              </a:rPr>
              <a:t>=10 T</a:t>
            </a:r>
          </a:p>
          <a:p>
            <a:pPr eaLnBrk="1" hangingPunct="1"/>
            <a:r>
              <a:rPr lang="en-US" altLang="ru-RU" sz="2400" dirty="0" smtClean="0">
                <a:solidFill>
                  <a:srgbClr val="2A20EC"/>
                </a:solidFill>
              </a:rPr>
              <a:t>Nb</a:t>
            </a:r>
            <a:r>
              <a:rPr lang="en-US" altLang="ru-RU" sz="1600" dirty="0" smtClean="0">
                <a:solidFill>
                  <a:srgbClr val="2A20EC"/>
                </a:solidFill>
              </a:rPr>
              <a:t>3</a:t>
            </a:r>
            <a:r>
              <a:rPr lang="en-US" altLang="ru-RU" sz="2400" dirty="0" smtClean="0">
                <a:solidFill>
                  <a:srgbClr val="2A20EC"/>
                </a:solidFill>
              </a:rPr>
              <a:t>Sn    Tc=18 K       </a:t>
            </a:r>
            <a:r>
              <a:rPr lang="en-US" altLang="ru-RU" sz="2400" dirty="0" err="1" smtClean="0">
                <a:solidFill>
                  <a:srgbClr val="2A20EC"/>
                </a:solidFill>
              </a:rPr>
              <a:t>Bc</a:t>
            </a:r>
            <a:r>
              <a:rPr lang="en-US" altLang="ru-RU" sz="2400" dirty="0" smtClean="0">
                <a:solidFill>
                  <a:srgbClr val="2A20EC"/>
                </a:solidFill>
              </a:rPr>
              <a:t>=25</a:t>
            </a:r>
          </a:p>
          <a:p>
            <a:pPr eaLnBrk="1" hangingPunct="1"/>
            <a:r>
              <a:rPr lang="en-US" altLang="ru-RU" sz="2400" dirty="0" smtClean="0">
                <a:solidFill>
                  <a:srgbClr val="FF0000"/>
                </a:solidFill>
              </a:rPr>
              <a:t>OK for </a:t>
            </a:r>
            <a:r>
              <a:rPr lang="en-US" altLang="ru-RU" sz="2400" dirty="0" err="1" smtClean="0">
                <a:solidFill>
                  <a:srgbClr val="FF0000"/>
                </a:solidFill>
              </a:rPr>
              <a:t>sc</a:t>
            </a:r>
            <a:r>
              <a:rPr lang="en-US" altLang="ru-RU" sz="2400" dirty="0" smtClean="0">
                <a:solidFill>
                  <a:srgbClr val="FF0000"/>
                </a:solidFill>
              </a:rPr>
              <a:t>-magnets</a:t>
            </a:r>
            <a:r>
              <a:rPr lang="en-US" altLang="ru-RU" sz="2400" dirty="0" smtClean="0">
                <a:solidFill>
                  <a:srgbClr val="2A20EC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43051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18</a:t>
            </a:fld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07" y="1268760"/>
            <a:ext cx="3505200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0" y="0"/>
            <a:ext cx="4148893" cy="46166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006600"/>
                </a:solidFill>
              </a:rPr>
              <a:t>Superconductivity - Critical field</a:t>
            </a:r>
            <a:endParaRPr lang="en-US" altLang="ru-RU" sz="2400" dirty="0" smtClean="0">
              <a:solidFill>
                <a:srgbClr val="006600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66738" y="620688"/>
            <a:ext cx="11881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de-DE" sz="2800" b="1" dirty="0">
                <a:solidFill>
                  <a:srgbClr val="2A20EC"/>
                </a:solidFill>
              </a:rPr>
              <a:t>Type-1</a:t>
            </a:r>
            <a:endParaRPr lang="ru-RU" sz="2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36264" y="630503"/>
            <a:ext cx="11881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de-DE" sz="2800" b="1" dirty="0" smtClean="0">
                <a:solidFill>
                  <a:srgbClr val="2A20EC"/>
                </a:solidFill>
              </a:rPr>
              <a:t>Type-2</a:t>
            </a:r>
            <a:endParaRPr lang="ru-RU" sz="2800" b="1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738" y="1916832"/>
            <a:ext cx="161925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053" y="1294787"/>
            <a:ext cx="5289071" cy="515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92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19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61665"/>
            <a:ext cx="9144000" cy="569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0" y="0"/>
            <a:ext cx="4532395" cy="46166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006600"/>
                </a:solidFill>
              </a:rPr>
              <a:t>Superconductivity – critical surface</a:t>
            </a:r>
            <a:endParaRPr lang="en-US" altLang="ru-RU" sz="2400" dirty="0" smtClean="0">
              <a:solidFill>
                <a:srgbClr val="006600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64" y="6462628"/>
            <a:ext cx="2504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Martin Wilson lecture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170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2</a:t>
            </a:fld>
            <a:endParaRPr lang="ru-RU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821" y="620688"/>
            <a:ext cx="4075346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2880320" cy="358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99950" y="4365104"/>
            <a:ext cx="2880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2A20EC"/>
                </a:solidFill>
              </a:rPr>
              <a:t>Dr. Martin N. Wilson</a:t>
            </a:r>
            <a:endParaRPr lang="ru-RU" sz="2400" dirty="0">
              <a:solidFill>
                <a:srgbClr val="2A20EC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3501008"/>
            <a:ext cx="2880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2A20EC"/>
                </a:solidFill>
              </a:rPr>
              <a:t>Dr. Hamlet Khodzhibagiyan</a:t>
            </a:r>
            <a:endParaRPr lang="ru-RU" sz="2400" dirty="0">
              <a:solidFill>
                <a:srgbClr val="2A20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29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20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1081088"/>
            <a:ext cx="6877050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0" y="0"/>
            <a:ext cx="5192383" cy="46166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006600"/>
                </a:solidFill>
              </a:rPr>
              <a:t>Superconductivity – critical line for 4.2 K</a:t>
            </a:r>
            <a:endParaRPr lang="en-US" altLang="ru-RU" sz="2400" dirty="0" smtClean="0">
              <a:solidFill>
                <a:srgbClr val="0066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629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21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471062"/>
            <a:ext cx="820891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High-temperature superconductors</a:t>
            </a:r>
            <a:r>
              <a:rPr lang="en-US" sz="1600" dirty="0"/>
              <a:t> (abbreviated </a:t>
            </a:r>
            <a:r>
              <a:rPr lang="en-US" sz="1600" b="1" dirty="0"/>
              <a:t>high-</a:t>
            </a:r>
            <a:r>
              <a:rPr lang="en-US" sz="1600" b="1" i="1" dirty="0"/>
              <a:t>T</a:t>
            </a:r>
            <a:r>
              <a:rPr lang="en-US" sz="1600" b="1" baseline="-25000" dirty="0"/>
              <a:t>c</a:t>
            </a:r>
            <a:r>
              <a:rPr lang="en-US" sz="1600" dirty="0"/>
              <a:t> or </a:t>
            </a:r>
            <a:r>
              <a:rPr lang="en-US" sz="1600" b="1" dirty="0"/>
              <a:t>HTS</a:t>
            </a:r>
            <a:r>
              <a:rPr lang="en-US" sz="1600" dirty="0"/>
              <a:t>) are materials that behave as </a:t>
            </a:r>
            <a:r>
              <a:rPr lang="en-US" sz="1600" dirty="0">
                <a:hlinkClick r:id="rId2" tooltip="Superconductor"/>
              </a:rPr>
              <a:t>superconductors</a:t>
            </a:r>
            <a:r>
              <a:rPr lang="en-US" sz="1600" dirty="0"/>
              <a:t> at unusually </a:t>
            </a:r>
            <a:r>
              <a:rPr lang="en-US" sz="1600" i="1" dirty="0">
                <a:solidFill>
                  <a:srgbClr val="FF0000"/>
                </a:solidFill>
              </a:rPr>
              <a:t>high </a:t>
            </a:r>
            <a:r>
              <a:rPr lang="en-US" sz="1600" i="1" dirty="0" smtClean="0">
                <a:solidFill>
                  <a:srgbClr val="FF0000"/>
                </a:solidFill>
              </a:rPr>
              <a:t>temperatures</a:t>
            </a:r>
            <a:r>
              <a:rPr lang="en-US" sz="1600" dirty="0" smtClean="0"/>
              <a:t>.</a:t>
            </a:r>
          </a:p>
          <a:p>
            <a:endParaRPr lang="en-US" sz="1600" dirty="0"/>
          </a:p>
          <a:p>
            <a:r>
              <a:rPr lang="en-US" sz="1600" dirty="0" smtClean="0"/>
              <a:t>The </a:t>
            </a:r>
            <a:r>
              <a:rPr lang="en-US" sz="1600" dirty="0"/>
              <a:t>first high-</a:t>
            </a:r>
            <a:r>
              <a:rPr lang="en-US" sz="1600" i="1" dirty="0"/>
              <a:t>T</a:t>
            </a:r>
            <a:r>
              <a:rPr lang="en-US" sz="1600" baseline="-25000" dirty="0"/>
              <a:t>c</a:t>
            </a:r>
            <a:r>
              <a:rPr lang="en-US" sz="1600" dirty="0"/>
              <a:t> superconductor was discovered in </a:t>
            </a:r>
            <a:r>
              <a:rPr lang="en-US" sz="2800" dirty="0"/>
              <a:t>1986</a:t>
            </a:r>
            <a:r>
              <a:rPr lang="en-US" sz="1600" dirty="0"/>
              <a:t> by IBM researchers </a:t>
            </a:r>
            <a:r>
              <a:rPr lang="en-US" sz="1600" dirty="0">
                <a:hlinkClick r:id="rId3" tooltip="Johannes Georg Bednorz"/>
              </a:rPr>
              <a:t>Georg Bednorz</a:t>
            </a:r>
            <a:r>
              <a:rPr lang="en-US" sz="1600" dirty="0"/>
              <a:t> and </a:t>
            </a:r>
            <a:r>
              <a:rPr lang="en-US" sz="1600" dirty="0">
                <a:hlinkClick r:id="rId4" tooltip="Karl Alexander Müller"/>
              </a:rPr>
              <a:t>K. Alex Müller</a:t>
            </a:r>
            <a:r>
              <a:rPr lang="en-US" sz="1600" dirty="0" smtClean="0"/>
              <a:t>,</a:t>
            </a:r>
            <a:r>
              <a:rPr lang="en-US" sz="1600" dirty="0"/>
              <a:t> who were awarded the 1987 </a:t>
            </a:r>
            <a:r>
              <a:rPr lang="en-US" sz="1600" dirty="0">
                <a:hlinkClick r:id="rId5" tooltip="Nobel Prize in Physics"/>
              </a:rPr>
              <a:t>Nobel Prize in Physics</a:t>
            </a:r>
            <a:r>
              <a:rPr lang="en-US" sz="1600" dirty="0"/>
              <a:t> 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0" y="0"/>
            <a:ext cx="7144456" cy="46166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006600"/>
                </a:solidFill>
              </a:rPr>
              <a:t>Superconductivity – </a:t>
            </a:r>
            <a:r>
              <a:rPr lang="en-US" altLang="ru-RU" sz="2400" dirty="0" smtClean="0">
                <a:solidFill>
                  <a:srgbClr val="FF0000"/>
                </a:solidFill>
              </a:rPr>
              <a:t>high temperature superconductors</a:t>
            </a:r>
            <a:r>
              <a:rPr lang="en-US" altLang="ru-RU" sz="2400" dirty="0" smtClean="0">
                <a:solidFill>
                  <a:srgbClr val="006600"/>
                </a:solidFill>
              </a:rPr>
              <a:t> </a:t>
            </a:r>
            <a:endParaRPr lang="en-US" altLang="ru-RU" sz="2400" dirty="0" smtClean="0">
              <a:solidFill>
                <a:srgbClr val="006600"/>
              </a:solidFill>
              <a:latin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618" y="2155346"/>
            <a:ext cx="3495675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0756" y="1979167"/>
            <a:ext cx="44644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Whereas "ordinary" or metallic superconductors usually have transition temperatures (temperatures below which they are superconductive) below 30 K (−243.2 °C) and must be cooled using </a:t>
            </a:r>
            <a:r>
              <a:rPr lang="en-US" sz="1600" dirty="0">
                <a:hlinkClick r:id="rId7" tooltip="Liquid helium"/>
              </a:rPr>
              <a:t>liquid helium</a:t>
            </a:r>
            <a:r>
              <a:rPr lang="en-US" sz="1600" dirty="0"/>
              <a:t> in order to achieve superconductivity, HTS have been observed with transition temperatures as high as 138 K (−135 °C), and can be cooled to superconductivity using </a:t>
            </a:r>
            <a:r>
              <a:rPr lang="en-US" sz="1600" dirty="0">
                <a:hlinkClick r:id="rId8" tooltip="Liquid nitrogen"/>
              </a:rPr>
              <a:t>liquid nitrogen</a:t>
            </a:r>
            <a:r>
              <a:rPr lang="en-US" sz="1600" dirty="0"/>
              <a:t>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49" y="3955995"/>
            <a:ext cx="1777760" cy="272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080" y="3939368"/>
            <a:ext cx="1777760" cy="272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7584" y="5319648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LHe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43908" y="5332592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2A20EC"/>
                </a:solidFill>
              </a:rPr>
              <a:t>LNi</a:t>
            </a:r>
            <a:endParaRPr lang="ru-RU" sz="3600" b="1" dirty="0">
              <a:solidFill>
                <a:srgbClr val="2A20EC"/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2218409" y="5332592"/>
            <a:ext cx="1201463" cy="6333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73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22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44429" y="548680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/>
              <a:t>certain</a:t>
            </a:r>
            <a:r>
              <a:rPr lang="de-DE" dirty="0"/>
              <a:t> </a:t>
            </a:r>
            <a:r>
              <a:rPr lang="de-DE" dirty="0" err="1"/>
              <a:t>compounds</a:t>
            </a:r>
            <a:r>
              <a:rPr lang="de-DE" dirty="0"/>
              <a:t> of </a:t>
            </a:r>
            <a:r>
              <a:rPr lang="de-DE" dirty="0" err="1"/>
              <a:t>copper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oxygen</a:t>
            </a:r>
            <a:r>
              <a:rPr lang="de-DE" dirty="0"/>
              <a:t> (so-</a:t>
            </a:r>
            <a:r>
              <a:rPr lang="de-DE" dirty="0" err="1"/>
              <a:t>called</a:t>
            </a:r>
            <a:r>
              <a:rPr lang="de-DE" dirty="0"/>
              <a:t> "</a:t>
            </a:r>
            <a:r>
              <a:rPr lang="de-DE" dirty="0" err="1">
                <a:hlinkClick r:id="rId2" tooltip="Cuprate superconductor"/>
              </a:rPr>
              <a:t>cuprates</a:t>
            </a:r>
            <a:r>
              <a:rPr lang="de-DE" dirty="0"/>
              <a:t>") </a:t>
            </a:r>
            <a:r>
              <a:rPr lang="de-DE" dirty="0" err="1"/>
              <a:t>were</a:t>
            </a:r>
            <a:r>
              <a:rPr lang="de-DE" dirty="0"/>
              <a:t> </a:t>
            </a:r>
            <a:r>
              <a:rPr lang="de-DE" dirty="0" err="1"/>
              <a:t>known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HTS </a:t>
            </a:r>
            <a:r>
              <a:rPr lang="de-DE" dirty="0" err="1"/>
              <a:t>properties</a:t>
            </a:r>
            <a:r>
              <a:rPr lang="de-DE" dirty="0"/>
              <a:t>,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term</a:t>
            </a:r>
            <a:r>
              <a:rPr lang="de-DE" dirty="0"/>
              <a:t> high-</a:t>
            </a:r>
            <a:r>
              <a:rPr lang="de-DE" dirty="0" err="1"/>
              <a:t>temperature</a:t>
            </a:r>
            <a:r>
              <a:rPr lang="de-DE" dirty="0"/>
              <a:t> </a:t>
            </a:r>
            <a:r>
              <a:rPr lang="de-DE" dirty="0" err="1"/>
              <a:t>superconductor</a:t>
            </a:r>
            <a:r>
              <a:rPr lang="de-DE" dirty="0"/>
              <a:t> was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interchangeably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cuprate</a:t>
            </a:r>
            <a:r>
              <a:rPr lang="de-DE" dirty="0"/>
              <a:t> </a:t>
            </a:r>
            <a:r>
              <a:rPr lang="de-DE" dirty="0" err="1"/>
              <a:t>superconductor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compounds</a:t>
            </a:r>
            <a:r>
              <a:rPr lang="de-DE" dirty="0"/>
              <a:t> such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bismuth</a:t>
            </a:r>
            <a:r>
              <a:rPr lang="de-DE" dirty="0"/>
              <a:t> </a:t>
            </a:r>
            <a:r>
              <a:rPr lang="de-DE" dirty="0" err="1"/>
              <a:t>strontium</a:t>
            </a:r>
            <a:r>
              <a:rPr lang="de-DE" dirty="0"/>
              <a:t> </a:t>
            </a:r>
            <a:r>
              <a:rPr lang="de-DE" dirty="0" err="1"/>
              <a:t>calcium</a:t>
            </a:r>
            <a:r>
              <a:rPr lang="de-DE" dirty="0"/>
              <a:t> </a:t>
            </a:r>
            <a:r>
              <a:rPr lang="de-DE" dirty="0" err="1"/>
              <a:t>copper</a:t>
            </a:r>
            <a:r>
              <a:rPr lang="de-DE" dirty="0"/>
              <a:t> </a:t>
            </a:r>
            <a:r>
              <a:rPr lang="de-DE" dirty="0" err="1"/>
              <a:t>oxide</a:t>
            </a:r>
            <a:r>
              <a:rPr lang="de-DE" dirty="0"/>
              <a:t> (</a:t>
            </a:r>
            <a:r>
              <a:rPr lang="de-DE" dirty="0">
                <a:hlinkClick r:id="rId3" tooltip="BSCCO"/>
              </a:rPr>
              <a:t>BSCCO</a:t>
            </a:r>
            <a:r>
              <a:rPr lang="de-DE" dirty="0"/>
              <a:t>)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yttrium</a:t>
            </a:r>
            <a:r>
              <a:rPr lang="de-DE" dirty="0"/>
              <a:t> </a:t>
            </a:r>
            <a:r>
              <a:rPr lang="de-DE" dirty="0" err="1"/>
              <a:t>barium</a:t>
            </a:r>
            <a:r>
              <a:rPr lang="de-DE" dirty="0"/>
              <a:t> </a:t>
            </a:r>
            <a:r>
              <a:rPr lang="de-DE" dirty="0" err="1"/>
              <a:t>copper</a:t>
            </a:r>
            <a:r>
              <a:rPr lang="de-DE" dirty="0"/>
              <a:t> </a:t>
            </a:r>
            <a:r>
              <a:rPr lang="de-DE" dirty="0" err="1"/>
              <a:t>oxide</a:t>
            </a:r>
            <a:r>
              <a:rPr lang="de-DE" dirty="0"/>
              <a:t> (</a:t>
            </a:r>
            <a:r>
              <a:rPr lang="de-DE" dirty="0">
                <a:hlinkClick r:id="rId4" tooltip="YBCO"/>
              </a:rPr>
              <a:t>YBCO</a:t>
            </a:r>
            <a:r>
              <a:rPr lang="de-DE" dirty="0"/>
              <a:t>). 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2441" y="4797152"/>
            <a:ext cx="71311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Yttrium barium copper oxide</a:t>
            </a:r>
            <a:r>
              <a:rPr lang="en-US" dirty="0"/>
              <a:t> (</a:t>
            </a:r>
            <a:r>
              <a:rPr lang="en-US" b="1" dirty="0"/>
              <a:t>YBCO</a:t>
            </a:r>
            <a:r>
              <a:rPr lang="en-US" dirty="0"/>
              <a:t>) is a family of </a:t>
            </a:r>
            <a:r>
              <a:rPr lang="en-US" dirty="0">
                <a:hlinkClick r:id="rId5" tooltip="Crystal"/>
              </a:rPr>
              <a:t>crystalline</a:t>
            </a:r>
            <a:r>
              <a:rPr lang="en-US" dirty="0"/>
              <a:t> </a:t>
            </a:r>
            <a:r>
              <a:rPr lang="en-US" dirty="0">
                <a:hlinkClick r:id="rId6" tooltip="Chemical compound"/>
              </a:rPr>
              <a:t>chemical </a:t>
            </a:r>
            <a:r>
              <a:rPr lang="en-US" dirty="0" smtClean="0">
                <a:hlinkClick r:id="rId6" tooltip="Chemical compound"/>
              </a:rPr>
              <a:t>compounds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Many </a:t>
            </a:r>
            <a:r>
              <a:rPr lang="en-US" dirty="0"/>
              <a:t>YBCO compounds have the general formula </a:t>
            </a:r>
            <a:r>
              <a:rPr lang="en-US" dirty="0">
                <a:hlinkClick r:id="rId7" tooltip="Yttrium"/>
              </a:rPr>
              <a:t>Y</a:t>
            </a:r>
            <a:r>
              <a:rPr lang="en-US" dirty="0">
                <a:hlinkClick r:id="rId8" tooltip="Barium"/>
              </a:rPr>
              <a:t>Ba</a:t>
            </a:r>
            <a:r>
              <a:rPr lang="en-US" baseline="-25000" dirty="0"/>
              <a:t>2</a:t>
            </a:r>
            <a:r>
              <a:rPr lang="en-US" dirty="0">
                <a:hlinkClick r:id="rId9" tooltip="Copper"/>
              </a:rPr>
              <a:t>Cu</a:t>
            </a:r>
            <a:r>
              <a:rPr lang="en-US" baseline="-25000" dirty="0"/>
              <a:t>3</a:t>
            </a:r>
            <a:r>
              <a:rPr lang="en-US" dirty="0">
                <a:hlinkClick r:id="rId10" tooltip="Oxygen"/>
              </a:rPr>
              <a:t>O</a:t>
            </a:r>
            <a:r>
              <a:rPr lang="en-US" baseline="-25000" dirty="0"/>
              <a:t>7−</a:t>
            </a:r>
            <a:r>
              <a:rPr lang="en-US" i="1" baseline="-25000" dirty="0"/>
              <a:t>x</a:t>
            </a:r>
            <a:r>
              <a:rPr lang="en-US" dirty="0"/>
              <a:t> (also known as Y123), although materials with other Y:Ba:Cu ratios exist, such as </a:t>
            </a:r>
            <a:r>
              <a:rPr lang="en-US" dirty="0">
                <a:hlinkClick r:id="rId7" tooltip="Yttrium"/>
              </a:rPr>
              <a:t>Y</a:t>
            </a:r>
            <a:r>
              <a:rPr lang="en-US" dirty="0">
                <a:hlinkClick r:id="rId8" tooltip="Barium"/>
              </a:rPr>
              <a:t>Ba</a:t>
            </a:r>
            <a:r>
              <a:rPr lang="en-US" baseline="-25000" dirty="0"/>
              <a:t>2</a:t>
            </a:r>
            <a:r>
              <a:rPr lang="en-US" dirty="0">
                <a:hlinkClick r:id="rId9" tooltip="Copper"/>
              </a:rPr>
              <a:t>Cu</a:t>
            </a:r>
            <a:r>
              <a:rPr lang="en-US" baseline="-25000" dirty="0"/>
              <a:t>4</a:t>
            </a:r>
            <a:r>
              <a:rPr lang="en-US" dirty="0">
                <a:hlinkClick r:id="rId10" tooltip="Oxygen"/>
              </a:rPr>
              <a:t>O</a:t>
            </a:r>
            <a:r>
              <a:rPr lang="en-US" baseline="-25000" dirty="0"/>
              <a:t>y</a:t>
            </a:r>
            <a:r>
              <a:rPr lang="en-US" dirty="0"/>
              <a:t> (Y124) or </a:t>
            </a:r>
            <a:r>
              <a:rPr lang="en-US" dirty="0">
                <a:hlinkClick r:id="rId7" tooltip="Yttrium"/>
              </a:rPr>
              <a:t>Y</a:t>
            </a:r>
            <a:r>
              <a:rPr lang="en-US" baseline="-25000" dirty="0"/>
              <a:t>2</a:t>
            </a:r>
            <a:r>
              <a:rPr lang="en-US" dirty="0">
                <a:hlinkClick r:id="rId8" tooltip="Barium"/>
              </a:rPr>
              <a:t>Ba</a:t>
            </a:r>
            <a:r>
              <a:rPr lang="en-US" baseline="-25000" dirty="0"/>
              <a:t>4</a:t>
            </a:r>
            <a:r>
              <a:rPr lang="en-US" dirty="0">
                <a:hlinkClick r:id="rId9" tooltip="Copper"/>
              </a:rPr>
              <a:t>Cu</a:t>
            </a:r>
            <a:r>
              <a:rPr lang="en-US" baseline="-25000" dirty="0"/>
              <a:t>7</a:t>
            </a:r>
            <a:r>
              <a:rPr lang="en-US" dirty="0">
                <a:hlinkClick r:id="rId10" tooltip="Oxygen"/>
              </a:rPr>
              <a:t>O</a:t>
            </a:r>
            <a:r>
              <a:rPr lang="en-US" baseline="-25000" dirty="0"/>
              <a:t>y</a:t>
            </a:r>
            <a:r>
              <a:rPr lang="en-US" dirty="0"/>
              <a:t> (Y247). 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92" y="1916832"/>
            <a:ext cx="8100392" cy="261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1"/>
          <p:cNvSpPr>
            <a:spLocks noChangeArrowheads="1"/>
          </p:cNvSpPr>
          <p:nvPr/>
        </p:nvSpPr>
        <p:spPr bwMode="auto">
          <a:xfrm>
            <a:off x="0" y="0"/>
            <a:ext cx="7144456" cy="46166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006600"/>
                </a:solidFill>
              </a:rPr>
              <a:t>Superconductivity – </a:t>
            </a:r>
            <a:r>
              <a:rPr lang="en-US" altLang="ru-RU" sz="2400" dirty="0" smtClean="0">
                <a:solidFill>
                  <a:srgbClr val="FF0000"/>
                </a:solidFill>
              </a:rPr>
              <a:t>high temperature superconductors</a:t>
            </a:r>
            <a:r>
              <a:rPr lang="en-US" altLang="ru-RU" sz="2400" dirty="0" smtClean="0">
                <a:solidFill>
                  <a:srgbClr val="006600"/>
                </a:solidFill>
              </a:rPr>
              <a:t> </a:t>
            </a:r>
            <a:endParaRPr lang="en-US" altLang="ru-RU" sz="2400" dirty="0" smtClean="0">
              <a:solidFill>
                <a:srgbClr val="0066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381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23</a:t>
            </a:fld>
            <a:endParaRPr lang="ru-RU"/>
          </a:p>
        </p:txBody>
      </p:sp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0" y="0"/>
            <a:ext cx="5774273" cy="46166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006600"/>
                </a:solidFill>
              </a:rPr>
              <a:t>Superconductivity – Two types of conductors</a:t>
            </a:r>
            <a:endParaRPr lang="en-US" altLang="ru-RU" sz="2400" dirty="0" smtClean="0">
              <a:solidFill>
                <a:srgbClr val="006600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7704" y="6237312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2A20EC"/>
                </a:solidFill>
              </a:rPr>
              <a:t>chart is not completed…</a:t>
            </a:r>
            <a:endParaRPr lang="ru-RU" sz="2400" dirty="0">
              <a:solidFill>
                <a:srgbClr val="2A20EC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50430"/>
            <a:ext cx="75152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80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24</a:t>
            </a:fld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878"/>
            <a:ext cx="9136921" cy="5739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664" y="6462628"/>
            <a:ext cx="2504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Martin Wilson lecture</a:t>
            </a:r>
            <a:endParaRPr lang="ru-RU" dirty="0"/>
          </a:p>
        </p:txBody>
      </p:sp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0" y="0"/>
            <a:ext cx="7233134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002060"/>
                </a:solidFill>
              </a:rPr>
              <a:t>Magnetic field: ways to create and form them – </a:t>
            </a:r>
            <a:r>
              <a:rPr lang="en-US" altLang="ru-RU" sz="2400" dirty="0" smtClean="0">
                <a:solidFill>
                  <a:srgbClr val="FF0000"/>
                </a:solidFill>
              </a:rPr>
              <a:t>(1) - iron</a:t>
            </a:r>
            <a:endParaRPr lang="en-US" altLang="ru-RU" sz="2400" dirty="0" smtClean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0953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25</a:t>
            </a:fld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7" y="620688"/>
            <a:ext cx="9081653" cy="5800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0" y="0"/>
            <a:ext cx="7919347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002060"/>
                </a:solidFill>
              </a:rPr>
              <a:t>Magnetic field: ways to create and form them – </a:t>
            </a:r>
            <a:r>
              <a:rPr lang="en-US" altLang="ru-RU" sz="2400" dirty="0" smtClean="0">
                <a:solidFill>
                  <a:srgbClr val="FF0000"/>
                </a:solidFill>
              </a:rPr>
              <a:t>(2) - solenoids</a:t>
            </a:r>
            <a:endParaRPr lang="en-US" altLang="ru-RU" sz="2400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64" y="6462628"/>
            <a:ext cx="2504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Martin Wilson lecture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976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26</a:t>
            </a:fld>
            <a:endParaRPr lang="ru-RU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15" y="36054"/>
            <a:ext cx="4862743" cy="3135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1663"/>
            <a:ext cx="5724128" cy="368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0" y="0"/>
            <a:ext cx="4256293" cy="30469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002060"/>
                </a:solidFill>
              </a:rPr>
              <a:t>Magnetic field: </a:t>
            </a:r>
          </a:p>
          <a:p>
            <a:pPr eaLnBrk="1" hangingPunct="1"/>
            <a:endParaRPr lang="en-US" altLang="ru-RU" sz="2400" dirty="0">
              <a:solidFill>
                <a:srgbClr val="002060"/>
              </a:solidFill>
            </a:endParaRPr>
          </a:p>
          <a:p>
            <a:pPr eaLnBrk="1" hangingPunct="1"/>
            <a:r>
              <a:rPr lang="en-US" altLang="ru-RU" sz="2400" dirty="0" smtClean="0">
                <a:solidFill>
                  <a:srgbClr val="002060"/>
                </a:solidFill>
              </a:rPr>
              <a:t>                                              dipoles</a:t>
            </a:r>
          </a:p>
          <a:p>
            <a:pPr eaLnBrk="1" hangingPunct="1"/>
            <a:endParaRPr lang="en-US" altLang="ru-RU" sz="2400" dirty="0" smtClean="0">
              <a:solidFill>
                <a:srgbClr val="002060"/>
              </a:solidFill>
            </a:endParaRPr>
          </a:p>
          <a:p>
            <a:pPr eaLnBrk="1" hangingPunct="1"/>
            <a:endParaRPr lang="en-US" altLang="ru-RU" sz="2400" dirty="0">
              <a:solidFill>
                <a:srgbClr val="002060"/>
              </a:solidFill>
            </a:endParaRPr>
          </a:p>
          <a:p>
            <a:pPr eaLnBrk="1" hangingPunct="1"/>
            <a:endParaRPr lang="en-US" altLang="ru-RU" sz="2400" dirty="0" smtClean="0">
              <a:solidFill>
                <a:srgbClr val="002060"/>
              </a:solidFill>
            </a:endParaRPr>
          </a:p>
          <a:p>
            <a:pPr eaLnBrk="1" hangingPunct="1"/>
            <a:endParaRPr lang="en-US" altLang="ru-RU" sz="2400" dirty="0" smtClean="0">
              <a:solidFill>
                <a:srgbClr val="002060"/>
              </a:solidFill>
            </a:endParaRPr>
          </a:p>
          <a:p>
            <a:pPr eaLnBrk="1" hangingPunct="1"/>
            <a:r>
              <a:rPr lang="en-US" altLang="ru-RU" sz="2400" dirty="0" smtClean="0">
                <a:solidFill>
                  <a:srgbClr val="002060"/>
                </a:solidFill>
              </a:rPr>
              <a:t>quadrupoles</a:t>
            </a:r>
          </a:p>
        </p:txBody>
      </p:sp>
    </p:spTree>
    <p:extLst>
      <p:ext uri="{BB962C8B-B14F-4D97-AF65-F5344CB8AC3E}">
        <p14:creationId xmlns:p14="http://schemas.microsoft.com/office/powerpoint/2010/main" val="13281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27</a:t>
            </a:fld>
            <a:endParaRPr lang="ru-RU"/>
          </a:p>
        </p:txBody>
      </p:sp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1" y="0"/>
            <a:ext cx="9144000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002060"/>
                </a:solidFill>
              </a:rPr>
              <a:t>Magnetic field: ways to create and form them – </a:t>
            </a:r>
            <a:r>
              <a:rPr lang="en-US" altLang="ru-RU" sz="2400" dirty="0" smtClean="0">
                <a:solidFill>
                  <a:srgbClr val="FF0000"/>
                </a:solidFill>
              </a:rPr>
              <a:t>(3) – transverse uniform</a:t>
            </a:r>
          </a:p>
          <a:p>
            <a:pPr eaLnBrk="1" hangingPunct="1"/>
            <a:r>
              <a:rPr lang="en-US" altLang="ru-RU" sz="2400" dirty="0">
                <a:solidFill>
                  <a:srgbClr val="FF0000"/>
                </a:solidFill>
              </a:rPr>
              <a:t> </a:t>
            </a:r>
            <a:r>
              <a:rPr lang="en-US" altLang="ru-RU" sz="2400" dirty="0" smtClean="0">
                <a:solidFill>
                  <a:srgbClr val="FF0000"/>
                </a:solidFill>
              </a:rPr>
              <a:t>                                                                                               fields</a:t>
            </a:r>
            <a:endParaRPr lang="en-US" altLang="ru-RU" sz="2400" dirty="0" smtClean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32" y="830997"/>
            <a:ext cx="9188632" cy="553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664" y="6462628"/>
            <a:ext cx="2504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Martin Wilson lecture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529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28</a:t>
            </a:fld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" y="692697"/>
            <a:ext cx="9136816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1" y="0"/>
            <a:ext cx="9144000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002060"/>
                </a:solidFill>
              </a:rPr>
              <a:t>Magnetic field: ways to create and form them – </a:t>
            </a:r>
            <a:r>
              <a:rPr lang="en-US" altLang="ru-RU" sz="2400" dirty="0" smtClean="0">
                <a:solidFill>
                  <a:srgbClr val="2A20EC"/>
                </a:solidFill>
              </a:rPr>
              <a:t>dipole field from overlapping cylinders with current =&gt; Cosine </a:t>
            </a:r>
            <a:r>
              <a:rPr lang="en-US" altLang="ru-RU" sz="2400" dirty="0" smtClean="0">
                <a:solidFill>
                  <a:srgbClr val="2A20EC"/>
                </a:solidFill>
                <a:latin typeface="+mn-lt"/>
              </a:rPr>
              <a:t>theta magnets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72986" y="6495906"/>
            <a:ext cx="2504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Martin Wilson lecture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374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106" y="1124744"/>
            <a:ext cx="4470400" cy="1898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700276" y="2982224"/>
            <a:ext cx="34420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ideal shape of current area = cross-section of ellipses</a:t>
            </a:r>
            <a:endParaRPr lang="en-US" sz="2000" i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72"/>
          <a:stretch>
            <a:fillRect/>
          </a:stretch>
        </p:blipFill>
        <p:spPr bwMode="auto">
          <a:xfrm>
            <a:off x="2383106" y="3999217"/>
            <a:ext cx="4227454" cy="1437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612020" y="5414445"/>
            <a:ext cx="40292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just"/>
            <a:r>
              <a:rPr lang="en-US" altLang="ru-RU" dirty="0" smtClean="0"/>
              <a:t>real cross-section of </a:t>
            </a:r>
            <a:r>
              <a:rPr lang="ru-RU" altLang="ru-RU" dirty="0" smtClean="0"/>
              <a:t>«</a:t>
            </a:r>
            <a:r>
              <a:rPr lang="en-US" altLang="ru-RU" dirty="0"/>
              <a:t>cos θ</a:t>
            </a:r>
            <a:r>
              <a:rPr lang="ru-RU" altLang="ru-RU" dirty="0"/>
              <a:t>» </a:t>
            </a:r>
            <a:r>
              <a:rPr lang="en-US" altLang="ru-RU" dirty="0" smtClean="0"/>
              <a:t>coils</a:t>
            </a:r>
            <a:endParaRPr lang="ru-RU" alt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29</a:t>
            </a:fld>
            <a:endParaRPr lang="ru-RU"/>
          </a:p>
        </p:txBody>
      </p:sp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1" y="0"/>
            <a:ext cx="9144000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002060"/>
                </a:solidFill>
              </a:rPr>
              <a:t>Magnetic field: ways to create and form them – </a:t>
            </a:r>
            <a:r>
              <a:rPr lang="en-US" altLang="ru-RU" sz="2400" dirty="0" smtClean="0">
                <a:solidFill>
                  <a:srgbClr val="2A20EC"/>
                </a:solidFill>
              </a:rPr>
              <a:t>dipole field from overlapping cylinders with current =&gt; Cosine </a:t>
            </a:r>
            <a:r>
              <a:rPr lang="en-US" altLang="ru-RU" sz="2400" dirty="0" smtClean="0">
                <a:solidFill>
                  <a:srgbClr val="2A20EC"/>
                </a:solidFill>
                <a:latin typeface="+mn-lt"/>
              </a:rPr>
              <a:t>theta magnets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1" y="1124744"/>
            <a:ext cx="9123130" cy="505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779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3</a:t>
            </a:fld>
            <a:endParaRPr lang="ru-RU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364110" y="3374856"/>
            <a:ext cx="4824536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en-US" dirty="0"/>
              <a:t> </a:t>
            </a:r>
            <a:r>
              <a:rPr lang="en-US" sz="1800" dirty="0" smtClean="0">
                <a:solidFill>
                  <a:srgbClr val="0000FF"/>
                </a:solidFill>
              </a:rPr>
              <a:t>Constant </a:t>
            </a:r>
            <a:r>
              <a:rPr lang="en-US" sz="1800" dirty="0">
                <a:solidFill>
                  <a:srgbClr val="0000FF"/>
                </a:solidFill>
              </a:rPr>
              <a:t>orbit </a:t>
            </a:r>
            <a:r>
              <a:rPr lang="en-US" sz="1800" dirty="0"/>
              <a:t>during acceleration</a:t>
            </a:r>
            <a:br>
              <a:rPr lang="en-US" sz="1800" dirty="0"/>
            </a:br>
            <a:r>
              <a:rPr lang="en-US" sz="1800" dirty="0">
                <a:solidFill>
                  <a:srgbClr val="0000FF"/>
                </a:solidFill>
              </a:rPr>
              <a:t> </a:t>
            </a:r>
          </a:p>
          <a:p>
            <a:pPr marL="457200" indent="-457200">
              <a:buFontTx/>
              <a:buAutoNum type="arabicPeriod"/>
            </a:pPr>
            <a:r>
              <a:rPr lang="en-US" sz="1800" dirty="0" smtClean="0"/>
              <a:t> </a:t>
            </a:r>
            <a:r>
              <a:rPr lang="en-US" sz="1800" dirty="0" smtClean="0">
                <a:solidFill>
                  <a:srgbClr val="3333FF"/>
                </a:solidFill>
              </a:rPr>
              <a:t>B increase</a:t>
            </a:r>
            <a:r>
              <a:rPr lang="en-US" sz="1800" dirty="0" smtClean="0"/>
              <a:t> </a:t>
            </a:r>
            <a:r>
              <a:rPr lang="en-US" sz="1800" dirty="0"/>
              <a:t>with time</a:t>
            </a:r>
            <a:br>
              <a:rPr lang="en-US" sz="1800" dirty="0"/>
            </a:br>
            <a:endParaRPr lang="en-US" sz="1800" dirty="0"/>
          </a:p>
          <a:p>
            <a:pPr marL="457200" indent="-457200">
              <a:buFontTx/>
              <a:buAutoNum type="arabicPeriod"/>
            </a:pPr>
            <a:r>
              <a:rPr lang="en-US" sz="1800" dirty="0"/>
              <a:t> </a:t>
            </a:r>
            <a:r>
              <a:rPr lang="el-GR" sz="2000" dirty="0" smtClean="0">
                <a:solidFill>
                  <a:srgbClr val="3333FF"/>
                </a:solidFill>
              </a:rPr>
              <a:t>ω</a:t>
            </a:r>
            <a:r>
              <a:rPr lang="en-US" sz="1800" dirty="0" smtClean="0"/>
              <a:t> </a:t>
            </a:r>
            <a:r>
              <a:rPr lang="en-US" sz="1800" dirty="0"/>
              <a:t>and </a:t>
            </a:r>
            <a:r>
              <a:rPr lang="el-GR" sz="2000" dirty="0" smtClean="0">
                <a:solidFill>
                  <a:srgbClr val="3333FF"/>
                </a:solidFill>
              </a:rPr>
              <a:t>ω</a:t>
            </a:r>
            <a:r>
              <a:rPr lang="en-US" sz="1800" baseline="-25000" dirty="0" smtClean="0">
                <a:solidFill>
                  <a:srgbClr val="3333FF"/>
                </a:solidFill>
              </a:rPr>
              <a:t>RF</a:t>
            </a:r>
            <a:r>
              <a:rPr lang="en-US" sz="1800" dirty="0" smtClean="0">
                <a:solidFill>
                  <a:srgbClr val="3333FF"/>
                </a:solidFill>
              </a:rPr>
              <a:t> </a:t>
            </a:r>
            <a:r>
              <a:rPr lang="en-US" sz="1800" dirty="0">
                <a:solidFill>
                  <a:srgbClr val="3333FF"/>
                </a:solidFill>
              </a:rPr>
              <a:t>increase</a:t>
            </a:r>
            <a:r>
              <a:rPr lang="en-US" sz="1800" dirty="0"/>
              <a:t> with energy</a:t>
            </a:r>
          </a:p>
          <a:p>
            <a:pPr marL="457200" indent="-457200">
              <a:buFontTx/>
              <a:buAutoNum type="arabicPeriod"/>
            </a:pPr>
            <a:endParaRPr lang="en-US" sz="1800" dirty="0"/>
          </a:p>
        </p:txBody>
      </p:sp>
      <p:sp>
        <p:nvSpPr>
          <p:cNvPr id="4" name="Line 15"/>
          <p:cNvSpPr>
            <a:spLocks noChangeShapeType="1"/>
          </p:cNvSpPr>
          <p:nvPr/>
        </p:nvSpPr>
        <p:spPr bwMode="auto">
          <a:xfrm>
            <a:off x="2378915" y="3363188"/>
            <a:ext cx="10795" cy="2341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2277972" y="3130023"/>
            <a:ext cx="216877" cy="218226"/>
            <a:chOff x="2399" y="2156"/>
            <a:chExt cx="235" cy="240"/>
          </a:xfrm>
        </p:grpSpPr>
        <p:grpSp>
          <p:nvGrpSpPr>
            <p:cNvPr id="6" name="Group 17"/>
            <p:cNvGrpSpPr>
              <a:grpSpLocks/>
            </p:cNvGrpSpPr>
            <p:nvPr/>
          </p:nvGrpSpPr>
          <p:grpSpPr bwMode="auto">
            <a:xfrm flipH="1">
              <a:off x="2455" y="2238"/>
              <a:ext cx="123" cy="75"/>
              <a:chOff x="450" y="2259"/>
              <a:chExt cx="1782" cy="1137"/>
            </a:xfrm>
          </p:grpSpPr>
          <p:grpSp>
            <p:nvGrpSpPr>
              <p:cNvPr id="8" name="Group 18"/>
              <p:cNvGrpSpPr>
                <a:grpSpLocks/>
              </p:cNvGrpSpPr>
              <p:nvPr/>
            </p:nvGrpSpPr>
            <p:grpSpPr bwMode="auto">
              <a:xfrm>
                <a:off x="1341" y="2259"/>
                <a:ext cx="891" cy="569"/>
                <a:chOff x="1392" y="2256"/>
                <a:chExt cx="891" cy="569"/>
              </a:xfrm>
            </p:grpSpPr>
            <p:sp>
              <p:nvSpPr>
                <p:cNvPr id="12" name="Freeform 19"/>
                <p:cNvSpPr>
                  <a:spLocks/>
                </p:cNvSpPr>
                <p:nvPr/>
              </p:nvSpPr>
              <p:spPr bwMode="auto">
                <a:xfrm flipV="1">
                  <a:off x="1392" y="2256"/>
                  <a:ext cx="459" cy="569"/>
                </a:xfrm>
                <a:custGeom>
                  <a:avLst/>
                  <a:gdLst>
                    <a:gd name="T0" fmla="*/ 0 w 459"/>
                    <a:gd name="T1" fmla="*/ 0 h 569"/>
                    <a:gd name="T2" fmla="*/ 90 w 459"/>
                    <a:gd name="T3" fmla="*/ 222 h 569"/>
                    <a:gd name="T4" fmla="*/ 183 w 459"/>
                    <a:gd name="T5" fmla="*/ 402 h 569"/>
                    <a:gd name="T6" fmla="*/ 294 w 459"/>
                    <a:gd name="T7" fmla="*/ 519 h 569"/>
                    <a:gd name="T8" fmla="*/ 390 w 459"/>
                    <a:gd name="T9" fmla="*/ 561 h 569"/>
                    <a:gd name="T10" fmla="*/ 459 w 459"/>
                    <a:gd name="T11" fmla="*/ 567 h 56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59"/>
                    <a:gd name="T19" fmla="*/ 0 h 569"/>
                    <a:gd name="T20" fmla="*/ 459 w 459"/>
                    <a:gd name="T21" fmla="*/ 569 h 56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59" h="569">
                      <a:moveTo>
                        <a:pt x="0" y="0"/>
                      </a:moveTo>
                      <a:cubicBezTo>
                        <a:pt x="15" y="36"/>
                        <a:pt x="59" y="155"/>
                        <a:pt x="90" y="222"/>
                      </a:cubicBezTo>
                      <a:cubicBezTo>
                        <a:pt x="121" y="289"/>
                        <a:pt x="149" y="353"/>
                        <a:pt x="183" y="402"/>
                      </a:cubicBezTo>
                      <a:cubicBezTo>
                        <a:pt x="217" y="451"/>
                        <a:pt x="260" y="493"/>
                        <a:pt x="294" y="519"/>
                      </a:cubicBezTo>
                      <a:cubicBezTo>
                        <a:pt x="328" y="545"/>
                        <a:pt x="363" y="553"/>
                        <a:pt x="390" y="561"/>
                      </a:cubicBezTo>
                      <a:cubicBezTo>
                        <a:pt x="417" y="569"/>
                        <a:pt x="445" y="566"/>
                        <a:pt x="459" y="567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" name="Freeform 20"/>
                <p:cNvSpPr>
                  <a:spLocks/>
                </p:cNvSpPr>
                <p:nvPr/>
              </p:nvSpPr>
              <p:spPr bwMode="auto">
                <a:xfrm flipH="1" flipV="1">
                  <a:off x="1824" y="2256"/>
                  <a:ext cx="459" cy="569"/>
                </a:xfrm>
                <a:custGeom>
                  <a:avLst/>
                  <a:gdLst>
                    <a:gd name="T0" fmla="*/ 0 w 459"/>
                    <a:gd name="T1" fmla="*/ 0 h 569"/>
                    <a:gd name="T2" fmla="*/ 90 w 459"/>
                    <a:gd name="T3" fmla="*/ 222 h 569"/>
                    <a:gd name="T4" fmla="*/ 183 w 459"/>
                    <a:gd name="T5" fmla="*/ 402 h 569"/>
                    <a:gd name="T6" fmla="*/ 294 w 459"/>
                    <a:gd name="T7" fmla="*/ 519 h 569"/>
                    <a:gd name="T8" fmla="*/ 390 w 459"/>
                    <a:gd name="T9" fmla="*/ 561 h 569"/>
                    <a:gd name="T10" fmla="*/ 459 w 459"/>
                    <a:gd name="T11" fmla="*/ 567 h 56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59"/>
                    <a:gd name="T19" fmla="*/ 0 h 569"/>
                    <a:gd name="T20" fmla="*/ 459 w 459"/>
                    <a:gd name="T21" fmla="*/ 569 h 56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59" h="569">
                      <a:moveTo>
                        <a:pt x="0" y="0"/>
                      </a:moveTo>
                      <a:cubicBezTo>
                        <a:pt x="15" y="36"/>
                        <a:pt x="59" y="155"/>
                        <a:pt x="90" y="222"/>
                      </a:cubicBezTo>
                      <a:cubicBezTo>
                        <a:pt x="121" y="289"/>
                        <a:pt x="149" y="353"/>
                        <a:pt x="183" y="402"/>
                      </a:cubicBezTo>
                      <a:cubicBezTo>
                        <a:pt x="217" y="451"/>
                        <a:pt x="260" y="493"/>
                        <a:pt x="294" y="519"/>
                      </a:cubicBezTo>
                      <a:cubicBezTo>
                        <a:pt x="328" y="545"/>
                        <a:pt x="363" y="553"/>
                        <a:pt x="390" y="561"/>
                      </a:cubicBezTo>
                      <a:cubicBezTo>
                        <a:pt x="417" y="569"/>
                        <a:pt x="445" y="566"/>
                        <a:pt x="459" y="567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9" name="Group 21"/>
              <p:cNvGrpSpPr>
                <a:grpSpLocks/>
              </p:cNvGrpSpPr>
              <p:nvPr/>
            </p:nvGrpSpPr>
            <p:grpSpPr bwMode="auto">
              <a:xfrm>
                <a:off x="450" y="2827"/>
                <a:ext cx="891" cy="569"/>
                <a:chOff x="480" y="2832"/>
                <a:chExt cx="891" cy="569"/>
              </a:xfrm>
            </p:grpSpPr>
            <p:sp>
              <p:nvSpPr>
                <p:cNvPr id="10" name="Freeform 22"/>
                <p:cNvSpPr>
                  <a:spLocks/>
                </p:cNvSpPr>
                <p:nvPr/>
              </p:nvSpPr>
              <p:spPr bwMode="auto">
                <a:xfrm>
                  <a:off x="480" y="2832"/>
                  <a:ext cx="459" cy="569"/>
                </a:xfrm>
                <a:custGeom>
                  <a:avLst/>
                  <a:gdLst>
                    <a:gd name="T0" fmla="*/ 0 w 459"/>
                    <a:gd name="T1" fmla="*/ 0 h 569"/>
                    <a:gd name="T2" fmla="*/ 90 w 459"/>
                    <a:gd name="T3" fmla="*/ 222 h 569"/>
                    <a:gd name="T4" fmla="*/ 183 w 459"/>
                    <a:gd name="T5" fmla="*/ 402 h 569"/>
                    <a:gd name="T6" fmla="*/ 294 w 459"/>
                    <a:gd name="T7" fmla="*/ 519 h 569"/>
                    <a:gd name="T8" fmla="*/ 390 w 459"/>
                    <a:gd name="T9" fmla="*/ 561 h 569"/>
                    <a:gd name="T10" fmla="*/ 459 w 459"/>
                    <a:gd name="T11" fmla="*/ 567 h 56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59"/>
                    <a:gd name="T19" fmla="*/ 0 h 569"/>
                    <a:gd name="T20" fmla="*/ 459 w 459"/>
                    <a:gd name="T21" fmla="*/ 569 h 56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59" h="569">
                      <a:moveTo>
                        <a:pt x="0" y="0"/>
                      </a:moveTo>
                      <a:cubicBezTo>
                        <a:pt x="15" y="36"/>
                        <a:pt x="59" y="155"/>
                        <a:pt x="90" y="222"/>
                      </a:cubicBezTo>
                      <a:cubicBezTo>
                        <a:pt x="121" y="289"/>
                        <a:pt x="149" y="353"/>
                        <a:pt x="183" y="402"/>
                      </a:cubicBezTo>
                      <a:cubicBezTo>
                        <a:pt x="217" y="451"/>
                        <a:pt x="260" y="493"/>
                        <a:pt x="294" y="519"/>
                      </a:cubicBezTo>
                      <a:cubicBezTo>
                        <a:pt x="328" y="545"/>
                        <a:pt x="363" y="553"/>
                        <a:pt x="390" y="561"/>
                      </a:cubicBezTo>
                      <a:cubicBezTo>
                        <a:pt x="417" y="569"/>
                        <a:pt x="445" y="566"/>
                        <a:pt x="459" y="567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" name="Freeform 23"/>
                <p:cNvSpPr>
                  <a:spLocks/>
                </p:cNvSpPr>
                <p:nvPr/>
              </p:nvSpPr>
              <p:spPr bwMode="auto">
                <a:xfrm flipH="1">
                  <a:off x="912" y="2832"/>
                  <a:ext cx="459" cy="569"/>
                </a:xfrm>
                <a:custGeom>
                  <a:avLst/>
                  <a:gdLst>
                    <a:gd name="T0" fmla="*/ 0 w 459"/>
                    <a:gd name="T1" fmla="*/ 0 h 569"/>
                    <a:gd name="T2" fmla="*/ 90 w 459"/>
                    <a:gd name="T3" fmla="*/ 222 h 569"/>
                    <a:gd name="T4" fmla="*/ 183 w 459"/>
                    <a:gd name="T5" fmla="*/ 402 h 569"/>
                    <a:gd name="T6" fmla="*/ 294 w 459"/>
                    <a:gd name="T7" fmla="*/ 519 h 569"/>
                    <a:gd name="T8" fmla="*/ 390 w 459"/>
                    <a:gd name="T9" fmla="*/ 561 h 569"/>
                    <a:gd name="T10" fmla="*/ 459 w 459"/>
                    <a:gd name="T11" fmla="*/ 567 h 56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59"/>
                    <a:gd name="T19" fmla="*/ 0 h 569"/>
                    <a:gd name="T20" fmla="*/ 459 w 459"/>
                    <a:gd name="T21" fmla="*/ 569 h 56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59" h="569">
                      <a:moveTo>
                        <a:pt x="0" y="0"/>
                      </a:moveTo>
                      <a:cubicBezTo>
                        <a:pt x="15" y="36"/>
                        <a:pt x="59" y="155"/>
                        <a:pt x="90" y="222"/>
                      </a:cubicBezTo>
                      <a:cubicBezTo>
                        <a:pt x="121" y="289"/>
                        <a:pt x="149" y="353"/>
                        <a:pt x="183" y="402"/>
                      </a:cubicBezTo>
                      <a:cubicBezTo>
                        <a:pt x="217" y="451"/>
                        <a:pt x="260" y="493"/>
                        <a:pt x="294" y="519"/>
                      </a:cubicBezTo>
                      <a:cubicBezTo>
                        <a:pt x="328" y="545"/>
                        <a:pt x="363" y="553"/>
                        <a:pt x="390" y="561"/>
                      </a:cubicBezTo>
                      <a:cubicBezTo>
                        <a:pt x="417" y="569"/>
                        <a:pt x="445" y="566"/>
                        <a:pt x="459" y="567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7" name="Oval 24"/>
            <p:cNvSpPr>
              <a:spLocks noChangeArrowheads="1"/>
            </p:cNvSpPr>
            <p:nvPr/>
          </p:nvSpPr>
          <p:spPr bwMode="auto">
            <a:xfrm>
              <a:off x="2399" y="2156"/>
              <a:ext cx="235" cy="24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Rectangle 25"/>
          <p:cNvSpPr>
            <a:spLocks noChangeArrowheads="1"/>
          </p:cNvSpPr>
          <p:nvPr/>
        </p:nvSpPr>
        <p:spPr bwMode="auto">
          <a:xfrm>
            <a:off x="2452342" y="3104834"/>
            <a:ext cx="14963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/>
              <a:t>RF generator</a:t>
            </a:r>
            <a:endParaRPr sz="1400" noProof="1"/>
          </a:p>
        </p:txBody>
      </p:sp>
      <p:sp>
        <p:nvSpPr>
          <p:cNvPr id="15" name="Rectangle 30"/>
          <p:cNvSpPr>
            <a:spLocks noChangeArrowheads="1"/>
          </p:cNvSpPr>
          <p:nvPr/>
        </p:nvSpPr>
        <p:spPr bwMode="auto">
          <a:xfrm>
            <a:off x="1360651" y="3213402"/>
            <a:ext cx="82785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RF cavity</a:t>
            </a:r>
            <a:endParaRPr sz="1400" noProof="1"/>
          </a:p>
        </p:txBody>
      </p:sp>
      <p:grpSp>
        <p:nvGrpSpPr>
          <p:cNvPr id="16" name="Group 39"/>
          <p:cNvGrpSpPr/>
          <p:nvPr/>
        </p:nvGrpSpPr>
        <p:grpSpPr>
          <a:xfrm>
            <a:off x="422322" y="3312915"/>
            <a:ext cx="3646011" cy="3226356"/>
            <a:chOff x="152400" y="2310606"/>
            <a:chExt cx="3646011" cy="3226356"/>
          </a:xfrm>
        </p:grpSpPr>
        <p:grpSp>
          <p:nvGrpSpPr>
            <p:cNvPr id="17" name="Group 5"/>
            <p:cNvGrpSpPr>
              <a:grpSpLocks noChangeAspect="1"/>
            </p:cNvGrpSpPr>
            <p:nvPr/>
          </p:nvGrpSpPr>
          <p:grpSpPr bwMode="auto">
            <a:xfrm>
              <a:off x="152400" y="2310606"/>
              <a:ext cx="3646011" cy="3226356"/>
              <a:chOff x="190" y="736"/>
              <a:chExt cx="2702" cy="2391"/>
            </a:xfrm>
          </p:grpSpPr>
          <p:grpSp>
            <p:nvGrpSpPr>
              <p:cNvPr id="19" name="Group 6"/>
              <p:cNvGrpSpPr>
                <a:grpSpLocks/>
              </p:cNvGrpSpPr>
              <p:nvPr/>
            </p:nvGrpSpPr>
            <p:grpSpPr bwMode="auto">
              <a:xfrm>
                <a:off x="190" y="736"/>
                <a:ext cx="2702" cy="2391"/>
                <a:chOff x="303" y="491"/>
                <a:chExt cx="2702" cy="2391"/>
              </a:xfrm>
            </p:grpSpPr>
            <p:sp>
              <p:nvSpPr>
                <p:cNvPr id="21" name="AutoShape 7"/>
                <p:cNvSpPr>
                  <a:spLocks noChangeArrowheads="1"/>
                </p:cNvSpPr>
                <p:nvPr/>
              </p:nvSpPr>
              <p:spPr bwMode="auto">
                <a:xfrm rot="-2669744">
                  <a:off x="541" y="648"/>
                  <a:ext cx="1745" cy="1745"/>
                </a:xfrm>
                <a:custGeom>
                  <a:avLst/>
                  <a:gdLst>
                    <a:gd name="T0" fmla="*/ 873 w 21600"/>
                    <a:gd name="T1" fmla="*/ 0 h 21600"/>
                    <a:gd name="T2" fmla="*/ 310 w 21600"/>
                    <a:gd name="T3" fmla="*/ 319 h 21600"/>
                    <a:gd name="T4" fmla="*/ 873 w 21600"/>
                    <a:gd name="T5" fmla="*/ 166 h 21600"/>
                    <a:gd name="T6" fmla="*/ 1435 w 21600"/>
                    <a:gd name="T7" fmla="*/ 319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1646 w 21600"/>
                    <a:gd name="T13" fmla="*/ 0 h 21600"/>
                    <a:gd name="T14" fmla="*/ 19954 w 21600"/>
                    <a:gd name="T15" fmla="*/ 616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4566" y="4666"/>
                      </a:moveTo>
                      <a:cubicBezTo>
                        <a:pt x="6210" y="2995"/>
                        <a:pt x="8456" y="2054"/>
                        <a:pt x="10800" y="2054"/>
                      </a:cubicBezTo>
                      <a:cubicBezTo>
                        <a:pt x="13143" y="2054"/>
                        <a:pt x="15389" y="2995"/>
                        <a:pt x="17033" y="4666"/>
                      </a:cubicBezTo>
                      <a:lnTo>
                        <a:pt x="18498" y="3225"/>
                      </a:lnTo>
                      <a:cubicBezTo>
                        <a:pt x="16468" y="1161"/>
                        <a:pt x="13694" y="0"/>
                        <a:pt x="10799" y="0"/>
                      </a:cubicBezTo>
                      <a:cubicBezTo>
                        <a:pt x="7905" y="0"/>
                        <a:pt x="5131" y="1161"/>
                        <a:pt x="3101" y="322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rgbClr val="00669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1533" y="2738"/>
                  <a:ext cx="220" cy="0"/>
                </a:xfrm>
                <a:prstGeom prst="line">
                  <a:avLst/>
                </a:prstGeom>
                <a:noFill/>
                <a:ln w="12700">
                  <a:solidFill>
                    <a:srgbClr val="0000FF"/>
                  </a:solidFill>
                  <a:round/>
                  <a:headEnd/>
                  <a:tailEnd type="stealth" w="lg" len="lg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" name="Line 12"/>
                <p:cNvSpPr>
                  <a:spLocks noChangeShapeType="1"/>
                </p:cNvSpPr>
                <p:nvPr/>
              </p:nvSpPr>
              <p:spPr bwMode="auto">
                <a:xfrm flipH="1" flipV="1">
                  <a:off x="930" y="910"/>
                  <a:ext cx="717" cy="855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" name="Rectangle 13"/>
                <p:cNvSpPr>
                  <a:spLocks noChangeArrowheads="1"/>
                </p:cNvSpPr>
                <p:nvPr/>
              </p:nvSpPr>
              <p:spPr bwMode="auto">
                <a:xfrm>
                  <a:off x="348" y="511"/>
                  <a:ext cx="240" cy="2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2000" dirty="0">
                      <a:solidFill>
                        <a:srgbClr val="009999"/>
                      </a:solidFill>
                    </a:rPr>
                    <a:t>B</a:t>
                  </a:r>
                  <a:endParaRPr sz="2000" noProof="1">
                    <a:solidFill>
                      <a:srgbClr val="009999"/>
                    </a:solidFill>
                  </a:endParaRPr>
                </a:p>
              </p:txBody>
            </p:sp>
            <p:grpSp>
              <p:nvGrpSpPr>
                <p:cNvPr id="25" name="Group 14"/>
                <p:cNvGrpSpPr>
                  <a:grpSpLocks/>
                </p:cNvGrpSpPr>
                <p:nvPr/>
              </p:nvGrpSpPr>
              <p:grpSpPr bwMode="auto">
                <a:xfrm>
                  <a:off x="543" y="491"/>
                  <a:ext cx="124" cy="124"/>
                  <a:chOff x="2817" y="2503"/>
                  <a:chExt cx="163" cy="163"/>
                </a:xfrm>
              </p:grpSpPr>
              <p:sp>
                <p:nvSpPr>
                  <p:cNvPr id="51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2817" y="2503"/>
                    <a:ext cx="163" cy="163"/>
                  </a:xfrm>
                  <a:prstGeom prst="ellipse">
                    <a:avLst/>
                  </a:prstGeom>
                  <a:noFill/>
                  <a:ln w="12700">
                    <a:solidFill>
                      <a:srgbClr val="009999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2" name="Oval 16"/>
                  <p:cNvSpPr>
                    <a:spLocks noChangeArrowheads="1"/>
                  </p:cNvSpPr>
                  <p:nvPr/>
                </p:nvSpPr>
                <p:spPr bwMode="auto">
                  <a:xfrm>
                    <a:off x="2873" y="2559"/>
                    <a:ext cx="52" cy="52"/>
                  </a:xfrm>
                  <a:prstGeom prst="ellipse">
                    <a:avLst/>
                  </a:prstGeom>
                  <a:solidFill>
                    <a:srgbClr val="009999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" name="Group 17"/>
                <p:cNvGrpSpPr>
                  <a:grpSpLocks/>
                </p:cNvGrpSpPr>
                <p:nvPr/>
              </p:nvGrpSpPr>
              <p:grpSpPr bwMode="auto">
                <a:xfrm>
                  <a:off x="1030" y="648"/>
                  <a:ext cx="1745" cy="1745"/>
                  <a:chOff x="3327" y="1095"/>
                  <a:chExt cx="1745" cy="1745"/>
                </a:xfrm>
              </p:grpSpPr>
              <p:sp>
                <p:nvSpPr>
                  <p:cNvPr id="49" name="AutoShape 18"/>
                  <p:cNvSpPr>
                    <a:spLocks noChangeArrowheads="1"/>
                  </p:cNvSpPr>
                  <p:nvPr/>
                </p:nvSpPr>
                <p:spPr bwMode="auto">
                  <a:xfrm rot="2669744" flipH="1">
                    <a:off x="3327" y="1095"/>
                    <a:ext cx="1745" cy="1745"/>
                  </a:xfrm>
                  <a:custGeom>
                    <a:avLst/>
                    <a:gdLst>
                      <a:gd name="T0" fmla="*/ 873 w 21600"/>
                      <a:gd name="T1" fmla="*/ 0 h 21600"/>
                      <a:gd name="T2" fmla="*/ 310 w 21600"/>
                      <a:gd name="T3" fmla="*/ 319 h 21600"/>
                      <a:gd name="T4" fmla="*/ 873 w 21600"/>
                      <a:gd name="T5" fmla="*/ 166 h 21600"/>
                      <a:gd name="T6" fmla="*/ 1435 w 21600"/>
                      <a:gd name="T7" fmla="*/ 319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1646 w 21600"/>
                      <a:gd name="T13" fmla="*/ 0 h 21600"/>
                      <a:gd name="T14" fmla="*/ 19954 w 21600"/>
                      <a:gd name="T15" fmla="*/ 6164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4566" y="4666"/>
                        </a:moveTo>
                        <a:cubicBezTo>
                          <a:pt x="6210" y="2995"/>
                          <a:pt x="8456" y="2054"/>
                          <a:pt x="10800" y="2054"/>
                        </a:cubicBezTo>
                        <a:cubicBezTo>
                          <a:pt x="13143" y="2054"/>
                          <a:pt x="15389" y="2995"/>
                          <a:pt x="17033" y="4666"/>
                        </a:cubicBezTo>
                        <a:lnTo>
                          <a:pt x="18498" y="3225"/>
                        </a:lnTo>
                        <a:cubicBezTo>
                          <a:pt x="16468" y="1161"/>
                          <a:pt x="13694" y="0"/>
                          <a:pt x="10799" y="0"/>
                        </a:cubicBezTo>
                        <a:cubicBezTo>
                          <a:pt x="7905" y="0"/>
                          <a:pt x="5131" y="1161"/>
                          <a:pt x="3101" y="3225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rgbClr val="00669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" name="Arc 19"/>
                  <p:cNvSpPr>
                    <a:spLocks/>
                  </p:cNvSpPr>
                  <p:nvPr/>
                </p:nvSpPr>
                <p:spPr bwMode="auto">
                  <a:xfrm>
                    <a:off x="4184" y="1165"/>
                    <a:ext cx="803" cy="803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803 w 21600"/>
                      <a:gd name="T3" fmla="*/ 803 h 21600"/>
                      <a:gd name="T4" fmla="*/ 0 w 21600"/>
                      <a:gd name="T5" fmla="*/ 803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accent2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27" name="AutoShape 20"/>
                <p:cNvSpPr>
                  <a:spLocks noChangeArrowheads="1"/>
                </p:cNvSpPr>
                <p:nvPr/>
              </p:nvSpPr>
              <p:spPr bwMode="auto">
                <a:xfrm rot="2669744" flipV="1">
                  <a:off x="541" y="1137"/>
                  <a:ext cx="1745" cy="1745"/>
                </a:xfrm>
                <a:custGeom>
                  <a:avLst/>
                  <a:gdLst>
                    <a:gd name="T0" fmla="*/ 873 w 21600"/>
                    <a:gd name="T1" fmla="*/ 0 h 21600"/>
                    <a:gd name="T2" fmla="*/ 310 w 21600"/>
                    <a:gd name="T3" fmla="*/ 319 h 21600"/>
                    <a:gd name="T4" fmla="*/ 873 w 21600"/>
                    <a:gd name="T5" fmla="*/ 166 h 21600"/>
                    <a:gd name="T6" fmla="*/ 1435 w 21600"/>
                    <a:gd name="T7" fmla="*/ 319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1646 w 21600"/>
                    <a:gd name="T13" fmla="*/ 0 h 21600"/>
                    <a:gd name="T14" fmla="*/ 19954 w 21600"/>
                    <a:gd name="T15" fmla="*/ 616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4566" y="4666"/>
                      </a:moveTo>
                      <a:cubicBezTo>
                        <a:pt x="6210" y="2995"/>
                        <a:pt x="8456" y="2054"/>
                        <a:pt x="10800" y="2054"/>
                      </a:cubicBezTo>
                      <a:cubicBezTo>
                        <a:pt x="13143" y="2054"/>
                        <a:pt x="15389" y="2995"/>
                        <a:pt x="17033" y="4666"/>
                      </a:cubicBezTo>
                      <a:lnTo>
                        <a:pt x="18498" y="3225"/>
                      </a:lnTo>
                      <a:cubicBezTo>
                        <a:pt x="16468" y="1161"/>
                        <a:pt x="13694" y="0"/>
                        <a:pt x="10799" y="0"/>
                      </a:cubicBezTo>
                      <a:cubicBezTo>
                        <a:pt x="7905" y="0"/>
                        <a:pt x="5131" y="1161"/>
                        <a:pt x="3101" y="322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rgbClr val="00669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Arc 21"/>
                <p:cNvSpPr>
                  <a:spLocks/>
                </p:cNvSpPr>
                <p:nvPr/>
              </p:nvSpPr>
              <p:spPr bwMode="auto">
                <a:xfrm flipH="1" flipV="1">
                  <a:off x="611" y="2010"/>
                  <a:ext cx="803" cy="803"/>
                </a:xfrm>
                <a:custGeom>
                  <a:avLst/>
                  <a:gdLst>
                    <a:gd name="T0" fmla="*/ 0 w 21600"/>
                    <a:gd name="T1" fmla="*/ 0 h 21600"/>
                    <a:gd name="T2" fmla="*/ 803 w 21600"/>
                    <a:gd name="T3" fmla="*/ 803 h 21600"/>
                    <a:gd name="T4" fmla="*/ 0 w 21600"/>
                    <a:gd name="T5" fmla="*/ 803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29" name="Group 22"/>
                <p:cNvGrpSpPr>
                  <a:grpSpLocks/>
                </p:cNvGrpSpPr>
                <p:nvPr/>
              </p:nvGrpSpPr>
              <p:grpSpPr bwMode="auto">
                <a:xfrm>
                  <a:off x="1014" y="1137"/>
                  <a:ext cx="1745" cy="1745"/>
                  <a:chOff x="3311" y="1754"/>
                  <a:chExt cx="1745" cy="1745"/>
                </a:xfrm>
              </p:grpSpPr>
              <p:sp>
                <p:nvSpPr>
                  <p:cNvPr id="47" name="AutoShape 23"/>
                  <p:cNvSpPr>
                    <a:spLocks noChangeArrowheads="1"/>
                  </p:cNvSpPr>
                  <p:nvPr/>
                </p:nvSpPr>
                <p:spPr bwMode="auto">
                  <a:xfrm rot="-2669744" flipH="1" flipV="1">
                    <a:off x="3311" y="1754"/>
                    <a:ext cx="1745" cy="1745"/>
                  </a:xfrm>
                  <a:custGeom>
                    <a:avLst/>
                    <a:gdLst>
                      <a:gd name="T0" fmla="*/ 873 w 21600"/>
                      <a:gd name="T1" fmla="*/ 0 h 21600"/>
                      <a:gd name="T2" fmla="*/ 310 w 21600"/>
                      <a:gd name="T3" fmla="*/ 319 h 21600"/>
                      <a:gd name="T4" fmla="*/ 873 w 21600"/>
                      <a:gd name="T5" fmla="*/ 166 h 21600"/>
                      <a:gd name="T6" fmla="*/ 1435 w 21600"/>
                      <a:gd name="T7" fmla="*/ 319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1646 w 21600"/>
                      <a:gd name="T13" fmla="*/ 0 h 21600"/>
                      <a:gd name="T14" fmla="*/ 19954 w 21600"/>
                      <a:gd name="T15" fmla="*/ 6164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4566" y="4666"/>
                        </a:moveTo>
                        <a:cubicBezTo>
                          <a:pt x="6210" y="2995"/>
                          <a:pt x="8456" y="2054"/>
                          <a:pt x="10800" y="2054"/>
                        </a:cubicBezTo>
                        <a:cubicBezTo>
                          <a:pt x="13143" y="2054"/>
                          <a:pt x="15389" y="2995"/>
                          <a:pt x="17033" y="4666"/>
                        </a:cubicBezTo>
                        <a:lnTo>
                          <a:pt x="18498" y="3225"/>
                        </a:lnTo>
                        <a:cubicBezTo>
                          <a:pt x="16468" y="1161"/>
                          <a:pt x="13694" y="0"/>
                          <a:pt x="10799" y="0"/>
                        </a:cubicBezTo>
                        <a:cubicBezTo>
                          <a:pt x="7905" y="0"/>
                          <a:pt x="5131" y="1161"/>
                          <a:pt x="3101" y="3225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rgbClr val="00669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" name="Arc 24"/>
                  <p:cNvSpPr>
                    <a:spLocks/>
                  </p:cNvSpPr>
                  <p:nvPr/>
                </p:nvSpPr>
                <p:spPr bwMode="auto">
                  <a:xfrm flipV="1">
                    <a:off x="4184" y="2627"/>
                    <a:ext cx="803" cy="803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803 w 21600"/>
                      <a:gd name="T3" fmla="*/ 803 h 21600"/>
                      <a:gd name="T4" fmla="*/ 0 w 21600"/>
                      <a:gd name="T5" fmla="*/ 803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accent2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30" name="Arc 25"/>
                <p:cNvSpPr>
                  <a:spLocks/>
                </p:cNvSpPr>
                <p:nvPr/>
              </p:nvSpPr>
              <p:spPr bwMode="auto">
                <a:xfrm flipH="1">
                  <a:off x="611" y="718"/>
                  <a:ext cx="803" cy="803"/>
                </a:xfrm>
                <a:custGeom>
                  <a:avLst/>
                  <a:gdLst>
                    <a:gd name="T0" fmla="*/ 0 w 21600"/>
                    <a:gd name="T1" fmla="*/ 0 h 21600"/>
                    <a:gd name="T2" fmla="*/ 803 w 21600"/>
                    <a:gd name="T3" fmla="*/ 803 h 21600"/>
                    <a:gd name="T4" fmla="*/ 0 w 21600"/>
                    <a:gd name="T5" fmla="*/ 803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Line 26"/>
                <p:cNvSpPr>
                  <a:spLocks noChangeShapeType="1"/>
                </p:cNvSpPr>
                <p:nvPr/>
              </p:nvSpPr>
              <p:spPr bwMode="auto">
                <a:xfrm rot="5400000">
                  <a:off x="366" y="1766"/>
                  <a:ext cx="489" cy="0"/>
                </a:xfrm>
                <a:prstGeom prst="line">
                  <a:avLst/>
                </a:prstGeom>
                <a:noFill/>
                <a:ln w="381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" name="Line 27"/>
                <p:cNvSpPr>
                  <a:spLocks noChangeShapeType="1"/>
                </p:cNvSpPr>
                <p:nvPr/>
              </p:nvSpPr>
              <p:spPr bwMode="auto">
                <a:xfrm flipV="1">
                  <a:off x="303" y="1707"/>
                  <a:ext cx="308" cy="694"/>
                </a:xfrm>
                <a:prstGeom prst="line">
                  <a:avLst/>
                </a:prstGeom>
                <a:noFill/>
                <a:ln w="381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" name="Line 28"/>
                <p:cNvSpPr>
                  <a:spLocks noChangeShapeType="1"/>
                </p:cNvSpPr>
                <p:nvPr/>
              </p:nvSpPr>
              <p:spPr bwMode="auto">
                <a:xfrm>
                  <a:off x="2698" y="1699"/>
                  <a:ext cx="307" cy="694"/>
                </a:xfrm>
                <a:prstGeom prst="line">
                  <a:avLst/>
                </a:prstGeom>
                <a:noFill/>
                <a:ln w="381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" name="Rectangle 29"/>
                <p:cNvSpPr>
                  <a:spLocks noChangeArrowheads="1"/>
                </p:cNvSpPr>
                <p:nvPr/>
              </p:nvSpPr>
              <p:spPr bwMode="auto">
                <a:xfrm>
                  <a:off x="585" y="1669"/>
                  <a:ext cx="540" cy="2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dirty="0"/>
                    <a:t>injection</a:t>
                  </a:r>
                  <a:endParaRPr sz="1200" noProof="1"/>
                </a:p>
              </p:txBody>
            </p:sp>
            <p:sp>
              <p:nvSpPr>
                <p:cNvPr id="35" name="Rectangle 30"/>
                <p:cNvSpPr>
                  <a:spLocks noChangeArrowheads="1"/>
                </p:cNvSpPr>
                <p:nvPr/>
              </p:nvSpPr>
              <p:spPr bwMode="auto">
                <a:xfrm>
                  <a:off x="2024" y="1669"/>
                  <a:ext cx="605" cy="2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dirty="0"/>
                    <a:t>extraction</a:t>
                  </a:r>
                  <a:endParaRPr sz="1400" noProof="1"/>
                </a:p>
              </p:txBody>
            </p:sp>
            <p:sp>
              <p:nvSpPr>
                <p:cNvPr id="36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828" y="2010"/>
                  <a:ext cx="586" cy="595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" name="Rectangle 32"/>
                <p:cNvSpPr>
                  <a:spLocks noChangeArrowheads="1"/>
                </p:cNvSpPr>
                <p:nvPr/>
              </p:nvSpPr>
              <p:spPr bwMode="auto">
                <a:xfrm>
                  <a:off x="1014" y="2046"/>
                  <a:ext cx="183" cy="2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400"/>
                    <a:t>r</a:t>
                  </a:r>
                  <a:endParaRPr sz="1400" noProof="1"/>
                </a:p>
              </p:txBody>
            </p:sp>
            <p:sp>
              <p:nvSpPr>
                <p:cNvPr id="38" name="Line 33"/>
                <p:cNvSpPr>
                  <a:spLocks noChangeShapeType="1"/>
                </p:cNvSpPr>
                <p:nvPr/>
              </p:nvSpPr>
              <p:spPr bwMode="auto">
                <a:xfrm>
                  <a:off x="1414" y="720"/>
                  <a:ext cx="489" cy="0"/>
                </a:xfrm>
                <a:prstGeom prst="line">
                  <a:avLst/>
                </a:prstGeom>
                <a:noFill/>
                <a:ln w="381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" name="Line 34"/>
                <p:cNvSpPr>
                  <a:spLocks noChangeShapeType="1"/>
                </p:cNvSpPr>
                <p:nvPr/>
              </p:nvSpPr>
              <p:spPr bwMode="auto">
                <a:xfrm rot="5400000">
                  <a:off x="2445" y="1766"/>
                  <a:ext cx="489" cy="0"/>
                </a:xfrm>
                <a:prstGeom prst="line">
                  <a:avLst/>
                </a:prstGeom>
                <a:noFill/>
                <a:ln w="381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" name="Rectangle 35"/>
                <p:cNvSpPr>
                  <a:spLocks noChangeArrowheads="1"/>
                </p:cNvSpPr>
                <p:nvPr/>
              </p:nvSpPr>
              <p:spPr bwMode="auto">
                <a:xfrm>
                  <a:off x="1533" y="653"/>
                  <a:ext cx="228" cy="134"/>
                </a:xfrm>
                <a:prstGeom prst="rect">
                  <a:avLst/>
                </a:prstGeom>
                <a:gradFill rotWithShape="0">
                  <a:gsLst>
                    <a:gs pos="0">
                      <a:srgbClr val="764700"/>
                    </a:gs>
                    <a:gs pos="50000">
                      <a:srgbClr val="FF9900"/>
                    </a:gs>
                    <a:gs pos="100000">
                      <a:srgbClr val="7647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" name="Line 36"/>
                <p:cNvSpPr>
                  <a:spLocks noChangeShapeType="1"/>
                </p:cNvSpPr>
                <p:nvPr/>
              </p:nvSpPr>
              <p:spPr bwMode="auto">
                <a:xfrm>
                  <a:off x="1541" y="898"/>
                  <a:ext cx="220" cy="0"/>
                </a:xfrm>
                <a:prstGeom prst="line">
                  <a:avLst/>
                </a:prstGeom>
                <a:noFill/>
                <a:ln w="12700">
                  <a:solidFill>
                    <a:srgbClr val="0000FF"/>
                  </a:solidFill>
                  <a:round/>
                  <a:headEnd/>
                  <a:tailEnd type="stealth" w="lg" len="lg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" name="Line 37"/>
                <p:cNvSpPr>
                  <a:spLocks noChangeShapeType="1"/>
                </p:cNvSpPr>
                <p:nvPr/>
              </p:nvSpPr>
              <p:spPr bwMode="auto">
                <a:xfrm>
                  <a:off x="1398" y="2813"/>
                  <a:ext cx="489" cy="0"/>
                </a:xfrm>
                <a:prstGeom prst="line">
                  <a:avLst/>
                </a:prstGeom>
                <a:noFill/>
                <a:ln w="381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303" y="2046"/>
                  <a:ext cx="154" cy="347"/>
                </a:xfrm>
                <a:prstGeom prst="line">
                  <a:avLst/>
                </a:prstGeom>
                <a:noFill/>
                <a:ln w="38100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" name="Line 40"/>
                <p:cNvSpPr>
                  <a:spLocks noChangeShapeType="1"/>
                </p:cNvSpPr>
                <p:nvPr/>
              </p:nvSpPr>
              <p:spPr bwMode="auto">
                <a:xfrm>
                  <a:off x="2698" y="1707"/>
                  <a:ext cx="154" cy="339"/>
                </a:xfrm>
                <a:prstGeom prst="line">
                  <a:avLst/>
                </a:prstGeom>
                <a:noFill/>
                <a:ln w="38100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" name="Rectangle 41"/>
                <p:cNvSpPr>
                  <a:spLocks noChangeArrowheads="1"/>
                </p:cNvSpPr>
                <p:nvPr/>
              </p:nvSpPr>
              <p:spPr bwMode="auto">
                <a:xfrm>
                  <a:off x="1414" y="1258"/>
                  <a:ext cx="540" cy="2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400" dirty="0"/>
                    <a:t>R=C/2π</a:t>
                  </a:r>
                  <a:endParaRPr sz="1400" noProof="1"/>
                </a:p>
              </p:txBody>
            </p:sp>
            <p:sp>
              <p:nvSpPr>
                <p:cNvPr id="46" name="Rectangle 43"/>
                <p:cNvSpPr>
                  <a:spLocks noChangeArrowheads="1"/>
                </p:cNvSpPr>
                <p:nvPr/>
              </p:nvSpPr>
              <p:spPr bwMode="auto">
                <a:xfrm>
                  <a:off x="1522" y="897"/>
                  <a:ext cx="192" cy="2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600" dirty="0">
                      <a:solidFill>
                        <a:srgbClr val="0000FF"/>
                      </a:solidFill>
                    </a:rPr>
                    <a:t>E</a:t>
                  </a:r>
                  <a:endParaRPr sz="1600" noProof="1">
                    <a:solidFill>
                      <a:srgbClr val="0000FF"/>
                    </a:solidFill>
                  </a:endParaRPr>
                </a:p>
              </p:txBody>
            </p:sp>
          </p:grpSp>
          <p:sp>
            <p:nvSpPr>
              <p:cNvPr id="20" name="Rectangle 45"/>
              <p:cNvSpPr>
                <a:spLocks noChangeArrowheads="1"/>
              </p:cNvSpPr>
              <p:nvPr/>
            </p:nvSpPr>
            <p:spPr bwMode="auto">
              <a:xfrm>
                <a:off x="1771" y="1171"/>
                <a:ext cx="550" cy="3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9999"/>
                    </a:solidFill>
                  </a:rPr>
                  <a:t>Bending </a:t>
                </a:r>
              </a:p>
              <a:p>
                <a:pPr algn="ctr"/>
                <a:r>
                  <a:rPr lang="en-US" sz="1200" dirty="0">
                    <a:solidFill>
                      <a:srgbClr val="009999"/>
                    </a:solidFill>
                  </a:rPr>
                  <a:t>magnet</a:t>
                </a:r>
                <a:endParaRPr sz="1200" noProof="1">
                  <a:solidFill>
                    <a:srgbClr val="009999"/>
                  </a:solidFill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1331640" y="4653136"/>
              <a:ext cx="7793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ea typeface="Lucida Grande"/>
                  <a:cs typeface="Lucida Grande"/>
                </a:rPr>
                <a:t>bending</a:t>
              </a:r>
              <a:br>
                <a:rPr lang="en-US" sz="1400" dirty="0">
                  <a:ea typeface="Lucida Grande"/>
                  <a:cs typeface="Lucida Grande"/>
                </a:rPr>
              </a:br>
              <a:r>
                <a:rPr lang="en-US" sz="1400" dirty="0">
                  <a:ea typeface="Lucida Grande"/>
                  <a:cs typeface="Lucida Grande"/>
                </a:rPr>
                <a:t>radius</a:t>
              </a:r>
              <a:endParaRPr lang="en-US" sz="1400" dirty="0"/>
            </a:p>
          </p:txBody>
        </p:sp>
      </p:grpSp>
      <p:sp>
        <p:nvSpPr>
          <p:cNvPr id="53" name="Прямоугольник 1"/>
          <p:cNvSpPr>
            <a:spLocks noChangeArrowheads="1"/>
          </p:cNvSpPr>
          <p:nvPr/>
        </p:nvSpPr>
        <p:spPr bwMode="auto">
          <a:xfrm>
            <a:off x="0" y="1789"/>
            <a:ext cx="2860270" cy="156966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006600"/>
                </a:solidFill>
                <a:latin typeface="+mn-lt"/>
              </a:rPr>
              <a:t>Modern accelerators:</a:t>
            </a:r>
          </a:p>
          <a:p>
            <a:pPr eaLnBrk="1" hangingPunct="1"/>
            <a:endParaRPr lang="en-US" altLang="ru-RU" sz="2400" dirty="0" smtClean="0">
              <a:solidFill>
                <a:srgbClr val="2A20EC"/>
              </a:solidFill>
              <a:latin typeface="+mn-lt"/>
            </a:endParaRPr>
          </a:p>
          <a:p>
            <a:pPr eaLnBrk="1" hangingPunct="1"/>
            <a:r>
              <a:rPr lang="en-US" altLang="ru-RU" sz="2400" dirty="0" smtClean="0">
                <a:solidFill>
                  <a:srgbClr val="2A20EC"/>
                </a:solidFill>
                <a:latin typeface="+mn-lt"/>
              </a:rPr>
              <a:t>the synchrotron</a:t>
            </a:r>
          </a:p>
          <a:p>
            <a:pPr eaLnBrk="1" hangingPunct="1"/>
            <a:r>
              <a:rPr lang="en-US" altLang="ru-RU" sz="2400" dirty="0" smtClean="0">
                <a:solidFill>
                  <a:srgbClr val="2A20EC"/>
                </a:solidFill>
                <a:latin typeface="+mn-lt"/>
              </a:rPr>
              <a:t>the cyclotron</a:t>
            </a:r>
            <a:endParaRPr lang="en-US" altLang="ru-RU" sz="2400" dirty="0">
              <a:solidFill>
                <a:srgbClr val="2A20EC"/>
              </a:solidFill>
              <a:latin typeface="+mn-lt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3184433" y="32567"/>
            <a:ext cx="4953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…for high energy physics…and for something else…</a:t>
            </a:r>
            <a:endParaRPr lang="ru-RU" dirty="0"/>
          </a:p>
        </p:txBody>
      </p:sp>
      <p:sp>
        <p:nvSpPr>
          <p:cNvPr id="55" name="Прямоугольник 54"/>
          <p:cNvSpPr/>
          <p:nvPr/>
        </p:nvSpPr>
        <p:spPr>
          <a:xfrm>
            <a:off x="2329653" y="786619"/>
            <a:ext cx="3318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beam energy record-holder (LHC)</a:t>
            </a:r>
            <a:endParaRPr lang="ru-RU" dirty="0"/>
          </a:p>
        </p:txBody>
      </p:sp>
      <p:sp>
        <p:nvSpPr>
          <p:cNvPr id="56" name="Прямоугольник 55"/>
          <p:cNvSpPr/>
          <p:nvPr/>
        </p:nvSpPr>
        <p:spPr>
          <a:xfrm>
            <a:off x="2322632" y="1123685"/>
            <a:ext cx="4115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beam power record-holder (PSI cyclotron)</a:t>
            </a:r>
            <a:endParaRPr lang="ru-RU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2233326" y="2204864"/>
            <a:ext cx="47597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2A20EC"/>
                </a:solidFill>
              </a:rPr>
              <a:t>ring cyclic accelerators: synchrotrons</a:t>
            </a:r>
            <a:endParaRPr lang="ru-RU" sz="2400" dirty="0">
              <a:solidFill>
                <a:srgbClr val="2A20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95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30</a:t>
            </a:fld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3" y="842963"/>
            <a:ext cx="8712968" cy="604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1" y="0"/>
            <a:ext cx="9144000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002060"/>
                </a:solidFill>
              </a:rPr>
              <a:t>Magnetic field: ways to create and form them </a:t>
            </a:r>
            <a:r>
              <a:rPr lang="en-US" altLang="ru-RU" sz="2400" dirty="0" smtClean="0">
                <a:solidFill>
                  <a:srgbClr val="002060"/>
                </a:solidFill>
              </a:rPr>
              <a:t>–</a:t>
            </a:r>
            <a:r>
              <a:rPr lang="en-US" altLang="ru-RU" sz="2400" dirty="0" smtClean="0">
                <a:solidFill>
                  <a:srgbClr val="2A20EC"/>
                </a:solidFill>
              </a:rPr>
              <a:t>cosine </a:t>
            </a:r>
            <a:r>
              <a:rPr lang="en-US" altLang="ru-RU" sz="2400" dirty="0" smtClean="0">
                <a:solidFill>
                  <a:srgbClr val="2A20EC"/>
                </a:solidFill>
              </a:rPr>
              <a:t>theta </a:t>
            </a:r>
            <a:r>
              <a:rPr lang="en-US" altLang="ru-RU" sz="2400" dirty="0" smtClean="0">
                <a:solidFill>
                  <a:srgbClr val="2A20EC"/>
                </a:solidFill>
                <a:latin typeface="+mn-lt"/>
              </a:rPr>
              <a:t>magnets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664" y="6462628"/>
            <a:ext cx="2504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Martin Wilson lecture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472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31</a:t>
            </a:fld>
            <a:endParaRPr lang="ru-RU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6" y="1138238"/>
            <a:ext cx="9147705" cy="5459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664" y="6462628"/>
            <a:ext cx="2504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Martin Wilson lecture</a:t>
            </a:r>
            <a:endParaRPr lang="ru-RU" dirty="0"/>
          </a:p>
        </p:txBody>
      </p:sp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1" y="0"/>
            <a:ext cx="9144000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002060"/>
                </a:solidFill>
              </a:rPr>
              <a:t>Magnetic field: ways to create and form them – </a:t>
            </a:r>
            <a:r>
              <a:rPr lang="en-US" altLang="ru-RU" sz="2400" dirty="0" smtClean="0">
                <a:solidFill>
                  <a:srgbClr val="FF0000"/>
                </a:solidFill>
              </a:rPr>
              <a:t>(4) – transverse gradient</a:t>
            </a:r>
          </a:p>
          <a:p>
            <a:pPr eaLnBrk="1" hangingPunct="1"/>
            <a:r>
              <a:rPr lang="en-US" altLang="ru-RU" sz="2400" dirty="0">
                <a:solidFill>
                  <a:srgbClr val="FF0000"/>
                </a:solidFill>
              </a:rPr>
              <a:t> </a:t>
            </a:r>
            <a:r>
              <a:rPr lang="en-US" altLang="ru-RU" sz="2400" dirty="0" smtClean="0">
                <a:solidFill>
                  <a:srgbClr val="FF0000"/>
                </a:solidFill>
              </a:rPr>
              <a:t>                                                                                               fields</a:t>
            </a:r>
            <a:endParaRPr lang="en-US" altLang="ru-RU" sz="2400" dirty="0" smtClean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0095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32</a:t>
            </a:fld>
            <a:endParaRPr lang="ru-RU"/>
          </a:p>
        </p:txBody>
      </p:sp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1" y="0"/>
            <a:ext cx="9144000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002060"/>
                </a:solidFill>
              </a:rPr>
              <a:t>Magnetic field: ways to create and form them – </a:t>
            </a:r>
            <a:r>
              <a:rPr lang="en-US" altLang="ru-RU" sz="2400" dirty="0" smtClean="0">
                <a:solidFill>
                  <a:srgbClr val="FF0000"/>
                </a:solidFill>
              </a:rPr>
              <a:t>(5) – super ferric magnets: </a:t>
            </a:r>
            <a:r>
              <a:rPr lang="en-US" altLang="ru-RU" sz="2400" b="1" dirty="0" err="1" smtClean="0">
                <a:solidFill>
                  <a:srgbClr val="2A20EC"/>
                </a:solidFill>
              </a:rPr>
              <a:t>sc</a:t>
            </a:r>
            <a:r>
              <a:rPr lang="en-US" altLang="ru-RU" sz="2400" b="1" dirty="0" smtClean="0">
                <a:solidFill>
                  <a:srgbClr val="2A20EC"/>
                </a:solidFill>
              </a:rPr>
              <a:t>-coil + iron </a:t>
            </a:r>
            <a:r>
              <a:rPr lang="en-US" altLang="ru-RU" sz="2400" dirty="0" smtClean="0">
                <a:solidFill>
                  <a:srgbClr val="FF0000"/>
                </a:solidFill>
              </a:rPr>
              <a:t>for the field forming</a:t>
            </a:r>
            <a:endParaRPr lang="en-US" altLang="ru-RU" sz="2400" dirty="0" smtClean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Рисунок 3" descr="fig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0"/>
          <a:stretch>
            <a:fillRect/>
          </a:stretch>
        </p:blipFill>
        <p:spPr bwMode="auto">
          <a:xfrm>
            <a:off x="215105" y="1509621"/>
            <a:ext cx="8689174" cy="4741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87624" y="980728"/>
            <a:ext cx="2276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b="1" dirty="0" smtClean="0">
                <a:solidFill>
                  <a:srgbClr val="2A20EC"/>
                </a:solidFill>
              </a:rPr>
              <a:t>uniform (dipole) field </a:t>
            </a:r>
            <a:endParaRPr lang="ru-RU" b="1" dirty="0">
              <a:solidFill>
                <a:srgbClr val="2A20EC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20072" y="980728"/>
            <a:ext cx="2816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b="1" dirty="0" smtClean="0">
                <a:solidFill>
                  <a:srgbClr val="2A20EC"/>
                </a:solidFill>
              </a:rPr>
              <a:t>gradient (quadrupole) field </a:t>
            </a:r>
            <a:endParaRPr lang="ru-RU" b="1" dirty="0">
              <a:solidFill>
                <a:srgbClr val="2A20EC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68578" y="6251324"/>
            <a:ext cx="31745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2800" dirty="0" err="1" smtClean="0">
                <a:solidFill>
                  <a:srgbClr val="008A3E"/>
                </a:solidFill>
              </a:rPr>
              <a:t>Nuclotron</a:t>
            </a:r>
            <a:r>
              <a:rPr lang="en-US" altLang="ru-RU" sz="2800" dirty="0" smtClean="0">
                <a:solidFill>
                  <a:srgbClr val="008A3E"/>
                </a:solidFill>
              </a:rPr>
              <a:t> - magnets</a:t>
            </a:r>
            <a:endParaRPr lang="ru-RU" sz="2800" dirty="0">
              <a:solidFill>
                <a:srgbClr val="008A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85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33</a:t>
            </a:fld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43" y="830997"/>
            <a:ext cx="9025858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1" y="0"/>
            <a:ext cx="9144000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002060"/>
                </a:solidFill>
              </a:rPr>
              <a:t>Magnetic field: ways to create and form them – </a:t>
            </a:r>
            <a:r>
              <a:rPr lang="en-US" altLang="ru-RU" sz="2400" dirty="0" smtClean="0">
                <a:solidFill>
                  <a:srgbClr val="FF0000"/>
                </a:solidFill>
              </a:rPr>
              <a:t>engineering current density</a:t>
            </a:r>
            <a:endParaRPr lang="en-US" altLang="ru-RU" sz="2400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64" y="6462628"/>
            <a:ext cx="2504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Martin Wilson lecture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216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34</a:t>
            </a:fld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5" y="822315"/>
            <a:ext cx="9143999" cy="5524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1" y="0"/>
            <a:ext cx="9144000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002060"/>
                </a:solidFill>
              </a:rPr>
              <a:t>Magnetic field: ways to create and form them – </a:t>
            </a:r>
            <a:r>
              <a:rPr lang="en-US" altLang="ru-RU" sz="2400" dirty="0" smtClean="0">
                <a:solidFill>
                  <a:srgbClr val="FF0000"/>
                </a:solidFill>
              </a:rPr>
              <a:t>engineering current density</a:t>
            </a:r>
            <a:endParaRPr lang="en-US" altLang="ru-RU" sz="2400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64" y="6462628"/>
            <a:ext cx="2504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Martin Wilson lecture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91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35</a:t>
            </a:fld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2996952"/>
            <a:ext cx="3420801" cy="1987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06" b="12988"/>
          <a:stretch/>
        </p:blipFill>
        <p:spPr bwMode="auto">
          <a:xfrm>
            <a:off x="5886355" y="1229935"/>
            <a:ext cx="2664296" cy="141050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76485"/>
            <a:ext cx="38481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1"/>
          <p:cNvSpPr>
            <a:spLocks noChangeArrowheads="1"/>
          </p:cNvSpPr>
          <p:nvPr/>
        </p:nvSpPr>
        <p:spPr bwMode="auto">
          <a:xfrm>
            <a:off x="1" y="0"/>
            <a:ext cx="9144000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002060"/>
                </a:solidFill>
              </a:rPr>
              <a:t>Magnetic field: ways to create and form them – </a:t>
            </a:r>
            <a:r>
              <a:rPr lang="en-US" altLang="ru-RU" sz="2400" dirty="0" smtClean="0">
                <a:solidFill>
                  <a:srgbClr val="FF0000"/>
                </a:solidFill>
              </a:rPr>
              <a:t>engineering current density</a:t>
            </a:r>
            <a:endParaRPr lang="en-US" altLang="ru-RU" sz="2400" dirty="0" smtClean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78" y="5373216"/>
            <a:ext cx="54768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907704" y="4980324"/>
            <a:ext cx="1979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dirty="0" smtClean="0">
                <a:solidFill>
                  <a:srgbClr val="002060"/>
                </a:solidFill>
              </a:rPr>
              <a:t>Normal conductors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444207" y="5517232"/>
            <a:ext cx="2106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Je ≈ 150  A/mm^2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 rot="10800000">
            <a:off x="7020272" y="4980324"/>
            <a:ext cx="360040" cy="536908"/>
          </a:xfrm>
          <a:prstGeom prst="downArrow">
            <a:avLst/>
          </a:prstGeom>
          <a:solidFill>
            <a:srgbClr val="008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8A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78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36</a:t>
            </a:fld>
            <a:endParaRPr lang="ru-RU"/>
          </a:p>
        </p:txBody>
      </p:sp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0" y="0"/>
            <a:ext cx="4367606" cy="46166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006600"/>
                </a:solidFill>
              </a:rPr>
              <a:t>Superconductivity – </a:t>
            </a:r>
            <a:r>
              <a:rPr lang="en-US" altLang="ru-RU" sz="2400" dirty="0" smtClean="0">
                <a:solidFill>
                  <a:srgbClr val="FF0000"/>
                </a:solidFill>
              </a:rPr>
              <a:t>the last slide</a:t>
            </a:r>
            <a:r>
              <a:rPr lang="en-US" altLang="ru-RU" sz="2400" dirty="0" smtClean="0">
                <a:solidFill>
                  <a:srgbClr val="006600"/>
                </a:solidFill>
              </a:rPr>
              <a:t> </a:t>
            </a:r>
            <a:endParaRPr lang="en-US" altLang="ru-RU" sz="2400" dirty="0" smtClean="0">
              <a:solidFill>
                <a:srgbClr val="006600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692696"/>
            <a:ext cx="8064896" cy="1695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hangingPunct="0">
              <a:lnSpc>
                <a:spcPts val="2475"/>
              </a:lnSpc>
              <a:buClr>
                <a:srgbClr val="FF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GB" altLang="de-DE" dirty="0" smtClean="0">
                <a:solidFill>
                  <a:srgbClr val="2A20EC"/>
                </a:solidFill>
              </a:rPr>
              <a:t>3 kinds of superconductors</a:t>
            </a:r>
          </a:p>
          <a:p>
            <a:pPr marL="800100" lvl="1" indent="-342900" algn="just" hangingPunct="0">
              <a:lnSpc>
                <a:spcPts val="2475"/>
              </a:lnSpc>
              <a:buClr>
                <a:srgbClr val="FF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GB" altLang="de-DE" dirty="0" smtClean="0">
                <a:solidFill>
                  <a:srgbClr val="2A20EC"/>
                </a:solidFill>
              </a:rPr>
              <a:t>- type 1 – useless for </a:t>
            </a:r>
            <a:r>
              <a:rPr lang="en-GB" altLang="de-DE" dirty="0" err="1" smtClean="0">
                <a:solidFill>
                  <a:srgbClr val="2A20EC"/>
                </a:solidFill>
              </a:rPr>
              <a:t>sc</a:t>
            </a:r>
            <a:r>
              <a:rPr lang="en-GB" altLang="de-DE" dirty="0" smtClean="0">
                <a:solidFill>
                  <a:srgbClr val="2A20EC"/>
                </a:solidFill>
              </a:rPr>
              <a:t>-magnets production</a:t>
            </a:r>
          </a:p>
          <a:p>
            <a:pPr marL="800100" lvl="1" indent="-342900" algn="just" hangingPunct="0">
              <a:lnSpc>
                <a:spcPts val="2475"/>
              </a:lnSpc>
              <a:buClr>
                <a:srgbClr val="FF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GB" altLang="de-DE" dirty="0" smtClean="0">
                <a:solidFill>
                  <a:srgbClr val="2A20EC"/>
                </a:solidFill>
              </a:rPr>
              <a:t>- type 2 – OK for </a:t>
            </a:r>
            <a:r>
              <a:rPr lang="en-GB" altLang="de-DE" dirty="0" err="1" smtClean="0">
                <a:solidFill>
                  <a:srgbClr val="2A20EC"/>
                </a:solidFill>
              </a:rPr>
              <a:t>sc</a:t>
            </a:r>
            <a:r>
              <a:rPr lang="en-GB" altLang="de-DE" dirty="0" smtClean="0">
                <a:solidFill>
                  <a:srgbClr val="2A20EC"/>
                </a:solidFill>
              </a:rPr>
              <a:t>-magnets</a:t>
            </a:r>
          </a:p>
          <a:p>
            <a:pPr marL="800100" lvl="1" indent="-342900" algn="just" hangingPunct="0">
              <a:lnSpc>
                <a:spcPts val="2475"/>
              </a:lnSpc>
              <a:buClr>
                <a:srgbClr val="FF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GB" altLang="de-DE" dirty="0" smtClean="0">
                <a:solidFill>
                  <a:srgbClr val="2A20EC"/>
                </a:solidFill>
              </a:rPr>
              <a:t>- HTS – good for high field and temperature but current density still is a problem in high magnetic field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5748" y="2901932"/>
            <a:ext cx="7416824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hangingPunct="0">
              <a:lnSpc>
                <a:spcPts val="2475"/>
              </a:lnSpc>
              <a:buClr>
                <a:srgbClr val="FF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GB" altLang="de-DE" dirty="0" smtClean="0">
                <a:solidFill>
                  <a:srgbClr val="2A20EC"/>
                </a:solidFill>
              </a:rPr>
              <a:t>type 2 and HTS – used for </a:t>
            </a:r>
            <a:r>
              <a:rPr lang="en-GB" altLang="de-DE" dirty="0" err="1" smtClean="0">
                <a:solidFill>
                  <a:srgbClr val="2A20EC"/>
                </a:solidFill>
              </a:rPr>
              <a:t>sc</a:t>
            </a:r>
            <a:r>
              <a:rPr lang="en-GB" altLang="de-DE" dirty="0" smtClean="0">
                <a:solidFill>
                  <a:srgbClr val="2A20EC"/>
                </a:solidFill>
              </a:rPr>
              <a:t>-magnets production</a:t>
            </a:r>
          </a:p>
          <a:p>
            <a:pPr marL="342900" indent="-342900" algn="just" hangingPunct="0">
              <a:lnSpc>
                <a:spcPts val="2475"/>
              </a:lnSpc>
              <a:buClr>
                <a:srgbClr val="FF0000"/>
              </a:buClr>
              <a:buSzPct val="100000"/>
              <a:buFont typeface="Wingdings" panose="05000000000000000000" pitchFamily="2" charset="2"/>
              <a:buChar char="q"/>
            </a:pPr>
            <a:endParaRPr lang="en-GB" altLang="de-DE" dirty="0">
              <a:solidFill>
                <a:srgbClr val="2A20EC"/>
              </a:solidFill>
            </a:endParaRPr>
          </a:p>
          <a:p>
            <a:pPr marL="342900" indent="-342900" algn="just" hangingPunct="0">
              <a:lnSpc>
                <a:spcPts val="2475"/>
              </a:lnSpc>
              <a:buClr>
                <a:srgbClr val="FF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GB" altLang="de-DE" dirty="0" smtClean="0">
                <a:solidFill>
                  <a:srgbClr val="2A20EC"/>
                </a:solidFill>
              </a:rPr>
              <a:t>all existing </a:t>
            </a:r>
            <a:r>
              <a:rPr lang="en-GB" altLang="de-DE" dirty="0" err="1" smtClean="0">
                <a:solidFill>
                  <a:srgbClr val="2A20EC"/>
                </a:solidFill>
              </a:rPr>
              <a:t>sc</a:t>
            </a:r>
            <a:r>
              <a:rPr lang="en-GB" altLang="de-DE" dirty="0" smtClean="0">
                <a:solidFill>
                  <a:srgbClr val="2A20EC"/>
                </a:solidFill>
              </a:rPr>
              <a:t>-accelerators up to date use </a:t>
            </a:r>
            <a:r>
              <a:rPr lang="en-GB" altLang="de-DE" dirty="0" err="1" smtClean="0">
                <a:solidFill>
                  <a:srgbClr val="2A20EC"/>
                </a:solidFill>
              </a:rPr>
              <a:t>NbTi</a:t>
            </a:r>
            <a:endParaRPr lang="en-GB" altLang="de-DE" dirty="0" smtClean="0">
              <a:solidFill>
                <a:srgbClr val="2A20EC"/>
              </a:solidFill>
            </a:endParaRPr>
          </a:p>
          <a:p>
            <a:pPr marL="342900" indent="-342900" algn="just" hangingPunct="0">
              <a:lnSpc>
                <a:spcPts val="2475"/>
              </a:lnSpc>
              <a:buClr>
                <a:srgbClr val="FF0000"/>
              </a:buClr>
              <a:buSzPct val="100000"/>
              <a:buFont typeface="Wingdings" panose="05000000000000000000" pitchFamily="2" charset="2"/>
              <a:buChar char="q"/>
            </a:pPr>
            <a:endParaRPr lang="en-GB" altLang="de-DE" dirty="0">
              <a:solidFill>
                <a:srgbClr val="2A20EC"/>
              </a:solidFill>
            </a:endParaRPr>
          </a:p>
          <a:p>
            <a:pPr marL="342900" indent="-342900" algn="just" hangingPunct="0">
              <a:lnSpc>
                <a:spcPts val="2475"/>
              </a:lnSpc>
              <a:buClr>
                <a:srgbClr val="FF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GB" altLang="de-DE" dirty="0" smtClean="0">
                <a:solidFill>
                  <a:srgbClr val="2A20EC"/>
                </a:solidFill>
              </a:rPr>
              <a:t>engineering current density is a crucial factor in the magnet design and economy</a:t>
            </a:r>
            <a:endParaRPr lang="en-GB" altLang="de-DE" dirty="0">
              <a:solidFill>
                <a:srgbClr val="2A20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4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37</a:t>
            </a:fld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446" y="332656"/>
            <a:ext cx="5343691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1365608" y="456687"/>
            <a:ext cx="2627784" cy="95410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800" dirty="0" smtClean="0">
                <a:solidFill>
                  <a:srgbClr val="2A20EC"/>
                </a:solidFill>
              </a:rPr>
              <a:t>Superconducting</a:t>
            </a:r>
          </a:p>
          <a:p>
            <a:pPr eaLnBrk="1" hangingPunct="1"/>
            <a:r>
              <a:rPr lang="en-US" altLang="ru-RU" sz="2800" dirty="0" smtClean="0">
                <a:solidFill>
                  <a:srgbClr val="2A20EC"/>
                </a:solidFill>
              </a:rPr>
              <a:t>Materials</a:t>
            </a:r>
            <a:endParaRPr lang="en-US" altLang="ru-RU" sz="2800" dirty="0" smtClean="0">
              <a:solidFill>
                <a:srgbClr val="2A20EC"/>
              </a:solidFill>
              <a:latin typeface="+mn-lt"/>
            </a:endParaRPr>
          </a:p>
        </p:txBody>
      </p:sp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1243497" y="5396311"/>
            <a:ext cx="2627784" cy="95410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800" dirty="0" smtClean="0">
                <a:solidFill>
                  <a:srgbClr val="2A20EC"/>
                </a:solidFill>
              </a:rPr>
              <a:t>Superconducting</a:t>
            </a:r>
          </a:p>
          <a:p>
            <a:pPr eaLnBrk="1" hangingPunct="1"/>
            <a:r>
              <a:rPr lang="en-US" altLang="ru-RU" sz="2800" dirty="0" smtClean="0">
                <a:solidFill>
                  <a:srgbClr val="2A20EC"/>
                </a:solidFill>
              </a:rPr>
              <a:t>Magnets</a:t>
            </a:r>
            <a:endParaRPr lang="en-US" altLang="ru-RU" sz="2800" dirty="0" smtClean="0">
              <a:solidFill>
                <a:srgbClr val="2A20EC"/>
              </a:solidFill>
              <a:latin typeface="+mn-lt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556" y="3989161"/>
            <a:ext cx="2152101" cy="2361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291" y="3966580"/>
            <a:ext cx="2383838" cy="2383838"/>
          </a:xfrm>
          <a:prstGeom prst="rect">
            <a:avLst/>
          </a:prstGeom>
        </p:spPr>
      </p:pic>
      <p:pic>
        <p:nvPicPr>
          <p:cNvPr id="9" name="Picture 4" descr="Nuclotron cable col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65" y="1412776"/>
            <a:ext cx="1584176" cy="1312525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9"/>
          <a:stretch>
            <a:fillRect/>
          </a:stretch>
        </p:blipFill>
        <p:spPr bwMode="auto">
          <a:xfrm>
            <a:off x="1675467" y="1406991"/>
            <a:ext cx="1891477" cy="1017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s://www.lhc-closer.es/webapp/files/1435504218_1c599e8a9114a9095902121974a549b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664" y="2372806"/>
            <a:ext cx="1310414" cy="84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низ 2"/>
          <p:cNvSpPr/>
          <p:nvPr/>
        </p:nvSpPr>
        <p:spPr>
          <a:xfrm>
            <a:off x="3045078" y="2285871"/>
            <a:ext cx="1008112" cy="31104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3473" y="3212976"/>
            <a:ext cx="3150096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algn="just" hangingPunct="0">
              <a:lnSpc>
                <a:spcPts val="2475"/>
              </a:lnSpc>
              <a:buClr>
                <a:srgbClr val="FF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GB" altLang="de-DE" dirty="0" smtClean="0">
                <a:solidFill>
                  <a:srgbClr val="2A20EC"/>
                </a:solidFill>
              </a:rPr>
              <a:t>high current wires </a:t>
            </a:r>
          </a:p>
          <a:p>
            <a:pPr marL="800100" lvl="1" indent="-342900" algn="just" hangingPunct="0">
              <a:lnSpc>
                <a:spcPts val="2475"/>
              </a:lnSpc>
              <a:buClr>
                <a:srgbClr val="FF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GB" altLang="de-DE" dirty="0" smtClean="0">
                <a:solidFill>
                  <a:srgbClr val="2A20EC"/>
                </a:solidFill>
              </a:rPr>
              <a:t>high current tapes</a:t>
            </a:r>
          </a:p>
          <a:p>
            <a:pPr marL="800100" lvl="1" indent="-342900" algn="just" hangingPunct="0">
              <a:lnSpc>
                <a:spcPts val="2475"/>
              </a:lnSpc>
              <a:buClr>
                <a:srgbClr val="FF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GB" altLang="de-DE" dirty="0" smtClean="0">
                <a:solidFill>
                  <a:srgbClr val="2A20EC"/>
                </a:solidFill>
              </a:rPr>
              <a:t>high current cables</a:t>
            </a:r>
            <a:endParaRPr lang="en-GB" altLang="de-DE" dirty="0">
              <a:solidFill>
                <a:srgbClr val="2A20EC"/>
              </a:solidFill>
            </a:endParaRPr>
          </a:p>
        </p:txBody>
      </p:sp>
      <p:sp>
        <p:nvSpPr>
          <p:cNvPr id="13" name="Прямоугольник 1"/>
          <p:cNvSpPr>
            <a:spLocks noChangeArrowheads="1"/>
          </p:cNvSpPr>
          <p:nvPr/>
        </p:nvSpPr>
        <p:spPr bwMode="auto">
          <a:xfrm>
            <a:off x="0" y="0"/>
            <a:ext cx="3103542" cy="461665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FFFF00"/>
                </a:solidFill>
              </a:rPr>
              <a:t>SC-magnets production</a:t>
            </a:r>
            <a:endParaRPr lang="en-US" altLang="ru-RU" sz="2400" dirty="0" smtClean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7347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38</a:t>
            </a:fld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491"/>
            <a:ext cx="9144000" cy="6433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167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0200" y="1943100"/>
            <a:ext cx="3568700" cy="294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5410200" y="1943100"/>
            <a:ext cx="3568700" cy="2944813"/>
          </a:xfrm>
          <a:prstGeom prst="rect">
            <a:avLst/>
          </a:prstGeom>
          <a:noFill/>
          <a:ln w="63500">
            <a:solidFill>
              <a:srgbClr val="00CC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18440" name="Picture 9" descr="G:\for Kostromin\Fotos\IMG_66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713" y="1519238"/>
            <a:ext cx="4738687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38350" y="511175"/>
            <a:ext cx="7105650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0350" y="2120900"/>
            <a:ext cx="242887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 стрелкой 3"/>
          <p:cNvCxnSpPr/>
          <p:nvPr/>
        </p:nvCxnSpPr>
        <p:spPr>
          <a:xfrm>
            <a:off x="982663" y="2919413"/>
            <a:ext cx="2379662" cy="49530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V="1">
            <a:off x="4986338" y="3706813"/>
            <a:ext cx="873125" cy="79375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Овал 8"/>
          <p:cNvSpPr/>
          <p:nvPr/>
        </p:nvSpPr>
        <p:spPr>
          <a:xfrm>
            <a:off x="7194550" y="4808538"/>
            <a:ext cx="749300" cy="142557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Прямоугольник 1"/>
          <p:cNvSpPr>
            <a:spLocks noChangeArrowheads="1"/>
          </p:cNvSpPr>
          <p:nvPr/>
        </p:nvSpPr>
        <p:spPr bwMode="auto">
          <a:xfrm>
            <a:off x="0" y="0"/>
            <a:ext cx="3103542" cy="461665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FFFF00"/>
                </a:solidFill>
              </a:rPr>
              <a:t>SC-magnets production</a:t>
            </a:r>
            <a:endParaRPr lang="en-US" altLang="ru-RU" sz="2400" dirty="0" smtClean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03542" y="77505"/>
            <a:ext cx="2908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2A20EC"/>
                </a:solidFill>
              </a:rPr>
              <a:t>“</a:t>
            </a:r>
            <a:r>
              <a:rPr lang="en-US" sz="2400" dirty="0" err="1" smtClean="0">
                <a:solidFill>
                  <a:srgbClr val="2A20EC"/>
                </a:solidFill>
              </a:rPr>
              <a:t>Nuclotron</a:t>
            </a:r>
            <a:r>
              <a:rPr lang="en-US" sz="2400" dirty="0" smtClean="0">
                <a:solidFill>
                  <a:srgbClr val="2A20EC"/>
                </a:solidFill>
              </a:rPr>
              <a:t>” - cable</a:t>
            </a:r>
            <a:endParaRPr lang="ru-RU" sz="2400" dirty="0">
              <a:solidFill>
                <a:srgbClr val="2A20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1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4</a:t>
            </a:fld>
            <a:endParaRPr lang="ru-RU"/>
          </a:p>
        </p:txBody>
      </p:sp>
      <p:sp>
        <p:nvSpPr>
          <p:cNvPr id="3" name="Titel 1"/>
          <p:cNvSpPr>
            <a:spLocks noGrp="1"/>
          </p:cNvSpPr>
          <p:nvPr/>
        </p:nvSpPr>
        <p:spPr>
          <a:xfrm>
            <a:off x="550358" y="270641"/>
            <a:ext cx="681099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altLang="de-DE" sz="2800" b="0" dirty="0" smtClean="0">
                <a:solidFill>
                  <a:srgbClr val="2A20EC"/>
                </a:solidFill>
                <a:latin typeface="+mn-lt"/>
              </a:rPr>
              <a:t>„Living legendes“: </a:t>
            </a:r>
            <a:r>
              <a:rPr lang="de-DE" altLang="de-DE" sz="2800" b="0" dirty="0">
                <a:solidFill>
                  <a:srgbClr val="2A20EC"/>
                </a:solidFill>
                <a:latin typeface="+mn-lt"/>
              </a:rPr>
              <a:t>PS </a:t>
            </a:r>
            <a:r>
              <a:rPr lang="de-DE" altLang="de-DE" sz="2800" b="0" dirty="0" err="1">
                <a:solidFill>
                  <a:srgbClr val="2A20EC"/>
                </a:solidFill>
                <a:latin typeface="+mn-lt"/>
              </a:rPr>
              <a:t>and</a:t>
            </a:r>
            <a:r>
              <a:rPr lang="de-DE" altLang="de-DE" sz="2800" b="0" dirty="0">
                <a:solidFill>
                  <a:srgbClr val="2A20EC"/>
                </a:solidFill>
                <a:latin typeface="+mn-lt"/>
              </a:rPr>
              <a:t> AGS</a:t>
            </a:r>
          </a:p>
        </p:txBody>
      </p:sp>
      <p:pic>
        <p:nvPicPr>
          <p:cNvPr id="4" name="Picture 5" descr="http://www.bnl.gov/bnlweb/history/images/AGS-5-141-57-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968" y="2246954"/>
            <a:ext cx="3735388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1"/>
          <p:cNvSpPr txBox="1">
            <a:spLocks noChangeArrowheads="1"/>
          </p:cNvSpPr>
          <p:nvPr/>
        </p:nvSpPr>
        <p:spPr bwMode="auto">
          <a:xfrm>
            <a:off x="4949031" y="4740916"/>
            <a:ext cx="3743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altLang="de-DE" dirty="0"/>
              <a:t>Alternating Gradient Synchrotron</a:t>
            </a:r>
            <a:br>
              <a:rPr lang="de-DE" altLang="de-DE" dirty="0"/>
            </a:br>
            <a:r>
              <a:rPr lang="de-DE" altLang="de-DE" dirty="0"/>
              <a:t>under construction, c. </a:t>
            </a:r>
            <a:r>
              <a:rPr lang="de-DE" altLang="de-DE" dirty="0" smtClean="0"/>
              <a:t>1957</a:t>
            </a:r>
            <a:endParaRPr lang="de-DE" altLang="de-DE" dirty="0"/>
          </a:p>
        </p:txBody>
      </p:sp>
      <p:sp>
        <p:nvSpPr>
          <p:cNvPr id="6" name="Rechteck 2"/>
          <p:cNvSpPr>
            <a:spLocks noChangeArrowheads="1"/>
          </p:cNvSpPr>
          <p:nvPr/>
        </p:nvSpPr>
        <p:spPr bwMode="auto">
          <a:xfrm>
            <a:off x="4949031" y="1484954"/>
            <a:ext cx="37433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de-DE" sz="2400" dirty="0">
                <a:solidFill>
                  <a:srgbClr val="2A20EC"/>
                </a:solidFill>
              </a:rPr>
              <a:t>AGS @ Brookhaven</a:t>
            </a:r>
            <a:r>
              <a:rPr lang="en-US" altLang="de-DE" dirty="0"/>
              <a:t/>
            </a:r>
            <a:br>
              <a:rPr lang="en-US" altLang="de-DE" dirty="0"/>
            </a:br>
            <a:r>
              <a:rPr lang="en-US" altLang="de-DE" dirty="0"/>
              <a:t>33 GeV </a:t>
            </a:r>
            <a:r>
              <a:rPr lang="en-US" altLang="de-DE" dirty="0">
                <a:solidFill>
                  <a:srgbClr val="FF0000"/>
                </a:solidFill>
              </a:rPr>
              <a:t>p</a:t>
            </a:r>
            <a:r>
              <a:rPr lang="en-US" altLang="de-DE" dirty="0"/>
              <a:t>,  1960</a:t>
            </a:r>
            <a:endParaRPr lang="de-DE" altLang="de-DE" dirty="0"/>
          </a:p>
        </p:txBody>
      </p:sp>
      <p:pic>
        <p:nvPicPr>
          <p:cNvPr id="7" name="Picture 7" descr="http://images.iop.org/objects/ccr/cern/49/9/19/CCann1_09_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81" y="2213616"/>
            <a:ext cx="3889375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3"/>
          <p:cNvSpPr txBox="1">
            <a:spLocks noChangeArrowheads="1"/>
          </p:cNvSpPr>
          <p:nvPr/>
        </p:nvSpPr>
        <p:spPr bwMode="auto">
          <a:xfrm>
            <a:off x="738981" y="4740916"/>
            <a:ext cx="3889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altLang="de-DE" dirty="0"/>
              <a:t>CERN 1959, </a:t>
            </a:r>
            <a:r>
              <a:rPr lang="de-DE" altLang="de-DE" dirty="0" smtClean="0"/>
              <a:t>PS</a:t>
            </a:r>
            <a:endParaRPr lang="de-DE" altLang="de-DE" dirty="0"/>
          </a:p>
        </p:txBody>
      </p:sp>
      <p:sp>
        <p:nvSpPr>
          <p:cNvPr id="9" name="Rechteck 8"/>
          <p:cNvSpPr>
            <a:spLocks noChangeArrowheads="1"/>
          </p:cNvSpPr>
          <p:nvPr/>
        </p:nvSpPr>
        <p:spPr bwMode="auto">
          <a:xfrm>
            <a:off x="738981" y="1473841"/>
            <a:ext cx="38893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de-DE" sz="2400" dirty="0">
                <a:solidFill>
                  <a:srgbClr val="2A20EC"/>
                </a:solidFill>
              </a:rPr>
              <a:t>PS @ CERN</a:t>
            </a:r>
            <a:r>
              <a:rPr lang="en-US" altLang="de-DE" dirty="0">
                <a:solidFill>
                  <a:srgbClr val="2A20EC"/>
                </a:solidFill>
              </a:rPr>
              <a:t/>
            </a:r>
            <a:br>
              <a:rPr lang="en-US" altLang="de-DE" dirty="0">
                <a:solidFill>
                  <a:srgbClr val="2A20EC"/>
                </a:solidFill>
              </a:rPr>
            </a:br>
            <a:r>
              <a:rPr lang="en-US" altLang="de-DE" dirty="0"/>
              <a:t>28 GeV </a:t>
            </a:r>
            <a:r>
              <a:rPr lang="en-US" altLang="de-DE" dirty="0">
                <a:solidFill>
                  <a:srgbClr val="FF0000"/>
                </a:solidFill>
              </a:rPr>
              <a:t>p</a:t>
            </a:r>
            <a:r>
              <a:rPr lang="en-US" altLang="de-DE" dirty="0"/>
              <a:t>, </a:t>
            </a:r>
            <a:r>
              <a:rPr lang="en-US" altLang="de-DE" dirty="0" smtClean="0"/>
              <a:t>1959</a:t>
            </a:r>
            <a:endParaRPr lang="de-DE" altLang="de-DE" dirty="0"/>
          </a:p>
        </p:txBody>
      </p:sp>
      <p:sp>
        <p:nvSpPr>
          <p:cNvPr id="10" name="Textfeld 10"/>
          <p:cNvSpPr txBox="1">
            <a:spLocks noChangeArrowheads="1"/>
          </p:cNvSpPr>
          <p:nvPr/>
        </p:nvSpPr>
        <p:spPr bwMode="auto">
          <a:xfrm>
            <a:off x="2123728" y="5653360"/>
            <a:ext cx="53285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de-DE" sz="2800" dirty="0">
                <a:solidFill>
                  <a:srgbClr val="2A20EC"/>
                </a:solidFill>
              </a:rPr>
              <a:t>Both </a:t>
            </a:r>
            <a:r>
              <a:rPr lang="en-GB" altLang="de-DE" sz="2800" dirty="0" smtClean="0">
                <a:solidFill>
                  <a:srgbClr val="2A20EC"/>
                </a:solidFill>
              </a:rPr>
              <a:t>are </a:t>
            </a:r>
            <a:r>
              <a:rPr lang="en-GB" altLang="de-DE" sz="2800" dirty="0">
                <a:solidFill>
                  <a:srgbClr val="2A20EC"/>
                </a:solidFill>
              </a:rPr>
              <a:t>still operational </a:t>
            </a:r>
            <a:r>
              <a:rPr lang="en-GB" altLang="de-DE" sz="2800" dirty="0" smtClean="0">
                <a:solidFill>
                  <a:srgbClr val="2A20EC"/>
                </a:solidFill>
              </a:rPr>
              <a:t>today</a:t>
            </a:r>
            <a:endParaRPr lang="en-GB" altLang="de-DE" sz="2800" dirty="0"/>
          </a:p>
        </p:txBody>
      </p:sp>
      <p:cxnSp>
        <p:nvCxnSpPr>
          <p:cNvPr id="11" name="Gerade Verbindung mit Pfeil 6"/>
          <p:cNvCxnSpPr/>
          <p:nvPr/>
        </p:nvCxnSpPr>
        <p:spPr>
          <a:xfrm flipV="1">
            <a:off x="3331368" y="3934466"/>
            <a:ext cx="431800" cy="863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"/>
          <p:cNvSpPr>
            <a:spLocks noChangeArrowheads="1"/>
          </p:cNvSpPr>
          <p:nvPr/>
        </p:nvSpPr>
        <p:spPr bwMode="auto">
          <a:xfrm>
            <a:off x="0" y="1789"/>
            <a:ext cx="1897443" cy="46166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>
                <a:solidFill>
                  <a:srgbClr val="006600"/>
                </a:solidFill>
              </a:rPr>
              <a:t>S</a:t>
            </a:r>
            <a:r>
              <a:rPr lang="en-US" altLang="ru-RU" sz="2400" dirty="0" smtClean="0">
                <a:solidFill>
                  <a:srgbClr val="006600"/>
                </a:solidFill>
              </a:rPr>
              <a:t>ynchrotrons </a:t>
            </a:r>
            <a:endParaRPr lang="en-US" altLang="ru-RU" sz="2400" dirty="0" smtClean="0">
              <a:solidFill>
                <a:srgbClr val="0066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2551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40</a:t>
            </a:fld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8" y="625079"/>
            <a:ext cx="9151158" cy="561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0" y="0"/>
            <a:ext cx="3103542" cy="461665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FFFF00"/>
                </a:solidFill>
              </a:rPr>
              <a:t>SC-magnets production</a:t>
            </a:r>
            <a:endParaRPr lang="en-US" altLang="ru-RU" sz="2400" dirty="0" smtClean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03542" y="77505"/>
            <a:ext cx="4780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2A20EC"/>
                </a:solidFill>
              </a:rPr>
              <a:t>LHC-</a:t>
            </a:r>
            <a:r>
              <a:rPr lang="en-US" sz="2400" dirty="0" err="1" smtClean="0">
                <a:solidFill>
                  <a:srgbClr val="2A20EC"/>
                </a:solidFill>
              </a:rPr>
              <a:t>sc</a:t>
            </a:r>
            <a:r>
              <a:rPr lang="en-US" sz="2400" dirty="0" smtClean="0">
                <a:solidFill>
                  <a:srgbClr val="2A20EC"/>
                </a:solidFill>
              </a:rPr>
              <a:t>-wires (for Rutherford cable</a:t>
            </a:r>
            <a:r>
              <a:rPr lang="en-US" dirty="0" smtClean="0">
                <a:solidFill>
                  <a:srgbClr val="2A20EC"/>
                </a:solidFill>
              </a:rPr>
              <a:t>)</a:t>
            </a:r>
            <a:endParaRPr lang="ru-RU" dirty="0">
              <a:solidFill>
                <a:srgbClr val="2A20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88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0" y="0"/>
            <a:ext cx="3103542" cy="461665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FFFF00"/>
                </a:solidFill>
              </a:rPr>
              <a:t>SC-magnets production</a:t>
            </a:r>
            <a:endParaRPr lang="en-US" altLang="ru-RU" sz="2400" dirty="0" smtClean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03542" y="77505"/>
            <a:ext cx="5932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2A20EC"/>
                </a:solidFill>
              </a:rPr>
              <a:t>NbTi</a:t>
            </a:r>
            <a:r>
              <a:rPr lang="en-US" sz="2800" dirty="0" smtClean="0">
                <a:solidFill>
                  <a:srgbClr val="2A20EC"/>
                </a:solidFill>
              </a:rPr>
              <a:t>----SC-wires production technology</a:t>
            </a:r>
            <a:endParaRPr lang="ru-RU" sz="2800" dirty="0">
              <a:solidFill>
                <a:srgbClr val="2A20EC"/>
              </a:solidFill>
            </a:endParaRP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53"/>
          <a:stretch>
            <a:fillRect/>
          </a:stretch>
        </p:blipFill>
        <p:spPr>
          <a:xfrm>
            <a:off x="60091" y="477420"/>
            <a:ext cx="5215544" cy="6380580"/>
          </a:xfrm>
          <a:noFill/>
        </p:spPr>
      </p:pic>
      <p:sp>
        <p:nvSpPr>
          <p:cNvPr id="6" name="TextBox 5"/>
          <p:cNvSpPr txBox="1"/>
          <p:nvPr/>
        </p:nvSpPr>
        <p:spPr>
          <a:xfrm>
            <a:off x="5292080" y="485590"/>
            <a:ext cx="374441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 Cu lid</a:t>
            </a:r>
          </a:p>
          <a:p>
            <a:r>
              <a:rPr lang="en-US" sz="2000" dirty="0" smtClean="0"/>
              <a:t>2 </a:t>
            </a:r>
            <a:r>
              <a:rPr lang="en-US" sz="2000" dirty="0" err="1" smtClean="0"/>
              <a:t>NbTi</a:t>
            </a:r>
            <a:r>
              <a:rPr lang="en-US" sz="2000" dirty="0" smtClean="0"/>
              <a:t> billet</a:t>
            </a:r>
          </a:p>
          <a:p>
            <a:r>
              <a:rPr lang="en-US" sz="2000" dirty="0" smtClean="0"/>
              <a:t>3 Cu extrusion can</a:t>
            </a:r>
          </a:p>
          <a:p>
            <a:r>
              <a:rPr lang="en-US" sz="2000" dirty="0" smtClean="0"/>
              <a:t>4 evacuate and seal</a:t>
            </a:r>
          </a:p>
          <a:p>
            <a:r>
              <a:rPr lang="en-US" sz="2000" dirty="0" smtClean="0"/>
              <a:t>5 heat treatment</a:t>
            </a:r>
          </a:p>
          <a:p>
            <a:r>
              <a:rPr lang="en-US" sz="2000" dirty="0" smtClean="0"/>
              <a:t>6 extrude</a:t>
            </a:r>
          </a:p>
          <a:p>
            <a:r>
              <a:rPr lang="en-US" sz="2000" dirty="0" smtClean="0"/>
              <a:t>7 single core rod</a:t>
            </a:r>
          </a:p>
          <a:p>
            <a:r>
              <a:rPr lang="en-US" sz="2000" dirty="0" smtClean="0"/>
              <a:t>8 hexagonal rod</a:t>
            </a:r>
          </a:p>
          <a:p>
            <a:r>
              <a:rPr lang="en-US" sz="2000" dirty="0" smtClean="0"/>
              <a:t>9 stack</a:t>
            </a:r>
          </a:p>
          <a:p>
            <a:r>
              <a:rPr lang="en-US" sz="2000" dirty="0" smtClean="0"/>
              <a:t>10 evacuate and seal</a:t>
            </a:r>
          </a:p>
          <a:p>
            <a:r>
              <a:rPr lang="en-US" sz="2000" dirty="0" smtClean="0"/>
              <a:t>11 pre-heat and extrude</a:t>
            </a:r>
          </a:p>
          <a:p>
            <a:r>
              <a:rPr lang="en-US" sz="2000" dirty="0" smtClean="0"/>
              <a:t>12 multi-core rod</a:t>
            </a:r>
          </a:p>
          <a:p>
            <a:r>
              <a:rPr lang="en-US" sz="2000" dirty="0" smtClean="0"/>
              <a:t>13 cold draw</a:t>
            </a:r>
          </a:p>
          <a:p>
            <a:r>
              <a:rPr lang="en-US" sz="2000" dirty="0" smtClean="0"/>
              <a:t>14 multi-core wire</a:t>
            </a:r>
          </a:p>
          <a:p>
            <a:r>
              <a:rPr lang="en-US" sz="2000" dirty="0" smtClean="0"/>
              <a:t>15 heat treatment</a:t>
            </a:r>
          </a:p>
          <a:p>
            <a:r>
              <a:rPr lang="en-US" sz="2000" dirty="0" smtClean="0"/>
              <a:t>16 twist</a:t>
            </a:r>
          </a:p>
          <a:p>
            <a:r>
              <a:rPr lang="en-US" sz="2000" dirty="0" smtClean="0"/>
              <a:t>17 anneal</a:t>
            </a:r>
          </a:p>
          <a:p>
            <a:r>
              <a:rPr lang="en-US" sz="2000" dirty="0" smtClean="0"/>
              <a:t>18 insulate</a:t>
            </a:r>
          </a:p>
          <a:p>
            <a:r>
              <a:rPr lang="en-US" sz="2000" dirty="0" smtClean="0"/>
              <a:t>19 test</a:t>
            </a:r>
          </a:p>
          <a:p>
            <a:r>
              <a:rPr lang="en-US" sz="2000" dirty="0" smtClean="0"/>
              <a:t>20 dispatch</a:t>
            </a:r>
          </a:p>
          <a:p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67544" y="764704"/>
            <a:ext cx="4464496" cy="39703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smtClean="0"/>
              <a:t>multifilament wires have good current carrying capability </a:t>
            </a:r>
            <a:r>
              <a:rPr lang="en-US" sz="2800" b="1" dirty="0" smtClean="0">
                <a:solidFill>
                  <a:srgbClr val="FF0000"/>
                </a:solidFill>
              </a:rPr>
              <a:t>100-1000A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FF0000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smtClean="0"/>
              <a:t>accelerators </a:t>
            </a:r>
            <a:r>
              <a:rPr lang="en-US" sz="2800" dirty="0" err="1" smtClean="0"/>
              <a:t>sc</a:t>
            </a:r>
            <a:r>
              <a:rPr lang="en-US" sz="2800" dirty="0" smtClean="0"/>
              <a:t>-magnets require ability to operate with 10kA-100kA currents</a:t>
            </a:r>
          </a:p>
          <a:p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Je≈500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A/mm^2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7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42</a:t>
            </a:fld>
            <a:endParaRPr lang="ru-RU" altLang="ru-RU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14209"/>
            <a:ext cx="1167307" cy="39240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vert="horz" wrap="none" lIns="91440" tIns="45720" rIns="91440" bIns="38088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ru-RU" sz="2000" dirty="0" smtClean="0">
                <a:solidFill>
                  <a:srgbClr val="006600"/>
                </a:solidFill>
              </a:rPr>
              <a:t>Magnets</a:t>
            </a:r>
            <a:endParaRPr kumimoji="0" lang="en-US" altLang="ru-RU" sz="2000" strike="noStrike" cap="none" normalizeH="0" baseline="0" dirty="0">
              <a:ln>
                <a:noFill/>
              </a:ln>
              <a:solidFill>
                <a:srgbClr val="0066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9"/>
          <a:stretch>
            <a:fillRect/>
          </a:stretch>
        </p:blipFill>
        <p:spPr bwMode="auto">
          <a:xfrm>
            <a:off x="273814" y="618231"/>
            <a:ext cx="4038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258256" y="14209"/>
            <a:ext cx="27509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Rutherford cable</a:t>
            </a:r>
            <a:endParaRPr lang="en-US" sz="2000" i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9330" name="Picture 2" descr="https://www.lhc-closer.es/webapp/files/1435504218_1c599e8a9114a9095902121974a549b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71" y="2929631"/>
            <a:ext cx="2797939" cy="179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393026" y="0"/>
            <a:ext cx="27509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Nuclotron</a:t>
            </a:r>
            <a:r>
              <a:rPr lang="en-US" sz="2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cable</a:t>
            </a:r>
            <a:endParaRPr lang="en-US" sz="2000" i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00110"/>
            <a:ext cx="3568700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6864514" y="2789931"/>
            <a:ext cx="2043112" cy="14763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1 – </a:t>
            </a:r>
            <a:r>
              <a:rPr lang="en-US" altLang="ru-RU" sz="1800" b="1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CuNi</a:t>
            </a:r>
            <a:r>
              <a:rPr lang="en-US" altLang="ru-RU" sz="18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 tube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2 –</a:t>
            </a:r>
            <a:r>
              <a:rPr lang="en-US" altLang="ru-RU" sz="18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SC-wire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3 – </a:t>
            </a:r>
            <a:r>
              <a:rPr lang="en-US" altLang="ru-RU" sz="1800" b="1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NICr</a:t>
            </a:r>
            <a:r>
              <a:rPr lang="en-US" altLang="ru-RU" sz="18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-wire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4 – </a:t>
            </a:r>
            <a:r>
              <a:rPr lang="en-US" altLang="ru-RU" sz="18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Isolation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ru-RU" sz="18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5- </a:t>
            </a:r>
            <a:r>
              <a:rPr lang="en-US" altLang="ru-RU" sz="1800" b="1" dirty="0">
                <a:solidFill>
                  <a:srgbClr val="0000FF"/>
                </a:solidFill>
                <a:latin typeface="Arial" panose="020B0604020202020204" pitchFamily="34" charset="0"/>
              </a:rPr>
              <a:t>Isolation</a:t>
            </a:r>
            <a:endParaRPr lang="ru-RU" altLang="ru-RU" sz="1800" b="1" dirty="0" smtClean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112" y="4419523"/>
            <a:ext cx="24288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Стрелка вправо 15"/>
          <p:cNvSpPr/>
          <p:nvPr/>
        </p:nvSpPr>
        <p:spPr>
          <a:xfrm rot="5400000">
            <a:off x="1697385" y="6363874"/>
            <a:ext cx="780742" cy="410716"/>
          </a:xfrm>
          <a:prstGeom prst="rightArrow">
            <a:avLst/>
          </a:prstGeom>
          <a:solidFill>
            <a:srgbClr val="00B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5400000">
            <a:off x="5797297" y="6284345"/>
            <a:ext cx="780742" cy="410716"/>
          </a:xfrm>
          <a:prstGeom prst="rightArrow">
            <a:avLst/>
          </a:prstGeom>
          <a:solidFill>
            <a:srgbClr val="00B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62" y="5013176"/>
            <a:ext cx="4562475" cy="7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49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43</a:t>
            </a:fld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6" y="620688"/>
            <a:ext cx="9071744" cy="5661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91149" y="3244334"/>
            <a:ext cx="1761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A20EC"/>
                </a:solidFill>
              </a:rPr>
              <a:t>Rutherford cable</a:t>
            </a:r>
            <a:endParaRPr lang="ru-RU" dirty="0"/>
          </a:p>
        </p:txBody>
      </p:sp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0" y="0"/>
            <a:ext cx="3103542" cy="461665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FFFF00"/>
                </a:solidFill>
              </a:rPr>
              <a:t>SC-magnets production</a:t>
            </a:r>
            <a:endParaRPr lang="en-US" altLang="ru-RU" sz="2400" dirty="0" smtClean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03542" y="-1"/>
            <a:ext cx="4780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2A20EC"/>
                </a:solidFill>
              </a:rPr>
              <a:t>production of Rutherford cable</a:t>
            </a:r>
            <a:endParaRPr lang="ru-RU" dirty="0">
              <a:solidFill>
                <a:srgbClr val="2A20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0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44</a:t>
            </a:fld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" y="908721"/>
            <a:ext cx="9062780" cy="5086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0" y="0"/>
            <a:ext cx="3103542" cy="461665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FFFF00"/>
                </a:solidFill>
              </a:rPr>
              <a:t>SC-magnets production</a:t>
            </a:r>
            <a:endParaRPr lang="en-US" altLang="ru-RU" sz="2400" dirty="0" smtClean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03542" y="-1"/>
            <a:ext cx="4780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2A20EC"/>
                </a:solidFill>
              </a:rPr>
              <a:t>Rutherford cable machine @ CERN</a:t>
            </a:r>
            <a:endParaRPr lang="ru-RU" dirty="0">
              <a:solidFill>
                <a:srgbClr val="2A20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74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45</a:t>
            </a:fld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8859289" cy="601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0" y="0"/>
            <a:ext cx="3103542" cy="461665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FFFF00"/>
                </a:solidFill>
              </a:rPr>
              <a:t>SC-magnets production</a:t>
            </a:r>
            <a:endParaRPr lang="en-US" altLang="ru-RU" sz="2400" dirty="0" smtClean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03542" y="-1"/>
            <a:ext cx="4780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2A20EC"/>
                </a:solidFill>
              </a:rPr>
              <a:t>winding of LHC dipole</a:t>
            </a:r>
            <a:endParaRPr lang="ru-RU" dirty="0">
              <a:solidFill>
                <a:srgbClr val="2A20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16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46</a:t>
            </a:fld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926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830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47</a:t>
            </a:fld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16098" cy="624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0" y="0"/>
            <a:ext cx="3103542" cy="461665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FFFF00"/>
                </a:solidFill>
              </a:rPr>
              <a:t>SC-magnets production</a:t>
            </a:r>
            <a:endParaRPr lang="en-US" altLang="ru-RU" sz="2400" dirty="0" smtClean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03542" y="-1"/>
            <a:ext cx="4780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2A20EC"/>
                </a:solidFill>
              </a:rPr>
              <a:t>adding the iron </a:t>
            </a:r>
            <a:endParaRPr lang="ru-RU" dirty="0">
              <a:solidFill>
                <a:srgbClr val="2A20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94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48</a:t>
            </a:fld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80728"/>
            <a:ext cx="9036496" cy="5273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0" y="0"/>
            <a:ext cx="3103542" cy="461665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FFFF00"/>
                </a:solidFill>
              </a:rPr>
              <a:t>SC-magnets production</a:t>
            </a:r>
            <a:endParaRPr lang="en-US" altLang="ru-RU" sz="2400" dirty="0" smtClean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03542" y="-1"/>
            <a:ext cx="4780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2A20EC"/>
                </a:solidFill>
              </a:rPr>
              <a:t>Nuclotron</a:t>
            </a:r>
            <a:r>
              <a:rPr lang="en-US" sz="2400" dirty="0" smtClean="0">
                <a:solidFill>
                  <a:srgbClr val="2A20EC"/>
                </a:solidFill>
              </a:rPr>
              <a:t>- cable machine @ JINR</a:t>
            </a:r>
            <a:endParaRPr lang="ru-RU" dirty="0">
              <a:solidFill>
                <a:srgbClr val="2A20EC"/>
              </a:solidFill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825" y="4221774"/>
            <a:ext cx="4216175" cy="2638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271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49</a:t>
            </a:fld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260" y="590433"/>
            <a:ext cx="4210255" cy="273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2816"/>
            <a:ext cx="4729175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672" y="3568002"/>
            <a:ext cx="4062784" cy="2957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1"/>
          <p:cNvSpPr>
            <a:spLocks noChangeArrowheads="1"/>
          </p:cNvSpPr>
          <p:nvPr/>
        </p:nvSpPr>
        <p:spPr bwMode="auto">
          <a:xfrm>
            <a:off x="0" y="0"/>
            <a:ext cx="3103542" cy="461665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FFFF00"/>
                </a:solidFill>
              </a:rPr>
              <a:t>SC-magnets production</a:t>
            </a:r>
            <a:endParaRPr lang="en-US" altLang="ru-RU" sz="2400" dirty="0" smtClean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03542" y="-1"/>
            <a:ext cx="5788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2A20EC"/>
                </a:solidFill>
              </a:rPr>
              <a:t>cs</a:t>
            </a:r>
            <a:r>
              <a:rPr lang="en-US" sz="2400" dirty="0" smtClean="0">
                <a:solidFill>
                  <a:srgbClr val="2A20EC"/>
                </a:solidFill>
              </a:rPr>
              <a:t>-coils production for </a:t>
            </a:r>
            <a:r>
              <a:rPr lang="en-US" sz="2400" dirty="0" err="1" smtClean="0">
                <a:solidFill>
                  <a:srgbClr val="2A20EC"/>
                </a:solidFill>
              </a:rPr>
              <a:t>Nuclotron</a:t>
            </a:r>
            <a:r>
              <a:rPr lang="en-US" sz="2400" dirty="0" smtClean="0">
                <a:solidFill>
                  <a:srgbClr val="2A20EC"/>
                </a:solidFill>
              </a:rPr>
              <a:t>- magnets</a:t>
            </a:r>
            <a:endParaRPr lang="ru-RU" dirty="0">
              <a:solidFill>
                <a:srgbClr val="2A20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4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784" y="1364377"/>
            <a:ext cx="6217334" cy="5493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5</a:t>
            </a:fld>
            <a:endParaRPr lang="ru-RU"/>
          </a:p>
        </p:txBody>
      </p:sp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0" y="1789"/>
            <a:ext cx="1259832" cy="46166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006600"/>
                </a:solidFill>
              </a:rPr>
              <a:t>Colliders</a:t>
            </a:r>
            <a:endParaRPr lang="en-US" altLang="ru-RU" sz="2400" dirty="0" smtClean="0">
              <a:solidFill>
                <a:srgbClr val="006600"/>
              </a:solidFill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75656" y="54967"/>
            <a:ext cx="29982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dirty="0" err="1" smtClean="0">
                <a:solidFill>
                  <a:srgbClr val="2A20EC"/>
                </a:solidFill>
              </a:rPr>
              <a:t>Tevatron</a:t>
            </a:r>
            <a:r>
              <a:rPr lang="en-US" altLang="de-DE" dirty="0" smtClean="0">
                <a:solidFill>
                  <a:srgbClr val="2A20EC"/>
                </a:solidFill>
              </a:rPr>
              <a:t>, Batavia, Illinois, USA</a:t>
            </a:r>
            <a:endParaRPr lang="ru-RU" dirty="0">
              <a:solidFill>
                <a:srgbClr val="2A20EC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4041" y="5260075"/>
            <a:ext cx="4032448" cy="1603003"/>
          </a:xfrm>
          <a:prstGeom prst="rect">
            <a:avLst/>
          </a:prstGeom>
          <a:solidFill>
            <a:srgbClr val="FFFFCC"/>
          </a:solidFill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ts val="2475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de-DE" sz="2000" i="1" dirty="0" smtClean="0">
                <a:solidFill>
                  <a:srgbClr val="2A20EC"/>
                </a:solidFill>
                <a:latin typeface="Lucida" pitchFamily="32" charset="0"/>
              </a:rPr>
              <a:t>pp-bar</a:t>
            </a:r>
          </a:p>
          <a:p>
            <a:pPr hangingPunct="0">
              <a:lnSpc>
                <a:spcPts val="2475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de-DE" sz="2000" dirty="0" smtClean="0">
                <a:solidFill>
                  <a:srgbClr val="2A20EC"/>
                </a:solidFill>
                <a:latin typeface="Lucida" pitchFamily="32" charset="0"/>
              </a:rPr>
              <a:t>Energy:   1 </a:t>
            </a:r>
            <a:r>
              <a:rPr lang="en-GB" altLang="de-DE" sz="2000" dirty="0" err="1" smtClean="0">
                <a:solidFill>
                  <a:srgbClr val="2A20EC"/>
                </a:solidFill>
                <a:latin typeface="Lucida" pitchFamily="32" charset="0"/>
              </a:rPr>
              <a:t>TeV</a:t>
            </a:r>
            <a:endParaRPr lang="en-GB" altLang="de-DE" sz="2000" dirty="0" smtClean="0">
              <a:solidFill>
                <a:srgbClr val="2A20EC"/>
              </a:solidFill>
              <a:latin typeface="Lucida" pitchFamily="32" charset="0"/>
            </a:endParaRPr>
          </a:p>
          <a:p>
            <a:pPr hangingPunct="0">
              <a:lnSpc>
                <a:spcPts val="2475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de-DE" sz="2000" dirty="0" smtClean="0">
                <a:solidFill>
                  <a:srgbClr val="000000"/>
                </a:solidFill>
                <a:latin typeface="Lucida" pitchFamily="32" charset="0"/>
              </a:rPr>
              <a:t>Circumference </a:t>
            </a:r>
            <a:r>
              <a:rPr lang="en-GB" altLang="de-DE" sz="2000" dirty="0" smtClean="0">
                <a:solidFill>
                  <a:srgbClr val="FF0000"/>
                </a:solidFill>
                <a:latin typeface="Lucida" pitchFamily="32" charset="0"/>
              </a:rPr>
              <a:t>6.3 km</a:t>
            </a:r>
            <a:endParaRPr lang="en-GB" altLang="de-DE" sz="2000" dirty="0">
              <a:solidFill>
                <a:srgbClr val="FF0000"/>
              </a:solidFill>
              <a:latin typeface="Lucida" pitchFamily="32" charset="0"/>
            </a:endParaRPr>
          </a:p>
          <a:p>
            <a:pPr hangingPunct="0">
              <a:lnSpc>
                <a:spcPts val="2475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de-DE" sz="2000" dirty="0" smtClean="0">
                <a:latin typeface="Lucida" pitchFamily="32" charset="0"/>
              </a:rPr>
              <a:t>Average beam current: </a:t>
            </a:r>
            <a:r>
              <a:rPr lang="en-GB" altLang="de-DE" sz="2000" dirty="0" smtClean="0">
                <a:solidFill>
                  <a:srgbClr val="2A20EC"/>
                </a:solidFill>
                <a:latin typeface="Lucida" pitchFamily="32" charset="0"/>
              </a:rPr>
              <a:t>0.02-0.06 </a:t>
            </a:r>
            <a:r>
              <a:rPr lang="en-GB" altLang="de-DE" sz="2000" dirty="0">
                <a:solidFill>
                  <a:srgbClr val="2A20EC"/>
                </a:solidFill>
                <a:latin typeface="Lucida" pitchFamily="32" charset="0"/>
              </a:rPr>
              <a:t>A </a:t>
            </a:r>
          </a:p>
          <a:p>
            <a:pPr hangingPunct="0">
              <a:lnSpc>
                <a:spcPts val="2475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de-DE" sz="2000" dirty="0" smtClean="0">
                <a:solidFill>
                  <a:srgbClr val="2A20EC"/>
                </a:solidFill>
                <a:latin typeface="Lucida" pitchFamily="32" charset="0"/>
              </a:rPr>
              <a:t>Magnetic </a:t>
            </a:r>
            <a:r>
              <a:rPr lang="en-GB" altLang="de-DE" sz="2000" dirty="0">
                <a:solidFill>
                  <a:srgbClr val="2A20EC"/>
                </a:solidFill>
                <a:latin typeface="Lucida" pitchFamily="32" charset="0"/>
              </a:rPr>
              <a:t>dipole </a:t>
            </a:r>
            <a:r>
              <a:rPr lang="en-GB" altLang="de-DE" sz="2000" dirty="0" smtClean="0">
                <a:solidFill>
                  <a:srgbClr val="2A20EC"/>
                </a:solidFill>
                <a:latin typeface="Lucida" pitchFamily="32" charset="0"/>
              </a:rPr>
              <a:t>field  </a:t>
            </a:r>
            <a:r>
              <a:rPr lang="en-GB" altLang="de-DE" sz="2000" dirty="0">
                <a:solidFill>
                  <a:srgbClr val="FF0000"/>
                </a:solidFill>
                <a:latin typeface="Lucida" pitchFamily="32" charset="0"/>
              </a:rPr>
              <a:t>max </a:t>
            </a:r>
            <a:r>
              <a:rPr lang="en-GB" altLang="de-DE" sz="2000" dirty="0" smtClean="0">
                <a:solidFill>
                  <a:srgbClr val="FF0000"/>
                </a:solidFill>
                <a:latin typeface="Lucida" pitchFamily="32" charset="0"/>
              </a:rPr>
              <a:t>4.4 </a:t>
            </a:r>
            <a:r>
              <a:rPr lang="en-GB" altLang="de-DE" sz="2000" dirty="0">
                <a:solidFill>
                  <a:srgbClr val="FF0000"/>
                </a:solidFill>
                <a:latin typeface="Lucida" pitchFamily="32" charset="0"/>
              </a:rPr>
              <a:t>T   </a:t>
            </a:r>
            <a:r>
              <a:rPr lang="en-GB" altLang="de-DE" dirty="0">
                <a:solidFill>
                  <a:srgbClr val="FF0000"/>
                </a:solidFill>
                <a:latin typeface="Lucida" pitchFamily="32" charset="0"/>
              </a:rPr>
              <a:t>   </a:t>
            </a:r>
            <a:r>
              <a:rPr lang="en-GB" altLang="de-DE" dirty="0">
                <a:latin typeface="Lucida" pitchFamily="32" charset="0"/>
              </a:rPr>
              <a:t>    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3454"/>
            <a:ext cx="4969334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969334" y="995045"/>
            <a:ext cx="1191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dirty="0" smtClean="0">
                <a:solidFill>
                  <a:srgbClr val="2A20EC"/>
                </a:solidFill>
              </a:rPr>
              <a:t>1983-2011</a:t>
            </a:r>
            <a:endParaRPr lang="ru-RU" dirty="0">
              <a:solidFill>
                <a:srgbClr val="2A20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64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50</a:t>
            </a:fld>
            <a:endParaRPr lang="ru-RU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3"/>
            <a:ext cx="3770601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0" y="0"/>
            <a:ext cx="3103542" cy="461665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FFFF00"/>
                </a:solidFill>
              </a:rPr>
              <a:t>SC-magnets production</a:t>
            </a:r>
            <a:endParaRPr lang="en-US" altLang="ru-RU" sz="2400" dirty="0" smtClean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03542" y="-1"/>
            <a:ext cx="5788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A20EC"/>
                </a:solidFill>
              </a:rPr>
              <a:t>s</a:t>
            </a:r>
            <a:r>
              <a:rPr lang="en-US" sz="2400" dirty="0" smtClean="0">
                <a:solidFill>
                  <a:srgbClr val="2A20EC"/>
                </a:solidFill>
              </a:rPr>
              <a:t>uper ferric </a:t>
            </a:r>
            <a:r>
              <a:rPr lang="en-US" sz="2400" dirty="0" err="1" smtClean="0">
                <a:solidFill>
                  <a:srgbClr val="2A20EC"/>
                </a:solidFill>
              </a:rPr>
              <a:t>Nuclotron</a:t>
            </a:r>
            <a:r>
              <a:rPr lang="en-US" sz="2400" dirty="0" smtClean="0">
                <a:solidFill>
                  <a:srgbClr val="2A20EC"/>
                </a:solidFill>
              </a:rPr>
              <a:t>- magnets assembly</a:t>
            </a:r>
            <a:endParaRPr lang="ru-RU" dirty="0">
              <a:solidFill>
                <a:srgbClr val="2A20EC"/>
              </a:solidFill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61664"/>
            <a:ext cx="3862323" cy="2607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" y="3212976"/>
            <a:ext cx="8110795" cy="335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516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51</a:t>
            </a:fld>
            <a:endParaRPr lang="ru-RU"/>
          </a:p>
        </p:txBody>
      </p:sp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0" y="0"/>
            <a:ext cx="2689519" cy="461665"/>
          </a:xfrm>
          <a:prstGeom prst="rect">
            <a:avLst/>
          </a:prstGeom>
          <a:solidFill>
            <a:srgbClr val="9CAAEE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002060"/>
                </a:solidFill>
              </a:rPr>
              <a:t>SC-magnets’ </a:t>
            </a:r>
            <a:r>
              <a:rPr lang="en-US" altLang="ru-RU" sz="2400" dirty="0">
                <a:solidFill>
                  <a:srgbClr val="002060"/>
                </a:solidFill>
              </a:rPr>
              <a:t>physics</a:t>
            </a:r>
            <a:endParaRPr lang="en-US" altLang="ru-RU" sz="2400" dirty="0" smtClean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69764" y="-13648"/>
            <a:ext cx="1788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quench - 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765133"/>
            <a:ext cx="57889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sudden, unexpected </a:t>
            </a:r>
            <a:r>
              <a:rPr lang="en-US" sz="2400" dirty="0" smtClean="0">
                <a:solidFill>
                  <a:srgbClr val="2A20EC"/>
                </a:solidFill>
              </a:rPr>
              <a:t>and </a:t>
            </a:r>
            <a:r>
              <a:rPr lang="en-US" sz="2400" dirty="0" smtClean="0">
                <a:solidFill>
                  <a:srgbClr val="FF0000"/>
                </a:solidFill>
              </a:rPr>
              <a:t>unrecoverable</a:t>
            </a:r>
            <a:r>
              <a:rPr lang="en-US" sz="2400" dirty="0" smtClean="0">
                <a:solidFill>
                  <a:srgbClr val="2A20EC"/>
                </a:solidFill>
              </a:rPr>
              <a:t> transition of superconductor in the device (magnet, bus bar, current lead…) </a:t>
            </a:r>
            <a:r>
              <a:rPr lang="en-US" sz="2400" dirty="0" smtClean="0"/>
              <a:t>to the normal state.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5738" y="2334793"/>
            <a:ext cx="65255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2A20EC"/>
                </a:solidFill>
              </a:rPr>
              <a:t>enforce the convention of the stored energy </a:t>
            </a:r>
            <a:r>
              <a:rPr lang="en-US" sz="2400" dirty="0">
                <a:solidFill>
                  <a:srgbClr val="FF0000"/>
                </a:solidFill>
              </a:rPr>
              <a:t>into heat </a:t>
            </a:r>
            <a:r>
              <a:rPr lang="en-US" sz="2400" dirty="0">
                <a:solidFill>
                  <a:srgbClr val="2A20EC"/>
                </a:solidFill>
              </a:rPr>
              <a:t>(mostly</a:t>
            </a:r>
            <a:r>
              <a:rPr lang="en-US" sz="2400" dirty="0" smtClean="0">
                <a:solidFill>
                  <a:srgbClr val="2A20EC"/>
                </a:solidFill>
              </a:rPr>
              <a:t>)</a:t>
            </a:r>
          </a:p>
          <a:p>
            <a:pPr marL="342900" indent="-342900">
              <a:buFontTx/>
              <a:buChar char="-"/>
            </a:pPr>
            <a:r>
              <a:rPr lang="en-US" sz="2400" dirty="0" smtClean="0">
                <a:solidFill>
                  <a:srgbClr val="2A20EC"/>
                </a:solidFill>
              </a:rPr>
              <a:t>this </a:t>
            </a:r>
            <a:r>
              <a:rPr lang="en-US" sz="2400" dirty="0">
                <a:solidFill>
                  <a:srgbClr val="2A20EC"/>
                </a:solidFill>
              </a:rPr>
              <a:t>can lead to the </a:t>
            </a:r>
            <a:r>
              <a:rPr lang="en-US" sz="2400" dirty="0">
                <a:solidFill>
                  <a:srgbClr val="FF0000"/>
                </a:solidFill>
              </a:rPr>
              <a:t>damage</a:t>
            </a:r>
            <a:r>
              <a:rPr lang="en-US" sz="2400" dirty="0">
                <a:solidFill>
                  <a:srgbClr val="2A20EC"/>
                </a:solidFill>
              </a:rPr>
              <a:t> of the device</a:t>
            </a:r>
          </a:p>
          <a:p>
            <a:pPr marL="285750" indent="-285750">
              <a:buFontTx/>
              <a:buChar char="-"/>
            </a:pPr>
            <a:endParaRPr lang="ru-RU" sz="2400" dirty="0">
              <a:solidFill>
                <a:srgbClr val="2A20EC"/>
              </a:solidFill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2372389" y="3501168"/>
            <a:ext cx="504056" cy="7199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87097" y="4239646"/>
            <a:ext cx="45584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2A20EC"/>
                </a:solidFill>
              </a:rPr>
              <a:t>use magnet quench protection system !!!</a:t>
            </a:r>
            <a:endParaRPr lang="ru-RU" sz="2000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355" y="-13648"/>
            <a:ext cx="2611645" cy="272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597" y="3501007"/>
            <a:ext cx="2101689" cy="280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501168"/>
            <a:ext cx="1964523" cy="282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22020" y="4725144"/>
            <a:ext cx="4520605" cy="1200329"/>
          </a:xfrm>
          <a:prstGeom prst="rect">
            <a:avLst/>
          </a:prstGeom>
          <a:solidFill>
            <a:srgbClr val="FFFF00"/>
          </a:solidFill>
          <a:ln w="508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A20EC"/>
                </a:solidFill>
              </a:rPr>
              <a:t>quench </a:t>
            </a:r>
            <a:r>
              <a:rPr lang="en-US" dirty="0" smtClean="0">
                <a:solidFill>
                  <a:srgbClr val="2A20EC"/>
                </a:solidFill>
              </a:rPr>
              <a:t>protection – </a:t>
            </a:r>
            <a:r>
              <a:rPr lang="en-US" dirty="0" smtClean="0">
                <a:solidFill>
                  <a:srgbClr val="FF0000"/>
                </a:solidFill>
              </a:rPr>
              <a:t>the art of preventing </a:t>
            </a:r>
            <a:r>
              <a:rPr lang="en-US" dirty="0" smtClean="0">
                <a:solidFill>
                  <a:srgbClr val="2A20EC"/>
                </a:solidFill>
              </a:rPr>
              <a:t>of any damages of  </a:t>
            </a:r>
            <a:r>
              <a:rPr lang="en-US" dirty="0" err="1" smtClean="0">
                <a:solidFill>
                  <a:srgbClr val="2A20EC"/>
                </a:solidFill>
              </a:rPr>
              <a:t>sc</a:t>
            </a:r>
            <a:r>
              <a:rPr lang="en-US" dirty="0" smtClean="0">
                <a:solidFill>
                  <a:srgbClr val="2A20EC"/>
                </a:solidFill>
              </a:rPr>
              <a:t>-magnet concerned with the phenomena or its </a:t>
            </a:r>
            <a:r>
              <a:rPr lang="en-US" dirty="0" smtClean="0">
                <a:solidFill>
                  <a:srgbClr val="FF0000"/>
                </a:solidFill>
              </a:rPr>
              <a:t>serving after the quench</a:t>
            </a:r>
            <a:r>
              <a:rPr lang="en-US" dirty="0" smtClean="0">
                <a:solidFill>
                  <a:srgbClr val="2A20EC"/>
                </a:solidFill>
              </a:rPr>
              <a:t> occurs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649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52</a:t>
            </a:fld>
            <a:endParaRPr lang="ru-RU"/>
          </a:p>
        </p:txBody>
      </p:sp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0" y="0"/>
            <a:ext cx="2689519" cy="461665"/>
          </a:xfrm>
          <a:prstGeom prst="rect">
            <a:avLst/>
          </a:prstGeom>
          <a:solidFill>
            <a:srgbClr val="9CAAEE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002060"/>
                </a:solidFill>
              </a:rPr>
              <a:t>SC-magnets’ physics</a:t>
            </a:r>
            <a:endParaRPr lang="en-US" altLang="ru-RU" sz="2400" dirty="0" smtClean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03347" y="78685"/>
            <a:ext cx="36286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Critical surface and magnet load line</a:t>
            </a:r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7061"/>
            <a:ext cx="9126364" cy="620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31840" y="620688"/>
            <a:ext cx="3662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2A20EC"/>
                </a:solidFill>
              </a:rPr>
              <a:t>- relates magnet field to its current</a:t>
            </a:r>
            <a:endParaRPr lang="ru-RU" b="1" dirty="0">
              <a:solidFill>
                <a:srgbClr val="2A20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88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53</a:t>
            </a:fld>
            <a:endParaRPr lang="ru-RU"/>
          </a:p>
        </p:txBody>
      </p:sp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0" y="0"/>
            <a:ext cx="2699137" cy="461665"/>
          </a:xfrm>
          <a:prstGeom prst="rect">
            <a:avLst/>
          </a:prstGeom>
          <a:solidFill>
            <a:srgbClr val="9CAAEE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002060"/>
                </a:solidFill>
              </a:rPr>
              <a:t>SC-magnets’ </a:t>
            </a:r>
            <a:r>
              <a:rPr lang="en-US" altLang="ru-RU" sz="2400" dirty="0">
                <a:solidFill>
                  <a:srgbClr val="002060"/>
                </a:solidFill>
              </a:rPr>
              <a:t>physics</a:t>
            </a:r>
            <a:endParaRPr lang="en-US" altLang="ru-RU" sz="2400" dirty="0" smtClean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28379" y="-1"/>
            <a:ext cx="36286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2A20EC"/>
                </a:solidFill>
              </a:rPr>
              <a:t>why do magnets quench ?</a:t>
            </a:r>
            <a:endParaRPr lang="ru-RU" sz="2400" dirty="0">
              <a:solidFill>
                <a:srgbClr val="2A20EC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376" y="565097"/>
            <a:ext cx="482453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Internal</a:t>
            </a:r>
            <a:r>
              <a:rPr lang="en-US" dirty="0">
                <a:solidFill>
                  <a:srgbClr val="2A20EC"/>
                </a:solidFill>
              </a:rPr>
              <a:t> to the magnet: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A20EC"/>
                </a:solidFill>
              </a:rPr>
              <a:t>wire movement, resin cracking, shearing on coil windings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2A20E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A20EC"/>
                </a:solidFill>
              </a:rPr>
              <a:t>accidents, helium leaks in cooling tubes, leaks in vacuum parts </a:t>
            </a:r>
          </a:p>
          <a:p>
            <a:endParaRPr lang="ru-RU" dirty="0">
              <a:solidFill>
                <a:srgbClr val="2A20EC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634" y="2492896"/>
            <a:ext cx="52375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External </a:t>
            </a:r>
            <a:r>
              <a:rPr lang="en-US" dirty="0" smtClean="0">
                <a:solidFill>
                  <a:srgbClr val="2A20EC"/>
                </a:solidFill>
              </a:rPr>
              <a:t>to </a:t>
            </a:r>
            <a:r>
              <a:rPr lang="en-US" dirty="0">
                <a:solidFill>
                  <a:srgbClr val="2A20EC"/>
                </a:solidFill>
              </a:rPr>
              <a:t>the magnet: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A20EC"/>
                </a:solidFill>
              </a:rPr>
              <a:t>radiation, damaged </a:t>
            </a:r>
            <a:r>
              <a:rPr lang="en-US" dirty="0" err="1" smtClean="0">
                <a:solidFill>
                  <a:srgbClr val="2A20EC"/>
                </a:solidFill>
              </a:rPr>
              <a:t>cryo</a:t>
            </a:r>
            <a:r>
              <a:rPr lang="en-US" dirty="0" smtClean="0">
                <a:solidFill>
                  <a:srgbClr val="2A20EC"/>
                </a:solidFill>
              </a:rPr>
              <a:t>-supply-lines, sensors, valves, flow meters, earth-quake</a:t>
            </a:r>
            <a:endParaRPr lang="ru-RU" dirty="0">
              <a:solidFill>
                <a:srgbClr val="2A20E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9145" y="4057233"/>
            <a:ext cx="8258823" cy="28007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2A20EC"/>
                </a:solidFill>
              </a:rPr>
              <a:t>Specific heat of the all substances falls with temperature 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(</a:t>
            </a:r>
            <a:r>
              <a:rPr lang="en-US" sz="1600" dirty="0" smtClean="0">
                <a:solidFill>
                  <a:srgbClr val="FF0000"/>
                </a:solidFill>
              </a:rPr>
              <a:t>~2000 times </a:t>
            </a:r>
            <a:r>
              <a:rPr lang="en-US" sz="1600" dirty="0" smtClean="0">
                <a:solidFill>
                  <a:srgbClr val="2A20EC"/>
                </a:solidFill>
              </a:rPr>
              <a:t>less @ 4.5 K than @ room temperature)</a:t>
            </a:r>
          </a:p>
          <a:p>
            <a:endParaRPr lang="en-US" sz="1600" dirty="0">
              <a:solidFill>
                <a:srgbClr val="2A20EC"/>
              </a:solidFill>
            </a:endParaRPr>
          </a:p>
          <a:p>
            <a:r>
              <a:rPr lang="en-US" sz="1600" dirty="0" smtClean="0">
                <a:solidFill>
                  <a:srgbClr val="FF0000"/>
                </a:solidFill>
              </a:rPr>
              <a:t>smallest energy release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2A20EC"/>
                </a:solidFill>
              </a:rPr>
              <a:t>can rise superconductor temperature above the critical surface</a:t>
            </a:r>
          </a:p>
          <a:p>
            <a:endParaRPr lang="en-US" sz="1600" dirty="0">
              <a:solidFill>
                <a:srgbClr val="2A20EC"/>
              </a:solidFill>
            </a:endParaRPr>
          </a:p>
          <a:p>
            <a:r>
              <a:rPr lang="en-US" sz="1600" dirty="0" smtClean="0">
                <a:solidFill>
                  <a:srgbClr val="2A20EC"/>
                </a:solidFill>
              </a:rPr>
              <a:t>conductors of the magnets are stressed by magnetic forces – sometimes they move suddenly under this force – and mechanical stress come out</a:t>
            </a:r>
          </a:p>
          <a:p>
            <a:endParaRPr lang="en-US" sz="1600" dirty="0">
              <a:solidFill>
                <a:srgbClr val="2A20EC"/>
              </a:solidFill>
            </a:endParaRPr>
          </a:p>
          <a:p>
            <a:r>
              <a:rPr lang="en-US" sz="1600" dirty="0" smtClean="0">
                <a:solidFill>
                  <a:srgbClr val="2A20EC"/>
                </a:solidFill>
              </a:rPr>
              <a:t>this movement </a:t>
            </a:r>
            <a:r>
              <a:rPr lang="en-US" sz="1600" dirty="0" smtClean="0">
                <a:solidFill>
                  <a:srgbClr val="FF0000"/>
                </a:solidFill>
              </a:rPr>
              <a:t>=&gt; frictional heating</a:t>
            </a:r>
          </a:p>
          <a:p>
            <a:endParaRPr lang="en-US" sz="1600" dirty="0">
              <a:solidFill>
                <a:srgbClr val="2A20EC"/>
              </a:solidFill>
            </a:endParaRPr>
          </a:p>
          <a:p>
            <a:r>
              <a:rPr lang="en-US" sz="1600" dirty="0" smtClean="0">
                <a:solidFill>
                  <a:srgbClr val="2A20EC"/>
                </a:solidFill>
              </a:rPr>
              <a:t>for </a:t>
            </a:r>
            <a:r>
              <a:rPr lang="en-US" sz="1600" dirty="0" err="1" smtClean="0">
                <a:solidFill>
                  <a:srgbClr val="2A20EC"/>
                </a:solidFill>
              </a:rPr>
              <a:t>NbTi</a:t>
            </a:r>
            <a:r>
              <a:rPr lang="en-US" sz="1600" dirty="0" smtClean="0">
                <a:solidFill>
                  <a:srgbClr val="2A20EC"/>
                </a:solidFill>
              </a:rPr>
              <a:t> 10</a:t>
            </a:r>
            <a:r>
              <a:rPr lang="el-GR" sz="1600" dirty="0" smtClean="0">
                <a:solidFill>
                  <a:srgbClr val="2A20EC"/>
                </a:solidFill>
              </a:rPr>
              <a:t>μ</a:t>
            </a:r>
            <a:r>
              <a:rPr lang="en-US" sz="1600" dirty="0" smtClean="0">
                <a:solidFill>
                  <a:srgbClr val="2A20EC"/>
                </a:solidFill>
              </a:rPr>
              <a:t>m motion can raise local temp. to 7.5 K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074" y="365413"/>
            <a:ext cx="3886775" cy="4462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027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54</a:t>
            </a:fld>
            <a:endParaRPr lang="ru-RU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1" y="548680"/>
            <a:ext cx="9168908" cy="6084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1"/>
          <p:cNvSpPr>
            <a:spLocks noChangeArrowheads="1"/>
          </p:cNvSpPr>
          <p:nvPr/>
        </p:nvSpPr>
        <p:spPr bwMode="auto">
          <a:xfrm>
            <a:off x="0" y="0"/>
            <a:ext cx="3647217" cy="461665"/>
          </a:xfrm>
          <a:prstGeom prst="rect">
            <a:avLst/>
          </a:prstGeom>
          <a:solidFill>
            <a:srgbClr val="9CAAEE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002060"/>
                </a:solidFill>
              </a:rPr>
              <a:t>Amount of energy released </a:t>
            </a:r>
            <a:endParaRPr lang="en-US" altLang="ru-RU" sz="2400" dirty="0" smtClean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8226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55</a:t>
            </a:fld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6843"/>
            <a:ext cx="9036497" cy="58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0" y="0"/>
            <a:ext cx="2689519" cy="461665"/>
          </a:xfrm>
          <a:prstGeom prst="rect">
            <a:avLst/>
          </a:prstGeom>
          <a:solidFill>
            <a:srgbClr val="9CAAEE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002060"/>
                </a:solidFill>
              </a:rPr>
              <a:t>SC-magnets’ </a:t>
            </a:r>
            <a:r>
              <a:rPr lang="en-US" altLang="ru-RU" sz="2400" dirty="0">
                <a:solidFill>
                  <a:srgbClr val="002060"/>
                </a:solidFill>
              </a:rPr>
              <a:t>physics</a:t>
            </a:r>
            <a:endParaRPr lang="en-US" altLang="ru-RU" sz="2400" dirty="0" smtClean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23104" y="44986"/>
            <a:ext cx="362869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Degraded performance and “training” of the magnets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568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56</a:t>
            </a:fld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733425"/>
            <a:ext cx="7334250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348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5" name="AutoShape 9"/>
          <p:cNvSpPr>
            <a:spLocks noChangeArrowheads="1"/>
          </p:cNvSpPr>
          <p:nvPr/>
        </p:nvSpPr>
        <p:spPr bwMode="auto">
          <a:xfrm>
            <a:off x="3989388" y="1581150"/>
            <a:ext cx="2870200" cy="430213"/>
          </a:xfrm>
          <a:prstGeom prst="flowChartAlternateProcess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600" dirty="0"/>
              <a:t>S</a:t>
            </a:r>
            <a:r>
              <a:rPr lang="en-US" sz="1600" dirty="0" smtClean="0"/>
              <a:t>table </a:t>
            </a:r>
            <a:r>
              <a:rPr lang="en-US" sz="1600" dirty="0"/>
              <a:t>operating condition</a:t>
            </a:r>
          </a:p>
        </p:txBody>
      </p:sp>
      <p:sp>
        <p:nvSpPr>
          <p:cNvPr id="101386" name="AutoShape 10"/>
          <p:cNvSpPr>
            <a:spLocks noChangeArrowheads="1"/>
          </p:cNvSpPr>
          <p:nvPr/>
        </p:nvSpPr>
        <p:spPr bwMode="auto">
          <a:xfrm>
            <a:off x="676275" y="1581150"/>
            <a:ext cx="2943225" cy="2152650"/>
          </a:xfrm>
          <a:prstGeom prst="flowChartAlternateProcess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600" dirty="0">
                <a:solidFill>
                  <a:srgbClr val="000000"/>
                </a:solidFill>
              </a:rPr>
              <a:t>E</a:t>
            </a:r>
            <a:r>
              <a:rPr lang="en-US" sz="1600" dirty="0" smtClean="0">
                <a:solidFill>
                  <a:srgbClr val="000000"/>
                </a:solidFill>
              </a:rPr>
              <a:t>xternal perturbation:</a:t>
            </a:r>
            <a:endParaRPr lang="en-US" sz="1600" dirty="0">
              <a:solidFill>
                <a:srgbClr val="000000"/>
              </a:solidFill>
            </a:endParaRPr>
          </a:p>
          <a:p>
            <a:pPr>
              <a:buFont typeface="Symbol" charset="0"/>
              <a:buNone/>
            </a:pPr>
            <a:r>
              <a:rPr lang="en-US" sz="1600" dirty="0">
                <a:solidFill>
                  <a:srgbClr val="000000"/>
                </a:solidFill>
              </a:rPr>
              <a:t>	flux jump</a:t>
            </a:r>
          </a:p>
          <a:p>
            <a:pPr>
              <a:buFont typeface="Symbol" charset="0"/>
              <a:buNone/>
            </a:pPr>
            <a:r>
              <a:rPr lang="en-US" sz="1600" dirty="0">
                <a:solidFill>
                  <a:srgbClr val="000000"/>
                </a:solidFill>
              </a:rPr>
              <a:t>	conductor motions</a:t>
            </a:r>
          </a:p>
          <a:p>
            <a:pPr>
              <a:buFont typeface="Symbol" charset="0"/>
              <a:buNone/>
            </a:pPr>
            <a:r>
              <a:rPr lang="en-US" sz="1600" dirty="0">
                <a:solidFill>
                  <a:srgbClr val="000000"/>
                </a:solidFill>
              </a:rPr>
              <a:t>	insulation cracks</a:t>
            </a:r>
          </a:p>
          <a:p>
            <a:pPr>
              <a:buFont typeface="Symbol" charset="0"/>
              <a:buNone/>
            </a:pPr>
            <a:r>
              <a:rPr lang="en-US" sz="1600" dirty="0">
                <a:solidFill>
                  <a:srgbClr val="000000"/>
                </a:solidFill>
              </a:rPr>
              <a:t>	AC loss</a:t>
            </a:r>
          </a:p>
          <a:p>
            <a:pPr>
              <a:buFont typeface="Symbol" charset="0"/>
              <a:buNone/>
            </a:pPr>
            <a:r>
              <a:rPr lang="en-US" sz="1600" dirty="0">
                <a:solidFill>
                  <a:srgbClr val="000000"/>
                </a:solidFill>
              </a:rPr>
              <a:t>	heat leaks</a:t>
            </a:r>
          </a:p>
          <a:p>
            <a:pPr>
              <a:buFont typeface="Symbol" charset="0"/>
              <a:buNone/>
            </a:pPr>
            <a:r>
              <a:rPr lang="en-US" sz="1600" dirty="0">
                <a:solidFill>
                  <a:srgbClr val="000000"/>
                </a:solidFill>
              </a:rPr>
              <a:t>	nuclear</a:t>
            </a:r>
          </a:p>
          <a:p>
            <a:pPr>
              <a:buFont typeface="Symbol" charset="0"/>
              <a:buNone/>
            </a:pPr>
            <a:r>
              <a:rPr lang="en-US" sz="1600" dirty="0">
                <a:solidFill>
                  <a:srgbClr val="000000"/>
                </a:solidFill>
              </a:rPr>
              <a:t>	…</a:t>
            </a:r>
          </a:p>
        </p:txBody>
      </p:sp>
      <p:grpSp>
        <p:nvGrpSpPr>
          <p:cNvPr id="101399" name="Group 23"/>
          <p:cNvGrpSpPr>
            <a:grpSpLocks/>
          </p:cNvGrpSpPr>
          <p:nvPr/>
        </p:nvGrpSpPr>
        <p:grpSpPr bwMode="auto">
          <a:xfrm>
            <a:off x="3632200" y="2020888"/>
            <a:ext cx="3227388" cy="719137"/>
            <a:chOff x="2288" y="1273"/>
            <a:chExt cx="2033" cy="453"/>
          </a:xfrm>
        </p:grpSpPr>
        <p:sp>
          <p:nvSpPr>
            <p:cNvPr id="101384" name="AutoShape 8"/>
            <p:cNvSpPr>
              <a:spLocks noChangeArrowheads="1"/>
            </p:cNvSpPr>
            <p:nvPr/>
          </p:nvSpPr>
          <p:spPr bwMode="auto">
            <a:xfrm>
              <a:off x="2513" y="1454"/>
              <a:ext cx="1808" cy="272"/>
            </a:xfrm>
            <a:prstGeom prst="flowChartAlternateProcess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 smtClean="0"/>
                <a:t>Approach </a:t>
              </a:r>
              <a:r>
                <a:rPr lang="en-US" sz="1600" dirty="0" err="1" smtClean="0"/>
                <a:t>Jc</a:t>
              </a:r>
              <a:r>
                <a:rPr lang="en-US" sz="1600" dirty="0" smtClean="0"/>
                <a:t>(T, B, …)</a:t>
              </a:r>
              <a:endParaRPr lang="en-US" sz="1600" dirty="0"/>
            </a:p>
          </p:txBody>
        </p:sp>
        <p:sp>
          <p:nvSpPr>
            <p:cNvPr id="101387" name="Line 11"/>
            <p:cNvSpPr>
              <a:spLocks noChangeShapeType="1"/>
            </p:cNvSpPr>
            <p:nvPr/>
          </p:nvSpPr>
          <p:spPr bwMode="auto">
            <a:xfrm flipH="1">
              <a:off x="3417" y="1273"/>
              <a:ext cx="0" cy="18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388" name="Line 12"/>
            <p:cNvSpPr>
              <a:spLocks noChangeShapeType="1"/>
            </p:cNvSpPr>
            <p:nvPr/>
          </p:nvSpPr>
          <p:spPr bwMode="auto">
            <a:xfrm>
              <a:off x="2288" y="1590"/>
              <a:ext cx="227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1404" name="Group 28"/>
          <p:cNvGrpSpPr>
            <a:grpSpLocks/>
          </p:cNvGrpSpPr>
          <p:nvPr/>
        </p:nvGrpSpPr>
        <p:grpSpPr bwMode="auto">
          <a:xfrm>
            <a:off x="6070600" y="4548188"/>
            <a:ext cx="2870200" cy="1722437"/>
            <a:chOff x="3824" y="2865"/>
            <a:chExt cx="1808" cy="1085"/>
          </a:xfrm>
        </p:grpSpPr>
        <p:sp>
          <p:nvSpPr>
            <p:cNvPr id="101379" name="AutoShape 3"/>
            <p:cNvSpPr>
              <a:spLocks noChangeArrowheads="1"/>
            </p:cNvSpPr>
            <p:nvPr/>
          </p:nvSpPr>
          <p:spPr bwMode="auto">
            <a:xfrm>
              <a:off x="3824" y="3679"/>
              <a:ext cx="1808" cy="271"/>
            </a:xfrm>
            <a:prstGeom prst="flowChartAlternateProcess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/>
                <a:t>Q</a:t>
              </a:r>
              <a:r>
                <a:rPr lang="en-US" sz="1600" dirty="0" smtClean="0"/>
                <a:t>uench</a:t>
              </a:r>
              <a:endParaRPr lang="en-US" sz="1600" dirty="0"/>
            </a:p>
          </p:txBody>
        </p:sp>
        <p:sp>
          <p:nvSpPr>
            <p:cNvPr id="101382" name="Text Box 6"/>
            <p:cNvSpPr txBox="1">
              <a:spLocks noChangeArrowheads="1"/>
            </p:cNvSpPr>
            <p:nvPr/>
          </p:nvSpPr>
          <p:spPr bwMode="auto">
            <a:xfrm>
              <a:off x="4411" y="2865"/>
              <a:ext cx="407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sz="1600" b="1"/>
                <a:t>yes</a:t>
              </a:r>
            </a:p>
          </p:txBody>
        </p:sp>
        <p:sp>
          <p:nvSpPr>
            <p:cNvPr id="101389" name="Freeform 13"/>
            <p:cNvSpPr>
              <a:spLocks/>
            </p:cNvSpPr>
            <p:nvPr/>
          </p:nvSpPr>
          <p:spPr bwMode="auto">
            <a:xfrm>
              <a:off x="4456" y="3182"/>
              <a:ext cx="272" cy="497"/>
            </a:xfrm>
            <a:custGeom>
              <a:avLst/>
              <a:gdLst>
                <a:gd name="T0" fmla="*/ 0 w 678"/>
                <a:gd name="T1" fmla="*/ 0 h 1243"/>
                <a:gd name="T2" fmla="*/ 678 w 678"/>
                <a:gd name="T3" fmla="*/ 0 h 1243"/>
                <a:gd name="T4" fmla="*/ 678 w 678"/>
                <a:gd name="T5" fmla="*/ 1243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78" h="1243">
                  <a:moveTo>
                    <a:pt x="0" y="0"/>
                  </a:moveTo>
                  <a:lnTo>
                    <a:pt x="678" y="0"/>
                  </a:lnTo>
                  <a:lnTo>
                    <a:pt x="678" y="1243"/>
                  </a:ln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1403" name="Group 27"/>
          <p:cNvGrpSpPr>
            <a:grpSpLocks/>
          </p:cNvGrpSpPr>
          <p:nvPr/>
        </p:nvGrpSpPr>
        <p:grpSpPr bwMode="auto">
          <a:xfrm>
            <a:off x="1908175" y="4548188"/>
            <a:ext cx="2870200" cy="1651000"/>
            <a:chOff x="1202" y="2865"/>
            <a:chExt cx="1808" cy="1040"/>
          </a:xfrm>
        </p:grpSpPr>
        <p:sp>
          <p:nvSpPr>
            <p:cNvPr id="101381" name="Text Box 5"/>
            <p:cNvSpPr txBox="1">
              <a:spLocks noChangeArrowheads="1"/>
            </p:cNvSpPr>
            <p:nvPr/>
          </p:nvSpPr>
          <p:spPr bwMode="auto">
            <a:xfrm>
              <a:off x="1970" y="2865"/>
              <a:ext cx="407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sz="1600" b="1"/>
                <a:t>no</a:t>
              </a:r>
            </a:p>
          </p:txBody>
        </p:sp>
        <p:grpSp>
          <p:nvGrpSpPr>
            <p:cNvPr id="101402" name="Group 26"/>
            <p:cNvGrpSpPr>
              <a:grpSpLocks/>
            </p:cNvGrpSpPr>
            <p:nvPr/>
          </p:nvGrpSpPr>
          <p:grpSpPr bwMode="auto">
            <a:xfrm>
              <a:off x="1202" y="3182"/>
              <a:ext cx="1808" cy="723"/>
              <a:chOff x="1202" y="3182"/>
              <a:chExt cx="1808" cy="723"/>
            </a:xfrm>
          </p:grpSpPr>
          <p:sp>
            <p:nvSpPr>
              <p:cNvPr id="101390" name="Freeform 14"/>
              <p:cNvSpPr>
                <a:spLocks/>
              </p:cNvSpPr>
              <p:nvPr/>
            </p:nvSpPr>
            <p:spPr bwMode="auto">
              <a:xfrm flipH="1">
                <a:off x="2106" y="3182"/>
                <a:ext cx="271" cy="497"/>
              </a:xfrm>
              <a:custGeom>
                <a:avLst/>
                <a:gdLst>
                  <a:gd name="T0" fmla="*/ 0 w 678"/>
                  <a:gd name="T1" fmla="*/ 0 h 1243"/>
                  <a:gd name="T2" fmla="*/ 678 w 678"/>
                  <a:gd name="T3" fmla="*/ 0 h 1243"/>
                  <a:gd name="T4" fmla="*/ 678 w 678"/>
                  <a:gd name="T5" fmla="*/ 1243 h 1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78" h="1243">
                    <a:moveTo>
                      <a:pt x="0" y="0"/>
                    </a:moveTo>
                    <a:lnTo>
                      <a:pt x="678" y="0"/>
                    </a:lnTo>
                    <a:lnTo>
                      <a:pt x="678" y="1243"/>
                    </a:lnTo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391" name="AutoShape 15"/>
              <p:cNvSpPr>
                <a:spLocks noChangeArrowheads="1"/>
              </p:cNvSpPr>
              <p:nvPr/>
            </p:nvSpPr>
            <p:spPr bwMode="auto">
              <a:xfrm>
                <a:off x="1202" y="3634"/>
                <a:ext cx="1808" cy="271"/>
              </a:xfrm>
              <a:prstGeom prst="flowChartAlternateProcess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600" dirty="0"/>
                  <a:t>S</a:t>
                </a:r>
                <a:r>
                  <a:rPr lang="en-US" sz="1600" dirty="0" smtClean="0"/>
                  <a:t>table </a:t>
                </a:r>
                <a:r>
                  <a:rPr lang="en-US" sz="1600" dirty="0"/>
                  <a:t>operating condition</a:t>
                </a:r>
              </a:p>
            </p:txBody>
          </p:sp>
        </p:grpSp>
      </p:grpSp>
      <p:grpSp>
        <p:nvGrpSpPr>
          <p:cNvPr id="101400" name="Group 24"/>
          <p:cNvGrpSpPr>
            <a:grpSpLocks/>
          </p:cNvGrpSpPr>
          <p:nvPr/>
        </p:nvGrpSpPr>
        <p:grpSpPr bwMode="auto">
          <a:xfrm>
            <a:off x="3989388" y="2725738"/>
            <a:ext cx="2870200" cy="1243012"/>
            <a:chOff x="2513" y="1717"/>
            <a:chExt cx="1808" cy="783"/>
          </a:xfrm>
        </p:grpSpPr>
        <p:sp>
          <p:nvSpPr>
            <p:cNvPr id="101383" name="AutoShape 7"/>
            <p:cNvSpPr>
              <a:spLocks noChangeArrowheads="1"/>
            </p:cNvSpPr>
            <p:nvPr/>
          </p:nvSpPr>
          <p:spPr bwMode="auto">
            <a:xfrm>
              <a:off x="2513" y="1913"/>
              <a:ext cx="1808" cy="587"/>
            </a:xfrm>
            <a:prstGeom prst="flowChartAlternateProcess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/>
                <a:t>T</a:t>
              </a:r>
              <a:r>
                <a:rPr lang="en-US" sz="1600" dirty="0" smtClean="0"/>
                <a:t>ransition </a:t>
              </a:r>
              <a:r>
                <a:rPr lang="en-US" sz="1600" dirty="0"/>
                <a:t>to normal state and Joule heat generation in current sharing</a:t>
              </a:r>
            </a:p>
          </p:txBody>
        </p:sp>
        <p:sp>
          <p:nvSpPr>
            <p:cNvPr id="101392" name="Line 16"/>
            <p:cNvSpPr>
              <a:spLocks noChangeShapeType="1"/>
            </p:cNvSpPr>
            <p:nvPr/>
          </p:nvSpPr>
          <p:spPr bwMode="auto">
            <a:xfrm flipH="1">
              <a:off x="3417" y="1717"/>
              <a:ext cx="0" cy="18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1401" name="Group 25"/>
          <p:cNvGrpSpPr>
            <a:grpSpLocks/>
          </p:cNvGrpSpPr>
          <p:nvPr/>
        </p:nvGrpSpPr>
        <p:grpSpPr bwMode="auto">
          <a:xfrm>
            <a:off x="3773488" y="3954463"/>
            <a:ext cx="3300412" cy="1885950"/>
            <a:chOff x="2377" y="2491"/>
            <a:chExt cx="2079" cy="1188"/>
          </a:xfrm>
        </p:grpSpPr>
        <p:sp>
          <p:nvSpPr>
            <p:cNvPr id="101380" name="AutoShape 4"/>
            <p:cNvSpPr>
              <a:spLocks noChangeArrowheads="1"/>
            </p:cNvSpPr>
            <p:nvPr/>
          </p:nvSpPr>
          <p:spPr bwMode="auto">
            <a:xfrm>
              <a:off x="2377" y="2684"/>
              <a:ext cx="2079" cy="995"/>
            </a:xfrm>
            <a:prstGeom prst="flowChartDecision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i="1"/>
                <a:t>heat generation</a:t>
              </a:r>
              <a:r>
                <a:rPr lang="en-US" sz="1600"/>
                <a:t> &gt; </a:t>
              </a:r>
            </a:p>
            <a:p>
              <a:pPr algn="ctr"/>
              <a:r>
                <a:rPr lang="en-US" sz="1600" i="1"/>
                <a:t>heat removal</a:t>
              </a:r>
            </a:p>
          </p:txBody>
        </p:sp>
        <p:sp>
          <p:nvSpPr>
            <p:cNvPr id="101393" name="Line 17"/>
            <p:cNvSpPr>
              <a:spLocks noChangeShapeType="1"/>
            </p:cNvSpPr>
            <p:nvPr/>
          </p:nvSpPr>
          <p:spPr bwMode="auto">
            <a:xfrm flipH="1">
              <a:off x="3417" y="2491"/>
              <a:ext cx="0" cy="18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27584" y="2514600"/>
            <a:ext cx="4611191" cy="3722712"/>
            <a:chOff x="827584" y="2514600"/>
            <a:chExt cx="4611191" cy="3722712"/>
          </a:xfrm>
        </p:grpSpPr>
        <p:sp>
          <p:nvSpPr>
            <p:cNvPr id="101396" name="Freeform 20"/>
            <p:cNvSpPr>
              <a:spLocks/>
            </p:cNvSpPr>
            <p:nvPr/>
          </p:nvSpPr>
          <p:spPr bwMode="auto">
            <a:xfrm>
              <a:off x="3333750" y="2514600"/>
              <a:ext cx="2105025" cy="3233738"/>
            </a:xfrm>
            <a:custGeom>
              <a:avLst/>
              <a:gdLst>
                <a:gd name="T0" fmla="*/ 204 w 1326"/>
                <a:gd name="T1" fmla="*/ 0 h 2037"/>
                <a:gd name="T2" fmla="*/ 1323 w 1326"/>
                <a:gd name="T3" fmla="*/ 0 h 2037"/>
                <a:gd name="T4" fmla="*/ 1326 w 1326"/>
                <a:gd name="T5" fmla="*/ 1587 h 2037"/>
                <a:gd name="T6" fmla="*/ 0 w 1326"/>
                <a:gd name="T7" fmla="*/ 1587 h 2037"/>
                <a:gd name="T8" fmla="*/ 0 w 1326"/>
                <a:gd name="T9" fmla="*/ 2037 h 2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6" h="2037">
                  <a:moveTo>
                    <a:pt x="204" y="0"/>
                  </a:moveTo>
                  <a:lnTo>
                    <a:pt x="1323" y="0"/>
                  </a:lnTo>
                  <a:lnTo>
                    <a:pt x="1326" y="1587"/>
                  </a:lnTo>
                  <a:lnTo>
                    <a:pt x="0" y="1587"/>
                  </a:lnTo>
                  <a:lnTo>
                    <a:pt x="0" y="2037"/>
                  </a:lnTo>
                </a:path>
              </a:pathLst>
            </a:custGeom>
            <a:noFill/>
            <a:ln w="57150" cap="flat" cmpd="sng">
              <a:solidFill>
                <a:srgbClr val="FF0000"/>
              </a:solidFill>
              <a:prstDash val="solid"/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1397" name="Oval 21"/>
            <p:cNvSpPr>
              <a:spLocks noChangeArrowheads="1"/>
            </p:cNvSpPr>
            <p:nvPr/>
          </p:nvSpPr>
          <p:spPr bwMode="auto">
            <a:xfrm>
              <a:off x="1447800" y="5715000"/>
              <a:ext cx="3568700" cy="522312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398" name="Rectangle 22"/>
            <p:cNvSpPr>
              <a:spLocks noChangeArrowheads="1"/>
            </p:cNvSpPr>
            <p:nvPr/>
          </p:nvSpPr>
          <p:spPr bwMode="auto">
            <a:xfrm>
              <a:off x="827584" y="4869160"/>
              <a:ext cx="2457450" cy="828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 eaLnBrk="1" hangingPunct="1"/>
              <a:r>
                <a:rPr lang="en-US" sz="2400" dirty="0">
                  <a:solidFill>
                    <a:schemeClr val="hlink"/>
                  </a:solidFill>
                </a:rPr>
                <a:t>stability analysis </a:t>
              </a:r>
            </a:p>
            <a:p>
              <a:pPr algn="r" eaLnBrk="1" hangingPunct="1"/>
              <a:r>
                <a:rPr lang="en-US" sz="2400" dirty="0">
                  <a:solidFill>
                    <a:schemeClr val="hlink"/>
                  </a:solidFill>
                </a:rPr>
                <a:t>and design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596336" y="2204864"/>
            <a:ext cx="1440160" cy="3384376"/>
            <a:chOff x="7596336" y="2204864"/>
            <a:chExt cx="1440160" cy="3384376"/>
          </a:xfrm>
        </p:grpSpPr>
        <p:sp>
          <p:nvSpPr>
            <p:cNvPr id="29" name="TextBox 28"/>
            <p:cNvSpPr txBox="1"/>
            <p:nvPr/>
          </p:nvSpPr>
          <p:spPr>
            <a:xfrm>
              <a:off x="7848686" y="2636912"/>
              <a:ext cx="11878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 smtClean="0">
                  <a:solidFill>
                    <a:srgbClr val="FF0000"/>
                  </a:solidFill>
                </a:rPr>
                <a:t>Heat balance</a:t>
              </a:r>
              <a:endParaRPr lang="en-US" sz="20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4" name="Right Brace 3"/>
            <p:cNvSpPr/>
            <p:nvPr/>
          </p:nvSpPr>
          <p:spPr bwMode="auto">
            <a:xfrm>
              <a:off x="7596336" y="2204864"/>
              <a:ext cx="288032" cy="3384376"/>
            </a:xfrm>
            <a:prstGeom prst="rightBrace">
              <a:avLst>
                <a:gd name="adj1" fmla="val 24513"/>
                <a:gd name="adj2" fmla="val 23148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  <a:ea typeface="ＭＳ Ｐゴシック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11560" y="3789040"/>
            <a:ext cx="2880024" cy="995918"/>
            <a:chOff x="611560" y="3789040"/>
            <a:chExt cx="2880024" cy="995918"/>
          </a:xfrm>
        </p:grpSpPr>
        <p:sp>
          <p:nvSpPr>
            <p:cNvPr id="3" name="TextBox 2"/>
            <p:cNvSpPr txBox="1"/>
            <p:nvPr/>
          </p:nvSpPr>
          <p:spPr>
            <a:xfrm>
              <a:off x="611560" y="4077072"/>
              <a:ext cx="18722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 dirty="0" smtClean="0">
                  <a:solidFill>
                    <a:srgbClr val="FF0000"/>
                  </a:solidFill>
                </a:rPr>
                <a:t>Perturbation spectrum</a:t>
              </a:r>
              <a:endParaRPr lang="en-US" sz="20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31" name="Right Brace 30"/>
            <p:cNvSpPr/>
            <p:nvPr/>
          </p:nvSpPr>
          <p:spPr bwMode="auto">
            <a:xfrm rot="5400000">
              <a:off x="2015568" y="2601056"/>
              <a:ext cx="288032" cy="2664000"/>
            </a:xfrm>
            <a:prstGeom prst="rightBrace">
              <a:avLst>
                <a:gd name="adj1" fmla="val 24513"/>
                <a:gd name="adj2" fmla="val 76927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  <a:ea typeface="ＭＳ Ｐゴシック" charset="0"/>
              </a:endParaRPr>
            </a:p>
          </p:txBody>
        </p:sp>
      </p:grpSp>
      <p:sp>
        <p:nvSpPr>
          <p:cNvPr id="34" name="Прямоугольник 1"/>
          <p:cNvSpPr>
            <a:spLocks noChangeArrowheads="1"/>
          </p:cNvSpPr>
          <p:nvPr/>
        </p:nvSpPr>
        <p:spPr bwMode="auto">
          <a:xfrm>
            <a:off x="0" y="0"/>
            <a:ext cx="3744038" cy="461665"/>
          </a:xfrm>
          <a:prstGeom prst="rect">
            <a:avLst/>
          </a:prstGeom>
          <a:solidFill>
            <a:srgbClr val="9CAAEE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002060"/>
                </a:solidFill>
              </a:rPr>
              <a:t>Magnet stability and quench</a:t>
            </a:r>
            <a:endParaRPr lang="en-US" altLang="ru-RU" sz="2400" dirty="0" smtClean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764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1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1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1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6" grpId="0" animBg="1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58</a:t>
            </a:fld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5" y="546330"/>
            <a:ext cx="9081375" cy="4930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0" y="0"/>
            <a:ext cx="2985946" cy="461665"/>
          </a:xfrm>
          <a:prstGeom prst="rect">
            <a:avLst/>
          </a:prstGeom>
          <a:solidFill>
            <a:srgbClr val="9CAAEE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002060"/>
                </a:solidFill>
              </a:rPr>
              <a:t>Perturbation overview</a:t>
            </a:r>
            <a:endParaRPr lang="en-US" altLang="ru-RU" sz="2400" dirty="0" smtClean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0496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353" name="Group 65"/>
          <p:cNvGrpSpPr>
            <a:grpSpLocks/>
          </p:cNvGrpSpPr>
          <p:nvPr/>
        </p:nvGrpSpPr>
        <p:grpSpPr bwMode="auto">
          <a:xfrm>
            <a:off x="127000" y="959892"/>
            <a:ext cx="4318000" cy="3792537"/>
            <a:chOff x="152" y="1203"/>
            <a:chExt cx="2720" cy="2389"/>
          </a:xfrm>
        </p:grpSpPr>
        <p:sp>
          <p:nvSpPr>
            <p:cNvPr id="140294" name="Freeform 6"/>
            <p:cNvSpPr>
              <a:spLocks/>
            </p:cNvSpPr>
            <p:nvPr/>
          </p:nvSpPr>
          <p:spPr bwMode="auto">
            <a:xfrm>
              <a:off x="1300" y="2382"/>
              <a:ext cx="336" cy="666"/>
            </a:xfrm>
            <a:custGeom>
              <a:avLst/>
              <a:gdLst>
                <a:gd name="T0" fmla="*/ 0 w 336"/>
                <a:gd name="T1" fmla="*/ 0 h 666"/>
                <a:gd name="T2" fmla="*/ 57 w 336"/>
                <a:gd name="T3" fmla="*/ 45 h 666"/>
                <a:gd name="T4" fmla="*/ 111 w 336"/>
                <a:gd name="T5" fmla="*/ 96 h 666"/>
                <a:gd name="T6" fmla="*/ 186 w 336"/>
                <a:gd name="T7" fmla="*/ 168 h 666"/>
                <a:gd name="T8" fmla="*/ 243 w 336"/>
                <a:gd name="T9" fmla="*/ 228 h 666"/>
                <a:gd name="T10" fmla="*/ 297 w 336"/>
                <a:gd name="T11" fmla="*/ 294 h 666"/>
                <a:gd name="T12" fmla="*/ 336 w 336"/>
                <a:gd name="T13" fmla="*/ 342 h 666"/>
                <a:gd name="T14" fmla="*/ 332 w 336"/>
                <a:gd name="T15" fmla="*/ 666 h 666"/>
                <a:gd name="T16" fmla="*/ 4 w 336"/>
                <a:gd name="T17" fmla="*/ 494 h 666"/>
                <a:gd name="T18" fmla="*/ 0 w 336"/>
                <a:gd name="T19" fmla="*/ 0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6" h="666">
                  <a:moveTo>
                    <a:pt x="0" y="0"/>
                  </a:moveTo>
                  <a:lnTo>
                    <a:pt x="57" y="45"/>
                  </a:lnTo>
                  <a:lnTo>
                    <a:pt x="111" y="96"/>
                  </a:lnTo>
                  <a:lnTo>
                    <a:pt x="186" y="168"/>
                  </a:lnTo>
                  <a:lnTo>
                    <a:pt x="243" y="228"/>
                  </a:lnTo>
                  <a:lnTo>
                    <a:pt x="297" y="294"/>
                  </a:lnTo>
                  <a:lnTo>
                    <a:pt x="336" y="342"/>
                  </a:lnTo>
                  <a:lnTo>
                    <a:pt x="332" y="666"/>
                  </a:lnTo>
                  <a:lnTo>
                    <a:pt x="4" y="4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295" name="Line 7"/>
            <p:cNvSpPr>
              <a:spLocks noChangeShapeType="1"/>
            </p:cNvSpPr>
            <p:nvPr/>
          </p:nvSpPr>
          <p:spPr bwMode="auto">
            <a:xfrm flipV="1">
              <a:off x="1720" y="1560"/>
              <a:ext cx="0" cy="115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296" name="Line 8"/>
            <p:cNvSpPr>
              <a:spLocks noChangeShapeType="1"/>
            </p:cNvSpPr>
            <p:nvPr/>
          </p:nvSpPr>
          <p:spPr bwMode="auto">
            <a:xfrm flipH="1">
              <a:off x="664" y="2568"/>
              <a:ext cx="1152" cy="7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297" name="Line 9"/>
            <p:cNvSpPr>
              <a:spLocks noChangeShapeType="1"/>
            </p:cNvSpPr>
            <p:nvPr/>
          </p:nvSpPr>
          <p:spPr bwMode="auto">
            <a:xfrm>
              <a:off x="1624" y="2568"/>
              <a:ext cx="1104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298" name="Freeform 10"/>
            <p:cNvSpPr>
              <a:spLocks/>
            </p:cNvSpPr>
            <p:nvPr/>
          </p:nvSpPr>
          <p:spPr bwMode="auto">
            <a:xfrm>
              <a:off x="856" y="1800"/>
              <a:ext cx="864" cy="1392"/>
            </a:xfrm>
            <a:custGeom>
              <a:avLst/>
              <a:gdLst>
                <a:gd name="T0" fmla="*/ 864 w 864"/>
                <a:gd name="T1" fmla="*/ 0 h 1632"/>
                <a:gd name="T2" fmla="*/ 672 w 864"/>
                <a:gd name="T3" fmla="*/ 344 h 1632"/>
                <a:gd name="T4" fmla="*/ 368 w 864"/>
                <a:gd name="T5" fmla="*/ 776 h 1632"/>
                <a:gd name="T6" fmla="*/ 96 w 864"/>
                <a:gd name="T7" fmla="*/ 1248 h 1632"/>
                <a:gd name="T8" fmla="*/ 0 w 864"/>
                <a:gd name="T9" fmla="*/ 1632 h 1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4" h="1632">
                  <a:moveTo>
                    <a:pt x="864" y="0"/>
                  </a:moveTo>
                  <a:cubicBezTo>
                    <a:pt x="832" y="57"/>
                    <a:pt x="755" y="215"/>
                    <a:pt x="672" y="344"/>
                  </a:cubicBezTo>
                  <a:cubicBezTo>
                    <a:pt x="589" y="473"/>
                    <a:pt x="464" y="625"/>
                    <a:pt x="368" y="776"/>
                  </a:cubicBezTo>
                  <a:cubicBezTo>
                    <a:pt x="272" y="927"/>
                    <a:pt x="157" y="1105"/>
                    <a:pt x="96" y="1248"/>
                  </a:cubicBezTo>
                  <a:cubicBezTo>
                    <a:pt x="35" y="1391"/>
                    <a:pt x="16" y="1512"/>
                    <a:pt x="0" y="1632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299" name="Freeform 11"/>
            <p:cNvSpPr>
              <a:spLocks/>
            </p:cNvSpPr>
            <p:nvPr/>
          </p:nvSpPr>
          <p:spPr bwMode="auto">
            <a:xfrm>
              <a:off x="1720" y="1800"/>
              <a:ext cx="800" cy="1232"/>
            </a:xfrm>
            <a:custGeom>
              <a:avLst/>
              <a:gdLst>
                <a:gd name="T0" fmla="*/ 0 w 800"/>
                <a:gd name="T1" fmla="*/ 0 h 1472"/>
                <a:gd name="T2" fmla="*/ 320 w 800"/>
                <a:gd name="T3" fmla="*/ 392 h 1472"/>
                <a:gd name="T4" fmla="*/ 560 w 800"/>
                <a:gd name="T5" fmla="*/ 864 h 1472"/>
                <a:gd name="T6" fmla="*/ 800 w 800"/>
                <a:gd name="T7" fmla="*/ 1472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0" h="1472">
                  <a:moveTo>
                    <a:pt x="0" y="0"/>
                  </a:moveTo>
                  <a:cubicBezTo>
                    <a:pt x="53" y="65"/>
                    <a:pt x="227" y="248"/>
                    <a:pt x="320" y="392"/>
                  </a:cubicBezTo>
                  <a:cubicBezTo>
                    <a:pt x="413" y="536"/>
                    <a:pt x="480" y="684"/>
                    <a:pt x="560" y="864"/>
                  </a:cubicBezTo>
                  <a:cubicBezTo>
                    <a:pt x="640" y="1044"/>
                    <a:pt x="750" y="1345"/>
                    <a:pt x="800" y="1472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300" name="Freeform 12"/>
            <p:cNvSpPr>
              <a:spLocks/>
            </p:cNvSpPr>
            <p:nvPr/>
          </p:nvSpPr>
          <p:spPr bwMode="auto">
            <a:xfrm>
              <a:off x="856" y="3040"/>
              <a:ext cx="1664" cy="216"/>
            </a:xfrm>
            <a:custGeom>
              <a:avLst/>
              <a:gdLst>
                <a:gd name="T0" fmla="*/ 1664 w 1664"/>
                <a:gd name="T1" fmla="*/ 0 h 216"/>
                <a:gd name="T2" fmla="*/ 1424 w 1664"/>
                <a:gd name="T3" fmla="*/ 104 h 216"/>
                <a:gd name="T4" fmla="*/ 928 w 1664"/>
                <a:gd name="T5" fmla="*/ 200 h 216"/>
                <a:gd name="T6" fmla="*/ 416 w 1664"/>
                <a:gd name="T7" fmla="*/ 200 h 216"/>
                <a:gd name="T8" fmla="*/ 0 w 1664"/>
                <a:gd name="T9" fmla="*/ 152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4" h="216">
                  <a:moveTo>
                    <a:pt x="1664" y="0"/>
                  </a:moveTo>
                  <a:cubicBezTo>
                    <a:pt x="1625" y="17"/>
                    <a:pt x="1547" y="71"/>
                    <a:pt x="1424" y="104"/>
                  </a:cubicBezTo>
                  <a:cubicBezTo>
                    <a:pt x="1301" y="137"/>
                    <a:pt x="1096" y="184"/>
                    <a:pt x="928" y="200"/>
                  </a:cubicBezTo>
                  <a:cubicBezTo>
                    <a:pt x="760" y="216"/>
                    <a:pt x="571" y="208"/>
                    <a:pt x="416" y="200"/>
                  </a:cubicBezTo>
                  <a:cubicBezTo>
                    <a:pt x="261" y="192"/>
                    <a:pt x="87" y="162"/>
                    <a:pt x="0" y="152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301" name="Text Box 13"/>
            <p:cNvSpPr txBox="1">
              <a:spLocks noChangeArrowheads="1"/>
            </p:cNvSpPr>
            <p:nvPr/>
          </p:nvSpPr>
          <p:spPr bwMode="auto">
            <a:xfrm>
              <a:off x="2576" y="3168"/>
              <a:ext cx="23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>
                  <a:latin typeface="Times New Roman" charset="0"/>
                </a:rPr>
                <a:t>T</a:t>
              </a:r>
            </a:p>
          </p:txBody>
        </p:sp>
        <p:sp>
          <p:nvSpPr>
            <p:cNvPr id="140302" name="Text Box 14"/>
            <p:cNvSpPr txBox="1">
              <a:spLocks noChangeArrowheads="1"/>
            </p:cNvSpPr>
            <p:nvPr/>
          </p:nvSpPr>
          <p:spPr bwMode="auto">
            <a:xfrm>
              <a:off x="1384" y="1560"/>
              <a:ext cx="2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>
                  <a:latin typeface="Times New Roman" charset="0"/>
                </a:rPr>
                <a:t>J</a:t>
              </a:r>
              <a:r>
                <a:rPr lang="en-US" sz="2400" baseline="-25000">
                  <a:latin typeface="Times New Roman" charset="0"/>
                </a:rPr>
                <a:t>c</a:t>
              </a:r>
            </a:p>
          </p:txBody>
        </p:sp>
        <p:sp>
          <p:nvSpPr>
            <p:cNvPr id="140303" name="Text Box 15"/>
            <p:cNvSpPr txBox="1">
              <a:spLocks noChangeArrowheads="1"/>
            </p:cNvSpPr>
            <p:nvPr/>
          </p:nvSpPr>
          <p:spPr bwMode="auto">
            <a:xfrm>
              <a:off x="464" y="3304"/>
              <a:ext cx="2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>
                  <a:latin typeface="Times New Roman" charset="0"/>
                </a:rPr>
                <a:t>B</a:t>
              </a:r>
            </a:p>
          </p:txBody>
        </p:sp>
        <p:sp>
          <p:nvSpPr>
            <p:cNvPr id="140304" name="Text Box 16"/>
            <p:cNvSpPr txBox="1">
              <a:spLocks noChangeArrowheads="1"/>
            </p:cNvSpPr>
            <p:nvPr/>
          </p:nvSpPr>
          <p:spPr bwMode="auto">
            <a:xfrm>
              <a:off x="320" y="2926"/>
              <a:ext cx="49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latin typeface="Times New Roman" charset="0"/>
                </a:rPr>
                <a:t>14.5 T</a:t>
              </a:r>
            </a:p>
          </p:txBody>
        </p:sp>
        <p:sp>
          <p:nvSpPr>
            <p:cNvPr id="140305" name="Text Box 17"/>
            <p:cNvSpPr txBox="1">
              <a:spLocks noChangeArrowheads="1"/>
            </p:cNvSpPr>
            <p:nvPr/>
          </p:nvSpPr>
          <p:spPr bwMode="auto">
            <a:xfrm>
              <a:off x="2544" y="2790"/>
              <a:ext cx="3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latin typeface="Times New Roman" charset="0"/>
                </a:rPr>
                <a:t>9 K</a:t>
              </a:r>
            </a:p>
          </p:txBody>
        </p:sp>
        <p:sp>
          <p:nvSpPr>
            <p:cNvPr id="140306" name="Freeform 18"/>
            <p:cNvSpPr>
              <a:spLocks/>
            </p:cNvSpPr>
            <p:nvPr/>
          </p:nvSpPr>
          <p:spPr bwMode="auto">
            <a:xfrm>
              <a:off x="1272" y="2208"/>
              <a:ext cx="816" cy="1032"/>
            </a:xfrm>
            <a:custGeom>
              <a:avLst/>
              <a:gdLst>
                <a:gd name="T0" fmla="*/ 864 w 864"/>
                <a:gd name="T1" fmla="*/ 0 h 1344"/>
                <a:gd name="T2" fmla="*/ 720 w 864"/>
                <a:gd name="T3" fmla="*/ 192 h 1344"/>
                <a:gd name="T4" fmla="*/ 576 w 864"/>
                <a:gd name="T5" fmla="*/ 432 h 1344"/>
                <a:gd name="T6" fmla="*/ 384 w 864"/>
                <a:gd name="T7" fmla="*/ 672 h 1344"/>
                <a:gd name="T8" fmla="*/ 192 w 864"/>
                <a:gd name="T9" fmla="*/ 912 h 1344"/>
                <a:gd name="T10" fmla="*/ 48 w 864"/>
                <a:gd name="T11" fmla="*/ 1152 h 1344"/>
                <a:gd name="T12" fmla="*/ 0 w 864"/>
                <a:gd name="T13" fmla="*/ 1344 h 1344"/>
                <a:gd name="T14" fmla="*/ 864 w 864"/>
                <a:gd name="T15" fmla="*/ 768 h 1344"/>
                <a:gd name="T16" fmla="*/ 864 w 864"/>
                <a:gd name="T17" fmla="*/ 0 h 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4" h="1344">
                  <a:moveTo>
                    <a:pt x="864" y="0"/>
                  </a:moveTo>
                  <a:lnTo>
                    <a:pt x="720" y="192"/>
                  </a:lnTo>
                  <a:lnTo>
                    <a:pt x="576" y="432"/>
                  </a:lnTo>
                  <a:lnTo>
                    <a:pt x="384" y="672"/>
                  </a:lnTo>
                  <a:lnTo>
                    <a:pt x="192" y="912"/>
                  </a:lnTo>
                  <a:lnTo>
                    <a:pt x="48" y="1152"/>
                  </a:lnTo>
                  <a:lnTo>
                    <a:pt x="0" y="1344"/>
                  </a:lnTo>
                  <a:lnTo>
                    <a:pt x="864" y="768"/>
                  </a:lnTo>
                  <a:lnTo>
                    <a:pt x="864" y="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307" name="Freeform 19"/>
            <p:cNvSpPr>
              <a:spLocks/>
            </p:cNvSpPr>
            <p:nvPr/>
          </p:nvSpPr>
          <p:spPr bwMode="auto">
            <a:xfrm>
              <a:off x="1632" y="2720"/>
              <a:ext cx="368" cy="496"/>
            </a:xfrm>
            <a:custGeom>
              <a:avLst/>
              <a:gdLst>
                <a:gd name="T0" fmla="*/ 0 w 368"/>
                <a:gd name="T1" fmla="*/ 0 h 496"/>
                <a:gd name="T2" fmla="*/ 64 w 368"/>
                <a:gd name="T3" fmla="*/ 55 h 496"/>
                <a:gd name="T4" fmla="*/ 124 w 368"/>
                <a:gd name="T5" fmla="*/ 118 h 496"/>
                <a:gd name="T6" fmla="*/ 184 w 368"/>
                <a:gd name="T7" fmla="*/ 193 h 496"/>
                <a:gd name="T8" fmla="*/ 256 w 368"/>
                <a:gd name="T9" fmla="*/ 288 h 496"/>
                <a:gd name="T10" fmla="*/ 312 w 368"/>
                <a:gd name="T11" fmla="*/ 384 h 496"/>
                <a:gd name="T12" fmla="*/ 368 w 368"/>
                <a:gd name="T13" fmla="*/ 496 h 496"/>
                <a:gd name="T14" fmla="*/ 0 w 368"/>
                <a:gd name="T15" fmla="*/ 324 h 496"/>
                <a:gd name="T16" fmla="*/ 0 w 368"/>
                <a:gd name="T17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8" h="496">
                  <a:moveTo>
                    <a:pt x="0" y="0"/>
                  </a:moveTo>
                  <a:lnTo>
                    <a:pt x="64" y="55"/>
                  </a:lnTo>
                  <a:lnTo>
                    <a:pt x="124" y="118"/>
                  </a:lnTo>
                  <a:lnTo>
                    <a:pt x="184" y="193"/>
                  </a:lnTo>
                  <a:lnTo>
                    <a:pt x="256" y="288"/>
                  </a:lnTo>
                  <a:lnTo>
                    <a:pt x="312" y="384"/>
                  </a:lnTo>
                  <a:lnTo>
                    <a:pt x="368" y="496"/>
                  </a:lnTo>
                  <a:lnTo>
                    <a:pt x="0" y="3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308" name="Text Box 20"/>
            <p:cNvSpPr txBox="1">
              <a:spLocks noChangeArrowheads="1"/>
            </p:cNvSpPr>
            <p:nvPr/>
          </p:nvSpPr>
          <p:spPr bwMode="auto">
            <a:xfrm>
              <a:off x="1208" y="1203"/>
              <a:ext cx="1109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i="1"/>
                <a:t>typical</a:t>
              </a:r>
              <a:r>
                <a:rPr lang="en-US" sz="2400"/>
                <a:t> NbTi</a:t>
              </a:r>
            </a:p>
          </p:txBody>
        </p:sp>
        <p:sp>
          <p:nvSpPr>
            <p:cNvPr id="140309" name="Text Box 21"/>
            <p:cNvSpPr txBox="1">
              <a:spLocks noChangeArrowheads="1"/>
            </p:cNvSpPr>
            <p:nvPr/>
          </p:nvSpPr>
          <p:spPr bwMode="auto">
            <a:xfrm>
              <a:off x="960" y="2686"/>
              <a:ext cx="3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latin typeface="Times New Roman" charset="0"/>
                </a:rPr>
                <a:t>5 T</a:t>
              </a:r>
            </a:p>
          </p:txBody>
        </p:sp>
        <p:sp>
          <p:nvSpPr>
            <p:cNvPr id="140310" name="Text Box 22"/>
            <p:cNvSpPr txBox="1">
              <a:spLocks noChangeArrowheads="1"/>
            </p:cNvSpPr>
            <p:nvPr/>
          </p:nvSpPr>
          <p:spPr bwMode="auto">
            <a:xfrm>
              <a:off x="2056" y="2630"/>
              <a:ext cx="4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latin typeface="Times New Roman" charset="0"/>
                </a:rPr>
                <a:t>4.2 K</a:t>
              </a:r>
            </a:p>
          </p:txBody>
        </p:sp>
        <p:sp>
          <p:nvSpPr>
            <p:cNvPr id="140311" name="Oval 23"/>
            <p:cNvSpPr>
              <a:spLocks noChangeArrowheads="1"/>
            </p:cNvSpPr>
            <p:nvPr/>
          </p:nvSpPr>
          <p:spPr bwMode="auto">
            <a:xfrm>
              <a:off x="1613" y="2701"/>
              <a:ext cx="48" cy="4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312" name="AutoShape 24"/>
            <p:cNvSpPr>
              <a:spLocks/>
            </p:cNvSpPr>
            <p:nvPr/>
          </p:nvSpPr>
          <p:spPr bwMode="auto">
            <a:xfrm>
              <a:off x="152" y="2194"/>
              <a:ext cx="944" cy="237"/>
            </a:xfrm>
            <a:prstGeom prst="accentCallout2">
              <a:avLst>
                <a:gd name="adj1" fmla="val 30380"/>
                <a:gd name="adj2" fmla="val 105083"/>
                <a:gd name="adj3" fmla="val 30380"/>
                <a:gd name="adj4" fmla="val 130083"/>
                <a:gd name="adj5" fmla="val 216454"/>
                <a:gd name="adj6" fmla="val 156250"/>
              </a:avLst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en-US">
                  <a:latin typeface="Times New Roman" charset="0"/>
                </a:rPr>
                <a:t>3000 A/mm</a:t>
              </a:r>
              <a:r>
                <a:rPr lang="en-US" baseline="30000">
                  <a:latin typeface="Times New Roman" charset="0"/>
                </a:rPr>
                <a:t>2</a:t>
              </a:r>
            </a:p>
          </p:txBody>
        </p:sp>
      </p:grpSp>
      <p:sp>
        <p:nvSpPr>
          <p:cNvPr id="140314" name="Text Box 26"/>
          <p:cNvSpPr txBox="1">
            <a:spLocks noChangeArrowheads="1"/>
          </p:cNvSpPr>
          <p:nvPr/>
        </p:nvSpPr>
        <p:spPr bwMode="auto">
          <a:xfrm>
            <a:off x="5981700" y="914400"/>
            <a:ext cx="22828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operating plane</a:t>
            </a:r>
          </a:p>
        </p:txBody>
      </p:sp>
      <p:sp>
        <p:nvSpPr>
          <p:cNvPr id="140316" name="Line 28"/>
          <p:cNvSpPr>
            <a:spLocks noChangeAspect="1" noChangeShapeType="1"/>
          </p:cNvSpPr>
          <p:nvPr/>
        </p:nvSpPr>
        <p:spPr bwMode="auto">
          <a:xfrm flipV="1">
            <a:off x="5083175" y="1127125"/>
            <a:ext cx="0" cy="20113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317" name="Line 29"/>
          <p:cNvSpPr>
            <a:spLocks noChangeAspect="1" noChangeShapeType="1"/>
          </p:cNvSpPr>
          <p:nvPr/>
        </p:nvSpPr>
        <p:spPr bwMode="auto">
          <a:xfrm>
            <a:off x="4960938" y="3017838"/>
            <a:ext cx="272429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318" name="Text Box 30"/>
          <p:cNvSpPr txBox="1">
            <a:spLocks noChangeAspect="1" noChangeArrowheads="1"/>
          </p:cNvSpPr>
          <p:nvPr/>
        </p:nvSpPr>
        <p:spPr bwMode="auto">
          <a:xfrm>
            <a:off x="4732908" y="887884"/>
            <a:ext cx="303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Times New Roman" charset="0"/>
              </a:rPr>
              <a:t>J</a:t>
            </a:r>
          </a:p>
        </p:txBody>
      </p:sp>
      <p:sp>
        <p:nvSpPr>
          <p:cNvPr id="140319" name="Text Box 31"/>
          <p:cNvSpPr txBox="1">
            <a:spLocks noChangeAspect="1" noChangeArrowheads="1"/>
          </p:cNvSpPr>
          <p:nvPr/>
        </p:nvSpPr>
        <p:spPr bwMode="auto">
          <a:xfrm>
            <a:off x="7585918" y="2976116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charset="0"/>
              </a:rPr>
              <a:t>B</a:t>
            </a:r>
          </a:p>
        </p:txBody>
      </p:sp>
      <p:sp>
        <p:nvSpPr>
          <p:cNvPr id="140320" name="Text Box 32"/>
          <p:cNvSpPr txBox="1">
            <a:spLocks noChangeAspect="1" noChangeArrowheads="1"/>
          </p:cNvSpPr>
          <p:nvPr/>
        </p:nvSpPr>
        <p:spPr bwMode="auto">
          <a:xfrm>
            <a:off x="4533900" y="2163763"/>
            <a:ext cx="506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Times New Roman" charset="0"/>
              </a:rPr>
              <a:t>J</a:t>
            </a:r>
            <a:r>
              <a:rPr lang="en-US" sz="2400" baseline="-25000">
                <a:latin typeface="Times New Roman" charset="0"/>
              </a:rPr>
              <a:t>op</a:t>
            </a:r>
          </a:p>
        </p:txBody>
      </p:sp>
      <p:sp>
        <p:nvSpPr>
          <p:cNvPr id="140321" name="Line 33"/>
          <p:cNvSpPr>
            <a:spLocks noChangeAspect="1" noChangeShapeType="1"/>
          </p:cNvSpPr>
          <p:nvPr/>
        </p:nvSpPr>
        <p:spPr bwMode="auto">
          <a:xfrm flipV="1">
            <a:off x="5083175" y="2184400"/>
            <a:ext cx="1127125" cy="83343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322" name="Freeform 34"/>
          <p:cNvSpPr>
            <a:spLocks noChangeAspect="1"/>
          </p:cNvSpPr>
          <p:nvPr/>
        </p:nvSpPr>
        <p:spPr bwMode="auto">
          <a:xfrm>
            <a:off x="5084134" y="1312336"/>
            <a:ext cx="2340597" cy="1709819"/>
          </a:xfrm>
          <a:custGeom>
            <a:avLst/>
            <a:gdLst>
              <a:gd name="T0" fmla="*/ 0 w 1436"/>
              <a:gd name="T1" fmla="*/ 0 h 1301"/>
              <a:gd name="T2" fmla="*/ 432 w 1436"/>
              <a:gd name="T3" fmla="*/ 232 h 1301"/>
              <a:gd name="T4" fmla="*/ 1016 w 1436"/>
              <a:gd name="T5" fmla="*/ 696 h 1301"/>
              <a:gd name="T6" fmla="*/ 1376 w 1436"/>
              <a:gd name="T7" fmla="*/ 1208 h 1301"/>
              <a:gd name="T8" fmla="*/ 1376 w 1436"/>
              <a:gd name="T9" fmla="*/ 1256 h 1301"/>
              <a:gd name="connsiteX0" fmla="*/ 0 w 12042"/>
              <a:gd name="connsiteY0" fmla="*/ 0 h 9727"/>
              <a:gd name="connsiteX1" fmla="*/ 3008 w 12042"/>
              <a:gd name="connsiteY1" fmla="*/ 1783 h 9727"/>
              <a:gd name="connsiteX2" fmla="*/ 7075 w 12042"/>
              <a:gd name="connsiteY2" fmla="*/ 5350 h 9727"/>
              <a:gd name="connsiteX3" fmla="*/ 9582 w 12042"/>
              <a:gd name="connsiteY3" fmla="*/ 9285 h 9727"/>
              <a:gd name="connsiteX4" fmla="*/ 12042 w 12042"/>
              <a:gd name="connsiteY4" fmla="*/ 9680 h 9727"/>
              <a:gd name="connsiteX0" fmla="*/ 0 w 10000"/>
              <a:gd name="connsiteY0" fmla="*/ 0 h 9952"/>
              <a:gd name="connsiteX1" fmla="*/ 2498 w 10000"/>
              <a:gd name="connsiteY1" fmla="*/ 1833 h 9952"/>
              <a:gd name="connsiteX2" fmla="*/ 5875 w 10000"/>
              <a:gd name="connsiteY2" fmla="*/ 5500 h 9952"/>
              <a:gd name="connsiteX3" fmla="*/ 8747 w 10000"/>
              <a:gd name="connsiteY3" fmla="*/ 9151 h 9952"/>
              <a:gd name="connsiteX4" fmla="*/ 10000 w 10000"/>
              <a:gd name="connsiteY4" fmla="*/ 9952 h 9952"/>
              <a:gd name="connsiteX0" fmla="*/ 0 w 10000"/>
              <a:gd name="connsiteY0" fmla="*/ 0 h 10000"/>
              <a:gd name="connsiteX1" fmla="*/ 2498 w 10000"/>
              <a:gd name="connsiteY1" fmla="*/ 1842 h 10000"/>
              <a:gd name="connsiteX2" fmla="*/ 5875 w 10000"/>
              <a:gd name="connsiteY2" fmla="*/ 5527 h 10000"/>
              <a:gd name="connsiteX3" fmla="*/ 7324 w 10000"/>
              <a:gd name="connsiteY3" fmla="*/ 7013 h 10000"/>
              <a:gd name="connsiteX4" fmla="*/ 8747 w 10000"/>
              <a:gd name="connsiteY4" fmla="*/ 9195 h 10000"/>
              <a:gd name="connsiteX5" fmla="*/ 10000 w 10000"/>
              <a:gd name="connsiteY5" fmla="*/ 10000 h 10000"/>
              <a:gd name="connsiteX0" fmla="*/ 0 w 10000"/>
              <a:gd name="connsiteY0" fmla="*/ 0 h 10000"/>
              <a:gd name="connsiteX1" fmla="*/ 2498 w 10000"/>
              <a:gd name="connsiteY1" fmla="*/ 1842 h 10000"/>
              <a:gd name="connsiteX2" fmla="*/ 5836 w 10000"/>
              <a:gd name="connsiteY2" fmla="*/ 5262 h 10000"/>
              <a:gd name="connsiteX3" fmla="*/ 7324 w 10000"/>
              <a:gd name="connsiteY3" fmla="*/ 7013 h 10000"/>
              <a:gd name="connsiteX4" fmla="*/ 8747 w 10000"/>
              <a:gd name="connsiteY4" fmla="*/ 9195 h 10000"/>
              <a:gd name="connsiteX5" fmla="*/ 10000 w 10000"/>
              <a:gd name="connsiteY5" fmla="*/ 10000 h 10000"/>
              <a:gd name="connsiteX0" fmla="*/ 0 w 10000"/>
              <a:gd name="connsiteY0" fmla="*/ 0 h 10000"/>
              <a:gd name="connsiteX1" fmla="*/ 2498 w 10000"/>
              <a:gd name="connsiteY1" fmla="*/ 1842 h 10000"/>
              <a:gd name="connsiteX2" fmla="*/ 5836 w 10000"/>
              <a:gd name="connsiteY2" fmla="*/ 5262 h 10000"/>
              <a:gd name="connsiteX3" fmla="*/ 7324 w 10000"/>
              <a:gd name="connsiteY3" fmla="*/ 7304 h 10000"/>
              <a:gd name="connsiteX4" fmla="*/ 8747 w 10000"/>
              <a:gd name="connsiteY4" fmla="*/ 9195 h 10000"/>
              <a:gd name="connsiteX5" fmla="*/ 10000 w 10000"/>
              <a:gd name="connsiteY5" fmla="*/ 10000 h 10000"/>
              <a:gd name="connsiteX0" fmla="*/ 0 w 10000"/>
              <a:gd name="connsiteY0" fmla="*/ 0 h 10000"/>
              <a:gd name="connsiteX1" fmla="*/ 2498 w 10000"/>
              <a:gd name="connsiteY1" fmla="*/ 1842 h 10000"/>
              <a:gd name="connsiteX2" fmla="*/ 5281 w 10000"/>
              <a:gd name="connsiteY2" fmla="*/ 4684 h 10000"/>
              <a:gd name="connsiteX3" fmla="*/ 5836 w 10000"/>
              <a:gd name="connsiteY3" fmla="*/ 5262 h 10000"/>
              <a:gd name="connsiteX4" fmla="*/ 7324 w 10000"/>
              <a:gd name="connsiteY4" fmla="*/ 7304 h 10000"/>
              <a:gd name="connsiteX5" fmla="*/ 8747 w 10000"/>
              <a:gd name="connsiteY5" fmla="*/ 9195 h 10000"/>
              <a:gd name="connsiteX6" fmla="*/ 10000 w 10000"/>
              <a:gd name="connsiteY6" fmla="*/ 10000 h 10000"/>
              <a:gd name="connsiteX0" fmla="*/ 0 w 10000"/>
              <a:gd name="connsiteY0" fmla="*/ 0 h 10000"/>
              <a:gd name="connsiteX1" fmla="*/ 2498 w 10000"/>
              <a:gd name="connsiteY1" fmla="*/ 1842 h 10000"/>
              <a:gd name="connsiteX2" fmla="*/ 5281 w 10000"/>
              <a:gd name="connsiteY2" fmla="*/ 4684 h 10000"/>
              <a:gd name="connsiteX3" fmla="*/ 5971 w 10000"/>
              <a:gd name="connsiteY3" fmla="*/ 5500 h 10000"/>
              <a:gd name="connsiteX4" fmla="*/ 7324 w 10000"/>
              <a:gd name="connsiteY4" fmla="*/ 7304 h 10000"/>
              <a:gd name="connsiteX5" fmla="*/ 8747 w 10000"/>
              <a:gd name="connsiteY5" fmla="*/ 9195 h 10000"/>
              <a:gd name="connsiteX6" fmla="*/ 10000 w 10000"/>
              <a:gd name="connsiteY6" fmla="*/ 10000 h 10000"/>
              <a:gd name="connsiteX0" fmla="*/ 0 w 10617"/>
              <a:gd name="connsiteY0" fmla="*/ 0 h 10000"/>
              <a:gd name="connsiteX1" fmla="*/ 2498 w 10617"/>
              <a:gd name="connsiteY1" fmla="*/ 1842 h 10000"/>
              <a:gd name="connsiteX2" fmla="*/ 5281 w 10617"/>
              <a:gd name="connsiteY2" fmla="*/ 4684 h 10000"/>
              <a:gd name="connsiteX3" fmla="*/ 5971 w 10617"/>
              <a:gd name="connsiteY3" fmla="*/ 5500 h 10000"/>
              <a:gd name="connsiteX4" fmla="*/ 7324 w 10617"/>
              <a:gd name="connsiteY4" fmla="*/ 7304 h 10000"/>
              <a:gd name="connsiteX5" fmla="*/ 8747 w 10617"/>
              <a:gd name="connsiteY5" fmla="*/ 9195 h 10000"/>
              <a:gd name="connsiteX6" fmla="*/ 10617 w 10617"/>
              <a:gd name="connsiteY6" fmla="*/ 10000 h 10000"/>
              <a:gd name="connsiteX0" fmla="*/ 0 w 10617"/>
              <a:gd name="connsiteY0" fmla="*/ 0 h 10000"/>
              <a:gd name="connsiteX1" fmla="*/ 2498 w 10617"/>
              <a:gd name="connsiteY1" fmla="*/ 1842 h 10000"/>
              <a:gd name="connsiteX2" fmla="*/ 5281 w 10617"/>
              <a:gd name="connsiteY2" fmla="*/ 4684 h 10000"/>
              <a:gd name="connsiteX3" fmla="*/ 5971 w 10617"/>
              <a:gd name="connsiteY3" fmla="*/ 5500 h 10000"/>
              <a:gd name="connsiteX4" fmla="*/ 7324 w 10617"/>
              <a:gd name="connsiteY4" fmla="*/ 7304 h 10000"/>
              <a:gd name="connsiteX5" fmla="*/ 8824 w 10617"/>
              <a:gd name="connsiteY5" fmla="*/ 9089 h 10000"/>
              <a:gd name="connsiteX6" fmla="*/ 10617 w 10617"/>
              <a:gd name="connsiteY6" fmla="*/ 10000 h 10000"/>
              <a:gd name="connsiteX0" fmla="*/ 0 w 10617"/>
              <a:gd name="connsiteY0" fmla="*/ 0 h 10000"/>
              <a:gd name="connsiteX1" fmla="*/ 2498 w 10617"/>
              <a:gd name="connsiteY1" fmla="*/ 1842 h 10000"/>
              <a:gd name="connsiteX2" fmla="*/ 5281 w 10617"/>
              <a:gd name="connsiteY2" fmla="*/ 4684 h 10000"/>
              <a:gd name="connsiteX3" fmla="*/ 5971 w 10617"/>
              <a:gd name="connsiteY3" fmla="*/ 5500 h 10000"/>
              <a:gd name="connsiteX4" fmla="*/ 7478 w 10617"/>
              <a:gd name="connsiteY4" fmla="*/ 7330 h 10000"/>
              <a:gd name="connsiteX5" fmla="*/ 8824 w 10617"/>
              <a:gd name="connsiteY5" fmla="*/ 9089 h 10000"/>
              <a:gd name="connsiteX6" fmla="*/ 10617 w 10617"/>
              <a:gd name="connsiteY6" fmla="*/ 10000 h 10000"/>
              <a:gd name="connsiteX0" fmla="*/ 0 w 10656"/>
              <a:gd name="connsiteY0" fmla="*/ 0 h 10688"/>
              <a:gd name="connsiteX1" fmla="*/ 2537 w 10656"/>
              <a:gd name="connsiteY1" fmla="*/ 2530 h 10688"/>
              <a:gd name="connsiteX2" fmla="*/ 5320 w 10656"/>
              <a:gd name="connsiteY2" fmla="*/ 5372 h 10688"/>
              <a:gd name="connsiteX3" fmla="*/ 6010 w 10656"/>
              <a:gd name="connsiteY3" fmla="*/ 6188 h 10688"/>
              <a:gd name="connsiteX4" fmla="*/ 7517 w 10656"/>
              <a:gd name="connsiteY4" fmla="*/ 8018 h 10688"/>
              <a:gd name="connsiteX5" fmla="*/ 8863 w 10656"/>
              <a:gd name="connsiteY5" fmla="*/ 9777 h 10688"/>
              <a:gd name="connsiteX6" fmla="*/ 10656 w 10656"/>
              <a:gd name="connsiteY6" fmla="*/ 10688 h 10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56" h="10688">
                <a:moveTo>
                  <a:pt x="0" y="0"/>
                </a:moveTo>
                <a:cubicBezTo>
                  <a:pt x="416" y="309"/>
                  <a:pt x="1650" y="1635"/>
                  <a:pt x="2537" y="2530"/>
                </a:cubicBezTo>
                <a:cubicBezTo>
                  <a:pt x="3424" y="3425"/>
                  <a:pt x="4764" y="4802"/>
                  <a:pt x="5320" y="5372"/>
                </a:cubicBezTo>
                <a:cubicBezTo>
                  <a:pt x="5876" y="5942"/>
                  <a:pt x="5644" y="5747"/>
                  <a:pt x="6010" y="6188"/>
                </a:cubicBezTo>
                <a:cubicBezTo>
                  <a:pt x="6376" y="6629"/>
                  <a:pt x="7038" y="7407"/>
                  <a:pt x="7517" y="8018"/>
                </a:cubicBezTo>
                <a:cubicBezTo>
                  <a:pt x="7996" y="8629"/>
                  <a:pt x="8420" y="9314"/>
                  <a:pt x="8863" y="9777"/>
                </a:cubicBezTo>
                <a:cubicBezTo>
                  <a:pt x="9210" y="10516"/>
                  <a:pt x="10609" y="10625"/>
                  <a:pt x="10656" y="10688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323" name="Text Box 35"/>
          <p:cNvSpPr txBox="1">
            <a:spLocks noChangeAspect="1" noChangeArrowheads="1"/>
          </p:cNvSpPr>
          <p:nvPr/>
        </p:nvSpPr>
        <p:spPr bwMode="auto">
          <a:xfrm>
            <a:off x="5544320" y="3022972"/>
            <a:ext cx="590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Times New Roman" charset="0"/>
              </a:rPr>
              <a:t>B</a:t>
            </a:r>
            <a:r>
              <a:rPr lang="en-US" sz="2400" baseline="-25000">
                <a:latin typeface="Times New Roman" charset="0"/>
              </a:rPr>
              <a:t>op</a:t>
            </a:r>
          </a:p>
        </p:txBody>
      </p:sp>
      <p:sp>
        <p:nvSpPr>
          <p:cNvPr id="140324" name="Text Box 36"/>
          <p:cNvSpPr txBox="1">
            <a:spLocks noChangeAspect="1" noChangeArrowheads="1"/>
          </p:cNvSpPr>
          <p:nvPr/>
        </p:nvSpPr>
        <p:spPr bwMode="auto">
          <a:xfrm>
            <a:off x="7181180" y="3022972"/>
            <a:ext cx="477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 err="1">
                <a:latin typeface="Times New Roman" charset="0"/>
              </a:rPr>
              <a:t>B</a:t>
            </a:r>
            <a:r>
              <a:rPr lang="en-US" sz="2400" baseline="-25000" dirty="0" err="1">
                <a:latin typeface="Times New Roman" charset="0"/>
              </a:rPr>
              <a:t>c</a:t>
            </a:r>
            <a:endParaRPr lang="en-US" sz="2400" baseline="-25000" dirty="0">
              <a:latin typeface="Times New Roman" charset="0"/>
            </a:endParaRPr>
          </a:p>
        </p:txBody>
      </p:sp>
      <p:sp>
        <p:nvSpPr>
          <p:cNvPr id="140325" name="Text Box 37"/>
          <p:cNvSpPr txBox="1">
            <a:spLocks noChangeAspect="1" noChangeArrowheads="1"/>
          </p:cNvSpPr>
          <p:nvPr/>
        </p:nvSpPr>
        <p:spPr bwMode="auto">
          <a:xfrm>
            <a:off x="6210300" y="1828800"/>
            <a:ext cx="73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F00FF"/>
                </a:solidFill>
                <a:latin typeface="Times New Roman" charset="0"/>
              </a:rPr>
              <a:t>B</a:t>
            </a:r>
            <a:r>
              <a:rPr lang="en-US" sz="2400" baseline="-25000" dirty="0" err="1">
                <a:solidFill>
                  <a:srgbClr val="FF00FF"/>
                </a:solidFill>
                <a:latin typeface="Times New Roman" charset="0"/>
              </a:rPr>
              <a:t>max</a:t>
            </a:r>
            <a:endParaRPr lang="en-US" sz="2400" baseline="-25000" dirty="0">
              <a:solidFill>
                <a:srgbClr val="FF00FF"/>
              </a:solidFill>
              <a:latin typeface="Times New Roman" charset="0"/>
            </a:endParaRPr>
          </a:p>
        </p:txBody>
      </p:sp>
      <p:sp>
        <p:nvSpPr>
          <p:cNvPr id="140326" name="Line 38"/>
          <p:cNvSpPr>
            <a:spLocks noChangeAspect="1" noChangeShapeType="1"/>
          </p:cNvSpPr>
          <p:nvPr/>
        </p:nvSpPr>
        <p:spPr bwMode="auto">
          <a:xfrm>
            <a:off x="5815013" y="2468563"/>
            <a:ext cx="0" cy="579438"/>
          </a:xfrm>
          <a:prstGeom prst="line">
            <a:avLst/>
          </a:prstGeom>
          <a:noFill/>
          <a:ln w="9525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328" name="Oval 40"/>
          <p:cNvSpPr>
            <a:spLocks noChangeAspect="1" noChangeArrowheads="1"/>
          </p:cNvSpPr>
          <p:nvPr/>
        </p:nvSpPr>
        <p:spPr bwMode="auto">
          <a:xfrm>
            <a:off x="5753100" y="2408238"/>
            <a:ext cx="122238" cy="12065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331" name="Oval 43"/>
          <p:cNvSpPr>
            <a:spLocks noChangeAspect="1" noChangeArrowheads="1"/>
          </p:cNvSpPr>
          <p:nvPr/>
        </p:nvSpPr>
        <p:spPr bwMode="auto">
          <a:xfrm>
            <a:off x="5753100" y="1752600"/>
            <a:ext cx="122238" cy="120650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332" name="Text Box 44"/>
          <p:cNvSpPr txBox="1">
            <a:spLocks noChangeAspect="1" noChangeArrowheads="1"/>
          </p:cNvSpPr>
          <p:nvPr/>
        </p:nvSpPr>
        <p:spPr bwMode="auto">
          <a:xfrm>
            <a:off x="5600700" y="1295400"/>
            <a:ext cx="393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FF"/>
                </a:solidFill>
                <a:latin typeface="Times New Roman" charset="0"/>
              </a:rPr>
              <a:t>J</a:t>
            </a:r>
            <a:r>
              <a:rPr lang="en-US" sz="2400" baseline="-25000">
                <a:solidFill>
                  <a:srgbClr val="FF00FF"/>
                </a:solidFill>
                <a:latin typeface="Times New Roman" charset="0"/>
              </a:rPr>
              <a:t>c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083175" y="1391940"/>
            <a:ext cx="3723481" cy="1080120"/>
            <a:chOff x="4994275" y="1988840"/>
            <a:chExt cx="3723481" cy="1080120"/>
          </a:xfrm>
        </p:grpSpPr>
        <p:sp>
          <p:nvSpPr>
            <p:cNvPr id="140327" name="Line 39"/>
            <p:cNvSpPr>
              <a:spLocks noChangeAspect="1" noChangeShapeType="1"/>
            </p:cNvSpPr>
            <p:nvPr/>
          </p:nvSpPr>
          <p:spPr bwMode="auto">
            <a:xfrm>
              <a:off x="4994275" y="3065463"/>
              <a:ext cx="669925" cy="0"/>
            </a:xfrm>
            <a:prstGeom prst="line">
              <a:avLst/>
            </a:prstGeom>
            <a:noFill/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330" name="Line 42"/>
            <p:cNvSpPr>
              <a:spLocks noChangeShapeType="1"/>
            </p:cNvSpPr>
            <p:nvPr/>
          </p:nvSpPr>
          <p:spPr bwMode="auto">
            <a:xfrm flipH="1" flipV="1">
              <a:off x="5004048" y="2420888"/>
              <a:ext cx="736352" cy="4812"/>
            </a:xfrm>
            <a:prstGeom prst="line">
              <a:avLst/>
            </a:prstGeom>
            <a:noFill/>
            <a:ln w="9525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333" name="Line 45"/>
            <p:cNvSpPr>
              <a:spLocks noChangeShapeType="1"/>
            </p:cNvSpPr>
            <p:nvPr/>
          </p:nvSpPr>
          <p:spPr bwMode="auto">
            <a:xfrm>
              <a:off x="5359400" y="2425700"/>
              <a:ext cx="4688" cy="64326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sm" len="lg"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334" name="AutoShape 46"/>
            <p:cNvSpPr>
              <a:spLocks/>
            </p:cNvSpPr>
            <p:nvPr/>
          </p:nvSpPr>
          <p:spPr bwMode="auto">
            <a:xfrm>
              <a:off x="6876256" y="1988840"/>
              <a:ext cx="1841500" cy="646331"/>
            </a:xfrm>
            <a:prstGeom prst="accentCallout2">
              <a:avLst>
                <a:gd name="adj1" fmla="val 30380"/>
                <a:gd name="adj2" fmla="val -4139"/>
                <a:gd name="adj3" fmla="val 28561"/>
                <a:gd name="adj4" fmla="val -28928"/>
                <a:gd name="adj5" fmla="val 114104"/>
                <a:gd name="adj6" fmla="val -78412"/>
              </a:avLst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dirty="0" smtClean="0"/>
                <a:t>Margin in critical current</a:t>
              </a:r>
              <a:endParaRPr lang="en-US" dirty="0"/>
            </a:p>
          </p:txBody>
        </p:sp>
      </p:grpSp>
      <p:sp>
        <p:nvSpPr>
          <p:cNvPr id="140337" name="Text Box 49"/>
          <p:cNvSpPr txBox="1">
            <a:spLocks noChangeAspect="1" noChangeArrowheads="1"/>
          </p:cNvSpPr>
          <p:nvPr/>
        </p:nvSpPr>
        <p:spPr bwMode="auto">
          <a:xfrm>
            <a:off x="6503988" y="4310063"/>
            <a:ext cx="539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FF"/>
                </a:solidFill>
                <a:latin typeface="Times New Roman" charset="0"/>
              </a:rPr>
              <a:t>T</a:t>
            </a:r>
            <a:r>
              <a:rPr lang="en-US" sz="2400" baseline="-25000">
                <a:solidFill>
                  <a:srgbClr val="FF00FF"/>
                </a:solidFill>
                <a:latin typeface="Times New Roman" charset="0"/>
              </a:rPr>
              <a:t>cs</a:t>
            </a:r>
          </a:p>
        </p:txBody>
      </p:sp>
      <p:sp>
        <p:nvSpPr>
          <p:cNvPr id="140338" name="Line 50"/>
          <p:cNvSpPr>
            <a:spLocks noChangeAspect="1" noChangeShapeType="1"/>
          </p:cNvSpPr>
          <p:nvPr/>
        </p:nvSpPr>
        <p:spPr bwMode="auto">
          <a:xfrm flipV="1">
            <a:off x="5148263" y="3532188"/>
            <a:ext cx="0" cy="20161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339" name="Line 51"/>
          <p:cNvSpPr>
            <a:spLocks noChangeAspect="1" noChangeShapeType="1"/>
          </p:cNvSpPr>
          <p:nvPr/>
        </p:nvSpPr>
        <p:spPr bwMode="auto">
          <a:xfrm>
            <a:off x="5026025" y="5426075"/>
            <a:ext cx="2731219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340" name="Text Box 52"/>
          <p:cNvSpPr txBox="1">
            <a:spLocks noChangeAspect="1" noChangeArrowheads="1"/>
          </p:cNvSpPr>
          <p:nvPr/>
        </p:nvSpPr>
        <p:spPr bwMode="auto">
          <a:xfrm>
            <a:off x="4804916" y="3264148"/>
            <a:ext cx="303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charset="0"/>
              </a:rPr>
              <a:t>J</a:t>
            </a:r>
          </a:p>
        </p:txBody>
      </p:sp>
      <p:sp>
        <p:nvSpPr>
          <p:cNvPr id="140341" name="Text Box 53"/>
          <p:cNvSpPr txBox="1">
            <a:spLocks noChangeAspect="1" noChangeArrowheads="1"/>
          </p:cNvSpPr>
          <p:nvPr/>
        </p:nvSpPr>
        <p:spPr bwMode="auto">
          <a:xfrm>
            <a:off x="7675389" y="5424388"/>
            <a:ext cx="369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charset="0"/>
              </a:rPr>
              <a:t>T</a:t>
            </a:r>
          </a:p>
        </p:txBody>
      </p:sp>
      <p:sp>
        <p:nvSpPr>
          <p:cNvPr id="140342" name="Text Box 54"/>
          <p:cNvSpPr txBox="1">
            <a:spLocks noChangeAspect="1" noChangeArrowheads="1"/>
          </p:cNvSpPr>
          <p:nvPr/>
        </p:nvSpPr>
        <p:spPr bwMode="auto">
          <a:xfrm>
            <a:off x="4598988" y="4570413"/>
            <a:ext cx="506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Times New Roman" charset="0"/>
              </a:rPr>
              <a:t>J</a:t>
            </a:r>
            <a:r>
              <a:rPr lang="en-US" sz="2400" baseline="-25000">
                <a:latin typeface="Times New Roman" charset="0"/>
              </a:rPr>
              <a:t>op</a:t>
            </a:r>
          </a:p>
        </p:txBody>
      </p:sp>
      <p:sp>
        <p:nvSpPr>
          <p:cNvPr id="140343" name="Line 55"/>
          <p:cNvSpPr>
            <a:spLocks noChangeAspect="1" noChangeShapeType="1"/>
          </p:cNvSpPr>
          <p:nvPr/>
        </p:nvSpPr>
        <p:spPr bwMode="auto">
          <a:xfrm flipV="1">
            <a:off x="5148263" y="4814888"/>
            <a:ext cx="1404937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344" name="Freeform 56"/>
          <p:cNvSpPr>
            <a:spLocks noChangeAspect="1"/>
          </p:cNvSpPr>
          <p:nvPr/>
        </p:nvSpPr>
        <p:spPr bwMode="auto">
          <a:xfrm>
            <a:off x="5159375" y="3827462"/>
            <a:ext cx="2279900" cy="1598435"/>
          </a:xfrm>
          <a:custGeom>
            <a:avLst/>
            <a:gdLst>
              <a:gd name="T0" fmla="*/ 0 w 1436"/>
              <a:gd name="T1" fmla="*/ 0 h 1301"/>
              <a:gd name="T2" fmla="*/ 432 w 1436"/>
              <a:gd name="T3" fmla="*/ 232 h 1301"/>
              <a:gd name="T4" fmla="*/ 1016 w 1436"/>
              <a:gd name="T5" fmla="*/ 696 h 1301"/>
              <a:gd name="T6" fmla="*/ 1376 w 1436"/>
              <a:gd name="T7" fmla="*/ 1208 h 1301"/>
              <a:gd name="T8" fmla="*/ 1376 w 1436"/>
              <a:gd name="T9" fmla="*/ 1256 h 1301"/>
              <a:gd name="connsiteX0" fmla="*/ 0 w 12107"/>
              <a:gd name="connsiteY0" fmla="*/ 0 h 9714"/>
              <a:gd name="connsiteX1" fmla="*/ 3008 w 12107"/>
              <a:gd name="connsiteY1" fmla="*/ 1783 h 9714"/>
              <a:gd name="connsiteX2" fmla="*/ 7075 w 12107"/>
              <a:gd name="connsiteY2" fmla="*/ 5350 h 9714"/>
              <a:gd name="connsiteX3" fmla="*/ 9582 w 12107"/>
              <a:gd name="connsiteY3" fmla="*/ 9285 h 9714"/>
              <a:gd name="connsiteX4" fmla="*/ 12107 w 12107"/>
              <a:gd name="connsiteY4" fmla="*/ 9654 h 9714"/>
              <a:gd name="connsiteX0" fmla="*/ 0 w 10000"/>
              <a:gd name="connsiteY0" fmla="*/ 0 h 9938"/>
              <a:gd name="connsiteX1" fmla="*/ 2485 w 10000"/>
              <a:gd name="connsiteY1" fmla="*/ 1835 h 9938"/>
              <a:gd name="connsiteX2" fmla="*/ 5844 w 10000"/>
              <a:gd name="connsiteY2" fmla="*/ 5508 h 9938"/>
              <a:gd name="connsiteX3" fmla="*/ 8163 w 10000"/>
              <a:gd name="connsiteY3" fmla="*/ 8689 h 9938"/>
              <a:gd name="connsiteX4" fmla="*/ 10000 w 10000"/>
              <a:gd name="connsiteY4" fmla="*/ 9938 h 9938"/>
              <a:gd name="connsiteX0" fmla="*/ 0 w 10000"/>
              <a:gd name="connsiteY0" fmla="*/ 0 h 10057"/>
              <a:gd name="connsiteX1" fmla="*/ 2485 w 10000"/>
              <a:gd name="connsiteY1" fmla="*/ 1846 h 10057"/>
              <a:gd name="connsiteX2" fmla="*/ 5844 w 10000"/>
              <a:gd name="connsiteY2" fmla="*/ 5542 h 10057"/>
              <a:gd name="connsiteX3" fmla="*/ 8163 w 10000"/>
              <a:gd name="connsiteY3" fmla="*/ 8743 h 10057"/>
              <a:gd name="connsiteX4" fmla="*/ 9075 w 10000"/>
              <a:gd name="connsiteY4" fmla="*/ 9955 h 10057"/>
              <a:gd name="connsiteX5" fmla="*/ 10000 w 10000"/>
              <a:gd name="connsiteY5" fmla="*/ 10000 h 10057"/>
              <a:gd name="connsiteX0" fmla="*/ 0 w 10000"/>
              <a:gd name="connsiteY0" fmla="*/ 0 h 10057"/>
              <a:gd name="connsiteX1" fmla="*/ 1911 w 10000"/>
              <a:gd name="connsiteY1" fmla="*/ 1634 h 10057"/>
              <a:gd name="connsiteX2" fmla="*/ 5844 w 10000"/>
              <a:gd name="connsiteY2" fmla="*/ 5542 h 10057"/>
              <a:gd name="connsiteX3" fmla="*/ 8163 w 10000"/>
              <a:gd name="connsiteY3" fmla="*/ 8743 h 10057"/>
              <a:gd name="connsiteX4" fmla="*/ 9075 w 10000"/>
              <a:gd name="connsiteY4" fmla="*/ 9955 h 10057"/>
              <a:gd name="connsiteX5" fmla="*/ 10000 w 10000"/>
              <a:gd name="connsiteY5" fmla="*/ 10000 h 10057"/>
              <a:gd name="connsiteX0" fmla="*/ 0 w 10000"/>
              <a:gd name="connsiteY0" fmla="*/ 0 h 10057"/>
              <a:gd name="connsiteX1" fmla="*/ 1911 w 10000"/>
              <a:gd name="connsiteY1" fmla="*/ 1634 h 10057"/>
              <a:gd name="connsiteX2" fmla="*/ 4485 w 10000"/>
              <a:gd name="connsiteY2" fmla="*/ 4165 h 10057"/>
              <a:gd name="connsiteX3" fmla="*/ 8163 w 10000"/>
              <a:gd name="connsiteY3" fmla="*/ 8743 h 10057"/>
              <a:gd name="connsiteX4" fmla="*/ 9075 w 10000"/>
              <a:gd name="connsiteY4" fmla="*/ 9955 h 10057"/>
              <a:gd name="connsiteX5" fmla="*/ 10000 w 10000"/>
              <a:gd name="connsiteY5" fmla="*/ 10000 h 10057"/>
              <a:gd name="connsiteX0" fmla="*/ 0 w 10000"/>
              <a:gd name="connsiteY0" fmla="*/ 0 h 10057"/>
              <a:gd name="connsiteX1" fmla="*/ 1911 w 10000"/>
              <a:gd name="connsiteY1" fmla="*/ 1634 h 10057"/>
              <a:gd name="connsiteX2" fmla="*/ 4485 w 10000"/>
              <a:gd name="connsiteY2" fmla="*/ 4165 h 10057"/>
              <a:gd name="connsiteX3" fmla="*/ 8029 w 10000"/>
              <a:gd name="connsiteY3" fmla="*/ 8081 h 10057"/>
              <a:gd name="connsiteX4" fmla="*/ 9075 w 10000"/>
              <a:gd name="connsiteY4" fmla="*/ 9955 h 10057"/>
              <a:gd name="connsiteX5" fmla="*/ 10000 w 10000"/>
              <a:gd name="connsiteY5" fmla="*/ 10000 h 10057"/>
              <a:gd name="connsiteX0" fmla="*/ 0 w 10000"/>
              <a:gd name="connsiteY0" fmla="*/ 0 h 10000"/>
              <a:gd name="connsiteX1" fmla="*/ 1911 w 10000"/>
              <a:gd name="connsiteY1" fmla="*/ 1634 h 10000"/>
              <a:gd name="connsiteX2" fmla="*/ 4485 w 10000"/>
              <a:gd name="connsiteY2" fmla="*/ 4165 h 10000"/>
              <a:gd name="connsiteX3" fmla="*/ 8029 w 10000"/>
              <a:gd name="connsiteY3" fmla="*/ 8081 h 10000"/>
              <a:gd name="connsiteX4" fmla="*/ 9247 w 10000"/>
              <a:gd name="connsiteY4" fmla="*/ 9584 h 10000"/>
              <a:gd name="connsiteX5" fmla="*/ 10000 w 10000"/>
              <a:gd name="connsiteY5" fmla="*/ 10000 h 10000"/>
              <a:gd name="connsiteX0" fmla="*/ 0 w 10000"/>
              <a:gd name="connsiteY0" fmla="*/ 0 h 10000"/>
              <a:gd name="connsiteX1" fmla="*/ 1911 w 10000"/>
              <a:gd name="connsiteY1" fmla="*/ 1634 h 10000"/>
              <a:gd name="connsiteX2" fmla="*/ 4485 w 10000"/>
              <a:gd name="connsiteY2" fmla="*/ 4165 h 10000"/>
              <a:gd name="connsiteX3" fmla="*/ 8029 w 10000"/>
              <a:gd name="connsiteY3" fmla="*/ 8081 h 10000"/>
              <a:gd name="connsiteX4" fmla="*/ 9017 w 10000"/>
              <a:gd name="connsiteY4" fmla="*/ 9240 h 10000"/>
              <a:gd name="connsiteX5" fmla="*/ 10000 w 10000"/>
              <a:gd name="connsiteY5" fmla="*/ 10000 h 10000"/>
              <a:gd name="connsiteX0" fmla="*/ 0 w 10000"/>
              <a:gd name="connsiteY0" fmla="*/ 0 h 10000"/>
              <a:gd name="connsiteX1" fmla="*/ 1911 w 10000"/>
              <a:gd name="connsiteY1" fmla="*/ 1634 h 10000"/>
              <a:gd name="connsiteX2" fmla="*/ 4485 w 10000"/>
              <a:gd name="connsiteY2" fmla="*/ 4165 h 10000"/>
              <a:gd name="connsiteX3" fmla="*/ 7761 w 10000"/>
              <a:gd name="connsiteY3" fmla="*/ 7896 h 10000"/>
              <a:gd name="connsiteX4" fmla="*/ 9017 w 10000"/>
              <a:gd name="connsiteY4" fmla="*/ 9240 h 10000"/>
              <a:gd name="connsiteX5" fmla="*/ 10000 w 10000"/>
              <a:gd name="connsiteY5" fmla="*/ 10000 h 10000"/>
              <a:gd name="connsiteX0" fmla="*/ 0 w 10306"/>
              <a:gd name="connsiteY0" fmla="*/ 0 h 10000"/>
              <a:gd name="connsiteX1" fmla="*/ 1911 w 10306"/>
              <a:gd name="connsiteY1" fmla="*/ 1634 h 10000"/>
              <a:gd name="connsiteX2" fmla="*/ 4485 w 10306"/>
              <a:gd name="connsiteY2" fmla="*/ 4165 h 10000"/>
              <a:gd name="connsiteX3" fmla="*/ 7761 w 10306"/>
              <a:gd name="connsiteY3" fmla="*/ 7896 h 10000"/>
              <a:gd name="connsiteX4" fmla="*/ 9017 w 10306"/>
              <a:gd name="connsiteY4" fmla="*/ 9240 h 10000"/>
              <a:gd name="connsiteX5" fmla="*/ 10306 w 10306"/>
              <a:gd name="connsiteY5" fmla="*/ 10000 h 10000"/>
              <a:gd name="connsiteX0" fmla="*/ 0 w 10306"/>
              <a:gd name="connsiteY0" fmla="*/ 0 h 10000"/>
              <a:gd name="connsiteX1" fmla="*/ 1911 w 10306"/>
              <a:gd name="connsiteY1" fmla="*/ 1634 h 10000"/>
              <a:gd name="connsiteX2" fmla="*/ 4485 w 10306"/>
              <a:gd name="connsiteY2" fmla="*/ 4165 h 10000"/>
              <a:gd name="connsiteX3" fmla="*/ 7761 w 10306"/>
              <a:gd name="connsiteY3" fmla="*/ 7896 h 10000"/>
              <a:gd name="connsiteX4" fmla="*/ 8960 w 10306"/>
              <a:gd name="connsiteY4" fmla="*/ 9055 h 10000"/>
              <a:gd name="connsiteX5" fmla="*/ 10306 w 10306"/>
              <a:gd name="connsiteY5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06" h="10000">
                <a:moveTo>
                  <a:pt x="0" y="0"/>
                </a:moveTo>
                <a:cubicBezTo>
                  <a:pt x="414" y="311"/>
                  <a:pt x="1164" y="940"/>
                  <a:pt x="1911" y="1634"/>
                </a:cubicBezTo>
                <a:cubicBezTo>
                  <a:pt x="2659" y="2328"/>
                  <a:pt x="3510" y="3121"/>
                  <a:pt x="4485" y="4165"/>
                </a:cubicBezTo>
                <a:cubicBezTo>
                  <a:pt x="5460" y="5209"/>
                  <a:pt x="7085" y="7165"/>
                  <a:pt x="7761" y="7896"/>
                </a:cubicBezTo>
                <a:cubicBezTo>
                  <a:pt x="8437" y="8627"/>
                  <a:pt x="8654" y="8846"/>
                  <a:pt x="8960" y="9055"/>
                </a:cubicBezTo>
                <a:cubicBezTo>
                  <a:pt x="9266" y="9264"/>
                  <a:pt x="10289" y="9988"/>
                  <a:pt x="10306" y="10000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345" name="Text Box 57"/>
          <p:cNvSpPr txBox="1">
            <a:spLocks noChangeAspect="1" noChangeArrowheads="1"/>
          </p:cNvSpPr>
          <p:nvPr/>
        </p:nvSpPr>
        <p:spPr bwMode="auto">
          <a:xfrm>
            <a:off x="5637213" y="5424388"/>
            <a:ext cx="573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Times New Roman" charset="0"/>
              </a:rPr>
              <a:t>T</a:t>
            </a:r>
            <a:r>
              <a:rPr lang="en-US" sz="2400" baseline="-25000">
                <a:latin typeface="Times New Roman" charset="0"/>
              </a:rPr>
              <a:t>op</a:t>
            </a:r>
          </a:p>
        </p:txBody>
      </p:sp>
      <p:sp>
        <p:nvSpPr>
          <p:cNvPr id="140346" name="Text Box 58"/>
          <p:cNvSpPr txBox="1">
            <a:spLocks noChangeAspect="1" noChangeArrowheads="1"/>
          </p:cNvSpPr>
          <p:nvPr/>
        </p:nvSpPr>
        <p:spPr bwMode="auto">
          <a:xfrm>
            <a:off x="7181180" y="5424388"/>
            <a:ext cx="460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 err="1">
                <a:latin typeface="Times New Roman" charset="0"/>
              </a:rPr>
              <a:t>T</a:t>
            </a:r>
            <a:r>
              <a:rPr lang="en-US" sz="2400" baseline="-25000" dirty="0" err="1">
                <a:latin typeface="Times New Roman" charset="0"/>
              </a:rPr>
              <a:t>c</a:t>
            </a:r>
            <a:endParaRPr lang="en-US" sz="2400" baseline="-25000" dirty="0">
              <a:latin typeface="Times New Roman" charset="0"/>
            </a:endParaRPr>
          </a:p>
        </p:txBody>
      </p:sp>
      <p:sp>
        <p:nvSpPr>
          <p:cNvPr id="140349" name="Oval 61"/>
          <p:cNvSpPr>
            <a:spLocks noChangeAspect="1" noChangeArrowheads="1"/>
          </p:cNvSpPr>
          <p:nvPr/>
        </p:nvSpPr>
        <p:spPr bwMode="auto">
          <a:xfrm>
            <a:off x="5821363" y="4754563"/>
            <a:ext cx="122237" cy="122237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350" name="Oval 62"/>
          <p:cNvSpPr>
            <a:spLocks noChangeAspect="1" noChangeArrowheads="1"/>
          </p:cNvSpPr>
          <p:nvPr/>
        </p:nvSpPr>
        <p:spPr bwMode="auto">
          <a:xfrm>
            <a:off x="6503988" y="4767263"/>
            <a:ext cx="122237" cy="122237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5881688" y="3912220"/>
            <a:ext cx="3219796" cy="1540842"/>
            <a:chOff x="5792788" y="4509120"/>
            <a:chExt cx="3219796" cy="1540842"/>
          </a:xfrm>
        </p:grpSpPr>
        <p:sp>
          <p:nvSpPr>
            <p:cNvPr id="140335" name="AutoShape 47"/>
            <p:cNvSpPr>
              <a:spLocks/>
            </p:cNvSpPr>
            <p:nvPr/>
          </p:nvSpPr>
          <p:spPr bwMode="auto">
            <a:xfrm>
              <a:off x="7524328" y="4509120"/>
              <a:ext cx="1488256" cy="646331"/>
            </a:xfrm>
            <a:prstGeom prst="accentCallout2">
              <a:avLst>
                <a:gd name="adj1" fmla="val 17560"/>
                <a:gd name="adj2" fmla="val -4083"/>
                <a:gd name="adj3" fmla="val 17560"/>
                <a:gd name="adj4" fmla="val -57891"/>
                <a:gd name="adj5" fmla="val 135809"/>
                <a:gd name="adj6" fmla="val -94882"/>
              </a:avLst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dirty="0" smtClean="0"/>
                <a:t>Margin in temperature</a:t>
              </a:r>
              <a:endParaRPr lang="en-US" dirty="0"/>
            </a:p>
          </p:txBody>
        </p:sp>
        <p:sp>
          <p:nvSpPr>
            <p:cNvPr id="140347" name="Line 59"/>
            <p:cNvSpPr>
              <a:spLocks noChangeAspect="1" noChangeShapeType="1"/>
            </p:cNvSpPr>
            <p:nvPr/>
          </p:nvSpPr>
          <p:spPr bwMode="auto">
            <a:xfrm>
              <a:off x="5792788" y="5473700"/>
              <a:ext cx="0" cy="5762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351" name="Line 63"/>
            <p:cNvSpPr>
              <a:spLocks noChangeShapeType="1"/>
            </p:cNvSpPr>
            <p:nvPr/>
          </p:nvSpPr>
          <p:spPr bwMode="auto">
            <a:xfrm>
              <a:off x="5816600" y="5745163"/>
              <a:ext cx="685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sm" len="lg"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352" name="Line 64"/>
            <p:cNvSpPr>
              <a:spLocks noChangeAspect="1" noChangeShapeType="1"/>
            </p:cNvSpPr>
            <p:nvPr/>
          </p:nvSpPr>
          <p:spPr bwMode="auto">
            <a:xfrm>
              <a:off x="6502400" y="5440363"/>
              <a:ext cx="0" cy="5762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0329" name="Oval 41"/>
          <p:cNvSpPr>
            <a:spLocks noChangeAspect="1" noChangeArrowheads="1"/>
          </p:cNvSpPr>
          <p:nvPr/>
        </p:nvSpPr>
        <p:spPr bwMode="auto">
          <a:xfrm>
            <a:off x="6164263" y="2089150"/>
            <a:ext cx="122238" cy="120650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946337" y="1914319"/>
            <a:ext cx="3070539" cy="916040"/>
            <a:chOff x="5857437" y="2511219"/>
            <a:chExt cx="3070539" cy="916040"/>
          </a:xfrm>
        </p:grpSpPr>
        <p:cxnSp>
          <p:nvCxnSpPr>
            <p:cNvPr id="3" name="Straight Connector 2"/>
            <p:cNvCxnSpPr>
              <a:stCxn id="140328" idx="5"/>
            </p:cNvCxnSpPr>
            <p:nvPr/>
          </p:nvCxnSpPr>
          <p:spPr bwMode="auto">
            <a:xfrm>
              <a:off x="5857437" y="2511219"/>
              <a:ext cx="243623" cy="320881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3" name="Line 45"/>
            <p:cNvSpPr>
              <a:spLocks noChangeShapeType="1"/>
            </p:cNvSpPr>
            <p:nvPr/>
          </p:nvSpPr>
          <p:spPr bwMode="auto">
            <a:xfrm flipH="1">
              <a:off x="5940152" y="3068960"/>
              <a:ext cx="432048" cy="2880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sm" len="lg"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67" name="Straight Connector 66"/>
            <p:cNvCxnSpPr/>
            <p:nvPr/>
          </p:nvCxnSpPr>
          <p:spPr bwMode="auto">
            <a:xfrm>
              <a:off x="6156176" y="2780928"/>
              <a:ext cx="288032" cy="36004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0" name="AutoShape 46"/>
            <p:cNvSpPr>
              <a:spLocks/>
            </p:cNvSpPr>
            <p:nvPr/>
          </p:nvSpPr>
          <p:spPr bwMode="auto">
            <a:xfrm>
              <a:off x="7380312" y="2780928"/>
              <a:ext cx="1547664" cy="646331"/>
            </a:xfrm>
            <a:prstGeom prst="accentCallout2">
              <a:avLst>
                <a:gd name="adj1" fmla="val 30380"/>
                <a:gd name="adj2" fmla="val -4139"/>
                <a:gd name="adj3" fmla="val 32199"/>
                <a:gd name="adj4" fmla="val -40883"/>
                <a:gd name="adj5" fmla="val 68622"/>
                <a:gd name="adj6" fmla="val -72217"/>
              </a:avLst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dirty="0" smtClean="0"/>
                <a:t>Margin along the </a:t>
              </a:r>
              <a:r>
                <a:rPr lang="en-US" dirty="0" err="1" smtClean="0"/>
                <a:t>loadline</a:t>
              </a:r>
              <a:endParaRPr lang="en-US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96404" y="4759473"/>
            <a:ext cx="44644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J</a:t>
            </a:r>
            <a:r>
              <a:rPr lang="en-US" sz="2800" baseline="-25000" dirty="0" err="1" smtClean="0">
                <a:solidFill>
                  <a:srgbClr val="FF0000"/>
                </a:solidFill>
              </a:rPr>
              <a:t>op</a:t>
            </a:r>
            <a:r>
              <a:rPr lang="en-US" sz="2800" dirty="0" smtClean="0">
                <a:solidFill>
                  <a:srgbClr val="FF0000"/>
                </a:solidFill>
              </a:rPr>
              <a:t>/J</a:t>
            </a:r>
            <a:r>
              <a:rPr lang="en-US" sz="2800" baseline="-25000" dirty="0" smtClean="0">
                <a:solidFill>
                  <a:srgbClr val="FF0000"/>
                </a:solidFill>
              </a:rPr>
              <a:t>C</a:t>
            </a:r>
            <a:r>
              <a:rPr lang="en-US" sz="2800" dirty="0" smtClean="0">
                <a:solidFill>
                  <a:srgbClr val="FF0000"/>
                </a:solidFill>
              </a:rPr>
              <a:t> ≈ 0.5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B</a:t>
            </a:r>
            <a:r>
              <a:rPr lang="en-US" sz="2800" baseline="-25000" dirty="0" smtClean="0">
                <a:solidFill>
                  <a:srgbClr val="FF0000"/>
                </a:solidFill>
              </a:rPr>
              <a:t>op</a:t>
            </a:r>
            <a:r>
              <a:rPr lang="en-US" sz="2800" dirty="0" smtClean="0">
                <a:solidFill>
                  <a:srgbClr val="FF0000"/>
                </a:solidFill>
              </a:rPr>
              <a:t>/</a:t>
            </a:r>
            <a:r>
              <a:rPr lang="en-US" sz="2800" dirty="0" err="1" smtClean="0">
                <a:solidFill>
                  <a:srgbClr val="FF0000"/>
                </a:solidFill>
              </a:rPr>
              <a:t>B</a:t>
            </a:r>
            <a:r>
              <a:rPr lang="en-US" sz="2800" baseline="-25000" dirty="0" err="1" smtClean="0">
                <a:solidFill>
                  <a:srgbClr val="FF0000"/>
                </a:solidFill>
              </a:rPr>
              <a:t>max</a:t>
            </a:r>
            <a:r>
              <a:rPr lang="en-US" sz="2800" dirty="0" smtClean="0">
                <a:solidFill>
                  <a:srgbClr val="FF0000"/>
                </a:solidFill>
              </a:rPr>
              <a:t> ≈ 0.8 </a:t>
            </a:r>
            <a:endParaRPr lang="en-US" sz="2800" dirty="0" smtClean="0">
              <a:solidFill>
                <a:srgbClr val="FF0000"/>
              </a:solidFill>
            </a:endParaRPr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T</a:t>
            </a:r>
            <a:r>
              <a:rPr lang="en-US" sz="2800" baseline="-25000" dirty="0" err="1" smtClean="0">
                <a:solidFill>
                  <a:srgbClr val="FF0000"/>
                </a:solidFill>
              </a:rPr>
              <a:t>cs</a:t>
            </a:r>
            <a:r>
              <a:rPr lang="en-US" sz="2800" dirty="0" smtClean="0">
                <a:solidFill>
                  <a:srgbClr val="FF0000"/>
                </a:solidFill>
              </a:rPr>
              <a:t>-T</a:t>
            </a:r>
            <a:r>
              <a:rPr lang="en-US" sz="2800" baseline="-25000" dirty="0" smtClean="0">
                <a:solidFill>
                  <a:srgbClr val="FF0000"/>
                </a:solidFill>
              </a:rPr>
              <a:t>op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≈</a:t>
            </a:r>
            <a:r>
              <a:rPr lang="en-US" sz="2800" dirty="0" smtClean="0">
                <a:solidFill>
                  <a:srgbClr val="FF0000"/>
                </a:solidFill>
              </a:rPr>
              <a:t> 1…2 K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8" name="Прямоугольник 1"/>
          <p:cNvSpPr>
            <a:spLocks noChangeArrowheads="1"/>
          </p:cNvSpPr>
          <p:nvPr/>
        </p:nvSpPr>
        <p:spPr bwMode="auto">
          <a:xfrm>
            <a:off x="0" y="0"/>
            <a:ext cx="1657762" cy="461665"/>
          </a:xfrm>
          <a:prstGeom prst="rect">
            <a:avLst/>
          </a:prstGeom>
          <a:solidFill>
            <a:srgbClr val="9CAAEE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002060"/>
                </a:solidFill>
              </a:rPr>
              <a:t>SC-magnets</a:t>
            </a:r>
            <a:endParaRPr lang="en-US" altLang="ru-RU" sz="2400" dirty="0" smtClean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657761" y="0"/>
            <a:ext cx="487956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2A20EC"/>
                </a:solidFill>
              </a:rPr>
              <a:t>choose of operation parameters</a:t>
            </a:r>
            <a:endParaRPr lang="ru-RU" sz="2400" dirty="0">
              <a:solidFill>
                <a:srgbClr val="2A20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81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6</a:t>
            </a:fld>
            <a:endParaRPr lang="ru-RU"/>
          </a:p>
        </p:txBody>
      </p:sp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0" y="1789"/>
            <a:ext cx="1259832" cy="46166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006600"/>
                </a:solidFill>
              </a:rPr>
              <a:t>Colliders</a:t>
            </a:r>
            <a:endParaRPr lang="en-US" altLang="ru-RU" sz="2400" dirty="0" smtClean="0">
              <a:solidFill>
                <a:srgbClr val="006600"/>
              </a:solidFill>
              <a:latin typeface="+mn-lt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556" y="5254997"/>
            <a:ext cx="4032448" cy="1603003"/>
          </a:xfrm>
          <a:prstGeom prst="rect">
            <a:avLst/>
          </a:prstGeom>
          <a:solidFill>
            <a:srgbClr val="FFFFCC"/>
          </a:solidFill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ts val="2475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de-DE" sz="2000" i="1" dirty="0" smtClean="0">
                <a:solidFill>
                  <a:srgbClr val="2A20EC"/>
                </a:solidFill>
                <a:latin typeface="Lucida" pitchFamily="32" charset="0"/>
              </a:rPr>
              <a:t>  e p</a:t>
            </a:r>
          </a:p>
          <a:p>
            <a:pPr hangingPunct="0">
              <a:lnSpc>
                <a:spcPts val="2475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de-DE" sz="2000" dirty="0" smtClean="0">
                <a:solidFill>
                  <a:srgbClr val="2A20EC"/>
                </a:solidFill>
                <a:latin typeface="Lucida" pitchFamily="32" charset="0"/>
              </a:rPr>
              <a:t>Energy:   0.03 </a:t>
            </a:r>
            <a:r>
              <a:rPr lang="en-GB" altLang="de-DE" sz="2000" dirty="0" err="1" smtClean="0">
                <a:solidFill>
                  <a:srgbClr val="2A20EC"/>
                </a:solidFill>
                <a:latin typeface="Lucida" pitchFamily="32" charset="0"/>
              </a:rPr>
              <a:t>TeV</a:t>
            </a:r>
            <a:r>
              <a:rPr lang="en-GB" altLang="de-DE" sz="2000" dirty="0" smtClean="0">
                <a:solidFill>
                  <a:srgbClr val="2A20EC"/>
                </a:solidFill>
                <a:latin typeface="Lucida" pitchFamily="32" charset="0"/>
              </a:rPr>
              <a:t> (e), 0.92 </a:t>
            </a:r>
            <a:r>
              <a:rPr lang="en-GB" altLang="de-DE" sz="2000" dirty="0" err="1" smtClean="0">
                <a:solidFill>
                  <a:srgbClr val="2A20EC"/>
                </a:solidFill>
                <a:latin typeface="Lucida" pitchFamily="32" charset="0"/>
              </a:rPr>
              <a:t>TeV</a:t>
            </a:r>
            <a:r>
              <a:rPr lang="en-GB" altLang="de-DE" sz="2000" dirty="0" smtClean="0">
                <a:solidFill>
                  <a:srgbClr val="2A20EC"/>
                </a:solidFill>
                <a:latin typeface="Lucida" pitchFamily="32" charset="0"/>
              </a:rPr>
              <a:t> (p)</a:t>
            </a:r>
          </a:p>
          <a:p>
            <a:pPr hangingPunct="0">
              <a:lnSpc>
                <a:spcPts val="2475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de-DE" sz="2000" dirty="0" smtClean="0">
                <a:solidFill>
                  <a:srgbClr val="000000"/>
                </a:solidFill>
                <a:latin typeface="Lucida" pitchFamily="32" charset="0"/>
              </a:rPr>
              <a:t>Circumference </a:t>
            </a:r>
            <a:r>
              <a:rPr lang="en-GB" altLang="de-DE" sz="2000" dirty="0" smtClean="0">
                <a:solidFill>
                  <a:srgbClr val="FF0000"/>
                </a:solidFill>
                <a:latin typeface="Lucida" pitchFamily="32" charset="0"/>
              </a:rPr>
              <a:t>6.3 km</a:t>
            </a:r>
            <a:endParaRPr lang="en-GB" altLang="de-DE" sz="2000" dirty="0">
              <a:solidFill>
                <a:srgbClr val="FF0000"/>
              </a:solidFill>
              <a:latin typeface="Lucida" pitchFamily="32" charset="0"/>
            </a:endParaRPr>
          </a:p>
          <a:p>
            <a:pPr hangingPunct="0">
              <a:lnSpc>
                <a:spcPts val="2475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de-DE" sz="2000" dirty="0" smtClean="0">
                <a:latin typeface="Lucida" pitchFamily="32" charset="0"/>
              </a:rPr>
              <a:t>Average beam current: </a:t>
            </a:r>
            <a:r>
              <a:rPr lang="en-GB" altLang="de-DE" sz="2000" dirty="0" smtClean="0">
                <a:solidFill>
                  <a:srgbClr val="2A20EC"/>
                </a:solidFill>
                <a:latin typeface="Lucida" pitchFamily="32" charset="0"/>
              </a:rPr>
              <a:t>0.04-0.09 </a:t>
            </a:r>
            <a:r>
              <a:rPr lang="en-GB" altLang="de-DE" sz="2000" dirty="0">
                <a:solidFill>
                  <a:srgbClr val="2A20EC"/>
                </a:solidFill>
                <a:latin typeface="Lucida" pitchFamily="32" charset="0"/>
              </a:rPr>
              <a:t>A </a:t>
            </a:r>
          </a:p>
          <a:p>
            <a:pPr hangingPunct="0">
              <a:lnSpc>
                <a:spcPts val="2475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de-DE" sz="2000" dirty="0" smtClean="0">
                <a:solidFill>
                  <a:srgbClr val="2A20EC"/>
                </a:solidFill>
                <a:latin typeface="Lucida" pitchFamily="32" charset="0"/>
              </a:rPr>
              <a:t>Magnetic </a:t>
            </a:r>
            <a:r>
              <a:rPr lang="en-GB" altLang="de-DE" sz="2000" dirty="0">
                <a:solidFill>
                  <a:srgbClr val="2A20EC"/>
                </a:solidFill>
                <a:latin typeface="Lucida" pitchFamily="32" charset="0"/>
              </a:rPr>
              <a:t>dipole </a:t>
            </a:r>
            <a:r>
              <a:rPr lang="en-GB" altLang="de-DE" sz="2000" dirty="0" smtClean="0">
                <a:solidFill>
                  <a:srgbClr val="2A20EC"/>
                </a:solidFill>
                <a:latin typeface="Lucida" pitchFamily="32" charset="0"/>
              </a:rPr>
              <a:t>field  </a:t>
            </a:r>
            <a:r>
              <a:rPr lang="en-GB" altLang="de-DE" sz="2000" dirty="0">
                <a:solidFill>
                  <a:srgbClr val="FF0000"/>
                </a:solidFill>
                <a:latin typeface="Lucida" pitchFamily="32" charset="0"/>
              </a:rPr>
              <a:t>max 5</a:t>
            </a:r>
            <a:r>
              <a:rPr lang="en-GB" altLang="de-DE" sz="2000" dirty="0" smtClean="0">
                <a:solidFill>
                  <a:srgbClr val="FF0000"/>
                </a:solidFill>
                <a:latin typeface="Lucida" pitchFamily="32" charset="0"/>
              </a:rPr>
              <a:t> </a:t>
            </a:r>
            <a:r>
              <a:rPr lang="en-GB" altLang="de-DE" sz="2000" dirty="0">
                <a:solidFill>
                  <a:srgbClr val="FF0000"/>
                </a:solidFill>
                <a:latin typeface="Lucida" pitchFamily="32" charset="0"/>
              </a:rPr>
              <a:t>T   </a:t>
            </a:r>
            <a:r>
              <a:rPr lang="en-GB" altLang="de-DE" dirty="0">
                <a:solidFill>
                  <a:srgbClr val="FF0000"/>
                </a:solidFill>
                <a:latin typeface="Lucida" pitchFamily="32" charset="0"/>
              </a:rPr>
              <a:t>   </a:t>
            </a:r>
            <a:r>
              <a:rPr lang="en-GB" altLang="de-DE" dirty="0">
                <a:latin typeface="Lucida" pitchFamily="32" charset="0"/>
              </a:rPr>
              <a:t>  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75656" y="54967"/>
            <a:ext cx="27458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dirty="0" smtClean="0">
                <a:solidFill>
                  <a:srgbClr val="2A20EC"/>
                </a:solidFill>
              </a:rPr>
              <a:t>HERA, Hamburg, Germany</a:t>
            </a:r>
            <a:endParaRPr lang="ru-RU" dirty="0">
              <a:solidFill>
                <a:srgbClr val="2A20EC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" y="424299"/>
            <a:ext cx="6074134" cy="41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070" y="3982072"/>
            <a:ext cx="5015090" cy="2875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110299" y="1124744"/>
            <a:ext cx="15460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dirty="0" smtClean="0">
                <a:solidFill>
                  <a:srgbClr val="2A20EC"/>
                </a:solidFill>
              </a:rPr>
              <a:t>Lepton-proton</a:t>
            </a:r>
          </a:p>
          <a:p>
            <a:r>
              <a:rPr lang="en-US" altLang="de-DE" dirty="0" smtClean="0">
                <a:solidFill>
                  <a:srgbClr val="2A20EC"/>
                </a:solidFill>
              </a:rPr>
              <a:t> collider</a:t>
            </a:r>
            <a:endParaRPr lang="ru-RU" dirty="0">
              <a:solidFill>
                <a:srgbClr val="2A20EC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78690" y="2348880"/>
            <a:ext cx="1191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dirty="0" smtClean="0">
                <a:solidFill>
                  <a:srgbClr val="2A20EC"/>
                </a:solidFill>
              </a:rPr>
              <a:t>1992-2007</a:t>
            </a:r>
            <a:endParaRPr lang="ru-RU" dirty="0">
              <a:solidFill>
                <a:srgbClr val="2A20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89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60</a:t>
            </a:fld>
            <a:endParaRPr lang="ru-RU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8" y="461665"/>
            <a:ext cx="86296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0" y="0"/>
            <a:ext cx="1657762" cy="461665"/>
          </a:xfrm>
          <a:prstGeom prst="rect">
            <a:avLst/>
          </a:prstGeom>
          <a:solidFill>
            <a:srgbClr val="9CAAEE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002060"/>
                </a:solidFill>
              </a:rPr>
              <a:t>SC-magnets</a:t>
            </a:r>
            <a:endParaRPr lang="en-US" altLang="ru-RU" sz="2400" dirty="0" smtClean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57761" y="0"/>
            <a:ext cx="16901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2A20EC"/>
                </a:solidFill>
              </a:rPr>
              <a:t>examples</a:t>
            </a:r>
            <a:endParaRPr lang="ru-RU" sz="2400" dirty="0">
              <a:solidFill>
                <a:srgbClr val="2A20EC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0" y="4765806"/>
            <a:ext cx="4034664" cy="20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926" y="1661815"/>
            <a:ext cx="6561073" cy="4880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883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61</a:t>
            </a:fld>
            <a:endParaRPr lang="ru-RU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7" y="3203097"/>
            <a:ext cx="9146486" cy="3654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0" y="0"/>
            <a:ext cx="1657762" cy="461665"/>
          </a:xfrm>
          <a:prstGeom prst="rect">
            <a:avLst/>
          </a:prstGeom>
          <a:solidFill>
            <a:srgbClr val="9CAAEE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002060"/>
                </a:solidFill>
              </a:rPr>
              <a:t>SC-magnets</a:t>
            </a:r>
            <a:endParaRPr lang="en-US" altLang="ru-RU" sz="2400" dirty="0" smtClean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57761" y="0"/>
            <a:ext cx="16901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2A20EC"/>
                </a:solidFill>
              </a:rPr>
              <a:t>examples</a:t>
            </a:r>
            <a:endParaRPr lang="ru-RU" sz="2400" dirty="0">
              <a:solidFill>
                <a:srgbClr val="2A20E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39952" y="505989"/>
            <a:ext cx="508098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2A20EC"/>
                </a:solidFill>
              </a:rPr>
              <a:t>3.45 T</a:t>
            </a:r>
          </a:p>
          <a:p>
            <a:r>
              <a:rPr lang="en-US" sz="2000" dirty="0" err="1" smtClean="0"/>
              <a:t>NbTi</a:t>
            </a:r>
            <a:r>
              <a:rPr lang="en-US" sz="2000" dirty="0" smtClean="0"/>
              <a:t> </a:t>
            </a:r>
            <a:r>
              <a:rPr lang="en-US" sz="2000" dirty="0"/>
              <a:t>Rutherford </a:t>
            </a:r>
            <a:r>
              <a:rPr lang="en-US" sz="2000" dirty="0" smtClean="0"/>
              <a:t>cable</a:t>
            </a:r>
          </a:p>
          <a:p>
            <a:r>
              <a:rPr lang="en-US" sz="2000" dirty="0" smtClean="0"/>
              <a:t>a </a:t>
            </a:r>
            <a:r>
              <a:rPr lang="en-US" sz="2000" dirty="0"/>
              <a:t>single-layer </a:t>
            </a:r>
            <a:r>
              <a:rPr lang="en-US" sz="2000" dirty="0" smtClean="0"/>
              <a:t>coil</a:t>
            </a:r>
          </a:p>
          <a:p>
            <a:r>
              <a:rPr lang="en-US" sz="2000" dirty="0" smtClean="0"/>
              <a:t>cold </a:t>
            </a:r>
            <a:r>
              <a:rPr lang="en-US" sz="2000" dirty="0"/>
              <a:t>iron as both yoke and collar. </a:t>
            </a:r>
            <a:endParaRPr lang="en-US" sz="2000" dirty="0" smtClean="0"/>
          </a:p>
          <a:p>
            <a:r>
              <a:rPr lang="en-US" sz="2000" dirty="0" smtClean="0"/>
              <a:t>forced-flow </a:t>
            </a:r>
            <a:r>
              <a:rPr lang="en-US" sz="2000" dirty="0"/>
              <a:t>helium </a:t>
            </a:r>
            <a:r>
              <a:rPr lang="en-US" sz="2000" dirty="0" smtClean="0"/>
              <a:t>@ </a:t>
            </a:r>
            <a:r>
              <a:rPr lang="en-US" sz="2000" dirty="0" smtClean="0">
                <a:solidFill>
                  <a:srgbClr val="2A20EC"/>
                </a:solidFill>
              </a:rPr>
              <a:t>4.6K </a:t>
            </a:r>
          </a:p>
          <a:p>
            <a:r>
              <a:rPr lang="en-US" sz="2000" dirty="0" smtClean="0"/>
              <a:t>The </a:t>
            </a:r>
            <a:r>
              <a:rPr lang="en-US" sz="2000" dirty="0"/>
              <a:t>arc dipoles have 8cm aperture and 9.7m </a:t>
            </a:r>
            <a:r>
              <a:rPr lang="en-US" sz="2000" dirty="0" smtClean="0"/>
              <a:t>length</a:t>
            </a:r>
            <a:endParaRPr lang="ru-RU" sz="2000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83" y="492891"/>
            <a:ext cx="4018769" cy="27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7517718" y="-11373"/>
            <a:ext cx="784189" cy="461665"/>
          </a:xfrm>
          <a:prstGeom prst="rect">
            <a:avLst/>
          </a:prstGeom>
          <a:solidFill>
            <a:srgbClr val="9CAAEE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002060"/>
                </a:solidFill>
              </a:rPr>
              <a:t>RHIC</a:t>
            </a:r>
            <a:endParaRPr lang="en-US" altLang="ru-RU" sz="2400" dirty="0" smtClean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845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рямоугольник 1"/>
          <p:cNvSpPr>
            <a:spLocks noChangeArrowheads="1"/>
          </p:cNvSpPr>
          <p:nvPr/>
        </p:nvSpPr>
        <p:spPr bwMode="auto">
          <a:xfrm>
            <a:off x="2016125" y="20638"/>
            <a:ext cx="3984625" cy="522287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800">
                <a:solidFill>
                  <a:srgbClr val="006600"/>
                </a:solidFill>
                <a:latin typeface="Arial" pitchFamily="34" charset="0"/>
              </a:rPr>
              <a:t>Developed at 1980-th…</a:t>
            </a:r>
            <a:endParaRPr lang="ru-RU" altLang="ru-RU" sz="2800">
              <a:solidFill>
                <a:srgbClr val="006600"/>
              </a:solidFill>
            </a:endParaRPr>
          </a:p>
        </p:txBody>
      </p:sp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874713"/>
            <a:ext cx="2971800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91263" y="257175"/>
            <a:ext cx="250190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00FF"/>
                </a:solidFill>
                <a:latin typeface="+mn-lt"/>
                <a:cs typeface="Arial" charset="0"/>
              </a:rPr>
              <a:t>“</a:t>
            </a:r>
            <a:r>
              <a:rPr lang="en-US" sz="2400" b="1" dirty="0" err="1">
                <a:solidFill>
                  <a:srgbClr val="0000FF"/>
                </a:solidFill>
                <a:latin typeface="+mn-lt"/>
                <a:cs typeface="Arial" charset="0"/>
              </a:rPr>
              <a:t>Nuclotron</a:t>
            </a:r>
            <a:r>
              <a:rPr lang="en-US" sz="2400" b="1" dirty="0">
                <a:solidFill>
                  <a:srgbClr val="0000FF"/>
                </a:solidFill>
                <a:latin typeface="+mn-lt"/>
                <a:cs typeface="Arial" charset="0"/>
              </a:rPr>
              <a:t>”-cable</a:t>
            </a:r>
            <a:endParaRPr lang="ru-RU" sz="2400" b="1" dirty="0">
              <a:solidFill>
                <a:srgbClr val="0000FF"/>
              </a:solidFill>
              <a:latin typeface="+mn-lt"/>
              <a:cs typeface="Arial" charset="0"/>
            </a:endParaRPr>
          </a:p>
        </p:txBody>
      </p:sp>
      <p:pic>
        <p:nvPicPr>
          <p:cNvPr id="307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6" y="1545433"/>
            <a:ext cx="5033552" cy="349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Box 8"/>
          <p:cNvSpPr txBox="1">
            <a:spLocks noChangeArrowheads="1"/>
          </p:cNvSpPr>
          <p:nvPr/>
        </p:nvSpPr>
        <p:spPr bwMode="auto">
          <a:xfrm>
            <a:off x="412543" y="1070770"/>
            <a:ext cx="45291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solidFill>
                  <a:srgbClr val="0000FF"/>
                </a:solidFill>
                <a:latin typeface="Arial" pitchFamily="34" charset="0"/>
                <a:ea typeface="MS PGothic" pitchFamily="34" charset="-128"/>
              </a:rPr>
              <a:t>SC-magnets for synchrotrons</a:t>
            </a:r>
            <a:endParaRPr lang="ru-RU" altLang="ru-RU" sz="2400" b="1" dirty="0">
              <a:solidFill>
                <a:srgbClr val="0000FF"/>
              </a:solidFill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3080" name="Picture 6" descr="http://photo.jinr.ru/image/1980106610/1980-66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13" y="2949575"/>
            <a:ext cx="2736850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TextBox 3"/>
          <p:cNvSpPr txBox="1">
            <a:spLocks noChangeArrowheads="1"/>
          </p:cNvSpPr>
          <p:nvPr/>
        </p:nvSpPr>
        <p:spPr bwMode="auto">
          <a:xfrm>
            <a:off x="160336" y="0"/>
            <a:ext cx="1620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b="1" dirty="0">
                <a:solidFill>
                  <a:srgbClr val="0000FF"/>
                </a:solidFill>
              </a:rPr>
              <a:t>SC-cable</a:t>
            </a:r>
            <a:endParaRPr lang="ru-RU" altLang="ru-RU" b="1" dirty="0">
              <a:solidFill>
                <a:srgbClr val="0000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3874" y="4941888"/>
            <a:ext cx="2994025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00FF"/>
                </a:solidFill>
                <a:latin typeface="+mn-lt"/>
                <a:cs typeface="Arial" charset="0"/>
              </a:rPr>
              <a:t>“</a:t>
            </a:r>
            <a:r>
              <a:rPr lang="en-US" sz="2400" b="1" dirty="0" err="1">
                <a:solidFill>
                  <a:srgbClr val="0000FF"/>
                </a:solidFill>
                <a:latin typeface="+mn-lt"/>
                <a:cs typeface="Arial" charset="0"/>
              </a:rPr>
              <a:t>Nuclotron</a:t>
            </a:r>
            <a:r>
              <a:rPr lang="en-US" sz="2400" b="1" dirty="0">
                <a:solidFill>
                  <a:srgbClr val="0000FF"/>
                </a:solidFill>
                <a:latin typeface="+mn-lt"/>
                <a:cs typeface="Arial" charset="0"/>
              </a:rPr>
              <a:t>”- magnets</a:t>
            </a:r>
            <a:endParaRPr lang="ru-RU" sz="2400" b="1" dirty="0">
              <a:latin typeface="+mn-lt"/>
              <a:cs typeface="Arial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 rot="10800000">
            <a:off x="4876800" y="3084513"/>
            <a:ext cx="1223963" cy="727075"/>
          </a:xfrm>
          <a:prstGeom prst="rightArrow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18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C5ED6FD3-FB58-40FE-8566-761C5A91710C}" type="slidenum">
              <a:rPr lang="en-US" altLang="ru-RU" smtClean="0"/>
              <a:pPr algn="r">
                <a:defRPr/>
              </a:pPr>
              <a:t>63</a:t>
            </a:fld>
            <a:endParaRPr lang="en-US" altLang="ru-RU" dirty="0"/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63" y="974725"/>
            <a:ext cx="7265987" cy="548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Box 10"/>
          <p:cNvSpPr txBox="1">
            <a:spLocks noChangeArrowheads="1"/>
          </p:cNvSpPr>
          <p:nvPr/>
        </p:nvSpPr>
        <p:spPr bwMode="auto">
          <a:xfrm>
            <a:off x="-26990" y="0"/>
            <a:ext cx="2593980" cy="400110"/>
          </a:xfrm>
          <a:prstGeom prst="rect">
            <a:avLst/>
          </a:prstGeom>
          <a:solidFill>
            <a:srgbClr val="9999FF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0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Nuclotron</a:t>
            </a:r>
            <a:r>
              <a:rPr lang="en-US" altLang="ru-RU" sz="20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technology</a:t>
            </a:r>
            <a:endParaRPr lang="en-US" altLang="ru-RU" sz="20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1681163" y="1576388"/>
            <a:ext cx="1136650" cy="1470025"/>
          </a:xfrm>
          <a:prstGeom prst="straightConnector1">
            <a:avLst/>
          </a:prstGeom>
          <a:ln w="41275">
            <a:solidFill>
              <a:srgbClr val="33CC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98" name="Прямоугольник 2"/>
          <p:cNvSpPr>
            <a:spLocks noChangeArrowheads="1"/>
          </p:cNvSpPr>
          <p:nvPr/>
        </p:nvSpPr>
        <p:spPr bwMode="auto">
          <a:xfrm>
            <a:off x="1270000" y="1219200"/>
            <a:ext cx="1146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FF"/>
                </a:solidFill>
                <a:latin typeface="Arial" pitchFamily="34" charset="0"/>
              </a:rPr>
              <a:t>Iron Yoke</a:t>
            </a:r>
            <a:endParaRPr lang="ru-RU" altLang="ru-RU" sz="1800"/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2127250" y="3609975"/>
            <a:ext cx="520700" cy="1185863"/>
          </a:xfrm>
          <a:prstGeom prst="straightConnector1">
            <a:avLst/>
          </a:prstGeom>
          <a:ln w="41275">
            <a:solidFill>
              <a:srgbClr val="33CC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00" name="Прямоугольник 11"/>
          <p:cNvSpPr>
            <a:spLocks noChangeArrowheads="1"/>
          </p:cNvSpPr>
          <p:nvPr/>
        </p:nvSpPr>
        <p:spPr bwMode="auto">
          <a:xfrm>
            <a:off x="1404938" y="4806950"/>
            <a:ext cx="9159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FF"/>
                </a:solidFill>
                <a:latin typeface="Arial" pitchFamily="34" charset="0"/>
              </a:rPr>
              <a:t>SC coil</a:t>
            </a:r>
            <a:endParaRPr lang="ru-RU" altLang="ru-RU" sz="1800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2962275" y="1306513"/>
            <a:ext cx="301625" cy="1157287"/>
          </a:xfrm>
          <a:prstGeom prst="straightConnector1">
            <a:avLst/>
          </a:prstGeom>
          <a:ln w="41275">
            <a:solidFill>
              <a:srgbClr val="33CC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02" name="Прямоугольник 15"/>
          <p:cNvSpPr>
            <a:spLocks noChangeArrowheads="1"/>
          </p:cNvSpPr>
          <p:nvPr/>
        </p:nvSpPr>
        <p:spPr bwMode="auto">
          <a:xfrm>
            <a:off x="2320925" y="936625"/>
            <a:ext cx="1697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FF"/>
                </a:solidFill>
                <a:latin typeface="Arial" pitchFamily="34" charset="0"/>
              </a:rPr>
              <a:t>Thermal shield</a:t>
            </a:r>
            <a:endParaRPr lang="ru-RU" altLang="ru-RU" sz="1800"/>
          </a:p>
        </p:txBody>
      </p:sp>
      <p:cxnSp>
        <p:nvCxnSpPr>
          <p:cNvPr id="17" name="Прямая со стрелкой 16"/>
          <p:cNvCxnSpPr/>
          <p:nvPr/>
        </p:nvCxnSpPr>
        <p:spPr>
          <a:xfrm flipH="1" flipV="1">
            <a:off x="5888038" y="3087688"/>
            <a:ext cx="1893887" cy="622300"/>
          </a:xfrm>
          <a:prstGeom prst="straightConnector1">
            <a:avLst/>
          </a:prstGeom>
          <a:ln w="41275">
            <a:solidFill>
              <a:srgbClr val="33CC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04" name="Прямоугольник 18"/>
          <p:cNvSpPr>
            <a:spLocks noChangeArrowheads="1"/>
          </p:cNvSpPr>
          <p:nvPr/>
        </p:nvSpPr>
        <p:spPr bwMode="auto">
          <a:xfrm>
            <a:off x="7156450" y="3714750"/>
            <a:ext cx="1552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FF"/>
                </a:solidFill>
                <a:latin typeface="Arial" pitchFamily="34" charset="0"/>
              </a:rPr>
              <a:t>Vacuum shell</a:t>
            </a:r>
            <a:endParaRPr lang="ru-RU" altLang="ru-RU" sz="1800"/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1404938" y="2982913"/>
            <a:ext cx="915987" cy="541337"/>
          </a:xfrm>
          <a:prstGeom prst="straightConnector1">
            <a:avLst/>
          </a:prstGeom>
          <a:ln w="41275">
            <a:solidFill>
              <a:srgbClr val="33CC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06" name="Прямоугольник 21"/>
          <p:cNvSpPr>
            <a:spLocks noChangeArrowheads="1"/>
          </p:cNvSpPr>
          <p:nvPr/>
        </p:nvSpPr>
        <p:spPr bwMode="auto">
          <a:xfrm>
            <a:off x="812800" y="2678113"/>
            <a:ext cx="1314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FF"/>
                </a:solidFill>
                <a:latin typeface="Arial" pitchFamily="34" charset="0"/>
              </a:rPr>
              <a:t>Beam Pipe</a:t>
            </a:r>
            <a:endParaRPr lang="ru-RU" altLang="ru-RU" sz="1800"/>
          </a:p>
        </p:txBody>
      </p:sp>
      <p:cxnSp>
        <p:nvCxnSpPr>
          <p:cNvPr id="15" name="Прямая со стрелкой 14"/>
          <p:cNvCxnSpPr/>
          <p:nvPr/>
        </p:nvCxnSpPr>
        <p:spPr>
          <a:xfrm flipH="1" flipV="1">
            <a:off x="6553200" y="4795838"/>
            <a:ext cx="833438" cy="195262"/>
          </a:xfrm>
          <a:prstGeom prst="straightConnector1">
            <a:avLst/>
          </a:prstGeom>
          <a:ln w="41275">
            <a:solidFill>
              <a:srgbClr val="33CC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08" name="Прямоугольник 17"/>
          <p:cNvSpPr>
            <a:spLocks noChangeArrowheads="1"/>
          </p:cNvSpPr>
          <p:nvPr/>
        </p:nvSpPr>
        <p:spPr bwMode="auto">
          <a:xfrm>
            <a:off x="7394575" y="4806950"/>
            <a:ext cx="993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FF"/>
                </a:solidFill>
                <a:latin typeface="Arial" pitchFamily="34" charset="0"/>
              </a:rPr>
              <a:t>Support</a:t>
            </a:r>
            <a:endParaRPr lang="ru-RU" altLang="ru-RU" sz="1800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205730" y="3802796"/>
            <a:ext cx="188689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ru-RU" alt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altLang="ru-RU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alt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alt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10 000 </a:t>
            </a:r>
            <a:r>
              <a:rPr lang="ru-RU" alt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endParaRPr lang="en-US" alt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0" y="5363339"/>
            <a:ext cx="867545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4.2</a:t>
            </a:r>
            <a:r>
              <a:rPr lang="ru-RU" alt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ru-RU" alt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ru-RU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0" y="6456363"/>
            <a:ext cx="1981633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ru-RU" sz="2000" b="1" dirty="0" smtClean="0">
                <a:solidFill>
                  <a:srgbClr val="0000CC"/>
                </a:solidFill>
                <a:latin typeface="+mn-lt"/>
              </a:rPr>
              <a:t>Cooled by </a:t>
            </a:r>
            <a:r>
              <a:rPr lang="en-US" altLang="ru-RU" sz="2000" b="1" dirty="0" err="1" smtClean="0">
                <a:solidFill>
                  <a:srgbClr val="0000CC"/>
                </a:solidFill>
                <a:latin typeface="+mn-lt"/>
              </a:rPr>
              <a:t>LHe</a:t>
            </a:r>
            <a:endParaRPr lang="en-US" altLang="ru-RU" sz="2000" b="1" dirty="0" smtClean="0">
              <a:solidFill>
                <a:srgbClr val="0000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134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Рисунок 13" descr="_MG_6703a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041" y="655041"/>
            <a:ext cx="4935959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6"/>
          <p:cNvSpPr txBox="1">
            <a:spLocks noChangeArrowheads="1"/>
          </p:cNvSpPr>
          <p:nvPr/>
        </p:nvSpPr>
        <p:spPr bwMode="auto">
          <a:xfrm>
            <a:off x="554546" y="14288"/>
            <a:ext cx="66845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2800" dirty="0">
                <a:solidFill>
                  <a:srgbClr val="0000CC"/>
                </a:solidFill>
                <a:latin typeface="Calibri" pitchFamily="34" charset="0"/>
              </a:rPr>
              <a:t>First Superconducting heavy ion accelerator</a:t>
            </a:r>
            <a:endParaRPr lang="ru-RU" altLang="ru-RU" sz="28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4101" name="Rectangle 3"/>
          <p:cNvSpPr>
            <a:spLocks noChangeArrowheads="1"/>
          </p:cNvSpPr>
          <p:nvPr/>
        </p:nvSpPr>
        <p:spPr bwMode="auto">
          <a:xfrm>
            <a:off x="6155320" y="3763366"/>
            <a:ext cx="270928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kumimoji="1" lang="ru-RU" altLang="ru-RU" dirty="0" err="1">
                <a:solidFill>
                  <a:srgbClr val="0000CC"/>
                </a:solidFill>
                <a:latin typeface="Arial" pitchFamily="34" charset="0"/>
              </a:rPr>
              <a:t>Nuclotron</a:t>
            </a:r>
            <a:r>
              <a:rPr kumimoji="1" lang="ru-RU" altLang="ru-RU" dirty="0">
                <a:solidFill>
                  <a:srgbClr val="0000CC"/>
                </a:solidFill>
                <a:latin typeface="Arial" pitchFamily="34" charset="0"/>
              </a:rPr>
              <a:t> – </a:t>
            </a:r>
            <a:r>
              <a:rPr kumimoji="1" lang="ru-RU" altLang="ru-RU" dirty="0" err="1">
                <a:solidFill>
                  <a:srgbClr val="0000CC"/>
                </a:solidFill>
                <a:latin typeface="Arial" pitchFamily="34" charset="0"/>
              </a:rPr>
              <a:t>Superconducting</a:t>
            </a:r>
            <a:r>
              <a:rPr kumimoji="1" lang="ru-RU" altLang="ru-RU" dirty="0">
                <a:solidFill>
                  <a:srgbClr val="0000CC"/>
                </a:solidFill>
                <a:latin typeface="Arial" pitchFamily="34" charset="0"/>
              </a:rPr>
              <a:t> </a:t>
            </a:r>
            <a:r>
              <a:rPr kumimoji="1" lang="ru-RU" altLang="ru-RU" dirty="0" err="1">
                <a:solidFill>
                  <a:srgbClr val="0000CC"/>
                </a:solidFill>
                <a:latin typeface="Arial" pitchFamily="34" charset="0"/>
              </a:rPr>
              <a:t>Synchrotron</a:t>
            </a:r>
            <a:endParaRPr kumimoji="1" lang="ru-RU" altLang="ru-RU" dirty="0">
              <a:solidFill>
                <a:srgbClr val="0000CC"/>
              </a:solidFill>
              <a:latin typeface="Arial" pitchFamily="34" charset="0"/>
            </a:endParaRPr>
          </a:p>
          <a:p>
            <a:pPr algn="ctr" eaLnBrk="1" hangingPunct="1"/>
            <a:r>
              <a:rPr kumimoji="1" lang="en-US" altLang="ru-RU" dirty="0">
                <a:solidFill>
                  <a:srgbClr val="0000CC"/>
                </a:solidFill>
                <a:latin typeface="Arial" pitchFamily="34" charset="0"/>
              </a:rPr>
              <a:t>operation since </a:t>
            </a:r>
            <a:r>
              <a:rPr kumimoji="1" lang="ru-RU" altLang="ru-RU" dirty="0">
                <a:solidFill>
                  <a:srgbClr val="0000CC"/>
                </a:solidFill>
                <a:latin typeface="Arial" pitchFamily="34" charset="0"/>
              </a:rPr>
              <a:t>1993</a:t>
            </a:r>
            <a:endParaRPr kumimoji="1" lang="ru-RU" altLang="ru-RU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4102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fld id="{95C14796-FC64-4D50-9AEB-B426E383032C}" type="slidenum">
              <a:rPr lang="ru-RU" altLang="ru-RU" smtClean="0"/>
              <a:pPr/>
              <a:t>64</a:t>
            </a:fld>
            <a:endParaRPr lang="ru-RU" altLang="ru-RU" smtClean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3017"/>
            <a:ext cx="3420801" cy="1987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://photo.jinr.ru/image/1987103510/1987-35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13" y="3425527"/>
            <a:ext cx="5360988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Стрелка вправо 12"/>
          <p:cNvSpPr/>
          <p:nvPr/>
        </p:nvSpPr>
        <p:spPr>
          <a:xfrm>
            <a:off x="3068997" y="2734070"/>
            <a:ext cx="1223963" cy="727075"/>
          </a:xfrm>
          <a:prstGeom prst="rightArrow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4" name="Picture 7" descr="NICA-Logo_4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655" y="5740400"/>
            <a:ext cx="1757362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Стрелка вправо 14"/>
          <p:cNvSpPr/>
          <p:nvPr/>
        </p:nvSpPr>
        <p:spPr>
          <a:xfrm rot="5400000">
            <a:off x="6940071" y="4938166"/>
            <a:ext cx="877393" cy="727075"/>
          </a:xfrm>
          <a:prstGeom prst="rightArrow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987559" y="5852209"/>
            <a:ext cx="222048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2A20EC"/>
                </a:solidFill>
              </a:rPr>
              <a:t>Thank you</a:t>
            </a:r>
            <a:endParaRPr lang="ru-RU" sz="3600" b="1" dirty="0">
              <a:solidFill>
                <a:srgbClr val="2A20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47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65</a:t>
            </a:fld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209675"/>
            <a:ext cx="798195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87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66</a:t>
            </a:fld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8213"/>
            <a:ext cx="9143999" cy="459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69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67</a:t>
            </a:fld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72" y="764705"/>
            <a:ext cx="7520835" cy="520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07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68</a:t>
            </a:fld>
            <a:endParaRPr lang="ru-RU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078" y="1393956"/>
            <a:ext cx="4377922" cy="3448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3957"/>
            <a:ext cx="4527870" cy="3448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489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69</a:t>
            </a:fld>
            <a:endParaRPr lang="ru-RU"/>
          </a:p>
        </p:txBody>
      </p:sp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0" y="0"/>
            <a:ext cx="2822632" cy="46166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006600"/>
                </a:solidFill>
              </a:rPr>
              <a:t>Case Study___task_1</a:t>
            </a:r>
            <a:endParaRPr lang="en-US" altLang="ru-RU" sz="2400" dirty="0" smtClean="0">
              <a:solidFill>
                <a:srgbClr val="006600"/>
              </a:solidFill>
              <a:latin typeface="+mn-lt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" y="446106"/>
            <a:ext cx="6789263" cy="1182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89335"/>
            <a:ext cx="1468915" cy="1896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2149651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74" y="3459707"/>
            <a:ext cx="22764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97152"/>
            <a:ext cx="432435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85571"/>
            <a:ext cx="2548229" cy="2011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437112"/>
            <a:ext cx="3552825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513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9375" r="6000" b="9375"/>
          <a:stretch>
            <a:fillRect/>
          </a:stretch>
        </p:blipFill>
        <p:spPr bwMode="auto">
          <a:xfrm>
            <a:off x="-42260" y="20132"/>
            <a:ext cx="6630484" cy="4871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0468" name="Text Box 4"/>
          <p:cNvSpPr txBox="1">
            <a:spLocks noChangeArrowheads="1"/>
          </p:cNvSpPr>
          <p:nvPr/>
        </p:nvSpPr>
        <p:spPr bwMode="auto">
          <a:xfrm>
            <a:off x="6586105" y="2221868"/>
            <a:ext cx="246676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de-DE" sz="2000" dirty="0">
                <a:solidFill>
                  <a:srgbClr val="2A20EC"/>
                </a:solidFill>
              </a:rPr>
              <a:t>RHIC:</a:t>
            </a:r>
          </a:p>
          <a:p>
            <a:pPr eaLnBrk="0" hangingPunct="0"/>
            <a:r>
              <a:rPr lang="en-US" altLang="de-DE" sz="2000" dirty="0">
                <a:solidFill>
                  <a:srgbClr val="2A20EC"/>
                </a:solidFill>
              </a:rPr>
              <a:t>Relativistic</a:t>
            </a:r>
          </a:p>
          <a:p>
            <a:pPr eaLnBrk="0" hangingPunct="0"/>
            <a:r>
              <a:rPr lang="en-US" altLang="de-DE" sz="2000" dirty="0" smtClean="0">
                <a:solidFill>
                  <a:srgbClr val="2A20EC"/>
                </a:solidFill>
              </a:rPr>
              <a:t>Heavy </a:t>
            </a:r>
            <a:r>
              <a:rPr lang="en-US" altLang="de-DE" sz="2000" dirty="0">
                <a:solidFill>
                  <a:srgbClr val="2A20EC"/>
                </a:solidFill>
              </a:rPr>
              <a:t>Ion </a:t>
            </a:r>
          </a:p>
          <a:p>
            <a:pPr eaLnBrk="0" hangingPunct="0"/>
            <a:r>
              <a:rPr lang="en-US" altLang="de-DE" sz="2000" dirty="0" smtClean="0">
                <a:solidFill>
                  <a:srgbClr val="2A20EC"/>
                </a:solidFill>
              </a:rPr>
              <a:t>Collider</a:t>
            </a:r>
            <a:endParaRPr lang="en-US" altLang="de-DE" sz="2000" dirty="0">
              <a:solidFill>
                <a:srgbClr val="2A20EC"/>
              </a:solidFill>
            </a:endParaRPr>
          </a:p>
        </p:txBody>
      </p:sp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7884168" y="1789"/>
            <a:ext cx="1259832" cy="46166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006600"/>
                </a:solidFill>
              </a:rPr>
              <a:t>Colliders</a:t>
            </a:r>
            <a:endParaRPr lang="en-US" altLang="ru-RU" sz="2400" dirty="0" smtClean="0">
              <a:solidFill>
                <a:srgbClr val="006600"/>
              </a:solidFill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77240" y="476532"/>
            <a:ext cx="18368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de-DE" dirty="0">
                <a:solidFill>
                  <a:srgbClr val="2A20EC"/>
                </a:solidFill>
              </a:rPr>
              <a:t>Brookhaven Nat’l Labs, Long Island, USA</a:t>
            </a:r>
            <a:endParaRPr lang="ru-RU" dirty="0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5562" y="4891597"/>
            <a:ext cx="3868366" cy="1603003"/>
          </a:xfrm>
          <a:prstGeom prst="rect">
            <a:avLst/>
          </a:prstGeom>
          <a:solidFill>
            <a:srgbClr val="FFFFCC"/>
          </a:solidFill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ts val="2475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de-DE" sz="2000" i="1" dirty="0" smtClean="0">
                <a:solidFill>
                  <a:srgbClr val="2A20EC"/>
                </a:solidFill>
                <a:latin typeface="Lucida" pitchFamily="32" charset="0"/>
              </a:rPr>
              <a:t>pp, Au </a:t>
            </a:r>
            <a:r>
              <a:rPr lang="en-GB" altLang="de-DE" sz="2000" i="1" dirty="0" err="1" smtClean="0">
                <a:solidFill>
                  <a:srgbClr val="2A20EC"/>
                </a:solidFill>
                <a:latin typeface="Lucida" pitchFamily="32" charset="0"/>
              </a:rPr>
              <a:t>Au</a:t>
            </a:r>
            <a:r>
              <a:rPr lang="en-GB" altLang="de-DE" sz="2000" i="1" dirty="0" smtClean="0">
                <a:solidFill>
                  <a:srgbClr val="2A20EC"/>
                </a:solidFill>
                <a:latin typeface="Lucida" pitchFamily="32" charset="0"/>
              </a:rPr>
              <a:t>, Cu </a:t>
            </a:r>
            <a:r>
              <a:rPr lang="en-GB" altLang="de-DE" sz="2000" i="1" dirty="0" err="1" smtClean="0">
                <a:solidFill>
                  <a:srgbClr val="2A20EC"/>
                </a:solidFill>
                <a:latin typeface="Lucida" pitchFamily="32" charset="0"/>
              </a:rPr>
              <a:t>Cu</a:t>
            </a:r>
            <a:r>
              <a:rPr lang="en-GB" altLang="de-DE" sz="2000" i="1" dirty="0" smtClean="0">
                <a:solidFill>
                  <a:srgbClr val="2A20EC"/>
                </a:solidFill>
                <a:latin typeface="Lucida" pitchFamily="32" charset="0"/>
              </a:rPr>
              <a:t>, d Au</a:t>
            </a:r>
            <a:endParaRPr lang="en-GB" altLang="de-DE" sz="2000" i="1" dirty="0">
              <a:solidFill>
                <a:srgbClr val="2A20EC"/>
              </a:solidFill>
              <a:latin typeface="Lucida" pitchFamily="32" charset="0"/>
            </a:endParaRPr>
          </a:p>
          <a:p>
            <a:pPr hangingPunct="0">
              <a:lnSpc>
                <a:spcPts val="2475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de-DE" sz="2000" dirty="0">
                <a:solidFill>
                  <a:srgbClr val="2A20EC"/>
                </a:solidFill>
                <a:latin typeface="Lucida" pitchFamily="32" charset="0"/>
              </a:rPr>
              <a:t>Energy:   </a:t>
            </a:r>
            <a:r>
              <a:rPr lang="en-GB" altLang="de-DE" sz="2000" dirty="0" smtClean="0">
                <a:solidFill>
                  <a:srgbClr val="2A20EC"/>
                </a:solidFill>
                <a:latin typeface="Lucida" pitchFamily="32" charset="0"/>
              </a:rPr>
              <a:t>0.1TeV/n </a:t>
            </a:r>
            <a:endParaRPr lang="en-GB" altLang="de-DE" sz="2000" dirty="0">
              <a:solidFill>
                <a:srgbClr val="2A20EC"/>
              </a:solidFill>
              <a:latin typeface="Lucida" pitchFamily="32" charset="0"/>
            </a:endParaRPr>
          </a:p>
          <a:p>
            <a:pPr hangingPunct="0">
              <a:lnSpc>
                <a:spcPts val="2475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de-DE" sz="2000" dirty="0" smtClean="0">
                <a:solidFill>
                  <a:srgbClr val="000000"/>
                </a:solidFill>
                <a:latin typeface="Lucida" pitchFamily="32" charset="0"/>
              </a:rPr>
              <a:t>Circumference </a:t>
            </a:r>
            <a:r>
              <a:rPr lang="en-GB" altLang="de-DE" sz="2000" dirty="0" smtClean="0">
                <a:solidFill>
                  <a:srgbClr val="FF0000"/>
                </a:solidFill>
                <a:latin typeface="Lucida" pitchFamily="32" charset="0"/>
              </a:rPr>
              <a:t>3.8 km</a:t>
            </a:r>
            <a:endParaRPr lang="en-GB" altLang="de-DE" sz="2000" dirty="0">
              <a:solidFill>
                <a:srgbClr val="FF0000"/>
              </a:solidFill>
              <a:latin typeface="Lucida" pitchFamily="32" charset="0"/>
            </a:endParaRPr>
          </a:p>
          <a:p>
            <a:pPr hangingPunct="0">
              <a:lnSpc>
                <a:spcPts val="2475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de-DE" sz="2000" dirty="0" smtClean="0">
                <a:latin typeface="Lucida" pitchFamily="32" charset="0"/>
              </a:rPr>
              <a:t>Average beam current: </a:t>
            </a:r>
            <a:r>
              <a:rPr lang="en-GB" altLang="de-DE" sz="2000" dirty="0" smtClean="0">
                <a:solidFill>
                  <a:srgbClr val="2A20EC"/>
                </a:solidFill>
                <a:latin typeface="Lucida" pitchFamily="32" charset="0"/>
              </a:rPr>
              <a:t>0.05-0.1 </a:t>
            </a:r>
            <a:r>
              <a:rPr lang="en-GB" altLang="de-DE" sz="2000" dirty="0">
                <a:solidFill>
                  <a:srgbClr val="2A20EC"/>
                </a:solidFill>
                <a:latin typeface="Lucida" pitchFamily="32" charset="0"/>
              </a:rPr>
              <a:t>A </a:t>
            </a:r>
            <a:endParaRPr lang="en-GB" altLang="de-DE" sz="2000" dirty="0">
              <a:latin typeface="Lucida" pitchFamily="32" charset="0"/>
            </a:endParaRPr>
          </a:p>
          <a:p>
            <a:pPr hangingPunct="0">
              <a:lnSpc>
                <a:spcPts val="2475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de-DE" sz="2000" dirty="0">
                <a:solidFill>
                  <a:srgbClr val="2A20EC"/>
                </a:solidFill>
                <a:latin typeface="Lucida" pitchFamily="32" charset="0"/>
              </a:rPr>
              <a:t>Magnetic dipole </a:t>
            </a:r>
            <a:r>
              <a:rPr lang="en-GB" altLang="de-DE" sz="2000" dirty="0" smtClean="0">
                <a:solidFill>
                  <a:srgbClr val="2A20EC"/>
                </a:solidFill>
                <a:latin typeface="Lucida" pitchFamily="32" charset="0"/>
              </a:rPr>
              <a:t>field  </a:t>
            </a:r>
            <a:r>
              <a:rPr lang="en-GB" altLang="de-DE" sz="2000" dirty="0">
                <a:solidFill>
                  <a:srgbClr val="FF0000"/>
                </a:solidFill>
                <a:latin typeface="Lucida" pitchFamily="32" charset="0"/>
              </a:rPr>
              <a:t>max </a:t>
            </a:r>
            <a:r>
              <a:rPr lang="en-GB" altLang="de-DE" sz="2000" dirty="0" smtClean="0">
                <a:solidFill>
                  <a:srgbClr val="FF0000"/>
                </a:solidFill>
                <a:latin typeface="Lucida" pitchFamily="32" charset="0"/>
              </a:rPr>
              <a:t>3.5 </a:t>
            </a:r>
            <a:r>
              <a:rPr lang="en-GB" altLang="de-DE" sz="2000" dirty="0">
                <a:solidFill>
                  <a:srgbClr val="FF0000"/>
                </a:solidFill>
                <a:latin typeface="Lucida" pitchFamily="32" charset="0"/>
              </a:rPr>
              <a:t>T   </a:t>
            </a:r>
            <a:r>
              <a:rPr lang="en-GB" altLang="de-DE" dirty="0">
                <a:solidFill>
                  <a:srgbClr val="FF0000"/>
                </a:solidFill>
                <a:latin typeface="Lucida" pitchFamily="32" charset="0"/>
              </a:rPr>
              <a:t>   </a:t>
            </a:r>
            <a:r>
              <a:rPr lang="en-GB" altLang="de-DE" dirty="0">
                <a:latin typeface="Lucida" pitchFamily="32" charset="0"/>
              </a:rPr>
              <a:t>   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924" y="3560594"/>
            <a:ext cx="4554989" cy="3322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562185" y="1628800"/>
            <a:ext cx="793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dirty="0" smtClean="0">
                <a:solidFill>
                  <a:srgbClr val="2A20EC"/>
                </a:solidFill>
              </a:rPr>
              <a:t>2001--</a:t>
            </a:r>
            <a:endParaRPr lang="ru-RU" dirty="0">
              <a:solidFill>
                <a:srgbClr val="2A20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26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70</a:t>
            </a:fld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01" y="1340768"/>
            <a:ext cx="3143250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640" y="0"/>
            <a:ext cx="3602360" cy="2719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0" y="0"/>
            <a:ext cx="2822632" cy="46166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006600"/>
                </a:solidFill>
              </a:rPr>
              <a:t>Case Study___task_2</a:t>
            </a:r>
            <a:endParaRPr lang="en-US" altLang="ru-RU" sz="2400" dirty="0" smtClean="0">
              <a:solidFill>
                <a:srgbClr val="006600"/>
              </a:solidFill>
              <a:latin typeface="+mn-lt"/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500" y="2786730"/>
            <a:ext cx="1964948" cy="232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668" y="461665"/>
            <a:ext cx="46233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A20EC"/>
                </a:solidFill>
              </a:rPr>
              <a:t>What is the engineering current density  </a:t>
            </a:r>
            <a:r>
              <a:rPr lang="en-US" sz="2400" b="1" i="1" dirty="0" smtClean="0">
                <a:solidFill>
                  <a:srgbClr val="FF0000"/>
                </a:solidFill>
              </a:rPr>
              <a:t>J</a:t>
            </a:r>
            <a:r>
              <a:rPr lang="en-US" b="1" i="1" dirty="0" smtClean="0">
                <a:solidFill>
                  <a:srgbClr val="FF0000"/>
                </a:solidFill>
              </a:rPr>
              <a:t>e</a:t>
            </a:r>
            <a:r>
              <a:rPr lang="en-US" dirty="0" smtClean="0">
                <a:solidFill>
                  <a:srgbClr val="2A20EC"/>
                </a:solidFill>
              </a:rPr>
              <a:t> of the NICA collider dipole magnet ? </a:t>
            </a:r>
            <a:endParaRPr lang="ru-RU" dirty="0">
              <a:solidFill>
                <a:srgbClr val="2A20E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386" y="1214924"/>
            <a:ext cx="128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</a:rPr>
              <a:t>Exclude not necessary data… </a:t>
            </a:r>
          </a:p>
          <a:p>
            <a:endParaRPr lang="ru-RU" dirty="0"/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385" y="3061365"/>
            <a:ext cx="2774151" cy="3661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923" y="5144019"/>
            <a:ext cx="2530614" cy="1558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256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71</a:t>
            </a:fld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2656"/>
            <a:ext cx="4566256" cy="341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0" y="0"/>
            <a:ext cx="2822632" cy="46166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006600"/>
                </a:solidFill>
              </a:rPr>
              <a:t>Case Study___task_3</a:t>
            </a:r>
            <a:endParaRPr lang="en-US" altLang="ru-RU" sz="2400" dirty="0" smtClean="0">
              <a:solidFill>
                <a:srgbClr val="006600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68" y="461665"/>
            <a:ext cx="49113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A20EC"/>
                </a:solidFill>
              </a:rPr>
              <a:t>What altitude must take hovering in place flying-cow (500kg) to have the same energy as stored in NICA collider magnet with magnetic field </a:t>
            </a:r>
            <a:r>
              <a:rPr lang="en-US" dirty="0" smtClean="0">
                <a:solidFill>
                  <a:srgbClr val="FF0000"/>
                </a:solidFill>
              </a:rPr>
              <a:t>1.8 T</a:t>
            </a:r>
            <a:r>
              <a:rPr lang="en-US" dirty="0" smtClean="0">
                <a:solidFill>
                  <a:srgbClr val="2A20EC"/>
                </a:solidFill>
              </a:rPr>
              <a:t> ?</a:t>
            </a:r>
          </a:p>
          <a:p>
            <a:endParaRPr lang="en-US" dirty="0">
              <a:solidFill>
                <a:srgbClr val="2A20EC"/>
              </a:solidFill>
            </a:endParaRPr>
          </a:p>
          <a:p>
            <a:r>
              <a:rPr lang="en-US" dirty="0" smtClean="0">
                <a:solidFill>
                  <a:srgbClr val="2A20EC"/>
                </a:solidFill>
              </a:rPr>
              <a:t>aperture height = 70mm</a:t>
            </a:r>
          </a:p>
          <a:p>
            <a:r>
              <a:rPr lang="en-US" dirty="0" smtClean="0">
                <a:solidFill>
                  <a:srgbClr val="2A20EC"/>
                </a:solidFill>
              </a:rPr>
              <a:t>N-coil-turns = 10</a:t>
            </a:r>
          </a:p>
          <a:p>
            <a:r>
              <a:rPr lang="en-US" dirty="0" smtClean="0">
                <a:solidFill>
                  <a:srgbClr val="2A20EC"/>
                </a:solidFill>
              </a:rPr>
              <a:t>magnet inductance = 450 </a:t>
            </a:r>
            <a:r>
              <a:rPr lang="el-GR" dirty="0" smtClean="0">
                <a:solidFill>
                  <a:srgbClr val="2A20EC"/>
                </a:solidFill>
              </a:rPr>
              <a:t>μ</a:t>
            </a:r>
            <a:r>
              <a:rPr lang="en-US" dirty="0" smtClean="0">
                <a:solidFill>
                  <a:srgbClr val="2A20EC"/>
                </a:solidFill>
              </a:rPr>
              <a:t>H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43560"/>
            <a:ext cx="6416672" cy="2880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3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i="1" smtClean="0"/>
              <a:t>Сверхпроводящие провода и кабели, технология их изготовления</a:t>
            </a:r>
          </a:p>
        </p:txBody>
      </p:sp>
      <p:sp>
        <p:nvSpPr>
          <p:cNvPr id="24579" name="Rectangle 3"/>
          <p:cNvSpPr>
            <a:spLocks noGrp="1"/>
          </p:cNvSpPr>
          <p:nvPr>
            <p:ph type="body" idx="1"/>
          </p:nvPr>
        </p:nvSpPr>
        <p:spPr>
          <a:xfrm>
            <a:off x="1042988" y="5661025"/>
            <a:ext cx="6913562" cy="7493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ru-RU" sz="1800" smtClean="0"/>
              <a:t>Ic</a:t>
            </a:r>
            <a:r>
              <a:rPr lang="ru-RU" altLang="ru-RU" sz="1800" smtClean="0"/>
              <a:t>/</a:t>
            </a:r>
            <a:r>
              <a:rPr lang="en-US" altLang="ru-RU" sz="1800" smtClean="0"/>
              <a:t>I</a:t>
            </a:r>
            <a:r>
              <a:rPr lang="ru-RU" altLang="ru-RU" sz="1200" smtClean="0"/>
              <a:t>0</a:t>
            </a:r>
            <a:r>
              <a:rPr lang="ru-RU" altLang="ru-RU" sz="1800" smtClean="0"/>
              <a:t>  в зависимости от </a:t>
            </a:r>
            <a:r>
              <a:rPr lang="en-US" altLang="ru-RU" sz="1800" smtClean="0"/>
              <a:t>dB</a:t>
            </a:r>
            <a:r>
              <a:rPr lang="ru-RU" altLang="ru-RU" sz="1800" smtClean="0"/>
              <a:t>/</a:t>
            </a:r>
            <a:r>
              <a:rPr lang="en-US" altLang="ru-RU" sz="1800" smtClean="0"/>
              <a:t>dt </a:t>
            </a:r>
            <a:r>
              <a:rPr lang="ru-RU" altLang="ru-RU" sz="1800" smtClean="0"/>
              <a:t>для двух типов кабелей, применяемых в обмотках магнитов для синхротронов. </a:t>
            </a:r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24581" name="Rectangle 7"/>
          <p:cNvSpPr>
            <a:spLocks noChangeArrowheads="1"/>
          </p:cNvSpPr>
          <p:nvPr/>
        </p:nvSpPr>
        <p:spPr bwMode="auto">
          <a:xfrm>
            <a:off x="0" y="20812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graphicFrame>
        <p:nvGraphicFramePr>
          <p:cNvPr id="24582" name="Object 6"/>
          <p:cNvGraphicFramePr>
            <a:graphicFrameLocks noChangeAspect="1"/>
          </p:cNvGraphicFramePr>
          <p:nvPr/>
        </p:nvGraphicFramePr>
        <p:xfrm>
          <a:off x="2124075" y="1557338"/>
          <a:ext cx="4464050" cy="399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4" name="Рисунок" r:id="rId3" imgW="2972750" imgH="2667767" progId="Word.Picture.8">
                  <p:embed/>
                </p:oleObj>
              </mc:Choice>
              <mc:Fallback>
                <p:oleObj name="Рисунок" r:id="rId3" imgW="2972750" imgH="2667767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1557338"/>
                        <a:ext cx="4464050" cy="3997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8840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73</a:t>
            </a:fld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713263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79" y="5229200"/>
            <a:ext cx="62685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Engineering critical current density versus magnetic field for low temperature superconductor wires, high temperature superconductor wires and tapes and </a:t>
            </a:r>
            <a:r>
              <a:rPr lang="en-US" dirty="0" err="1"/>
              <a:t>MgB</a:t>
            </a:r>
            <a:r>
              <a:rPr lang="en-US" dirty="0"/>
              <a:t> 2 wires.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093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74</a:t>
            </a:fld>
            <a:endParaRPr lang="ru-RU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7920879" cy="587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664" y="6462628"/>
            <a:ext cx="2504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Luca </a:t>
            </a:r>
            <a:r>
              <a:rPr lang="en-US" dirty="0" err="1" smtClean="0"/>
              <a:t>Bottura</a:t>
            </a:r>
            <a:r>
              <a:rPr lang="en-US" dirty="0" smtClean="0"/>
              <a:t> lecture</a:t>
            </a:r>
            <a:endParaRPr lang="ru-RU" dirty="0"/>
          </a:p>
        </p:txBody>
      </p:sp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0" y="0"/>
            <a:ext cx="4532395" cy="46166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006600"/>
                </a:solidFill>
              </a:rPr>
              <a:t>Superconductivity – critical surface</a:t>
            </a:r>
            <a:endParaRPr lang="en-US" altLang="ru-RU" sz="2400" dirty="0" smtClean="0">
              <a:solidFill>
                <a:srgbClr val="0066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7747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75</a:t>
            </a:fld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9730"/>
            <a:ext cx="8725849" cy="6235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44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76</a:t>
            </a:fld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714375"/>
            <a:ext cx="779145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08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77</a:t>
            </a:fld>
            <a:endParaRPr lang="ru-RU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1614488"/>
            <a:ext cx="7286625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3644900"/>
            <a:ext cx="1177925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279400" y="4546600"/>
            <a:ext cx="13604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ru-RU"/>
              <a:t>Tev,76 mm </a:t>
            </a:r>
          </a:p>
          <a:p>
            <a:pPr eaLnBrk="1" hangingPunct="1"/>
            <a:r>
              <a:rPr lang="en-US" altLang="ru-RU"/>
              <a:t>4.5T,4.2K </a:t>
            </a:r>
            <a:endParaRPr lang="ru-RU" altLang="ru-RU"/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44500" y="1181100"/>
            <a:ext cx="881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ru-RU" b="1"/>
              <a:t>1980’s</a:t>
            </a:r>
            <a:endParaRPr lang="ru-RU" altLang="ru-RU"/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1968500" y="1181100"/>
            <a:ext cx="881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ru-RU" b="1"/>
              <a:t>1990’s</a:t>
            </a:r>
            <a:endParaRPr lang="ru-RU" altLang="ru-RU"/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3886200" y="1206500"/>
            <a:ext cx="881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ru-RU" b="1"/>
              <a:t>2000’s</a:t>
            </a:r>
            <a:endParaRPr lang="ru-RU" altLang="ru-RU"/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5829300" y="1219200"/>
            <a:ext cx="881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ru-RU" b="1"/>
              <a:t>2010’s</a:t>
            </a:r>
            <a:endParaRPr lang="ru-RU" altLang="ru-RU"/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7658100" y="1219200"/>
            <a:ext cx="1085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ru-RU" b="1"/>
              <a:t>2020’s ?</a:t>
            </a:r>
            <a:endParaRPr lang="ru-RU" altLang="ru-RU"/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1257300" y="165100"/>
            <a:ext cx="66500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ru-RU" sz="4000" b="1">
                <a:solidFill>
                  <a:srgbClr val="FF0000"/>
                </a:solidFill>
              </a:rPr>
              <a:t>Superconducting magnets</a:t>
            </a:r>
            <a:endParaRPr lang="ru-RU" altLang="ru-RU" sz="4000" b="1">
              <a:solidFill>
                <a:srgbClr val="FF0000"/>
              </a:solidFill>
            </a:endParaRPr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0" y="5664200"/>
            <a:ext cx="9291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ru-RU" sz="2400"/>
              <a:t>Maximum energy and 70% of price are determined by the magnets</a:t>
            </a:r>
            <a:endParaRPr lang="ru-RU" altLang="ru-RU" sz="2400"/>
          </a:p>
        </p:txBody>
      </p:sp>
    </p:spTree>
    <p:extLst>
      <p:ext uri="{BB962C8B-B14F-4D97-AF65-F5344CB8AC3E}">
        <p14:creationId xmlns:p14="http://schemas.microsoft.com/office/powerpoint/2010/main" val="190678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78</a:t>
            </a:fld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565" y="3068960"/>
            <a:ext cx="4407210" cy="322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8279085" cy="2097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0" y="0"/>
            <a:ext cx="1657762" cy="461665"/>
          </a:xfrm>
          <a:prstGeom prst="rect">
            <a:avLst/>
          </a:prstGeom>
          <a:solidFill>
            <a:srgbClr val="9CAAEE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002060"/>
                </a:solidFill>
              </a:rPr>
              <a:t>SC-magnets</a:t>
            </a:r>
            <a:endParaRPr lang="en-US" altLang="ru-RU" sz="2400" dirty="0" smtClean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57761" y="0"/>
            <a:ext cx="16901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2A20EC"/>
                </a:solidFill>
              </a:rPr>
              <a:t>examples</a:t>
            </a:r>
            <a:endParaRPr lang="ru-RU" sz="2400" dirty="0">
              <a:solidFill>
                <a:srgbClr val="2A20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71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25" y="1556791"/>
            <a:ext cx="6556375" cy="448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2800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0164"/>
            <a:ext cx="3960813" cy="299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0" y="1789"/>
            <a:ext cx="1259832" cy="46166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dirty="0" smtClean="0">
                <a:solidFill>
                  <a:srgbClr val="006600"/>
                </a:solidFill>
              </a:rPr>
              <a:t>Colliders</a:t>
            </a:r>
            <a:endParaRPr lang="en-US" altLang="ru-RU" sz="2400" dirty="0" smtClean="0">
              <a:solidFill>
                <a:srgbClr val="006600"/>
              </a:solidFill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75656" y="54967"/>
            <a:ext cx="33386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dirty="0">
                <a:solidFill>
                  <a:srgbClr val="2A20EC"/>
                </a:solidFill>
              </a:rPr>
              <a:t>CERN Large Hadron Collider (LHC)</a:t>
            </a:r>
            <a:endParaRPr lang="ru-RU" dirty="0">
              <a:solidFill>
                <a:srgbClr val="2A20EC"/>
              </a:solidFill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022105" y="47955"/>
            <a:ext cx="4032448" cy="1603003"/>
          </a:xfrm>
          <a:prstGeom prst="rect">
            <a:avLst/>
          </a:prstGeom>
          <a:solidFill>
            <a:srgbClr val="FFFFCC"/>
          </a:solidFill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ts val="2475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de-DE" sz="2000" i="1" dirty="0" smtClean="0">
                <a:solidFill>
                  <a:srgbClr val="2A20EC"/>
                </a:solidFill>
                <a:latin typeface="Lucida" pitchFamily="32" charset="0"/>
              </a:rPr>
              <a:t>pp, </a:t>
            </a:r>
            <a:r>
              <a:rPr lang="en-GB" altLang="de-DE" sz="2000" i="1" dirty="0" err="1" smtClean="0">
                <a:solidFill>
                  <a:srgbClr val="2A20EC"/>
                </a:solidFill>
                <a:latin typeface="Lucida" pitchFamily="32" charset="0"/>
              </a:rPr>
              <a:t>Pb</a:t>
            </a:r>
            <a:r>
              <a:rPr lang="en-GB" altLang="de-DE" sz="2000" i="1" dirty="0" smtClean="0">
                <a:solidFill>
                  <a:srgbClr val="2A20EC"/>
                </a:solidFill>
                <a:latin typeface="Lucida" pitchFamily="32" charset="0"/>
              </a:rPr>
              <a:t> </a:t>
            </a:r>
            <a:r>
              <a:rPr lang="en-GB" altLang="de-DE" sz="2000" i="1" dirty="0" err="1" smtClean="0">
                <a:solidFill>
                  <a:srgbClr val="2A20EC"/>
                </a:solidFill>
                <a:latin typeface="Lucida" pitchFamily="32" charset="0"/>
              </a:rPr>
              <a:t>Pb</a:t>
            </a:r>
            <a:endParaRPr lang="en-GB" altLang="de-DE" sz="2000" i="1" dirty="0" smtClean="0">
              <a:solidFill>
                <a:srgbClr val="2A20EC"/>
              </a:solidFill>
              <a:latin typeface="Lucida" pitchFamily="32" charset="0"/>
            </a:endParaRPr>
          </a:p>
          <a:p>
            <a:pPr hangingPunct="0">
              <a:lnSpc>
                <a:spcPts val="2475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de-DE" sz="2000" dirty="0" smtClean="0">
                <a:solidFill>
                  <a:srgbClr val="2A20EC"/>
                </a:solidFill>
                <a:latin typeface="Lucida" pitchFamily="32" charset="0"/>
              </a:rPr>
              <a:t>Energy:   7 / 2.76 </a:t>
            </a:r>
            <a:r>
              <a:rPr lang="en-GB" altLang="de-DE" sz="2000" dirty="0" err="1" smtClean="0">
                <a:solidFill>
                  <a:srgbClr val="2A20EC"/>
                </a:solidFill>
                <a:latin typeface="Lucida" pitchFamily="32" charset="0"/>
              </a:rPr>
              <a:t>TeV</a:t>
            </a:r>
            <a:r>
              <a:rPr lang="en-GB" altLang="de-DE" sz="2000" dirty="0" smtClean="0">
                <a:solidFill>
                  <a:srgbClr val="2A20EC"/>
                </a:solidFill>
                <a:latin typeface="Lucida" pitchFamily="32" charset="0"/>
              </a:rPr>
              <a:t>/n </a:t>
            </a:r>
          </a:p>
          <a:p>
            <a:pPr hangingPunct="0">
              <a:lnSpc>
                <a:spcPts val="2475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de-DE" sz="2000" dirty="0" smtClean="0">
                <a:solidFill>
                  <a:srgbClr val="000000"/>
                </a:solidFill>
                <a:latin typeface="Lucida" pitchFamily="32" charset="0"/>
              </a:rPr>
              <a:t>Circumference </a:t>
            </a:r>
            <a:r>
              <a:rPr lang="en-GB" altLang="de-DE" sz="2000" dirty="0" smtClean="0">
                <a:solidFill>
                  <a:srgbClr val="FF0000"/>
                </a:solidFill>
                <a:latin typeface="Lucida" pitchFamily="32" charset="0"/>
              </a:rPr>
              <a:t>26.7 km</a:t>
            </a:r>
            <a:endParaRPr lang="en-GB" altLang="de-DE" sz="2000" dirty="0">
              <a:solidFill>
                <a:srgbClr val="FF0000"/>
              </a:solidFill>
              <a:latin typeface="Lucida" pitchFamily="32" charset="0"/>
            </a:endParaRPr>
          </a:p>
          <a:p>
            <a:pPr hangingPunct="0">
              <a:lnSpc>
                <a:spcPts val="2475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de-DE" sz="2000" dirty="0" smtClean="0">
                <a:latin typeface="Lucida" pitchFamily="32" charset="0"/>
              </a:rPr>
              <a:t>Average beam current: </a:t>
            </a:r>
            <a:r>
              <a:rPr lang="en-GB" altLang="de-DE" sz="2000" dirty="0" smtClean="0">
                <a:solidFill>
                  <a:srgbClr val="2A20EC"/>
                </a:solidFill>
                <a:latin typeface="Lucida" pitchFamily="32" charset="0"/>
              </a:rPr>
              <a:t>0.6 / 0.06 </a:t>
            </a:r>
            <a:r>
              <a:rPr lang="en-GB" altLang="de-DE" sz="2000" dirty="0">
                <a:solidFill>
                  <a:srgbClr val="2A20EC"/>
                </a:solidFill>
                <a:latin typeface="Lucida" pitchFamily="32" charset="0"/>
              </a:rPr>
              <a:t>A </a:t>
            </a:r>
          </a:p>
          <a:p>
            <a:pPr hangingPunct="0">
              <a:lnSpc>
                <a:spcPts val="2475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de-DE" sz="2000" dirty="0" smtClean="0">
                <a:solidFill>
                  <a:srgbClr val="2A20EC"/>
                </a:solidFill>
                <a:latin typeface="Lucida" pitchFamily="32" charset="0"/>
              </a:rPr>
              <a:t>Magnetic </a:t>
            </a:r>
            <a:r>
              <a:rPr lang="en-GB" altLang="de-DE" sz="2000" dirty="0">
                <a:solidFill>
                  <a:srgbClr val="2A20EC"/>
                </a:solidFill>
                <a:latin typeface="Lucida" pitchFamily="32" charset="0"/>
              </a:rPr>
              <a:t>dipole </a:t>
            </a:r>
            <a:r>
              <a:rPr lang="en-GB" altLang="de-DE" sz="2000" dirty="0" smtClean="0">
                <a:solidFill>
                  <a:srgbClr val="2A20EC"/>
                </a:solidFill>
                <a:latin typeface="Lucida" pitchFamily="32" charset="0"/>
              </a:rPr>
              <a:t>field  </a:t>
            </a:r>
            <a:r>
              <a:rPr lang="en-GB" altLang="de-DE" sz="2000" dirty="0">
                <a:solidFill>
                  <a:srgbClr val="FF0000"/>
                </a:solidFill>
                <a:latin typeface="Lucida" pitchFamily="32" charset="0"/>
              </a:rPr>
              <a:t>max </a:t>
            </a:r>
            <a:r>
              <a:rPr lang="en-GB" altLang="de-DE" sz="2000" dirty="0" smtClean="0">
                <a:solidFill>
                  <a:srgbClr val="FF0000"/>
                </a:solidFill>
                <a:latin typeface="Lucida" pitchFamily="32" charset="0"/>
              </a:rPr>
              <a:t>8.3 </a:t>
            </a:r>
            <a:r>
              <a:rPr lang="en-GB" altLang="de-DE" sz="2000" dirty="0">
                <a:solidFill>
                  <a:srgbClr val="FF0000"/>
                </a:solidFill>
                <a:latin typeface="Lucida" pitchFamily="32" charset="0"/>
              </a:rPr>
              <a:t>T   </a:t>
            </a:r>
            <a:r>
              <a:rPr lang="en-GB" altLang="de-DE" dirty="0">
                <a:solidFill>
                  <a:srgbClr val="FF0000"/>
                </a:solidFill>
                <a:latin typeface="Lucida" pitchFamily="32" charset="0"/>
              </a:rPr>
              <a:t>   </a:t>
            </a:r>
            <a:r>
              <a:rPr lang="en-GB" altLang="de-DE" dirty="0">
                <a:latin typeface="Lucida" pitchFamily="32" charset="0"/>
              </a:rPr>
              <a:t>  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0297"/>
            <a:ext cx="4282746" cy="2875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282746" y="6038304"/>
            <a:ext cx="793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dirty="0" smtClean="0">
                <a:solidFill>
                  <a:srgbClr val="2A20EC"/>
                </a:solidFill>
              </a:rPr>
              <a:t>2007--</a:t>
            </a:r>
            <a:endParaRPr lang="ru-RU" dirty="0">
              <a:solidFill>
                <a:srgbClr val="2A20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16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0" y="1789"/>
            <a:ext cx="4001160" cy="5847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3200" dirty="0" smtClean="0">
                <a:solidFill>
                  <a:srgbClr val="006600"/>
                </a:solidFill>
              </a:rPr>
              <a:t>the base </a:t>
            </a:r>
            <a:r>
              <a:rPr lang="en-US" altLang="ru-RU" dirty="0" smtClean="0">
                <a:solidFill>
                  <a:srgbClr val="2A20EC"/>
                </a:solidFill>
              </a:rPr>
              <a:t>of accelerators’ business</a:t>
            </a:r>
            <a:endParaRPr lang="en-US" altLang="ru-RU" dirty="0" smtClean="0">
              <a:solidFill>
                <a:srgbClr val="2A20EC"/>
              </a:solidFill>
              <a:latin typeface="+mn-lt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038F83A9-66C9-4C7A-A59C-5878B57D1AEC}" type="slidenum">
              <a:rPr lang="ru-RU" smtClean="0"/>
              <a:t>9</a:t>
            </a:fld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874546"/>
            <a:ext cx="6942190" cy="2303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94202" y="5183580"/>
            <a:ext cx="4608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000066"/>
                </a:solidFill>
                <a:latin typeface="+mn-lt"/>
                <a:cs typeface="Arial" charset="0"/>
              </a:rPr>
              <a:t>(bring all the injected particles to the target)</a:t>
            </a:r>
            <a:endParaRPr lang="ru-RU" dirty="0">
              <a:solidFill>
                <a:srgbClr val="000066"/>
              </a:solidFill>
              <a:latin typeface="+mn-lt"/>
              <a:cs typeface="Arial" charset="0"/>
            </a:endParaRPr>
          </a:p>
        </p:txBody>
      </p:sp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2615527" y="2474436"/>
            <a:ext cx="3708195" cy="400110"/>
          </a:xfrm>
          <a:prstGeom prst="rect">
            <a:avLst/>
          </a:prstGeom>
          <a:solidFill>
            <a:srgbClr val="FFFF99"/>
          </a:solidFill>
          <a:ln w="25400">
            <a:solidFill>
              <a:srgbClr val="FF00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000" dirty="0" smtClean="0">
                <a:solidFill>
                  <a:srgbClr val="006600"/>
                </a:solidFill>
                <a:latin typeface="Arial" pitchFamily="34" charset="0"/>
              </a:rPr>
              <a:t>Stability of the particles’ motion</a:t>
            </a:r>
            <a:endParaRPr lang="ru-RU" altLang="ru-RU" sz="2000" dirty="0">
              <a:solidFill>
                <a:srgbClr val="0066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129" y="927398"/>
            <a:ext cx="34671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15616" y="401898"/>
            <a:ext cx="7601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000066"/>
                </a:solidFill>
                <a:latin typeface="+mn-lt"/>
                <a:cs typeface="Arial" charset="0"/>
              </a:rPr>
              <a:t>equation of particle motion in the electro-magnetic field of accelerator/collider</a:t>
            </a:r>
            <a:endParaRPr lang="ru-RU" dirty="0">
              <a:solidFill>
                <a:srgbClr val="000066"/>
              </a:solidFill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35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11737</TotalTime>
  <Words>1957</Words>
  <Application>Microsoft Office PowerPoint</Application>
  <PresentationFormat>Экран (4:3)</PresentationFormat>
  <Paragraphs>498</Paragraphs>
  <Slides>78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78</vt:i4>
      </vt:variant>
    </vt:vector>
  </HeadingPairs>
  <TitlesOfParts>
    <vt:vector size="80" baseType="lpstr">
      <vt:lpstr>Тема Office</vt:lpstr>
      <vt:lpstr>Рисунок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Сверхпроводящие провода и кабели, технология их изготовления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</dc:creator>
  <cp:lastModifiedBy>Серг</cp:lastModifiedBy>
  <cp:revision>161</cp:revision>
  <dcterms:created xsi:type="dcterms:W3CDTF">2019-04-25T09:57:14Z</dcterms:created>
  <dcterms:modified xsi:type="dcterms:W3CDTF">2019-11-02T16:40:56Z</dcterms:modified>
</cp:coreProperties>
</file>