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474" r:id="rId2"/>
    <p:sldId id="475" r:id="rId3"/>
    <p:sldId id="260" r:id="rId4"/>
    <p:sldId id="403" r:id="rId5"/>
    <p:sldId id="402" r:id="rId6"/>
    <p:sldId id="369" r:id="rId7"/>
    <p:sldId id="404" r:id="rId8"/>
    <p:sldId id="517" r:id="rId9"/>
    <p:sldId id="516" r:id="rId10"/>
    <p:sldId id="470" r:id="rId11"/>
    <p:sldId id="308" r:id="rId12"/>
    <p:sldId id="309" r:id="rId13"/>
    <p:sldId id="310" r:id="rId14"/>
    <p:sldId id="316" r:id="rId15"/>
    <p:sldId id="319" r:id="rId16"/>
    <p:sldId id="320" r:id="rId17"/>
    <p:sldId id="449" r:id="rId18"/>
    <p:sldId id="405" r:id="rId19"/>
    <p:sldId id="325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26" r:id="rId29"/>
    <p:sldId id="450" r:id="rId30"/>
    <p:sldId id="267" r:id="rId31"/>
    <p:sldId id="406" r:id="rId32"/>
    <p:sldId id="418" r:id="rId33"/>
    <p:sldId id="419" r:id="rId34"/>
    <p:sldId id="420" r:id="rId35"/>
    <p:sldId id="421" r:id="rId36"/>
    <p:sldId id="422" r:id="rId37"/>
    <p:sldId id="423" r:id="rId38"/>
    <p:sldId id="424" r:id="rId39"/>
    <p:sldId id="425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46" r:id="rId48"/>
    <p:sldId id="360" r:id="rId49"/>
    <p:sldId id="498" r:id="rId50"/>
    <p:sldId id="477" r:id="rId51"/>
    <p:sldId id="479" r:id="rId52"/>
    <p:sldId id="478" r:id="rId53"/>
    <p:sldId id="286" r:id="rId54"/>
    <p:sldId id="409" r:id="rId55"/>
    <p:sldId id="351" r:id="rId56"/>
    <p:sldId id="410" r:id="rId57"/>
    <p:sldId id="358" r:id="rId58"/>
    <p:sldId id="357" r:id="rId59"/>
    <p:sldId id="433" r:id="rId60"/>
    <p:sldId id="383" r:id="rId61"/>
    <p:sldId id="363" r:id="rId62"/>
    <p:sldId id="364" r:id="rId63"/>
    <p:sldId id="366" r:id="rId64"/>
    <p:sldId id="381" r:id="rId65"/>
    <p:sldId id="384" r:id="rId66"/>
    <p:sldId id="379" r:id="rId67"/>
    <p:sldId id="480" r:id="rId68"/>
    <p:sldId id="481" r:id="rId69"/>
    <p:sldId id="482" r:id="rId70"/>
    <p:sldId id="380" r:id="rId71"/>
    <p:sldId id="372" r:id="rId72"/>
    <p:sldId id="483" r:id="rId73"/>
    <p:sldId id="486" r:id="rId74"/>
    <p:sldId id="484" r:id="rId75"/>
    <p:sldId id="385" r:id="rId76"/>
    <p:sldId id="386" r:id="rId77"/>
    <p:sldId id="382" r:id="rId78"/>
    <p:sldId id="399" r:id="rId79"/>
    <p:sldId id="400" r:id="rId80"/>
    <p:sldId id="397" r:id="rId81"/>
    <p:sldId id="398" r:id="rId82"/>
    <p:sldId id="387" r:id="rId83"/>
    <p:sldId id="388" r:id="rId84"/>
    <p:sldId id="391" r:id="rId85"/>
    <p:sldId id="390" r:id="rId86"/>
    <p:sldId id="392" r:id="rId87"/>
    <p:sldId id="393" r:id="rId88"/>
    <p:sldId id="394" r:id="rId89"/>
    <p:sldId id="395" r:id="rId90"/>
    <p:sldId id="401" r:id="rId91"/>
    <p:sldId id="507" r:id="rId92"/>
    <p:sldId id="508" r:id="rId93"/>
    <p:sldId id="511" r:id="rId94"/>
    <p:sldId id="512" r:id="rId95"/>
    <p:sldId id="513" r:id="rId96"/>
    <p:sldId id="515" r:id="rId97"/>
    <p:sldId id="506" r:id="rId98"/>
    <p:sldId id="438" r:id="rId99"/>
    <p:sldId id="437" r:id="rId100"/>
    <p:sldId id="415" r:id="rId101"/>
    <p:sldId id="435" r:id="rId102"/>
    <p:sldId id="523" r:id="rId103"/>
  </p:sldIdLst>
  <p:sldSz cx="9144000" cy="6858000" type="screen4x3"/>
  <p:notesSz cx="6797675" cy="99282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CCFFCC"/>
    <a:srgbClr val="FFFFCC"/>
    <a:srgbClr val="99FF66"/>
    <a:srgbClr val="FF7C80"/>
    <a:srgbClr val="FF9933"/>
    <a:srgbClr val="DDDDDD"/>
    <a:srgbClr val="5F5F5F"/>
    <a:srgbClr val="FF0000"/>
    <a:srgbClr val="F2F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1" autoAdjust="0"/>
    <p:restoredTop sz="94986" autoAdjust="0"/>
  </p:normalViewPr>
  <p:slideViewPr>
    <p:cSldViewPr>
      <p:cViewPr varScale="1">
        <p:scale>
          <a:sx n="120" d="100"/>
          <a:sy n="120" d="100"/>
        </p:scale>
        <p:origin x="17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e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e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11" Type="http://schemas.openxmlformats.org/officeDocument/2006/relationships/image" Target="../media/image16.emf"/><Relationship Id="rId5" Type="http://schemas.openxmlformats.org/officeDocument/2006/relationships/image" Target="../media/image10.wmf"/><Relationship Id="rId10" Type="http://schemas.openxmlformats.org/officeDocument/2006/relationships/image" Target="../media/image15.emf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Relationship Id="rId4" Type="http://schemas.openxmlformats.org/officeDocument/2006/relationships/image" Target="../media/image8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79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t" anchorCtr="0" compatLnSpc="1">
            <a:prstTxWarp prst="textNoShape">
              <a:avLst/>
            </a:prstTxWarp>
          </a:bodyPr>
          <a:lstStyle>
            <a:lvl1pPr algn="l" defTabSz="9175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5" y="0"/>
            <a:ext cx="2945955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546"/>
            <a:ext cx="2944479" cy="4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b" anchorCtr="0" compatLnSpc="1">
            <a:prstTxWarp prst="textNoShape">
              <a:avLst/>
            </a:prstTxWarp>
          </a:bodyPr>
          <a:lstStyle>
            <a:lvl1pPr algn="l" defTabSz="9175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5" y="9427546"/>
            <a:ext cx="2945955" cy="4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fld id="{1B0D12DC-C15C-4CAD-A337-072ADB37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4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5" y="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4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4594"/>
            <a:ext cx="5437550" cy="446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3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5" y="943083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053797-5927-4F50-9244-E2ECC6D7E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75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8937A5-0BD1-4B23-8F46-92EB941D0859}" type="slidenum">
              <a:rPr lang="en-US" altLang="en-US" smtClean="0"/>
              <a:pPr eaLnBrk="1" hangingPunct="1"/>
              <a:t>1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pPr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73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F4D12-0A87-4DD8-B5D3-76B5719B7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1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77B68-C704-4CE3-848D-CA44081AE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0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526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526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8D43D-E60F-4D24-929A-8A223ACDB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16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8463" y="100012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9463" y="100012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0D8F4-90D4-408D-A017-24934D471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15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8463" y="100012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9463" y="1000125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9463" y="333851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3460B-C59A-4477-A1BF-E752CAAC1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3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8463" y="100012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9463" y="1000125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9463" y="333851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E9816-7A55-471B-990E-39F064AB9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1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8463" y="1000125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9463" y="1000125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98463" y="333851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9463" y="333851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8195A-F10B-4A3F-8057-732F5C887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5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E05F4-9BB0-4031-ABC2-CF940B5BC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4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FE5D2-FE3A-47A5-A745-E63D9B93E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9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8463" y="10001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9463" y="10001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4EF37-CB4F-46A3-A246-C3F687763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3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3EB3-B88D-4E86-80EB-E6075835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6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3DF11-B3DA-48F0-AD62-C0FB5FAC5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4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A6AA-7FDF-4D13-A86A-854317DE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143C6-BC2B-4F4F-A817-5A129D461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3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5967E-8107-4D5E-B956-ECA31131C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4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696913"/>
          </a:xfrm>
          <a:prstGeom prst="rect">
            <a:avLst/>
          </a:prstGeom>
          <a:solidFill>
            <a:srgbClr val="F2FEDE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8463" y="100012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622353-2C88-40D2-B8A2-267425B18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696913"/>
            <a:ext cx="9144000" cy="0"/>
          </a:xfrm>
          <a:prstGeom prst="line">
            <a:avLst/>
          </a:prstGeom>
          <a:noFill/>
          <a:ln w="15875">
            <a:solidFill>
              <a:srgbClr val="0033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2000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2000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2000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2000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0.wm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141.bin"/><Relationship Id="rId7" Type="http://schemas.openxmlformats.org/officeDocument/2006/relationships/oleObject" Target="../embeddings/oleObject1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42.bin"/><Relationship Id="rId4" Type="http://schemas.openxmlformats.org/officeDocument/2006/relationships/image" Target="../media/image20.w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cas.web.cern.ch/schools/erice-201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8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7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81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8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83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3.wmf"/><Relationship Id="rId26" Type="http://schemas.openxmlformats.org/officeDocument/2006/relationships/image" Target="../media/image17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2.wmf"/><Relationship Id="rId20" Type="http://schemas.openxmlformats.org/officeDocument/2006/relationships/image" Target="../media/image14.w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18.emf"/><Relationship Id="rId10" Type="http://schemas.openxmlformats.org/officeDocument/2006/relationships/image" Target="../media/image9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wmf"/><Relationship Id="rId22" Type="http://schemas.openxmlformats.org/officeDocument/2006/relationships/image" Target="../media/image15.e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19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86.bin"/><Relationship Id="rId4" Type="http://schemas.openxmlformats.org/officeDocument/2006/relationships/image" Target="../media/image20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88.bin"/><Relationship Id="rId4" Type="http://schemas.openxmlformats.org/officeDocument/2006/relationships/image" Target="../media/image20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20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92.bin"/><Relationship Id="rId4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20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13" Type="http://schemas.openxmlformats.org/officeDocument/2006/relationships/oleObject" Target="../embeddings/oleObject103.bin"/><Relationship Id="rId3" Type="http://schemas.openxmlformats.org/officeDocument/2006/relationships/oleObject" Target="../embeddings/oleObject95.bin"/><Relationship Id="rId7" Type="http://schemas.openxmlformats.org/officeDocument/2006/relationships/oleObject" Target="../embeddings/oleObject97.bin"/><Relationship Id="rId12" Type="http://schemas.openxmlformats.org/officeDocument/2006/relationships/oleObject" Target="../embeddings/oleObject10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01.bin"/><Relationship Id="rId5" Type="http://schemas.openxmlformats.org/officeDocument/2006/relationships/oleObject" Target="../embeddings/oleObject96.bin"/><Relationship Id="rId15" Type="http://schemas.openxmlformats.org/officeDocument/2006/relationships/image" Target="../media/image59.png"/><Relationship Id="rId10" Type="http://schemas.openxmlformats.org/officeDocument/2006/relationships/oleObject" Target="../embeddings/oleObject100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99.bin"/><Relationship Id="rId14" Type="http://schemas.openxmlformats.org/officeDocument/2006/relationships/oleObject" Target="../embeddings/oleObject104.bin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63.emf"/><Relationship Id="rId4" Type="http://schemas.openxmlformats.org/officeDocument/2006/relationships/image" Target="../media/image62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07.bin"/><Relationship Id="rId4" Type="http://schemas.openxmlformats.org/officeDocument/2006/relationships/image" Target="../media/image20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09.bin"/><Relationship Id="rId4" Type="http://schemas.openxmlformats.org/officeDocument/2006/relationships/image" Target="../media/image2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11.bin"/><Relationship Id="rId4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0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13.bin"/><Relationship Id="rId4" Type="http://schemas.openxmlformats.org/officeDocument/2006/relationships/image" Target="../media/image20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15.bin"/><Relationship Id="rId4" Type="http://schemas.openxmlformats.org/officeDocument/2006/relationships/image" Target="../media/image20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17.bin"/><Relationship Id="rId4" Type="http://schemas.openxmlformats.org/officeDocument/2006/relationships/image" Target="../media/image20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19.bin"/><Relationship Id="rId4" Type="http://schemas.openxmlformats.org/officeDocument/2006/relationships/image" Target="../media/image20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21.bin"/><Relationship Id="rId4" Type="http://schemas.openxmlformats.org/officeDocument/2006/relationships/image" Target="../media/image20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23.bin"/><Relationship Id="rId4" Type="http://schemas.openxmlformats.org/officeDocument/2006/relationships/image" Target="../media/image20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25.bin"/><Relationship Id="rId4" Type="http://schemas.openxmlformats.org/officeDocument/2006/relationships/image" Target="../media/image20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27.bin"/><Relationship Id="rId4" Type="http://schemas.openxmlformats.org/officeDocument/2006/relationships/image" Target="../media/image20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29.bin"/><Relationship Id="rId4" Type="http://schemas.openxmlformats.org/officeDocument/2006/relationships/image" Target="../media/image20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31.bin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0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33.bin"/><Relationship Id="rId4" Type="http://schemas.openxmlformats.org/officeDocument/2006/relationships/image" Target="../media/image20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6.bin"/><Relationship Id="rId3" Type="http://schemas.openxmlformats.org/officeDocument/2006/relationships/image" Target="../media/image78.png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135.bin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34.bin"/><Relationship Id="rId9" Type="http://schemas.openxmlformats.org/officeDocument/2006/relationships/image" Target="../media/image81.em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9.bin"/><Relationship Id="rId13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0.emf"/><Relationship Id="rId12" Type="http://schemas.openxmlformats.org/officeDocument/2006/relationships/image" Target="../media/image83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138.bin"/><Relationship Id="rId11" Type="http://schemas.openxmlformats.org/officeDocument/2006/relationships/image" Target="../media/image82.emf"/><Relationship Id="rId5" Type="http://schemas.openxmlformats.org/officeDocument/2006/relationships/image" Target="../media/image79.emf"/><Relationship Id="rId10" Type="http://schemas.openxmlformats.org/officeDocument/2006/relationships/oleObject" Target="../embeddings/oleObject140.bin"/><Relationship Id="rId4" Type="http://schemas.openxmlformats.org/officeDocument/2006/relationships/oleObject" Target="../embeddings/oleObject137.bin"/><Relationship Id="rId9" Type="http://schemas.openxmlformats.org/officeDocument/2006/relationships/image" Target="../media/image81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and extraction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670" y="1152150"/>
            <a:ext cx="8382000" cy="516086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dirty="0">
                <a:latin typeface="Arial"/>
                <a:cs typeface="Arial"/>
              </a:rPr>
              <a:t>Introductory slides: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sz="1600" dirty="0">
                <a:latin typeface="Arial"/>
                <a:cs typeface="Arial"/>
              </a:rPr>
              <a:t>Kickers, septa and </a:t>
            </a:r>
            <a:r>
              <a:rPr lang="en-US" altLang="en-US" sz="1600" dirty="0" err="1">
                <a:latin typeface="Arial"/>
                <a:cs typeface="Arial"/>
              </a:rPr>
              <a:t>normalised</a:t>
            </a:r>
            <a:r>
              <a:rPr lang="en-US" altLang="en-US" sz="1600" dirty="0">
                <a:latin typeface="Arial"/>
                <a:cs typeface="Arial"/>
              </a:rPr>
              <a:t> phase-space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dirty="0">
                <a:latin typeface="Arial"/>
                <a:cs typeface="Arial"/>
              </a:rPr>
              <a:t>Injection methods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sz="1600" dirty="0">
                <a:latin typeface="Arial"/>
                <a:cs typeface="Arial"/>
              </a:rPr>
              <a:t>Single-turn hadron injection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sz="1600" dirty="0">
                <a:latin typeface="Arial"/>
                <a:cs typeface="Arial"/>
              </a:rPr>
              <a:t>Injection errors, </a:t>
            </a:r>
            <a:r>
              <a:rPr lang="en-US" altLang="en-US" sz="1600" dirty="0" err="1">
                <a:latin typeface="Arial"/>
                <a:cs typeface="Arial"/>
              </a:rPr>
              <a:t>filamentation</a:t>
            </a:r>
            <a:r>
              <a:rPr lang="en-US" altLang="en-US" sz="1600" dirty="0">
                <a:latin typeface="Arial"/>
                <a:cs typeface="Arial"/>
              </a:rPr>
              <a:t> and blow-up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sz="1600" dirty="0">
                <a:latin typeface="Arial"/>
                <a:cs typeface="Arial"/>
              </a:rPr>
              <a:t>Multi-turn hadron injection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sz="1600" dirty="0">
                <a:latin typeface="Arial"/>
                <a:cs typeface="Arial"/>
              </a:rPr>
              <a:t>Charge-exchange H- injection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sz="1600" dirty="0">
                <a:latin typeface="Arial"/>
                <a:cs typeface="Arial"/>
              </a:rPr>
              <a:t>Lepton injection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dirty="0">
                <a:latin typeface="Arial"/>
                <a:cs typeface="Arial"/>
              </a:rPr>
              <a:t>Extraction methods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sz="1600" dirty="0">
                <a:latin typeface="Arial"/>
                <a:cs typeface="Arial"/>
              </a:rPr>
              <a:t>Single-turn (fast) extraction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sz="1600" dirty="0">
                <a:latin typeface="Arial"/>
                <a:cs typeface="Arial"/>
              </a:rPr>
              <a:t>Non-resonant and resonant multi-turn (fast) extraction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US" sz="1600" dirty="0">
                <a:latin typeface="Arial"/>
                <a:cs typeface="Arial"/>
              </a:rPr>
              <a:t>Resonant multi-turn (slow) extraction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800"/>
              </a:spcBef>
              <a:buNone/>
            </a:pP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5857640"/>
            <a:ext cx="9144000" cy="8348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Arial"/>
                <a:cs typeface="Arial"/>
              </a:rPr>
              <a:t>Verena </a:t>
            </a:r>
            <a:r>
              <a:rPr lang="en-US" altLang="en-US" dirty="0" err="1">
                <a:latin typeface="Arial"/>
                <a:cs typeface="Arial"/>
              </a:rPr>
              <a:t>Kain</a:t>
            </a:r>
            <a:r>
              <a:rPr lang="en-US" altLang="en-US" dirty="0">
                <a:latin typeface="Arial"/>
                <a:cs typeface="Arial"/>
              </a:rPr>
              <a:t>, CERN (BE-OP-SPS)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en-US" dirty="0">
                <a:latin typeface="Arial"/>
                <a:cs typeface="Arial"/>
              </a:rPr>
              <a:t>based on lectures by B. Goddard and M. Fraser</a:t>
            </a:r>
          </a:p>
        </p:txBody>
      </p:sp>
    </p:spTree>
    <p:extLst>
      <p:ext uri="{BB962C8B-B14F-4D97-AF65-F5344CB8AC3E}">
        <p14:creationId xmlns:p14="http://schemas.microsoft.com/office/powerpoint/2010/main" val="3123104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Single-turn injection</a:t>
            </a: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5483225" y="1531938"/>
            <a:ext cx="76200" cy="4572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Oval 17"/>
          <p:cNvSpPr>
            <a:spLocks noChangeArrowheads="1"/>
          </p:cNvSpPr>
          <p:nvPr/>
        </p:nvSpPr>
        <p:spPr bwMode="auto">
          <a:xfrm>
            <a:off x="5634038" y="35052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082" name="Group 4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3089" name="Oval 5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90" name="Line 6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1" name="Line 7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83" name="Rectangle 20"/>
          <p:cNvSpPr>
            <a:spLocks noChangeArrowheads="1"/>
          </p:cNvSpPr>
          <p:nvPr/>
        </p:nvSpPr>
        <p:spPr bwMode="auto">
          <a:xfrm>
            <a:off x="6772275" y="1531938"/>
            <a:ext cx="530225" cy="4572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Text Box 37"/>
          <p:cNvSpPr txBox="1">
            <a:spLocks noChangeArrowheads="1"/>
          </p:cNvSpPr>
          <p:nvPr/>
        </p:nvSpPr>
        <p:spPr bwMode="auto">
          <a:xfrm>
            <a:off x="1571557" y="773113"/>
            <a:ext cx="5740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Normalised</a:t>
            </a:r>
            <a:r>
              <a:rPr lang="en-US" altLang="en-US" dirty="0">
                <a:latin typeface="Arial"/>
                <a:cs typeface="Arial"/>
              </a:rPr>
              <a:t> phase space at </a:t>
            </a:r>
            <a:r>
              <a:rPr lang="en-US" altLang="en-US" dirty="0" err="1">
                <a:latin typeface="Arial"/>
                <a:cs typeface="Arial"/>
              </a:rPr>
              <a:t>centre</a:t>
            </a:r>
            <a:r>
              <a:rPr lang="en-US" altLang="en-US" dirty="0">
                <a:latin typeface="Arial"/>
                <a:cs typeface="Arial"/>
              </a:rPr>
              <a:t> of </a:t>
            </a:r>
            <a:r>
              <a:rPr lang="en-US" altLang="en-US" dirty="0" err="1">
                <a:latin typeface="Arial"/>
                <a:cs typeface="Arial"/>
              </a:rPr>
              <a:t>idealised</a:t>
            </a:r>
            <a:r>
              <a:rPr lang="en-US" altLang="en-US" dirty="0">
                <a:latin typeface="Arial"/>
                <a:cs typeface="Arial"/>
              </a:rPr>
              <a:t> septum</a:t>
            </a:r>
          </a:p>
        </p:txBody>
      </p:sp>
      <p:graphicFrame>
        <p:nvGraphicFramePr>
          <p:cNvPr id="3074" name="Object 4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03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Line 4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8" name="Line 4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075" name="Object 4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04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79858166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Resonant extraction </a:t>
            </a:r>
            <a:r>
              <a:rPr lang="en-US" altLang="en-US" dirty="0" err="1">
                <a:latin typeface="Arial"/>
                <a:cs typeface="Arial"/>
              </a:rPr>
              <a:t>separatrices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56326" name="Text Box 3"/>
          <p:cNvSpPr txBox="1">
            <a:spLocks noChangeArrowheads="1"/>
          </p:cNvSpPr>
          <p:nvPr/>
        </p:nvSpPr>
        <p:spPr bwMode="auto">
          <a:xfrm>
            <a:off x="456985" y="5690474"/>
            <a:ext cx="8169639" cy="923330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Amplitude growth for 2</a:t>
            </a:r>
            <a:r>
              <a:rPr lang="en-US" altLang="en-US" baseline="30000" dirty="0">
                <a:latin typeface="Arial"/>
                <a:cs typeface="Arial"/>
              </a:rPr>
              <a:t>nd</a:t>
            </a:r>
            <a:r>
              <a:rPr lang="en-US" altLang="en-US" dirty="0">
                <a:latin typeface="Arial"/>
                <a:cs typeface="Arial"/>
              </a:rPr>
              <a:t> order resonance much faster than 3</a:t>
            </a:r>
            <a:r>
              <a:rPr lang="en-US" altLang="en-US" baseline="30000" dirty="0">
                <a:latin typeface="Arial"/>
                <a:cs typeface="Arial"/>
              </a:rPr>
              <a:t>rd </a:t>
            </a:r>
            <a:r>
              <a:rPr lang="en-US" altLang="en-US" dirty="0">
                <a:latin typeface="Arial"/>
                <a:cs typeface="Arial"/>
              </a:rPr>
              <a:t>– shorter spills (≈milliseconds vs. seconds)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Used where intense pulses are required on target – e.g. neutrino production</a:t>
            </a:r>
          </a:p>
        </p:txBody>
      </p:sp>
      <p:sp>
        <p:nvSpPr>
          <p:cNvPr id="56327" name="Rectangle 4"/>
          <p:cNvSpPr>
            <a:spLocks noChangeArrowheads="1"/>
          </p:cNvSpPr>
          <p:nvPr/>
        </p:nvSpPr>
        <p:spPr bwMode="auto">
          <a:xfrm>
            <a:off x="838200" y="887521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63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276040"/>
              </p:ext>
            </p:extLst>
          </p:nvPr>
        </p:nvGraphicFramePr>
        <p:xfrm>
          <a:off x="1839913" y="5287696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15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287696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8" name="Line 6"/>
          <p:cNvSpPr>
            <a:spLocks noChangeShapeType="1"/>
          </p:cNvSpPr>
          <p:nvPr/>
        </p:nvSpPr>
        <p:spPr bwMode="auto">
          <a:xfrm>
            <a:off x="1231900" y="5211496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29" name="Line 7"/>
          <p:cNvSpPr>
            <a:spLocks noChangeShapeType="1"/>
          </p:cNvSpPr>
          <p:nvPr/>
        </p:nvSpPr>
        <p:spPr bwMode="auto">
          <a:xfrm flipV="1">
            <a:off x="1231900" y="4528871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63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646801"/>
              </p:ext>
            </p:extLst>
          </p:nvPr>
        </p:nvGraphicFramePr>
        <p:xfrm>
          <a:off x="928688" y="4452671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16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52671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1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598132"/>
              </p:ext>
            </p:extLst>
          </p:nvPr>
        </p:nvGraphicFramePr>
        <p:xfrm>
          <a:off x="1081088" y="1039546"/>
          <a:ext cx="7134225" cy="340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17" name="Bitmap Image" r:id="rId7" imgW="11946017" imgH="5695238" progId="Paint.Picture">
                  <p:embed/>
                </p:oleObj>
              </mc:Choice>
              <mc:Fallback>
                <p:oleObj name="Bitmap Image" r:id="rId7" imgW="11946017" imgH="5695238" progId="Paint.Picture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088" y="1039546"/>
                        <a:ext cx="7134225" cy="340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30" name="Text Box 15"/>
          <p:cNvSpPr txBox="1">
            <a:spLocks noChangeArrowheads="1"/>
          </p:cNvSpPr>
          <p:nvPr/>
        </p:nvSpPr>
        <p:spPr bwMode="auto">
          <a:xfrm>
            <a:off x="1384300" y="4376471"/>
            <a:ext cx="2738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/>
              <a:t>3</a:t>
            </a:r>
            <a:r>
              <a:rPr lang="en-US" altLang="en-US" sz="1600" baseline="30000" dirty="0"/>
              <a:t>rd</a:t>
            </a:r>
            <a:r>
              <a:rPr lang="en-US" altLang="en-US" sz="1600" dirty="0"/>
              <a:t> order resonant extraction</a:t>
            </a:r>
          </a:p>
        </p:txBody>
      </p:sp>
      <p:sp>
        <p:nvSpPr>
          <p:cNvPr id="56331" name="Text Box 16"/>
          <p:cNvSpPr txBox="1">
            <a:spLocks noChangeArrowheads="1"/>
          </p:cNvSpPr>
          <p:nvPr/>
        </p:nvSpPr>
        <p:spPr bwMode="auto">
          <a:xfrm>
            <a:off x="5178425" y="4376471"/>
            <a:ext cx="2770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2</a:t>
            </a:r>
            <a:r>
              <a:rPr lang="en-US" altLang="en-US" sz="1600" baseline="30000"/>
              <a:t>nd</a:t>
            </a:r>
            <a:r>
              <a:rPr lang="en-US" altLang="en-US" sz="1600"/>
              <a:t> order resonant extraction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2378A-4191-F64C-B07F-60E65749A911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Extraction - summary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879" y="1076325"/>
            <a:ext cx="842434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Several different techniques: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Single-turn fast extraction:</a:t>
            </a:r>
          </a:p>
          <a:p>
            <a:pPr lvl="2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for transfer between machines in accelerator chain, beam abort, etc.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Non-resonant (fast) multi-turn extraction</a:t>
            </a:r>
          </a:p>
          <a:p>
            <a:pPr lvl="2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slice beam into equal parts for transfer between machine over a few turns.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Resonant low-loss (fast) multi-turn extraction</a:t>
            </a:r>
          </a:p>
          <a:p>
            <a:pPr lvl="2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create stable islands in phase space: slice off over a few turns.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Resonant (slow) multi-turn extraction</a:t>
            </a:r>
          </a:p>
          <a:p>
            <a:pPr lvl="2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create stable area in phase space  slowly drive particles into resonance  long spill over many thousand turns.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9780" y="5478165"/>
            <a:ext cx="6788204" cy="683055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3600" b="1" dirty="0">
                <a:solidFill>
                  <a:prstClr val="black"/>
                </a:solidFill>
                <a:latin typeface="Arial"/>
                <a:cs typeface="Arial"/>
              </a:rPr>
              <a:t>Thank you for your attention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E6A35D-AF5F-074B-8B61-0AACCCBC9192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uiExpand="1" build="p"/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Further reading and references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879" y="1076325"/>
            <a:ext cx="4553701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Lot’s of resources presented at the recent CAS </a:t>
            </a:r>
            <a:r>
              <a:rPr lang="en-US" altLang="en-US" dirty="0" err="1">
                <a:latin typeface="Arial"/>
                <a:cs typeface="Arial"/>
              </a:rPr>
              <a:t>Specialised</a:t>
            </a:r>
            <a:r>
              <a:rPr lang="en-US" altLang="en-US" dirty="0">
                <a:latin typeface="Arial"/>
                <a:cs typeface="Arial"/>
              </a:rPr>
              <a:t> School: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Beam Injection, Extraction and Transfer, 10-19 March 2017, </a:t>
            </a:r>
            <a:r>
              <a:rPr lang="en-US" altLang="en-US" dirty="0" err="1">
                <a:latin typeface="Arial"/>
                <a:cs typeface="Arial"/>
              </a:rPr>
              <a:t>Erice</a:t>
            </a:r>
            <a:r>
              <a:rPr lang="en-US" altLang="en-US" dirty="0">
                <a:latin typeface="Arial"/>
                <a:cs typeface="Arial"/>
              </a:rPr>
              <a:t>, Italy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hlinkClick r:id="rId2"/>
              </a:rPr>
              <a:t>https://cas.web.cern.ch/schools/erice-2017</a:t>
            </a:r>
            <a:endParaRPr lang="en-US" altLang="en-US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14" y="864364"/>
            <a:ext cx="3991013" cy="5643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AE0E69-5C2E-864F-8A47-B5465AFD7BAB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591572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Single-turn injection</a:t>
            </a: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4192588" y="4946650"/>
            <a:ext cx="604837" cy="60801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5634038" y="3505200"/>
            <a:ext cx="603250" cy="606425"/>
          </a:xfrm>
          <a:prstGeom prst="ellipse">
            <a:avLst/>
          </a:prstGeom>
          <a:solidFill>
            <a:srgbClr val="E3F2F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104" name="Group 9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4109" name="Oval 10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0" name="Line 11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11" name="Line 12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05" name="Freeform 13"/>
          <p:cNvSpPr>
            <a:spLocks/>
          </p:cNvSpPr>
          <p:nvPr/>
        </p:nvSpPr>
        <p:spPr bwMode="auto">
          <a:xfrm>
            <a:off x="4562475" y="3808413"/>
            <a:ext cx="1376363" cy="1420812"/>
          </a:xfrm>
          <a:custGeom>
            <a:avLst/>
            <a:gdLst>
              <a:gd name="T0" fmla="*/ 2147483647 w 867"/>
              <a:gd name="T1" fmla="*/ 0 h 895"/>
              <a:gd name="T2" fmla="*/ 2101811278 w 867"/>
              <a:gd name="T3" fmla="*/ 441026473 h 895"/>
              <a:gd name="T4" fmla="*/ 1905239074 w 867"/>
              <a:gd name="T5" fmla="*/ 909775441 h 895"/>
              <a:gd name="T6" fmla="*/ 1557457087 w 867"/>
              <a:gd name="T7" fmla="*/ 1423886995 h 895"/>
              <a:gd name="T8" fmla="*/ 1164312679 w 867"/>
              <a:gd name="T9" fmla="*/ 1786789665 h 895"/>
              <a:gd name="T10" fmla="*/ 559474932 w 867"/>
              <a:gd name="T11" fmla="*/ 2119450082 h 895"/>
              <a:gd name="T12" fmla="*/ 0 w 867"/>
              <a:gd name="T13" fmla="*/ 2147483647 h 8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7"/>
              <a:gd name="T22" fmla="*/ 0 h 895"/>
              <a:gd name="T23" fmla="*/ 867 w 867"/>
              <a:gd name="T24" fmla="*/ 895 h 8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7" h="895">
                <a:moveTo>
                  <a:pt x="867" y="0"/>
                </a:moveTo>
                <a:cubicBezTo>
                  <a:pt x="862" y="29"/>
                  <a:pt x="852" y="115"/>
                  <a:pt x="834" y="175"/>
                </a:cubicBezTo>
                <a:cubicBezTo>
                  <a:pt x="816" y="235"/>
                  <a:pt x="792" y="296"/>
                  <a:pt x="756" y="361"/>
                </a:cubicBezTo>
                <a:cubicBezTo>
                  <a:pt x="720" y="426"/>
                  <a:pt x="667" y="507"/>
                  <a:pt x="618" y="565"/>
                </a:cubicBezTo>
                <a:cubicBezTo>
                  <a:pt x="569" y="623"/>
                  <a:pt x="528" y="663"/>
                  <a:pt x="462" y="709"/>
                </a:cubicBezTo>
                <a:cubicBezTo>
                  <a:pt x="396" y="755"/>
                  <a:pt x="299" y="810"/>
                  <a:pt x="222" y="841"/>
                </a:cubicBezTo>
                <a:cubicBezTo>
                  <a:pt x="145" y="872"/>
                  <a:pt x="46" y="884"/>
                  <a:pt x="0" y="895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6" name="Text Box 18"/>
          <p:cNvSpPr txBox="1">
            <a:spLocks noChangeArrowheads="1"/>
          </p:cNvSpPr>
          <p:nvPr/>
        </p:nvSpPr>
        <p:spPr bwMode="auto">
          <a:xfrm>
            <a:off x="805004" y="1076255"/>
            <a:ext cx="391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μ/2 phase advance to kicker location</a:t>
            </a:r>
            <a:endParaRPr lang="en-US" altLang="en-US" dirty="0">
              <a:latin typeface="Arial"/>
              <a:cs typeface="Arial"/>
              <a:sym typeface="Symbol" pitchFamily="18" charset="2"/>
            </a:endParaRPr>
          </a:p>
        </p:txBody>
      </p:sp>
      <p:graphicFrame>
        <p:nvGraphicFramePr>
          <p:cNvPr id="4098" name="Object 19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5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Line 20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8" name="Line 21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099" name="Object 22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Oval 19"/>
          <p:cNvSpPr>
            <a:spLocks noChangeArrowheads="1"/>
          </p:cNvSpPr>
          <p:nvPr/>
        </p:nvSpPr>
        <p:spPr bwMode="auto">
          <a:xfrm>
            <a:off x="4192588" y="4946650"/>
            <a:ext cx="603250" cy="606425"/>
          </a:xfrm>
          <a:prstGeom prst="ellipse">
            <a:avLst/>
          </a:prstGeom>
          <a:solidFill>
            <a:srgbClr val="E3F2F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Single-turn injection</a:t>
            </a:r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7" name="Oval 5"/>
          <p:cNvSpPr>
            <a:spLocks noChangeArrowheads="1"/>
          </p:cNvSpPr>
          <p:nvPr/>
        </p:nvSpPr>
        <p:spPr bwMode="auto">
          <a:xfrm>
            <a:off x="4192588" y="35052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128" name="Group 6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5135" name="Oval 7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6" name="Line 8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37" name="Line 9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29" name="Line 11"/>
          <p:cNvSpPr>
            <a:spLocks noChangeShapeType="1"/>
          </p:cNvSpPr>
          <p:nvPr/>
        </p:nvSpPr>
        <p:spPr bwMode="auto">
          <a:xfrm flipV="1">
            <a:off x="4495800" y="380841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0" name="Text Box 16"/>
          <p:cNvSpPr txBox="1">
            <a:spLocks noChangeArrowheads="1"/>
          </p:cNvSpPr>
          <p:nvPr/>
        </p:nvSpPr>
        <p:spPr bwMode="auto">
          <a:xfrm>
            <a:off x="777250" y="1152525"/>
            <a:ext cx="4906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Kicker deflection places beam on central orbit:</a:t>
            </a:r>
          </a:p>
        </p:txBody>
      </p:sp>
      <p:graphicFrame>
        <p:nvGraphicFramePr>
          <p:cNvPr id="5122" name="Object 2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Line 2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3" name="Line 2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123" name="Object 2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4" name="Text Box 24"/>
          <p:cNvSpPr txBox="1">
            <a:spLocks noChangeArrowheads="1"/>
          </p:cNvSpPr>
          <p:nvPr/>
        </p:nvSpPr>
        <p:spPr bwMode="auto">
          <a:xfrm>
            <a:off x="1648651" y="773113"/>
            <a:ext cx="5586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Normalised</a:t>
            </a:r>
            <a:r>
              <a:rPr lang="en-US" altLang="en-US" dirty="0">
                <a:latin typeface="Arial"/>
                <a:cs typeface="Arial"/>
              </a:rPr>
              <a:t> phase space at </a:t>
            </a:r>
            <a:r>
              <a:rPr lang="en-US" altLang="en-US" dirty="0" err="1">
                <a:latin typeface="Arial"/>
                <a:cs typeface="Arial"/>
              </a:rPr>
              <a:t>centre</a:t>
            </a:r>
            <a:r>
              <a:rPr lang="en-US" altLang="en-US" dirty="0">
                <a:latin typeface="Arial"/>
                <a:cs typeface="Arial"/>
              </a:rPr>
              <a:t> of </a:t>
            </a:r>
            <a:r>
              <a:rPr lang="en-US" altLang="en-US" dirty="0" err="1">
                <a:latin typeface="Arial"/>
                <a:cs typeface="Arial"/>
              </a:rPr>
              <a:t>idealised</a:t>
            </a:r>
            <a:r>
              <a:rPr lang="en-US" altLang="en-US" dirty="0">
                <a:latin typeface="Arial"/>
                <a:cs typeface="Arial"/>
              </a:rPr>
              <a:t> kicker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736978" y="4415635"/>
            <a:ext cx="710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ym typeface="Symbol" pitchFamily="18" charset="2"/>
              </a:rPr>
              <a:t></a:t>
            </a:r>
            <a:r>
              <a:rPr lang="en-US" altLang="en-US" baseline="-25000" dirty="0">
                <a:sym typeface="Symbol" pitchFamily="18" charset="2"/>
              </a:rPr>
              <a:t>kicker</a:t>
            </a:r>
            <a:endParaRPr lang="en-US" altLang="en-US" dirty="0">
              <a:sym typeface="Symbol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Oval 26"/>
          <p:cNvSpPr>
            <a:spLocks noChangeArrowheads="1"/>
          </p:cNvSpPr>
          <p:nvPr/>
        </p:nvSpPr>
        <p:spPr bwMode="auto">
          <a:xfrm>
            <a:off x="4192588" y="4946650"/>
            <a:ext cx="603250" cy="606425"/>
          </a:xfrm>
          <a:prstGeom prst="ellipse">
            <a:avLst/>
          </a:prstGeom>
          <a:solidFill>
            <a:srgbClr val="E3F2F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oscillations</a:t>
            </a:r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1" name="Oval 5"/>
          <p:cNvSpPr>
            <a:spLocks noChangeArrowheads="1"/>
          </p:cNvSpPr>
          <p:nvPr/>
        </p:nvSpPr>
        <p:spPr bwMode="auto">
          <a:xfrm>
            <a:off x="4192588" y="3732213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152" name="Group 6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6159" name="Oval 7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60" name="Line 8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1" name="Line 9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3" name="Line 10"/>
          <p:cNvSpPr>
            <a:spLocks noChangeShapeType="1"/>
          </p:cNvSpPr>
          <p:nvPr/>
        </p:nvSpPr>
        <p:spPr bwMode="auto">
          <a:xfrm flipV="1">
            <a:off x="4495800" y="4035425"/>
            <a:ext cx="0" cy="1214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5" name="Oval 16"/>
          <p:cNvSpPr>
            <a:spLocks noChangeArrowheads="1"/>
          </p:cNvSpPr>
          <p:nvPr/>
        </p:nvSpPr>
        <p:spPr bwMode="auto">
          <a:xfrm>
            <a:off x="3965575" y="3278188"/>
            <a:ext cx="1062038" cy="1062037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6146" name="Object 27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9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Line 28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8" name="Line 29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6147" name="Object 30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0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563854" y="4415635"/>
            <a:ext cx="105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ym typeface="Symbol" pitchFamily="18" charset="2"/>
              </a:rPr>
              <a:t></a:t>
            </a:r>
            <a:r>
              <a:rPr lang="en-US" altLang="en-US" baseline="-25000" dirty="0">
                <a:sym typeface="Symbol" pitchFamily="18" charset="2"/>
              </a:rPr>
              <a:t>kicker</a:t>
            </a:r>
            <a:r>
              <a:rPr lang="en-US" altLang="en-US" dirty="0">
                <a:sym typeface="Symbol" pitchFamily="18" charset="2"/>
              </a:rPr>
              <a:t> - </a:t>
            </a:r>
            <a:r>
              <a:rPr lang="en-US" altLang="en-US" dirty="0" err="1">
                <a:sym typeface="Symbol" pitchFamily="18" charset="2"/>
              </a:rPr>
              <a:t>Δ</a:t>
            </a:r>
            <a:endParaRPr lang="en-US" altLang="en-US" dirty="0">
              <a:sym typeface="Symbol" pitchFamily="18" charset="2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77250" y="848570"/>
            <a:ext cx="69976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For imperfect injection the beam oscillates around the central orbit,</a:t>
            </a:r>
          </a:p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e.g. kick error, </a:t>
            </a:r>
            <a:r>
              <a:rPr lang="en-US" altLang="en-US" dirty="0" err="1">
                <a:latin typeface="Arial"/>
                <a:cs typeface="Arial"/>
                <a:sym typeface="Symbol" pitchFamily="18" charset="2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Oval 18"/>
          <p:cNvSpPr>
            <a:spLocks noChangeArrowheads="1"/>
          </p:cNvSpPr>
          <p:nvPr/>
        </p:nvSpPr>
        <p:spPr bwMode="auto">
          <a:xfrm>
            <a:off x="3965575" y="35814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oscillations</a:t>
            </a:r>
          </a:p>
        </p:txBody>
      </p:sp>
      <p:sp>
        <p:nvSpPr>
          <p:cNvPr id="7174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5" name="Oval 5"/>
          <p:cNvSpPr>
            <a:spLocks noChangeArrowheads="1"/>
          </p:cNvSpPr>
          <p:nvPr/>
        </p:nvSpPr>
        <p:spPr bwMode="auto">
          <a:xfrm>
            <a:off x="4192588" y="3732213"/>
            <a:ext cx="603250" cy="606425"/>
          </a:xfrm>
          <a:prstGeom prst="ellipse">
            <a:avLst/>
          </a:prstGeom>
          <a:noFill/>
          <a:ln w="19050">
            <a:solidFill>
              <a:srgbClr val="E3F2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176" name="Group 6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7181" name="Oval 7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2" name="Line 8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3" name="Line 9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78" name="Oval 16"/>
          <p:cNvSpPr>
            <a:spLocks noChangeArrowheads="1"/>
          </p:cNvSpPr>
          <p:nvPr/>
        </p:nvSpPr>
        <p:spPr bwMode="auto">
          <a:xfrm>
            <a:off x="3965575" y="3278188"/>
            <a:ext cx="1062038" cy="1062037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170" name="Object 19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9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Line 20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Line 21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7171" name="Object 22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0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853145" y="1531625"/>
            <a:ext cx="2125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sym typeface="Symbol" pitchFamily="18" charset="2"/>
              </a:rPr>
              <a:t>After 1 turn…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77250" y="848570"/>
            <a:ext cx="69976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For imperfect injection the beam oscillates around the central orbit,</a:t>
            </a:r>
          </a:p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e.g. kick error, </a:t>
            </a:r>
            <a:r>
              <a:rPr lang="en-US" altLang="en-US" dirty="0" err="1">
                <a:latin typeface="Arial"/>
                <a:cs typeface="Arial"/>
                <a:sym typeface="Symbol" pitchFamily="18" charset="2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Oval 2"/>
          <p:cNvSpPr>
            <a:spLocks noChangeArrowheads="1"/>
          </p:cNvSpPr>
          <p:nvPr/>
        </p:nvSpPr>
        <p:spPr bwMode="auto">
          <a:xfrm>
            <a:off x="4116388" y="32766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oscillations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Oval 6"/>
          <p:cNvSpPr>
            <a:spLocks noChangeArrowheads="1"/>
          </p:cNvSpPr>
          <p:nvPr/>
        </p:nvSpPr>
        <p:spPr bwMode="auto">
          <a:xfrm>
            <a:off x="4192588" y="3732213"/>
            <a:ext cx="603250" cy="606425"/>
          </a:xfrm>
          <a:prstGeom prst="ellipse">
            <a:avLst/>
          </a:prstGeom>
          <a:noFill/>
          <a:ln w="19050">
            <a:solidFill>
              <a:srgbClr val="E3F2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200" name="Group 7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8205" name="Oval 8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6" name="Line 9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7" name="Line 10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2" name="Oval 17"/>
          <p:cNvSpPr>
            <a:spLocks noChangeArrowheads="1"/>
          </p:cNvSpPr>
          <p:nvPr/>
        </p:nvSpPr>
        <p:spPr bwMode="auto">
          <a:xfrm>
            <a:off x="3965575" y="3278188"/>
            <a:ext cx="1062038" cy="1062037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194" name="Object 19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3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Line 20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4" name="Line 21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8195" name="Object 22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4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853145" y="1531625"/>
            <a:ext cx="2125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sym typeface="Symbol" pitchFamily="18" charset="2"/>
              </a:rPr>
              <a:t>After 2 turns…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77250" y="848570"/>
            <a:ext cx="69976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For imperfect injection the beam oscillates around the central orbit,</a:t>
            </a:r>
          </a:p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e.g. kick error, </a:t>
            </a:r>
            <a:r>
              <a:rPr lang="en-US" altLang="en-US" dirty="0" err="1">
                <a:latin typeface="Arial"/>
                <a:cs typeface="Arial"/>
                <a:sym typeface="Symbol" pitchFamily="18" charset="2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Oval 2"/>
          <p:cNvSpPr>
            <a:spLocks noChangeArrowheads="1"/>
          </p:cNvSpPr>
          <p:nvPr/>
        </p:nvSpPr>
        <p:spPr bwMode="auto">
          <a:xfrm>
            <a:off x="4419600" y="34290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oscillations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3" name="Oval 6"/>
          <p:cNvSpPr>
            <a:spLocks noChangeArrowheads="1"/>
          </p:cNvSpPr>
          <p:nvPr/>
        </p:nvSpPr>
        <p:spPr bwMode="auto">
          <a:xfrm>
            <a:off x="4192588" y="3732213"/>
            <a:ext cx="603250" cy="606425"/>
          </a:xfrm>
          <a:prstGeom prst="ellipse">
            <a:avLst/>
          </a:prstGeom>
          <a:noFill/>
          <a:ln w="19050">
            <a:solidFill>
              <a:srgbClr val="E3F2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224" name="Group 7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9229" name="Oval 8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Line 9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1" name="Line 10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6" name="Oval 17"/>
          <p:cNvSpPr>
            <a:spLocks noChangeArrowheads="1"/>
          </p:cNvSpPr>
          <p:nvPr/>
        </p:nvSpPr>
        <p:spPr bwMode="auto">
          <a:xfrm>
            <a:off x="3965575" y="3278188"/>
            <a:ext cx="1062038" cy="1062037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9218" name="Object 19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7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Line 20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8" name="Line 21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219" name="Object 22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8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853145" y="1531625"/>
            <a:ext cx="2125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sym typeface="Symbol" pitchFamily="18" charset="2"/>
              </a:rPr>
              <a:t>After 3 turns etc…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77250" y="848570"/>
            <a:ext cx="69976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For imperfect injection the beam oscillates around the central orbit,</a:t>
            </a:r>
          </a:p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e.g. kick error, </a:t>
            </a:r>
            <a:r>
              <a:rPr lang="en-US" altLang="en-US" dirty="0" err="1">
                <a:latin typeface="Arial"/>
                <a:cs typeface="Arial"/>
                <a:sym typeface="Symbol" pitchFamily="18" charset="2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oscillations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Betatron</a:t>
            </a:r>
            <a:r>
              <a:rPr lang="en-US" altLang="en-US" dirty="0">
                <a:latin typeface="Arial"/>
                <a:cs typeface="Arial"/>
              </a:rPr>
              <a:t> oscillations with respect to the Closed Orbit: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22125" r="9111" b="32234"/>
          <a:stretch>
            <a:fillRect/>
          </a:stretch>
        </p:blipFill>
        <p:spPr bwMode="auto">
          <a:xfrm>
            <a:off x="549275" y="2062163"/>
            <a:ext cx="8196263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777875" y="5705475"/>
            <a:ext cx="2049463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2901950" y="5705475"/>
            <a:ext cx="5540375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354138" y="5400675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FF"/>
                </a:solidFill>
              </a:rPr>
              <a:t>Transfer line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954588" y="5402263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FF"/>
                </a:solidFill>
              </a:rPr>
              <a:t>LHC (first turn)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531100" y="2593975"/>
            <a:ext cx="982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FF"/>
                </a:solidFill>
              </a:rPr>
              <a:t>Horizontal</a:t>
            </a:r>
          </a:p>
        </p:txBody>
      </p:sp>
      <p:sp>
        <p:nvSpPr>
          <p:cNvPr id="64522" name="Text Box 11"/>
          <p:cNvSpPr txBox="1">
            <a:spLocks noChangeArrowheads="1"/>
          </p:cNvSpPr>
          <p:nvPr/>
        </p:nvSpPr>
        <p:spPr bwMode="auto">
          <a:xfrm>
            <a:off x="7713663" y="4111625"/>
            <a:ext cx="776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FF"/>
                </a:solidFill>
              </a:rPr>
              <a:t>Vertical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8463" y="1228725"/>
            <a:ext cx="8499552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Non-linear effects (e.g. higher-order field components) introduce amplitude-dependent effects into particle motion</a:t>
            </a:r>
          </a:p>
          <a:p>
            <a:pPr eaLnBrk="1" hangingPunct="1"/>
            <a:r>
              <a:rPr lang="en-US" altLang="en-US" dirty="0">
                <a:latin typeface="Arial"/>
                <a:cs typeface="Arial"/>
              </a:rPr>
              <a:t>Over many turns, a phase-space oscillation is transformed into an </a:t>
            </a:r>
            <a:r>
              <a:rPr lang="en-US" altLang="en-US" dirty="0" err="1">
                <a:latin typeface="Arial"/>
                <a:cs typeface="Arial"/>
              </a:rPr>
              <a:t>emittance</a:t>
            </a:r>
            <a:r>
              <a:rPr lang="en-US" altLang="en-US" dirty="0">
                <a:latin typeface="Arial"/>
                <a:cs typeface="Arial"/>
              </a:rPr>
              <a:t> increase</a:t>
            </a:r>
          </a:p>
          <a:p>
            <a:pPr eaLnBrk="1" hangingPunct="1"/>
            <a:r>
              <a:rPr lang="en-US" altLang="en-US" dirty="0">
                <a:latin typeface="Arial"/>
                <a:cs typeface="Arial"/>
              </a:rPr>
              <a:t>So any residual transverse oscillation will lead to an </a:t>
            </a:r>
            <a:r>
              <a:rPr lang="en-US" altLang="en-US" dirty="0" err="1">
                <a:latin typeface="Arial"/>
                <a:cs typeface="Arial"/>
              </a:rPr>
              <a:t>emittance</a:t>
            </a:r>
            <a:r>
              <a:rPr lang="en-US" altLang="en-US" dirty="0">
                <a:latin typeface="Arial"/>
                <a:cs typeface="Arial"/>
              </a:rPr>
              <a:t> blow-up through </a:t>
            </a:r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Chromaticity coupled with a non-zero momentum spread at injection can also cause </a:t>
            </a:r>
            <a:r>
              <a:rPr lang="en-US" altLang="en-US" dirty="0" err="1">
                <a:latin typeface="Arial"/>
                <a:cs typeface="Arial"/>
              </a:rPr>
              <a:t>filmentation</a:t>
            </a:r>
            <a:r>
              <a:rPr lang="en-US" altLang="en-US" dirty="0">
                <a:latin typeface="Arial"/>
                <a:cs typeface="Arial"/>
              </a:rPr>
              <a:t>, often termed </a:t>
            </a:r>
            <a:r>
              <a:rPr lang="en-US" altLang="en-US" i="1" dirty="0">
                <a:latin typeface="Arial"/>
                <a:cs typeface="Arial"/>
              </a:rPr>
              <a:t>chromatic </a:t>
            </a:r>
            <a:r>
              <a:rPr lang="en-US" altLang="en-US" i="1" dirty="0" err="1">
                <a:latin typeface="Arial"/>
                <a:cs typeface="Arial"/>
              </a:rPr>
              <a:t>decoherence</a:t>
            </a:r>
            <a:endParaRPr lang="en-US" altLang="en-US" dirty="0">
              <a:latin typeface="Arial"/>
              <a:cs typeface="Arial"/>
            </a:endParaRP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“Transverse damper” systems are used to damp injection oscillations - bunch position measured by a pick-up, which is linked to a kicker</a:t>
            </a:r>
          </a:p>
          <a:p>
            <a:pPr eaLnBrk="1" hangingPunct="1"/>
            <a:endParaRPr lang="en-US" altLang="en-US" dirty="0">
              <a:latin typeface="Arial"/>
              <a:cs typeface="Arial"/>
            </a:endParaRPr>
          </a:p>
          <a:p>
            <a:pPr eaLnBrk="1" hangingPunct="1"/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60" descr="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42" name="Object 53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8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Line 54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7" name="Line 55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0243" name="Object 56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9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5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0090" y="1076255"/>
            <a:ext cx="3263486" cy="3111695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Arial"/>
                <a:cs typeface="Arial"/>
              </a:rPr>
              <a:t>An accelerator has limited dynamic range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Arial"/>
                <a:cs typeface="Arial"/>
              </a:rPr>
              <a:t>Chain of stages needed to reach high energy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Arial"/>
                <a:cs typeface="Arial"/>
              </a:rPr>
              <a:t>Periodic re-filling of storage rings, like LHC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Arial"/>
                <a:cs typeface="Arial"/>
              </a:rPr>
              <a:t>External facilities and experiments: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Arial"/>
                <a:cs typeface="Arial"/>
              </a:rPr>
              <a:t>e.g. ISOLDE, HIRADMAT, AWAKE…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0"/>
          <a:stretch/>
        </p:blipFill>
        <p:spPr bwMode="auto">
          <a:xfrm>
            <a:off x="2902310" y="1414547"/>
            <a:ext cx="6866892" cy="376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11"/>
          <p:cNvSpPr>
            <a:spLocks noChangeArrowheads="1"/>
          </p:cNvSpPr>
          <p:nvPr/>
        </p:nvSpPr>
        <p:spPr bwMode="auto">
          <a:xfrm>
            <a:off x="3586163" y="849313"/>
            <a:ext cx="5387975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4"/>
          <a:stretch/>
        </p:blipFill>
        <p:spPr bwMode="auto">
          <a:xfrm>
            <a:off x="94195" y="5288788"/>
            <a:ext cx="9183295" cy="117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3"/>
          <p:cNvSpPr txBox="1">
            <a:spLocks noChangeArrowheads="1"/>
          </p:cNvSpPr>
          <p:nvPr/>
        </p:nvSpPr>
        <p:spPr bwMode="auto">
          <a:xfrm>
            <a:off x="245985" y="4036160"/>
            <a:ext cx="3491170" cy="646331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Arial"/>
                <a:cs typeface="Arial"/>
              </a:rPr>
              <a:t>Beam transfer (into, out of, and between machines) is necessary.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and extraction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651157" y="924465"/>
            <a:ext cx="303253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CERN Accelerator Complex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1824" y="6598702"/>
            <a:ext cx="9165823" cy="259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3535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2" grpId="0" build="p"/>
      <p:bldP spid="5940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1" descr="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1266" name="Object 14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2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Line 15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71" name="Line 16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1267" name="Object 17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3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4" descr="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2290" name="Object 17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6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Line 18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5" name="Line 19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2291" name="Object 20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7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1" descr="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314" name="Object 14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2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Line 15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9" name="Line 16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3315" name="Object 17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3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5091F-1977-E141-972D-24C7299AB988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19" descr="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4338" name="Object 14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76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Line 15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4" name="Line 16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4339" name="Object 17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77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D2ED0-DDA5-DA4B-9340-5644207C7995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8" descr="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5362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67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5363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9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20CB1D-960B-484F-A590-C54133E01A64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8" descr="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6386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2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1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6387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3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867EB-462A-AB44-BF2B-A2E96125ED78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18" descr="2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7410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6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5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7411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7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5985ED-0B4C-0D48-A6F7-6784AB15BE2F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18" descr="3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8434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0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9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8435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1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E6432-0E36-0649-BF72-F10CB92FFE61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7" descr="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9458" name="Object 4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4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Line 4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3" name="Line 4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9459" name="Object 4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5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1823" y="6598702"/>
            <a:ext cx="5354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CERN Accelerator School, Constanta, Romania, 2018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398463" y="100036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altLang="en-US" sz="2000" dirty="0">
                <a:latin typeface="Arial"/>
                <a:cs typeface="Arial"/>
              </a:rPr>
              <a:t>Residual transverse oscillations lead to an </a:t>
            </a:r>
            <a:r>
              <a:rPr lang="en-US" altLang="en-US" sz="2000" i="1" dirty="0">
                <a:latin typeface="Arial"/>
                <a:cs typeface="Arial"/>
              </a:rPr>
              <a:t>effective</a:t>
            </a:r>
            <a:r>
              <a:rPr lang="en-US" altLang="en-US" sz="2000" dirty="0">
                <a:latin typeface="Arial"/>
                <a:cs typeface="Arial"/>
              </a:rPr>
              <a:t> </a:t>
            </a:r>
            <a:r>
              <a:rPr lang="en-US" altLang="en-US" sz="2000" dirty="0" err="1">
                <a:latin typeface="Arial"/>
                <a:cs typeface="Arial"/>
              </a:rPr>
              <a:t>emittance</a:t>
            </a:r>
            <a:r>
              <a:rPr lang="en-US" altLang="en-US" sz="2000" dirty="0">
                <a:latin typeface="Arial"/>
                <a:cs typeface="Arial"/>
              </a:rPr>
              <a:t> blow-up through </a:t>
            </a:r>
            <a:r>
              <a:rPr lang="en-US" altLang="en-US" sz="2000" dirty="0" err="1">
                <a:latin typeface="Arial"/>
                <a:cs typeface="Arial"/>
              </a:rPr>
              <a:t>filamentation</a:t>
            </a:r>
            <a:r>
              <a:rPr lang="en-US" altLang="en-US" sz="2000" dirty="0">
                <a:latin typeface="Arial"/>
                <a:cs typeface="Arial"/>
              </a:rPr>
              <a:t>: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endParaRPr lang="en-US" altLang="en-US" sz="2000" dirty="0">
              <a:latin typeface="Arial"/>
              <a:cs typeface="Arial"/>
            </a:endParaRPr>
          </a:p>
        </p:txBody>
      </p:sp>
      <p:pic>
        <p:nvPicPr>
          <p:cNvPr id="6758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59409" r="51534" b="8351"/>
          <a:stretch>
            <a:fillRect/>
          </a:stretch>
        </p:blipFill>
        <p:spPr bwMode="auto">
          <a:xfrm>
            <a:off x="1308515" y="1986995"/>
            <a:ext cx="6788542" cy="409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Line 13"/>
          <p:cNvSpPr>
            <a:spLocks noChangeShapeType="1"/>
          </p:cNvSpPr>
          <p:nvPr/>
        </p:nvSpPr>
        <p:spPr bwMode="auto">
          <a:xfrm flipH="1">
            <a:off x="1080830" y="2670051"/>
            <a:ext cx="0" cy="18973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7590" name="Text Box 15"/>
          <p:cNvSpPr txBox="1">
            <a:spLocks noChangeArrowheads="1"/>
          </p:cNvSpPr>
          <p:nvPr/>
        </p:nvSpPr>
        <p:spPr bwMode="auto">
          <a:xfrm rot="-5400000">
            <a:off x="17143" y="3430158"/>
            <a:ext cx="1673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FF"/>
                </a:solidFill>
              </a:rPr>
              <a:t>Injection oscillation</a:t>
            </a: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6089900" y="6085325"/>
            <a:ext cx="2494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rgbClr val="FF0000"/>
                </a:solidFill>
              </a:rPr>
              <a:t>Reference closed orbit</a:t>
            </a:r>
          </a:p>
        </p:txBody>
      </p:sp>
      <p:sp>
        <p:nvSpPr>
          <p:cNvPr id="8" name="Line 38"/>
          <p:cNvSpPr>
            <a:spLocks noChangeShapeType="1"/>
          </p:cNvSpPr>
          <p:nvPr/>
        </p:nvSpPr>
        <p:spPr bwMode="auto">
          <a:xfrm flipH="1" flipV="1">
            <a:off x="6469373" y="3732578"/>
            <a:ext cx="834846" cy="242864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Filamentation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0A3E7-82EE-FE4B-AE37-0FA975AA5D65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7"/>
          <p:cNvSpPr>
            <a:spLocks noChangeArrowheads="1"/>
          </p:cNvSpPr>
          <p:nvPr/>
        </p:nvSpPr>
        <p:spPr bwMode="auto">
          <a:xfrm>
            <a:off x="5027613" y="1379405"/>
            <a:ext cx="3794125" cy="2201863"/>
          </a:xfrm>
          <a:prstGeom prst="rect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Kicker magnet</a:t>
            </a:r>
          </a:p>
        </p:txBody>
      </p:sp>
      <p:sp>
        <p:nvSpPr>
          <p:cNvPr id="60420" name="Text Box 11"/>
          <p:cNvSpPr txBox="1">
            <a:spLocks noChangeArrowheads="1"/>
          </p:cNvSpPr>
          <p:nvPr/>
        </p:nvSpPr>
        <p:spPr bwMode="auto">
          <a:xfrm>
            <a:off x="6122988" y="4113080"/>
            <a:ext cx="252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Times New Roman" pitchFamily="18" charset="0"/>
              </a:rPr>
              <a:t>I</a:t>
            </a:r>
          </a:p>
        </p:txBody>
      </p:sp>
      <p:sp>
        <p:nvSpPr>
          <p:cNvPr id="60421" name="Line 12"/>
          <p:cNvSpPr>
            <a:spLocks noChangeShapeType="1"/>
          </p:cNvSpPr>
          <p:nvPr/>
        </p:nvSpPr>
        <p:spPr bwMode="auto">
          <a:xfrm flipV="1">
            <a:off x="6318250" y="2897055"/>
            <a:ext cx="1441450" cy="1214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22" name="Line 13"/>
          <p:cNvSpPr>
            <a:spLocks noChangeShapeType="1"/>
          </p:cNvSpPr>
          <p:nvPr/>
        </p:nvSpPr>
        <p:spPr bwMode="auto">
          <a:xfrm flipH="1" flipV="1">
            <a:off x="6089650" y="2897055"/>
            <a:ext cx="152400" cy="1214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23" name="Rectangle 16"/>
          <p:cNvSpPr>
            <a:spLocks noChangeArrowheads="1"/>
          </p:cNvSpPr>
          <p:nvPr/>
        </p:nvSpPr>
        <p:spPr bwMode="auto">
          <a:xfrm>
            <a:off x="7759700" y="2138230"/>
            <a:ext cx="152400" cy="684213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4" name="Rectangle 18"/>
          <p:cNvSpPr>
            <a:spLocks noChangeArrowheads="1"/>
          </p:cNvSpPr>
          <p:nvPr/>
        </p:nvSpPr>
        <p:spPr bwMode="auto">
          <a:xfrm>
            <a:off x="6013450" y="2138230"/>
            <a:ext cx="1746250" cy="684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5" name="Rectangle 19"/>
          <p:cNvSpPr>
            <a:spLocks noChangeArrowheads="1"/>
          </p:cNvSpPr>
          <p:nvPr/>
        </p:nvSpPr>
        <p:spPr bwMode="auto">
          <a:xfrm>
            <a:off x="6013450" y="2138230"/>
            <a:ext cx="152400" cy="684213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6" name="Text Box 22"/>
          <p:cNvSpPr txBox="1">
            <a:spLocks noChangeArrowheads="1"/>
          </p:cNvSpPr>
          <p:nvPr/>
        </p:nvSpPr>
        <p:spPr bwMode="auto">
          <a:xfrm>
            <a:off x="5103813" y="1455605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Ferrite</a:t>
            </a:r>
          </a:p>
        </p:txBody>
      </p:sp>
      <p:sp>
        <p:nvSpPr>
          <p:cNvPr id="60427" name="Line 23"/>
          <p:cNvSpPr>
            <a:spLocks noChangeShapeType="1"/>
          </p:cNvSpPr>
          <p:nvPr/>
        </p:nvSpPr>
        <p:spPr bwMode="auto">
          <a:xfrm>
            <a:off x="6392863" y="2138230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28" name="Line 24"/>
          <p:cNvSpPr>
            <a:spLocks noChangeShapeType="1"/>
          </p:cNvSpPr>
          <p:nvPr/>
        </p:nvSpPr>
        <p:spPr bwMode="auto">
          <a:xfrm>
            <a:off x="6621463" y="2138230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29" name="Line 25"/>
          <p:cNvSpPr>
            <a:spLocks noChangeShapeType="1"/>
          </p:cNvSpPr>
          <p:nvPr/>
        </p:nvSpPr>
        <p:spPr bwMode="auto">
          <a:xfrm>
            <a:off x="6848475" y="2138230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30" name="Line 26"/>
          <p:cNvSpPr>
            <a:spLocks noChangeShapeType="1"/>
          </p:cNvSpPr>
          <p:nvPr/>
        </p:nvSpPr>
        <p:spPr bwMode="auto">
          <a:xfrm>
            <a:off x="7077075" y="2138230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31" name="Line 27"/>
          <p:cNvSpPr>
            <a:spLocks noChangeShapeType="1"/>
          </p:cNvSpPr>
          <p:nvPr/>
        </p:nvSpPr>
        <p:spPr bwMode="auto">
          <a:xfrm>
            <a:off x="7304088" y="2138230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32" name="Line 28"/>
          <p:cNvSpPr>
            <a:spLocks noChangeShapeType="1"/>
          </p:cNvSpPr>
          <p:nvPr/>
        </p:nvSpPr>
        <p:spPr bwMode="auto">
          <a:xfrm>
            <a:off x="7531100" y="2138230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33" name="Text Box 29"/>
          <p:cNvSpPr txBox="1">
            <a:spLocks noChangeArrowheads="1"/>
          </p:cNvSpPr>
          <p:nvPr/>
        </p:nvSpPr>
        <p:spPr bwMode="auto">
          <a:xfrm>
            <a:off x="6799686" y="2239192"/>
            <a:ext cx="336550" cy="3667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B</a:t>
            </a:r>
          </a:p>
        </p:txBody>
      </p:sp>
      <p:sp>
        <p:nvSpPr>
          <p:cNvPr id="60434" name="Line 30"/>
          <p:cNvSpPr>
            <a:spLocks noChangeShapeType="1"/>
          </p:cNvSpPr>
          <p:nvPr/>
        </p:nvSpPr>
        <p:spPr bwMode="auto">
          <a:xfrm>
            <a:off x="4419600" y="2138230"/>
            <a:ext cx="17462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35" name="Line 31"/>
          <p:cNvSpPr>
            <a:spLocks noChangeShapeType="1"/>
          </p:cNvSpPr>
          <p:nvPr/>
        </p:nvSpPr>
        <p:spPr bwMode="auto">
          <a:xfrm>
            <a:off x="4419600" y="2822443"/>
            <a:ext cx="18970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36" name="Text Box 32"/>
          <p:cNvSpPr txBox="1">
            <a:spLocks noChangeArrowheads="1"/>
          </p:cNvSpPr>
          <p:nvPr/>
        </p:nvSpPr>
        <p:spPr bwMode="auto">
          <a:xfrm>
            <a:off x="4583113" y="2290630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g</a:t>
            </a:r>
          </a:p>
        </p:txBody>
      </p:sp>
      <p:sp>
        <p:nvSpPr>
          <p:cNvPr id="60437" name="Text Box 33"/>
          <p:cNvSpPr txBox="1">
            <a:spLocks noChangeArrowheads="1"/>
          </p:cNvSpPr>
          <p:nvPr/>
        </p:nvSpPr>
        <p:spPr bwMode="auto">
          <a:xfrm>
            <a:off x="5406845" y="4643320"/>
            <a:ext cx="3268218" cy="1532727"/>
          </a:xfrm>
          <a:prstGeom prst="rect">
            <a:avLst/>
          </a:prstGeom>
          <a:noFill/>
          <a:ln w="25400"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>
                <a:latin typeface="Arial"/>
                <a:cs typeface="Arial"/>
              </a:rPr>
              <a:t>B = μ</a:t>
            </a:r>
            <a:r>
              <a:rPr lang="en-US" altLang="en-US" baseline="-25000" dirty="0">
                <a:latin typeface="Arial"/>
                <a:cs typeface="Arial"/>
              </a:rPr>
              <a:t>0</a:t>
            </a:r>
            <a:r>
              <a:rPr lang="en-US" altLang="en-US" dirty="0">
                <a:latin typeface="Arial"/>
                <a:cs typeface="Arial"/>
              </a:rPr>
              <a:t>I / g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>
                <a:latin typeface="Arial"/>
                <a:cs typeface="Arial"/>
              </a:rPr>
              <a:t>L [per unit length] = μ</a:t>
            </a:r>
            <a:r>
              <a:rPr lang="en-US" altLang="en-US" baseline="-25000" dirty="0">
                <a:latin typeface="Arial"/>
                <a:cs typeface="Arial"/>
              </a:rPr>
              <a:t>0</a:t>
            </a:r>
            <a:r>
              <a:rPr lang="en-US" altLang="en-US" dirty="0">
                <a:latin typeface="Arial"/>
                <a:cs typeface="Arial"/>
              </a:rPr>
              <a:t>w / g   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 err="1">
                <a:latin typeface="Arial"/>
                <a:cs typeface="Arial"/>
              </a:rPr>
              <a:t>dI</a:t>
            </a:r>
            <a:r>
              <a:rPr lang="en-US" altLang="en-US" dirty="0">
                <a:latin typeface="Arial"/>
                <a:cs typeface="Arial"/>
              </a:rPr>
              <a:t>/</a:t>
            </a:r>
            <a:r>
              <a:rPr lang="en-US" altLang="en-US" dirty="0" err="1">
                <a:latin typeface="Arial"/>
                <a:cs typeface="Arial"/>
              </a:rPr>
              <a:t>dt</a:t>
            </a:r>
            <a:r>
              <a:rPr lang="en-US" altLang="en-US" dirty="0">
                <a:latin typeface="Arial"/>
                <a:cs typeface="Arial"/>
              </a:rPr>
              <a:t> = V / L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>
                <a:latin typeface="Arial"/>
                <a:cs typeface="Arial"/>
              </a:rPr>
              <a:t>Typically 3 kA in 1 </a:t>
            </a:r>
            <a:r>
              <a:rPr lang="en-US" altLang="en-US" dirty="0" err="1">
                <a:latin typeface="Arial"/>
                <a:cs typeface="Arial"/>
              </a:rPr>
              <a:t>μs</a:t>
            </a:r>
            <a:r>
              <a:rPr lang="en-US" altLang="en-US" dirty="0">
                <a:latin typeface="Arial"/>
                <a:cs typeface="Arial"/>
              </a:rPr>
              <a:t> rise time</a:t>
            </a:r>
          </a:p>
        </p:txBody>
      </p:sp>
      <p:sp>
        <p:nvSpPr>
          <p:cNvPr id="60438" name="Line 34"/>
          <p:cNvSpPr>
            <a:spLocks noChangeShapeType="1"/>
          </p:cNvSpPr>
          <p:nvPr/>
        </p:nvSpPr>
        <p:spPr bwMode="auto">
          <a:xfrm>
            <a:off x="7759590" y="848570"/>
            <a:ext cx="110" cy="19722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39" name="Line 35"/>
          <p:cNvSpPr>
            <a:spLocks noChangeShapeType="1"/>
          </p:cNvSpPr>
          <p:nvPr/>
        </p:nvSpPr>
        <p:spPr bwMode="auto">
          <a:xfrm>
            <a:off x="6165795" y="848570"/>
            <a:ext cx="55" cy="19722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40" name="Text Box 36"/>
          <p:cNvSpPr txBox="1">
            <a:spLocks noChangeArrowheads="1"/>
          </p:cNvSpPr>
          <p:nvPr/>
        </p:nvSpPr>
        <p:spPr bwMode="auto">
          <a:xfrm>
            <a:off x="6832600" y="84918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w</a:t>
            </a:r>
          </a:p>
        </p:txBody>
      </p:sp>
      <p:sp>
        <p:nvSpPr>
          <p:cNvPr id="60442" name="Text Box 46"/>
          <p:cNvSpPr txBox="1">
            <a:spLocks noChangeArrowheads="1"/>
          </p:cNvSpPr>
          <p:nvPr/>
        </p:nvSpPr>
        <p:spPr bwMode="auto">
          <a:xfrm>
            <a:off x="473670" y="1000360"/>
            <a:ext cx="3639939" cy="584776"/>
          </a:xfrm>
          <a:prstGeom prst="rect">
            <a:avLst/>
          </a:prstGeom>
          <a:noFill/>
          <a:ln w="25400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dirty="0">
                <a:latin typeface="Arial"/>
                <a:cs typeface="Arial"/>
              </a:rPr>
              <a:t>Pulsed magnet with very fast rise time</a:t>
            </a:r>
          </a:p>
          <a:p>
            <a:pPr algn="l" eaLnBrk="1" hangingPunct="1"/>
            <a:r>
              <a:rPr lang="en-US" altLang="en-US" sz="1600" dirty="0">
                <a:latin typeface="Arial"/>
                <a:cs typeface="Arial"/>
              </a:rPr>
              <a:t>(100 ns – few </a:t>
            </a:r>
            <a:r>
              <a:rPr lang="el-GR" altLang="en-US" sz="1600" dirty="0">
                <a:latin typeface="Arial"/>
                <a:cs typeface="Arial"/>
              </a:rPr>
              <a:t>μ</a:t>
            </a:r>
            <a:r>
              <a:rPr lang="en-US" altLang="en-US" sz="1600" dirty="0">
                <a:latin typeface="Arial"/>
                <a:cs typeface="Arial"/>
              </a:rPr>
              <a:t>s)</a:t>
            </a:r>
          </a:p>
        </p:txBody>
      </p:sp>
      <p:pic>
        <p:nvPicPr>
          <p:cNvPr id="3" name="Picture 2" descr="Screen Shot 2016-10-06 at 21.5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0" y="3568943"/>
            <a:ext cx="4477805" cy="2895857"/>
          </a:xfrm>
          <a:prstGeom prst="rect">
            <a:avLst/>
          </a:prstGeom>
        </p:spPr>
      </p:pic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853146" y="3125420"/>
            <a:ext cx="1517899" cy="144200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473670" y="2745945"/>
            <a:ext cx="851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Ferrite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190185" y="2821840"/>
            <a:ext cx="1365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Conductors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>
            <a:off x="2826415" y="3201315"/>
            <a:ext cx="834845" cy="212506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>
            <a:off x="2826415" y="3201315"/>
            <a:ext cx="1214320" cy="212506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-21824" y="6598702"/>
            <a:ext cx="9165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800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1000125"/>
            <a:ext cx="8153400" cy="4419600"/>
          </a:xfrm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For hadrons the beam density at injection can be limited either by space charge effects or by the injector capacity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If we cannot increase charge density, we can sometimes fill the horizontal phase space to increase overall injected intensity.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If the acceptance of the receiving machine is larger than the delivered beam </a:t>
            </a:r>
            <a:r>
              <a:rPr lang="en-US" altLang="en-US" dirty="0" err="1">
                <a:latin typeface="Arial"/>
                <a:cs typeface="Arial"/>
              </a:rPr>
              <a:t>emittance</a:t>
            </a:r>
            <a:r>
              <a:rPr lang="en-US" altLang="en-US" dirty="0">
                <a:latin typeface="Arial"/>
                <a:cs typeface="Arial"/>
              </a:rPr>
              <a:t> we can accumulate intensity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AB457-EF2D-8E4E-9452-C7BB3430814A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 flipH="1">
            <a:off x="2859951" y="1759310"/>
            <a:ext cx="19161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Septum magnet</a:t>
            </a:r>
          </a:p>
        </p:txBody>
      </p:sp>
      <p:grpSp>
        <p:nvGrpSpPr>
          <p:cNvPr id="71684" name="Group 7"/>
          <p:cNvGrpSpPr>
            <a:grpSpLocks/>
          </p:cNvGrpSpPr>
          <p:nvPr/>
        </p:nvGrpSpPr>
        <p:grpSpPr bwMode="auto">
          <a:xfrm>
            <a:off x="3003550" y="2409161"/>
            <a:ext cx="1379538" cy="960437"/>
            <a:chOff x="1496" y="1549"/>
            <a:chExt cx="869" cy="605"/>
          </a:xfrm>
        </p:grpSpPr>
        <p:sp>
          <p:nvSpPr>
            <p:cNvPr id="71695" name="Rectangle 8"/>
            <p:cNvSpPr>
              <a:spLocks noChangeArrowheads="1"/>
            </p:cNvSpPr>
            <p:nvPr/>
          </p:nvSpPr>
          <p:spPr bwMode="auto">
            <a:xfrm rot="1175517">
              <a:off x="1496" y="2058"/>
              <a:ext cx="718" cy="96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696" name="Rectangle 9"/>
            <p:cNvSpPr>
              <a:spLocks noChangeArrowheads="1"/>
            </p:cNvSpPr>
            <p:nvPr/>
          </p:nvSpPr>
          <p:spPr bwMode="auto">
            <a:xfrm rot="1303572">
              <a:off x="1648" y="1549"/>
              <a:ext cx="717" cy="23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1685" name="Text Box 12"/>
          <p:cNvSpPr txBox="1">
            <a:spLocks noChangeArrowheads="1"/>
          </p:cNvSpPr>
          <p:nvPr/>
        </p:nvSpPr>
        <p:spPr bwMode="auto">
          <a:xfrm>
            <a:off x="670245" y="5437188"/>
            <a:ext cx="7772400" cy="931862"/>
          </a:xfrm>
          <a:prstGeom prst="rect">
            <a:avLst/>
          </a:prstGeom>
          <a:noFill/>
          <a:ln w="25400"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No kicker but fast programmable bumpers 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Bump amplitude decreases and a new batch injected turn-by-turn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Phase-space “painting”</a:t>
            </a:r>
          </a:p>
        </p:txBody>
      </p:sp>
      <p:sp>
        <p:nvSpPr>
          <p:cNvPr id="71686" name="Rectangle 13"/>
          <p:cNvSpPr>
            <a:spLocks noChangeArrowheads="1"/>
          </p:cNvSpPr>
          <p:nvPr/>
        </p:nvSpPr>
        <p:spPr bwMode="auto">
          <a:xfrm>
            <a:off x="2825750" y="3363248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7" name="Rectangle 14"/>
          <p:cNvSpPr>
            <a:spLocks noChangeArrowheads="1"/>
          </p:cNvSpPr>
          <p:nvPr/>
        </p:nvSpPr>
        <p:spPr bwMode="auto">
          <a:xfrm>
            <a:off x="1460500" y="3363248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8" name="Text Box 15"/>
          <p:cNvSpPr txBox="1">
            <a:spLocks noChangeArrowheads="1"/>
          </p:cNvSpPr>
          <p:nvPr/>
        </p:nvSpPr>
        <p:spPr bwMode="auto">
          <a:xfrm flipH="1">
            <a:off x="598756" y="4729358"/>
            <a:ext cx="3865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Programmable closed orbit bump</a:t>
            </a:r>
          </a:p>
        </p:txBody>
      </p:sp>
      <p:sp>
        <p:nvSpPr>
          <p:cNvPr id="71689" name="Line 17"/>
          <p:cNvSpPr>
            <a:spLocks noChangeShapeType="1"/>
          </p:cNvSpPr>
          <p:nvPr/>
        </p:nvSpPr>
        <p:spPr bwMode="auto">
          <a:xfrm>
            <a:off x="466725" y="4099848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690" name="Rectangle 18"/>
          <p:cNvSpPr>
            <a:spLocks noChangeArrowheads="1"/>
          </p:cNvSpPr>
          <p:nvPr/>
        </p:nvSpPr>
        <p:spPr bwMode="auto">
          <a:xfrm>
            <a:off x="6392863" y="3439448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91" name="Text Box 36"/>
          <p:cNvSpPr txBox="1">
            <a:spLocks noChangeArrowheads="1"/>
          </p:cNvSpPr>
          <p:nvPr/>
        </p:nvSpPr>
        <p:spPr bwMode="auto">
          <a:xfrm rot="447711">
            <a:off x="3422342" y="3831713"/>
            <a:ext cx="25802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latin typeface="Arial"/>
                <a:cs typeface="Arial"/>
              </a:rPr>
              <a:t>Varying amplitude bump</a:t>
            </a:r>
          </a:p>
        </p:txBody>
      </p:sp>
      <p:sp>
        <p:nvSpPr>
          <p:cNvPr id="71692" name="Line 37"/>
          <p:cNvSpPr>
            <a:spLocks noChangeShapeType="1"/>
          </p:cNvSpPr>
          <p:nvPr/>
        </p:nvSpPr>
        <p:spPr bwMode="auto">
          <a:xfrm flipH="1">
            <a:off x="3471863" y="3704561"/>
            <a:ext cx="0" cy="733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693" name="Freeform 38"/>
          <p:cNvSpPr>
            <a:spLocks/>
          </p:cNvSpPr>
          <p:nvPr/>
        </p:nvSpPr>
        <p:spPr bwMode="auto">
          <a:xfrm>
            <a:off x="1724025" y="1734473"/>
            <a:ext cx="7086600" cy="2638425"/>
          </a:xfrm>
          <a:custGeom>
            <a:avLst/>
            <a:gdLst>
              <a:gd name="T0" fmla="*/ 0 w 4464"/>
              <a:gd name="T1" fmla="*/ 0 h 1662"/>
              <a:gd name="T2" fmla="*/ 2147483647 w 4464"/>
              <a:gd name="T3" fmla="*/ 2101810489 h 1662"/>
              <a:gd name="T4" fmla="*/ 2147483647 w 4464"/>
              <a:gd name="T5" fmla="*/ 2147483647 h 1662"/>
              <a:gd name="T6" fmla="*/ 2147483647 w 4464"/>
              <a:gd name="T7" fmla="*/ 2147483647 h 1662"/>
              <a:gd name="T8" fmla="*/ 0 60000 65536"/>
              <a:gd name="T9" fmla="*/ 0 60000 65536"/>
              <a:gd name="T10" fmla="*/ 0 60000 65536"/>
              <a:gd name="T11" fmla="*/ 0 60000 65536"/>
              <a:gd name="T12" fmla="*/ 0 w 4464"/>
              <a:gd name="T13" fmla="*/ 0 h 1662"/>
              <a:gd name="T14" fmla="*/ 4464 w 4464"/>
              <a:gd name="T15" fmla="*/ 1662 h 16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64" h="1662">
                <a:moveTo>
                  <a:pt x="0" y="0"/>
                </a:moveTo>
                <a:lnTo>
                  <a:pt x="1200" y="834"/>
                </a:lnTo>
                <a:lnTo>
                  <a:pt x="3048" y="1482"/>
                </a:lnTo>
                <a:lnTo>
                  <a:pt x="4464" y="1662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694" name="Freeform 39"/>
          <p:cNvSpPr>
            <a:spLocks/>
          </p:cNvSpPr>
          <p:nvPr/>
        </p:nvSpPr>
        <p:spPr bwMode="auto">
          <a:xfrm>
            <a:off x="476250" y="3629948"/>
            <a:ext cx="8324850" cy="466725"/>
          </a:xfrm>
          <a:custGeom>
            <a:avLst/>
            <a:gdLst>
              <a:gd name="T0" fmla="*/ 0 w 5244"/>
              <a:gd name="T1" fmla="*/ 740925828 h 294"/>
              <a:gd name="T2" fmla="*/ 1784270754 w 5244"/>
              <a:gd name="T3" fmla="*/ 740925828 h 294"/>
              <a:gd name="T4" fmla="*/ 2147483647 w 5244"/>
              <a:gd name="T5" fmla="*/ 0 h 294"/>
              <a:gd name="T6" fmla="*/ 2147483647 w 5244"/>
              <a:gd name="T7" fmla="*/ 725804897 h 294"/>
              <a:gd name="T8" fmla="*/ 2147483647 w 5244"/>
              <a:gd name="T9" fmla="*/ 725804897 h 2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44"/>
              <a:gd name="T16" fmla="*/ 0 h 294"/>
              <a:gd name="T17" fmla="*/ 5244 w 5244"/>
              <a:gd name="T18" fmla="*/ 294 h 2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44" h="294">
                <a:moveTo>
                  <a:pt x="0" y="294"/>
                </a:moveTo>
                <a:lnTo>
                  <a:pt x="708" y="294"/>
                </a:lnTo>
                <a:lnTo>
                  <a:pt x="1578" y="0"/>
                </a:lnTo>
                <a:lnTo>
                  <a:pt x="3834" y="288"/>
                </a:lnTo>
                <a:lnTo>
                  <a:pt x="5244" y="288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 rot="21599314" flipH="1">
            <a:off x="246048" y="1000542"/>
            <a:ext cx="28080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</a:rPr>
              <a:t>Injected beam</a:t>
            </a:r>
          </a:p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</a:rPr>
              <a:t>(usually from a </a:t>
            </a:r>
            <a:r>
              <a:rPr lang="en-US" altLang="en-US" b="1" dirty="0" err="1">
                <a:solidFill>
                  <a:srgbClr val="FF0000"/>
                </a:solidFill>
              </a:rPr>
              <a:t>linac</a:t>
            </a:r>
            <a:r>
              <a:rPr lang="en-US" alt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 flipH="1">
            <a:off x="6997179" y="3669448"/>
            <a:ext cx="205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Circulating beam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9D6957-1A5A-6841-8160-B3AF09DEE9FF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962811" y="1228725"/>
            <a:ext cx="77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Turn 1</a:t>
            </a:r>
          </a:p>
        </p:txBody>
      </p:sp>
      <p:sp>
        <p:nvSpPr>
          <p:cNvPr id="20487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graphicFrame>
        <p:nvGraphicFramePr>
          <p:cNvPr id="20482" name="Object 13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8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Line 14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90" name="Line 15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0483" name="Object 16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9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1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20492" name="Rectangle 18"/>
          <p:cNvSpPr>
            <a:spLocks noChangeArrowheads="1"/>
          </p:cNvSpPr>
          <p:nvPr/>
        </p:nvSpPr>
        <p:spPr bwMode="auto">
          <a:xfrm>
            <a:off x="1004888" y="1758950"/>
            <a:ext cx="26558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</a:rPr>
              <a:t>On each turn inject a new batch and reduce the bump amplitude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8D00B-0596-CE42-9DE5-8907898B14FC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962811" y="1228725"/>
            <a:ext cx="77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Turn 2</a:t>
            </a:r>
          </a:p>
        </p:txBody>
      </p:sp>
      <p:sp>
        <p:nvSpPr>
          <p:cNvPr id="21511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Freeform 6"/>
          <p:cNvSpPr>
            <a:spLocks/>
          </p:cNvSpPr>
          <p:nvPr/>
        </p:nvSpPr>
        <p:spPr bwMode="auto">
          <a:xfrm>
            <a:off x="5095875" y="4010025"/>
            <a:ext cx="1028700" cy="647700"/>
          </a:xfrm>
          <a:custGeom>
            <a:avLst/>
            <a:gdLst>
              <a:gd name="T0" fmla="*/ 1602819168 w 648"/>
              <a:gd name="T1" fmla="*/ 1028223839 h 408"/>
              <a:gd name="T2" fmla="*/ 1058465623 w 648"/>
              <a:gd name="T3" fmla="*/ 1028223839 h 408"/>
              <a:gd name="T4" fmla="*/ 589716539 w 648"/>
              <a:gd name="T5" fmla="*/ 952619174 h 408"/>
              <a:gd name="T6" fmla="*/ 166330299 w 648"/>
              <a:gd name="T7" fmla="*/ 756046847 h 408"/>
              <a:gd name="T8" fmla="*/ 30241876 w 648"/>
              <a:gd name="T9" fmla="*/ 604837517 h 408"/>
              <a:gd name="T10" fmla="*/ 0 w 648"/>
              <a:gd name="T11" fmla="*/ 468749121 h 408"/>
              <a:gd name="T12" fmla="*/ 15120938 w 648"/>
              <a:gd name="T13" fmla="*/ 362902491 h 408"/>
              <a:gd name="T14" fmla="*/ 75604684 w 648"/>
              <a:gd name="T15" fmla="*/ 241935027 h 408"/>
              <a:gd name="T16" fmla="*/ 287297803 w 648"/>
              <a:gd name="T17" fmla="*/ 105846580 h 408"/>
              <a:gd name="T18" fmla="*/ 529232812 w 648"/>
              <a:gd name="T19" fmla="*/ 0 h 408"/>
              <a:gd name="T20" fmla="*/ 1633061032 w 648"/>
              <a:gd name="T21" fmla="*/ 0 h 408"/>
              <a:gd name="T22" fmla="*/ 1602819168 w 648"/>
              <a:gd name="T23" fmla="*/ 1028223839 h 4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48"/>
              <a:gd name="T37" fmla="*/ 0 h 408"/>
              <a:gd name="T38" fmla="*/ 648 w 648"/>
              <a:gd name="T39" fmla="*/ 408 h 4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48" h="408">
                <a:moveTo>
                  <a:pt x="636" y="408"/>
                </a:moveTo>
                <a:lnTo>
                  <a:pt x="420" y="408"/>
                </a:lnTo>
                <a:lnTo>
                  <a:pt x="234" y="378"/>
                </a:lnTo>
                <a:lnTo>
                  <a:pt x="66" y="300"/>
                </a:lnTo>
                <a:lnTo>
                  <a:pt x="12" y="240"/>
                </a:lnTo>
                <a:lnTo>
                  <a:pt x="0" y="186"/>
                </a:lnTo>
                <a:lnTo>
                  <a:pt x="6" y="144"/>
                </a:lnTo>
                <a:lnTo>
                  <a:pt x="30" y="96"/>
                </a:lnTo>
                <a:lnTo>
                  <a:pt x="114" y="42"/>
                </a:lnTo>
                <a:lnTo>
                  <a:pt x="210" y="0"/>
                </a:lnTo>
                <a:lnTo>
                  <a:pt x="648" y="0"/>
                </a:lnTo>
                <a:lnTo>
                  <a:pt x="636" y="408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1506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8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1507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9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6EAB74-4AF2-E34D-A2A3-ADEE331D0DF4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962811" y="1228725"/>
            <a:ext cx="77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Turn 3</a:t>
            </a:r>
          </a:p>
        </p:txBody>
      </p:sp>
      <p:sp>
        <p:nvSpPr>
          <p:cNvPr id="22535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Freeform 6"/>
          <p:cNvSpPr>
            <a:spLocks/>
          </p:cNvSpPr>
          <p:nvPr/>
        </p:nvSpPr>
        <p:spPr bwMode="auto">
          <a:xfrm>
            <a:off x="4953000" y="3057525"/>
            <a:ext cx="638175" cy="1000125"/>
          </a:xfrm>
          <a:custGeom>
            <a:avLst/>
            <a:gdLst>
              <a:gd name="T0" fmla="*/ 1013102902 w 402"/>
              <a:gd name="T1" fmla="*/ 1587698219 h 630"/>
              <a:gd name="T2" fmla="*/ 45362811 w 402"/>
              <a:gd name="T3" fmla="*/ 1587698219 h 630"/>
              <a:gd name="T4" fmla="*/ 0 w 402"/>
              <a:gd name="T5" fmla="*/ 937498159 h 630"/>
              <a:gd name="T6" fmla="*/ 166330312 w 402"/>
              <a:gd name="T7" fmla="*/ 317539664 h 630"/>
              <a:gd name="T8" fmla="*/ 378023422 w 402"/>
              <a:gd name="T9" fmla="*/ 45362807 h 630"/>
              <a:gd name="T10" fmla="*/ 559474716 w 402"/>
              <a:gd name="T11" fmla="*/ 0 h 630"/>
              <a:gd name="T12" fmla="*/ 756046844 w 402"/>
              <a:gd name="T13" fmla="*/ 60483751 h 630"/>
              <a:gd name="T14" fmla="*/ 982861036 w 402"/>
              <a:gd name="T15" fmla="*/ 378023390 h 630"/>
              <a:gd name="T16" fmla="*/ 997981969 w 402"/>
              <a:gd name="T17" fmla="*/ 483870011 h 630"/>
              <a:gd name="T18" fmla="*/ 1013102902 w 402"/>
              <a:gd name="T19" fmla="*/ 1587698219 h 6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2"/>
              <a:gd name="T31" fmla="*/ 0 h 630"/>
              <a:gd name="T32" fmla="*/ 402 w 402"/>
              <a:gd name="T33" fmla="*/ 630 h 6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2" h="630">
                <a:moveTo>
                  <a:pt x="402" y="630"/>
                </a:moveTo>
                <a:lnTo>
                  <a:pt x="18" y="630"/>
                </a:lnTo>
                <a:lnTo>
                  <a:pt x="0" y="372"/>
                </a:lnTo>
                <a:lnTo>
                  <a:pt x="66" y="126"/>
                </a:lnTo>
                <a:lnTo>
                  <a:pt x="150" y="18"/>
                </a:lnTo>
                <a:lnTo>
                  <a:pt x="222" y="0"/>
                </a:lnTo>
                <a:lnTo>
                  <a:pt x="300" y="24"/>
                </a:lnTo>
                <a:lnTo>
                  <a:pt x="390" y="150"/>
                </a:lnTo>
                <a:lnTo>
                  <a:pt x="396" y="192"/>
                </a:lnTo>
                <a:lnTo>
                  <a:pt x="402" y="63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2530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2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38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2531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3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C7385D-6C4C-974A-A3B4-4901678F7051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962811" y="1228725"/>
            <a:ext cx="77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Turn 4</a:t>
            </a:r>
          </a:p>
        </p:txBody>
      </p:sp>
      <p:sp>
        <p:nvSpPr>
          <p:cNvPr id="23559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 rot="-5400000">
            <a:off x="5519737" y="3084513"/>
            <a:ext cx="493713" cy="712788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61" name="Freeform 7"/>
          <p:cNvSpPr>
            <a:spLocks/>
          </p:cNvSpPr>
          <p:nvPr/>
        </p:nvSpPr>
        <p:spPr bwMode="auto">
          <a:xfrm>
            <a:off x="5410200" y="3057525"/>
            <a:ext cx="704850" cy="142875"/>
          </a:xfrm>
          <a:custGeom>
            <a:avLst/>
            <a:gdLst>
              <a:gd name="T0" fmla="*/ 0 w 444"/>
              <a:gd name="T1" fmla="*/ 226814085 h 90"/>
              <a:gd name="T2" fmla="*/ 15120940 w 444"/>
              <a:gd name="T3" fmla="*/ 0 h 90"/>
              <a:gd name="T4" fmla="*/ 559474732 w 444"/>
              <a:gd name="T5" fmla="*/ 15120939 h 90"/>
              <a:gd name="T6" fmla="*/ 1118949464 w 444"/>
              <a:gd name="T7" fmla="*/ 105846576 h 90"/>
              <a:gd name="T8" fmla="*/ 1118949464 w 444"/>
              <a:gd name="T9" fmla="*/ 226814085 h 90"/>
              <a:gd name="T10" fmla="*/ 0 w 444"/>
              <a:gd name="T11" fmla="*/ 226814085 h 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4"/>
              <a:gd name="T19" fmla="*/ 0 h 90"/>
              <a:gd name="T20" fmla="*/ 444 w 444"/>
              <a:gd name="T21" fmla="*/ 90 h 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4" h="90">
                <a:moveTo>
                  <a:pt x="0" y="90"/>
                </a:moveTo>
                <a:lnTo>
                  <a:pt x="6" y="0"/>
                </a:lnTo>
                <a:lnTo>
                  <a:pt x="222" y="6"/>
                </a:lnTo>
                <a:lnTo>
                  <a:pt x="444" y="42"/>
                </a:lnTo>
                <a:lnTo>
                  <a:pt x="444" y="90"/>
                </a:lnTo>
                <a:lnTo>
                  <a:pt x="0" y="9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3554" name="Object 12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7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2" name="Line 13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563" name="Line 14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3555" name="Object 15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8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5DA5CF-6DEF-974E-B56F-65B5D5DCDDDD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962811" y="1228725"/>
            <a:ext cx="77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Turn 5</a:t>
            </a:r>
          </a:p>
        </p:txBody>
      </p:sp>
      <p:sp>
        <p:nvSpPr>
          <p:cNvPr id="24583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5634038" y="3646488"/>
            <a:ext cx="493712" cy="71278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4578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20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5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6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4579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21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5FCEA4-0820-FF4F-A1B1-A5726D79206D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962811" y="1228725"/>
            <a:ext cx="77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Turn 6</a:t>
            </a:r>
          </a:p>
        </p:txBody>
      </p:sp>
      <p:sp>
        <p:nvSpPr>
          <p:cNvPr id="25607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 rot="-5400000">
            <a:off x="4919662" y="3913188"/>
            <a:ext cx="493713" cy="712788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5602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44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10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5603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45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6F7B3-B7A2-7045-B99B-0946F5446316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550" y="1608138"/>
            <a:ext cx="7370763" cy="4525962"/>
          </a:xfrm>
          <a:noFill/>
        </p:spPr>
      </p:pic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962811" y="1228725"/>
            <a:ext cx="77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Turn 7</a:t>
            </a:r>
          </a:p>
        </p:txBody>
      </p:sp>
      <p:sp>
        <p:nvSpPr>
          <p:cNvPr id="26631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2" name="Rectangle 6"/>
          <p:cNvSpPr>
            <a:spLocks noChangeArrowheads="1"/>
          </p:cNvSpPr>
          <p:nvPr/>
        </p:nvSpPr>
        <p:spPr bwMode="auto">
          <a:xfrm>
            <a:off x="4510088" y="3370263"/>
            <a:ext cx="493712" cy="71278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6626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0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4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6627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1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BA05B2-8519-614E-BF21-449CD1916025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550" y="1608138"/>
            <a:ext cx="7370763" cy="4525962"/>
          </a:xfrm>
          <a:noFill/>
        </p:spPr>
      </p:pic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962811" y="1228725"/>
            <a:ext cx="77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Turn 8</a:t>
            </a:r>
          </a:p>
        </p:txBody>
      </p:sp>
      <p:sp>
        <p:nvSpPr>
          <p:cNvPr id="27655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6" name="Rectangle 6"/>
          <p:cNvSpPr>
            <a:spLocks noChangeArrowheads="1"/>
          </p:cNvSpPr>
          <p:nvPr/>
        </p:nvSpPr>
        <p:spPr bwMode="auto">
          <a:xfrm rot="-5400000">
            <a:off x="4929187" y="3084513"/>
            <a:ext cx="493713" cy="712788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7650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2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58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7651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3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1AE25A-71B4-324C-9F88-2F57F0FCD826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Magnetic septum</a:t>
            </a:r>
          </a:p>
        </p:txBody>
      </p:sp>
      <p:pic>
        <p:nvPicPr>
          <p:cNvPr id="61443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3265" y="696779"/>
            <a:ext cx="3794750" cy="3048065"/>
          </a:xfrm>
          <a:noFill/>
        </p:spPr>
      </p:pic>
      <p:pic>
        <p:nvPicPr>
          <p:cNvPr id="61444" name="Picture 7" descr="ps septu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463" y="3201988"/>
            <a:ext cx="4781550" cy="3224212"/>
          </a:xfrm>
          <a:noFill/>
        </p:spPr>
      </p:pic>
      <p:sp>
        <p:nvSpPr>
          <p:cNvPr id="61445" name="Line 9"/>
          <p:cNvSpPr>
            <a:spLocks noChangeShapeType="1"/>
          </p:cNvSpPr>
          <p:nvPr/>
        </p:nvSpPr>
        <p:spPr bwMode="auto">
          <a:xfrm flipH="1" flipV="1">
            <a:off x="3736975" y="5249863"/>
            <a:ext cx="2276475" cy="1138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46" name="Line 10"/>
          <p:cNvSpPr>
            <a:spLocks noChangeShapeType="1"/>
          </p:cNvSpPr>
          <p:nvPr/>
        </p:nvSpPr>
        <p:spPr bwMode="auto">
          <a:xfrm>
            <a:off x="2522836" y="2897735"/>
            <a:ext cx="682328" cy="189810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47" name="Text Box 11"/>
          <p:cNvSpPr txBox="1">
            <a:spLocks noChangeArrowheads="1"/>
          </p:cNvSpPr>
          <p:nvPr/>
        </p:nvSpPr>
        <p:spPr bwMode="auto">
          <a:xfrm>
            <a:off x="6021069" y="6237288"/>
            <a:ext cx="689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Yoke</a:t>
            </a:r>
          </a:p>
        </p:txBody>
      </p:sp>
      <p:sp>
        <p:nvSpPr>
          <p:cNvPr id="61448" name="Text Box 12"/>
          <p:cNvSpPr txBox="1">
            <a:spLocks noChangeArrowheads="1"/>
          </p:cNvSpPr>
          <p:nvPr/>
        </p:nvSpPr>
        <p:spPr bwMode="auto">
          <a:xfrm>
            <a:off x="1787536" y="2518260"/>
            <a:ext cx="1390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Septum coil</a:t>
            </a:r>
          </a:p>
        </p:txBody>
      </p:sp>
      <p:sp>
        <p:nvSpPr>
          <p:cNvPr id="61449" name="Text Box 13"/>
          <p:cNvSpPr txBox="1">
            <a:spLocks noChangeArrowheads="1"/>
          </p:cNvSpPr>
          <p:nvPr/>
        </p:nvSpPr>
        <p:spPr bwMode="auto">
          <a:xfrm>
            <a:off x="6127750" y="4111625"/>
            <a:ext cx="24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/>
              <a:t>I</a:t>
            </a:r>
          </a:p>
        </p:txBody>
      </p:sp>
      <p:sp>
        <p:nvSpPr>
          <p:cNvPr id="61450" name="Line 14"/>
          <p:cNvSpPr>
            <a:spLocks noChangeShapeType="1"/>
          </p:cNvSpPr>
          <p:nvPr/>
        </p:nvSpPr>
        <p:spPr bwMode="auto">
          <a:xfrm flipV="1">
            <a:off x="6318250" y="2897734"/>
            <a:ext cx="1289550" cy="12138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51" name="Line 15"/>
          <p:cNvSpPr>
            <a:spLocks noChangeShapeType="1"/>
          </p:cNvSpPr>
          <p:nvPr/>
        </p:nvSpPr>
        <p:spPr bwMode="auto">
          <a:xfrm flipH="1" flipV="1">
            <a:off x="5786320" y="2973630"/>
            <a:ext cx="303940" cy="12138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52" name="Text Box 16"/>
          <p:cNvSpPr txBox="1">
            <a:spLocks noChangeArrowheads="1"/>
          </p:cNvSpPr>
          <p:nvPr/>
        </p:nvSpPr>
        <p:spPr bwMode="auto">
          <a:xfrm>
            <a:off x="6469063" y="4833863"/>
            <a:ext cx="2031325" cy="720197"/>
          </a:xfrm>
          <a:prstGeom prst="rect">
            <a:avLst/>
          </a:prstGeom>
          <a:noFill/>
          <a:ln w="25400"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sz="1600" dirty="0">
                <a:latin typeface="Arial"/>
                <a:cs typeface="Arial"/>
              </a:rPr>
              <a:t>B</a:t>
            </a:r>
            <a:r>
              <a:rPr lang="en-US" altLang="en-US" sz="1600" baseline="-25000" dirty="0">
                <a:latin typeface="Arial"/>
                <a:cs typeface="Arial"/>
              </a:rPr>
              <a:t>o</a:t>
            </a:r>
            <a:r>
              <a:rPr lang="en-US" altLang="en-US" sz="1600" dirty="0">
                <a:latin typeface="Arial"/>
                <a:cs typeface="Arial"/>
              </a:rPr>
              <a:t> = μ</a:t>
            </a:r>
            <a:r>
              <a:rPr lang="en-US" altLang="en-US" sz="1600" baseline="-25000" dirty="0">
                <a:latin typeface="Arial"/>
                <a:cs typeface="Arial"/>
              </a:rPr>
              <a:t>0</a:t>
            </a:r>
            <a:r>
              <a:rPr lang="en-US" altLang="en-US" sz="1600" dirty="0">
                <a:latin typeface="Arial"/>
                <a:cs typeface="Arial"/>
              </a:rPr>
              <a:t>I / g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sz="1600" dirty="0">
                <a:latin typeface="Arial"/>
                <a:cs typeface="Arial"/>
              </a:rPr>
              <a:t>Typically </a:t>
            </a:r>
            <a:r>
              <a:rPr lang="en-US" altLang="en-US" dirty="0">
                <a:latin typeface="Arial"/>
                <a:cs typeface="Arial"/>
              </a:rPr>
              <a:t>I</a:t>
            </a:r>
            <a:r>
              <a:rPr lang="en-US" altLang="en-US" sz="1600" dirty="0">
                <a:latin typeface="Arial"/>
                <a:cs typeface="Arial"/>
              </a:rPr>
              <a:t>  5 - 25 kA</a:t>
            </a:r>
          </a:p>
        </p:txBody>
      </p:sp>
      <p:sp>
        <p:nvSpPr>
          <p:cNvPr id="61453" name="Text Box 23"/>
          <p:cNvSpPr txBox="1">
            <a:spLocks noChangeArrowheads="1"/>
          </p:cNvSpPr>
          <p:nvPr/>
        </p:nvSpPr>
        <p:spPr bwMode="auto">
          <a:xfrm>
            <a:off x="398462" y="848570"/>
            <a:ext cx="4628907" cy="584776"/>
          </a:xfrm>
          <a:prstGeom prst="rect">
            <a:avLst/>
          </a:prstGeom>
          <a:noFill/>
          <a:ln w="25400"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dirty="0">
                <a:latin typeface="Arial"/>
                <a:cs typeface="Arial"/>
              </a:rPr>
              <a:t>Pulsed or DC magnet with thin (2 – 20 mm)</a:t>
            </a:r>
          </a:p>
          <a:p>
            <a:pPr algn="l" eaLnBrk="1" hangingPunct="1"/>
            <a:r>
              <a:rPr lang="en-US" altLang="en-US" sz="1600" dirty="0">
                <a:latin typeface="Arial"/>
                <a:cs typeface="Arial"/>
              </a:rPr>
              <a:t>septum between zero field and high field region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397774" y="1683415"/>
            <a:ext cx="4629595" cy="584776"/>
          </a:xfrm>
          <a:prstGeom prst="rect">
            <a:avLst/>
          </a:prstGeom>
          <a:noFill/>
          <a:ln w="25400"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dirty="0">
                <a:latin typeface="Arial"/>
                <a:cs typeface="Arial"/>
              </a:rPr>
              <a:t>Typically ~10x more deflection given by magnetic septa, compared to kickers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1823" y="6598702"/>
            <a:ext cx="36295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  <a:p>
            <a:pPr algn="l"/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962811" y="1228725"/>
            <a:ext cx="776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Turn 9</a:t>
            </a:r>
          </a:p>
        </p:txBody>
      </p:sp>
      <p:sp>
        <p:nvSpPr>
          <p:cNvPr id="28679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0" name="Rectangle 6"/>
          <p:cNvSpPr>
            <a:spLocks noChangeArrowheads="1"/>
          </p:cNvSpPr>
          <p:nvPr/>
        </p:nvSpPr>
        <p:spPr bwMode="auto">
          <a:xfrm>
            <a:off x="5033963" y="3646488"/>
            <a:ext cx="493712" cy="71278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8674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18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2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8675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19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16E27-7E76-5243-997F-1991A8D6E707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70762" cy="4525962"/>
          </a:xfrm>
          <a:noFill/>
        </p:spPr>
      </p:pic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865188" y="1228725"/>
            <a:ext cx="89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</a:rPr>
              <a:t>Turn 10</a:t>
            </a:r>
          </a:p>
        </p:txBody>
      </p:sp>
      <p:sp>
        <p:nvSpPr>
          <p:cNvPr id="29703" name="Oval 5"/>
          <p:cNvSpPr>
            <a:spLocks noChangeArrowheads="1"/>
          </p:cNvSpPr>
          <p:nvPr/>
        </p:nvSpPr>
        <p:spPr bwMode="auto">
          <a:xfrm>
            <a:off x="6165850" y="3049588"/>
            <a:ext cx="682625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4" name="Rectangle 6"/>
          <p:cNvSpPr>
            <a:spLocks noChangeArrowheads="1"/>
          </p:cNvSpPr>
          <p:nvPr/>
        </p:nvSpPr>
        <p:spPr bwMode="auto">
          <a:xfrm rot="-5400000">
            <a:off x="4319587" y="3903663"/>
            <a:ext cx="493713" cy="712788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9698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40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5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706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9699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41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BF7A09-F7CF-5443-BA8B-918531179C55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608138"/>
            <a:ext cx="7361237" cy="4830762"/>
          </a:xfrm>
          <a:noFill/>
        </p:spPr>
      </p:pic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865188" y="1228725"/>
            <a:ext cx="89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</a:rPr>
              <a:t>Turn 11</a:t>
            </a:r>
          </a:p>
        </p:txBody>
      </p:sp>
      <p:sp>
        <p:nvSpPr>
          <p:cNvPr id="30727" name="Oval 5"/>
          <p:cNvSpPr>
            <a:spLocks noChangeArrowheads="1"/>
          </p:cNvSpPr>
          <p:nvPr/>
        </p:nvSpPr>
        <p:spPr bwMode="auto">
          <a:xfrm>
            <a:off x="6165850" y="3049588"/>
            <a:ext cx="531813" cy="159385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8" name="Rectangle 6"/>
          <p:cNvSpPr>
            <a:spLocks noChangeArrowheads="1"/>
          </p:cNvSpPr>
          <p:nvPr/>
        </p:nvSpPr>
        <p:spPr bwMode="auto">
          <a:xfrm>
            <a:off x="3900488" y="3351213"/>
            <a:ext cx="493712" cy="71278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0722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4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9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30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0723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5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AA943-B334-E64A-837D-4F427DFA85CC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600200"/>
            <a:ext cx="7361237" cy="4811713"/>
          </a:xfrm>
          <a:noFill/>
        </p:spPr>
      </p:pic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865188" y="1228725"/>
            <a:ext cx="89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</a:rPr>
              <a:t>Turn 12</a:t>
            </a:r>
          </a:p>
        </p:txBody>
      </p:sp>
      <p:sp>
        <p:nvSpPr>
          <p:cNvPr id="31751" name="Rectangle 5"/>
          <p:cNvSpPr>
            <a:spLocks noChangeArrowheads="1"/>
          </p:cNvSpPr>
          <p:nvPr/>
        </p:nvSpPr>
        <p:spPr bwMode="auto">
          <a:xfrm rot="-5400000">
            <a:off x="4357687" y="3094038"/>
            <a:ext cx="493713" cy="712788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1746" name="Object 1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7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Line 1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53" name="Line 1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1747" name="Object 1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8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A79A17-D291-3D4D-8BE3-A1445CA1AA18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25" y="1257300"/>
            <a:ext cx="7373938" cy="4868863"/>
          </a:xfrm>
          <a:noFill/>
        </p:spPr>
      </p:pic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865188" y="1228725"/>
            <a:ext cx="89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</a:rPr>
              <a:t>Turn 13</a:t>
            </a:r>
          </a:p>
        </p:txBody>
      </p:sp>
      <p:sp>
        <p:nvSpPr>
          <p:cNvPr id="32775" name="Rectangle 5"/>
          <p:cNvSpPr>
            <a:spLocks noChangeArrowheads="1"/>
          </p:cNvSpPr>
          <p:nvPr/>
        </p:nvSpPr>
        <p:spPr bwMode="auto">
          <a:xfrm>
            <a:off x="4452938" y="3608388"/>
            <a:ext cx="493712" cy="71278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2770" name="Object 1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1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Line 1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7" name="Line 1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2771" name="Object 1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2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1DC827-3C00-604D-8779-18636D6D0FAA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247775"/>
            <a:ext cx="7372350" cy="4887913"/>
          </a:xfrm>
          <a:noFill/>
        </p:spPr>
      </p:pic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865188" y="1228725"/>
            <a:ext cx="89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</a:rPr>
              <a:t>Turn 14</a:t>
            </a:r>
          </a:p>
        </p:txBody>
      </p:sp>
      <p:sp>
        <p:nvSpPr>
          <p:cNvPr id="33799" name="Rectangle 5"/>
          <p:cNvSpPr>
            <a:spLocks noChangeArrowheads="1"/>
          </p:cNvSpPr>
          <p:nvPr/>
        </p:nvSpPr>
        <p:spPr bwMode="auto">
          <a:xfrm rot="-5400000">
            <a:off x="3729037" y="3836988"/>
            <a:ext cx="493713" cy="712788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3794" name="Object 1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35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0" name="Line 1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1" name="Line 1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3795" name="Object 1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36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679200" y="6122988"/>
            <a:ext cx="9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Septum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97776" y="809399"/>
            <a:ext cx="819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Example: CERN PSB injection, high intensity beams, fractional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≈ 0.25 Beam rotates </a:t>
            </a:r>
            <a:r>
              <a:rPr lang="el-GR" altLang="en-US" dirty="0">
                <a:latin typeface="Arial"/>
                <a:cs typeface="Arial"/>
              </a:rPr>
              <a:t>π</a:t>
            </a:r>
            <a:r>
              <a:rPr lang="en-US" altLang="en-US" dirty="0">
                <a:latin typeface="Arial"/>
                <a:cs typeface="Arial"/>
              </a:rPr>
              <a:t>/2 per turn in phase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7A81A-89E8-6B47-B246-786799D3938B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1600200"/>
            <a:ext cx="7356475" cy="4792663"/>
          </a:xfrm>
          <a:noFill/>
        </p:spPr>
      </p:pic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865188" y="1228725"/>
            <a:ext cx="89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</a:rPr>
              <a:t>Turn 15</a:t>
            </a:r>
          </a:p>
        </p:txBody>
      </p:sp>
      <p:sp>
        <p:nvSpPr>
          <p:cNvPr id="34823" name="Rectangle 5"/>
          <p:cNvSpPr>
            <a:spLocks noChangeArrowheads="1"/>
          </p:cNvSpPr>
          <p:nvPr/>
        </p:nvSpPr>
        <p:spPr bwMode="auto">
          <a:xfrm>
            <a:off x="3319463" y="3294063"/>
            <a:ext cx="493712" cy="71278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857267" y="6094332"/>
            <a:ext cx="7473455" cy="584776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dirty="0">
                <a:latin typeface="Arial"/>
                <a:cs typeface="Arial"/>
              </a:rPr>
              <a:t>In reality, </a:t>
            </a:r>
            <a:r>
              <a:rPr lang="en-US" altLang="en-US" sz="1600" dirty="0" err="1">
                <a:latin typeface="Arial"/>
                <a:cs typeface="Arial"/>
              </a:rPr>
              <a:t>filamentation</a:t>
            </a:r>
            <a:r>
              <a:rPr lang="en-US" altLang="en-US" sz="1600" dirty="0">
                <a:latin typeface="Arial"/>
                <a:cs typeface="Arial"/>
              </a:rPr>
              <a:t> (often space-charge driven) occurs to produce a quasi-uniform beam</a:t>
            </a:r>
          </a:p>
        </p:txBody>
      </p:sp>
      <p:graphicFrame>
        <p:nvGraphicFramePr>
          <p:cNvPr id="34818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7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6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4819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8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7" name="Text Box 15"/>
          <p:cNvSpPr txBox="1">
            <a:spLocks noChangeArrowheads="1"/>
          </p:cNvSpPr>
          <p:nvPr/>
        </p:nvSpPr>
        <p:spPr bwMode="auto">
          <a:xfrm>
            <a:off x="2674625" y="924465"/>
            <a:ext cx="4706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2000" dirty="0">
                <a:latin typeface="Arial"/>
                <a:cs typeface="Arial"/>
              </a:rPr>
              <a:t>Phase space has been “</a:t>
            </a:r>
            <a:r>
              <a:rPr lang="en-US" altLang="en-US" sz="2000" b="1" dirty="0">
                <a:latin typeface="Arial"/>
                <a:cs typeface="Arial"/>
              </a:rPr>
              <a:t>painted</a:t>
            </a:r>
            <a:r>
              <a:rPr lang="en-US" altLang="en-US" sz="2000" dirty="0">
                <a:latin typeface="Arial"/>
                <a:cs typeface="Arial"/>
              </a:rPr>
              <a:t>”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for hadrons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44CD8-4BCD-354B-A6AD-BEF265D1EEAD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Charge exchange H- injection</a:t>
            </a:r>
          </a:p>
        </p:txBody>
      </p:sp>
      <p:sp>
        <p:nvSpPr>
          <p:cNvPr id="72707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549275" y="1076325"/>
            <a:ext cx="8153400" cy="4410075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injection is essential to accumulate high intensity</a:t>
            </a:r>
          </a:p>
          <a:p>
            <a:pPr eaLnBrk="1" hangingPunct="1"/>
            <a:r>
              <a:rPr lang="en-US" altLang="en-US" dirty="0">
                <a:latin typeface="Arial"/>
                <a:cs typeface="Arial"/>
              </a:rPr>
              <a:t>Disadvantages inherent in using an injection septum: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Width of several mm reduces aperture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Beam losses from circulating beam hitting septum:</a:t>
            </a:r>
          </a:p>
          <a:p>
            <a:pPr lvl="2" eaLnBrk="1" hangingPunct="1"/>
            <a:r>
              <a:rPr lang="en-US" altLang="en-US" dirty="0">
                <a:latin typeface="Arial"/>
                <a:cs typeface="Arial"/>
              </a:rPr>
              <a:t>typically 30 – 40 % for the CERN PSB injection at 50 MeV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Limits number of injected turns to 10 - 20</a:t>
            </a:r>
          </a:p>
          <a:p>
            <a:pPr eaLnBrk="1" hangingPunct="1"/>
            <a:r>
              <a:rPr lang="en-US" altLang="en-US" dirty="0">
                <a:latin typeface="Arial"/>
                <a:cs typeface="Arial"/>
              </a:rPr>
              <a:t>Charge-exchange injection provides elegant alternative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Possible to “cheat” </a:t>
            </a:r>
            <a:r>
              <a:rPr lang="en-US" altLang="en-US" dirty="0" err="1">
                <a:latin typeface="Arial"/>
                <a:cs typeface="Arial"/>
              </a:rPr>
              <a:t>Liouville’s</a:t>
            </a:r>
            <a:r>
              <a:rPr lang="en-US" altLang="en-US" dirty="0">
                <a:latin typeface="Arial"/>
                <a:cs typeface="Arial"/>
              </a:rPr>
              <a:t> theorem, which says that </a:t>
            </a:r>
            <a:r>
              <a:rPr lang="en-US" altLang="en-US" dirty="0" err="1">
                <a:latin typeface="Arial"/>
                <a:cs typeface="Arial"/>
              </a:rPr>
              <a:t>emittance</a:t>
            </a:r>
            <a:r>
              <a:rPr lang="en-US" altLang="en-US" dirty="0">
                <a:latin typeface="Arial"/>
                <a:cs typeface="Arial"/>
              </a:rPr>
              <a:t> is conserved….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Convert H</a:t>
            </a:r>
            <a:r>
              <a:rPr lang="en-US" altLang="en-US" baseline="30000" dirty="0">
                <a:latin typeface="Arial"/>
                <a:cs typeface="Arial"/>
              </a:rPr>
              <a:t>-</a:t>
            </a:r>
            <a:r>
              <a:rPr lang="en-US" altLang="en-US" dirty="0">
                <a:latin typeface="Arial"/>
                <a:cs typeface="Arial"/>
              </a:rPr>
              <a:t> to p</a:t>
            </a:r>
            <a:r>
              <a:rPr lang="en-US" altLang="en-US" baseline="30000" dirty="0">
                <a:latin typeface="Arial"/>
                <a:cs typeface="Arial"/>
              </a:rPr>
              <a:t>+</a:t>
            </a:r>
            <a:r>
              <a:rPr lang="en-US" altLang="en-US" dirty="0">
                <a:latin typeface="Arial"/>
                <a:cs typeface="Arial"/>
              </a:rPr>
              <a:t> using a thin stripping foil, allowing injection </a:t>
            </a: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</a:rPr>
              <a:t>into the same phase space area</a:t>
            </a:r>
          </a:p>
          <a:p>
            <a:pPr eaLnBrk="1" hangingPunct="1"/>
            <a:endParaRPr lang="en-US" altLang="en-US" sz="1800" u="sng" dirty="0">
              <a:solidFill>
                <a:schemeClr val="accent2"/>
              </a:solidFill>
              <a:latin typeface="Arial"/>
              <a:cs typeface="Arial"/>
            </a:endParaRPr>
          </a:p>
          <a:p>
            <a:pPr lvl="1" eaLnBrk="1" hangingPunct="1"/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BD014-4ECA-2B44-A6C3-F4464875B922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reeform 33"/>
          <p:cNvSpPr>
            <a:spLocks/>
          </p:cNvSpPr>
          <p:nvPr/>
        </p:nvSpPr>
        <p:spPr bwMode="auto">
          <a:xfrm>
            <a:off x="757238" y="3238500"/>
            <a:ext cx="7824787" cy="1243013"/>
          </a:xfrm>
          <a:custGeom>
            <a:avLst/>
            <a:gdLst>
              <a:gd name="T0" fmla="*/ 0 w 4929"/>
              <a:gd name="T1" fmla="*/ 1602819917 h 783"/>
              <a:gd name="T2" fmla="*/ 0 w 4929"/>
              <a:gd name="T3" fmla="*/ 1882558477 h 783"/>
              <a:gd name="T4" fmla="*/ 2147483647 w 4929"/>
              <a:gd name="T5" fmla="*/ 1874997213 h 783"/>
              <a:gd name="T6" fmla="*/ 2147483647 w 4929"/>
              <a:gd name="T7" fmla="*/ 249496384 h 783"/>
              <a:gd name="T8" fmla="*/ 2147483647 w 4929"/>
              <a:gd name="T9" fmla="*/ 249496384 h 783"/>
              <a:gd name="T10" fmla="*/ 2147483647 w 4929"/>
              <a:gd name="T11" fmla="*/ 1882558477 h 783"/>
              <a:gd name="T12" fmla="*/ 2147483647 w 4929"/>
              <a:gd name="T13" fmla="*/ 1882558477 h 783"/>
              <a:gd name="T14" fmla="*/ 2147483647 w 4929"/>
              <a:gd name="T15" fmla="*/ 1973284110 h 783"/>
              <a:gd name="T16" fmla="*/ 2147483647 w 4929"/>
              <a:gd name="T17" fmla="*/ 1761590966 h 783"/>
              <a:gd name="T18" fmla="*/ 2147483647 w 4929"/>
              <a:gd name="T19" fmla="*/ 1534776486 h 783"/>
              <a:gd name="T20" fmla="*/ 2147483647 w 4929"/>
              <a:gd name="T21" fmla="*/ 1625502119 h 783"/>
              <a:gd name="T22" fmla="*/ 2147483647 w 4929"/>
              <a:gd name="T23" fmla="*/ 1625502119 h 783"/>
              <a:gd name="T24" fmla="*/ 2147483647 w 4929"/>
              <a:gd name="T25" fmla="*/ 0 h 783"/>
              <a:gd name="T26" fmla="*/ 2147483647 w 4929"/>
              <a:gd name="T27" fmla="*/ 0 h 783"/>
              <a:gd name="T28" fmla="*/ 2147483647 w 4929"/>
              <a:gd name="T29" fmla="*/ 1602819917 h 783"/>
              <a:gd name="T30" fmla="*/ 0 w 4929"/>
              <a:gd name="T31" fmla="*/ 1602819917 h 78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929"/>
              <a:gd name="T49" fmla="*/ 0 h 783"/>
              <a:gd name="T50" fmla="*/ 4929 w 4929"/>
              <a:gd name="T51" fmla="*/ 783 h 78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929" h="783">
                <a:moveTo>
                  <a:pt x="0" y="636"/>
                </a:moveTo>
                <a:lnTo>
                  <a:pt x="0" y="747"/>
                </a:lnTo>
                <a:lnTo>
                  <a:pt x="912" y="744"/>
                </a:lnTo>
                <a:lnTo>
                  <a:pt x="1707" y="99"/>
                </a:lnTo>
                <a:lnTo>
                  <a:pt x="2979" y="99"/>
                </a:lnTo>
                <a:lnTo>
                  <a:pt x="3978" y="747"/>
                </a:lnTo>
                <a:lnTo>
                  <a:pt x="4842" y="747"/>
                </a:lnTo>
                <a:lnTo>
                  <a:pt x="4845" y="783"/>
                </a:lnTo>
                <a:lnTo>
                  <a:pt x="4929" y="699"/>
                </a:lnTo>
                <a:lnTo>
                  <a:pt x="4845" y="609"/>
                </a:lnTo>
                <a:lnTo>
                  <a:pt x="4844" y="645"/>
                </a:lnTo>
                <a:lnTo>
                  <a:pt x="3996" y="645"/>
                </a:lnTo>
                <a:lnTo>
                  <a:pt x="3015" y="0"/>
                </a:lnTo>
                <a:lnTo>
                  <a:pt x="1689" y="0"/>
                </a:lnTo>
                <a:lnTo>
                  <a:pt x="879" y="636"/>
                </a:lnTo>
                <a:lnTo>
                  <a:pt x="0" y="636"/>
                </a:lnTo>
                <a:close/>
              </a:path>
            </a:pathLst>
          </a:custGeom>
          <a:solidFill>
            <a:srgbClr val="EAEAEA">
              <a:alpha val="94901"/>
            </a:srgbClr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3731" name="Rectangle 23"/>
          <p:cNvSpPr>
            <a:spLocks noChangeArrowheads="1"/>
          </p:cNvSpPr>
          <p:nvPr/>
        </p:nvSpPr>
        <p:spPr bwMode="auto">
          <a:xfrm>
            <a:off x="4419600" y="2593975"/>
            <a:ext cx="76200" cy="835025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Charge exchange H- injection</a:t>
            </a:r>
          </a:p>
        </p:txBody>
      </p:sp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199072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4" name="Freeform 11"/>
          <p:cNvSpPr>
            <a:spLocks/>
          </p:cNvSpPr>
          <p:nvPr/>
        </p:nvSpPr>
        <p:spPr bwMode="auto">
          <a:xfrm>
            <a:off x="2005013" y="2371725"/>
            <a:ext cx="2424112" cy="933450"/>
          </a:xfrm>
          <a:custGeom>
            <a:avLst/>
            <a:gdLst>
              <a:gd name="T0" fmla="*/ 0 w 1527"/>
              <a:gd name="T1" fmla="*/ 0 h 588"/>
              <a:gd name="T2" fmla="*/ 2147483647 w 1527"/>
              <a:gd name="T3" fmla="*/ 1481851657 h 588"/>
              <a:gd name="T4" fmla="*/ 2147483647 w 1527"/>
              <a:gd name="T5" fmla="*/ 1481851657 h 588"/>
              <a:gd name="T6" fmla="*/ 0 60000 65536"/>
              <a:gd name="T7" fmla="*/ 0 60000 65536"/>
              <a:gd name="T8" fmla="*/ 0 60000 65536"/>
              <a:gd name="T9" fmla="*/ 0 w 1527"/>
              <a:gd name="T10" fmla="*/ 0 h 588"/>
              <a:gd name="T11" fmla="*/ 1527 w 1527"/>
              <a:gd name="T12" fmla="*/ 588 h 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7" h="588">
                <a:moveTo>
                  <a:pt x="0" y="0"/>
                </a:moveTo>
                <a:lnTo>
                  <a:pt x="888" y="588"/>
                </a:lnTo>
                <a:lnTo>
                  <a:pt x="1527" y="58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35" name="Text Box 12"/>
          <p:cNvSpPr txBox="1">
            <a:spLocks noChangeArrowheads="1"/>
          </p:cNvSpPr>
          <p:nvPr/>
        </p:nvSpPr>
        <p:spPr bwMode="auto">
          <a:xfrm rot="2012356">
            <a:off x="2038556" y="2289453"/>
            <a:ext cx="1044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lang="en-US" altLang="en-US" baseline="300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altLang="en-US" dirty="0">
                <a:solidFill>
                  <a:srgbClr val="FF0000"/>
                </a:solidFill>
                <a:latin typeface="Arial"/>
                <a:cs typeface="Arial"/>
              </a:rPr>
              <a:t> beam</a:t>
            </a:r>
          </a:p>
        </p:txBody>
      </p:sp>
      <p:sp>
        <p:nvSpPr>
          <p:cNvPr id="73736" name="Text Box 17"/>
          <p:cNvSpPr txBox="1">
            <a:spLocks noChangeArrowheads="1"/>
          </p:cNvSpPr>
          <p:nvPr/>
        </p:nvSpPr>
        <p:spPr bwMode="auto">
          <a:xfrm>
            <a:off x="3109380" y="5934075"/>
            <a:ext cx="2699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chicane dipoles</a:t>
            </a:r>
          </a:p>
        </p:txBody>
      </p:sp>
      <p:sp>
        <p:nvSpPr>
          <p:cNvPr id="73737" name="Rectangle 20"/>
          <p:cNvSpPr>
            <a:spLocks noChangeArrowheads="1"/>
          </p:cNvSpPr>
          <p:nvPr/>
        </p:nvSpPr>
        <p:spPr bwMode="auto">
          <a:xfrm>
            <a:off x="533082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8" name="Rectangle 21"/>
          <p:cNvSpPr>
            <a:spLocks noChangeArrowheads="1"/>
          </p:cNvSpPr>
          <p:nvPr/>
        </p:nvSpPr>
        <p:spPr bwMode="auto">
          <a:xfrm>
            <a:off x="3281363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9" name="Rectangle 22"/>
          <p:cNvSpPr>
            <a:spLocks noChangeArrowheads="1"/>
          </p:cNvSpPr>
          <p:nvPr/>
        </p:nvSpPr>
        <p:spPr bwMode="auto">
          <a:xfrm>
            <a:off x="692467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40" name="Text Box 24"/>
          <p:cNvSpPr txBox="1">
            <a:spLocks noChangeArrowheads="1"/>
          </p:cNvSpPr>
          <p:nvPr/>
        </p:nvSpPr>
        <p:spPr bwMode="auto">
          <a:xfrm>
            <a:off x="337250" y="3884613"/>
            <a:ext cx="1557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Circulating p</a:t>
            </a:r>
            <a:r>
              <a:rPr lang="en-US" altLang="en-US" baseline="30000" dirty="0">
                <a:latin typeface="Arial"/>
                <a:cs typeface="Arial"/>
              </a:rPr>
              <a:t>+</a:t>
            </a:r>
          </a:p>
        </p:txBody>
      </p:sp>
      <p:sp>
        <p:nvSpPr>
          <p:cNvPr id="73741" name="Freeform 25"/>
          <p:cNvSpPr>
            <a:spLocks/>
          </p:cNvSpPr>
          <p:nvPr/>
        </p:nvSpPr>
        <p:spPr bwMode="auto">
          <a:xfrm>
            <a:off x="4505325" y="3305175"/>
            <a:ext cx="3848100" cy="1038225"/>
          </a:xfrm>
          <a:custGeom>
            <a:avLst/>
            <a:gdLst>
              <a:gd name="T0" fmla="*/ 0 w 2424"/>
              <a:gd name="T1" fmla="*/ 0 h 654"/>
              <a:gd name="T2" fmla="*/ 1633060989 w 2424"/>
              <a:gd name="T3" fmla="*/ 0 h 654"/>
              <a:gd name="T4" fmla="*/ 2147483647 w 2424"/>
              <a:gd name="T5" fmla="*/ 1648181969 h 654"/>
              <a:gd name="T6" fmla="*/ 2147483647 w 2424"/>
              <a:gd name="T7" fmla="*/ 1648181969 h 654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654"/>
              <a:gd name="T14" fmla="*/ 2424 w 2424"/>
              <a:gd name="T15" fmla="*/ 654 h 6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654">
                <a:moveTo>
                  <a:pt x="0" y="0"/>
                </a:moveTo>
                <a:lnTo>
                  <a:pt x="648" y="0"/>
                </a:lnTo>
                <a:lnTo>
                  <a:pt x="1644" y="654"/>
                </a:lnTo>
                <a:lnTo>
                  <a:pt x="2424" y="654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42" name="Text Box 26"/>
          <p:cNvSpPr txBox="1">
            <a:spLocks noChangeArrowheads="1"/>
          </p:cNvSpPr>
          <p:nvPr/>
        </p:nvSpPr>
        <p:spPr bwMode="auto">
          <a:xfrm rot="2012356">
            <a:off x="6471977" y="3579841"/>
            <a:ext cx="382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p</a:t>
            </a:r>
            <a:r>
              <a:rPr lang="en-US" altLang="en-US" baseline="30000" dirty="0">
                <a:latin typeface="+mj-lt"/>
              </a:rPr>
              <a:t>+</a:t>
            </a:r>
          </a:p>
        </p:txBody>
      </p:sp>
      <p:sp>
        <p:nvSpPr>
          <p:cNvPr id="73743" name="Text Box 27"/>
          <p:cNvSpPr txBox="1">
            <a:spLocks noChangeArrowheads="1"/>
          </p:cNvSpPr>
          <p:nvPr/>
        </p:nvSpPr>
        <p:spPr bwMode="auto">
          <a:xfrm>
            <a:off x="3806439" y="2214563"/>
            <a:ext cx="1454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Stripping foil</a:t>
            </a:r>
          </a:p>
        </p:txBody>
      </p:sp>
      <p:sp>
        <p:nvSpPr>
          <p:cNvPr id="73744" name="Freeform 28"/>
          <p:cNvSpPr>
            <a:spLocks/>
          </p:cNvSpPr>
          <p:nvPr/>
        </p:nvSpPr>
        <p:spPr bwMode="auto">
          <a:xfrm>
            <a:off x="5524500" y="3305175"/>
            <a:ext cx="1009650" cy="9525"/>
          </a:xfrm>
          <a:custGeom>
            <a:avLst/>
            <a:gdLst>
              <a:gd name="T0" fmla="*/ 0 w 636"/>
              <a:gd name="T1" fmla="*/ 0 h 6"/>
              <a:gd name="T2" fmla="*/ 1602819157 w 636"/>
              <a:gd name="T3" fmla="*/ 15120939 h 6"/>
              <a:gd name="T4" fmla="*/ 0 60000 65536"/>
              <a:gd name="T5" fmla="*/ 0 60000 65536"/>
              <a:gd name="T6" fmla="*/ 0 w 636"/>
              <a:gd name="T7" fmla="*/ 0 h 6"/>
              <a:gd name="T8" fmla="*/ 636 w 636"/>
              <a:gd name="T9" fmla="*/ 6 h 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6">
                <a:moveTo>
                  <a:pt x="0" y="0"/>
                </a:moveTo>
                <a:lnTo>
                  <a:pt x="636" y="6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45" name="Text Box 29"/>
          <p:cNvSpPr txBox="1">
            <a:spLocks noChangeArrowheads="1"/>
          </p:cNvSpPr>
          <p:nvPr/>
        </p:nvSpPr>
        <p:spPr bwMode="auto">
          <a:xfrm>
            <a:off x="6061892" y="2928339"/>
            <a:ext cx="407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+mj-lt"/>
              </a:rPr>
              <a:t>H</a:t>
            </a:r>
            <a:r>
              <a:rPr lang="en-US" altLang="en-US" baseline="-25000" dirty="0">
                <a:solidFill>
                  <a:srgbClr val="0000FF"/>
                </a:solidFill>
                <a:latin typeface="+mj-lt"/>
              </a:rPr>
              <a:t>0</a:t>
            </a:r>
            <a:endParaRPr lang="en-US" alt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3746" name="Freeform 30"/>
          <p:cNvSpPr>
            <a:spLocks/>
          </p:cNvSpPr>
          <p:nvPr/>
        </p:nvSpPr>
        <p:spPr bwMode="auto">
          <a:xfrm>
            <a:off x="5538788" y="2662238"/>
            <a:ext cx="876300" cy="638175"/>
          </a:xfrm>
          <a:custGeom>
            <a:avLst/>
            <a:gdLst>
              <a:gd name="T0" fmla="*/ 0 w 552"/>
              <a:gd name="T1" fmla="*/ 1013102902 h 402"/>
              <a:gd name="T2" fmla="*/ 1391126032 w 552"/>
              <a:gd name="T3" fmla="*/ 0 h 402"/>
              <a:gd name="T4" fmla="*/ 0 60000 65536"/>
              <a:gd name="T5" fmla="*/ 0 60000 65536"/>
              <a:gd name="T6" fmla="*/ 0 w 552"/>
              <a:gd name="T7" fmla="*/ 0 h 402"/>
              <a:gd name="T8" fmla="*/ 552 w 552"/>
              <a:gd name="T9" fmla="*/ 402 h 4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2" h="402">
                <a:moveTo>
                  <a:pt x="0" y="402"/>
                </a:moveTo>
                <a:lnTo>
                  <a:pt x="552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47" name="Text Box 31"/>
          <p:cNvSpPr txBox="1">
            <a:spLocks noChangeArrowheads="1"/>
          </p:cNvSpPr>
          <p:nvPr/>
        </p:nvSpPr>
        <p:spPr bwMode="auto">
          <a:xfrm rot="-2166476">
            <a:off x="5887563" y="2441853"/>
            <a:ext cx="375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+mj-lt"/>
              </a:rPr>
              <a:t>H</a:t>
            </a:r>
            <a:r>
              <a:rPr lang="en-US" altLang="en-US" baseline="30000" dirty="0">
                <a:solidFill>
                  <a:srgbClr val="FF0000"/>
                </a:solidFill>
                <a:latin typeface="+mj-lt"/>
              </a:rPr>
              <a:t>-</a:t>
            </a:r>
          </a:p>
        </p:txBody>
      </p:sp>
      <p:sp>
        <p:nvSpPr>
          <p:cNvPr id="73748" name="Line 32"/>
          <p:cNvSpPr>
            <a:spLocks noChangeShapeType="1"/>
          </p:cNvSpPr>
          <p:nvPr/>
        </p:nvSpPr>
        <p:spPr bwMode="auto">
          <a:xfrm>
            <a:off x="398463" y="4870450"/>
            <a:ext cx="83724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51" name="Line 36"/>
          <p:cNvSpPr>
            <a:spLocks noChangeShapeType="1"/>
          </p:cNvSpPr>
          <p:nvPr/>
        </p:nvSpPr>
        <p:spPr bwMode="auto">
          <a:xfrm>
            <a:off x="398463" y="4338638"/>
            <a:ext cx="17446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52" name="Freeform 37"/>
          <p:cNvSpPr>
            <a:spLocks/>
          </p:cNvSpPr>
          <p:nvPr/>
        </p:nvSpPr>
        <p:spPr bwMode="auto">
          <a:xfrm>
            <a:off x="2143125" y="3352800"/>
            <a:ext cx="4933950" cy="985838"/>
          </a:xfrm>
          <a:custGeom>
            <a:avLst/>
            <a:gdLst>
              <a:gd name="T0" fmla="*/ 0 w 3108"/>
              <a:gd name="T1" fmla="*/ 1565018400 h 621"/>
              <a:gd name="T2" fmla="*/ 2048886387 w 3108"/>
              <a:gd name="T3" fmla="*/ 0 h 621"/>
              <a:gd name="T4" fmla="*/ 2147483647 w 3108"/>
              <a:gd name="T5" fmla="*/ 0 h 621"/>
              <a:gd name="T6" fmla="*/ 2147483647 w 3108"/>
              <a:gd name="T7" fmla="*/ 1565018400 h 621"/>
              <a:gd name="T8" fmla="*/ 0 60000 65536"/>
              <a:gd name="T9" fmla="*/ 0 60000 65536"/>
              <a:gd name="T10" fmla="*/ 0 60000 65536"/>
              <a:gd name="T11" fmla="*/ 0 60000 65536"/>
              <a:gd name="T12" fmla="*/ 0 w 3108"/>
              <a:gd name="T13" fmla="*/ 0 h 621"/>
              <a:gd name="T14" fmla="*/ 3108 w 3108"/>
              <a:gd name="T15" fmla="*/ 621 h 6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08" h="621">
                <a:moveTo>
                  <a:pt x="0" y="621"/>
                </a:moveTo>
                <a:lnTo>
                  <a:pt x="813" y="0"/>
                </a:lnTo>
                <a:lnTo>
                  <a:pt x="2104" y="0"/>
                </a:lnTo>
                <a:lnTo>
                  <a:pt x="3108" y="621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53" name="Line 38"/>
          <p:cNvSpPr>
            <a:spLocks noChangeShapeType="1"/>
          </p:cNvSpPr>
          <p:nvPr/>
        </p:nvSpPr>
        <p:spPr bwMode="auto">
          <a:xfrm>
            <a:off x="7077075" y="4338638"/>
            <a:ext cx="17446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7412032" y="3808475"/>
            <a:ext cx="1557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Circulating p</a:t>
            </a:r>
            <a:r>
              <a:rPr lang="en-US" altLang="en-US" baseline="30000" dirty="0">
                <a:latin typeface="Arial"/>
                <a:cs typeface="Arial"/>
              </a:rPr>
              <a:t>+</a:t>
            </a: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2880216" y="1127125"/>
            <a:ext cx="2993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/>
                <a:cs typeface="Arial"/>
              </a:rPr>
              <a:t>Start of injection process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90A413-15D2-3844-A4AC-196020A414A4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reeform 2"/>
          <p:cNvSpPr>
            <a:spLocks/>
          </p:cNvSpPr>
          <p:nvPr/>
        </p:nvSpPr>
        <p:spPr bwMode="auto">
          <a:xfrm>
            <a:off x="757238" y="3238500"/>
            <a:ext cx="7910512" cy="2266950"/>
          </a:xfrm>
          <a:custGeom>
            <a:avLst/>
            <a:gdLst>
              <a:gd name="T0" fmla="*/ 0 w 4983"/>
              <a:gd name="T1" fmla="*/ 1602819224 h 1428"/>
              <a:gd name="T2" fmla="*/ 7559675 w 4983"/>
              <a:gd name="T3" fmla="*/ 2147483647 h 1428"/>
              <a:gd name="T4" fmla="*/ 2147483647 w 4983"/>
              <a:gd name="T5" fmla="*/ 2147483647 h 1428"/>
              <a:gd name="T6" fmla="*/ 2147483647 w 4983"/>
              <a:gd name="T7" fmla="*/ 1980842929 h 1428"/>
              <a:gd name="T8" fmla="*/ 2147483647 w 4983"/>
              <a:gd name="T9" fmla="*/ 1980842929 h 1428"/>
              <a:gd name="T10" fmla="*/ 2147483647 w 4983"/>
              <a:gd name="T11" fmla="*/ 2147483647 h 1428"/>
              <a:gd name="T12" fmla="*/ 2147483647 w 4983"/>
              <a:gd name="T13" fmla="*/ 2147483647 h 1428"/>
              <a:gd name="T14" fmla="*/ 2147483647 w 4983"/>
              <a:gd name="T15" fmla="*/ 2147483647 h 1428"/>
              <a:gd name="T16" fmla="*/ 2147483647 w 4983"/>
              <a:gd name="T17" fmla="*/ 2147483647 h 1428"/>
              <a:gd name="T18" fmla="*/ 2147483647 w 4983"/>
              <a:gd name="T19" fmla="*/ 1534775822 h 1428"/>
              <a:gd name="T20" fmla="*/ 2147483647 w 4983"/>
              <a:gd name="T21" fmla="*/ 1625501416 h 1428"/>
              <a:gd name="T22" fmla="*/ 2147483647 w 4983"/>
              <a:gd name="T23" fmla="*/ 1625501416 h 1428"/>
              <a:gd name="T24" fmla="*/ 2147483647 w 4983"/>
              <a:gd name="T25" fmla="*/ 0 h 1428"/>
              <a:gd name="T26" fmla="*/ 2147483647 w 4983"/>
              <a:gd name="T27" fmla="*/ 0 h 1428"/>
              <a:gd name="T28" fmla="*/ 2147483647 w 4983"/>
              <a:gd name="T29" fmla="*/ 1602819224 h 1428"/>
              <a:gd name="T30" fmla="*/ 0 w 4983"/>
              <a:gd name="T31" fmla="*/ 1602819224 h 14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983"/>
              <a:gd name="T49" fmla="*/ 0 h 1428"/>
              <a:gd name="T50" fmla="*/ 4983 w 4983"/>
              <a:gd name="T51" fmla="*/ 1428 h 14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983" h="1428">
                <a:moveTo>
                  <a:pt x="0" y="636"/>
                </a:moveTo>
                <a:lnTo>
                  <a:pt x="3" y="1362"/>
                </a:lnTo>
                <a:lnTo>
                  <a:pt x="885" y="1362"/>
                </a:lnTo>
                <a:lnTo>
                  <a:pt x="1695" y="786"/>
                </a:lnTo>
                <a:lnTo>
                  <a:pt x="2985" y="786"/>
                </a:lnTo>
                <a:lnTo>
                  <a:pt x="3993" y="1380"/>
                </a:lnTo>
                <a:lnTo>
                  <a:pt x="4845" y="1380"/>
                </a:lnTo>
                <a:lnTo>
                  <a:pt x="4845" y="1428"/>
                </a:lnTo>
                <a:lnTo>
                  <a:pt x="4983" y="1038"/>
                </a:lnTo>
                <a:lnTo>
                  <a:pt x="4845" y="609"/>
                </a:lnTo>
                <a:lnTo>
                  <a:pt x="4844" y="645"/>
                </a:lnTo>
                <a:lnTo>
                  <a:pt x="3996" y="645"/>
                </a:lnTo>
                <a:lnTo>
                  <a:pt x="3015" y="0"/>
                </a:lnTo>
                <a:lnTo>
                  <a:pt x="1689" y="0"/>
                </a:lnTo>
                <a:lnTo>
                  <a:pt x="879" y="636"/>
                </a:lnTo>
                <a:lnTo>
                  <a:pt x="0" y="636"/>
                </a:lnTo>
                <a:close/>
              </a:path>
            </a:pathLst>
          </a:custGeom>
          <a:solidFill>
            <a:srgbClr val="EAEAEA">
              <a:alpha val="94901"/>
            </a:srgbClr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4419600" y="2593975"/>
            <a:ext cx="76200" cy="835025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Charge exchange H- injection</a:t>
            </a: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99072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2005013" y="2371725"/>
            <a:ext cx="2424112" cy="933450"/>
          </a:xfrm>
          <a:custGeom>
            <a:avLst/>
            <a:gdLst>
              <a:gd name="T0" fmla="*/ 0 w 1527"/>
              <a:gd name="T1" fmla="*/ 0 h 588"/>
              <a:gd name="T2" fmla="*/ 2147483647 w 1527"/>
              <a:gd name="T3" fmla="*/ 1481851657 h 588"/>
              <a:gd name="T4" fmla="*/ 2147483647 w 1527"/>
              <a:gd name="T5" fmla="*/ 1481851657 h 588"/>
              <a:gd name="T6" fmla="*/ 0 60000 65536"/>
              <a:gd name="T7" fmla="*/ 0 60000 65536"/>
              <a:gd name="T8" fmla="*/ 0 60000 65536"/>
              <a:gd name="T9" fmla="*/ 0 w 1527"/>
              <a:gd name="T10" fmla="*/ 0 h 588"/>
              <a:gd name="T11" fmla="*/ 1527 w 1527"/>
              <a:gd name="T12" fmla="*/ 588 h 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7" h="588">
                <a:moveTo>
                  <a:pt x="0" y="0"/>
                </a:moveTo>
                <a:lnTo>
                  <a:pt x="888" y="588"/>
                </a:lnTo>
                <a:lnTo>
                  <a:pt x="1527" y="58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533082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3281363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692467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337250" y="3884613"/>
            <a:ext cx="1557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Circulating p</a:t>
            </a:r>
            <a:r>
              <a:rPr lang="en-US" altLang="en-US" baseline="30000" dirty="0">
                <a:latin typeface="Arial"/>
                <a:cs typeface="Arial"/>
              </a:rPr>
              <a:t>+</a:t>
            </a:r>
          </a:p>
        </p:txBody>
      </p:sp>
      <p:sp>
        <p:nvSpPr>
          <p:cNvPr id="74765" name="Freeform 13"/>
          <p:cNvSpPr>
            <a:spLocks/>
          </p:cNvSpPr>
          <p:nvPr/>
        </p:nvSpPr>
        <p:spPr bwMode="auto">
          <a:xfrm>
            <a:off x="4505325" y="3305175"/>
            <a:ext cx="3848100" cy="1038225"/>
          </a:xfrm>
          <a:custGeom>
            <a:avLst/>
            <a:gdLst>
              <a:gd name="T0" fmla="*/ 0 w 2424"/>
              <a:gd name="T1" fmla="*/ 0 h 654"/>
              <a:gd name="T2" fmla="*/ 1633060989 w 2424"/>
              <a:gd name="T3" fmla="*/ 0 h 654"/>
              <a:gd name="T4" fmla="*/ 2147483647 w 2424"/>
              <a:gd name="T5" fmla="*/ 1648181969 h 654"/>
              <a:gd name="T6" fmla="*/ 2147483647 w 2424"/>
              <a:gd name="T7" fmla="*/ 1648181969 h 654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654"/>
              <a:gd name="T14" fmla="*/ 2424 w 2424"/>
              <a:gd name="T15" fmla="*/ 654 h 6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654">
                <a:moveTo>
                  <a:pt x="0" y="0"/>
                </a:moveTo>
                <a:lnTo>
                  <a:pt x="648" y="0"/>
                </a:lnTo>
                <a:lnTo>
                  <a:pt x="1644" y="654"/>
                </a:lnTo>
                <a:lnTo>
                  <a:pt x="2424" y="654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68" name="Freeform 16"/>
          <p:cNvSpPr>
            <a:spLocks/>
          </p:cNvSpPr>
          <p:nvPr/>
        </p:nvSpPr>
        <p:spPr bwMode="auto">
          <a:xfrm>
            <a:off x="5524500" y="3305175"/>
            <a:ext cx="1009650" cy="9525"/>
          </a:xfrm>
          <a:custGeom>
            <a:avLst/>
            <a:gdLst>
              <a:gd name="T0" fmla="*/ 0 w 636"/>
              <a:gd name="T1" fmla="*/ 0 h 6"/>
              <a:gd name="T2" fmla="*/ 1602819157 w 636"/>
              <a:gd name="T3" fmla="*/ 15120939 h 6"/>
              <a:gd name="T4" fmla="*/ 0 60000 65536"/>
              <a:gd name="T5" fmla="*/ 0 60000 65536"/>
              <a:gd name="T6" fmla="*/ 0 w 636"/>
              <a:gd name="T7" fmla="*/ 0 h 6"/>
              <a:gd name="T8" fmla="*/ 636 w 636"/>
              <a:gd name="T9" fmla="*/ 6 h 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6">
                <a:moveTo>
                  <a:pt x="0" y="0"/>
                </a:moveTo>
                <a:lnTo>
                  <a:pt x="636" y="6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0" name="Freeform 18"/>
          <p:cNvSpPr>
            <a:spLocks/>
          </p:cNvSpPr>
          <p:nvPr/>
        </p:nvSpPr>
        <p:spPr bwMode="auto">
          <a:xfrm>
            <a:off x="5538788" y="2662238"/>
            <a:ext cx="876300" cy="638175"/>
          </a:xfrm>
          <a:custGeom>
            <a:avLst/>
            <a:gdLst>
              <a:gd name="T0" fmla="*/ 0 w 552"/>
              <a:gd name="T1" fmla="*/ 1013102902 h 402"/>
              <a:gd name="T2" fmla="*/ 1391126032 w 552"/>
              <a:gd name="T3" fmla="*/ 0 h 402"/>
              <a:gd name="T4" fmla="*/ 0 60000 65536"/>
              <a:gd name="T5" fmla="*/ 0 60000 65536"/>
              <a:gd name="T6" fmla="*/ 0 w 552"/>
              <a:gd name="T7" fmla="*/ 0 h 402"/>
              <a:gd name="T8" fmla="*/ 552 w 552"/>
              <a:gd name="T9" fmla="*/ 402 h 4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2" h="402">
                <a:moveTo>
                  <a:pt x="0" y="402"/>
                </a:moveTo>
                <a:lnTo>
                  <a:pt x="552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2" name="Line 20"/>
          <p:cNvSpPr>
            <a:spLocks noChangeShapeType="1"/>
          </p:cNvSpPr>
          <p:nvPr/>
        </p:nvSpPr>
        <p:spPr bwMode="auto">
          <a:xfrm>
            <a:off x="398463" y="4870450"/>
            <a:ext cx="17446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3" name="Freeform 23"/>
          <p:cNvSpPr>
            <a:spLocks/>
          </p:cNvSpPr>
          <p:nvPr/>
        </p:nvSpPr>
        <p:spPr bwMode="auto">
          <a:xfrm>
            <a:off x="2143125" y="3884613"/>
            <a:ext cx="4933950" cy="985837"/>
          </a:xfrm>
          <a:custGeom>
            <a:avLst/>
            <a:gdLst>
              <a:gd name="T0" fmla="*/ 0 w 3108"/>
              <a:gd name="T1" fmla="*/ 1565015225 h 621"/>
              <a:gd name="T2" fmla="*/ 2048886387 w 3108"/>
              <a:gd name="T3" fmla="*/ 0 h 621"/>
              <a:gd name="T4" fmla="*/ 2147483647 w 3108"/>
              <a:gd name="T5" fmla="*/ 0 h 621"/>
              <a:gd name="T6" fmla="*/ 2147483647 w 3108"/>
              <a:gd name="T7" fmla="*/ 1565015225 h 621"/>
              <a:gd name="T8" fmla="*/ 0 60000 65536"/>
              <a:gd name="T9" fmla="*/ 0 60000 65536"/>
              <a:gd name="T10" fmla="*/ 0 60000 65536"/>
              <a:gd name="T11" fmla="*/ 0 60000 65536"/>
              <a:gd name="T12" fmla="*/ 0 w 3108"/>
              <a:gd name="T13" fmla="*/ 0 h 621"/>
              <a:gd name="T14" fmla="*/ 3108 w 3108"/>
              <a:gd name="T15" fmla="*/ 621 h 6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08" h="621">
                <a:moveTo>
                  <a:pt x="0" y="621"/>
                </a:moveTo>
                <a:lnTo>
                  <a:pt x="813" y="0"/>
                </a:lnTo>
                <a:lnTo>
                  <a:pt x="2104" y="0"/>
                </a:lnTo>
                <a:lnTo>
                  <a:pt x="3108" y="621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4" name="Line 24"/>
          <p:cNvSpPr>
            <a:spLocks noChangeShapeType="1"/>
          </p:cNvSpPr>
          <p:nvPr/>
        </p:nvSpPr>
        <p:spPr bwMode="auto">
          <a:xfrm>
            <a:off x="7077075" y="4870450"/>
            <a:ext cx="17446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5" name="Line 25"/>
          <p:cNvSpPr>
            <a:spLocks noChangeShapeType="1"/>
          </p:cNvSpPr>
          <p:nvPr/>
        </p:nvSpPr>
        <p:spPr bwMode="auto">
          <a:xfrm>
            <a:off x="398463" y="4946650"/>
            <a:ext cx="8423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3806439" y="2214563"/>
            <a:ext cx="1454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Stripping foil</a:t>
            </a: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2174331" y="1127125"/>
            <a:ext cx="44048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/>
                <a:cs typeface="Arial"/>
              </a:rPr>
              <a:t>End of injection process with painting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 rot="2012356">
            <a:off x="2038556" y="2289453"/>
            <a:ext cx="1044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lang="en-US" altLang="en-US" baseline="300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altLang="en-US" dirty="0">
                <a:solidFill>
                  <a:srgbClr val="FF0000"/>
                </a:solidFill>
                <a:latin typeface="Arial"/>
                <a:cs typeface="Arial"/>
              </a:rPr>
              <a:t> beam</a:t>
            </a: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 rot="2012356">
            <a:off x="6471977" y="3579841"/>
            <a:ext cx="382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p</a:t>
            </a:r>
            <a:r>
              <a:rPr lang="en-US" altLang="en-US" baseline="30000" dirty="0">
                <a:latin typeface="+mj-lt"/>
              </a:rPr>
              <a:t>+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6061892" y="2928339"/>
            <a:ext cx="407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+mj-lt"/>
              </a:rPr>
              <a:t>H</a:t>
            </a:r>
            <a:r>
              <a:rPr lang="en-US" altLang="en-US" baseline="-25000" dirty="0">
                <a:solidFill>
                  <a:srgbClr val="0000FF"/>
                </a:solidFill>
                <a:latin typeface="+mj-lt"/>
              </a:rPr>
              <a:t>0</a:t>
            </a:r>
            <a:endParaRPr lang="en-US" alt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 rot="19433524">
            <a:off x="5887563" y="2441853"/>
            <a:ext cx="375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+mj-lt"/>
              </a:rPr>
              <a:t>H</a:t>
            </a:r>
            <a:r>
              <a:rPr lang="en-US" altLang="en-US" baseline="30000" dirty="0">
                <a:solidFill>
                  <a:srgbClr val="FF0000"/>
                </a:solidFill>
                <a:latin typeface="+mj-lt"/>
              </a:rPr>
              <a:t>-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109380" y="5934075"/>
            <a:ext cx="2699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chicane dipoles</a:t>
            </a: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755781" y="4567425"/>
            <a:ext cx="0" cy="303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734770" y="4339740"/>
            <a:ext cx="12747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Displace orbit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7412032" y="3808475"/>
            <a:ext cx="1557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Circulating p</a:t>
            </a:r>
            <a:r>
              <a:rPr lang="en-US" altLang="en-US" baseline="30000" dirty="0">
                <a:latin typeface="Arial"/>
                <a:cs typeface="Arial"/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47C011-7F0D-3E48-9C0E-AD24C56E2349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1647561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Line 44"/>
          <p:cNvSpPr>
            <a:spLocks noChangeShapeType="1"/>
          </p:cNvSpPr>
          <p:nvPr/>
        </p:nvSpPr>
        <p:spPr bwMode="auto">
          <a:xfrm flipV="1">
            <a:off x="1912938" y="2200275"/>
            <a:ext cx="1587" cy="11715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Electrostatic septum</a:t>
            </a:r>
          </a:p>
        </p:txBody>
      </p:sp>
      <p:sp>
        <p:nvSpPr>
          <p:cNvPr id="62468" name="AutoShape 12"/>
          <p:cNvSpPr>
            <a:spLocks noChangeArrowheads="1"/>
          </p:cNvSpPr>
          <p:nvPr/>
        </p:nvSpPr>
        <p:spPr bwMode="auto">
          <a:xfrm>
            <a:off x="930275" y="2593975"/>
            <a:ext cx="379413" cy="159385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69" name="Freeform 14"/>
          <p:cNvSpPr>
            <a:spLocks/>
          </p:cNvSpPr>
          <p:nvPr/>
        </p:nvSpPr>
        <p:spPr bwMode="auto">
          <a:xfrm>
            <a:off x="1916113" y="2593975"/>
            <a:ext cx="2503487" cy="1593850"/>
          </a:xfrm>
          <a:custGeom>
            <a:avLst/>
            <a:gdLst>
              <a:gd name="T0" fmla="*/ 0 w 1577"/>
              <a:gd name="T1" fmla="*/ 481350719 h 1004"/>
              <a:gd name="T2" fmla="*/ 0 w 1577"/>
              <a:gd name="T3" fmla="*/ 0 h 1004"/>
              <a:gd name="T4" fmla="*/ 2147483647 w 1577"/>
              <a:gd name="T5" fmla="*/ 0 h 1004"/>
              <a:gd name="T6" fmla="*/ 2147483647 w 1577"/>
              <a:gd name="T7" fmla="*/ 2147483647 h 1004"/>
              <a:gd name="T8" fmla="*/ 0 w 1577"/>
              <a:gd name="T9" fmla="*/ 2147483647 h 1004"/>
              <a:gd name="T10" fmla="*/ 0 w 1577"/>
              <a:gd name="T11" fmla="*/ 2048888121 h 1004"/>
              <a:gd name="T12" fmla="*/ 2147483647 w 1577"/>
              <a:gd name="T13" fmla="*/ 2048888121 h 1004"/>
              <a:gd name="T14" fmla="*/ 2147483647 w 1577"/>
              <a:gd name="T15" fmla="*/ 481350719 h 1004"/>
              <a:gd name="T16" fmla="*/ 0 w 1577"/>
              <a:gd name="T17" fmla="*/ 481350719 h 10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77"/>
              <a:gd name="T28" fmla="*/ 0 h 1004"/>
              <a:gd name="T29" fmla="*/ 1577 w 1577"/>
              <a:gd name="T30" fmla="*/ 1004 h 10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77" h="1004">
                <a:moveTo>
                  <a:pt x="0" y="191"/>
                </a:moveTo>
                <a:lnTo>
                  <a:pt x="0" y="0"/>
                </a:lnTo>
                <a:lnTo>
                  <a:pt x="1577" y="0"/>
                </a:lnTo>
                <a:lnTo>
                  <a:pt x="1577" y="1004"/>
                </a:lnTo>
                <a:lnTo>
                  <a:pt x="0" y="1004"/>
                </a:lnTo>
                <a:lnTo>
                  <a:pt x="0" y="813"/>
                </a:lnTo>
                <a:lnTo>
                  <a:pt x="1338" y="813"/>
                </a:lnTo>
                <a:lnTo>
                  <a:pt x="1338" y="191"/>
                </a:lnTo>
                <a:lnTo>
                  <a:pt x="0" y="191"/>
                </a:lnTo>
                <a:close/>
              </a:path>
            </a:pathLst>
          </a:custGeom>
          <a:pattFill prst="ltUpDiag">
            <a:fgClr>
              <a:srgbClr val="5F5F5F"/>
            </a:fgClr>
            <a:bgClr>
              <a:schemeClr val="bg1"/>
            </a:bgClr>
          </a:patt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2470" name="Line 15"/>
          <p:cNvSpPr>
            <a:spLocks noChangeShapeType="1"/>
          </p:cNvSpPr>
          <p:nvPr/>
        </p:nvSpPr>
        <p:spPr bwMode="auto">
          <a:xfrm flipV="1">
            <a:off x="1916113" y="2593975"/>
            <a:ext cx="0" cy="15938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1" name="Line 17"/>
          <p:cNvSpPr>
            <a:spLocks noChangeShapeType="1"/>
          </p:cNvSpPr>
          <p:nvPr/>
        </p:nvSpPr>
        <p:spPr bwMode="auto">
          <a:xfrm flipH="1">
            <a:off x="1309688" y="3581400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2" name="Line 18"/>
          <p:cNvSpPr>
            <a:spLocks noChangeShapeType="1"/>
          </p:cNvSpPr>
          <p:nvPr/>
        </p:nvSpPr>
        <p:spPr bwMode="auto">
          <a:xfrm flipH="1">
            <a:off x="1309688" y="3352800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3" name="Line 19"/>
          <p:cNvSpPr>
            <a:spLocks noChangeShapeType="1"/>
          </p:cNvSpPr>
          <p:nvPr/>
        </p:nvSpPr>
        <p:spPr bwMode="auto">
          <a:xfrm flipH="1">
            <a:off x="1309688" y="3125788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4" name="Line 20"/>
          <p:cNvSpPr>
            <a:spLocks noChangeShapeType="1"/>
          </p:cNvSpPr>
          <p:nvPr/>
        </p:nvSpPr>
        <p:spPr bwMode="auto">
          <a:xfrm flipH="1">
            <a:off x="1309688" y="2897188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5" name="Line 21"/>
          <p:cNvSpPr>
            <a:spLocks noChangeShapeType="1"/>
          </p:cNvSpPr>
          <p:nvPr/>
        </p:nvSpPr>
        <p:spPr bwMode="auto">
          <a:xfrm flipH="1">
            <a:off x="1309688" y="2670175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6" name="Line 23"/>
          <p:cNvSpPr>
            <a:spLocks noChangeShapeType="1"/>
          </p:cNvSpPr>
          <p:nvPr/>
        </p:nvSpPr>
        <p:spPr bwMode="auto">
          <a:xfrm flipH="1">
            <a:off x="1309688" y="4035425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7" name="Line 24"/>
          <p:cNvSpPr>
            <a:spLocks noChangeShapeType="1"/>
          </p:cNvSpPr>
          <p:nvPr/>
        </p:nvSpPr>
        <p:spPr bwMode="auto">
          <a:xfrm flipH="1">
            <a:off x="1309688" y="3808413"/>
            <a:ext cx="606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8" name="Text Box 25"/>
          <p:cNvSpPr txBox="1">
            <a:spLocks noChangeArrowheads="1"/>
          </p:cNvSpPr>
          <p:nvPr/>
        </p:nvSpPr>
        <p:spPr bwMode="auto">
          <a:xfrm>
            <a:off x="1460500" y="3201988"/>
            <a:ext cx="379413" cy="25391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400" dirty="0">
                <a:latin typeface="+mj-lt"/>
              </a:rPr>
              <a:t>E</a:t>
            </a:r>
            <a:r>
              <a:rPr lang="en-US" altLang="en-US" sz="1400" baseline="-25000" dirty="0">
                <a:latin typeface="+mj-lt"/>
              </a:rPr>
              <a:t>0</a:t>
            </a:r>
            <a:endParaRPr lang="en-US" altLang="en-US" sz="1400" dirty="0">
              <a:latin typeface="+mj-lt"/>
            </a:endParaRPr>
          </a:p>
        </p:txBody>
      </p:sp>
      <p:sp>
        <p:nvSpPr>
          <p:cNvPr id="62479" name="Text Box 26"/>
          <p:cNvSpPr txBox="1">
            <a:spLocks noChangeArrowheads="1"/>
          </p:cNvSpPr>
          <p:nvPr/>
        </p:nvSpPr>
        <p:spPr bwMode="auto">
          <a:xfrm>
            <a:off x="2700365" y="3197118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+mj-lt"/>
              </a:rPr>
              <a:t>E=0</a:t>
            </a:r>
          </a:p>
        </p:txBody>
      </p:sp>
      <p:sp>
        <p:nvSpPr>
          <p:cNvPr id="62480" name="Line 28"/>
          <p:cNvSpPr>
            <a:spLocks noChangeShapeType="1"/>
          </p:cNvSpPr>
          <p:nvPr/>
        </p:nvSpPr>
        <p:spPr bwMode="auto">
          <a:xfrm>
            <a:off x="625475" y="2138363"/>
            <a:ext cx="455613" cy="379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81" name="Line 29"/>
          <p:cNvSpPr>
            <a:spLocks noChangeShapeType="1"/>
          </p:cNvSpPr>
          <p:nvPr/>
        </p:nvSpPr>
        <p:spPr bwMode="auto">
          <a:xfrm flipH="1">
            <a:off x="2903538" y="2214563"/>
            <a:ext cx="682625" cy="303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82" name="Text Box 30"/>
          <p:cNvSpPr txBox="1">
            <a:spLocks noChangeArrowheads="1"/>
          </p:cNvSpPr>
          <p:nvPr/>
        </p:nvSpPr>
        <p:spPr bwMode="auto">
          <a:xfrm>
            <a:off x="163495" y="1608138"/>
            <a:ext cx="11827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High voltage</a:t>
            </a:r>
          </a:p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electrode</a:t>
            </a:r>
          </a:p>
        </p:txBody>
      </p:sp>
      <p:sp>
        <p:nvSpPr>
          <p:cNvPr id="62483" name="Text Box 31"/>
          <p:cNvSpPr txBox="1">
            <a:spLocks noChangeArrowheads="1"/>
          </p:cNvSpPr>
          <p:nvPr/>
        </p:nvSpPr>
        <p:spPr bwMode="auto">
          <a:xfrm>
            <a:off x="3457658" y="1758950"/>
            <a:ext cx="1171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Hollow earth </a:t>
            </a:r>
          </a:p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electrode</a:t>
            </a:r>
          </a:p>
        </p:txBody>
      </p:sp>
      <p:sp>
        <p:nvSpPr>
          <p:cNvPr id="62484" name="Line 32"/>
          <p:cNvSpPr>
            <a:spLocks noChangeShapeType="1"/>
          </p:cNvSpPr>
          <p:nvPr/>
        </p:nvSpPr>
        <p:spPr bwMode="auto">
          <a:xfrm flipV="1">
            <a:off x="1763713" y="4187825"/>
            <a:ext cx="152400" cy="37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85" name="Text Box 33"/>
          <p:cNvSpPr txBox="1">
            <a:spLocks noChangeArrowheads="1"/>
          </p:cNvSpPr>
          <p:nvPr/>
        </p:nvSpPr>
        <p:spPr bwMode="auto">
          <a:xfrm>
            <a:off x="932212" y="4567425"/>
            <a:ext cx="12870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Thin wire or</a:t>
            </a:r>
          </a:p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foil (~0.1 mm)</a:t>
            </a:r>
          </a:p>
        </p:txBody>
      </p:sp>
      <p:pic>
        <p:nvPicPr>
          <p:cNvPr id="62486" name="Picture 34" descr="z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232150"/>
            <a:ext cx="4208463" cy="3359150"/>
          </a:xfrm>
          <a:noFill/>
        </p:spPr>
      </p:pic>
      <p:sp>
        <p:nvSpPr>
          <p:cNvPr id="62487" name="Line 36"/>
          <p:cNvSpPr>
            <a:spLocks noChangeShapeType="1"/>
          </p:cNvSpPr>
          <p:nvPr/>
        </p:nvSpPr>
        <p:spPr bwMode="auto">
          <a:xfrm flipV="1">
            <a:off x="3813175" y="4795838"/>
            <a:ext cx="1744663" cy="1365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88" name="Text Box 37"/>
          <p:cNvSpPr txBox="1">
            <a:spLocks noChangeArrowheads="1"/>
          </p:cNvSpPr>
          <p:nvPr/>
        </p:nvSpPr>
        <p:spPr bwMode="auto">
          <a:xfrm>
            <a:off x="2598730" y="6009430"/>
            <a:ext cx="11827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High voltage</a:t>
            </a:r>
          </a:p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electrode</a:t>
            </a:r>
          </a:p>
        </p:txBody>
      </p:sp>
      <p:sp>
        <p:nvSpPr>
          <p:cNvPr id="62489" name="Line 38"/>
          <p:cNvSpPr>
            <a:spLocks noChangeShapeType="1"/>
          </p:cNvSpPr>
          <p:nvPr/>
        </p:nvSpPr>
        <p:spPr bwMode="auto">
          <a:xfrm>
            <a:off x="7986713" y="2593976"/>
            <a:ext cx="304142" cy="212524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90" name="Text Box 39"/>
          <p:cNvSpPr txBox="1">
            <a:spLocks noChangeArrowheads="1"/>
          </p:cNvSpPr>
          <p:nvPr/>
        </p:nvSpPr>
        <p:spPr bwMode="auto">
          <a:xfrm>
            <a:off x="7362895" y="1885950"/>
            <a:ext cx="1182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Hollow earth</a:t>
            </a:r>
          </a:p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electrode</a:t>
            </a:r>
          </a:p>
        </p:txBody>
      </p:sp>
      <p:sp>
        <p:nvSpPr>
          <p:cNvPr id="62491" name="Line 40"/>
          <p:cNvSpPr>
            <a:spLocks noChangeShapeType="1"/>
          </p:cNvSpPr>
          <p:nvPr/>
        </p:nvSpPr>
        <p:spPr bwMode="auto">
          <a:xfrm flipH="1">
            <a:off x="5330825" y="2443163"/>
            <a:ext cx="379413" cy="12144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92" name="Text Box 41"/>
          <p:cNvSpPr txBox="1">
            <a:spLocks noChangeArrowheads="1"/>
          </p:cNvSpPr>
          <p:nvPr/>
        </p:nvSpPr>
        <p:spPr bwMode="auto">
          <a:xfrm>
            <a:off x="5174930" y="2112963"/>
            <a:ext cx="1272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Septum wires</a:t>
            </a:r>
          </a:p>
        </p:txBody>
      </p:sp>
      <p:sp>
        <p:nvSpPr>
          <p:cNvPr id="62493" name="Text Box 42"/>
          <p:cNvSpPr txBox="1">
            <a:spLocks noChangeArrowheads="1"/>
          </p:cNvSpPr>
          <p:nvPr/>
        </p:nvSpPr>
        <p:spPr bwMode="auto">
          <a:xfrm>
            <a:off x="245985" y="5326375"/>
            <a:ext cx="2044149" cy="1027974"/>
          </a:xfrm>
          <a:prstGeom prst="rect">
            <a:avLst/>
          </a:prstGeom>
          <a:noFill/>
          <a:ln w="25400"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sz="1600" dirty="0">
                <a:latin typeface="Arial"/>
                <a:cs typeface="Arial"/>
              </a:rPr>
              <a:t>E = V / g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sz="1600" dirty="0">
                <a:latin typeface="Arial"/>
                <a:cs typeface="Arial"/>
              </a:rPr>
              <a:t>Typically V = 200 kV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sz="1600" dirty="0">
                <a:latin typeface="Arial"/>
                <a:cs typeface="Arial"/>
              </a:rPr>
              <a:t>E = 100 kV/cm</a:t>
            </a:r>
          </a:p>
        </p:txBody>
      </p:sp>
      <p:sp>
        <p:nvSpPr>
          <p:cNvPr id="62494" name="Line 43"/>
          <p:cNvSpPr>
            <a:spLocks noChangeShapeType="1"/>
          </p:cNvSpPr>
          <p:nvPr/>
        </p:nvSpPr>
        <p:spPr bwMode="auto">
          <a:xfrm flipH="1" flipV="1">
            <a:off x="1304925" y="2190750"/>
            <a:ext cx="7938" cy="11525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95" name="Text Box 45"/>
          <p:cNvSpPr txBox="1">
            <a:spLocks noChangeArrowheads="1"/>
          </p:cNvSpPr>
          <p:nvPr/>
        </p:nvSpPr>
        <p:spPr bwMode="auto">
          <a:xfrm>
            <a:off x="1490663" y="22098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g</a:t>
            </a:r>
          </a:p>
        </p:txBody>
      </p:sp>
      <p:sp>
        <p:nvSpPr>
          <p:cNvPr id="62496" name="Text Box 46"/>
          <p:cNvSpPr txBox="1">
            <a:spLocks noChangeArrowheads="1"/>
          </p:cNvSpPr>
          <p:nvPr/>
        </p:nvSpPr>
        <p:spPr bwMode="auto">
          <a:xfrm>
            <a:off x="397853" y="923925"/>
            <a:ext cx="7893002" cy="338554"/>
          </a:xfrm>
          <a:prstGeom prst="rect">
            <a:avLst/>
          </a:prstGeom>
          <a:noFill/>
          <a:ln w="25400"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dirty="0">
                <a:latin typeface="Arial"/>
                <a:cs typeface="Arial"/>
              </a:rPr>
              <a:t>DC electrostatic device with very thin septum between zero field and high field region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Accumulation process on foil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6313011"/>
            <a:ext cx="9144000" cy="4553700"/>
          </a:xfrm>
        </p:spPr>
        <p:txBody>
          <a:bodyPr/>
          <a:lstStyle/>
          <a:p>
            <a:pPr marL="0" indent="0" algn="ctr">
              <a:buNone/>
            </a:pPr>
            <a:r>
              <a:rPr lang="en-GB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V. Forte, Performance of the CERN PSB at 160 MeV with H- charge exchange injection, PhD thesis – CERN and </a:t>
            </a:r>
            <a:r>
              <a:rPr lang="en-GB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Université</a:t>
            </a:r>
            <a:r>
              <a:rPr lang="en-GB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Blaise</a:t>
            </a:r>
            <a:r>
              <a:rPr lang="en-GB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Pascal</a:t>
            </a:r>
          </a:p>
        </p:txBody>
      </p:sp>
      <p:sp>
        <p:nvSpPr>
          <p:cNvPr id="6" name="Rectangle 27"/>
          <p:cNvSpPr txBox="1">
            <a:spLocks noChangeArrowheads="1"/>
          </p:cNvSpPr>
          <p:nvPr/>
        </p:nvSpPr>
        <p:spPr bwMode="auto">
          <a:xfrm>
            <a:off x="321880" y="840405"/>
            <a:ext cx="850024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Linac4 connection to the PS booster at 160 MeV: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H</a:t>
            </a:r>
            <a:r>
              <a:rPr lang="en-US" altLang="en-US" baseline="30000" dirty="0">
                <a:latin typeface="Arial"/>
                <a:cs typeface="Arial"/>
              </a:rPr>
              <a:t>-</a:t>
            </a:r>
            <a:r>
              <a:rPr lang="en-US" altLang="en-US" dirty="0">
                <a:latin typeface="Arial"/>
                <a:cs typeface="Arial"/>
              </a:rPr>
              <a:t> stripped to p</a:t>
            </a:r>
            <a:r>
              <a:rPr lang="en-US" altLang="en-US" baseline="30000" dirty="0">
                <a:latin typeface="Arial"/>
                <a:cs typeface="Arial"/>
              </a:rPr>
              <a:t>+ </a:t>
            </a:r>
            <a:r>
              <a:rPr lang="en-US" altLang="en-US" dirty="0">
                <a:latin typeface="Arial"/>
                <a:cs typeface="Arial"/>
              </a:rPr>
              <a:t>with an estimated efficiency ≈98 % with C foil 200 μg.cm</a:t>
            </a:r>
            <a:r>
              <a:rPr lang="en-US" altLang="en-US" baseline="30000" dirty="0">
                <a:latin typeface="Arial"/>
                <a:cs typeface="Arial"/>
              </a:rPr>
              <a:t>-2 </a:t>
            </a:r>
            <a:endParaRPr lang="en-US" altLang="en-US" u="sng" baseline="30000" dirty="0">
              <a:solidFill>
                <a:schemeClr val="accent2"/>
              </a:solidFill>
              <a:latin typeface="Arial"/>
              <a:cs typeface="Arial"/>
            </a:endParaRPr>
          </a:p>
          <a:p>
            <a:pPr eaLnBrk="1" hangingPunct="1"/>
            <a:endParaRPr lang="en-US" altLang="en-US" sz="1800" u="sng" dirty="0">
              <a:solidFill>
                <a:schemeClr val="accent2"/>
              </a:solidFill>
              <a:latin typeface="Arial"/>
              <a:cs typeface="Arial"/>
            </a:endParaRPr>
          </a:p>
          <a:p>
            <a:pPr lvl="1" eaLnBrk="1" hangingPunct="1"/>
            <a:endParaRPr lang="en-US" altLang="en-US" dirty="0">
              <a:latin typeface="Arial"/>
              <a:cs typeface="Arial"/>
            </a:endParaRPr>
          </a:p>
        </p:txBody>
      </p:sp>
      <p:pic>
        <p:nvPicPr>
          <p:cNvPr id="3" name="4_28_4_55_withfoil_3_42e12_vf_lattice_final_Pert_29turns_474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550" y="1660991"/>
            <a:ext cx="8186899" cy="4633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1D99B-EFAA-624A-BFE4-CCA4886126B1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3281640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Charge exchange H- injection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1076325"/>
            <a:ext cx="8348663" cy="4932363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Paint uniform transverse phase space density by modifying closed orbit bump and steering injected beam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Foil thickness calculated to double-strip most ions (≈99%) 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sz="1600" dirty="0">
                <a:latin typeface="Arial"/>
                <a:cs typeface="Arial"/>
              </a:rPr>
              <a:t>50 MeV – 50 μg.cm</a:t>
            </a:r>
            <a:r>
              <a:rPr lang="en-US" altLang="en-US" sz="1600" baseline="30000" dirty="0">
                <a:latin typeface="Arial"/>
                <a:cs typeface="Arial"/>
              </a:rPr>
              <a:t>-2 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sz="1600" dirty="0">
                <a:latin typeface="Arial"/>
                <a:cs typeface="Arial"/>
              </a:rPr>
              <a:t>800 MeV – 200 μg.cm</a:t>
            </a:r>
            <a:r>
              <a:rPr lang="en-US" altLang="en-US" sz="1600" baseline="30000" dirty="0">
                <a:latin typeface="Arial"/>
                <a:cs typeface="Arial"/>
              </a:rPr>
              <a:t>-2 </a:t>
            </a:r>
            <a:r>
              <a:rPr lang="en-US" altLang="en-US" sz="1600" dirty="0">
                <a:latin typeface="Arial"/>
                <a:cs typeface="Arial"/>
              </a:rPr>
              <a:t>(≈ 1 </a:t>
            </a:r>
            <a:r>
              <a:rPr lang="en-US" altLang="en-US" sz="1600" dirty="0" err="1">
                <a:latin typeface="Arial"/>
                <a:cs typeface="Arial"/>
              </a:rPr>
              <a:t>μm</a:t>
            </a:r>
            <a:r>
              <a:rPr lang="en-US" altLang="en-US" sz="1600" dirty="0">
                <a:latin typeface="Arial"/>
                <a:cs typeface="Arial"/>
              </a:rPr>
              <a:t> of C!)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Carbon foils generally used – very fragile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Injection chicane reduced or switched off after injection, to avoid excessive foil heating and beam blow-up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Longitudinal phase space can also be painted turn-by-turn: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Variation of the injected beam energy turn-by-turn (</a:t>
            </a:r>
            <a:r>
              <a:rPr lang="en-US" altLang="en-US" dirty="0" err="1">
                <a:latin typeface="Arial"/>
                <a:cs typeface="Arial"/>
              </a:rPr>
              <a:t>linac</a:t>
            </a:r>
            <a:r>
              <a:rPr lang="en-US" altLang="en-US" dirty="0">
                <a:latin typeface="Arial"/>
                <a:cs typeface="Arial"/>
              </a:rPr>
              <a:t> voltage scaled)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Chopper system in </a:t>
            </a:r>
            <a:r>
              <a:rPr lang="en-US" altLang="en-US" dirty="0" err="1">
                <a:latin typeface="Arial"/>
                <a:cs typeface="Arial"/>
              </a:rPr>
              <a:t>linac</a:t>
            </a:r>
            <a:r>
              <a:rPr lang="en-US" altLang="en-US" dirty="0">
                <a:latin typeface="Arial"/>
                <a:cs typeface="Arial"/>
              </a:rPr>
              <a:t> to match length of injected batch to bucket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68D2D-AAA7-FB4F-BFDC-A9BD3AE01C34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2226377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H- injection - painting</a:t>
            </a:r>
          </a:p>
        </p:txBody>
      </p:sp>
      <p:pic>
        <p:nvPicPr>
          <p:cNvPr id="76803" name="Picture 27" descr="h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5478463"/>
            <a:ext cx="6270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8" descr="h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4340225"/>
            <a:ext cx="6270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29" descr="h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201988"/>
            <a:ext cx="6270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30" descr="h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2062163"/>
            <a:ext cx="6270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31" descr="h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923925"/>
            <a:ext cx="6270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Line 32"/>
          <p:cNvSpPr>
            <a:spLocks noChangeShapeType="1"/>
          </p:cNvSpPr>
          <p:nvPr/>
        </p:nvSpPr>
        <p:spPr bwMode="auto">
          <a:xfrm>
            <a:off x="7531100" y="1379538"/>
            <a:ext cx="0" cy="508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6809" name="Text Box 33"/>
          <p:cNvSpPr txBox="1">
            <a:spLocks noChangeArrowheads="1"/>
          </p:cNvSpPr>
          <p:nvPr/>
        </p:nvSpPr>
        <p:spPr bwMode="auto">
          <a:xfrm>
            <a:off x="7153239" y="923925"/>
            <a:ext cx="689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Time</a:t>
            </a:r>
            <a:endParaRPr lang="en-GB" altLang="en-US" dirty="0">
              <a:latin typeface="Arial"/>
              <a:cs typeface="Arial"/>
            </a:endParaRPr>
          </a:p>
        </p:txBody>
      </p:sp>
      <p:sp>
        <p:nvSpPr>
          <p:cNvPr id="76810" name="Text Box 34"/>
          <p:cNvSpPr txBox="1">
            <a:spLocks noChangeArrowheads="1"/>
          </p:cNvSpPr>
          <p:nvPr/>
        </p:nvSpPr>
        <p:spPr bwMode="auto">
          <a:xfrm>
            <a:off x="2330450" y="749300"/>
            <a:ext cx="82232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>
                <a:latin typeface="+mj-lt"/>
              </a:rPr>
              <a:t>x’ vs x</a:t>
            </a:r>
            <a:endParaRPr lang="en-GB" altLang="en-US" sz="1600" i="1">
              <a:latin typeface="+mj-lt"/>
            </a:endParaRPr>
          </a:p>
        </p:txBody>
      </p:sp>
      <p:sp>
        <p:nvSpPr>
          <p:cNvPr id="76811" name="Text Box 35"/>
          <p:cNvSpPr txBox="1">
            <a:spLocks noChangeArrowheads="1"/>
          </p:cNvSpPr>
          <p:nvPr/>
        </p:nvSpPr>
        <p:spPr bwMode="auto">
          <a:xfrm>
            <a:off x="4054475" y="749300"/>
            <a:ext cx="82232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>
                <a:latin typeface="+mj-lt"/>
              </a:rPr>
              <a:t>y’ vs y</a:t>
            </a:r>
            <a:endParaRPr lang="en-GB" altLang="en-US" sz="1600" i="1">
              <a:latin typeface="+mj-lt"/>
            </a:endParaRPr>
          </a:p>
        </p:txBody>
      </p:sp>
      <p:sp>
        <p:nvSpPr>
          <p:cNvPr id="76812" name="Text Box 36"/>
          <p:cNvSpPr txBox="1">
            <a:spLocks noChangeArrowheads="1"/>
          </p:cNvSpPr>
          <p:nvPr/>
        </p:nvSpPr>
        <p:spPr bwMode="auto">
          <a:xfrm>
            <a:off x="5829300" y="730250"/>
            <a:ext cx="75723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>
                <a:latin typeface="+mj-lt"/>
              </a:rPr>
              <a:t>y vs x</a:t>
            </a:r>
            <a:endParaRPr lang="en-GB" altLang="en-US" sz="1600" i="1">
              <a:latin typeface="+mj-lt"/>
            </a:endParaRPr>
          </a:p>
        </p:txBody>
      </p:sp>
      <p:sp>
        <p:nvSpPr>
          <p:cNvPr id="76813" name="Line 37"/>
          <p:cNvSpPr>
            <a:spLocks noChangeShapeType="1"/>
          </p:cNvSpPr>
          <p:nvPr/>
        </p:nvSpPr>
        <p:spPr bwMode="auto">
          <a:xfrm flipV="1">
            <a:off x="1343025" y="2771775"/>
            <a:ext cx="1666875" cy="1419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6814" name="Text Box 38"/>
          <p:cNvSpPr txBox="1">
            <a:spLocks noChangeArrowheads="1"/>
          </p:cNvSpPr>
          <p:nvPr/>
        </p:nvSpPr>
        <p:spPr bwMode="auto">
          <a:xfrm>
            <a:off x="94195" y="4200525"/>
            <a:ext cx="18391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dirty="0">
                <a:latin typeface="Arial"/>
                <a:cs typeface="Arial"/>
              </a:rPr>
              <a:t>Note injection into same phase space area as circulating beam</a:t>
            </a:r>
            <a:endParaRPr lang="en-GB" altLang="en-US" sz="1600" dirty="0">
              <a:latin typeface="Arial"/>
              <a:cs typeface="Arial"/>
            </a:endParaRPr>
          </a:p>
        </p:txBody>
      </p:sp>
      <p:sp>
        <p:nvSpPr>
          <p:cNvPr id="76815" name="Text Box 39"/>
          <p:cNvSpPr txBox="1">
            <a:spLocks noChangeArrowheads="1"/>
          </p:cNvSpPr>
          <p:nvPr/>
        </p:nvSpPr>
        <p:spPr bwMode="auto">
          <a:xfrm>
            <a:off x="7645680" y="6009430"/>
            <a:ext cx="1273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≈100 turns</a:t>
            </a:r>
            <a:endParaRPr lang="en-GB" altLang="en-US" dirty="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F15115-2EF6-E048-93CD-E61C622B2637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42566324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Lepton injection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1000125"/>
            <a:ext cx="8077200" cy="43434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Single-turn injection can be used as for hadrons; however, lepton motion is</a:t>
            </a:r>
            <a:r>
              <a:rPr lang="en-US" altLang="en-US" i="1" dirty="0">
                <a:latin typeface="Arial"/>
                <a:cs typeface="Arial"/>
              </a:rPr>
              <a:t> </a:t>
            </a: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</a:rPr>
              <a:t>strongly damped</a:t>
            </a:r>
            <a:r>
              <a:rPr lang="en-US" altLang="en-US" dirty="0">
                <a:latin typeface="Arial"/>
                <a:cs typeface="Arial"/>
              </a:rPr>
              <a:t> (different with respect to proton or ion injection).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Synchrotron radiation</a:t>
            </a:r>
          </a:p>
          <a:p>
            <a:pPr lvl="2"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see </a:t>
            </a:r>
            <a:r>
              <a:rPr lang="en-US" i="1" dirty="0">
                <a:latin typeface="Arial"/>
                <a:cs typeface="Arial"/>
              </a:rPr>
              <a:t>Electron Beam Dynamics lectures by L. </a:t>
            </a:r>
            <a:r>
              <a:rPr lang="en-US" i="1" dirty="0" err="1">
                <a:latin typeface="Arial"/>
                <a:cs typeface="Arial"/>
              </a:rPr>
              <a:t>Rivkin</a:t>
            </a:r>
            <a:endParaRPr lang="en-US" altLang="en-US" dirty="0">
              <a:latin typeface="Arial"/>
              <a:cs typeface="Arial"/>
            </a:endParaRPr>
          </a:p>
          <a:p>
            <a:pPr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Can use transverse or longitudinal damping: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Transverse - </a:t>
            </a:r>
            <a:r>
              <a:rPr lang="en-US" altLang="en-US" dirty="0" err="1">
                <a:latin typeface="Arial"/>
                <a:cs typeface="Arial"/>
              </a:rPr>
              <a:t>Betatron</a:t>
            </a:r>
            <a:r>
              <a:rPr lang="en-US" altLang="en-US" dirty="0">
                <a:latin typeface="Arial"/>
                <a:cs typeface="Arial"/>
              </a:rPr>
              <a:t> accumulation</a:t>
            </a:r>
          </a:p>
          <a:p>
            <a:pPr lvl="1" eaLnBrk="1" hangingPunct="1">
              <a:lnSpc>
                <a:spcPct val="125000"/>
              </a:lnSpc>
            </a:pPr>
            <a:r>
              <a:rPr lang="en-US" altLang="en-US" dirty="0">
                <a:latin typeface="Arial"/>
                <a:cs typeface="Arial"/>
              </a:rPr>
              <a:t>Longitudinal - Synchrotron accumulation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976E3-4A72-E94A-A43F-404DD9F6EEDA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Betatron</a:t>
            </a:r>
            <a:r>
              <a:rPr lang="en-US" altLang="en-US" dirty="0">
                <a:latin typeface="Arial"/>
                <a:cs typeface="Arial"/>
              </a:rPr>
              <a:t> lepton injection</a:t>
            </a:r>
          </a:p>
        </p:txBody>
      </p:sp>
      <p:sp>
        <p:nvSpPr>
          <p:cNvPr id="78851" name="Text Box 9"/>
          <p:cNvSpPr txBox="1">
            <a:spLocks noChangeArrowheads="1"/>
          </p:cNvSpPr>
          <p:nvPr/>
        </p:nvSpPr>
        <p:spPr bwMode="auto">
          <a:xfrm>
            <a:off x="321880" y="5554060"/>
            <a:ext cx="8415705" cy="646331"/>
          </a:xfrm>
          <a:prstGeom prst="rect">
            <a:avLst/>
          </a:prstGeom>
          <a:noFill/>
          <a:ln w="25400"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 Beam is injected with an angle with respect to the closed orbit 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 Injected beam performs </a:t>
            </a: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</a:rPr>
              <a:t>damped</a:t>
            </a:r>
            <a:r>
              <a:rPr lang="en-US" altLang="en-US" dirty="0">
                <a:latin typeface="Arial"/>
                <a:cs typeface="Arial"/>
              </a:rPr>
              <a:t> </a:t>
            </a:r>
            <a:r>
              <a:rPr lang="en-US" altLang="en-US" dirty="0" err="1">
                <a:latin typeface="Arial"/>
                <a:cs typeface="Arial"/>
              </a:rPr>
              <a:t>betatron</a:t>
            </a:r>
            <a:r>
              <a:rPr lang="en-US" altLang="en-US" dirty="0">
                <a:latin typeface="Arial"/>
                <a:cs typeface="Arial"/>
              </a:rPr>
              <a:t> oscillations about the closed orbit</a:t>
            </a:r>
          </a:p>
        </p:txBody>
      </p:sp>
      <p:sp>
        <p:nvSpPr>
          <p:cNvPr id="78852" name="Text Box 19"/>
          <p:cNvSpPr txBox="1">
            <a:spLocks noChangeArrowheads="1"/>
          </p:cNvSpPr>
          <p:nvPr/>
        </p:nvSpPr>
        <p:spPr bwMode="auto">
          <a:xfrm flipH="1">
            <a:off x="2766208" y="1911350"/>
            <a:ext cx="19161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Septum magnet</a:t>
            </a:r>
          </a:p>
        </p:txBody>
      </p:sp>
      <p:grpSp>
        <p:nvGrpSpPr>
          <p:cNvPr id="78853" name="Group 20"/>
          <p:cNvGrpSpPr>
            <a:grpSpLocks/>
          </p:cNvGrpSpPr>
          <p:nvPr/>
        </p:nvGrpSpPr>
        <p:grpSpPr bwMode="auto">
          <a:xfrm>
            <a:off x="3003550" y="2474913"/>
            <a:ext cx="1379538" cy="960437"/>
            <a:chOff x="1496" y="1549"/>
            <a:chExt cx="869" cy="605"/>
          </a:xfrm>
        </p:grpSpPr>
        <p:sp>
          <p:nvSpPr>
            <p:cNvPr id="78861" name="Rectangle 21"/>
            <p:cNvSpPr>
              <a:spLocks noChangeArrowheads="1"/>
            </p:cNvSpPr>
            <p:nvPr/>
          </p:nvSpPr>
          <p:spPr bwMode="auto">
            <a:xfrm rot="1175517">
              <a:off x="1496" y="2058"/>
              <a:ext cx="718" cy="96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862" name="Rectangle 22"/>
            <p:cNvSpPr>
              <a:spLocks noChangeArrowheads="1"/>
            </p:cNvSpPr>
            <p:nvPr/>
          </p:nvSpPr>
          <p:spPr bwMode="auto">
            <a:xfrm rot="1303572">
              <a:off x="1648" y="1549"/>
              <a:ext cx="717" cy="23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8854" name="Rectangle 23"/>
          <p:cNvSpPr>
            <a:spLocks noChangeArrowheads="1"/>
          </p:cNvSpPr>
          <p:nvPr/>
        </p:nvSpPr>
        <p:spPr bwMode="auto">
          <a:xfrm>
            <a:off x="2825750" y="34290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855" name="Rectangle 24"/>
          <p:cNvSpPr>
            <a:spLocks noChangeArrowheads="1"/>
          </p:cNvSpPr>
          <p:nvPr/>
        </p:nvSpPr>
        <p:spPr bwMode="auto">
          <a:xfrm>
            <a:off x="1460500" y="34290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856" name="Text Box 25"/>
          <p:cNvSpPr txBox="1">
            <a:spLocks noChangeArrowheads="1"/>
          </p:cNvSpPr>
          <p:nvPr/>
        </p:nvSpPr>
        <p:spPr bwMode="auto">
          <a:xfrm flipH="1">
            <a:off x="1464669" y="4719215"/>
            <a:ext cx="372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Closed orbit bumpers or kickers</a:t>
            </a:r>
          </a:p>
        </p:txBody>
      </p:sp>
      <p:sp>
        <p:nvSpPr>
          <p:cNvPr id="78857" name="Line 26"/>
          <p:cNvSpPr>
            <a:spLocks noChangeShapeType="1"/>
          </p:cNvSpPr>
          <p:nvPr/>
        </p:nvSpPr>
        <p:spPr bwMode="auto">
          <a:xfrm>
            <a:off x="466725" y="4165600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58" name="Rectangle 27"/>
          <p:cNvSpPr>
            <a:spLocks noChangeArrowheads="1"/>
          </p:cNvSpPr>
          <p:nvPr/>
        </p:nvSpPr>
        <p:spPr bwMode="auto">
          <a:xfrm>
            <a:off x="6392863" y="35052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859" name="Freeform 30"/>
          <p:cNvSpPr>
            <a:spLocks/>
          </p:cNvSpPr>
          <p:nvPr/>
        </p:nvSpPr>
        <p:spPr bwMode="auto">
          <a:xfrm>
            <a:off x="1724025" y="1800225"/>
            <a:ext cx="7086600" cy="2638425"/>
          </a:xfrm>
          <a:custGeom>
            <a:avLst/>
            <a:gdLst>
              <a:gd name="T0" fmla="*/ 0 w 4464"/>
              <a:gd name="T1" fmla="*/ 0 h 1662"/>
              <a:gd name="T2" fmla="*/ 2147483647 w 4464"/>
              <a:gd name="T3" fmla="*/ 2101810489 h 1662"/>
              <a:gd name="T4" fmla="*/ 2147483647 w 4464"/>
              <a:gd name="T5" fmla="*/ 2147483647 h 1662"/>
              <a:gd name="T6" fmla="*/ 2147483647 w 4464"/>
              <a:gd name="T7" fmla="*/ 2147483647 h 1662"/>
              <a:gd name="T8" fmla="*/ 0 60000 65536"/>
              <a:gd name="T9" fmla="*/ 0 60000 65536"/>
              <a:gd name="T10" fmla="*/ 0 60000 65536"/>
              <a:gd name="T11" fmla="*/ 0 60000 65536"/>
              <a:gd name="T12" fmla="*/ 0 w 4464"/>
              <a:gd name="T13" fmla="*/ 0 h 1662"/>
              <a:gd name="T14" fmla="*/ 4464 w 4464"/>
              <a:gd name="T15" fmla="*/ 1662 h 16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64" h="1662">
                <a:moveTo>
                  <a:pt x="0" y="0"/>
                </a:moveTo>
                <a:lnTo>
                  <a:pt x="1200" y="834"/>
                </a:lnTo>
                <a:lnTo>
                  <a:pt x="3048" y="1482"/>
                </a:lnTo>
                <a:lnTo>
                  <a:pt x="4464" y="1662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60" name="Freeform 31"/>
          <p:cNvSpPr>
            <a:spLocks/>
          </p:cNvSpPr>
          <p:nvPr/>
        </p:nvSpPr>
        <p:spPr bwMode="auto">
          <a:xfrm>
            <a:off x="476250" y="3695700"/>
            <a:ext cx="8324850" cy="466725"/>
          </a:xfrm>
          <a:custGeom>
            <a:avLst/>
            <a:gdLst>
              <a:gd name="T0" fmla="*/ 0 w 5244"/>
              <a:gd name="T1" fmla="*/ 740925828 h 294"/>
              <a:gd name="T2" fmla="*/ 1784270754 w 5244"/>
              <a:gd name="T3" fmla="*/ 740925828 h 294"/>
              <a:gd name="T4" fmla="*/ 2147483647 w 5244"/>
              <a:gd name="T5" fmla="*/ 0 h 294"/>
              <a:gd name="T6" fmla="*/ 2147483647 w 5244"/>
              <a:gd name="T7" fmla="*/ 725804897 h 294"/>
              <a:gd name="T8" fmla="*/ 2147483647 w 5244"/>
              <a:gd name="T9" fmla="*/ 725804897 h 2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44"/>
              <a:gd name="T16" fmla="*/ 0 h 294"/>
              <a:gd name="T17" fmla="*/ 5244 w 5244"/>
              <a:gd name="T18" fmla="*/ 294 h 2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44" h="294">
                <a:moveTo>
                  <a:pt x="0" y="294"/>
                </a:moveTo>
                <a:lnTo>
                  <a:pt x="708" y="294"/>
                </a:lnTo>
                <a:lnTo>
                  <a:pt x="1578" y="0"/>
                </a:lnTo>
                <a:lnTo>
                  <a:pt x="3834" y="288"/>
                </a:lnTo>
                <a:lnTo>
                  <a:pt x="5244" y="288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 rot="21599314" flipH="1">
            <a:off x="573085" y="1302792"/>
            <a:ext cx="1724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Injected beam</a:t>
            </a:r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 flipH="1">
            <a:off x="94195" y="3504895"/>
            <a:ext cx="13902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/>
              <a:t>Circulating</a:t>
            </a:r>
          </a:p>
          <a:p>
            <a:pPr algn="l" eaLnBrk="1" hangingPunct="1"/>
            <a:r>
              <a:rPr lang="en-US" altLang="en-US" b="1" dirty="0"/>
              <a:t>beam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437B2-2EB2-C24E-BE90-19D9B9F82E1A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Oval 16"/>
          <p:cNvSpPr>
            <a:spLocks noChangeArrowheads="1"/>
          </p:cNvSpPr>
          <p:nvPr/>
        </p:nvSpPr>
        <p:spPr bwMode="auto">
          <a:xfrm>
            <a:off x="4040188" y="3352800"/>
            <a:ext cx="911225" cy="9112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Betatron</a:t>
            </a:r>
            <a:r>
              <a:rPr lang="en-US" altLang="en-US" dirty="0">
                <a:latin typeface="Arial"/>
                <a:cs typeface="Arial"/>
              </a:rPr>
              <a:t> lepton injection</a:t>
            </a:r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1" name="Oval 4"/>
          <p:cNvSpPr>
            <a:spLocks noChangeArrowheads="1"/>
          </p:cNvSpPr>
          <p:nvPr/>
        </p:nvSpPr>
        <p:spPr bwMode="auto">
          <a:xfrm>
            <a:off x="4192588" y="4946650"/>
            <a:ext cx="604837" cy="60801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6872" name="Group 6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36879" name="Oval 7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0" name="Line 8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81" name="Line 9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873" name="Text Box 15"/>
          <p:cNvSpPr txBox="1">
            <a:spLocks noChangeArrowheads="1"/>
          </p:cNvSpPr>
          <p:nvPr/>
        </p:nvSpPr>
        <p:spPr bwMode="auto">
          <a:xfrm>
            <a:off x="833438" y="1136650"/>
            <a:ext cx="56636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Injected bunch performs </a:t>
            </a: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  <a:sym typeface="Symbol" pitchFamily="18" charset="2"/>
              </a:rPr>
              <a:t>damped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 </a:t>
            </a:r>
            <a:r>
              <a:rPr lang="en-US" altLang="en-US" dirty="0" err="1">
                <a:latin typeface="Arial"/>
                <a:cs typeface="Arial"/>
                <a:sym typeface="Symbol" pitchFamily="18" charset="2"/>
              </a:rPr>
              <a:t>betatron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 oscillations</a:t>
            </a:r>
          </a:p>
        </p:txBody>
      </p:sp>
      <p:pic>
        <p:nvPicPr>
          <p:cNvPr id="36874" name="Picture 2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25" y="1455738"/>
            <a:ext cx="4098925" cy="4678362"/>
          </a:xfrm>
          <a:noFill/>
        </p:spPr>
      </p:pic>
      <p:sp>
        <p:nvSpPr>
          <p:cNvPr id="36875" name="Line 24"/>
          <p:cNvSpPr>
            <a:spLocks noChangeShapeType="1"/>
          </p:cNvSpPr>
          <p:nvPr/>
        </p:nvSpPr>
        <p:spPr bwMode="auto">
          <a:xfrm flipH="1" flipV="1">
            <a:off x="3605213" y="4937125"/>
            <a:ext cx="112712" cy="76200"/>
          </a:xfrm>
          <a:prstGeom prst="line">
            <a:avLst/>
          </a:prstGeom>
          <a:noFill/>
          <a:ln w="0">
            <a:solidFill>
              <a:srgbClr val="0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6" name="Text Box 25"/>
          <p:cNvSpPr txBox="1">
            <a:spLocks noChangeArrowheads="1"/>
          </p:cNvSpPr>
          <p:nvPr/>
        </p:nvSpPr>
        <p:spPr bwMode="auto">
          <a:xfrm>
            <a:off x="777875" y="6161088"/>
            <a:ext cx="7640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In LEP at 20 </a:t>
            </a:r>
            <a:r>
              <a:rPr lang="en-US" altLang="en-US" dirty="0" err="1">
                <a:latin typeface="Arial"/>
                <a:cs typeface="Arial"/>
                <a:sym typeface="Symbol" pitchFamily="18" charset="2"/>
              </a:rPr>
              <a:t>GeV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, the damping time was about 6’000 turns (0.6 seconds)</a:t>
            </a:r>
          </a:p>
        </p:txBody>
      </p:sp>
      <p:graphicFrame>
        <p:nvGraphicFramePr>
          <p:cNvPr id="36866" name="Object 26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11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7" name="Line 27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8" name="Line 28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6867" name="Object 29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12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EF831A3-1C7F-F146-B2B1-5B6DF8D4098D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Synchrotron lepton injection</a:t>
            </a:r>
          </a:p>
        </p:txBody>
      </p:sp>
      <p:sp>
        <p:nvSpPr>
          <p:cNvPr id="79875" name="Text Box 4"/>
          <p:cNvSpPr txBox="1">
            <a:spLocks noChangeArrowheads="1"/>
          </p:cNvSpPr>
          <p:nvPr/>
        </p:nvSpPr>
        <p:spPr bwMode="auto">
          <a:xfrm flipH="1">
            <a:off x="3032908" y="1911350"/>
            <a:ext cx="19161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Septum magnet</a:t>
            </a:r>
          </a:p>
        </p:txBody>
      </p:sp>
      <p:grpSp>
        <p:nvGrpSpPr>
          <p:cNvPr id="79876" name="Group 5"/>
          <p:cNvGrpSpPr>
            <a:grpSpLocks/>
          </p:cNvGrpSpPr>
          <p:nvPr/>
        </p:nvGrpSpPr>
        <p:grpSpPr bwMode="auto">
          <a:xfrm>
            <a:off x="3128963" y="2593975"/>
            <a:ext cx="1379537" cy="960438"/>
            <a:chOff x="1496" y="1549"/>
            <a:chExt cx="869" cy="605"/>
          </a:xfrm>
        </p:grpSpPr>
        <p:sp>
          <p:nvSpPr>
            <p:cNvPr id="79893" name="Rectangle 6"/>
            <p:cNvSpPr>
              <a:spLocks noChangeArrowheads="1"/>
            </p:cNvSpPr>
            <p:nvPr/>
          </p:nvSpPr>
          <p:spPr bwMode="auto">
            <a:xfrm rot="1175517">
              <a:off x="1496" y="2058"/>
              <a:ext cx="718" cy="96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94" name="Rectangle 7"/>
            <p:cNvSpPr>
              <a:spLocks noChangeArrowheads="1"/>
            </p:cNvSpPr>
            <p:nvPr/>
          </p:nvSpPr>
          <p:spPr bwMode="auto">
            <a:xfrm rot="1303572">
              <a:off x="1648" y="1549"/>
              <a:ext cx="717" cy="23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9877" name="Text Box 9"/>
          <p:cNvSpPr txBox="1">
            <a:spLocks noChangeArrowheads="1"/>
          </p:cNvSpPr>
          <p:nvPr/>
        </p:nvSpPr>
        <p:spPr bwMode="auto">
          <a:xfrm>
            <a:off x="670245" y="5347748"/>
            <a:ext cx="7772400" cy="1206500"/>
          </a:xfrm>
          <a:prstGeom prst="rect">
            <a:avLst/>
          </a:prstGeom>
          <a:noFill/>
          <a:ln w="25400"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7188" indent="-357188" algn="l" defTabSz="179388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Beam injected parallel to circulating beam, onto dispersion orbit of a 	particle having the same momentum offset </a:t>
            </a:r>
            <a:r>
              <a:rPr lang="el-GR" altLang="en-US" dirty="0">
                <a:latin typeface="Arial"/>
                <a:cs typeface="Arial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p/p</a:t>
            </a:r>
          </a:p>
          <a:p>
            <a:pPr marL="357188" indent="-357188" algn="l" defTabSz="179388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Injected beam makes damped synchrotron oscillations at Q</a:t>
            </a:r>
            <a:r>
              <a:rPr lang="en-US" altLang="en-US" baseline="-25000" dirty="0">
                <a:latin typeface="Arial"/>
                <a:cs typeface="Arial"/>
              </a:rPr>
              <a:t>s</a:t>
            </a:r>
            <a:r>
              <a:rPr lang="en-US" altLang="en-US" dirty="0">
                <a:latin typeface="Arial"/>
                <a:cs typeface="Arial"/>
              </a:rPr>
              <a:t> but does not	perform </a:t>
            </a:r>
            <a:r>
              <a:rPr lang="en-US" altLang="en-US" dirty="0" err="1">
                <a:latin typeface="Arial"/>
                <a:cs typeface="Arial"/>
              </a:rPr>
              <a:t>betatron</a:t>
            </a:r>
            <a:r>
              <a:rPr lang="en-US" altLang="en-US" dirty="0">
                <a:latin typeface="Arial"/>
                <a:cs typeface="Arial"/>
              </a:rPr>
              <a:t> oscillations</a:t>
            </a:r>
          </a:p>
        </p:txBody>
      </p:sp>
      <p:sp>
        <p:nvSpPr>
          <p:cNvPr id="79878" name="Rectangle 10"/>
          <p:cNvSpPr>
            <a:spLocks noChangeArrowheads="1"/>
          </p:cNvSpPr>
          <p:nvPr/>
        </p:nvSpPr>
        <p:spPr bwMode="auto">
          <a:xfrm>
            <a:off x="2825750" y="34290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79" name="Rectangle 11"/>
          <p:cNvSpPr>
            <a:spLocks noChangeArrowheads="1"/>
          </p:cNvSpPr>
          <p:nvPr/>
        </p:nvSpPr>
        <p:spPr bwMode="auto">
          <a:xfrm>
            <a:off x="1460500" y="34290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80" name="Text Box 12"/>
          <p:cNvSpPr txBox="1">
            <a:spLocks noChangeArrowheads="1"/>
          </p:cNvSpPr>
          <p:nvPr/>
        </p:nvSpPr>
        <p:spPr bwMode="auto">
          <a:xfrm flipH="1">
            <a:off x="205939" y="4808538"/>
            <a:ext cx="372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Closed orbit bumpers or kickers</a:t>
            </a:r>
          </a:p>
        </p:txBody>
      </p:sp>
      <p:sp>
        <p:nvSpPr>
          <p:cNvPr id="79881" name="Line 14"/>
          <p:cNvSpPr>
            <a:spLocks noChangeShapeType="1"/>
          </p:cNvSpPr>
          <p:nvPr/>
        </p:nvSpPr>
        <p:spPr bwMode="auto">
          <a:xfrm>
            <a:off x="466725" y="4165600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9882" name="Rectangle 15"/>
          <p:cNvSpPr>
            <a:spLocks noChangeArrowheads="1"/>
          </p:cNvSpPr>
          <p:nvPr/>
        </p:nvSpPr>
        <p:spPr bwMode="auto">
          <a:xfrm>
            <a:off x="6392863" y="35052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83" name="Text Box 16"/>
          <p:cNvSpPr txBox="1">
            <a:spLocks noChangeArrowheads="1"/>
          </p:cNvSpPr>
          <p:nvPr/>
        </p:nvSpPr>
        <p:spPr bwMode="auto">
          <a:xfrm rot="428651">
            <a:off x="3221549" y="3920123"/>
            <a:ext cx="2692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latin typeface="Arial"/>
                <a:cs typeface="Arial"/>
              </a:rPr>
              <a:t>Bumped circulating beam</a:t>
            </a:r>
          </a:p>
        </p:txBody>
      </p:sp>
      <p:sp>
        <p:nvSpPr>
          <p:cNvPr id="79885" name="Rectangle 18"/>
          <p:cNvSpPr>
            <a:spLocks noChangeArrowheads="1"/>
          </p:cNvSpPr>
          <p:nvPr/>
        </p:nvSpPr>
        <p:spPr bwMode="auto">
          <a:xfrm>
            <a:off x="7077075" y="4643438"/>
            <a:ext cx="1812286" cy="40075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lang="en-US" altLang="en-US" sz="2000" b="1" baseline="-25000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altLang="en-US" sz="2000" b="1" dirty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en-US" altLang="en-US" sz="2000" b="1" baseline="-25000" dirty="0" err="1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lang="en-US" altLang="en-US" sz="2000" b="1" baseline="-25000" dirty="0">
                <a:solidFill>
                  <a:srgbClr val="FF0000"/>
                </a:solidFill>
                <a:latin typeface="Arial"/>
                <a:cs typeface="Arial"/>
              </a:rPr>
              <a:t> · </a:t>
            </a:r>
            <a:r>
              <a:rPr lang="el-GR" altLang="en-US" sz="2000" b="1" dirty="0">
                <a:solidFill>
                  <a:srgbClr val="FF0000"/>
                </a:solidFill>
                <a:latin typeface="Arial"/>
                <a:cs typeface="Arial"/>
              </a:rPr>
              <a:t>Δ</a:t>
            </a:r>
            <a:r>
              <a:rPr lang="en-US" altLang="en-US" sz="2000" b="1" dirty="0">
                <a:solidFill>
                  <a:srgbClr val="FF0000"/>
                </a:solidFill>
                <a:latin typeface="Arial"/>
                <a:cs typeface="Arial"/>
              </a:rPr>
              <a:t>p/p</a:t>
            </a:r>
            <a:r>
              <a:rPr lang="en-US" altLang="en-US" sz="2000" b="1" baseline="-250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lang="en-US" alt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9886" name="Line 19"/>
          <p:cNvSpPr>
            <a:spLocks noChangeShapeType="1"/>
          </p:cNvSpPr>
          <p:nvPr/>
        </p:nvSpPr>
        <p:spPr bwMode="auto">
          <a:xfrm>
            <a:off x="7119938" y="3721100"/>
            <a:ext cx="0" cy="4381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9887" name="Rectangle 20"/>
          <p:cNvSpPr>
            <a:spLocks noChangeArrowheads="1"/>
          </p:cNvSpPr>
          <p:nvPr/>
        </p:nvSpPr>
        <p:spPr bwMode="auto">
          <a:xfrm>
            <a:off x="7256463" y="3694113"/>
            <a:ext cx="374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+mj-lt"/>
              </a:rPr>
              <a:t>x</a:t>
            </a:r>
            <a:r>
              <a:rPr lang="en-US" altLang="en-US" sz="2000" b="1" baseline="-2500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sp>
        <p:nvSpPr>
          <p:cNvPr id="79888" name="Rectangle 21"/>
          <p:cNvSpPr>
            <a:spLocks noChangeArrowheads="1"/>
          </p:cNvSpPr>
          <p:nvPr/>
        </p:nvSpPr>
        <p:spPr bwMode="auto">
          <a:xfrm>
            <a:off x="259883" y="3627438"/>
            <a:ext cx="815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Arial"/>
                <a:cs typeface="Arial"/>
              </a:rPr>
              <a:t>p = p</a:t>
            </a:r>
            <a:r>
              <a:rPr lang="en-US" altLang="en-US" b="1" baseline="-250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lang="en-US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9889" name="Rectangle 22"/>
          <p:cNvSpPr>
            <a:spLocks noChangeArrowheads="1"/>
          </p:cNvSpPr>
          <p:nvPr/>
        </p:nvSpPr>
        <p:spPr bwMode="auto">
          <a:xfrm>
            <a:off x="1825439" y="1531938"/>
            <a:ext cx="1376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Arial"/>
                <a:cs typeface="Arial"/>
              </a:rPr>
              <a:t>p = p</a:t>
            </a:r>
            <a:r>
              <a:rPr lang="en-US" altLang="en-US" b="1" baseline="-250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altLang="en-US" b="1" dirty="0">
                <a:solidFill>
                  <a:srgbClr val="FF0000"/>
                </a:solidFill>
                <a:latin typeface="Arial"/>
                <a:cs typeface="Arial"/>
              </a:rPr>
              <a:t> + </a:t>
            </a:r>
            <a:r>
              <a:rPr lang="el-GR" altLang="en-US" b="1" dirty="0">
                <a:solidFill>
                  <a:srgbClr val="FF0000"/>
                </a:solidFill>
                <a:latin typeface="Arial"/>
                <a:cs typeface="Arial"/>
              </a:rPr>
              <a:t>Δ</a:t>
            </a:r>
            <a:r>
              <a:rPr lang="en-US" altLang="en-US" b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</a:p>
        </p:txBody>
      </p:sp>
      <p:sp>
        <p:nvSpPr>
          <p:cNvPr id="79890" name="Freeform 23"/>
          <p:cNvSpPr>
            <a:spLocks/>
          </p:cNvSpPr>
          <p:nvPr/>
        </p:nvSpPr>
        <p:spPr bwMode="auto">
          <a:xfrm>
            <a:off x="1714500" y="1885950"/>
            <a:ext cx="7058025" cy="1828800"/>
          </a:xfrm>
          <a:custGeom>
            <a:avLst/>
            <a:gdLst>
              <a:gd name="T0" fmla="*/ 0 w 4446"/>
              <a:gd name="T1" fmla="*/ 0 h 1152"/>
              <a:gd name="T2" fmla="*/ 2147483647 w 4446"/>
              <a:gd name="T3" fmla="*/ 2147483647 h 1152"/>
              <a:gd name="T4" fmla="*/ 2147483647 w 4446"/>
              <a:gd name="T5" fmla="*/ 2147483647 h 1152"/>
              <a:gd name="T6" fmla="*/ 2147483647 w 4446"/>
              <a:gd name="T7" fmla="*/ 2147483647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4446"/>
              <a:gd name="T13" fmla="*/ 0 h 1152"/>
              <a:gd name="T14" fmla="*/ 4446 w 4446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46" h="1152">
                <a:moveTo>
                  <a:pt x="0" y="0"/>
                </a:moveTo>
                <a:lnTo>
                  <a:pt x="1302" y="876"/>
                </a:lnTo>
                <a:lnTo>
                  <a:pt x="3036" y="1152"/>
                </a:lnTo>
                <a:lnTo>
                  <a:pt x="4446" y="1152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9891" name="Freeform 24"/>
          <p:cNvSpPr>
            <a:spLocks/>
          </p:cNvSpPr>
          <p:nvPr/>
        </p:nvSpPr>
        <p:spPr bwMode="auto">
          <a:xfrm>
            <a:off x="476250" y="3695700"/>
            <a:ext cx="8324850" cy="466725"/>
          </a:xfrm>
          <a:custGeom>
            <a:avLst/>
            <a:gdLst>
              <a:gd name="T0" fmla="*/ 0 w 5244"/>
              <a:gd name="T1" fmla="*/ 740925828 h 294"/>
              <a:gd name="T2" fmla="*/ 1784270754 w 5244"/>
              <a:gd name="T3" fmla="*/ 740925828 h 294"/>
              <a:gd name="T4" fmla="*/ 2147483647 w 5244"/>
              <a:gd name="T5" fmla="*/ 0 h 294"/>
              <a:gd name="T6" fmla="*/ 2147483647 w 5244"/>
              <a:gd name="T7" fmla="*/ 725804897 h 294"/>
              <a:gd name="T8" fmla="*/ 2147483647 w 5244"/>
              <a:gd name="T9" fmla="*/ 725804897 h 2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44"/>
              <a:gd name="T16" fmla="*/ 0 h 294"/>
              <a:gd name="T17" fmla="*/ 5244 w 5244"/>
              <a:gd name="T18" fmla="*/ 294 h 2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44" h="294">
                <a:moveTo>
                  <a:pt x="0" y="294"/>
                </a:moveTo>
                <a:lnTo>
                  <a:pt x="708" y="294"/>
                </a:lnTo>
                <a:lnTo>
                  <a:pt x="1578" y="0"/>
                </a:lnTo>
                <a:lnTo>
                  <a:pt x="3834" y="288"/>
                </a:lnTo>
                <a:lnTo>
                  <a:pt x="5244" y="288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9892" name="Rectangle 25"/>
          <p:cNvSpPr>
            <a:spLocks noChangeArrowheads="1"/>
          </p:cNvSpPr>
          <p:nvPr/>
        </p:nvSpPr>
        <p:spPr bwMode="auto">
          <a:xfrm>
            <a:off x="5044099" y="1008063"/>
            <a:ext cx="32468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 an </a:t>
            </a: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</a:rPr>
              <a:t>off-momentum</a:t>
            </a:r>
            <a:r>
              <a:rPr lang="en-US" altLang="en-US" dirty="0">
                <a:latin typeface="Arial"/>
                <a:cs typeface="Arial"/>
              </a:rPr>
              <a:t> beam</a:t>
            </a:r>
            <a:endParaRPr lang="en-GB" altLang="en-US" dirty="0">
              <a:latin typeface="Arial"/>
              <a:cs typeface="Arial"/>
            </a:endParaRP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 rot="21599314" flipH="1">
            <a:off x="321917" y="1228217"/>
            <a:ext cx="1724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Injected beam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7DE896-B90F-A94C-A3C5-AB5FEDF528A7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Oval 2"/>
          <p:cNvSpPr>
            <a:spLocks noChangeArrowheads="1"/>
          </p:cNvSpPr>
          <p:nvPr/>
        </p:nvSpPr>
        <p:spPr bwMode="auto">
          <a:xfrm>
            <a:off x="3813175" y="3429000"/>
            <a:ext cx="1365250" cy="758825"/>
          </a:xfrm>
          <a:prstGeom prst="ellipse">
            <a:avLst/>
          </a:prstGeom>
          <a:solidFill>
            <a:srgbClr val="F1F8F9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Synchrotron lepton injection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4040188" y="4946650"/>
            <a:ext cx="911225" cy="60801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0902" name="Group 6"/>
          <p:cNvGrpSpPr>
            <a:grpSpLocks/>
          </p:cNvGrpSpPr>
          <p:nvPr/>
        </p:nvGrpSpPr>
        <p:grpSpPr bwMode="auto">
          <a:xfrm>
            <a:off x="1992313" y="2062163"/>
            <a:ext cx="5008562" cy="3492500"/>
            <a:chOff x="2496" y="1056"/>
            <a:chExt cx="2688" cy="2688"/>
          </a:xfrm>
        </p:grpSpPr>
        <p:sp>
          <p:nvSpPr>
            <p:cNvPr id="80917" name="Oval 7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0918" name="Line 8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919" name="Line 9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0903" name="Line 10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04" name="Line 11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05" name="Text Box 12"/>
          <p:cNvSpPr txBox="1">
            <a:spLocks noChangeArrowheads="1"/>
          </p:cNvSpPr>
          <p:nvPr/>
        </p:nvSpPr>
        <p:spPr bwMode="auto">
          <a:xfrm>
            <a:off x="1743075" y="566261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F</a:t>
            </a:r>
          </a:p>
        </p:txBody>
      </p:sp>
      <p:sp>
        <p:nvSpPr>
          <p:cNvPr id="80906" name="Text Box 13"/>
          <p:cNvSpPr txBox="1">
            <a:spLocks noChangeArrowheads="1"/>
          </p:cNvSpPr>
          <p:nvPr/>
        </p:nvSpPr>
        <p:spPr bwMode="auto">
          <a:xfrm>
            <a:off x="911225" y="487045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E</a:t>
            </a:r>
          </a:p>
        </p:txBody>
      </p:sp>
      <p:sp>
        <p:nvSpPr>
          <p:cNvPr id="80907" name="Text Box 14"/>
          <p:cNvSpPr txBox="1">
            <a:spLocks noChangeArrowheads="1"/>
          </p:cNvSpPr>
          <p:nvPr/>
        </p:nvSpPr>
        <p:spPr bwMode="auto">
          <a:xfrm>
            <a:off x="833438" y="1136650"/>
            <a:ext cx="3662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Double batch injection possible….</a:t>
            </a:r>
          </a:p>
        </p:txBody>
      </p:sp>
      <p:sp>
        <p:nvSpPr>
          <p:cNvPr id="80908" name="Text Box 17"/>
          <p:cNvSpPr txBox="1">
            <a:spLocks noChangeArrowheads="1"/>
          </p:cNvSpPr>
          <p:nvPr/>
        </p:nvSpPr>
        <p:spPr bwMode="auto">
          <a:xfrm>
            <a:off x="777875" y="6161088"/>
            <a:ext cx="8321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Longitudinal damping time in LEP was ~3’000 turns (2x faster than transverse)</a:t>
            </a:r>
          </a:p>
        </p:txBody>
      </p:sp>
      <p:sp>
        <p:nvSpPr>
          <p:cNvPr id="80909" name="Oval 19"/>
          <p:cNvSpPr>
            <a:spLocks noChangeArrowheads="1"/>
          </p:cNvSpPr>
          <p:nvPr/>
        </p:nvSpPr>
        <p:spPr bwMode="auto">
          <a:xfrm>
            <a:off x="4040188" y="2062163"/>
            <a:ext cx="911225" cy="608012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10" name="Freeform 20"/>
          <p:cNvSpPr>
            <a:spLocks/>
          </p:cNvSpPr>
          <p:nvPr/>
        </p:nvSpPr>
        <p:spPr bwMode="auto">
          <a:xfrm rot="5400000">
            <a:off x="2469357" y="3710781"/>
            <a:ext cx="1376362" cy="1724025"/>
          </a:xfrm>
          <a:custGeom>
            <a:avLst/>
            <a:gdLst>
              <a:gd name="T0" fmla="*/ 2147483647 w 867"/>
              <a:gd name="T1" fmla="*/ 0 h 895"/>
              <a:gd name="T2" fmla="*/ 2101809751 w 867"/>
              <a:gd name="T3" fmla="*/ 649350709 h 895"/>
              <a:gd name="T4" fmla="*/ 1905237690 w 867"/>
              <a:gd name="T5" fmla="*/ 1339517458 h 895"/>
              <a:gd name="T6" fmla="*/ 1557455955 w 867"/>
              <a:gd name="T7" fmla="*/ 2096474506 h 895"/>
              <a:gd name="T8" fmla="*/ 1164311834 w 867"/>
              <a:gd name="T9" fmla="*/ 2147483647 h 895"/>
              <a:gd name="T10" fmla="*/ 559474525 w 867"/>
              <a:gd name="T11" fmla="*/ 2147483647 h 895"/>
              <a:gd name="T12" fmla="*/ 0 w 867"/>
              <a:gd name="T13" fmla="*/ 2147483647 h 8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7"/>
              <a:gd name="T22" fmla="*/ 0 h 895"/>
              <a:gd name="T23" fmla="*/ 867 w 867"/>
              <a:gd name="T24" fmla="*/ 895 h 8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7" h="895">
                <a:moveTo>
                  <a:pt x="867" y="0"/>
                </a:moveTo>
                <a:cubicBezTo>
                  <a:pt x="862" y="29"/>
                  <a:pt x="852" y="115"/>
                  <a:pt x="834" y="175"/>
                </a:cubicBezTo>
                <a:cubicBezTo>
                  <a:pt x="816" y="235"/>
                  <a:pt x="792" y="296"/>
                  <a:pt x="756" y="361"/>
                </a:cubicBezTo>
                <a:cubicBezTo>
                  <a:pt x="720" y="426"/>
                  <a:pt x="667" y="507"/>
                  <a:pt x="618" y="565"/>
                </a:cubicBezTo>
                <a:cubicBezTo>
                  <a:pt x="569" y="623"/>
                  <a:pt x="528" y="663"/>
                  <a:pt x="462" y="709"/>
                </a:cubicBezTo>
                <a:cubicBezTo>
                  <a:pt x="396" y="755"/>
                  <a:pt x="299" y="810"/>
                  <a:pt x="222" y="841"/>
                </a:cubicBezTo>
                <a:cubicBezTo>
                  <a:pt x="145" y="872"/>
                  <a:pt x="46" y="884"/>
                  <a:pt x="0" y="895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1" name="Freeform 21"/>
          <p:cNvSpPr>
            <a:spLocks/>
          </p:cNvSpPr>
          <p:nvPr/>
        </p:nvSpPr>
        <p:spPr bwMode="auto">
          <a:xfrm rot="-5400000">
            <a:off x="5125245" y="2193131"/>
            <a:ext cx="1376362" cy="1724025"/>
          </a:xfrm>
          <a:custGeom>
            <a:avLst/>
            <a:gdLst>
              <a:gd name="T0" fmla="*/ 2147483647 w 867"/>
              <a:gd name="T1" fmla="*/ 0 h 895"/>
              <a:gd name="T2" fmla="*/ 2101809751 w 867"/>
              <a:gd name="T3" fmla="*/ 649350709 h 895"/>
              <a:gd name="T4" fmla="*/ 1905237690 w 867"/>
              <a:gd name="T5" fmla="*/ 1339517458 h 895"/>
              <a:gd name="T6" fmla="*/ 1557455955 w 867"/>
              <a:gd name="T7" fmla="*/ 2096474506 h 895"/>
              <a:gd name="T8" fmla="*/ 1164311834 w 867"/>
              <a:gd name="T9" fmla="*/ 2147483647 h 895"/>
              <a:gd name="T10" fmla="*/ 559474525 w 867"/>
              <a:gd name="T11" fmla="*/ 2147483647 h 895"/>
              <a:gd name="T12" fmla="*/ 0 w 867"/>
              <a:gd name="T13" fmla="*/ 2147483647 h 8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7"/>
              <a:gd name="T22" fmla="*/ 0 h 895"/>
              <a:gd name="T23" fmla="*/ 867 w 867"/>
              <a:gd name="T24" fmla="*/ 895 h 8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7" h="895">
                <a:moveTo>
                  <a:pt x="867" y="0"/>
                </a:moveTo>
                <a:cubicBezTo>
                  <a:pt x="862" y="29"/>
                  <a:pt x="852" y="115"/>
                  <a:pt x="834" y="175"/>
                </a:cubicBezTo>
                <a:cubicBezTo>
                  <a:pt x="816" y="235"/>
                  <a:pt x="792" y="296"/>
                  <a:pt x="756" y="361"/>
                </a:cubicBezTo>
                <a:cubicBezTo>
                  <a:pt x="720" y="426"/>
                  <a:pt x="667" y="507"/>
                  <a:pt x="618" y="565"/>
                </a:cubicBezTo>
                <a:cubicBezTo>
                  <a:pt x="569" y="623"/>
                  <a:pt x="528" y="663"/>
                  <a:pt x="462" y="709"/>
                </a:cubicBezTo>
                <a:cubicBezTo>
                  <a:pt x="396" y="755"/>
                  <a:pt x="299" y="810"/>
                  <a:pt x="222" y="841"/>
                </a:cubicBezTo>
                <a:cubicBezTo>
                  <a:pt x="145" y="872"/>
                  <a:pt x="46" y="884"/>
                  <a:pt x="0" y="895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2" name="Text Box 22"/>
          <p:cNvSpPr txBox="1">
            <a:spLocks noChangeArrowheads="1"/>
          </p:cNvSpPr>
          <p:nvPr/>
        </p:nvSpPr>
        <p:spPr bwMode="auto">
          <a:xfrm>
            <a:off x="3439942" y="4567238"/>
            <a:ext cx="1972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Injection 1 (turn N)</a:t>
            </a:r>
          </a:p>
        </p:txBody>
      </p:sp>
      <p:sp>
        <p:nvSpPr>
          <p:cNvPr id="80913" name="Text Box 23"/>
          <p:cNvSpPr txBox="1">
            <a:spLocks noChangeArrowheads="1"/>
          </p:cNvSpPr>
          <p:nvPr/>
        </p:nvSpPr>
        <p:spPr bwMode="auto">
          <a:xfrm>
            <a:off x="3081227" y="2746375"/>
            <a:ext cx="2616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Injection 2 (turn N + Q</a:t>
            </a:r>
            <a:r>
              <a:rPr lang="en-US" altLang="en-US" baseline="-25000">
                <a:latin typeface="+mj-lt"/>
              </a:rPr>
              <a:t>s</a:t>
            </a:r>
            <a:r>
              <a:rPr lang="en-US" altLang="en-US">
                <a:latin typeface="+mj-lt"/>
              </a:rPr>
              <a:t>/2)</a:t>
            </a:r>
          </a:p>
        </p:txBody>
      </p:sp>
      <p:sp>
        <p:nvSpPr>
          <p:cNvPr id="80914" name="Text Box 25"/>
          <p:cNvSpPr txBox="1">
            <a:spLocks noChangeArrowheads="1"/>
          </p:cNvSpPr>
          <p:nvPr/>
        </p:nvSpPr>
        <p:spPr bwMode="auto">
          <a:xfrm>
            <a:off x="5080503" y="3884613"/>
            <a:ext cx="1386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Stored beam</a:t>
            </a:r>
          </a:p>
        </p:txBody>
      </p:sp>
      <p:sp>
        <p:nvSpPr>
          <p:cNvPr id="80915" name="Text Box 26"/>
          <p:cNvSpPr txBox="1">
            <a:spLocks noChangeArrowheads="1"/>
          </p:cNvSpPr>
          <p:nvPr/>
        </p:nvSpPr>
        <p:spPr bwMode="auto">
          <a:xfrm>
            <a:off x="6229757" y="1911350"/>
            <a:ext cx="10977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RF bucket</a:t>
            </a:r>
          </a:p>
        </p:txBody>
      </p:sp>
      <p:sp>
        <p:nvSpPr>
          <p:cNvPr id="80916" name="Line 27"/>
          <p:cNvSpPr>
            <a:spLocks noChangeShapeType="1"/>
          </p:cNvSpPr>
          <p:nvPr/>
        </p:nvSpPr>
        <p:spPr bwMode="auto">
          <a:xfrm flipH="1">
            <a:off x="5786438" y="2138363"/>
            <a:ext cx="379412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FBDD50-154C-A844-8AE5-B65793239D17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1" descr="injec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924465"/>
            <a:ext cx="7513637" cy="4841875"/>
          </a:xfrm>
          <a:noFill/>
        </p:spPr>
      </p:pic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Synchrotron lepton injection in LEP</a:t>
            </a:r>
          </a:p>
        </p:txBody>
      </p:sp>
      <p:sp>
        <p:nvSpPr>
          <p:cNvPr id="81924" name="Text Box 20"/>
          <p:cNvSpPr txBox="1">
            <a:spLocks noChangeArrowheads="1"/>
          </p:cNvSpPr>
          <p:nvPr/>
        </p:nvSpPr>
        <p:spPr bwMode="auto">
          <a:xfrm>
            <a:off x="549565" y="5856828"/>
            <a:ext cx="8190401" cy="646331"/>
          </a:xfrm>
          <a:prstGeom prst="rect">
            <a:avLst/>
          </a:prstGeom>
          <a:noFill/>
          <a:ln w="25400"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</a:rPr>
              <a:t>Synchrotron injection in LEP gave improved background for LEP experiments due to small orbit offsets in </a:t>
            </a: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</a:rPr>
              <a:t>zero dispersion straight sections</a:t>
            </a:r>
            <a:r>
              <a:rPr lang="en-US" altLang="en-US" dirty="0">
                <a:latin typeface="Arial"/>
                <a:cs typeface="Arial"/>
              </a:rPr>
              <a:t> </a:t>
            </a:r>
          </a:p>
        </p:txBody>
      </p:sp>
      <p:sp>
        <p:nvSpPr>
          <p:cNvPr id="81925" name="Oval 24"/>
          <p:cNvSpPr>
            <a:spLocks noChangeArrowheads="1"/>
          </p:cNvSpPr>
          <p:nvPr/>
        </p:nvSpPr>
        <p:spPr bwMode="auto">
          <a:xfrm>
            <a:off x="2066925" y="1380078"/>
            <a:ext cx="608013" cy="9112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6" name="Oval 25"/>
          <p:cNvSpPr>
            <a:spLocks noChangeArrowheads="1"/>
          </p:cNvSpPr>
          <p:nvPr/>
        </p:nvSpPr>
        <p:spPr bwMode="auto">
          <a:xfrm>
            <a:off x="2066925" y="3883565"/>
            <a:ext cx="608013" cy="9112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7" name="Rectangle 30"/>
          <p:cNvSpPr>
            <a:spLocks noChangeArrowheads="1"/>
          </p:cNvSpPr>
          <p:nvPr/>
        </p:nvSpPr>
        <p:spPr bwMode="auto">
          <a:xfrm>
            <a:off x="4581525" y="5450428"/>
            <a:ext cx="1490663" cy="26511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4420280" y="5402200"/>
            <a:ext cx="1897305" cy="30394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20CF7C-79B2-1540-9730-866FFC19D161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- summary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107632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Several different techniques using kickers, septa and bumpers: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Single-turn injection for hadrons</a:t>
            </a:r>
          </a:p>
          <a:p>
            <a:pPr lvl="2"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Boxcar stacking: transfer between machines in accelerator chain</a:t>
            </a:r>
          </a:p>
          <a:p>
            <a:pPr lvl="2"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Angle / position errors 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</a:t>
            </a:r>
            <a:r>
              <a:rPr lang="en-US" altLang="en-US" dirty="0">
                <a:latin typeface="Arial"/>
                <a:cs typeface="Arial"/>
              </a:rPr>
              <a:t> injection oscillations</a:t>
            </a:r>
          </a:p>
          <a:p>
            <a:pPr lvl="2"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Uncorrected errors 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 </a:t>
            </a:r>
            <a:r>
              <a:rPr lang="en-US" altLang="en-US" dirty="0" err="1">
                <a:latin typeface="Arial"/>
                <a:cs typeface="Arial"/>
                <a:sym typeface="Symbol" pitchFamily="18" charset="2"/>
              </a:rPr>
              <a:t>filamentation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  </a:t>
            </a:r>
            <a:r>
              <a:rPr lang="en-US" altLang="en-US" dirty="0" err="1">
                <a:latin typeface="Arial"/>
                <a:cs typeface="Arial"/>
                <a:sym typeface="Symbol" pitchFamily="18" charset="2"/>
              </a:rPr>
              <a:t>emittance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 increase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Multi-turn injection for hadrons</a:t>
            </a:r>
          </a:p>
          <a:p>
            <a:pPr lvl="2"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Phase space painting to increase intensity</a:t>
            </a:r>
          </a:p>
          <a:p>
            <a:pPr lvl="2"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H- injection allows injection into same phase space area</a:t>
            </a:r>
          </a:p>
          <a:p>
            <a:pPr lvl="1"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Lepton injection: take advantage of damping</a:t>
            </a:r>
          </a:p>
          <a:p>
            <a:pPr lvl="2"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Less concerned about injection precision and matching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3812B-0733-9346-8737-79F39740C875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Normalised</a:t>
            </a:r>
            <a:r>
              <a:rPr lang="en-US" altLang="en-US" dirty="0">
                <a:latin typeface="Arial"/>
                <a:cs typeface="Arial"/>
              </a:rPr>
              <a:t> phase space</a:t>
            </a:r>
          </a:p>
        </p:txBody>
      </p:sp>
      <p:graphicFrame>
        <p:nvGraphicFramePr>
          <p:cNvPr id="2050" name="Object 9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77963817"/>
              </p:ext>
            </p:extLst>
          </p:nvPr>
        </p:nvGraphicFramePr>
        <p:xfrm>
          <a:off x="2897188" y="2876550"/>
          <a:ext cx="4826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49" name="Equation" r:id="rId3" imgW="482400" imgH="444240" progId="Equation.3">
                  <p:embed/>
                </p:oleObj>
              </mc:Choice>
              <mc:Fallback>
                <p:oleObj name="Equation" r:id="rId3" imgW="482400" imgH="444240" progId="Equation.3">
                  <p:embed/>
                  <p:pic>
                    <p:nvPicPr>
                      <p:cNvPr id="0" name="Object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188" y="2876550"/>
                        <a:ext cx="4826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9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744788" y="1958975"/>
          <a:ext cx="5969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0" name="Equation" r:id="rId5" imgW="596880" imgH="444240" progId="Equation.3">
                  <p:embed/>
                </p:oleObj>
              </mc:Choice>
              <mc:Fallback>
                <p:oleObj name="Equation" r:id="rId5" imgW="596880" imgH="444240" progId="Equation.3">
                  <p:embed/>
                  <p:pic>
                    <p:nvPicPr>
                      <p:cNvPr id="0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4788" y="1958975"/>
                        <a:ext cx="5969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3" name="Line 98"/>
          <p:cNvSpPr>
            <a:spLocks noChangeShapeType="1"/>
          </p:cNvSpPr>
          <p:nvPr/>
        </p:nvSpPr>
        <p:spPr bwMode="auto">
          <a:xfrm flipV="1">
            <a:off x="2598738" y="2062163"/>
            <a:ext cx="0" cy="276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64" name="Line 99"/>
          <p:cNvSpPr>
            <a:spLocks noChangeShapeType="1"/>
          </p:cNvSpPr>
          <p:nvPr/>
        </p:nvSpPr>
        <p:spPr bwMode="auto">
          <a:xfrm>
            <a:off x="928688" y="3808413"/>
            <a:ext cx="3338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65" name="Oval 100"/>
          <p:cNvSpPr>
            <a:spLocks noChangeArrowheads="1"/>
          </p:cNvSpPr>
          <p:nvPr/>
        </p:nvSpPr>
        <p:spPr bwMode="auto">
          <a:xfrm rot="-2432281">
            <a:off x="1155700" y="3125788"/>
            <a:ext cx="2959100" cy="136525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6" name="Text Box 101"/>
          <p:cNvSpPr txBox="1">
            <a:spLocks noChangeArrowheads="1"/>
          </p:cNvSpPr>
          <p:nvPr/>
        </p:nvSpPr>
        <p:spPr bwMode="auto">
          <a:xfrm>
            <a:off x="3989264" y="3884613"/>
            <a:ext cx="527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i="1" dirty="0"/>
              <a:t>x(s)</a:t>
            </a:r>
          </a:p>
        </p:txBody>
      </p:sp>
      <p:sp>
        <p:nvSpPr>
          <p:cNvPr id="2067" name="Text Box 102"/>
          <p:cNvSpPr txBox="1">
            <a:spLocks noChangeArrowheads="1"/>
          </p:cNvSpPr>
          <p:nvPr/>
        </p:nvSpPr>
        <p:spPr bwMode="auto">
          <a:xfrm>
            <a:off x="2031543" y="1985963"/>
            <a:ext cx="5671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i="1" dirty="0"/>
              <a:t>x’(s)</a:t>
            </a:r>
          </a:p>
        </p:txBody>
      </p:sp>
      <p:sp>
        <p:nvSpPr>
          <p:cNvPr id="2068" name="Line 103"/>
          <p:cNvSpPr>
            <a:spLocks noChangeShapeType="1"/>
          </p:cNvSpPr>
          <p:nvPr/>
        </p:nvSpPr>
        <p:spPr bwMode="auto">
          <a:xfrm flipH="1">
            <a:off x="985838" y="2717800"/>
            <a:ext cx="24272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69" name="Line 104"/>
          <p:cNvSpPr>
            <a:spLocks noChangeShapeType="1"/>
          </p:cNvSpPr>
          <p:nvPr/>
        </p:nvSpPr>
        <p:spPr bwMode="auto">
          <a:xfrm flipH="1">
            <a:off x="1830388" y="3001963"/>
            <a:ext cx="7572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0" name="Line 105"/>
          <p:cNvSpPr>
            <a:spLocks noChangeShapeType="1"/>
          </p:cNvSpPr>
          <p:nvPr/>
        </p:nvSpPr>
        <p:spPr bwMode="auto">
          <a:xfrm flipH="1">
            <a:off x="3849688" y="3087688"/>
            <a:ext cx="5318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1" name="Line 106"/>
          <p:cNvSpPr>
            <a:spLocks noChangeShapeType="1"/>
          </p:cNvSpPr>
          <p:nvPr/>
        </p:nvSpPr>
        <p:spPr bwMode="auto">
          <a:xfrm flipH="1" flipV="1">
            <a:off x="3849688" y="3097213"/>
            <a:ext cx="0" cy="18192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2" name="Line 107"/>
          <p:cNvSpPr>
            <a:spLocks noChangeShapeType="1"/>
          </p:cNvSpPr>
          <p:nvPr/>
        </p:nvSpPr>
        <p:spPr bwMode="auto">
          <a:xfrm flipH="1" flipV="1">
            <a:off x="3565525" y="3209925"/>
            <a:ext cx="0" cy="60801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3" name="Line 108"/>
          <p:cNvSpPr>
            <a:spLocks noChangeShapeType="1"/>
          </p:cNvSpPr>
          <p:nvPr/>
        </p:nvSpPr>
        <p:spPr bwMode="auto">
          <a:xfrm flipH="1" flipV="1">
            <a:off x="3422650" y="239395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4" name="Line 109"/>
          <p:cNvSpPr>
            <a:spLocks noChangeShapeType="1"/>
          </p:cNvSpPr>
          <p:nvPr/>
        </p:nvSpPr>
        <p:spPr bwMode="auto">
          <a:xfrm>
            <a:off x="2598738" y="4756150"/>
            <a:ext cx="1260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5" name="Line 110"/>
          <p:cNvSpPr>
            <a:spLocks noChangeShapeType="1"/>
          </p:cNvSpPr>
          <p:nvPr/>
        </p:nvSpPr>
        <p:spPr bwMode="auto">
          <a:xfrm>
            <a:off x="2617788" y="2479675"/>
            <a:ext cx="803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6" name="Line 111"/>
          <p:cNvSpPr>
            <a:spLocks noChangeShapeType="1"/>
          </p:cNvSpPr>
          <p:nvPr/>
        </p:nvSpPr>
        <p:spPr bwMode="auto">
          <a:xfrm>
            <a:off x="2627313" y="338455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7" name="Line 112"/>
          <p:cNvSpPr>
            <a:spLocks noChangeShapeType="1"/>
          </p:cNvSpPr>
          <p:nvPr/>
        </p:nvSpPr>
        <p:spPr bwMode="auto">
          <a:xfrm>
            <a:off x="4040188" y="3078163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8" name="Line 113"/>
          <p:cNvSpPr>
            <a:spLocks noChangeShapeType="1"/>
          </p:cNvSpPr>
          <p:nvPr/>
        </p:nvSpPr>
        <p:spPr bwMode="auto">
          <a:xfrm>
            <a:off x="2176463" y="3009900"/>
            <a:ext cx="0" cy="79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79" name="Line 114"/>
          <p:cNvSpPr>
            <a:spLocks noChangeShapeType="1"/>
          </p:cNvSpPr>
          <p:nvPr/>
        </p:nvSpPr>
        <p:spPr bwMode="auto">
          <a:xfrm>
            <a:off x="1417638" y="2716213"/>
            <a:ext cx="0" cy="1082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053" name="Object 116"/>
          <p:cNvGraphicFramePr>
            <a:graphicFrameLocks noChangeAspect="1"/>
          </p:cNvGraphicFramePr>
          <p:nvPr/>
        </p:nvGraphicFramePr>
        <p:xfrm>
          <a:off x="1536700" y="3049588"/>
          <a:ext cx="508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1" name="Equation" r:id="rId7" imgW="507960" imgH="444240" progId="Equation.3">
                  <p:embed/>
                </p:oleObj>
              </mc:Choice>
              <mc:Fallback>
                <p:oleObj name="Equation" r:id="rId7" imgW="507960" imgH="444240" progId="Equation.3">
                  <p:embed/>
                  <p:pic>
                    <p:nvPicPr>
                      <p:cNvPr id="0" name="Object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700" y="3049588"/>
                        <a:ext cx="5080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117"/>
          <p:cNvGraphicFramePr>
            <a:graphicFrameLocks noChangeAspect="1"/>
          </p:cNvGraphicFramePr>
          <p:nvPr/>
        </p:nvGraphicFramePr>
        <p:xfrm>
          <a:off x="506413" y="3124200"/>
          <a:ext cx="863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2" name="Equation" r:id="rId9" imgW="863280" imgH="253800" progId="Equation.3">
                  <p:embed/>
                </p:oleObj>
              </mc:Choice>
              <mc:Fallback>
                <p:oleObj name="Equation" r:id="rId9" imgW="863280" imgH="253800" progId="Equation.3">
                  <p:embed/>
                  <p:pic>
                    <p:nvPicPr>
                      <p:cNvPr id="0" name="Object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3" y="3124200"/>
                        <a:ext cx="8636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118"/>
          <p:cNvGraphicFramePr>
            <a:graphicFrameLocks noChangeAspect="1"/>
          </p:cNvGraphicFramePr>
          <p:nvPr/>
        </p:nvGraphicFramePr>
        <p:xfrm>
          <a:off x="2814638" y="4816475"/>
          <a:ext cx="876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3" name="Equation" r:id="rId11" imgW="876240" imgH="253800" progId="Equation.3">
                  <p:embed/>
                </p:oleObj>
              </mc:Choice>
              <mc:Fallback>
                <p:oleObj name="Equation" r:id="rId11" imgW="876240" imgH="253800" progId="Equation.3">
                  <p:embed/>
                  <p:pic>
                    <p:nvPicPr>
                      <p:cNvPr id="0" name="Object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638" y="4816475"/>
                        <a:ext cx="8763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0" name="Line 119"/>
          <p:cNvSpPr>
            <a:spLocks noChangeShapeType="1"/>
          </p:cNvSpPr>
          <p:nvPr/>
        </p:nvSpPr>
        <p:spPr bwMode="auto">
          <a:xfrm flipV="1">
            <a:off x="6505575" y="2062163"/>
            <a:ext cx="1588" cy="318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81" name="Line 120"/>
          <p:cNvSpPr>
            <a:spLocks noChangeShapeType="1"/>
          </p:cNvSpPr>
          <p:nvPr/>
        </p:nvSpPr>
        <p:spPr bwMode="auto">
          <a:xfrm>
            <a:off x="5292725" y="3808413"/>
            <a:ext cx="2732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82" name="Oval 121"/>
          <p:cNvSpPr>
            <a:spLocks noChangeArrowheads="1"/>
          </p:cNvSpPr>
          <p:nvPr/>
        </p:nvSpPr>
        <p:spPr bwMode="auto">
          <a:xfrm>
            <a:off x="5443538" y="2746375"/>
            <a:ext cx="2125662" cy="21256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3" name="Text Box 122"/>
          <p:cNvSpPr txBox="1">
            <a:spLocks noChangeArrowheads="1"/>
          </p:cNvSpPr>
          <p:nvPr/>
        </p:nvSpPr>
        <p:spPr bwMode="auto">
          <a:xfrm>
            <a:off x="1492250" y="4186238"/>
            <a:ext cx="846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Area = </a:t>
            </a:r>
            <a:r>
              <a:rPr lang="en-US" altLang="en-US" sz="1200" b="1">
                <a:latin typeface="Symbol" pitchFamily="18" charset="2"/>
              </a:rPr>
              <a:t>pe</a:t>
            </a:r>
          </a:p>
        </p:txBody>
      </p:sp>
      <p:sp>
        <p:nvSpPr>
          <p:cNvPr id="2084" name="Rectangle 123"/>
          <p:cNvSpPr>
            <a:spLocks noChangeArrowheads="1"/>
          </p:cNvSpPr>
          <p:nvPr/>
        </p:nvSpPr>
        <p:spPr bwMode="auto">
          <a:xfrm>
            <a:off x="473075" y="1524000"/>
            <a:ext cx="812165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056" name="Object 12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01724567"/>
              </p:ext>
            </p:extLst>
          </p:nvPr>
        </p:nvGraphicFramePr>
        <p:xfrm>
          <a:off x="6653213" y="5026025"/>
          <a:ext cx="7239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4" name="Equation" r:id="rId13" imgW="685800" imgH="253800" progId="Equation.3">
                  <p:embed/>
                </p:oleObj>
              </mc:Choice>
              <mc:Fallback>
                <p:oleObj name="Equation" r:id="rId13" imgW="685800" imgH="253800" progId="Equation.3">
                  <p:embed/>
                  <p:pic>
                    <p:nvPicPr>
                      <p:cNvPr id="0" name="Object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3213" y="5026025"/>
                        <a:ext cx="723900" cy="26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5" name="Line 125"/>
          <p:cNvSpPr>
            <a:spLocks noChangeShapeType="1"/>
          </p:cNvSpPr>
          <p:nvPr/>
        </p:nvSpPr>
        <p:spPr bwMode="auto">
          <a:xfrm>
            <a:off x="7569200" y="380841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86" name="Line 126"/>
          <p:cNvSpPr>
            <a:spLocks noChangeShapeType="1"/>
          </p:cNvSpPr>
          <p:nvPr/>
        </p:nvSpPr>
        <p:spPr bwMode="auto">
          <a:xfrm>
            <a:off x="6507163" y="5022850"/>
            <a:ext cx="1062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87" name="Line 127"/>
          <p:cNvSpPr>
            <a:spLocks noChangeShapeType="1"/>
          </p:cNvSpPr>
          <p:nvPr/>
        </p:nvSpPr>
        <p:spPr bwMode="auto">
          <a:xfrm>
            <a:off x="6507163" y="2746375"/>
            <a:ext cx="15176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88" name="Line 128"/>
          <p:cNvSpPr>
            <a:spLocks noChangeShapeType="1"/>
          </p:cNvSpPr>
          <p:nvPr/>
        </p:nvSpPr>
        <p:spPr bwMode="auto">
          <a:xfrm>
            <a:off x="7613650" y="2755900"/>
            <a:ext cx="0" cy="1062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057" name="Object 129"/>
          <p:cNvGraphicFramePr>
            <a:graphicFrameLocks noChangeAspect="1"/>
          </p:cNvGraphicFramePr>
          <p:nvPr/>
        </p:nvGraphicFramePr>
        <p:xfrm>
          <a:off x="7759700" y="2811463"/>
          <a:ext cx="698500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5" name="Equation" r:id="rId15" imgW="698400" imgH="253800" progId="Equation.3">
                  <p:embed/>
                </p:oleObj>
              </mc:Choice>
              <mc:Fallback>
                <p:oleObj name="Equation" r:id="rId15" imgW="698400" imgH="253800" progId="Equation.3">
                  <p:embed/>
                  <p:pic>
                    <p:nvPicPr>
                      <p:cNvPr id="0" name="Object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9700" y="2811463"/>
                        <a:ext cx="698500" cy="255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9" name="Text Box 130"/>
          <p:cNvSpPr txBox="1">
            <a:spLocks noChangeArrowheads="1"/>
          </p:cNvSpPr>
          <p:nvPr/>
        </p:nvSpPr>
        <p:spPr bwMode="auto">
          <a:xfrm>
            <a:off x="5594350" y="3960813"/>
            <a:ext cx="846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 dirty="0"/>
              <a:t>Area = </a:t>
            </a:r>
            <a:r>
              <a:rPr lang="en-US" altLang="en-US" sz="1200" b="1" dirty="0" err="1">
                <a:latin typeface="Symbol" pitchFamily="18" charset="2"/>
              </a:rPr>
              <a:t>pe</a:t>
            </a:r>
            <a:endParaRPr lang="en-US" altLang="en-US" sz="1200" b="1" dirty="0">
              <a:latin typeface="Symbol" pitchFamily="18" charset="2"/>
            </a:endParaRPr>
          </a:p>
        </p:txBody>
      </p:sp>
      <p:sp>
        <p:nvSpPr>
          <p:cNvPr id="2090" name="Text Box 131"/>
          <p:cNvSpPr txBox="1">
            <a:spLocks noChangeArrowheads="1"/>
          </p:cNvSpPr>
          <p:nvPr/>
        </p:nvSpPr>
        <p:spPr bwMode="auto">
          <a:xfrm>
            <a:off x="4572000" y="3352800"/>
            <a:ext cx="73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 dirty="0">
                <a:sym typeface="Symbol" pitchFamily="18" charset="2"/>
              </a:rPr>
              <a:t></a:t>
            </a:r>
          </a:p>
        </p:txBody>
      </p:sp>
      <p:graphicFrame>
        <p:nvGraphicFramePr>
          <p:cNvPr id="2058" name="Object 132"/>
          <p:cNvGraphicFramePr>
            <a:graphicFrameLocks noChangeAspect="1"/>
          </p:cNvGraphicFramePr>
          <p:nvPr/>
        </p:nvGraphicFramePr>
        <p:xfrm>
          <a:off x="1192213" y="5507038"/>
          <a:ext cx="2924175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6" name="Equation" r:id="rId17" imgW="1663560" imgH="228600" progId="Equation.3">
                  <p:embed/>
                </p:oleObj>
              </mc:Choice>
              <mc:Fallback>
                <p:oleObj name="Equation" r:id="rId17" imgW="1663560" imgH="228600" progId="Equation.3">
                  <p:embed/>
                  <p:pic>
                    <p:nvPicPr>
                      <p:cNvPr id="0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213" y="5507038"/>
                        <a:ext cx="2924175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647494"/>
              </p:ext>
            </p:extLst>
          </p:nvPr>
        </p:nvGraphicFramePr>
        <p:xfrm>
          <a:off x="5862215" y="5573713"/>
          <a:ext cx="12207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7" name="Equation" r:id="rId19" imgW="787320" imgH="203040" progId="Equation.3">
                  <p:embed/>
                </p:oleObj>
              </mc:Choice>
              <mc:Fallback>
                <p:oleObj name="Equation" r:id="rId19" imgW="787320" imgH="203040" progId="Equation.3">
                  <p:embed/>
                  <p:pic>
                    <p:nvPicPr>
                      <p:cNvPr id="0" name="Object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2215" y="5573713"/>
                        <a:ext cx="12207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1" name="Text Box 134"/>
          <p:cNvSpPr txBox="1">
            <a:spLocks noChangeArrowheads="1"/>
          </p:cNvSpPr>
          <p:nvPr/>
        </p:nvSpPr>
        <p:spPr bwMode="auto">
          <a:xfrm>
            <a:off x="1526893" y="1608138"/>
            <a:ext cx="2032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Real phase space</a:t>
            </a:r>
          </a:p>
        </p:txBody>
      </p:sp>
      <p:sp>
        <p:nvSpPr>
          <p:cNvPr id="2092" name="Text Box 135"/>
          <p:cNvSpPr txBox="1">
            <a:spLocks noChangeArrowheads="1"/>
          </p:cNvSpPr>
          <p:nvPr/>
        </p:nvSpPr>
        <p:spPr bwMode="auto">
          <a:xfrm>
            <a:off x="5241413" y="1608138"/>
            <a:ext cx="2725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Normalised</a:t>
            </a:r>
            <a:r>
              <a:rPr lang="en-US" altLang="en-US" dirty="0">
                <a:latin typeface="Arial"/>
                <a:cs typeface="Arial"/>
              </a:rPr>
              <a:t> phase space</a:t>
            </a:r>
          </a:p>
        </p:txBody>
      </p:sp>
      <p:graphicFrame>
        <p:nvGraphicFramePr>
          <p:cNvPr id="2060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811298"/>
              </p:ext>
            </p:extLst>
          </p:nvPr>
        </p:nvGraphicFramePr>
        <p:xfrm>
          <a:off x="7748588" y="3860800"/>
          <a:ext cx="4508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8" name="Equation" r:id="rId21" imgW="368300" imgH="228600" progId="Equation.3">
                  <p:embed/>
                </p:oleObj>
              </mc:Choice>
              <mc:Fallback>
                <p:oleObj name="Equation" r:id="rId21" imgW="368300" imgH="228600" progId="Equation.3">
                  <p:embed/>
                  <p:pic>
                    <p:nvPicPr>
                      <p:cNvPr id="0" name="Object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8588" y="3860800"/>
                        <a:ext cx="4508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1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198700"/>
              </p:ext>
            </p:extLst>
          </p:nvPr>
        </p:nvGraphicFramePr>
        <p:xfrm>
          <a:off x="5879130" y="2041525"/>
          <a:ext cx="51435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59" name="Equation" r:id="rId23" imgW="419100" imgH="228600" progId="Equation.3">
                  <p:embed/>
                </p:oleObj>
              </mc:Choice>
              <mc:Fallback>
                <p:oleObj name="Equation" r:id="rId23" imgW="419100" imgH="228600" progId="Equation.3">
                  <p:embed/>
                  <p:pic>
                    <p:nvPicPr>
                      <p:cNvPr id="0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130" y="2041525"/>
                        <a:ext cx="51435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>
            <a:endCxn id="2082" idx="5"/>
          </p:cNvCxnSpPr>
          <p:nvPr/>
        </p:nvCxnSpPr>
        <p:spPr bwMode="auto">
          <a:xfrm>
            <a:off x="6506633" y="3805767"/>
            <a:ext cx="751271" cy="7549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Block Arc 6"/>
          <p:cNvSpPr/>
          <p:nvPr/>
        </p:nvSpPr>
        <p:spPr bwMode="auto">
          <a:xfrm>
            <a:off x="6306005" y="3591619"/>
            <a:ext cx="454251" cy="461473"/>
          </a:xfrm>
          <a:prstGeom prst="blockArc">
            <a:avLst>
              <a:gd name="adj1" fmla="val 21383051"/>
              <a:gd name="adj2" fmla="val 2716344"/>
              <a:gd name="adj3" fmla="val 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52" name="Object 1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2292375"/>
              </p:ext>
            </p:extLst>
          </p:nvPr>
        </p:nvGraphicFramePr>
        <p:xfrm>
          <a:off x="6800850" y="3840163"/>
          <a:ext cx="2540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60" name="Equation" r:id="rId25" imgW="241300" imgH="203200" progId="Equation.3">
                  <p:embed/>
                </p:oleObj>
              </mc:Choice>
              <mc:Fallback>
                <p:oleObj name="Equation" r:id="rId25" imgW="241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850" y="3840163"/>
                        <a:ext cx="254000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161675"/>
              </p:ext>
            </p:extLst>
          </p:nvPr>
        </p:nvGraphicFramePr>
        <p:xfrm>
          <a:off x="4154488" y="3201988"/>
          <a:ext cx="5588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61" name="Equation" r:id="rId27" imgW="558800" imgH="444500" progId="Equation.3">
                  <p:embed/>
                </p:oleObj>
              </mc:Choice>
              <mc:Fallback>
                <p:oleObj name="Equation" r:id="rId27" imgW="558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4488" y="3201988"/>
                        <a:ext cx="5588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364410"/>
              </p:ext>
            </p:extLst>
          </p:nvPr>
        </p:nvGraphicFramePr>
        <p:xfrm>
          <a:off x="5710425" y="3277210"/>
          <a:ext cx="723827" cy="417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62" name="Equation" r:id="rId29" imgW="838200" imgH="482600" progId="Equation.3">
                  <p:embed/>
                </p:oleObj>
              </mc:Choice>
              <mc:Fallback>
                <p:oleObj name="Equation" r:id="rId29" imgW="838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0425" y="3277210"/>
                        <a:ext cx="723827" cy="417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0" grpId="0" animBg="1"/>
      <p:bldP spid="2081" grpId="0" animBg="1"/>
      <p:bldP spid="2082" grpId="0" animBg="1"/>
      <p:bldP spid="2085" grpId="0" animBg="1"/>
      <p:bldP spid="2086" grpId="0" animBg="1"/>
      <p:bldP spid="2087" grpId="0" animBg="1"/>
      <p:bldP spid="2088" grpId="0" animBg="1"/>
      <p:bldP spid="2089" grpId="0"/>
      <p:bldP spid="2090" grpId="0"/>
      <p:bldP spid="2092" grpId="0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Extraction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1000125"/>
            <a:ext cx="8229600" cy="4525963"/>
          </a:xfrm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Different extraction techniques exist, depending on requirements</a:t>
            </a:r>
          </a:p>
          <a:p>
            <a:pPr lvl="1" eaLnBrk="1" hangingPunct="1">
              <a:spcAft>
                <a:spcPct val="30000"/>
              </a:spcAft>
            </a:pP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</a:rPr>
              <a:t>Fast extraction</a:t>
            </a:r>
            <a:r>
              <a:rPr lang="en-US" altLang="en-US" dirty="0">
                <a:latin typeface="Arial"/>
                <a:cs typeface="Arial"/>
              </a:rPr>
              <a:t>: ≤1 turn</a:t>
            </a:r>
            <a:endParaRPr lang="en-US" altLang="en-US" sz="600" dirty="0">
              <a:latin typeface="Arial"/>
              <a:cs typeface="Arial"/>
            </a:endParaRPr>
          </a:p>
          <a:p>
            <a:pPr lvl="1" eaLnBrk="1" hangingPunct="1">
              <a:spcAft>
                <a:spcPct val="30000"/>
              </a:spcAft>
            </a:pP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</a:rPr>
              <a:t>Non-resonant (fast) multi-turn extraction</a:t>
            </a:r>
            <a:r>
              <a:rPr lang="en-US" altLang="en-US" dirty="0">
                <a:latin typeface="Arial"/>
                <a:cs typeface="Arial"/>
              </a:rPr>
              <a:t>: few turns</a:t>
            </a:r>
            <a:endParaRPr lang="en-US" altLang="en-US" sz="600" dirty="0">
              <a:latin typeface="Arial"/>
              <a:cs typeface="Arial"/>
            </a:endParaRPr>
          </a:p>
          <a:p>
            <a:pPr lvl="1" eaLnBrk="1" hangingPunct="1">
              <a:spcAft>
                <a:spcPct val="30000"/>
              </a:spcAft>
            </a:pP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</a:rPr>
              <a:t>Resonant low-loss (fast) multi-turn extraction</a:t>
            </a:r>
            <a:r>
              <a:rPr lang="en-US" altLang="en-US" dirty="0">
                <a:latin typeface="Arial"/>
                <a:cs typeface="Arial"/>
              </a:rPr>
              <a:t>: few turns</a:t>
            </a:r>
          </a:p>
          <a:p>
            <a:pPr lvl="1" eaLnBrk="1" hangingPunct="1">
              <a:spcAft>
                <a:spcPct val="30000"/>
              </a:spcAft>
            </a:pPr>
            <a:r>
              <a:rPr lang="en-US" altLang="en-US" u="sng" dirty="0">
                <a:solidFill>
                  <a:schemeClr val="accent2"/>
                </a:solidFill>
                <a:latin typeface="Arial"/>
                <a:cs typeface="Arial"/>
              </a:rPr>
              <a:t>Resonant multi-turn extraction</a:t>
            </a:r>
            <a:r>
              <a:rPr lang="en-US" altLang="en-US" dirty="0">
                <a:latin typeface="Arial"/>
                <a:cs typeface="Arial"/>
              </a:rPr>
              <a:t>: many thousands of turns</a:t>
            </a:r>
          </a:p>
          <a:p>
            <a:pPr eaLnBrk="1" hangingPunct="1"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Usually higher energy than injection </a:t>
            </a:r>
            <a:r>
              <a:rPr lang="en-US" altLang="en-US" sz="1400" dirty="0">
                <a:latin typeface="Arial"/>
                <a:cs typeface="Arial"/>
                <a:sym typeface="Symbol" pitchFamily="18" charset="2"/>
              </a:rPr>
              <a:t></a:t>
            </a:r>
            <a:r>
              <a:rPr lang="en-US" altLang="en-US" dirty="0">
                <a:latin typeface="Arial"/>
                <a:cs typeface="Arial"/>
              </a:rPr>
              <a:t> stronger elements (</a:t>
            </a:r>
            <a:r>
              <a:rPr lang="en-US" altLang="en-US" i="1" dirty="0">
                <a:latin typeface="Arial"/>
                <a:cs typeface="Arial"/>
              </a:rPr>
              <a:t>∫</a:t>
            </a:r>
            <a:r>
              <a:rPr lang="en-US" altLang="en-US" i="1" dirty="0" err="1">
                <a:latin typeface="Arial"/>
                <a:cs typeface="Arial"/>
              </a:rPr>
              <a:t>B.dl</a:t>
            </a:r>
            <a:r>
              <a:rPr lang="en-US" altLang="en-US" dirty="0">
                <a:latin typeface="Arial"/>
                <a:cs typeface="Arial"/>
              </a:rPr>
              <a:t>)</a:t>
            </a:r>
          </a:p>
          <a:p>
            <a:pPr lvl="1" eaLnBrk="1" hangingPunct="1"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At high energies many kicker and septum modules may be required</a:t>
            </a:r>
          </a:p>
          <a:p>
            <a:pPr lvl="1" eaLnBrk="1" hangingPunct="1"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To reduce kicker and septum strength, beam can be moved near to septum by closed orbit bump</a:t>
            </a:r>
          </a:p>
          <a:p>
            <a:pPr eaLnBrk="1" hangingPunct="1"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  <a:p>
            <a:pPr eaLnBrk="1" hangingPunct="1">
              <a:spcAft>
                <a:spcPct val="30000"/>
              </a:spcAft>
            </a:pP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7524A-8B81-7D47-906E-76A75126383A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Fast single turn extraction</a:t>
            </a:r>
          </a:p>
        </p:txBody>
      </p:sp>
      <p:sp>
        <p:nvSpPr>
          <p:cNvPr id="84995" name="Text Box 12"/>
          <p:cNvSpPr txBox="1">
            <a:spLocks noChangeArrowheads="1"/>
          </p:cNvSpPr>
          <p:nvPr/>
        </p:nvSpPr>
        <p:spPr bwMode="auto">
          <a:xfrm flipH="1">
            <a:off x="3051958" y="1628775"/>
            <a:ext cx="19161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Septum magnet</a:t>
            </a:r>
          </a:p>
        </p:txBody>
      </p:sp>
      <p:sp>
        <p:nvSpPr>
          <p:cNvPr id="84996" name="Text Box 13"/>
          <p:cNvSpPr txBox="1">
            <a:spLocks noChangeArrowheads="1"/>
          </p:cNvSpPr>
          <p:nvPr/>
        </p:nvSpPr>
        <p:spPr bwMode="auto">
          <a:xfrm flipH="1">
            <a:off x="6343327" y="4411663"/>
            <a:ext cx="1775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Kicker magnet</a:t>
            </a:r>
          </a:p>
        </p:txBody>
      </p:sp>
      <p:sp>
        <p:nvSpPr>
          <p:cNvPr id="84997" name="Line 3"/>
          <p:cNvSpPr>
            <a:spLocks noChangeShapeType="1"/>
          </p:cNvSpPr>
          <p:nvPr/>
        </p:nvSpPr>
        <p:spPr bwMode="auto">
          <a:xfrm>
            <a:off x="457200" y="3940175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6546850" y="3484563"/>
            <a:ext cx="1289050" cy="762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4999" name="Group 30"/>
          <p:cNvGrpSpPr>
            <a:grpSpLocks/>
          </p:cNvGrpSpPr>
          <p:nvPr/>
        </p:nvGrpSpPr>
        <p:grpSpPr bwMode="auto">
          <a:xfrm>
            <a:off x="2994025" y="2249488"/>
            <a:ext cx="1379538" cy="960437"/>
            <a:chOff x="1496" y="1549"/>
            <a:chExt cx="869" cy="605"/>
          </a:xfrm>
        </p:grpSpPr>
        <p:sp>
          <p:nvSpPr>
            <p:cNvPr id="85009" name="Rectangle 8"/>
            <p:cNvSpPr>
              <a:spLocks noChangeArrowheads="1"/>
            </p:cNvSpPr>
            <p:nvPr/>
          </p:nvSpPr>
          <p:spPr bwMode="auto">
            <a:xfrm rot="1175517">
              <a:off x="1496" y="2058"/>
              <a:ext cx="718" cy="96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10" name="Rectangle 9"/>
            <p:cNvSpPr>
              <a:spLocks noChangeArrowheads="1"/>
            </p:cNvSpPr>
            <p:nvPr/>
          </p:nvSpPr>
          <p:spPr bwMode="auto">
            <a:xfrm rot="1303572">
              <a:off x="1648" y="1549"/>
              <a:ext cx="717" cy="23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5000" name="Rectangle 16"/>
          <p:cNvSpPr>
            <a:spLocks noChangeArrowheads="1"/>
          </p:cNvSpPr>
          <p:nvPr/>
        </p:nvSpPr>
        <p:spPr bwMode="auto">
          <a:xfrm>
            <a:off x="6546850" y="4319588"/>
            <a:ext cx="1289050" cy="762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1" name="Text Box 26"/>
          <p:cNvSpPr txBox="1">
            <a:spLocks noChangeArrowheads="1"/>
          </p:cNvSpPr>
          <p:nvPr/>
        </p:nvSpPr>
        <p:spPr bwMode="auto">
          <a:xfrm>
            <a:off x="321879" y="5326375"/>
            <a:ext cx="8576135" cy="1200329"/>
          </a:xfrm>
          <a:prstGeom prst="rect">
            <a:avLst/>
          </a:prstGeom>
          <a:noFill/>
          <a:ln w="25400"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Bumpers move circulating beam close to septum to reduce kicker strength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Kicker deflects the entire beam into the septum in a single turn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Most efficient (lowest deflection angles required) for π/2 phase advance between kicker and septum</a:t>
            </a:r>
          </a:p>
        </p:txBody>
      </p:sp>
      <p:sp>
        <p:nvSpPr>
          <p:cNvPr id="85002" name="Rectangle 32"/>
          <p:cNvSpPr>
            <a:spLocks noChangeArrowheads="1"/>
          </p:cNvSpPr>
          <p:nvPr/>
        </p:nvSpPr>
        <p:spPr bwMode="auto">
          <a:xfrm>
            <a:off x="5373688" y="3222625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3" name="Rectangle 33"/>
          <p:cNvSpPr>
            <a:spLocks noChangeArrowheads="1"/>
          </p:cNvSpPr>
          <p:nvPr/>
        </p:nvSpPr>
        <p:spPr bwMode="auto">
          <a:xfrm>
            <a:off x="2820988" y="3222625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4" name="Rectangle 34"/>
          <p:cNvSpPr>
            <a:spLocks noChangeArrowheads="1"/>
          </p:cNvSpPr>
          <p:nvPr/>
        </p:nvSpPr>
        <p:spPr bwMode="auto">
          <a:xfrm>
            <a:off x="1420813" y="3222625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5" name="Text Box 35"/>
          <p:cNvSpPr txBox="1">
            <a:spLocks noChangeArrowheads="1"/>
          </p:cNvSpPr>
          <p:nvPr/>
        </p:nvSpPr>
        <p:spPr bwMode="auto">
          <a:xfrm flipH="1">
            <a:off x="2173503" y="4564063"/>
            <a:ext cx="2570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Closed orbit bumpers</a:t>
            </a:r>
          </a:p>
        </p:txBody>
      </p:sp>
      <p:sp>
        <p:nvSpPr>
          <p:cNvPr id="85006" name="Freeform 37"/>
          <p:cNvSpPr>
            <a:spLocks/>
          </p:cNvSpPr>
          <p:nvPr/>
        </p:nvSpPr>
        <p:spPr bwMode="auto">
          <a:xfrm>
            <a:off x="635000" y="3343275"/>
            <a:ext cx="8261350" cy="600075"/>
          </a:xfrm>
          <a:custGeom>
            <a:avLst/>
            <a:gdLst>
              <a:gd name="T0" fmla="*/ 2147483647 w 5204"/>
              <a:gd name="T1" fmla="*/ 937498219 h 378"/>
              <a:gd name="T2" fmla="*/ 2147483647 w 5204"/>
              <a:gd name="T3" fmla="*/ 937498219 h 378"/>
              <a:gd name="T4" fmla="*/ 2147483647 w 5204"/>
              <a:gd name="T5" fmla="*/ 0 h 378"/>
              <a:gd name="T6" fmla="*/ 1471771095 w 5204"/>
              <a:gd name="T7" fmla="*/ 952619152 h 378"/>
              <a:gd name="T8" fmla="*/ 0 w 5204"/>
              <a:gd name="T9" fmla="*/ 952619152 h 3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04"/>
              <a:gd name="T16" fmla="*/ 0 h 378"/>
              <a:gd name="T17" fmla="*/ 5204 w 5204"/>
              <a:gd name="T18" fmla="*/ 378 h 3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04" h="378">
                <a:moveTo>
                  <a:pt x="5204" y="372"/>
                </a:moveTo>
                <a:lnTo>
                  <a:pt x="3080" y="372"/>
                </a:lnTo>
                <a:lnTo>
                  <a:pt x="1472" y="0"/>
                </a:lnTo>
                <a:lnTo>
                  <a:pt x="584" y="378"/>
                </a:lnTo>
                <a:lnTo>
                  <a:pt x="0" y="378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5007" name="Freeform 36"/>
          <p:cNvSpPr>
            <a:spLocks/>
          </p:cNvSpPr>
          <p:nvPr/>
        </p:nvSpPr>
        <p:spPr bwMode="auto">
          <a:xfrm>
            <a:off x="1609725" y="1495425"/>
            <a:ext cx="7286625" cy="2438400"/>
          </a:xfrm>
          <a:custGeom>
            <a:avLst/>
            <a:gdLst>
              <a:gd name="T0" fmla="*/ 2147483647 w 4590"/>
              <a:gd name="T1" fmla="*/ 2147483647 h 1536"/>
              <a:gd name="T2" fmla="*/ 2147483647 w 4590"/>
              <a:gd name="T3" fmla="*/ 2147483647 h 1536"/>
              <a:gd name="T4" fmla="*/ 2147483647 w 4590"/>
              <a:gd name="T5" fmla="*/ 2147483647 h 1536"/>
              <a:gd name="T6" fmla="*/ 2147483647 w 4590"/>
              <a:gd name="T7" fmla="*/ 2147483647 h 1536"/>
              <a:gd name="T8" fmla="*/ 0 w 4590"/>
              <a:gd name="T9" fmla="*/ 0 h 1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90"/>
              <a:gd name="T16" fmla="*/ 0 h 1536"/>
              <a:gd name="T17" fmla="*/ 4590 w 4590"/>
              <a:gd name="T18" fmla="*/ 1536 h 1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90" h="1536">
                <a:moveTo>
                  <a:pt x="4590" y="1536"/>
                </a:moveTo>
                <a:lnTo>
                  <a:pt x="3528" y="1536"/>
                </a:lnTo>
                <a:lnTo>
                  <a:pt x="2472" y="1356"/>
                </a:lnTo>
                <a:lnTo>
                  <a:pt x="1296" y="888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5008" name="Rectangle 38"/>
          <p:cNvSpPr>
            <a:spLocks noChangeArrowheads="1"/>
          </p:cNvSpPr>
          <p:nvPr/>
        </p:nvSpPr>
        <p:spPr bwMode="auto">
          <a:xfrm>
            <a:off x="1080830" y="792957"/>
            <a:ext cx="819666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l" eaLnBrk="1" hangingPunct="1">
              <a:lnSpc>
                <a:spcPct val="8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Entire beam kicked into septum gap and extracted over a single turn</a:t>
            </a: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 rot="21599314" flipH="1">
            <a:off x="118844" y="1076436"/>
            <a:ext cx="1903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Extracted beam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 flipH="1">
            <a:off x="1105779" y="4856163"/>
            <a:ext cx="953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F-quad</a:t>
            </a:r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auto">
          <a:xfrm flipH="1">
            <a:off x="5026754" y="4875213"/>
            <a:ext cx="979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D-quad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 flipH="1">
            <a:off x="57576" y="3277210"/>
            <a:ext cx="13902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/>
              <a:t>Circulating</a:t>
            </a:r>
          </a:p>
          <a:p>
            <a:pPr algn="l" eaLnBrk="1" hangingPunct="1"/>
            <a:r>
              <a:rPr lang="en-US" altLang="en-US" b="1" dirty="0"/>
              <a:t>beam</a:t>
            </a:r>
          </a:p>
        </p:txBody>
      </p:sp>
      <p:sp>
        <p:nvSpPr>
          <p:cNvPr id="23" name="Rectangle 36"/>
          <p:cNvSpPr>
            <a:spLocks noChangeArrowheads="1"/>
          </p:cNvSpPr>
          <p:nvPr/>
        </p:nvSpPr>
        <p:spPr bwMode="auto">
          <a:xfrm>
            <a:off x="8442645" y="1683415"/>
            <a:ext cx="303214" cy="379413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7683695" y="1683415"/>
            <a:ext cx="303214" cy="379413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Freeform 20"/>
          <p:cNvSpPr>
            <a:spLocks/>
          </p:cNvSpPr>
          <p:nvPr/>
        </p:nvSpPr>
        <p:spPr bwMode="auto">
          <a:xfrm>
            <a:off x="6089692" y="1684338"/>
            <a:ext cx="1593860" cy="379413"/>
          </a:xfrm>
          <a:custGeom>
            <a:avLst/>
            <a:gdLst>
              <a:gd name="T0" fmla="*/ 0 w 1004"/>
              <a:gd name="T1" fmla="*/ 239 h 239"/>
              <a:gd name="T2" fmla="*/ 48 w 1004"/>
              <a:gd name="T3" fmla="*/ 239 h 239"/>
              <a:gd name="T4" fmla="*/ 48 w 1004"/>
              <a:gd name="T5" fmla="*/ 0 h 239"/>
              <a:gd name="T6" fmla="*/ 239 w 1004"/>
              <a:gd name="T7" fmla="*/ 0 h 239"/>
              <a:gd name="T8" fmla="*/ 239 w 1004"/>
              <a:gd name="T9" fmla="*/ 239 h 239"/>
              <a:gd name="T10" fmla="*/ 287 w 1004"/>
              <a:gd name="T11" fmla="*/ 239 h 239"/>
              <a:gd name="T12" fmla="*/ 287 w 1004"/>
              <a:gd name="T13" fmla="*/ 0 h 239"/>
              <a:gd name="T14" fmla="*/ 430 w 1004"/>
              <a:gd name="T15" fmla="*/ 0 h 239"/>
              <a:gd name="T16" fmla="*/ 478 w 1004"/>
              <a:gd name="T17" fmla="*/ 0 h 239"/>
              <a:gd name="T18" fmla="*/ 478 w 1004"/>
              <a:gd name="T19" fmla="*/ 239 h 239"/>
              <a:gd name="T20" fmla="*/ 526 w 1004"/>
              <a:gd name="T21" fmla="*/ 239 h 239"/>
              <a:gd name="T22" fmla="*/ 526 w 1004"/>
              <a:gd name="T23" fmla="*/ 0 h 239"/>
              <a:gd name="T24" fmla="*/ 717 w 1004"/>
              <a:gd name="T25" fmla="*/ 0 h 239"/>
              <a:gd name="T26" fmla="*/ 717 w 1004"/>
              <a:gd name="T27" fmla="*/ 239 h 239"/>
              <a:gd name="T28" fmla="*/ 765 w 1004"/>
              <a:gd name="T29" fmla="*/ 239 h 239"/>
              <a:gd name="T30" fmla="*/ 765 w 1004"/>
              <a:gd name="T31" fmla="*/ 0 h 239"/>
              <a:gd name="T32" fmla="*/ 956 w 1004"/>
              <a:gd name="T33" fmla="*/ 0 h 239"/>
              <a:gd name="T34" fmla="*/ 956 w 1004"/>
              <a:gd name="T35" fmla="*/ 239 h 239"/>
              <a:gd name="T36" fmla="*/ 1004 w 1004"/>
              <a:gd name="T37" fmla="*/ 239 h 2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4"/>
              <a:gd name="T58" fmla="*/ 0 h 239"/>
              <a:gd name="T59" fmla="*/ 1004 w 1004"/>
              <a:gd name="T60" fmla="*/ 239 h 23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4" h="239">
                <a:moveTo>
                  <a:pt x="0" y="239"/>
                </a:moveTo>
                <a:lnTo>
                  <a:pt x="48" y="239"/>
                </a:lnTo>
                <a:lnTo>
                  <a:pt x="48" y="0"/>
                </a:lnTo>
                <a:lnTo>
                  <a:pt x="239" y="0"/>
                </a:lnTo>
                <a:lnTo>
                  <a:pt x="239" y="239"/>
                </a:lnTo>
                <a:lnTo>
                  <a:pt x="287" y="239"/>
                </a:lnTo>
                <a:lnTo>
                  <a:pt x="287" y="0"/>
                </a:lnTo>
                <a:lnTo>
                  <a:pt x="430" y="0"/>
                </a:lnTo>
                <a:lnTo>
                  <a:pt x="478" y="0"/>
                </a:lnTo>
                <a:lnTo>
                  <a:pt x="478" y="239"/>
                </a:lnTo>
                <a:lnTo>
                  <a:pt x="526" y="239"/>
                </a:lnTo>
                <a:lnTo>
                  <a:pt x="526" y="0"/>
                </a:lnTo>
                <a:lnTo>
                  <a:pt x="717" y="0"/>
                </a:lnTo>
                <a:lnTo>
                  <a:pt x="717" y="239"/>
                </a:lnTo>
                <a:lnTo>
                  <a:pt x="765" y="239"/>
                </a:lnTo>
                <a:lnTo>
                  <a:pt x="765" y="0"/>
                </a:lnTo>
                <a:lnTo>
                  <a:pt x="956" y="0"/>
                </a:lnTo>
                <a:lnTo>
                  <a:pt x="956" y="239"/>
                </a:lnTo>
                <a:lnTo>
                  <a:pt x="1004" y="239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Freeform 21"/>
          <p:cNvSpPr>
            <a:spLocks/>
          </p:cNvSpPr>
          <p:nvPr/>
        </p:nvSpPr>
        <p:spPr bwMode="auto">
          <a:xfrm>
            <a:off x="7683552" y="1684338"/>
            <a:ext cx="303214" cy="379413"/>
          </a:xfrm>
          <a:custGeom>
            <a:avLst/>
            <a:gdLst>
              <a:gd name="T0" fmla="*/ 0 w 191"/>
              <a:gd name="T1" fmla="*/ 239 h 239"/>
              <a:gd name="T2" fmla="*/ 0 w 191"/>
              <a:gd name="T3" fmla="*/ 0 h 239"/>
              <a:gd name="T4" fmla="*/ 191 w 191"/>
              <a:gd name="T5" fmla="*/ 0 h 239"/>
              <a:gd name="T6" fmla="*/ 191 w 191"/>
              <a:gd name="T7" fmla="*/ 239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91"/>
              <a:gd name="T13" fmla="*/ 0 h 239"/>
              <a:gd name="T14" fmla="*/ 191 w 191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1" h="239">
                <a:moveTo>
                  <a:pt x="0" y="239"/>
                </a:moveTo>
                <a:lnTo>
                  <a:pt x="0" y="0"/>
                </a:lnTo>
                <a:lnTo>
                  <a:pt x="191" y="0"/>
                </a:lnTo>
                <a:lnTo>
                  <a:pt x="191" y="239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>
            <a:off x="7988354" y="2063750"/>
            <a:ext cx="60642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6089693" y="2443163"/>
            <a:ext cx="2540162" cy="379413"/>
          </a:xfrm>
          <a:custGeom>
            <a:avLst/>
            <a:gdLst>
              <a:gd name="T0" fmla="*/ 0 w 1578"/>
              <a:gd name="T1" fmla="*/ 239 h 239"/>
              <a:gd name="T2" fmla="*/ 956 w 1578"/>
              <a:gd name="T3" fmla="*/ 239 h 239"/>
              <a:gd name="T4" fmla="*/ 1004 w 1578"/>
              <a:gd name="T5" fmla="*/ 0 h 239"/>
              <a:gd name="T6" fmla="*/ 1196 w 1578"/>
              <a:gd name="T7" fmla="*/ 0 h 239"/>
              <a:gd name="T8" fmla="*/ 1243 w 1578"/>
              <a:gd name="T9" fmla="*/ 239 h 239"/>
              <a:gd name="T10" fmla="*/ 1578 w 1578"/>
              <a:gd name="T11" fmla="*/ 239 h 2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78"/>
              <a:gd name="T19" fmla="*/ 0 h 239"/>
              <a:gd name="T20" fmla="*/ 1578 w 1578"/>
              <a:gd name="T21" fmla="*/ 239 h 239"/>
              <a:gd name="connsiteX0" fmla="*/ 0 w 10000"/>
              <a:gd name="connsiteY0" fmla="*/ 10000 h 10000"/>
              <a:gd name="connsiteX1" fmla="*/ 6058 w 10000"/>
              <a:gd name="connsiteY1" fmla="*/ 10000 h 10000"/>
              <a:gd name="connsiteX2" fmla="*/ 6362 w 10000"/>
              <a:gd name="connsiteY2" fmla="*/ 0 h 10000"/>
              <a:gd name="connsiteX3" fmla="*/ 7579 w 10000"/>
              <a:gd name="connsiteY3" fmla="*/ 0 h 10000"/>
              <a:gd name="connsiteX4" fmla="*/ 8257 w 10000"/>
              <a:gd name="connsiteY4" fmla="*/ 126 h 10000"/>
              <a:gd name="connsiteX5" fmla="*/ 10000 w 10000"/>
              <a:gd name="connsiteY5" fmla="*/ 10000 h 10000"/>
              <a:gd name="connsiteX0" fmla="*/ 0 w 10127"/>
              <a:gd name="connsiteY0" fmla="*/ 10000 h 10000"/>
              <a:gd name="connsiteX1" fmla="*/ 6058 w 10127"/>
              <a:gd name="connsiteY1" fmla="*/ 10000 h 10000"/>
              <a:gd name="connsiteX2" fmla="*/ 6362 w 10127"/>
              <a:gd name="connsiteY2" fmla="*/ 0 h 10000"/>
              <a:gd name="connsiteX3" fmla="*/ 7579 w 10127"/>
              <a:gd name="connsiteY3" fmla="*/ 0 h 10000"/>
              <a:gd name="connsiteX4" fmla="*/ 8257 w 10127"/>
              <a:gd name="connsiteY4" fmla="*/ 126 h 10000"/>
              <a:gd name="connsiteX5" fmla="*/ 10127 w 10127"/>
              <a:gd name="connsiteY5" fmla="*/ 126 h 10000"/>
              <a:gd name="connsiteX0" fmla="*/ 0 w 10127"/>
              <a:gd name="connsiteY0" fmla="*/ 10000 h 10000"/>
              <a:gd name="connsiteX1" fmla="*/ 6058 w 10127"/>
              <a:gd name="connsiteY1" fmla="*/ 10000 h 10000"/>
              <a:gd name="connsiteX2" fmla="*/ 6362 w 10127"/>
              <a:gd name="connsiteY2" fmla="*/ 0 h 10000"/>
              <a:gd name="connsiteX3" fmla="*/ 7579 w 10127"/>
              <a:gd name="connsiteY3" fmla="*/ 0 h 10000"/>
              <a:gd name="connsiteX4" fmla="*/ 8232 w 10127"/>
              <a:gd name="connsiteY4" fmla="*/ 42 h 10000"/>
              <a:gd name="connsiteX5" fmla="*/ 10127 w 10127"/>
              <a:gd name="connsiteY5" fmla="*/ 126 h 10000"/>
              <a:gd name="connsiteX0" fmla="*/ 0 w 10127"/>
              <a:gd name="connsiteY0" fmla="*/ 10041 h 10041"/>
              <a:gd name="connsiteX1" fmla="*/ 6058 w 10127"/>
              <a:gd name="connsiteY1" fmla="*/ 10041 h 10041"/>
              <a:gd name="connsiteX2" fmla="*/ 6362 w 10127"/>
              <a:gd name="connsiteY2" fmla="*/ 41 h 10041"/>
              <a:gd name="connsiteX3" fmla="*/ 7579 w 10127"/>
              <a:gd name="connsiteY3" fmla="*/ 41 h 10041"/>
              <a:gd name="connsiteX4" fmla="*/ 8232 w 10127"/>
              <a:gd name="connsiteY4" fmla="*/ 83 h 10041"/>
              <a:gd name="connsiteX5" fmla="*/ 10127 w 10127"/>
              <a:gd name="connsiteY5" fmla="*/ 0 h 10041"/>
              <a:gd name="connsiteX0" fmla="*/ 0 w 10127"/>
              <a:gd name="connsiteY0" fmla="*/ 10041 h 10041"/>
              <a:gd name="connsiteX1" fmla="*/ 6058 w 10127"/>
              <a:gd name="connsiteY1" fmla="*/ 10041 h 10041"/>
              <a:gd name="connsiteX2" fmla="*/ 6362 w 10127"/>
              <a:gd name="connsiteY2" fmla="*/ 41 h 10041"/>
              <a:gd name="connsiteX3" fmla="*/ 7579 w 10127"/>
              <a:gd name="connsiteY3" fmla="*/ 41 h 10041"/>
              <a:gd name="connsiteX4" fmla="*/ 8232 w 10127"/>
              <a:gd name="connsiteY4" fmla="*/ 83 h 10041"/>
              <a:gd name="connsiteX5" fmla="*/ 10127 w 10127"/>
              <a:gd name="connsiteY5" fmla="*/ 0 h 10041"/>
              <a:gd name="connsiteX0" fmla="*/ 0 w 10140"/>
              <a:gd name="connsiteY0" fmla="*/ 10000 h 10000"/>
              <a:gd name="connsiteX1" fmla="*/ 6058 w 10140"/>
              <a:gd name="connsiteY1" fmla="*/ 10000 h 10000"/>
              <a:gd name="connsiteX2" fmla="*/ 6362 w 10140"/>
              <a:gd name="connsiteY2" fmla="*/ 0 h 10000"/>
              <a:gd name="connsiteX3" fmla="*/ 7579 w 10140"/>
              <a:gd name="connsiteY3" fmla="*/ 0 h 10000"/>
              <a:gd name="connsiteX4" fmla="*/ 8232 w 10140"/>
              <a:gd name="connsiteY4" fmla="*/ 42 h 10000"/>
              <a:gd name="connsiteX5" fmla="*/ 10140 w 10140"/>
              <a:gd name="connsiteY5" fmla="*/ 4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40" h="10000">
                <a:moveTo>
                  <a:pt x="0" y="10000"/>
                </a:moveTo>
                <a:lnTo>
                  <a:pt x="6058" y="10000"/>
                </a:lnTo>
                <a:cubicBezTo>
                  <a:pt x="6159" y="6667"/>
                  <a:pt x="6261" y="3333"/>
                  <a:pt x="6362" y="0"/>
                </a:cubicBezTo>
                <a:lnTo>
                  <a:pt x="7579" y="0"/>
                </a:lnTo>
                <a:lnTo>
                  <a:pt x="8232" y="42"/>
                </a:lnTo>
                <a:lnTo>
                  <a:pt x="10140" y="43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>
            <a:off x="8062967" y="3201988"/>
            <a:ext cx="68262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8291568" y="2898775"/>
            <a:ext cx="23336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t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6089692" y="2519363"/>
            <a:ext cx="102235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/>
              <a:t>kicker field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6013491" y="1304925"/>
            <a:ext cx="83503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/>
              <a:t>intensity</a:t>
            </a: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7607351" y="1457325"/>
            <a:ext cx="0" cy="16684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7683552" y="1457325"/>
            <a:ext cx="0" cy="16684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5862678" y="1228725"/>
            <a:ext cx="3035319" cy="2125663"/>
          </a:xfrm>
          <a:prstGeom prst="rect">
            <a:avLst/>
          </a:prstGeom>
          <a:noFill/>
          <a:ln w="19050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V="1">
            <a:off x="6013491" y="1381125"/>
            <a:ext cx="0" cy="303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flipV="1">
            <a:off x="6013491" y="2443163"/>
            <a:ext cx="0" cy="303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8063170" y="1683415"/>
            <a:ext cx="303214" cy="379413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" name="Freeform 21"/>
          <p:cNvSpPr>
            <a:spLocks/>
          </p:cNvSpPr>
          <p:nvPr/>
        </p:nvSpPr>
        <p:spPr bwMode="auto">
          <a:xfrm>
            <a:off x="8063170" y="1683415"/>
            <a:ext cx="303214" cy="379413"/>
          </a:xfrm>
          <a:custGeom>
            <a:avLst/>
            <a:gdLst>
              <a:gd name="T0" fmla="*/ 0 w 191"/>
              <a:gd name="T1" fmla="*/ 239 h 239"/>
              <a:gd name="T2" fmla="*/ 0 w 191"/>
              <a:gd name="T3" fmla="*/ 0 h 239"/>
              <a:gd name="T4" fmla="*/ 191 w 191"/>
              <a:gd name="T5" fmla="*/ 0 h 239"/>
              <a:gd name="T6" fmla="*/ 191 w 191"/>
              <a:gd name="T7" fmla="*/ 239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91"/>
              <a:gd name="T13" fmla="*/ 0 h 239"/>
              <a:gd name="T14" fmla="*/ 191 w 191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1" h="239">
                <a:moveTo>
                  <a:pt x="0" y="239"/>
                </a:moveTo>
                <a:lnTo>
                  <a:pt x="0" y="0"/>
                </a:lnTo>
                <a:lnTo>
                  <a:pt x="191" y="0"/>
                </a:lnTo>
                <a:lnTo>
                  <a:pt x="191" y="239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" name="Freeform 21"/>
          <p:cNvSpPr>
            <a:spLocks/>
          </p:cNvSpPr>
          <p:nvPr/>
        </p:nvSpPr>
        <p:spPr bwMode="auto">
          <a:xfrm>
            <a:off x="8442645" y="1683415"/>
            <a:ext cx="303214" cy="379413"/>
          </a:xfrm>
          <a:custGeom>
            <a:avLst/>
            <a:gdLst>
              <a:gd name="T0" fmla="*/ 0 w 191"/>
              <a:gd name="T1" fmla="*/ 239 h 239"/>
              <a:gd name="T2" fmla="*/ 0 w 191"/>
              <a:gd name="T3" fmla="*/ 0 h 239"/>
              <a:gd name="T4" fmla="*/ 191 w 191"/>
              <a:gd name="T5" fmla="*/ 0 h 239"/>
              <a:gd name="T6" fmla="*/ 191 w 191"/>
              <a:gd name="T7" fmla="*/ 239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91"/>
              <a:gd name="T13" fmla="*/ 0 h 239"/>
              <a:gd name="T14" fmla="*/ 191 w 191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1" h="239">
                <a:moveTo>
                  <a:pt x="0" y="239"/>
                </a:moveTo>
                <a:lnTo>
                  <a:pt x="0" y="0"/>
                </a:lnTo>
                <a:lnTo>
                  <a:pt x="191" y="0"/>
                </a:lnTo>
                <a:lnTo>
                  <a:pt x="191" y="239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B5A871-773C-3E47-9345-DF3898A9EB0E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Fast single turn extraction</a:t>
            </a:r>
          </a:p>
        </p:txBody>
      </p:sp>
      <p:sp>
        <p:nvSpPr>
          <p:cNvPr id="86019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398463" y="1000125"/>
            <a:ext cx="8467725" cy="452596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/>
                <a:cs typeface="Arial"/>
              </a:rPr>
              <a:t>For transfer of beams between accelerators in an injector chain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/>
                <a:cs typeface="Arial"/>
              </a:rPr>
              <a:t>For secondary particle production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/>
                <a:cs typeface="Arial"/>
              </a:rPr>
              <a:t>e.g. neutrinos, radioactive beams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/>
                <a:cs typeface="Arial"/>
              </a:rPr>
              <a:t>Losses from transverse scraping or from particles in extraction gap: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/>
                <a:cs typeface="Arial"/>
              </a:rPr>
              <a:t>Fast extraction from SPS to CNGS:</a:t>
            </a:r>
          </a:p>
        </p:txBody>
      </p:sp>
      <p:pic>
        <p:nvPicPr>
          <p:cNvPr id="86020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3207555"/>
            <a:ext cx="8745537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22"/>
          <p:cNvSpPr txBox="1">
            <a:spLocks noChangeArrowheads="1"/>
          </p:cNvSpPr>
          <p:nvPr/>
        </p:nvSpPr>
        <p:spPr bwMode="auto">
          <a:xfrm>
            <a:off x="2543592" y="3091183"/>
            <a:ext cx="46847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/>
                <a:cs typeface="Arial"/>
              </a:rPr>
              <a:t>Particles in SPS extraction kicker rise- and fall-time gaps</a:t>
            </a:r>
            <a:endParaRPr lang="en-GB" altLang="en-US" sz="140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BA29B-20D6-184F-B45F-34E004FDD339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  <p:bldP spid="860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Multi-turn extraction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4" y="1000125"/>
            <a:ext cx="8423962" cy="4525963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Some filling schemes require a beam to be injected in several turns to a larger machine…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And very commonly Fixed Target physics experiments and medical accelerators often need a quasi-continuous flux of particles…</a:t>
            </a:r>
          </a:p>
          <a:p>
            <a:pPr eaLnBrk="1" hangingPunct="1">
              <a:lnSpc>
                <a:spcPct val="80000"/>
              </a:lnSpc>
            </a:pPr>
            <a:endParaRPr lang="en-US" altLang="en-US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Multi-turn extraction…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Fast: Non-resonant and resonant multi-turn ejection (few turns) for filling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e.g. PS to SPS at CERN for high intensity proton beams (&gt;2.5 10</a:t>
            </a:r>
            <a:r>
              <a:rPr lang="en-US" altLang="en-US" baseline="30000" dirty="0">
                <a:latin typeface="Arial"/>
                <a:cs typeface="Arial"/>
              </a:rPr>
              <a:t>13</a:t>
            </a:r>
            <a:r>
              <a:rPr lang="en-US" altLang="en-US" dirty="0">
                <a:latin typeface="Arial"/>
                <a:cs typeface="Arial"/>
              </a:rPr>
              <a:t> protons)</a:t>
            </a:r>
          </a:p>
          <a:p>
            <a:pPr marL="914400" lvl="2" indent="0" eaLnBrk="1" hangingPunct="1">
              <a:lnSpc>
                <a:spcPct val="80000"/>
              </a:lnSpc>
              <a:buNone/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Slow: Resonant extraction (</a:t>
            </a:r>
            <a:r>
              <a:rPr lang="en-US" altLang="en-US" dirty="0" err="1">
                <a:latin typeface="Arial"/>
                <a:cs typeface="Arial"/>
              </a:rPr>
              <a:t>ms</a:t>
            </a:r>
            <a:r>
              <a:rPr lang="en-US" altLang="en-US" dirty="0">
                <a:latin typeface="Arial"/>
                <a:cs typeface="Arial"/>
              </a:rPr>
              <a:t> to hours) for experiments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E9628-8F19-5545-85A9-D9EAD8896FBA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931863" y="2593975"/>
            <a:ext cx="301625" cy="2352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67" name="Text Box 12"/>
          <p:cNvSpPr txBox="1">
            <a:spLocks noChangeArrowheads="1"/>
          </p:cNvSpPr>
          <p:nvPr/>
        </p:nvSpPr>
        <p:spPr bwMode="auto">
          <a:xfrm>
            <a:off x="300614" y="1306513"/>
            <a:ext cx="1903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Arial"/>
                <a:cs typeface="Arial"/>
              </a:rPr>
              <a:t>Extracted beam</a:t>
            </a:r>
          </a:p>
        </p:txBody>
      </p:sp>
      <p:sp>
        <p:nvSpPr>
          <p:cNvPr id="88068" name="Text Box 15"/>
          <p:cNvSpPr txBox="1">
            <a:spLocks noChangeArrowheads="1"/>
          </p:cNvSpPr>
          <p:nvPr/>
        </p:nvSpPr>
        <p:spPr bwMode="auto">
          <a:xfrm rot="1000854">
            <a:off x="3340213" y="3815041"/>
            <a:ext cx="30065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Bumped circulating beam</a:t>
            </a:r>
          </a:p>
        </p:txBody>
      </p:sp>
      <p:sp>
        <p:nvSpPr>
          <p:cNvPr id="88069" name="Text Box 16"/>
          <p:cNvSpPr txBox="1">
            <a:spLocks noChangeArrowheads="1"/>
          </p:cNvSpPr>
          <p:nvPr/>
        </p:nvSpPr>
        <p:spPr bwMode="auto">
          <a:xfrm>
            <a:off x="3737155" y="1455730"/>
            <a:ext cx="1185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latin typeface="Arial"/>
                <a:cs typeface="Arial"/>
              </a:rPr>
              <a:t>Magnetic</a:t>
            </a:r>
          </a:p>
          <a:p>
            <a:pPr algn="l" eaLnBrk="1" hangingPunct="1"/>
            <a:r>
              <a:rPr lang="en-US" altLang="en-US" b="1" dirty="0">
                <a:latin typeface="Arial"/>
                <a:cs typeface="Arial"/>
              </a:rPr>
              <a:t>septum</a:t>
            </a:r>
          </a:p>
        </p:txBody>
      </p:sp>
      <p:sp>
        <p:nvSpPr>
          <p:cNvPr id="88070" name="Text Box 20"/>
          <p:cNvSpPr txBox="1">
            <a:spLocks noChangeArrowheads="1"/>
          </p:cNvSpPr>
          <p:nvPr/>
        </p:nvSpPr>
        <p:spPr bwMode="auto">
          <a:xfrm>
            <a:off x="777250" y="5388725"/>
            <a:ext cx="7773464" cy="1200329"/>
          </a:xfrm>
          <a:prstGeom prst="rect">
            <a:avLst/>
          </a:prstGeom>
          <a:noFill/>
          <a:ln w="25400"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Fast bumper deflects the whole beam onto the septum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Beam extracted in a few turns, with the machine tune rotating the beam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Intrinsically a high-loss process: thin septum essential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Often combine thin electrostatic septa with magnetic septa</a:t>
            </a:r>
          </a:p>
        </p:txBody>
      </p:sp>
      <p:sp>
        <p:nvSpPr>
          <p:cNvPr id="88071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Non-resonant multi-turn extraction</a:t>
            </a:r>
          </a:p>
        </p:txBody>
      </p:sp>
      <p:sp>
        <p:nvSpPr>
          <p:cNvPr id="88072" name="Freeform 24"/>
          <p:cNvSpPr>
            <a:spLocks/>
          </p:cNvSpPr>
          <p:nvPr/>
        </p:nvSpPr>
        <p:spPr bwMode="auto">
          <a:xfrm>
            <a:off x="409575" y="1419225"/>
            <a:ext cx="8058150" cy="3090863"/>
          </a:xfrm>
          <a:custGeom>
            <a:avLst/>
            <a:gdLst>
              <a:gd name="T0" fmla="*/ 2147483647 w 5076"/>
              <a:gd name="T1" fmla="*/ 2147483647 h 1947"/>
              <a:gd name="T2" fmla="*/ 2147483647 w 5076"/>
              <a:gd name="T3" fmla="*/ 2147483647 h 1947"/>
              <a:gd name="T4" fmla="*/ 2147483647 w 5076"/>
              <a:gd name="T5" fmla="*/ 2147483647 h 1947"/>
              <a:gd name="T6" fmla="*/ 2147483647 w 5076"/>
              <a:gd name="T7" fmla="*/ 166330347 h 1947"/>
              <a:gd name="T8" fmla="*/ 2147483647 w 5076"/>
              <a:gd name="T9" fmla="*/ 60483769 h 1947"/>
              <a:gd name="T10" fmla="*/ 2147483647 w 5076"/>
              <a:gd name="T11" fmla="*/ 0 h 1947"/>
              <a:gd name="T12" fmla="*/ 2147483647 w 5076"/>
              <a:gd name="T13" fmla="*/ 423386411 h 1947"/>
              <a:gd name="T14" fmla="*/ 2147483647 w 5076"/>
              <a:gd name="T15" fmla="*/ 317539758 h 1947"/>
              <a:gd name="T16" fmla="*/ 2147483647 w 5076"/>
              <a:gd name="T17" fmla="*/ 2147483647 h 1947"/>
              <a:gd name="T18" fmla="*/ 2147483647 w 5076"/>
              <a:gd name="T19" fmla="*/ 2147483647 h 1947"/>
              <a:gd name="T20" fmla="*/ 2147483647 w 5076"/>
              <a:gd name="T21" fmla="*/ 2147483647 h 1947"/>
              <a:gd name="T22" fmla="*/ 1043344683 w 5076"/>
              <a:gd name="T23" fmla="*/ 2147483647 h 1947"/>
              <a:gd name="T24" fmla="*/ 544353739 w 5076"/>
              <a:gd name="T25" fmla="*/ 2147483647 h 1947"/>
              <a:gd name="T26" fmla="*/ 544353739 w 5076"/>
              <a:gd name="T27" fmla="*/ 2147483647 h 1947"/>
              <a:gd name="T28" fmla="*/ 0 w 5076"/>
              <a:gd name="T29" fmla="*/ 2147483647 h 1947"/>
              <a:gd name="T30" fmla="*/ 529232807 w 5076"/>
              <a:gd name="T31" fmla="*/ 2147483647 h 1947"/>
              <a:gd name="T32" fmla="*/ 529232807 w 5076"/>
              <a:gd name="T33" fmla="*/ 2147483647 h 1947"/>
              <a:gd name="T34" fmla="*/ 1073586546 w 5076"/>
              <a:gd name="T35" fmla="*/ 2147483647 h 1947"/>
              <a:gd name="T36" fmla="*/ 2147483647 w 5076"/>
              <a:gd name="T37" fmla="*/ 2147483647 h 1947"/>
              <a:gd name="T38" fmla="*/ 2147483647 w 5076"/>
              <a:gd name="T39" fmla="*/ 2147483647 h 1947"/>
              <a:gd name="T40" fmla="*/ 2147483647 w 5076"/>
              <a:gd name="T41" fmla="*/ 2147483647 h 1947"/>
              <a:gd name="T42" fmla="*/ 2147483647 w 5076"/>
              <a:gd name="T43" fmla="*/ 2147483647 h 194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076"/>
              <a:gd name="T67" fmla="*/ 0 h 1947"/>
              <a:gd name="T68" fmla="*/ 5076 w 5076"/>
              <a:gd name="T69" fmla="*/ 1947 h 194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076" h="1947">
                <a:moveTo>
                  <a:pt x="5072" y="1644"/>
                </a:moveTo>
                <a:lnTo>
                  <a:pt x="4068" y="1644"/>
                </a:lnTo>
                <a:lnTo>
                  <a:pt x="2256" y="1020"/>
                </a:lnTo>
                <a:lnTo>
                  <a:pt x="1260" y="66"/>
                </a:lnTo>
                <a:lnTo>
                  <a:pt x="1302" y="24"/>
                </a:lnTo>
                <a:lnTo>
                  <a:pt x="1128" y="0"/>
                </a:lnTo>
                <a:lnTo>
                  <a:pt x="1146" y="168"/>
                </a:lnTo>
                <a:lnTo>
                  <a:pt x="1200" y="126"/>
                </a:lnTo>
                <a:lnTo>
                  <a:pt x="2232" y="1104"/>
                </a:lnTo>
                <a:lnTo>
                  <a:pt x="2580" y="1242"/>
                </a:lnTo>
                <a:lnTo>
                  <a:pt x="1740" y="954"/>
                </a:lnTo>
                <a:lnTo>
                  <a:pt x="414" y="1662"/>
                </a:lnTo>
                <a:lnTo>
                  <a:pt x="216" y="1662"/>
                </a:lnTo>
                <a:lnTo>
                  <a:pt x="216" y="1584"/>
                </a:lnTo>
                <a:lnTo>
                  <a:pt x="0" y="1776"/>
                </a:lnTo>
                <a:lnTo>
                  <a:pt x="210" y="1947"/>
                </a:lnTo>
                <a:lnTo>
                  <a:pt x="210" y="1860"/>
                </a:lnTo>
                <a:lnTo>
                  <a:pt x="426" y="1860"/>
                </a:lnTo>
                <a:lnTo>
                  <a:pt x="1746" y="1152"/>
                </a:lnTo>
                <a:lnTo>
                  <a:pt x="4062" y="1890"/>
                </a:lnTo>
                <a:lnTo>
                  <a:pt x="5076" y="1886"/>
                </a:lnTo>
                <a:lnTo>
                  <a:pt x="5072" y="1644"/>
                </a:lnTo>
                <a:close/>
              </a:path>
            </a:pathLst>
          </a:custGeom>
          <a:solidFill>
            <a:srgbClr val="FF0000">
              <a:alpha val="14902"/>
            </a:srgbClr>
          </a:solidFill>
          <a:ln w="15875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88073" name="Group 25"/>
          <p:cNvGrpSpPr>
            <a:grpSpLocks/>
          </p:cNvGrpSpPr>
          <p:nvPr/>
        </p:nvGrpSpPr>
        <p:grpSpPr bwMode="auto">
          <a:xfrm rot="20687167">
            <a:off x="3265429" y="2310491"/>
            <a:ext cx="1136650" cy="784222"/>
            <a:chOff x="1799" y="1260"/>
            <a:chExt cx="716" cy="494"/>
          </a:xfrm>
        </p:grpSpPr>
        <p:sp>
          <p:nvSpPr>
            <p:cNvPr id="88079" name="Rectangle 9"/>
            <p:cNvSpPr>
              <a:spLocks noChangeArrowheads="1"/>
            </p:cNvSpPr>
            <p:nvPr/>
          </p:nvSpPr>
          <p:spPr bwMode="auto">
            <a:xfrm rot="2016056">
              <a:off x="1799" y="1725"/>
              <a:ext cx="466" cy="2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8080" name="Rectangle 10"/>
            <p:cNvSpPr>
              <a:spLocks noChangeArrowheads="1"/>
            </p:cNvSpPr>
            <p:nvPr/>
          </p:nvSpPr>
          <p:spPr bwMode="auto">
            <a:xfrm rot="2144111">
              <a:off x="2046" y="1260"/>
              <a:ext cx="469" cy="23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8074" name="Rectangle 26"/>
          <p:cNvSpPr>
            <a:spLocks noChangeArrowheads="1"/>
          </p:cNvSpPr>
          <p:nvPr/>
        </p:nvSpPr>
        <p:spPr bwMode="auto">
          <a:xfrm>
            <a:off x="2978150" y="2593975"/>
            <a:ext cx="301625" cy="2352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5" name="Rectangle 27"/>
          <p:cNvSpPr>
            <a:spLocks noChangeArrowheads="1"/>
          </p:cNvSpPr>
          <p:nvPr/>
        </p:nvSpPr>
        <p:spPr bwMode="auto">
          <a:xfrm>
            <a:off x="6697663" y="2593975"/>
            <a:ext cx="301625" cy="2352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6" name="Text Box 28"/>
          <p:cNvSpPr txBox="1">
            <a:spLocks noChangeArrowheads="1"/>
          </p:cNvSpPr>
          <p:nvPr/>
        </p:nvSpPr>
        <p:spPr bwMode="auto">
          <a:xfrm>
            <a:off x="649083" y="4933410"/>
            <a:ext cx="3070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Fast closed orbit bumpers</a:t>
            </a:r>
          </a:p>
        </p:txBody>
      </p:sp>
      <p:sp>
        <p:nvSpPr>
          <p:cNvPr id="88077" name="Line 29"/>
          <p:cNvSpPr>
            <a:spLocks noChangeShapeType="1"/>
          </p:cNvSpPr>
          <p:nvPr/>
        </p:nvSpPr>
        <p:spPr bwMode="auto">
          <a:xfrm>
            <a:off x="219075" y="4225925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8" name="Rectangle 30"/>
          <p:cNvSpPr>
            <a:spLocks noChangeArrowheads="1"/>
          </p:cNvSpPr>
          <p:nvPr/>
        </p:nvSpPr>
        <p:spPr bwMode="auto">
          <a:xfrm>
            <a:off x="2158113" y="923742"/>
            <a:ext cx="6497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spcBef>
                <a:spcPct val="20000"/>
              </a:spcBef>
              <a:spcAft>
                <a:spcPct val="30000"/>
              </a:spcAft>
            </a:pPr>
            <a:r>
              <a:rPr lang="en-US" altLang="en-US" dirty="0">
                <a:latin typeface="Arial"/>
                <a:cs typeface="Arial"/>
              </a:rPr>
              <a:t>Beam bumped to septum; part of beam ‘shaved’ off each turn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 rot="1204784">
            <a:off x="4270658" y="2930979"/>
            <a:ext cx="658727" cy="129667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192525" y="3277210"/>
            <a:ext cx="609495" cy="20857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4799685" y="2366470"/>
            <a:ext cx="21250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latin typeface="Arial"/>
                <a:cs typeface="Arial"/>
              </a:rPr>
              <a:t>Electrostatic septum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A95E21-A5C6-494B-BB42-291F3F045B8A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46540" y="2442365"/>
            <a:ext cx="6165795" cy="4477805"/>
            <a:chOff x="3870645" y="2366470"/>
            <a:chExt cx="6165795" cy="4477805"/>
          </a:xfrm>
        </p:grpSpPr>
        <p:pic>
          <p:nvPicPr>
            <p:cNvPr id="2" name="Picture 1" descr="Screen Shot 2016-09-20 at 17.19.1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645" y="2669698"/>
              <a:ext cx="5255055" cy="417457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8822120" y="2366470"/>
              <a:ext cx="1214320" cy="17455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90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Non-resonant multi-turn extraction</a:t>
            </a:r>
          </a:p>
        </p:txBody>
      </p:sp>
      <p:sp>
        <p:nvSpPr>
          <p:cNvPr id="89091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245985" y="1000125"/>
            <a:ext cx="8652030" cy="4525963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Example system: CERN PS to SPS Fixed-Target ‘continuous transfer’.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Accelerate beam in PS to 14 </a:t>
            </a:r>
            <a:r>
              <a:rPr lang="en-US" altLang="en-US" dirty="0" err="1">
                <a:latin typeface="Arial"/>
                <a:cs typeface="Arial"/>
              </a:rPr>
              <a:t>GeV</a:t>
            </a:r>
            <a:r>
              <a:rPr lang="en-US" altLang="en-US" dirty="0">
                <a:latin typeface="Arial"/>
                <a:cs typeface="Arial"/>
              </a:rPr>
              <a:t>/c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Empty PS machine (2.1 </a:t>
            </a:r>
            <a:r>
              <a:rPr lang="en-US" altLang="en-US" dirty="0" err="1">
                <a:latin typeface="Arial"/>
                <a:cs typeface="Arial"/>
              </a:rPr>
              <a:t>μs</a:t>
            </a:r>
            <a:r>
              <a:rPr lang="en-US" altLang="en-US" dirty="0">
                <a:latin typeface="Arial"/>
                <a:cs typeface="Arial"/>
              </a:rPr>
              <a:t> long) in 5 turns into SPS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Fill SPS machine (23 </a:t>
            </a:r>
            <a:r>
              <a:rPr lang="en-US" altLang="en-US" dirty="0" err="1">
                <a:latin typeface="Arial"/>
                <a:cs typeface="Arial"/>
              </a:rPr>
              <a:t>μs</a:t>
            </a:r>
            <a:r>
              <a:rPr lang="en-US" altLang="en-US" dirty="0">
                <a:latin typeface="Arial"/>
                <a:cs typeface="Arial"/>
              </a:rPr>
              <a:t> long)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Quasi-continuous beam in SPS (2 x 1 </a:t>
            </a:r>
            <a:r>
              <a:rPr lang="en-US" altLang="en-US" dirty="0" err="1">
                <a:latin typeface="Arial"/>
                <a:cs typeface="Arial"/>
              </a:rPr>
              <a:t>μs</a:t>
            </a:r>
            <a:r>
              <a:rPr lang="en-US" altLang="en-US" dirty="0">
                <a:latin typeface="Arial"/>
                <a:cs typeface="Arial"/>
              </a:rPr>
              <a:t> gaps)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Total intensity per PS extraction ≈ 3 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</a:t>
            </a:r>
            <a:r>
              <a:rPr lang="en-US" altLang="en-US" dirty="0">
                <a:latin typeface="Arial"/>
                <a:cs typeface="Arial"/>
              </a:rPr>
              <a:t> 10</a:t>
            </a:r>
            <a:r>
              <a:rPr lang="en-US" altLang="en-US" baseline="30000" dirty="0">
                <a:latin typeface="Arial"/>
                <a:cs typeface="Arial"/>
              </a:rPr>
              <a:t>13</a:t>
            </a:r>
            <a:r>
              <a:rPr lang="en-US" altLang="en-US" dirty="0">
                <a:latin typeface="Arial"/>
                <a:cs typeface="Arial"/>
              </a:rPr>
              <a:t> p+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Total intensity in SPS ≈ 5 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</a:t>
            </a:r>
            <a:r>
              <a:rPr lang="en-US" altLang="en-US" dirty="0">
                <a:latin typeface="Arial"/>
                <a:cs typeface="Arial"/>
              </a:rPr>
              <a:t> 10</a:t>
            </a:r>
            <a:r>
              <a:rPr lang="en-US" altLang="en-US" baseline="30000" dirty="0">
                <a:latin typeface="Arial"/>
                <a:cs typeface="Arial"/>
              </a:rPr>
              <a:t>13</a:t>
            </a:r>
            <a:r>
              <a:rPr lang="en-US" altLang="en-US" dirty="0">
                <a:latin typeface="Arial"/>
                <a:cs typeface="Arial"/>
              </a:rPr>
              <a:t> p+</a:t>
            </a:r>
          </a:p>
          <a:p>
            <a:pPr eaLnBrk="1" hangingPunct="1"/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7" name="Freeform 6"/>
          <p:cNvSpPr/>
          <p:nvPr/>
        </p:nvSpPr>
        <p:spPr>
          <a:xfrm rot="15184633">
            <a:off x="6782113" y="2327874"/>
            <a:ext cx="1682754" cy="2311093"/>
          </a:xfrm>
          <a:custGeom>
            <a:avLst/>
            <a:gdLst>
              <a:gd name="connsiteX0" fmla="*/ 1117606 w 1140090"/>
              <a:gd name="connsiteY0" fmla="*/ 0 h 814323"/>
              <a:gd name="connsiteX1" fmla="*/ 6 w 1140090"/>
              <a:gd name="connsiteY1" fmla="*/ 812800 h 814323"/>
              <a:gd name="connsiteX2" fmla="*/ 1100673 w 1140090"/>
              <a:gd name="connsiteY2" fmla="*/ 211667 h 814323"/>
              <a:gd name="connsiteX3" fmla="*/ 914406 w 1140090"/>
              <a:gd name="connsiteY3" fmla="*/ 524933 h 814323"/>
              <a:gd name="connsiteX4" fmla="*/ 914406 w 1140090"/>
              <a:gd name="connsiteY4" fmla="*/ 524933 h 814323"/>
              <a:gd name="connsiteX0" fmla="*/ 1117606 w 1144586"/>
              <a:gd name="connsiteY0" fmla="*/ 0 h 872066"/>
              <a:gd name="connsiteX1" fmla="*/ 6 w 1144586"/>
              <a:gd name="connsiteY1" fmla="*/ 812800 h 872066"/>
              <a:gd name="connsiteX2" fmla="*/ 1100673 w 1144586"/>
              <a:gd name="connsiteY2" fmla="*/ 211667 h 872066"/>
              <a:gd name="connsiteX3" fmla="*/ 914406 w 1144586"/>
              <a:gd name="connsiteY3" fmla="*/ 524933 h 872066"/>
              <a:gd name="connsiteX4" fmla="*/ 804339 w 1144586"/>
              <a:gd name="connsiteY4" fmla="*/ 872066 h 872066"/>
              <a:gd name="connsiteX0" fmla="*/ 1118626 w 1118626"/>
              <a:gd name="connsiteY0" fmla="*/ 0 h 872066"/>
              <a:gd name="connsiteX1" fmla="*/ 1026 w 1118626"/>
              <a:gd name="connsiteY1" fmla="*/ 812800 h 872066"/>
              <a:gd name="connsiteX2" fmla="*/ 915426 w 1118626"/>
              <a:gd name="connsiteY2" fmla="*/ 524933 h 872066"/>
              <a:gd name="connsiteX3" fmla="*/ 805359 w 1118626"/>
              <a:gd name="connsiteY3" fmla="*/ 872066 h 872066"/>
              <a:gd name="connsiteX0" fmla="*/ 1120416 w 1120416"/>
              <a:gd name="connsiteY0" fmla="*/ 0 h 893276"/>
              <a:gd name="connsiteX1" fmla="*/ 2816 w 1120416"/>
              <a:gd name="connsiteY1" fmla="*/ 812800 h 893276"/>
              <a:gd name="connsiteX2" fmla="*/ 807149 w 1120416"/>
              <a:gd name="connsiteY2" fmla="*/ 872066 h 893276"/>
              <a:gd name="connsiteX0" fmla="*/ 1206665 w 1206665"/>
              <a:gd name="connsiteY0" fmla="*/ 0 h 1373954"/>
              <a:gd name="connsiteX1" fmla="*/ 4398 w 1206665"/>
              <a:gd name="connsiteY1" fmla="*/ 1261534 h 1373954"/>
              <a:gd name="connsiteX2" fmla="*/ 808731 w 1206665"/>
              <a:gd name="connsiteY2" fmla="*/ 1320800 h 1373954"/>
              <a:gd name="connsiteX0" fmla="*/ 453000 w 453000"/>
              <a:gd name="connsiteY0" fmla="*/ 0 h 1320800"/>
              <a:gd name="connsiteX1" fmla="*/ 215933 w 453000"/>
              <a:gd name="connsiteY1" fmla="*/ 592668 h 1320800"/>
              <a:gd name="connsiteX2" fmla="*/ 55066 w 453000"/>
              <a:gd name="connsiteY2" fmla="*/ 1320800 h 1320800"/>
              <a:gd name="connsiteX0" fmla="*/ 695503 w 695503"/>
              <a:gd name="connsiteY0" fmla="*/ 0 h 914400"/>
              <a:gd name="connsiteX1" fmla="*/ 458436 w 695503"/>
              <a:gd name="connsiteY1" fmla="*/ 592668 h 914400"/>
              <a:gd name="connsiteX2" fmla="*/ 35102 w 695503"/>
              <a:gd name="connsiteY2" fmla="*/ 914400 h 914400"/>
              <a:gd name="connsiteX0" fmla="*/ 660401 w 660401"/>
              <a:gd name="connsiteY0" fmla="*/ 0 h 914400"/>
              <a:gd name="connsiteX1" fmla="*/ 0 w 660401"/>
              <a:gd name="connsiteY1" fmla="*/ 914400 h 914400"/>
              <a:gd name="connsiteX0" fmla="*/ 804335 w 804335"/>
              <a:gd name="connsiteY0" fmla="*/ 0 h 804333"/>
              <a:gd name="connsiteX1" fmla="*/ 0 w 804335"/>
              <a:gd name="connsiteY1" fmla="*/ 804333 h 804333"/>
              <a:gd name="connsiteX0" fmla="*/ 804335 w 804335"/>
              <a:gd name="connsiteY0" fmla="*/ 0 h 804333"/>
              <a:gd name="connsiteX1" fmla="*/ 0 w 804335"/>
              <a:gd name="connsiteY1" fmla="*/ 804333 h 804333"/>
              <a:gd name="connsiteX0" fmla="*/ 838202 w 838202"/>
              <a:gd name="connsiteY0" fmla="*/ 0 h 761999"/>
              <a:gd name="connsiteX1" fmla="*/ 0 w 838202"/>
              <a:gd name="connsiteY1" fmla="*/ 761999 h 761999"/>
              <a:gd name="connsiteX0" fmla="*/ 838202 w 838908"/>
              <a:gd name="connsiteY0" fmla="*/ 0 h 761999"/>
              <a:gd name="connsiteX1" fmla="*/ 0 w 838908"/>
              <a:gd name="connsiteY1" fmla="*/ 761999 h 761999"/>
              <a:gd name="connsiteX0" fmla="*/ 838202 w 838371"/>
              <a:gd name="connsiteY0" fmla="*/ 0 h 761999"/>
              <a:gd name="connsiteX1" fmla="*/ 0 w 838371"/>
              <a:gd name="connsiteY1" fmla="*/ 761999 h 761999"/>
              <a:gd name="connsiteX0" fmla="*/ 829735 w 829942"/>
              <a:gd name="connsiteY0" fmla="*/ 0 h 558799"/>
              <a:gd name="connsiteX1" fmla="*/ 0 w 829942"/>
              <a:gd name="connsiteY1" fmla="*/ 558799 h 558799"/>
              <a:gd name="connsiteX0" fmla="*/ 905935 w 905997"/>
              <a:gd name="connsiteY0" fmla="*/ 0 h 592665"/>
              <a:gd name="connsiteX1" fmla="*/ 0 w 905997"/>
              <a:gd name="connsiteY1" fmla="*/ 592665 h 592665"/>
              <a:gd name="connsiteX0" fmla="*/ 880535 w 880617"/>
              <a:gd name="connsiteY0" fmla="*/ 0 h 863598"/>
              <a:gd name="connsiteX1" fmla="*/ 0 w 880617"/>
              <a:gd name="connsiteY1" fmla="*/ 863598 h 863598"/>
              <a:gd name="connsiteX0" fmla="*/ 880535 w 880617"/>
              <a:gd name="connsiteY0" fmla="*/ 0 h 1075265"/>
              <a:gd name="connsiteX1" fmla="*/ 0 w 880617"/>
              <a:gd name="connsiteY1" fmla="*/ 1075265 h 1075265"/>
              <a:gd name="connsiteX0" fmla="*/ 880535 w 902554"/>
              <a:gd name="connsiteY0" fmla="*/ 0 h 1075265"/>
              <a:gd name="connsiteX1" fmla="*/ 0 w 902554"/>
              <a:gd name="connsiteY1" fmla="*/ 1075265 h 1075265"/>
              <a:gd name="connsiteX0" fmla="*/ 880535 w 902554"/>
              <a:gd name="connsiteY0" fmla="*/ 0 h 1075265"/>
              <a:gd name="connsiteX1" fmla="*/ 0 w 902554"/>
              <a:gd name="connsiteY1" fmla="*/ 1075265 h 1075265"/>
              <a:gd name="connsiteX0" fmla="*/ 991290 w 1007398"/>
              <a:gd name="connsiteY0" fmla="*/ 0 h 1245545"/>
              <a:gd name="connsiteX1" fmla="*/ 0 w 1007398"/>
              <a:gd name="connsiteY1" fmla="*/ 1245545 h 1245545"/>
              <a:gd name="connsiteX0" fmla="*/ 1021496 w 1036456"/>
              <a:gd name="connsiteY0" fmla="*/ 0 h 1427178"/>
              <a:gd name="connsiteX1" fmla="*/ 0 w 1036456"/>
              <a:gd name="connsiteY1" fmla="*/ 1427178 h 1427178"/>
              <a:gd name="connsiteX0" fmla="*/ 1061770 w 1075415"/>
              <a:gd name="connsiteY0" fmla="*/ 0 h 1427178"/>
              <a:gd name="connsiteX1" fmla="*/ 0 w 1075415"/>
              <a:gd name="connsiteY1" fmla="*/ 1427178 h 1427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5415" h="1427178">
                <a:moveTo>
                  <a:pt x="1061770" y="0"/>
                </a:moveTo>
                <a:cubicBezTo>
                  <a:pt x="1149257" y="437445"/>
                  <a:pt x="818445" y="1421534"/>
                  <a:pt x="0" y="1427178"/>
                </a:cubicBezTo>
              </a:path>
            </a:pathLst>
          </a:custGeom>
          <a:ln w="25400">
            <a:solidFill>
              <a:srgbClr val="FF0000"/>
            </a:solidFill>
            <a:tailEnd type="stealth" w="lg" len="lg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5150" y="5705850"/>
            <a:ext cx="1801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/>
                <a:cs typeface="Arial"/>
              </a:rPr>
              <a:t>Extracted beam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135930" y="2680193"/>
            <a:ext cx="762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/>
                <a:cs typeface="Arial"/>
              </a:rPr>
              <a:t>beam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26040" y="4871005"/>
            <a:ext cx="1339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/>
                <a:cs typeface="Arial"/>
              </a:rPr>
              <a:t>To the SPS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159679" y="6474943"/>
            <a:ext cx="9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/>
                <a:cs typeface="Arial"/>
              </a:rPr>
              <a:t>The PS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 rot="7684163">
            <a:off x="4575114" y="5788603"/>
            <a:ext cx="1366110" cy="23527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3661260" y="5326375"/>
            <a:ext cx="1669690" cy="113842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E3DE33-9950-A746-9F67-16C3266F975D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1" grpId="0"/>
      <p:bldP spid="12" grpId="0"/>
      <p:bldP spid="13" grpId="0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Non-resonant multi-turn extraction</a:t>
            </a:r>
          </a:p>
        </p:txBody>
      </p:sp>
      <p:sp>
        <p:nvSpPr>
          <p:cNvPr id="37893" name="Rectangle 3"/>
          <p:cNvSpPr>
            <a:spLocks noChangeArrowheads="1"/>
          </p:cNvSpPr>
          <p:nvPr/>
        </p:nvSpPr>
        <p:spPr bwMode="auto">
          <a:xfrm>
            <a:off x="838200" y="1524000"/>
            <a:ext cx="7453313" cy="456088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Oval 4"/>
          <p:cNvSpPr>
            <a:spLocks noChangeArrowheads="1"/>
          </p:cNvSpPr>
          <p:nvPr/>
        </p:nvSpPr>
        <p:spPr bwMode="auto">
          <a:xfrm>
            <a:off x="2219325" y="1758950"/>
            <a:ext cx="4097338" cy="4097338"/>
          </a:xfrm>
          <a:prstGeom prst="ellips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7890" name="Object 5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54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Line 6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6" name="Line 7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7891" name="Object 8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55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3054350" y="2593975"/>
            <a:ext cx="2428875" cy="2428875"/>
          </a:xfrm>
          <a:prstGeom prst="ellipse">
            <a:avLst/>
          </a:prstGeom>
          <a:solidFill>
            <a:srgbClr val="E3F2F3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833438" y="1136650"/>
            <a:ext cx="57186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CERN PS to SPS: 5-turn continuous transfer – 1</a:t>
            </a:r>
            <a:r>
              <a:rPr lang="en-US" altLang="en-US" baseline="30000" dirty="0">
                <a:latin typeface="Arial"/>
                <a:cs typeface="Arial"/>
                <a:sym typeface="Symbol" pitchFamily="18" charset="2"/>
              </a:rPr>
              <a:t>st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 turn 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928688" y="1608138"/>
            <a:ext cx="1050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  <a:sym typeface="Symbol" pitchFamily="18" charset="2"/>
              </a:rPr>
              <a:t>Q</a:t>
            </a:r>
            <a:r>
              <a:rPr lang="en-US" altLang="en-US" baseline="-25000">
                <a:latin typeface="+mj-lt"/>
                <a:sym typeface="Symbol" pitchFamily="18" charset="2"/>
              </a:rPr>
              <a:t>h</a:t>
            </a:r>
            <a:r>
              <a:rPr lang="en-US" altLang="en-US">
                <a:latin typeface="+mj-lt"/>
                <a:sym typeface="Symbol" pitchFamily="18" charset="2"/>
              </a:rPr>
              <a:t> = 0.25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799013" y="1531938"/>
            <a:ext cx="76200" cy="455295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5"/>
          <p:cNvSpPr>
            <a:spLocks noChangeArrowheads="1"/>
          </p:cNvSpPr>
          <p:nvPr/>
        </p:nvSpPr>
        <p:spPr bwMode="auto">
          <a:xfrm>
            <a:off x="6242050" y="4946650"/>
            <a:ext cx="2049463" cy="113823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Freeform 16"/>
          <p:cNvSpPr>
            <a:spLocks/>
          </p:cNvSpPr>
          <p:nvPr/>
        </p:nvSpPr>
        <p:spPr bwMode="auto">
          <a:xfrm>
            <a:off x="6343650" y="5172075"/>
            <a:ext cx="1638300" cy="800100"/>
          </a:xfrm>
          <a:custGeom>
            <a:avLst/>
            <a:gdLst>
              <a:gd name="T0" fmla="*/ 0 w 1032"/>
              <a:gd name="T1" fmla="*/ 1270158839 h 504"/>
              <a:gd name="T2" fmla="*/ 78124038 w 1032"/>
              <a:gd name="T3" fmla="*/ 607358501 h 504"/>
              <a:gd name="T4" fmla="*/ 2011084530 w 1032"/>
              <a:gd name="T5" fmla="*/ 604837552 h 504"/>
              <a:gd name="T6" fmla="*/ 2056447321 w 1032"/>
              <a:gd name="T7" fmla="*/ 0 h 504"/>
              <a:gd name="T8" fmla="*/ 2147483647 w 1032"/>
              <a:gd name="T9" fmla="*/ 0 h 504"/>
              <a:gd name="T10" fmla="*/ 2147483647 w 1032"/>
              <a:gd name="T11" fmla="*/ 1270158839 h 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2"/>
              <a:gd name="T19" fmla="*/ 0 h 504"/>
              <a:gd name="T20" fmla="*/ 1032 w 1032"/>
              <a:gd name="T21" fmla="*/ 504 h 5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2" h="504">
                <a:moveTo>
                  <a:pt x="0" y="504"/>
                </a:moveTo>
                <a:lnTo>
                  <a:pt x="31" y="241"/>
                </a:lnTo>
                <a:lnTo>
                  <a:pt x="798" y="240"/>
                </a:lnTo>
                <a:lnTo>
                  <a:pt x="816" y="0"/>
                </a:lnTo>
                <a:lnTo>
                  <a:pt x="996" y="0"/>
                </a:lnTo>
                <a:lnTo>
                  <a:pt x="1032" y="50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3" name="Line 17"/>
          <p:cNvSpPr>
            <a:spLocks noChangeShapeType="1"/>
          </p:cNvSpPr>
          <p:nvPr/>
        </p:nvSpPr>
        <p:spPr bwMode="auto">
          <a:xfrm>
            <a:off x="63928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4" name="Line 18"/>
          <p:cNvSpPr>
            <a:spLocks noChangeShapeType="1"/>
          </p:cNvSpPr>
          <p:nvPr/>
        </p:nvSpPr>
        <p:spPr bwMode="auto">
          <a:xfrm>
            <a:off x="66976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5" name="Line 19"/>
          <p:cNvSpPr>
            <a:spLocks noChangeShapeType="1"/>
          </p:cNvSpPr>
          <p:nvPr/>
        </p:nvSpPr>
        <p:spPr bwMode="auto">
          <a:xfrm>
            <a:off x="7000875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6" name="Line 20"/>
          <p:cNvSpPr>
            <a:spLocks noChangeShapeType="1"/>
          </p:cNvSpPr>
          <p:nvPr/>
        </p:nvSpPr>
        <p:spPr bwMode="auto">
          <a:xfrm>
            <a:off x="7304088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7" name="Line 21"/>
          <p:cNvSpPr>
            <a:spLocks noChangeShapeType="1"/>
          </p:cNvSpPr>
          <p:nvPr/>
        </p:nvSpPr>
        <p:spPr bwMode="auto">
          <a:xfrm>
            <a:off x="76073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8" name="Line 22"/>
          <p:cNvSpPr>
            <a:spLocks noChangeShapeType="1"/>
          </p:cNvSpPr>
          <p:nvPr/>
        </p:nvSpPr>
        <p:spPr bwMode="auto">
          <a:xfrm>
            <a:off x="79121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9" name="Text Box 23"/>
          <p:cNvSpPr txBox="1">
            <a:spLocks noChangeArrowheads="1"/>
          </p:cNvSpPr>
          <p:nvPr/>
        </p:nvSpPr>
        <p:spPr bwMode="auto">
          <a:xfrm>
            <a:off x="6408738" y="5662613"/>
            <a:ext cx="1462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1     2     3     4     5</a:t>
            </a:r>
          </a:p>
        </p:txBody>
      </p:sp>
      <p:sp>
        <p:nvSpPr>
          <p:cNvPr id="37910" name="Text Box 24"/>
          <p:cNvSpPr txBox="1">
            <a:spLocks noChangeArrowheads="1"/>
          </p:cNvSpPr>
          <p:nvPr/>
        </p:nvSpPr>
        <p:spPr bwMode="auto">
          <a:xfrm>
            <a:off x="6318250" y="5022850"/>
            <a:ext cx="12096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Bump vs. turn</a:t>
            </a:r>
          </a:p>
        </p:txBody>
      </p:sp>
      <p:sp>
        <p:nvSpPr>
          <p:cNvPr id="37911" name="Line 25"/>
          <p:cNvSpPr>
            <a:spLocks noChangeShapeType="1"/>
          </p:cNvSpPr>
          <p:nvPr/>
        </p:nvSpPr>
        <p:spPr bwMode="auto">
          <a:xfrm flipH="1">
            <a:off x="3176588" y="3276600"/>
            <a:ext cx="1622425" cy="0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12" name="Line 26"/>
          <p:cNvSpPr>
            <a:spLocks noChangeShapeType="1"/>
          </p:cNvSpPr>
          <p:nvPr/>
        </p:nvSpPr>
        <p:spPr bwMode="auto">
          <a:xfrm flipH="1" flipV="1">
            <a:off x="3736975" y="3276600"/>
            <a:ext cx="0" cy="1612900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13" name="Line 27"/>
          <p:cNvSpPr>
            <a:spLocks noChangeShapeType="1"/>
          </p:cNvSpPr>
          <p:nvPr/>
        </p:nvSpPr>
        <p:spPr bwMode="auto">
          <a:xfrm flipH="1">
            <a:off x="3736975" y="4264025"/>
            <a:ext cx="1062038" cy="0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14" name="Text Box 29"/>
          <p:cNvSpPr txBox="1">
            <a:spLocks noChangeArrowheads="1"/>
          </p:cNvSpPr>
          <p:nvPr/>
        </p:nvSpPr>
        <p:spPr bwMode="auto">
          <a:xfrm>
            <a:off x="4951413" y="3581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1</a:t>
            </a:r>
          </a:p>
        </p:txBody>
      </p:sp>
      <p:sp>
        <p:nvSpPr>
          <p:cNvPr id="37915" name="Text Box 30"/>
          <p:cNvSpPr txBox="1">
            <a:spLocks noChangeArrowheads="1"/>
          </p:cNvSpPr>
          <p:nvPr/>
        </p:nvSpPr>
        <p:spPr bwMode="auto">
          <a:xfrm>
            <a:off x="4040188" y="27463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37916" name="Text Box 31"/>
          <p:cNvSpPr txBox="1">
            <a:spLocks noChangeArrowheads="1"/>
          </p:cNvSpPr>
          <p:nvPr/>
        </p:nvSpPr>
        <p:spPr bwMode="auto">
          <a:xfrm>
            <a:off x="3281363" y="37322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37917" name="Text Box 32"/>
          <p:cNvSpPr txBox="1">
            <a:spLocks noChangeArrowheads="1"/>
          </p:cNvSpPr>
          <p:nvPr/>
        </p:nvSpPr>
        <p:spPr bwMode="auto">
          <a:xfrm>
            <a:off x="4192588" y="43402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  <p:sp>
        <p:nvSpPr>
          <p:cNvPr id="37918" name="Text Box 34"/>
          <p:cNvSpPr txBox="1">
            <a:spLocks noChangeArrowheads="1"/>
          </p:cNvSpPr>
          <p:nvPr/>
        </p:nvSpPr>
        <p:spPr bwMode="auto">
          <a:xfrm>
            <a:off x="4116388" y="3581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</a:p>
        </p:txBody>
      </p:sp>
      <p:sp>
        <p:nvSpPr>
          <p:cNvPr id="37919" name="Text Box 35"/>
          <p:cNvSpPr txBox="1">
            <a:spLocks noChangeArrowheads="1"/>
          </p:cNvSpPr>
          <p:nvPr/>
        </p:nvSpPr>
        <p:spPr bwMode="auto">
          <a:xfrm>
            <a:off x="4895052" y="1531938"/>
            <a:ext cx="893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septum</a:t>
            </a:r>
          </a:p>
        </p:txBody>
      </p:sp>
      <p:sp>
        <p:nvSpPr>
          <p:cNvPr id="37920" name="Line 38"/>
          <p:cNvSpPr>
            <a:spLocks noChangeShapeType="1"/>
          </p:cNvSpPr>
          <p:nvPr/>
        </p:nvSpPr>
        <p:spPr bwMode="auto">
          <a:xfrm flipV="1">
            <a:off x="5103813" y="2062163"/>
            <a:ext cx="0" cy="14414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A04B51-687A-2C43-B7B9-1641D758F80F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Non-resonant multi-turn extraction</a:t>
            </a:r>
          </a:p>
        </p:txBody>
      </p:sp>
      <p:sp>
        <p:nvSpPr>
          <p:cNvPr id="37893" name="Rectangle 3"/>
          <p:cNvSpPr>
            <a:spLocks noChangeArrowheads="1"/>
          </p:cNvSpPr>
          <p:nvPr/>
        </p:nvSpPr>
        <p:spPr bwMode="auto">
          <a:xfrm>
            <a:off x="838200" y="1524000"/>
            <a:ext cx="7453313" cy="456088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Oval 4"/>
          <p:cNvSpPr>
            <a:spLocks noChangeArrowheads="1"/>
          </p:cNvSpPr>
          <p:nvPr/>
        </p:nvSpPr>
        <p:spPr bwMode="auto">
          <a:xfrm>
            <a:off x="2219325" y="1758950"/>
            <a:ext cx="4097338" cy="4097338"/>
          </a:xfrm>
          <a:prstGeom prst="ellips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7890" name="Object 5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86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Line 6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6" name="Line 7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7891" name="Object 8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87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833438" y="1136650"/>
            <a:ext cx="5770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CERN PS to SPS: 5-turn continuous transfer – 2</a:t>
            </a:r>
            <a:r>
              <a:rPr lang="en-US" altLang="en-US" baseline="30000" dirty="0">
                <a:latin typeface="Arial"/>
                <a:cs typeface="Arial"/>
                <a:sym typeface="Symbol" pitchFamily="18" charset="2"/>
              </a:rPr>
              <a:t>nd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 turn 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928688" y="1608138"/>
            <a:ext cx="1050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  <a:sym typeface="Symbol" pitchFamily="18" charset="2"/>
              </a:rPr>
              <a:t>Q</a:t>
            </a:r>
            <a:r>
              <a:rPr lang="en-US" altLang="en-US" baseline="-25000">
                <a:latin typeface="+mj-lt"/>
                <a:sym typeface="Symbol" pitchFamily="18" charset="2"/>
              </a:rPr>
              <a:t>h</a:t>
            </a:r>
            <a:r>
              <a:rPr lang="en-US" altLang="en-US">
                <a:latin typeface="+mj-lt"/>
                <a:sym typeface="Symbol" pitchFamily="18" charset="2"/>
              </a:rPr>
              <a:t> = 0.25</a:t>
            </a:r>
          </a:p>
        </p:txBody>
      </p:sp>
      <p:sp>
        <p:nvSpPr>
          <p:cNvPr id="37901" name="Rectangle 15"/>
          <p:cNvSpPr>
            <a:spLocks noChangeArrowheads="1"/>
          </p:cNvSpPr>
          <p:nvPr/>
        </p:nvSpPr>
        <p:spPr bwMode="auto">
          <a:xfrm>
            <a:off x="6242050" y="4946650"/>
            <a:ext cx="2049463" cy="113823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Freeform 16"/>
          <p:cNvSpPr>
            <a:spLocks/>
          </p:cNvSpPr>
          <p:nvPr/>
        </p:nvSpPr>
        <p:spPr bwMode="auto">
          <a:xfrm>
            <a:off x="6343650" y="5172075"/>
            <a:ext cx="1638300" cy="800100"/>
          </a:xfrm>
          <a:custGeom>
            <a:avLst/>
            <a:gdLst>
              <a:gd name="T0" fmla="*/ 0 w 1032"/>
              <a:gd name="T1" fmla="*/ 1270158839 h 504"/>
              <a:gd name="T2" fmla="*/ 78124038 w 1032"/>
              <a:gd name="T3" fmla="*/ 607358501 h 504"/>
              <a:gd name="T4" fmla="*/ 2011084530 w 1032"/>
              <a:gd name="T5" fmla="*/ 604837552 h 504"/>
              <a:gd name="T6" fmla="*/ 2056447321 w 1032"/>
              <a:gd name="T7" fmla="*/ 0 h 504"/>
              <a:gd name="T8" fmla="*/ 2147483647 w 1032"/>
              <a:gd name="T9" fmla="*/ 0 h 504"/>
              <a:gd name="T10" fmla="*/ 2147483647 w 1032"/>
              <a:gd name="T11" fmla="*/ 1270158839 h 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2"/>
              <a:gd name="T19" fmla="*/ 0 h 504"/>
              <a:gd name="T20" fmla="*/ 1032 w 1032"/>
              <a:gd name="T21" fmla="*/ 504 h 5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2" h="504">
                <a:moveTo>
                  <a:pt x="0" y="504"/>
                </a:moveTo>
                <a:lnTo>
                  <a:pt x="31" y="241"/>
                </a:lnTo>
                <a:lnTo>
                  <a:pt x="798" y="240"/>
                </a:lnTo>
                <a:lnTo>
                  <a:pt x="816" y="0"/>
                </a:lnTo>
                <a:lnTo>
                  <a:pt x="996" y="0"/>
                </a:lnTo>
                <a:lnTo>
                  <a:pt x="1032" y="50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3" name="Line 17"/>
          <p:cNvSpPr>
            <a:spLocks noChangeShapeType="1"/>
          </p:cNvSpPr>
          <p:nvPr/>
        </p:nvSpPr>
        <p:spPr bwMode="auto">
          <a:xfrm>
            <a:off x="63928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4" name="Line 18"/>
          <p:cNvSpPr>
            <a:spLocks noChangeShapeType="1"/>
          </p:cNvSpPr>
          <p:nvPr/>
        </p:nvSpPr>
        <p:spPr bwMode="auto">
          <a:xfrm>
            <a:off x="66976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5" name="Line 19"/>
          <p:cNvSpPr>
            <a:spLocks noChangeShapeType="1"/>
          </p:cNvSpPr>
          <p:nvPr/>
        </p:nvSpPr>
        <p:spPr bwMode="auto">
          <a:xfrm>
            <a:off x="7000875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6" name="Line 20"/>
          <p:cNvSpPr>
            <a:spLocks noChangeShapeType="1"/>
          </p:cNvSpPr>
          <p:nvPr/>
        </p:nvSpPr>
        <p:spPr bwMode="auto">
          <a:xfrm>
            <a:off x="7304088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7" name="Line 21"/>
          <p:cNvSpPr>
            <a:spLocks noChangeShapeType="1"/>
          </p:cNvSpPr>
          <p:nvPr/>
        </p:nvSpPr>
        <p:spPr bwMode="auto">
          <a:xfrm>
            <a:off x="76073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8" name="Line 22"/>
          <p:cNvSpPr>
            <a:spLocks noChangeShapeType="1"/>
          </p:cNvSpPr>
          <p:nvPr/>
        </p:nvSpPr>
        <p:spPr bwMode="auto">
          <a:xfrm>
            <a:off x="79121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9" name="Text Box 23"/>
          <p:cNvSpPr txBox="1">
            <a:spLocks noChangeArrowheads="1"/>
          </p:cNvSpPr>
          <p:nvPr/>
        </p:nvSpPr>
        <p:spPr bwMode="auto">
          <a:xfrm>
            <a:off x="6408738" y="5662613"/>
            <a:ext cx="1462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1     2     3     4     5</a:t>
            </a:r>
          </a:p>
        </p:txBody>
      </p:sp>
      <p:sp>
        <p:nvSpPr>
          <p:cNvPr id="37910" name="Text Box 24"/>
          <p:cNvSpPr txBox="1">
            <a:spLocks noChangeArrowheads="1"/>
          </p:cNvSpPr>
          <p:nvPr/>
        </p:nvSpPr>
        <p:spPr bwMode="auto">
          <a:xfrm>
            <a:off x="6318250" y="5022850"/>
            <a:ext cx="12096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Bump vs. turn</a:t>
            </a:r>
          </a:p>
        </p:txBody>
      </p:sp>
      <p:grpSp>
        <p:nvGrpSpPr>
          <p:cNvPr id="2" name="Group 1"/>
          <p:cNvGrpSpPr/>
          <p:nvPr/>
        </p:nvGrpSpPr>
        <p:grpSpPr>
          <a:xfrm rot="5400000">
            <a:off x="3054350" y="2593975"/>
            <a:ext cx="2428875" cy="2428875"/>
            <a:chOff x="3054350" y="2593975"/>
            <a:chExt cx="2428875" cy="2428875"/>
          </a:xfrm>
        </p:grpSpPr>
        <p:sp>
          <p:nvSpPr>
            <p:cNvPr id="37897" name="Oval 9"/>
            <p:cNvSpPr>
              <a:spLocks noChangeArrowheads="1"/>
            </p:cNvSpPr>
            <p:nvPr/>
          </p:nvSpPr>
          <p:spPr bwMode="auto">
            <a:xfrm>
              <a:off x="3054350" y="2593975"/>
              <a:ext cx="2428875" cy="2428875"/>
            </a:xfrm>
            <a:prstGeom prst="ellipse">
              <a:avLst/>
            </a:prstGeom>
            <a:solidFill>
              <a:srgbClr val="E3F2F3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7911" name="Line 25"/>
            <p:cNvSpPr>
              <a:spLocks noChangeShapeType="1"/>
            </p:cNvSpPr>
            <p:nvPr/>
          </p:nvSpPr>
          <p:spPr bwMode="auto">
            <a:xfrm flipH="1">
              <a:off x="3176588" y="3276600"/>
              <a:ext cx="1622425" cy="0"/>
            </a:xfrm>
            <a:prstGeom prst="line">
              <a:avLst/>
            </a:prstGeom>
            <a:noFill/>
            <a:ln w="508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912" name="Line 26"/>
            <p:cNvSpPr>
              <a:spLocks noChangeShapeType="1"/>
            </p:cNvSpPr>
            <p:nvPr/>
          </p:nvSpPr>
          <p:spPr bwMode="auto">
            <a:xfrm flipH="1" flipV="1">
              <a:off x="3736975" y="3276600"/>
              <a:ext cx="0" cy="1612900"/>
            </a:xfrm>
            <a:prstGeom prst="line">
              <a:avLst/>
            </a:prstGeom>
            <a:noFill/>
            <a:ln w="508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913" name="Line 27"/>
            <p:cNvSpPr>
              <a:spLocks noChangeShapeType="1"/>
            </p:cNvSpPr>
            <p:nvPr/>
          </p:nvSpPr>
          <p:spPr bwMode="auto">
            <a:xfrm flipH="1">
              <a:off x="3736975" y="4264025"/>
              <a:ext cx="1062038" cy="0"/>
            </a:xfrm>
            <a:prstGeom prst="line">
              <a:avLst/>
            </a:prstGeom>
            <a:noFill/>
            <a:ln w="508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914" name="Text Box 29"/>
            <p:cNvSpPr txBox="1">
              <a:spLocks noChangeArrowheads="1"/>
            </p:cNvSpPr>
            <p:nvPr/>
          </p:nvSpPr>
          <p:spPr bwMode="auto">
            <a:xfrm>
              <a:off x="4951413" y="35814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  <p:sp>
          <p:nvSpPr>
            <p:cNvPr id="37915" name="Text Box 30"/>
            <p:cNvSpPr txBox="1">
              <a:spLocks noChangeArrowheads="1"/>
            </p:cNvSpPr>
            <p:nvPr/>
          </p:nvSpPr>
          <p:spPr bwMode="auto">
            <a:xfrm>
              <a:off x="4040188" y="2746375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</a:p>
          </p:txBody>
        </p:sp>
        <p:sp>
          <p:nvSpPr>
            <p:cNvPr id="37916" name="Text Box 31"/>
            <p:cNvSpPr txBox="1">
              <a:spLocks noChangeArrowheads="1"/>
            </p:cNvSpPr>
            <p:nvPr/>
          </p:nvSpPr>
          <p:spPr bwMode="auto">
            <a:xfrm>
              <a:off x="3281363" y="373221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3</a:t>
              </a:r>
            </a:p>
          </p:txBody>
        </p:sp>
        <p:sp>
          <p:nvSpPr>
            <p:cNvPr id="37917" name="Text Box 32"/>
            <p:cNvSpPr txBox="1">
              <a:spLocks noChangeArrowheads="1"/>
            </p:cNvSpPr>
            <p:nvPr/>
          </p:nvSpPr>
          <p:spPr bwMode="auto">
            <a:xfrm>
              <a:off x="4192588" y="4340225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4</a:t>
              </a:r>
            </a:p>
          </p:txBody>
        </p:sp>
        <p:sp>
          <p:nvSpPr>
            <p:cNvPr id="37918" name="Text Box 34"/>
            <p:cNvSpPr txBox="1">
              <a:spLocks noChangeArrowheads="1"/>
            </p:cNvSpPr>
            <p:nvPr/>
          </p:nvSpPr>
          <p:spPr bwMode="auto">
            <a:xfrm>
              <a:off x="4116388" y="35814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5</a:t>
              </a:r>
            </a:p>
          </p:txBody>
        </p:sp>
      </p:grpSp>
      <p:sp>
        <p:nvSpPr>
          <p:cNvPr id="37919" name="Text Box 35"/>
          <p:cNvSpPr txBox="1">
            <a:spLocks noChangeArrowheads="1"/>
          </p:cNvSpPr>
          <p:nvPr/>
        </p:nvSpPr>
        <p:spPr bwMode="auto">
          <a:xfrm>
            <a:off x="4895052" y="1531938"/>
            <a:ext cx="893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septum</a:t>
            </a:r>
          </a:p>
        </p:txBody>
      </p:sp>
      <p:sp>
        <p:nvSpPr>
          <p:cNvPr id="37920" name="Line 38"/>
          <p:cNvSpPr>
            <a:spLocks noChangeShapeType="1"/>
          </p:cNvSpPr>
          <p:nvPr/>
        </p:nvSpPr>
        <p:spPr bwMode="auto">
          <a:xfrm flipV="1">
            <a:off x="5103813" y="2062163"/>
            <a:ext cx="0" cy="14414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34"/>
          <p:cNvSpPr/>
          <p:nvPr/>
        </p:nvSpPr>
        <p:spPr bwMode="auto">
          <a:xfrm rot="5400000">
            <a:off x="3926893" y="3504035"/>
            <a:ext cx="758949" cy="25045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Line 26"/>
          <p:cNvSpPr>
            <a:spLocks noChangeShapeType="1"/>
          </p:cNvSpPr>
          <p:nvPr/>
        </p:nvSpPr>
        <p:spPr bwMode="auto">
          <a:xfrm rot="5400000" flipH="1" flipV="1">
            <a:off x="4263785" y="3272575"/>
            <a:ext cx="0" cy="2134330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799013" y="1531938"/>
            <a:ext cx="76200" cy="455295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15DB46-94B5-AA46-A8F9-DD68C6FDEB48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31695130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Non-resonant multi-turn extraction</a:t>
            </a:r>
          </a:p>
        </p:txBody>
      </p:sp>
      <p:sp>
        <p:nvSpPr>
          <p:cNvPr id="37893" name="Rectangle 3"/>
          <p:cNvSpPr>
            <a:spLocks noChangeArrowheads="1"/>
          </p:cNvSpPr>
          <p:nvPr/>
        </p:nvSpPr>
        <p:spPr bwMode="auto">
          <a:xfrm>
            <a:off x="838200" y="1524000"/>
            <a:ext cx="7453313" cy="456088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Oval 4"/>
          <p:cNvSpPr>
            <a:spLocks noChangeArrowheads="1"/>
          </p:cNvSpPr>
          <p:nvPr/>
        </p:nvSpPr>
        <p:spPr bwMode="auto">
          <a:xfrm>
            <a:off x="2219325" y="1758950"/>
            <a:ext cx="4097338" cy="4097338"/>
          </a:xfrm>
          <a:prstGeom prst="ellips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7890" name="Object 5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08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Line 6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6" name="Line 7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7891" name="Object 8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09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833438" y="1136650"/>
            <a:ext cx="57358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CERN PS to SPS: 5-turn continuous transfer – 3</a:t>
            </a:r>
            <a:r>
              <a:rPr lang="en-US" altLang="en-US" baseline="30000" dirty="0">
                <a:latin typeface="Arial"/>
                <a:cs typeface="Arial"/>
                <a:sym typeface="Symbol" pitchFamily="18" charset="2"/>
              </a:rPr>
              <a:t>rd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 turn 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928688" y="1608138"/>
            <a:ext cx="1050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  <a:sym typeface="Symbol" pitchFamily="18" charset="2"/>
              </a:rPr>
              <a:t>Q</a:t>
            </a:r>
            <a:r>
              <a:rPr lang="en-US" altLang="en-US" baseline="-25000">
                <a:latin typeface="+mj-lt"/>
                <a:sym typeface="Symbol" pitchFamily="18" charset="2"/>
              </a:rPr>
              <a:t>h</a:t>
            </a:r>
            <a:r>
              <a:rPr lang="en-US" altLang="en-US">
                <a:latin typeface="+mj-lt"/>
                <a:sym typeface="Symbol" pitchFamily="18" charset="2"/>
              </a:rPr>
              <a:t> = 0.25</a:t>
            </a:r>
          </a:p>
        </p:txBody>
      </p:sp>
      <p:sp>
        <p:nvSpPr>
          <p:cNvPr id="37901" name="Rectangle 15"/>
          <p:cNvSpPr>
            <a:spLocks noChangeArrowheads="1"/>
          </p:cNvSpPr>
          <p:nvPr/>
        </p:nvSpPr>
        <p:spPr bwMode="auto">
          <a:xfrm>
            <a:off x="6242050" y="4946650"/>
            <a:ext cx="2049463" cy="113823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Freeform 16"/>
          <p:cNvSpPr>
            <a:spLocks/>
          </p:cNvSpPr>
          <p:nvPr/>
        </p:nvSpPr>
        <p:spPr bwMode="auto">
          <a:xfrm>
            <a:off x="6343650" y="5172075"/>
            <a:ext cx="1638300" cy="800100"/>
          </a:xfrm>
          <a:custGeom>
            <a:avLst/>
            <a:gdLst>
              <a:gd name="T0" fmla="*/ 0 w 1032"/>
              <a:gd name="T1" fmla="*/ 1270158839 h 504"/>
              <a:gd name="T2" fmla="*/ 78124038 w 1032"/>
              <a:gd name="T3" fmla="*/ 607358501 h 504"/>
              <a:gd name="T4" fmla="*/ 2011084530 w 1032"/>
              <a:gd name="T5" fmla="*/ 604837552 h 504"/>
              <a:gd name="T6" fmla="*/ 2056447321 w 1032"/>
              <a:gd name="T7" fmla="*/ 0 h 504"/>
              <a:gd name="T8" fmla="*/ 2147483647 w 1032"/>
              <a:gd name="T9" fmla="*/ 0 h 504"/>
              <a:gd name="T10" fmla="*/ 2147483647 w 1032"/>
              <a:gd name="T11" fmla="*/ 1270158839 h 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2"/>
              <a:gd name="T19" fmla="*/ 0 h 504"/>
              <a:gd name="T20" fmla="*/ 1032 w 1032"/>
              <a:gd name="T21" fmla="*/ 504 h 5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2" h="504">
                <a:moveTo>
                  <a:pt x="0" y="504"/>
                </a:moveTo>
                <a:lnTo>
                  <a:pt x="31" y="241"/>
                </a:lnTo>
                <a:lnTo>
                  <a:pt x="798" y="240"/>
                </a:lnTo>
                <a:lnTo>
                  <a:pt x="816" y="0"/>
                </a:lnTo>
                <a:lnTo>
                  <a:pt x="996" y="0"/>
                </a:lnTo>
                <a:lnTo>
                  <a:pt x="1032" y="50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3" name="Line 17"/>
          <p:cNvSpPr>
            <a:spLocks noChangeShapeType="1"/>
          </p:cNvSpPr>
          <p:nvPr/>
        </p:nvSpPr>
        <p:spPr bwMode="auto">
          <a:xfrm>
            <a:off x="63928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4" name="Line 18"/>
          <p:cNvSpPr>
            <a:spLocks noChangeShapeType="1"/>
          </p:cNvSpPr>
          <p:nvPr/>
        </p:nvSpPr>
        <p:spPr bwMode="auto">
          <a:xfrm>
            <a:off x="66976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5" name="Line 19"/>
          <p:cNvSpPr>
            <a:spLocks noChangeShapeType="1"/>
          </p:cNvSpPr>
          <p:nvPr/>
        </p:nvSpPr>
        <p:spPr bwMode="auto">
          <a:xfrm>
            <a:off x="7000875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6" name="Line 20"/>
          <p:cNvSpPr>
            <a:spLocks noChangeShapeType="1"/>
          </p:cNvSpPr>
          <p:nvPr/>
        </p:nvSpPr>
        <p:spPr bwMode="auto">
          <a:xfrm>
            <a:off x="7304088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7" name="Line 21"/>
          <p:cNvSpPr>
            <a:spLocks noChangeShapeType="1"/>
          </p:cNvSpPr>
          <p:nvPr/>
        </p:nvSpPr>
        <p:spPr bwMode="auto">
          <a:xfrm>
            <a:off x="76073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8" name="Line 22"/>
          <p:cNvSpPr>
            <a:spLocks noChangeShapeType="1"/>
          </p:cNvSpPr>
          <p:nvPr/>
        </p:nvSpPr>
        <p:spPr bwMode="auto">
          <a:xfrm>
            <a:off x="79121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9" name="Text Box 23"/>
          <p:cNvSpPr txBox="1">
            <a:spLocks noChangeArrowheads="1"/>
          </p:cNvSpPr>
          <p:nvPr/>
        </p:nvSpPr>
        <p:spPr bwMode="auto">
          <a:xfrm>
            <a:off x="6408738" y="5662613"/>
            <a:ext cx="1462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1     2     3     4     5</a:t>
            </a:r>
          </a:p>
        </p:txBody>
      </p:sp>
      <p:sp>
        <p:nvSpPr>
          <p:cNvPr id="37910" name="Text Box 24"/>
          <p:cNvSpPr txBox="1">
            <a:spLocks noChangeArrowheads="1"/>
          </p:cNvSpPr>
          <p:nvPr/>
        </p:nvSpPr>
        <p:spPr bwMode="auto">
          <a:xfrm>
            <a:off x="6318250" y="5022850"/>
            <a:ext cx="12096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Bump vs. turn</a:t>
            </a:r>
          </a:p>
        </p:txBody>
      </p:sp>
      <p:sp>
        <p:nvSpPr>
          <p:cNvPr id="37919" name="Text Box 35"/>
          <p:cNvSpPr txBox="1">
            <a:spLocks noChangeArrowheads="1"/>
          </p:cNvSpPr>
          <p:nvPr/>
        </p:nvSpPr>
        <p:spPr bwMode="auto">
          <a:xfrm>
            <a:off x="4895052" y="1531938"/>
            <a:ext cx="893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septum</a:t>
            </a:r>
          </a:p>
        </p:txBody>
      </p:sp>
      <p:grpSp>
        <p:nvGrpSpPr>
          <p:cNvPr id="3" name="Group 2"/>
          <p:cNvGrpSpPr/>
          <p:nvPr/>
        </p:nvGrpSpPr>
        <p:grpSpPr>
          <a:xfrm rot="5400000">
            <a:off x="3035560" y="2575435"/>
            <a:ext cx="2504535" cy="2541798"/>
            <a:chOff x="3054100" y="2593975"/>
            <a:chExt cx="2504535" cy="2541798"/>
          </a:xfrm>
        </p:grpSpPr>
        <p:grpSp>
          <p:nvGrpSpPr>
            <p:cNvPr id="2" name="Group 1"/>
            <p:cNvGrpSpPr/>
            <p:nvPr/>
          </p:nvGrpSpPr>
          <p:grpSpPr>
            <a:xfrm rot="5400000">
              <a:off x="3054350" y="2593975"/>
              <a:ext cx="2428875" cy="2428875"/>
              <a:chOff x="3054350" y="2593975"/>
              <a:chExt cx="2428875" cy="2428875"/>
            </a:xfrm>
          </p:grpSpPr>
          <p:sp>
            <p:nvSpPr>
              <p:cNvPr id="37897" name="Oval 9"/>
              <p:cNvSpPr>
                <a:spLocks noChangeArrowheads="1"/>
              </p:cNvSpPr>
              <p:nvPr/>
            </p:nvSpPr>
            <p:spPr bwMode="auto">
              <a:xfrm>
                <a:off x="3054350" y="2593975"/>
                <a:ext cx="2428875" cy="2428875"/>
              </a:xfrm>
              <a:prstGeom prst="ellipse">
                <a:avLst/>
              </a:prstGeom>
              <a:solidFill>
                <a:srgbClr val="E3F2F3"/>
              </a:solidFill>
              <a:ln w="9525" algn="ctr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911" name="Line 25"/>
              <p:cNvSpPr>
                <a:spLocks noChangeShapeType="1"/>
              </p:cNvSpPr>
              <p:nvPr/>
            </p:nvSpPr>
            <p:spPr bwMode="auto">
              <a:xfrm flipH="1">
                <a:off x="3176588" y="3276600"/>
                <a:ext cx="1622425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12" name="Line 26"/>
              <p:cNvSpPr>
                <a:spLocks noChangeShapeType="1"/>
              </p:cNvSpPr>
              <p:nvPr/>
            </p:nvSpPr>
            <p:spPr bwMode="auto">
              <a:xfrm flipH="1" flipV="1">
                <a:off x="3736975" y="3276600"/>
                <a:ext cx="0" cy="161290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13" name="Line 27"/>
              <p:cNvSpPr>
                <a:spLocks noChangeShapeType="1"/>
              </p:cNvSpPr>
              <p:nvPr/>
            </p:nvSpPr>
            <p:spPr bwMode="auto">
              <a:xfrm flipH="1">
                <a:off x="3736975" y="4264025"/>
                <a:ext cx="1062038" cy="0"/>
              </a:xfrm>
              <a:prstGeom prst="line">
                <a:avLst/>
              </a:prstGeom>
              <a:noFill/>
              <a:ln w="508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14" name="Text Box 29"/>
              <p:cNvSpPr txBox="1">
                <a:spLocks noChangeArrowheads="1"/>
              </p:cNvSpPr>
              <p:nvPr/>
            </p:nvSpPr>
            <p:spPr bwMode="auto">
              <a:xfrm>
                <a:off x="4951413" y="3581400"/>
                <a:ext cx="3111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  <p:sp>
            <p:nvSpPr>
              <p:cNvPr id="37915" name="Text Box 30"/>
              <p:cNvSpPr txBox="1">
                <a:spLocks noChangeArrowheads="1"/>
              </p:cNvSpPr>
              <p:nvPr/>
            </p:nvSpPr>
            <p:spPr bwMode="auto">
              <a:xfrm>
                <a:off x="4040188" y="2746375"/>
                <a:ext cx="3111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2</a:t>
                </a:r>
              </a:p>
            </p:txBody>
          </p:sp>
          <p:sp>
            <p:nvSpPr>
              <p:cNvPr id="37916" name="Text Box 31"/>
              <p:cNvSpPr txBox="1">
                <a:spLocks noChangeArrowheads="1"/>
              </p:cNvSpPr>
              <p:nvPr/>
            </p:nvSpPr>
            <p:spPr bwMode="auto">
              <a:xfrm>
                <a:off x="3281363" y="3732213"/>
                <a:ext cx="31115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3</a:t>
                </a:r>
              </a:p>
            </p:txBody>
          </p:sp>
          <p:sp>
            <p:nvSpPr>
              <p:cNvPr id="37917" name="Text Box 32"/>
              <p:cNvSpPr txBox="1">
                <a:spLocks noChangeArrowheads="1"/>
              </p:cNvSpPr>
              <p:nvPr/>
            </p:nvSpPr>
            <p:spPr bwMode="auto">
              <a:xfrm>
                <a:off x="4192588" y="4340225"/>
                <a:ext cx="3111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4</a:t>
                </a:r>
              </a:p>
            </p:txBody>
          </p:sp>
          <p:sp>
            <p:nvSpPr>
              <p:cNvPr id="37918" name="Text Box 34"/>
              <p:cNvSpPr txBox="1">
                <a:spLocks noChangeArrowheads="1"/>
              </p:cNvSpPr>
              <p:nvPr/>
            </p:nvSpPr>
            <p:spPr bwMode="auto">
              <a:xfrm>
                <a:off x="4116388" y="3581400"/>
                <a:ext cx="3111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/>
                  <a:t>5</a:t>
                </a:r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 rot="5400000">
              <a:off x="3926893" y="3504031"/>
              <a:ext cx="758949" cy="2504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7" name="Rectangle 36"/>
          <p:cNvSpPr/>
          <p:nvPr/>
        </p:nvSpPr>
        <p:spPr bwMode="auto">
          <a:xfrm rot="5400000">
            <a:off x="4221203" y="3494760"/>
            <a:ext cx="758949" cy="25045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799013" y="1531938"/>
            <a:ext cx="76200" cy="455295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Line 26"/>
          <p:cNvSpPr>
            <a:spLocks noChangeShapeType="1"/>
          </p:cNvSpPr>
          <p:nvPr/>
        </p:nvSpPr>
        <p:spPr bwMode="auto">
          <a:xfrm rot="5400000">
            <a:off x="3003548" y="3559948"/>
            <a:ext cx="1613099" cy="3"/>
          </a:xfrm>
          <a:prstGeom prst="line">
            <a:avLst/>
          </a:prstGeom>
          <a:noFill/>
          <a:ln w="508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20" name="Line 38"/>
          <p:cNvSpPr>
            <a:spLocks noChangeShapeType="1"/>
          </p:cNvSpPr>
          <p:nvPr/>
        </p:nvSpPr>
        <p:spPr bwMode="auto">
          <a:xfrm flipV="1">
            <a:off x="5103813" y="2062163"/>
            <a:ext cx="0" cy="14414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15F3CE-8A7F-744A-8085-F60981F141E9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12393809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Non-resonant multi-turn extraction</a:t>
            </a:r>
          </a:p>
        </p:txBody>
      </p:sp>
      <p:sp>
        <p:nvSpPr>
          <p:cNvPr id="37893" name="Rectangle 3"/>
          <p:cNvSpPr>
            <a:spLocks noChangeArrowheads="1"/>
          </p:cNvSpPr>
          <p:nvPr/>
        </p:nvSpPr>
        <p:spPr bwMode="auto">
          <a:xfrm>
            <a:off x="838200" y="1524000"/>
            <a:ext cx="7453313" cy="456088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Oval 4"/>
          <p:cNvSpPr>
            <a:spLocks noChangeArrowheads="1"/>
          </p:cNvSpPr>
          <p:nvPr/>
        </p:nvSpPr>
        <p:spPr bwMode="auto">
          <a:xfrm>
            <a:off x="2219325" y="1758950"/>
            <a:ext cx="4097338" cy="4097338"/>
          </a:xfrm>
          <a:prstGeom prst="ellips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7890" name="Object 5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32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Line 6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6" name="Line 7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7891" name="Object 8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33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833438" y="1136650"/>
            <a:ext cx="5727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CERN PS to SPS: 5-turn continuous transfer – 4</a:t>
            </a:r>
            <a:r>
              <a:rPr lang="en-US" altLang="en-US" baseline="30000" dirty="0">
                <a:latin typeface="Arial"/>
                <a:cs typeface="Arial"/>
                <a:sym typeface="Symbol" pitchFamily="18" charset="2"/>
              </a:rPr>
              <a:t>th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 turn 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928688" y="1608138"/>
            <a:ext cx="1050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  <a:sym typeface="Symbol" pitchFamily="18" charset="2"/>
              </a:rPr>
              <a:t>Q</a:t>
            </a:r>
            <a:r>
              <a:rPr lang="en-US" altLang="en-US" baseline="-25000">
                <a:latin typeface="+mj-lt"/>
                <a:sym typeface="Symbol" pitchFamily="18" charset="2"/>
              </a:rPr>
              <a:t>h</a:t>
            </a:r>
            <a:r>
              <a:rPr lang="en-US" altLang="en-US">
                <a:latin typeface="+mj-lt"/>
                <a:sym typeface="Symbol" pitchFamily="18" charset="2"/>
              </a:rPr>
              <a:t> = 0.25</a:t>
            </a:r>
          </a:p>
        </p:txBody>
      </p:sp>
      <p:sp>
        <p:nvSpPr>
          <p:cNvPr id="37901" name="Rectangle 15"/>
          <p:cNvSpPr>
            <a:spLocks noChangeArrowheads="1"/>
          </p:cNvSpPr>
          <p:nvPr/>
        </p:nvSpPr>
        <p:spPr bwMode="auto">
          <a:xfrm>
            <a:off x="6242050" y="4946650"/>
            <a:ext cx="2049463" cy="113823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Freeform 16"/>
          <p:cNvSpPr>
            <a:spLocks/>
          </p:cNvSpPr>
          <p:nvPr/>
        </p:nvSpPr>
        <p:spPr bwMode="auto">
          <a:xfrm>
            <a:off x="6343650" y="5172075"/>
            <a:ext cx="1638300" cy="800100"/>
          </a:xfrm>
          <a:custGeom>
            <a:avLst/>
            <a:gdLst>
              <a:gd name="T0" fmla="*/ 0 w 1032"/>
              <a:gd name="T1" fmla="*/ 1270158839 h 504"/>
              <a:gd name="T2" fmla="*/ 78124038 w 1032"/>
              <a:gd name="T3" fmla="*/ 607358501 h 504"/>
              <a:gd name="T4" fmla="*/ 2011084530 w 1032"/>
              <a:gd name="T5" fmla="*/ 604837552 h 504"/>
              <a:gd name="T6" fmla="*/ 2056447321 w 1032"/>
              <a:gd name="T7" fmla="*/ 0 h 504"/>
              <a:gd name="T8" fmla="*/ 2147483647 w 1032"/>
              <a:gd name="T9" fmla="*/ 0 h 504"/>
              <a:gd name="T10" fmla="*/ 2147483647 w 1032"/>
              <a:gd name="T11" fmla="*/ 1270158839 h 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2"/>
              <a:gd name="T19" fmla="*/ 0 h 504"/>
              <a:gd name="T20" fmla="*/ 1032 w 1032"/>
              <a:gd name="T21" fmla="*/ 504 h 5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2" h="504">
                <a:moveTo>
                  <a:pt x="0" y="504"/>
                </a:moveTo>
                <a:lnTo>
                  <a:pt x="31" y="241"/>
                </a:lnTo>
                <a:lnTo>
                  <a:pt x="798" y="240"/>
                </a:lnTo>
                <a:lnTo>
                  <a:pt x="816" y="0"/>
                </a:lnTo>
                <a:lnTo>
                  <a:pt x="996" y="0"/>
                </a:lnTo>
                <a:lnTo>
                  <a:pt x="1032" y="50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3" name="Line 17"/>
          <p:cNvSpPr>
            <a:spLocks noChangeShapeType="1"/>
          </p:cNvSpPr>
          <p:nvPr/>
        </p:nvSpPr>
        <p:spPr bwMode="auto">
          <a:xfrm>
            <a:off x="63928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4" name="Line 18"/>
          <p:cNvSpPr>
            <a:spLocks noChangeShapeType="1"/>
          </p:cNvSpPr>
          <p:nvPr/>
        </p:nvSpPr>
        <p:spPr bwMode="auto">
          <a:xfrm>
            <a:off x="66976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5" name="Line 19"/>
          <p:cNvSpPr>
            <a:spLocks noChangeShapeType="1"/>
          </p:cNvSpPr>
          <p:nvPr/>
        </p:nvSpPr>
        <p:spPr bwMode="auto">
          <a:xfrm>
            <a:off x="7000875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6" name="Line 20"/>
          <p:cNvSpPr>
            <a:spLocks noChangeShapeType="1"/>
          </p:cNvSpPr>
          <p:nvPr/>
        </p:nvSpPr>
        <p:spPr bwMode="auto">
          <a:xfrm>
            <a:off x="7304088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7" name="Line 21"/>
          <p:cNvSpPr>
            <a:spLocks noChangeShapeType="1"/>
          </p:cNvSpPr>
          <p:nvPr/>
        </p:nvSpPr>
        <p:spPr bwMode="auto">
          <a:xfrm>
            <a:off x="76073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8" name="Line 22"/>
          <p:cNvSpPr>
            <a:spLocks noChangeShapeType="1"/>
          </p:cNvSpPr>
          <p:nvPr/>
        </p:nvSpPr>
        <p:spPr bwMode="auto">
          <a:xfrm>
            <a:off x="79121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909" name="Text Box 23"/>
          <p:cNvSpPr txBox="1">
            <a:spLocks noChangeArrowheads="1"/>
          </p:cNvSpPr>
          <p:nvPr/>
        </p:nvSpPr>
        <p:spPr bwMode="auto">
          <a:xfrm>
            <a:off x="6408738" y="5662613"/>
            <a:ext cx="1462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1     2     3     4     5</a:t>
            </a:r>
          </a:p>
        </p:txBody>
      </p:sp>
      <p:sp>
        <p:nvSpPr>
          <p:cNvPr id="37910" name="Text Box 24"/>
          <p:cNvSpPr txBox="1">
            <a:spLocks noChangeArrowheads="1"/>
          </p:cNvSpPr>
          <p:nvPr/>
        </p:nvSpPr>
        <p:spPr bwMode="auto">
          <a:xfrm>
            <a:off x="6318250" y="5022850"/>
            <a:ext cx="12096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 dirty="0"/>
              <a:t>Bump vs. turn</a:t>
            </a:r>
          </a:p>
        </p:txBody>
      </p:sp>
      <p:sp>
        <p:nvSpPr>
          <p:cNvPr id="37919" name="Text Box 35"/>
          <p:cNvSpPr txBox="1">
            <a:spLocks noChangeArrowheads="1"/>
          </p:cNvSpPr>
          <p:nvPr/>
        </p:nvSpPr>
        <p:spPr bwMode="auto">
          <a:xfrm>
            <a:off x="4895052" y="1531938"/>
            <a:ext cx="893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+mj-lt"/>
              </a:rPr>
              <a:t>septum</a:t>
            </a:r>
          </a:p>
        </p:txBody>
      </p:sp>
      <p:grpSp>
        <p:nvGrpSpPr>
          <p:cNvPr id="5" name="Group 4"/>
          <p:cNvGrpSpPr/>
          <p:nvPr/>
        </p:nvGrpSpPr>
        <p:grpSpPr>
          <a:xfrm rot="5400000">
            <a:off x="2902310" y="2594066"/>
            <a:ext cx="2836016" cy="2532436"/>
            <a:chOff x="3016929" y="2594066"/>
            <a:chExt cx="2836016" cy="2532436"/>
          </a:xfrm>
        </p:grpSpPr>
        <p:grpSp>
          <p:nvGrpSpPr>
            <p:cNvPr id="3" name="Group 2"/>
            <p:cNvGrpSpPr/>
            <p:nvPr/>
          </p:nvGrpSpPr>
          <p:grpSpPr>
            <a:xfrm rot="5400000">
              <a:off x="3035560" y="2575435"/>
              <a:ext cx="2504535" cy="2541798"/>
              <a:chOff x="3054100" y="2593975"/>
              <a:chExt cx="2504535" cy="2541798"/>
            </a:xfrm>
          </p:grpSpPr>
          <p:grpSp>
            <p:nvGrpSpPr>
              <p:cNvPr id="2" name="Group 1"/>
              <p:cNvGrpSpPr/>
              <p:nvPr/>
            </p:nvGrpSpPr>
            <p:grpSpPr>
              <a:xfrm rot="5400000">
                <a:off x="3054350" y="2593975"/>
                <a:ext cx="2428875" cy="2428875"/>
                <a:chOff x="3054350" y="2593975"/>
                <a:chExt cx="2428875" cy="2428875"/>
              </a:xfrm>
            </p:grpSpPr>
            <p:sp>
              <p:nvSpPr>
                <p:cNvPr id="37897" name="Oval 9"/>
                <p:cNvSpPr>
                  <a:spLocks noChangeArrowheads="1"/>
                </p:cNvSpPr>
                <p:nvPr/>
              </p:nvSpPr>
              <p:spPr bwMode="auto">
                <a:xfrm>
                  <a:off x="3054350" y="2593975"/>
                  <a:ext cx="2428875" cy="2428875"/>
                </a:xfrm>
                <a:prstGeom prst="ellipse">
                  <a:avLst/>
                </a:prstGeom>
                <a:solidFill>
                  <a:srgbClr val="E3F2F3"/>
                </a:solidFill>
                <a:ln w="9525" algn="ctr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GB" altLang="en-US"/>
                </a:p>
              </p:txBody>
            </p:sp>
            <p:sp>
              <p:nvSpPr>
                <p:cNvPr id="3791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176588" y="3276600"/>
                  <a:ext cx="1622425" cy="0"/>
                </a:xfrm>
                <a:prstGeom prst="line">
                  <a:avLst/>
                </a:prstGeom>
                <a:noFill/>
                <a:ln w="508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7912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3736975" y="3276600"/>
                  <a:ext cx="0" cy="1612900"/>
                </a:xfrm>
                <a:prstGeom prst="line">
                  <a:avLst/>
                </a:prstGeom>
                <a:noFill/>
                <a:ln w="508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7913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736975" y="4264025"/>
                  <a:ext cx="1062038" cy="0"/>
                </a:xfrm>
                <a:prstGeom prst="line">
                  <a:avLst/>
                </a:prstGeom>
                <a:noFill/>
                <a:ln w="5080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791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951413" y="3581400"/>
                  <a:ext cx="3111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1</a:t>
                  </a:r>
                </a:p>
              </p:txBody>
            </p:sp>
            <p:sp>
              <p:nvSpPr>
                <p:cNvPr id="3791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040188" y="2746375"/>
                  <a:ext cx="3111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2</a:t>
                  </a:r>
                </a:p>
              </p:txBody>
            </p:sp>
            <p:sp>
              <p:nvSpPr>
                <p:cNvPr id="3791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281363" y="3732213"/>
                  <a:ext cx="311150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3</a:t>
                  </a:r>
                </a:p>
              </p:txBody>
            </p:sp>
            <p:sp>
              <p:nvSpPr>
                <p:cNvPr id="3791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192588" y="4340225"/>
                  <a:ext cx="3111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4</a:t>
                  </a:r>
                </a:p>
              </p:txBody>
            </p:sp>
            <p:sp>
              <p:nvSpPr>
                <p:cNvPr id="3791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116388" y="3581400"/>
                  <a:ext cx="3111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dirty="0"/>
                    <a:t>5</a:t>
                  </a: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 bwMode="auto">
              <a:xfrm rot="5400000">
                <a:off x="3926893" y="3504031"/>
                <a:ext cx="758949" cy="250453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 bwMode="auto">
            <a:xfrm rot="5400000">
              <a:off x="4221203" y="3494760"/>
              <a:ext cx="758949" cy="2504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Line 26"/>
            <p:cNvSpPr>
              <a:spLocks noChangeShapeType="1"/>
            </p:cNvSpPr>
            <p:nvPr/>
          </p:nvSpPr>
          <p:spPr bwMode="auto">
            <a:xfrm rot="5400000">
              <a:off x="3003548" y="3559948"/>
              <a:ext cx="1613099" cy="3"/>
            </a:xfrm>
            <a:prstGeom prst="line">
              <a:avLst/>
            </a:prstGeom>
            <a:noFill/>
            <a:ln w="508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" name="Rectangle 39"/>
          <p:cNvSpPr/>
          <p:nvPr/>
        </p:nvSpPr>
        <p:spPr bwMode="auto">
          <a:xfrm rot="10800000">
            <a:off x="3206497" y="4321197"/>
            <a:ext cx="2428031" cy="9107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799013" y="1531938"/>
            <a:ext cx="76200" cy="455295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Line 38"/>
          <p:cNvSpPr>
            <a:spLocks noChangeShapeType="1"/>
          </p:cNvSpPr>
          <p:nvPr/>
        </p:nvSpPr>
        <p:spPr bwMode="auto">
          <a:xfrm flipV="1">
            <a:off x="5103813" y="2062163"/>
            <a:ext cx="0" cy="14414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478EA8-8864-E642-AC1F-412A822F49E3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2137242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Single-turn injection – same plane</a:t>
            </a: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 flipH="1">
            <a:off x="3221821" y="1758950"/>
            <a:ext cx="19161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Septum magnet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 flipH="1">
            <a:off x="6352853" y="4637088"/>
            <a:ext cx="1775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Kicker magnet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6556375" y="3709988"/>
            <a:ext cx="1289050" cy="762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4" name="Rectangle 9"/>
          <p:cNvSpPr>
            <a:spLocks noChangeArrowheads="1"/>
          </p:cNvSpPr>
          <p:nvPr/>
        </p:nvSpPr>
        <p:spPr bwMode="auto">
          <a:xfrm rot="1675916">
            <a:off x="2901950" y="3276600"/>
            <a:ext cx="1139825" cy="1524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5" name="Rectangle 10"/>
          <p:cNvSpPr>
            <a:spLocks noChangeArrowheads="1"/>
          </p:cNvSpPr>
          <p:nvPr/>
        </p:nvSpPr>
        <p:spPr bwMode="auto">
          <a:xfrm rot="1675636">
            <a:off x="3357563" y="2366963"/>
            <a:ext cx="1138237" cy="379412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6" name="Rectangle 11"/>
          <p:cNvSpPr>
            <a:spLocks noChangeArrowheads="1"/>
          </p:cNvSpPr>
          <p:nvPr/>
        </p:nvSpPr>
        <p:spPr bwMode="auto">
          <a:xfrm>
            <a:off x="6556375" y="4545013"/>
            <a:ext cx="1289050" cy="762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7" name="Text Box 13"/>
          <p:cNvSpPr txBox="1">
            <a:spLocks noChangeArrowheads="1"/>
          </p:cNvSpPr>
          <p:nvPr/>
        </p:nvSpPr>
        <p:spPr bwMode="auto">
          <a:xfrm>
            <a:off x="483593" y="5554060"/>
            <a:ext cx="8186737" cy="931863"/>
          </a:xfrm>
          <a:prstGeom prst="rect">
            <a:avLst/>
          </a:prstGeom>
          <a:noFill/>
          <a:ln w="25400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 Septum deflects the beam onto the closed orbit at the </a:t>
            </a:r>
            <a:r>
              <a:rPr lang="en-US" altLang="en-US" dirty="0" err="1">
                <a:latin typeface="Arial"/>
                <a:cs typeface="Arial"/>
              </a:rPr>
              <a:t>centre</a:t>
            </a:r>
            <a:r>
              <a:rPr lang="en-US" altLang="en-US" dirty="0">
                <a:latin typeface="Arial"/>
                <a:cs typeface="Arial"/>
              </a:rPr>
              <a:t> of the kicker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 Kicker compensates for the remaining angle 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 Septum and kicker either side of D quad to </a:t>
            </a:r>
            <a:r>
              <a:rPr lang="en-US" altLang="en-US" dirty="0" err="1">
                <a:latin typeface="Arial"/>
                <a:cs typeface="Arial"/>
              </a:rPr>
              <a:t>minimise</a:t>
            </a:r>
            <a:r>
              <a:rPr lang="en-US" altLang="en-US" dirty="0">
                <a:latin typeface="Arial"/>
                <a:cs typeface="Arial"/>
              </a:rPr>
              <a:t> kicker strength</a:t>
            </a:r>
          </a:p>
        </p:txBody>
      </p:sp>
      <p:sp>
        <p:nvSpPr>
          <p:cNvPr id="63498" name="Rectangle 17"/>
          <p:cNvSpPr>
            <a:spLocks noChangeArrowheads="1"/>
          </p:cNvSpPr>
          <p:nvPr/>
        </p:nvSpPr>
        <p:spPr bwMode="auto">
          <a:xfrm>
            <a:off x="1430338" y="3533775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9" name="Text Box 18"/>
          <p:cNvSpPr txBox="1">
            <a:spLocks noChangeArrowheads="1"/>
          </p:cNvSpPr>
          <p:nvPr/>
        </p:nvSpPr>
        <p:spPr bwMode="auto">
          <a:xfrm flipH="1">
            <a:off x="1105779" y="4856163"/>
            <a:ext cx="953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F-quad</a:t>
            </a:r>
          </a:p>
        </p:txBody>
      </p:sp>
      <p:sp>
        <p:nvSpPr>
          <p:cNvPr id="63500" name="Line 6"/>
          <p:cNvSpPr>
            <a:spLocks noChangeShapeType="1"/>
          </p:cNvSpPr>
          <p:nvPr/>
        </p:nvSpPr>
        <p:spPr bwMode="auto">
          <a:xfrm>
            <a:off x="473075" y="4187825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3501" name="Rectangle 15"/>
          <p:cNvSpPr>
            <a:spLocks noChangeArrowheads="1"/>
          </p:cNvSpPr>
          <p:nvPr/>
        </p:nvSpPr>
        <p:spPr bwMode="auto">
          <a:xfrm>
            <a:off x="5407025" y="35052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3502" name="Group 37"/>
          <p:cNvGrpSpPr>
            <a:grpSpLocks/>
          </p:cNvGrpSpPr>
          <p:nvPr/>
        </p:nvGrpSpPr>
        <p:grpSpPr bwMode="auto">
          <a:xfrm>
            <a:off x="5862638" y="1228725"/>
            <a:ext cx="3035300" cy="2125663"/>
            <a:chOff x="3693" y="630"/>
            <a:chExt cx="1912" cy="1339"/>
          </a:xfrm>
        </p:grpSpPr>
        <p:sp>
          <p:nvSpPr>
            <p:cNvPr id="63509" name="Rectangle 36"/>
            <p:cNvSpPr>
              <a:spLocks noChangeArrowheads="1"/>
            </p:cNvSpPr>
            <p:nvPr/>
          </p:nvSpPr>
          <p:spPr bwMode="auto">
            <a:xfrm>
              <a:off x="4840" y="917"/>
              <a:ext cx="191" cy="239"/>
            </a:xfrm>
            <a:prstGeom prst="rect">
              <a:avLst/>
            </a:prstGeom>
            <a:pattFill prst="ltUp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510" name="Freeform 20"/>
            <p:cNvSpPr>
              <a:spLocks/>
            </p:cNvSpPr>
            <p:nvPr/>
          </p:nvSpPr>
          <p:spPr bwMode="auto">
            <a:xfrm>
              <a:off x="3836" y="917"/>
              <a:ext cx="1004" cy="239"/>
            </a:xfrm>
            <a:custGeom>
              <a:avLst/>
              <a:gdLst>
                <a:gd name="T0" fmla="*/ 0 w 1004"/>
                <a:gd name="T1" fmla="*/ 239 h 239"/>
                <a:gd name="T2" fmla="*/ 48 w 1004"/>
                <a:gd name="T3" fmla="*/ 239 h 239"/>
                <a:gd name="T4" fmla="*/ 48 w 1004"/>
                <a:gd name="T5" fmla="*/ 0 h 239"/>
                <a:gd name="T6" fmla="*/ 239 w 1004"/>
                <a:gd name="T7" fmla="*/ 0 h 239"/>
                <a:gd name="T8" fmla="*/ 239 w 1004"/>
                <a:gd name="T9" fmla="*/ 239 h 239"/>
                <a:gd name="T10" fmla="*/ 287 w 1004"/>
                <a:gd name="T11" fmla="*/ 239 h 239"/>
                <a:gd name="T12" fmla="*/ 287 w 1004"/>
                <a:gd name="T13" fmla="*/ 0 h 239"/>
                <a:gd name="T14" fmla="*/ 430 w 1004"/>
                <a:gd name="T15" fmla="*/ 0 h 239"/>
                <a:gd name="T16" fmla="*/ 478 w 1004"/>
                <a:gd name="T17" fmla="*/ 0 h 239"/>
                <a:gd name="T18" fmla="*/ 478 w 1004"/>
                <a:gd name="T19" fmla="*/ 239 h 239"/>
                <a:gd name="T20" fmla="*/ 526 w 1004"/>
                <a:gd name="T21" fmla="*/ 239 h 239"/>
                <a:gd name="T22" fmla="*/ 526 w 1004"/>
                <a:gd name="T23" fmla="*/ 0 h 239"/>
                <a:gd name="T24" fmla="*/ 717 w 1004"/>
                <a:gd name="T25" fmla="*/ 0 h 239"/>
                <a:gd name="T26" fmla="*/ 717 w 1004"/>
                <a:gd name="T27" fmla="*/ 239 h 239"/>
                <a:gd name="T28" fmla="*/ 765 w 1004"/>
                <a:gd name="T29" fmla="*/ 239 h 239"/>
                <a:gd name="T30" fmla="*/ 765 w 1004"/>
                <a:gd name="T31" fmla="*/ 0 h 239"/>
                <a:gd name="T32" fmla="*/ 956 w 1004"/>
                <a:gd name="T33" fmla="*/ 0 h 239"/>
                <a:gd name="T34" fmla="*/ 956 w 1004"/>
                <a:gd name="T35" fmla="*/ 239 h 239"/>
                <a:gd name="T36" fmla="*/ 1004 w 1004"/>
                <a:gd name="T37" fmla="*/ 239 h 2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4"/>
                <a:gd name="T58" fmla="*/ 0 h 239"/>
                <a:gd name="T59" fmla="*/ 1004 w 1004"/>
                <a:gd name="T60" fmla="*/ 239 h 2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4" h="239">
                  <a:moveTo>
                    <a:pt x="0" y="239"/>
                  </a:moveTo>
                  <a:lnTo>
                    <a:pt x="48" y="239"/>
                  </a:lnTo>
                  <a:lnTo>
                    <a:pt x="48" y="0"/>
                  </a:lnTo>
                  <a:lnTo>
                    <a:pt x="239" y="0"/>
                  </a:lnTo>
                  <a:lnTo>
                    <a:pt x="239" y="239"/>
                  </a:lnTo>
                  <a:lnTo>
                    <a:pt x="287" y="239"/>
                  </a:lnTo>
                  <a:lnTo>
                    <a:pt x="287" y="0"/>
                  </a:lnTo>
                  <a:lnTo>
                    <a:pt x="430" y="0"/>
                  </a:lnTo>
                  <a:lnTo>
                    <a:pt x="478" y="0"/>
                  </a:lnTo>
                  <a:lnTo>
                    <a:pt x="478" y="239"/>
                  </a:lnTo>
                  <a:lnTo>
                    <a:pt x="526" y="239"/>
                  </a:lnTo>
                  <a:lnTo>
                    <a:pt x="526" y="0"/>
                  </a:lnTo>
                  <a:lnTo>
                    <a:pt x="717" y="0"/>
                  </a:lnTo>
                  <a:lnTo>
                    <a:pt x="717" y="239"/>
                  </a:lnTo>
                  <a:lnTo>
                    <a:pt x="765" y="239"/>
                  </a:lnTo>
                  <a:lnTo>
                    <a:pt x="765" y="0"/>
                  </a:lnTo>
                  <a:lnTo>
                    <a:pt x="956" y="0"/>
                  </a:lnTo>
                  <a:lnTo>
                    <a:pt x="956" y="239"/>
                  </a:lnTo>
                  <a:lnTo>
                    <a:pt x="1004" y="239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1" name="Freeform 21"/>
            <p:cNvSpPr>
              <a:spLocks/>
            </p:cNvSpPr>
            <p:nvPr/>
          </p:nvSpPr>
          <p:spPr bwMode="auto">
            <a:xfrm>
              <a:off x="4840" y="917"/>
              <a:ext cx="191" cy="239"/>
            </a:xfrm>
            <a:custGeom>
              <a:avLst/>
              <a:gdLst>
                <a:gd name="T0" fmla="*/ 0 w 191"/>
                <a:gd name="T1" fmla="*/ 239 h 239"/>
                <a:gd name="T2" fmla="*/ 0 w 191"/>
                <a:gd name="T3" fmla="*/ 0 h 239"/>
                <a:gd name="T4" fmla="*/ 191 w 191"/>
                <a:gd name="T5" fmla="*/ 0 h 239"/>
                <a:gd name="T6" fmla="*/ 191 w 191"/>
                <a:gd name="T7" fmla="*/ 239 h 2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1"/>
                <a:gd name="T13" fmla="*/ 0 h 239"/>
                <a:gd name="T14" fmla="*/ 191 w 191"/>
                <a:gd name="T15" fmla="*/ 239 h 2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1" h="239">
                  <a:moveTo>
                    <a:pt x="0" y="239"/>
                  </a:moveTo>
                  <a:lnTo>
                    <a:pt x="0" y="0"/>
                  </a:lnTo>
                  <a:lnTo>
                    <a:pt x="191" y="0"/>
                  </a:lnTo>
                  <a:lnTo>
                    <a:pt x="191" y="239"/>
                  </a:ln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2" name="Line 24"/>
            <p:cNvSpPr>
              <a:spLocks noChangeShapeType="1"/>
            </p:cNvSpPr>
            <p:nvPr/>
          </p:nvSpPr>
          <p:spPr bwMode="auto">
            <a:xfrm>
              <a:off x="5032" y="1156"/>
              <a:ext cx="3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3" name="Freeform 25"/>
            <p:cNvSpPr>
              <a:spLocks/>
            </p:cNvSpPr>
            <p:nvPr/>
          </p:nvSpPr>
          <p:spPr bwMode="auto">
            <a:xfrm>
              <a:off x="3836" y="1395"/>
              <a:ext cx="1578" cy="239"/>
            </a:xfrm>
            <a:custGeom>
              <a:avLst/>
              <a:gdLst>
                <a:gd name="T0" fmla="*/ 0 w 1578"/>
                <a:gd name="T1" fmla="*/ 239 h 239"/>
                <a:gd name="T2" fmla="*/ 956 w 1578"/>
                <a:gd name="T3" fmla="*/ 239 h 239"/>
                <a:gd name="T4" fmla="*/ 1004 w 1578"/>
                <a:gd name="T5" fmla="*/ 0 h 239"/>
                <a:gd name="T6" fmla="*/ 1196 w 1578"/>
                <a:gd name="T7" fmla="*/ 0 h 239"/>
                <a:gd name="T8" fmla="*/ 1243 w 1578"/>
                <a:gd name="T9" fmla="*/ 239 h 239"/>
                <a:gd name="T10" fmla="*/ 1578 w 1578"/>
                <a:gd name="T11" fmla="*/ 239 h 2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78"/>
                <a:gd name="T19" fmla="*/ 0 h 239"/>
                <a:gd name="T20" fmla="*/ 1578 w 1578"/>
                <a:gd name="T21" fmla="*/ 239 h 2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78" h="239">
                  <a:moveTo>
                    <a:pt x="0" y="239"/>
                  </a:moveTo>
                  <a:lnTo>
                    <a:pt x="956" y="239"/>
                  </a:lnTo>
                  <a:lnTo>
                    <a:pt x="1004" y="0"/>
                  </a:lnTo>
                  <a:lnTo>
                    <a:pt x="1196" y="0"/>
                  </a:lnTo>
                  <a:lnTo>
                    <a:pt x="1243" y="239"/>
                  </a:lnTo>
                  <a:lnTo>
                    <a:pt x="1578" y="239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4" name="Line 26"/>
            <p:cNvSpPr>
              <a:spLocks noChangeShapeType="1"/>
            </p:cNvSpPr>
            <p:nvPr/>
          </p:nvSpPr>
          <p:spPr bwMode="auto">
            <a:xfrm>
              <a:off x="5079" y="1873"/>
              <a:ext cx="4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5" name="Text Box 27"/>
            <p:cNvSpPr txBox="1">
              <a:spLocks noChangeArrowheads="1"/>
            </p:cNvSpPr>
            <p:nvPr/>
          </p:nvSpPr>
          <p:spPr bwMode="auto">
            <a:xfrm>
              <a:off x="5223" y="1682"/>
              <a:ext cx="14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/>
                <a:t>t</a:t>
              </a:r>
            </a:p>
          </p:txBody>
        </p:sp>
        <p:sp>
          <p:nvSpPr>
            <p:cNvPr id="63516" name="Text Box 28"/>
            <p:cNvSpPr txBox="1">
              <a:spLocks noChangeArrowheads="1"/>
            </p:cNvSpPr>
            <p:nvPr/>
          </p:nvSpPr>
          <p:spPr bwMode="auto">
            <a:xfrm>
              <a:off x="3836" y="1443"/>
              <a:ext cx="6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z="1400" dirty="0"/>
                <a:t>kicker field</a:t>
              </a:r>
            </a:p>
          </p:txBody>
        </p:sp>
        <p:sp>
          <p:nvSpPr>
            <p:cNvPr id="63517" name="Text Box 29"/>
            <p:cNvSpPr txBox="1">
              <a:spLocks noChangeArrowheads="1"/>
            </p:cNvSpPr>
            <p:nvPr/>
          </p:nvSpPr>
          <p:spPr bwMode="auto">
            <a:xfrm>
              <a:off x="3788" y="678"/>
              <a:ext cx="5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z="1400"/>
                <a:t>intensity</a:t>
              </a:r>
            </a:p>
          </p:txBody>
        </p:sp>
        <p:sp>
          <p:nvSpPr>
            <p:cNvPr id="63518" name="Line 30"/>
            <p:cNvSpPr>
              <a:spLocks noChangeShapeType="1"/>
            </p:cNvSpPr>
            <p:nvPr/>
          </p:nvSpPr>
          <p:spPr bwMode="auto">
            <a:xfrm>
              <a:off x="4792" y="774"/>
              <a:ext cx="0" cy="10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9" name="Line 31"/>
            <p:cNvSpPr>
              <a:spLocks noChangeShapeType="1"/>
            </p:cNvSpPr>
            <p:nvPr/>
          </p:nvSpPr>
          <p:spPr bwMode="auto">
            <a:xfrm>
              <a:off x="4840" y="774"/>
              <a:ext cx="0" cy="10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0" name="Rectangle 32"/>
            <p:cNvSpPr>
              <a:spLocks noChangeArrowheads="1"/>
            </p:cNvSpPr>
            <p:nvPr/>
          </p:nvSpPr>
          <p:spPr bwMode="auto">
            <a:xfrm>
              <a:off x="3693" y="630"/>
              <a:ext cx="1912" cy="1339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521" name="Text Box 33"/>
            <p:cNvSpPr txBox="1">
              <a:spLocks noChangeArrowheads="1"/>
            </p:cNvSpPr>
            <p:nvPr/>
          </p:nvSpPr>
          <p:spPr bwMode="auto">
            <a:xfrm>
              <a:off x="5031" y="726"/>
              <a:ext cx="53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z="1400" dirty="0">
                  <a:solidFill>
                    <a:srgbClr val="FF0000"/>
                  </a:solidFill>
                </a:rPr>
                <a:t>injected </a:t>
              </a:r>
            </a:p>
            <a:p>
              <a:pPr algn="l" eaLnBrk="1" hangingPunct="1"/>
              <a:r>
                <a:rPr lang="en-US" altLang="en-US" sz="1400" dirty="0">
                  <a:solidFill>
                    <a:srgbClr val="FF0000"/>
                  </a:solidFill>
                </a:rPr>
                <a:t>beam</a:t>
              </a:r>
            </a:p>
          </p:txBody>
        </p:sp>
        <p:sp>
          <p:nvSpPr>
            <p:cNvPr id="63522" name="Line 34"/>
            <p:cNvSpPr>
              <a:spLocks noChangeShapeType="1"/>
            </p:cNvSpPr>
            <p:nvPr/>
          </p:nvSpPr>
          <p:spPr bwMode="auto">
            <a:xfrm flipV="1">
              <a:off x="3788" y="726"/>
              <a:ext cx="0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3" name="Line 35"/>
            <p:cNvSpPr>
              <a:spLocks noChangeShapeType="1"/>
            </p:cNvSpPr>
            <p:nvPr/>
          </p:nvSpPr>
          <p:spPr bwMode="auto">
            <a:xfrm flipV="1">
              <a:off x="3788" y="1395"/>
              <a:ext cx="0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3503" name="Text Box 38"/>
          <p:cNvSpPr txBox="1">
            <a:spLocks noChangeArrowheads="1"/>
          </p:cNvSpPr>
          <p:nvPr/>
        </p:nvSpPr>
        <p:spPr bwMode="auto">
          <a:xfrm>
            <a:off x="6545263" y="923925"/>
            <a:ext cx="1684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/>
              <a:t>‘boxcar’ stacking</a:t>
            </a:r>
          </a:p>
        </p:txBody>
      </p:sp>
      <p:sp>
        <p:nvSpPr>
          <p:cNvPr id="63504" name="Text Box 39"/>
          <p:cNvSpPr txBox="1">
            <a:spLocks noChangeArrowheads="1"/>
          </p:cNvSpPr>
          <p:nvPr/>
        </p:nvSpPr>
        <p:spPr bwMode="auto">
          <a:xfrm rot="21599314" flipH="1">
            <a:off x="1331888" y="847423"/>
            <a:ext cx="1724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Injected beam</a:t>
            </a:r>
          </a:p>
        </p:txBody>
      </p:sp>
      <p:sp>
        <p:nvSpPr>
          <p:cNvPr id="63505" name="Text Box 41"/>
          <p:cNvSpPr txBox="1">
            <a:spLocks noChangeArrowheads="1"/>
          </p:cNvSpPr>
          <p:nvPr/>
        </p:nvSpPr>
        <p:spPr bwMode="auto">
          <a:xfrm flipH="1">
            <a:off x="1987569" y="3808413"/>
            <a:ext cx="205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Circulating beam</a:t>
            </a:r>
          </a:p>
        </p:txBody>
      </p:sp>
      <p:sp>
        <p:nvSpPr>
          <p:cNvPr id="63506" name="Freeform 42"/>
          <p:cNvSpPr>
            <a:spLocks/>
          </p:cNvSpPr>
          <p:nvPr/>
        </p:nvSpPr>
        <p:spPr bwMode="auto">
          <a:xfrm>
            <a:off x="2152650" y="1228725"/>
            <a:ext cx="6846888" cy="2959100"/>
          </a:xfrm>
          <a:custGeom>
            <a:avLst/>
            <a:gdLst>
              <a:gd name="T0" fmla="*/ 0 w 4313"/>
              <a:gd name="T1" fmla="*/ 0 h 1864"/>
              <a:gd name="T2" fmla="*/ 2147483647 w 4313"/>
              <a:gd name="T3" fmla="*/ 2147483647 h 1864"/>
              <a:gd name="T4" fmla="*/ 2147483647 w 4313"/>
              <a:gd name="T5" fmla="*/ 2147483647 h 1864"/>
              <a:gd name="T6" fmla="*/ 2147483647 w 4313"/>
              <a:gd name="T7" fmla="*/ 2147483647 h 1864"/>
              <a:gd name="T8" fmla="*/ 2147483647 w 4313"/>
              <a:gd name="T9" fmla="*/ 2147483647 h 1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13"/>
              <a:gd name="T16" fmla="*/ 0 h 1864"/>
              <a:gd name="T17" fmla="*/ 4313 w 4313"/>
              <a:gd name="T18" fmla="*/ 1864 h 1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13" h="1864">
                <a:moveTo>
                  <a:pt x="0" y="0"/>
                </a:moveTo>
                <a:lnTo>
                  <a:pt x="950" y="1195"/>
                </a:lnTo>
                <a:lnTo>
                  <a:pt x="2145" y="1673"/>
                </a:lnTo>
                <a:lnTo>
                  <a:pt x="3245" y="1864"/>
                </a:lnTo>
                <a:lnTo>
                  <a:pt x="4313" y="1863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3507" name="Text Box 43"/>
          <p:cNvSpPr txBox="1">
            <a:spLocks noChangeArrowheads="1"/>
          </p:cNvSpPr>
          <p:nvPr/>
        </p:nvSpPr>
        <p:spPr bwMode="auto">
          <a:xfrm flipH="1">
            <a:off x="5026754" y="4875213"/>
            <a:ext cx="979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D-quad</a:t>
            </a:r>
          </a:p>
        </p:txBody>
      </p:sp>
      <p:sp>
        <p:nvSpPr>
          <p:cNvPr id="63508" name="Line 44"/>
          <p:cNvSpPr>
            <a:spLocks noChangeShapeType="1"/>
          </p:cNvSpPr>
          <p:nvPr/>
        </p:nvSpPr>
        <p:spPr bwMode="auto">
          <a:xfrm>
            <a:off x="473075" y="4187825"/>
            <a:ext cx="58451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0"/>
          <p:cNvSpPr>
            <a:spLocks noChangeArrowheads="1"/>
          </p:cNvSpPr>
          <p:nvPr/>
        </p:nvSpPr>
        <p:spPr bwMode="auto">
          <a:xfrm>
            <a:off x="4875213" y="3276600"/>
            <a:ext cx="1062037" cy="987425"/>
          </a:xfrm>
          <a:prstGeom prst="rect">
            <a:avLst/>
          </a:prstGeom>
          <a:solidFill>
            <a:srgbClr val="E3F2F3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Non-resonant multi-turn extraction</a:t>
            </a:r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838200" y="1524000"/>
            <a:ext cx="7453313" cy="456088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9" name="Oval 4"/>
          <p:cNvSpPr>
            <a:spLocks noChangeArrowheads="1"/>
          </p:cNvSpPr>
          <p:nvPr/>
        </p:nvSpPr>
        <p:spPr bwMode="auto">
          <a:xfrm>
            <a:off x="3357563" y="1758950"/>
            <a:ext cx="4097337" cy="4097338"/>
          </a:xfrm>
          <a:prstGeom prst="ellips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8914" name="Object 5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65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Line 6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21" name="Line 7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8915" name="Object 8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66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833438" y="1136650"/>
            <a:ext cx="5727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CERN PS to SPS: 5-turn continuous transfer – 5</a:t>
            </a:r>
            <a:r>
              <a:rPr lang="en-US" altLang="en-US" baseline="30000" dirty="0">
                <a:latin typeface="Arial"/>
                <a:cs typeface="Arial"/>
                <a:sym typeface="Symbol" pitchFamily="18" charset="2"/>
              </a:rPr>
              <a:t>th</a:t>
            </a:r>
            <a:r>
              <a:rPr lang="en-US" altLang="en-US" dirty="0">
                <a:latin typeface="Arial"/>
                <a:cs typeface="Arial"/>
                <a:sym typeface="Symbol" pitchFamily="18" charset="2"/>
              </a:rPr>
              <a:t> turn 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928688" y="1608138"/>
            <a:ext cx="1050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>
                <a:latin typeface="+mj-lt"/>
                <a:sym typeface="Symbol" pitchFamily="18" charset="2"/>
              </a:rPr>
              <a:t>Q</a:t>
            </a:r>
            <a:r>
              <a:rPr lang="en-US" altLang="en-US" baseline="-25000">
                <a:latin typeface="+mj-lt"/>
                <a:sym typeface="Symbol" pitchFamily="18" charset="2"/>
              </a:rPr>
              <a:t>h</a:t>
            </a:r>
            <a:r>
              <a:rPr lang="en-US" altLang="en-US">
                <a:latin typeface="+mj-lt"/>
                <a:sym typeface="Symbol" pitchFamily="18" charset="2"/>
              </a:rPr>
              <a:t> = 0.25</a:t>
            </a:r>
          </a:p>
        </p:txBody>
      </p:sp>
      <p:sp>
        <p:nvSpPr>
          <p:cNvPr id="38933" name="Text Box 28"/>
          <p:cNvSpPr txBox="1">
            <a:spLocks noChangeArrowheads="1"/>
          </p:cNvSpPr>
          <p:nvPr/>
        </p:nvSpPr>
        <p:spPr bwMode="auto">
          <a:xfrm>
            <a:off x="5254625" y="3581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</a:p>
        </p:txBody>
      </p:sp>
      <p:sp>
        <p:nvSpPr>
          <p:cNvPr id="38934" name="Rectangle 31"/>
          <p:cNvSpPr>
            <a:spLocks noChangeArrowheads="1"/>
          </p:cNvSpPr>
          <p:nvPr/>
        </p:nvSpPr>
        <p:spPr bwMode="auto">
          <a:xfrm>
            <a:off x="4799013" y="1531938"/>
            <a:ext cx="76200" cy="455295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35" name="Line 35"/>
          <p:cNvSpPr>
            <a:spLocks noChangeShapeType="1"/>
          </p:cNvSpPr>
          <p:nvPr/>
        </p:nvSpPr>
        <p:spPr bwMode="auto">
          <a:xfrm flipV="1">
            <a:off x="5407025" y="2062163"/>
            <a:ext cx="0" cy="14414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6242050" y="4946650"/>
            <a:ext cx="2049463" cy="113823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80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Freeform 16"/>
          <p:cNvSpPr>
            <a:spLocks/>
          </p:cNvSpPr>
          <p:nvPr/>
        </p:nvSpPr>
        <p:spPr bwMode="auto">
          <a:xfrm>
            <a:off x="6343650" y="5172075"/>
            <a:ext cx="1638300" cy="800100"/>
          </a:xfrm>
          <a:custGeom>
            <a:avLst/>
            <a:gdLst>
              <a:gd name="T0" fmla="*/ 0 w 1032"/>
              <a:gd name="T1" fmla="*/ 1270158839 h 504"/>
              <a:gd name="T2" fmla="*/ 78124038 w 1032"/>
              <a:gd name="T3" fmla="*/ 607358501 h 504"/>
              <a:gd name="T4" fmla="*/ 2011084530 w 1032"/>
              <a:gd name="T5" fmla="*/ 604837552 h 504"/>
              <a:gd name="T6" fmla="*/ 2056447321 w 1032"/>
              <a:gd name="T7" fmla="*/ 0 h 504"/>
              <a:gd name="T8" fmla="*/ 2147483647 w 1032"/>
              <a:gd name="T9" fmla="*/ 0 h 504"/>
              <a:gd name="T10" fmla="*/ 2147483647 w 1032"/>
              <a:gd name="T11" fmla="*/ 1270158839 h 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2"/>
              <a:gd name="T19" fmla="*/ 0 h 504"/>
              <a:gd name="T20" fmla="*/ 1032 w 1032"/>
              <a:gd name="T21" fmla="*/ 504 h 5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2" h="504">
                <a:moveTo>
                  <a:pt x="0" y="504"/>
                </a:moveTo>
                <a:lnTo>
                  <a:pt x="31" y="241"/>
                </a:lnTo>
                <a:lnTo>
                  <a:pt x="798" y="240"/>
                </a:lnTo>
                <a:lnTo>
                  <a:pt x="816" y="0"/>
                </a:lnTo>
                <a:lnTo>
                  <a:pt x="996" y="0"/>
                </a:lnTo>
                <a:lnTo>
                  <a:pt x="1032" y="50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>
            <a:off x="63928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6697663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7000875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7304088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>
            <a:off x="76073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Line 22"/>
          <p:cNvSpPr>
            <a:spLocks noChangeShapeType="1"/>
          </p:cNvSpPr>
          <p:nvPr/>
        </p:nvSpPr>
        <p:spPr bwMode="auto">
          <a:xfrm>
            <a:off x="7912100" y="5175250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6408738" y="5662613"/>
            <a:ext cx="1462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1     2     3     4     5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6318250" y="5022850"/>
            <a:ext cx="12096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 dirty="0"/>
              <a:t>Bump vs. turn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229A35-FB26-A942-B37A-85CC71C2D3DC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8" name="Rectangle 128"/>
          <p:cNvSpPr>
            <a:spLocks noChangeArrowheads="1"/>
          </p:cNvSpPr>
          <p:nvPr/>
        </p:nvSpPr>
        <p:spPr bwMode="auto">
          <a:xfrm>
            <a:off x="419100" y="4743685"/>
            <a:ext cx="8224838" cy="1550988"/>
          </a:xfrm>
          <a:prstGeom prst="rect">
            <a:avLst/>
          </a:prstGeom>
          <a:solidFill>
            <a:schemeClr val="accent2"/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9" name="Rectangle 22"/>
          <p:cNvSpPr>
            <a:spLocks noChangeArrowheads="1"/>
          </p:cNvSpPr>
          <p:nvPr/>
        </p:nvSpPr>
        <p:spPr bwMode="auto">
          <a:xfrm>
            <a:off x="527050" y="4856398"/>
            <a:ext cx="1443038" cy="130651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50" name="Rectangle 53"/>
          <p:cNvSpPr>
            <a:spLocks noChangeArrowheads="1"/>
          </p:cNvSpPr>
          <p:nvPr/>
        </p:nvSpPr>
        <p:spPr bwMode="auto">
          <a:xfrm>
            <a:off x="2146300" y="4856398"/>
            <a:ext cx="1443038" cy="130651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51" name="Rectangle 64"/>
          <p:cNvSpPr>
            <a:spLocks noChangeArrowheads="1"/>
          </p:cNvSpPr>
          <p:nvPr/>
        </p:nvSpPr>
        <p:spPr bwMode="auto">
          <a:xfrm>
            <a:off x="3768725" y="4856398"/>
            <a:ext cx="1443038" cy="130651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52" name="Rectangle 77"/>
          <p:cNvSpPr>
            <a:spLocks noChangeArrowheads="1"/>
          </p:cNvSpPr>
          <p:nvPr/>
        </p:nvSpPr>
        <p:spPr bwMode="auto">
          <a:xfrm>
            <a:off x="5413375" y="4856398"/>
            <a:ext cx="1443038" cy="130651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53" name="Rectangle 110"/>
          <p:cNvSpPr>
            <a:spLocks noChangeArrowheads="1"/>
          </p:cNvSpPr>
          <p:nvPr/>
        </p:nvSpPr>
        <p:spPr bwMode="auto">
          <a:xfrm>
            <a:off x="7083425" y="4856398"/>
            <a:ext cx="1443038" cy="130651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54" name="Oval 82"/>
          <p:cNvSpPr>
            <a:spLocks noChangeArrowheads="1"/>
          </p:cNvSpPr>
          <p:nvPr/>
        </p:nvSpPr>
        <p:spPr bwMode="auto">
          <a:xfrm>
            <a:off x="5761038" y="4937360"/>
            <a:ext cx="866775" cy="8524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9955" name="Rectangle 91"/>
          <p:cNvSpPr>
            <a:spLocks noChangeArrowheads="1"/>
          </p:cNvSpPr>
          <p:nvPr/>
        </p:nvSpPr>
        <p:spPr bwMode="auto">
          <a:xfrm>
            <a:off x="5800725" y="4921485"/>
            <a:ext cx="908050" cy="187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Non-resonant multi-turn extraction</a:t>
            </a:r>
          </a:p>
        </p:txBody>
      </p:sp>
      <p:sp>
        <p:nvSpPr>
          <p:cNvPr id="39957" name="Rectangle 21"/>
          <p:cNvSpPr>
            <a:spLocks noGrp="1" noChangeArrowheads="1"/>
          </p:cNvSpPr>
          <p:nvPr>
            <p:ph type="body" sz="half" idx="1"/>
          </p:nvPr>
        </p:nvSpPr>
        <p:spPr>
          <a:xfrm>
            <a:off x="473075" y="1000360"/>
            <a:ext cx="8229600" cy="4525963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CERN PS to SPS: 5-turn continuous transfer 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Losses impose thin (ES) septum… </a:t>
            </a:r>
          </a:p>
          <a:p>
            <a:pPr marL="457200" lvl="1" indent="0" eaLnBrk="1" hangingPunct="1">
              <a:buNone/>
            </a:pPr>
            <a:r>
              <a:rPr lang="en-US" altLang="en-US" dirty="0">
                <a:latin typeface="Arial"/>
                <a:cs typeface="Arial"/>
              </a:rPr>
              <a:t>	…a second magnetic septum is needed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Still about 15 % of beam lost in PS-SPS CT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Difficult to get equal intensities per turn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Different trajectories for each turn</a:t>
            </a:r>
          </a:p>
          <a:p>
            <a:pPr lvl="1" eaLnBrk="1" hangingPunct="1"/>
            <a:r>
              <a:rPr lang="en-US" altLang="en-US" dirty="0">
                <a:latin typeface="Arial"/>
                <a:cs typeface="Arial"/>
              </a:rPr>
              <a:t>Different </a:t>
            </a:r>
            <a:r>
              <a:rPr lang="en-US" altLang="en-US" dirty="0" err="1">
                <a:latin typeface="Arial"/>
                <a:cs typeface="Arial"/>
              </a:rPr>
              <a:t>emittances</a:t>
            </a:r>
            <a:r>
              <a:rPr lang="en-US" altLang="en-US" dirty="0">
                <a:latin typeface="Arial"/>
                <a:cs typeface="Arial"/>
              </a:rPr>
              <a:t> for each turn</a:t>
            </a:r>
          </a:p>
          <a:p>
            <a:pPr eaLnBrk="1" hangingPunct="1"/>
            <a:endParaRPr lang="en-US" altLang="en-US" dirty="0">
              <a:latin typeface="Arial"/>
              <a:cs typeface="Arial"/>
            </a:endParaRPr>
          </a:p>
        </p:txBody>
      </p:sp>
      <p:graphicFrame>
        <p:nvGraphicFramePr>
          <p:cNvPr id="3993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642005"/>
              </p:ext>
            </p:extLst>
          </p:nvPr>
        </p:nvGraphicFramePr>
        <p:xfrm>
          <a:off x="879475" y="6035910"/>
          <a:ext cx="65088" cy="7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89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475" y="6035910"/>
                        <a:ext cx="65088" cy="7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8" name="Line 25"/>
          <p:cNvSpPr>
            <a:spLocks noChangeShapeType="1"/>
          </p:cNvSpPr>
          <p:nvPr/>
        </p:nvSpPr>
        <p:spPr bwMode="auto">
          <a:xfrm>
            <a:off x="679450" y="6008923"/>
            <a:ext cx="22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59" name="Line 26"/>
          <p:cNvSpPr>
            <a:spLocks noChangeShapeType="1"/>
          </p:cNvSpPr>
          <p:nvPr/>
        </p:nvSpPr>
        <p:spPr bwMode="auto">
          <a:xfrm flipV="1">
            <a:off x="679450" y="5769210"/>
            <a:ext cx="0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93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785374"/>
              </p:ext>
            </p:extLst>
          </p:nvPr>
        </p:nvGraphicFramePr>
        <p:xfrm>
          <a:off x="581025" y="5742223"/>
          <a:ext cx="74613" cy="8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0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5742223"/>
                        <a:ext cx="74613" cy="8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60" name="Oval 28"/>
          <p:cNvSpPr>
            <a:spLocks noChangeArrowheads="1"/>
          </p:cNvSpPr>
          <p:nvPr/>
        </p:nvSpPr>
        <p:spPr bwMode="auto">
          <a:xfrm>
            <a:off x="874713" y="4943710"/>
            <a:ext cx="866775" cy="8524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9961" name="Rectangle 30"/>
          <p:cNvSpPr>
            <a:spLocks noChangeArrowheads="1"/>
          </p:cNvSpPr>
          <p:nvPr/>
        </p:nvSpPr>
        <p:spPr bwMode="auto">
          <a:xfrm>
            <a:off x="1514475" y="4872273"/>
            <a:ext cx="42863" cy="1293812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62" name="Oval 51"/>
          <p:cNvSpPr>
            <a:spLocks noChangeArrowheads="1"/>
          </p:cNvSpPr>
          <p:nvPr/>
        </p:nvSpPr>
        <p:spPr bwMode="auto">
          <a:xfrm>
            <a:off x="1198563" y="5021498"/>
            <a:ext cx="698500" cy="698500"/>
          </a:xfrm>
          <a:prstGeom prst="ellipse">
            <a:avLst/>
          </a:prstGeom>
          <a:solidFill>
            <a:srgbClr val="FF0000">
              <a:alpha val="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63" name="Text Box 52"/>
          <p:cNvSpPr txBox="1">
            <a:spLocks noChangeArrowheads="1"/>
          </p:cNvSpPr>
          <p:nvPr/>
        </p:nvSpPr>
        <p:spPr bwMode="auto">
          <a:xfrm>
            <a:off x="1666875" y="486909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1</a:t>
            </a:r>
          </a:p>
        </p:txBody>
      </p:sp>
      <p:graphicFrame>
        <p:nvGraphicFramePr>
          <p:cNvPr id="39940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013726"/>
              </p:ext>
            </p:extLst>
          </p:nvPr>
        </p:nvGraphicFramePr>
        <p:xfrm>
          <a:off x="2498725" y="6035910"/>
          <a:ext cx="65088" cy="7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1" name="Equation" r:id="rId7" imgW="164880" imgH="190440" progId="Equation.3">
                  <p:embed/>
                </p:oleObj>
              </mc:Choice>
              <mc:Fallback>
                <p:oleObj name="Equation" r:id="rId7" imgW="164880" imgH="19044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725" y="6035910"/>
                        <a:ext cx="65088" cy="7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64" name="Line 55"/>
          <p:cNvSpPr>
            <a:spLocks noChangeShapeType="1"/>
          </p:cNvSpPr>
          <p:nvPr/>
        </p:nvSpPr>
        <p:spPr bwMode="auto">
          <a:xfrm>
            <a:off x="2298700" y="6008923"/>
            <a:ext cx="22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65" name="Line 56"/>
          <p:cNvSpPr>
            <a:spLocks noChangeShapeType="1"/>
          </p:cNvSpPr>
          <p:nvPr/>
        </p:nvSpPr>
        <p:spPr bwMode="auto">
          <a:xfrm flipV="1">
            <a:off x="2298700" y="5769210"/>
            <a:ext cx="0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941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517380"/>
              </p:ext>
            </p:extLst>
          </p:nvPr>
        </p:nvGraphicFramePr>
        <p:xfrm>
          <a:off x="2200275" y="5742223"/>
          <a:ext cx="74613" cy="8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2" name="Equation" r:id="rId8" imgW="190440" imgH="190440" progId="Equation.3">
                  <p:embed/>
                </p:oleObj>
              </mc:Choice>
              <mc:Fallback>
                <p:oleObj name="Equation" r:id="rId8" imgW="190440" imgH="190440" progId="Equation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275" y="5742223"/>
                        <a:ext cx="74613" cy="8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66" name="Oval 58"/>
          <p:cNvSpPr>
            <a:spLocks noChangeArrowheads="1"/>
          </p:cNvSpPr>
          <p:nvPr/>
        </p:nvSpPr>
        <p:spPr bwMode="auto">
          <a:xfrm>
            <a:off x="2493963" y="4943710"/>
            <a:ext cx="866775" cy="8524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9967" name="Text Box 61"/>
          <p:cNvSpPr txBox="1">
            <a:spLocks noChangeArrowheads="1"/>
          </p:cNvSpPr>
          <p:nvPr/>
        </p:nvSpPr>
        <p:spPr bwMode="auto">
          <a:xfrm>
            <a:off x="3286125" y="486909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2</a:t>
            </a:r>
          </a:p>
        </p:txBody>
      </p:sp>
      <p:sp>
        <p:nvSpPr>
          <p:cNvPr id="39968" name="Rectangle 62"/>
          <p:cNvSpPr>
            <a:spLocks noChangeArrowheads="1"/>
          </p:cNvSpPr>
          <p:nvPr/>
        </p:nvSpPr>
        <p:spPr bwMode="auto">
          <a:xfrm>
            <a:off x="2514600" y="5600935"/>
            <a:ext cx="942975" cy="333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69" name="Rectangle 59"/>
          <p:cNvSpPr>
            <a:spLocks noChangeArrowheads="1"/>
          </p:cNvSpPr>
          <p:nvPr/>
        </p:nvSpPr>
        <p:spPr bwMode="auto">
          <a:xfrm>
            <a:off x="3133725" y="4872273"/>
            <a:ext cx="42863" cy="1293812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70" name="Oval 60"/>
          <p:cNvSpPr>
            <a:spLocks noChangeArrowheads="1"/>
          </p:cNvSpPr>
          <p:nvPr/>
        </p:nvSpPr>
        <p:spPr bwMode="auto">
          <a:xfrm>
            <a:off x="2859088" y="5021498"/>
            <a:ext cx="609600" cy="609600"/>
          </a:xfrm>
          <a:prstGeom prst="ellipse">
            <a:avLst/>
          </a:prstGeom>
          <a:solidFill>
            <a:srgbClr val="FF0000">
              <a:alpha val="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71" name="Line 63"/>
          <p:cNvSpPr>
            <a:spLocks noChangeShapeType="1"/>
          </p:cNvSpPr>
          <p:nvPr/>
        </p:nvSpPr>
        <p:spPr bwMode="auto">
          <a:xfrm>
            <a:off x="2559050" y="5597760"/>
            <a:ext cx="736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942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872362"/>
              </p:ext>
            </p:extLst>
          </p:nvPr>
        </p:nvGraphicFramePr>
        <p:xfrm>
          <a:off x="4121150" y="6032735"/>
          <a:ext cx="65088" cy="7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3" name="Equation" r:id="rId9" imgW="164880" imgH="190440" progId="Equation.3">
                  <p:embed/>
                </p:oleObj>
              </mc:Choice>
              <mc:Fallback>
                <p:oleObj name="Equation" r:id="rId9" imgW="164880" imgH="190440" progId="Equation.3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150" y="6032735"/>
                        <a:ext cx="65088" cy="7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72" name="Line 66"/>
          <p:cNvSpPr>
            <a:spLocks noChangeShapeType="1"/>
          </p:cNvSpPr>
          <p:nvPr/>
        </p:nvSpPr>
        <p:spPr bwMode="auto">
          <a:xfrm>
            <a:off x="3921125" y="6005748"/>
            <a:ext cx="22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73" name="Line 67"/>
          <p:cNvSpPr>
            <a:spLocks noChangeShapeType="1"/>
          </p:cNvSpPr>
          <p:nvPr/>
        </p:nvSpPr>
        <p:spPr bwMode="auto">
          <a:xfrm flipV="1">
            <a:off x="3921125" y="5766035"/>
            <a:ext cx="0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94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990511"/>
              </p:ext>
            </p:extLst>
          </p:nvPr>
        </p:nvGraphicFramePr>
        <p:xfrm>
          <a:off x="3822700" y="5739048"/>
          <a:ext cx="74613" cy="8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4" name="Equation" r:id="rId10" imgW="190440" imgH="190440" progId="Equation.3">
                  <p:embed/>
                </p:oleObj>
              </mc:Choice>
              <mc:Fallback>
                <p:oleObj name="Equation" r:id="rId10" imgW="190440" imgH="190440" progId="Equation.3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2700" y="5739048"/>
                        <a:ext cx="74613" cy="8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74" name="Oval 69"/>
          <p:cNvSpPr>
            <a:spLocks noChangeArrowheads="1"/>
          </p:cNvSpPr>
          <p:nvPr/>
        </p:nvSpPr>
        <p:spPr bwMode="auto">
          <a:xfrm>
            <a:off x="4116388" y="4940535"/>
            <a:ext cx="866775" cy="8524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9975" name="Text Box 70"/>
          <p:cNvSpPr txBox="1">
            <a:spLocks noChangeArrowheads="1"/>
          </p:cNvSpPr>
          <p:nvPr/>
        </p:nvSpPr>
        <p:spPr bwMode="auto">
          <a:xfrm>
            <a:off x="4908550" y="486592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3</a:t>
            </a:r>
          </a:p>
        </p:txBody>
      </p:sp>
      <p:sp>
        <p:nvSpPr>
          <p:cNvPr id="39976" name="Rectangle 71"/>
          <p:cNvSpPr>
            <a:spLocks noChangeArrowheads="1"/>
          </p:cNvSpPr>
          <p:nvPr/>
        </p:nvSpPr>
        <p:spPr bwMode="auto">
          <a:xfrm>
            <a:off x="4137025" y="5597760"/>
            <a:ext cx="942975" cy="333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77" name="Rectangle 72"/>
          <p:cNvSpPr>
            <a:spLocks noChangeArrowheads="1"/>
          </p:cNvSpPr>
          <p:nvPr/>
        </p:nvSpPr>
        <p:spPr bwMode="auto">
          <a:xfrm>
            <a:off x="4756150" y="4869098"/>
            <a:ext cx="42863" cy="1293812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78" name="Oval 73"/>
          <p:cNvSpPr>
            <a:spLocks noChangeArrowheads="1"/>
          </p:cNvSpPr>
          <p:nvPr/>
        </p:nvSpPr>
        <p:spPr bwMode="auto">
          <a:xfrm>
            <a:off x="4481513" y="5018323"/>
            <a:ext cx="609600" cy="609600"/>
          </a:xfrm>
          <a:prstGeom prst="ellipse">
            <a:avLst/>
          </a:prstGeom>
          <a:solidFill>
            <a:srgbClr val="FF0000">
              <a:alpha val="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79" name="Line 74"/>
          <p:cNvSpPr>
            <a:spLocks noChangeShapeType="1"/>
          </p:cNvSpPr>
          <p:nvPr/>
        </p:nvSpPr>
        <p:spPr bwMode="auto">
          <a:xfrm>
            <a:off x="4181475" y="5594585"/>
            <a:ext cx="736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80" name="Rectangle 75"/>
          <p:cNvSpPr>
            <a:spLocks noChangeArrowheads="1"/>
          </p:cNvSpPr>
          <p:nvPr/>
        </p:nvSpPr>
        <p:spPr bwMode="auto">
          <a:xfrm>
            <a:off x="3829050" y="4953235"/>
            <a:ext cx="460375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81" name="Line 76"/>
          <p:cNvSpPr>
            <a:spLocks noChangeShapeType="1"/>
          </p:cNvSpPr>
          <p:nvPr/>
        </p:nvSpPr>
        <p:spPr bwMode="auto">
          <a:xfrm flipV="1">
            <a:off x="4289425" y="5029435"/>
            <a:ext cx="6350" cy="5651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944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906226"/>
              </p:ext>
            </p:extLst>
          </p:nvPr>
        </p:nvGraphicFramePr>
        <p:xfrm>
          <a:off x="5765800" y="6029560"/>
          <a:ext cx="65088" cy="7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5" name="Equation" r:id="rId11" imgW="164880" imgH="190440" progId="Equation.3">
                  <p:embed/>
                </p:oleObj>
              </mc:Choice>
              <mc:Fallback>
                <p:oleObj name="Equation" r:id="rId11" imgW="164880" imgH="19044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5800" y="6029560"/>
                        <a:ext cx="65088" cy="7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82" name="Line 79"/>
          <p:cNvSpPr>
            <a:spLocks noChangeShapeType="1"/>
          </p:cNvSpPr>
          <p:nvPr/>
        </p:nvSpPr>
        <p:spPr bwMode="auto">
          <a:xfrm>
            <a:off x="5565775" y="6002573"/>
            <a:ext cx="22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83" name="Line 80"/>
          <p:cNvSpPr>
            <a:spLocks noChangeShapeType="1"/>
          </p:cNvSpPr>
          <p:nvPr/>
        </p:nvSpPr>
        <p:spPr bwMode="auto">
          <a:xfrm flipV="1">
            <a:off x="5565775" y="5762860"/>
            <a:ext cx="0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945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415061"/>
              </p:ext>
            </p:extLst>
          </p:nvPr>
        </p:nvGraphicFramePr>
        <p:xfrm>
          <a:off x="5467350" y="5735873"/>
          <a:ext cx="74613" cy="8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6" name="Equation" r:id="rId12" imgW="190440" imgH="190440" progId="Equation.3">
                  <p:embed/>
                </p:oleObj>
              </mc:Choice>
              <mc:Fallback>
                <p:oleObj name="Equation" r:id="rId12" imgW="190440" imgH="19044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350" y="5735873"/>
                        <a:ext cx="74613" cy="8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84" name="Text Box 83"/>
          <p:cNvSpPr txBox="1">
            <a:spLocks noChangeArrowheads="1"/>
          </p:cNvSpPr>
          <p:nvPr/>
        </p:nvSpPr>
        <p:spPr bwMode="auto">
          <a:xfrm>
            <a:off x="6553200" y="486274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4</a:t>
            </a:r>
          </a:p>
        </p:txBody>
      </p:sp>
      <p:sp>
        <p:nvSpPr>
          <p:cNvPr id="39985" name="Rectangle 84"/>
          <p:cNvSpPr>
            <a:spLocks noChangeArrowheads="1"/>
          </p:cNvSpPr>
          <p:nvPr/>
        </p:nvSpPr>
        <p:spPr bwMode="auto">
          <a:xfrm>
            <a:off x="5781675" y="5594585"/>
            <a:ext cx="942975" cy="333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86" name="Rectangle 85"/>
          <p:cNvSpPr>
            <a:spLocks noChangeArrowheads="1"/>
          </p:cNvSpPr>
          <p:nvPr/>
        </p:nvSpPr>
        <p:spPr bwMode="auto">
          <a:xfrm>
            <a:off x="6400800" y="4865923"/>
            <a:ext cx="42863" cy="1293812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87" name="Oval 86"/>
          <p:cNvSpPr>
            <a:spLocks noChangeArrowheads="1"/>
          </p:cNvSpPr>
          <p:nvPr/>
        </p:nvSpPr>
        <p:spPr bwMode="auto">
          <a:xfrm>
            <a:off x="6243638" y="5100873"/>
            <a:ext cx="488950" cy="501650"/>
          </a:xfrm>
          <a:prstGeom prst="ellipse">
            <a:avLst/>
          </a:prstGeom>
          <a:solidFill>
            <a:srgbClr val="FF0000">
              <a:alpha val="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88" name="Line 87"/>
          <p:cNvSpPr>
            <a:spLocks noChangeShapeType="1"/>
          </p:cNvSpPr>
          <p:nvPr/>
        </p:nvSpPr>
        <p:spPr bwMode="auto">
          <a:xfrm>
            <a:off x="5826125" y="5591410"/>
            <a:ext cx="736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89" name="Rectangle 88"/>
          <p:cNvSpPr>
            <a:spLocks noChangeArrowheads="1"/>
          </p:cNvSpPr>
          <p:nvPr/>
        </p:nvSpPr>
        <p:spPr bwMode="auto">
          <a:xfrm>
            <a:off x="5473700" y="4950060"/>
            <a:ext cx="460375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90" name="Line 89"/>
          <p:cNvSpPr>
            <a:spLocks noChangeShapeType="1"/>
          </p:cNvSpPr>
          <p:nvPr/>
        </p:nvSpPr>
        <p:spPr bwMode="auto">
          <a:xfrm flipV="1">
            <a:off x="5934075" y="5111985"/>
            <a:ext cx="3175" cy="4794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91" name="Line 92"/>
          <p:cNvSpPr>
            <a:spLocks noChangeShapeType="1"/>
          </p:cNvSpPr>
          <p:nvPr/>
        </p:nvSpPr>
        <p:spPr bwMode="auto">
          <a:xfrm>
            <a:off x="5940425" y="5111985"/>
            <a:ext cx="60325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946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533765"/>
              </p:ext>
            </p:extLst>
          </p:nvPr>
        </p:nvGraphicFramePr>
        <p:xfrm>
          <a:off x="7435850" y="6032735"/>
          <a:ext cx="65088" cy="7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7" name="Equation" r:id="rId13" imgW="164880" imgH="190440" progId="Equation.3">
                  <p:embed/>
                </p:oleObj>
              </mc:Choice>
              <mc:Fallback>
                <p:oleObj name="Equation" r:id="rId13" imgW="164880" imgH="190440" progId="Equation.3">
                  <p:embed/>
                  <p:pic>
                    <p:nvPicPr>
                      <p:cNvPr id="0" name="Object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850" y="6032735"/>
                        <a:ext cx="65088" cy="7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92" name="Line 112"/>
          <p:cNvSpPr>
            <a:spLocks noChangeShapeType="1"/>
          </p:cNvSpPr>
          <p:nvPr/>
        </p:nvSpPr>
        <p:spPr bwMode="auto">
          <a:xfrm>
            <a:off x="7235825" y="6005748"/>
            <a:ext cx="22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93" name="Line 113"/>
          <p:cNvSpPr>
            <a:spLocks noChangeShapeType="1"/>
          </p:cNvSpPr>
          <p:nvPr/>
        </p:nvSpPr>
        <p:spPr bwMode="auto">
          <a:xfrm flipV="1">
            <a:off x="7235825" y="5766035"/>
            <a:ext cx="0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9947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436564"/>
              </p:ext>
            </p:extLst>
          </p:nvPr>
        </p:nvGraphicFramePr>
        <p:xfrm>
          <a:off x="7137400" y="5739048"/>
          <a:ext cx="74613" cy="8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8" name="Equation" r:id="rId14" imgW="190440" imgH="190440" progId="Equation.3">
                  <p:embed/>
                </p:oleObj>
              </mc:Choice>
              <mc:Fallback>
                <p:oleObj name="Equation" r:id="rId14" imgW="190440" imgH="190440" progId="Equation.3">
                  <p:embed/>
                  <p:pic>
                    <p:nvPicPr>
                      <p:cNvPr id="0" name="Object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7400" y="5739048"/>
                        <a:ext cx="74613" cy="8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94" name="Text Box 115"/>
          <p:cNvSpPr txBox="1">
            <a:spLocks noChangeArrowheads="1"/>
          </p:cNvSpPr>
          <p:nvPr/>
        </p:nvSpPr>
        <p:spPr bwMode="auto">
          <a:xfrm>
            <a:off x="8261350" y="485004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5</a:t>
            </a:r>
          </a:p>
        </p:txBody>
      </p:sp>
      <p:sp>
        <p:nvSpPr>
          <p:cNvPr id="39995" name="Rectangle 117"/>
          <p:cNvSpPr>
            <a:spLocks noChangeArrowheads="1"/>
          </p:cNvSpPr>
          <p:nvPr/>
        </p:nvSpPr>
        <p:spPr bwMode="auto">
          <a:xfrm>
            <a:off x="7693025" y="4865923"/>
            <a:ext cx="42863" cy="1293812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96" name="Rectangle 123"/>
          <p:cNvSpPr>
            <a:spLocks noChangeArrowheads="1"/>
          </p:cNvSpPr>
          <p:nvPr/>
        </p:nvSpPr>
        <p:spPr bwMode="auto">
          <a:xfrm>
            <a:off x="7737475" y="5105635"/>
            <a:ext cx="463550" cy="482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97" name="Oval 118"/>
          <p:cNvSpPr>
            <a:spLocks noChangeArrowheads="1"/>
          </p:cNvSpPr>
          <p:nvPr/>
        </p:nvSpPr>
        <p:spPr bwMode="auto">
          <a:xfrm>
            <a:off x="7631113" y="5004035"/>
            <a:ext cx="666750" cy="684213"/>
          </a:xfrm>
          <a:prstGeom prst="ellipse">
            <a:avLst/>
          </a:prstGeom>
          <a:solidFill>
            <a:srgbClr val="FF0000">
              <a:alpha val="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9998" name="Picture 1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5350" y="3383198"/>
            <a:ext cx="4038600" cy="1149350"/>
          </a:xfrm>
          <a:noFill/>
        </p:spPr>
      </p:pic>
      <p:sp>
        <p:nvSpPr>
          <p:cNvPr id="39999" name="Freeform 126"/>
          <p:cNvSpPr>
            <a:spLocks/>
          </p:cNvSpPr>
          <p:nvPr/>
        </p:nvSpPr>
        <p:spPr bwMode="auto">
          <a:xfrm>
            <a:off x="5786320" y="2670050"/>
            <a:ext cx="1395530" cy="759185"/>
          </a:xfrm>
          <a:custGeom>
            <a:avLst/>
            <a:gdLst>
              <a:gd name="T0" fmla="*/ 0 w 384"/>
              <a:gd name="T1" fmla="*/ 0 h 672"/>
              <a:gd name="T2" fmla="*/ 2147483647 w 384"/>
              <a:gd name="T3" fmla="*/ 0 h 672"/>
              <a:gd name="T4" fmla="*/ 2147483647 w 384"/>
              <a:gd name="T5" fmla="*/ 1450904797 h 672"/>
              <a:gd name="T6" fmla="*/ 0 60000 65536"/>
              <a:gd name="T7" fmla="*/ 0 60000 65536"/>
              <a:gd name="T8" fmla="*/ 0 60000 65536"/>
              <a:gd name="T9" fmla="*/ 0 w 384"/>
              <a:gd name="T10" fmla="*/ 0 h 672"/>
              <a:gd name="T11" fmla="*/ 384 w 384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672">
                <a:moveTo>
                  <a:pt x="0" y="0"/>
                </a:moveTo>
                <a:lnTo>
                  <a:pt x="384" y="0"/>
                </a:lnTo>
                <a:lnTo>
                  <a:pt x="384" y="672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0" name="Line 127"/>
          <p:cNvSpPr>
            <a:spLocks noChangeShapeType="1"/>
          </p:cNvSpPr>
          <p:nvPr/>
        </p:nvSpPr>
        <p:spPr bwMode="auto">
          <a:xfrm flipH="1">
            <a:off x="2446338" y="3808475"/>
            <a:ext cx="602" cy="83361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1" name="Line 130"/>
          <p:cNvSpPr>
            <a:spLocks noChangeShapeType="1"/>
          </p:cNvSpPr>
          <p:nvPr/>
        </p:nvSpPr>
        <p:spPr bwMode="auto">
          <a:xfrm flipV="1">
            <a:off x="4876800" y="3734035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2" name="Text Box 131"/>
          <p:cNvSpPr txBox="1">
            <a:spLocks noChangeArrowheads="1"/>
          </p:cNvSpPr>
          <p:nvPr/>
        </p:nvSpPr>
        <p:spPr bwMode="auto">
          <a:xfrm>
            <a:off x="4878388" y="3621323"/>
            <a:ext cx="242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itchFamily="18" charset="0"/>
              </a:rPr>
              <a:t>I</a:t>
            </a:r>
          </a:p>
        </p:txBody>
      </p:sp>
      <p:sp>
        <p:nvSpPr>
          <p:cNvPr id="40003" name="Line 132"/>
          <p:cNvSpPr>
            <a:spLocks noChangeShapeType="1"/>
          </p:cNvSpPr>
          <p:nvPr/>
        </p:nvSpPr>
        <p:spPr bwMode="auto">
          <a:xfrm>
            <a:off x="5276850" y="3448285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4" name="Line 133"/>
          <p:cNvSpPr>
            <a:spLocks noChangeShapeType="1"/>
          </p:cNvSpPr>
          <p:nvPr/>
        </p:nvSpPr>
        <p:spPr bwMode="auto">
          <a:xfrm>
            <a:off x="5765800" y="3448285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5" name="Line 134"/>
          <p:cNvSpPr>
            <a:spLocks noChangeShapeType="1"/>
          </p:cNvSpPr>
          <p:nvPr/>
        </p:nvSpPr>
        <p:spPr bwMode="auto">
          <a:xfrm>
            <a:off x="6254750" y="3448285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6" name="Line 135"/>
          <p:cNvSpPr>
            <a:spLocks noChangeShapeType="1"/>
          </p:cNvSpPr>
          <p:nvPr/>
        </p:nvSpPr>
        <p:spPr bwMode="auto">
          <a:xfrm>
            <a:off x="6745288" y="3448285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7" name="Line 136"/>
          <p:cNvSpPr>
            <a:spLocks noChangeShapeType="1"/>
          </p:cNvSpPr>
          <p:nvPr/>
        </p:nvSpPr>
        <p:spPr bwMode="auto">
          <a:xfrm>
            <a:off x="7234238" y="3448285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8" name="Line 137"/>
          <p:cNvSpPr>
            <a:spLocks noChangeShapeType="1"/>
          </p:cNvSpPr>
          <p:nvPr/>
        </p:nvSpPr>
        <p:spPr bwMode="auto">
          <a:xfrm>
            <a:off x="7724775" y="3448285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009" name="Text Box 138"/>
          <p:cNvSpPr txBox="1">
            <a:spLocks noChangeArrowheads="1"/>
          </p:cNvSpPr>
          <p:nvPr/>
        </p:nvSpPr>
        <p:spPr bwMode="auto">
          <a:xfrm>
            <a:off x="5400675" y="407852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1</a:t>
            </a:r>
          </a:p>
        </p:txBody>
      </p:sp>
      <p:sp>
        <p:nvSpPr>
          <p:cNvPr id="40010" name="Text Box 139"/>
          <p:cNvSpPr txBox="1">
            <a:spLocks noChangeArrowheads="1"/>
          </p:cNvSpPr>
          <p:nvPr/>
        </p:nvSpPr>
        <p:spPr bwMode="auto">
          <a:xfrm>
            <a:off x="5883275" y="407852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2</a:t>
            </a:r>
          </a:p>
        </p:txBody>
      </p:sp>
      <p:sp>
        <p:nvSpPr>
          <p:cNvPr id="40011" name="Text Box 140"/>
          <p:cNvSpPr txBox="1">
            <a:spLocks noChangeArrowheads="1"/>
          </p:cNvSpPr>
          <p:nvPr/>
        </p:nvSpPr>
        <p:spPr bwMode="auto">
          <a:xfrm>
            <a:off x="6367463" y="407852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3</a:t>
            </a:r>
          </a:p>
        </p:txBody>
      </p:sp>
      <p:sp>
        <p:nvSpPr>
          <p:cNvPr id="40012" name="Text Box 141"/>
          <p:cNvSpPr txBox="1">
            <a:spLocks noChangeArrowheads="1"/>
          </p:cNvSpPr>
          <p:nvPr/>
        </p:nvSpPr>
        <p:spPr bwMode="auto">
          <a:xfrm>
            <a:off x="6850063" y="407852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4</a:t>
            </a:r>
          </a:p>
        </p:txBody>
      </p:sp>
      <p:sp>
        <p:nvSpPr>
          <p:cNvPr id="40013" name="Text Box 142"/>
          <p:cNvSpPr txBox="1">
            <a:spLocks noChangeArrowheads="1"/>
          </p:cNvSpPr>
          <p:nvPr/>
        </p:nvSpPr>
        <p:spPr bwMode="auto">
          <a:xfrm>
            <a:off x="7334250" y="407852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F76F69-ED72-5B40-B830-7F195534E87F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 animBg="1"/>
      <p:bldP spid="39949" grpId="0" animBg="1"/>
      <p:bldP spid="39950" grpId="0" animBg="1"/>
      <p:bldP spid="39951" grpId="0" animBg="1"/>
      <p:bldP spid="39952" grpId="0" animBg="1"/>
      <p:bldP spid="39953" grpId="0" animBg="1"/>
      <p:bldP spid="39954" grpId="0" animBg="1"/>
      <p:bldP spid="39955" grpId="0" animBg="1"/>
      <p:bldP spid="39958" grpId="0" animBg="1"/>
      <p:bldP spid="39959" grpId="0" animBg="1"/>
      <p:bldP spid="39960" grpId="0" animBg="1"/>
      <p:bldP spid="39961" grpId="0" animBg="1"/>
      <p:bldP spid="39962" grpId="0" animBg="1"/>
      <p:bldP spid="39963" grpId="0"/>
      <p:bldP spid="39964" grpId="0" animBg="1"/>
      <p:bldP spid="39965" grpId="0" animBg="1"/>
      <p:bldP spid="39966" grpId="0" animBg="1"/>
      <p:bldP spid="39967" grpId="0"/>
      <p:bldP spid="39968" grpId="0" animBg="1"/>
      <p:bldP spid="39969" grpId="0" animBg="1"/>
      <p:bldP spid="39970" grpId="0" animBg="1"/>
      <p:bldP spid="39971" grpId="0" animBg="1"/>
      <p:bldP spid="39972" grpId="0" animBg="1"/>
      <p:bldP spid="39973" grpId="0" animBg="1"/>
      <p:bldP spid="39974" grpId="0" animBg="1"/>
      <p:bldP spid="39975" grpId="0"/>
      <p:bldP spid="39976" grpId="0" animBg="1"/>
      <p:bldP spid="39977" grpId="0" animBg="1"/>
      <p:bldP spid="39978" grpId="0" animBg="1"/>
      <p:bldP spid="39979" grpId="0" animBg="1"/>
      <p:bldP spid="39980" grpId="0" animBg="1"/>
      <p:bldP spid="39981" grpId="0" animBg="1"/>
      <p:bldP spid="39982" grpId="0" animBg="1"/>
      <p:bldP spid="39983" grpId="0" animBg="1"/>
      <p:bldP spid="39984" grpId="0"/>
      <p:bldP spid="39985" grpId="0" animBg="1"/>
      <p:bldP spid="39986" grpId="0" animBg="1"/>
      <p:bldP spid="39987" grpId="0" animBg="1"/>
      <p:bldP spid="39988" grpId="0" animBg="1"/>
      <p:bldP spid="39989" grpId="0" animBg="1"/>
      <p:bldP spid="39990" grpId="0" animBg="1"/>
      <p:bldP spid="39991" grpId="0" animBg="1"/>
      <p:bldP spid="39992" grpId="0" animBg="1"/>
      <p:bldP spid="39993" grpId="0" animBg="1"/>
      <p:bldP spid="39994" grpId="0"/>
      <p:bldP spid="39995" grpId="0" animBg="1"/>
      <p:bldP spid="39996" grpId="0" animBg="1"/>
      <p:bldP spid="39997" grpId="0" animBg="1"/>
      <p:bldP spid="39999" grpId="0" animBg="1"/>
      <p:bldP spid="40000" grpId="0" animBg="1"/>
      <p:bldP spid="40001" grpId="0" animBg="1"/>
      <p:bldP spid="40002" grpId="0"/>
      <p:bldP spid="40003" grpId="0" animBg="1"/>
      <p:bldP spid="40004" grpId="0" animBg="1"/>
      <p:bldP spid="40005" grpId="0" animBg="1"/>
      <p:bldP spid="40006" grpId="0" animBg="1"/>
      <p:bldP spid="40007" grpId="0" animBg="1"/>
      <p:bldP spid="40008" grpId="0" animBg="1"/>
      <p:bldP spid="40009" grpId="0"/>
      <p:bldP spid="40010" grpId="0"/>
      <p:bldP spid="40011" grpId="0"/>
      <p:bldP spid="40012" grpId="0"/>
      <p:bldP spid="400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Resonant multi-turn (fast) extraction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73670" y="1076325"/>
            <a:ext cx="812105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altLang="en-US" sz="2000" dirty="0">
                <a:latin typeface="Arial"/>
                <a:cs typeface="Arial"/>
              </a:rPr>
              <a:t>Adiabatic capture of beam in stable “islands” </a:t>
            </a:r>
          </a:p>
          <a:p>
            <a:pPr lvl="1" algn="l" eaLnBrk="1" hangingPunct="1">
              <a:spcBef>
                <a:spcPct val="20000"/>
              </a:spcBef>
              <a:spcAft>
                <a:spcPct val="20000"/>
              </a:spcAft>
              <a:buFont typeface="Lucida Grande"/>
              <a:buChar char="-"/>
            </a:pPr>
            <a:r>
              <a:rPr lang="en-US" altLang="en-US" dirty="0">
                <a:latin typeface="Arial"/>
                <a:cs typeface="Arial"/>
              </a:rPr>
              <a:t>Use non-linear fields (</a:t>
            </a:r>
            <a:r>
              <a:rPr lang="en-US" altLang="en-US" dirty="0" err="1">
                <a:latin typeface="Arial"/>
                <a:cs typeface="Arial"/>
              </a:rPr>
              <a:t>sextupoles</a:t>
            </a:r>
            <a:r>
              <a:rPr lang="en-US" altLang="en-US" dirty="0">
                <a:latin typeface="Arial"/>
                <a:cs typeface="Arial"/>
              </a:rPr>
              <a:t> and </a:t>
            </a:r>
            <a:r>
              <a:rPr lang="en-US" altLang="en-US" dirty="0" err="1">
                <a:latin typeface="Arial"/>
                <a:cs typeface="Arial"/>
              </a:rPr>
              <a:t>octupoles</a:t>
            </a:r>
            <a:r>
              <a:rPr lang="en-US" altLang="en-US" dirty="0">
                <a:latin typeface="Arial"/>
                <a:cs typeface="Arial"/>
              </a:rPr>
              <a:t>) to create islands of stability in phase space</a:t>
            </a:r>
          </a:p>
          <a:p>
            <a:pPr lvl="1" algn="l" eaLnBrk="1" hangingPunct="1">
              <a:spcBef>
                <a:spcPct val="20000"/>
              </a:spcBef>
              <a:spcAft>
                <a:spcPct val="20000"/>
              </a:spcAft>
              <a:buFont typeface="Lucida Grande"/>
              <a:buChar char="-"/>
            </a:pPr>
            <a:r>
              <a:rPr lang="en-US" altLang="en-US" dirty="0">
                <a:latin typeface="Arial"/>
                <a:cs typeface="Arial"/>
              </a:rPr>
              <a:t>A slow (adiabatic) tune variation to cross a resonance and to drive particles into the islands (capture) with the help of transverse excitation (using damper)</a:t>
            </a:r>
          </a:p>
          <a:p>
            <a:pPr lvl="1" algn="l" eaLnBrk="1" hangingPunct="1">
              <a:spcBef>
                <a:spcPct val="20000"/>
              </a:spcBef>
              <a:spcAft>
                <a:spcPct val="20000"/>
              </a:spcAft>
              <a:buFont typeface="Lucida Grande"/>
              <a:buChar char="-"/>
            </a:pPr>
            <a:r>
              <a:rPr lang="en-US" altLang="en-US" dirty="0">
                <a:latin typeface="Arial"/>
                <a:cs typeface="Arial"/>
              </a:rPr>
              <a:t>Variation of field strengths to separate the islands in phase space</a:t>
            </a:r>
          </a:p>
          <a:p>
            <a:pPr lvl="1" algn="l" eaLnBrk="1" hangingPunct="1">
              <a:spcBef>
                <a:spcPct val="20000"/>
              </a:spcBef>
              <a:spcAft>
                <a:spcPct val="20000"/>
              </a:spcAft>
              <a:buFont typeface="Lucida Grande"/>
              <a:buChar char="-"/>
            </a:pPr>
            <a:endParaRPr lang="en-US" altLang="en-US" dirty="0">
              <a:latin typeface="Arial"/>
              <a:cs typeface="Arial"/>
            </a:endParaRP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altLang="en-US" sz="2000" dirty="0">
                <a:latin typeface="Arial"/>
                <a:cs typeface="Arial"/>
              </a:rPr>
              <a:t>Several big advantages:</a:t>
            </a:r>
          </a:p>
          <a:p>
            <a:pPr lvl="1" algn="l" eaLnBrk="1" hangingPunct="1">
              <a:spcBef>
                <a:spcPct val="20000"/>
              </a:spcBef>
              <a:spcAft>
                <a:spcPct val="20000"/>
              </a:spcAft>
              <a:buFontTx/>
              <a:buChar char="–"/>
            </a:pPr>
            <a:r>
              <a:rPr lang="en-US" altLang="en-US" dirty="0">
                <a:latin typeface="Arial"/>
                <a:cs typeface="Arial"/>
              </a:rPr>
              <a:t>Losses reduced significantly (no particles at the septum in transverse plane)</a:t>
            </a:r>
          </a:p>
          <a:p>
            <a:pPr lvl="1" algn="l" eaLnBrk="1" hangingPunct="1">
              <a:spcBef>
                <a:spcPct val="20000"/>
              </a:spcBef>
              <a:spcAft>
                <a:spcPct val="20000"/>
              </a:spcAft>
              <a:buFontTx/>
              <a:buChar char="–"/>
            </a:pPr>
            <a:r>
              <a:rPr lang="en-US" altLang="en-US" dirty="0">
                <a:latin typeface="Arial"/>
                <a:cs typeface="Arial"/>
              </a:rPr>
              <a:t>Phase space matching improved with respect to existing non-resonant multi-turn extraction - ‘</a:t>
            </a:r>
            <a:r>
              <a:rPr lang="en-US" altLang="en-US" dirty="0" err="1">
                <a:latin typeface="Arial"/>
                <a:cs typeface="Arial"/>
              </a:rPr>
              <a:t>beamlets</a:t>
            </a:r>
            <a:r>
              <a:rPr lang="en-US" altLang="en-US" dirty="0">
                <a:latin typeface="Arial"/>
                <a:cs typeface="Arial"/>
              </a:rPr>
              <a:t>’ have similar </a:t>
            </a:r>
            <a:r>
              <a:rPr lang="en-US" altLang="en-US" dirty="0" err="1">
                <a:latin typeface="Arial"/>
                <a:cs typeface="Arial"/>
              </a:rPr>
              <a:t>emittance</a:t>
            </a:r>
            <a:r>
              <a:rPr lang="en-US" altLang="en-US" dirty="0">
                <a:latin typeface="Arial"/>
                <a:cs typeface="Arial"/>
              </a:rPr>
              <a:t> and optical parameters</a:t>
            </a:r>
          </a:p>
          <a:p>
            <a:pPr lvl="1" algn="l" eaLnBrk="1" hangingPunct="1">
              <a:spcBef>
                <a:spcPct val="20000"/>
              </a:spcBef>
              <a:spcAft>
                <a:spcPct val="20000"/>
              </a:spcAft>
              <a:buFontTx/>
              <a:buChar char="–"/>
            </a:pPr>
            <a:endParaRPr lang="en-US" altLang="en-US" dirty="0">
              <a:latin typeface="Arial"/>
              <a:cs typeface="Arial"/>
            </a:endParaRPr>
          </a:p>
          <a:p>
            <a:pPr lvl="1" algn="l" eaLnBrk="1" hangingPunct="1">
              <a:spcBef>
                <a:spcPct val="20000"/>
              </a:spcBef>
              <a:spcAft>
                <a:spcPct val="20000"/>
              </a:spcAft>
              <a:buFontTx/>
              <a:buChar char="–"/>
            </a:pPr>
            <a:endParaRPr lang="en-US" altLang="en-US" dirty="0">
              <a:latin typeface="Arial"/>
              <a:cs typeface="Arial"/>
            </a:endParaRP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endParaRPr lang="en-US" altLang="en-US" sz="20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95971-A23A-F940-A40A-9F66C94B3C40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11742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Resonant multi-turn (fast) extraction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334125" y="979488"/>
            <a:ext cx="28098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Tx/>
              <a:buAutoNum type="alphaLcPeriod"/>
            </a:pPr>
            <a:r>
              <a:rPr lang="en-US" altLang="en-US" dirty="0">
                <a:latin typeface="Arial"/>
                <a:cs typeface="Arial"/>
              </a:rPr>
              <a:t>Unperturbed beam</a:t>
            </a:r>
          </a:p>
          <a:p>
            <a:pPr algn="l" eaLnBrk="1" hangingPunct="1">
              <a:buFontTx/>
              <a:buAutoNum type="alphaLcPeriod"/>
            </a:pPr>
            <a:endParaRPr lang="en-US" altLang="en-US" dirty="0">
              <a:latin typeface="Arial"/>
              <a:cs typeface="Arial"/>
            </a:endParaRPr>
          </a:p>
          <a:p>
            <a:pPr algn="l" eaLnBrk="1" hangingPunct="1">
              <a:buFontTx/>
              <a:buAutoNum type="alphaLcPeriod"/>
            </a:pPr>
            <a:r>
              <a:rPr lang="en-US" altLang="en-US" dirty="0">
                <a:latin typeface="Arial"/>
                <a:cs typeface="Arial"/>
              </a:rPr>
              <a:t>Increasing non-linear fields</a:t>
            </a:r>
          </a:p>
          <a:p>
            <a:pPr marL="0" indent="0" algn="l" eaLnBrk="1" hangingPunct="1"/>
            <a:endParaRPr lang="en-US" altLang="en-US" dirty="0">
              <a:latin typeface="Arial"/>
              <a:cs typeface="Arial"/>
            </a:endParaRPr>
          </a:p>
          <a:p>
            <a:pPr algn="l" eaLnBrk="1" hangingPunct="1">
              <a:buFontTx/>
              <a:buAutoNum type="alphaLcPeriod"/>
            </a:pPr>
            <a:r>
              <a:rPr lang="en-US" altLang="en-US" dirty="0">
                <a:latin typeface="Arial"/>
                <a:cs typeface="Arial"/>
              </a:rPr>
              <a:t>Beam captured in stable islands</a:t>
            </a:r>
          </a:p>
          <a:p>
            <a:pPr algn="l" eaLnBrk="1" hangingPunct="1">
              <a:buFontTx/>
              <a:buAutoNum type="alphaLcPeriod"/>
            </a:pPr>
            <a:endParaRPr lang="en-US" altLang="en-US" dirty="0">
              <a:latin typeface="Arial"/>
              <a:cs typeface="Arial"/>
            </a:endParaRPr>
          </a:p>
          <a:p>
            <a:pPr algn="l" eaLnBrk="1" hangingPunct="1">
              <a:buFontTx/>
              <a:buAutoNum type="alphaLcPeriod"/>
            </a:pPr>
            <a:r>
              <a:rPr lang="en-US" altLang="en-US" dirty="0">
                <a:latin typeface="Arial"/>
                <a:cs typeface="Arial"/>
              </a:rPr>
              <a:t>Islands separated and beam bumped across septum – extracted in 5 turns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7370" y="5578023"/>
            <a:ext cx="3946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Arial"/>
                <a:cs typeface="Arial"/>
              </a:rPr>
              <a:t>(see </a:t>
            </a:r>
            <a:r>
              <a:rPr lang="en-US" sz="1600" i="1" dirty="0">
                <a:latin typeface="Arial"/>
                <a:cs typeface="Arial"/>
              </a:rPr>
              <a:t>Non-Linear Beam Dynamics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i="1" dirty="0">
                <a:latin typeface="Arial"/>
                <a:cs typeface="Arial"/>
              </a:rPr>
              <a:t>lectures by Y</a:t>
            </a:r>
            <a:r>
              <a:rPr lang="en-US" sz="1600" i="1">
                <a:latin typeface="Arial"/>
                <a:cs typeface="Arial"/>
              </a:rPr>
              <a:t>. </a:t>
            </a:r>
            <a:r>
              <a:rPr lang="en-US" sz="1600" i="1" dirty="0" err="1">
                <a:latin typeface="Arial"/>
                <a:cs typeface="Arial"/>
              </a:rPr>
              <a:t>Papaphilippou</a:t>
            </a:r>
            <a:r>
              <a:rPr lang="en-US" sz="1600" dirty="0">
                <a:latin typeface="Arial"/>
                <a:cs typeface="Arial"/>
              </a:rPr>
              <a:t>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-294287" y="6351141"/>
            <a:ext cx="5919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i="1" dirty="0">
                <a:solidFill>
                  <a:schemeClr val="bg2"/>
                </a:solidFill>
              </a:rPr>
              <a:t>Courtesy M. </a:t>
            </a:r>
            <a:r>
              <a:rPr lang="en-GB" sz="1100" b="1" i="1" dirty="0" err="1">
                <a:solidFill>
                  <a:schemeClr val="bg2"/>
                </a:solidFill>
              </a:rPr>
              <a:t>Giovannozzi</a:t>
            </a:r>
            <a:r>
              <a:rPr lang="en-GB" sz="1100" b="1" i="1" dirty="0">
                <a:solidFill>
                  <a:schemeClr val="bg2"/>
                </a:solidFill>
              </a:rPr>
              <a:t>: MTE Design Report, CERN-2006-011, 2006</a:t>
            </a:r>
          </a:p>
        </p:txBody>
      </p:sp>
      <p:pic>
        <p:nvPicPr>
          <p:cNvPr id="5" name="ct5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775" y="801021"/>
            <a:ext cx="4326015" cy="517343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DC2E2B-1C0C-434F-991D-38CBAD844A53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13210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Resonant multi-turn (fast) extraction</a:t>
            </a:r>
          </a:p>
        </p:txBody>
      </p:sp>
      <p:pic>
        <p:nvPicPr>
          <p:cNvPr id="94211" name="Picture 7" descr="multi-tur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538" y="1130300"/>
            <a:ext cx="5797550" cy="5364163"/>
          </a:xfrm>
          <a:noFill/>
        </p:spPr>
      </p:pic>
      <p:sp>
        <p:nvSpPr>
          <p:cNvPr id="94212" name="Line 9"/>
          <p:cNvSpPr>
            <a:spLocks noChangeShapeType="1"/>
          </p:cNvSpPr>
          <p:nvPr/>
        </p:nvSpPr>
        <p:spPr bwMode="auto">
          <a:xfrm flipH="1">
            <a:off x="5556250" y="4057650"/>
            <a:ext cx="0" cy="21351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13" name="Text Box 10"/>
          <p:cNvSpPr txBox="1">
            <a:spLocks noChangeArrowheads="1"/>
          </p:cNvSpPr>
          <p:nvPr/>
        </p:nvSpPr>
        <p:spPr bwMode="auto">
          <a:xfrm>
            <a:off x="4929188" y="6286500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</a:rPr>
              <a:t>Septum wire</a:t>
            </a:r>
          </a:p>
        </p:txBody>
      </p:sp>
      <p:sp>
        <p:nvSpPr>
          <p:cNvPr id="94215" name="Rectangle 12"/>
          <p:cNvSpPr>
            <a:spLocks noChangeArrowheads="1"/>
          </p:cNvSpPr>
          <p:nvPr/>
        </p:nvSpPr>
        <p:spPr bwMode="auto">
          <a:xfrm>
            <a:off x="6661150" y="5250667"/>
            <a:ext cx="2049463" cy="113823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16" name="Freeform 13"/>
          <p:cNvSpPr>
            <a:spLocks/>
          </p:cNvSpPr>
          <p:nvPr/>
        </p:nvSpPr>
        <p:spPr bwMode="auto">
          <a:xfrm>
            <a:off x="6762750" y="5476092"/>
            <a:ext cx="1638300" cy="800100"/>
          </a:xfrm>
          <a:custGeom>
            <a:avLst/>
            <a:gdLst>
              <a:gd name="T0" fmla="*/ 0 w 1032"/>
              <a:gd name="T1" fmla="*/ 1270158839 h 504"/>
              <a:gd name="T2" fmla="*/ 78124038 w 1032"/>
              <a:gd name="T3" fmla="*/ 607358501 h 504"/>
              <a:gd name="T4" fmla="*/ 2041326390 w 1032"/>
              <a:gd name="T5" fmla="*/ 604837552 h 504"/>
              <a:gd name="T6" fmla="*/ 2056447321 w 1032"/>
              <a:gd name="T7" fmla="*/ 0 h 504"/>
              <a:gd name="T8" fmla="*/ 2147483647 w 1032"/>
              <a:gd name="T9" fmla="*/ 0 h 504"/>
              <a:gd name="T10" fmla="*/ 2147483647 w 1032"/>
              <a:gd name="T11" fmla="*/ 1270158839 h 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2"/>
              <a:gd name="T19" fmla="*/ 0 h 504"/>
              <a:gd name="T20" fmla="*/ 1032 w 1032"/>
              <a:gd name="T21" fmla="*/ 504 h 5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2" h="504">
                <a:moveTo>
                  <a:pt x="0" y="504"/>
                </a:moveTo>
                <a:lnTo>
                  <a:pt x="31" y="241"/>
                </a:lnTo>
                <a:lnTo>
                  <a:pt x="810" y="240"/>
                </a:lnTo>
                <a:lnTo>
                  <a:pt x="816" y="0"/>
                </a:lnTo>
                <a:lnTo>
                  <a:pt x="996" y="0"/>
                </a:lnTo>
                <a:lnTo>
                  <a:pt x="1032" y="50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17" name="Line 14"/>
          <p:cNvSpPr>
            <a:spLocks noChangeShapeType="1"/>
          </p:cNvSpPr>
          <p:nvPr/>
        </p:nvSpPr>
        <p:spPr bwMode="auto">
          <a:xfrm>
            <a:off x="7116763" y="5479267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18" name="Line 15"/>
          <p:cNvSpPr>
            <a:spLocks noChangeShapeType="1"/>
          </p:cNvSpPr>
          <p:nvPr/>
        </p:nvSpPr>
        <p:spPr bwMode="auto">
          <a:xfrm>
            <a:off x="7419975" y="5479267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19" name="Line 16"/>
          <p:cNvSpPr>
            <a:spLocks noChangeShapeType="1"/>
          </p:cNvSpPr>
          <p:nvPr/>
        </p:nvSpPr>
        <p:spPr bwMode="auto">
          <a:xfrm>
            <a:off x="7723188" y="5479267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20" name="Line 17"/>
          <p:cNvSpPr>
            <a:spLocks noChangeShapeType="1"/>
          </p:cNvSpPr>
          <p:nvPr/>
        </p:nvSpPr>
        <p:spPr bwMode="auto">
          <a:xfrm>
            <a:off x="8026400" y="5479267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21" name="Line 18"/>
          <p:cNvSpPr>
            <a:spLocks noChangeShapeType="1"/>
          </p:cNvSpPr>
          <p:nvPr/>
        </p:nvSpPr>
        <p:spPr bwMode="auto">
          <a:xfrm>
            <a:off x="8331200" y="5479267"/>
            <a:ext cx="0" cy="833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22" name="Text Box 19"/>
          <p:cNvSpPr txBox="1">
            <a:spLocks noChangeArrowheads="1"/>
          </p:cNvSpPr>
          <p:nvPr/>
        </p:nvSpPr>
        <p:spPr bwMode="auto">
          <a:xfrm>
            <a:off x="6827838" y="5966630"/>
            <a:ext cx="1462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1     2     3     4     5</a:t>
            </a:r>
          </a:p>
        </p:txBody>
      </p:sp>
      <p:sp>
        <p:nvSpPr>
          <p:cNvPr id="94223" name="Text Box 20"/>
          <p:cNvSpPr txBox="1">
            <a:spLocks noChangeArrowheads="1"/>
          </p:cNvSpPr>
          <p:nvPr/>
        </p:nvSpPr>
        <p:spPr bwMode="auto">
          <a:xfrm>
            <a:off x="6737350" y="5326867"/>
            <a:ext cx="12096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 b="1"/>
              <a:t>Bump vs. turn</a:t>
            </a:r>
          </a:p>
        </p:txBody>
      </p:sp>
      <p:sp>
        <p:nvSpPr>
          <p:cNvPr id="94224" name="Rectangle 21"/>
          <p:cNvSpPr>
            <a:spLocks noChangeArrowheads="1"/>
          </p:cNvSpPr>
          <p:nvPr/>
        </p:nvSpPr>
        <p:spPr bwMode="auto">
          <a:xfrm>
            <a:off x="381000" y="990600"/>
            <a:ext cx="5981700" cy="5591175"/>
          </a:xfrm>
          <a:prstGeom prst="rect">
            <a:avLst/>
          </a:prstGeom>
          <a:noFill/>
          <a:ln w="19050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25" name="Line 22"/>
          <p:cNvSpPr>
            <a:spLocks noChangeShapeType="1"/>
          </p:cNvSpPr>
          <p:nvPr/>
        </p:nvSpPr>
        <p:spPr bwMode="auto">
          <a:xfrm flipH="1">
            <a:off x="6153150" y="5838042"/>
            <a:ext cx="4953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26" name="Text Box 23"/>
          <p:cNvSpPr txBox="1">
            <a:spLocks noChangeArrowheads="1"/>
          </p:cNvSpPr>
          <p:nvPr/>
        </p:nvSpPr>
        <p:spPr bwMode="auto">
          <a:xfrm>
            <a:off x="4000500" y="4049713"/>
            <a:ext cx="7254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/>
              <a:t>Q</a:t>
            </a:r>
            <a:r>
              <a:rPr lang="en-US" altLang="en-US" sz="1000" b="1" baseline="-25000"/>
              <a:t>h</a:t>
            </a:r>
            <a:r>
              <a:rPr lang="en-US" altLang="en-US" sz="1000" b="1"/>
              <a:t> = 0.25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334125" y="979488"/>
            <a:ext cx="28098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Tx/>
              <a:buAutoNum type="alphaLcPeriod"/>
            </a:pPr>
            <a:r>
              <a:rPr lang="en-US" altLang="en-US" dirty="0">
                <a:latin typeface="Arial"/>
                <a:cs typeface="Arial"/>
              </a:rPr>
              <a:t>Unperturbed beam</a:t>
            </a:r>
          </a:p>
          <a:p>
            <a:pPr algn="l" eaLnBrk="1" hangingPunct="1">
              <a:buFontTx/>
              <a:buAutoNum type="alphaLcPeriod"/>
            </a:pPr>
            <a:endParaRPr lang="en-US" altLang="en-US" dirty="0">
              <a:latin typeface="Arial"/>
              <a:cs typeface="Arial"/>
            </a:endParaRPr>
          </a:p>
          <a:p>
            <a:pPr algn="l" eaLnBrk="1" hangingPunct="1">
              <a:buFontTx/>
              <a:buAutoNum type="alphaLcPeriod"/>
            </a:pPr>
            <a:r>
              <a:rPr lang="en-US" altLang="en-US" dirty="0">
                <a:latin typeface="Arial"/>
                <a:cs typeface="Arial"/>
              </a:rPr>
              <a:t>Increasing non-linear fields</a:t>
            </a:r>
          </a:p>
          <a:p>
            <a:pPr marL="0" indent="0" algn="l" eaLnBrk="1" hangingPunct="1"/>
            <a:endParaRPr lang="en-US" altLang="en-US" dirty="0">
              <a:latin typeface="Arial"/>
              <a:cs typeface="Arial"/>
            </a:endParaRPr>
          </a:p>
          <a:p>
            <a:pPr algn="l" eaLnBrk="1" hangingPunct="1">
              <a:buFontTx/>
              <a:buAutoNum type="alphaLcPeriod"/>
            </a:pPr>
            <a:r>
              <a:rPr lang="en-US" altLang="en-US" dirty="0">
                <a:latin typeface="Arial"/>
                <a:cs typeface="Arial"/>
              </a:rPr>
              <a:t>Beam captured in stable islands</a:t>
            </a:r>
          </a:p>
          <a:p>
            <a:pPr algn="l" eaLnBrk="1" hangingPunct="1">
              <a:buFontTx/>
              <a:buAutoNum type="alphaLcPeriod"/>
            </a:pPr>
            <a:endParaRPr lang="en-US" altLang="en-US" dirty="0">
              <a:latin typeface="Arial"/>
              <a:cs typeface="Arial"/>
            </a:endParaRPr>
          </a:p>
          <a:p>
            <a:pPr algn="l" eaLnBrk="1" hangingPunct="1">
              <a:buFontTx/>
              <a:buAutoNum type="alphaLcPeriod"/>
            </a:pPr>
            <a:r>
              <a:rPr lang="en-US" altLang="en-US" dirty="0">
                <a:latin typeface="Arial"/>
                <a:cs typeface="Arial"/>
              </a:rPr>
              <a:t>Islands separated and beam bumped across septum – extracted in 5 turns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4287" y="6351141"/>
            <a:ext cx="5919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i="1" dirty="0">
                <a:solidFill>
                  <a:schemeClr val="bg2"/>
                </a:solidFill>
              </a:rPr>
              <a:t>Courtesy M. </a:t>
            </a:r>
            <a:r>
              <a:rPr lang="en-GB" sz="1100" b="1" i="1" dirty="0" err="1">
                <a:solidFill>
                  <a:schemeClr val="bg2"/>
                </a:solidFill>
              </a:rPr>
              <a:t>Giovannozzi</a:t>
            </a:r>
            <a:r>
              <a:rPr lang="en-GB" sz="1100" b="1" i="1" dirty="0">
                <a:solidFill>
                  <a:schemeClr val="bg2"/>
                </a:solidFill>
              </a:rPr>
              <a:t>: MTE Design Report, CERN-2006-011, 2006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8A86D1-E7E2-EF45-86D6-812FA343EE71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29051921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931863" y="2593975"/>
            <a:ext cx="301625" cy="2352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00614" y="1306513"/>
            <a:ext cx="1903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Extracted beam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965172">
            <a:off x="3161762" y="4095254"/>
            <a:ext cx="31475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Bumped circulating beam -</a:t>
            </a:r>
          </a:p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particles moved across </a:t>
            </a:r>
          </a:p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septum by resonance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549564" y="5393499"/>
            <a:ext cx="8272555" cy="1206500"/>
          </a:xfrm>
          <a:prstGeom prst="rect">
            <a:avLst/>
          </a:prstGeom>
          <a:noFill/>
          <a:ln w="25400"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Slow bumpers move the beam near the septum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Tune adjusted close to n</a:t>
            </a:r>
            <a:r>
              <a:rPr lang="en-US" altLang="en-US" baseline="30000" dirty="0">
                <a:latin typeface="Arial"/>
                <a:cs typeface="Arial"/>
              </a:rPr>
              <a:t>th</a:t>
            </a:r>
            <a:r>
              <a:rPr lang="en-US" altLang="en-US" dirty="0">
                <a:latin typeface="Arial"/>
                <a:cs typeface="Arial"/>
              </a:rPr>
              <a:t> order </a:t>
            </a:r>
            <a:r>
              <a:rPr lang="en-US" altLang="en-US" dirty="0" err="1">
                <a:latin typeface="Arial"/>
                <a:cs typeface="Arial"/>
              </a:rPr>
              <a:t>betatron</a:t>
            </a:r>
            <a:r>
              <a:rPr lang="en-US" altLang="en-US" dirty="0">
                <a:latin typeface="Arial"/>
                <a:cs typeface="Arial"/>
              </a:rPr>
              <a:t> resonance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Arial"/>
                <a:cs typeface="Arial"/>
              </a:rPr>
              <a:t>Multipole</a:t>
            </a:r>
            <a:r>
              <a:rPr lang="en-US" altLang="en-US" dirty="0">
                <a:latin typeface="Arial"/>
                <a:cs typeface="Arial"/>
              </a:rPr>
              <a:t> magnets excited to define stable area in phase space, size depends on </a:t>
            </a:r>
            <a:r>
              <a:rPr lang="el-GR" altLang="en-US" dirty="0">
                <a:latin typeface="Arial"/>
                <a:cs typeface="Arial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Q = Q -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r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Resonant multi-turn (slow) extraction</a:t>
            </a:r>
          </a:p>
        </p:txBody>
      </p:sp>
      <p:sp>
        <p:nvSpPr>
          <p:cNvPr id="90120" name="Freeform 8"/>
          <p:cNvSpPr>
            <a:spLocks/>
          </p:cNvSpPr>
          <p:nvPr/>
        </p:nvSpPr>
        <p:spPr bwMode="auto">
          <a:xfrm>
            <a:off x="333375" y="1419225"/>
            <a:ext cx="8134350" cy="3371850"/>
          </a:xfrm>
          <a:custGeom>
            <a:avLst/>
            <a:gdLst>
              <a:gd name="T0" fmla="*/ 2147483647 w 5124"/>
              <a:gd name="T1" fmla="*/ 2147483647 h 2124"/>
              <a:gd name="T2" fmla="*/ 2147483647 w 5124"/>
              <a:gd name="T3" fmla="*/ 2147483647 h 2124"/>
              <a:gd name="T4" fmla="*/ 2147483647 w 5124"/>
              <a:gd name="T5" fmla="*/ 2147483647 h 2124"/>
              <a:gd name="T6" fmla="*/ 2147483647 w 5124"/>
              <a:gd name="T7" fmla="*/ 166330286 h 2124"/>
              <a:gd name="T8" fmla="*/ 2147483647 w 5124"/>
              <a:gd name="T9" fmla="*/ 60483747 h 2124"/>
              <a:gd name="T10" fmla="*/ 2147483647 w 5124"/>
              <a:gd name="T11" fmla="*/ 0 h 2124"/>
              <a:gd name="T12" fmla="*/ 2147483647 w 5124"/>
              <a:gd name="T13" fmla="*/ 423386254 h 2124"/>
              <a:gd name="T14" fmla="*/ 2147483647 w 5124"/>
              <a:gd name="T15" fmla="*/ 317539641 h 2124"/>
              <a:gd name="T16" fmla="*/ 2147483647 w 5124"/>
              <a:gd name="T17" fmla="*/ 2147483647 h 2124"/>
              <a:gd name="T18" fmla="*/ 2147483647 w 5124"/>
              <a:gd name="T19" fmla="*/ 2147483647 h 2124"/>
              <a:gd name="T20" fmla="*/ 2147483647 w 5124"/>
              <a:gd name="T21" fmla="*/ 2147483647 h 2124"/>
              <a:gd name="T22" fmla="*/ 1164312141 w 5124"/>
              <a:gd name="T23" fmla="*/ 2147483647 h 2124"/>
              <a:gd name="T24" fmla="*/ 665321195 w 5124"/>
              <a:gd name="T25" fmla="*/ 2147483647 h 2124"/>
              <a:gd name="T26" fmla="*/ 665321195 w 5124"/>
              <a:gd name="T27" fmla="*/ 2147483647 h 2124"/>
              <a:gd name="T28" fmla="*/ 0 w 5124"/>
              <a:gd name="T29" fmla="*/ 2147483647 h 2124"/>
              <a:gd name="T30" fmla="*/ 675401816 w 5124"/>
              <a:gd name="T31" fmla="*/ 2147483647 h 2124"/>
              <a:gd name="T32" fmla="*/ 675401816 w 5124"/>
              <a:gd name="T33" fmla="*/ 2147483647 h 2124"/>
              <a:gd name="T34" fmla="*/ 1179433072 w 5124"/>
              <a:gd name="T35" fmla="*/ 2147483647 h 2124"/>
              <a:gd name="T36" fmla="*/ 2147483647 w 5124"/>
              <a:gd name="T37" fmla="*/ 2147483647 h 2124"/>
              <a:gd name="T38" fmla="*/ 2147483647 w 5124"/>
              <a:gd name="T39" fmla="*/ 2147483647 h 2124"/>
              <a:gd name="T40" fmla="*/ 2147483647 w 5124"/>
              <a:gd name="T41" fmla="*/ 2147483647 h 2124"/>
              <a:gd name="T42" fmla="*/ 2147483647 w 5124"/>
              <a:gd name="T43" fmla="*/ 2147483647 h 21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124"/>
              <a:gd name="T67" fmla="*/ 0 h 2124"/>
              <a:gd name="T68" fmla="*/ 5124 w 5124"/>
              <a:gd name="T69" fmla="*/ 2124 h 21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124" h="2124">
                <a:moveTo>
                  <a:pt x="5120" y="1644"/>
                </a:moveTo>
                <a:lnTo>
                  <a:pt x="4116" y="1644"/>
                </a:lnTo>
                <a:lnTo>
                  <a:pt x="2304" y="1020"/>
                </a:lnTo>
                <a:lnTo>
                  <a:pt x="1308" y="66"/>
                </a:lnTo>
                <a:lnTo>
                  <a:pt x="1350" y="24"/>
                </a:lnTo>
                <a:lnTo>
                  <a:pt x="1176" y="0"/>
                </a:lnTo>
                <a:lnTo>
                  <a:pt x="1194" y="168"/>
                </a:lnTo>
                <a:lnTo>
                  <a:pt x="1248" y="126"/>
                </a:lnTo>
                <a:lnTo>
                  <a:pt x="2280" y="1104"/>
                </a:lnTo>
                <a:lnTo>
                  <a:pt x="2628" y="1242"/>
                </a:lnTo>
                <a:lnTo>
                  <a:pt x="1788" y="954"/>
                </a:lnTo>
                <a:lnTo>
                  <a:pt x="462" y="1662"/>
                </a:lnTo>
                <a:lnTo>
                  <a:pt x="264" y="1662"/>
                </a:lnTo>
                <a:lnTo>
                  <a:pt x="264" y="1584"/>
                </a:lnTo>
                <a:lnTo>
                  <a:pt x="0" y="1848"/>
                </a:lnTo>
                <a:lnTo>
                  <a:pt x="268" y="2124"/>
                </a:lnTo>
                <a:lnTo>
                  <a:pt x="268" y="2052"/>
                </a:lnTo>
                <a:lnTo>
                  <a:pt x="468" y="2052"/>
                </a:lnTo>
                <a:lnTo>
                  <a:pt x="1782" y="1386"/>
                </a:lnTo>
                <a:lnTo>
                  <a:pt x="4116" y="2058"/>
                </a:lnTo>
                <a:lnTo>
                  <a:pt x="5124" y="2058"/>
                </a:lnTo>
                <a:lnTo>
                  <a:pt x="5120" y="1644"/>
                </a:lnTo>
                <a:close/>
              </a:path>
            </a:pathLst>
          </a:custGeom>
          <a:solidFill>
            <a:srgbClr val="FF0000">
              <a:alpha val="14902"/>
            </a:srgbClr>
          </a:solidFill>
          <a:ln w="15875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0122" name="Rectangle 12"/>
          <p:cNvSpPr>
            <a:spLocks noChangeArrowheads="1"/>
          </p:cNvSpPr>
          <p:nvPr/>
        </p:nvSpPr>
        <p:spPr bwMode="auto">
          <a:xfrm>
            <a:off x="2978150" y="2593975"/>
            <a:ext cx="301625" cy="2352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123" name="Rectangle 13"/>
          <p:cNvSpPr>
            <a:spLocks noChangeArrowheads="1"/>
          </p:cNvSpPr>
          <p:nvPr/>
        </p:nvSpPr>
        <p:spPr bwMode="auto">
          <a:xfrm>
            <a:off x="6697663" y="2593975"/>
            <a:ext cx="301625" cy="2352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124" name="Text Box 14"/>
          <p:cNvSpPr txBox="1">
            <a:spLocks noChangeArrowheads="1"/>
          </p:cNvSpPr>
          <p:nvPr/>
        </p:nvSpPr>
        <p:spPr bwMode="auto">
          <a:xfrm>
            <a:off x="1959752" y="4994628"/>
            <a:ext cx="2570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/>
                <a:cs typeface="Arial"/>
              </a:rPr>
              <a:t>Closed orbit bumpers</a:t>
            </a:r>
          </a:p>
        </p:txBody>
      </p:sp>
      <p:sp>
        <p:nvSpPr>
          <p:cNvPr id="90125" name="Line 15"/>
          <p:cNvSpPr>
            <a:spLocks noChangeShapeType="1"/>
          </p:cNvSpPr>
          <p:nvPr/>
        </p:nvSpPr>
        <p:spPr bwMode="auto">
          <a:xfrm>
            <a:off x="246063" y="4340225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0126" name="Rectangle 16"/>
          <p:cNvSpPr>
            <a:spLocks noChangeArrowheads="1"/>
          </p:cNvSpPr>
          <p:nvPr/>
        </p:nvSpPr>
        <p:spPr bwMode="auto">
          <a:xfrm>
            <a:off x="-588860" y="772675"/>
            <a:ext cx="100940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lnSpc>
                <a:spcPct val="80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en-US" dirty="0">
                <a:latin typeface="Arial"/>
                <a:cs typeface="Arial"/>
              </a:rPr>
              <a:t>Non-linear fields excite resonances that drive the beam slowly across the septum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737155" y="1531625"/>
            <a:ext cx="1185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latin typeface="Arial"/>
                <a:cs typeface="Arial"/>
              </a:rPr>
              <a:t>Magnetic</a:t>
            </a:r>
          </a:p>
          <a:p>
            <a:pPr algn="l" eaLnBrk="1" hangingPunct="1"/>
            <a:r>
              <a:rPr lang="en-US" altLang="en-US" b="1" dirty="0">
                <a:latin typeface="Arial"/>
                <a:cs typeface="Arial"/>
              </a:rPr>
              <a:t>septum</a:t>
            </a:r>
          </a:p>
        </p:txBody>
      </p:sp>
      <p:grpSp>
        <p:nvGrpSpPr>
          <p:cNvPr id="18" name="Group 25"/>
          <p:cNvGrpSpPr>
            <a:grpSpLocks/>
          </p:cNvGrpSpPr>
          <p:nvPr/>
        </p:nvGrpSpPr>
        <p:grpSpPr bwMode="auto">
          <a:xfrm rot="20687167">
            <a:off x="3265429" y="2310491"/>
            <a:ext cx="1136650" cy="784222"/>
            <a:chOff x="1799" y="1260"/>
            <a:chExt cx="716" cy="494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 rot="2016056">
              <a:off x="1799" y="1725"/>
              <a:ext cx="466" cy="2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 rot="2144111">
              <a:off x="2046" y="1260"/>
              <a:ext cx="469" cy="23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" name="Rectangle 10"/>
          <p:cNvSpPr>
            <a:spLocks noChangeArrowheads="1"/>
          </p:cNvSpPr>
          <p:nvPr/>
        </p:nvSpPr>
        <p:spPr bwMode="auto">
          <a:xfrm rot="1204784">
            <a:off x="4270658" y="2930979"/>
            <a:ext cx="658727" cy="129667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192525" y="3277210"/>
            <a:ext cx="609495" cy="20857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4799685" y="2366470"/>
            <a:ext cx="21250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latin typeface="Arial"/>
                <a:cs typeface="Arial"/>
              </a:rPr>
              <a:t>Electrostatic septum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ECAE4-BC8D-914C-A5A7-D64E40FBF2EC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Resonant multi-turn (slow) extraction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3075" y="848570"/>
            <a:ext cx="8349045" cy="5540875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3</a:t>
            </a:r>
            <a:r>
              <a:rPr lang="en-US" altLang="en-US" baseline="30000" dirty="0">
                <a:latin typeface="Arial"/>
                <a:cs typeface="Arial"/>
              </a:rPr>
              <a:t>rd</a:t>
            </a:r>
            <a:r>
              <a:rPr lang="en-US" altLang="en-US" dirty="0">
                <a:latin typeface="Arial"/>
                <a:cs typeface="Arial"/>
              </a:rPr>
              <a:t> order resonances – see </a:t>
            </a:r>
            <a:r>
              <a:rPr lang="en-US" i="1" dirty="0">
                <a:latin typeface="Arial"/>
                <a:cs typeface="Arial"/>
              </a:rPr>
              <a:t>lectures by Y. </a:t>
            </a:r>
            <a:r>
              <a:rPr lang="en-US" i="1" dirty="0" err="1">
                <a:latin typeface="Arial"/>
                <a:cs typeface="Arial"/>
              </a:rPr>
              <a:t>Papaphilippou</a:t>
            </a: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fields distort the circular </a:t>
            </a:r>
            <a:r>
              <a:rPr lang="en-US" altLang="en-US" dirty="0" err="1">
                <a:latin typeface="Arial"/>
                <a:cs typeface="Arial"/>
              </a:rPr>
              <a:t>normalised</a:t>
            </a:r>
            <a:r>
              <a:rPr lang="en-US" altLang="en-US" dirty="0">
                <a:latin typeface="Arial"/>
                <a:cs typeface="Arial"/>
              </a:rPr>
              <a:t> phase space particle trajectories.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Stable area defined, delimited by unstable Fixed Points.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magnets arranged to produce suitable phase space orientation of the stable triangle at thin electrostatic septum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Stable area can be reduced by…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Increasing the </a:t>
            </a: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strength, or…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Fixing the </a:t>
            </a: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strength and scanning the machine tune </a:t>
            </a:r>
            <a:r>
              <a:rPr lang="en-US" altLang="en-US" dirty="0" err="1">
                <a:latin typeface="Arial"/>
                <a:cs typeface="Arial"/>
              </a:rPr>
              <a:t>Q</a:t>
            </a:r>
            <a:r>
              <a:rPr lang="en-US" altLang="en-US" baseline="-25000" dirty="0" err="1">
                <a:latin typeface="Arial"/>
                <a:cs typeface="Arial"/>
              </a:rPr>
              <a:t>h</a:t>
            </a:r>
            <a:r>
              <a:rPr lang="en-US" altLang="en-US" dirty="0">
                <a:latin typeface="Arial"/>
                <a:cs typeface="Arial"/>
              </a:rPr>
              <a:t> (and therefore the resonance) through the tune spread of the beam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Large tune spread created with RF gymnastics (large momentum spread) and large chromaticity</a:t>
            </a:r>
          </a:p>
          <a:p>
            <a:pPr eaLnBrk="1" hangingPunct="1">
              <a:lnSpc>
                <a:spcPct val="80000"/>
              </a:lnSpc>
            </a:pPr>
            <a:endParaRPr lang="en-US" altLang="en-US" dirty="0">
              <a:latin typeface="Arial"/>
              <a:cs typeface="Arial"/>
            </a:endParaRPr>
          </a:p>
        </p:txBody>
      </p:sp>
      <p:graphicFrame>
        <p:nvGraphicFramePr>
          <p:cNvPr id="40962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173818716"/>
              </p:ext>
            </p:extLst>
          </p:nvPr>
        </p:nvGraphicFramePr>
        <p:xfrm>
          <a:off x="2067465" y="3049525"/>
          <a:ext cx="1906588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2" name="Equation" r:id="rId3" imgW="990360" imgH="431640" progId="Equation.3">
                  <p:embed/>
                </p:oleObj>
              </mc:Choice>
              <mc:Fallback>
                <p:oleObj name="Equation" r:id="rId3" imgW="9903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7465" y="3049525"/>
                        <a:ext cx="1906588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65" name="Group 40"/>
          <p:cNvGrpSpPr>
            <a:grpSpLocks/>
          </p:cNvGrpSpPr>
          <p:nvPr/>
        </p:nvGrpSpPr>
        <p:grpSpPr bwMode="auto">
          <a:xfrm>
            <a:off x="4496105" y="1983585"/>
            <a:ext cx="3030537" cy="2432050"/>
            <a:chOff x="2645" y="1296"/>
            <a:chExt cx="1909" cy="1532"/>
          </a:xfrm>
        </p:grpSpPr>
        <p:pic>
          <p:nvPicPr>
            <p:cNvPr id="40966" name="Picture 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5" y="1296"/>
              <a:ext cx="1909" cy="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7" name="Line 35"/>
            <p:cNvSpPr>
              <a:spLocks noChangeShapeType="1"/>
            </p:cNvSpPr>
            <p:nvPr/>
          </p:nvSpPr>
          <p:spPr bwMode="auto">
            <a:xfrm flipV="1">
              <a:off x="3860" y="1584"/>
              <a:ext cx="221" cy="37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68" name="Text Box 36"/>
            <p:cNvSpPr txBox="1">
              <a:spLocks noChangeArrowheads="1"/>
            </p:cNvSpPr>
            <p:nvPr/>
          </p:nvSpPr>
          <p:spPr bwMode="auto">
            <a:xfrm>
              <a:off x="4019" y="1584"/>
              <a:ext cx="2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en-US" i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fp</a:t>
              </a:r>
              <a:endParaRPr lang="en-GB" alt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969" name="Oval 37"/>
            <p:cNvSpPr>
              <a:spLocks noChangeArrowheads="1"/>
            </p:cNvSpPr>
            <p:nvPr/>
          </p:nvSpPr>
          <p:spPr bwMode="auto">
            <a:xfrm>
              <a:off x="4067" y="1569"/>
              <a:ext cx="32" cy="3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70" name="Oval 38"/>
            <p:cNvSpPr>
              <a:spLocks noChangeArrowheads="1"/>
            </p:cNvSpPr>
            <p:nvPr/>
          </p:nvSpPr>
          <p:spPr bwMode="auto">
            <a:xfrm>
              <a:off x="3383" y="1942"/>
              <a:ext cx="32" cy="3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71" name="Oval 39"/>
            <p:cNvSpPr>
              <a:spLocks noChangeArrowheads="1"/>
            </p:cNvSpPr>
            <p:nvPr/>
          </p:nvSpPr>
          <p:spPr bwMode="auto">
            <a:xfrm>
              <a:off x="4045" y="2247"/>
              <a:ext cx="32" cy="3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2D02BFD-28DD-9843-892C-784C3F4B10E7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777250" y="5818469"/>
            <a:ext cx="7437710" cy="646331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/>
                <a:cs typeface="Arial"/>
              </a:rPr>
              <a:t>Particles distributed on </a:t>
            </a:r>
            <a:r>
              <a:rPr lang="en-US" altLang="en-US" dirty="0" err="1">
                <a:latin typeface="Arial"/>
                <a:cs typeface="Arial"/>
              </a:rPr>
              <a:t>emittance</a:t>
            </a:r>
            <a:r>
              <a:rPr lang="en-US" altLang="en-US" dirty="0">
                <a:latin typeface="Arial"/>
                <a:cs typeface="Arial"/>
              </a:rPr>
              <a:t> contours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l-GR" altLang="en-US" dirty="0">
                <a:latin typeface="Arial"/>
                <a:cs typeface="Arial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Q large – no phase space distortion</a:t>
            </a:r>
          </a:p>
        </p:txBody>
      </p:sp>
      <p:sp>
        <p:nvSpPr>
          <p:cNvPr id="41990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1986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29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2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1987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30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3" name="Picture 21" descr="a01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41994" name="Line 23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5" name="Text Box 24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729B71-8864-9C40-983B-93E1AB39295F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777250" y="5821612"/>
            <a:ext cx="8727542" cy="646331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magnets produce a triangular stable area in phase space</a:t>
            </a:r>
          </a:p>
          <a:p>
            <a:r>
              <a:rPr lang="el-GR" altLang="en-US" dirty="0">
                <a:latin typeface="Arial"/>
                <a:cs typeface="Arial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Q decreasing – phase space distortion for largest amplitudes</a:t>
            </a:r>
          </a:p>
        </p:txBody>
      </p:sp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3010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51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6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3011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52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7" name="Picture 20" descr="a008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95825" cy="4525963"/>
          </a:xfrm>
          <a:noFill/>
        </p:spPr>
      </p:pic>
      <p:sp>
        <p:nvSpPr>
          <p:cNvPr id="43018" name="Line 22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9" name="Text Box 23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B2B7B-384C-6945-9A84-3FE48C36C74C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4034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72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4035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73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0" name="Picture 14" descr="a00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97413" cy="4525963"/>
          </a:xfrm>
          <a:noFill/>
        </p:spPr>
      </p:pic>
      <p:sp>
        <p:nvSpPr>
          <p:cNvPr id="44041" name="Line 16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42" name="Text Box 17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21612"/>
            <a:ext cx="8727542" cy="646331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magnets produce a triangular stable area in phase space</a:t>
            </a:r>
          </a:p>
          <a:p>
            <a:r>
              <a:rPr lang="el-GR" altLang="en-US" dirty="0">
                <a:latin typeface="Arial"/>
                <a:cs typeface="Arial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Q decreasing – phase space distortion for largest amplitudes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220DB2-1C55-EE4F-AF8C-C9E4B4944FAF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Single-turn injection</a:t>
            </a: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5483225" y="1531938"/>
            <a:ext cx="76200" cy="4572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082" name="Group 4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3089" name="Oval 5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90" name="Line 6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1" name="Line 7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83" name="Rectangle 20"/>
          <p:cNvSpPr>
            <a:spLocks noChangeArrowheads="1"/>
          </p:cNvSpPr>
          <p:nvPr/>
        </p:nvSpPr>
        <p:spPr bwMode="auto">
          <a:xfrm>
            <a:off x="6772275" y="1531938"/>
            <a:ext cx="530225" cy="4572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Text Box 37"/>
          <p:cNvSpPr txBox="1">
            <a:spLocks noChangeArrowheads="1"/>
          </p:cNvSpPr>
          <p:nvPr/>
        </p:nvSpPr>
        <p:spPr bwMode="auto">
          <a:xfrm>
            <a:off x="1571557" y="773113"/>
            <a:ext cx="5740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Normalised</a:t>
            </a:r>
            <a:r>
              <a:rPr lang="en-US" altLang="en-US" dirty="0">
                <a:latin typeface="Arial"/>
                <a:cs typeface="Arial"/>
              </a:rPr>
              <a:t> phase space at </a:t>
            </a:r>
            <a:r>
              <a:rPr lang="en-US" altLang="en-US" dirty="0" err="1">
                <a:latin typeface="Arial"/>
                <a:cs typeface="Arial"/>
              </a:rPr>
              <a:t>centre</a:t>
            </a:r>
            <a:r>
              <a:rPr lang="en-US" altLang="en-US" dirty="0">
                <a:latin typeface="Arial"/>
                <a:cs typeface="Arial"/>
              </a:rPr>
              <a:t> of </a:t>
            </a:r>
            <a:r>
              <a:rPr lang="en-US" altLang="en-US" dirty="0" err="1">
                <a:latin typeface="Arial"/>
                <a:cs typeface="Arial"/>
              </a:rPr>
              <a:t>idealised</a:t>
            </a:r>
            <a:r>
              <a:rPr lang="en-US" altLang="en-US" dirty="0">
                <a:latin typeface="Arial"/>
                <a:cs typeface="Arial"/>
              </a:rPr>
              <a:t> septum</a:t>
            </a:r>
          </a:p>
        </p:txBody>
      </p:sp>
      <p:graphicFrame>
        <p:nvGraphicFramePr>
          <p:cNvPr id="3074" name="Object 4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43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Line 4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8" name="Line 4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075" name="Object 4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44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Oval 29"/>
          <p:cNvSpPr>
            <a:spLocks noChangeArrowheads="1"/>
          </p:cNvSpPr>
          <p:nvPr/>
        </p:nvSpPr>
        <p:spPr bwMode="auto">
          <a:xfrm>
            <a:off x="5634038" y="1531625"/>
            <a:ext cx="603250" cy="606425"/>
          </a:xfrm>
          <a:prstGeom prst="ellipse">
            <a:avLst/>
          </a:prstGeom>
          <a:solidFill>
            <a:srgbClr val="E3F2F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529780249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5058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96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5059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97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4" name="Picture 14" descr="a003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45065" name="Line 16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21612"/>
            <a:ext cx="8727542" cy="646331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magnets produce a triangular stable area in phase space</a:t>
            </a:r>
          </a:p>
          <a:p>
            <a:r>
              <a:rPr lang="el-GR" altLang="en-US" dirty="0">
                <a:latin typeface="Arial"/>
                <a:cs typeface="Arial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Q decreasing – phase space distortion for largest amplitudes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E124B0-5386-3D4A-93A3-824DC5FA98E6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6082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20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6083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21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8" name="Picture 14" descr="a002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46089" name="Line 16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0" name="Text Box 17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21612"/>
            <a:ext cx="8727542" cy="646331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magnets produce a triangular stable area in phase space</a:t>
            </a:r>
          </a:p>
          <a:p>
            <a:r>
              <a:rPr lang="el-GR" altLang="en-US" dirty="0">
                <a:latin typeface="Arial"/>
                <a:cs typeface="Arial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Q decreasing – phase space distortion for largest amplitudes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AD378-B3B6-1F4F-8C59-75578C68B040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777250" y="5817773"/>
            <a:ext cx="8727542" cy="646331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+mj-lt"/>
              </a:defRPr>
            </a:lvl1pPr>
            <a:lvl2pPr marL="742950" indent="-285750" eaLnBrk="0" hangingPunct="0">
              <a:defRPr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defRPr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defRPr>
                <a:solidFill>
                  <a:schemeClr val="dk1"/>
                </a:solidFill>
                <a:latin typeface="+mn-lt"/>
              </a:defRPr>
            </a:lvl4pPr>
            <a:lvl5pPr marL="2057400" indent="-228600" eaLnBrk="0" hangingPunct="0">
              <a:defRPr>
                <a:solidFill>
                  <a:schemeClr val="dk1"/>
                </a:solidFill>
                <a:latin typeface="+mn-l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Arial"/>
                <a:cs typeface="Arial"/>
              </a:rPr>
              <a:t>Largest amplitude particle trajectories are significantly distorted</a:t>
            </a:r>
          </a:p>
          <a:p>
            <a:r>
              <a:rPr lang="en-US" altLang="en-US" dirty="0">
                <a:latin typeface="Arial"/>
                <a:cs typeface="Arial"/>
              </a:rPr>
              <a:t>Locations of fixed points discernable at extremities of phase space triangle</a:t>
            </a:r>
          </a:p>
        </p:txBody>
      </p:sp>
      <p:sp>
        <p:nvSpPr>
          <p:cNvPr id="47110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7106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49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1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2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7107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0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13" name="Picture 17" descr="a00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47114" name="Line 19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15" name="Text Box 20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507F6-F299-7F41-9C0A-CF3BD1C1F4DF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48134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8130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73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5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6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8131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74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7" name="Picture 17" descr="a0017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48138" name="Line 19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9" name="Text Box 20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17773"/>
            <a:ext cx="8727542" cy="646331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+mj-lt"/>
              </a:defRPr>
            </a:lvl1pPr>
            <a:lvl2pPr marL="742950" indent="-285750" eaLnBrk="0" hangingPunct="0">
              <a:defRPr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defRPr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defRPr>
                <a:solidFill>
                  <a:schemeClr val="dk1"/>
                </a:solidFill>
                <a:latin typeface="+mn-lt"/>
              </a:defRPr>
            </a:lvl4pPr>
            <a:lvl5pPr marL="2057400" indent="-228600" eaLnBrk="0" hangingPunct="0">
              <a:defRPr>
                <a:solidFill>
                  <a:schemeClr val="dk1"/>
                </a:solidFill>
                <a:latin typeface="+mn-l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Arial"/>
                <a:cs typeface="Arial"/>
              </a:rPr>
              <a:t>ΔQ small enough that largest amplitude particle trajectories are unstable</a:t>
            </a:r>
          </a:p>
          <a:p>
            <a:r>
              <a:rPr lang="en-US" altLang="en-US" dirty="0">
                <a:latin typeface="Arial"/>
                <a:cs typeface="Arial"/>
              </a:rPr>
              <a:t>Unstable particles follow </a:t>
            </a:r>
            <a:r>
              <a:rPr lang="en-US" altLang="en-US" dirty="0" err="1">
                <a:latin typeface="Arial"/>
                <a:cs typeface="Arial"/>
              </a:rPr>
              <a:t>separatrix</a:t>
            </a:r>
            <a:r>
              <a:rPr lang="en-US" altLang="en-US" dirty="0">
                <a:latin typeface="Arial"/>
                <a:cs typeface="Arial"/>
              </a:rPr>
              <a:t> branches as they increase in amplitude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1027DA-61B1-CF4C-BBF2-D97B8FBEC95F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49158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9154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95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9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0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9155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96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61" name="Picture 12" descr="a001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97413" cy="4525963"/>
          </a:xfrm>
          <a:noFill/>
        </p:spPr>
      </p:pic>
      <p:sp>
        <p:nvSpPr>
          <p:cNvPr id="49162" name="Line 14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163" name="Text Box 15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17773"/>
            <a:ext cx="8727542" cy="369332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+mj-lt"/>
              </a:defRPr>
            </a:lvl1pPr>
            <a:lvl2pPr marL="742950" indent="-285750" eaLnBrk="0" hangingPunct="0">
              <a:defRPr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defRPr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defRPr>
                <a:solidFill>
                  <a:schemeClr val="dk1"/>
                </a:solidFill>
                <a:latin typeface="+mn-lt"/>
              </a:defRPr>
            </a:lvl4pPr>
            <a:lvl5pPr marL="2057400" indent="-228600" eaLnBrk="0" hangingPunct="0">
              <a:defRPr>
                <a:solidFill>
                  <a:schemeClr val="dk1"/>
                </a:solidFill>
                <a:latin typeface="+mn-l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Arial"/>
                <a:cs typeface="Arial"/>
              </a:rPr>
              <a:t>Stable area shrinks as ΔQ becomes smaller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38FC4-F78D-7647-BD10-E8B456172E67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0178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19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3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4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0179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20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5" name="Picture 12" descr="a001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50186" name="Line 14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7" name="Text Box 15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17773"/>
            <a:ext cx="8727542" cy="369332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+mj-lt"/>
              </a:defRPr>
            </a:lvl1pPr>
            <a:lvl2pPr marL="742950" indent="-285750" eaLnBrk="0" hangingPunct="0">
              <a:defRPr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defRPr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defRPr>
                <a:solidFill>
                  <a:schemeClr val="dk1"/>
                </a:solidFill>
                <a:latin typeface="+mn-lt"/>
              </a:defRPr>
            </a:lvl4pPr>
            <a:lvl5pPr marL="2057400" indent="-228600" eaLnBrk="0" hangingPunct="0">
              <a:defRPr>
                <a:solidFill>
                  <a:schemeClr val="dk1"/>
                </a:solidFill>
                <a:latin typeface="+mn-l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altLang="en-US" dirty="0" err="1">
                <a:latin typeface="Arial"/>
                <a:cs typeface="Arial"/>
              </a:rPr>
              <a:t>Separatrix</a:t>
            </a:r>
            <a:r>
              <a:rPr lang="en-US" altLang="en-US" dirty="0">
                <a:latin typeface="Arial"/>
                <a:cs typeface="Arial"/>
              </a:rPr>
              <a:t> position in phase space shifts as the stable area shrinks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AFBC9-D313-5F4D-ADA1-186927A8BC3B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51205" name="Text Box 3"/>
          <p:cNvSpPr txBox="1">
            <a:spLocks noChangeArrowheads="1"/>
          </p:cNvSpPr>
          <p:nvPr/>
        </p:nvSpPr>
        <p:spPr bwMode="auto">
          <a:xfrm>
            <a:off x="777250" y="5821612"/>
            <a:ext cx="7437709" cy="657225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+mj-lt"/>
              </a:defRPr>
            </a:lvl1pPr>
            <a:lvl2pPr marL="742950" indent="-285750" eaLnBrk="0" hangingPunct="0">
              <a:defRPr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defRPr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defRPr>
                <a:solidFill>
                  <a:schemeClr val="dk1"/>
                </a:solidFill>
                <a:latin typeface="+mn-lt"/>
              </a:defRPr>
            </a:lvl4pPr>
            <a:lvl5pPr marL="2057400" indent="-228600" eaLnBrk="0" hangingPunct="0">
              <a:defRPr>
                <a:solidFill>
                  <a:schemeClr val="dk1"/>
                </a:solidFill>
                <a:latin typeface="+mn-l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Arial"/>
                <a:cs typeface="Arial"/>
              </a:rPr>
              <a:t>As the stable area shrinks, the circulating beam intensity drops since particles are being continuously extracted </a:t>
            </a:r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202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3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7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08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1203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4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9" name="Picture 12" descr="a0007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51210" name="Line 14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11" name="Text Box 15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E53B48-FA63-1349-B868-916C226C2154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2226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2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2227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3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2" name="Picture 12" descr="a00050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52233" name="Line 14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4" name="Text Box 15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21612"/>
            <a:ext cx="7437709" cy="657225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+mj-lt"/>
              </a:defRPr>
            </a:lvl1pPr>
            <a:lvl2pPr marL="742950" indent="-285750" eaLnBrk="0" hangingPunct="0">
              <a:defRPr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defRPr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defRPr>
                <a:solidFill>
                  <a:schemeClr val="dk1"/>
                </a:solidFill>
                <a:latin typeface="+mn-lt"/>
              </a:defRPr>
            </a:lvl4pPr>
            <a:lvl5pPr marL="2057400" indent="-228600" eaLnBrk="0" hangingPunct="0">
              <a:defRPr>
                <a:solidFill>
                  <a:schemeClr val="dk1"/>
                </a:solidFill>
                <a:latin typeface="+mn-l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Arial"/>
                <a:cs typeface="Arial"/>
              </a:rPr>
              <a:t>As the stable area shrinks, the circulating beam intensity drops since particles are being continuously extracted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A37FD-362B-5341-A3E2-0D726DE93AFB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3250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6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3251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7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56" name="Picture 11" descr="a0003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53257" name="Line 13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8" name="Text Box 14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21612"/>
            <a:ext cx="7437709" cy="657225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+mj-lt"/>
              </a:defRPr>
            </a:lvl1pPr>
            <a:lvl2pPr marL="742950" indent="-285750" eaLnBrk="0" hangingPunct="0">
              <a:defRPr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defRPr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defRPr>
                <a:solidFill>
                  <a:schemeClr val="dk1"/>
                </a:solidFill>
                <a:latin typeface="+mn-lt"/>
              </a:defRPr>
            </a:lvl4pPr>
            <a:lvl5pPr marL="2057400" indent="-228600" eaLnBrk="0" hangingPunct="0">
              <a:defRPr>
                <a:solidFill>
                  <a:schemeClr val="dk1"/>
                </a:solidFill>
                <a:latin typeface="+mn-l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Arial"/>
                <a:cs typeface="Arial"/>
              </a:rPr>
              <a:t>As the stable area shrinks, the circulating beam intensity drops since particles are being continuously extracted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D09854-DA27-0646-A705-CD1FE566C953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4274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10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4275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11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80" name="Picture 11" descr="a000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54281" name="Line 15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4282" name="Text Box 16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21612"/>
            <a:ext cx="7437709" cy="657225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+mj-lt"/>
              </a:defRPr>
            </a:lvl1pPr>
            <a:lvl2pPr marL="742950" indent="-285750" eaLnBrk="0" hangingPunct="0">
              <a:defRPr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defRPr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defRPr>
                <a:solidFill>
                  <a:schemeClr val="dk1"/>
                </a:solidFill>
                <a:latin typeface="+mn-lt"/>
              </a:defRPr>
            </a:lvl4pPr>
            <a:lvl5pPr marL="2057400" indent="-228600" eaLnBrk="0" hangingPunct="0">
              <a:defRPr>
                <a:solidFill>
                  <a:schemeClr val="dk1"/>
                </a:solidFill>
                <a:latin typeface="+mn-l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Arial"/>
                <a:cs typeface="Arial"/>
              </a:rPr>
              <a:t>As the stable area shrinks, the circulating beam intensity drops since particles are being continuously extracted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FBE265-ACD0-4148-A027-3472307BF479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Single-turn injection</a:t>
            </a: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5483225" y="1531938"/>
            <a:ext cx="76200" cy="4572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Oval 17"/>
          <p:cNvSpPr>
            <a:spLocks noChangeArrowheads="1"/>
          </p:cNvSpPr>
          <p:nvPr/>
        </p:nvSpPr>
        <p:spPr bwMode="auto">
          <a:xfrm>
            <a:off x="5634038" y="35052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082" name="Group 4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3089" name="Oval 5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90" name="Line 6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1" name="Line 7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83" name="Rectangle 20"/>
          <p:cNvSpPr>
            <a:spLocks noChangeArrowheads="1"/>
          </p:cNvSpPr>
          <p:nvPr/>
        </p:nvSpPr>
        <p:spPr bwMode="auto">
          <a:xfrm>
            <a:off x="6772275" y="1531938"/>
            <a:ext cx="530225" cy="4572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Text Box 27"/>
          <p:cNvSpPr txBox="1">
            <a:spLocks noChangeArrowheads="1"/>
          </p:cNvSpPr>
          <p:nvPr/>
        </p:nvSpPr>
        <p:spPr bwMode="auto">
          <a:xfrm>
            <a:off x="5964182" y="2138785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ym typeface="Symbol" pitchFamily="18" charset="2"/>
              </a:rPr>
              <a:t></a:t>
            </a:r>
            <a:r>
              <a:rPr lang="en-US" altLang="en-US" sz="1200" dirty="0">
                <a:sym typeface="Symbol" pitchFamily="18" charset="2"/>
              </a:rPr>
              <a:t>septum</a:t>
            </a:r>
          </a:p>
        </p:txBody>
      </p:sp>
      <p:sp>
        <p:nvSpPr>
          <p:cNvPr id="3086" name="Text Box 37"/>
          <p:cNvSpPr txBox="1">
            <a:spLocks noChangeArrowheads="1"/>
          </p:cNvSpPr>
          <p:nvPr/>
        </p:nvSpPr>
        <p:spPr bwMode="auto">
          <a:xfrm>
            <a:off x="1571557" y="773113"/>
            <a:ext cx="5740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>
                <a:latin typeface="Arial"/>
                <a:cs typeface="Arial"/>
              </a:rPr>
              <a:t>Normalised</a:t>
            </a:r>
            <a:r>
              <a:rPr lang="en-US" altLang="en-US" dirty="0">
                <a:latin typeface="Arial"/>
                <a:cs typeface="Arial"/>
              </a:rPr>
              <a:t> phase space at </a:t>
            </a:r>
            <a:r>
              <a:rPr lang="en-US" altLang="en-US" dirty="0" err="1">
                <a:latin typeface="Arial"/>
                <a:cs typeface="Arial"/>
              </a:rPr>
              <a:t>centre</a:t>
            </a:r>
            <a:r>
              <a:rPr lang="en-US" altLang="en-US" dirty="0">
                <a:latin typeface="Arial"/>
                <a:cs typeface="Arial"/>
              </a:rPr>
              <a:t> of </a:t>
            </a:r>
            <a:r>
              <a:rPr lang="en-US" altLang="en-US" dirty="0" err="1">
                <a:latin typeface="Arial"/>
                <a:cs typeface="Arial"/>
              </a:rPr>
              <a:t>idealised</a:t>
            </a:r>
            <a:r>
              <a:rPr lang="en-US" altLang="en-US" dirty="0">
                <a:latin typeface="Arial"/>
                <a:cs typeface="Arial"/>
              </a:rPr>
              <a:t> septum</a:t>
            </a:r>
          </a:p>
        </p:txBody>
      </p:sp>
      <p:graphicFrame>
        <p:nvGraphicFramePr>
          <p:cNvPr id="3074" name="Object 4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419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Line 4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8" name="Line 4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075" name="Object 4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420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Oval 29"/>
          <p:cNvSpPr>
            <a:spLocks noChangeArrowheads="1"/>
          </p:cNvSpPr>
          <p:nvPr/>
        </p:nvSpPr>
        <p:spPr bwMode="auto">
          <a:xfrm>
            <a:off x="5634038" y="1531625"/>
            <a:ext cx="603250" cy="606425"/>
          </a:xfrm>
          <a:prstGeom prst="ellipse">
            <a:avLst/>
          </a:prstGeom>
          <a:solidFill>
            <a:srgbClr val="E3F2F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>
            <a:off x="5938110" y="1759310"/>
            <a:ext cx="728" cy="20491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52978024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55302" name="Rectangle 4"/>
          <p:cNvSpPr>
            <a:spLocks noChangeArrowheads="1"/>
          </p:cNvSpPr>
          <p:nvPr/>
        </p:nvSpPr>
        <p:spPr bwMode="auto">
          <a:xfrm>
            <a:off x="838200" y="1000125"/>
            <a:ext cx="7453313" cy="47053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5298" name="Object 5"/>
          <p:cNvGraphicFramePr>
            <a:graphicFrameLocks noChangeAspect="1"/>
          </p:cNvGraphicFramePr>
          <p:nvPr/>
        </p:nvGraphicFramePr>
        <p:xfrm>
          <a:off x="1839913" y="5326063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39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326063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3" name="Line 6"/>
          <p:cNvSpPr>
            <a:spLocks noChangeShapeType="1"/>
          </p:cNvSpPr>
          <p:nvPr/>
        </p:nvSpPr>
        <p:spPr bwMode="auto">
          <a:xfrm>
            <a:off x="1231900" y="5249863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4" name="Line 7"/>
          <p:cNvSpPr>
            <a:spLocks noChangeShapeType="1"/>
          </p:cNvSpPr>
          <p:nvPr/>
        </p:nvSpPr>
        <p:spPr bwMode="auto">
          <a:xfrm flipV="1">
            <a:off x="1231900" y="4567238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5299" name="Object 8"/>
          <p:cNvGraphicFramePr>
            <a:graphicFrameLocks noChangeAspect="1"/>
          </p:cNvGraphicFramePr>
          <p:nvPr/>
        </p:nvGraphicFramePr>
        <p:xfrm>
          <a:off x="928688" y="449103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40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491038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5" name="Picture 11" descr="a0001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325" y="1076325"/>
            <a:ext cx="4687888" cy="4525963"/>
          </a:xfrm>
          <a:noFill/>
        </p:spPr>
      </p:pic>
      <p:sp>
        <p:nvSpPr>
          <p:cNvPr id="55306" name="Line 13"/>
          <p:cNvSpPr>
            <a:spLocks noChangeShapeType="1"/>
          </p:cNvSpPr>
          <p:nvPr/>
        </p:nvSpPr>
        <p:spPr bwMode="auto">
          <a:xfrm>
            <a:off x="6242050" y="1247775"/>
            <a:ext cx="0" cy="407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7" name="Text Box 14"/>
          <p:cNvSpPr txBox="1">
            <a:spLocks noChangeArrowheads="1"/>
          </p:cNvSpPr>
          <p:nvPr/>
        </p:nvSpPr>
        <p:spPr bwMode="auto">
          <a:xfrm>
            <a:off x="5595938" y="537368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Septum wire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77250" y="5821612"/>
            <a:ext cx="7437709" cy="646331"/>
          </a:xfrm>
          <a:prstGeom prst="rect">
            <a:avLst/>
          </a:prstGeom>
          <a:noFill/>
          <a:ln w="25400">
            <a:noFill/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 algn="l" eaLnBrk="1" hangingPunct="1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+mj-lt"/>
              </a:defRPr>
            </a:lvl1pPr>
            <a:lvl2pPr marL="742950" indent="-285750" eaLnBrk="0" hangingPunct="0">
              <a:defRPr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defRPr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defRPr>
                <a:solidFill>
                  <a:schemeClr val="dk1"/>
                </a:solidFill>
                <a:latin typeface="+mn-lt"/>
              </a:defRPr>
            </a:lvl4pPr>
            <a:lvl5pPr marL="2057400" indent="-228600" eaLnBrk="0" hangingPunct="0">
              <a:defRPr>
                <a:solidFill>
                  <a:schemeClr val="dk1"/>
                </a:solidFill>
                <a:latin typeface="+mn-l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Arial"/>
                <a:cs typeface="Arial"/>
              </a:rPr>
              <a:t>As </a:t>
            </a:r>
            <a:r>
              <a:rPr lang="el-GR" altLang="en-US" dirty="0">
                <a:latin typeface="Arial"/>
                <a:cs typeface="Arial"/>
              </a:rPr>
              <a:t>Δ</a:t>
            </a:r>
            <a:r>
              <a:rPr lang="en-US" altLang="en-US" dirty="0">
                <a:latin typeface="Arial"/>
                <a:cs typeface="Arial"/>
              </a:rPr>
              <a:t>Q approaches zero, the particles with very small amplitude are extracted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4164AF-E3B9-1B47-A06B-1C09EFD996B1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5" y="2056426"/>
            <a:ext cx="3400282" cy="215290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945523" y="2507318"/>
            <a:ext cx="53522" cy="4860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54910" y="2073194"/>
            <a:ext cx="1090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Particle at turn 0</a:t>
            </a:r>
            <a:endParaRPr lang="en-US" sz="1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93980" y="2310468"/>
            <a:ext cx="510267" cy="1968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73075" y="848570"/>
            <a:ext cx="8349045" cy="554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On resonance, </a:t>
            </a: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kicks add-up driving particles over septum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C3E12-A9D9-5746-ABD5-F7E05705E985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34133668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5" y="2056426"/>
            <a:ext cx="3400282" cy="215290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394208" y="3901964"/>
            <a:ext cx="53522" cy="4860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03595" y="3467840"/>
            <a:ext cx="10951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Particle at turn 1</a:t>
            </a:r>
            <a:endParaRPr lang="en-US" sz="1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42665" y="3705114"/>
            <a:ext cx="510267" cy="1968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73075" y="848570"/>
            <a:ext cx="8349045" cy="554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On resonance, </a:t>
            </a: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kicks add-up driving particles over septum 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F6D0F-2DD1-214F-B4D3-3C37A552001B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5350155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5" y="2056426"/>
            <a:ext cx="3400282" cy="215290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66642" y="2825168"/>
            <a:ext cx="53522" cy="4860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4520" y="2355373"/>
            <a:ext cx="1090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Particle at turn 2</a:t>
            </a:r>
            <a:endParaRPr lang="en-US" sz="1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45488" y="2572700"/>
            <a:ext cx="510267" cy="1968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73075" y="848570"/>
            <a:ext cx="8349045" cy="554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On resonance, </a:t>
            </a: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kicks add-up driving particles over septum 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8DAB5D-0F28-304C-955E-A887485B10AA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864346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5" y="2056426"/>
            <a:ext cx="3400282" cy="215290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202163" y="2352231"/>
            <a:ext cx="53522" cy="4860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44031" y="1867389"/>
            <a:ext cx="1090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Particle at turn 3</a:t>
            </a:r>
            <a:endParaRPr lang="en-US" sz="1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07257" y="2113610"/>
            <a:ext cx="523362" cy="23862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73075" y="848570"/>
            <a:ext cx="8349045" cy="554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On resonance, </a:t>
            </a: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kicks add-up driving particles over septum 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7213EC-2B1D-7E41-8654-05708B56A6DB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6675930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73075" y="848570"/>
            <a:ext cx="8349045" cy="554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On resonance, </a:t>
            </a: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kicks add-up driving particles over septum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Arial"/>
                <a:cs typeface="Arial"/>
              </a:rPr>
              <a:t>Distance travelled in these final three turns is termed the “spiral step,” ΔX</a:t>
            </a:r>
            <a:r>
              <a:rPr lang="en-US" altLang="en-US" sz="1600" baseline="-25000" dirty="0">
                <a:latin typeface="Arial"/>
                <a:cs typeface="Arial"/>
              </a:rPr>
              <a:t>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Arial"/>
                <a:cs typeface="Arial"/>
              </a:rPr>
              <a:t>Extraction bump trimmed in the machine to adjust the spiral step</a:t>
            </a:r>
          </a:p>
          <a:p>
            <a:pPr marL="457200" lvl="1" indent="0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Arial"/>
                <a:cs typeface="Arial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5" y="2056426"/>
            <a:ext cx="3400282" cy="21529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5890" y="1777324"/>
            <a:ext cx="10336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Extracted beam</a:t>
            </a:r>
            <a:endParaRPr lang="en-US" sz="10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054100" y="2008648"/>
            <a:ext cx="215313" cy="41560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04988" y="2374900"/>
            <a:ext cx="200259" cy="1138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783275"/>
              </p:ext>
            </p:extLst>
          </p:nvPr>
        </p:nvGraphicFramePr>
        <p:xfrm>
          <a:off x="5406845" y="1835205"/>
          <a:ext cx="1897375" cy="75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87" name="Equation" r:id="rId4" imgW="1016000" imgH="406400" progId="Equation.3">
                  <p:embed/>
                </p:oleObj>
              </mc:Choice>
              <mc:Fallback>
                <p:oleObj name="Equation" r:id="rId4" imgW="1016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6845" y="1835205"/>
                        <a:ext cx="1897375" cy="75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>
          <a:xfrm flipH="1">
            <a:off x="3002996" y="2644345"/>
            <a:ext cx="202894" cy="1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242494" y="2395219"/>
            <a:ext cx="748373" cy="427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220305"/>
              </p:ext>
            </p:extLst>
          </p:nvPr>
        </p:nvGraphicFramePr>
        <p:xfrm>
          <a:off x="3245946" y="2545866"/>
          <a:ext cx="378502" cy="2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88" name="Equation" r:id="rId6" imgW="342900" imgH="215900" progId="Equation.3">
                  <p:embed/>
                </p:oleObj>
              </mc:Choice>
              <mc:Fallback>
                <p:oleObj name="Equation" r:id="rId6" imgW="342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5946" y="2545866"/>
                        <a:ext cx="378502" cy="237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163895"/>
              </p:ext>
            </p:extLst>
          </p:nvPr>
        </p:nvGraphicFramePr>
        <p:xfrm>
          <a:off x="2598730" y="2169019"/>
          <a:ext cx="279400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89" name="Equation" r:id="rId8" imgW="254000" imgH="215900" progId="Equation.3">
                  <p:embed/>
                </p:oleObj>
              </mc:Choice>
              <mc:Fallback>
                <p:oleObj name="Equation" r:id="rId8" imgW="254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98730" y="2169019"/>
                        <a:ext cx="279400" cy="236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Freeform 60"/>
          <p:cNvSpPr>
            <a:spLocks/>
          </p:cNvSpPr>
          <p:nvPr/>
        </p:nvSpPr>
        <p:spPr bwMode="auto">
          <a:xfrm rot="18748197">
            <a:off x="2649469" y="2692210"/>
            <a:ext cx="117785" cy="233582"/>
          </a:xfrm>
          <a:custGeom>
            <a:avLst/>
            <a:gdLst>
              <a:gd name="T0" fmla="*/ 0 w 108"/>
              <a:gd name="T1" fmla="*/ 2147483647 h 192"/>
              <a:gd name="T2" fmla="*/ 2147483647 w 108"/>
              <a:gd name="T3" fmla="*/ 2147483647 h 192"/>
              <a:gd name="T4" fmla="*/ 2147483647 w 108"/>
              <a:gd name="T5" fmla="*/ 0 h 192"/>
              <a:gd name="T6" fmla="*/ 0 60000 65536"/>
              <a:gd name="T7" fmla="*/ 0 60000 65536"/>
              <a:gd name="T8" fmla="*/ 0 60000 65536"/>
              <a:gd name="T9" fmla="*/ 0 w 108"/>
              <a:gd name="T10" fmla="*/ 0 h 192"/>
              <a:gd name="T11" fmla="*/ 108 w 108"/>
              <a:gd name="T12" fmla="*/ 192 h 192"/>
              <a:gd name="connsiteX0" fmla="*/ 0 w 7756"/>
              <a:gd name="connsiteY0" fmla="*/ 9017 h 9017"/>
              <a:gd name="connsiteX1" fmla="*/ 6089 w 7756"/>
              <a:gd name="connsiteY1" fmla="*/ 5625 h 9017"/>
              <a:gd name="connsiteX2" fmla="*/ 7756 w 7756"/>
              <a:gd name="connsiteY2" fmla="*/ 0 h 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" h="9017">
                <a:moveTo>
                  <a:pt x="0" y="9017"/>
                </a:moveTo>
                <a:cubicBezTo>
                  <a:pt x="3333" y="7663"/>
                  <a:pt x="4423" y="7292"/>
                  <a:pt x="6089" y="5625"/>
                </a:cubicBezTo>
                <a:cubicBezTo>
                  <a:pt x="7756" y="3958"/>
                  <a:pt x="7756" y="1979"/>
                  <a:pt x="775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2710117" y="2581456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latin typeface="Symbol" pitchFamily="18" charset="2"/>
              </a:rPr>
              <a:t>q</a:t>
            </a:r>
            <a:endParaRPr lang="en-GB" altLang="en-US" sz="1400" dirty="0">
              <a:latin typeface="Symbol" pitchFamily="18" charset="2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522835" y="2929467"/>
            <a:ext cx="45537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67C1AD9-B874-4C44-8D2F-B2B83EEF5D0C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8300429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73075" y="848570"/>
            <a:ext cx="8349045" cy="554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On resonance, </a:t>
            </a:r>
            <a:r>
              <a:rPr lang="en-US" altLang="en-US" dirty="0" err="1">
                <a:latin typeface="Arial"/>
                <a:cs typeface="Arial"/>
              </a:rPr>
              <a:t>sextupole</a:t>
            </a:r>
            <a:r>
              <a:rPr lang="en-US" altLang="en-US" dirty="0">
                <a:latin typeface="Arial"/>
                <a:cs typeface="Arial"/>
              </a:rPr>
              <a:t> kicks add-up driving particles over septum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Arial"/>
                <a:cs typeface="Arial"/>
              </a:rPr>
              <a:t>Distance travelled in these final three turns is termed the “spiral step,” ΔX</a:t>
            </a:r>
            <a:r>
              <a:rPr lang="en-US" altLang="en-US" sz="1600" baseline="-25000" dirty="0">
                <a:latin typeface="Arial"/>
                <a:cs typeface="Arial"/>
              </a:rPr>
              <a:t>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>
                <a:latin typeface="Arial"/>
                <a:cs typeface="Arial"/>
              </a:rPr>
              <a:t>Extraction bump trimmed in the machine to adjust the spiral step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Arial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Arial"/>
                <a:cs typeface="Arial"/>
              </a:rPr>
              <a:t>RF gymnastics before extraction:</a:t>
            </a:r>
          </a:p>
          <a:p>
            <a:pPr marL="457200" lvl="1" indent="0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Arial"/>
                <a:cs typeface="Arial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5" y="2056426"/>
            <a:ext cx="3400282" cy="21529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5890" y="1777324"/>
            <a:ext cx="10336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Extracted beam</a:t>
            </a:r>
            <a:endParaRPr lang="en-US" sz="10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054100" y="2008648"/>
            <a:ext cx="215313" cy="41560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04988" y="2374900"/>
            <a:ext cx="200259" cy="1138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Third-order resonant extraction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732131"/>
              </p:ext>
            </p:extLst>
          </p:nvPr>
        </p:nvGraphicFramePr>
        <p:xfrm>
          <a:off x="5406845" y="1835205"/>
          <a:ext cx="1897375" cy="75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74" name="Equation" r:id="rId4" imgW="1016000" imgH="406400" progId="Equation.3">
                  <p:embed/>
                </p:oleObj>
              </mc:Choice>
              <mc:Fallback>
                <p:oleObj name="Equation" r:id="rId4" imgW="1016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6845" y="1835205"/>
                        <a:ext cx="1897375" cy="75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>
          <a:xfrm flipH="1">
            <a:off x="3002996" y="2644345"/>
            <a:ext cx="202894" cy="1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242494" y="2395219"/>
            <a:ext cx="748373" cy="427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673713"/>
              </p:ext>
            </p:extLst>
          </p:nvPr>
        </p:nvGraphicFramePr>
        <p:xfrm>
          <a:off x="3245946" y="2545866"/>
          <a:ext cx="378502" cy="2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75" name="Equation" r:id="rId6" imgW="342900" imgH="215900" progId="Equation.3">
                  <p:embed/>
                </p:oleObj>
              </mc:Choice>
              <mc:Fallback>
                <p:oleObj name="Equation" r:id="rId6" imgW="342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5946" y="2545866"/>
                        <a:ext cx="378502" cy="237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051685"/>
              </p:ext>
            </p:extLst>
          </p:nvPr>
        </p:nvGraphicFramePr>
        <p:xfrm>
          <a:off x="2598730" y="2169019"/>
          <a:ext cx="279400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76" name="Equation" r:id="rId8" imgW="254000" imgH="215900" progId="Equation.3">
                  <p:embed/>
                </p:oleObj>
              </mc:Choice>
              <mc:Fallback>
                <p:oleObj name="Equation" r:id="rId8" imgW="254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98730" y="2169019"/>
                        <a:ext cx="279400" cy="236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Freeform 60"/>
          <p:cNvSpPr>
            <a:spLocks/>
          </p:cNvSpPr>
          <p:nvPr/>
        </p:nvSpPr>
        <p:spPr bwMode="auto">
          <a:xfrm rot="18748197">
            <a:off x="2649469" y="2692210"/>
            <a:ext cx="117785" cy="233582"/>
          </a:xfrm>
          <a:custGeom>
            <a:avLst/>
            <a:gdLst>
              <a:gd name="T0" fmla="*/ 0 w 108"/>
              <a:gd name="T1" fmla="*/ 2147483647 h 192"/>
              <a:gd name="T2" fmla="*/ 2147483647 w 108"/>
              <a:gd name="T3" fmla="*/ 2147483647 h 192"/>
              <a:gd name="T4" fmla="*/ 2147483647 w 108"/>
              <a:gd name="T5" fmla="*/ 0 h 192"/>
              <a:gd name="T6" fmla="*/ 0 60000 65536"/>
              <a:gd name="T7" fmla="*/ 0 60000 65536"/>
              <a:gd name="T8" fmla="*/ 0 60000 65536"/>
              <a:gd name="T9" fmla="*/ 0 w 108"/>
              <a:gd name="T10" fmla="*/ 0 h 192"/>
              <a:gd name="T11" fmla="*/ 108 w 108"/>
              <a:gd name="T12" fmla="*/ 192 h 192"/>
              <a:gd name="connsiteX0" fmla="*/ 0 w 7756"/>
              <a:gd name="connsiteY0" fmla="*/ 9017 h 9017"/>
              <a:gd name="connsiteX1" fmla="*/ 6089 w 7756"/>
              <a:gd name="connsiteY1" fmla="*/ 5625 h 9017"/>
              <a:gd name="connsiteX2" fmla="*/ 7756 w 7756"/>
              <a:gd name="connsiteY2" fmla="*/ 0 h 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" h="9017">
                <a:moveTo>
                  <a:pt x="0" y="9017"/>
                </a:moveTo>
                <a:cubicBezTo>
                  <a:pt x="3333" y="7663"/>
                  <a:pt x="4423" y="7292"/>
                  <a:pt x="6089" y="5625"/>
                </a:cubicBezTo>
                <a:cubicBezTo>
                  <a:pt x="7756" y="3958"/>
                  <a:pt x="7756" y="1979"/>
                  <a:pt x="775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2710117" y="2581456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latin typeface="Symbol" pitchFamily="18" charset="2"/>
              </a:rPr>
              <a:t>q</a:t>
            </a:r>
            <a:endParaRPr lang="en-GB" altLang="en-US" sz="1400" dirty="0">
              <a:latin typeface="Symbol" pitchFamily="18" charset="2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522835" y="2929467"/>
            <a:ext cx="45537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133904"/>
              </p:ext>
            </p:extLst>
          </p:nvPr>
        </p:nvGraphicFramePr>
        <p:xfrm>
          <a:off x="7449390" y="2707660"/>
          <a:ext cx="82708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77" name="Equation" r:id="rId10" imgW="685800" imgH="431800" progId="Equation.3">
                  <p:embed/>
                </p:oleObj>
              </mc:Choice>
              <mc:Fallback>
                <p:oleObj name="Equation" r:id="rId10" imgW="685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9390" y="2707660"/>
                        <a:ext cx="827088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643722" y="2905402"/>
            <a:ext cx="18526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kern="0" dirty="0">
                <a:solidFill>
                  <a:schemeClr val="accent1">
                    <a:lumMod val="10000"/>
                  </a:schemeClr>
                </a:solidFill>
                <a:cs typeface="Franklin Gothic Book"/>
              </a:rPr>
              <a:t>momentum spread, tune</a:t>
            </a:r>
            <a:endParaRPr lang="en-US" sz="1200" dirty="0">
              <a:solidFill>
                <a:schemeClr val="accent1">
                  <a:lumMod val="10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96105" y="3269410"/>
            <a:ext cx="3997656" cy="2814318"/>
            <a:chOff x="5705463" y="3554764"/>
            <a:chExt cx="3136699" cy="1975906"/>
          </a:xfrm>
        </p:grpSpPr>
        <p:pic>
          <p:nvPicPr>
            <p:cNvPr id="22" name="Picture 21" descr="h20160422_2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721" y="3663205"/>
              <a:ext cx="2644201" cy="1762800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7849257" y="4104811"/>
              <a:ext cx="12573" cy="96318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7884019" y="4451843"/>
              <a:ext cx="798936" cy="2160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ctr"/>
              <a:r>
                <a:rPr lang="en-GB" sz="1400" b="1" dirty="0">
                  <a:solidFill>
                    <a:schemeClr val="bg1"/>
                  </a:solidFill>
                </a:rPr>
                <a:t>Spill = 4.8 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032563" y="3554764"/>
              <a:ext cx="2809599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032563" y="3554764"/>
              <a:ext cx="0" cy="1975906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rot="16200000">
              <a:off x="5606270" y="5105147"/>
              <a:ext cx="4753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kern="0" dirty="0">
                  <a:solidFill>
                    <a:schemeClr val="accent1">
                      <a:lumMod val="10000"/>
                    </a:schemeClr>
                  </a:solidFill>
                  <a:cs typeface="Franklin Gothic Book"/>
                </a:rPr>
                <a:t>time</a:t>
              </a:r>
              <a:endParaRPr lang="en-US" sz="12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679840" y="6111906"/>
            <a:ext cx="42291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kern="0" dirty="0" err="1">
                <a:solidFill>
                  <a:srgbClr val="808080"/>
                </a:solidFill>
                <a:cs typeface="Franklin Gothic Book"/>
              </a:rPr>
              <a:t>Schottky</a:t>
            </a:r>
            <a:r>
              <a:rPr lang="en-GB" sz="1200" b="1" kern="0" dirty="0">
                <a:solidFill>
                  <a:srgbClr val="808080"/>
                </a:solidFill>
                <a:cs typeface="Franklin Gothic Book"/>
              </a:rPr>
              <a:t> measurement during spill, courtesy of T. </a:t>
            </a:r>
            <a:r>
              <a:rPr lang="en-GB" sz="1200" b="1" kern="0" dirty="0" err="1">
                <a:solidFill>
                  <a:srgbClr val="808080"/>
                </a:solidFill>
                <a:cs typeface="Franklin Gothic Book"/>
              </a:rPr>
              <a:t>Bohl</a:t>
            </a:r>
            <a:endParaRPr lang="en-US" sz="1200" b="1" dirty="0">
              <a:solidFill>
                <a:srgbClr val="808080"/>
              </a:solidFill>
            </a:endParaRPr>
          </a:p>
        </p:txBody>
      </p:sp>
      <p:pic>
        <p:nvPicPr>
          <p:cNvPr id="4" name="Picture 3" descr="bunch_rotation_phase_jump-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55" y="4723620"/>
            <a:ext cx="2496131" cy="194598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H="1">
            <a:off x="4496106" y="4072188"/>
            <a:ext cx="455369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3129995" y="4737355"/>
            <a:ext cx="668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 err="1">
                <a:latin typeface="Arial"/>
                <a:cs typeface="Arial"/>
              </a:rPr>
              <a:t>Δϕ</a:t>
            </a:r>
            <a:r>
              <a:rPr lang="en-US" altLang="en-US" sz="1200" dirty="0">
                <a:latin typeface="Arial"/>
                <a:cs typeface="Arial"/>
              </a:rPr>
              <a:t> = π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1586472" y="5710255"/>
            <a:ext cx="719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 err="1">
                <a:latin typeface="Arial"/>
                <a:cs typeface="Arial"/>
              </a:rPr>
              <a:t>Δϕ</a:t>
            </a:r>
            <a:r>
              <a:rPr lang="en-US" altLang="en-US" sz="1200" dirty="0">
                <a:latin typeface="Arial"/>
                <a:cs typeface="Arial"/>
              </a:rPr>
              <a:t> = -π</a:t>
            </a:r>
            <a:endParaRPr lang="en-US" sz="1200" dirty="0"/>
          </a:p>
        </p:txBody>
      </p:sp>
      <p:sp>
        <p:nvSpPr>
          <p:cNvPr id="41" name="Rectangle 40"/>
          <p:cNvSpPr/>
          <p:nvPr/>
        </p:nvSpPr>
        <p:spPr>
          <a:xfrm>
            <a:off x="1591790" y="4710774"/>
            <a:ext cx="766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latin typeface="Arial"/>
                <a:cs typeface="Arial"/>
              </a:rPr>
              <a:t>small </a:t>
            </a:r>
            <a:r>
              <a:rPr lang="en-US" altLang="en-US" sz="1200" dirty="0" err="1">
                <a:latin typeface="Arial"/>
                <a:cs typeface="Arial"/>
              </a:rPr>
              <a:t>Δp</a:t>
            </a:r>
            <a:endParaRPr lang="en-US" sz="1200" dirty="0"/>
          </a:p>
        </p:txBody>
      </p:sp>
      <p:sp>
        <p:nvSpPr>
          <p:cNvPr id="42" name="Rectangle 41"/>
          <p:cNvSpPr/>
          <p:nvPr/>
        </p:nvSpPr>
        <p:spPr>
          <a:xfrm>
            <a:off x="2960191" y="5728269"/>
            <a:ext cx="12513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dirty="0">
                <a:latin typeface="Arial"/>
                <a:cs typeface="Arial"/>
              </a:rPr>
              <a:t>rotation: large </a:t>
            </a:r>
            <a:r>
              <a:rPr lang="en-US" altLang="en-US" sz="1100" dirty="0" err="1">
                <a:latin typeface="Arial"/>
                <a:cs typeface="Arial"/>
              </a:rPr>
              <a:t>Δp</a:t>
            </a:r>
            <a:endParaRPr lang="en-US" sz="1100" dirty="0"/>
          </a:p>
          <a:p>
            <a:r>
              <a:rPr lang="en-US" altLang="en-US" sz="1100" dirty="0">
                <a:latin typeface="Arial"/>
                <a:cs typeface="Arial"/>
              </a:rPr>
              <a:t> </a:t>
            </a:r>
            <a:endParaRPr lang="en-US" sz="11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451887" y="4070341"/>
            <a:ext cx="0" cy="1711404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6200000">
            <a:off x="8278381" y="5086216"/>
            <a:ext cx="748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Arial"/>
                <a:cs typeface="Arial"/>
              </a:rPr>
              <a:t>RF off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8297936" y="3795629"/>
            <a:ext cx="851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latin typeface="Arial"/>
                <a:cs typeface="Arial"/>
              </a:rPr>
              <a:t>RF </a:t>
            </a:r>
            <a:r>
              <a:rPr lang="en-US" altLang="en-US" sz="1200" dirty="0" err="1">
                <a:latin typeface="Arial"/>
                <a:cs typeface="Arial"/>
              </a:rPr>
              <a:t>gymn</a:t>
            </a:r>
            <a:r>
              <a:rPr lang="en-US" altLang="en-US" sz="1200" dirty="0">
                <a:latin typeface="Arial"/>
                <a:cs typeface="Arial"/>
              </a:rPr>
              <a:t>.</a:t>
            </a:r>
            <a:endParaRPr lang="en-US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34AFC2-680C-414B-B79B-5C491C4074B8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14751325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5-29 at 12.44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0" y="2170865"/>
            <a:ext cx="7621923" cy="368677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71879" y="1681708"/>
            <a:ext cx="7012731" cy="563698"/>
            <a:chOff x="1238250" y="2349529"/>
            <a:chExt cx="6452411" cy="4931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250" y="2378988"/>
              <a:ext cx="6356350" cy="46370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817390" y="2479147"/>
              <a:ext cx="122341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/>
                <a:t>electrostatic septum (ES)</a:t>
              </a:r>
              <a:endParaRPr lang="en-US" sz="8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61384" y="2496484"/>
              <a:ext cx="40267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/>
                <a:t>QFA</a:t>
              </a:r>
              <a:endParaRPr lang="en-US" sz="8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51394" y="2499341"/>
              <a:ext cx="41549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/>
                <a:t>QDA</a:t>
              </a:r>
              <a:endParaRPr lang="en-US" sz="8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34836" y="2349529"/>
              <a:ext cx="8386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" dirty="0"/>
                <a:t>magnetic</a:t>
              </a:r>
            </a:p>
            <a:p>
              <a:pPr algn="ctr"/>
              <a:r>
                <a:rPr lang="en-GB" sz="800" dirty="0"/>
                <a:t>septum (MST)</a:t>
              </a:r>
              <a:endParaRPr lang="en-US" sz="8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72441" y="2476912"/>
              <a:ext cx="151822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/>
                <a:t>magnetic septum (MSE)</a:t>
              </a:r>
              <a:endParaRPr lang="en-US" sz="8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48916" y="2507229"/>
              <a:ext cx="40267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/>
                <a:t>QFA</a:t>
              </a:r>
              <a:endParaRPr lang="en-US" sz="8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61879" y="2363950"/>
              <a:ext cx="4539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/>
                <a:t>TPST</a:t>
              </a:r>
            </a:p>
            <a:p>
              <a:r>
                <a:rPr lang="en-GB" sz="800" dirty="0"/>
                <a:t>mask</a:t>
              </a:r>
              <a:endParaRPr lang="en-US" sz="8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72236" y="2367955"/>
              <a:ext cx="62944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" dirty="0"/>
                <a:t>extraction</a:t>
              </a:r>
            </a:p>
            <a:p>
              <a:pPr algn="ctr"/>
              <a:r>
                <a:rPr lang="en-GB" sz="800" dirty="0"/>
                <a:t>bumper</a:t>
              </a:r>
              <a:endParaRPr lang="en-US" sz="800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V="1">
            <a:off x="7993049" y="2135429"/>
            <a:ext cx="543710" cy="643994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39065" y="1595831"/>
            <a:ext cx="91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 TT20</a:t>
            </a:r>
          </a:p>
          <a:p>
            <a:r>
              <a:rPr lang="en-US" sz="1400" dirty="0"/>
              <a:t>and 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6415" y="4217182"/>
            <a:ext cx="5649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ES</a:t>
            </a:r>
          </a:p>
        </p:txBody>
      </p:sp>
      <p:sp>
        <p:nvSpPr>
          <p:cNvPr id="30" name="TextBox 29"/>
          <p:cNvSpPr txBox="1"/>
          <p:nvPr/>
        </p:nvSpPr>
        <p:spPr>
          <a:xfrm rot="471021">
            <a:off x="1161469" y="5067673"/>
            <a:ext cx="11397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circulating beam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318380" y="4998739"/>
            <a:ext cx="1356245" cy="2406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20868431">
            <a:off x="3599041" y="4364784"/>
            <a:ext cx="109283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extracted beam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894684" y="4434728"/>
            <a:ext cx="967944" cy="22651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Slow extraction channel: SPS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AACE98-136F-1549-9705-65EA158B23B1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  <p:extLst>
      <p:ext uri="{BB962C8B-B14F-4D97-AF65-F5344CB8AC3E}">
        <p14:creationId xmlns:p14="http://schemas.microsoft.com/office/powerpoint/2010/main" val="28926074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Slow extracted spill quality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2824219"/>
            <a:ext cx="4572000" cy="120956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lnSpc>
                <a:spcPct val="80000"/>
              </a:lnSpc>
            </a:pPr>
            <a:r>
              <a:rPr lang="en-US" altLang="en-US" dirty="0"/>
              <a:t>Reducing </a:t>
            </a:r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dirty="0"/>
              <a:t>Q with main machine </a:t>
            </a:r>
            <a:r>
              <a:rPr lang="en-US" altLang="en-US" dirty="0" err="1"/>
              <a:t>quadrupoles</a:t>
            </a:r>
            <a:r>
              <a:rPr lang="en-US" altLang="en-US" dirty="0"/>
              <a:t> can be augmented with a ‘servo’ </a:t>
            </a:r>
            <a:r>
              <a:rPr lang="en-US" altLang="en-US" dirty="0" err="1"/>
              <a:t>quadrupole</a:t>
            </a:r>
            <a:r>
              <a:rPr lang="en-US" altLang="en-US" dirty="0"/>
              <a:t>, which can modulate </a:t>
            </a:r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dirty="0"/>
              <a:t>Q in a servo loop, acting on a measurement of the spill intensity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74" b="5670"/>
          <a:stretch/>
        </p:blipFill>
        <p:spPr>
          <a:xfrm>
            <a:off x="2076472" y="2622475"/>
            <a:ext cx="4950161" cy="343916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709904" y="4482586"/>
            <a:ext cx="585417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/>
              <a:t>50 Hz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8683" y="4296662"/>
            <a:ext cx="585417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/>
              <a:t>10 Hz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42822" y="4536590"/>
            <a:ext cx="193856" cy="18262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74625" y="4688380"/>
            <a:ext cx="193856" cy="18262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1355" y="6085325"/>
            <a:ext cx="764871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600" b="1" dirty="0">
                <a:solidFill>
                  <a:srgbClr val="808080"/>
                </a:solidFill>
              </a:rPr>
              <a:t>A recent example of a spill at SPS to the North Area with large n x 50 Hz components and another noise source at 10 Hz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772675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l">
              <a:buFont typeface="Arial"/>
              <a:buChar char="•"/>
            </a:pPr>
            <a:r>
              <a:rPr lang="en-US" sz="2000" dirty="0"/>
              <a:t>The slow-extraction is a resonant process and it amplifies the smallest imperfections in the machine:</a:t>
            </a:r>
          </a:p>
          <a:p>
            <a:pPr marL="1200150" lvl="2" indent="-285750" algn="l">
              <a:buFont typeface="Lucida Grande"/>
              <a:buChar char="-"/>
            </a:pPr>
            <a:r>
              <a:rPr lang="en-US" dirty="0"/>
              <a:t>e.g. spill intensity variations can be explained by ripples in the current of the quads (mains: </a:t>
            </a:r>
            <a:r>
              <a:rPr lang="en-US" i="1" dirty="0"/>
              <a:t>n</a:t>
            </a:r>
            <a:r>
              <a:rPr lang="en-US" dirty="0"/>
              <a:t> x 50 Hz) at the level of a few ppm!</a:t>
            </a:r>
          </a:p>
          <a:p>
            <a:pPr marL="1200150" lvl="2" indent="-285750" algn="l">
              <a:buFont typeface="Lucida Grande"/>
              <a:buChar char="-"/>
            </a:pPr>
            <a:r>
              <a:rPr lang="en-US" dirty="0"/>
              <a:t>Injection of </a:t>
            </a:r>
            <a:r>
              <a:rPr lang="en-US" i="1" dirty="0"/>
              <a:t>n</a:t>
            </a:r>
            <a:r>
              <a:rPr lang="en-US" dirty="0"/>
              <a:t> x 50 Hz signals in counter-phase on dedicated quads can be used to compensate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FAE0F2-8D7C-1F48-BF08-C5E42FE174FA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/>
                <a:cs typeface="Arial"/>
              </a:rPr>
              <a:t>Second-order resonant extraction</a:t>
            </a:r>
          </a:p>
        </p:txBody>
      </p:sp>
      <p:sp>
        <p:nvSpPr>
          <p:cNvPr id="92163" name="Rectangle 13"/>
          <p:cNvSpPr>
            <a:spLocks noChangeArrowheads="1"/>
          </p:cNvSpPr>
          <p:nvPr/>
        </p:nvSpPr>
        <p:spPr bwMode="auto">
          <a:xfrm>
            <a:off x="473075" y="1379835"/>
            <a:ext cx="7985125" cy="422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ct val="20000"/>
              </a:spcAft>
              <a:buFontTx/>
              <a:buChar char="•"/>
            </a:pPr>
            <a:r>
              <a:rPr lang="en-US" altLang="en-US" sz="2000" dirty="0">
                <a:latin typeface="Arial"/>
                <a:cs typeface="Arial"/>
              </a:rPr>
              <a:t>An extraction can also be made over a few hundred turns</a:t>
            </a:r>
          </a:p>
          <a:p>
            <a:pPr algn="l" eaLnBrk="1" hangingPunct="1">
              <a:spcBef>
                <a:spcPts val="600"/>
              </a:spcBef>
              <a:spcAft>
                <a:spcPct val="20000"/>
              </a:spcAft>
              <a:buFontTx/>
              <a:buChar char="•"/>
            </a:pPr>
            <a:r>
              <a:rPr lang="en-US" altLang="en-US" sz="2000" dirty="0">
                <a:latin typeface="Arial"/>
                <a:cs typeface="Arial"/>
              </a:rPr>
              <a:t>2</a:t>
            </a:r>
            <a:r>
              <a:rPr lang="en-US" altLang="en-US" sz="2000" baseline="30000" dirty="0">
                <a:latin typeface="Arial"/>
                <a:cs typeface="Arial"/>
              </a:rPr>
              <a:t>nd</a:t>
            </a:r>
            <a:r>
              <a:rPr lang="en-US" altLang="en-US" sz="2000" dirty="0">
                <a:latin typeface="Arial"/>
                <a:cs typeface="Arial"/>
              </a:rPr>
              <a:t> and 4</a:t>
            </a:r>
            <a:r>
              <a:rPr lang="en-US" altLang="en-US" sz="2000" baseline="30000" dirty="0">
                <a:latin typeface="Arial"/>
                <a:cs typeface="Arial"/>
              </a:rPr>
              <a:t>th</a:t>
            </a:r>
            <a:r>
              <a:rPr lang="en-US" altLang="en-US" sz="2000" dirty="0">
                <a:latin typeface="Arial"/>
                <a:cs typeface="Arial"/>
              </a:rPr>
              <a:t> order resonances </a:t>
            </a:r>
          </a:p>
          <a:p>
            <a:pPr lvl="1" algn="l" eaLnBrk="1" hangingPunct="1">
              <a:spcBef>
                <a:spcPts val="600"/>
              </a:spcBef>
              <a:spcAft>
                <a:spcPct val="20000"/>
              </a:spcAft>
              <a:buFontTx/>
              <a:buChar char="–"/>
            </a:pPr>
            <a:r>
              <a:rPr lang="en-US" altLang="en-US" dirty="0" err="1">
                <a:latin typeface="Arial"/>
                <a:cs typeface="Arial"/>
              </a:rPr>
              <a:t>Octupole</a:t>
            </a:r>
            <a:r>
              <a:rPr lang="en-US" altLang="en-US" dirty="0">
                <a:latin typeface="Arial"/>
                <a:cs typeface="Arial"/>
              </a:rPr>
              <a:t> fields distort the regular phase space particle trajectories</a:t>
            </a:r>
          </a:p>
          <a:p>
            <a:pPr lvl="1" algn="l" eaLnBrk="1" hangingPunct="1">
              <a:spcBef>
                <a:spcPts val="600"/>
              </a:spcBef>
              <a:spcAft>
                <a:spcPct val="20000"/>
              </a:spcAft>
              <a:buFontTx/>
              <a:buChar char="–"/>
            </a:pPr>
            <a:r>
              <a:rPr lang="en-US" altLang="en-US" dirty="0">
                <a:latin typeface="Arial"/>
                <a:cs typeface="Arial"/>
              </a:rPr>
              <a:t>Stable area defined, delimited by two unstable Fixed Points</a:t>
            </a:r>
          </a:p>
          <a:p>
            <a:pPr lvl="1" algn="l" eaLnBrk="1" hangingPunct="1">
              <a:spcBef>
                <a:spcPts val="600"/>
              </a:spcBef>
              <a:spcAft>
                <a:spcPct val="20000"/>
              </a:spcAft>
              <a:buFontTx/>
              <a:buChar char="–"/>
            </a:pPr>
            <a:r>
              <a:rPr lang="en-US" altLang="en-US" dirty="0">
                <a:latin typeface="Arial"/>
                <a:cs typeface="Arial"/>
              </a:rPr>
              <a:t>Beam tune brought across a 2</a:t>
            </a:r>
            <a:r>
              <a:rPr lang="en-US" altLang="en-US" baseline="30000" dirty="0">
                <a:latin typeface="Arial"/>
                <a:cs typeface="Arial"/>
              </a:rPr>
              <a:t>nd</a:t>
            </a:r>
            <a:r>
              <a:rPr lang="en-US" altLang="en-US" dirty="0">
                <a:latin typeface="Arial"/>
                <a:cs typeface="Arial"/>
              </a:rPr>
              <a:t> order resonance (Q → 0.5)</a:t>
            </a:r>
          </a:p>
          <a:p>
            <a:pPr lvl="1" algn="l" eaLnBrk="1" hangingPunct="1">
              <a:spcBef>
                <a:spcPts val="600"/>
              </a:spcBef>
              <a:spcAft>
                <a:spcPct val="20000"/>
              </a:spcAft>
              <a:buFontTx/>
              <a:buChar char="–"/>
            </a:pPr>
            <a:r>
              <a:rPr lang="en-US" altLang="en-US" dirty="0">
                <a:latin typeface="Arial"/>
                <a:cs typeface="Arial"/>
              </a:rPr>
              <a:t>Particle amplitudes quickly grow and beam is extracted in a few hundred turns</a:t>
            </a:r>
          </a:p>
          <a:p>
            <a:pPr algn="l" eaLnBrk="1" hangingPunct="1">
              <a:spcBef>
                <a:spcPts val="600"/>
              </a:spcBef>
              <a:spcAft>
                <a:spcPct val="20000"/>
              </a:spcAft>
            </a:pPr>
            <a:endParaRPr lang="en-US" altLang="en-US" sz="20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57525-693B-F94B-AEF4-0F9B9D9E25BD}"/>
              </a:ext>
            </a:extLst>
          </p:cNvPr>
          <p:cNvSpPr txBox="1"/>
          <p:nvPr/>
        </p:nvSpPr>
        <p:spPr>
          <a:xfrm>
            <a:off x="-21823" y="6598702"/>
            <a:ext cx="3629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ABT Introductory Lectures – JAS, </a:t>
            </a:r>
            <a:r>
              <a:rPr lang="en-US" sz="1100" dirty="0" err="1"/>
              <a:t>Dubna</a:t>
            </a:r>
            <a:r>
              <a:rPr lang="en-US" sz="1100" dirty="0"/>
              <a:t>, Russia,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16677</TotalTime>
  <Words>4964</Words>
  <Application>Microsoft Macintosh PowerPoint</Application>
  <PresentationFormat>On-screen Show (4:3)</PresentationFormat>
  <Paragraphs>776</Paragraphs>
  <Slides>102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12" baseType="lpstr">
      <vt:lpstr>ＭＳ Ｐゴシック</vt:lpstr>
      <vt:lpstr>Arial</vt:lpstr>
      <vt:lpstr>Calibri</vt:lpstr>
      <vt:lpstr>Franklin Gothic Book</vt:lpstr>
      <vt:lpstr>Lucida Grande</vt:lpstr>
      <vt:lpstr>Symbol</vt:lpstr>
      <vt:lpstr>Times New Roman</vt:lpstr>
      <vt:lpstr>Default Design</vt:lpstr>
      <vt:lpstr>Equation</vt:lpstr>
      <vt:lpstr>Bitmap Image</vt:lpstr>
      <vt:lpstr>Injection and extraction</vt:lpstr>
      <vt:lpstr>Injection and extraction</vt:lpstr>
      <vt:lpstr>Kicker magnet</vt:lpstr>
      <vt:lpstr>Magnetic septum</vt:lpstr>
      <vt:lpstr>Electrostatic septum</vt:lpstr>
      <vt:lpstr>Normalised phase space</vt:lpstr>
      <vt:lpstr>Single-turn injection – same plane</vt:lpstr>
      <vt:lpstr>Single-turn injection</vt:lpstr>
      <vt:lpstr>Single-turn injection</vt:lpstr>
      <vt:lpstr>Single-turn injection</vt:lpstr>
      <vt:lpstr>Single-turn injection</vt:lpstr>
      <vt:lpstr>Single-turn injection</vt:lpstr>
      <vt:lpstr>Injection oscillations</vt:lpstr>
      <vt:lpstr>Injection oscillations</vt:lpstr>
      <vt:lpstr>Injection oscillations</vt:lpstr>
      <vt:lpstr>Injection oscillations</vt:lpstr>
      <vt:lpstr>Injection oscillations</vt:lpstr>
      <vt:lpstr>Filamentation</vt:lpstr>
      <vt:lpstr>Filamentation</vt:lpstr>
      <vt:lpstr>Filamentation</vt:lpstr>
      <vt:lpstr>Filamentation</vt:lpstr>
      <vt:lpstr>Filamentation</vt:lpstr>
      <vt:lpstr>Filamentation</vt:lpstr>
      <vt:lpstr>Filamentation</vt:lpstr>
      <vt:lpstr>Filamentation</vt:lpstr>
      <vt:lpstr>Filamentation</vt:lpstr>
      <vt:lpstr>Filamentation</vt:lpstr>
      <vt:lpstr>Filamentation</vt:lpstr>
      <vt:lpstr>Filamentation</vt:lpstr>
      <vt:lpstr>Multi-turn injection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Multi-turn injection for hadrons</vt:lpstr>
      <vt:lpstr>Charge exchange H- injection</vt:lpstr>
      <vt:lpstr>Charge exchange H- injection</vt:lpstr>
      <vt:lpstr>Charge exchange H- injection</vt:lpstr>
      <vt:lpstr>Accumulation process on foil </vt:lpstr>
      <vt:lpstr>Charge exchange H- injection</vt:lpstr>
      <vt:lpstr>H- injection - painting</vt:lpstr>
      <vt:lpstr>Lepton injection</vt:lpstr>
      <vt:lpstr>Betatron lepton injection</vt:lpstr>
      <vt:lpstr>Betatron lepton injection</vt:lpstr>
      <vt:lpstr>Synchrotron lepton injection</vt:lpstr>
      <vt:lpstr>Synchrotron lepton injection</vt:lpstr>
      <vt:lpstr>Synchrotron lepton injection in LEP</vt:lpstr>
      <vt:lpstr>Injection - summary</vt:lpstr>
      <vt:lpstr>Extraction</vt:lpstr>
      <vt:lpstr>Fast single turn extraction</vt:lpstr>
      <vt:lpstr>Fast single turn extraction</vt:lpstr>
      <vt:lpstr>Multi-turn extraction</vt:lpstr>
      <vt:lpstr>Non-resonant multi-turn extraction</vt:lpstr>
      <vt:lpstr>Non-resonant multi-turn extraction</vt:lpstr>
      <vt:lpstr>Non-resonant multi-turn extraction</vt:lpstr>
      <vt:lpstr>Non-resonant multi-turn extraction</vt:lpstr>
      <vt:lpstr>Non-resonant multi-turn extraction</vt:lpstr>
      <vt:lpstr>Non-resonant multi-turn extraction</vt:lpstr>
      <vt:lpstr>Non-resonant multi-turn extraction</vt:lpstr>
      <vt:lpstr>Non-resonant multi-turn extraction</vt:lpstr>
      <vt:lpstr>Resonant multi-turn (fast) extraction</vt:lpstr>
      <vt:lpstr>Resonant multi-turn (fast) extraction</vt:lpstr>
      <vt:lpstr>Resonant multi-turn (fast) extraction</vt:lpstr>
      <vt:lpstr>Resonant multi-turn (slow) extraction</vt:lpstr>
      <vt:lpstr>Resonant multi-turn (slow)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Third-order resonant extraction</vt:lpstr>
      <vt:lpstr>Slow extraction channel: SPS</vt:lpstr>
      <vt:lpstr>Slow extracted spill quality</vt:lpstr>
      <vt:lpstr>Second-order resonant extraction</vt:lpstr>
      <vt:lpstr>Resonant extraction separatrices</vt:lpstr>
      <vt:lpstr>Extraction - summary</vt:lpstr>
      <vt:lpstr>Further reading and references</vt:lpstr>
    </vt:vector>
  </TitlesOfParts>
  <Company>CERN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Injection and Extraction</dc:title>
  <dc:creator>goddard</dc:creator>
  <cp:lastModifiedBy>Microsoft Office User</cp:lastModifiedBy>
  <cp:revision>433</cp:revision>
  <cp:lastPrinted>2014-08-26T16:25:33Z</cp:lastPrinted>
  <dcterms:created xsi:type="dcterms:W3CDTF">2004-08-23T13:54:02Z</dcterms:created>
  <dcterms:modified xsi:type="dcterms:W3CDTF">2019-11-01T17:15:57Z</dcterms:modified>
</cp:coreProperties>
</file>