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537" r:id="rId2"/>
    <p:sldId id="1269" r:id="rId3"/>
    <p:sldId id="605" r:id="rId4"/>
    <p:sldId id="259" r:id="rId5"/>
    <p:sldId id="260" r:id="rId6"/>
    <p:sldId id="1255" r:id="rId7"/>
    <p:sldId id="1253" r:id="rId8"/>
    <p:sldId id="261" r:id="rId9"/>
    <p:sldId id="1271" r:id="rId10"/>
    <p:sldId id="262" r:id="rId11"/>
    <p:sldId id="1259" r:id="rId12"/>
    <p:sldId id="1240" r:id="rId13"/>
    <p:sldId id="1258" r:id="rId14"/>
    <p:sldId id="1275" r:id="rId15"/>
    <p:sldId id="1280" r:id="rId16"/>
    <p:sldId id="1283" r:id="rId17"/>
    <p:sldId id="1299" r:id="rId18"/>
    <p:sldId id="1239" r:id="rId19"/>
    <p:sldId id="1241" r:id="rId20"/>
    <p:sldId id="1248" r:id="rId21"/>
    <p:sldId id="1301" r:id="rId22"/>
    <p:sldId id="1281" r:id="rId23"/>
    <p:sldId id="614" r:id="rId24"/>
    <p:sldId id="1267" r:id="rId25"/>
    <p:sldId id="1266" r:id="rId26"/>
    <p:sldId id="1265" r:id="rId27"/>
    <p:sldId id="1268" r:id="rId28"/>
    <p:sldId id="1282" r:id="rId29"/>
    <p:sldId id="620" r:id="rId30"/>
    <p:sldId id="269" r:id="rId31"/>
    <p:sldId id="264" r:id="rId32"/>
    <p:sldId id="268" r:id="rId33"/>
    <p:sldId id="267" r:id="rId34"/>
    <p:sldId id="1295" r:id="rId35"/>
    <p:sldId id="1284" r:id="rId36"/>
    <p:sldId id="1286" r:id="rId37"/>
    <p:sldId id="1307" r:id="rId38"/>
    <p:sldId id="1304" r:id="rId39"/>
    <p:sldId id="1287" r:id="rId40"/>
    <p:sldId id="1278" r:id="rId41"/>
    <p:sldId id="1294" r:id="rId42"/>
    <p:sldId id="1289" r:id="rId43"/>
    <p:sldId id="1292" r:id="rId44"/>
    <p:sldId id="1293" r:id="rId45"/>
    <p:sldId id="1273" r:id="rId46"/>
    <p:sldId id="617" r:id="rId47"/>
    <p:sldId id="1252" r:id="rId48"/>
    <p:sldId id="1305" r:id="rId49"/>
    <p:sldId id="1296" r:id="rId50"/>
    <p:sldId id="1274" r:id="rId51"/>
    <p:sldId id="1279" r:id="rId52"/>
    <p:sldId id="609" r:id="rId53"/>
    <p:sldId id="599" r:id="rId54"/>
    <p:sldId id="1254" r:id="rId55"/>
    <p:sldId id="1256" r:id="rId56"/>
    <p:sldId id="624" r:id="rId57"/>
    <p:sldId id="1298" r:id="rId58"/>
    <p:sldId id="1300" r:id="rId59"/>
    <p:sldId id="613" r:id="rId60"/>
    <p:sldId id="1302" r:id="rId61"/>
    <p:sldId id="1303" r:id="rId62"/>
    <p:sldId id="1297" r:id="rId63"/>
    <p:sldId id="1260" r:id="rId64"/>
    <p:sldId id="1270" r:id="rId65"/>
    <p:sldId id="1291" r:id="rId66"/>
    <p:sldId id="1263" r:id="rId67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9923"/>
    <a:srgbClr val="0427BC"/>
    <a:srgbClr val="F438E8"/>
    <a:srgbClr val="FFF8D1"/>
    <a:srgbClr val="B317B7"/>
    <a:srgbClr val="146EC8"/>
    <a:srgbClr val="000000"/>
    <a:srgbClr val="C6D9F2"/>
    <a:srgbClr val="FF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9" autoAdjust="0"/>
    <p:restoredTop sz="50000" autoAdjust="0"/>
  </p:normalViewPr>
  <p:slideViewPr>
    <p:cSldViewPr>
      <p:cViewPr>
        <p:scale>
          <a:sx n="100" d="100"/>
          <a:sy n="100" d="100"/>
        </p:scale>
        <p:origin x="144" y="248"/>
      </p:cViewPr>
      <p:guideLst>
        <p:guide orient="horz" pos="3748"/>
        <p:guide pos="3840"/>
      </p:guideLst>
    </p:cSldViewPr>
  </p:slideViewPr>
  <p:outlineViewPr>
    <p:cViewPr>
      <p:scale>
        <a:sx n="33" d="100"/>
        <a:sy n="33" d="100"/>
      </p:scale>
      <p:origin x="0" y="3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6" d="100"/>
          <a:sy n="126" d="100"/>
        </p:scale>
        <p:origin x="3800" y="2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4E359-15B9-E34D-9812-C6265A5B8D6D}" type="datetimeFigureOut">
              <a:rPr lang="en-US" smtClean="0"/>
              <a:t>10/7/19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97B42-C257-2F42-81D9-58D4641C9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131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641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EDF54699-954F-4E4D-9DCD-366D4D7B0D63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275" tIns="45638" rIns="91275" bIns="456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60" cy="49641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60" cy="49641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B83C5146-1889-4C45-88D4-AB2A8F663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906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C5146-1889-4C45-88D4-AB2A8F66345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143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C5146-1889-4C45-88D4-AB2A8F66345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867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C5146-1889-4C45-88D4-AB2A8F66345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178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C5146-1889-4C45-88D4-AB2A8F66345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601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986B6-12EC-504B-B037-0EA201007C0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87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986B6-12EC-504B-B037-0EA201007C0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57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986B6-12EC-504B-B037-0EA201007C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93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C5146-1889-4C45-88D4-AB2A8F66345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270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986B6-12EC-504B-B037-0EA201007C0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31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C5146-1889-4C45-88D4-AB2A8F663451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953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C5146-1889-4C45-88D4-AB2A8F663451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750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986B6-12EC-504B-B037-0EA201007C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98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C5146-1889-4C45-88D4-AB2A8F663451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083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986B6-12EC-504B-B037-0EA201007C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1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986B6-12EC-504B-B037-0EA201007C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94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986B6-12EC-504B-B037-0EA201007C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97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986B6-12EC-504B-B037-0EA201007C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93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986B6-12EC-504B-B037-0EA201007C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49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986B6-12EC-504B-B037-0EA201007C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42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986B6-12EC-504B-B037-0EA201007C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5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0"/>
            <a:ext cx="11640616" cy="49006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013676F-E0BD-164B-82A4-87E9684F0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8" y="6658211"/>
            <a:ext cx="1305649" cy="18864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05.11.2019</a:t>
            </a:r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24F6150-A0C8-0E4D-9131-FEB6FA60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1611" y="6641432"/>
            <a:ext cx="7008779" cy="19427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1860D0E-81FE-D549-B3AA-2260EAAF0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7873" y="6641433"/>
            <a:ext cx="1004784" cy="18864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23EE74B-AA29-428B-826F-5CD1FF8C5B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05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0B482C-BF04-1247-A629-45CE3B1DE56C}"/>
              </a:ext>
            </a:extLst>
          </p:cNvPr>
          <p:cNvSpPr/>
          <p:nvPr userDrawn="1"/>
        </p:nvSpPr>
        <p:spPr>
          <a:xfrm>
            <a:off x="0" y="0"/>
            <a:ext cx="1295467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12253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E715D24-CED1-C84E-B6F1-E6FF2B150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8" y="6658211"/>
            <a:ext cx="1305649" cy="18864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05.11.2019</a:t>
            </a:r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093FA8-A44E-A645-9C68-3EDDEC9D5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1611" y="6641432"/>
            <a:ext cx="7008779" cy="19427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7AD7BC-DFE1-A344-9620-BB45ABA19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7873" y="6641433"/>
            <a:ext cx="1004784" cy="18864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23EE74B-AA29-428B-826F-5CD1FF8C5B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749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CFD6B5F-AEDC-8B43-B2CA-8C1A6AD38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8" y="6658211"/>
            <a:ext cx="1305649" cy="18864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05.11.2019</a:t>
            </a:r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CC1BA56-8F1B-B14C-A922-949A9CC29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1611" y="6641432"/>
            <a:ext cx="7008779" cy="19427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E86D1E4-48C7-8F48-ACC7-A7BB9CB29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7873" y="6641433"/>
            <a:ext cx="1004784" cy="18864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23EE74B-AA29-428B-826F-5CD1FF8C5B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2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349" y="548680"/>
            <a:ext cx="5755051" cy="60486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548680"/>
            <a:ext cx="5851061" cy="59046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46464B4-4B69-924F-B7C3-52EB5B223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68" y="6658211"/>
            <a:ext cx="1305649" cy="18864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05.11.2019</a:t>
            </a:r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440C655-55CC-ED4F-9934-C9288DB08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1611" y="6641432"/>
            <a:ext cx="7008779" cy="19427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8EFFDB7-63D6-E84D-A508-D178217E6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7873" y="6641433"/>
            <a:ext cx="1004784" cy="18864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23EE74B-AA29-428B-826F-5CD1FF8C5B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15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86297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268760"/>
            <a:ext cx="5386917" cy="53285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49924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268760"/>
            <a:ext cx="5389033" cy="53285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FF1BBB3-3082-A145-8300-FA91F8BA8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68" y="6658211"/>
            <a:ext cx="1305649" cy="18864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05.11.2019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D152275-83B6-274E-A288-2B438196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1611" y="6641432"/>
            <a:ext cx="7008779" cy="19427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5436308-4EDF-C64F-94DC-DFC1127A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873" y="6641433"/>
            <a:ext cx="1004784" cy="18864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23EE74B-AA29-428B-826F-5CD1FF8C5B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76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01EFB0-5E15-C747-A6A0-8BA394694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8" y="6658211"/>
            <a:ext cx="1305649" cy="18864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05.11.2019</a:t>
            </a:r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B23EEF-B375-FB4F-972A-165086719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1611" y="6641432"/>
            <a:ext cx="7008779" cy="19427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79B776-5D53-CE4A-9724-C329C2C03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7873" y="6641433"/>
            <a:ext cx="1004784" cy="18864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23EE74B-AA29-428B-826F-5CD1FF8C5B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860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6B4DF66-0EDF-744A-B7DC-97DA3C10F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8" y="6658211"/>
            <a:ext cx="1305649" cy="18864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05.11.2019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C005E67-445F-EE40-BBA1-8D3860ADA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1611" y="6641432"/>
            <a:ext cx="7008779" cy="19427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E0AD2CD-0446-8E4D-9BB0-253E694F2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7873" y="6641433"/>
            <a:ext cx="1004784" cy="18864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23EE74B-AA29-428B-826F-5CD1FF8C5B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392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3679" y="0"/>
            <a:ext cx="11668321" cy="490066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371" y="692696"/>
            <a:ext cx="11329259" cy="5832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5E3A031C-3618-7B48-BF7C-DDBFEC921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8" y="6658211"/>
            <a:ext cx="1305649" cy="18864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05.11.2019</a:t>
            </a:r>
            <a:endParaRPr lang="en-GB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C69FC28D-A593-7B46-A32D-A36F7EC34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1611" y="6641432"/>
            <a:ext cx="7008779" cy="19427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12F21D5-64C6-1E46-9A18-092273C67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7873" y="6641433"/>
            <a:ext cx="1004784" cy="18864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23EE74B-AA29-428B-826F-5CD1FF8C5BA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4" name="Picture 23" descr="logo-presentation-small.jpg">
            <a:extLst>
              <a:ext uri="{FF2B5EF4-FFF2-40B4-BE49-F238E27FC236}">
                <a16:creationId xmlns:a16="http://schemas.microsoft.com/office/drawing/2014/main" id="{74347166-82EE-8845-A47C-2B038A6B5BB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4"/>
            <a:ext cx="523336" cy="48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0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4" r:id="rId3"/>
    <p:sldLayoutId id="2147483651" r:id="rId4"/>
    <p:sldLayoutId id="2147483652" r:id="rId5"/>
    <p:sldLayoutId id="2147483653" r:id="rId6"/>
    <p:sldLayoutId id="2147483655" r:id="rId7"/>
    <p:sldLayoutId id="2147483661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g"/><Relationship Id="rId7" Type="http://schemas.openxmlformats.org/officeDocument/2006/relationships/image" Target="../media/image71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4.png"/><Relationship Id="rId11" Type="http://schemas.openxmlformats.org/officeDocument/2006/relationships/image" Target="../media/image96.png"/><Relationship Id="rId5" Type="http://schemas.openxmlformats.org/officeDocument/2006/relationships/image" Target="../media/image102.wmf"/><Relationship Id="rId10" Type="http://schemas.openxmlformats.org/officeDocument/2006/relationships/image" Target="../media/image108.jp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4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5.emf"/><Relationship Id="rId10" Type="http://schemas.openxmlformats.org/officeDocument/2006/relationships/image" Target="../media/image2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39416" y="4405933"/>
            <a:ext cx="10585176" cy="17526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800" dirty="0"/>
              <a:t>by</a:t>
            </a:r>
          </a:p>
          <a:p>
            <a:pPr algn="l"/>
            <a:r>
              <a:rPr lang="en-US" dirty="0"/>
              <a:t>Michaela Schaumann</a:t>
            </a:r>
          </a:p>
          <a:p>
            <a:pPr algn="l"/>
            <a:r>
              <a:rPr lang="en-US" sz="1800" dirty="0"/>
              <a:t>CERN, Beams Department, Operations Group</a:t>
            </a:r>
          </a:p>
          <a:p>
            <a:pPr algn="l"/>
            <a:endParaRPr lang="en-US" sz="1800" b="1" dirty="0"/>
          </a:p>
          <a:p>
            <a:pPr algn="l"/>
            <a:r>
              <a:rPr lang="en-US" sz="2000" i="1" dirty="0"/>
              <a:t>With big acknowledgements to John Jowett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2636913"/>
            <a:ext cx="12191999" cy="158417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Heavy-Ions in the LHC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370C68-9594-0940-B1E3-BD39BC5F667A}"/>
              </a:ext>
            </a:extLst>
          </p:cNvPr>
          <p:cNvSpPr/>
          <p:nvPr/>
        </p:nvSpPr>
        <p:spPr>
          <a:xfrm>
            <a:off x="3541359" y="1081550"/>
            <a:ext cx="5181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JAS 2019 – Ion Colliders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ED221D-41A1-344C-B165-CC74590F7017}"/>
              </a:ext>
            </a:extLst>
          </p:cNvPr>
          <p:cNvSpPr/>
          <p:nvPr/>
        </p:nvSpPr>
        <p:spPr>
          <a:xfrm>
            <a:off x="5593299" y="6343380"/>
            <a:ext cx="10054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05.11.2019</a:t>
            </a:r>
          </a:p>
        </p:txBody>
      </p:sp>
      <p:pic>
        <p:nvPicPr>
          <p:cNvPr id="8" name="Picture 7" descr="logo-presentation-small.jpg">
            <a:extLst>
              <a:ext uri="{FF2B5EF4-FFF2-40B4-BE49-F238E27FC236}">
                <a16:creationId xmlns:a16="http://schemas.microsoft.com/office/drawing/2014/main" id="{D3D5F790-D24E-D84E-BFE7-279EC773EF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779206"/>
            <a:ext cx="1327575" cy="13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44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7029-4B88-DC46-BC85-E94970D6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Heavy-Ion vs. Proton Operation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64DD1-DF6D-A24D-B8B7-C911C68DB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M. Schaumann - Heavy-Ions in the LHC, JAS'2019, </a:t>
            </a:r>
            <a:r>
              <a:rPr lang="en-US" dirty="0" err="1"/>
              <a:t>Dubna</a:t>
            </a:r>
            <a:r>
              <a:rPr lang="en-US" dirty="0"/>
              <a:t>, Russia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705A5-8311-E543-8968-2DE9A6303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26FCC2-F14A-FB42-BF7D-8A4C1214B8C7}"/>
                  </a:ext>
                </a:extLst>
              </p:cNvPr>
              <p:cNvSpPr txBox="1"/>
              <p:nvPr/>
            </p:nvSpPr>
            <p:spPr>
              <a:xfrm>
                <a:off x="263352" y="731739"/>
                <a:ext cx="11665295" cy="4993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Some similarities with protons: aperture, optics, orbits</a:t>
                </a:r>
              </a:p>
              <a:p>
                <a:pPr marL="800100" lvl="1" indent="-342900">
                  <a:buFont typeface="Calibri" panose="020F0502020204030204" pitchFamily="34" charset="0"/>
                  <a:buChar char="→"/>
                </a:pPr>
                <a:r>
                  <a:rPr lang="en-GB" sz="2400" dirty="0"/>
                  <a:t>Bending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/>
                      </a:rPr>
                      <m:t>∝</m:t>
                    </m:r>
                  </m:oMath>
                </a14:m>
                <a:r>
                  <a:rPr lang="en-GB" sz="2400" dirty="0"/>
                  <a:t> Charge (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/>
                      </a:rPr>
                      <m:t>𝑞</m:t>
                    </m:r>
                    <m:r>
                      <a:rPr lang="en-GB" sz="2400" i="1" dirty="0">
                        <a:latin typeface="Cambria Math"/>
                      </a:rPr>
                      <m:t>=</m:t>
                    </m:r>
                    <m:r>
                      <a:rPr lang="en-GB" sz="2400" i="1" dirty="0" err="1">
                        <a:latin typeface="Cambria Math"/>
                      </a:rPr>
                      <m:t>𝑍𝑒</m:t>
                    </m:r>
                  </m:oMath>
                </a14:m>
                <a:r>
                  <a:rPr lang="en-GB" sz="2400" dirty="0"/>
                  <a:t>): </a:t>
                </a:r>
                <a14:m>
                  <m:oMath xmlns:m="http://schemas.openxmlformats.org/officeDocument/2006/math">
                    <m:r>
                      <a:rPr lang="en-GB" sz="2400" b="1" i="1">
                        <a:solidFill>
                          <a:srgbClr val="C00000"/>
                        </a:solidFill>
                        <a:latin typeface="Cambria Math"/>
                      </a:rPr>
                      <m:t>𝑩</m:t>
                    </m:r>
                    <m:r>
                      <a:rPr lang="en-GB" sz="2400" b="1" i="1">
                        <a:solidFill>
                          <a:srgbClr val="C00000"/>
                        </a:solidFill>
                        <a:latin typeface="Cambria Math"/>
                      </a:rPr>
                      <m:t>𝝆</m:t>
                    </m:r>
                    <m:r>
                      <a:rPr lang="en-GB" sz="2400" b="1" i="1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r>
                      <a:rPr lang="en-GB" sz="2400" b="1" i="1">
                        <a:solidFill>
                          <a:srgbClr val="C00000"/>
                        </a:solidFill>
                        <a:latin typeface="Cambria Math"/>
                      </a:rPr>
                      <m:t>𝒑</m:t>
                    </m:r>
                    <m:r>
                      <a:rPr lang="en-GB" sz="2400" b="1" i="1">
                        <a:solidFill>
                          <a:srgbClr val="C00000"/>
                        </a:solidFill>
                        <a:latin typeface="Cambria Math"/>
                      </a:rPr>
                      <m:t>/</m:t>
                    </m:r>
                    <m:r>
                      <a:rPr lang="en-GB" sz="2400" b="1" i="1">
                        <a:solidFill>
                          <a:srgbClr val="C00000"/>
                        </a:solidFill>
                        <a:latin typeface="Cambria Math"/>
                      </a:rPr>
                      <m:t>𝒒</m:t>
                    </m:r>
                  </m:oMath>
                </a14:m>
                <a:r>
                  <a:rPr lang="en-GB" sz="2400" b="1" dirty="0">
                    <a:solidFill>
                      <a:srgbClr val="C00000"/>
                    </a:solidFill>
                  </a:rPr>
                  <a:t> </a:t>
                </a:r>
              </a:p>
              <a:p>
                <a:pPr lvl="1"/>
                <a:endParaRPr lang="en-GB" sz="1000" dirty="0"/>
              </a:p>
              <a:p>
                <a:pPr marL="457189" indent="-457189">
                  <a:buFont typeface="Arial" panose="020B0604020202020204" pitchFamily="34" charset="0"/>
                  <a:buChar char="•"/>
                </a:pPr>
                <a:r>
                  <a:rPr lang="en-GB" sz="2400" b="1" dirty="0"/>
                  <a:t>Charge per ion bunch ~10% of proton bunch: </a:t>
                </a:r>
              </a:p>
              <a:p>
                <a:pPr marL="928688" lvl="1" indent="-342900">
                  <a:buFont typeface="Wingdings" pitchFamily="2" charset="2"/>
                  <a:buChar char="à"/>
                </a:pPr>
                <a:r>
                  <a:rPr lang="en-GB" sz="2400" dirty="0"/>
                  <a:t>collective effects driven by impedance or beam-beam are weak</a:t>
                </a:r>
              </a:p>
              <a:p>
                <a:pPr marL="585788" lvl="1"/>
                <a:endParaRPr lang="en-GB" sz="1050" dirty="0"/>
              </a:p>
              <a:p>
                <a:pPr marL="457189" indent="-457189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rgbClr val="C00000"/>
                    </a:solidFill>
                  </a:rPr>
                  <a:t>Higher charge and mass: </a:t>
                </a:r>
                <a:r>
                  <a:rPr lang="en-GB" sz="2400" b="1" dirty="0">
                    <a:solidFill>
                      <a:srgbClr val="0427BC"/>
                    </a:solidFill>
                  </a:rPr>
                  <a:t>Beam dynamics and performance limits of heavy ions are quite different from those of protons.</a:t>
                </a:r>
              </a:p>
              <a:p>
                <a:pPr marL="457189" indent="-457189">
                  <a:buFont typeface="Arial" panose="020B0604020202020204" pitchFamily="34" charset="0"/>
                  <a:buChar char="•"/>
                </a:pPr>
                <a:endParaRPr lang="en-GB" sz="1000" dirty="0"/>
              </a:p>
              <a:p>
                <a:pPr marL="457189" indent="-457189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Many </a:t>
                </a:r>
                <a:r>
                  <a:rPr lang="en-GB" sz="2400" dirty="0">
                    <a:solidFill>
                      <a:srgbClr val="0427BC"/>
                    </a:solidFill>
                  </a:rPr>
                  <a:t>beam dynamic effects </a:t>
                </a:r>
                <a:r>
                  <a:rPr lang="en-GB" sz="2400" dirty="0"/>
                  <a:t>are proportional to </a:t>
                </a:r>
                <a:r>
                  <a:rPr lang="en-GB" sz="2400" b="1" dirty="0">
                    <a:solidFill>
                      <a:srgbClr val="0427BC"/>
                    </a:solidFill>
                  </a:rPr>
                  <a:t>high powers of </a:t>
                </a:r>
                <a14:m>
                  <m:oMath xmlns:m="http://schemas.openxmlformats.org/officeDocument/2006/math">
                    <m:r>
                      <a:rPr lang="en-GB" sz="2400" b="1" i="1">
                        <a:solidFill>
                          <a:srgbClr val="0427BC"/>
                        </a:solidFill>
                        <a:latin typeface="Cambria Math"/>
                      </a:rPr>
                      <m:t>𝒁</m:t>
                    </m:r>
                  </m:oMath>
                </a14:m>
                <a:r>
                  <a:rPr lang="en-GB" sz="2400" dirty="0"/>
                  <a:t>. In same accelerator:</a:t>
                </a:r>
              </a:p>
              <a:p>
                <a:pPr marL="1064657" lvl="1" indent="-455073"/>
                <a:r>
                  <a:rPr lang="en-GB" sz="2400" dirty="0"/>
                  <a:t>→ Strong Intra-beam scattering (IBS) </a:t>
                </a:r>
                <a:r>
                  <a:rPr lang="en-GB" sz="2400" dirty="0">
                    <a:latin typeface="Andale Mono"/>
                    <a:cs typeface="Andale Mono"/>
                    <a:sym typeface="Wingdings"/>
                  </a:rPr>
                  <a:t>α</a:t>
                </a:r>
                <a:r>
                  <a:rPr lang="en-GB" sz="2400" i="1" dirty="0">
                    <a:sym typeface="Wingdings"/>
                  </a:rPr>
                  <a:t> Z</a:t>
                </a:r>
                <a:r>
                  <a:rPr lang="en-GB" sz="2400" i="1" baseline="30000" dirty="0">
                    <a:sym typeface="Wingdings"/>
                  </a:rPr>
                  <a:t>3</a:t>
                </a:r>
                <a:r>
                  <a:rPr lang="en-GB" sz="2400" i="1" dirty="0">
                    <a:sym typeface="Wingdings"/>
                  </a:rPr>
                  <a:t>/A</a:t>
                </a:r>
                <a:r>
                  <a:rPr lang="en-GB" sz="2400" i="1" baseline="30000" dirty="0">
                    <a:sym typeface="Wingdings"/>
                  </a:rPr>
                  <a:t>2</a:t>
                </a:r>
                <a:r>
                  <a:rPr lang="en-GB" sz="2400" dirty="0"/>
                  <a:t>.</a:t>
                </a:r>
              </a:p>
              <a:p>
                <a:pPr marL="1064657" lvl="1" indent="-455073"/>
                <a:r>
                  <a:rPr lang="en-GB" sz="2400" dirty="0"/>
                  <a:t>→ Radiation damping </a:t>
                </a:r>
                <a:r>
                  <a:rPr lang="en-GB" sz="2400" dirty="0">
                    <a:latin typeface="Andale Mono"/>
                    <a:cs typeface="Andale Mono"/>
                    <a:sym typeface="Wingdings"/>
                  </a:rPr>
                  <a:t>α</a:t>
                </a:r>
                <a:r>
                  <a:rPr lang="en-GB" sz="2400" dirty="0">
                    <a:cs typeface="Andale Mono"/>
                    <a:sym typeface="Wingdings"/>
                  </a:rPr>
                  <a:t> </a:t>
                </a:r>
                <a:r>
                  <a:rPr lang="en-GB" sz="2400" i="1" dirty="0">
                    <a:sym typeface="Wingdings"/>
                  </a:rPr>
                  <a:t>Z</a:t>
                </a:r>
                <a:r>
                  <a:rPr lang="en-GB" sz="2400" i="1" baseline="30000" dirty="0">
                    <a:sym typeface="Wingdings"/>
                  </a:rPr>
                  <a:t>5</a:t>
                </a:r>
                <a:r>
                  <a:rPr lang="en-GB" sz="2400" i="1" dirty="0">
                    <a:sym typeface="Wingdings"/>
                  </a:rPr>
                  <a:t>/A</a:t>
                </a:r>
                <a:r>
                  <a:rPr lang="en-GB" sz="2400" i="1" baseline="30000" dirty="0">
                    <a:sym typeface="Wingdings"/>
                  </a:rPr>
                  <a:t>4</a:t>
                </a:r>
                <a:r>
                  <a:rPr lang="en-GB" sz="2400" dirty="0"/>
                  <a:t>.</a:t>
                </a:r>
              </a:p>
              <a:p>
                <a:pPr marL="1064657" lvl="1" indent="-455073"/>
                <a:r>
                  <a:rPr lang="en-GB" sz="2400" dirty="0"/>
                  <a:t>→ Large event cross-sections for electromagnetic processes.</a:t>
                </a:r>
              </a:p>
              <a:p>
                <a:endParaRPr lang="en-GB" sz="2400" dirty="0"/>
              </a:p>
              <a:p>
                <a:endParaRPr lang="en-GB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26FCC2-F14A-FB42-BF7D-8A4C1214B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731739"/>
                <a:ext cx="11665295" cy="4993675"/>
              </a:xfrm>
              <a:prstGeom prst="rect">
                <a:avLst/>
              </a:prstGeom>
              <a:blipFill>
                <a:blip r:embed="rId3"/>
                <a:stretch>
                  <a:fillRect l="-653" t="-1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A697A43E-FEC1-7E4C-99B3-C06BAFA981C3}"/>
              </a:ext>
            </a:extLst>
          </p:cNvPr>
          <p:cNvGrpSpPr/>
          <p:nvPr/>
        </p:nvGrpSpPr>
        <p:grpSpPr>
          <a:xfrm>
            <a:off x="1871685" y="5442646"/>
            <a:ext cx="8568952" cy="899268"/>
            <a:chOff x="1871685" y="5442646"/>
            <a:chExt cx="8568952" cy="8992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225281-A58D-094B-9239-805DBF5DA40A}"/>
                </a:ext>
              </a:extLst>
            </p:cNvPr>
            <p:cNvSpPr/>
            <p:nvPr/>
          </p:nvSpPr>
          <p:spPr>
            <a:xfrm>
              <a:off x="2063552" y="5442646"/>
              <a:ext cx="8377085" cy="899268"/>
            </a:xfrm>
            <a:prstGeom prst="rect">
              <a:avLst/>
            </a:prstGeom>
            <a:solidFill>
              <a:srgbClr val="C00000">
                <a:alpha val="16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6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87A0462E-AAF0-6C4F-902F-3738462E4C36}"/>
                    </a:ext>
                  </a:extLst>
                </p:cNvPr>
                <p:cNvSpPr/>
                <p:nvPr/>
              </p:nvSpPr>
              <p:spPr>
                <a:xfrm>
                  <a:off x="1871685" y="5476782"/>
                  <a:ext cx="8568952" cy="8309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2400" i="1">
                          <a:latin typeface="Cambria Math"/>
                        </a:rPr>
                        <m:t>⇒</m:t>
                      </m:r>
                    </m:oMath>
                  </a14:m>
                  <a:r>
                    <a:rPr lang="en-GB" sz="2400" dirty="0"/>
                    <a:t> Fast intensity decay and </a:t>
                  </a:r>
                  <a:r>
                    <a:rPr lang="en-GB" sz="2400" b="1" dirty="0"/>
                    <a:t>short luminosity lifetimes</a:t>
                  </a:r>
                  <a:r>
                    <a:rPr lang="en-GB" sz="2400" dirty="0"/>
                    <a:t>.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GB" sz="2400" i="1">
                          <a:latin typeface="Cambria Math"/>
                        </a:rPr>
                        <m:t>⇒ </m:t>
                      </m:r>
                    </m:oMath>
                  </a14:m>
                  <a:r>
                    <a:rPr lang="en-GB" sz="2400" b="1" dirty="0"/>
                    <a:t>Secondary beams emerging from the interaction point </a:t>
                  </a:r>
                  <a:r>
                    <a:rPr lang="en-GB" sz="2400" dirty="0"/>
                    <a:t>(IP).</a:t>
                  </a:r>
                </a:p>
              </p:txBody>
            </p:sp>
          </mc:Choice>
          <mc:Fallback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87A0462E-AAF0-6C4F-902F-3738462E4C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1685" y="5476782"/>
                  <a:ext cx="8568952" cy="830997"/>
                </a:xfrm>
                <a:prstGeom prst="rect">
                  <a:avLst/>
                </a:prstGeom>
                <a:blipFill>
                  <a:blip r:embed="rId4"/>
                  <a:stretch>
                    <a:fillRect t="-2985" b="-134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4499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7C32-837D-AE43-B8E0-59C3D229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Dominant Effects on Emittance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59715B-2C5D-7E49-9BCD-82F9FE2C0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4AB15-D9D7-2347-893F-0B4EFDA2F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11</a:t>
            </a:fld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DAA264-9DBA-C644-AF79-113012254CD7}"/>
              </a:ext>
            </a:extLst>
          </p:cNvPr>
          <p:cNvCxnSpPr>
            <a:cxnSpLocks/>
          </p:cNvCxnSpPr>
          <p:nvPr/>
        </p:nvCxnSpPr>
        <p:spPr>
          <a:xfrm>
            <a:off x="6096000" y="491558"/>
            <a:ext cx="0" cy="564273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02DE200-53E3-CB44-8656-AA1D1ED74F15}"/>
              </a:ext>
            </a:extLst>
          </p:cNvPr>
          <p:cNvSpPr txBox="1"/>
          <p:nvPr/>
        </p:nvSpPr>
        <p:spPr>
          <a:xfrm>
            <a:off x="1304834" y="558553"/>
            <a:ext cx="3627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/>
              <a:t>Intra-Beam Scattering (IBS)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EC9EA-F15E-7E4E-A5EB-388BAFE7F945}"/>
              </a:ext>
            </a:extLst>
          </p:cNvPr>
          <p:cNvSpPr txBox="1"/>
          <p:nvPr/>
        </p:nvSpPr>
        <p:spPr>
          <a:xfrm>
            <a:off x="8040216" y="553926"/>
            <a:ext cx="2629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/>
              <a:t>Radiation Damping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161640-F532-E44A-83ED-F36CBD56406A}"/>
              </a:ext>
            </a:extLst>
          </p:cNvPr>
          <p:cNvSpPr txBox="1"/>
          <p:nvPr/>
        </p:nvSpPr>
        <p:spPr>
          <a:xfrm>
            <a:off x="7889350" y="2170021"/>
            <a:ext cx="2862387" cy="4616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Emittance Shrinkage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E8B45-1945-504A-BC88-A6BCCC196AAC}"/>
              </a:ext>
            </a:extLst>
          </p:cNvPr>
          <p:cNvSpPr txBox="1"/>
          <p:nvPr/>
        </p:nvSpPr>
        <p:spPr>
          <a:xfrm>
            <a:off x="523655" y="3012630"/>
            <a:ext cx="4483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Growth rate dynamically changing with </a:t>
            </a:r>
            <a:r>
              <a:rPr lang="en-GB" sz="2000" b="1" dirty="0">
                <a:solidFill>
                  <a:srgbClr val="E69D1A"/>
                </a:solidFill>
              </a:rPr>
              <a:t>beam properties</a:t>
            </a:r>
            <a:r>
              <a:rPr lang="en-GB" sz="2000" dirty="0"/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D5F83D-EED7-7747-9E7B-EAE2AF7A6F51}"/>
              </a:ext>
            </a:extLst>
          </p:cNvPr>
          <p:cNvSpPr txBox="1"/>
          <p:nvPr/>
        </p:nvSpPr>
        <p:spPr>
          <a:xfrm>
            <a:off x="6566290" y="3281550"/>
            <a:ext cx="5419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Damping rate is </a:t>
            </a:r>
            <a:r>
              <a:rPr lang="en-GB" sz="2000" b="1" dirty="0"/>
              <a:t>constant</a:t>
            </a:r>
            <a:r>
              <a:rPr lang="en-GB" sz="2000" dirty="0"/>
              <a:t> for a given beam energy: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B943D-D099-2245-9CFD-B64352C5DD95}"/>
              </a:ext>
            </a:extLst>
          </p:cNvPr>
          <p:cNvSpPr txBox="1"/>
          <p:nvPr/>
        </p:nvSpPr>
        <p:spPr>
          <a:xfrm>
            <a:off x="552444" y="1241176"/>
            <a:ext cx="5149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Multiple small-angle Coulomb scattering among charged particles inside their bunch.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2033D9-0D64-4441-A1E5-8E881E447C66}"/>
              </a:ext>
            </a:extLst>
          </p:cNvPr>
          <p:cNvSpPr txBox="1"/>
          <p:nvPr/>
        </p:nvSpPr>
        <p:spPr>
          <a:xfrm>
            <a:off x="6566290" y="1236026"/>
            <a:ext cx="5279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Energy loss due to synchrotron radiation emitted by charged particles bent on a circular orbit.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2F26A1-0EDC-F644-857F-B394E3B061C8}"/>
              </a:ext>
            </a:extLst>
          </p:cNvPr>
          <p:cNvGrpSpPr/>
          <p:nvPr/>
        </p:nvGrpSpPr>
        <p:grpSpPr>
          <a:xfrm>
            <a:off x="2591771" y="3406770"/>
            <a:ext cx="3031909" cy="1389380"/>
            <a:chOff x="2591771" y="3406770"/>
            <a:chExt cx="3031909" cy="1389380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3B8741A-C7AB-2D43-A2FE-47B215428F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1771" y="3406770"/>
              <a:ext cx="3031909" cy="1389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1ED6EAF-379E-B84F-BA4E-055049775673}"/>
                </a:ext>
              </a:extLst>
            </p:cNvPr>
            <p:cNvSpPr/>
            <p:nvPr/>
          </p:nvSpPr>
          <p:spPr>
            <a:xfrm>
              <a:off x="4193028" y="3647251"/>
              <a:ext cx="1224136" cy="908417"/>
            </a:xfrm>
            <a:prstGeom prst="rect">
              <a:avLst/>
            </a:prstGeom>
            <a:noFill/>
            <a:ln>
              <a:solidFill>
                <a:srgbClr val="E69D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24B24D89-EA7F-5F45-9F12-39691EA7B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3871560"/>
            <a:ext cx="2073458" cy="73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6222C8-6A57-C244-9A0C-3A7B12EF732D}"/>
              </a:ext>
            </a:extLst>
          </p:cNvPr>
          <p:cNvSpPr txBox="1"/>
          <p:nvPr/>
        </p:nvSpPr>
        <p:spPr>
          <a:xfrm>
            <a:off x="540363" y="2170021"/>
            <a:ext cx="5230998" cy="4616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C00000"/>
                </a:solidFill>
              </a:rPr>
              <a:t>Emittance</a:t>
            </a:r>
            <a:r>
              <a:rPr lang="en-GB" sz="2400" b="1" dirty="0">
                <a:solidFill>
                  <a:srgbClr val="C00000"/>
                </a:solidFill>
              </a:rPr>
              <a:t> Growth and Particle Losses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449938-33FE-1645-9E83-99CAB0803519}"/>
              </a:ext>
            </a:extLst>
          </p:cNvPr>
          <p:cNvSpPr/>
          <p:nvPr/>
        </p:nvSpPr>
        <p:spPr>
          <a:xfrm>
            <a:off x="1085388" y="4984245"/>
            <a:ext cx="4065973" cy="830997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Dominating effect in the LHC.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</a:rPr>
              <a:t>Tends to reduce luminosity.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4D0619-9070-4848-BB8E-AE309608F1E9}"/>
              </a:ext>
            </a:extLst>
          </p:cNvPr>
          <p:cNvSpPr/>
          <p:nvPr/>
        </p:nvSpPr>
        <p:spPr>
          <a:xfrm>
            <a:off x="7301288" y="4933960"/>
            <a:ext cx="4038512" cy="1200329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427BC"/>
                </a:solidFill>
              </a:rPr>
              <a:t>Starts to become noticeable at  LHC energies (and above).</a:t>
            </a:r>
            <a:endParaRPr lang="en-GB" sz="2400" dirty="0">
              <a:solidFill>
                <a:srgbClr val="FF0000"/>
              </a:solidFill>
            </a:endParaRPr>
          </a:p>
          <a:p>
            <a:pPr algn="ctr"/>
            <a:r>
              <a:rPr lang="en-GB" sz="2400" b="1" dirty="0">
                <a:solidFill>
                  <a:srgbClr val="00B050"/>
                </a:solidFill>
              </a:rPr>
              <a:t>Tends to increase luminosity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B920A0-75FE-8C47-AB33-D5287B3B0B1F}"/>
              </a:ext>
            </a:extLst>
          </p:cNvPr>
          <p:cNvSpPr txBox="1"/>
          <p:nvPr/>
        </p:nvSpPr>
        <p:spPr>
          <a:xfrm>
            <a:off x="3647925" y="6334534"/>
            <a:ext cx="4896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IBS and radiation damping both depend on particle type.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B9DD65-CB65-F44A-8BCB-22A396A05110}"/>
              </a:ext>
            </a:extLst>
          </p:cNvPr>
          <p:cNvSpPr txBox="1"/>
          <p:nvPr/>
        </p:nvSpPr>
        <p:spPr>
          <a:xfrm>
            <a:off x="8984903" y="60367"/>
            <a:ext cx="22073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See lecture by </a:t>
            </a:r>
            <a:r>
              <a:rPr lang="en-US" b="1" dirty="0"/>
              <a:t>V. </a:t>
            </a:r>
            <a:r>
              <a:rPr lang="en-US" b="1" dirty="0" err="1"/>
              <a:t>Kain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366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158E0-6637-7D4E-8FFA-3C07679E9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FE7F5-35D3-5E43-8182-7FD6EC243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Schaumann - Heavy-Ions in the LHC, JAS'2019, Dubna, Russia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131C4-DBF6-534A-B822-8FFD91B44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7B132C-F73B-E048-8EB4-2B5A4B69BCF1}"/>
              </a:ext>
            </a:extLst>
          </p:cNvPr>
          <p:cNvSpPr txBox="1"/>
          <p:nvPr/>
        </p:nvSpPr>
        <p:spPr>
          <a:xfrm>
            <a:off x="575094" y="929717"/>
            <a:ext cx="10969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2400" dirty="0">
                <a:latin typeface="Calibri"/>
              </a:rPr>
              <a:t>Luminosity is a measure of the ability of a particle accelerator to produce the required number of interactions: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B3F204B-F331-9646-B36B-A2B4F6C38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2254242"/>
            <a:ext cx="3759008" cy="110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08B2FE5-6E87-9746-8E5E-4D3095FC1DBA}"/>
              </a:ext>
            </a:extLst>
          </p:cNvPr>
          <p:cNvGrpSpPr/>
          <p:nvPr/>
        </p:nvGrpSpPr>
        <p:grpSpPr>
          <a:xfrm>
            <a:off x="2999656" y="2636280"/>
            <a:ext cx="7227932" cy="3246757"/>
            <a:chOff x="2999656" y="2636280"/>
            <a:chExt cx="7227932" cy="324675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953FA49-A1CF-0040-B977-DF5CED33D514}"/>
                </a:ext>
              </a:extLst>
            </p:cNvPr>
            <p:cNvSpPr/>
            <p:nvPr/>
          </p:nvSpPr>
          <p:spPr>
            <a:xfrm flipV="1">
              <a:off x="6814475" y="2636280"/>
              <a:ext cx="475576" cy="509657"/>
            </a:xfrm>
            <a:prstGeom prst="ellipse">
              <a:avLst/>
            </a:prstGeom>
            <a:noFill/>
            <a:ln w="25400">
              <a:solidFill>
                <a:srgbClr val="E300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sz="1867">
                <a:solidFill>
                  <a:srgbClr val="FFFFFF"/>
                </a:solidFill>
                <a:latin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FC920B9-9F42-7347-AB46-5AB428F95A19}"/>
                    </a:ext>
                  </a:extLst>
                </p:cNvPr>
                <p:cNvSpPr txBox="1"/>
                <p:nvPr/>
              </p:nvSpPr>
              <p:spPr>
                <a:xfrm>
                  <a:off x="2999656" y="4477781"/>
                  <a:ext cx="7227932" cy="14052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defRPr/>
                  </a:pPr>
                  <a:r>
                    <a:rPr lang="en-US" sz="2133" b="1" i="1" dirty="0">
                      <a:solidFill>
                        <a:srgbClr val="FF0000"/>
                      </a:solidFill>
                      <a:latin typeface="+mj-lt"/>
                      <a:ea typeface="Cambria Math" panose="02040503050406030204" pitchFamily="18" charset="0"/>
                    </a:rPr>
                    <a:t>Event cross-section</a:t>
                  </a:r>
                </a:p>
                <a:p>
                  <a:pPr defTabSz="1219170">
                    <a:defRPr/>
                  </a:pPr>
                  <a14:m>
                    <m:oMath xmlns:m="http://schemas.openxmlformats.org/officeDocument/2006/math">
                      <m:r>
                        <a:rPr lang="en-GB" sz="2133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m:rPr>
                          <m:sty m:val="p"/>
                        </m:rPr>
                        <a:rPr lang="en-US" sz="2133" baseline="-25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tot</m:t>
                      </m:r>
                    </m:oMath>
                  </a14:m>
                  <a:r>
                    <a:rPr lang="en-GB" sz="2133" dirty="0">
                      <a:solidFill>
                        <a:srgbClr val="FF0000"/>
                      </a:solidFill>
                      <a:latin typeface="Calibri"/>
                    </a:rPr>
                    <a:t> = sum of all processes removing particles from the beam</a:t>
                  </a:r>
                </a:p>
                <a:p>
                  <a:pPr lvl="0">
                    <a:defRPr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133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sz="2133" baseline="-25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tot</m:t>
                      </m:r>
                      <m:r>
                        <a:rPr lang="en-US" sz="2133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133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133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133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</m:e>
                      </m:d>
                      <m:r>
                        <a:rPr lang="en-GB" sz="2133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133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0.1</m:t>
                      </m:r>
                      <m:r>
                        <m:rPr>
                          <m:sty m:val="p"/>
                        </m:rPr>
                        <a:rPr lang="en-US" sz="2133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</m:oMath>
                  </a14:m>
                  <a:r>
                    <a:rPr lang="en-GB" sz="2133" dirty="0">
                      <a:solidFill>
                        <a:srgbClr val="FF0000"/>
                      </a:solidFill>
                      <a:latin typeface="Calibri"/>
                    </a:rPr>
                    <a:t> </a:t>
                  </a:r>
                </a:p>
                <a:p>
                  <a:pPr>
                    <a:defRPr/>
                  </a:pPr>
                  <a14:m>
                    <m:oMath xmlns:m="http://schemas.openxmlformats.org/officeDocument/2006/math">
                      <m:r>
                        <a:rPr lang="el-GR" sz="2133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sz="2133" b="1" baseline="-25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𝐭𝐨𝐭</m:t>
                      </m:r>
                      <m:r>
                        <a:rPr lang="en-US" sz="2133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133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133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𝐏𝐛</m:t>
                      </m:r>
                      <m:r>
                        <a:rPr lang="en-US" sz="2133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133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𝐏𝐛</m:t>
                      </m:r>
                      <m:r>
                        <a:rPr lang="en-US" sz="2133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sz="2133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133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sz="2133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𝟎𝟎</m:t>
                      </m:r>
                      <m:r>
                        <a:rPr lang="en-US" sz="2133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𝐛</m:t>
                      </m:r>
                    </m:oMath>
                  </a14:m>
                  <a:r>
                    <a:rPr lang="en-GB" sz="2133" b="1" dirty="0">
                      <a:solidFill>
                        <a:srgbClr val="FF0000"/>
                      </a:solidFill>
                      <a:latin typeface="Calibri"/>
                    </a:rPr>
                    <a:t>, </a:t>
                  </a:r>
                  <a:r>
                    <a:rPr lang="en-GB" sz="2133" dirty="0">
                      <a:solidFill>
                        <a:srgbClr val="FF0000"/>
                      </a:solidFill>
                      <a:latin typeface="Calibri"/>
                    </a:rPr>
                    <a:t>out of which </a:t>
                  </a:r>
                  <a14:m>
                    <m:oMath xmlns:m="http://schemas.openxmlformats.org/officeDocument/2006/math">
                      <m:r>
                        <a:rPr lang="el-GR" sz="2133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m:rPr>
                          <m:sty m:val="p"/>
                        </m:rPr>
                        <a:rPr lang="en-US" sz="2133" baseline="-25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hadronic</m:t>
                      </m:r>
                      <m:r>
                        <a:rPr lang="en-US" sz="2133" baseline="-25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133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133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Pb</m:t>
                      </m:r>
                      <m:r>
                        <a:rPr lang="en-US" sz="2133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133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Pb</m:t>
                      </m:r>
                      <m:r>
                        <a:rPr lang="en-US" sz="2133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sz="2133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133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m:rPr>
                          <m:sty m:val="p"/>
                        </m:rPr>
                        <a:rPr lang="en-US" sz="2133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</m:oMath>
                  </a14:m>
                  <a:endParaRPr lang="en-GB" sz="2133" dirty="0">
                    <a:solidFill>
                      <a:srgbClr val="FF0000"/>
                    </a:solidFill>
                    <a:latin typeface="Calibri"/>
                  </a:endParaRPr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FC920B9-9F42-7347-AB46-5AB428F95A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9656" y="4477781"/>
                  <a:ext cx="7227932" cy="1405256"/>
                </a:xfrm>
                <a:prstGeom prst="rect">
                  <a:avLst/>
                </a:prstGeom>
                <a:blipFill>
                  <a:blip r:embed="rId4"/>
                  <a:stretch>
                    <a:fillRect t="-2703" b="-810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E21F902-AE23-6B42-9031-15E3FE4BD3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3336" y="3212976"/>
              <a:ext cx="496760" cy="1264805"/>
            </a:xfrm>
            <a:prstGeom prst="straightConnector1">
              <a:avLst/>
            </a:prstGeom>
            <a:ln w="28575">
              <a:solidFill>
                <a:srgbClr val="E3000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BEFA943-07E7-204B-A65C-E0FFCEDE9061}"/>
              </a:ext>
            </a:extLst>
          </p:cNvPr>
          <p:cNvSpPr txBox="1"/>
          <p:nvPr/>
        </p:nvSpPr>
        <p:spPr>
          <a:xfrm>
            <a:off x="1055440" y="2574784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Event/Collision rate: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9FFE66-74B6-114D-B84F-37C256CE4B80}"/>
              </a:ext>
            </a:extLst>
          </p:cNvPr>
          <p:cNvGrpSpPr/>
          <p:nvPr/>
        </p:nvGrpSpPr>
        <p:grpSpPr>
          <a:xfrm>
            <a:off x="2268542" y="3262526"/>
            <a:ext cx="3827458" cy="919769"/>
            <a:chOff x="2268542" y="3262526"/>
            <a:chExt cx="3827458" cy="91976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AA6028-CD77-694C-9B36-FCF7687EE091}"/>
                </a:ext>
              </a:extLst>
            </p:cNvPr>
            <p:cNvSpPr txBox="1"/>
            <p:nvPr/>
          </p:nvSpPr>
          <p:spPr>
            <a:xfrm>
              <a:off x="2268542" y="3812963"/>
              <a:ext cx="3827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Reduction of beam particles with time.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10A9C5C-E512-B647-84A0-1CDE16D233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3419" y="3262526"/>
              <a:ext cx="670533" cy="58590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B28AEE9-1C91-1F41-A4F8-87C0CDD7E2EA}"/>
              </a:ext>
            </a:extLst>
          </p:cNvPr>
          <p:cNvGrpSpPr/>
          <p:nvPr/>
        </p:nvGrpSpPr>
        <p:grpSpPr>
          <a:xfrm>
            <a:off x="7282010" y="2131406"/>
            <a:ext cx="2078954" cy="1084246"/>
            <a:chOff x="7282010" y="2131406"/>
            <a:chExt cx="2078954" cy="108424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CC30560-5B43-D14A-A63B-A5FD6CC6194F}"/>
                </a:ext>
              </a:extLst>
            </p:cNvPr>
            <p:cNvSpPr txBox="1"/>
            <p:nvPr/>
          </p:nvSpPr>
          <p:spPr>
            <a:xfrm>
              <a:off x="8007708" y="2131406"/>
              <a:ext cx="13532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rgbClr val="0427BC"/>
                  </a:solidFill>
                </a:rPr>
                <a:t>Luminosity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3877FD0-A491-F541-9B41-79CC5BC546A7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7662260" y="2331461"/>
              <a:ext cx="345448" cy="277035"/>
            </a:xfrm>
            <a:prstGeom prst="straightConnector1">
              <a:avLst/>
            </a:prstGeom>
            <a:ln w="12700">
              <a:solidFill>
                <a:srgbClr val="0427B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01B66B2-F54C-4444-B810-575FE9F24016}"/>
                </a:ext>
              </a:extLst>
            </p:cNvPr>
            <p:cNvSpPr/>
            <p:nvPr/>
          </p:nvSpPr>
          <p:spPr>
            <a:xfrm flipV="1">
              <a:off x="7282010" y="2492099"/>
              <a:ext cx="353489" cy="723553"/>
            </a:xfrm>
            <a:prstGeom prst="ellipse">
              <a:avLst/>
            </a:prstGeom>
            <a:noFill/>
            <a:ln w="25400">
              <a:solidFill>
                <a:srgbClr val="042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sz="1867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9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4508EE47-993B-564B-B7AD-3368126AA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734" y="2128715"/>
            <a:ext cx="3905758" cy="13239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62CAF9-205D-354B-B7E3-D2226FD4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1D7EC7-CD6E-8446-BCD2-D518DF997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BDD9A-44CC-F945-B255-19C7F9237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BCC04-E220-BB4E-883F-9AA9B1614E4B}"/>
              </a:ext>
            </a:extLst>
          </p:cNvPr>
          <p:cNvSpPr txBox="1"/>
          <p:nvPr/>
        </p:nvSpPr>
        <p:spPr>
          <a:xfrm>
            <a:off x="422011" y="960219"/>
            <a:ext cx="5818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For </a:t>
            </a:r>
            <a:r>
              <a:rPr lang="en-GB" sz="2000" b="1" i="1" dirty="0"/>
              <a:t>k</a:t>
            </a:r>
            <a:r>
              <a:rPr lang="en-GB" sz="2000" b="1" i="1" baseline="-25000" dirty="0"/>
              <a:t>b</a:t>
            </a:r>
            <a:r>
              <a:rPr lang="en-GB" sz="2000" b="1" dirty="0"/>
              <a:t> colliding bunches</a:t>
            </a:r>
            <a:r>
              <a:rPr lang="en-GB" sz="2000" dirty="0"/>
              <a:t>, which are equal and round: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ABA37F-B7EA-9249-A8B2-7470DC1FEFB2}"/>
              </a:ext>
            </a:extLst>
          </p:cNvPr>
          <p:cNvSpPr txBox="1"/>
          <p:nvPr/>
        </p:nvSpPr>
        <p:spPr>
          <a:xfrm>
            <a:off x="4521485" y="1562777"/>
            <a:ext cx="25202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427BC"/>
                </a:solidFill>
              </a:rPr>
              <a:t>Change during fill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2029A88-E712-5C48-80A6-B1E5D6BE2F49}"/>
              </a:ext>
            </a:extLst>
          </p:cNvPr>
          <p:cNvCxnSpPr>
            <a:cxnSpLocks/>
          </p:cNvCxnSpPr>
          <p:nvPr/>
        </p:nvCxnSpPr>
        <p:spPr>
          <a:xfrm flipH="1">
            <a:off x="4521486" y="1934892"/>
            <a:ext cx="853105" cy="248414"/>
          </a:xfrm>
          <a:prstGeom prst="straightConnector1">
            <a:avLst/>
          </a:prstGeom>
          <a:ln w="28575">
            <a:solidFill>
              <a:srgbClr val="0427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98F92DA-5608-1B45-BB57-89AD7536294A}"/>
              </a:ext>
            </a:extLst>
          </p:cNvPr>
          <p:cNvSpPr/>
          <p:nvPr/>
        </p:nvSpPr>
        <p:spPr>
          <a:xfrm>
            <a:off x="3863752" y="2025326"/>
            <a:ext cx="776124" cy="1512168"/>
          </a:xfrm>
          <a:prstGeom prst="ellipse">
            <a:avLst/>
          </a:prstGeom>
          <a:noFill/>
          <a:ln>
            <a:solidFill>
              <a:srgbClr val="042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2694904-2115-774E-B487-BA7D52D84F5A}"/>
              </a:ext>
            </a:extLst>
          </p:cNvPr>
          <p:cNvGrpSpPr/>
          <p:nvPr/>
        </p:nvGrpSpPr>
        <p:grpSpPr>
          <a:xfrm>
            <a:off x="4562455" y="720648"/>
            <a:ext cx="7396045" cy="2948459"/>
            <a:chOff x="4562455" y="720648"/>
            <a:chExt cx="7396045" cy="294845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EDFCB1-EED4-6547-83F1-1C1D188A515B}"/>
                </a:ext>
              </a:extLst>
            </p:cNvPr>
            <p:cNvSpPr/>
            <p:nvPr/>
          </p:nvSpPr>
          <p:spPr>
            <a:xfrm>
              <a:off x="4562455" y="2445690"/>
              <a:ext cx="522037" cy="65828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F97DC6-4B6F-3448-A61B-99F6B8FD4C50}"/>
                </a:ext>
              </a:extLst>
            </p:cNvPr>
            <p:cNvSpPr txBox="1"/>
            <p:nvPr/>
          </p:nvSpPr>
          <p:spPr>
            <a:xfrm>
              <a:off x="5457067" y="2351746"/>
              <a:ext cx="23173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C000"/>
                  </a:solidFill>
                </a:rPr>
                <a:t>Geometric reduction factor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B71AD64-B0D7-0B44-B77F-5B809AED10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99282" y="2630227"/>
              <a:ext cx="444616" cy="105982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6AD15A4-2AFF-B04A-9CBD-EE8048EE7916}"/>
                </a:ext>
              </a:extLst>
            </p:cNvPr>
            <p:cNvGrpSpPr/>
            <p:nvPr/>
          </p:nvGrpSpPr>
          <p:grpSpPr>
            <a:xfrm>
              <a:off x="7569351" y="720648"/>
              <a:ext cx="4389149" cy="2948459"/>
              <a:chOff x="7566432" y="720054"/>
              <a:chExt cx="4389149" cy="2948459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F8FE65F-AD47-AC42-969D-D21626A10327}"/>
                  </a:ext>
                </a:extLst>
              </p:cNvPr>
              <p:cNvSpPr/>
              <p:nvPr/>
            </p:nvSpPr>
            <p:spPr>
              <a:xfrm>
                <a:off x="7566432" y="720054"/>
                <a:ext cx="4389149" cy="2948459"/>
              </a:xfrm>
              <a:prstGeom prst="rect">
                <a:avLst/>
              </a:prstGeom>
              <a:solidFill>
                <a:srgbClr val="FFF8D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29875F6-19CD-4D45-91E6-76C99FBE93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84194" y="931528"/>
                <a:ext cx="3718021" cy="967290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67C9C6C8-F3ED-9540-88FA-673840216523}"/>
                      </a:ext>
                    </a:extLst>
                  </p:cNvPr>
                  <p:cNvSpPr txBox="1"/>
                  <p:nvPr/>
                </p:nvSpPr>
                <p:spPr>
                  <a:xfrm>
                    <a:off x="7931890" y="2154516"/>
                    <a:ext cx="3738375" cy="12003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Depends on </a:t>
                    </a:r>
                    <a:r>
                      <a:rPr lang="en-US" dirty="0">
                        <a:solidFill>
                          <a:srgbClr val="FFC000"/>
                        </a:solidFill>
                      </a:rPr>
                      <a:t>machine settings</a:t>
                    </a:r>
                    <a:r>
                      <a:rPr lang="en-US" dirty="0"/>
                      <a:t> (crossing-angle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a14:m>
                    <a:r>
                      <a:rPr lang="en-US" dirty="0"/>
                      <a:t>, </a:t>
                    </a:r>
                    <a14:m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oMath>
                    </a14:m>
                    <a:r>
                      <a:rPr lang="en-US" dirty="0"/>
                      <a:t>-function at IP) and </a:t>
                    </a:r>
                    <a:r>
                      <a:rPr lang="en-US" dirty="0">
                        <a:solidFill>
                          <a:srgbClr val="FFC000"/>
                        </a:solidFill>
                      </a:rPr>
                      <a:t>beam parameters </a:t>
                    </a:r>
                  </a:p>
                  <a:p>
                    <a:r>
                      <a:rPr lang="en-US" dirty="0"/>
                      <a:t>(emittance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a14:m>
                    <a:r>
                      <a:rPr lang="en-US" dirty="0"/>
                      <a:t>, bunch length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a14:m>
                    <a:r>
                      <a:rPr lang="en-US" dirty="0"/>
                      <a:t>)</a:t>
                    </a:r>
                  </a:p>
                </p:txBody>
              </p:sp>
            </mc:Choice>
            <mc:Fallback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67C9C6C8-F3ED-9540-88FA-6738402165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31890" y="2154516"/>
                    <a:ext cx="3738375" cy="120032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356" t="-2105" b="-736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206DF50-DE60-5C43-A97D-C43DC0E64593}"/>
                </a:ext>
              </a:extLst>
            </p:cNvPr>
            <p:cNvCxnSpPr>
              <a:cxnSpLocks/>
            </p:cNvCxnSpPr>
            <p:nvPr/>
          </p:nvCxnSpPr>
          <p:spPr>
            <a:xfrm>
              <a:off x="7041765" y="2630227"/>
              <a:ext cx="530145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9824A37-CBB7-5E4B-99F2-F021DC5563F2}"/>
                  </a:ext>
                </a:extLst>
              </p:cNvPr>
              <p:cNvSpPr/>
              <p:nvPr/>
            </p:nvSpPr>
            <p:spPr>
              <a:xfrm>
                <a:off x="688123" y="4302642"/>
                <a:ext cx="2443490" cy="1015663"/>
              </a:xfrm>
              <a:prstGeom prst="rect">
                <a:avLst/>
              </a:prstGeom>
              <a:solidFill>
                <a:schemeClr val="accent6">
                  <a:lumMod val="90000"/>
                </a:schemeClr>
              </a:solidFill>
              <a:ln w="19050">
                <a:solidFill>
                  <a:srgbClr val="146EC8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dirty="0"/>
                  <a:t>Beam parameters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𝑁𝑏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algn="ctr"/>
                <a:r>
                  <a:rPr lang="en-US" sz="2000" dirty="0"/>
                  <a:t>vary bunch-by-bunch.</a:t>
                </a:r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9824A37-CBB7-5E4B-99F2-F021DC556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23" y="4302642"/>
                <a:ext cx="2443490" cy="1015663"/>
              </a:xfrm>
              <a:prstGeom prst="rect">
                <a:avLst/>
              </a:prstGeom>
              <a:blipFill>
                <a:blip r:embed="rId5"/>
                <a:stretch>
                  <a:fillRect l="-1531" t="-1205" r="-1020" b="-7229"/>
                </a:stretch>
              </a:blipFill>
              <a:ln w="19050">
                <a:solidFill>
                  <a:srgbClr val="146EC8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299AAEB-96E3-E446-A795-3A8C11138909}"/>
                  </a:ext>
                </a:extLst>
              </p:cNvPr>
              <p:cNvSpPr/>
              <p:nvPr/>
            </p:nvSpPr>
            <p:spPr>
              <a:xfrm>
                <a:off x="3805801" y="4221088"/>
                <a:ext cx="3905030" cy="1323439"/>
              </a:xfrm>
              <a:prstGeom prst="rect">
                <a:avLst/>
              </a:prstGeom>
              <a:solidFill>
                <a:schemeClr val="accent6">
                  <a:lumMod val="90000"/>
                </a:schemeClr>
              </a:solidFill>
              <a:ln w="19050">
                <a:solidFill>
                  <a:srgbClr val="146EC8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Machine parameters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*</a:t>
                </a:r>
              </a:p>
              <a:p>
                <a:pPr algn="ctr"/>
                <a:r>
                  <a:rPr lang="en-US" sz="2000" dirty="0"/>
                  <a:t>are individually set for the requirements of each experiments.</a:t>
                </a:r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299AAEB-96E3-E446-A795-3A8C111389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801" y="4221088"/>
                <a:ext cx="3905030" cy="1323439"/>
              </a:xfrm>
              <a:prstGeom prst="rect">
                <a:avLst/>
              </a:prstGeom>
              <a:blipFill>
                <a:blip r:embed="rId6"/>
                <a:stretch>
                  <a:fillRect t="-926" b="-5556"/>
                </a:stretch>
              </a:blipFill>
              <a:ln w="19050">
                <a:solidFill>
                  <a:srgbClr val="146EC8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6795DAFF-7E74-8348-ABD9-4DC5A7F40BBC}"/>
              </a:ext>
            </a:extLst>
          </p:cNvPr>
          <p:cNvSpPr/>
          <p:nvPr/>
        </p:nvSpPr>
        <p:spPr>
          <a:xfrm>
            <a:off x="8224286" y="4464482"/>
            <a:ext cx="3568743" cy="707886"/>
          </a:xfrm>
          <a:prstGeom prst="rect">
            <a:avLst/>
          </a:prstGeom>
          <a:solidFill>
            <a:schemeClr val="accent6">
              <a:lumMod val="90000"/>
            </a:schemeClr>
          </a:solidFill>
          <a:ln w="19050">
            <a:solidFill>
              <a:srgbClr val="146EC8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Number of colliding bunches k</a:t>
            </a:r>
            <a:r>
              <a:rPr lang="en-US" sz="2000" baseline="-25000" dirty="0"/>
              <a:t>b</a:t>
            </a:r>
            <a:r>
              <a:rPr lang="en-US" sz="2000" dirty="0"/>
              <a:t> per IP depends on filling pattern.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FFE8E0-D21E-3343-888F-4488D9B236DA}"/>
              </a:ext>
            </a:extLst>
          </p:cNvPr>
          <p:cNvSpPr txBox="1"/>
          <p:nvPr/>
        </p:nvSpPr>
        <p:spPr>
          <a:xfrm>
            <a:off x="1148872" y="5796164"/>
            <a:ext cx="100137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LHC Heavy-Ion runs are complicated!</a:t>
            </a:r>
          </a:p>
          <a:p>
            <a:pPr algn="ctr"/>
            <a:r>
              <a:rPr lang="en-US" sz="2000" dirty="0"/>
              <a:t>4 experiments with sometimes very different requests and conditions, luminosity sharing, …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B35F11B-BEBF-8C4F-AC34-CF192F7824BE}"/>
              </a:ext>
            </a:extLst>
          </p:cNvPr>
          <p:cNvSpPr txBox="1"/>
          <p:nvPr/>
        </p:nvSpPr>
        <p:spPr>
          <a:xfrm>
            <a:off x="8557588" y="63643"/>
            <a:ext cx="26050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See lecture by </a:t>
            </a:r>
            <a:r>
              <a:rPr lang="en-US" b="1" dirty="0"/>
              <a:t>I. </a:t>
            </a:r>
            <a:r>
              <a:rPr lang="en-US" b="1" dirty="0" err="1"/>
              <a:t>Meshkov</a:t>
            </a:r>
            <a:endParaRPr lang="en-US" b="1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60A8E6D-5256-784C-95F3-AF2808D174F2}"/>
              </a:ext>
            </a:extLst>
          </p:cNvPr>
          <p:cNvGrpSpPr/>
          <p:nvPr/>
        </p:nvGrpSpPr>
        <p:grpSpPr>
          <a:xfrm>
            <a:off x="538835" y="1487833"/>
            <a:ext cx="3324917" cy="2049661"/>
            <a:chOff x="538835" y="1487833"/>
            <a:chExt cx="3324917" cy="204966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FC7B125-3002-274F-AFF5-C70EC94BE02C}"/>
                </a:ext>
              </a:extLst>
            </p:cNvPr>
            <p:cNvSpPr/>
            <p:nvPr/>
          </p:nvSpPr>
          <p:spPr>
            <a:xfrm>
              <a:off x="2265519" y="2025326"/>
              <a:ext cx="1598233" cy="1512168"/>
            </a:xfrm>
            <a:prstGeom prst="rect">
              <a:avLst/>
            </a:prstGeom>
            <a:noFill/>
            <a:ln>
              <a:solidFill>
                <a:srgbClr val="1799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E1D6B09-0509-9F40-8606-AA96E1C4BB66}"/>
                </a:ext>
              </a:extLst>
            </p:cNvPr>
            <p:cNvSpPr txBox="1"/>
            <p:nvPr/>
          </p:nvSpPr>
          <p:spPr>
            <a:xfrm>
              <a:off x="538835" y="1487833"/>
              <a:ext cx="300435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179923"/>
                  </a:solidFill>
                </a:rPr>
                <a:t>Constant during collisions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BB0FBBA-8EE5-AE42-8B41-D07923B9F8C9}"/>
                </a:ext>
              </a:extLst>
            </p:cNvPr>
            <p:cNvCxnSpPr>
              <a:cxnSpLocks/>
            </p:cNvCxnSpPr>
            <p:nvPr/>
          </p:nvCxnSpPr>
          <p:spPr>
            <a:xfrm>
              <a:off x="1892945" y="1867125"/>
              <a:ext cx="372573" cy="343145"/>
            </a:xfrm>
            <a:prstGeom prst="straightConnector1">
              <a:avLst/>
            </a:prstGeom>
            <a:ln w="28575">
              <a:solidFill>
                <a:srgbClr val="17992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238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E75EF-BF54-8A42-B460-4CEA049E0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Nucleon-Nucleon Luminosity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4FC4C6-B07F-5C41-8093-2E79D50CE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8BC82-FFC2-AB43-AE65-CC64833B9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1DAB7D-29C3-6644-B052-7D1C83D9DF62}"/>
              </a:ext>
            </a:extLst>
          </p:cNvPr>
          <p:cNvSpPr txBox="1"/>
          <p:nvPr/>
        </p:nvSpPr>
        <p:spPr>
          <a:xfrm>
            <a:off x="911424" y="764704"/>
            <a:ext cx="10729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nucleus-nucleus luminosities for collisions of different species or asymmetric collisions (e.g. p-</a:t>
            </a:r>
            <a:r>
              <a:rPr lang="en-US" sz="2000" dirty="0" err="1"/>
              <a:t>Pb</a:t>
            </a:r>
            <a:r>
              <a:rPr lang="en-US" sz="2000" dirty="0"/>
              <a:t>) are very different and may seem low compared to p-p.</a:t>
            </a:r>
          </a:p>
          <a:p>
            <a:endParaRPr lang="en-US" sz="2000" dirty="0"/>
          </a:p>
          <a:p>
            <a:r>
              <a:rPr lang="en-US" sz="2000" dirty="0"/>
              <a:t>In order to make a meaningful comparison one has to look at the </a:t>
            </a:r>
            <a:r>
              <a:rPr lang="en-US" sz="2000" b="1" dirty="0">
                <a:solidFill>
                  <a:srgbClr val="FF0000"/>
                </a:solidFill>
              </a:rPr>
              <a:t>nucleon-nucleon luminosity</a:t>
            </a:r>
            <a:r>
              <a:rPr lang="en-US" sz="2000" dirty="0"/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96D66-C3B1-2F4C-874D-33E3B0C15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004" y="5256574"/>
            <a:ext cx="6349608" cy="936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D1FFDF-C42E-744D-823E-72EF566A1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2728295"/>
            <a:ext cx="3251200" cy="8382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ECD545-3595-504F-87B2-1C6EC690D362}"/>
              </a:ext>
            </a:extLst>
          </p:cNvPr>
          <p:cNvSpPr txBox="1"/>
          <p:nvPr/>
        </p:nvSpPr>
        <p:spPr>
          <a:xfrm>
            <a:off x="891272" y="4734631"/>
            <a:ext cx="375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LHC </a:t>
            </a:r>
            <a:r>
              <a:rPr lang="en-US" dirty="0" err="1"/>
              <a:t>Pb-Pb</a:t>
            </a:r>
            <a:r>
              <a:rPr lang="en-US" dirty="0"/>
              <a:t> design luminosity: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8D37B3-5032-A948-9F7C-31407AB21677}"/>
              </a:ext>
            </a:extLst>
          </p:cNvPr>
          <p:cNvGrpSpPr/>
          <p:nvPr/>
        </p:nvGrpSpPr>
        <p:grpSpPr>
          <a:xfrm>
            <a:off x="8384214" y="2449192"/>
            <a:ext cx="1968576" cy="780017"/>
            <a:chOff x="430022" y="5339025"/>
            <a:chExt cx="2402727" cy="859976"/>
          </a:xfrm>
        </p:grpSpPr>
        <p:sp>
          <p:nvSpPr>
            <p:cNvPr id="10" name="Flowchart: Connector 6">
              <a:extLst>
                <a:ext uri="{FF2B5EF4-FFF2-40B4-BE49-F238E27FC236}">
                  <a16:creationId xmlns:a16="http://schemas.microsoft.com/office/drawing/2014/main" id="{9B418FE2-4849-4645-A590-E3AA4137FCB7}"/>
                </a:ext>
              </a:extLst>
            </p:cNvPr>
            <p:cNvSpPr/>
            <p:nvPr/>
          </p:nvSpPr>
          <p:spPr>
            <a:xfrm>
              <a:off x="662842" y="5527676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1" name="Flowchart: Connector 7">
              <a:extLst>
                <a:ext uri="{FF2B5EF4-FFF2-40B4-BE49-F238E27FC236}">
                  <a16:creationId xmlns:a16="http://schemas.microsoft.com/office/drawing/2014/main" id="{CB122E6C-6024-E746-B12F-2AF0B63E62F1}"/>
                </a:ext>
              </a:extLst>
            </p:cNvPr>
            <p:cNvSpPr/>
            <p:nvPr/>
          </p:nvSpPr>
          <p:spPr>
            <a:xfrm>
              <a:off x="865991" y="5769174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2" name="Flowchart: Connector 8">
              <a:extLst>
                <a:ext uri="{FF2B5EF4-FFF2-40B4-BE49-F238E27FC236}">
                  <a16:creationId xmlns:a16="http://schemas.microsoft.com/office/drawing/2014/main" id="{15005D04-12CB-0445-8064-B5FAFD7EF697}"/>
                </a:ext>
              </a:extLst>
            </p:cNvPr>
            <p:cNvSpPr/>
            <p:nvPr/>
          </p:nvSpPr>
          <p:spPr>
            <a:xfrm>
              <a:off x="806858" y="5599684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3" name="Flowchart: Connector 9">
              <a:extLst>
                <a:ext uri="{FF2B5EF4-FFF2-40B4-BE49-F238E27FC236}">
                  <a16:creationId xmlns:a16="http://schemas.microsoft.com/office/drawing/2014/main" id="{F96AEBA5-22B3-7641-B9CA-FA84FEF539D7}"/>
                </a:ext>
              </a:extLst>
            </p:cNvPr>
            <p:cNvSpPr/>
            <p:nvPr/>
          </p:nvSpPr>
          <p:spPr>
            <a:xfrm>
              <a:off x="671226" y="5637412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4" name="Flowchart: Connector 10">
              <a:extLst>
                <a:ext uri="{FF2B5EF4-FFF2-40B4-BE49-F238E27FC236}">
                  <a16:creationId xmlns:a16="http://schemas.microsoft.com/office/drawing/2014/main" id="{01E758DC-D210-6743-91E9-1A49892BDF84}"/>
                </a:ext>
              </a:extLst>
            </p:cNvPr>
            <p:cNvSpPr/>
            <p:nvPr/>
          </p:nvSpPr>
          <p:spPr>
            <a:xfrm>
              <a:off x="881066" y="5506366"/>
              <a:ext cx="144016" cy="144016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5" name="Flowchart: Connector 11">
              <a:extLst>
                <a:ext uri="{FF2B5EF4-FFF2-40B4-BE49-F238E27FC236}">
                  <a16:creationId xmlns:a16="http://schemas.microsoft.com/office/drawing/2014/main" id="{210AC962-FFDD-4743-A370-FDC6F17D1DD7}"/>
                </a:ext>
              </a:extLst>
            </p:cNvPr>
            <p:cNvSpPr/>
            <p:nvPr/>
          </p:nvSpPr>
          <p:spPr>
            <a:xfrm>
              <a:off x="599218" y="5434358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6" name="Flowchart: Connector 12">
              <a:extLst>
                <a:ext uri="{FF2B5EF4-FFF2-40B4-BE49-F238E27FC236}">
                  <a16:creationId xmlns:a16="http://schemas.microsoft.com/office/drawing/2014/main" id="{78690CE2-5138-6245-8B86-354B79D92468}"/>
                </a:ext>
              </a:extLst>
            </p:cNvPr>
            <p:cNvSpPr/>
            <p:nvPr/>
          </p:nvSpPr>
          <p:spPr>
            <a:xfrm>
              <a:off x="671226" y="5383660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7" name="Flowchart: Connector 13">
              <a:extLst>
                <a:ext uri="{FF2B5EF4-FFF2-40B4-BE49-F238E27FC236}">
                  <a16:creationId xmlns:a16="http://schemas.microsoft.com/office/drawing/2014/main" id="{9181DF63-A914-3C42-9E3B-21FC43EFD47F}"/>
                </a:ext>
              </a:extLst>
            </p:cNvPr>
            <p:cNvSpPr/>
            <p:nvPr/>
          </p:nvSpPr>
          <p:spPr>
            <a:xfrm>
              <a:off x="490404" y="5400078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8" name="Flowchart: Connector 14">
              <a:extLst>
                <a:ext uri="{FF2B5EF4-FFF2-40B4-BE49-F238E27FC236}">
                  <a16:creationId xmlns:a16="http://schemas.microsoft.com/office/drawing/2014/main" id="{3BEA7496-A4B9-6846-839F-E5E11E2C9AEE}"/>
                </a:ext>
              </a:extLst>
            </p:cNvPr>
            <p:cNvSpPr/>
            <p:nvPr/>
          </p:nvSpPr>
          <p:spPr>
            <a:xfrm>
              <a:off x="775077" y="580412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9" name="Flowchart: Connector 15">
              <a:extLst>
                <a:ext uri="{FF2B5EF4-FFF2-40B4-BE49-F238E27FC236}">
                  <a16:creationId xmlns:a16="http://schemas.microsoft.com/office/drawing/2014/main" id="{4614C08F-4552-7C4A-B84D-FC08E121154F}"/>
                </a:ext>
              </a:extLst>
            </p:cNvPr>
            <p:cNvSpPr/>
            <p:nvPr/>
          </p:nvSpPr>
          <p:spPr>
            <a:xfrm>
              <a:off x="574038" y="5536060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0" name="Flowchart: Connector 16">
              <a:extLst>
                <a:ext uri="{FF2B5EF4-FFF2-40B4-BE49-F238E27FC236}">
                  <a16:creationId xmlns:a16="http://schemas.microsoft.com/office/drawing/2014/main" id="{416AAE1F-9A9E-8F44-B633-44C40F78F4EB}"/>
                </a:ext>
              </a:extLst>
            </p:cNvPr>
            <p:cNvSpPr/>
            <p:nvPr/>
          </p:nvSpPr>
          <p:spPr>
            <a:xfrm>
              <a:off x="857573" y="5400078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1" name="Flowchart: Connector 17">
              <a:extLst>
                <a:ext uri="{FF2B5EF4-FFF2-40B4-BE49-F238E27FC236}">
                  <a16:creationId xmlns:a16="http://schemas.microsoft.com/office/drawing/2014/main" id="{D3A11EDF-5988-CF49-9BFA-C3FA61573FBF}"/>
                </a:ext>
              </a:extLst>
            </p:cNvPr>
            <p:cNvSpPr/>
            <p:nvPr/>
          </p:nvSpPr>
          <p:spPr>
            <a:xfrm>
              <a:off x="733129" y="5349380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2" name="Flowchart: Connector 18">
              <a:extLst>
                <a:ext uri="{FF2B5EF4-FFF2-40B4-BE49-F238E27FC236}">
                  <a16:creationId xmlns:a16="http://schemas.microsoft.com/office/drawing/2014/main" id="{9071F298-8FE6-2945-BF11-5A96D2356482}"/>
                </a:ext>
              </a:extLst>
            </p:cNvPr>
            <p:cNvSpPr/>
            <p:nvPr/>
          </p:nvSpPr>
          <p:spPr>
            <a:xfrm>
              <a:off x="790062" y="5712214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23" name="Flowchart: Connector 19">
              <a:extLst>
                <a:ext uri="{FF2B5EF4-FFF2-40B4-BE49-F238E27FC236}">
                  <a16:creationId xmlns:a16="http://schemas.microsoft.com/office/drawing/2014/main" id="{A8A1405A-CE0D-5848-8A21-0A1E8D5AE283}"/>
                </a:ext>
              </a:extLst>
            </p:cNvPr>
            <p:cNvSpPr/>
            <p:nvPr/>
          </p:nvSpPr>
          <p:spPr>
            <a:xfrm>
              <a:off x="775077" y="5491542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24" name="Flowchart: Connector 20">
              <a:extLst>
                <a:ext uri="{FF2B5EF4-FFF2-40B4-BE49-F238E27FC236}">
                  <a16:creationId xmlns:a16="http://schemas.microsoft.com/office/drawing/2014/main" id="{4586A09B-95E4-7D4C-B348-7813939AD21B}"/>
                </a:ext>
              </a:extLst>
            </p:cNvPr>
            <p:cNvSpPr/>
            <p:nvPr/>
          </p:nvSpPr>
          <p:spPr>
            <a:xfrm>
              <a:off x="942763" y="5544094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5" name="Flowchart: Connector 21">
              <a:extLst>
                <a:ext uri="{FF2B5EF4-FFF2-40B4-BE49-F238E27FC236}">
                  <a16:creationId xmlns:a16="http://schemas.microsoft.com/office/drawing/2014/main" id="{718F29EA-7162-0143-87B2-329D4A5DCC6D}"/>
                </a:ext>
              </a:extLst>
            </p:cNvPr>
            <p:cNvSpPr/>
            <p:nvPr/>
          </p:nvSpPr>
          <p:spPr>
            <a:xfrm>
              <a:off x="446995" y="5625158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6" name="Flowchart: Connector 22">
              <a:extLst>
                <a:ext uri="{FF2B5EF4-FFF2-40B4-BE49-F238E27FC236}">
                  <a16:creationId xmlns:a16="http://schemas.microsoft.com/office/drawing/2014/main" id="{A6E9F087-B5D7-FB4F-A530-F3AA56A34EB5}"/>
                </a:ext>
              </a:extLst>
            </p:cNvPr>
            <p:cNvSpPr/>
            <p:nvPr/>
          </p:nvSpPr>
          <p:spPr>
            <a:xfrm>
              <a:off x="634420" y="5339025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27" name="Flowchart: Connector 23">
              <a:extLst>
                <a:ext uri="{FF2B5EF4-FFF2-40B4-BE49-F238E27FC236}">
                  <a16:creationId xmlns:a16="http://schemas.microsoft.com/office/drawing/2014/main" id="{CD0ABC0C-D9E3-704E-A1AF-D24AA781829F}"/>
                </a:ext>
              </a:extLst>
            </p:cNvPr>
            <p:cNvSpPr/>
            <p:nvPr/>
          </p:nvSpPr>
          <p:spPr>
            <a:xfrm>
              <a:off x="919093" y="5462198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28" name="Flowchart: Connector 24">
              <a:extLst>
                <a:ext uri="{FF2B5EF4-FFF2-40B4-BE49-F238E27FC236}">
                  <a16:creationId xmlns:a16="http://schemas.microsoft.com/office/drawing/2014/main" id="{72C4640E-D895-7847-997A-21973AF83547}"/>
                </a:ext>
              </a:extLst>
            </p:cNvPr>
            <p:cNvSpPr/>
            <p:nvPr/>
          </p:nvSpPr>
          <p:spPr>
            <a:xfrm>
              <a:off x="600739" y="5635558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9" name="Flowchart: Connector 25">
              <a:extLst>
                <a:ext uri="{FF2B5EF4-FFF2-40B4-BE49-F238E27FC236}">
                  <a16:creationId xmlns:a16="http://schemas.microsoft.com/office/drawing/2014/main" id="{0172B28E-77A4-704A-B048-9546D836E0E7}"/>
                </a:ext>
              </a:extLst>
            </p:cNvPr>
            <p:cNvSpPr/>
            <p:nvPr/>
          </p:nvSpPr>
          <p:spPr>
            <a:xfrm>
              <a:off x="430022" y="549339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30" name="Flowchart: Connector 26">
              <a:extLst>
                <a:ext uri="{FF2B5EF4-FFF2-40B4-BE49-F238E27FC236}">
                  <a16:creationId xmlns:a16="http://schemas.microsoft.com/office/drawing/2014/main" id="{A6D84AE6-EB04-994D-B3E9-00A8EA9DCE01}"/>
                </a:ext>
              </a:extLst>
            </p:cNvPr>
            <p:cNvSpPr/>
            <p:nvPr/>
          </p:nvSpPr>
          <p:spPr>
            <a:xfrm>
              <a:off x="815242" y="5553150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31" name="Flowchart: Connector 27">
              <a:extLst>
                <a:ext uri="{FF2B5EF4-FFF2-40B4-BE49-F238E27FC236}">
                  <a16:creationId xmlns:a16="http://schemas.microsoft.com/office/drawing/2014/main" id="{E6482899-7BE2-EA4B-952C-D17137EDEE35}"/>
                </a:ext>
              </a:extLst>
            </p:cNvPr>
            <p:cNvSpPr/>
            <p:nvPr/>
          </p:nvSpPr>
          <p:spPr>
            <a:xfrm>
              <a:off x="634420" y="5567787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32" name="Flowchart: Connector 28">
              <a:extLst>
                <a:ext uri="{FF2B5EF4-FFF2-40B4-BE49-F238E27FC236}">
                  <a16:creationId xmlns:a16="http://schemas.microsoft.com/office/drawing/2014/main" id="{939E0527-6627-3143-8F70-B975A756852B}"/>
                </a:ext>
              </a:extLst>
            </p:cNvPr>
            <p:cNvSpPr/>
            <p:nvPr/>
          </p:nvSpPr>
          <p:spPr>
            <a:xfrm>
              <a:off x="526804" y="575481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33" name="Flowchart: Connector 29">
              <a:extLst>
                <a:ext uri="{FF2B5EF4-FFF2-40B4-BE49-F238E27FC236}">
                  <a16:creationId xmlns:a16="http://schemas.microsoft.com/office/drawing/2014/main" id="{5E02832E-D7A6-2740-BC5D-C37621614A27}"/>
                </a:ext>
              </a:extLst>
            </p:cNvPr>
            <p:cNvSpPr/>
            <p:nvPr/>
          </p:nvSpPr>
          <p:spPr>
            <a:xfrm>
              <a:off x="929581" y="5661032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34" name="Flowchart: Connector 30">
              <a:extLst>
                <a:ext uri="{FF2B5EF4-FFF2-40B4-BE49-F238E27FC236}">
                  <a16:creationId xmlns:a16="http://schemas.microsoft.com/office/drawing/2014/main" id="{F336E06F-05F8-BA41-A290-95EA4F1FB15E}"/>
                </a:ext>
              </a:extLst>
            </p:cNvPr>
            <p:cNvSpPr/>
            <p:nvPr/>
          </p:nvSpPr>
          <p:spPr>
            <a:xfrm>
              <a:off x="646046" y="5777253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35" name="Flowchart: Connector 31">
              <a:extLst>
                <a:ext uri="{FF2B5EF4-FFF2-40B4-BE49-F238E27FC236}">
                  <a16:creationId xmlns:a16="http://schemas.microsoft.com/office/drawing/2014/main" id="{F9F25A48-023C-694B-9995-97191873AB00}"/>
                </a:ext>
              </a:extLst>
            </p:cNvPr>
            <p:cNvSpPr/>
            <p:nvPr/>
          </p:nvSpPr>
          <p:spPr>
            <a:xfrm>
              <a:off x="955274" y="5661032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FA732F2F-A6BA-C345-89AE-F9E8A9AE09D9}"/>
                </a:ext>
              </a:extLst>
            </p:cNvPr>
            <p:cNvSpPr/>
            <p:nvPr/>
          </p:nvSpPr>
          <p:spPr>
            <a:xfrm>
              <a:off x="1222110" y="5555049"/>
              <a:ext cx="360040" cy="1238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/>
            </a:p>
          </p:txBody>
        </p:sp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97ABCC19-1319-0D4A-B698-635EE589949C}"/>
                </a:ext>
              </a:extLst>
            </p:cNvPr>
            <p:cNvSpPr/>
            <p:nvPr/>
          </p:nvSpPr>
          <p:spPr>
            <a:xfrm rot="10800000">
              <a:off x="1657771" y="5555049"/>
              <a:ext cx="360040" cy="1238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0736CDE-EBD3-2C44-BFA8-310630926DD0}"/>
                </a:ext>
              </a:extLst>
            </p:cNvPr>
            <p:cNvSpPr txBox="1"/>
            <p:nvPr/>
          </p:nvSpPr>
          <p:spPr>
            <a:xfrm>
              <a:off x="965860" y="5690011"/>
              <a:ext cx="1476301" cy="508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err="1">
                  <a:solidFill>
                    <a:srgbClr val="C00000"/>
                  </a:solidFill>
                </a:rPr>
                <a:t>Pb-Pb</a:t>
              </a:r>
              <a:endParaRPr lang="en-GB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39" name="Flowchart: Connector 6">
              <a:extLst>
                <a:ext uri="{FF2B5EF4-FFF2-40B4-BE49-F238E27FC236}">
                  <a16:creationId xmlns:a16="http://schemas.microsoft.com/office/drawing/2014/main" id="{BF407A74-3546-5046-B05F-19ED34B6C6A5}"/>
                </a:ext>
              </a:extLst>
            </p:cNvPr>
            <p:cNvSpPr/>
            <p:nvPr/>
          </p:nvSpPr>
          <p:spPr>
            <a:xfrm>
              <a:off x="2396301" y="5529575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40" name="Flowchart: Connector 7">
              <a:extLst>
                <a:ext uri="{FF2B5EF4-FFF2-40B4-BE49-F238E27FC236}">
                  <a16:creationId xmlns:a16="http://schemas.microsoft.com/office/drawing/2014/main" id="{7A10BE33-17D8-3E40-A681-49DB79194D82}"/>
                </a:ext>
              </a:extLst>
            </p:cNvPr>
            <p:cNvSpPr/>
            <p:nvPr/>
          </p:nvSpPr>
          <p:spPr>
            <a:xfrm>
              <a:off x="2599450" y="5771073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41" name="Flowchart: Connector 8">
              <a:extLst>
                <a:ext uri="{FF2B5EF4-FFF2-40B4-BE49-F238E27FC236}">
                  <a16:creationId xmlns:a16="http://schemas.microsoft.com/office/drawing/2014/main" id="{72E8F1B5-2679-164B-9BEC-5CDDECC76F25}"/>
                </a:ext>
              </a:extLst>
            </p:cNvPr>
            <p:cNvSpPr/>
            <p:nvPr/>
          </p:nvSpPr>
          <p:spPr>
            <a:xfrm>
              <a:off x="2540317" y="5601583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42" name="Flowchart: Connector 9">
              <a:extLst>
                <a:ext uri="{FF2B5EF4-FFF2-40B4-BE49-F238E27FC236}">
                  <a16:creationId xmlns:a16="http://schemas.microsoft.com/office/drawing/2014/main" id="{E07CD7BC-DA4C-494B-978A-725BAC4D9AD8}"/>
                </a:ext>
              </a:extLst>
            </p:cNvPr>
            <p:cNvSpPr/>
            <p:nvPr/>
          </p:nvSpPr>
          <p:spPr>
            <a:xfrm>
              <a:off x="2404685" y="5639311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43" name="Flowchart: Connector 10">
              <a:extLst>
                <a:ext uri="{FF2B5EF4-FFF2-40B4-BE49-F238E27FC236}">
                  <a16:creationId xmlns:a16="http://schemas.microsoft.com/office/drawing/2014/main" id="{82AE97CD-3074-BE4F-9246-9931CB964CBD}"/>
                </a:ext>
              </a:extLst>
            </p:cNvPr>
            <p:cNvSpPr/>
            <p:nvPr/>
          </p:nvSpPr>
          <p:spPr>
            <a:xfrm>
              <a:off x="2614525" y="5508265"/>
              <a:ext cx="144016" cy="144016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44" name="Flowchart: Connector 11">
              <a:extLst>
                <a:ext uri="{FF2B5EF4-FFF2-40B4-BE49-F238E27FC236}">
                  <a16:creationId xmlns:a16="http://schemas.microsoft.com/office/drawing/2014/main" id="{24922A6C-CBEB-7548-9EDD-D9DCBA372613}"/>
                </a:ext>
              </a:extLst>
            </p:cNvPr>
            <p:cNvSpPr/>
            <p:nvPr/>
          </p:nvSpPr>
          <p:spPr>
            <a:xfrm>
              <a:off x="2332677" y="5436257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45" name="Flowchart: Connector 12">
              <a:extLst>
                <a:ext uri="{FF2B5EF4-FFF2-40B4-BE49-F238E27FC236}">
                  <a16:creationId xmlns:a16="http://schemas.microsoft.com/office/drawing/2014/main" id="{2BA7FF54-FD30-624D-922A-B81FFF14441F}"/>
                </a:ext>
              </a:extLst>
            </p:cNvPr>
            <p:cNvSpPr/>
            <p:nvPr/>
          </p:nvSpPr>
          <p:spPr>
            <a:xfrm>
              <a:off x="2404685" y="5385559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46" name="Flowchart: Connector 13">
              <a:extLst>
                <a:ext uri="{FF2B5EF4-FFF2-40B4-BE49-F238E27FC236}">
                  <a16:creationId xmlns:a16="http://schemas.microsoft.com/office/drawing/2014/main" id="{D80FFC26-A63E-2C4C-A5D7-70382EE565BA}"/>
                </a:ext>
              </a:extLst>
            </p:cNvPr>
            <p:cNvSpPr/>
            <p:nvPr/>
          </p:nvSpPr>
          <p:spPr>
            <a:xfrm>
              <a:off x="2223863" y="5401977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47" name="Flowchart: Connector 14">
              <a:extLst>
                <a:ext uri="{FF2B5EF4-FFF2-40B4-BE49-F238E27FC236}">
                  <a16:creationId xmlns:a16="http://schemas.microsoft.com/office/drawing/2014/main" id="{D54A5FF1-4C24-E54E-8C7B-B2FE834778D5}"/>
                </a:ext>
              </a:extLst>
            </p:cNvPr>
            <p:cNvSpPr/>
            <p:nvPr/>
          </p:nvSpPr>
          <p:spPr>
            <a:xfrm>
              <a:off x="2508536" y="5806025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48" name="Flowchart: Connector 15">
              <a:extLst>
                <a:ext uri="{FF2B5EF4-FFF2-40B4-BE49-F238E27FC236}">
                  <a16:creationId xmlns:a16="http://schemas.microsoft.com/office/drawing/2014/main" id="{299F6EC1-E869-9F48-8779-2F1149ECA32D}"/>
                </a:ext>
              </a:extLst>
            </p:cNvPr>
            <p:cNvSpPr/>
            <p:nvPr/>
          </p:nvSpPr>
          <p:spPr>
            <a:xfrm>
              <a:off x="2307497" y="5537959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49" name="Flowchart: Connector 16">
              <a:extLst>
                <a:ext uri="{FF2B5EF4-FFF2-40B4-BE49-F238E27FC236}">
                  <a16:creationId xmlns:a16="http://schemas.microsoft.com/office/drawing/2014/main" id="{A9AF1051-ED10-464C-8B0E-18D2911E96EB}"/>
                </a:ext>
              </a:extLst>
            </p:cNvPr>
            <p:cNvSpPr/>
            <p:nvPr/>
          </p:nvSpPr>
          <p:spPr>
            <a:xfrm>
              <a:off x="2591032" y="5401977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50" name="Flowchart: Connector 17">
              <a:extLst>
                <a:ext uri="{FF2B5EF4-FFF2-40B4-BE49-F238E27FC236}">
                  <a16:creationId xmlns:a16="http://schemas.microsoft.com/office/drawing/2014/main" id="{C8AEE6D9-15EC-8940-ABBA-31AD6F3CC410}"/>
                </a:ext>
              </a:extLst>
            </p:cNvPr>
            <p:cNvSpPr/>
            <p:nvPr/>
          </p:nvSpPr>
          <p:spPr>
            <a:xfrm>
              <a:off x="2466588" y="5351279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51" name="Flowchart: Connector 18">
              <a:extLst>
                <a:ext uri="{FF2B5EF4-FFF2-40B4-BE49-F238E27FC236}">
                  <a16:creationId xmlns:a16="http://schemas.microsoft.com/office/drawing/2014/main" id="{A98CA5EC-7475-DB40-8745-2110DA79FD68}"/>
                </a:ext>
              </a:extLst>
            </p:cNvPr>
            <p:cNvSpPr/>
            <p:nvPr/>
          </p:nvSpPr>
          <p:spPr>
            <a:xfrm>
              <a:off x="2523521" y="5714113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52" name="Flowchart: Connector 19">
              <a:extLst>
                <a:ext uri="{FF2B5EF4-FFF2-40B4-BE49-F238E27FC236}">
                  <a16:creationId xmlns:a16="http://schemas.microsoft.com/office/drawing/2014/main" id="{9F1B07C0-D442-3549-82EB-2EFA53440B2F}"/>
                </a:ext>
              </a:extLst>
            </p:cNvPr>
            <p:cNvSpPr/>
            <p:nvPr/>
          </p:nvSpPr>
          <p:spPr>
            <a:xfrm>
              <a:off x="2508536" y="5493441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53" name="Flowchart: Connector 20">
              <a:extLst>
                <a:ext uri="{FF2B5EF4-FFF2-40B4-BE49-F238E27FC236}">
                  <a16:creationId xmlns:a16="http://schemas.microsoft.com/office/drawing/2014/main" id="{50A725B3-D444-BB49-9461-7374DF830CBC}"/>
                </a:ext>
              </a:extLst>
            </p:cNvPr>
            <p:cNvSpPr/>
            <p:nvPr/>
          </p:nvSpPr>
          <p:spPr>
            <a:xfrm>
              <a:off x="2676222" y="5545993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54" name="Flowchart: Connector 21">
              <a:extLst>
                <a:ext uri="{FF2B5EF4-FFF2-40B4-BE49-F238E27FC236}">
                  <a16:creationId xmlns:a16="http://schemas.microsoft.com/office/drawing/2014/main" id="{89D6B8FA-2786-6640-B9D1-FC72100F138A}"/>
                </a:ext>
              </a:extLst>
            </p:cNvPr>
            <p:cNvSpPr/>
            <p:nvPr/>
          </p:nvSpPr>
          <p:spPr>
            <a:xfrm>
              <a:off x="2180454" y="5627057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55" name="Flowchart: Connector 22">
              <a:extLst>
                <a:ext uri="{FF2B5EF4-FFF2-40B4-BE49-F238E27FC236}">
                  <a16:creationId xmlns:a16="http://schemas.microsoft.com/office/drawing/2014/main" id="{CA1CE64E-CE3B-524B-A1CF-34802E9AE276}"/>
                </a:ext>
              </a:extLst>
            </p:cNvPr>
            <p:cNvSpPr/>
            <p:nvPr/>
          </p:nvSpPr>
          <p:spPr>
            <a:xfrm>
              <a:off x="2367879" y="5340924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56" name="Flowchart: Connector 23">
              <a:extLst>
                <a:ext uri="{FF2B5EF4-FFF2-40B4-BE49-F238E27FC236}">
                  <a16:creationId xmlns:a16="http://schemas.microsoft.com/office/drawing/2014/main" id="{C524C391-589D-394F-9A60-9671B9404F6D}"/>
                </a:ext>
              </a:extLst>
            </p:cNvPr>
            <p:cNvSpPr/>
            <p:nvPr/>
          </p:nvSpPr>
          <p:spPr>
            <a:xfrm>
              <a:off x="2652552" y="5464097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57" name="Flowchart: Connector 24">
              <a:extLst>
                <a:ext uri="{FF2B5EF4-FFF2-40B4-BE49-F238E27FC236}">
                  <a16:creationId xmlns:a16="http://schemas.microsoft.com/office/drawing/2014/main" id="{C0639903-6410-8648-B5E7-F55FE8E1B1C7}"/>
                </a:ext>
              </a:extLst>
            </p:cNvPr>
            <p:cNvSpPr/>
            <p:nvPr/>
          </p:nvSpPr>
          <p:spPr>
            <a:xfrm>
              <a:off x="2334198" y="5637457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58" name="Flowchart: Connector 25">
              <a:extLst>
                <a:ext uri="{FF2B5EF4-FFF2-40B4-BE49-F238E27FC236}">
                  <a16:creationId xmlns:a16="http://schemas.microsoft.com/office/drawing/2014/main" id="{2A56D376-B3FA-3648-B5DA-AC73BACF6AD0}"/>
                </a:ext>
              </a:extLst>
            </p:cNvPr>
            <p:cNvSpPr/>
            <p:nvPr/>
          </p:nvSpPr>
          <p:spPr>
            <a:xfrm>
              <a:off x="2163481" y="5495295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59" name="Flowchart: Connector 26">
              <a:extLst>
                <a:ext uri="{FF2B5EF4-FFF2-40B4-BE49-F238E27FC236}">
                  <a16:creationId xmlns:a16="http://schemas.microsoft.com/office/drawing/2014/main" id="{8D48B78E-0799-D946-8EB8-03D77FA62FBB}"/>
                </a:ext>
              </a:extLst>
            </p:cNvPr>
            <p:cNvSpPr/>
            <p:nvPr/>
          </p:nvSpPr>
          <p:spPr>
            <a:xfrm>
              <a:off x="2548701" y="5555049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60" name="Flowchart: Connector 27">
              <a:extLst>
                <a:ext uri="{FF2B5EF4-FFF2-40B4-BE49-F238E27FC236}">
                  <a16:creationId xmlns:a16="http://schemas.microsoft.com/office/drawing/2014/main" id="{CE50E66D-85A6-EE48-9DAF-41FBA89B5747}"/>
                </a:ext>
              </a:extLst>
            </p:cNvPr>
            <p:cNvSpPr/>
            <p:nvPr/>
          </p:nvSpPr>
          <p:spPr>
            <a:xfrm>
              <a:off x="2367879" y="556968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61" name="Flowchart: Connector 28">
              <a:extLst>
                <a:ext uri="{FF2B5EF4-FFF2-40B4-BE49-F238E27FC236}">
                  <a16:creationId xmlns:a16="http://schemas.microsoft.com/office/drawing/2014/main" id="{7E29227B-6B04-BF4B-AA5F-72748B0F69B5}"/>
                </a:ext>
              </a:extLst>
            </p:cNvPr>
            <p:cNvSpPr/>
            <p:nvPr/>
          </p:nvSpPr>
          <p:spPr>
            <a:xfrm>
              <a:off x="2260263" y="5756715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62" name="Flowchart: Connector 29">
              <a:extLst>
                <a:ext uri="{FF2B5EF4-FFF2-40B4-BE49-F238E27FC236}">
                  <a16:creationId xmlns:a16="http://schemas.microsoft.com/office/drawing/2014/main" id="{8252CA89-766C-DE42-82EE-C6D6BFA43993}"/>
                </a:ext>
              </a:extLst>
            </p:cNvPr>
            <p:cNvSpPr/>
            <p:nvPr/>
          </p:nvSpPr>
          <p:spPr>
            <a:xfrm>
              <a:off x="2663040" y="5662931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63" name="Flowchart: Connector 30">
              <a:extLst>
                <a:ext uri="{FF2B5EF4-FFF2-40B4-BE49-F238E27FC236}">
                  <a16:creationId xmlns:a16="http://schemas.microsoft.com/office/drawing/2014/main" id="{C23E1292-D402-BE48-BF13-D7C599BA1A1D}"/>
                </a:ext>
              </a:extLst>
            </p:cNvPr>
            <p:cNvSpPr/>
            <p:nvPr/>
          </p:nvSpPr>
          <p:spPr>
            <a:xfrm>
              <a:off x="2379505" y="5779152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64" name="Flowchart: Connector 31">
              <a:extLst>
                <a:ext uri="{FF2B5EF4-FFF2-40B4-BE49-F238E27FC236}">
                  <a16:creationId xmlns:a16="http://schemas.microsoft.com/office/drawing/2014/main" id="{0B01CE13-57BB-634C-B76C-21E997985458}"/>
                </a:ext>
              </a:extLst>
            </p:cNvPr>
            <p:cNvSpPr/>
            <p:nvPr/>
          </p:nvSpPr>
          <p:spPr>
            <a:xfrm>
              <a:off x="2688733" y="5662931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883306E-2E68-F241-A039-730F7C1D7718}"/>
              </a:ext>
            </a:extLst>
          </p:cNvPr>
          <p:cNvGrpSpPr/>
          <p:nvPr/>
        </p:nvGrpSpPr>
        <p:grpSpPr>
          <a:xfrm>
            <a:off x="10030647" y="3480728"/>
            <a:ext cx="1651951" cy="770180"/>
            <a:chOff x="4293616" y="5347409"/>
            <a:chExt cx="1973045" cy="838014"/>
          </a:xfrm>
        </p:grpSpPr>
        <p:sp>
          <p:nvSpPr>
            <p:cNvPr id="66" name="Flowchart: Connector 6">
              <a:extLst>
                <a:ext uri="{FF2B5EF4-FFF2-40B4-BE49-F238E27FC236}">
                  <a16:creationId xmlns:a16="http://schemas.microsoft.com/office/drawing/2014/main" id="{668118B3-E7DB-B547-9115-CD4279B591E2}"/>
                </a:ext>
              </a:extLst>
            </p:cNvPr>
            <p:cNvSpPr/>
            <p:nvPr/>
          </p:nvSpPr>
          <p:spPr>
            <a:xfrm>
              <a:off x="4526436" y="5536060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67" name="Flowchart: Connector 7">
              <a:extLst>
                <a:ext uri="{FF2B5EF4-FFF2-40B4-BE49-F238E27FC236}">
                  <a16:creationId xmlns:a16="http://schemas.microsoft.com/office/drawing/2014/main" id="{5945D955-1A6A-6745-84FA-A1A764A41C47}"/>
                </a:ext>
              </a:extLst>
            </p:cNvPr>
            <p:cNvSpPr/>
            <p:nvPr/>
          </p:nvSpPr>
          <p:spPr>
            <a:xfrm>
              <a:off x="4729585" y="5777558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68" name="Flowchart: Connector 8">
              <a:extLst>
                <a:ext uri="{FF2B5EF4-FFF2-40B4-BE49-F238E27FC236}">
                  <a16:creationId xmlns:a16="http://schemas.microsoft.com/office/drawing/2014/main" id="{6385CE2D-2225-E24F-8475-FB53C20788E8}"/>
                </a:ext>
              </a:extLst>
            </p:cNvPr>
            <p:cNvSpPr/>
            <p:nvPr/>
          </p:nvSpPr>
          <p:spPr>
            <a:xfrm>
              <a:off x="4670452" y="5608068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69" name="Flowchart: Connector 9">
              <a:extLst>
                <a:ext uri="{FF2B5EF4-FFF2-40B4-BE49-F238E27FC236}">
                  <a16:creationId xmlns:a16="http://schemas.microsoft.com/office/drawing/2014/main" id="{C7D6BE24-9DC7-FD4B-9789-6CE6F7D6A1BA}"/>
                </a:ext>
              </a:extLst>
            </p:cNvPr>
            <p:cNvSpPr/>
            <p:nvPr/>
          </p:nvSpPr>
          <p:spPr>
            <a:xfrm>
              <a:off x="4534820" y="564579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70" name="Flowchart: Connector 10">
              <a:extLst>
                <a:ext uri="{FF2B5EF4-FFF2-40B4-BE49-F238E27FC236}">
                  <a16:creationId xmlns:a16="http://schemas.microsoft.com/office/drawing/2014/main" id="{0BD11A5A-DE15-6946-A243-24B57D4BD70A}"/>
                </a:ext>
              </a:extLst>
            </p:cNvPr>
            <p:cNvSpPr/>
            <p:nvPr/>
          </p:nvSpPr>
          <p:spPr>
            <a:xfrm>
              <a:off x="4744660" y="5514750"/>
              <a:ext cx="144016" cy="144016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71" name="Flowchart: Connector 11">
              <a:extLst>
                <a:ext uri="{FF2B5EF4-FFF2-40B4-BE49-F238E27FC236}">
                  <a16:creationId xmlns:a16="http://schemas.microsoft.com/office/drawing/2014/main" id="{343D3020-2DF7-1646-ABC0-C1E011F20FFE}"/>
                </a:ext>
              </a:extLst>
            </p:cNvPr>
            <p:cNvSpPr/>
            <p:nvPr/>
          </p:nvSpPr>
          <p:spPr>
            <a:xfrm>
              <a:off x="4462812" y="5442742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72" name="Flowchart: Connector 12">
              <a:extLst>
                <a:ext uri="{FF2B5EF4-FFF2-40B4-BE49-F238E27FC236}">
                  <a16:creationId xmlns:a16="http://schemas.microsoft.com/office/drawing/2014/main" id="{BD4C96BD-658B-7F45-92DE-5600F115FF40}"/>
                </a:ext>
              </a:extLst>
            </p:cNvPr>
            <p:cNvSpPr/>
            <p:nvPr/>
          </p:nvSpPr>
          <p:spPr>
            <a:xfrm>
              <a:off x="4534820" y="5392044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 dirty="0">
                <a:solidFill>
                  <a:srgbClr val="FF0000"/>
                </a:solidFill>
              </a:endParaRPr>
            </a:p>
          </p:txBody>
        </p:sp>
        <p:sp>
          <p:nvSpPr>
            <p:cNvPr id="73" name="Flowchart: Connector 13">
              <a:extLst>
                <a:ext uri="{FF2B5EF4-FFF2-40B4-BE49-F238E27FC236}">
                  <a16:creationId xmlns:a16="http://schemas.microsoft.com/office/drawing/2014/main" id="{3F7E1BAA-D001-D345-A32A-2CB41E69512C}"/>
                </a:ext>
              </a:extLst>
            </p:cNvPr>
            <p:cNvSpPr/>
            <p:nvPr/>
          </p:nvSpPr>
          <p:spPr>
            <a:xfrm>
              <a:off x="4353998" y="5408462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74" name="Flowchart: Connector 14">
              <a:extLst>
                <a:ext uri="{FF2B5EF4-FFF2-40B4-BE49-F238E27FC236}">
                  <a16:creationId xmlns:a16="http://schemas.microsoft.com/office/drawing/2014/main" id="{575C4E1A-A067-9E4F-A9EE-375EAD110B8F}"/>
                </a:ext>
              </a:extLst>
            </p:cNvPr>
            <p:cNvSpPr/>
            <p:nvPr/>
          </p:nvSpPr>
          <p:spPr>
            <a:xfrm>
              <a:off x="4638671" y="5812510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75" name="Flowchart: Connector 15">
              <a:extLst>
                <a:ext uri="{FF2B5EF4-FFF2-40B4-BE49-F238E27FC236}">
                  <a16:creationId xmlns:a16="http://schemas.microsoft.com/office/drawing/2014/main" id="{DC46EBD6-71AC-2A46-972E-81B3CDCB817E}"/>
                </a:ext>
              </a:extLst>
            </p:cNvPr>
            <p:cNvSpPr/>
            <p:nvPr/>
          </p:nvSpPr>
          <p:spPr>
            <a:xfrm>
              <a:off x="4437632" y="5544444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76" name="Flowchart: Connector 16">
              <a:extLst>
                <a:ext uri="{FF2B5EF4-FFF2-40B4-BE49-F238E27FC236}">
                  <a16:creationId xmlns:a16="http://schemas.microsoft.com/office/drawing/2014/main" id="{CCEC6260-3F18-4346-ACA9-CBB16A2BACA6}"/>
                </a:ext>
              </a:extLst>
            </p:cNvPr>
            <p:cNvSpPr/>
            <p:nvPr/>
          </p:nvSpPr>
          <p:spPr>
            <a:xfrm>
              <a:off x="4721167" y="5408462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77" name="Flowchart: Connector 17">
              <a:extLst>
                <a:ext uri="{FF2B5EF4-FFF2-40B4-BE49-F238E27FC236}">
                  <a16:creationId xmlns:a16="http://schemas.microsoft.com/office/drawing/2014/main" id="{D72E32D9-D5BB-9C4A-BB0E-05EA7ADD2A46}"/>
                </a:ext>
              </a:extLst>
            </p:cNvPr>
            <p:cNvSpPr/>
            <p:nvPr/>
          </p:nvSpPr>
          <p:spPr>
            <a:xfrm>
              <a:off x="4596723" y="5357764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78" name="Flowchart: Connector 18">
              <a:extLst>
                <a:ext uri="{FF2B5EF4-FFF2-40B4-BE49-F238E27FC236}">
                  <a16:creationId xmlns:a16="http://schemas.microsoft.com/office/drawing/2014/main" id="{4DF77806-21B5-B446-B393-8FC714D4A91B}"/>
                </a:ext>
              </a:extLst>
            </p:cNvPr>
            <p:cNvSpPr/>
            <p:nvPr/>
          </p:nvSpPr>
          <p:spPr>
            <a:xfrm>
              <a:off x="4653656" y="5720598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79" name="Flowchart: Connector 19">
              <a:extLst>
                <a:ext uri="{FF2B5EF4-FFF2-40B4-BE49-F238E27FC236}">
                  <a16:creationId xmlns:a16="http://schemas.microsoft.com/office/drawing/2014/main" id="{715EB59B-82FC-154F-A61B-2F7CDB1F5EF8}"/>
                </a:ext>
              </a:extLst>
            </p:cNvPr>
            <p:cNvSpPr/>
            <p:nvPr/>
          </p:nvSpPr>
          <p:spPr>
            <a:xfrm>
              <a:off x="4638671" y="549992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80" name="Flowchart: Connector 20">
              <a:extLst>
                <a:ext uri="{FF2B5EF4-FFF2-40B4-BE49-F238E27FC236}">
                  <a16:creationId xmlns:a16="http://schemas.microsoft.com/office/drawing/2014/main" id="{25CDCF35-7ADE-FB48-94DE-595B9695686C}"/>
                </a:ext>
              </a:extLst>
            </p:cNvPr>
            <p:cNvSpPr/>
            <p:nvPr/>
          </p:nvSpPr>
          <p:spPr>
            <a:xfrm>
              <a:off x="4806357" y="5552478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81" name="Flowchart: Connector 21">
              <a:extLst>
                <a:ext uri="{FF2B5EF4-FFF2-40B4-BE49-F238E27FC236}">
                  <a16:creationId xmlns:a16="http://schemas.microsoft.com/office/drawing/2014/main" id="{D2EE148C-6223-A348-AECB-0D3CD482FC3E}"/>
                </a:ext>
              </a:extLst>
            </p:cNvPr>
            <p:cNvSpPr/>
            <p:nvPr/>
          </p:nvSpPr>
          <p:spPr>
            <a:xfrm>
              <a:off x="4310589" y="5633542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82" name="Flowchart: Connector 22">
              <a:extLst>
                <a:ext uri="{FF2B5EF4-FFF2-40B4-BE49-F238E27FC236}">
                  <a16:creationId xmlns:a16="http://schemas.microsoft.com/office/drawing/2014/main" id="{09F256E3-A33D-8B4D-B72A-50751053E1BD}"/>
                </a:ext>
              </a:extLst>
            </p:cNvPr>
            <p:cNvSpPr/>
            <p:nvPr/>
          </p:nvSpPr>
          <p:spPr>
            <a:xfrm>
              <a:off x="4498014" y="5347409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83" name="Flowchart: Connector 23">
              <a:extLst>
                <a:ext uri="{FF2B5EF4-FFF2-40B4-BE49-F238E27FC236}">
                  <a16:creationId xmlns:a16="http://schemas.microsoft.com/office/drawing/2014/main" id="{1E0CB921-C670-9D47-9F35-BDF4FCD03149}"/>
                </a:ext>
              </a:extLst>
            </p:cNvPr>
            <p:cNvSpPr/>
            <p:nvPr/>
          </p:nvSpPr>
          <p:spPr>
            <a:xfrm>
              <a:off x="4782687" y="5470582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84" name="Flowchart: Connector 24">
              <a:extLst>
                <a:ext uri="{FF2B5EF4-FFF2-40B4-BE49-F238E27FC236}">
                  <a16:creationId xmlns:a16="http://schemas.microsoft.com/office/drawing/2014/main" id="{10219C3E-85A0-B44B-A363-FD6D8CB6151B}"/>
                </a:ext>
              </a:extLst>
            </p:cNvPr>
            <p:cNvSpPr/>
            <p:nvPr/>
          </p:nvSpPr>
          <p:spPr>
            <a:xfrm>
              <a:off x="4464333" y="5643942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85" name="Flowchart: Connector 25">
              <a:extLst>
                <a:ext uri="{FF2B5EF4-FFF2-40B4-BE49-F238E27FC236}">
                  <a16:creationId xmlns:a16="http://schemas.microsoft.com/office/drawing/2014/main" id="{CE403FBB-7E53-3240-AC01-234FA6C48564}"/>
                </a:ext>
              </a:extLst>
            </p:cNvPr>
            <p:cNvSpPr/>
            <p:nvPr/>
          </p:nvSpPr>
          <p:spPr>
            <a:xfrm>
              <a:off x="4293616" y="5501780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86" name="Flowchart: Connector 26">
              <a:extLst>
                <a:ext uri="{FF2B5EF4-FFF2-40B4-BE49-F238E27FC236}">
                  <a16:creationId xmlns:a16="http://schemas.microsoft.com/office/drawing/2014/main" id="{F36CBAE0-9D8F-C64F-8D81-28979266355B}"/>
                </a:ext>
              </a:extLst>
            </p:cNvPr>
            <p:cNvSpPr/>
            <p:nvPr/>
          </p:nvSpPr>
          <p:spPr>
            <a:xfrm>
              <a:off x="4678836" y="5561534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87" name="Flowchart: Connector 27">
              <a:extLst>
                <a:ext uri="{FF2B5EF4-FFF2-40B4-BE49-F238E27FC236}">
                  <a16:creationId xmlns:a16="http://schemas.microsoft.com/office/drawing/2014/main" id="{839E7D0D-2DBD-FD4F-A255-6D41E655ABF9}"/>
                </a:ext>
              </a:extLst>
            </p:cNvPr>
            <p:cNvSpPr/>
            <p:nvPr/>
          </p:nvSpPr>
          <p:spPr>
            <a:xfrm>
              <a:off x="4498014" y="5576171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88" name="Flowchart: Connector 28">
              <a:extLst>
                <a:ext uri="{FF2B5EF4-FFF2-40B4-BE49-F238E27FC236}">
                  <a16:creationId xmlns:a16="http://schemas.microsoft.com/office/drawing/2014/main" id="{46864B83-4265-2340-8534-6FF20BE2BB3F}"/>
                </a:ext>
              </a:extLst>
            </p:cNvPr>
            <p:cNvSpPr/>
            <p:nvPr/>
          </p:nvSpPr>
          <p:spPr>
            <a:xfrm>
              <a:off x="4390398" y="5763200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89" name="Flowchart: Connector 29">
              <a:extLst>
                <a:ext uri="{FF2B5EF4-FFF2-40B4-BE49-F238E27FC236}">
                  <a16:creationId xmlns:a16="http://schemas.microsoft.com/office/drawing/2014/main" id="{E7957888-19F2-5542-9DCC-C3014154518E}"/>
                </a:ext>
              </a:extLst>
            </p:cNvPr>
            <p:cNvSpPr/>
            <p:nvPr/>
          </p:nvSpPr>
          <p:spPr>
            <a:xfrm>
              <a:off x="4793175" y="5669416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90" name="Flowchart: Connector 30">
              <a:extLst>
                <a:ext uri="{FF2B5EF4-FFF2-40B4-BE49-F238E27FC236}">
                  <a16:creationId xmlns:a16="http://schemas.microsoft.com/office/drawing/2014/main" id="{0BD451F5-42FE-B149-952E-FF6B2B325C02}"/>
                </a:ext>
              </a:extLst>
            </p:cNvPr>
            <p:cNvSpPr/>
            <p:nvPr/>
          </p:nvSpPr>
          <p:spPr>
            <a:xfrm>
              <a:off x="4509640" y="5785637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91" name="Flowchart: Connector 31">
              <a:extLst>
                <a:ext uri="{FF2B5EF4-FFF2-40B4-BE49-F238E27FC236}">
                  <a16:creationId xmlns:a16="http://schemas.microsoft.com/office/drawing/2014/main" id="{2A256ABD-B19E-C347-A89F-77F13CD94DF6}"/>
                </a:ext>
              </a:extLst>
            </p:cNvPr>
            <p:cNvSpPr/>
            <p:nvPr/>
          </p:nvSpPr>
          <p:spPr>
            <a:xfrm>
              <a:off x="4818868" y="566941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92" name="Right Arrow 91">
              <a:extLst>
                <a:ext uri="{FF2B5EF4-FFF2-40B4-BE49-F238E27FC236}">
                  <a16:creationId xmlns:a16="http://schemas.microsoft.com/office/drawing/2014/main" id="{0FD8499E-68DD-BA47-BDBC-77F1552A939A}"/>
                </a:ext>
              </a:extLst>
            </p:cNvPr>
            <p:cNvSpPr/>
            <p:nvPr/>
          </p:nvSpPr>
          <p:spPr>
            <a:xfrm>
              <a:off x="5096120" y="5586144"/>
              <a:ext cx="360040" cy="1238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/>
            </a:p>
          </p:txBody>
        </p:sp>
        <p:sp>
          <p:nvSpPr>
            <p:cNvPr id="93" name="Right Arrow 92">
              <a:extLst>
                <a:ext uri="{FF2B5EF4-FFF2-40B4-BE49-F238E27FC236}">
                  <a16:creationId xmlns:a16="http://schemas.microsoft.com/office/drawing/2014/main" id="{76D16354-5482-AE43-BD5F-594D0E0608D4}"/>
                </a:ext>
              </a:extLst>
            </p:cNvPr>
            <p:cNvSpPr/>
            <p:nvPr/>
          </p:nvSpPr>
          <p:spPr>
            <a:xfrm rot="10800000">
              <a:off x="5531781" y="5586141"/>
              <a:ext cx="360040" cy="1238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/>
            </a:p>
          </p:txBody>
        </p:sp>
        <p:sp>
          <p:nvSpPr>
            <p:cNvPr id="94" name="Flowchart: Connector 26">
              <a:extLst>
                <a:ext uri="{FF2B5EF4-FFF2-40B4-BE49-F238E27FC236}">
                  <a16:creationId xmlns:a16="http://schemas.microsoft.com/office/drawing/2014/main" id="{5B29F752-E1D4-AD43-9291-A135D23621F5}"/>
                </a:ext>
              </a:extLst>
            </p:cNvPr>
            <p:cNvSpPr/>
            <p:nvPr/>
          </p:nvSpPr>
          <p:spPr>
            <a:xfrm>
              <a:off x="6122645" y="5586141"/>
              <a:ext cx="144016" cy="144015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7154612-793B-1544-A27B-82D2C8FFC89E}"/>
                </a:ext>
              </a:extLst>
            </p:cNvPr>
            <p:cNvSpPr txBox="1"/>
            <p:nvPr/>
          </p:nvSpPr>
          <p:spPr>
            <a:xfrm>
              <a:off x="5063542" y="5683096"/>
              <a:ext cx="923213" cy="502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p-</a:t>
              </a:r>
              <a:r>
                <a:rPr lang="en-GB" sz="2400" b="1" dirty="0" err="1">
                  <a:solidFill>
                    <a:srgbClr val="C00000"/>
                  </a:solidFill>
                </a:rPr>
                <a:t>Pb</a:t>
              </a:r>
              <a:endParaRPr lang="en-GB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D12E0BB-2163-7B46-92C5-2EF024975855}"/>
              </a:ext>
            </a:extLst>
          </p:cNvPr>
          <p:cNvGrpSpPr/>
          <p:nvPr/>
        </p:nvGrpSpPr>
        <p:grpSpPr>
          <a:xfrm>
            <a:off x="7896200" y="4579000"/>
            <a:ext cx="1479753" cy="572640"/>
            <a:chOff x="6515617" y="5231215"/>
            <a:chExt cx="1493406" cy="494337"/>
          </a:xfrm>
        </p:grpSpPr>
        <p:sp>
          <p:nvSpPr>
            <p:cNvPr id="97" name="Right Arrow 96">
              <a:extLst>
                <a:ext uri="{FF2B5EF4-FFF2-40B4-BE49-F238E27FC236}">
                  <a16:creationId xmlns:a16="http://schemas.microsoft.com/office/drawing/2014/main" id="{3A8D7B96-B9EE-1546-81FA-41C89FA3DACE}"/>
                </a:ext>
              </a:extLst>
            </p:cNvPr>
            <p:cNvSpPr/>
            <p:nvPr/>
          </p:nvSpPr>
          <p:spPr>
            <a:xfrm>
              <a:off x="6862877" y="5243150"/>
              <a:ext cx="360040" cy="1238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/>
            </a:p>
          </p:txBody>
        </p:sp>
        <p:sp>
          <p:nvSpPr>
            <p:cNvPr id="98" name="Right Arrow 97">
              <a:extLst>
                <a:ext uri="{FF2B5EF4-FFF2-40B4-BE49-F238E27FC236}">
                  <a16:creationId xmlns:a16="http://schemas.microsoft.com/office/drawing/2014/main" id="{5A13CB1A-90C7-9B40-B8EF-DFBEFC217B34}"/>
                </a:ext>
              </a:extLst>
            </p:cNvPr>
            <p:cNvSpPr/>
            <p:nvPr/>
          </p:nvSpPr>
          <p:spPr>
            <a:xfrm rot="10800000">
              <a:off x="7298538" y="5243150"/>
              <a:ext cx="360040" cy="1238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/>
            </a:p>
          </p:txBody>
        </p:sp>
        <p:sp>
          <p:nvSpPr>
            <p:cNvPr id="99" name="Flowchart: Connector 26">
              <a:extLst>
                <a:ext uri="{FF2B5EF4-FFF2-40B4-BE49-F238E27FC236}">
                  <a16:creationId xmlns:a16="http://schemas.microsoft.com/office/drawing/2014/main" id="{1AC2935B-8AFB-5C4B-9296-0AB18D94FC06}"/>
                </a:ext>
              </a:extLst>
            </p:cNvPr>
            <p:cNvSpPr/>
            <p:nvPr/>
          </p:nvSpPr>
          <p:spPr>
            <a:xfrm>
              <a:off x="7865007" y="5243150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00" name="Flowchart: Connector 26">
              <a:extLst>
                <a:ext uri="{FF2B5EF4-FFF2-40B4-BE49-F238E27FC236}">
                  <a16:creationId xmlns:a16="http://schemas.microsoft.com/office/drawing/2014/main" id="{4B38CE9A-5B95-5E4B-BF42-2A78429D70CF}"/>
                </a:ext>
              </a:extLst>
            </p:cNvPr>
            <p:cNvSpPr/>
            <p:nvPr/>
          </p:nvSpPr>
          <p:spPr>
            <a:xfrm>
              <a:off x="6515617" y="5231215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4A74D97-5839-0D4B-8744-29C0035E9F23}"/>
                </a:ext>
              </a:extLst>
            </p:cNvPr>
            <p:cNvSpPr txBox="1"/>
            <p:nvPr/>
          </p:nvSpPr>
          <p:spPr>
            <a:xfrm>
              <a:off x="6871811" y="5327015"/>
              <a:ext cx="776717" cy="398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p-p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CA6050D8-C1BB-BF4E-A127-29805B0A4414}"/>
              </a:ext>
            </a:extLst>
          </p:cNvPr>
          <p:cNvGrpSpPr/>
          <p:nvPr/>
        </p:nvGrpSpPr>
        <p:grpSpPr>
          <a:xfrm>
            <a:off x="9100054" y="5421870"/>
            <a:ext cx="2082873" cy="932391"/>
            <a:chOff x="9329015" y="2323314"/>
            <a:chExt cx="2082873" cy="932391"/>
          </a:xfrm>
        </p:grpSpPr>
        <p:sp>
          <p:nvSpPr>
            <p:cNvPr id="103" name="Flowchart: Connector 6">
              <a:extLst>
                <a:ext uri="{FF2B5EF4-FFF2-40B4-BE49-F238E27FC236}">
                  <a16:creationId xmlns:a16="http://schemas.microsoft.com/office/drawing/2014/main" id="{D6A62EBA-FEF8-ED43-9030-F1E4ED541DDB}"/>
                </a:ext>
              </a:extLst>
            </p:cNvPr>
            <p:cNvSpPr/>
            <p:nvPr/>
          </p:nvSpPr>
          <p:spPr>
            <a:xfrm>
              <a:off x="9502752" y="2570740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04" name="Flowchart: Connector 7">
              <a:extLst>
                <a:ext uri="{FF2B5EF4-FFF2-40B4-BE49-F238E27FC236}">
                  <a16:creationId xmlns:a16="http://schemas.microsoft.com/office/drawing/2014/main" id="{C7E33DC4-3FC7-C14C-937A-234322E08F19}"/>
                </a:ext>
              </a:extLst>
            </p:cNvPr>
            <p:cNvSpPr/>
            <p:nvPr/>
          </p:nvSpPr>
          <p:spPr>
            <a:xfrm>
              <a:off x="11183584" y="2789784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05" name="Flowchart: Connector 8">
              <a:extLst>
                <a:ext uri="{FF2B5EF4-FFF2-40B4-BE49-F238E27FC236}">
                  <a16:creationId xmlns:a16="http://schemas.microsoft.com/office/drawing/2014/main" id="{81ED73BA-34E0-B441-88B1-A060152F2852}"/>
                </a:ext>
              </a:extLst>
            </p:cNvPr>
            <p:cNvSpPr/>
            <p:nvPr/>
          </p:nvSpPr>
          <p:spPr>
            <a:xfrm>
              <a:off x="9629417" y="2540028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06" name="Flowchart: Connector 9">
              <a:extLst>
                <a:ext uri="{FF2B5EF4-FFF2-40B4-BE49-F238E27FC236}">
                  <a16:creationId xmlns:a16="http://schemas.microsoft.com/office/drawing/2014/main" id="{AA15FF14-5384-E44C-BBCE-2DDB3CAC53DE}"/>
                </a:ext>
              </a:extLst>
            </p:cNvPr>
            <p:cNvSpPr/>
            <p:nvPr/>
          </p:nvSpPr>
          <p:spPr>
            <a:xfrm>
              <a:off x="9509621" y="2670273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08" name="Flowchart: Connector 11">
              <a:extLst>
                <a:ext uri="{FF2B5EF4-FFF2-40B4-BE49-F238E27FC236}">
                  <a16:creationId xmlns:a16="http://schemas.microsoft.com/office/drawing/2014/main" id="{02B5B203-355A-6841-A3B5-08E7A46202E2}"/>
                </a:ext>
              </a:extLst>
            </p:cNvPr>
            <p:cNvSpPr/>
            <p:nvPr/>
          </p:nvSpPr>
          <p:spPr>
            <a:xfrm>
              <a:off x="9450624" y="2486098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09" name="Flowchart: Connector 12">
              <a:extLst>
                <a:ext uri="{FF2B5EF4-FFF2-40B4-BE49-F238E27FC236}">
                  <a16:creationId xmlns:a16="http://schemas.microsoft.com/office/drawing/2014/main" id="{712D2596-F5E8-6A44-949D-14D4D9AD2C71}"/>
                </a:ext>
              </a:extLst>
            </p:cNvPr>
            <p:cNvSpPr/>
            <p:nvPr/>
          </p:nvSpPr>
          <p:spPr>
            <a:xfrm>
              <a:off x="9509621" y="2440114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10" name="Flowchart: Connector 13">
              <a:extLst>
                <a:ext uri="{FF2B5EF4-FFF2-40B4-BE49-F238E27FC236}">
                  <a16:creationId xmlns:a16="http://schemas.microsoft.com/office/drawing/2014/main" id="{F1389C30-ADA4-C94A-9EC1-43AD68289209}"/>
                </a:ext>
              </a:extLst>
            </p:cNvPr>
            <p:cNvSpPr/>
            <p:nvPr/>
          </p:nvSpPr>
          <p:spPr>
            <a:xfrm>
              <a:off x="9359354" y="2462841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11" name="Flowchart: Connector 14">
              <a:extLst>
                <a:ext uri="{FF2B5EF4-FFF2-40B4-BE49-F238E27FC236}">
                  <a16:creationId xmlns:a16="http://schemas.microsoft.com/office/drawing/2014/main" id="{B9E02B2D-3547-DB4F-B87C-50E6660A35BF}"/>
                </a:ext>
              </a:extLst>
            </p:cNvPr>
            <p:cNvSpPr/>
            <p:nvPr/>
          </p:nvSpPr>
          <p:spPr>
            <a:xfrm>
              <a:off x="11293894" y="2537965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12" name="Flowchart: Connector 15">
              <a:extLst>
                <a:ext uri="{FF2B5EF4-FFF2-40B4-BE49-F238E27FC236}">
                  <a16:creationId xmlns:a16="http://schemas.microsoft.com/office/drawing/2014/main" id="{A1E9FD18-AFD2-784A-A2DF-DF5FAB4E6883}"/>
                </a:ext>
              </a:extLst>
            </p:cNvPr>
            <p:cNvSpPr/>
            <p:nvPr/>
          </p:nvSpPr>
          <p:spPr>
            <a:xfrm>
              <a:off x="9429994" y="2578344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13" name="Flowchart: Connector 16">
              <a:extLst>
                <a:ext uri="{FF2B5EF4-FFF2-40B4-BE49-F238E27FC236}">
                  <a16:creationId xmlns:a16="http://schemas.microsoft.com/office/drawing/2014/main" id="{C4CCE1E1-BE6B-A24C-B4B2-85C354CEA0C1}"/>
                </a:ext>
              </a:extLst>
            </p:cNvPr>
            <p:cNvSpPr/>
            <p:nvPr/>
          </p:nvSpPr>
          <p:spPr>
            <a:xfrm>
              <a:off x="9584161" y="2462662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14" name="Flowchart: Connector 17">
              <a:extLst>
                <a:ext uri="{FF2B5EF4-FFF2-40B4-BE49-F238E27FC236}">
                  <a16:creationId xmlns:a16="http://schemas.microsoft.com/office/drawing/2014/main" id="{ADD84547-D649-0344-803A-8D81E31D0AD3}"/>
                </a:ext>
              </a:extLst>
            </p:cNvPr>
            <p:cNvSpPr/>
            <p:nvPr/>
          </p:nvSpPr>
          <p:spPr>
            <a:xfrm>
              <a:off x="10922720" y="2325925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15" name="Flowchart: Connector 18">
              <a:extLst>
                <a:ext uri="{FF2B5EF4-FFF2-40B4-BE49-F238E27FC236}">
                  <a16:creationId xmlns:a16="http://schemas.microsoft.com/office/drawing/2014/main" id="{2FA88C51-2054-4E4A-8BDB-F2AA76C3E563}"/>
                </a:ext>
              </a:extLst>
            </p:cNvPr>
            <p:cNvSpPr/>
            <p:nvPr/>
          </p:nvSpPr>
          <p:spPr>
            <a:xfrm>
              <a:off x="10694293" y="2636053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16" name="Flowchart: Connector 19">
              <a:extLst>
                <a:ext uri="{FF2B5EF4-FFF2-40B4-BE49-F238E27FC236}">
                  <a16:creationId xmlns:a16="http://schemas.microsoft.com/office/drawing/2014/main" id="{BAEBC626-4662-3146-BDE2-7AD849CD547F}"/>
                </a:ext>
              </a:extLst>
            </p:cNvPr>
            <p:cNvSpPr/>
            <p:nvPr/>
          </p:nvSpPr>
          <p:spPr>
            <a:xfrm>
              <a:off x="11206870" y="2372291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17" name="Flowchart: Connector 20">
              <a:extLst>
                <a:ext uri="{FF2B5EF4-FFF2-40B4-BE49-F238E27FC236}">
                  <a16:creationId xmlns:a16="http://schemas.microsoft.com/office/drawing/2014/main" id="{2A8C6052-7023-AB40-A38E-0F4001D1D6EF}"/>
                </a:ext>
              </a:extLst>
            </p:cNvPr>
            <p:cNvSpPr/>
            <p:nvPr/>
          </p:nvSpPr>
          <p:spPr>
            <a:xfrm>
              <a:off x="11246697" y="2693419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18" name="Flowchart: Connector 21">
              <a:extLst>
                <a:ext uri="{FF2B5EF4-FFF2-40B4-BE49-F238E27FC236}">
                  <a16:creationId xmlns:a16="http://schemas.microsoft.com/office/drawing/2014/main" id="{F934F52F-7E66-1E4F-866F-9CC6A7D6772B}"/>
                </a:ext>
              </a:extLst>
            </p:cNvPr>
            <p:cNvSpPr/>
            <p:nvPr/>
          </p:nvSpPr>
          <p:spPr>
            <a:xfrm>
              <a:off x="9374657" y="2702414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19" name="Flowchart: Connector 22">
              <a:extLst>
                <a:ext uri="{FF2B5EF4-FFF2-40B4-BE49-F238E27FC236}">
                  <a16:creationId xmlns:a16="http://schemas.microsoft.com/office/drawing/2014/main" id="{25A0F741-BC82-F94A-A93A-1B8043D6CB4E}"/>
                </a:ext>
              </a:extLst>
            </p:cNvPr>
            <p:cNvSpPr/>
            <p:nvPr/>
          </p:nvSpPr>
          <p:spPr>
            <a:xfrm>
              <a:off x="10797444" y="2360322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20" name="Flowchart: Connector 23">
              <a:extLst>
                <a:ext uri="{FF2B5EF4-FFF2-40B4-BE49-F238E27FC236}">
                  <a16:creationId xmlns:a16="http://schemas.microsoft.com/office/drawing/2014/main" id="{13340879-D29F-B448-8753-AFB3AC1F4487}"/>
                </a:ext>
              </a:extLst>
            </p:cNvPr>
            <p:cNvSpPr/>
            <p:nvPr/>
          </p:nvSpPr>
          <p:spPr>
            <a:xfrm>
              <a:off x="11048533" y="2323314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21" name="Flowchart: Connector 24">
              <a:extLst>
                <a:ext uri="{FF2B5EF4-FFF2-40B4-BE49-F238E27FC236}">
                  <a16:creationId xmlns:a16="http://schemas.microsoft.com/office/drawing/2014/main" id="{1E673342-1967-5F4B-A374-9B166FC8D418}"/>
                </a:ext>
              </a:extLst>
            </p:cNvPr>
            <p:cNvSpPr/>
            <p:nvPr/>
          </p:nvSpPr>
          <p:spPr>
            <a:xfrm>
              <a:off x="9452260" y="2591583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22" name="Flowchart: Connector 25">
              <a:extLst>
                <a:ext uri="{FF2B5EF4-FFF2-40B4-BE49-F238E27FC236}">
                  <a16:creationId xmlns:a16="http://schemas.microsoft.com/office/drawing/2014/main" id="{65A64718-F29B-4A4A-9488-0F069AB13584}"/>
                </a:ext>
              </a:extLst>
            </p:cNvPr>
            <p:cNvSpPr/>
            <p:nvPr/>
          </p:nvSpPr>
          <p:spPr>
            <a:xfrm>
              <a:off x="9329015" y="2583532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23" name="Flowchart: Connector 26">
              <a:extLst>
                <a:ext uri="{FF2B5EF4-FFF2-40B4-BE49-F238E27FC236}">
                  <a16:creationId xmlns:a16="http://schemas.microsoft.com/office/drawing/2014/main" id="{3B247F85-9830-944A-A911-229A06BBF72B}"/>
                </a:ext>
              </a:extLst>
            </p:cNvPr>
            <p:cNvSpPr/>
            <p:nvPr/>
          </p:nvSpPr>
          <p:spPr>
            <a:xfrm>
              <a:off x="11126053" y="2390685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24" name="Flowchart: Connector 27">
              <a:extLst>
                <a:ext uri="{FF2B5EF4-FFF2-40B4-BE49-F238E27FC236}">
                  <a16:creationId xmlns:a16="http://schemas.microsoft.com/office/drawing/2014/main" id="{F5011CF7-3CF7-E943-A4F7-4C427EDE946B}"/>
                </a:ext>
              </a:extLst>
            </p:cNvPr>
            <p:cNvSpPr/>
            <p:nvPr/>
          </p:nvSpPr>
          <p:spPr>
            <a:xfrm>
              <a:off x="9614876" y="2641543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25" name="Flowchart: Connector 28">
              <a:extLst>
                <a:ext uri="{FF2B5EF4-FFF2-40B4-BE49-F238E27FC236}">
                  <a16:creationId xmlns:a16="http://schemas.microsoft.com/office/drawing/2014/main" id="{8B7E74C5-E07C-E445-8E74-043ACD720B36}"/>
                </a:ext>
              </a:extLst>
            </p:cNvPr>
            <p:cNvSpPr/>
            <p:nvPr/>
          </p:nvSpPr>
          <p:spPr>
            <a:xfrm>
              <a:off x="9496550" y="2755208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26" name="Flowchart: Connector 29">
              <a:extLst>
                <a:ext uri="{FF2B5EF4-FFF2-40B4-BE49-F238E27FC236}">
                  <a16:creationId xmlns:a16="http://schemas.microsoft.com/office/drawing/2014/main" id="{37C989CD-DBDF-4743-89CD-C59A31B310D7}"/>
                </a:ext>
              </a:extLst>
            </p:cNvPr>
            <p:cNvSpPr/>
            <p:nvPr/>
          </p:nvSpPr>
          <p:spPr>
            <a:xfrm>
              <a:off x="11234897" y="2593845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27" name="Flowchart: Connector 30">
              <a:extLst>
                <a:ext uri="{FF2B5EF4-FFF2-40B4-BE49-F238E27FC236}">
                  <a16:creationId xmlns:a16="http://schemas.microsoft.com/office/drawing/2014/main" id="{CC33338C-C70C-294D-B7C0-A12BB468A2A0}"/>
                </a:ext>
              </a:extLst>
            </p:cNvPr>
            <p:cNvSpPr/>
            <p:nvPr/>
          </p:nvSpPr>
          <p:spPr>
            <a:xfrm>
              <a:off x="9603299" y="2725833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28" name="Flowchart: Connector 31">
              <a:extLst>
                <a:ext uri="{FF2B5EF4-FFF2-40B4-BE49-F238E27FC236}">
                  <a16:creationId xmlns:a16="http://schemas.microsoft.com/office/drawing/2014/main" id="{DEDF6B77-29FB-B04E-85F6-12F2F2DA330F}"/>
                </a:ext>
              </a:extLst>
            </p:cNvPr>
            <p:cNvSpPr/>
            <p:nvPr/>
          </p:nvSpPr>
          <p:spPr>
            <a:xfrm>
              <a:off x="11211184" y="2469306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29" name="Right Arrow 128">
              <a:extLst>
                <a:ext uri="{FF2B5EF4-FFF2-40B4-BE49-F238E27FC236}">
                  <a16:creationId xmlns:a16="http://schemas.microsoft.com/office/drawing/2014/main" id="{5F17B5F4-892B-9143-84D5-98AE4F454C57}"/>
                </a:ext>
              </a:extLst>
            </p:cNvPr>
            <p:cNvSpPr/>
            <p:nvPr/>
          </p:nvSpPr>
          <p:spPr>
            <a:xfrm>
              <a:off x="9960965" y="2595567"/>
              <a:ext cx="294984" cy="1123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/>
            </a:p>
          </p:txBody>
        </p:sp>
        <p:sp>
          <p:nvSpPr>
            <p:cNvPr id="130" name="Right Arrow 129">
              <a:extLst>
                <a:ext uri="{FF2B5EF4-FFF2-40B4-BE49-F238E27FC236}">
                  <a16:creationId xmlns:a16="http://schemas.microsoft.com/office/drawing/2014/main" id="{B9D1B4A4-4504-AA47-AE18-DADF3D191B0C}"/>
                </a:ext>
              </a:extLst>
            </p:cNvPr>
            <p:cNvSpPr/>
            <p:nvPr/>
          </p:nvSpPr>
          <p:spPr>
            <a:xfrm rot="10800000">
              <a:off x="10317906" y="2595567"/>
              <a:ext cx="294984" cy="1123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70A6540F-1A4D-0046-8D4B-218AE394BBAC}"/>
                </a:ext>
              </a:extLst>
            </p:cNvPr>
            <p:cNvSpPr txBox="1"/>
            <p:nvPr/>
          </p:nvSpPr>
          <p:spPr>
            <a:xfrm>
              <a:off x="9897303" y="2794040"/>
              <a:ext cx="12095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A</a:t>
              </a:r>
              <a:r>
                <a:rPr lang="en-GB" sz="2400" b="1" baseline="-25000" dirty="0">
                  <a:solidFill>
                    <a:srgbClr val="C00000"/>
                  </a:solidFill>
                </a:rPr>
                <a:t>1</a:t>
              </a:r>
              <a:r>
                <a:rPr lang="en-GB" sz="2400" b="1" dirty="0">
                  <a:solidFill>
                    <a:srgbClr val="C00000"/>
                  </a:solidFill>
                </a:rPr>
                <a:t>-A</a:t>
              </a:r>
              <a:r>
                <a:rPr lang="en-GB" sz="2400" b="1" baseline="-250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32" name="Flowchart: Connector 6">
              <a:extLst>
                <a:ext uri="{FF2B5EF4-FFF2-40B4-BE49-F238E27FC236}">
                  <a16:creationId xmlns:a16="http://schemas.microsoft.com/office/drawing/2014/main" id="{98FDD019-6C0C-064D-8C0A-F62C6D78946B}"/>
                </a:ext>
              </a:extLst>
            </p:cNvPr>
            <p:cNvSpPr/>
            <p:nvPr/>
          </p:nvSpPr>
          <p:spPr>
            <a:xfrm>
              <a:off x="10922990" y="2572462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33" name="Flowchart: Connector 7">
              <a:extLst>
                <a:ext uri="{FF2B5EF4-FFF2-40B4-BE49-F238E27FC236}">
                  <a16:creationId xmlns:a16="http://schemas.microsoft.com/office/drawing/2014/main" id="{09771ADB-DE8A-5F4A-BA19-89F6ED4DB4AA}"/>
                </a:ext>
              </a:extLst>
            </p:cNvPr>
            <p:cNvSpPr/>
            <p:nvPr/>
          </p:nvSpPr>
          <p:spPr>
            <a:xfrm>
              <a:off x="11089432" y="2791506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34" name="Flowchart: Connector 8">
              <a:extLst>
                <a:ext uri="{FF2B5EF4-FFF2-40B4-BE49-F238E27FC236}">
                  <a16:creationId xmlns:a16="http://schemas.microsoft.com/office/drawing/2014/main" id="{515FB13D-E60F-A14D-A2E9-2B6B01546A6F}"/>
                </a:ext>
              </a:extLst>
            </p:cNvPr>
            <p:cNvSpPr/>
            <p:nvPr/>
          </p:nvSpPr>
          <p:spPr>
            <a:xfrm>
              <a:off x="11040984" y="2637775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35" name="Flowchart: Connector 9">
              <a:extLst>
                <a:ext uri="{FF2B5EF4-FFF2-40B4-BE49-F238E27FC236}">
                  <a16:creationId xmlns:a16="http://schemas.microsoft.com/office/drawing/2014/main" id="{D2595C44-E160-7E41-BCA8-97450720C03E}"/>
                </a:ext>
              </a:extLst>
            </p:cNvPr>
            <p:cNvSpPr/>
            <p:nvPr/>
          </p:nvSpPr>
          <p:spPr>
            <a:xfrm>
              <a:off x="10929859" y="2671995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36" name="Flowchart: Connector 10">
              <a:extLst>
                <a:ext uri="{FF2B5EF4-FFF2-40B4-BE49-F238E27FC236}">
                  <a16:creationId xmlns:a16="http://schemas.microsoft.com/office/drawing/2014/main" id="{5A10D0D1-7FB7-8642-AB1E-6FBAED2628D3}"/>
                </a:ext>
              </a:extLst>
            </p:cNvPr>
            <p:cNvSpPr/>
            <p:nvPr/>
          </p:nvSpPr>
          <p:spPr>
            <a:xfrm>
              <a:off x="11101783" y="2553133"/>
              <a:ext cx="117994" cy="130626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37" name="Flowchart: Connector 11">
              <a:extLst>
                <a:ext uri="{FF2B5EF4-FFF2-40B4-BE49-F238E27FC236}">
                  <a16:creationId xmlns:a16="http://schemas.microsoft.com/office/drawing/2014/main" id="{681D72D3-8E21-A640-9593-886D63521D11}"/>
                </a:ext>
              </a:extLst>
            </p:cNvPr>
            <p:cNvSpPr/>
            <p:nvPr/>
          </p:nvSpPr>
          <p:spPr>
            <a:xfrm>
              <a:off x="10870862" y="2487821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38" name="Flowchart: Connector 12">
              <a:extLst>
                <a:ext uri="{FF2B5EF4-FFF2-40B4-BE49-F238E27FC236}">
                  <a16:creationId xmlns:a16="http://schemas.microsoft.com/office/drawing/2014/main" id="{E5EE9EA5-AC7B-594F-B66D-33290D0FCEFD}"/>
                </a:ext>
              </a:extLst>
            </p:cNvPr>
            <p:cNvSpPr/>
            <p:nvPr/>
          </p:nvSpPr>
          <p:spPr>
            <a:xfrm>
              <a:off x="10929859" y="2441836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39" name="Flowchart: Connector 13">
              <a:extLst>
                <a:ext uri="{FF2B5EF4-FFF2-40B4-BE49-F238E27FC236}">
                  <a16:creationId xmlns:a16="http://schemas.microsoft.com/office/drawing/2014/main" id="{15E1CA78-54F6-6841-BD60-8A932A2BB4D5}"/>
                </a:ext>
              </a:extLst>
            </p:cNvPr>
            <p:cNvSpPr/>
            <p:nvPr/>
          </p:nvSpPr>
          <p:spPr>
            <a:xfrm>
              <a:off x="10781710" y="2456728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40" name="Flowchart: Connector 14">
              <a:extLst>
                <a:ext uri="{FF2B5EF4-FFF2-40B4-BE49-F238E27FC236}">
                  <a16:creationId xmlns:a16="http://schemas.microsoft.com/office/drawing/2014/main" id="{B5985FBA-2949-7048-B2CE-8BCB7D71CF63}"/>
                </a:ext>
              </a:extLst>
            </p:cNvPr>
            <p:cNvSpPr/>
            <p:nvPr/>
          </p:nvSpPr>
          <p:spPr>
            <a:xfrm>
              <a:off x="11014945" y="2823208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41" name="Flowchart: Connector 15">
              <a:extLst>
                <a:ext uri="{FF2B5EF4-FFF2-40B4-BE49-F238E27FC236}">
                  <a16:creationId xmlns:a16="http://schemas.microsoft.com/office/drawing/2014/main" id="{C72BAD5D-BD1D-454A-A971-88197B6CBCC0}"/>
                </a:ext>
              </a:extLst>
            </p:cNvPr>
            <p:cNvSpPr/>
            <p:nvPr/>
          </p:nvSpPr>
          <p:spPr>
            <a:xfrm>
              <a:off x="10850232" y="2580066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42" name="Flowchart: Connector 16">
              <a:extLst>
                <a:ext uri="{FF2B5EF4-FFF2-40B4-BE49-F238E27FC236}">
                  <a16:creationId xmlns:a16="http://schemas.microsoft.com/office/drawing/2014/main" id="{3D6A054E-4B69-8440-B0A7-14AC3BF1F350}"/>
                </a:ext>
              </a:extLst>
            </p:cNvPr>
            <p:cNvSpPr/>
            <p:nvPr/>
          </p:nvSpPr>
          <p:spPr>
            <a:xfrm>
              <a:off x="11082535" y="2456728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43" name="Flowchart: Connector 17">
              <a:extLst>
                <a:ext uri="{FF2B5EF4-FFF2-40B4-BE49-F238E27FC236}">
                  <a16:creationId xmlns:a16="http://schemas.microsoft.com/office/drawing/2014/main" id="{79417B8F-4C4A-894A-82A5-4286449BAD65}"/>
                </a:ext>
              </a:extLst>
            </p:cNvPr>
            <p:cNvSpPr/>
            <p:nvPr/>
          </p:nvSpPr>
          <p:spPr>
            <a:xfrm>
              <a:off x="10980577" y="2410744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44" name="Flowchart: Connector 18">
              <a:extLst>
                <a:ext uri="{FF2B5EF4-FFF2-40B4-BE49-F238E27FC236}">
                  <a16:creationId xmlns:a16="http://schemas.microsoft.com/office/drawing/2014/main" id="{074F6913-B290-254F-AB5A-0121006DB1B9}"/>
                </a:ext>
              </a:extLst>
            </p:cNvPr>
            <p:cNvSpPr/>
            <p:nvPr/>
          </p:nvSpPr>
          <p:spPr>
            <a:xfrm>
              <a:off x="11027223" y="2739842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45" name="Flowchart: Connector 19">
              <a:extLst>
                <a:ext uri="{FF2B5EF4-FFF2-40B4-BE49-F238E27FC236}">
                  <a16:creationId xmlns:a16="http://schemas.microsoft.com/office/drawing/2014/main" id="{DDD42B8E-269A-D741-91A4-860EC4BB8C8A}"/>
                </a:ext>
              </a:extLst>
            </p:cNvPr>
            <p:cNvSpPr/>
            <p:nvPr/>
          </p:nvSpPr>
          <p:spPr>
            <a:xfrm>
              <a:off x="11014945" y="2539688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46" name="Flowchart: Connector 20">
              <a:extLst>
                <a:ext uri="{FF2B5EF4-FFF2-40B4-BE49-F238E27FC236}">
                  <a16:creationId xmlns:a16="http://schemas.microsoft.com/office/drawing/2014/main" id="{1B22BCDE-9169-4D42-A98E-2649B9D33011}"/>
                </a:ext>
              </a:extLst>
            </p:cNvPr>
            <p:cNvSpPr/>
            <p:nvPr/>
          </p:nvSpPr>
          <p:spPr>
            <a:xfrm>
              <a:off x="11152332" y="2587353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47" name="Flowchart: Connector 21">
              <a:extLst>
                <a:ext uri="{FF2B5EF4-FFF2-40B4-BE49-F238E27FC236}">
                  <a16:creationId xmlns:a16="http://schemas.microsoft.com/office/drawing/2014/main" id="{F50BA437-B6EF-E24E-9D0D-D68D36EA478F}"/>
                </a:ext>
              </a:extLst>
            </p:cNvPr>
            <p:cNvSpPr/>
            <p:nvPr/>
          </p:nvSpPr>
          <p:spPr>
            <a:xfrm>
              <a:off x="10746145" y="2660880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48" name="Flowchart: Connector 22">
              <a:extLst>
                <a:ext uri="{FF2B5EF4-FFF2-40B4-BE49-F238E27FC236}">
                  <a16:creationId xmlns:a16="http://schemas.microsoft.com/office/drawing/2014/main" id="{131A9956-57F8-2243-8F9B-18CF197DFB62}"/>
                </a:ext>
              </a:extLst>
            </p:cNvPr>
            <p:cNvSpPr/>
            <p:nvPr/>
          </p:nvSpPr>
          <p:spPr>
            <a:xfrm>
              <a:off x="10899704" y="2401351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49" name="Flowchart: Connector 23">
              <a:extLst>
                <a:ext uri="{FF2B5EF4-FFF2-40B4-BE49-F238E27FC236}">
                  <a16:creationId xmlns:a16="http://schemas.microsoft.com/office/drawing/2014/main" id="{6AD60383-3240-D142-8F02-9F8951920939}"/>
                </a:ext>
              </a:extLst>
            </p:cNvPr>
            <p:cNvSpPr/>
            <p:nvPr/>
          </p:nvSpPr>
          <p:spPr>
            <a:xfrm>
              <a:off x="11132939" y="2513072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50" name="Flowchart: Connector 24">
              <a:extLst>
                <a:ext uri="{FF2B5EF4-FFF2-40B4-BE49-F238E27FC236}">
                  <a16:creationId xmlns:a16="http://schemas.microsoft.com/office/drawing/2014/main" id="{40B4DF63-2417-024C-99A7-B60EE1741FF9}"/>
                </a:ext>
              </a:extLst>
            </p:cNvPr>
            <p:cNvSpPr/>
            <p:nvPr/>
          </p:nvSpPr>
          <p:spPr>
            <a:xfrm>
              <a:off x="10872109" y="2670313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51" name="Flowchart: Connector 25">
              <a:extLst>
                <a:ext uri="{FF2B5EF4-FFF2-40B4-BE49-F238E27FC236}">
                  <a16:creationId xmlns:a16="http://schemas.microsoft.com/office/drawing/2014/main" id="{943FBF9C-E155-0842-958F-C5E502946FDA}"/>
                </a:ext>
              </a:extLst>
            </p:cNvPr>
            <p:cNvSpPr/>
            <p:nvPr/>
          </p:nvSpPr>
          <p:spPr>
            <a:xfrm>
              <a:off x="10732239" y="2541369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52" name="Flowchart: Connector 26">
              <a:extLst>
                <a:ext uri="{FF2B5EF4-FFF2-40B4-BE49-F238E27FC236}">
                  <a16:creationId xmlns:a16="http://schemas.microsoft.com/office/drawing/2014/main" id="{BBA0CC23-832F-744A-AC67-6564B208D232}"/>
                </a:ext>
              </a:extLst>
            </p:cNvPr>
            <p:cNvSpPr/>
            <p:nvPr/>
          </p:nvSpPr>
          <p:spPr>
            <a:xfrm>
              <a:off x="11047853" y="2595567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53" name="Flowchart: Connector 27">
              <a:extLst>
                <a:ext uri="{FF2B5EF4-FFF2-40B4-BE49-F238E27FC236}">
                  <a16:creationId xmlns:a16="http://schemas.microsoft.com/office/drawing/2014/main" id="{FC323245-F211-6942-B634-BDEEE44D7C33}"/>
                </a:ext>
              </a:extLst>
            </p:cNvPr>
            <p:cNvSpPr/>
            <p:nvPr/>
          </p:nvSpPr>
          <p:spPr>
            <a:xfrm>
              <a:off x="10899704" y="2608844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54" name="Flowchart: Connector 28">
              <a:extLst>
                <a:ext uri="{FF2B5EF4-FFF2-40B4-BE49-F238E27FC236}">
                  <a16:creationId xmlns:a16="http://schemas.microsoft.com/office/drawing/2014/main" id="{86D41EF5-BBE1-4A47-AB6B-49DB15FED784}"/>
                </a:ext>
              </a:extLst>
            </p:cNvPr>
            <p:cNvSpPr/>
            <p:nvPr/>
          </p:nvSpPr>
          <p:spPr>
            <a:xfrm>
              <a:off x="10811533" y="2778483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55" name="Flowchart: Connector 29">
              <a:extLst>
                <a:ext uri="{FF2B5EF4-FFF2-40B4-BE49-F238E27FC236}">
                  <a16:creationId xmlns:a16="http://schemas.microsoft.com/office/drawing/2014/main" id="{AF17F864-36A0-A94E-8F95-66F986CAA9D6}"/>
                </a:ext>
              </a:extLst>
            </p:cNvPr>
            <p:cNvSpPr/>
            <p:nvPr/>
          </p:nvSpPr>
          <p:spPr>
            <a:xfrm>
              <a:off x="11141532" y="2693419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56" name="Flowchart: Connector 30">
              <a:extLst>
                <a:ext uri="{FF2B5EF4-FFF2-40B4-BE49-F238E27FC236}">
                  <a16:creationId xmlns:a16="http://schemas.microsoft.com/office/drawing/2014/main" id="{C08DF7D0-8BE1-984C-80F0-CD6D31985F3D}"/>
                </a:ext>
              </a:extLst>
            </p:cNvPr>
            <p:cNvSpPr/>
            <p:nvPr/>
          </p:nvSpPr>
          <p:spPr>
            <a:xfrm>
              <a:off x="10909229" y="2798834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57" name="Flowchart: Connector 31">
              <a:extLst>
                <a:ext uri="{FF2B5EF4-FFF2-40B4-BE49-F238E27FC236}">
                  <a16:creationId xmlns:a16="http://schemas.microsoft.com/office/drawing/2014/main" id="{7150E1ED-E7D3-2242-B478-1A0DE7B3BF9A}"/>
                </a:ext>
              </a:extLst>
            </p:cNvPr>
            <p:cNvSpPr/>
            <p:nvPr/>
          </p:nvSpPr>
          <p:spPr>
            <a:xfrm>
              <a:off x="11162582" y="2693419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D379F083-8748-D245-9572-D5C80D081007}"/>
              </a:ext>
            </a:extLst>
          </p:cNvPr>
          <p:cNvSpPr txBox="1"/>
          <p:nvPr/>
        </p:nvSpPr>
        <p:spPr>
          <a:xfrm>
            <a:off x="8557588" y="63643"/>
            <a:ext cx="26050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See lecture by </a:t>
            </a:r>
            <a:r>
              <a:rPr lang="en-US" b="1" dirty="0"/>
              <a:t>I. </a:t>
            </a:r>
            <a:r>
              <a:rPr lang="en-US" b="1" dirty="0" err="1"/>
              <a:t>Meshkov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5247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E3311-6D36-7149-AED0-E90EBC277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Cross-sections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D369BF-5C79-1B4E-BC7E-54D1CBC9A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042C5-085D-5B4A-900B-D91AF8EB5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15</a:t>
            </a:fld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605B6D-8148-DF49-883D-55AB337A17C9}"/>
              </a:ext>
            </a:extLst>
          </p:cNvPr>
          <p:cNvGrpSpPr/>
          <p:nvPr/>
        </p:nvGrpSpPr>
        <p:grpSpPr>
          <a:xfrm>
            <a:off x="707768" y="5182514"/>
            <a:ext cx="10861697" cy="1356651"/>
            <a:chOff x="707768" y="5182514"/>
            <a:chExt cx="10861697" cy="13566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1B0FDE-8258-E548-80B6-9B17ACD1535C}"/>
                </a:ext>
              </a:extLst>
            </p:cNvPr>
            <p:cNvSpPr txBox="1"/>
            <p:nvPr/>
          </p:nvSpPr>
          <p:spPr>
            <a:xfrm>
              <a:off x="707768" y="5215726"/>
              <a:ext cx="58136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These </a:t>
              </a:r>
              <a:r>
                <a:rPr lang="en-GB" sz="2000" b="1" dirty="0">
                  <a:solidFill>
                    <a:srgbClr val="C00000"/>
                  </a:solidFill>
                </a:rPr>
                <a:t>ultraperipheral interactions </a:t>
              </a:r>
              <a:r>
                <a:rPr lang="en-GB" sz="2000" dirty="0"/>
                <a:t>have large interaction cross-sections in </a:t>
              </a:r>
              <a:r>
                <a:rPr lang="en-GB" sz="2000" dirty="0" err="1"/>
                <a:t>Pb-Pb</a:t>
              </a:r>
              <a:r>
                <a:rPr lang="en-GB" sz="2000" dirty="0"/>
                <a:t> collisions and are the </a:t>
              </a:r>
              <a:r>
                <a:rPr lang="en-GB" sz="2000" dirty="0">
                  <a:solidFill>
                    <a:srgbClr val="C00000"/>
                  </a:solidFill>
                </a:rPr>
                <a:t>main contribution to </a:t>
              </a:r>
              <a:r>
                <a:rPr lang="en-GB" sz="2000" b="1" dirty="0">
                  <a:solidFill>
                    <a:srgbClr val="C00000"/>
                  </a:solidFill>
                </a:rPr>
                <a:t>fast luminosity burn-off </a:t>
              </a:r>
              <a:r>
                <a:rPr lang="en-GB" sz="2000" dirty="0">
                  <a:solidFill>
                    <a:srgbClr val="C00000"/>
                  </a:solidFill>
                </a:rPr>
                <a:t>and </a:t>
              </a:r>
              <a:r>
                <a:rPr lang="en-GB" sz="2000" b="1" dirty="0">
                  <a:solidFill>
                    <a:srgbClr val="C00000"/>
                  </a:solidFill>
                </a:rPr>
                <a:t>short beam lifetime</a:t>
              </a:r>
              <a:r>
                <a:rPr lang="en-GB" sz="2000" dirty="0"/>
                <a:t>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45D4A8-F10A-234D-94EC-F4DE46F51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1650" y="5182514"/>
              <a:ext cx="4887815" cy="121489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12571E-657F-9C4A-94A3-128BC7454EB3}"/>
                </a:ext>
              </a:extLst>
            </p:cNvPr>
            <p:cNvSpPr txBox="1"/>
            <p:nvPr/>
          </p:nvSpPr>
          <p:spPr>
            <a:xfrm>
              <a:off x="10456340" y="6062718"/>
              <a:ext cx="111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@ 7 </a:t>
              </a:r>
              <a:r>
                <a:rPr lang="en-US" i="1" dirty="0"/>
                <a:t>Z</a:t>
              </a:r>
              <a:r>
                <a:rPr lang="en-US" dirty="0"/>
                <a:t> </a:t>
              </a:r>
              <a:r>
                <a:rPr lang="en-US" dirty="0" err="1"/>
                <a:t>TeV</a:t>
              </a:r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0A5C3D-D9FB-5E45-BFE6-EE0E20522346}"/>
              </a:ext>
            </a:extLst>
          </p:cNvPr>
          <p:cNvGrpSpPr/>
          <p:nvPr/>
        </p:nvGrpSpPr>
        <p:grpSpPr>
          <a:xfrm>
            <a:off x="533265" y="1202993"/>
            <a:ext cx="5237278" cy="3910466"/>
            <a:chOff x="533265" y="1202993"/>
            <a:chExt cx="5237278" cy="3910466"/>
          </a:xfrm>
        </p:grpSpPr>
        <p:pic>
          <p:nvPicPr>
            <p:cNvPr id="8" name="Picture 3" descr="G:\Projects\ILHC\MS\BFPP-basics-example\Plots\BFPP1diagram.png">
              <a:extLst>
                <a:ext uri="{FF2B5EF4-FFF2-40B4-BE49-F238E27FC236}">
                  <a16:creationId xmlns:a16="http://schemas.microsoft.com/office/drawing/2014/main" id="{293F8F27-EE1E-4148-9560-E3F6629700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1191" y="2449163"/>
              <a:ext cx="323190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8B42CD-C9C0-3849-B1B5-2ECEB833CB73}"/>
                </a:ext>
              </a:extLst>
            </p:cNvPr>
            <p:cNvSpPr/>
            <p:nvPr/>
          </p:nvSpPr>
          <p:spPr>
            <a:xfrm>
              <a:off x="921010" y="1202993"/>
              <a:ext cx="484953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>
                  <a:solidFill>
                    <a:srgbClr val="0427BC"/>
                  </a:solidFill>
                </a:rPr>
                <a:t>Bound-free pair production (BFPP)</a:t>
              </a:r>
              <a:r>
                <a:rPr lang="en-GB" sz="2400" dirty="0">
                  <a:solidFill>
                    <a:srgbClr val="0427BC"/>
                  </a:solidFill>
                </a:rPr>
                <a:t>   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3197CC-1884-8A4D-85D5-A65EE8E5E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265" y="1825319"/>
              <a:ext cx="5190366" cy="369780"/>
            </a:xfrm>
            <a:prstGeom prst="rect">
              <a:avLst/>
            </a:prstGeom>
          </p:spPr>
        </p:pic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29D045F1-37B3-BF40-84B0-E6FE4DA41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872" y="214535"/>
            <a:ext cx="2637966" cy="77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E5595C-3FC9-6148-B1AB-301B897C7836}"/>
              </a:ext>
            </a:extLst>
          </p:cNvPr>
          <p:cNvSpPr txBox="1"/>
          <p:nvPr/>
        </p:nvSpPr>
        <p:spPr>
          <a:xfrm>
            <a:off x="7061186" y="424319"/>
            <a:ext cx="119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Event rate: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65CE1CB-06D0-5245-96BE-9800A983D580}"/>
              </a:ext>
            </a:extLst>
          </p:cNvPr>
          <p:cNvSpPr/>
          <p:nvPr/>
        </p:nvSpPr>
        <p:spPr>
          <a:xfrm flipV="1">
            <a:off x="10245508" y="451849"/>
            <a:ext cx="421664" cy="397754"/>
          </a:xfrm>
          <a:prstGeom prst="ellipse">
            <a:avLst/>
          </a:prstGeom>
          <a:noFill/>
          <a:ln w="25400">
            <a:solidFill>
              <a:srgbClr val="E30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GB" sz="1867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468910-EE84-9B46-B851-C6EB63277071}"/>
              </a:ext>
            </a:extLst>
          </p:cNvPr>
          <p:cNvGrpSpPr/>
          <p:nvPr/>
        </p:nvGrpSpPr>
        <p:grpSpPr>
          <a:xfrm>
            <a:off x="6509640" y="1202994"/>
            <a:ext cx="5387485" cy="3064515"/>
            <a:chOff x="6509640" y="1202994"/>
            <a:chExt cx="5387485" cy="3064515"/>
          </a:xfrm>
        </p:grpSpPr>
        <p:pic>
          <p:nvPicPr>
            <p:cNvPr id="9" name="Picture 4" descr="G:\Projects\ILHC\MS\BFPP-basics-example\Plots\EMD1diagram.png">
              <a:extLst>
                <a:ext uri="{FF2B5EF4-FFF2-40B4-BE49-F238E27FC236}">
                  <a16:creationId xmlns:a16="http://schemas.microsoft.com/office/drawing/2014/main" id="{A7599C10-052A-5C45-9BF1-1AAA5140E1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8128" y="2951472"/>
              <a:ext cx="3611563" cy="1316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2CB90F-14B8-1545-B702-3AD30D64991A}"/>
                </a:ext>
              </a:extLst>
            </p:cNvPr>
            <p:cNvSpPr/>
            <p:nvPr/>
          </p:nvSpPr>
          <p:spPr>
            <a:xfrm>
              <a:off x="6681650" y="1202994"/>
              <a:ext cx="471718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rgbClr val="179923"/>
                  </a:solidFill>
                </a:rPr>
                <a:t>Electromagnetic dissociation (EMD)</a:t>
              </a:r>
              <a:endParaRPr lang="en-US" sz="24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F533363-A1FF-F84C-B8BE-70DBAA35A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09640" y="1825319"/>
              <a:ext cx="5189057" cy="41292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E26CA7-166D-3D4C-B08B-AB15B3FECCD6}"/>
                </a:ext>
              </a:extLst>
            </p:cNvPr>
            <p:cNvSpPr txBox="1"/>
            <p:nvPr/>
          </p:nvSpPr>
          <p:spPr>
            <a:xfrm>
              <a:off x="9890550" y="2214235"/>
              <a:ext cx="2006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…and higher orders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11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Projects\ILHC\MS\BFPP-basics-example\Plots\EnveolopSecondaryBeams_All_2011optics_IP5R.png">
            <a:extLst>
              <a:ext uri="{FF2B5EF4-FFF2-40B4-BE49-F238E27FC236}">
                <a16:creationId xmlns:a16="http://schemas.microsoft.com/office/drawing/2014/main" id="{85F8A68A-ECF3-ED4D-B340-784E65C57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1544" y="-531440"/>
            <a:ext cx="24246595" cy="156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FFF95B-D96C-C649-80F9-51020D141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/>
          <a:p>
            <a:r>
              <a:rPr lang="en-US" dirty="0"/>
              <a:t>Secondary Beams</a:t>
            </a:r>
            <a:br>
              <a:rPr lang="en-US" dirty="0"/>
            </a:br>
            <a:endParaRPr lang="en-US" dirty="0">
              <a:solidFill>
                <a:srgbClr val="FF0000"/>
              </a:solidFill>
              <a:latin typeface="+mn-lt"/>
              <a:cs typeface="Al Bayan Plain" pitchFamily="2" charset="-7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556BE-1EC7-AF4D-9EE7-29465BF0C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cs typeface="Al Bayan Plain" pitchFamily="2" charset="-78"/>
              </a:rPr>
              <a:t>Performance Limitation</a:t>
            </a:r>
            <a:endParaRPr lang="en-US" sz="32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5D2AE-BE83-0D4C-BDC7-BD1E5802F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8A5A6-6275-1C46-8ED5-CC3173EFC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3696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D9D1C-B4C4-2E47-8649-7D6E16D2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Beams Created in the Collision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80CD8F-F38C-4144-A863-C42733F1C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612BD-4509-9549-821F-B387A7DB0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5" name="Picture 2" descr="G:\Projects\ILHC\MS\BFPP-basics-example\Plots\EnveolopSecondaryBeams_2011optics_IP5R.png">
            <a:extLst>
              <a:ext uri="{FF2B5EF4-FFF2-40B4-BE49-F238E27FC236}">
                <a16:creationId xmlns:a16="http://schemas.microsoft.com/office/drawing/2014/main" id="{72A3DD2C-909C-874D-B755-4989C92B0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949860"/>
            <a:ext cx="5130251" cy="33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Projects\ILHC\MS\BFPP-basics-example\Plots\EnveolopSecondaryBeams_BFPP1andEMD1_2011optics_IP5R.png">
            <a:extLst>
              <a:ext uri="{FF2B5EF4-FFF2-40B4-BE49-F238E27FC236}">
                <a16:creationId xmlns:a16="http://schemas.microsoft.com/office/drawing/2014/main" id="{645EAD80-5A1A-D64A-8DC7-8C3D108ED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949860"/>
            <a:ext cx="5130251" cy="33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C2A416-B606-0E4A-8CB1-3FE438ADAEB2}"/>
              </a:ext>
            </a:extLst>
          </p:cNvPr>
          <p:cNvSpPr txBox="1"/>
          <p:nvPr/>
        </p:nvSpPr>
        <p:spPr>
          <a:xfrm>
            <a:off x="719804" y="2031959"/>
            <a:ext cx="2056973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Main: </a:t>
            </a:r>
            <a:r>
              <a:rPr lang="en-GB" sz="2000" b="1" dirty="0">
                <a:solidFill>
                  <a:schemeClr val="accent4"/>
                </a:solidFill>
              </a:rPr>
              <a:t>208-Pb-82+</a:t>
            </a:r>
          </a:p>
          <a:p>
            <a:endParaRPr lang="en-GB" sz="2000" dirty="0"/>
          </a:p>
          <a:p>
            <a:r>
              <a:rPr lang="en-GB" sz="2000" dirty="0"/>
              <a:t>BFPP: </a:t>
            </a:r>
            <a:r>
              <a:rPr lang="en-GB" sz="2000" b="1" dirty="0">
                <a:solidFill>
                  <a:srgbClr val="FF0000"/>
                </a:solidFill>
              </a:rPr>
              <a:t>208-Pb-81+</a:t>
            </a:r>
            <a:endParaRPr lang="en-GB" sz="2000" dirty="0"/>
          </a:p>
          <a:p>
            <a:r>
              <a:rPr lang="en-GB" sz="2000" dirty="0"/>
              <a:t>EMD: </a:t>
            </a:r>
            <a:r>
              <a:rPr lang="en-GB" sz="20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207-Pb-82+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148E4E-3696-4144-A751-6259FF29FC51}"/>
              </a:ext>
            </a:extLst>
          </p:cNvPr>
          <p:cNvSpPr txBox="1"/>
          <p:nvPr/>
        </p:nvSpPr>
        <p:spPr>
          <a:xfrm>
            <a:off x="4223792" y="1702482"/>
            <a:ext cx="3398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Secondary Beam Paths right of IP5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1B6E7E7-8EA1-2B43-8F09-C1927871E9D0}"/>
                  </a:ext>
                </a:extLst>
              </p:cNvPr>
              <p:cNvSpPr/>
              <p:nvPr/>
            </p:nvSpPr>
            <p:spPr>
              <a:xfrm>
                <a:off x="2495600" y="585505"/>
                <a:ext cx="778869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400" dirty="0"/>
                  <a:t>These reactions </a:t>
                </a:r>
                <a:r>
                  <a:rPr lang="en-GB" sz="2400" b="1" dirty="0"/>
                  <a:t>change the charge-to-mass ratio of the ions</a:t>
                </a:r>
                <a:r>
                  <a:rPr lang="en-GB" sz="2400" dirty="0"/>
                  <a:t>, which </a:t>
                </a:r>
                <a:r>
                  <a:rPr lang="en-GB" sz="2400" b="1" dirty="0"/>
                  <a:t>changes bending </a:t>
                </a:r>
                <a:r>
                  <a:rPr lang="en-GB" sz="2400" dirty="0"/>
                  <a:t>in (main) dipoles: 	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rgbClr val="C00000"/>
                        </a:solidFill>
                        <a:latin typeface="Cambria Math"/>
                      </a:rPr>
                      <m:t>  </m:t>
                    </m:r>
                    <m:r>
                      <a:rPr lang="en-GB" sz="2400" b="1" i="1">
                        <a:solidFill>
                          <a:srgbClr val="C00000"/>
                        </a:solidFill>
                        <a:latin typeface="Cambria Math"/>
                      </a:rPr>
                      <m:t>𝑩</m:t>
                    </m:r>
                    <m:r>
                      <a:rPr lang="en-GB" sz="2400" b="1" i="1">
                        <a:solidFill>
                          <a:srgbClr val="C00000"/>
                        </a:solidFill>
                        <a:latin typeface="Cambria Math"/>
                      </a:rPr>
                      <m:t>𝝆</m:t>
                    </m:r>
                    <m:r>
                      <a:rPr lang="en-GB" sz="2400" b="1" i="1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r>
                      <a:rPr lang="en-GB" sz="2400" b="1" i="1">
                        <a:solidFill>
                          <a:srgbClr val="C00000"/>
                        </a:solidFill>
                        <a:latin typeface="Cambria Math"/>
                      </a:rPr>
                      <m:t>𝒑</m:t>
                    </m:r>
                    <m:r>
                      <a:rPr lang="en-GB" sz="2400" b="1" i="1">
                        <a:solidFill>
                          <a:srgbClr val="C00000"/>
                        </a:solidFill>
                        <a:latin typeface="Cambria Math"/>
                      </a:rPr>
                      <m:t>/</m:t>
                    </m:r>
                    <m:r>
                      <a:rPr lang="en-GB" sz="2400" b="1" i="1">
                        <a:solidFill>
                          <a:srgbClr val="C00000"/>
                        </a:solidFill>
                        <a:latin typeface="Cambria Math"/>
                      </a:rPr>
                      <m:t>𝒒</m:t>
                    </m:r>
                  </m:oMath>
                </a14:m>
                <a:r>
                  <a:rPr lang="en-GB" sz="24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1B6E7E7-8EA1-2B43-8F09-C1927871E9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00" y="585505"/>
                <a:ext cx="7788696" cy="830997"/>
              </a:xfrm>
              <a:prstGeom prst="rect">
                <a:avLst/>
              </a:prstGeom>
              <a:blipFill>
                <a:blip r:embed="rId4"/>
                <a:stretch>
                  <a:fillRect l="-1140" t="-4478" r="-1303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AC5DCC1C-F88B-634E-98B8-A02F599F9A31}"/>
              </a:ext>
            </a:extLst>
          </p:cNvPr>
          <p:cNvSpPr/>
          <p:nvPr/>
        </p:nvSpPr>
        <p:spPr>
          <a:xfrm>
            <a:off x="231842" y="3991032"/>
            <a:ext cx="30112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427BC"/>
                </a:solidFill>
              </a:rPr>
              <a:t>Intense secondary beams are produced that impact in a superconducting magnet downstream from the IP. 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6C0A19EF-8952-7344-ACF1-0E1FD7E7F2AD}"/>
              </a:ext>
            </a:extLst>
          </p:cNvPr>
          <p:cNvSpPr/>
          <p:nvPr/>
        </p:nvSpPr>
        <p:spPr>
          <a:xfrm>
            <a:off x="7032104" y="2322371"/>
            <a:ext cx="216024" cy="216024"/>
          </a:xfrm>
          <a:prstGeom prst="irregularSeal1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889C8C-7C24-3747-BEC6-D530A669C2BF}"/>
              </a:ext>
            </a:extLst>
          </p:cNvPr>
          <p:cNvSpPr/>
          <p:nvPr/>
        </p:nvSpPr>
        <p:spPr>
          <a:xfrm>
            <a:off x="5777468" y="2693679"/>
            <a:ext cx="105916" cy="3986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1ED1A4-D6D3-D340-AF1D-54ED8904B572}"/>
              </a:ext>
            </a:extLst>
          </p:cNvPr>
          <p:cNvGrpSpPr/>
          <p:nvPr/>
        </p:nvGrpSpPr>
        <p:grpSpPr>
          <a:xfrm>
            <a:off x="8726657" y="1763695"/>
            <a:ext cx="3096344" cy="2677671"/>
            <a:chOff x="8736124" y="2204864"/>
            <a:chExt cx="3096344" cy="26776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09BF9D-26B2-164F-802F-787167C693B6}"/>
                </a:ext>
              </a:extLst>
            </p:cNvPr>
            <p:cNvGrpSpPr/>
            <p:nvPr/>
          </p:nvGrpSpPr>
          <p:grpSpPr>
            <a:xfrm>
              <a:off x="8976320" y="2303319"/>
              <a:ext cx="2693944" cy="2423111"/>
              <a:chOff x="8976320" y="2303319"/>
              <a:chExt cx="2693944" cy="242311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BC6559E-3DB0-164F-AC6B-C630B412B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88751" y="3888602"/>
                <a:ext cx="2581513" cy="83782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84A913-9E20-AA4D-BE01-989ADC07398C}"/>
                  </a:ext>
                </a:extLst>
              </p:cNvPr>
              <p:cNvSpPr txBox="1"/>
              <p:nvPr/>
            </p:nvSpPr>
            <p:spPr>
              <a:xfrm>
                <a:off x="8976320" y="2303319"/>
                <a:ext cx="2360774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Secondary beams with </a:t>
                </a:r>
              </a:p>
              <a:p>
                <a:r>
                  <a:rPr lang="en-US" dirty="0"/>
                  <a:t>rigidity change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 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97AA98B-A11D-2A4B-995F-B28DC1FD0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41072" y="2967252"/>
                <a:ext cx="1286448" cy="422178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8C0EB2-4B32-804C-9F02-1382DB1D80D9}"/>
                </a:ext>
              </a:extLst>
            </p:cNvPr>
            <p:cNvSpPr/>
            <p:nvPr/>
          </p:nvSpPr>
          <p:spPr>
            <a:xfrm>
              <a:off x="8736124" y="2204864"/>
              <a:ext cx="3096344" cy="2677671"/>
            </a:xfrm>
            <a:prstGeom prst="rect">
              <a:avLst/>
            </a:prstGeom>
            <a:noFill/>
            <a:ln>
              <a:solidFill>
                <a:srgbClr val="042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3F64070-4E7A-604C-80F3-BB3C711B61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3154" y="5207792"/>
            <a:ext cx="4531895" cy="165020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D39887-1D77-9445-81F1-9EDF671C7B06}"/>
              </a:ext>
            </a:extLst>
          </p:cNvPr>
          <p:cNvSpPr/>
          <p:nvPr/>
        </p:nvSpPr>
        <p:spPr>
          <a:xfrm>
            <a:off x="8823107" y="4846570"/>
            <a:ext cx="2952328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69875" indent="-269875" algn="ctr"/>
            <a:r>
              <a:rPr lang="en-GB" sz="2400" b="1" u="sng" dirty="0">
                <a:solidFill>
                  <a:srgbClr val="C00000"/>
                </a:solidFill>
              </a:rPr>
              <a:t>Luminosity limit</a:t>
            </a:r>
            <a:r>
              <a:rPr lang="en-GB" sz="2400" b="1" dirty="0">
                <a:solidFill>
                  <a:srgbClr val="C00000"/>
                </a:solidFill>
              </a:rPr>
              <a:t>,</a:t>
            </a:r>
          </a:p>
          <a:p>
            <a:pPr marL="9525" indent="-9525" algn="ctr"/>
            <a:r>
              <a:rPr lang="en-GB" sz="2400" b="1" dirty="0">
                <a:solidFill>
                  <a:srgbClr val="0427BC"/>
                </a:solidFill>
              </a:rPr>
              <a:t> </a:t>
            </a:r>
            <a:r>
              <a:rPr lang="en-GB" sz="2400" b="1" dirty="0"/>
              <a:t>if deposited power exceeds quench limit.</a:t>
            </a:r>
          </a:p>
        </p:txBody>
      </p:sp>
    </p:spTree>
    <p:extLst>
      <p:ext uri="{BB962C8B-B14F-4D97-AF65-F5344CB8AC3E}">
        <p14:creationId xmlns:p14="http://schemas.microsoft.com/office/powerpoint/2010/main" val="19967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6155B-7B1A-9C49-9D9E-90516181D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Pattern around the Ring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BD7B3-823E-F740-9304-A8538CAE6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Schaumann - Heavy-Ions in the LHC, JAS'2019, Dubna, Russia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D84F4-A090-A24F-8CCC-19653E11F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9FAC9E3-537A-2541-A0AB-DC6265B05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902585"/>
            <a:ext cx="9144000" cy="363364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9B53D0B-03D7-B045-AAA0-C24B3A8F3820}"/>
              </a:ext>
            </a:extLst>
          </p:cNvPr>
          <p:cNvSpPr txBox="1"/>
          <p:nvPr/>
        </p:nvSpPr>
        <p:spPr>
          <a:xfrm>
            <a:off x="1495551" y="2125614"/>
            <a:ext cx="75533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0000FF"/>
                </a:solidFill>
              </a:rPr>
              <a:t>BFPP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EC40A8D-146E-8C48-A369-D9AB17CCB33E}"/>
              </a:ext>
            </a:extLst>
          </p:cNvPr>
          <p:cNvCxnSpPr>
            <a:cxnSpLocks/>
          </p:cNvCxnSpPr>
          <p:nvPr/>
        </p:nvCxnSpPr>
        <p:spPr>
          <a:xfrm>
            <a:off x="5968480" y="2391449"/>
            <a:ext cx="0" cy="1184453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4C776FB-37E0-994C-B136-26944393315E}"/>
              </a:ext>
            </a:extLst>
          </p:cNvPr>
          <p:cNvCxnSpPr>
            <a:cxnSpLocks/>
          </p:cNvCxnSpPr>
          <p:nvPr/>
        </p:nvCxnSpPr>
        <p:spPr>
          <a:xfrm>
            <a:off x="6243260" y="2391449"/>
            <a:ext cx="0" cy="1184453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946F2E4-D8F5-264C-92C8-6D7649BF8D33}"/>
              </a:ext>
            </a:extLst>
          </p:cNvPr>
          <p:cNvSpPr txBox="1"/>
          <p:nvPr/>
        </p:nvSpPr>
        <p:spPr>
          <a:xfrm>
            <a:off x="2540942" y="2111585"/>
            <a:ext cx="75533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0000FF"/>
                </a:solidFill>
              </a:rPr>
              <a:t>BFPP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758859-55EE-6A43-AD00-86526F3D2266}"/>
              </a:ext>
            </a:extLst>
          </p:cNvPr>
          <p:cNvSpPr txBox="1"/>
          <p:nvPr/>
        </p:nvSpPr>
        <p:spPr>
          <a:xfrm>
            <a:off x="5757788" y="2038694"/>
            <a:ext cx="75533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0000FF"/>
                </a:solidFill>
              </a:rPr>
              <a:t>BFPP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8241DB2-2FEF-404E-8676-A2E514E30293}"/>
              </a:ext>
            </a:extLst>
          </p:cNvPr>
          <p:cNvCxnSpPr>
            <a:cxnSpLocks/>
          </p:cNvCxnSpPr>
          <p:nvPr/>
        </p:nvCxnSpPr>
        <p:spPr>
          <a:xfrm>
            <a:off x="2735527" y="2464579"/>
            <a:ext cx="0" cy="1251348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7EF487F-F3AA-D744-9FED-1AD8EDC81517}"/>
              </a:ext>
            </a:extLst>
          </p:cNvPr>
          <p:cNvCxnSpPr>
            <a:cxnSpLocks/>
          </p:cNvCxnSpPr>
          <p:nvPr/>
        </p:nvCxnSpPr>
        <p:spPr>
          <a:xfrm>
            <a:off x="3076567" y="2464579"/>
            <a:ext cx="0" cy="1251348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6D95C04-E3DC-A14B-9FCC-2528D6B5748F}"/>
              </a:ext>
            </a:extLst>
          </p:cNvPr>
          <p:cNvCxnSpPr>
            <a:cxnSpLocks/>
          </p:cNvCxnSpPr>
          <p:nvPr/>
        </p:nvCxnSpPr>
        <p:spPr>
          <a:xfrm>
            <a:off x="1684895" y="2464578"/>
            <a:ext cx="0" cy="1196584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C2A157D-362A-D64D-AB49-E1A2EB843E8B}"/>
              </a:ext>
            </a:extLst>
          </p:cNvPr>
          <p:cNvCxnSpPr>
            <a:cxnSpLocks/>
          </p:cNvCxnSpPr>
          <p:nvPr/>
        </p:nvCxnSpPr>
        <p:spPr>
          <a:xfrm>
            <a:off x="1972927" y="2464579"/>
            <a:ext cx="0" cy="1183332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FF974C1-4560-FB49-ACEF-5D824140E782}"/>
              </a:ext>
            </a:extLst>
          </p:cNvPr>
          <p:cNvCxnSpPr/>
          <p:nvPr/>
        </p:nvCxnSpPr>
        <p:spPr>
          <a:xfrm>
            <a:off x="9190244" y="2562870"/>
            <a:ext cx="0" cy="1368152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33BF39B-4EAC-1640-A98B-C6DFD00399ED}"/>
              </a:ext>
            </a:extLst>
          </p:cNvPr>
          <p:cNvCxnSpPr/>
          <p:nvPr/>
        </p:nvCxnSpPr>
        <p:spPr>
          <a:xfrm>
            <a:off x="9454411" y="2562870"/>
            <a:ext cx="0" cy="1368152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ED16E0E-DCD5-814F-9133-1D63CB034C59}"/>
              </a:ext>
            </a:extLst>
          </p:cNvPr>
          <p:cNvSpPr txBox="1"/>
          <p:nvPr/>
        </p:nvSpPr>
        <p:spPr>
          <a:xfrm>
            <a:off x="8922421" y="2131062"/>
            <a:ext cx="755335" cy="4205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008000"/>
                </a:solidFill>
              </a:rPr>
              <a:t>BFPP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3845A6-E726-4047-A144-94E10FFB51DB}"/>
              </a:ext>
            </a:extLst>
          </p:cNvPr>
          <p:cNvSpPr txBox="1"/>
          <p:nvPr/>
        </p:nvSpPr>
        <p:spPr>
          <a:xfrm>
            <a:off x="1374299" y="5362549"/>
            <a:ext cx="76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ATLAS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220D4E-ADCF-C948-A32A-EEC30A1A7F62}"/>
              </a:ext>
            </a:extLst>
          </p:cNvPr>
          <p:cNvSpPr txBox="1"/>
          <p:nvPr/>
        </p:nvSpPr>
        <p:spPr>
          <a:xfrm>
            <a:off x="2512962" y="5362549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ALICE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75F8BD-5E5D-7746-A1B4-43618E11B767}"/>
              </a:ext>
            </a:extLst>
          </p:cNvPr>
          <p:cNvSpPr txBox="1"/>
          <p:nvPr/>
        </p:nvSpPr>
        <p:spPr>
          <a:xfrm>
            <a:off x="5790139" y="5363924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CMS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25F7E8-705F-034D-9093-209CA6BCD2B6}"/>
              </a:ext>
            </a:extLst>
          </p:cNvPr>
          <p:cNvSpPr txBox="1"/>
          <p:nvPr/>
        </p:nvSpPr>
        <p:spPr>
          <a:xfrm>
            <a:off x="8873328" y="533028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LHCb</a:t>
            </a:r>
            <a:endParaRPr lang="en-US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150CA1-7D47-7649-8E51-EED51C7C0BBC}"/>
              </a:ext>
            </a:extLst>
          </p:cNvPr>
          <p:cNvSpPr txBox="1"/>
          <p:nvPr/>
        </p:nvSpPr>
        <p:spPr>
          <a:xfrm>
            <a:off x="3264429" y="4902073"/>
            <a:ext cx="12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Collimation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FC079C5-A91C-384D-8BC9-C34C68B579D7}"/>
              </a:ext>
            </a:extLst>
          </p:cNvPr>
          <p:cNvSpPr txBox="1"/>
          <p:nvPr/>
        </p:nvSpPr>
        <p:spPr>
          <a:xfrm>
            <a:off x="7586873" y="4900585"/>
            <a:ext cx="12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Collimation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16EF473-5268-F045-93F8-916D61364766}"/>
              </a:ext>
            </a:extLst>
          </p:cNvPr>
          <p:cNvSpPr txBox="1"/>
          <p:nvPr/>
        </p:nvSpPr>
        <p:spPr>
          <a:xfrm>
            <a:off x="523679" y="628957"/>
            <a:ext cx="11089532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Beam loss spikes around all IPs where ions collide … </a:t>
            </a:r>
          </a:p>
          <a:p>
            <a:r>
              <a:rPr lang="en-US" sz="2133" dirty="0"/>
              <a:t>	Deposit power &gt;140W </a:t>
            </a:r>
            <a:r>
              <a:rPr lang="en-US" sz="2133" dirty="0">
                <a:sym typeface="Wingdings" pitchFamily="2" charset="2"/>
              </a:rPr>
              <a:t></a:t>
            </a:r>
            <a:r>
              <a:rPr lang="en-US" sz="2133" dirty="0"/>
              <a:t> exceeds quench limit of the superconducting magnets.</a:t>
            </a:r>
            <a:r>
              <a:rPr lang="en-US" sz="2133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133" b="1" dirty="0">
                <a:solidFill>
                  <a:srgbClr val="FF0000"/>
                </a:solidFill>
              </a:rPr>
              <a:t>	Luminosity limit found at  L≈2.3 x 10</a:t>
            </a:r>
            <a:r>
              <a:rPr lang="en-US" sz="2133" b="1" baseline="30000" dirty="0">
                <a:solidFill>
                  <a:srgbClr val="FF0000"/>
                </a:solidFill>
              </a:rPr>
              <a:t>27</a:t>
            </a:r>
            <a:r>
              <a:rPr lang="en-US" sz="2133" b="1" dirty="0">
                <a:solidFill>
                  <a:srgbClr val="FF0000"/>
                </a:solidFill>
              </a:rPr>
              <a:t>cm</a:t>
            </a:r>
            <a:r>
              <a:rPr lang="en-US" sz="2133" b="1" baseline="30000" dirty="0">
                <a:solidFill>
                  <a:srgbClr val="FF0000"/>
                </a:solidFill>
              </a:rPr>
              <a:t>-2</a:t>
            </a:r>
            <a:r>
              <a:rPr lang="en-US" sz="2133" b="1" dirty="0">
                <a:solidFill>
                  <a:srgbClr val="FF0000"/>
                </a:solidFill>
              </a:rPr>
              <a:t> s</a:t>
            </a:r>
            <a:r>
              <a:rPr lang="en-US" sz="2133" b="1" baseline="30000" dirty="0">
                <a:solidFill>
                  <a:srgbClr val="FF0000"/>
                </a:solidFill>
              </a:rPr>
              <a:t>-1</a:t>
            </a:r>
            <a:r>
              <a:rPr lang="en-US" sz="2133" dirty="0"/>
              <a:t> (</a:t>
            </a:r>
            <a:r>
              <a:rPr lang="en-US" sz="2133" dirty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133" dirty="0"/>
              <a:t>50W into magnet)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8F065-8D6D-C949-AE82-9866812B9272}"/>
              </a:ext>
            </a:extLst>
          </p:cNvPr>
          <p:cNvSpPr txBox="1"/>
          <p:nvPr/>
        </p:nvSpPr>
        <p:spPr>
          <a:xfrm>
            <a:off x="8472264" y="338195"/>
            <a:ext cx="335194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Direct limit of luminosity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A2CCC-53FF-CF41-BA9E-E5C9ECD45973}"/>
              </a:ext>
            </a:extLst>
          </p:cNvPr>
          <p:cNvSpPr txBox="1"/>
          <p:nvPr/>
        </p:nvSpPr>
        <p:spPr>
          <a:xfrm>
            <a:off x="409319" y="6132633"/>
            <a:ext cx="5991320" cy="369332"/>
          </a:xfrm>
          <a:prstGeom prst="rect">
            <a:avLst/>
          </a:prstGeom>
          <a:solidFill>
            <a:srgbClr val="FFF8D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Heavy-Ion collimation discussed in detail in lecture by </a:t>
            </a:r>
            <a:r>
              <a:rPr lang="en-US" b="1" dirty="0" err="1"/>
              <a:t>R.Bruce</a:t>
            </a:r>
            <a:endParaRPr lang="en-US" b="1" dirty="0"/>
          </a:p>
        </p:txBody>
      </p:sp>
      <p:pic>
        <p:nvPicPr>
          <p:cNvPr id="47" name="Picture 2" descr="C:\Users\mschauma\Downloads\BLM.jpg">
            <a:extLst>
              <a:ext uri="{FF2B5EF4-FFF2-40B4-BE49-F238E27FC236}">
                <a16:creationId xmlns:a16="http://schemas.microsoft.com/office/drawing/2014/main" id="{8C1F70B9-4090-9144-AC4C-51D676DFD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756" y="4569700"/>
            <a:ext cx="2524874" cy="200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B5EEFC-270A-9B45-83BC-7D76C5E86C4C}"/>
              </a:ext>
            </a:extLst>
          </p:cNvPr>
          <p:cNvSpPr txBox="1"/>
          <p:nvPr/>
        </p:nvSpPr>
        <p:spPr>
          <a:xfrm>
            <a:off x="6710698" y="6091659"/>
            <a:ext cx="300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B</a:t>
            </a:r>
            <a:r>
              <a:rPr lang="en-US" sz="1600" dirty="0"/>
              <a:t>eam </a:t>
            </a:r>
            <a:r>
              <a:rPr lang="en-US" sz="1600" b="1" dirty="0"/>
              <a:t>L</a:t>
            </a:r>
            <a:r>
              <a:rPr lang="en-US" sz="1600" dirty="0"/>
              <a:t>oss </a:t>
            </a:r>
            <a:r>
              <a:rPr lang="en-US" sz="1600" b="1" dirty="0"/>
              <a:t>M</a:t>
            </a:r>
            <a:r>
              <a:rPr lang="en-US" sz="1600" dirty="0"/>
              <a:t>onitors all around LHC circumference</a:t>
            </a:r>
          </a:p>
        </p:txBody>
      </p:sp>
    </p:spTree>
    <p:extLst>
      <p:ext uri="{BB962C8B-B14F-4D97-AF65-F5344CB8AC3E}">
        <p14:creationId xmlns:p14="http://schemas.microsoft.com/office/powerpoint/2010/main" val="2663444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7B67-3D64-5A42-831C-B2EB6E159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Risk Mitigation with Orbit Bumps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7ED52-D567-E648-A512-60C299376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Schaumann - Heavy-Ions in the LHC, JAS'2019, Dubna, Russia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2C12D-4175-B941-BFA6-9C93F981B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2" descr="\\cernhomeM.cern.ch\M\mschauma\PhD_Thesis\Bilder\BFPP\BumpExperiment_Envelope_IP5R.png">
            <a:extLst>
              <a:ext uri="{FF2B5EF4-FFF2-40B4-BE49-F238E27FC236}">
                <a16:creationId xmlns:a16="http://schemas.microsoft.com/office/drawing/2014/main" id="{208E7B58-BD5F-B045-BC02-6CAFA8602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62" y="1628800"/>
            <a:ext cx="4454265" cy="3201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00CDE5-37AD-A441-BC2B-6B4273EC546D}"/>
              </a:ext>
            </a:extLst>
          </p:cNvPr>
          <p:cNvSpPr txBox="1"/>
          <p:nvPr/>
        </p:nvSpPr>
        <p:spPr>
          <a:xfrm>
            <a:off x="2632585" y="2395251"/>
            <a:ext cx="1112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</a:rPr>
              <a:t>w/o bump</a:t>
            </a:r>
          </a:p>
          <a:p>
            <a:r>
              <a:rPr lang="en-GB" sz="1600" b="1" dirty="0">
                <a:solidFill>
                  <a:srgbClr val="179923"/>
                </a:solidFill>
              </a:rPr>
              <a:t>with bump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DCC466-9CEA-FE45-8124-B878F10831E3}"/>
              </a:ext>
            </a:extLst>
          </p:cNvPr>
          <p:cNvSpPr/>
          <p:nvPr/>
        </p:nvSpPr>
        <p:spPr>
          <a:xfrm>
            <a:off x="2783630" y="5747335"/>
            <a:ext cx="662473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Technique operationally used in </a:t>
            </a:r>
            <a:r>
              <a:rPr lang="en-GB" sz="2000" dirty="0">
                <a:solidFill>
                  <a:srgbClr val="FF0000"/>
                </a:solidFill>
              </a:rPr>
              <a:t>ATLAS/CMS </a:t>
            </a:r>
            <a:r>
              <a:rPr lang="en-GB" sz="2000" dirty="0"/>
              <a:t>since 2015. 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</a:rPr>
              <a:t>Allowed record luminosity of L &gt; 6 x 10</a:t>
            </a:r>
            <a:r>
              <a:rPr lang="en-GB" sz="2000" b="1" baseline="30000" dirty="0">
                <a:solidFill>
                  <a:srgbClr val="FF0000"/>
                </a:solidFill>
              </a:rPr>
              <a:t>27</a:t>
            </a:r>
            <a:r>
              <a:rPr lang="en-GB" sz="2000" b="1" dirty="0">
                <a:solidFill>
                  <a:srgbClr val="FF0000"/>
                </a:solidFill>
              </a:rPr>
              <a:t> cm</a:t>
            </a:r>
            <a:r>
              <a:rPr lang="en-GB" sz="2000" b="1" baseline="30000" dirty="0">
                <a:solidFill>
                  <a:srgbClr val="FF0000"/>
                </a:solidFill>
              </a:rPr>
              <a:t>-2</a:t>
            </a:r>
            <a:r>
              <a:rPr lang="en-GB" sz="2000" b="1" dirty="0">
                <a:solidFill>
                  <a:srgbClr val="FF0000"/>
                </a:solidFill>
              </a:rPr>
              <a:t> s</a:t>
            </a:r>
            <a:r>
              <a:rPr lang="en-GB" sz="2000" b="1" baseline="30000" dirty="0">
                <a:solidFill>
                  <a:srgbClr val="FF0000"/>
                </a:solidFill>
              </a:rPr>
              <a:t>-1</a:t>
            </a:r>
            <a:r>
              <a:rPr lang="en-GB" sz="2000" b="1" dirty="0">
                <a:solidFill>
                  <a:srgbClr val="FF0000"/>
                </a:solidFill>
              </a:rPr>
              <a:t> in 2018.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77B851-CCD3-C346-B94B-3542BC9CB8B2}"/>
              </a:ext>
            </a:extLst>
          </p:cNvPr>
          <p:cNvGrpSpPr/>
          <p:nvPr/>
        </p:nvGrpSpPr>
        <p:grpSpPr>
          <a:xfrm>
            <a:off x="4488718" y="1925716"/>
            <a:ext cx="6779508" cy="3090830"/>
            <a:chOff x="1875340" y="3043116"/>
            <a:chExt cx="6779508" cy="30908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4419D0-8FFE-BC45-9078-FD1856BD57F4}"/>
                </a:ext>
              </a:extLst>
            </p:cNvPr>
            <p:cNvSpPr/>
            <p:nvPr/>
          </p:nvSpPr>
          <p:spPr>
            <a:xfrm>
              <a:off x="1875340" y="3129427"/>
              <a:ext cx="269533" cy="24357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2" descr="\\cernhomeM.cern.ch\M\mschauma\PhD_Thesis\Bilder\BFPP\BumpExperiment_EnvelopeBFPP1AndLosses_Zoom_IP5R.png">
              <a:extLst>
                <a:ext uri="{FF2B5EF4-FFF2-40B4-BE49-F238E27FC236}">
                  <a16:creationId xmlns:a16="http://schemas.microsoft.com/office/drawing/2014/main" id="{E84B3A6F-85BF-D44F-87C3-524078A00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4891" y="3043116"/>
              <a:ext cx="4619957" cy="29567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A8021F-2D09-444D-A3EF-A754D65D3011}"/>
                </a:ext>
              </a:extLst>
            </p:cNvPr>
            <p:cNvSpPr txBox="1"/>
            <p:nvPr/>
          </p:nvSpPr>
          <p:spPr>
            <a:xfrm>
              <a:off x="3886287" y="5764613"/>
              <a:ext cx="1525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Particle losses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320C4E6-24CF-6F42-88B4-D6B3D2BBCCCB}"/>
                </a:ext>
              </a:extLst>
            </p:cNvPr>
            <p:cNvCxnSpPr/>
            <p:nvPr/>
          </p:nvCxnSpPr>
          <p:spPr>
            <a:xfrm flipV="1">
              <a:off x="5045656" y="5367391"/>
              <a:ext cx="1009074" cy="39722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D2A5B8-8AB0-1B42-B103-16D9A58EB1D4}"/>
                </a:ext>
              </a:extLst>
            </p:cNvPr>
            <p:cNvCxnSpPr>
              <a:cxnSpLocks/>
            </p:cNvCxnSpPr>
            <p:nvPr/>
          </p:nvCxnSpPr>
          <p:spPr>
            <a:xfrm>
              <a:off x="2192801" y="4014317"/>
              <a:ext cx="1693485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EA1FB9-7B23-A545-98D6-09763F6D61BD}"/>
                </a:ext>
              </a:extLst>
            </p:cNvPr>
            <p:cNvSpPr txBox="1"/>
            <p:nvPr/>
          </p:nvSpPr>
          <p:spPr>
            <a:xfrm>
              <a:off x="4473472" y="3327984"/>
              <a:ext cx="9733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dipole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9951F3-3ABC-9246-A5CE-948B2BA23051}"/>
                </a:ext>
              </a:extLst>
            </p:cNvPr>
            <p:cNvSpPr txBox="1"/>
            <p:nvPr/>
          </p:nvSpPr>
          <p:spPr>
            <a:xfrm>
              <a:off x="5567640" y="3145301"/>
              <a:ext cx="12064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“missing dipole” cryostat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641B74-83DD-8547-A9D1-398672FD57C0}"/>
                </a:ext>
              </a:extLst>
            </p:cNvPr>
            <p:cNvSpPr txBox="1"/>
            <p:nvPr/>
          </p:nvSpPr>
          <p:spPr>
            <a:xfrm>
              <a:off x="6940521" y="3285823"/>
              <a:ext cx="15811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err="1"/>
                <a:t>quadrupole</a:t>
              </a:r>
              <a:endParaRPr lang="en-GB" sz="1600" b="1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85BDAF-6CAD-7D46-9E51-731703106E1B}"/>
              </a:ext>
            </a:extLst>
          </p:cNvPr>
          <p:cNvSpPr txBox="1"/>
          <p:nvPr/>
        </p:nvSpPr>
        <p:spPr>
          <a:xfrm>
            <a:off x="1950155" y="740959"/>
            <a:ext cx="8291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427BC"/>
                </a:solidFill>
              </a:rPr>
              <a:t>Orbit bumps are used to move the secondary beam losses to a less vulnerable location in order to reduce risk of quench.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758F77-2C93-1142-B9F8-5D70CBB7F583}"/>
              </a:ext>
            </a:extLst>
          </p:cNvPr>
          <p:cNvSpPr txBox="1"/>
          <p:nvPr/>
        </p:nvSpPr>
        <p:spPr>
          <a:xfrm>
            <a:off x="1847528" y="5231439"/>
            <a:ext cx="8974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Careful setup of bumps in beginning of the run to achieve desired loss displacement.</a:t>
            </a:r>
          </a:p>
        </p:txBody>
      </p:sp>
    </p:spTree>
    <p:extLst>
      <p:ext uri="{BB962C8B-B14F-4D97-AF65-F5344CB8AC3E}">
        <p14:creationId xmlns:p14="http://schemas.microsoft.com/office/powerpoint/2010/main" val="234375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DD240-DE57-1741-B767-244BA9E1A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1E3CF9-7081-E945-B7A7-9E8D77C86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956CE-340C-894B-B1E2-E7E589053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3780E-AABA-DA4F-98BB-1C1C330D0D34}"/>
              </a:ext>
            </a:extLst>
          </p:cNvPr>
          <p:cNvSpPr txBox="1"/>
          <p:nvPr/>
        </p:nvSpPr>
        <p:spPr>
          <a:xfrm>
            <a:off x="1343472" y="934259"/>
            <a:ext cx="701153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Introduction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History and Notations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Effects on Luminosity</a:t>
            </a:r>
          </a:p>
          <a:p>
            <a:endParaRPr lang="en-US" sz="2400" b="1" dirty="0"/>
          </a:p>
          <a:p>
            <a:r>
              <a:rPr lang="en-US" sz="2400" b="1" dirty="0" err="1"/>
              <a:t>Pb-Pb</a:t>
            </a:r>
            <a:r>
              <a:rPr lang="en-US" sz="2400" b="1" dirty="0"/>
              <a:t>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Secondary Beams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Getting the beams into LHC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Beam and Luminosity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Performance Summary</a:t>
            </a:r>
          </a:p>
          <a:p>
            <a:endParaRPr lang="en-US" sz="2400" b="1" dirty="0"/>
          </a:p>
          <a:p>
            <a:r>
              <a:rPr lang="en-US" sz="2400" b="1" dirty="0"/>
              <a:t>Other Operational Modes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p-</a:t>
            </a:r>
            <a:r>
              <a:rPr lang="en-US" sz="2400" dirty="0" err="1"/>
              <a:t>Pb</a:t>
            </a:r>
            <a:r>
              <a:rPr lang="en-US" sz="2400" dirty="0"/>
              <a:t>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Other unforeseen, but successful operational modes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7619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E4C9EF2-D760-C04C-A73C-56FEAE54C8B6}"/>
              </a:ext>
            </a:extLst>
          </p:cNvPr>
          <p:cNvSpPr/>
          <p:nvPr/>
        </p:nvSpPr>
        <p:spPr>
          <a:xfrm>
            <a:off x="889787" y="1638566"/>
            <a:ext cx="4894047" cy="4171929"/>
          </a:xfrm>
          <a:prstGeom prst="rect">
            <a:avLst/>
          </a:prstGeom>
          <a:noFill/>
          <a:ln w="28575">
            <a:solidFill>
              <a:srgbClr val="110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85B1D5-52A5-274A-A0C8-A7A5E28DA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BFPP Mitigation around ALICE &amp; </a:t>
            </a:r>
            <a:r>
              <a:rPr lang="en-US" dirty="0" err="1"/>
              <a:t>LHCb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C0452-7274-C04B-BC39-8848C60BC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Schaumann - Heavy-Ions in the LHC, JAS'2019, Dubna, Russia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FE6D7-EC5F-B949-8B8A-44D0DA54E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DC92E-013A-E840-9DC7-193074E5CE03}"/>
              </a:ext>
            </a:extLst>
          </p:cNvPr>
          <p:cNvSpPr txBox="1"/>
          <p:nvPr/>
        </p:nvSpPr>
        <p:spPr>
          <a:xfrm>
            <a:off x="889787" y="1122060"/>
            <a:ext cx="1081715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Due to different </a:t>
            </a:r>
            <a:r>
              <a:rPr lang="en-US" sz="2133" dirty="0">
                <a:solidFill>
                  <a:srgbClr val="FF0000"/>
                </a:solidFill>
              </a:rPr>
              <a:t>optics around </a:t>
            </a:r>
            <a:r>
              <a:rPr lang="en-US" sz="2133" b="1" dirty="0">
                <a:solidFill>
                  <a:srgbClr val="FF0000"/>
                </a:solidFill>
              </a:rPr>
              <a:t>ALICE </a:t>
            </a:r>
            <a:r>
              <a:rPr lang="en-US" sz="2133" dirty="0">
                <a:solidFill>
                  <a:srgbClr val="FF0000"/>
                </a:solidFill>
              </a:rPr>
              <a:t>and </a:t>
            </a:r>
            <a:r>
              <a:rPr lang="en-US" sz="2133" b="1" dirty="0" err="1">
                <a:solidFill>
                  <a:srgbClr val="FF0000"/>
                </a:solidFill>
              </a:rPr>
              <a:t>LHCb</a:t>
            </a:r>
            <a:r>
              <a:rPr lang="en-US" sz="2133" b="1" dirty="0">
                <a:solidFill>
                  <a:srgbClr val="FF0000"/>
                </a:solidFill>
              </a:rPr>
              <a:t>,</a:t>
            </a:r>
            <a:r>
              <a:rPr lang="en-US" sz="2133" dirty="0">
                <a:solidFill>
                  <a:srgbClr val="FF0000"/>
                </a:solidFill>
              </a:rPr>
              <a:t> </a:t>
            </a:r>
            <a:r>
              <a:rPr lang="en-US" sz="2133" b="1" dirty="0">
                <a:solidFill>
                  <a:srgbClr val="FF0000"/>
                </a:solidFill>
              </a:rPr>
              <a:t>b</a:t>
            </a:r>
            <a:r>
              <a:rPr lang="en-US" sz="2133" b="1" dirty="0">
                <a:solidFill>
                  <a:srgbClr val="FF0000"/>
                </a:solidFill>
                <a:sym typeface="Wingdings" pitchFamily="2" charset="2"/>
              </a:rPr>
              <a:t>ump technique does not work.</a:t>
            </a:r>
            <a:endParaRPr lang="en-US" sz="2133" dirty="0">
              <a:solidFill>
                <a:srgbClr val="FF0000"/>
              </a:solidFill>
              <a:sym typeface="Wingdings" pitchFamily="2" charset="2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E997A16-C2EB-F149-AA41-F9F31A1E541D}"/>
              </a:ext>
            </a:extLst>
          </p:cNvPr>
          <p:cNvGrpSpPr/>
          <p:nvPr/>
        </p:nvGrpSpPr>
        <p:grpSpPr>
          <a:xfrm>
            <a:off x="1488745" y="3242927"/>
            <a:ext cx="3537288" cy="2323828"/>
            <a:chOff x="1336876" y="2468853"/>
            <a:chExt cx="2652966" cy="17428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358B99-9BDB-6D41-B114-15245A4DD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6876" y="2468853"/>
              <a:ext cx="2652966" cy="174287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31EFCB-7245-4F4F-9154-1BB2FA8719AA}"/>
                </a:ext>
              </a:extLst>
            </p:cNvPr>
            <p:cNvSpPr/>
            <p:nvPr/>
          </p:nvSpPr>
          <p:spPr>
            <a:xfrm>
              <a:off x="3375368" y="2516572"/>
              <a:ext cx="68275" cy="1509163"/>
            </a:xfrm>
            <a:prstGeom prst="rect">
              <a:avLst/>
            </a:prstGeom>
            <a:solidFill>
              <a:srgbClr val="92D050">
                <a:alpha val="5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0EBE5C-5085-1A4A-830A-05E6C60A6394}"/>
                </a:ext>
              </a:extLst>
            </p:cNvPr>
            <p:cNvSpPr txBox="1"/>
            <p:nvPr/>
          </p:nvSpPr>
          <p:spPr>
            <a:xfrm>
              <a:off x="2121870" y="2820820"/>
              <a:ext cx="897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ALICE (IP2)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0D965-2902-DF4A-BECA-6228BDF41897}"/>
                </a:ext>
              </a:extLst>
            </p:cNvPr>
            <p:cNvSpPr txBox="1"/>
            <p:nvPr/>
          </p:nvSpPr>
          <p:spPr>
            <a:xfrm rot="16200000">
              <a:off x="2770712" y="3009650"/>
              <a:ext cx="1283112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Empty cryostat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4A58E43-7902-F14B-8E55-C9D54FD69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528" y="3279037"/>
            <a:ext cx="3635392" cy="230847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65F84D2-E02D-4449-9D36-BAAB612F1D67}"/>
              </a:ext>
            </a:extLst>
          </p:cNvPr>
          <p:cNvSpPr txBox="1"/>
          <p:nvPr/>
        </p:nvSpPr>
        <p:spPr>
          <a:xfrm>
            <a:off x="7770487" y="3739973"/>
            <a:ext cx="154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LHCb</a:t>
            </a:r>
            <a:r>
              <a:rPr lang="en-US" dirty="0"/>
              <a:t> (IP8)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0A719A-3848-224A-B8C0-2ACB3AD247BC}"/>
              </a:ext>
            </a:extLst>
          </p:cNvPr>
          <p:cNvSpPr/>
          <p:nvPr/>
        </p:nvSpPr>
        <p:spPr>
          <a:xfrm>
            <a:off x="9823086" y="3327974"/>
            <a:ext cx="91837" cy="2013964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CDAA41-6DD2-644E-ADD4-046531717D2D}"/>
              </a:ext>
            </a:extLst>
          </p:cNvPr>
          <p:cNvSpPr txBox="1"/>
          <p:nvPr/>
        </p:nvSpPr>
        <p:spPr>
          <a:xfrm rot="16200000">
            <a:off x="9079214" y="3907885"/>
            <a:ext cx="1588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Empty cryostat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892AC7-3E43-9742-8BE2-FB31CD7A72B2}"/>
              </a:ext>
            </a:extLst>
          </p:cNvPr>
          <p:cNvSpPr/>
          <p:nvPr/>
        </p:nvSpPr>
        <p:spPr>
          <a:xfrm>
            <a:off x="852459" y="1741756"/>
            <a:ext cx="4968700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67" b="1" u="sng" dirty="0">
                <a:sym typeface="Wingdings" pitchFamily="2" charset="2"/>
              </a:rPr>
              <a:t>ALICE </a:t>
            </a:r>
          </a:p>
          <a:p>
            <a:pPr marL="380990" indent="-196846">
              <a:buFont typeface="Arial" panose="020B0604020202020204" pitchFamily="34" charset="0"/>
              <a:buChar char="•"/>
            </a:pPr>
            <a:r>
              <a:rPr lang="en-US" sz="1867" dirty="0">
                <a:sym typeface="Wingdings" pitchFamily="2" charset="2"/>
              </a:rPr>
              <a:t>Peak luminosity limited by detector saturation to </a:t>
            </a:r>
            <a:r>
              <a:rPr lang="en-US" sz="1867" b="1" dirty="0">
                <a:solidFill>
                  <a:srgbClr val="110AFF"/>
                </a:solidFill>
                <a:sym typeface="Wingdings" pitchFamily="2" charset="2"/>
              </a:rPr>
              <a:t>1 x 10</a:t>
            </a:r>
            <a:r>
              <a:rPr lang="en-US" sz="1867" b="1" baseline="30000" dirty="0">
                <a:solidFill>
                  <a:srgbClr val="110AFF"/>
                </a:solidFill>
                <a:sym typeface="Wingdings" pitchFamily="2" charset="2"/>
              </a:rPr>
              <a:t>27</a:t>
            </a:r>
            <a:r>
              <a:rPr lang="en-US" sz="1867" b="1" dirty="0">
                <a:solidFill>
                  <a:srgbClr val="110AFF"/>
                </a:solidFill>
                <a:sym typeface="Wingdings" pitchFamily="2" charset="2"/>
              </a:rPr>
              <a:t>cm</a:t>
            </a:r>
            <a:r>
              <a:rPr lang="en-US" sz="1867" b="1" baseline="30000" dirty="0">
                <a:solidFill>
                  <a:srgbClr val="110AFF"/>
                </a:solidFill>
                <a:sym typeface="Wingdings" pitchFamily="2" charset="2"/>
              </a:rPr>
              <a:t>-2</a:t>
            </a:r>
            <a:r>
              <a:rPr lang="en-US" sz="1867" b="1" dirty="0">
                <a:solidFill>
                  <a:srgbClr val="110AFF"/>
                </a:solidFill>
                <a:sym typeface="Wingdings" pitchFamily="2" charset="2"/>
              </a:rPr>
              <a:t>s</a:t>
            </a:r>
            <a:r>
              <a:rPr lang="en-US" sz="1867" b="1" baseline="30000" dirty="0">
                <a:solidFill>
                  <a:srgbClr val="110AFF"/>
                </a:solidFill>
                <a:sym typeface="Wingdings" pitchFamily="2" charset="2"/>
              </a:rPr>
              <a:t>-1</a:t>
            </a:r>
            <a:r>
              <a:rPr lang="en-US" sz="1867" dirty="0">
                <a:sym typeface="Wingdings" pitchFamily="2" charset="2"/>
              </a:rPr>
              <a:t>.</a:t>
            </a:r>
            <a:endParaRPr lang="en-US" sz="1867" b="1" dirty="0">
              <a:sym typeface="Wingdings" pitchFamily="2" charset="2"/>
            </a:endParaRPr>
          </a:p>
          <a:p>
            <a:pPr marL="380990" indent="-196846">
              <a:buFont typeface="Arial" panose="020B0604020202020204" pitchFamily="34" charset="0"/>
              <a:buChar char="•"/>
            </a:pPr>
            <a:r>
              <a:rPr lang="en-US" sz="1867" dirty="0">
                <a:sym typeface="Wingdings" pitchFamily="2" charset="2"/>
              </a:rPr>
              <a:t>Bump to distribute losses over two cells.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AF6A68-B397-FA42-A43A-577139C69403}"/>
              </a:ext>
            </a:extLst>
          </p:cNvPr>
          <p:cNvSpPr/>
          <p:nvPr/>
        </p:nvSpPr>
        <p:spPr>
          <a:xfrm>
            <a:off x="6344212" y="1709051"/>
            <a:ext cx="4844651" cy="15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67" b="1" u="sng" dirty="0" err="1">
                <a:sym typeface="Wingdings" pitchFamily="2" charset="2"/>
              </a:rPr>
              <a:t>LHCb</a:t>
            </a:r>
            <a:r>
              <a:rPr lang="en-US" sz="1867" b="1" u="sng" dirty="0">
                <a:sym typeface="Wingdings" pitchFamily="2" charset="2"/>
              </a:rPr>
              <a:t> </a:t>
            </a:r>
          </a:p>
          <a:p>
            <a:pPr marL="380990" indent="-196846">
              <a:buFont typeface="Arial" panose="020B0604020202020204" pitchFamily="34" charset="0"/>
              <a:buChar char="•"/>
            </a:pPr>
            <a:r>
              <a:rPr lang="en-US" sz="1867" b="1" dirty="0">
                <a:solidFill>
                  <a:srgbClr val="110AFF"/>
                </a:solidFill>
                <a:sym typeface="Wingdings" pitchFamily="2" charset="2"/>
              </a:rPr>
              <a:t>No mitigation implemented</a:t>
            </a:r>
            <a:r>
              <a:rPr lang="en-US" sz="1867" b="1" dirty="0">
                <a:sym typeface="Wingdings" pitchFamily="2" charset="2"/>
              </a:rPr>
              <a:t>.</a:t>
            </a:r>
            <a:endParaRPr lang="en-US" sz="1867" dirty="0">
              <a:sym typeface="Wingdings" pitchFamily="2" charset="2"/>
            </a:endParaRPr>
          </a:p>
          <a:p>
            <a:pPr marL="380990" indent="-196846">
              <a:buFont typeface="Arial" panose="020B0604020202020204" pitchFamily="34" charset="0"/>
              <a:buChar char="•"/>
            </a:pPr>
            <a:r>
              <a:rPr lang="en-US" sz="1867" dirty="0">
                <a:sym typeface="Wingdings" pitchFamily="2" charset="2"/>
              </a:rPr>
              <a:t>75ns bunch scheme provides many more collisions in </a:t>
            </a:r>
            <a:r>
              <a:rPr lang="en-US" sz="1867" dirty="0" err="1">
                <a:sym typeface="Wingdings" pitchFamily="2" charset="2"/>
              </a:rPr>
              <a:t>LHCb</a:t>
            </a:r>
            <a:r>
              <a:rPr lang="en-US" sz="1867" dirty="0">
                <a:sym typeface="Wingdings" pitchFamily="2" charset="2"/>
              </a:rPr>
              <a:t>. </a:t>
            </a:r>
          </a:p>
          <a:p>
            <a:pPr marL="380990" indent="-196846">
              <a:buFont typeface="Arial" panose="020B0604020202020204" pitchFamily="34" charset="0"/>
              <a:buChar char="•"/>
            </a:pPr>
            <a:r>
              <a:rPr lang="en-US" sz="1867" dirty="0">
                <a:sym typeface="Wingdings" pitchFamily="2" charset="2"/>
              </a:rPr>
              <a:t>Peak luminosity levelled </a:t>
            </a:r>
            <a:r>
              <a:rPr lang="en-US" sz="1867" b="1" dirty="0">
                <a:solidFill>
                  <a:srgbClr val="110AFF"/>
                </a:solidFill>
                <a:sym typeface="Wingdings" pitchFamily="2" charset="2"/>
              </a:rPr>
              <a:t>1 x 10</a:t>
            </a:r>
            <a:r>
              <a:rPr lang="en-US" sz="1867" b="1" baseline="30000" dirty="0">
                <a:solidFill>
                  <a:srgbClr val="110AFF"/>
                </a:solidFill>
                <a:sym typeface="Wingdings" pitchFamily="2" charset="2"/>
              </a:rPr>
              <a:t>27</a:t>
            </a:r>
            <a:r>
              <a:rPr lang="en-US" sz="1867" b="1" dirty="0">
                <a:solidFill>
                  <a:srgbClr val="110AFF"/>
                </a:solidFill>
                <a:sym typeface="Wingdings" pitchFamily="2" charset="2"/>
              </a:rPr>
              <a:t>cm</a:t>
            </a:r>
            <a:r>
              <a:rPr lang="en-US" sz="1867" b="1" baseline="30000" dirty="0">
                <a:solidFill>
                  <a:srgbClr val="110AFF"/>
                </a:solidFill>
                <a:sym typeface="Wingdings" pitchFamily="2" charset="2"/>
              </a:rPr>
              <a:t>-2</a:t>
            </a:r>
            <a:r>
              <a:rPr lang="en-US" sz="1867" b="1" dirty="0">
                <a:solidFill>
                  <a:srgbClr val="110AFF"/>
                </a:solidFill>
                <a:sym typeface="Wingdings" pitchFamily="2" charset="2"/>
              </a:rPr>
              <a:t>s</a:t>
            </a:r>
            <a:r>
              <a:rPr lang="en-US" sz="1867" b="1" baseline="30000" dirty="0">
                <a:solidFill>
                  <a:srgbClr val="110AFF"/>
                </a:solidFill>
                <a:sym typeface="Wingdings" pitchFamily="2" charset="2"/>
              </a:rPr>
              <a:t>-1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249E57F-2B5B-DC4D-BB8D-864ECF1629EC}"/>
              </a:ext>
            </a:extLst>
          </p:cNvPr>
          <p:cNvSpPr/>
          <p:nvPr/>
        </p:nvSpPr>
        <p:spPr>
          <a:xfrm>
            <a:off x="6371565" y="1638566"/>
            <a:ext cx="4795592" cy="4171929"/>
          </a:xfrm>
          <a:prstGeom prst="rect">
            <a:avLst/>
          </a:prstGeom>
          <a:noFill/>
          <a:ln w="28575">
            <a:solidFill>
              <a:srgbClr val="110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67936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E4C9EF2-D760-C04C-A73C-56FEAE54C8B6}"/>
              </a:ext>
            </a:extLst>
          </p:cNvPr>
          <p:cNvSpPr/>
          <p:nvPr/>
        </p:nvSpPr>
        <p:spPr>
          <a:xfrm>
            <a:off x="889787" y="1638566"/>
            <a:ext cx="4894047" cy="417192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85B1D5-52A5-274A-A0C8-A7A5E28DA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BFPP Mitigation around ALICE &amp; </a:t>
            </a:r>
            <a:r>
              <a:rPr lang="en-US" dirty="0" err="1"/>
              <a:t>LHCb</a:t>
            </a:r>
            <a:r>
              <a:rPr lang="en-US" dirty="0"/>
              <a:t> – </a:t>
            </a:r>
            <a:r>
              <a:rPr lang="en-US" dirty="0">
                <a:solidFill>
                  <a:srgbClr val="0427BC"/>
                </a:solidFill>
              </a:rPr>
              <a:t>LS2 Upgrade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C0452-7274-C04B-BC39-8848C60BC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Schaumann - Heavy-Ions in the LHC, JAS'2019, Dubna, Russia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FE6D7-EC5F-B949-8B8A-44D0DA54E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DC92E-013A-E840-9DC7-193074E5CE03}"/>
              </a:ext>
            </a:extLst>
          </p:cNvPr>
          <p:cNvSpPr txBox="1"/>
          <p:nvPr/>
        </p:nvSpPr>
        <p:spPr>
          <a:xfrm>
            <a:off x="889787" y="1122060"/>
            <a:ext cx="1081715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Due to different </a:t>
            </a:r>
            <a:r>
              <a:rPr lang="en-US" sz="2133" dirty="0">
                <a:solidFill>
                  <a:srgbClr val="FF0000"/>
                </a:solidFill>
              </a:rPr>
              <a:t>optics around </a:t>
            </a:r>
            <a:r>
              <a:rPr lang="en-US" sz="2133" b="1" dirty="0">
                <a:solidFill>
                  <a:srgbClr val="FF0000"/>
                </a:solidFill>
              </a:rPr>
              <a:t>ALICE </a:t>
            </a:r>
            <a:r>
              <a:rPr lang="en-US" sz="2133" dirty="0">
                <a:solidFill>
                  <a:srgbClr val="FF0000"/>
                </a:solidFill>
              </a:rPr>
              <a:t>and </a:t>
            </a:r>
            <a:r>
              <a:rPr lang="en-US" sz="2133" b="1" dirty="0" err="1">
                <a:solidFill>
                  <a:srgbClr val="FF0000"/>
                </a:solidFill>
              </a:rPr>
              <a:t>LHCb</a:t>
            </a:r>
            <a:r>
              <a:rPr lang="en-US" sz="2133" b="1" dirty="0">
                <a:solidFill>
                  <a:srgbClr val="FF0000"/>
                </a:solidFill>
              </a:rPr>
              <a:t>,</a:t>
            </a:r>
            <a:r>
              <a:rPr lang="en-US" sz="2133" dirty="0">
                <a:solidFill>
                  <a:srgbClr val="FF0000"/>
                </a:solidFill>
              </a:rPr>
              <a:t> </a:t>
            </a:r>
            <a:r>
              <a:rPr lang="en-US" sz="2133" b="1" dirty="0">
                <a:solidFill>
                  <a:srgbClr val="FF0000"/>
                </a:solidFill>
              </a:rPr>
              <a:t>b</a:t>
            </a:r>
            <a:r>
              <a:rPr lang="en-US" sz="2133" b="1" dirty="0">
                <a:solidFill>
                  <a:srgbClr val="FF0000"/>
                </a:solidFill>
                <a:sym typeface="Wingdings" pitchFamily="2" charset="2"/>
              </a:rPr>
              <a:t>ump technique does not work.</a:t>
            </a:r>
            <a:endParaRPr lang="en-US" sz="2133" dirty="0">
              <a:solidFill>
                <a:srgbClr val="FF0000"/>
              </a:solidFill>
              <a:sym typeface="Wingdings" pitchFamily="2" charset="2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E997A16-C2EB-F149-AA41-F9F31A1E541D}"/>
              </a:ext>
            </a:extLst>
          </p:cNvPr>
          <p:cNvGrpSpPr/>
          <p:nvPr/>
        </p:nvGrpSpPr>
        <p:grpSpPr>
          <a:xfrm>
            <a:off x="1488745" y="3242927"/>
            <a:ext cx="3537288" cy="2323828"/>
            <a:chOff x="1336876" y="2468853"/>
            <a:chExt cx="2652966" cy="17428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358B99-9BDB-6D41-B114-15245A4DD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6876" y="2468853"/>
              <a:ext cx="2652966" cy="174287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31EFCB-7245-4F4F-9154-1BB2FA8719AA}"/>
                </a:ext>
              </a:extLst>
            </p:cNvPr>
            <p:cNvSpPr/>
            <p:nvPr/>
          </p:nvSpPr>
          <p:spPr>
            <a:xfrm>
              <a:off x="3375368" y="2516572"/>
              <a:ext cx="68275" cy="1509163"/>
            </a:xfrm>
            <a:prstGeom prst="rect">
              <a:avLst/>
            </a:prstGeom>
            <a:solidFill>
              <a:srgbClr val="92D050">
                <a:alpha val="5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0EBE5C-5085-1A4A-830A-05E6C60A6394}"/>
                </a:ext>
              </a:extLst>
            </p:cNvPr>
            <p:cNvSpPr txBox="1"/>
            <p:nvPr/>
          </p:nvSpPr>
          <p:spPr>
            <a:xfrm>
              <a:off x="2121870" y="2820820"/>
              <a:ext cx="897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ALICE (IP2)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4A58E43-7902-F14B-8E55-C9D54FD69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528" y="3279037"/>
            <a:ext cx="3635392" cy="230847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65F84D2-E02D-4449-9D36-BAAB612F1D67}"/>
              </a:ext>
            </a:extLst>
          </p:cNvPr>
          <p:cNvSpPr txBox="1"/>
          <p:nvPr/>
        </p:nvSpPr>
        <p:spPr>
          <a:xfrm>
            <a:off x="7770487" y="3739973"/>
            <a:ext cx="154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LHCb</a:t>
            </a:r>
            <a:r>
              <a:rPr lang="en-US" dirty="0"/>
              <a:t> (IP8)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0A719A-3848-224A-B8C0-2ACB3AD247BC}"/>
              </a:ext>
            </a:extLst>
          </p:cNvPr>
          <p:cNvSpPr/>
          <p:nvPr/>
        </p:nvSpPr>
        <p:spPr>
          <a:xfrm>
            <a:off x="9823086" y="3327974"/>
            <a:ext cx="91837" cy="2013964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CDAA41-6DD2-644E-ADD4-046531717D2D}"/>
              </a:ext>
            </a:extLst>
          </p:cNvPr>
          <p:cNvSpPr txBox="1"/>
          <p:nvPr/>
        </p:nvSpPr>
        <p:spPr>
          <a:xfrm rot="16200000">
            <a:off x="9079214" y="3907885"/>
            <a:ext cx="1588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Empty cryostat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892AC7-3E43-9742-8BE2-FB31CD7A72B2}"/>
              </a:ext>
            </a:extLst>
          </p:cNvPr>
          <p:cNvSpPr/>
          <p:nvPr/>
        </p:nvSpPr>
        <p:spPr>
          <a:xfrm>
            <a:off x="852459" y="1741756"/>
            <a:ext cx="4968700" cy="1569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67" b="1" u="sng" dirty="0">
                <a:sym typeface="Wingdings" pitchFamily="2" charset="2"/>
              </a:rPr>
              <a:t>ALICE </a:t>
            </a:r>
          </a:p>
          <a:p>
            <a:pPr marL="380990" indent="-196846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FF0000"/>
                </a:solidFill>
                <a:sym typeface="Wingdings" pitchFamily="2" charset="2"/>
              </a:rPr>
              <a:t>Currently implementing upgrade </a:t>
            </a:r>
            <a:endParaRPr lang="en-US" sz="1867" dirty="0">
              <a:sym typeface="Wingdings" pitchFamily="2" charset="2"/>
            </a:endParaRPr>
          </a:p>
          <a:p>
            <a:pPr marL="380990" indent="-196846">
              <a:buFont typeface="Arial" panose="020B0604020202020204" pitchFamily="34" charset="0"/>
              <a:buChar char="•"/>
            </a:pPr>
            <a:r>
              <a:rPr lang="en-US" sz="1867" dirty="0">
                <a:sym typeface="Wingdings" pitchFamily="2" charset="2"/>
              </a:rPr>
              <a:t>Will allow to go to  </a:t>
            </a:r>
            <a:r>
              <a:rPr lang="en-US" sz="1867" b="1" dirty="0">
                <a:solidFill>
                  <a:srgbClr val="110AFF"/>
                </a:solidFill>
                <a:sym typeface="Wingdings" pitchFamily="2" charset="2"/>
              </a:rPr>
              <a:t>~7 x 10</a:t>
            </a:r>
            <a:r>
              <a:rPr lang="en-US" sz="1867" b="1" baseline="30000" dirty="0">
                <a:solidFill>
                  <a:srgbClr val="110AFF"/>
                </a:solidFill>
                <a:sym typeface="Wingdings" pitchFamily="2" charset="2"/>
              </a:rPr>
              <a:t>27</a:t>
            </a:r>
            <a:r>
              <a:rPr lang="en-US" sz="1867" b="1" dirty="0">
                <a:solidFill>
                  <a:srgbClr val="110AFF"/>
                </a:solidFill>
                <a:sym typeface="Wingdings" pitchFamily="2" charset="2"/>
              </a:rPr>
              <a:t>cm</a:t>
            </a:r>
            <a:r>
              <a:rPr lang="en-US" sz="1867" b="1" baseline="30000" dirty="0">
                <a:solidFill>
                  <a:srgbClr val="110AFF"/>
                </a:solidFill>
                <a:sym typeface="Wingdings" pitchFamily="2" charset="2"/>
              </a:rPr>
              <a:t>-2</a:t>
            </a:r>
            <a:r>
              <a:rPr lang="en-US" sz="1867" b="1" dirty="0">
                <a:solidFill>
                  <a:srgbClr val="110AFF"/>
                </a:solidFill>
                <a:sym typeface="Wingdings" pitchFamily="2" charset="2"/>
              </a:rPr>
              <a:t>s</a:t>
            </a:r>
            <a:r>
              <a:rPr lang="en-US" sz="1867" b="1" baseline="30000" dirty="0">
                <a:solidFill>
                  <a:srgbClr val="110AFF"/>
                </a:solidFill>
                <a:sym typeface="Wingdings" pitchFamily="2" charset="2"/>
              </a:rPr>
              <a:t>-1</a:t>
            </a:r>
            <a:endParaRPr lang="en-US" sz="1867" dirty="0">
              <a:sym typeface="Wingdings" pitchFamily="2" charset="2"/>
            </a:endParaRPr>
          </a:p>
          <a:p>
            <a:pPr marL="380990" indent="-196846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Installation of </a:t>
            </a:r>
            <a:r>
              <a:rPr lang="en-US" sz="2000" b="1" dirty="0">
                <a:solidFill>
                  <a:srgbClr val="000000"/>
                </a:solidFill>
                <a:sym typeface="Wingdings" pitchFamily="2" charset="2"/>
              </a:rPr>
              <a:t>collimator in the empty cryostat </a:t>
            </a:r>
            <a:r>
              <a:rPr lang="en-US" sz="2000" dirty="0">
                <a:sym typeface="Wingdings" pitchFamily="2" charset="2"/>
              </a:rPr>
              <a:t>location + orbit bump</a:t>
            </a:r>
            <a:r>
              <a:rPr lang="en-US" sz="1867" dirty="0">
                <a:sym typeface="Wingdings" pitchFamily="2" charset="2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AF6A68-B397-FA42-A43A-577139C69403}"/>
              </a:ext>
            </a:extLst>
          </p:cNvPr>
          <p:cNvSpPr/>
          <p:nvPr/>
        </p:nvSpPr>
        <p:spPr>
          <a:xfrm>
            <a:off x="6344212" y="1709051"/>
            <a:ext cx="4844651" cy="15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67" b="1" u="sng" dirty="0" err="1">
                <a:sym typeface="Wingdings" pitchFamily="2" charset="2"/>
              </a:rPr>
              <a:t>LHCb</a:t>
            </a:r>
            <a:r>
              <a:rPr lang="en-US" sz="1867" b="1" u="sng" dirty="0">
                <a:sym typeface="Wingdings" pitchFamily="2" charset="2"/>
              </a:rPr>
              <a:t> </a:t>
            </a:r>
          </a:p>
          <a:p>
            <a:pPr marL="380990" indent="-196846">
              <a:buFont typeface="Arial" panose="020B0604020202020204" pitchFamily="34" charset="0"/>
              <a:buChar char="•"/>
            </a:pPr>
            <a:r>
              <a:rPr lang="en-US" sz="1867" b="1" dirty="0">
                <a:solidFill>
                  <a:srgbClr val="110AFF"/>
                </a:solidFill>
                <a:sym typeface="Wingdings" pitchFamily="2" charset="2"/>
              </a:rPr>
              <a:t>No mitigation foreseen</a:t>
            </a:r>
            <a:r>
              <a:rPr lang="en-US" sz="1867" b="1" dirty="0">
                <a:sym typeface="Wingdings" pitchFamily="2" charset="2"/>
              </a:rPr>
              <a:t>.</a:t>
            </a:r>
            <a:endParaRPr lang="en-US" sz="1867" dirty="0">
              <a:sym typeface="Wingdings" pitchFamily="2" charset="2"/>
            </a:endParaRPr>
          </a:p>
          <a:p>
            <a:pPr marL="380990" indent="-196846">
              <a:buFont typeface="Arial" panose="020B0604020202020204" pitchFamily="34" charset="0"/>
              <a:buChar char="•"/>
            </a:pPr>
            <a:r>
              <a:rPr lang="en-US" sz="1867" dirty="0">
                <a:sym typeface="Wingdings" pitchFamily="2" charset="2"/>
              </a:rPr>
              <a:t>75ns bunch scheme provides many more collisions in </a:t>
            </a:r>
            <a:r>
              <a:rPr lang="en-US" sz="1867" dirty="0" err="1">
                <a:sym typeface="Wingdings" pitchFamily="2" charset="2"/>
              </a:rPr>
              <a:t>LHCb</a:t>
            </a:r>
            <a:r>
              <a:rPr lang="en-US" sz="1867" dirty="0">
                <a:sym typeface="Wingdings" pitchFamily="2" charset="2"/>
              </a:rPr>
              <a:t>. </a:t>
            </a:r>
          </a:p>
          <a:p>
            <a:pPr marL="380990" indent="-196846">
              <a:buFont typeface="Arial" panose="020B0604020202020204" pitchFamily="34" charset="0"/>
              <a:buChar char="•"/>
            </a:pPr>
            <a:r>
              <a:rPr lang="en-US" sz="1867" dirty="0">
                <a:sym typeface="Wingdings" pitchFamily="2" charset="2"/>
              </a:rPr>
              <a:t>Peak luminosity levelled </a:t>
            </a:r>
            <a:r>
              <a:rPr lang="en-US" sz="1867" b="1" dirty="0">
                <a:solidFill>
                  <a:srgbClr val="110AFF"/>
                </a:solidFill>
                <a:sym typeface="Wingdings" pitchFamily="2" charset="2"/>
              </a:rPr>
              <a:t>1 x 10</a:t>
            </a:r>
            <a:r>
              <a:rPr lang="en-US" sz="1867" b="1" baseline="30000" dirty="0">
                <a:solidFill>
                  <a:srgbClr val="110AFF"/>
                </a:solidFill>
                <a:sym typeface="Wingdings" pitchFamily="2" charset="2"/>
              </a:rPr>
              <a:t>27</a:t>
            </a:r>
            <a:r>
              <a:rPr lang="en-US" sz="1867" b="1" dirty="0">
                <a:solidFill>
                  <a:srgbClr val="110AFF"/>
                </a:solidFill>
                <a:sym typeface="Wingdings" pitchFamily="2" charset="2"/>
              </a:rPr>
              <a:t>cm</a:t>
            </a:r>
            <a:r>
              <a:rPr lang="en-US" sz="1867" b="1" baseline="30000" dirty="0">
                <a:solidFill>
                  <a:srgbClr val="110AFF"/>
                </a:solidFill>
                <a:sym typeface="Wingdings" pitchFamily="2" charset="2"/>
              </a:rPr>
              <a:t>-2</a:t>
            </a:r>
            <a:r>
              <a:rPr lang="en-US" sz="1867" b="1" dirty="0">
                <a:solidFill>
                  <a:srgbClr val="110AFF"/>
                </a:solidFill>
                <a:sym typeface="Wingdings" pitchFamily="2" charset="2"/>
              </a:rPr>
              <a:t>s</a:t>
            </a:r>
            <a:r>
              <a:rPr lang="en-US" sz="1867" b="1" baseline="30000" dirty="0">
                <a:solidFill>
                  <a:srgbClr val="110AFF"/>
                </a:solidFill>
                <a:sym typeface="Wingdings" pitchFamily="2" charset="2"/>
              </a:rPr>
              <a:t>-1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249E57F-2B5B-DC4D-BB8D-864ECF1629EC}"/>
              </a:ext>
            </a:extLst>
          </p:cNvPr>
          <p:cNvSpPr/>
          <p:nvPr/>
        </p:nvSpPr>
        <p:spPr>
          <a:xfrm>
            <a:off x="6371565" y="1638566"/>
            <a:ext cx="4795592" cy="4171929"/>
          </a:xfrm>
          <a:prstGeom prst="rect">
            <a:avLst/>
          </a:prstGeom>
          <a:noFill/>
          <a:ln w="28575">
            <a:solidFill>
              <a:srgbClr val="110A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18126E-06C3-D349-8883-4DB227159B9C}"/>
              </a:ext>
            </a:extLst>
          </p:cNvPr>
          <p:cNvCxnSpPr>
            <a:cxnSpLocks/>
          </p:cNvCxnSpPr>
          <p:nvPr/>
        </p:nvCxnSpPr>
        <p:spPr>
          <a:xfrm flipH="1">
            <a:off x="4248088" y="3306552"/>
            <a:ext cx="7756" cy="627621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  <a:effectLst>
            <a:glow rad="50800">
              <a:schemeClr val="accent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934CD5-4DAA-D946-B631-0BFB3727098D}"/>
              </a:ext>
            </a:extLst>
          </p:cNvPr>
          <p:cNvCxnSpPr>
            <a:cxnSpLocks/>
          </p:cNvCxnSpPr>
          <p:nvPr/>
        </p:nvCxnSpPr>
        <p:spPr>
          <a:xfrm>
            <a:off x="4251966" y="4656337"/>
            <a:ext cx="0" cy="66243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  <a:effectLst>
            <a:glow rad="50800">
              <a:schemeClr val="accent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80FD21D-1541-A647-A2B3-0BF1FE2C6472}"/>
              </a:ext>
            </a:extLst>
          </p:cNvPr>
          <p:cNvSpPr txBox="1"/>
          <p:nvPr/>
        </p:nvSpPr>
        <p:spPr>
          <a:xfrm rot="16200000">
            <a:off x="3763412" y="4116120"/>
            <a:ext cx="961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Collimator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68C55-3997-8140-B754-5EFD3D628ADF}"/>
              </a:ext>
            </a:extLst>
          </p:cNvPr>
          <p:cNvSpPr txBox="1"/>
          <p:nvPr/>
        </p:nvSpPr>
        <p:spPr>
          <a:xfrm>
            <a:off x="523679" y="6121191"/>
            <a:ext cx="7768345" cy="369332"/>
          </a:xfrm>
          <a:prstGeom prst="rect">
            <a:avLst/>
          </a:prstGeom>
          <a:solidFill>
            <a:srgbClr val="FFF8D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More about secondary beams &amp; their treatment discussed in lecture by </a:t>
            </a:r>
            <a:r>
              <a:rPr lang="en-US" b="1" dirty="0"/>
              <a:t>F. </a:t>
            </a:r>
            <a:r>
              <a:rPr lang="en-US" b="1" dirty="0" err="1"/>
              <a:t>Cerutti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9967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D3FD5-3D49-334F-B15B-01F57183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Ions into the LHC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AACA8-6FA9-5F46-B5BF-12DA7D42C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179923"/>
                </a:solidFill>
              </a:rPr>
              <a:t>Importance of the Injector Chain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518FE-86A3-A94A-8132-42D19D97B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E8F15-12A4-FA48-867C-4B0EFA678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22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2BE093-0AEE-CC45-9A98-CEFAFD1AB59E}"/>
              </a:ext>
            </a:extLst>
          </p:cNvPr>
          <p:cNvGrpSpPr/>
          <p:nvPr/>
        </p:nvGrpSpPr>
        <p:grpSpPr>
          <a:xfrm>
            <a:off x="5807968" y="623562"/>
            <a:ext cx="5228255" cy="3693846"/>
            <a:chOff x="1061752" y="3018561"/>
            <a:chExt cx="5228255" cy="369384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A3C30D4-2E1C-BF45-A1FD-9E40E02C8EA9}"/>
                </a:ext>
              </a:extLst>
            </p:cNvPr>
            <p:cNvGrpSpPr/>
            <p:nvPr/>
          </p:nvGrpSpPr>
          <p:grpSpPr>
            <a:xfrm>
              <a:off x="1061752" y="3018561"/>
              <a:ext cx="5228255" cy="3556671"/>
              <a:chOff x="294462" y="3064628"/>
              <a:chExt cx="5228255" cy="3556671"/>
            </a:xfrm>
          </p:grpSpPr>
          <p:sp>
            <p:nvSpPr>
              <p:cNvPr id="12" name="Oval 16">
                <a:extLst>
                  <a:ext uri="{FF2B5EF4-FFF2-40B4-BE49-F238E27FC236}">
                    <a16:creationId xmlns:a16="http://schemas.microsoft.com/office/drawing/2014/main" id="{D968EDD9-F80C-744D-83FB-F494094FC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78" y="3064628"/>
                <a:ext cx="5172339" cy="1856162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6246F00F-3A45-A14A-BEE6-DC02332024BA}"/>
                  </a:ext>
                </a:extLst>
              </p:cNvPr>
              <p:cNvSpPr/>
              <p:nvPr/>
            </p:nvSpPr>
            <p:spPr bwMode="auto">
              <a:xfrm>
                <a:off x="294462" y="3695873"/>
                <a:ext cx="2952328" cy="1393721"/>
              </a:xfrm>
              <a:custGeom>
                <a:avLst/>
                <a:gdLst>
                  <a:gd name="connsiteX0" fmla="*/ 5670423 w 5670423"/>
                  <a:gd name="connsiteY0" fmla="*/ 2306471 h 2624321"/>
                  <a:gd name="connsiteX1" fmla="*/ 4100930 w 5670423"/>
                  <a:gd name="connsiteY1" fmla="*/ 2333767 h 2624321"/>
                  <a:gd name="connsiteX2" fmla="*/ 3363951 w 5670423"/>
                  <a:gd name="connsiteY2" fmla="*/ 2374710 h 2624321"/>
                  <a:gd name="connsiteX3" fmla="*/ 2981814 w 5670423"/>
                  <a:gd name="connsiteY3" fmla="*/ 2511188 h 2624321"/>
                  <a:gd name="connsiteX4" fmla="*/ 2231187 w 5670423"/>
                  <a:gd name="connsiteY4" fmla="*/ 2620370 h 2624321"/>
                  <a:gd name="connsiteX5" fmla="*/ 1548799 w 5670423"/>
                  <a:gd name="connsiteY5" fmla="*/ 2565779 h 2624321"/>
                  <a:gd name="connsiteX6" fmla="*/ 893706 w 5670423"/>
                  <a:gd name="connsiteY6" fmla="*/ 2251880 h 2624321"/>
                  <a:gd name="connsiteX7" fmla="*/ 484274 w 5670423"/>
                  <a:gd name="connsiteY7" fmla="*/ 1787856 h 2624321"/>
                  <a:gd name="connsiteX8" fmla="*/ 211318 w 5670423"/>
                  <a:gd name="connsiteY8" fmla="*/ 1310185 h 2624321"/>
                  <a:gd name="connsiteX9" fmla="*/ 47545 w 5670423"/>
                  <a:gd name="connsiteY9" fmla="*/ 805218 h 2624321"/>
                  <a:gd name="connsiteX10" fmla="*/ 20250 w 5670423"/>
                  <a:gd name="connsiteY10" fmla="*/ 382137 h 2624321"/>
                  <a:gd name="connsiteX11" fmla="*/ 320501 w 5670423"/>
                  <a:gd name="connsiteY11" fmla="*/ 0 h 2624321"/>
                  <a:gd name="connsiteX12" fmla="*/ 320501 w 5670423"/>
                  <a:gd name="connsiteY12" fmla="*/ 0 h 2624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70423" h="2624321">
                    <a:moveTo>
                      <a:pt x="5670423" y="2306471"/>
                    </a:moveTo>
                    <a:lnTo>
                      <a:pt x="4100930" y="2333767"/>
                    </a:lnTo>
                    <a:cubicBezTo>
                      <a:pt x="3716518" y="2345140"/>
                      <a:pt x="3550470" y="2345140"/>
                      <a:pt x="3363951" y="2374710"/>
                    </a:cubicBezTo>
                    <a:cubicBezTo>
                      <a:pt x="3177432" y="2404280"/>
                      <a:pt x="3170608" y="2470245"/>
                      <a:pt x="2981814" y="2511188"/>
                    </a:cubicBezTo>
                    <a:cubicBezTo>
                      <a:pt x="2793020" y="2552131"/>
                      <a:pt x="2470023" y="2611272"/>
                      <a:pt x="2231187" y="2620370"/>
                    </a:cubicBezTo>
                    <a:cubicBezTo>
                      <a:pt x="1992351" y="2629469"/>
                      <a:pt x="1771712" y="2627194"/>
                      <a:pt x="1548799" y="2565779"/>
                    </a:cubicBezTo>
                    <a:cubicBezTo>
                      <a:pt x="1325886" y="2504364"/>
                      <a:pt x="1071127" y="2381534"/>
                      <a:pt x="893706" y="2251880"/>
                    </a:cubicBezTo>
                    <a:cubicBezTo>
                      <a:pt x="716285" y="2122226"/>
                      <a:pt x="598005" y="1944805"/>
                      <a:pt x="484274" y="1787856"/>
                    </a:cubicBezTo>
                    <a:cubicBezTo>
                      <a:pt x="370543" y="1630907"/>
                      <a:pt x="284106" y="1473958"/>
                      <a:pt x="211318" y="1310185"/>
                    </a:cubicBezTo>
                    <a:cubicBezTo>
                      <a:pt x="138530" y="1146412"/>
                      <a:pt x="79390" y="959893"/>
                      <a:pt x="47545" y="805218"/>
                    </a:cubicBezTo>
                    <a:cubicBezTo>
                      <a:pt x="15700" y="650543"/>
                      <a:pt x="-25243" y="516340"/>
                      <a:pt x="20250" y="382137"/>
                    </a:cubicBezTo>
                    <a:cubicBezTo>
                      <a:pt x="65743" y="247934"/>
                      <a:pt x="320501" y="0"/>
                      <a:pt x="320501" y="0"/>
                    </a:cubicBezTo>
                    <a:lnTo>
                      <a:pt x="320501" y="0"/>
                    </a:lnTo>
                  </a:path>
                </a:pathLst>
              </a:custGeom>
              <a:noFill/>
              <a:ln w="571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42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48E09E-E225-6A4E-8EFE-081CA8D1269E}"/>
                  </a:ext>
                </a:extLst>
              </p:cNvPr>
              <p:cNvSpPr txBox="1"/>
              <p:nvPr/>
            </p:nvSpPr>
            <p:spPr>
              <a:xfrm>
                <a:off x="690506" y="3988705"/>
                <a:ext cx="1041120" cy="40011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rgbClr val="0000FF"/>
                    </a:solidFill>
                  </a:rPr>
                  <a:t>Beam 1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35CBDFB-A42E-4A4A-B693-B68778978A69}"/>
                  </a:ext>
                </a:extLst>
              </p:cNvPr>
              <p:cNvSpPr txBox="1"/>
              <p:nvPr/>
            </p:nvSpPr>
            <p:spPr>
              <a:xfrm>
                <a:off x="4109507" y="3660275"/>
                <a:ext cx="1041120" cy="40011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rgbClr val="FF0000"/>
                    </a:solidFill>
                  </a:rPr>
                  <a:t>Beam 2</a:t>
                </a: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AC7D3FA9-9C8B-2349-BB69-9AFA41D6F3CE}"/>
                  </a:ext>
                </a:extLst>
              </p:cNvPr>
              <p:cNvSpPr/>
              <p:nvPr/>
            </p:nvSpPr>
            <p:spPr bwMode="auto">
              <a:xfrm>
                <a:off x="3795126" y="4083033"/>
                <a:ext cx="1727591" cy="325184"/>
              </a:xfrm>
              <a:custGeom>
                <a:avLst/>
                <a:gdLst>
                  <a:gd name="connsiteX0" fmla="*/ 0 w 3166281"/>
                  <a:gd name="connsiteY0" fmla="*/ 54591 h 490798"/>
                  <a:gd name="connsiteX1" fmla="*/ 682388 w 3166281"/>
                  <a:gd name="connsiteY1" fmla="*/ 204717 h 490798"/>
                  <a:gd name="connsiteX2" fmla="*/ 1692322 w 3166281"/>
                  <a:gd name="connsiteY2" fmla="*/ 477672 h 490798"/>
                  <a:gd name="connsiteX3" fmla="*/ 2279176 w 3166281"/>
                  <a:gd name="connsiteY3" fmla="*/ 436729 h 490798"/>
                  <a:gd name="connsiteX4" fmla="*/ 2729552 w 3166281"/>
                  <a:gd name="connsiteY4" fmla="*/ 341194 h 490798"/>
                  <a:gd name="connsiteX5" fmla="*/ 3166281 w 3166281"/>
                  <a:gd name="connsiteY5" fmla="*/ 0 h 490798"/>
                  <a:gd name="connsiteX6" fmla="*/ 3166281 w 3166281"/>
                  <a:gd name="connsiteY6" fmla="*/ 0 h 490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6281" h="490798">
                    <a:moveTo>
                      <a:pt x="0" y="54591"/>
                    </a:moveTo>
                    <a:cubicBezTo>
                      <a:pt x="200167" y="94397"/>
                      <a:pt x="400334" y="134204"/>
                      <a:pt x="682388" y="204717"/>
                    </a:cubicBezTo>
                    <a:cubicBezTo>
                      <a:pt x="964442" y="275230"/>
                      <a:pt x="1426191" y="439003"/>
                      <a:pt x="1692322" y="477672"/>
                    </a:cubicBezTo>
                    <a:cubicBezTo>
                      <a:pt x="1958453" y="516341"/>
                      <a:pt x="2106304" y="459475"/>
                      <a:pt x="2279176" y="436729"/>
                    </a:cubicBezTo>
                    <a:cubicBezTo>
                      <a:pt x="2452048" y="413983"/>
                      <a:pt x="2581701" y="413982"/>
                      <a:pt x="2729552" y="341194"/>
                    </a:cubicBezTo>
                    <a:cubicBezTo>
                      <a:pt x="2877403" y="268406"/>
                      <a:pt x="3166281" y="0"/>
                      <a:pt x="3166281" y="0"/>
                    </a:cubicBezTo>
                    <a:lnTo>
                      <a:pt x="3166281" y="0"/>
                    </a:lnTo>
                  </a:path>
                </a:pathLst>
              </a:cu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42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7" name="Oval 13">
                <a:extLst>
                  <a:ext uri="{FF2B5EF4-FFF2-40B4-BE49-F238E27FC236}">
                    <a16:creationId xmlns:a16="http://schemas.microsoft.com/office/drawing/2014/main" id="{DAA29BAF-41C2-C644-80FC-49002A6CF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7001" y="6341651"/>
                <a:ext cx="422076" cy="279648"/>
              </a:xfrm>
              <a:prstGeom prst="ellipse">
                <a:avLst/>
              </a:prstGeom>
              <a:noFill/>
              <a:ln w="11430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725A887-6036-C040-8D7A-EE66AF0084B6}"/>
                  </a:ext>
                </a:extLst>
              </p:cNvPr>
              <p:cNvGrpSpPr/>
              <p:nvPr/>
            </p:nvGrpSpPr>
            <p:grpSpPr>
              <a:xfrm>
                <a:off x="1731627" y="4069623"/>
                <a:ext cx="2839380" cy="1983790"/>
                <a:chOff x="2141565" y="2433817"/>
                <a:chExt cx="2839380" cy="1983790"/>
              </a:xfrm>
            </p:grpSpPr>
            <p:sp>
              <p:nvSpPr>
                <p:cNvPr id="23" name="Oval 16">
                  <a:extLst>
                    <a:ext uri="{FF2B5EF4-FFF2-40B4-BE49-F238E27FC236}">
                      <a16:creationId xmlns:a16="http://schemas.microsoft.com/office/drawing/2014/main" id="{2740A4BB-9104-3540-B0D2-4B836962BB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058" y="2433817"/>
                  <a:ext cx="2752887" cy="808452"/>
                </a:xfrm>
                <a:prstGeom prst="ellipse">
                  <a:avLst/>
                </a:prstGeom>
                <a:noFill/>
                <a:ln w="114300">
                  <a:solidFill>
                    <a:srgbClr val="B317B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3FCE430F-1543-6946-8240-55FECF5BC819}"/>
                    </a:ext>
                  </a:extLst>
                </p:cNvPr>
                <p:cNvSpPr/>
                <p:nvPr/>
              </p:nvSpPr>
              <p:spPr bwMode="auto">
                <a:xfrm>
                  <a:off x="2141565" y="2836352"/>
                  <a:ext cx="1463856" cy="1581255"/>
                </a:xfrm>
                <a:custGeom>
                  <a:avLst/>
                  <a:gdLst>
                    <a:gd name="connsiteX0" fmla="*/ 3216339 w 3216339"/>
                    <a:gd name="connsiteY0" fmla="*/ 2881439 h 2881439"/>
                    <a:gd name="connsiteX1" fmla="*/ 2834202 w 3216339"/>
                    <a:gd name="connsiteY1" fmla="*/ 2663075 h 2881439"/>
                    <a:gd name="connsiteX2" fmla="*/ 2015336 w 3216339"/>
                    <a:gd name="connsiteY2" fmla="*/ 2499302 h 2881439"/>
                    <a:gd name="connsiteX3" fmla="*/ 1032697 w 3216339"/>
                    <a:gd name="connsiteY3" fmla="*/ 2431063 h 2881439"/>
                    <a:gd name="connsiteX4" fmla="*/ 473139 w 3216339"/>
                    <a:gd name="connsiteY4" fmla="*/ 2212699 h 2881439"/>
                    <a:gd name="connsiteX5" fmla="*/ 145593 w 3216339"/>
                    <a:gd name="connsiteY5" fmla="*/ 1926096 h 2881439"/>
                    <a:gd name="connsiteX6" fmla="*/ 9115 w 3216339"/>
                    <a:gd name="connsiteY6" fmla="*/ 1448424 h 2881439"/>
                    <a:gd name="connsiteX7" fmla="*/ 22763 w 3216339"/>
                    <a:gd name="connsiteY7" fmla="*/ 888866 h 2881439"/>
                    <a:gd name="connsiteX8" fmla="*/ 104649 w 3216339"/>
                    <a:gd name="connsiteY8" fmla="*/ 288364 h 2881439"/>
                    <a:gd name="connsiteX9" fmla="*/ 186536 w 3216339"/>
                    <a:gd name="connsiteY9" fmla="*/ 42705 h 2881439"/>
                    <a:gd name="connsiteX10" fmla="*/ 186536 w 3216339"/>
                    <a:gd name="connsiteY10" fmla="*/ 1761 h 2881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6339" h="2881439">
                      <a:moveTo>
                        <a:pt x="3216339" y="2881439"/>
                      </a:moveTo>
                      <a:cubicBezTo>
                        <a:pt x="3125354" y="2804101"/>
                        <a:pt x="3034369" y="2726764"/>
                        <a:pt x="2834202" y="2663075"/>
                      </a:cubicBezTo>
                      <a:cubicBezTo>
                        <a:pt x="2634035" y="2599385"/>
                        <a:pt x="2315587" y="2537971"/>
                        <a:pt x="2015336" y="2499302"/>
                      </a:cubicBezTo>
                      <a:cubicBezTo>
                        <a:pt x="1715085" y="2460633"/>
                        <a:pt x="1289730" y="2478830"/>
                        <a:pt x="1032697" y="2431063"/>
                      </a:cubicBezTo>
                      <a:cubicBezTo>
                        <a:pt x="775664" y="2383296"/>
                        <a:pt x="620990" y="2296860"/>
                        <a:pt x="473139" y="2212699"/>
                      </a:cubicBezTo>
                      <a:cubicBezTo>
                        <a:pt x="325288" y="2128538"/>
                        <a:pt x="222930" y="2053475"/>
                        <a:pt x="145593" y="1926096"/>
                      </a:cubicBezTo>
                      <a:cubicBezTo>
                        <a:pt x="68256" y="1798717"/>
                        <a:pt x="29587" y="1621296"/>
                        <a:pt x="9115" y="1448424"/>
                      </a:cubicBezTo>
                      <a:cubicBezTo>
                        <a:pt x="-11357" y="1275552"/>
                        <a:pt x="6841" y="1082209"/>
                        <a:pt x="22763" y="888866"/>
                      </a:cubicBezTo>
                      <a:cubicBezTo>
                        <a:pt x="38685" y="695523"/>
                        <a:pt x="77354" y="429391"/>
                        <a:pt x="104649" y="288364"/>
                      </a:cubicBezTo>
                      <a:cubicBezTo>
                        <a:pt x="131944" y="147337"/>
                        <a:pt x="172888" y="90472"/>
                        <a:pt x="186536" y="42705"/>
                      </a:cubicBezTo>
                      <a:cubicBezTo>
                        <a:pt x="200184" y="-5062"/>
                        <a:pt x="193360" y="-1651"/>
                        <a:pt x="186536" y="1761"/>
                      </a:cubicBezTo>
                    </a:path>
                  </a:pathLst>
                </a:custGeom>
                <a:noFill/>
                <a:ln w="101600" cap="flat" cmpd="sng" algn="ctr">
                  <a:solidFill>
                    <a:srgbClr val="B317B7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42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59B37E7B-E7EB-4947-B4BC-DECDC5FAEFD9}"/>
                  </a:ext>
                </a:extLst>
              </p:cNvPr>
              <p:cNvSpPr/>
              <p:nvPr/>
            </p:nvSpPr>
            <p:spPr bwMode="auto">
              <a:xfrm>
                <a:off x="2742042" y="6134122"/>
                <a:ext cx="356834" cy="473514"/>
              </a:xfrm>
              <a:custGeom>
                <a:avLst/>
                <a:gdLst>
                  <a:gd name="connsiteX0" fmla="*/ 0 w 784025"/>
                  <a:gd name="connsiteY0" fmla="*/ 862861 h 862861"/>
                  <a:gd name="connsiteX1" fmla="*/ 232012 w 784025"/>
                  <a:gd name="connsiteY1" fmla="*/ 316951 h 862861"/>
                  <a:gd name="connsiteX2" fmla="*/ 409433 w 784025"/>
                  <a:gd name="connsiteY2" fmla="*/ 43996 h 862861"/>
                  <a:gd name="connsiteX3" fmla="*/ 614150 w 784025"/>
                  <a:gd name="connsiteY3" fmla="*/ 43996 h 862861"/>
                  <a:gd name="connsiteX4" fmla="*/ 764275 w 784025"/>
                  <a:gd name="connsiteY4" fmla="*/ 467076 h 862861"/>
                  <a:gd name="connsiteX5" fmla="*/ 777923 w 784025"/>
                  <a:gd name="connsiteY5" fmla="*/ 467076 h 86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4025" h="862861">
                    <a:moveTo>
                      <a:pt x="0" y="862861"/>
                    </a:moveTo>
                    <a:cubicBezTo>
                      <a:pt x="81886" y="658144"/>
                      <a:pt x="163773" y="453428"/>
                      <a:pt x="232012" y="316951"/>
                    </a:cubicBezTo>
                    <a:cubicBezTo>
                      <a:pt x="300251" y="180473"/>
                      <a:pt x="345743" y="89488"/>
                      <a:pt x="409433" y="43996"/>
                    </a:cubicBezTo>
                    <a:cubicBezTo>
                      <a:pt x="473123" y="-1496"/>
                      <a:pt x="555010" y="-26517"/>
                      <a:pt x="614150" y="43996"/>
                    </a:cubicBezTo>
                    <a:cubicBezTo>
                      <a:pt x="673290" y="114509"/>
                      <a:pt x="736980" y="396563"/>
                      <a:pt x="764275" y="467076"/>
                    </a:cubicBezTo>
                    <a:cubicBezTo>
                      <a:pt x="791570" y="537589"/>
                      <a:pt x="784746" y="502332"/>
                      <a:pt x="777923" y="467076"/>
                    </a:cubicBezTo>
                  </a:path>
                </a:pathLst>
              </a:cu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42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97FF797-291E-064B-BFE5-F6CBBAFA3247}"/>
                  </a:ext>
                </a:extLst>
              </p:cNvPr>
              <p:cNvGrpSpPr/>
              <p:nvPr/>
            </p:nvGrpSpPr>
            <p:grpSpPr>
              <a:xfrm>
                <a:off x="3051867" y="5828528"/>
                <a:ext cx="1486617" cy="526029"/>
                <a:chOff x="3461805" y="4192722"/>
                <a:chExt cx="1486617" cy="526029"/>
              </a:xfrm>
            </p:grpSpPr>
            <p:sp>
              <p:nvSpPr>
                <p:cNvPr id="21" name="Oval 14">
                  <a:extLst>
                    <a:ext uri="{FF2B5EF4-FFF2-40B4-BE49-F238E27FC236}">
                      <a16:creationId xmlns:a16="http://schemas.microsoft.com/office/drawing/2014/main" id="{6F95DC57-55D8-B849-A1B0-7FB1E56A5B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1367" y="4192722"/>
                  <a:ext cx="1337055" cy="383318"/>
                </a:xfrm>
                <a:prstGeom prst="ellipse">
                  <a:avLst/>
                </a:prstGeom>
                <a:noFill/>
                <a:ln w="114300">
                  <a:solidFill>
                    <a:srgbClr val="FFC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92395C2-48F7-EB4A-9CD1-CBA16E76768C}"/>
                    </a:ext>
                  </a:extLst>
                </p:cNvPr>
                <p:cNvSpPr/>
                <p:nvPr/>
              </p:nvSpPr>
              <p:spPr bwMode="auto">
                <a:xfrm>
                  <a:off x="3461805" y="4321807"/>
                  <a:ext cx="187097" cy="396944"/>
                </a:xfrm>
                <a:custGeom>
                  <a:avLst/>
                  <a:gdLst>
                    <a:gd name="connsiteX0" fmla="*/ 411084 w 411084"/>
                    <a:gd name="connsiteY0" fmla="*/ 723331 h 723331"/>
                    <a:gd name="connsiteX1" fmla="*/ 138129 w 411084"/>
                    <a:gd name="connsiteY1" fmla="*/ 655092 h 723331"/>
                    <a:gd name="connsiteX2" fmla="*/ 1651 w 411084"/>
                    <a:gd name="connsiteY2" fmla="*/ 491319 h 723331"/>
                    <a:gd name="connsiteX3" fmla="*/ 69890 w 411084"/>
                    <a:gd name="connsiteY3" fmla="*/ 218364 h 723331"/>
                    <a:gd name="connsiteX4" fmla="*/ 179072 w 411084"/>
                    <a:gd name="connsiteY4" fmla="*/ 54591 h 723331"/>
                    <a:gd name="connsiteX5" fmla="*/ 397436 w 411084"/>
                    <a:gd name="connsiteY5" fmla="*/ 0 h 723331"/>
                    <a:gd name="connsiteX6" fmla="*/ 397436 w 411084"/>
                    <a:gd name="connsiteY6" fmla="*/ 0 h 723331"/>
                    <a:gd name="connsiteX7" fmla="*/ 397436 w 411084"/>
                    <a:gd name="connsiteY7" fmla="*/ 0 h 723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1084" h="723331">
                      <a:moveTo>
                        <a:pt x="411084" y="723331"/>
                      </a:moveTo>
                      <a:cubicBezTo>
                        <a:pt x="308726" y="708546"/>
                        <a:pt x="206368" y="693761"/>
                        <a:pt x="138129" y="655092"/>
                      </a:cubicBezTo>
                      <a:cubicBezTo>
                        <a:pt x="69890" y="616423"/>
                        <a:pt x="13024" y="564107"/>
                        <a:pt x="1651" y="491319"/>
                      </a:cubicBezTo>
                      <a:cubicBezTo>
                        <a:pt x="-9722" y="418531"/>
                        <a:pt x="40320" y="291152"/>
                        <a:pt x="69890" y="218364"/>
                      </a:cubicBezTo>
                      <a:cubicBezTo>
                        <a:pt x="99460" y="145576"/>
                        <a:pt x="124481" y="90985"/>
                        <a:pt x="179072" y="54591"/>
                      </a:cubicBezTo>
                      <a:cubicBezTo>
                        <a:pt x="233663" y="18197"/>
                        <a:pt x="397436" y="0"/>
                        <a:pt x="397436" y="0"/>
                      </a:cubicBezTo>
                      <a:lnTo>
                        <a:pt x="397436" y="0"/>
                      </a:lnTo>
                      <a:lnTo>
                        <a:pt x="397436" y="0"/>
                      </a:lnTo>
                    </a:path>
                  </a:pathLst>
                </a:custGeom>
                <a:noFill/>
                <a:ln w="762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42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C8135F-356C-464B-BB04-A831AFBC1F41}"/>
                </a:ext>
              </a:extLst>
            </p:cNvPr>
            <p:cNvSpPr txBox="1"/>
            <p:nvPr/>
          </p:nvSpPr>
          <p:spPr>
            <a:xfrm flipH="1">
              <a:off x="4383142" y="6250742"/>
              <a:ext cx="17219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</a:rPr>
                <a:t>LEIR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E6A1CE-54B1-D14F-AE3B-F3F5BED7C63E}"/>
                </a:ext>
              </a:extLst>
            </p:cNvPr>
            <p:cNvSpPr txBox="1"/>
            <p:nvPr/>
          </p:nvSpPr>
          <p:spPr>
            <a:xfrm>
              <a:off x="4382975" y="5736741"/>
              <a:ext cx="494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</a:rPr>
                <a:t>PS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A65C47-873F-A14D-868B-6B543FEE6BEC}"/>
                </a:ext>
              </a:extLst>
            </p:cNvPr>
            <p:cNvSpPr txBox="1"/>
            <p:nvPr/>
          </p:nvSpPr>
          <p:spPr>
            <a:xfrm>
              <a:off x="3630159" y="4199476"/>
              <a:ext cx="639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B317B7"/>
                  </a:solidFill>
                </a:rPr>
                <a:t>SPS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5F64A8-D612-DC40-8D5B-0FC1C50B5961}"/>
                </a:ext>
              </a:extLst>
            </p:cNvPr>
            <p:cNvSpPr txBox="1"/>
            <p:nvPr/>
          </p:nvSpPr>
          <p:spPr>
            <a:xfrm>
              <a:off x="3317974" y="3041130"/>
              <a:ext cx="6719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LHC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7256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FE25-397B-734D-B771-5360394B1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Ions get into the LHC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6E52A-9D89-4B41-9FA5-5EB2A6CC0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7C7FB-0CFC-3D4A-82C7-1476E02CB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EBA0B1-D098-1048-8503-478F82293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18900"/>
            <a:ext cx="6921769" cy="6160684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257E10D7-EDB2-204B-986B-9D825046BAD6}"/>
              </a:ext>
            </a:extLst>
          </p:cNvPr>
          <p:cNvSpPr/>
          <p:nvPr/>
        </p:nvSpPr>
        <p:spPr bwMode="auto">
          <a:xfrm>
            <a:off x="704400" y="2060067"/>
            <a:ext cx="2952328" cy="1393721"/>
          </a:xfrm>
          <a:custGeom>
            <a:avLst/>
            <a:gdLst>
              <a:gd name="connsiteX0" fmla="*/ 5670423 w 5670423"/>
              <a:gd name="connsiteY0" fmla="*/ 2306471 h 2624321"/>
              <a:gd name="connsiteX1" fmla="*/ 4100930 w 5670423"/>
              <a:gd name="connsiteY1" fmla="*/ 2333767 h 2624321"/>
              <a:gd name="connsiteX2" fmla="*/ 3363951 w 5670423"/>
              <a:gd name="connsiteY2" fmla="*/ 2374710 h 2624321"/>
              <a:gd name="connsiteX3" fmla="*/ 2981814 w 5670423"/>
              <a:gd name="connsiteY3" fmla="*/ 2511188 h 2624321"/>
              <a:gd name="connsiteX4" fmla="*/ 2231187 w 5670423"/>
              <a:gd name="connsiteY4" fmla="*/ 2620370 h 2624321"/>
              <a:gd name="connsiteX5" fmla="*/ 1548799 w 5670423"/>
              <a:gd name="connsiteY5" fmla="*/ 2565779 h 2624321"/>
              <a:gd name="connsiteX6" fmla="*/ 893706 w 5670423"/>
              <a:gd name="connsiteY6" fmla="*/ 2251880 h 2624321"/>
              <a:gd name="connsiteX7" fmla="*/ 484274 w 5670423"/>
              <a:gd name="connsiteY7" fmla="*/ 1787856 h 2624321"/>
              <a:gd name="connsiteX8" fmla="*/ 211318 w 5670423"/>
              <a:gd name="connsiteY8" fmla="*/ 1310185 h 2624321"/>
              <a:gd name="connsiteX9" fmla="*/ 47545 w 5670423"/>
              <a:gd name="connsiteY9" fmla="*/ 805218 h 2624321"/>
              <a:gd name="connsiteX10" fmla="*/ 20250 w 5670423"/>
              <a:gd name="connsiteY10" fmla="*/ 382137 h 2624321"/>
              <a:gd name="connsiteX11" fmla="*/ 320501 w 5670423"/>
              <a:gd name="connsiteY11" fmla="*/ 0 h 2624321"/>
              <a:gd name="connsiteX12" fmla="*/ 320501 w 5670423"/>
              <a:gd name="connsiteY12" fmla="*/ 0 h 262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70423" h="2624321">
                <a:moveTo>
                  <a:pt x="5670423" y="2306471"/>
                </a:moveTo>
                <a:lnTo>
                  <a:pt x="4100930" y="2333767"/>
                </a:lnTo>
                <a:cubicBezTo>
                  <a:pt x="3716518" y="2345140"/>
                  <a:pt x="3550470" y="2345140"/>
                  <a:pt x="3363951" y="2374710"/>
                </a:cubicBezTo>
                <a:cubicBezTo>
                  <a:pt x="3177432" y="2404280"/>
                  <a:pt x="3170608" y="2470245"/>
                  <a:pt x="2981814" y="2511188"/>
                </a:cubicBezTo>
                <a:cubicBezTo>
                  <a:pt x="2793020" y="2552131"/>
                  <a:pt x="2470023" y="2611272"/>
                  <a:pt x="2231187" y="2620370"/>
                </a:cubicBezTo>
                <a:cubicBezTo>
                  <a:pt x="1992351" y="2629469"/>
                  <a:pt x="1771712" y="2627194"/>
                  <a:pt x="1548799" y="2565779"/>
                </a:cubicBezTo>
                <a:cubicBezTo>
                  <a:pt x="1325886" y="2504364"/>
                  <a:pt x="1071127" y="2381534"/>
                  <a:pt x="893706" y="2251880"/>
                </a:cubicBezTo>
                <a:cubicBezTo>
                  <a:pt x="716285" y="2122226"/>
                  <a:pt x="598005" y="1944805"/>
                  <a:pt x="484274" y="1787856"/>
                </a:cubicBezTo>
                <a:cubicBezTo>
                  <a:pt x="370543" y="1630907"/>
                  <a:pt x="284106" y="1473958"/>
                  <a:pt x="211318" y="1310185"/>
                </a:cubicBezTo>
                <a:cubicBezTo>
                  <a:pt x="138530" y="1146412"/>
                  <a:pt x="79390" y="959893"/>
                  <a:pt x="47545" y="805218"/>
                </a:cubicBezTo>
                <a:cubicBezTo>
                  <a:pt x="15700" y="650543"/>
                  <a:pt x="-25243" y="516340"/>
                  <a:pt x="20250" y="382137"/>
                </a:cubicBezTo>
                <a:cubicBezTo>
                  <a:pt x="65743" y="247934"/>
                  <a:pt x="320501" y="0"/>
                  <a:pt x="320501" y="0"/>
                </a:cubicBezTo>
                <a:lnTo>
                  <a:pt x="320501" y="0"/>
                </a:lnTo>
              </a:path>
            </a:pathLst>
          </a:cu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4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FFCDC-2BC4-1F41-B233-F6F78F56255A}"/>
              </a:ext>
            </a:extLst>
          </p:cNvPr>
          <p:cNvSpPr txBox="1"/>
          <p:nvPr/>
        </p:nvSpPr>
        <p:spPr>
          <a:xfrm>
            <a:off x="1100444" y="2352899"/>
            <a:ext cx="1041120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Beam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BFC751-8574-C44B-BEEA-711581EBBCC6}"/>
              </a:ext>
            </a:extLst>
          </p:cNvPr>
          <p:cNvSpPr txBox="1"/>
          <p:nvPr/>
        </p:nvSpPr>
        <p:spPr>
          <a:xfrm>
            <a:off x="4519445" y="2024469"/>
            <a:ext cx="1041120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Beam 2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4A7138B-9154-6544-BDB5-8DFA39B2F894}"/>
              </a:ext>
            </a:extLst>
          </p:cNvPr>
          <p:cNvSpPr/>
          <p:nvPr/>
        </p:nvSpPr>
        <p:spPr bwMode="auto">
          <a:xfrm>
            <a:off x="4205064" y="2447227"/>
            <a:ext cx="1727591" cy="325184"/>
          </a:xfrm>
          <a:custGeom>
            <a:avLst/>
            <a:gdLst>
              <a:gd name="connsiteX0" fmla="*/ 0 w 3166281"/>
              <a:gd name="connsiteY0" fmla="*/ 54591 h 490798"/>
              <a:gd name="connsiteX1" fmla="*/ 682388 w 3166281"/>
              <a:gd name="connsiteY1" fmla="*/ 204717 h 490798"/>
              <a:gd name="connsiteX2" fmla="*/ 1692322 w 3166281"/>
              <a:gd name="connsiteY2" fmla="*/ 477672 h 490798"/>
              <a:gd name="connsiteX3" fmla="*/ 2279176 w 3166281"/>
              <a:gd name="connsiteY3" fmla="*/ 436729 h 490798"/>
              <a:gd name="connsiteX4" fmla="*/ 2729552 w 3166281"/>
              <a:gd name="connsiteY4" fmla="*/ 341194 h 490798"/>
              <a:gd name="connsiteX5" fmla="*/ 3166281 w 3166281"/>
              <a:gd name="connsiteY5" fmla="*/ 0 h 490798"/>
              <a:gd name="connsiteX6" fmla="*/ 3166281 w 3166281"/>
              <a:gd name="connsiteY6" fmla="*/ 0 h 49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6281" h="490798">
                <a:moveTo>
                  <a:pt x="0" y="54591"/>
                </a:moveTo>
                <a:cubicBezTo>
                  <a:pt x="200167" y="94397"/>
                  <a:pt x="400334" y="134204"/>
                  <a:pt x="682388" y="204717"/>
                </a:cubicBezTo>
                <a:cubicBezTo>
                  <a:pt x="964442" y="275230"/>
                  <a:pt x="1426191" y="439003"/>
                  <a:pt x="1692322" y="477672"/>
                </a:cubicBezTo>
                <a:cubicBezTo>
                  <a:pt x="1958453" y="516341"/>
                  <a:pt x="2106304" y="459475"/>
                  <a:pt x="2279176" y="436729"/>
                </a:cubicBezTo>
                <a:cubicBezTo>
                  <a:pt x="2452048" y="413983"/>
                  <a:pt x="2581701" y="413982"/>
                  <a:pt x="2729552" y="341194"/>
                </a:cubicBezTo>
                <a:cubicBezTo>
                  <a:pt x="2877403" y="268406"/>
                  <a:pt x="3166281" y="0"/>
                  <a:pt x="3166281" y="0"/>
                </a:cubicBezTo>
                <a:lnTo>
                  <a:pt x="3166281" y="0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4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40" name="Oval 13">
            <a:extLst>
              <a:ext uri="{FF2B5EF4-FFF2-40B4-BE49-F238E27FC236}">
                <a16:creationId xmlns:a16="http://schemas.microsoft.com/office/drawing/2014/main" id="{774CA19B-0F29-FF4E-974E-B9C51AF73CB8}"/>
              </a:ext>
            </a:extLst>
          </p:cNvPr>
          <p:cNvSpPr>
            <a:spLocks/>
          </p:cNvSpPr>
          <p:nvPr/>
        </p:nvSpPr>
        <p:spPr bwMode="auto">
          <a:xfrm>
            <a:off x="3476939" y="4705845"/>
            <a:ext cx="422076" cy="279648"/>
          </a:xfrm>
          <a:prstGeom prst="ellipse">
            <a:avLst/>
          </a:prstGeom>
          <a:noFill/>
          <a:ln w="114300">
            <a:solidFill>
              <a:srgbClr val="24D1E8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BA01AE-60F9-8549-B1EB-160E196B06B2}"/>
              </a:ext>
            </a:extLst>
          </p:cNvPr>
          <p:cNvGrpSpPr/>
          <p:nvPr/>
        </p:nvGrpSpPr>
        <p:grpSpPr>
          <a:xfrm>
            <a:off x="2141565" y="2433817"/>
            <a:ext cx="2839380" cy="1983790"/>
            <a:chOff x="2141565" y="2433817"/>
            <a:chExt cx="2839380" cy="1983790"/>
          </a:xfrm>
        </p:grpSpPr>
        <p:sp>
          <p:nvSpPr>
            <p:cNvPr id="42" name="Oval 16">
              <a:extLst>
                <a:ext uri="{FF2B5EF4-FFF2-40B4-BE49-F238E27FC236}">
                  <a16:creationId xmlns:a16="http://schemas.microsoft.com/office/drawing/2014/main" id="{97C38F85-D7AD-344E-85E6-9EDE3ECE0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058" y="2433817"/>
              <a:ext cx="2752887" cy="808452"/>
            </a:xfrm>
            <a:prstGeom prst="ellipse">
              <a:avLst/>
            </a:prstGeom>
            <a:noFill/>
            <a:ln w="114300">
              <a:solidFill>
                <a:srgbClr val="24D1E8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D244D3-5496-9A45-BE02-E7AE01CDE70A}"/>
                </a:ext>
              </a:extLst>
            </p:cNvPr>
            <p:cNvSpPr/>
            <p:nvPr/>
          </p:nvSpPr>
          <p:spPr bwMode="auto">
            <a:xfrm>
              <a:off x="2141565" y="2836352"/>
              <a:ext cx="1463856" cy="1581255"/>
            </a:xfrm>
            <a:custGeom>
              <a:avLst/>
              <a:gdLst>
                <a:gd name="connsiteX0" fmla="*/ 3216339 w 3216339"/>
                <a:gd name="connsiteY0" fmla="*/ 2881439 h 2881439"/>
                <a:gd name="connsiteX1" fmla="*/ 2834202 w 3216339"/>
                <a:gd name="connsiteY1" fmla="*/ 2663075 h 2881439"/>
                <a:gd name="connsiteX2" fmla="*/ 2015336 w 3216339"/>
                <a:gd name="connsiteY2" fmla="*/ 2499302 h 2881439"/>
                <a:gd name="connsiteX3" fmla="*/ 1032697 w 3216339"/>
                <a:gd name="connsiteY3" fmla="*/ 2431063 h 2881439"/>
                <a:gd name="connsiteX4" fmla="*/ 473139 w 3216339"/>
                <a:gd name="connsiteY4" fmla="*/ 2212699 h 2881439"/>
                <a:gd name="connsiteX5" fmla="*/ 145593 w 3216339"/>
                <a:gd name="connsiteY5" fmla="*/ 1926096 h 2881439"/>
                <a:gd name="connsiteX6" fmla="*/ 9115 w 3216339"/>
                <a:gd name="connsiteY6" fmla="*/ 1448424 h 2881439"/>
                <a:gd name="connsiteX7" fmla="*/ 22763 w 3216339"/>
                <a:gd name="connsiteY7" fmla="*/ 888866 h 2881439"/>
                <a:gd name="connsiteX8" fmla="*/ 104649 w 3216339"/>
                <a:gd name="connsiteY8" fmla="*/ 288364 h 2881439"/>
                <a:gd name="connsiteX9" fmla="*/ 186536 w 3216339"/>
                <a:gd name="connsiteY9" fmla="*/ 42705 h 2881439"/>
                <a:gd name="connsiteX10" fmla="*/ 186536 w 3216339"/>
                <a:gd name="connsiteY10" fmla="*/ 1761 h 288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16339" h="2881439">
                  <a:moveTo>
                    <a:pt x="3216339" y="2881439"/>
                  </a:moveTo>
                  <a:cubicBezTo>
                    <a:pt x="3125354" y="2804101"/>
                    <a:pt x="3034369" y="2726764"/>
                    <a:pt x="2834202" y="2663075"/>
                  </a:cubicBezTo>
                  <a:cubicBezTo>
                    <a:pt x="2634035" y="2599385"/>
                    <a:pt x="2315587" y="2537971"/>
                    <a:pt x="2015336" y="2499302"/>
                  </a:cubicBezTo>
                  <a:cubicBezTo>
                    <a:pt x="1715085" y="2460633"/>
                    <a:pt x="1289730" y="2478830"/>
                    <a:pt x="1032697" y="2431063"/>
                  </a:cubicBezTo>
                  <a:cubicBezTo>
                    <a:pt x="775664" y="2383296"/>
                    <a:pt x="620990" y="2296860"/>
                    <a:pt x="473139" y="2212699"/>
                  </a:cubicBezTo>
                  <a:cubicBezTo>
                    <a:pt x="325288" y="2128538"/>
                    <a:pt x="222930" y="2053475"/>
                    <a:pt x="145593" y="1926096"/>
                  </a:cubicBezTo>
                  <a:cubicBezTo>
                    <a:pt x="68256" y="1798717"/>
                    <a:pt x="29587" y="1621296"/>
                    <a:pt x="9115" y="1448424"/>
                  </a:cubicBezTo>
                  <a:cubicBezTo>
                    <a:pt x="-11357" y="1275552"/>
                    <a:pt x="6841" y="1082209"/>
                    <a:pt x="22763" y="888866"/>
                  </a:cubicBezTo>
                  <a:cubicBezTo>
                    <a:pt x="38685" y="695523"/>
                    <a:pt x="77354" y="429391"/>
                    <a:pt x="104649" y="288364"/>
                  </a:cubicBezTo>
                  <a:cubicBezTo>
                    <a:pt x="131944" y="147337"/>
                    <a:pt x="172888" y="90472"/>
                    <a:pt x="186536" y="42705"/>
                  </a:cubicBezTo>
                  <a:cubicBezTo>
                    <a:pt x="200184" y="-5062"/>
                    <a:pt x="193360" y="-1651"/>
                    <a:pt x="186536" y="1761"/>
                  </a:cubicBezTo>
                </a:path>
              </a:pathLst>
            </a:custGeom>
            <a:noFill/>
            <a:ln w="101600" cap="flat" cmpd="sng" algn="ctr">
              <a:solidFill>
                <a:srgbClr val="24D1E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42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36" name="Freeform 35">
            <a:extLst>
              <a:ext uri="{FF2B5EF4-FFF2-40B4-BE49-F238E27FC236}">
                <a16:creationId xmlns:a16="http://schemas.microsoft.com/office/drawing/2014/main" id="{7AB46BD2-ED72-E944-9FC2-DC297F7441C4}"/>
              </a:ext>
            </a:extLst>
          </p:cNvPr>
          <p:cNvSpPr/>
          <p:nvPr/>
        </p:nvSpPr>
        <p:spPr bwMode="auto">
          <a:xfrm>
            <a:off x="3151980" y="4498316"/>
            <a:ext cx="356834" cy="473514"/>
          </a:xfrm>
          <a:custGeom>
            <a:avLst/>
            <a:gdLst>
              <a:gd name="connsiteX0" fmla="*/ 0 w 784025"/>
              <a:gd name="connsiteY0" fmla="*/ 862861 h 862861"/>
              <a:gd name="connsiteX1" fmla="*/ 232012 w 784025"/>
              <a:gd name="connsiteY1" fmla="*/ 316951 h 862861"/>
              <a:gd name="connsiteX2" fmla="*/ 409433 w 784025"/>
              <a:gd name="connsiteY2" fmla="*/ 43996 h 862861"/>
              <a:gd name="connsiteX3" fmla="*/ 614150 w 784025"/>
              <a:gd name="connsiteY3" fmla="*/ 43996 h 862861"/>
              <a:gd name="connsiteX4" fmla="*/ 764275 w 784025"/>
              <a:gd name="connsiteY4" fmla="*/ 467076 h 862861"/>
              <a:gd name="connsiteX5" fmla="*/ 777923 w 784025"/>
              <a:gd name="connsiteY5" fmla="*/ 467076 h 86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4025" h="862861">
                <a:moveTo>
                  <a:pt x="0" y="862861"/>
                </a:moveTo>
                <a:cubicBezTo>
                  <a:pt x="81886" y="658144"/>
                  <a:pt x="163773" y="453428"/>
                  <a:pt x="232012" y="316951"/>
                </a:cubicBezTo>
                <a:cubicBezTo>
                  <a:pt x="300251" y="180473"/>
                  <a:pt x="345743" y="89488"/>
                  <a:pt x="409433" y="43996"/>
                </a:cubicBezTo>
                <a:cubicBezTo>
                  <a:pt x="473123" y="-1496"/>
                  <a:pt x="555010" y="-26517"/>
                  <a:pt x="614150" y="43996"/>
                </a:cubicBezTo>
                <a:cubicBezTo>
                  <a:pt x="673290" y="114509"/>
                  <a:pt x="736980" y="396563"/>
                  <a:pt x="764275" y="467076"/>
                </a:cubicBezTo>
                <a:cubicBezTo>
                  <a:pt x="791570" y="537589"/>
                  <a:pt x="784746" y="502332"/>
                  <a:pt x="777923" y="467076"/>
                </a:cubicBezTo>
              </a:path>
            </a:pathLst>
          </a:custGeom>
          <a:noFill/>
          <a:ln w="76200" cap="flat" cmpd="sng" algn="ctr">
            <a:solidFill>
              <a:srgbClr val="24D1E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4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F01EA77-930A-E54A-9774-E73D01C82B96}"/>
              </a:ext>
            </a:extLst>
          </p:cNvPr>
          <p:cNvGrpSpPr/>
          <p:nvPr/>
        </p:nvGrpSpPr>
        <p:grpSpPr>
          <a:xfrm>
            <a:off x="3461805" y="4192722"/>
            <a:ext cx="1486617" cy="526029"/>
            <a:chOff x="3461805" y="4192722"/>
            <a:chExt cx="1486617" cy="526029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1AF92B4A-BEC5-9544-8FA9-BDAA93066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1367" y="4192722"/>
              <a:ext cx="1337055" cy="383318"/>
            </a:xfrm>
            <a:prstGeom prst="ellipse">
              <a:avLst/>
            </a:prstGeom>
            <a:noFill/>
            <a:ln w="114300">
              <a:solidFill>
                <a:srgbClr val="24D1E8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DC889C6-E73E-EC4C-8FDD-EC52A75F60CA}"/>
                </a:ext>
              </a:extLst>
            </p:cNvPr>
            <p:cNvSpPr/>
            <p:nvPr/>
          </p:nvSpPr>
          <p:spPr bwMode="auto">
            <a:xfrm>
              <a:off x="3461805" y="4321807"/>
              <a:ext cx="187097" cy="396944"/>
            </a:xfrm>
            <a:custGeom>
              <a:avLst/>
              <a:gdLst>
                <a:gd name="connsiteX0" fmla="*/ 411084 w 411084"/>
                <a:gd name="connsiteY0" fmla="*/ 723331 h 723331"/>
                <a:gd name="connsiteX1" fmla="*/ 138129 w 411084"/>
                <a:gd name="connsiteY1" fmla="*/ 655092 h 723331"/>
                <a:gd name="connsiteX2" fmla="*/ 1651 w 411084"/>
                <a:gd name="connsiteY2" fmla="*/ 491319 h 723331"/>
                <a:gd name="connsiteX3" fmla="*/ 69890 w 411084"/>
                <a:gd name="connsiteY3" fmla="*/ 218364 h 723331"/>
                <a:gd name="connsiteX4" fmla="*/ 179072 w 411084"/>
                <a:gd name="connsiteY4" fmla="*/ 54591 h 723331"/>
                <a:gd name="connsiteX5" fmla="*/ 397436 w 411084"/>
                <a:gd name="connsiteY5" fmla="*/ 0 h 723331"/>
                <a:gd name="connsiteX6" fmla="*/ 397436 w 411084"/>
                <a:gd name="connsiteY6" fmla="*/ 0 h 723331"/>
                <a:gd name="connsiteX7" fmla="*/ 397436 w 411084"/>
                <a:gd name="connsiteY7" fmla="*/ 0 h 72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084" h="723331">
                  <a:moveTo>
                    <a:pt x="411084" y="723331"/>
                  </a:moveTo>
                  <a:cubicBezTo>
                    <a:pt x="308726" y="708546"/>
                    <a:pt x="206368" y="693761"/>
                    <a:pt x="138129" y="655092"/>
                  </a:cubicBezTo>
                  <a:cubicBezTo>
                    <a:pt x="69890" y="616423"/>
                    <a:pt x="13024" y="564107"/>
                    <a:pt x="1651" y="491319"/>
                  </a:cubicBezTo>
                  <a:cubicBezTo>
                    <a:pt x="-9722" y="418531"/>
                    <a:pt x="40320" y="291152"/>
                    <a:pt x="69890" y="218364"/>
                  </a:cubicBezTo>
                  <a:cubicBezTo>
                    <a:pt x="99460" y="145576"/>
                    <a:pt x="124481" y="90985"/>
                    <a:pt x="179072" y="54591"/>
                  </a:cubicBezTo>
                  <a:cubicBezTo>
                    <a:pt x="233663" y="18197"/>
                    <a:pt x="397436" y="0"/>
                    <a:pt x="397436" y="0"/>
                  </a:cubicBezTo>
                  <a:lnTo>
                    <a:pt x="397436" y="0"/>
                  </a:lnTo>
                  <a:lnTo>
                    <a:pt x="397436" y="0"/>
                  </a:lnTo>
                </a:path>
              </a:pathLst>
            </a:custGeom>
            <a:noFill/>
            <a:ln w="76200" cap="flat" cmpd="sng" algn="ctr">
              <a:solidFill>
                <a:srgbClr val="24D1E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42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878EED5-1ACB-AA4F-8D79-1882C198B803}"/>
              </a:ext>
            </a:extLst>
          </p:cNvPr>
          <p:cNvGrpSpPr/>
          <p:nvPr/>
        </p:nvGrpSpPr>
        <p:grpSpPr>
          <a:xfrm>
            <a:off x="9529463" y="2668362"/>
            <a:ext cx="2526448" cy="2064889"/>
            <a:chOff x="9677809" y="2424579"/>
            <a:chExt cx="2526448" cy="20648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92F035-5DAB-F142-932A-06FAEE36E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809" y="2661921"/>
              <a:ext cx="2489846" cy="18275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571E65-8579-D443-9462-BC5B834488A8}"/>
                </a:ext>
              </a:extLst>
            </p:cNvPr>
            <p:cNvSpPr txBox="1"/>
            <p:nvPr/>
          </p:nvSpPr>
          <p:spPr>
            <a:xfrm>
              <a:off x="10577878" y="2424579"/>
              <a:ext cx="1626379" cy="584775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Proton Synchrotron (PS)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63806B-6A55-214D-9AB0-C277C9E857BA}"/>
              </a:ext>
            </a:extLst>
          </p:cNvPr>
          <p:cNvGrpSpPr/>
          <p:nvPr/>
        </p:nvGrpSpPr>
        <p:grpSpPr>
          <a:xfrm>
            <a:off x="7347421" y="4191384"/>
            <a:ext cx="2469997" cy="1889310"/>
            <a:chOff x="7769714" y="4244291"/>
            <a:chExt cx="2469997" cy="188931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C547033-B808-4F4F-A216-2640BECBF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200" y="4244291"/>
              <a:ext cx="2343511" cy="156234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68E5FF-50EF-0A41-A4B4-F887929FF92E}"/>
                </a:ext>
              </a:extLst>
            </p:cNvPr>
            <p:cNvSpPr txBox="1"/>
            <p:nvPr/>
          </p:nvSpPr>
          <p:spPr>
            <a:xfrm>
              <a:off x="7769714" y="5548826"/>
              <a:ext cx="1678086" cy="584775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Super Proton Synchrotron (SPS)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4910B8A-A747-F340-B6B3-16E13E0933CD}"/>
              </a:ext>
            </a:extLst>
          </p:cNvPr>
          <p:cNvGrpSpPr/>
          <p:nvPr/>
        </p:nvGrpSpPr>
        <p:grpSpPr>
          <a:xfrm>
            <a:off x="9340377" y="4847788"/>
            <a:ext cx="2715534" cy="1759062"/>
            <a:chOff x="9264352" y="4786912"/>
            <a:chExt cx="2715534" cy="175906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E0691E9-468A-6E4A-A39F-4E1635EA1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4352" y="4786912"/>
              <a:ext cx="2715534" cy="175906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C6C7BBA-07E4-804E-A213-B7F85A385DE0}"/>
                </a:ext>
              </a:extLst>
            </p:cNvPr>
            <p:cNvSpPr txBox="1"/>
            <p:nvPr/>
          </p:nvSpPr>
          <p:spPr>
            <a:xfrm>
              <a:off x="9384334" y="6067293"/>
              <a:ext cx="600066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LHC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24B2C69-0D0F-0548-B97F-4C615DDEEDC5}"/>
              </a:ext>
            </a:extLst>
          </p:cNvPr>
          <p:cNvGrpSpPr/>
          <p:nvPr/>
        </p:nvGrpSpPr>
        <p:grpSpPr>
          <a:xfrm>
            <a:off x="6967258" y="3900"/>
            <a:ext cx="4008925" cy="1687394"/>
            <a:chOff x="6967258" y="3900"/>
            <a:chExt cx="4008925" cy="1687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F4C3BC7-4A9D-D648-9903-1ED15A16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7258" y="3900"/>
              <a:ext cx="2633131" cy="168739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5259EF6-D01A-D842-9AE0-F6C0FEBC109B}"/>
                </a:ext>
              </a:extLst>
            </p:cNvPr>
            <p:cNvSpPr txBox="1"/>
            <p:nvPr/>
          </p:nvSpPr>
          <p:spPr>
            <a:xfrm>
              <a:off x="9144666" y="214818"/>
              <a:ext cx="1831517" cy="52322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D. </a:t>
              </a:r>
              <a:r>
                <a:rPr lang="en-US" sz="1400" dirty="0" err="1"/>
                <a:t>Küchler</a:t>
              </a:r>
              <a:r>
                <a:rPr lang="en-US" sz="1400" dirty="0"/>
                <a:t> holding the source of </a:t>
              </a:r>
              <a:r>
                <a:rPr lang="en-US" sz="1400" dirty="0" err="1"/>
                <a:t>Pb</a:t>
              </a:r>
              <a:r>
                <a:rPr lang="en-US" sz="1400" dirty="0"/>
                <a:t>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3DC6BB-DE4E-8246-9C34-95805E51BEA5}"/>
              </a:ext>
            </a:extLst>
          </p:cNvPr>
          <p:cNvGrpSpPr/>
          <p:nvPr/>
        </p:nvGrpSpPr>
        <p:grpSpPr>
          <a:xfrm>
            <a:off x="9223710" y="984201"/>
            <a:ext cx="2799521" cy="1649579"/>
            <a:chOff x="9120336" y="595826"/>
            <a:chExt cx="2799521" cy="16495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F7FA6E-E215-424B-9DFA-35297B0C2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0336" y="600855"/>
              <a:ext cx="2799521" cy="164455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80666D-E4FF-4D4D-94C8-4D4E40814DED}"/>
                </a:ext>
              </a:extLst>
            </p:cNvPr>
            <p:cNvSpPr txBox="1"/>
            <p:nvPr/>
          </p:nvSpPr>
          <p:spPr>
            <a:xfrm>
              <a:off x="9120336" y="595826"/>
              <a:ext cx="832407" cy="33855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LINAC 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10B8EC-84A0-FF47-86E9-15EC76BA14CA}"/>
              </a:ext>
            </a:extLst>
          </p:cNvPr>
          <p:cNvGrpSpPr/>
          <p:nvPr/>
        </p:nvGrpSpPr>
        <p:grpSpPr>
          <a:xfrm>
            <a:off x="7069844" y="1773388"/>
            <a:ext cx="2608560" cy="1719924"/>
            <a:chOff x="7896200" y="1662411"/>
            <a:chExt cx="2608560" cy="1719924"/>
          </a:xfrm>
        </p:grpSpPr>
        <p:pic>
          <p:nvPicPr>
            <p:cNvPr id="48" name="Picture 47" descr="images-3.jpeg">
              <a:extLst>
                <a:ext uri="{FF2B5EF4-FFF2-40B4-BE49-F238E27FC236}">
                  <a16:creationId xmlns:a16="http://schemas.microsoft.com/office/drawing/2014/main" id="{0C3B28D3-EBD6-5447-B85B-98E688118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318" y="1731561"/>
              <a:ext cx="2535442" cy="165077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95A5A6-5117-614C-9BDE-287F5527EF42}"/>
                </a:ext>
              </a:extLst>
            </p:cNvPr>
            <p:cNvSpPr txBox="1"/>
            <p:nvPr/>
          </p:nvSpPr>
          <p:spPr>
            <a:xfrm>
              <a:off x="7896200" y="1662411"/>
              <a:ext cx="2388346" cy="338554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Low Energy Ion Ring (LEIR)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F93ED39-55F1-8847-860E-C69DF1E6AF6F}"/>
              </a:ext>
            </a:extLst>
          </p:cNvPr>
          <p:cNvGrpSpPr/>
          <p:nvPr/>
        </p:nvGrpSpPr>
        <p:grpSpPr>
          <a:xfrm>
            <a:off x="6261001" y="2753009"/>
            <a:ext cx="2826238" cy="1264057"/>
            <a:chOff x="6261001" y="2753009"/>
            <a:chExt cx="2826238" cy="126405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6886577-57D3-6345-B833-E2AE00A7539D}"/>
                </a:ext>
              </a:extLst>
            </p:cNvPr>
            <p:cNvSpPr/>
            <p:nvPr/>
          </p:nvSpPr>
          <p:spPr>
            <a:xfrm>
              <a:off x="6261001" y="3370735"/>
              <a:ext cx="2599369" cy="64633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r>
                <a:rPr lang="en-US" dirty="0"/>
                <a:t>LEIR electron cooler built in Russia, at BINP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96EAC31-F2F0-4747-A596-C7D9859CF03B}"/>
                </a:ext>
              </a:extLst>
            </p:cNvPr>
            <p:cNvCxnSpPr/>
            <p:nvPr/>
          </p:nvCxnSpPr>
          <p:spPr>
            <a:xfrm flipV="1">
              <a:off x="8588235" y="2753009"/>
              <a:ext cx="499004" cy="70281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354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2" grpId="0" animBg="1"/>
      <p:bldP spid="40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D6F6-1A15-4F47-B5F2-AAFB3E6F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Cycle (Fill)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5C28E-8A77-0A42-954F-6C952CE43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F0960-18CF-AE4F-B040-7D5725A68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5" name="Picture 2" descr="C:\Users\mschauma\Dropbox\PhD_Thesis\Bilder\lhc\LHCcycle.png">
            <a:extLst>
              <a:ext uri="{FF2B5EF4-FFF2-40B4-BE49-F238E27FC236}">
                <a16:creationId xmlns:a16="http://schemas.microsoft.com/office/drawing/2014/main" id="{EED2D13A-5534-AB47-AA1D-192D2A9F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911042"/>
            <a:ext cx="5927652" cy="371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93F10C-E6E9-A84C-A9BD-59C11FCC411E}"/>
              </a:ext>
            </a:extLst>
          </p:cNvPr>
          <p:cNvSpPr txBox="1"/>
          <p:nvPr/>
        </p:nvSpPr>
        <p:spPr>
          <a:xfrm>
            <a:off x="1703512" y="4727467"/>
            <a:ext cx="345638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Low energy injection plateau:</a:t>
            </a:r>
          </a:p>
          <a:p>
            <a:r>
              <a:rPr lang="en-GB" sz="2000" dirty="0"/>
              <a:t>Accumulation of beam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C2FB5C9A-AD69-404A-B334-1A5D872887AC}"/>
              </a:ext>
            </a:extLst>
          </p:cNvPr>
          <p:cNvSpPr/>
          <p:nvPr/>
        </p:nvSpPr>
        <p:spPr>
          <a:xfrm rot="16200000">
            <a:off x="4796808" y="3552778"/>
            <a:ext cx="510153" cy="1656184"/>
          </a:xfrm>
          <a:prstGeom prst="leftBrace">
            <a:avLst>
              <a:gd name="adj1" fmla="val 51250"/>
              <a:gd name="adj2" fmla="val 3522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A1340B-0DD4-D74C-9223-AB802D3C086D}"/>
              </a:ext>
            </a:extLst>
          </p:cNvPr>
          <p:cNvSpPr txBox="1"/>
          <p:nvPr/>
        </p:nvSpPr>
        <p:spPr>
          <a:xfrm>
            <a:off x="5735960" y="4881354"/>
            <a:ext cx="151216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Acceleration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5300E4-621F-244D-864C-B8560FB4F050}"/>
              </a:ext>
            </a:extLst>
          </p:cNvPr>
          <p:cNvCxnSpPr/>
          <p:nvPr/>
        </p:nvCxnSpPr>
        <p:spPr>
          <a:xfrm flipH="1" flipV="1">
            <a:off x="6023992" y="3143290"/>
            <a:ext cx="720080" cy="1738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54D511-F032-B349-8928-099FE9573D4E}"/>
              </a:ext>
            </a:extLst>
          </p:cNvPr>
          <p:cNvSpPr txBox="1"/>
          <p:nvPr/>
        </p:nvSpPr>
        <p:spPr>
          <a:xfrm>
            <a:off x="8460767" y="4573577"/>
            <a:ext cx="247126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Top (max) Energy:</a:t>
            </a:r>
          </a:p>
          <a:p>
            <a:r>
              <a:rPr lang="en-GB" sz="2000" dirty="0"/>
              <a:t>Store &amp; Collide (LHC)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6B05C5-D508-6F40-8359-F71ECADC63C1}"/>
              </a:ext>
            </a:extLst>
          </p:cNvPr>
          <p:cNvCxnSpPr/>
          <p:nvPr/>
        </p:nvCxnSpPr>
        <p:spPr>
          <a:xfrm flipH="1" flipV="1">
            <a:off x="6960096" y="1446185"/>
            <a:ext cx="2657122" cy="31273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963F4DC-9528-164A-817C-37C12EAEED53}"/>
              </a:ext>
            </a:extLst>
          </p:cNvPr>
          <p:cNvSpPr txBox="1"/>
          <p:nvPr/>
        </p:nvSpPr>
        <p:spPr>
          <a:xfrm rot="16200000">
            <a:off x="1930679" y="2432031"/>
            <a:ext cx="1820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Beam Energy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2E8E2A-84B5-164E-93B8-146B9251B649}"/>
              </a:ext>
            </a:extLst>
          </p:cNvPr>
          <p:cNvSpPr/>
          <p:nvPr/>
        </p:nvSpPr>
        <p:spPr>
          <a:xfrm>
            <a:off x="2075828" y="5799546"/>
            <a:ext cx="804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Injector cycles (e.g. PS or SPS) are analogous except: collisions </a:t>
            </a:r>
            <a:r>
              <a:rPr lang="en-GB" sz="2000" dirty="0">
                <a:sym typeface="Wingdings" pitchFamily="2" charset="2"/>
              </a:rPr>
              <a:t> e</a:t>
            </a:r>
            <a:r>
              <a:rPr lang="en-GB" sz="2000" dirty="0"/>
              <a:t>xtraction</a:t>
            </a:r>
          </a:p>
        </p:txBody>
      </p:sp>
    </p:spTree>
    <p:extLst>
      <p:ext uri="{BB962C8B-B14F-4D97-AF65-F5344CB8AC3E}">
        <p14:creationId xmlns:p14="http://schemas.microsoft.com/office/powerpoint/2010/main" val="130748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3EBCA-835F-B842-AF59-A194A5FF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94" y="1491"/>
            <a:ext cx="11616905" cy="490066"/>
          </a:xfrm>
        </p:spPr>
        <p:txBody>
          <a:bodyPr/>
          <a:lstStyle/>
          <a:p>
            <a:r>
              <a:rPr lang="en-US" dirty="0"/>
              <a:t>Filling Pattern: Production of Beam in the Injectors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479215-F77D-2B4D-9188-232918E73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5A5C6-A44A-2A4F-BAEF-968F3E6D02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686B1BF-9DF6-2945-8C72-0AE1FE4241EF}"/>
              </a:ext>
            </a:extLst>
          </p:cNvPr>
          <p:cNvSpPr txBox="1"/>
          <p:nvPr/>
        </p:nvSpPr>
        <p:spPr>
          <a:xfrm>
            <a:off x="2711791" y="4812896"/>
            <a:ext cx="288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B317B7"/>
                </a:solidFill>
              </a:rPr>
              <a:t>accumulate </a:t>
            </a:r>
            <a:r>
              <a:rPr lang="en-US" sz="2000" i="1" dirty="0">
                <a:solidFill>
                  <a:srgbClr val="B317B7"/>
                </a:solidFill>
              </a:rPr>
              <a:t>n</a:t>
            </a:r>
            <a:r>
              <a:rPr lang="en-US" sz="2000" dirty="0">
                <a:solidFill>
                  <a:srgbClr val="B317B7"/>
                </a:solidFill>
              </a:rPr>
              <a:t> PS-batches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A569220C-1461-0841-BDE4-71CE8F62D436}"/>
              </a:ext>
            </a:extLst>
          </p:cNvPr>
          <p:cNvSpPr/>
          <p:nvPr/>
        </p:nvSpPr>
        <p:spPr>
          <a:xfrm>
            <a:off x="1663928" y="6188147"/>
            <a:ext cx="12634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2 bunches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EB7F1DB-F818-AA46-A463-FC3C672183DE}"/>
              </a:ext>
            </a:extLst>
          </p:cNvPr>
          <p:cNvSpPr/>
          <p:nvPr/>
        </p:nvSpPr>
        <p:spPr>
          <a:xfrm>
            <a:off x="519885" y="5500463"/>
            <a:ext cx="24334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Split into 4 b</a:t>
            </a:r>
          </a:p>
          <a:p>
            <a:r>
              <a:rPr lang="en-US" sz="2000" dirty="0">
                <a:solidFill>
                  <a:srgbClr val="FFC000"/>
                </a:solidFill>
              </a:rPr>
              <a:t>define bunch spacing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60070D3-52EE-A545-8F4B-0B1B0F9E5DB9}"/>
              </a:ext>
            </a:extLst>
          </p:cNvPr>
          <p:cNvSpPr txBox="1"/>
          <p:nvPr/>
        </p:nvSpPr>
        <p:spPr>
          <a:xfrm>
            <a:off x="1674528" y="3344043"/>
            <a:ext cx="2897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accumulates </a:t>
            </a:r>
            <a:r>
              <a:rPr lang="en-US" sz="2000" i="1" dirty="0"/>
              <a:t>m</a:t>
            </a:r>
            <a:r>
              <a:rPr lang="en-US" sz="2000" dirty="0"/>
              <a:t> SPS-trains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FA391E1-DDAC-964A-89A5-AC71C9D462AD}"/>
              </a:ext>
            </a:extLst>
          </p:cNvPr>
          <p:cNvGrpSpPr/>
          <p:nvPr/>
        </p:nvGrpSpPr>
        <p:grpSpPr>
          <a:xfrm>
            <a:off x="606610" y="2955966"/>
            <a:ext cx="5228255" cy="3693846"/>
            <a:chOff x="1061752" y="3018561"/>
            <a:chExt cx="5228255" cy="3693846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25C360D2-572E-BB49-869A-48D1AC2F31D6}"/>
                </a:ext>
              </a:extLst>
            </p:cNvPr>
            <p:cNvGrpSpPr/>
            <p:nvPr/>
          </p:nvGrpSpPr>
          <p:grpSpPr>
            <a:xfrm>
              <a:off x="1061752" y="3018561"/>
              <a:ext cx="5228255" cy="3556671"/>
              <a:chOff x="294462" y="3064628"/>
              <a:chExt cx="5228255" cy="3556671"/>
            </a:xfrm>
          </p:grpSpPr>
          <p:sp>
            <p:nvSpPr>
              <p:cNvPr id="116" name="Oval 16">
                <a:extLst>
                  <a:ext uri="{FF2B5EF4-FFF2-40B4-BE49-F238E27FC236}">
                    <a16:creationId xmlns:a16="http://schemas.microsoft.com/office/drawing/2014/main" id="{7E01330A-A7DA-1442-A855-A29CA4C46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78" y="3064628"/>
                <a:ext cx="5172339" cy="1856162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FC4E2E70-3FF4-E94F-A358-8340B1612F69}"/>
                  </a:ext>
                </a:extLst>
              </p:cNvPr>
              <p:cNvSpPr/>
              <p:nvPr/>
            </p:nvSpPr>
            <p:spPr bwMode="auto">
              <a:xfrm>
                <a:off x="294462" y="3695873"/>
                <a:ext cx="2952328" cy="1393721"/>
              </a:xfrm>
              <a:custGeom>
                <a:avLst/>
                <a:gdLst>
                  <a:gd name="connsiteX0" fmla="*/ 5670423 w 5670423"/>
                  <a:gd name="connsiteY0" fmla="*/ 2306471 h 2624321"/>
                  <a:gd name="connsiteX1" fmla="*/ 4100930 w 5670423"/>
                  <a:gd name="connsiteY1" fmla="*/ 2333767 h 2624321"/>
                  <a:gd name="connsiteX2" fmla="*/ 3363951 w 5670423"/>
                  <a:gd name="connsiteY2" fmla="*/ 2374710 h 2624321"/>
                  <a:gd name="connsiteX3" fmla="*/ 2981814 w 5670423"/>
                  <a:gd name="connsiteY3" fmla="*/ 2511188 h 2624321"/>
                  <a:gd name="connsiteX4" fmla="*/ 2231187 w 5670423"/>
                  <a:gd name="connsiteY4" fmla="*/ 2620370 h 2624321"/>
                  <a:gd name="connsiteX5" fmla="*/ 1548799 w 5670423"/>
                  <a:gd name="connsiteY5" fmla="*/ 2565779 h 2624321"/>
                  <a:gd name="connsiteX6" fmla="*/ 893706 w 5670423"/>
                  <a:gd name="connsiteY6" fmla="*/ 2251880 h 2624321"/>
                  <a:gd name="connsiteX7" fmla="*/ 484274 w 5670423"/>
                  <a:gd name="connsiteY7" fmla="*/ 1787856 h 2624321"/>
                  <a:gd name="connsiteX8" fmla="*/ 211318 w 5670423"/>
                  <a:gd name="connsiteY8" fmla="*/ 1310185 h 2624321"/>
                  <a:gd name="connsiteX9" fmla="*/ 47545 w 5670423"/>
                  <a:gd name="connsiteY9" fmla="*/ 805218 h 2624321"/>
                  <a:gd name="connsiteX10" fmla="*/ 20250 w 5670423"/>
                  <a:gd name="connsiteY10" fmla="*/ 382137 h 2624321"/>
                  <a:gd name="connsiteX11" fmla="*/ 320501 w 5670423"/>
                  <a:gd name="connsiteY11" fmla="*/ 0 h 2624321"/>
                  <a:gd name="connsiteX12" fmla="*/ 320501 w 5670423"/>
                  <a:gd name="connsiteY12" fmla="*/ 0 h 2624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70423" h="2624321">
                    <a:moveTo>
                      <a:pt x="5670423" y="2306471"/>
                    </a:moveTo>
                    <a:lnTo>
                      <a:pt x="4100930" y="2333767"/>
                    </a:lnTo>
                    <a:cubicBezTo>
                      <a:pt x="3716518" y="2345140"/>
                      <a:pt x="3550470" y="2345140"/>
                      <a:pt x="3363951" y="2374710"/>
                    </a:cubicBezTo>
                    <a:cubicBezTo>
                      <a:pt x="3177432" y="2404280"/>
                      <a:pt x="3170608" y="2470245"/>
                      <a:pt x="2981814" y="2511188"/>
                    </a:cubicBezTo>
                    <a:cubicBezTo>
                      <a:pt x="2793020" y="2552131"/>
                      <a:pt x="2470023" y="2611272"/>
                      <a:pt x="2231187" y="2620370"/>
                    </a:cubicBezTo>
                    <a:cubicBezTo>
                      <a:pt x="1992351" y="2629469"/>
                      <a:pt x="1771712" y="2627194"/>
                      <a:pt x="1548799" y="2565779"/>
                    </a:cubicBezTo>
                    <a:cubicBezTo>
                      <a:pt x="1325886" y="2504364"/>
                      <a:pt x="1071127" y="2381534"/>
                      <a:pt x="893706" y="2251880"/>
                    </a:cubicBezTo>
                    <a:cubicBezTo>
                      <a:pt x="716285" y="2122226"/>
                      <a:pt x="598005" y="1944805"/>
                      <a:pt x="484274" y="1787856"/>
                    </a:cubicBezTo>
                    <a:cubicBezTo>
                      <a:pt x="370543" y="1630907"/>
                      <a:pt x="284106" y="1473958"/>
                      <a:pt x="211318" y="1310185"/>
                    </a:cubicBezTo>
                    <a:cubicBezTo>
                      <a:pt x="138530" y="1146412"/>
                      <a:pt x="79390" y="959893"/>
                      <a:pt x="47545" y="805218"/>
                    </a:cubicBezTo>
                    <a:cubicBezTo>
                      <a:pt x="15700" y="650543"/>
                      <a:pt x="-25243" y="516340"/>
                      <a:pt x="20250" y="382137"/>
                    </a:cubicBezTo>
                    <a:cubicBezTo>
                      <a:pt x="65743" y="247934"/>
                      <a:pt x="320501" y="0"/>
                      <a:pt x="320501" y="0"/>
                    </a:cubicBezTo>
                    <a:lnTo>
                      <a:pt x="320501" y="0"/>
                    </a:lnTo>
                  </a:path>
                </a:pathLst>
              </a:custGeom>
              <a:noFill/>
              <a:ln w="571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42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8ABEC85-22B3-4544-A0C4-4DB8353EEA89}"/>
                  </a:ext>
                </a:extLst>
              </p:cNvPr>
              <p:cNvSpPr txBox="1"/>
              <p:nvPr/>
            </p:nvSpPr>
            <p:spPr>
              <a:xfrm>
                <a:off x="690506" y="3988705"/>
                <a:ext cx="1041120" cy="40011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rgbClr val="0000FF"/>
                    </a:solidFill>
                  </a:rPr>
                  <a:t>Beam 1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B71A5C2-87A5-084F-84D8-24EA67361708}"/>
                  </a:ext>
                </a:extLst>
              </p:cNvPr>
              <p:cNvSpPr txBox="1"/>
              <p:nvPr/>
            </p:nvSpPr>
            <p:spPr>
              <a:xfrm>
                <a:off x="4109507" y="3660275"/>
                <a:ext cx="1041120" cy="40011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rgbClr val="FF0000"/>
                    </a:solidFill>
                  </a:rPr>
                  <a:t>Beam 2</a:t>
                </a: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3F9590EB-4609-E343-8F7C-0403F3C5BEFC}"/>
                  </a:ext>
                </a:extLst>
              </p:cNvPr>
              <p:cNvSpPr/>
              <p:nvPr/>
            </p:nvSpPr>
            <p:spPr bwMode="auto">
              <a:xfrm>
                <a:off x="3795126" y="4083033"/>
                <a:ext cx="1727591" cy="325184"/>
              </a:xfrm>
              <a:custGeom>
                <a:avLst/>
                <a:gdLst>
                  <a:gd name="connsiteX0" fmla="*/ 0 w 3166281"/>
                  <a:gd name="connsiteY0" fmla="*/ 54591 h 490798"/>
                  <a:gd name="connsiteX1" fmla="*/ 682388 w 3166281"/>
                  <a:gd name="connsiteY1" fmla="*/ 204717 h 490798"/>
                  <a:gd name="connsiteX2" fmla="*/ 1692322 w 3166281"/>
                  <a:gd name="connsiteY2" fmla="*/ 477672 h 490798"/>
                  <a:gd name="connsiteX3" fmla="*/ 2279176 w 3166281"/>
                  <a:gd name="connsiteY3" fmla="*/ 436729 h 490798"/>
                  <a:gd name="connsiteX4" fmla="*/ 2729552 w 3166281"/>
                  <a:gd name="connsiteY4" fmla="*/ 341194 h 490798"/>
                  <a:gd name="connsiteX5" fmla="*/ 3166281 w 3166281"/>
                  <a:gd name="connsiteY5" fmla="*/ 0 h 490798"/>
                  <a:gd name="connsiteX6" fmla="*/ 3166281 w 3166281"/>
                  <a:gd name="connsiteY6" fmla="*/ 0 h 490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6281" h="490798">
                    <a:moveTo>
                      <a:pt x="0" y="54591"/>
                    </a:moveTo>
                    <a:cubicBezTo>
                      <a:pt x="200167" y="94397"/>
                      <a:pt x="400334" y="134204"/>
                      <a:pt x="682388" y="204717"/>
                    </a:cubicBezTo>
                    <a:cubicBezTo>
                      <a:pt x="964442" y="275230"/>
                      <a:pt x="1426191" y="439003"/>
                      <a:pt x="1692322" y="477672"/>
                    </a:cubicBezTo>
                    <a:cubicBezTo>
                      <a:pt x="1958453" y="516341"/>
                      <a:pt x="2106304" y="459475"/>
                      <a:pt x="2279176" y="436729"/>
                    </a:cubicBezTo>
                    <a:cubicBezTo>
                      <a:pt x="2452048" y="413983"/>
                      <a:pt x="2581701" y="413982"/>
                      <a:pt x="2729552" y="341194"/>
                    </a:cubicBezTo>
                    <a:cubicBezTo>
                      <a:pt x="2877403" y="268406"/>
                      <a:pt x="3166281" y="0"/>
                      <a:pt x="3166281" y="0"/>
                    </a:cubicBezTo>
                    <a:lnTo>
                      <a:pt x="3166281" y="0"/>
                    </a:lnTo>
                  </a:path>
                </a:pathLst>
              </a:cu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42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8" name="Oval 13">
                <a:extLst>
                  <a:ext uri="{FF2B5EF4-FFF2-40B4-BE49-F238E27FC236}">
                    <a16:creationId xmlns:a16="http://schemas.microsoft.com/office/drawing/2014/main" id="{740251A1-B799-F44E-B408-457E148ED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7001" y="6341651"/>
                <a:ext cx="422076" cy="279648"/>
              </a:xfrm>
              <a:prstGeom prst="ellipse">
                <a:avLst/>
              </a:prstGeom>
              <a:noFill/>
              <a:ln w="11430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EEB003EE-94F2-574D-9EDC-02EE741E81FC}"/>
                  </a:ext>
                </a:extLst>
              </p:cNvPr>
              <p:cNvGrpSpPr/>
              <p:nvPr/>
            </p:nvGrpSpPr>
            <p:grpSpPr>
              <a:xfrm>
                <a:off x="1731627" y="4069623"/>
                <a:ext cx="2839380" cy="1983790"/>
                <a:chOff x="2141565" y="2433817"/>
                <a:chExt cx="2839380" cy="1983790"/>
              </a:xfrm>
            </p:grpSpPr>
            <p:sp>
              <p:nvSpPr>
                <p:cNvPr id="110" name="Oval 16">
                  <a:extLst>
                    <a:ext uri="{FF2B5EF4-FFF2-40B4-BE49-F238E27FC236}">
                      <a16:creationId xmlns:a16="http://schemas.microsoft.com/office/drawing/2014/main" id="{36F34147-35A7-7140-B644-3B9E99F2D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058" y="2433817"/>
                  <a:ext cx="2752887" cy="808452"/>
                </a:xfrm>
                <a:prstGeom prst="ellipse">
                  <a:avLst/>
                </a:prstGeom>
                <a:noFill/>
                <a:ln w="114300">
                  <a:solidFill>
                    <a:srgbClr val="B317B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E649D183-8684-D141-A81C-3B9BB8321F5B}"/>
                    </a:ext>
                  </a:extLst>
                </p:cNvPr>
                <p:cNvSpPr/>
                <p:nvPr/>
              </p:nvSpPr>
              <p:spPr bwMode="auto">
                <a:xfrm>
                  <a:off x="2141565" y="2836352"/>
                  <a:ext cx="1463856" cy="1581255"/>
                </a:xfrm>
                <a:custGeom>
                  <a:avLst/>
                  <a:gdLst>
                    <a:gd name="connsiteX0" fmla="*/ 3216339 w 3216339"/>
                    <a:gd name="connsiteY0" fmla="*/ 2881439 h 2881439"/>
                    <a:gd name="connsiteX1" fmla="*/ 2834202 w 3216339"/>
                    <a:gd name="connsiteY1" fmla="*/ 2663075 h 2881439"/>
                    <a:gd name="connsiteX2" fmla="*/ 2015336 w 3216339"/>
                    <a:gd name="connsiteY2" fmla="*/ 2499302 h 2881439"/>
                    <a:gd name="connsiteX3" fmla="*/ 1032697 w 3216339"/>
                    <a:gd name="connsiteY3" fmla="*/ 2431063 h 2881439"/>
                    <a:gd name="connsiteX4" fmla="*/ 473139 w 3216339"/>
                    <a:gd name="connsiteY4" fmla="*/ 2212699 h 2881439"/>
                    <a:gd name="connsiteX5" fmla="*/ 145593 w 3216339"/>
                    <a:gd name="connsiteY5" fmla="*/ 1926096 h 2881439"/>
                    <a:gd name="connsiteX6" fmla="*/ 9115 w 3216339"/>
                    <a:gd name="connsiteY6" fmla="*/ 1448424 h 2881439"/>
                    <a:gd name="connsiteX7" fmla="*/ 22763 w 3216339"/>
                    <a:gd name="connsiteY7" fmla="*/ 888866 h 2881439"/>
                    <a:gd name="connsiteX8" fmla="*/ 104649 w 3216339"/>
                    <a:gd name="connsiteY8" fmla="*/ 288364 h 2881439"/>
                    <a:gd name="connsiteX9" fmla="*/ 186536 w 3216339"/>
                    <a:gd name="connsiteY9" fmla="*/ 42705 h 2881439"/>
                    <a:gd name="connsiteX10" fmla="*/ 186536 w 3216339"/>
                    <a:gd name="connsiteY10" fmla="*/ 1761 h 2881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6339" h="2881439">
                      <a:moveTo>
                        <a:pt x="3216339" y="2881439"/>
                      </a:moveTo>
                      <a:cubicBezTo>
                        <a:pt x="3125354" y="2804101"/>
                        <a:pt x="3034369" y="2726764"/>
                        <a:pt x="2834202" y="2663075"/>
                      </a:cubicBezTo>
                      <a:cubicBezTo>
                        <a:pt x="2634035" y="2599385"/>
                        <a:pt x="2315587" y="2537971"/>
                        <a:pt x="2015336" y="2499302"/>
                      </a:cubicBezTo>
                      <a:cubicBezTo>
                        <a:pt x="1715085" y="2460633"/>
                        <a:pt x="1289730" y="2478830"/>
                        <a:pt x="1032697" y="2431063"/>
                      </a:cubicBezTo>
                      <a:cubicBezTo>
                        <a:pt x="775664" y="2383296"/>
                        <a:pt x="620990" y="2296860"/>
                        <a:pt x="473139" y="2212699"/>
                      </a:cubicBezTo>
                      <a:cubicBezTo>
                        <a:pt x="325288" y="2128538"/>
                        <a:pt x="222930" y="2053475"/>
                        <a:pt x="145593" y="1926096"/>
                      </a:cubicBezTo>
                      <a:cubicBezTo>
                        <a:pt x="68256" y="1798717"/>
                        <a:pt x="29587" y="1621296"/>
                        <a:pt x="9115" y="1448424"/>
                      </a:cubicBezTo>
                      <a:cubicBezTo>
                        <a:pt x="-11357" y="1275552"/>
                        <a:pt x="6841" y="1082209"/>
                        <a:pt x="22763" y="888866"/>
                      </a:cubicBezTo>
                      <a:cubicBezTo>
                        <a:pt x="38685" y="695523"/>
                        <a:pt x="77354" y="429391"/>
                        <a:pt x="104649" y="288364"/>
                      </a:cubicBezTo>
                      <a:cubicBezTo>
                        <a:pt x="131944" y="147337"/>
                        <a:pt x="172888" y="90472"/>
                        <a:pt x="186536" y="42705"/>
                      </a:cubicBezTo>
                      <a:cubicBezTo>
                        <a:pt x="200184" y="-5062"/>
                        <a:pt x="193360" y="-1651"/>
                        <a:pt x="186536" y="1761"/>
                      </a:cubicBezTo>
                    </a:path>
                  </a:pathLst>
                </a:custGeom>
                <a:noFill/>
                <a:ln w="101600" cap="flat" cmpd="sng" algn="ctr">
                  <a:solidFill>
                    <a:srgbClr val="B317B7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42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4953B379-1B14-204E-885C-D0820A38D566}"/>
                  </a:ext>
                </a:extLst>
              </p:cNvPr>
              <p:cNvSpPr/>
              <p:nvPr/>
            </p:nvSpPr>
            <p:spPr bwMode="auto">
              <a:xfrm>
                <a:off x="2742042" y="6134122"/>
                <a:ext cx="356834" cy="473514"/>
              </a:xfrm>
              <a:custGeom>
                <a:avLst/>
                <a:gdLst>
                  <a:gd name="connsiteX0" fmla="*/ 0 w 784025"/>
                  <a:gd name="connsiteY0" fmla="*/ 862861 h 862861"/>
                  <a:gd name="connsiteX1" fmla="*/ 232012 w 784025"/>
                  <a:gd name="connsiteY1" fmla="*/ 316951 h 862861"/>
                  <a:gd name="connsiteX2" fmla="*/ 409433 w 784025"/>
                  <a:gd name="connsiteY2" fmla="*/ 43996 h 862861"/>
                  <a:gd name="connsiteX3" fmla="*/ 614150 w 784025"/>
                  <a:gd name="connsiteY3" fmla="*/ 43996 h 862861"/>
                  <a:gd name="connsiteX4" fmla="*/ 764275 w 784025"/>
                  <a:gd name="connsiteY4" fmla="*/ 467076 h 862861"/>
                  <a:gd name="connsiteX5" fmla="*/ 777923 w 784025"/>
                  <a:gd name="connsiteY5" fmla="*/ 467076 h 86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4025" h="862861">
                    <a:moveTo>
                      <a:pt x="0" y="862861"/>
                    </a:moveTo>
                    <a:cubicBezTo>
                      <a:pt x="81886" y="658144"/>
                      <a:pt x="163773" y="453428"/>
                      <a:pt x="232012" y="316951"/>
                    </a:cubicBezTo>
                    <a:cubicBezTo>
                      <a:pt x="300251" y="180473"/>
                      <a:pt x="345743" y="89488"/>
                      <a:pt x="409433" y="43996"/>
                    </a:cubicBezTo>
                    <a:cubicBezTo>
                      <a:pt x="473123" y="-1496"/>
                      <a:pt x="555010" y="-26517"/>
                      <a:pt x="614150" y="43996"/>
                    </a:cubicBezTo>
                    <a:cubicBezTo>
                      <a:pt x="673290" y="114509"/>
                      <a:pt x="736980" y="396563"/>
                      <a:pt x="764275" y="467076"/>
                    </a:cubicBezTo>
                    <a:cubicBezTo>
                      <a:pt x="791570" y="537589"/>
                      <a:pt x="784746" y="502332"/>
                      <a:pt x="777923" y="467076"/>
                    </a:cubicBezTo>
                  </a:path>
                </a:pathLst>
              </a:cu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42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D7E5D267-94CC-1545-9883-2A3281725863}"/>
                  </a:ext>
                </a:extLst>
              </p:cNvPr>
              <p:cNvGrpSpPr/>
              <p:nvPr/>
            </p:nvGrpSpPr>
            <p:grpSpPr>
              <a:xfrm>
                <a:off x="3051867" y="5828528"/>
                <a:ext cx="1486617" cy="526029"/>
                <a:chOff x="3461805" y="4192722"/>
                <a:chExt cx="1486617" cy="526029"/>
              </a:xfrm>
            </p:grpSpPr>
            <p:sp>
              <p:nvSpPr>
                <p:cNvPr id="114" name="Oval 14">
                  <a:extLst>
                    <a:ext uri="{FF2B5EF4-FFF2-40B4-BE49-F238E27FC236}">
                      <a16:creationId xmlns:a16="http://schemas.microsoft.com/office/drawing/2014/main" id="{E100E90A-A7D8-6247-B2EE-96E9B046AD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1367" y="4192722"/>
                  <a:ext cx="1337055" cy="383318"/>
                </a:xfrm>
                <a:prstGeom prst="ellipse">
                  <a:avLst/>
                </a:prstGeom>
                <a:noFill/>
                <a:ln w="114300">
                  <a:solidFill>
                    <a:srgbClr val="FFC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BB2BC9B7-FDD4-D246-9DFD-F1C9E40445D3}"/>
                    </a:ext>
                  </a:extLst>
                </p:cNvPr>
                <p:cNvSpPr/>
                <p:nvPr/>
              </p:nvSpPr>
              <p:spPr bwMode="auto">
                <a:xfrm>
                  <a:off x="3461805" y="4321807"/>
                  <a:ext cx="187097" cy="396944"/>
                </a:xfrm>
                <a:custGeom>
                  <a:avLst/>
                  <a:gdLst>
                    <a:gd name="connsiteX0" fmla="*/ 411084 w 411084"/>
                    <a:gd name="connsiteY0" fmla="*/ 723331 h 723331"/>
                    <a:gd name="connsiteX1" fmla="*/ 138129 w 411084"/>
                    <a:gd name="connsiteY1" fmla="*/ 655092 h 723331"/>
                    <a:gd name="connsiteX2" fmla="*/ 1651 w 411084"/>
                    <a:gd name="connsiteY2" fmla="*/ 491319 h 723331"/>
                    <a:gd name="connsiteX3" fmla="*/ 69890 w 411084"/>
                    <a:gd name="connsiteY3" fmla="*/ 218364 h 723331"/>
                    <a:gd name="connsiteX4" fmla="*/ 179072 w 411084"/>
                    <a:gd name="connsiteY4" fmla="*/ 54591 h 723331"/>
                    <a:gd name="connsiteX5" fmla="*/ 397436 w 411084"/>
                    <a:gd name="connsiteY5" fmla="*/ 0 h 723331"/>
                    <a:gd name="connsiteX6" fmla="*/ 397436 w 411084"/>
                    <a:gd name="connsiteY6" fmla="*/ 0 h 723331"/>
                    <a:gd name="connsiteX7" fmla="*/ 397436 w 411084"/>
                    <a:gd name="connsiteY7" fmla="*/ 0 h 723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1084" h="723331">
                      <a:moveTo>
                        <a:pt x="411084" y="723331"/>
                      </a:moveTo>
                      <a:cubicBezTo>
                        <a:pt x="308726" y="708546"/>
                        <a:pt x="206368" y="693761"/>
                        <a:pt x="138129" y="655092"/>
                      </a:cubicBezTo>
                      <a:cubicBezTo>
                        <a:pt x="69890" y="616423"/>
                        <a:pt x="13024" y="564107"/>
                        <a:pt x="1651" y="491319"/>
                      </a:cubicBezTo>
                      <a:cubicBezTo>
                        <a:pt x="-9722" y="418531"/>
                        <a:pt x="40320" y="291152"/>
                        <a:pt x="69890" y="218364"/>
                      </a:cubicBezTo>
                      <a:cubicBezTo>
                        <a:pt x="99460" y="145576"/>
                        <a:pt x="124481" y="90985"/>
                        <a:pt x="179072" y="54591"/>
                      </a:cubicBezTo>
                      <a:cubicBezTo>
                        <a:pt x="233663" y="18197"/>
                        <a:pt x="397436" y="0"/>
                        <a:pt x="397436" y="0"/>
                      </a:cubicBezTo>
                      <a:lnTo>
                        <a:pt x="397436" y="0"/>
                      </a:lnTo>
                      <a:lnTo>
                        <a:pt x="397436" y="0"/>
                      </a:lnTo>
                    </a:path>
                  </a:pathLst>
                </a:custGeom>
                <a:noFill/>
                <a:ln w="762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42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7F4DF7B-C6BC-2647-A976-4B55140D190A}"/>
                </a:ext>
              </a:extLst>
            </p:cNvPr>
            <p:cNvSpPr txBox="1"/>
            <p:nvPr/>
          </p:nvSpPr>
          <p:spPr>
            <a:xfrm flipH="1">
              <a:off x="4383142" y="6250742"/>
              <a:ext cx="17219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</a:rPr>
                <a:t>LEIR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45EA75C-6796-6742-B791-F0F4CED09BBB}"/>
                </a:ext>
              </a:extLst>
            </p:cNvPr>
            <p:cNvSpPr txBox="1"/>
            <p:nvPr/>
          </p:nvSpPr>
          <p:spPr>
            <a:xfrm>
              <a:off x="4382975" y="5736741"/>
              <a:ext cx="494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</a:rPr>
                <a:t>PS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DE417DCF-2F7F-E74F-A038-1E20A22BE23F}"/>
                </a:ext>
              </a:extLst>
            </p:cNvPr>
            <p:cNvSpPr txBox="1"/>
            <p:nvPr/>
          </p:nvSpPr>
          <p:spPr>
            <a:xfrm>
              <a:off x="3630159" y="4199476"/>
              <a:ext cx="639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B317B7"/>
                  </a:solidFill>
                </a:rPr>
                <a:t>SPS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4529A8A-5765-BA48-AD26-B1601FDD65E6}"/>
                </a:ext>
              </a:extLst>
            </p:cNvPr>
            <p:cNvSpPr txBox="1"/>
            <p:nvPr/>
          </p:nvSpPr>
          <p:spPr>
            <a:xfrm>
              <a:off x="3317974" y="3041130"/>
              <a:ext cx="6719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LHC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A1BC0AE8-49EF-B54A-953C-717F08FFD33E}"/>
              </a:ext>
            </a:extLst>
          </p:cNvPr>
          <p:cNvGrpSpPr/>
          <p:nvPr/>
        </p:nvGrpSpPr>
        <p:grpSpPr>
          <a:xfrm>
            <a:off x="2185778" y="544754"/>
            <a:ext cx="8395536" cy="2387365"/>
            <a:chOff x="2185778" y="810965"/>
            <a:chExt cx="8395536" cy="23873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C959E38-8D6F-8948-AC0E-5C491CF8CF0B}"/>
                </a:ext>
              </a:extLst>
            </p:cNvPr>
            <p:cNvGrpSpPr/>
            <p:nvPr/>
          </p:nvGrpSpPr>
          <p:grpSpPr>
            <a:xfrm>
              <a:off x="2185778" y="810965"/>
              <a:ext cx="8395536" cy="2082485"/>
              <a:chOff x="1887907" y="1356808"/>
              <a:chExt cx="8395536" cy="208248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41F062D-A68E-D84A-B6AC-D86F8EB2912D}"/>
                  </a:ext>
                </a:extLst>
              </p:cNvPr>
              <p:cNvGrpSpPr/>
              <p:nvPr/>
            </p:nvGrpSpPr>
            <p:grpSpPr>
              <a:xfrm>
                <a:off x="1887907" y="1356808"/>
                <a:ext cx="8395536" cy="1447897"/>
                <a:chOff x="363907" y="1356808"/>
                <a:chExt cx="8395536" cy="1447897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89BF911-A1B8-B04C-B9F2-259399B49B6A}"/>
                    </a:ext>
                  </a:extLst>
                </p:cNvPr>
                <p:cNvSpPr txBox="1"/>
                <p:nvPr/>
              </p:nvSpPr>
              <p:spPr>
                <a:xfrm>
                  <a:off x="2847925" y="1356808"/>
                  <a:ext cx="31372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100ns train structure (2015)</a:t>
                  </a:r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BC441063-9985-6841-A753-B086EAC1E850}"/>
                    </a:ext>
                  </a:extLst>
                </p:cNvPr>
                <p:cNvGrpSpPr/>
                <p:nvPr/>
              </p:nvGrpSpPr>
              <p:grpSpPr>
                <a:xfrm>
                  <a:off x="363907" y="1363819"/>
                  <a:ext cx="8395536" cy="1440886"/>
                  <a:chOff x="-53631" y="1394697"/>
                  <a:chExt cx="8395536" cy="1440886"/>
                </a:xfrm>
              </p:grpSpPr>
              <p:grpSp>
                <p:nvGrpSpPr>
                  <p:cNvPr id="11" name="Group 553">
                    <a:extLst>
                      <a:ext uri="{FF2B5EF4-FFF2-40B4-BE49-F238E27FC236}">
                        <a16:creationId xmlns:a16="http://schemas.microsoft.com/office/drawing/2014/main" id="{B592569C-6DE1-AD40-840E-668A7831385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41955" y="2378418"/>
                    <a:ext cx="633046" cy="304800"/>
                    <a:chOff x="5232" y="3696"/>
                    <a:chExt cx="432" cy="192"/>
                  </a:xfrm>
                </p:grpSpPr>
                <p:grpSp>
                  <p:nvGrpSpPr>
                    <p:cNvPr id="92" name="Group 554">
                      <a:extLst>
                        <a:ext uri="{FF2B5EF4-FFF2-40B4-BE49-F238E27FC236}">
                          <a16:creationId xmlns:a16="http://schemas.microsoft.com/office/drawing/2014/main" id="{E533B692-1684-9148-96DC-BF56DBB7FF7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32" y="3696"/>
                      <a:ext cx="144" cy="192"/>
                      <a:chOff x="2976" y="2736"/>
                      <a:chExt cx="768" cy="192"/>
                    </a:xfrm>
                  </p:grpSpPr>
                  <p:sp>
                    <p:nvSpPr>
                      <p:cNvPr id="99" name="Arc 555">
                        <a:extLst>
                          <a:ext uri="{FF2B5EF4-FFF2-40B4-BE49-F238E27FC236}">
                            <a16:creationId xmlns:a16="http://schemas.microsoft.com/office/drawing/2014/main" id="{E85267FD-DA63-2F40-9D4A-A0EDBD24F78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60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100" name="Arc 556">
                        <a:extLst>
                          <a:ext uri="{FF2B5EF4-FFF2-40B4-BE49-F238E27FC236}">
                            <a16:creationId xmlns:a16="http://schemas.microsoft.com/office/drawing/2014/main" id="{D82A4740-58C9-5B4A-9D04-1B03D20EDEF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216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101" name="Line 557">
                        <a:extLst>
                          <a:ext uri="{FF2B5EF4-FFF2-40B4-BE49-F238E27FC236}">
                            <a16:creationId xmlns:a16="http://schemas.microsoft.com/office/drawing/2014/main" id="{5FFAF6DB-F7D6-0846-9E56-F2AB1BE10CE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76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102" name="Line 558">
                        <a:extLst>
                          <a:ext uri="{FF2B5EF4-FFF2-40B4-BE49-F238E27FC236}">
                            <a16:creationId xmlns:a16="http://schemas.microsoft.com/office/drawing/2014/main" id="{C53F8442-DAEE-5C42-BED8-9F4D0182A8B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4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grpSp>
                  <p:nvGrpSpPr>
                    <p:cNvPr id="93" name="Group 559">
                      <a:extLst>
                        <a:ext uri="{FF2B5EF4-FFF2-40B4-BE49-F238E27FC236}">
                          <a16:creationId xmlns:a16="http://schemas.microsoft.com/office/drawing/2014/main" id="{6B1A7CF7-5176-EF49-9AEA-151C4D78E95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20" y="3696"/>
                      <a:ext cx="144" cy="192"/>
                      <a:chOff x="2976" y="2736"/>
                      <a:chExt cx="768" cy="192"/>
                    </a:xfrm>
                  </p:grpSpPr>
                  <p:sp>
                    <p:nvSpPr>
                      <p:cNvPr id="95" name="Arc 560">
                        <a:extLst>
                          <a:ext uri="{FF2B5EF4-FFF2-40B4-BE49-F238E27FC236}">
                            <a16:creationId xmlns:a16="http://schemas.microsoft.com/office/drawing/2014/main" id="{297BC814-9228-1246-8FC5-D2F5585A87C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60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96" name="Arc 561">
                        <a:extLst>
                          <a:ext uri="{FF2B5EF4-FFF2-40B4-BE49-F238E27FC236}">
                            <a16:creationId xmlns:a16="http://schemas.microsoft.com/office/drawing/2014/main" id="{E52E2D1A-95C9-5E4C-8A4C-67F0673E781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216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97" name="Line 562">
                        <a:extLst>
                          <a:ext uri="{FF2B5EF4-FFF2-40B4-BE49-F238E27FC236}">
                            <a16:creationId xmlns:a16="http://schemas.microsoft.com/office/drawing/2014/main" id="{55D934FA-447C-8946-B8AC-8B653129603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76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98" name="Line 563">
                        <a:extLst>
                          <a:ext uri="{FF2B5EF4-FFF2-40B4-BE49-F238E27FC236}">
                            <a16:creationId xmlns:a16="http://schemas.microsoft.com/office/drawing/2014/main" id="{9112FD6D-4DDB-124C-BD36-F097DD79DF9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4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sp>
                  <p:nvSpPr>
                    <p:cNvPr id="94" name="Line 564">
                      <a:extLst>
                        <a:ext uri="{FF2B5EF4-FFF2-40B4-BE49-F238E27FC236}">
                          <a16:creationId xmlns:a16="http://schemas.microsoft.com/office/drawing/2014/main" id="{F4EC4653-FB05-344C-B9D1-3C901B70B2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76" y="3888"/>
                      <a:ext cx="144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2" name="Group 565">
                    <a:extLst>
                      <a:ext uri="{FF2B5EF4-FFF2-40B4-BE49-F238E27FC236}">
                        <a16:creationId xmlns:a16="http://schemas.microsoft.com/office/drawing/2014/main" id="{A7B95AA8-39CB-9840-BE64-A84BF0F4D2D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32439" y="2379045"/>
                    <a:ext cx="633046" cy="304800"/>
                    <a:chOff x="5232" y="3696"/>
                    <a:chExt cx="432" cy="192"/>
                  </a:xfrm>
                </p:grpSpPr>
                <p:grpSp>
                  <p:nvGrpSpPr>
                    <p:cNvPr id="81" name="Group 566">
                      <a:extLst>
                        <a:ext uri="{FF2B5EF4-FFF2-40B4-BE49-F238E27FC236}">
                          <a16:creationId xmlns:a16="http://schemas.microsoft.com/office/drawing/2014/main" id="{1ACEA518-A6DD-2249-BC68-492CA0324A1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32" y="3696"/>
                      <a:ext cx="144" cy="192"/>
                      <a:chOff x="2976" y="2736"/>
                      <a:chExt cx="768" cy="192"/>
                    </a:xfrm>
                  </p:grpSpPr>
                  <p:sp>
                    <p:nvSpPr>
                      <p:cNvPr id="88" name="Arc 567">
                        <a:extLst>
                          <a:ext uri="{FF2B5EF4-FFF2-40B4-BE49-F238E27FC236}">
                            <a16:creationId xmlns:a16="http://schemas.microsoft.com/office/drawing/2014/main" id="{62C85A45-7FC2-4546-8DEE-6BAAC1FD32F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60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89" name="Arc 568">
                        <a:extLst>
                          <a:ext uri="{FF2B5EF4-FFF2-40B4-BE49-F238E27FC236}">
                            <a16:creationId xmlns:a16="http://schemas.microsoft.com/office/drawing/2014/main" id="{65177EE9-FDFB-6B45-B26B-848F64A3CCE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216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90" name="Line 569">
                        <a:extLst>
                          <a:ext uri="{FF2B5EF4-FFF2-40B4-BE49-F238E27FC236}">
                            <a16:creationId xmlns:a16="http://schemas.microsoft.com/office/drawing/2014/main" id="{15126B22-A662-7245-89C3-A8BDABBA543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76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91" name="Line 570">
                        <a:extLst>
                          <a:ext uri="{FF2B5EF4-FFF2-40B4-BE49-F238E27FC236}">
                            <a16:creationId xmlns:a16="http://schemas.microsoft.com/office/drawing/2014/main" id="{291BE8C0-9866-4448-8C6C-515C2C469FD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4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grpSp>
                  <p:nvGrpSpPr>
                    <p:cNvPr id="82" name="Group 571">
                      <a:extLst>
                        <a:ext uri="{FF2B5EF4-FFF2-40B4-BE49-F238E27FC236}">
                          <a16:creationId xmlns:a16="http://schemas.microsoft.com/office/drawing/2014/main" id="{C00DC67B-222D-C043-830B-819B432B4FC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20" y="3696"/>
                      <a:ext cx="144" cy="192"/>
                      <a:chOff x="2976" y="2736"/>
                      <a:chExt cx="768" cy="192"/>
                    </a:xfrm>
                  </p:grpSpPr>
                  <p:sp>
                    <p:nvSpPr>
                      <p:cNvPr id="84" name="Arc 572">
                        <a:extLst>
                          <a:ext uri="{FF2B5EF4-FFF2-40B4-BE49-F238E27FC236}">
                            <a16:creationId xmlns:a16="http://schemas.microsoft.com/office/drawing/2014/main" id="{19589758-8631-BF41-95DD-3E1B33513B1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60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85" name="Arc 573">
                        <a:extLst>
                          <a:ext uri="{FF2B5EF4-FFF2-40B4-BE49-F238E27FC236}">
                            <a16:creationId xmlns:a16="http://schemas.microsoft.com/office/drawing/2014/main" id="{9D44ABB1-AE21-8141-9738-DC367E67AAC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216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86" name="Line 574">
                        <a:extLst>
                          <a:ext uri="{FF2B5EF4-FFF2-40B4-BE49-F238E27FC236}">
                            <a16:creationId xmlns:a16="http://schemas.microsoft.com/office/drawing/2014/main" id="{BED3CF0D-C47E-DF45-9CAD-19CEABA7B50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76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87" name="Line 575">
                        <a:extLst>
                          <a:ext uri="{FF2B5EF4-FFF2-40B4-BE49-F238E27FC236}">
                            <a16:creationId xmlns:a16="http://schemas.microsoft.com/office/drawing/2014/main" id="{AA627A29-FC72-6548-A740-A91465CE1EC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4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sp>
                  <p:nvSpPr>
                    <p:cNvPr id="83" name="Line 576">
                      <a:extLst>
                        <a:ext uri="{FF2B5EF4-FFF2-40B4-BE49-F238E27FC236}">
                          <a16:creationId xmlns:a16="http://schemas.microsoft.com/office/drawing/2014/main" id="{5D2C546C-6AA9-FA4A-867B-2EF9AB8C01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76" y="3888"/>
                      <a:ext cx="144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13" name="Line 577">
                    <a:extLst>
                      <a:ext uri="{FF2B5EF4-FFF2-40B4-BE49-F238E27FC236}">
                        <a16:creationId xmlns:a16="http://schemas.microsoft.com/office/drawing/2014/main" id="{53436042-8B5B-804E-B55F-5065C3F16D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275001" y="2683218"/>
                    <a:ext cx="211015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" name="Line 578">
                    <a:extLst>
                      <a:ext uri="{FF2B5EF4-FFF2-40B4-BE49-F238E27FC236}">
                        <a16:creationId xmlns:a16="http://schemas.microsoft.com/office/drawing/2014/main" id="{358792FB-3027-A640-B8AC-83F2095A39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797894" y="2683218"/>
                    <a:ext cx="844062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grpSp>
                <p:nvGrpSpPr>
                  <p:cNvPr id="15" name="Group 473">
                    <a:extLst>
                      <a:ext uri="{FF2B5EF4-FFF2-40B4-BE49-F238E27FC236}">
                        <a16:creationId xmlns:a16="http://schemas.microsoft.com/office/drawing/2014/main" id="{9F41E783-2221-CC41-B7D9-D89B8D03AB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834" y="2378416"/>
                    <a:ext cx="703385" cy="304800"/>
                    <a:chOff x="5136" y="3312"/>
                    <a:chExt cx="480" cy="192"/>
                  </a:xfrm>
                </p:grpSpPr>
                <p:grpSp>
                  <p:nvGrpSpPr>
                    <p:cNvPr id="70" name="Group 474">
                      <a:extLst>
                        <a:ext uri="{FF2B5EF4-FFF2-40B4-BE49-F238E27FC236}">
                          <a16:creationId xmlns:a16="http://schemas.microsoft.com/office/drawing/2014/main" id="{4F429E50-7319-0F4A-80AA-B335CFE2EAC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36" y="3312"/>
                      <a:ext cx="192" cy="192"/>
                      <a:chOff x="2976" y="2736"/>
                      <a:chExt cx="768" cy="192"/>
                    </a:xfrm>
                  </p:grpSpPr>
                  <p:sp>
                    <p:nvSpPr>
                      <p:cNvPr id="77" name="Arc 475">
                        <a:extLst>
                          <a:ext uri="{FF2B5EF4-FFF2-40B4-BE49-F238E27FC236}">
                            <a16:creationId xmlns:a16="http://schemas.microsoft.com/office/drawing/2014/main" id="{751CFF14-7AC0-FC44-9C11-154C1B0FAE6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60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78" name="Arc 476">
                        <a:extLst>
                          <a:ext uri="{FF2B5EF4-FFF2-40B4-BE49-F238E27FC236}">
                            <a16:creationId xmlns:a16="http://schemas.microsoft.com/office/drawing/2014/main" id="{E8D7C660-DAA8-1545-B944-5BC6AAE68C1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216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79" name="Line 477">
                        <a:extLst>
                          <a:ext uri="{FF2B5EF4-FFF2-40B4-BE49-F238E27FC236}">
                            <a16:creationId xmlns:a16="http://schemas.microsoft.com/office/drawing/2014/main" id="{09F777A1-3BF4-2641-A562-A5A1C07DA8D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76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80" name="Line 478">
                        <a:extLst>
                          <a:ext uri="{FF2B5EF4-FFF2-40B4-BE49-F238E27FC236}">
                            <a16:creationId xmlns:a16="http://schemas.microsoft.com/office/drawing/2014/main" id="{FB5DDA06-3764-D443-9F8C-2DF4711FC9F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4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grpSp>
                  <p:nvGrpSpPr>
                    <p:cNvPr id="71" name="Group 479">
                      <a:extLst>
                        <a:ext uri="{FF2B5EF4-FFF2-40B4-BE49-F238E27FC236}">
                          <a16:creationId xmlns:a16="http://schemas.microsoft.com/office/drawing/2014/main" id="{D10B5F28-9C5C-5C48-8383-7B81FDB714D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424" y="3312"/>
                      <a:ext cx="192" cy="192"/>
                      <a:chOff x="2976" y="2736"/>
                      <a:chExt cx="768" cy="192"/>
                    </a:xfrm>
                  </p:grpSpPr>
                  <p:sp>
                    <p:nvSpPr>
                      <p:cNvPr id="73" name="Arc 480">
                        <a:extLst>
                          <a:ext uri="{FF2B5EF4-FFF2-40B4-BE49-F238E27FC236}">
                            <a16:creationId xmlns:a16="http://schemas.microsoft.com/office/drawing/2014/main" id="{E0777F9A-EFF0-B044-99FE-A7EC3EB2B6A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60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74" name="Arc 481">
                        <a:extLst>
                          <a:ext uri="{FF2B5EF4-FFF2-40B4-BE49-F238E27FC236}">
                            <a16:creationId xmlns:a16="http://schemas.microsoft.com/office/drawing/2014/main" id="{309D5762-BAE8-E54E-A698-F17EDF97F28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216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75" name="Line 482">
                        <a:extLst>
                          <a:ext uri="{FF2B5EF4-FFF2-40B4-BE49-F238E27FC236}">
                            <a16:creationId xmlns:a16="http://schemas.microsoft.com/office/drawing/2014/main" id="{A18FA8F8-EE7C-244D-9E06-08AD4F49F71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76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76" name="Line 483">
                        <a:extLst>
                          <a:ext uri="{FF2B5EF4-FFF2-40B4-BE49-F238E27FC236}">
                            <a16:creationId xmlns:a16="http://schemas.microsoft.com/office/drawing/2014/main" id="{7E882FBC-D95D-7B4E-B55C-CCCA4C6F959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4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sp>
                  <p:nvSpPr>
                    <p:cNvPr id="72" name="Line 484">
                      <a:extLst>
                        <a:ext uri="{FF2B5EF4-FFF2-40B4-BE49-F238E27FC236}">
                          <a16:creationId xmlns:a16="http://schemas.microsoft.com/office/drawing/2014/main" id="{04EB6A6E-F0FE-824C-8373-53EE3E5CD47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28" y="3504"/>
                      <a:ext cx="96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6" name="Group 485">
                    <a:extLst>
                      <a:ext uri="{FF2B5EF4-FFF2-40B4-BE49-F238E27FC236}">
                        <a16:creationId xmlns:a16="http://schemas.microsoft.com/office/drawing/2014/main" id="{0EB5BD60-474E-7A41-B6AE-A15051AB272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09076" y="2378416"/>
                    <a:ext cx="703385" cy="304800"/>
                    <a:chOff x="5136" y="3312"/>
                    <a:chExt cx="480" cy="192"/>
                  </a:xfrm>
                </p:grpSpPr>
                <p:grpSp>
                  <p:nvGrpSpPr>
                    <p:cNvPr id="59" name="Group 486">
                      <a:extLst>
                        <a:ext uri="{FF2B5EF4-FFF2-40B4-BE49-F238E27FC236}">
                          <a16:creationId xmlns:a16="http://schemas.microsoft.com/office/drawing/2014/main" id="{92CCB135-2BC4-3342-B500-40F0C3BCF4F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36" y="3312"/>
                      <a:ext cx="192" cy="192"/>
                      <a:chOff x="2976" y="2736"/>
                      <a:chExt cx="768" cy="192"/>
                    </a:xfrm>
                  </p:grpSpPr>
                  <p:sp>
                    <p:nvSpPr>
                      <p:cNvPr id="66" name="Arc 487">
                        <a:extLst>
                          <a:ext uri="{FF2B5EF4-FFF2-40B4-BE49-F238E27FC236}">
                            <a16:creationId xmlns:a16="http://schemas.microsoft.com/office/drawing/2014/main" id="{37C64B50-8A89-5E47-AE2B-3674C93C0FA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60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67" name="Arc 488">
                        <a:extLst>
                          <a:ext uri="{FF2B5EF4-FFF2-40B4-BE49-F238E27FC236}">
                            <a16:creationId xmlns:a16="http://schemas.microsoft.com/office/drawing/2014/main" id="{A3FFD7A0-0D76-EE40-A328-85BD42A557E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216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68" name="Line 489">
                        <a:extLst>
                          <a:ext uri="{FF2B5EF4-FFF2-40B4-BE49-F238E27FC236}">
                            <a16:creationId xmlns:a16="http://schemas.microsoft.com/office/drawing/2014/main" id="{EF4092CE-9B7B-BE48-BBA7-3DE27196AB6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76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69" name="Line 490">
                        <a:extLst>
                          <a:ext uri="{FF2B5EF4-FFF2-40B4-BE49-F238E27FC236}">
                            <a16:creationId xmlns:a16="http://schemas.microsoft.com/office/drawing/2014/main" id="{7568C658-A3F9-8048-8589-2DCB23A10BF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4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grpSp>
                  <p:nvGrpSpPr>
                    <p:cNvPr id="60" name="Group 491">
                      <a:extLst>
                        <a:ext uri="{FF2B5EF4-FFF2-40B4-BE49-F238E27FC236}">
                          <a16:creationId xmlns:a16="http://schemas.microsoft.com/office/drawing/2014/main" id="{64FE34B4-4AD2-3446-8725-370C8BA2396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424" y="3312"/>
                      <a:ext cx="192" cy="192"/>
                      <a:chOff x="2976" y="2736"/>
                      <a:chExt cx="768" cy="192"/>
                    </a:xfrm>
                  </p:grpSpPr>
                  <p:sp>
                    <p:nvSpPr>
                      <p:cNvPr id="62" name="Arc 492">
                        <a:extLst>
                          <a:ext uri="{FF2B5EF4-FFF2-40B4-BE49-F238E27FC236}">
                            <a16:creationId xmlns:a16="http://schemas.microsoft.com/office/drawing/2014/main" id="{87FDC1A5-DCE7-AC48-9A29-5679393B5E1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60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63" name="Arc 493">
                        <a:extLst>
                          <a:ext uri="{FF2B5EF4-FFF2-40B4-BE49-F238E27FC236}">
                            <a16:creationId xmlns:a16="http://schemas.microsoft.com/office/drawing/2014/main" id="{458DEEDC-4BEA-2046-A9CE-FCAB07D2856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216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64" name="Line 494">
                        <a:extLst>
                          <a:ext uri="{FF2B5EF4-FFF2-40B4-BE49-F238E27FC236}">
                            <a16:creationId xmlns:a16="http://schemas.microsoft.com/office/drawing/2014/main" id="{849E68B3-DEA1-F742-B28F-0BE6812C4AA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76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65" name="Line 495">
                        <a:extLst>
                          <a:ext uri="{FF2B5EF4-FFF2-40B4-BE49-F238E27FC236}">
                            <a16:creationId xmlns:a16="http://schemas.microsoft.com/office/drawing/2014/main" id="{41CBA2AB-F5CC-8C40-AF4D-27BCC5095BD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4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sp>
                  <p:nvSpPr>
                    <p:cNvPr id="61" name="Line 496">
                      <a:extLst>
                        <a:ext uri="{FF2B5EF4-FFF2-40B4-BE49-F238E27FC236}">
                          <a16:creationId xmlns:a16="http://schemas.microsoft.com/office/drawing/2014/main" id="{36F87E99-B69A-BF41-9919-52413659B83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28" y="3504"/>
                      <a:ext cx="96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17" name="Line 497">
                    <a:extLst>
                      <a:ext uri="{FF2B5EF4-FFF2-40B4-BE49-F238E27FC236}">
                        <a16:creationId xmlns:a16="http://schemas.microsoft.com/office/drawing/2014/main" id="{90175753-4717-0B41-B7A5-F153A1098D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968400" y="2683216"/>
                    <a:ext cx="140677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8" name="Line 578">
                    <a:extLst>
                      <a:ext uri="{FF2B5EF4-FFF2-40B4-BE49-F238E27FC236}">
                        <a16:creationId xmlns:a16="http://schemas.microsoft.com/office/drawing/2014/main" id="{18FCC483-D5AC-7E49-B3F5-7A706AE5724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26152" y="2674254"/>
                    <a:ext cx="664145" cy="784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grpSp>
                <p:nvGrpSpPr>
                  <p:cNvPr id="19" name="Group 473">
                    <a:extLst>
                      <a:ext uri="{FF2B5EF4-FFF2-40B4-BE49-F238E27FC236}">
                        <a16:creationId xmlns:a16="http://schemas.microsoft.com/office/drawing/2014/main" id="{A7326CC6-D60E-EE48-AAEB-73B0A4D44A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28348" y="2369452"/>
                    <a:ext cx="703385" cy="304800"/>
                    <a:chOff x="5136" y="3312"/>
                    <a:chExt cx="480" cy="192"/>
                  </a:xfrm>
                </p:grpSpPr>
                <p:grpSp>
                  <p:nvGrpSpPr>
                    <p:cNvPr id="48" name="Group 474">
                      <a:extLst>
                        <a:ext uri="{FF2B5EF4-FFF2-40B4-BE49-F238E27FC236}">
                          <a16:creationId xmlns:a16="http://schemas.microsoft.com/office/drawing/2014/main" id="{2229DA93-3621-9F47-A0F9-7A5DEB10910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36" y="3312"/>
                      <a:ext cx="192" cy="192"/>
                      <a:chOff x="2976" y="2736"/>
                      <a:chExt cx="768" cy="192"/>
                    </a:xfrm>
                  </p:grpSpPr>
                  <p:sp>
                    <p:nvSpPr>
                      <p:cNvPr id="55" name="Arc 475">
                        <a:extLst>
                          <a:ext uri="{FF2B5EF4-FFF2-40B4-BE49-F238E27FC236}">
                            <a16:creationId xmlns:a16="http://schemas.microsoft.com/office/drawing/2014/main" id="{DB878DC6-3203-0B43-930C-E00624B0890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60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56" name="Arc 476">
                        <a:extLst>
                          <a:ext uri="{FF2B5EF4-FFF2-40B4-BE49-F238E27FC236}">
                            <a16:creationId xmlns:a16="http://schemas.microsoft.com/office/drawing/2014/main" id="{A7527BC7-BCA5-3746-B0BE-E5684E294AE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216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57" name="Line 477">
                        <a:extLst>
                          <a:ext uri="{FF2B5EF4-FFF2-40B4-BE49-F238E27FC236}">
                            <a16:creationId xmlns:a16="http://schemas.microsoft.com/office/drawing/2014/main" id="{465D1801-A92A-5B4B-A23D-2DBE32B2F1C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76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58" name="Line 478">
                        <a:extLst>
                          <a:ext uri="{FF2B5EF4-FFF2-40B4-BE49-F238E27FC236}">
                            <a16:creationId xmlns:a16="http://schemas.microsoft.com/office/drawing/2014/main" id="{C579176E-FD24-E34F-B8FC-43A3A945749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4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grpSp>
                  <p:nvGrpSpPr>
                    <p:cNvPr id="49" name="Group 479">
                      <a:extLst>
                        <a:ext uri="{FF2B5EF4-FFF2-40B4-BE49-F238E27FC236}">
                          <a16:creationId xmlns:a16="http://schemas.microsoft.com/office/drawing/2014/main" id="{CC627637-8E07-3A43-87BA-C30CADEB08A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424" y="3312"/>
                      <a:ext cx="192" cy="192"/>
                      <a:chOff x="2976" y="2736"/>
                      <a:chExt cx="768" cy="192"/>
                    </a:xfrm>
                  </p:grpSpPr>
                  <p:sp>
                    <p:nvSpPr>
                      <p:cNvPr id="51" name="Arc 480">
                        <a:extLst>
                          <a:ext uri="{FF2B5EF4-FFF2-40B4-BE49-F238E27FC236}">
                            <a16:creationId xmlns:a16="http://schemas.microsoft.com/office/drawing/2014/main" id="{1C3EEB53-B565-6F48-A8E6-10E8AD734E4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60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52" name="Arc 481">
                        <a:extLst>
                          <a:ext uri="{FF2B5EF4-FFF2-40B4-BE49-F238E27FC236}">
                            <a16:creationId xmlns:a16="http://schemas.microsoft.com/office/drawing/2014/main" id="{D8A56EE2-EE8F-BE4B-8117-E796C11D58C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216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53" name="Line 482">
                        <a:extLst>
                          <a:ext uri="{FF2B5EF4-FFF2-40B4-BE49-F238E27FC236}">
                            <a16:creationId xmlns:a16="http://schemas.microsoft.com/office/drawing/2014/main" id="{F1B17DBB-448D-9F42-A88E-347D1CD68FC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76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54" name="Line 483">
                        <a:extLst>
                          <a:ext uri="{FF2B5EF4-FFF2-40B4-BE49-F238E27FC236}">
                            <a16:creationId xmlns:a16="http://schemas.microsoft.com/office/drawing/2014/main" id="{90412B2B-14BC-BE42-B98E-F4EE4B4A517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4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sp>
                  <p:nvSpPr>
                    <p:cNvPr id="50" name="Line 484">
                      <a:extLst>
                        <a:ext uri="{FF2B5EF4-FFF2-40B4-BE49-F238E27FC236}">
                          <a16:creationId xmlns:a16="http://schemas.microsoft.com/office/drawing/2014/main" id="{A7AD1E13-625A-CC4A-8C6A-963228AB59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28" y="3504"/>
                      <a:ext cx="96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0" name="Group 485">
                    <a:extLst>
                      <a:ext uri="{FF2B5EF4-FFF2-40B4-BE49-F238E27FC236}">
                        <a16:creationId xmlns:a16="http://schemas.microsoft.com/office/drawing/2014/main" id="{8AC9997E-7EB6-AC4A-BC3A-0E8AE506FF8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64395" y="2369452"/>
                    <a:ext cx="703385" cy="304800"/>
                    <a:chOff x="5136" y="3312"/>
                    <a:chExt cx="480" cy="192"/>
                  </a:xfrm>
                </p:grpSpPr>
                <p:grpSp>
                  <p:nvGrpSpPr>
                    <p:cNvPr id="37" name="Group 486">
                      <a:extLst>
                        <a:ext uri="{FF2B5EF4-FFF2-40B4-BE49-F238E27FC236}">
                          <a16:creationId xmlns:a16="http://schemas.microsoft.com/office/drawing/2014/main" id="{FF040211-37C2-BD4F-AEE6-9C6D404018E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36" y="3312"/>
                      <a:ext cx="192" cy="192"/>
                      <a:chOff x="2976" y="2736"/>
                      <a:chExt cx="768" cy="192"/>
                    </a:xfrm>
                  </p:grpSpPr>
                  <p:sp>
                    <p:nvSpPr>
                      <p:cNvPr id="44" name="Arc 487">
                        <a:extLst>
                          <a:ext uri="{FF2B5EF4-FFF2-40B4-BE49-F238E27FC236}">
                            <a16:creationId xmlns:a16="http://schemas.microsoft.com/office/drawing/2014/main" id="{E7508927-ACAE-2441-834E-6A821183B94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60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45" name="Arc 488">
                        <a:extLst>
                          <a:ext uri="{FF2B5EF4-FFF2-40B4-BE49-F238E27FC236}">
                            <a16:creationId xmlns:a16="http://schemas.microsoft.com/office/drawing/2014/main" id="{CFA71F44-6896-BF40-BF7C-EF9992FE103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216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46" name="Line 489">
                        <a:extLst>
                          <a:ext uri="{FF2B5EF4-FFF2-40B4-BE49-F238E27FC236}">
                            <a16:creationId xmlns:a16="http://schemas.microsoft.com/office/drawing/2014/main" id="{FAE5AD83-DD61-CF4C-8A64-DB5CA46CF1B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76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47" name="Line 490">
                        <a:extLst>
                          <a:ext uri="{FF2B5EF4-FFF2-40B4-BE49-F238E27FC236}">
                            <a16:creationId xmlns:a16="http://schemas.microsoft.com/office/drawing/2014/main" id="{ABA663A7-5073-0242-A488-A9C23E3B944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4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grpSp>
                  <p:nvGrpSpPr>
                    <p:cNvPr id="38" name="Group 491">
                      <a:extLst>
                        <a:ext uri="{FF2B5EF4-FFF2-40B4-BE49-F238E27FC236}">
                          <a16:creationId xmlns:a16="http://schemas.microsoft.com/office/drawing/2014/main" id="{BFD7B45B-6A0E-4F4C-A46C-113F95D2787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424" y="3312"/>
                      <a:ext cx="192" cy="192"/>
                      <a:chOff x="2976" y="2736"/>
                      <a:chExt cx="768" cy="192"/>
                    </a:xfrm>
                  </p:grpSpPr>
                  <p:sp>
                    <p:nvSpPr>
                      <p:cNvPr id="40" name="Arc 492">
                        <a:extLst>
                          <a:ext uri="{FF2B5EF4-FFF2-40B4-BE49-F238E27FC236}">
                            <a16:creationId xmlns:a16="http://schemas.microsoft.com/office/drawing/2014/main" id="{65F9BA35-B819-C94A-96DD-FE9C50766A1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60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41" name="Arc 493">
                        <a:extLst>
                          <a:ext uri="{FF2B5EF4-FFF2-40B4-BE49-F238E27FC236}">
                            <a16:creationId xmlns:a16="http://schemas.microsoft.com/office/drawing/2014/main" id="{2C16CB65-9433-7A4E-999E-F88E53526FE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216" y="2736"/>
                        <a:ext cx="144" cy="19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1600"/>
                          <a:gd name="T11" fmla="*/ 21600 w 21600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1600" fill="none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</a:path>
                          <a:path w="21600" h="21600" stroke="0" extrusionOk="0">
                            <a:moveTo>
                              <a:pt x="-1" y="0"/>
                            </a:moveTo>
                            <a:cubicBezTo>
                              <a:pt x="11929" y="0"/>
                              <a:pt x="21600" y="9670"/>
                              <a:pt x="21600" y="21600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42" name="Line 494">
                        <a:extLst>
                          <a:ext uri="{FF2B5EF4-FFF2-40B4-BE49-F238E27FC236}">
                            <a16:creationId xmlns:a16="http://schemas.microsoft.com/office/drawing/2014/main" id="{1B7469BF-BC5C-CA4A-B981-8FF5F545FF4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76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43" name="Line 495">
                        <a:extLst>
                          <a:ext uri="{FF2B5EF4-FFF2-40B4-BE49-F238E27FC236}">
                            <a16:creationId xmlns:a16="http://schemas.microsoft.com/office/drawing/2014/main" id="{78579F64-2869-4544-8550-90906AF26F6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4" y="2928"/>
                        <a:ext cx="240" cy="0"/>
                      </a:xfrm>
                      <a:prstGeom prst="lin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GB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sp>
                  <p:nvSpPr>
                    <p:cNvPr id="39" name="Line 496">
                      <a:extLst>
                        <a:ext uri="{FF2B5EF4-FFF2-40B4-BE49-F238E27FC236}">
                          <a16:creationId xmlns:a16="http://schemas.microsoft.com/office/drawing/2014/main" id="{1D0CBB5C-7E3E-A241-9B0D-7E44ABAE0AC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28" y="3504"/>
                      <a:ext cx="96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21" name="Line 497">
                    <a:extLst>
                      <a:ext uri="{FF2B5EF4-FFF2-40B4-BE49-F238E27FC236}">
                        <a16:creationId xmlns:a16="http://schemas.microsoft.com/office/drawing/2014/main" id="{177E5DDD-D5DA-F845-AC84-3A3BA02CAC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23719" y="2674252"/>
                    <a:ext cx="140677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F922EC4D-A7DF-3142-BF50-A7E2B1ECF86F}"/>
                      </a:ext>
                    </a:extLst>
                  </p:cNvPr>
                  <p:cNvSpPr txBox="1"/>
                  <p:nvPr/>
                </p:nvSpPr>
                <p:spPr>
                  <a:xfrm>
                    <a:off x="482599" y="1938074"/>
                    <a:ext cx="77296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Bunch</a:t>
                    </a:r>
                  </a:p>
                </p:txBody>
              </p: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9F7666BF-3F17-604B-88B3-930130E10FD1}"/>
                      </a:ext>
                    </a:extLst>
                  </p:cNvPr>
                  <p:cNvCxnSpPr>
                    <a:stCxn id="22" idx="2"/>
                  </p:cNvCxnSpPr>
                  <p:nvPr/>
                </p:nvCxnSpPr>
                <p:spPr>
                  <a:xfrm>
                    <a:off x="869084" y="2307406"/>
                    <a:ext cx="347187" cy="155945"/>
                  </a:xfrm>
                  <a:prstGeom prst="straightConnector1">
                    <a:avLst/>
                  </a:prstGeom>
                  <a:ln w="28575" cmpd="sng">
                    <a:solidFill>
                      <a:srgbClr val="3366FF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Left Brace 23">
                    <a:extLst>
                      <a:ext uri="{FF2B5EF4-FFF2-40B4-BE49-F238E27FC236}">
                        <a16:creationId xmlns:a16="http://schemas.microsoft.com/office/drawing/2014/main" id="{F7860F1F-3971-2447-94FD-EEA262D8D90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31751" y="1553989"/>
                    <a:ext cx="184977" cy="1415937"/>
                  </a:xfrm>
                  <a:prstGeom prst="leftBrace">
                    <a:avLst>
                      <a:gd name="adj1" fmla="val 25915"/>
                      <a:gd name="adj2" fmla="val 50000"/>
                    </a:avLst>
                  </a:prstGeom>
                  <a:ln w="28575" cmpd="sng">
                    <a:solidFill>
                      <a:srgbClr val="3366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EEAE843-545E-5F42-B4ED-25DF9F8AAFDA}"/>
                      </a:ext>
                    </a:extLst>
                  </p:cNvPr>
                  <p:cNvSpPr txBox="1"/>
                  <p:nvPr/>
                </p:nvSpPr>
                <p:spPr>
                  <a:xfrm>
                    <a:off x="1498726" y="1806480"/>
                    <a:ext cx="102502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FFC000"/>
                        </a:solidFill>
                      </a:rPr>
                      <a:t>PS-Batch</a:t>
                    </a: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A7569A1A-1BE9-C943-8BBE-0520A35AE9D3}"/>
                      </a:ext>
                    </a:extLst>
                  </p:cNvPr>
                  <p:cNvSpPr txBox="1"/>
                  <p:nvPr/>
                </p:nvSpPr>
                <p:spPr>
                  <a:xfrm>
                    <a:off x="4050598" y="1875354"/>
                    <a:ext cx="7473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FFC000"/>
                        </a:solidFill>
                      </a:rPr>
                      <a:t>100ns</a:t>
                    </a: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98CE553A-805A-AD48-B420-D6AE6712ED4D}"/>
                      </a:ext>
                    </a:extLst>
                  </p:cNvPr>
                  <p:cNvSpPr txBox="1"/>
                  <p:nvPr/>
                </p:nvSpPr>
                <p:spPr>
                  <a:xfrm>
                    <a:off x="4790054" y="2318028"/>
                    <a:ext cx="7473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B317B7"/>
                        </a:solidFill>
                      </a:rPr>
                      <a:t>150ns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92ABA1E6-08CD-2249-94A2-A7B7EA7B5CEA}"/>
                      </a:ext>
                    </a:extLst>
                  </p:cNvPr>
                  <p:cNvSpPr txBox="1"/>
                  <p:nvPr/>
                </p:nvSpPr>
                <p:spPr>
                  <a:xfrm>
                    <a:off x="5516287" y="1878988"/>
                    <a:ext cx="7473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FFC000"/>
                        </a:solidFill>
                      </a:rPr>
                      <a:t>100ns</a:t>
                    </a:r>
                  </a:p>
                </p:txBody>
              </p:sp>
              <p:sp>
                <p:nvSpPr>
                  <p:cNvPr id="29" name="Left Brace 28">
                    <a:extLst>
                      <a:ext uri="{FF2B5EF4-FFF2-40B4-BE49-F238E27FC236}">
                        <a16:creationId xmlns:a16="http://schemas.microsoft.com/office/drawing/2014/main" id="{043DCE44-D16E-0543-A51E-9AE428A18CB3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4398475" y="2044719"/>
                    <a:ext cx="124587" cy="422031"/>
                  </a:xfrm>
                  <a:prstGeom prst="leftBrace">
                    <a:avLst>
                      <a:gd name="adj1" fmla="val 25915"/>
                      <a:gd name="adj2" fmla="val 50000"/>
                    </a:avLst>
                  </a:prstGeom>
                  <a:ln w="28575" cmpd="sng">
                    <a:solidFill>
                      <a:srgbClr val="3366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D5E9E09F-B692-D547-85FB-4884116AF7DF}"/>
                      </a:ext>
                    </a:extLst>
                  </p:cNvPr>
                  <p:cNvSpPr txBox="1"/>
                  <p:nvPr/>
                </p:nvSpPr>
                <p:spPr>
                  <a:xfrm>
                    <a:off x="2579952" y="2307406"/>
                    <a:ext cx="7473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B317B7"/>
                        </a:solidFill>
                      </a:rPr>
                      <a:t>150ns</a:t>
                    </a: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2BF2E4E-46D2-6248-982A-97232097432B}"/>
                      </a:ext>
                    </a:extLst>
                  </p:cNvPr>
                  <p:cNvSpPr txBox="1"/>
                  <p:nvPr/>
                </p:nvSpPr>
                <p:spPr>
                  <a:xfrm>
                    <a:off x="7245197" y="1394697"/>
                    <a:ext cx="65665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B317B7"/>
                        </a:solidFill>
                      </a:rPr>
                      <a:t>Train</a:t>
                    </a:r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9841A134-E3F7-9E43-9A31-7B75BB47D023}"/>
                      </a:ext>
                    </a:extLst>
                  </p:cNvPr>
                  <p:cNvSpPr/>
                  <p:nvPr/>
                </p:nvSpPr>
                <p:spPr>
                  <a:xfrm>
                    <a:off x="-53631" y="1815817"/>
                    <a:ext cx="8395536" cy="1019766"/>
                  </a:xfrm>
                  <a:prstGeom prst="rect">
                    <a:avLst/>
                  </a:prstGeom>
                  <a:noFill/>
                  <a:ln w="19050" cmpd="sng">
                    <a:solidFill>
                      <a:srgbClr val="3366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3" name="Straight Arrow Connector 32">
                    <a:extLst>
                      <a:ext uri="{FF2B5EF4-FFF2-40B4-BE49-F238E27FC236}">
                        <a16:creationId xmlns:a16="http://schemas.microsoft.com/office/drawing/2014/main" id="{D8FA4AE5-9EF5-B84F-AF03-0F3E6CD7C24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806676" y="1565427"/>
                    <a:ext cx="443933" cy="191748"/>
                  </a:xfrm>
                  <a:prstGeom prst="straightConnector1">
                    <a:avLst/>
                  </a:prstGeom>
                  <a:ln w="28575" cmpd="sng">
                    <a:solidFill>
                      <a:srgbClr val="3366FF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Left Brace 33">
                    <a:extLst>
                      <a:ext uri="{FF2B5EF4-FFF2-40B4-BE49-F238E27FC236}">
                        <a16:creationId xmlns:a16="http://schemas.microsoft.com/office/drawing/2014/main" id="{F1F7B91B-A8AA-B542-914B-474470C14B8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5896185" y="2048670"/>
                    <a:ext cx="124587" cy="422031"/>
                  </a:xfrm>
                  <a:prstGeom prst="leftBrace">
                    <a:avLst>
                      <a:gd name="adj1" fmla="val 25915"/>
                      <a:gd name="adj2" fmla="val 50000"/>
                    </a:avLst>
                  </a:prstGeom>
                  <a:ln w="28575" cmpd="sng">
                    <a:solidFill>
                      <a:srgbClr val="3366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Line 578">
                    <a:extLst>
                      <a:ext uri="{FF2B5EF4-FFF2-40B4-BE49-F238E27FC236}">
                        <a16:creationId xmlns:a16="http://schemas.microsoft.com/office/drawing/2014/main" id="{861749D5-B096-5248-BAE9-122138DC9E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065485" y="2682094"/>
                    <a:ext cx="844062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6" name="Line 578">
                    <a:extLst>
                      <a:ext uri="{FF2B5EF4-FFF2-40B4-BE49-F238E27FC236}">
                        <a16:creationId xmlns:a16="http://schemas.microsoft.com/office/drawing/2014/main" id="{CA0B0B7A-8A77-3F4F-8074-41EA131212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8247" y="2674252"/>
                    <a:ext cx="844062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7" name="Left Brace 6">
                <a:extLst>
                  <a:ext uri="{FF2B5EF4-FFF2-40B4-BE49-F238E27FC236}">
                    <a16:creationId xmlns:a16="http://schemas.microsoft.com/office/drawing/2014/main" id="{E75A30A1-6561-6446-B431-22D13CF2AFB9}"/>
                  </a:ext>
                </a:extLst>
              </p:cNvPr>
              <p:cNvSpPr/>
              <p:nvPr/>
            </p:nvSpPr>
            <p:spPr>
              <a:xfrm rot="16200000">
                <a:off x="4181134" y="1894314"/>
                <a:ext cx="187517" cy="2120385"/>
              </a:xfrm>
              <a:prstGeom prst="leftBrace">
                <a:avLst>
                  <a:gd name="adj1" fmla="val 25915"/>
                  <a:gd name="adj2" fmla="val 50000"/>
                </a:avLst>
              </a:prstGeom>
              <a:ln w="28575" cmpd="sng">
                <a:solidFill>
                  <a:srgbClr val="3366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1972E1-4203-6742-9CB6-BC30544C9D52}"/>
                  </a:ext>
                </a:extLst>
              </p:cNvPr>
              <p:cNvSpPr txBox="1"/>
              <p:nvPr/>
            </p:nvSpPr>
            <p:spPr>
              <a:xfrm>
                <a:off x="3822834" y="3069961"/>
                <a:ext cx="747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450ns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CC2B5E9F-E6D0-7547-B4EA-3CF5CF7F2602}"/>
                </a:ext>
              </a:extLst>
            </p:cNvPr>
            <p:cNvGrpSpPr/>
            <p:nvPr/>
          </p:nvGrpSpPr>
          <p:grpSpPr>
            <a:xfrm>
              <a:off x="7807001" y="2541886"/>
              <a:ext cx="1595730" cy="311050"/>
              <a:chOff x="7433457" y="2547142"/>
              <a:chExt cx="1595730" cy="311050"/>
            </a:xfrm>
          </p:grpSpPr>
          <p:sp>
            <p:nvSpPr>
              <p:cNvPr id="126" name="Arc 555">
                <a:extLst>
                  <a:ext uri="{FF2B5EF4-FFF2-40B4-BE49-F238E27FC236}">
                    <a16:creationId xmlns:a16="http://schemas.microsoft.com/office/drawing/2014/main" id="{5DD81DD1-898B-2C46-87CE-F2CE2F6EA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2574" y="2547142"/>
                <a:ext cx="105508" cy="3048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7" name="Arc 556">
                <a:extLst>
                  <a:ext uri="{FF2B5EF4-FFF2-40B4-BE49-F238E27FC236}">
                    <a16:creationId xmlns:a16="http://schemas.microsoft.com/office/drawing/2014/main" id="{EC147130-7459-394F-9280-C8AE89368CA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837660" y="2547142"/>
                <a:ext cx="105508" cy="3048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8" name="Arc 560">
                <a:extLst>
                  <a:ext uri="{FF2B5EF4-FFF2-40B4-BE49-F238E27FC236}">
                    <a16:creationId xmlns:a16="http://schemas.microsoft.com/office/drawing/2014/main" id="{D2AB2BBB-87B7-A940-AF57-6070A3E93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6340" y="2553392"/>
                <a:ext cx="105508" cy="3048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9" name="Arc 561">
                <a:extLst>
                  <a:ext uri="{FF2B5EF4-FFF2-40B4-BE49-F238E27FC236}">
                    <a16:creationId xmlns:a16="http://schemas.microsoft.com/office/drawing/2014/main" id="{463D1FF3-B3F8-5540-8387-2AFCFE212B9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465929" y="2553392"/>
                <a:ext cx="105508" cy="3048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1" name="Line 564">
                <a:extLst>
                  <a:ext uri="{FF2B5EF4-FFF2-40B4-BE49-F238E27FC236}">
                    <a16:creationId xmlns:a16="http://schemas.microsoft.com/office/drawing/2014/main" id="{704C42AD-3C6F-044F-A872-E7E638291E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33457" y="2838684"/>
                <a:ext cx="391902" cy="0"/>
              </a:xfrm>
              <a:prstGeom prst="line">
                <a:avLst/>
              </a:prstGeom>
              <a:noFill/>
              <a:ln w="28575" cmpd="sng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2" name="Line 577">
                <a:extLst>
                  <a:ext uri="{FF2B5EF4-FFF2-40B4-BE49-F238E27FC236}">
                    <a16:creationId xmlns:a16="http://schemas.microsoft.com/office/drawing/2014/main" id="{5D418240-4BB0-C44B-BD1D-9116EB77B8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76238" y="2846042"/>
                <a:ext cx="352949" cy="0"/>
              </a:xfrm>
              <a:prstGeom prst="line">
                <a:avLst/>
              </a:prstGeom>
              <a:noFill/>
              <a:ln w="28575" cmpd="sng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3" name="Line 564">
                <a:extLst>
                  <a:ext uri="{FF2B5EF4-FFF2-40B4-BE49-F238E27FC236}">
                    <a16:creationId xmlns:a16="http://schemas.microsoft.com/office/drawing/2014/main" id="{E06B7776-F5D8-FD46-8F8E-968A346108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31803" y="2844934"/>
                <a:ext cx="440826" cy="0"/>
              </a:xfrm>
              <a:prstGeom prst="line">
                <a:avLst/>
              </a:prstGeom>
              <a:noFill/>
              <a:ln w="28575" cmpd="sng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C06F64A-4F81-F04E-9EA0-9CD8C4FA105C}"/>
                </a:ext>
              </a:extLst>
            </p:cNvPr>
            <p:cNvSpPr txBox="1"/>
            <p:nvPr/>
          </p:nvSpPr>
          <p:spPr>
            <a:xfrm>
              <a:off x="7967355" y="2828998"/>
              <a:ext cx="1187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LEIR-batch</a:t>
              </a:r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034C0609-0EA4-094F-AF18-A3926E4EBE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49676" y="2144700"/>
              <a:ext cx="214282" cy="34605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D3BBCCF0-6AB8-4E4E-B807-8D98001284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35635" y="2152727"/>
              <a:ext cx="73267" cy="335408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4BDDC285-B515-A548-B7B3-32B986C220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95526" y="2132856"/>
              <a:ext cx="87337" cy="351403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8BA1EAC0-BBF0-A149-8BB3-3419F585CB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9401" y="2144879"/>
              <a:ext cx="208589" cy="342005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ED60888-8E24-4D4B-B26D-9A92062CF78D}"/>
                </a:ext>
              </a:extLst>
            </p:cNvPr>
            <p:cNvSpPr/>
            <p:nvPr/>
          </p:nvSpPr>
          <p:spPr>
            <a:xfrm>
              <a:off x="7608168" y="2314904"/>
              <a:ext cx="1992222" cy="877904"/>
            </a:xfrm>
            <a:prstGeom prst="rect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0522F9B3-B1C2-6048-8E49-2665B25B4575}"/>
              </a:ext>
            </a:extLst>
          </p:cNvPr>
          <p:cNvSpPr txBox="1"/>
          <p:nvPr/>
        </p:nvSpPr>
        <p:spPr>
          <a:xfrm>
            <a:off x="6253357" y="3073190"/>
            <a:ext cx="55642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Filling scheme: </a:t>
            </a:r>
            <a:r>
              <a:rPr lang="en-US" sz="2000" dirty="0"/>
              <a:t>How bunches are placed in the LHC defines which bunches collide where. </a:t>
            </a:r>
          </a:p>
          <a:p>
            <a:endParaRPr lang="en-US" sz="2000" dirty="0"/>
          </a:p>
          <a:p>
            <a:r>
              <a:rPr lang="en-US" sz="2000" dirty="0">
                <a:sym typeface="Wingdings" pitchFamily="2" charset="2"/>
              </a:rPr>
              <a:t>Due to symmetry and detector position not all bunches collide in each experiment.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Play with: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Number of PS-batches per SPS-train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Position of SPS-trains in LHC</a:t>
            </a:r>
          </a:p>
          <a:p>
            <a:pPr marL="285750" indent="-285750">
              <a:buFontTx/>
              <a:buChar char="-"/>
            </a:pPr>
            <a:r>
              <a:rPr lang="en-US" sz="2000" i="1" dirty="0">
                <a:solidFill>
                  <a:schemeClr val="bg1">
                    <a:lumMod val="65000"/>
                  </a:schemeClr>
                </a:solidFill>
              </a:rPr>
              <a:t>(Separation levelling)</a:t>
            </a:r>
          </a:p>
          <a:p>
            <a:r>
              <a:rPr lang="en-US" sz="2000" dirty="0"/>
              <a:t>to get fair luminosity sharing.</a:t>
            </a:r>
          </a:p>
        </p:txBody>
      </p:sp>
    </p:spTree>
    <p:extLst>
      <p:ext uri="{BB962C8B-B14F-4D97-AF65-F5344CB8AC3E}">
        <p14:creationId xmlns:p14="http://schemas.microsoft.com/office/powerpoint/2010/main" val="2066668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118E6-B5CA-9648-B670-36E121AE2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Pattern: design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100ns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75ns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700F1-1543-3740-9B3A-CFBD4E885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D54EA-AB7F-6149-BB92-ED5F277DB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26</a:t>
            </a:fld>
            <a:endParaRPr lang="en-GB" dirty="0"/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DE1C6861-B22A-A748-ADBF-75307A043FED}"/>
              </a:ext>
            </a:extLst>
          </p:cNvPr>
          <p:cNvGrpSpPr/>
          <p:nvPr/>
        </p:nvGrpSpPr>
        <p:grpSpPr>
          <a:xfrm>
            <a:off x="610154" y="4738567"/>
            <a:ext cx="8395536" cy="1913161"/>
            <a:chOff x="1881305" y="4229136"/>
            <a:chExt cx="8395536" cy="1913161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06BF21B-671B-894B-A4AC-75CA1D88FC0A}"/>
                </a:ext>
              </a:extLst>
            </p:cNvPr>
            <p:cNvGrpSpPr/>
            <p:nvPr/>
          </p:nvGrpSpPr>
          <p:grpSpPr>
            <a:xfrm>
              <a:off x="1881305" y="4229136"/>
              <a:ext cx="8395536" cy="1441357"/>
              <a:chOff x="357305" y="4031252"/>
              <a:chExt cx="8395536" cy="1441357"/>
            </a:xfrm>
          </p:grpSpPr>
          <p:sp>
            <p:nvSpPr>
              <p:cNvPr id="101" name="Line 497">
                <a:extLst>
                  <a:ext uri="{FF2B5EF4-FFF2-40B4-BE49-F238E27FC236}">
                    <a16:creationId xmlns:a16="http://schemas.microsoft.com/office/drawing/2014/main" id="{95EE475F-BCC1-8741-A497-F7744693DB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71645" y="5284939"/>
                <a:ext cx="14067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2" name="Line 497">
                <a:extLst>
                  <a:ext uri="{FF2B5EF4-FFF2-40B4-BE49-F238E27FC236}">
                    <a16:creationId xmlns:a16="http://schemas.microsoft.com/office/drawing/2014/main" id="{F8A99314-F018-8A40-B8E5-AA65410B3C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1701" y="5322228"/>
                <a:ext cx="14067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55415A95-29F4-D44F-A2DF-E27AD078CED8}"/>
                  </a:ext>
                </a:extLst>
              </p:cNvPr>
              <p:cNvSpPr txBox="1"/>
              <p:nvPr/>
            </p:nvSpPr>
            <p:spPr>
              <a:xfrm>
                <a:off x="493465" y="4607092"/>
                <a:ext cx="7729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Bunch</a:t>
                </a:r>
              </a:p>
            </p:txBody>
          </p: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6F5156FC-DA62-EE45-B209-265F918C4534}"/>
                  </a:ext>
                </a:extLst>
              </p:cNvPr>
              <p:cNvCxnSpPr>
                <a:stCxn id="103" idx="2"/>
              </p:cNvCxnSpPr>
              <p:nvPr/>
            </p:nvCxnSpPr>
            <p:spPr>
              <a:xfrm>
                <a:off x="879950" y="4976424"/>
                <a:ext cx="347187" cy="155945"/>
              </a:xfrm>
              <a:prstGeom prst="straightConnector1">
                <a:avLst/>
              </a:prstGeom>
              <a:ln w="28575" cmpd="sng">
                <a:solidFill>
                  <a:srgbClr val="3366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Left Brace 104">
                <a:extLst>
                  <a:ext uri="{FF2B5EF4-FFF2-40B4-BE49-F238E27FC236}">
                    <a16:creationId xmlns:a16="http://schemas.microsoft.com/office/drawing/2014/main" id="{2A3098CC-0023-7F4E-B786-44B8AFC99CD4}"/>
                  </a:ext>
                </a:extLst>
              </p:cNvPr>
              <p:cNvSpPr/>
              <p:nvPr/>
            </p:nvSpPr>
            <p:spPr>
              <a:xfrm rot="16200000" flipH="1">
                <a:off x="2999590" y="4529046"/>
                <a:ext cx="184977" cy="664425"/>
              </a:xfrm>
              <a:prstGeom prst="leftBrace">
                <a:avLst>
                  <a:gd name="adj1" fmla="val 25915"/>
                  <a:gd name="adj2" fmla="val 50000"/>
                </a:avLst>
              </a:prstGeom>
              <a:ln w="28575" cmpd="sng">
                <a:solidFill>
                  <a:srgbClr val="3366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FB2BBD8D-ABB1-CF40-9FE8-2AB74F3E2C78}"/>
                  </a:ext>
                </a:extLst>
              </p:cNvPr>
              <p:cNvSpPr txBox="1"/>
              <p:nvPr/>
            </p:nvSpPr>
            <p:spPr>
              <a:xfrm>
                <a:off x="2686923" y="4407278"/>
                <a:ext cx="7119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Batch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A2C34B49-FBD2-CE4C-8D49-3171A9606275}"/>
                  </a:ext>
                </a:extLst>
              </p:cNvPr>
              <p:cNvSpPr txBox="1"/>
              <p:nvPr/>
            </p:nvSpPr>
            <p:spPr>
              <a:xfrm>
                <a:off x="4366242" y="4469064"/>
                <a:ext cx="6303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</a:rPr>
                  <a:t>75ns</a:t>
                </a:r>
              </a:p>
            </p:txBody>
          </p:sp>
          <p:sp>
            <p:nvSpPr>
              <p:cNvPr id="108" name="Left Brace 107">
                <a:extLst>
                  <a:ext uri="{FF2B5EF4-FFF2-40B4-BE49-F238E27FC236}">
                    <a16:creationId xmlns:a16="http://schemas.microsoft.com/office/drawing/2014/main" id="{6359C443-468F-2C4C-9010-C591BA28613E}"/>
                  </a:ext>
                </a:extLst>
              </p:cNvPr>
              <p:cNvSpPr/>
              <p:nvPr/>
            </p:nvSpPr>
            <p:spPr>
              <a:xfrm rot="16200000" flipH="1">
                <a:off x="4702399" y="4717170"/>
                <a:ext cx="124587" cy="332263"/>
              </a:xfrm>
              <a:prstGeom prst="leftBrace">
                <a:avLst>
                  <a:gd name="adj1" fmla="val 25915"/>
                  <a:gd name="adj2" fmla="val 50000"/>
                </a:avLst>
              </a:prstGeom>
              <a:ln w="28575" cmpd="sng">
                <a:solidFill>
                  <a:srgbClr val="3366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E4C1F98E-C7E2-E841-B951-D497FEB45C64}"/>
                  </a:ext>
                </a:extLst>
              </p:cNvPr>
              <p:cNvSpPr txBox="1"/>
              <p:nvPr/>
            </p:nvSpPr>
            <p:spPr>
              <a:xfrm>
                <a:off x="4942751" y="4921257"/>
                <a:ext cx="747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</a:rPr>
                  <a:t>150ns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19D92404-8A32-6846-9E6B-7462B89B164D}"/>
                  </a:ext>
                </a:extLst>
              </p:cNvPr>
              <p:cNvSpPr/>
              <p:nvPr/>
            </p:nvSpPr>
            <p:spPr>
              <a:xfrm>
                <a:off x="357305" y="4452843"/>
                <a:ext cx="8395536" cy="1019766"/>
              </a:xfrm>
              <a:prstGeom prst="rect">
                <a:avLst/>
              </a:prstGeom>
              <a:noFill/>
              <a:ln w="12700" cmpd="sng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E0D2A895-C576-C14A-889B-503562783675}"/>
                  </a:ext>
                </a:extLst>
              </p:cNvPr>
              <p:cNvGrpSpPr/>
              <p:nvPr/>
            </p:nvGrpSpPr>
            <p:grpSpPr>
              <a:xfrm>
                <a:off x="1170656" y="5017143"/>
                <a:ext cx="828286" cy="306923"/>
                <a:chOff x="1128508" y="3496104"/>
                <a:chExt cx="828286" cy="306923"/>
              </a:xfrm>
            </p:grpSpPr>
            <p:grpSp>
              <p:nvGrpSpPr>
                <p:cNvPr id="179" name="Group 474">
                  <a:extLst>
                    <a:ext uri="{FF2B5EF4-FFF2-40B4-BE49-F238E27FC236}">
                      <a16:creationId xmlns:a16="http://schemas.microsoft.com/office/drawing/2014/main" id="{F9E6D300-CC69-E244-BEE1-FC50756212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28508" y="3498227"/>
                  <a:ext cx="281354" cy="304800"/>
                  <a:chOff x="2976" y="2736"/>
                  <a:chExt cx="768" cy="192"/>
                </a:xfrm>
              </p:grpSpPr>
              <p:sp>
                <p:nvSpPr>
                  <p:cNvPr id="188" name="Arc 475">
                    <a:extLst>
                      <a:ext uri="{FF2B5EF4-FFF2-40B4-BE49-F238E27FC236}">
                        <a16:creationId xmlns:a16="http://schemas.microsoft.com/office/drawing/2014/main" id="{78270EC2-A784-964E-BA7E-798C073B57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0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89" name="Arc 476">
                    <a:extLst>
                      <a:ext uri="{FF2B5EF4-FFF2-40B4-BE49-F238E27FC236}">
                        <a16:creationId xmlns:a16="http://schemas.microsoft.com/office/drawing/2014/main" id="{1DB3A2B9-B747-0646-A8B0-3243BFCA57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216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90" name="Line 477">
                    <a:extLst>
                      <a:ext uri="{FF2B5EF4-FFF2-40B4-BE49-F238E27FC236}">
                        <a16:creationId xmlns:a16="http://schemas.microsoft.com/office/drawing/2014/main" id="{A2D41F3E-646C-2E4F-815A-91DB4B2426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76" y="2928"/>
                    <a:ext cx="240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91" name="Line 478">
                    <a:extLst>
                      <a:ext uri="{FF2B5EF4-FFF2-40B4-BE49-F238E27FC236}">
                        <a16:creationId xmlns:a16="http://schemas.microsoft.com/office/drawing/2014/main" id="{A9B21452-3C92-ED4D-A0ED-7ED6629E0FD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04" y="2928"/>
                    <a:ext cx="240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180" name="Group 479">
                  <a:extLst>
                    <a:ext uri="{FF2B5EF4-FFF2-40B4-BE49-F238E27FC236}">
                      <a16:creationId xmlns:a16="http://schemas.microsoft.com/office/drawing/2014/main" id="{E9F31323-5F82-CD44-8C54-64D15B88003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43043" y="3498227"/>
                  <a:ext cx="193431" cy="304800"/>
                  <a:chOff x="2976" y="2736"/>
                  <a:chExt cx="528" cy="192"/>
                </a:xfrm>
              </p:grpSpPr>
              <p:sp>
                <p:nvSpPr>
                  <p:cNvPr id="185" name="Arc 480">
                    <a:extLst>
                      <a:ext uri="{FF2B5EF4-FFF2-40B4-BE49-F238E27FC236}">
                        <a16:creationId xmlns:a16="http://schemas.microsoft.com/office/drawing/2014/main" id="{FBCC608C-D16D-524E-8ED0-EE0E035092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0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86" name="Arc 481">
                    <a:extLst>
                      <a:ext uri="{FF2B5EF4-FFF2-40B4-BE49-F238E27FC236}">
                        <a16:creationId xmlns:a16="http://schemas.microsoft.com/office/drawing/2014/main" id="{36F98A32-24D2-6E45-B860-BB50BAA1DA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2976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87" name="Line 483">
                    <a:extLst>
                      <a:ext uri="{FF2B5EF4-FFF2-40B4-BE49-F238E27FC236}">
                        <a16:creationId xmlns:a16="http://schemas.microsoft.com/office/drawing/2014/main" id="{85B87590-DB54-DA40-B564-A8B0FEF2B2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64" y="2928"/>
                    <a:ext cx="240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181" name="Line 484">
                  <a:extLst>
                    <a:ext uri="{FF2B5EF4-FFF2-40B4-BE49-F238E27FC236}">
                      <a16:creationId xmlns:a16="http://schemas.microsoft.com/office/drawing/2014/main" id="{75EC7529-E5FB-404A-872F-DFB78F7D21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2367" y="3803027"/>
                  <a:ext cx="140677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2" name="Arc 480">
                  <a:extLst>
                    <a:ext uri="{FF2B5EF4-FFF2-40B4-BE49-F238E27FC236}">
                      <a16:creationId xmlns:a16="http://schemas.microsoft.com/office/drawing/2014/main" id="{FB6F78A1-FEBD-E348-A7CE-82DBC9C3FB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4040" y="3496104"/>
                  <a:ext cx="52754" cy="30480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3" name="Arc 481">
                  <a:extLst>
                    <a:ext uri="{FF2B5EF4-FFF2-40B4-BE49-F238E27FC236}">
                      <a16:creationId xmlns:a16="http://schemas.microsoft.com/office/drawing/2014/main" id="{202D97C0-103E-7D4E-8CE9-8171D49375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51286" y="3496104"/>
                  <a:ext cx="52754" cy="30480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4" name="Line 484">
                  <a:extLst>
                    <a:ext uri="{FF2B5EF4-FFF2-40B4-BE49-F238E27FC236}">
                      <a16:creationId xmlns:a16="http://schemas.microsoft.com/office/drawing/2014/main" id="{92B08C4C-B3FF-8A4E-9713-0C72D551BB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10610" y="3800904"/>
                  <a:ext cx="140677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14" name="Line 524">
                <a:extLst>
                  <a:ext uri="{FF2B5EF4-FFF2-40B4-BE49-F238E27FC236}">
                    <a16:creationId xmlns:a16="http://schemas.microsoft.com/office/drawing/2014/main" id="{7E6E1EC2-33BB-B94A-BBF2-779B198AC3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7550" y="5310989"/>
                <a:ext cx="430605" cy="1126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2FA7093A-0ED9-AC47-889C-89F272825717}"/>
                  </a:ext>
                </a:extLst>
              </p:cNvPr>
              <p:cNvGrpSpPr/>
              <p:nvPr/>
            </p:nvGrpSpPr>
            <p:grpSpPr>
              <a:xfrm>
                <a:off x="2645139" y="5004066"/>
                <a:ext cx="828286" cy="312295"/>
                <a:chOff x="1128508" y="3496104"/>
                <a:chExt cx="828286" cy="312295"/>
              </a:xfrm>
            </p:grpSpPr>
            <p:grpSp>
              <p:nvGrpSpPr>
                <p:cNvPr id="166" name="Group 474">
                  <a:extLst>
                    <a:ext uri="{FF2B5EF4-FFF2-40B4-BE49-F238E27FC236}">
                      <a16:creationId xmlns:a16="http://schemas.microsoft.com/office/drawing/2014/main" id="{3C2E3758-352F-2D45-84C8-2570D76EECE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28508" y="3498227"/>
                  <a:ext cx="281354" cy="304800"/>
                  <a:chOff x="2976" y="2736"/>
                  <a:chExt cx="768" cy="192"/>
                </a:xfrm>
              </p:grpSpPr>
              <p:sp>
                <p:nvSpPr>
                  <p:cNvPr id="175" name="Arc 475">
                    <a:extLst>
                      <a:ext uri="{FF2B5EF4-FFF2-40B4-BE49-F238E27FC236}">
                        <a16:creationId xmlns:a16="http://schemas.microsoft.com/office/drawing/2014/main" id="{3AB7CA83-BAF5-4E47-BEA8-4C9F64F17E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0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76" name="Arc 476">
                    <a:extLst>
                      <a:ext uri="{FF2B5EF4-FFF2-40B4-BE49-F238E27FC236}">
                        <a16:creationId xmlns:a16="http://schemas.microsoft.com/office/drawing/2014/main" id="{491550E0-734A-734B-BB40-C844EF92A2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216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77" name="Line 477">
                    <a:extLst>
                      <a:ext uri="{FF2B5EF4-FFF2-40B4-BE49-F238E27FC236}">
                        <a16:creationId xmlns:a16="http://schemas.microsoft.com/office/drawing/2014/main" id="{4088FECE-30A7-DF4C-9DEC-25BE424361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76" y="2928"/>
                    <a:ext cx="240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78" name="Line 478">
                    <a:extLst>
                      <a:ext uri="{FF2B5EF4-FFF2-40B4-BE49-F238E27FC236}">
                        <a16:creationId xmlns:a16="http://schemas.microsoft.com/office/drawing/2014/main" id="{6D04CD3D-13EE-754D-BE75-D5D717C340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04" y="2928"/>
                    <a:ext cx="240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167" name="Group 479">
                  <a:extLst>
                    <a:ext uri="{FF2B5EF4-FFF2-40B4-BE49-F238E27FC236}">
                      <a16:creationId xmlns:a16="http://schemas.microsoft.com/office/drawing/2014/main" id="{05FED2A2-AEA5-E744-9655-377B427D10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43043" y="3498227"/>
                  <a:ext cx="193431" cy="304800"/>
                  <a:chOff x="2976" y="2736"/>
                  <a:chExt cx="528" cy="192"/>
                </a:xfrm>
              </p:grpSpPr>
              <p:sp>
                <p:nvSpPr>
                  <p:cNvPr id="172" name="Arc 480">
                    <a:extLst>
                      <a:ext uri="{FF2B5EF4-FFF2-40B4-BE49-F238E27FC236}">
                        <a16:creationId xmlns:a16="http://schemas.microsoft.com/office/drawing/2014/main" id="{EB3E2A9B-22E9-B54C-853E-5AD20D3C7C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0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73" name="Arc 481">
                    <a:extLst>
                      <a:ext uri="{FF2B5EF4-FFF2-40B4-BE49-F238E27FC236}">
                        <a16:creationId xmlns:a16="http://schemas.microsoft.com/office/drawing/2014/main" id="{97AA6DEA-53B2-4645-8AB7-538E3A89F2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2976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74" name="Line 483">
                    <a:extLst>
                      <a:ext uri="{FF2B5EF4-FFF2-40B4-BE49-F238E27FC236}">
                        <a16:creationId xmlns:a16="http://schemas.microsoft.com/office/drawing/2014/main" id="{C005F18C-C8E5-5C4E-9DB6-76BE3FED16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64" y="2928"/>
                    <a:ext cx="240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168" name="Line 484">
                  <a:extLst>
                    <a:ext uri="{FF2B5EF4-FFF2-40B4-BE49-F238E27FC236}">
                      <a16:creationId xmlns:a16="http://schemas.microsoft.com/office/drawing/2014/main" id="{993F1961-6EE4-1D47-A7DC-DF66863922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2367" y="3803027"/>
                  <a:ext cx="140677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69" name="Arc 480">
                  <a:extLst>
                    <a:ext uri="{FF2B5EF4-FFF2-40B4-BE49-F238E27FC236}">
                      <a16:creationId xmlns:a16="http://schemas.microsoft.com/office/drawing/2014/main" id="{FBBBFED8-CA8C-D544-951E-5DFAF038D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4040" y="3496104"/>
                  <a:ext cx="52754" cy="30480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70" name="Arc 481">
                  <a:extLst>
                    <a:ext uri="{FF2B5EF4-FFF2-40B4-BE49-F238E27FC236}">
                      <a16:creationId xmlns:a16="http://schemas.microsoft.com/office/drawing/2014/main" id="{A7E90476-6189-734D-AC59-8DBC804800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51286" y="3496104"/>
                  <a:ext cx="52754" cy="30480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71" name="Line 484">
                  <a:extLst>
                    <a:ext uri="{FF2B5EF4-FFF2-40B4-BE49-F238E27FC236}">
                      <a16:creationId xmlns:a16="http://schemas.microsoft.com/office/drawing/2014/main" id="{8B65D36E-A4BD-9F48-B43C-DA50930BD4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10610" y="3808399"/>
                  <a:ext cx="140677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16" name="Line 524">
                <a:extLst>
                  <a:ext uri="{FF2B5EF4-FFF2-40B4-BE49-F238E27FC236}">
                    <a16:creationId xmlns:a16="http://schemas.microsoft.com/office/drawing/2014/main" id="{1C929AC3-0296-B643-A4FB-3F3E1C1F65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73425" y="5294746"/>
                <a:ext cx="644387" cy="5417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29953E6E-5066-C440-92B9-04B81CC6CF03}"/>
                  </a:ext>
                </a:extLst>
              </p:cNvPr>
              <p:cNvGrpSpPr/>
              <p:nvPr/>
            </p:nvGrpSpPr>
            <p:grpSpPr>
              <a:xfrm>
                <a:off x="4140537" y="4988014"/>
                <a:ext cx="828286" cy="312295"/>
                <a:chOff x="1128508" y="3496104"/>
                <a:chExt cx="828286" cy="312295"/>
              </a:xfrm>
            </p:grpSpPr>
            <p:grpSp>
              <p:nvGrpSpPr>
                <p:cNvPr id="153" name="Group 474">
                  <a:extLst>
                    <a:ext uri="{FF2B5EF4-FFF2-40B4-BE49-F238E27FC236}">
                      <a16:creationId xmlns:a16="http://schemas.microsoft.com/office/drawing/2014/main" id="{655197B2-2404-0249-853A-0AC9B60A0A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28508" y="3498227"/>
                  <a:ext cx="281354" cy="304800"/>
                  <a:chOff x="2976" y="2736"/>
                  <a:chExt cx="768" cy="192"/>
                </a:xfrm>
              </p:grpSpPr>
              <p:sp>
                <p:nvSpPr>
                  <p:cNvPr id="162" name="Arc 475">
                    <a:extLst>
                      <a:ext uri="{FF2B5EF4-FFF2-40B4-BE49-F238E27FC236}">
                        <a16:creationId xmlns:a16="http://schemas.microsoft.com/office/drawing/2014/main" id="{128C890F-7F92-B84D-969A-99880FEBE2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0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3" name="Arc 476">
                    <a:extLst>
                      <a:ext uri="{FF2B5EF4-FFF2-40B4-BE49-F238E27FC236}">
                        <a16:creationId xmlns:a16="http://schemas.microsoft.com/office/drawing/2014/main" id="{303E0A5B-F7A8-E74A-8E89-865ED4EF85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216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4" name="Line 477">
                    <a:extLst>
                      <a:ext uri="{FF2B5EF4-FFF2-40B4-BE49-F238E27FC236}">
                        <a16:creationId xmlns:a16="http://schemas.microsoft.com/office/drawing/2014/main" id="{D9E35ECF-CAF0-4C4E-9543-77B527E753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76" y="2928"/>
                    <a:ext cx="240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5" name="Line 478">
                    <a:extLst>
                      <a:ext uri="{FF2B5EF4-FFF2-40B4-BE49-F238E27FC236}">
                        <a16:creationId xmlns:a16="http://schemas.microsoft.com/office/drawing/2014/main" id="{C7D7F78C-EF4C-EC43-8AAE-41B9FC7ACB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04" y="2928"/>
                    <a:ext cx="240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154" name="Group 479">
                  <a:extLst>
                    <a:ext uri="{FF2B5EF4-FFF2-40B4-BE49-F238E27FC236}">
                      <a16:creationId xmlns:a16="http://schemas.microsoft.com/office/drawing/2014/main" id="{B5348DE7-5BFD-E942-8934-D1F8CAF75AB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43043" y="3498227"/>
                  <a:ext cx="193431" cy="304800"/>
                  <a:chOff x="2976" y="2736"/>
                  <a:chExt cx="528" cy="192"/>
                </a:xfrm>
              </p:grpSpPr>
              <p:sp>
                <p:nvSpPr>
                  <p:cNvPr id="159" name="Arc 480">
                    <a:extLst>
                      <a:ext uri="{FF2B5EF4-FFF2-40B4-BE49-F238E27FC236}">
                        <a16:creationId xmlns:a16="http://schemas.microsoft.com/office/drawing/2014/main" id="{8337AE78-DF9B-2D42-8C3A-A16AC19571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0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0" name="Arc 481">
                    <a:extLst>
                      <a:ext uri="{FF2B5EF4-FFF2-40B4-BE49-F238E27FC236}">
                        <a16:creationId xmlns:a16="http://schemas.microsoft.com/office/drawing/2014/main" id="{FFC67F36-1023-FD47-BCDE-0221659C65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2976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1" name="Line 483">
                    <a:extLst>
                      <a:ext uri="{FF2B5EF4-FFF2-40B4-BE49-F238E27FC236}">
                        <a16:creationId xmlns:a16="http://schemas.microsoft.com/office/drawing/2014/main" id="{6237A39B-2A7F-1F49-BF42-FC65C819790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64" y="2928"/>
                    <a:ext cx="240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155" name="Line 484">
                  <a:extLst>
                    <a:ext uri="{FF2B5EF4-FFF2-40B4-BE49-F238E27FC236}">
                      <a16:creationId xmlns:a16="http://schemas.microsoft.com/office/drawing/2014/main" id="{8006F967-F724-3E4E-9638-A2BF7EEE89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2367" y="3803027"/>
                  <a:ext cx="140677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56" name="Arc 480">
                  <a:extLst>
                    <a:ext uri="{FF2B5EF4-FFF2-40B4-BE49-F238E27FC236}">
                      <a16:creationId xmlns:a16="http://schemas.microsoft.com/office/drawing/2014/main" id="{C21D14DA-4E62-4D4E-BA86-FFFED6FAA4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4040" y="3496104"/>
                  <a:ext cx="52754" cy="30480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57" name="Arc 481">
                  <a:extLst>
                    <a:ext uri="{FF2B5EF4-FFF2-40B4-BE49-F238E27FC236}">
                      <a16:creationId xmlns:a16="http://schemas.microsoft.com/office/drawing/2014/main" id="{2C11FB3C-ED3C-9B46-BC30-75446550EF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51286" y="3496104"/>
                  <a:ext cx="52754" cy="30480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58" name="Line 484">
                  <a:extLst>
                    <a:ext uri="{FF2B5EF4-FFF2-40B4-BE49-F238E27FC236}">
                      <a16:creationId xmlns:a16="http://schemas.microsoft.com/office/drawing/2014/main" id="{AF40475F-66AF-AD44-8B68-26D4CE13F8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10610" y="3808399"/>
                  <a:ext cx="140677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2A136129-D702-454E-BC1B-08C6881422D2}"/>
                  </a:ext>
                </a:extLst>
              </p:cNvPr>
              <p:cNvGrpSpPr/>
              <p:nvPr/>
            </p:nvGrpSpPr>
            <p:grpSpPr>
              <a:xfrm>
                <a:off x="5643359" y="4982451"/>
                <a:ext cx="828286" cy="306923"/>
                <a:chOff x="1128508" y="3496104"/>
                <a:chExt cx="828286" cy="306923"/>
              </a:xfrm>
            </p:grpSpPr>
            <p:grpSp>
              <p:nvGrpSpPr>
                <p:cNvPr id="140" name="Group 474">
                  <a:extLst>
                    <a:ext uri="{FF2B5EF4-FFF2-40B4-BE49-F238E27FC236}">
                      <a16:creationId xmlns:a16="http://schemas.microsoft.com/office/drawing/2014/main" id="{6EBBC374-399F-514F-A86E-E9400066653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28508" y="3498227"/>
                  <a:ext cx="281354" cy="304800"/>
                  <a:chOff x="2976" y="2736"/>
                  <a:chExt cx="768" cy="192"/>
                </a:xfrm>
              </p:grpSpPr>
              <p:sp>
                <p:nvSpPr>
                  <p:cNvPr id="149" name="Arc 475">
                    <a:extLst>
                      <a:ext uri="{FF2B5EF4-FFF2-40B4-BE49-F238E27FC236}">
                        <a16:creationId xmlns:a16="http://schemas.microsoft.com/office/drawing/2014/main" id="{F0D0C459-4A5F-1142-B184-F5E8D8542E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0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50" name="Arc 476">
                    <a:extLst>
                      <a:ext uri="{FF2B5EF4-FFF2-40B4-BE49-F238E27FC236}">
                        <a16:creationId xmlns:a16="http://schemas.microsoft.com/office/drawing/2014/main" id="{6CC36BBE-7E44-E942-80EE-7BA4D823E1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216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51" name="Line 477">
                    <a:extLst>
                      <a:ext uri="{FF2B5EF4-FFF2-40B4-BE49-F238E27FC236}">
                        <a16:creationId xmlns:a16="http://schemas.microsoft.com/office/drawing/2014/main" id="{C7D0D704-B231-2646-8F17-6E295D6F76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76" y="2928"/>
                    <a:ext cx="240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52" name="Line 478">
                    <a:extLst>
                      <a:ext uri="{FF2B5EF4-FFF2-40B4-BE49-F238E27FC236}">
                        <a16:creationId xmlns:a16="http://schemas.microsoft.com/office/drawing/2014/main" id="{7E64E17A-1621-C94A-9FB8-6EBB250858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04" y="2928"/>
                    <a:ext cx="240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141" name="Group 479">
                  <a:extLst>
                    <a:ext uri="{FF2B5EF4-FFF2-40B4-BE49-F238E27FC236}">
                      <a16:creationId xmlns:a16="http://schemas.microsoft.com/office/drawing/2014/main" id="{1304CC0E-ADEC-024F-8077-F9A9619B14F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43043" y="3498227"/>
                  <a:ext cx="193431" cy="304800"/>
                  <a:chOff x="2976" y="2736"/>
                  <a:chExt cx="528" cy="192"/>
                </a:xfrm>
              </p:grpSpPr>
              <p:sp>
                <p:nvSpPr>
                  <p:cNvPr id="146" name="Arc 480">
                    <a:extLst>
                      <a:ext uri="{FF2B5EF4-FFF2-40B4-BE49-F238E27FC236}">
                        <a16:creationId xmlns:a16="http://schemas.microsoft.com/office/drawing/2014/main" id="{D6A2B86A-5967-294F-B8AB-A010E27D32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0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7" name="Arc 481">
                    <a:extLst>
                      <a:ext uri="{FF2B5EF4-FFF2-40B4-BE49-F238E27FC236}">
                        <a16:creationId xmlns:a16="http://schemas.microsoft.com/office/drawing/2014/main" id="{B6489E57-9A80-8C4E-9362-2108845453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2976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8" name="Line 483">
                    <a:extLst>
                      <a:ext uri="{FF2B5EF4-FFF2-40B4-BE49-F238E27FC236}">
                        <a16:creationId xmlns:a16="http://schemas.microsoft.com/office/drawing/2014/main" id="{C940440F-84AD-B048-BC2A-E82EC5A190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64" y="2928"/>
                    <a:ext cx="240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142" name="Line 484">
                  <a:extLst>
                    <a:ext uri="{FF2B5EF4-FFF2-40B4-BE49-F238E27FC236}">
                      <a16:creationId xmlns:a16="http://schemas.microsoft.com/office/drawing/2014/main" id="{A9214E72-949A-A947-80DE-310DDB3C20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2367" y="3803027"/>
                  <a:ext cx="140677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3" name="Arc 480">
                  <a:extLst>
                    <a:ext uri="{FF2B5EF4-FFF2-40B4-BE49-F238E27FC236}">
                      <a16:creationId xmlns:a16="http://schemas.microsoft.com/office/drawing/2014/main" id="{F2185303-EA09-7C46-A67C-001249B367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4040" y="3496104"/>
                  <a:ext cx="52754" cy="30480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4" name="Arc 481">
                  <a:extLst>
                    <a:ext uri="{FF2B5EF4-FFF2-40B4-BE49-F238E27FC236}">
                      <a16:creationId xmlns:a16="http://schemas.microsoft.com/office/drawing/2014/main" id="{5D5F2A5A-7E89-C844-940F-C30814544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51286" y="3496104"/>
                  <a:ext cx="52754" cy="30480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5" name="Line 484">
                  <a:extLst>
                    <a:ext uri="{FF2B5EF4-FFF2-40B4-BE49-F238E27FC236}">
                      <a16:creationId xmlns:a16="http://schemas.microsoft.com/office/drawing/2014/main" id="{DF4F7AD2-5AD0-9844-8787-59F76E1C2F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10610" y="3799932"/>
                  <a:ext cx="140677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19" name="Line 524">
                <a:extLst>
                  <a:ext uri="{FF2B5EF4-FFF2-40B4-BE49-F238E27FC236}">
                    <a16:creationId xmlns:a16="http://schemas.microsoft.com/office/drawing/2014/main" id="{69620596-1676-1845-B769-1F35904673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71949" y="5287251"/>
                <a:ext cx="637027" cy="3783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0" name="Line 497">
                <a:extLst>
                  <a:ext uri="{FF2B5EF4-FFF2-40B4-BE49-F238E27FC236}">
                    <a16:creationId xmlns:a16="http://schemas.microsoft.com/office/drawing/2014/main" id="{B47F6623-C05C-F14C-AA22-45C918B753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44248" y="5276978"/>
                <a:ext cx="14067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902B0EB-736E-964A-BABE-8EE34FB750B9}"/>
                  </a:ext>
                </a:extLst>
              </p:cNvPr>
              <p:cNvSpPr txBox="1"/>
              <p:nvPr/>
            </p:nvSpPr>
            <p:spPr>
              <a:xfrm>
                <a:off x="6515354" y="4913296"/>
                <a:ext cx="747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</a:rPr>
                  <a:t>150ns</a:t>
                </a:r>
              </a:p>
            </p:txBody>
          </p: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6FE7D48D-050B-1D48-8424-3C0DD2471DB1}"/>
                  </a:ext>
                </a:extLst>
              </p:cNvPr>
              <p:cNvGrpSpPr/>
              <p:nvPr/>
            </p:nvGrpSpPr>
            <p:grpSpPr>
              <a:xfrm>
                <a:off x="7215962" y="4974490"/>
                <a:ext cx="828286" cy="306923"/>
                <a:chOff x="1128508" y="3496104"/>
                <a:chExt cx="828286" cy="306923"/>
              </a:xfrm>
            </p:grpSpPr>
            <p:grpSp>
              <p:nvGrpSpPr>
                <p:cNvPr id="127" name="Group 474">
                  <a:extLst>
                    <a:ext uri="{FF2B5EF4-FFF2-40B4-BE49-F238E27FC236}">
                      <a16:creationId xmlns:a16="http://schemas.microsoft.com/office/drawing/2014/main" id="{693D96CC-DE57-A44B-A506-9EAD4F258D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28508" y="3498227"/>
                  <a:ext cx="281354" cy="304800"/>
                  <a:chOff x="2976" y="2736"/>
                  <a:chExt cx="768" cy="192"/>
                </a:xfrm>
              </p:grpSpPr>
              <p:sp>
                <p:nvSpPr>
                  <p:cNvPr id="136" name="Arc 475">
                    <a:extLst>
                      <a:ext uri="{FF2B5EF4-FFF2-40B4-BE49-F238E27FC236}">
                        <a16:creationId xmlns:a16="http://schemas.microsoft.com/office/drawing/2014/main" id="{B18B0427-9072-E842-9446-52EA2B9889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0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37" name="Arc 476">
                    <a:extLst>
                      <a:ext uri="{FF2B5EF4-FFF2-40B4-BE49-F238E27FC236}">
                        <a16:creationId xmlns:a16="http://schemas.microsoft.com/office/drawing/2014/main" id="{03B30498-9F8B-874F-8B5E-353F753BE4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216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38" name="Line 477">
                    <a:extLst>
                      <a:ext uri="{FF2B5EF4-FFF2-40B4-BE49-F238E27FC236}">
                        <a16:creationId xmlns:a16="http://schemas.microsoft.com/office/drawing/2014/main" id="{B63EAE5D-4F90-AE43-A244-7CF0AF9126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76" y="2928"/>
                    <a:ext cx="240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39" name="Line 478">
                    <a:extLst>
                      <a:ext uri="{FF2B5EF4-FFF2-40B4-BE49-F238E27FC236}">
                        <a16:creationId xmlns:a16="http://schemas.microsoft.com/office/drawing/2014/main" id="{E4A6D328-BF6E-4240-B1C0-A22A4C8A5A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04" y="2928"/>
                    <a:ext cx="240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128" name="Group 479">
                  <a:extLst>
                    <a:ext uri="{FF2B5EF4-FFF2-40B4-BE49-F238E27FC236}">
                      <a16:creationId xmlns:a16="http://schemas.microsoft.com/office/drawing/2014/main" id="{4C274FDD-8DD4-CD46-8950-1A7E4D3514B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43043" y="3498227"/>
                  <a:ext cx="193431" cy="304800"/>
                  <a:chOff x="2976" y="2736"/>
                  <a:chExt cx="528" cy="192"/>
                </a:xfrm>
              </p:grpSpPr>
              <p:sp>
                <p:nvSpPr>
                  <p:cNvPr id="133" name="Arc 480">
                    <a:extLst>
                      <a:ext uri="{FF2B5EF4-FFF2-40B4-BE49-F238E27FC236}">
                        <a16:creationId xmlns:a16="http://schemas.microsoft.com/office/drawing/2014/main" id="{1F13F7F0-6563-A542-8097-2058C63E1C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0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34" name="Arc 481">
                    <a:extLst>
                      <a:ext uri="{FF2B5EF4-FFF2-40B4-BE49-F238E27FC236}">
                        <a16:creationId xmlns:a16="http://schemas.microsoft.com/office/drawing/2014/main" id="{F06447A9-9FFB-4A45-8C13-7B9B78195B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2976" y="2736"/>
                    <a:ext cx="144" cy="1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35" name="Line 483">
                    <a:extLst>
                      <a:ext uri="{FF2B5EF4-FFF2-40B4-BE49-F238E27FC236}">
                        <a16:creationId xmlns:a16="http://schemas.microsoft.com/office/drawing/2014/main" id="{BF5838F5-F01C-4D48-9A26-DEEEDF41B17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64" y="2928"/>
                    <a:ext cx="240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129" name="Line 484">
                  <a:extLst>
                    <a:ext uri="{FF2B5EF4-FFF2-40B4-BE49-F238E27FC236}">
                      <a16:creationId xmlns:a16="http://schemas.microsoft.com/office/drawing/2014/main" id="{B9E9BCE0-1A55-154E-AC8D-DFABD08559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2367" y="3803027"/>
                  <a:ext cx="140677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30" name="Arc 480">
                  <a:extLst>
                    <a:ext uri="{FF2B5EF4-FFF2-40B4-BE49-F238E27FC236}">
                      <a16:creationId xmlns:a16="http://schemas.microsoft.com/office/drawing/2014/main" id="{8C38C1E5-A6F7-964A-A732-EE7D010391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4040" y="3496104"/>
                  <a:ext cx="52754" cy="30480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31" name="Arc 481">
                  <a:extLst>
                    <a:ext uri="{FF2B5EF4-FFF2-40B4-BE49-F238E27FC236}">
                      <a16:creationId xmlns:a16="http://schemas.microsoft.com/office/drawing/2014/main" id="{C894B7DA-F579-3644-B60D-B7E015A288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51286" y="3496104"/>
                  <a:ext cx="52754" cy="30480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32" name="Line 484">
                  <a:extLst>
                    <a:ext uri="{FF2B5EF4-FFF2-40B4-BE49-F238E27FC236}">
                      <a16:creationId xmlns:a16="http://schemas.microsoft.com/office/drawing/2014/main" id="{B866D836-2478-C042-ACDA-0A95D6FBC5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10610" y="3799932"/>
                  <a:ext cx="140677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23" name="Line 524">
                <a:extLst>
                  <a:ext uri="{FF2B5EF4-FFF2-40B4-BE49-F238E27FC236}">
                    <a16:creationId xmlns:a16="http://schemas.microsoft.com/office/drawing/2014/main" id="{EEB48282-9B71-1C4C-BD3E-0D5CD73996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44552" y="5279290"/>
                <a:ext cx="637027" cy="3783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91B3919-CBDC-2941-B33E-B4F957DA27CC}"/>
                  </a:ext>
                </a:extLst>
              </p:cNvPr>
              <p:cNvSpPr txBox="1"/>
              <p:nvPr/>
            </p:nvSpPr>
            <p:spPr>
              <a:xfrm>
                <a:off x="3169544" y="4031252"/>
                <a:ext cx="30073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75ns train structure (2018)</a:t>
                </a:r>
              </a:p>
            </p:txBody>
          </p:sp>
          <p:sp>
            <p:nvSpPr>
              <p:cNvPr id="125" name="Line 578">
                <a:extLst>
                  <a:ext uri="{FF2B5EF4-FFF2-40B4-BE49-F238E27FC236}">
                    <a16:creationId xmlns:a16="http://schemas.microsoft.com/office/drawing/2014/main" id="{DEF900F1-984A-DB41-A075-384B5E8AC8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1931" y="5316361"/>
                <a:ext cx="767969" cy="7751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6" name="Line 578">
                <a:extLst>
                  <a:ext uri="{FF2B5EF4-FFF2-40B4-BE49-F238E27FC236}">
                    <a16:creationId xmlns:a16="http://schemas.microsoft.com/office/drawing/2014/main" id="{F06D965C-781C-454F-A8BF-518CA6EA4A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52715" y="5276978"/>
                <a:ext cx="58461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94" name="Left Brace 193">
              <a:extLst>
                <a:ext uri="{FF2B5EF4-FFF2-40B4-BE49-F238E27FC236}">
                  <a16:creationId xmlns:a16="http://schemas.microsoft.com/office/drawing/2014/main" id="{CDBA6FC5-1EBC-4348-B1CD-C69DE2FB5EB7}"/>
                </a:ext>
              </a:extLst>
            </p:cNvPr>
            <p:cNvSpPr/>
            <p:nvPr/>
          </p:nvSpPr>
          <p:spPr>
            <a:xfrm rot="16200000">
              <a:off x="3473048" y="4929214"/>
              <a:ext cx="187517" cy="1503440"/>
            </a:xfrm>
            <a:prstGeom prst="leftBrace">
              <a:avLst>
                <a:gd name="adj1" fmla="val 25915"/>
                <a:gd name="adj2" fmla="val 50000"/>
              </a:avLst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C08BDC5E-19BB-0F4E-B0D4-56B7870FD26A}"/>
                </a:ext>
              </a:extLst>
            </p:cNvPr>
            <p:cNvSpPr txBox="1"/>
            <p:nvPr/>
          </p:nvSpPr>
          <p:spPr>
            <a:xfrm>
              <a:off x="3188323" y="5772965"/>
              <a:ext cx="913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300ns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3954CE4D-B62D-A644-883E-A943418E998C}"/>
              </a:ext>
            </a:extLst>
          </p:cNvPr>
          <p:cNvGrpSpPr/>
          <p:nvPr/>
        </p:nvGrpSpPr>
        <p:grpSpPr>
          <a:xfrm>
            <a:off x="575094" y="2698980"/>
            <a:ext cx="8395536" cy="2064770"/>
            <a:chOff x="1887907" y="1374523"/>
            <a:chExt cx="8395536" cy="2064770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B2D0F9B7-2C2D-444C-8E12-D553CBA43A54}"/>
                </a:ext>
              </a:extLst>
            </p:cNvPr>
            <p:cNvGrpSpPr/>
            <p:nvPr/>
          </p:nvGrpSpPr>
          <p:grpSpPr>
            <a:xfrm>
              <a:off x="1887907" y="1374523"/>
              <a:ext cx="8395536" cy="1430182"/>
              <a:chOff x="363907" y="1374523"/>
              <a:chExt cx="8395536" cy="1430182"/>
            </a:xfrm>
          </p:grpSpPr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690A7998-AA12-7E47-A0C0-3F5F129B3174}"/>
                  </a:ext>
                </a:extLst>
              </p:cNvPr>
              <p:cNvSpPr txBox="1"/>
              <p:nvPr/>
            </p:nvSpPr>
            <p:spPr>
              <a:xfrm>
                <a:off x="3169748" y="1374523"/>
                <a:ext cx="31372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100ns train structure (2015)</a:t>
                </a:r>
              </a:p>
            </p:txBody>
          </p: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0FA134CF-3BC8-434F-8FA5-F6E86F73A334}"/>
                  </a:ext>
                </a:extLst>
              </p:cNvPr>
              <p:cNvGrpSpPr/>
              <p:nvPr/>
            </p:nvGrpSpPr>
            <p:grpSpPr>
              <a:xfrm>
                <a:off x="363907" y="1775602"/>
                <a:ext cx="8395536" cy="1029103"/>
                <a:chOff x="-53631" y="1806480"/>
                <a:chExt cx="8395536" cy="1029103"/>
              </a:xfrm>
            </p:grpSpPr>
            <p:grpSp>
              <p:nvGrpSpPr>
                <p:cNvPr id="207" name="Group 553">
                  <a:extLst>
                    <a:ext uri="{FF2B5EF4-FFF2-40B4-BE49-F238E27FC236}">
                      <a16:creationId xmlns:a16="http://schemas.microsoft.com/office/drawing/2014/main" id="{4F87B126-70E9-2149-866C-B4F74C58FA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41955" y="2378418"/>
                  <a:ext cx="633046" cy="304800"/>
                  <a:chOff x="5232" y="3696"/>
                  <a:chExt cx="432" cy="192"/>
                </a:xfrm>
              </p:grpSpPr>
              <p:grpSp>
                <p:nvGrpSpPr>
                  <p:cNvPr id="288" name="Group 554">
                    <a:extLst>
                      <a:ext uri="{FF2B5EF4-FFF2-40B4-BE49-F238E27FC236}">
                        <a16:creationId xmlns:a16="http://schemas.microsoft.com/office/drawing/2014/main" id="{66509D71-564B-A84B-899B-9988366288B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32" y="3696"/>
                    <a:ext cx="144" cy="192"/>
                    <a:chOff x="2976" y="2736"/>
                    <a:chExt cx="768" cy="192"/>
                  </a:xfrm>
                </p:grpSpPr>
                <p:sp>
                  <p:nvSpPr>
                    <p:cNvPr id="295" name="Arc 555">
                      <a:extLst>
                        <a:ext uri="{FF2B5EF4-FFF2-40B4-BE49-F238E27FC236}">
                          <a16:creationId xmlns:a16="http://schemas.microsoft.com/office/drawing/2014/main" id="{40698299-2855-B64C-9B53-ADD15D8CDA8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60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96" name="Arc 556">
                      <a:extLst>
                        <a:ext uri="{FF2B5EF4-FFF2-40B4-BE49-F238E27FC236}">
                          <a16:creationId xmlns:a16="http://schemas.microsoft.com/office/drawing/2014/main" id="{8AFB8BF8-C443-8349-881F-859D63631A1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216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97" name="Line 557">
                      <a:extLst>
                        <a:ext uri="{FF2B5EF4-FFF2-40B4-BE49-F238E27FC236}">
                          <a16:creationId xmlns:a16="http://schemas.microsoft.com/office/drawing/2014/main" id="{7E3041BC-1D40-A042-BE19-E3B362C82C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6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98" name="Line 558">
                      <a:extLst>
                        <a:ext uri="{FF2B5EF4-FFF2-40B4-BE49-F238E27FC236}">
                          <a16:creationId xmlns:a16="http://schemas.microsoft.com/office/drawing/2014/main" id="{952B6CB7-C7D0-484E-9B17-6A3B438448E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4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89" name="Group 559">
                    <a:extLst>
                      <a:ext uri="{FF2B5EF4-FFF2-40B4-BE49-F238E27FC236}">
                        <a16:creationId xmlns:a16="http://schemas.microsoft.com/office/drawing/2014/main" id="{9C6EA8AE-136C-BE4D-B1AC-53B4844899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520" y="3696"/>
                    <a:ext cx="144" cy="192"/>
                    <a:chOff x="2976" y="2736"/>
                    <a:chExt cx="768" cy="192"/>
                  </a:xfrm>
                </p:grpSpPr>
                <p:sp>
                  <p:nvSpPr>
                    <p:cNvPr id="291" name="Arc 560">
                      <a:extLst>
                        <a:ext uri="{FF2B5EF4-FFF2-40B4-BE49-F238E27FC236}">
                          <a16:creationId xmlns:a16="http://schemas.microsoft.com/office/drawing/2014/main" id="{531B8BF0-4415-1543-9041-7A05429A74A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60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92" name="Arc 561">
                      <a:extLst>
                        <a:ext uri="{FF2B5EF4-FFF2-40B4-BE49-F238E27FC236}">
                          <a16:creationId xmlns:a16="http://schemas.microsoft.com/office/drawing/2014/main" id="{29950F64-8EFB-0842-9990-2A8D7041F49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216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93" name="Line 562">
                      <a:extLst>
                        <a:ext uri="{FF2B5EF4-FFF2-40B4-BE49-F238E27FC236}">
                          <a16:creationId xmlns:a16="http://schemas.microsoft.com/office/drawing/2014/main" id="{3E5FA822-1C18-6544-B682-9B799527A7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6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94" name="Line 563">
                      <a:extLst>
                        <a:ext uri="{FF2B5EF4-FFF2-40B4-BE49-F238E27FC236}">
                          <a16:creationId xmlns:a16="http://schemas.microsoft.com/office/drawing/2014/main" id="{1DE1711F-A208-E341-B104-1FB9526878A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4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290" name="Line 564">
                    <a:extLst>
                      <a:ext uri="{FF2B5EF4-FFF2-40B4-BE49-F238E27FC236}">
                        <a16:creationId xmlns:a16="http://schemas.microsoft.com/office/drawing/2014/main" id="{EE55FA26-8CD0-5249-BB96-DD0D1A210B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76" y="3888"/>
                    <a:ext cx="144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208" name="Group 565">
                  <a:extLst>
                    <a:ext uri="{FF2B5EF4-FFF2-40B4-BE49-F238E27FC236}">
                      <a16:creationId xmlns:a16="http://schemas.microsoft.com/office/drawing/2014/main" id="{5331BC41-AF51-304A-8BC0-F247F75C01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32439" y="2379045"/>
                  <a:ext cx="633046" cy="304800"/>
                  <a:chOff x="5232" y="3696"/>
                  <a:chExt cx="432" cy="192"/>
                </a:xfrm>
              </p:grpSpPr>
              <p:grpSp>
                <p:nvGrpSpPr>
                  <p:cNvPr id="277" name="Group 566">
                    <a:extLst>
                      <a:ext uri="{FF2B5EF4-FFF2-40B4-BE49-F238E27FC236}">
                        <a16:creationId xmlns:a16="http://schemas.microsoft.com/office/drawing/2014/main" id="{DC05C87B-1C28-6243-B5C2-62579F801EE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32" y="3696"/>
                    <a:ext cx="144" cy="192"/>
                    <a:chOff x="2976" y="2736"/>
                    <a:chExt cx="768" cy="192"/>
                  </a:xfrm>
                </p:grpSpPr>
                <p:sp>
                  <p:nvSpPr>
                    <p:cNvPr id="284" name="Arc 567">
                      <a:extLst>
                        <a:ext uri="{FF2B5EF4-FFF2-40B4-BE49-F238E27FC236}">
                          <a16:creationId xmlns:a16="http://schemas.microsoft.com/office/drawing/2014/main" id="{E7D7DD86-DD0F-EA4C-8608-611E4566D05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60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85" name="Arc 568">
                      <a:extLst>
                        <a:ext uri="{FF2B5EF4-FFF2-40B4-BE49-F238E27FC236}">
                          <a16:creationId xmlns:a16="http://schemas.microsoft.com/office/drawing/2014/main" id="{CECEE9AB-18FB-C140-9C97-8A2876C28D3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216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86" name="Line 569">
                      <a:extLst>
                        <a:ext uri="{FF2B5EF4-FFF2-40B4-BE49-F238E27FC236}">
                          <a16:creationId xmlns:a16="http://schemas.microsoft.com/office/drawing/2014/main" id="{BA286117-85FB-5048-806B-D0CE518CCF4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6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87" name="Line 570">
                      <a:extLst>
                        <a:ext uri="{FF2B5EF4-FFF2-40B4-BE49-F238E27FC236}">
                          <a16:creationId xmlns:a16="http://schemas.microsoft.com/office/drawing/2014/main" id="{924A1ED2-82B6-1447-8300-9057A94D8D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4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78" name="Group 571">
                    <a:extLst>
                      <a:ext uri="{FF2B5EF4-FFF2-40B4-BE49-F238E27FC236}">
                        <a16:creationId xmlns:a16="http://schemas.microsoft.com/office/drawing/2014/main" id="{EE00C35C-5BE9-F043-BBB2-0B2FE026FDF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520" y="3696"/>
                    <a:ext cx="144" cy="192"/>
                    <a:chOff x="2976" y="2736"/>
                    <a:chExt cx="768" cy="192"/>
                  </a:xfrm>
                </p:grpSpPr>
                <p:sp>
                  <p:nvSpPr>
                    <p:cNvPr id="280" name="Arc 572">
                      <a:extLst>
                        <a:ext uri="{FF2B5EF4-FFF2-40B4-BE49-F238E27FC236}">
                          <a16:creationId xmlns:a16="http://schemas.microsoft.com/office/drawing/2014/main" id="{1D6EE829-A2AB-B44F-A64B-B2BC94C6B1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60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81" name="Arc 573">
                      <a:extLst>
                        <a:ext uri="{FF2B5EF4-FFF2-40B4-BE49-F238E27FC236}">
                          <a16:creationId xmlns:a16="http://schemas.microsoft.com/office/drawing/2014/main" id="{C0D84628-0C62-ED4A-A933-33CB2DD724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216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82" name="Line 574">
                      <a:extLst>
                        <a:ext uri="{FF2B5EF4-FFF2-40B4-BE49-F238E27FC236}">
                          <a16:creationId xmlns:a16="http://schemas.microsoft.com/office/drawing/2014/main" id="{D9BACD0A-EA38-8148-9D86-7B3DBE07BB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6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83" name="Line 575">
                      <a:extLst>
                        <a:ext uri="{FF2B5EF4-FFF2-40B4-BE49-F238E27FC236}">
                          <a16:creationId xmlns:a16="http://schemas.microsoft.com/office/drawing/2014/main" id="{BB4092F1-6AD7-6347-BA46-6972B55249C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4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279" name="Line 576">
                    <a:extLst>
                      <a:ext uri="{FF2B5EF4-FFF2-40B4-BE49-F238E27FC236}">
                        <a16:creationId xmlns:a16="http://schemas.microsoft.com/office/drawing/2014/main" id="{A5A30104-36B9-4E44-9F26-82F4B4B62F6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76" y="3888"/>
                    <a:ext cx="144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209" name="Line 577">
                  <a:extLst>
                    <a:ext uri="{FF2B5EF4-FFF2-40B4-BE49-F238E27FC236}">
                      <a16:creationId xmlns:a16="http://schemas.microsoft.com/office/drawing/2014/main" id="{66102B39-EBE3-F64F-BC02-A609982B80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75001" y="2683218"/>
                  <a:ext cx="211015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0" name="Line 578">
                  <a:extLst>
                    <a:ext uri="{FF2B5EF4-FFF2-40B4-BE49-F238E27FC236}">
                      <a16:creationId xmlns:a16="http://schemas.microsoft.com/office/drawing/2014/main" id="{F763B31F-5A27-A542-9A16-167F86378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97894" y="2683218"/>
                  <a:ext cx="844062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211" name="Group 473">
                  <a:extLst>
                    <a:ext uri="{FF2B5EF4-FFF2-40B4-BE49-F238E27FC236}">
                      <a16:creationId xmlns:a16="http://schemas.microsoft.com/office/drawing/2014/main" id="{D1F7640A-309A-0B4C-A738-184353A620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70834" y="2378416"/>
                  <a:ext cx="703385" cy="304800"/>
                  <a:chOff x="5136" y="3312"/>
                  <a:chExt cx="480" cy="192"/>
                </a:xfrm>
              </p:grpSpPr>
              <p:grpSp>
                <p:nvGrpSpPr>
                  <p:cNvPr id="266" name="Group 474">
                    <a:extLst>
                      <a:ext uri="{FF2B5EF4-FFF2-40B4-BE49-F238E27FC236}">
                        <a16:creationId xmlns:a16="http://schemas.microsoft.com/office/drawing/2014/main" id="{0E0B22ED-9EF3-2D48-820E-36071F4871B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136" y="3312"/>
                    <a:ext cx="192" cy="192"/>
                    <a:chOff x="2976" y="2736"/>
                    <a:chExt cx="768" cy="192"/>
                  </a:xfrm>
                </p:grpSpPr>
                <p:sp>
                  <p:nvSpPr>
                    <p:cNvPr id="273" name="Arc 475">
                      <a:extLst>
                        <a:ext uri="{FF2B5EF4-FFF2-40B4-BE49-F238E27FC236}">
                          <a16:creationId xmlns:a16="http://schemas.microsoft.com/office/drawing/2014/main" id="{49D6C00C-C9E3-3C40-9DC4-5A41293A704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60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74" name="Arc 476">
                      <a:extLst>
                        <a:ext uri="{FF2B5EF4-FFF2-40B4-BE49-F238E27FC236}">
                          <a16:creationId xmlns:a16="http://schemas.microsoft.com/office/drawing/2014/main" id="{9E8F2731-76C7-A04D-BE65-DD9F945CD5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216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75" name="Line 477">
                      <a:extLst>
                        <a:ext uri="{FF2B5EF4-FFF2-40B4-BE49-F238E27FC236}">
                          <a16:creationId xmlns:a16="http://schemas.microsoft.com/office/drawing/2014/main" id="{54386658-7000-9949-9991-6407A322C4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6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76" name="Line 478">
                      <a:extLst>
                        <a:ext uri="{FF2B5EF4-FFF2-40B4-BE49-F238E27FC236}">
                          <a16:creationId xmlns:a16="http://schemas.microsoft.com/office/drawing/2014/main" id="{0A6460E4-675C-9E45-A076-03E2C360C8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4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67" name="Group 479">
                    <a:extLst>
                      <a:ext uri="{FF2B5EF4-FFF2-40B4-BE49-F238E27FC236}">
                        <a16:creationId xmlns:a16="http://schemas.microsoft.com/office/drawing/2014/main" id="{897146EA-F142-2B48-BEEE-A69ACD1C27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424" y="3312"/>
                    <a:ext cx="192" cy="192"/>
                    <a:chOff x="2976" y="2736"/>
                    <a:chExt cx="768" cy="192"/>
                  </a:xfrm>
                </p:grpSpPr>
                <p:sp>
                  <p:nvSpPr>
                    <p:cNvPr id="269" name="Arc 480">
                      <a:extLst>
                        <a:ext uri="{FF2B5EF4-FFF2-40B4-BE49-F238E27FC236}">
                          <a16:creationId xmlns:a16="http://schemas.microsoft.com/office/drawing/2014/main" id="{D5C67CB5-9037-3445-A111-D1D1DA63E7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60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70" name="Arc 481">
                      <a:extLst>
                        <a:ext uri="{FF2B5EF4-FFF2-40B4-BE49-F238E27FC236}">
                          <a16:creationId xmlns:a16="http://schemas.microsoft.com/office/drawing/2014/main" id="{BBC2CD8A-1CDE-DF46-A8F1-768CB5E1AE7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216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71" name="Line 482">
                      <a:extLst>
                        <a:ext uri="{FF2B5EF4-FFF2-40B4-BE49-F238E27FC236}">
                          <a16:creationId xmlns:a16="http://schemas.microsoft.com/office/drawing/2014/main" id="{10DD8594-AD2C-2E49-89E7-8642C296730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6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72" name="Line 483">
                      <a:extLst>
                        <a:ext uri="{FF2B5EF4-FFF2-40B4-BE49-F238E27FC236}">
                          <a16:creationId xmlns:a16="http://schemas.microsoft.com/office/drawing/2014/main" id="{96BEEF02-22D8-2F43-B5EA-C0EA1C308E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4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268" name="Line 484">
                    <a:extLst>
                      <a:ext uri="{FF2B5EF4-FFF2-40B4-BE49-F238E27FC236}">
                        <a16:creationId xmlns:a16="http://schemas.microsoft.com/office/drawing/2014/main" id="{C9B255CC-F1F4-1E4D-9D83-6FC3964862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28" y="3504"/>
                    <a:ext cx="96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212" name="Group 485">
                  <a:extLst>
                    <a:ext uri="{FF2B5EF4-FFF2-40B4-BE49-F238E27FC236}">
                      <a16:creationId xmlns:a16="http://schemas.microsoft.com/office/drawing/2014/main" id="{0D1D1BD0-E9D6-414F-AFEB-FC8DC27AF9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09076" y="2378416"/>
                  <a:ext cx="703385" cy="304800"/>
                  <a:chOff x="5136" y="3312"/>
                  <a:chExt cx="480" cy="192"/>
                </a:xfrm>
              </p:grpSpPr>
              <p:grpSp>
                <p:nvGrpSpPr>
                  <p:cNvPr id="255" name="Group 486">
                    <a:extLst>
                      <a:ext uri="{FF2B5EF4-FFF2-40B4-BE49-F238E27FC236}">
                        <a16:creationId xmlns:a16="http://schemas.microsoft.com/office/drawing/2014/main" id="{782C27FD-BC92-7C40-8AA7-F4C7A05706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136" y="3312"/>
                    <a:ext cx="192" cy="192"/>
                    <a:chOff x="2976" y="2736"/>
                    <a:chExt cx="768" cy="192"/>
                  </a:xfrm>
                </p:grpSpPr>
                <p:sp>
                  <p:nvSpPr>
                    <p:cNvPr id="262" name="Arc 487">
                      <a:extLst>
                        <a:ext uri="{FF2B5EF4-FFF2-40B4-BE49-F238E27FC236}">
                          <a16:creationId xmlns:a16="http://schemas.microsoft.com/office/drawing/2014/main" id="{EBB27BFE-9DE9-314C-89DF-1732420386F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60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63" name="Arc 488">
                      <a:extLst>
                        <a:ext uri="{FF2B5EF4-FFF2-40B4-BE49-F238E27FC236}">
                          <a16:creationId xmlns:a16="http://schemas.microsoft.com/office/drawing/2014/main" id="{71AAA9DA-79D5-F14E-B218-25319EA71F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216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64" name="Line 489">
                      <a:extLst>
                        <a:ext uri="{FF2B5EF4-FFF2-40B4-BE49-F238E27FC236}">
                          <a16:creationId xmlns:a16="http://schemas.microsoft.com/office/drawing/2014/main" id="{47DC871A-63A8-5B42-B4F7-F6530EC6002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6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65" name="Line 490">
                      <a:extLst>
                        <a:ext uri="{FF2B5EF4-FFF2-40B4-BE49-F238E27FC236}">
                          <a16:creationId xmlns:a16="http://schemas.microsoft.com/office/drawing/2014/main" id="{B1262FD7-2F07-6B44-90C1-44F2A3E73B1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4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56" name="Group 491">
                    <a:extLst>
                      <a:ext uri="{FF2B5EF4-FFF2-40B4-BE49-F238E27FC236}">
                        <a16:creationId xmlns:a16="http://schemas.microsoft.com/office/drawing/2014/main" id="{0DB924A7-FD22-6743-8D3B-CBC2CFF0406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424" y="3312"/>
                    <a:ext cx="192" cy="192"/>
                    <a:chOff x="2976" y="2736"/>
                    <a:chExt cx="768" cy="192"/>
                  </a:xfrm>
                </p:grpSpPr>
                <p:sp>
                  <p:nvSpPr>
                    <p:cNvPr id="258" name="Arc 492">
                      <a:extLst>
                        <a:ext uri="{FF2B5EF4-FFF2-40B4-BE49-F238E27FC236}">
                          <a16:creationId xmlns:a16="http://schemas.microsoft.com/office/drawing/2014/main" id="{97B21869-E983-404F-B3D6-F0647344B2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60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59" name="Arc 493">
                      <a:extLst>
                        <a:ext uri="{FF2B5EF4-FFF2-40B4-BE49-F238E27FC236}">
                          <a16:creationId xmlns:a16="http://schemas.microsoft.com/office/drawing/2014/main" id="{7AEAC799-7E6E-5C43-B10D-60C9B3049E4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216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60" name="Line 494">
                      <a:extLst>
                        <a:ext uri="{FF2B5EF4-FFF2-40B4-BE49-F238E27FC236}">
                          <a16:creationId xmlns:a16="http://schemas.microsoft.com/office/drawing/2014/main" id="{3CB01CC9-3F99-994E-AF4C-75F523F280A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6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61" name="Line 495">
                      <a:extLst>
                        <a:ext uri="{FF2B5EF4-FFF2-40B4-BE49-F238E27FC236}">
                          <a16:creationId xmlns:a16="http://schemas.microsoft.com/office/drawing/2014/main" id="{564BACCF-BA18-8B4E-80EA-06CE55D09D3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4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257" name="Line 496">
                    <a:extLst>
                      <a:ext uri="{FF2B5EF4-FFF2-40B4-BE49-F238E27FC236}">
                        <a16:creationId xmlns:a16="http://schemas.microsoft.com/office/drawing/2014/main" id="{CF234B7E-4564-EC4C-9318-F9677470EB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28" y="3504"/>
                    <a:ext cx="96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213" name="Line 497">
                  <a:extLst>
                    <a:ext uri="{FF2B5EF4-FFF2-40B4-BE49-F238E27FC236}">
                      <a16:creationId xmlns:a16="http://schemas.microsoft.com/office/drawing/2014/main" id="{DF282858-D602-CC4D-81AA-092439E269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68400" y="2683216"/>
                  <a:ext cx="140677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4" name="Line 578">
                  <a:extLst>
                    <a:ext uri="{FF2B5EF4-FFF2-40B4-BE49-F238E27FC236}">
                      <a16:creationId xmlns:a16="http://schemas.microsoft.com/office/drawing/2014/main" id="{C27617FF-BB33-F540-B3A1-40DDCB5FEA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26152" y="2674254"/>
                  <a:ext cx="664145" cy="784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215" name="Group 473">
                  <a:extLst>
                    <a:ext uri="{FF2B5EF4-FFF2-40B4-BE49-F238E27FC236}">
                      <a16:creationId xmlns:a16="http://schemas.microsoft.com/office/drawing/2014/main" id="{72EF05FB-058E-B144-AE27-7DAE841803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28348" y="2369452"/>
                  <a:ext cx="703385" cy="304800"/>
                  <a:chOff x="5136" y="3312"/>
                  <a:chExt cx="480" cy="192"/>
                </a:xfrm>
              </p:grpSpPr>
              <p:grpSp>
                <p:nvGrpSpPr>
                  <p:cNvPr id="244" name="Group 474">
                    <a:extLst>
                      <a:ext uri="{FF2B5EF4-FFF2-40B4-BE49-F238E27FC236}">
                        <a16:creationId xmlns:a16="http://schemas.microsoft.com/office/drawing/2014/main" id="{21A47B4E-A473-C24A-98B8-2F578E1D49C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136" y="3312"/>
                    <a:ext cx="192" cy="192"/>
                    <a:chOff x="2976" y="2736"/>
                    <a:chExt cx="768" cy="192"/>
                  </a:xfrm>
                </p:grpSpPr>
                <p:sp>
                  <p:nvSpPr>
                    <p:cNvPr id="251" name="Arc 475">
                      <a:extLst>
                        <a:ext uri="{FF2B5EF4-FFF2-40B4-BE49-F238E27FC236}">
                          <a16:creationId xmlns:a16="http://schemas.microsoft.com/office/drawing/2014/main" id="{9A443E06-71BD-9D44-86CE-B4DEBCB8973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60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52" name="Arc 476">
                      <a:extLst>
                        <a:ext uri="{FF2B5EF4-FFF2-40B4-BE49-F238E27FC236}">
                          <a16:creationId xmlns:a16="http://schemas.microsoft.com/office/drawing/2014/main" id="{EA9FDF94-BE4F-0047-BE66-DDD96E4602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216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53" name="Line 477">
                      <a:extLst>
                        <a:ext uri="{FF2B5EF4-FFF2-40B4-BE49-F238E27FC236}">
                          <a16:creationId xmlns:a16="http://schemas.microsoft.com/office/drawing/2014/main" id="{32055447-4451-9D45-9E5B-4EC40EFE80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6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54" name="Line 478">
                      <a:extLst>
                        <a:ext uri="{FF2B5EF4-FFF2-40B4-BE49-F238E27FC236}">
                          <a16:creationId xmlns:a16="http://schemas.microsoft.com/office/drawing/2014/main" id="{8C87FD0C-2765-F442-8D10-C3A8282A27A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4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45" name="Group 479">
                    <a:extLst>
                      <a:ext uri="{FF2B5EF4-FFF2-40B4-BE49-F238E27FC236}">
                        <a16:creationId xmlns:a16="http://schemas.microsoft.com/office/drawing/2014/main" id="{BEAC6B44-3EBE-A646-A844-3180978BF8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424" y="3312"/>
                    <a:ext cx="192" cy="192"/>
                    <a:chOff x="2976" y="2736"/>
                    <a:chExt cx="768" cy="192"/>
                  </a:xfrm>
                </p:grpSpPr>
                <p:sp>
                  <p:nvSpPr>
                    <p:cNvPr id="247" name="Arc 480">
                      <a:extLst>
                        <a:ext uri="{FF2B5EF4-FFF2-40B4-BE49-F238E27FC236}">
                          <a16:creationId xmlns:a16="http://schemas.microsoft.com/office/drawing/2014/main" id="{FC4C5D26-E2F8-7A45-9902-C0CEE48176A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60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48" name="Arc 481">
                      <a:extLst>
                        <a:ext uri="{FF2B5EF4-FFF2-40B4-BE49-F238E27FC236}">
                          <a16:creationId xmlns:a16="http://schemas.microsoft.com/office/drawing/2014/main" id="{A1CD929B-048C-954E-93D6-65960A4167D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216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49" name="Line 482">
                      <a:extLst>
                        <a:ext uri="{FF2B5EF4-FFF2-40B4-BE49-F238E27FC236}">
                          <a16:creationId xmlns:a16="http://schemas.microsoft.com/office/drawing/2014/main" id="{12DEC52D-CD17-7E40-88E1-2947FC9E7C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6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50" name="Line 483">
                      <a:extLst>
                        <a:ext uri="{FF2B5EF4-FFF2-40B4-BE49-F238E27FC236}">
                          <a16:creationId xmlns:a16="http://schemas.microsoft.com/office/drawing/2014/main" id="{1A4D1FEC-84A2-E44E-BBF9-D9FDE1A7D82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4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246" name="Line 484">
                    <a:extLst>
                      <a:ext uri="{FF2B5EF4-FFF2-40B4-BE49-F238E27FC236}">
                        <a16:creationId xmlns:a16="http://schemas.microsoft.com/office/drawing/2014/main" id="{4FC9AC4B-CD3A-A044-943E-637A071D9E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28" y="3504"/>
                    <a:ext cx="96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216" name="Group 485">
                  <a:extLst>
                    <a:ext uri="{FF2B5EF4-FFF2-40B4-BE49-F238E27FC236}">
                      <a16:creationId xmlns:a16="http://schemas.microsoft.com/office/drawing/2014/main" id="{7627559F-D764-904C-AA22-A4EA864DCE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64395" y="2369452"/>
                  <a:ext cx="703385" cy="304800"/>
                  <a:chOff x="5136" y="3312"/>
                  <a:chExt cx="480" cy="192"/>
                </a:xfrm>
              </p:grpSpPr>
              <p:grpSp>
                <p:nvGrpSpPr>
                  <p:cNvPr id="233" name="Group 486">
                    <a:extLst>
                      <a:ext uri="{FF2B5EF4-FFF2-40B4-BE49-F238E27FC236}">
                        <a16:creationId xmlns:a16="http://schemas.microsoft.com/office/drawing/2014/main" id="{FDFAE84A-4ABF-5140-BA0D-25931B3EB3E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136" y="3312"/>
                    <a:ext cx="192" cy="192"/>
                    <a:chOff x="2976" y="2736"/>
                    <a:chExt cx="768" cy="192"/>
                  </a:xfrm>
                </p:grpSpPr>
                <p:sp>
                  <p:nvSpPr>
                    <p:cNvPr id="240" name="Arc 487">
                      <a:extLst>
                        <a:ext uri="{FF2B5EF4-FFF2-40B4-BE49-F238E27FC236}">
                          <a16:creationId xmlns:a16="http://schemas.microsoft.com/office/drawing/2014/main" id="{06FBAA12-0EC8-5346-BB1F-09187FC5366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60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41" name="Arc 488">
                      <a:extLst>
                        <a:ext uri="{FF2B5EF4-FFF2-40B4-BE49-F238E27FC236}">
                          <a16:creationId xmlns:a16="http://schemas.microsoft.com/office/drawing/2014/main" id="{D66996B7-25A7-9149-BBA6-CAC4E6F9E2F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216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42" name="Line 489">
                      <a:extLst>
                        <a:ext uri="{FF2B5EF4-FFF2-40B4-BE49-F238E27FC236}">
                          <a16:creationId xmlns:a16="http://schemas.microsoft.com/office/drawing/2014/main" id="{CA247E0D-B411-8C47-9AC4-2F28F03D9B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6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43" name="Line 490">
                      <a:extLst>
                        <a:ext uri="{FF2B5EF4-FFF2-40B4-BE49-F238E27FC236}">
                          <a16:creationId xmlns:a16="http://schemas.microsoft.com/office/drawing/2014/main" id="{6BCD548A-FD44-AF43-B72B-54B8F62141F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4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34" name="Group 491">
                    <a:extLst>
                      <a:ext uri="{FF2B5EF4-FFF2-40B4-BE49-F238E27FC236}">
                        <a16:creationId xmlns:a16="http://schemas.microsoft.com/office/drawing/2014/main" id="{5F1D4219-3421-EB41-8049-BA0152F291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424" y="3312"/>
                    <a:ext cx="192" cy="192"/>
                    <a:chOff x="2976" y="2736"/>
                    <a:chExt cx="768" cy="192"/>
                  </a:xfrm>
                </p:grpSpPr>
                <p:sp>
                  <p:nvSpPr>
                    <p:cNvPr id="236" name="Arc 492">
                      <a:extLst>
                        <a:ext uri="{FF2B5EF4-FFF2-40B4-BE49-F238E27FC236}">
                          <a16:creationId xmlns:a16="http://schemas.microsoft.com/office/drawing/2014/main" id="{A133290A-8C9F-B846-94D8-ECAE0E1E69E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60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37" name="Arc 493">
                      <a:extLst>
                        <a:ext uri="{FF2B5EF4-FFF2-40B4-BE49-F238E27FC236}">
                          <a16:creationId xmlns:a16="http://schemas.microsoft.com/office/drawing/2014/main" id="{6D1C79D7-3E0B-0D48-806B-1C6BFE2A849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3216" y="2736"/>
                      <a:ext cx="144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38" name="Line 494">
                      <a:extLst>
                        <a:ext uri="{FF2B5EF4-FFF2-40B4-BE49-F238E27FC236}">
                          <a16:creationId xmlns:a16="http://schemas.microsoft.com/office/drawing/2014/main" id="{83A42DE7-D009-E44E-88D0-1CAF49DC2FB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6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39" name="Line 495">
                      <a:extLst>
                        <a:ext uri="{FF2B5EF4-FFF2-40B4-BE49-F238E27FC236}">
                          <a16:creationId xmlns:a16="http://schemas.microsoft.com/office/drawing/2014/main" id="{700663CC-BCE4-9F4C-8340-49032F4AD46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4" y="2928"/>
                      <a:ext cx="240" cy="0"/>
                    </a:xfrm>
                    <a:prstGeom prst="lin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235" name="Line 496">
                    <a:extLst>
                      <a:ext uri="{FF2B5EF4-FFF2-40B4-BE49-F238E27FC236}">
                        <a16:creationId xmlns:a16="http://schemas.microsoft.com/office/drawing/2014/main" id="{B079883B-0F01-C94D-A489-68C4783555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28" y="3504"/>
                    <a:ext cx="96" cy="0"/>
                  </a:xfrm>
                  <a:prstGeom prst="line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217" name="Line 497">
                  <a:extLst>
                    <a:ext uri="{FF2B5EF4-FFF2-40B4-BE49-F238E27FC236}">
                      <a16:creationId xmlns:a16="http://schemas.microsoft.com/office/drawing/2014/main" id="{6A7709B5-D2F4-D749-9189-98A456F38D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23719" y="2674252"/>
                  <a:ext cx="140677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8" name="TextBox 217">
                  <a:extLst>
                    <a:ext uri="{FF2B5EF4-FFF2-40B4-BE49-F238E27FC236}">
                      <a16:creationId xmlns:a16="http://schemas.microsoft.com/office/drawing/2014/main" id="{8F79833F-1497-6345-A8DA-8EBE58DA05A1}"/>
                    </a:ext>
                  </a:extLst>
                </p:cNvPr>
                <p:cNvSpPr txBox="1"/>
                <p:nvPr/>
              </p:nvSpPr>
              <p:spPr>
                <a:xfrm>
                  <a:off x="482599" y="1938074"/>
                  <a:ext cx="7729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Bunch</a:t>
                  </a:r>
                </a:p>
              </p:txBody>
            </p:sp>
            <p:cxnSp>
              <p:nvCxnSpPr>
                <p:cNvPr id="219" name="Straight Arrow Connector 218">
                  <a:extLst>
                    <a:ext uri="{FF2B5EF4-FFF2-40B4-BE49-F238E27FC236}">
                      <a16:creationId xmlns:a16="http://schemas.microsoft.com/office/drawing/2014/main" id="{294813D9-1730-7147-9EAE-29BEAFF0E88C}"/>
                    </a:ext>
                  </a:extLst>
                </p:cNvPr>
                <p:cNvCxnSpPr>
                  <a:stCxn id="218" idx="2"/>
                </p:cNvCxnSpPr>
                <p:nvPr/>
              </p:nvCxnSpPr>
              <p:spPr>
                <a:xfrm>
                  <a:off x="869084" y="2307406"/>
                  <a:ext cx="347187" cy="155945"/>
                </a:xfrm>
                <a:prstGeom prst="straightConnector1">
                  <a:avLst/>
                </a:prstGeom>
                <a:ln w="28575" cmpd="sng">
                  <a:solidFill>
                    <a:srgbClr val="3366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0" name="Left Brace 219">
                  <a:extLst>
                    <a:ext uri="{FF2B5EF4-FFF2-40B4-BE49-F238E27FC236}">
                      <a16:creationId xmlns:a16="http://schemas.microsoft.com/office/drawing/2014/main" id="{9E2FC5EA-E123-7442-90B4-C0210415DA9E}"/>
                    </a:ext>
                  </a:extLst>
                </p:cNvPr>
                <p:cNvSpPr/>
                <p:nvPr/>
              </p:nvSpPr>
              <p:spPr>
                <a:xfrm rot="16200000" flipH="1">
                  <a:off x="1831751" y="1553989"/>
                  <a:ext cx="184977" cy="1415937"/>
                </a:xfrm>
                <a:prstGeom prst="leftBrace">
                  <a:avLst>
                    <a:gd name="adj1" fmla="val 25915"/>
                    <a:gd name="adj2" fmla="val 50000"/>
                  </a:avLst>
                </a:prstGeom>
                <a:ln w="28575" cmpd="sng">
                  <a:solidFill>
                    <a:srgbClr val="3366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1" name="TextBox 220">
                  <a:extLst>
                    <a:ext uri="{FF2B5EF4-FFF2-40B4-BE49-F238E27FC236}">
                      <a16:creationId xmlns:a16="http://schemas.microsoft.com/office/drawing/2014/main" id="{517C4961-7929-4E4B-95D4-B1323C7FEA39}"/>
                    </a:ext>
                  </a:extLst>
                </p:cNvPr>
                <p:cNvSpPr txBox="1"/>
                <p:nvPr/>
              </p:nvSpPr>
              <p:spPr>
                <a:xfrm>
                  <a:off x="1498726" y="1806480"/>
                  <a:ext cx="100585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PS-Batch</a:t>
                  </a:r>
                </a:p>
              </p:txBody>
            </p:sp>
            <p:sp>
              <p:nvSpPr>
                <p:cNvPr id="222" name="TextBox 221">
                  <a:extLst>
                    <a:ext uri="{FF2B5EF4-FFF2-40B4-BE49-F238E27FC236}">
                      <a16:creationId xmlns:a16="http://schemas.microsoft.com/office/drawing/2014/main" id="{26958F4A-BFBE-744E-B25A-E7CAB2804E4D}"/>
                    </a:ext>
                  </a:extLst>
                </p:cNvPr>
                <p:cNvSpPr txBox="1"/>
                <p:nvPr/>
              </p:nvSpPr>
              <p:spPr>
                <a:xfrm>
                  <a:off x="4050598" y="1875354"/>
                  <a:ext cx="7473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100ns</a:t>
                  </a:r>
                </a:p>
              </p:txBody>
            </p:sp>
            <p:sp>
              <p:nvSpPr>
                <p:cNvPr id="223" name="TextBox 222">
                  <a:extLst>
                    <a:ext uri="{FF2B5EF4-FFF2-40B4-BE49-F238E27FC236}">
                      <a16:creationId xmlns:a16="http://schemas.microsoft.com/office/drawing/2014/main" id="{6859DA35-A9F9-0345-BCD7-2158AD88400F}"/>
                    </a:ext>
                  </a:extLst>
                </p:cNvPr>
                <p:cNvSpPr txBox="1"/>
                <p:nvPr/>
              </p:nvSpPr>
              <p:spPr>
                <a:xfrm>
                  <a:off x="4790054" y="2318028"/>
                  <a:ext cx="7473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B050"/>
                      </a:solidFill>
                    </a:rPr>
                    <a:t>150ns</a:t>
                  </a:r>
                </a:p>
              </p:txBody>
            </p:sp>
            <p:sp>
              <p:nvSpPr>
                <p:cNvPr id="224" name="TextBox 223">
                  <a:extLst>
                    <a:ext uri="{FF2B5EF4-FFF2-40B4-BE49-F238E27FC236}">
                      <a16:creationId xmlns:a16="http://schemas.microsoft.com/office/drawing/2014/main" id="{B4FA8C94-06AE-4C4C-9FBD-AFCB0E7AC044}"/>
                    </a:ext>
                  </a:extLst>
                </p:cNvPr>
                <p:cNvSpPr txBox="1"/>
                <p:nvPr/>
              </p:nvSpPr>
              <p:spPr>
                <a:xfrm>
                  <a:off x="5516287" y="1878988"/>
                  <a:ext cx="7473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100ns</a:t>
                  </a:r>
                </a:p>
              </p:txBody>
            </p:sp>
            <p:sp>
              <p:nvSpPr>
                <p:cNvPr id="225" name="Left Brace 224">
                  <a:extLst>
                    <a:ext uri="{FF2B5EF4-FFF2-40B4-BE49-F238E27FC236}">
                      <a16:creationId xmlns:a16="http://schemas.microsoft.com/office/drawing/2014/main" id="{9D4F480C-E50B-C048-B19D-45399976771A}"/>
                    </a:ext>
                  </a:extLst>
                </p:cNvPr>
                <p:cNvSpPr/>
                <p:nvPr/>
              </p:nvSpPr>
              <p:spPr>
                <a:xfrm rot="16200000" flipH="1">
                  <a:off x="4398475" y="2044719"/>
                  <a:ext cx="124587" cy="422031"/>
                </a:xfrm>
                <a:prstGeom prst="leftBrace">
                  <a:avLst>
                    <a:gd name="adj1" fmla="val 25915"/>
                    <a:gd name="adj2" fmla="val 50000"/>
                  </a:avLst>
                </a:prstGeom>
                <a:ln w="28575" cmpd="sng">
                  <a:solidFill>
                    <a:srgbClr val="3366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TextBox 225">
                  <a:extLst>
                    <a:ext uri="{FF2B5EF4-FFF2-40B4-BE49-F238E27FC236}">
                      <a16:creationId xmlns:a16="http://schemas.microsoft.com/office/drawing/2014/main" id="{E306FC02-B197-3245-8136-5B654D04E27D}"/>
                    </a:ext>
                  </a:extLst>
                </p:cNvPr>
                <p:cNvSpPr txBox="1"/>
                <p:nvPr/>
              </p:nvSpPr>
              <p:spPr>
                <a:xfrm>
                  <a:off x="2579952" y="2307406"/>
                  <a:ext cx="7473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B050"/>
                      </a:solidFill>
                    </a:rPr>
                    <a:t>150ns</a:t>
                  </a:r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48750AE8-DB7C-1A4E-8FBD-E1D144332D52}"/>
                    </a:ext>
                  </a:extLst>
                </p:cNvPr>
                <p:cNvSpPr/>
                <p:nvPr/>
              </p:nvSpPr>
              <p:spPr>
                <a:xfrm>
                  <a:off x="-53631" y="1815817"/>
                  <a:ext cx="8395536" cy="1019766"/>
                </a:xfrm>
                <a:prstGeom prst="rect">
                  <a:avLst/>
                </a:prstGeom>
                <a:noFill/>
                <a:ln w="12700" cmpd="sng"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Left Brace 229">
                  <a:extLst>
                    <a:ext uri="{FF2B5EF4-FFF2-40B4-BE49-F238E27FC236}">
                      <a16:creationId xmlns:a16="http://schemas.microsoft.com/office/drawing/2014/main" id="{5A8D056E-EC1A-FB47-9EEA-D8790A52F49C}"/>
                    </a:ext>
                  </a:extLst>
                </p:cNvPr>
                <p:cNvSpPr/>
                <p:nvPr/>
              </p:nvSpPr>
              <p:spPr>
                <a:xfrm rot="16200000" flipH="1">
                  <a:off x="5896185" y="2048670"/>
                  <a:ext cx="124587" cy="422031"/>
                </a:xfrm>
                <a:prstGeom prst="leftBrace">
                  <a:avLst>
                    <a:gd name="adj1" fmla="val 25915"/>
                    <a:gd name="adj2" fmla="val 50000"/>
                  </a:avLst>
                </a:prstGeom>
                <a:ln w="28575" cmpd="sng">
                  <a:solidFill>
                    <a:srgbClr val="3366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Line 578">
                  <a:extLst>
                    <a:ext uri="{FF2B5EF4-FFF2-40B4-BE49-F238E27FC236}">
                      <a16:creationId xmlns:a16="http://schemas.microsoft.com/office/drawing/2014/main" id="{144139A6-0DEC-3C4C-8B31-F29C2FC7D1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65485" y="2682094"/>
                  <a:ext cx="844062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32" name="Line 578">
                  <a:extLst>
                    <a:ext uri="{FF2B5EF4-FFF2-40B4-BE49-F238E27FC236}">
                      <a16:creationId xmlns:a16="http://schemas.microsoft.com/office/drawing/2014/main" id="{0EA9C4B9-98F5-B54A-8D87-FF83427DE3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247" y="2674252"/>
                  <a:ext cx="844062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203" name="Left Brace 202">
              <a:extLst>
                <a:ext uri="{FF2B5EF4-FFF2-40B4-BE49-F238E27FC236}">
                  <a16:creationId xmlns:a16="http://schemas.microsoft.com/office/drawing/2014/main" id="{D0D05E99-3E6E-2042-9179-05E0642010DB}"/>
                </a:ext>
              </a:extLst>
            </p:cNvPr>
            <p:cNvSpPr/>
            <p:nvPr/>
          </p:nvSpPr>
          <p:spPr>
            <a:xfrm rot="16200000">
              <a:off x="4181134" y="1894314"/>
              <a:ext cx="187517" cy="2120385"/>
            </a:xfrm>
            <a:prstGeom prst="leftBrace">
              <a:avLst>
                <a:gd name="adj1" fmla="val 25915"/>
                <a:gd name="adj2" fmla="val 50000"/>
              </a:avLst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66107E9E-D14E-2D42-81CC-D86678F91FFB}"/>
                </a:ext>
              </a:extLst>
            </p:cNvPr>
            <p:cNvSpPr txBox="1"/>
            <p:nvPr/>
          </p:nvSpPr>
          <p:spPr>
            <a:xfrm>
              <a:off x="3822834" y="3069961"/>
              <a:ext cx="747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450ns</a:t>
              </a:r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807DC5A5-80B6-6343-AD5B-8A80EBF2A07F}"/>
              </a:ext>
            </a:extLst>
          </p:cNvPr>
          <p:cNvGrpSpPr/>
          <p:nvPr/>
        </p:nvGrpSpPr>
        <p:grpSpPr>
          <a:xfrm>
            <a:off x="575094" y="737533"/>
            <a:ext cx="8395536" cy="2042865"/>
            <a:chOff x="2045173" y="687748"/>
            <a:chExt cx="8395536" cy="2042865"/>
          </a:xfrm>
        </p:grpSpPr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E5613C1D-7B0F-A64E-A015-238FDDA34122}"/>
                </a:ext>
              </a:extLst>
            </p:cNvPr>
            <p:cNvSpPr txBox="1"/>
            <p:nvPr/>
          </p:nvSpPr>
          <p:spPr>
            <a:xfrm>
              <a:off x="4868406" y="687748"/>
              <a:ext cx="2521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Design train structure</a:t>
              </a:r>
            </a:p>
          </p:txBody>
        </p:sp>
        <p:grpSp>
          <p:nvGrpSpPr>
            <p:cNvPr id="305" name="Group 553">
              <a:extLst>
                <a:ext uri="{FF2B5EF4-FFF2-40B4-BE49-F238E27FC236}">
                  <a16:creationId xmlns:a16="http://schemas.microsoft.com/office/drawing/2014/main" id="{44A6A702-1CD8-6D47-9601-DB734674B9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65147" y="1649321"/>
              <a:ext cx="633046" cy="304800"/>
              <a:chOff x="5232" y="3696"/>
              <a:chExt cx="432" cy="192"/>
            </a:xfrm>
          </p:grpSpPr>
          <p:grpSp>
            <p:nvGrpSpPr>
              <p:cNvPr id="386" name="Group 554">
                <a:extLst>
                  <a:ext uri="{FF2B5EF4-FFF2-40B4-BE49-F238E27FC236}">
                    <a16:creationId xmlns:a16="http://schemas.microsoft.com/office/drawing/2014/main" id="{64924C35-729A-A540-8B02-8A71C9ED3C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3696"/>
                <a:ext cx="144" cy="192"/>
                <a:chOff x="2976" y="2736"/>
                <a:chExt cx="768" cy="192"/>
              </a:xfrm>
            </p:grpSpPr>
            <p:sp>
              <p:nvSpPr>
                <p:cNvPr id="393" name="Arc 555">
                  <a:extLst>
                    <a:ext uri="{FF2B5EF4-FFF2-40B4-BE49-F238E27FC236}">
                      <a16:creationId xmlns:a16="http://schemas.microsoft.com/office/drawing/2014/main" id="{450017D5-4866-2641-AE77-E912454079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94" name="Arc 556">
                  <a:extLst>
                    <a:ext uri="{FF2B5EF4-FFF2-40B4-BE49-F238E27FC236}">
                      <a16:creationId xmlns:a16="http://schemas.microsoft.com/office/drawing/2014/main" id="{0C3E50FB-6BA0-0942-9AFF-2E1F041659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216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95" name="Line 557">
                  <a:extLst>
                    <a:ext uri="{FF2B5EF4-FFF2-40B4-BE49-F238E27FC236}">
                      <a16:creationId xmlns:a16="http://schemas.microsoft.com/office/drawing/2014/main" id="{C728F828-989B-B14B-8962-E4442CD34A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76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96" name="Line 558">
                  <a:extLst>
                    <a:ext uri="{FF2B5EF4-FFF2-40B4-BE49-F238E27FC236}">
                      <a16:creationId xmlns:a16="http://schemas.microsoft.com/office/drawing/2014/main" id="{1F78BA23-C3E2-C445-9CA6-F6FAC0B45E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87" name="Group 559">
                <a:extLst>
                  <a:ext uri="{FF2B5EF4-FFF2-40B4-BE49-F238E27FC236}">
                    <a16:creationId xmlns:a16="http://schemas.microsoft.com/office/drawing/2014/main" id="{7A007FEB-367E-6649-8DB8-1C0ADD6E15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20" y="3696"/>
                <a:ext cx="144" cy="192"/>
                <a:chOff x="2976" y="2736"/>
                <a:chExt cx="768" cy="192"/>
              </a:xfrm>
            </p:grpSpPr>
            <p:sp>
              <p:nvSpPr>
                <p:cNvPr id="389" name="Arc 560">
                  <a:extLst>
                    <a:ext uri="{FF2B5EF4-FFF2-40B4-BE49-F238E27FC236}">
                      <a16:creationId xmlns:a16="http://schemas.microsoft.com/office/drawing/2014/main" id="{34022D4A-50B0-404B-A503-93860F99A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90" name="Arc 561">
                  <a:extLst>
                    <a:ext uri="{FF2B5EF4-FFF2-40B4-BE49-F238E27FC236}">
                      <a16:creationId xmlns:a16="http://schemas.microsoft.com/office/drawing/2014/main" id="{9F08C301-8B4D-3D49-81AB-3E2D4CF497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216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91" name="Line 562">
                  <a:extLst>
                    <a:ext uri="{FF2B5EF4-FFF2-40B4-BE49-F238E27FC236}">
                      <a16:creationId xmlns:a16="http://schemas.microsoft.com/office/drawing/2014/main" id="{F57B6997-030E-5C4B-8AE2-DA78333204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76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92" name="Line 563">
                  <a:extLst>
                    <a:ext uri="{FF2B5EF4-FFF2-40B4-BE49-F238E27FC236}">
                      <a16:creationId xmlns:a16="http://schemas.microsoft.com/office/drawing/2014/main" id="{06A13CDF-1461-F544-B544-E140AD0A16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88" name="Line 564">
                <a:extLst>
                  <a:ext uri="{FF2B5EF4-FFF2-40B4-BE49-F238E27FC236}">
                    <a16:creationId xmlns:a16="http://schemas.microsoft.com/office/drawing/2014/main" id="{3BB0A840-59A9-2C46-BFA4-A333DEEBA7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76" y="3888"/>
                <a:ext cx="144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06" name="Group 565">
              <a:extLst>
                <a:ext uri="{FF2B5EF4-FFF2-40B4-BE49-F238E27FC236}">
                  <a16:creationId xmlns:a16="http://schemas.microsoft.com/office/drawing/2014/main" id="{62008417-E8E3-614D-980E-82B8F50DD1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55631" y="1649948"/>
              <a:ext cx="633046" cy="304800"/>
              <a:chOff x="5232" y="3696"/>
              <a:chExt cx="432" cy="192"/>
            </a:xfrm>
          </p:grpSpPr>
          <p:grpSp>
            <p:nvGrpSpPr>
              <p:cNvPr id="375" name="Group 566">
                <a:extLst>
                  <a:ext uri="{FF2B5EF4-FFF2-40B4-BE49-F238E27FC236}">
                    <a16:creationId xmlns:a16="http://schemas.microsoft.com/office/drawing/2014/main" id="{1A6AB253-345E-E04A-AFF4-D5F5A8E4F9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3696"/>
                <a:ext cx="144" cy="192"/>
                <a:chOff x="2976" y="2736"/>
                <a:chExt cx="768" cy="192"/>
              </a:xfrm>
            </p:grpSpPr>
            <p:sp>
              <p:nvSpPr>
                <p:cNvPr id="382" name="Arc 567">
                  <a:extLst>
                    <a:ext uri="{FF2B5EF4-FFF2-40B4-BE49-F238E27FC236}">
                      <a16:creationId xmlns:a16="http://schemas.microsoft.com/office/drawing/2014/main" id="{7778EE6F-D023-EC49-B88F-C9BB554EA6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83" name="Arc 568">
                  <a:extLst>
                    <a:ext uri="{FF2B5EF4-FFF2-40B4-BE49-F238E27FC236}">
                      <a16:creationId xmlns:a16="http://schemas.microsoft.com/office/drawing/2014/main" id="{D8757712-90B0-724C-8988-37B1F1567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216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84" name="Line 569">
                  <a:extLst>
                    <a:ext uri="{FF2B5EF4-FFF2-40B4-BE49-F238E27FC236}">
                      <a16:creationId xmlns:a16="http://schemas.microsoft.com/office/drawing/2014/main" id="{EE5B3BCC-CC05-5D49-A514-DF6FCFA0CB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76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85" name="Line 570">
                  <a:extLst>
                    <a:ext uri="{FF2B5EF4-FFF2-40B4-BE49-F238E27FC236}">
                      <a16:creationId xmlns:a16="http://schemas.microsoft.com/office/drawing/2014/main" id="{0673DAD3-A1FF-A343-A039-4F55239CC7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76" name="Group 571">
                <a:extLst>
                  <a:ext uri="{FF2B5EF4-FFF2-40B4-BE49-F238E27FC236}">
                    <a16:creationId xmlns:a16="http://schemas.microsoft.com/office/drawing/2014/main" id="{0CBC7EBD-4938-FC4F-9AA8-8ACF9AB1D8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20" y="3696"/>
                <a:ext cx="144" cy="192"/>
                <a:chOff x="2976" y="2736"/>
                <a:chExt cx="768" cy="192"/>
              </a:xfrm>
            </p:grpSpPr>
            <p:sp>
              <p:nvSpPr>
                <p:cNvPr id="378" name="Arc 572">
                  <a:extLst>
                    <a:ext uri="{FF2B5EF4-FFF2-40B4-BE49-F238E27FC236}">
                      <a16:creationId xmlns:a16="http://schemas.microsoft.com/office/drawing/2014/main" id="{9848692D-F199-F945-AF5D-3A8E2BBF21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79" name="Arc 573">
                  <a:extLst>
                    <a:ext uri="{FF2B5EF4-FFF2-40B4-BE49-F238E27FC236}">
                      <a16:creationId xmlns:a16="http://schemas.microsoft.com/office/drawing/2014/main" id="{AAC2A9FE-B052-EF4C-971D-7AF5AC5044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216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80" name="Line 574">
                  <a:extLst>
                    <a:ext uri="{FF2B5EF4-FFF2-40B4-BE49-F238E27FC236}">
                      <a16:creationId xmlns:a16="http://schemas.microsoft.com/office/drawing/2014/main" id="{EDDB89EB-8AA5-6840-B172-E4F177AAA3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76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81" name="Line 575">
                  <a:extLst>
                    <a:ext uri="{FF2B5EF4-FFF2-40B4-BE49-F238E27FC236}">
                      <a16:creationId xmlns:a16="http://schemas.microsoft.com/office/drawing/2014/main" id="{CB722704-5351-AE4A-ADD3-23B69318A2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77" name="Line 576">
                <a:extLst>
                  <a:ext uri="{FF2B5EF4-FFF2-40B4-BE49-F238E27FC236}">
                    <a16:creationId xmlns:a16="http://schemas.microsoft.com/office/drawing/2014/main" id="{E8322325-7F70-464A-A2BD-23A3C1D51D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76" y="3888"/>
                <a:ext cx="144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07" name="Line 577">
              <a:extLst>
                <a:ext uri="{FF2B5EF4-FFF2-40B4-BE49-F238E27FC236}">
                  <a16:creationId xmlns:a16="http://schemas.microsoft.com/office/drawing/2014/main" id="{E18F604D-B021-4843-8948-4B145986FC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8193" y="1954121"/>
              <a:ext cx="211015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" name="Line 578">
              <a:extLst>
                <a:ext uri="{FF2B5EF4-FFF2-40B4-BE49-F238E27FC236}">
                  <a16:creationId xmlns:a16="http://schemas.microsoft.com/office/drawing/2014/main" id="{C80D4A6F-5696-7244-8D8A-31E16E81AA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3086" y="1952446"/>
              <a:ext cx="1102062" cy="1675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09" name="Group 473">
              <a:extLst>
                <a:ext uri="{FF2B5EF4-FFF2-40B4-BE49-F238E27FC236}">
                  <a16:creationId xmlns:a16="http://schemas.microsoft.com/office/drawing/2014/main" id="{D7E4F445-9EF4-B046-A474-669FC6EF25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75037" y="1648091"/>
              <a:ext cx="703385" cy="304800"/>
              <a:chOff x="5136" y="3312"/>
              <a:chExt cx="480" cy="192"/>
            </a:xfrm>
          </p:grpSpPr>
          <p:grpSp>
            <p:nvGrpSpPr>
              <p:cNvPr id="364" name="Group 474">
                <a:extLst>
                  <a:ext uri="{FF2B5EF4-FFF2-40B4-BE49-F238E27FC236}">
                    <a16:creationId xmlns:a16="http://schemas.microsoft.com/office/drawing/2014/main" id="{D0046847-A4E8-234D-AF62-8E86818DB1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36" y="3312"/>
                <a:ext cx="192" cy="192"/>
                <a:chOff x="2976" y="2736"/>
                <a:chExt cx="768" cy="192"/>
              </a:xfrm>
            </p:grpSpPr>
            <p:sp>
              <p:nvSpPr>
                <p:cNvPr id="371" name="Arc 475">
                  <a:extLst>
                    <a:ext uri="{FF2B5EF4-FFF2-40B4-BE49-F238E27FC236}">
                      <a16:creationId xmlns:a16="http://schemas.microsoft.com/office/drawing/2014/main" id="{F184EF70-77BF-BC4D-8FE5-22A9A602B7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72" name="Arc 476">
                  <a:extLst>
                    <a:ext uri="{FF2B5EF4-FFF2-40B4-BE49-F238E27FC236}">
                      <a16:creationId xmlns:a16="http://schemas.microsoft.com/office/drawing/2014/main" id="{3B12124A-8D49-734C-8392-CD300C29C4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216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73" name="Line 477">
                  <a:extLst>
                    <a:ext uri="{FF2B5EF4-FFF2-40B4-BE49-F238E27FC236}">
                      <a16:creationId xmlns:a16="http://schemas.microsoft.com/office/drawing/2014/main" id="{04D7D6FE-3B0A-9149-8123-D4255709BC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76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74" name="Line 478">
                  <a:extLst>
                    <a:ext uri="{FF2B5EF4-FFF2-40B4-BE49-F238E27FC236}">
                      <a16:creationId xmlns:a16="http://schemas.microsoft.com/office/drawing/2014/main" id="{3DEF3605-0E73-0046-82FB-7A9F8292A4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65" name="Group 479">
                <a:extLst>
                  <a:ext uri="{FF2B5EF4-FFF2-40B4-BE49-F238E27FC236}">
                    <a16:creationId xmlns:a16="http://schemas.microsoft.com/office/drawing/2014/main" id="{B2229627-F88E-B140-9BA3-FC8B062FBB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24" y="3312"/>
                <a:ext cx="192" cy="192"/>
                <a:chOff x="2976" y="2736"/>
                <a:chExt cx="768" cy="192"/>
              </a:xfrm>
            </p:grpSpPr>
            <p:sp>
              <p:nvSpPr>
                <p:cNvPr id="367" name="Arc 480">
                  <a:extLst>
                    <a:ext uri="{FF2B5EF4-FFF2-40B4-BE49-F238E27FC236}">
                      <a16:creationId xmlns:a16="http://schemas.microsoft.com/office/drawing/2014/main" id="{E07A5DEE-1F92-584C-8B53-49C76134A2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8" name="Arc 481">
                  <a:extLst>
                    <a:ext uri="{FF2B5EF4-FFF2-40B4-BE49-F238E27FC236}">
                      <a16:creationId xmlns:a16="http://schemas.microsoft.com/office/drawing/2014/main" id="{609C7118-F026-5D47-AE05-03F2222AF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216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9" name="Line 482">
                  <a:extLst>
                    <a:ext uri="{FF2B5EF4-FFF2-40B4-BE49-F238E27FC236}">
                      <a16:creationId xmlns:a16="http://schemas.microsoft.com/office/drawing/2014/main" id="{D8E0D3AB-7045-7846-A1C7-16EAB7E4C2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76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70" name="Line 483">
                  <a:extLst>
                    <a:ext uri="{FF2B5EF4-FFF2-40B4-BE49-F238E27FC236}">
                      <a16:creationId xmlns:a16="http://schemas.microsoft.com/office/drawing/2014/main" id="{1A8E6AE1-FEF3-B84D-B341-1603F60B09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66" name="Line 484">
                <a:extLst>
                  <a:ext uri="{FF2B5EF4-FFF2-40B4-BE49-F238E27FC236}">
                    <a16:creationId xmlns:a16="http://schemas.microsoft.com/office/drawing/2014/main" id="{ABDE24B9-4AF2-4140-8129-ED177349A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28" y="3504"/>
                <a:ext cx="96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10" name="Group 485">
              <a:extLst>
                <a:ext uri="{FF2B5EF4-FFF2-40B4-BE49-F238E27FC236}">
                  <a16:creationId xmlns:a16="http://schemas.microsoft.com/office/drawing/2014/main" id="{2F26F3EC-4DB6-8841-8148-171E96F6A9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3279" y="1648091"/>
              <a:ext cx="703385" cy="304800"/>
              <a:chOff x="5136" y="3312"/>
              <a:chExt cx="480" cy="192"/>
            </a:xfrm>
          </p:grpSpPr>
          <p:grpSp>
            <p:nvGrpSpPr>
              <p:cNvPr id="353" name="Group 486">
                <a:extLst>
                  <a:ext uri="{FF2B5EF4-FFF2-40B4-BE49-F238E27FC236}">
                    <a16:creationId xmlns:a16="http://schemas.microsoft.com/office/drawing/2014/main" id="{1186F8FA-DE0C-064A-B2BD-2E93BD1BFD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36" y="3312"/>
                <a:ext cx="192" cy="192"/>
                <a:chOff x="2976" y="2736"/>
                <a:chExt cx="768" cy="192"/>
              </a:xfrm>
            </p:grpSpPr>
            <p:sp>
              <p:nvSpPr>
                <p:cNvPr id="360" name="Arc 487">
                  <a:extLst>
                    <a:ext uri="{FF2B5EF4-FFF2-40B4-BE49-F238E27FC236}">
                      <a16:creationId xmlns:a16="http://schemas.microsoft.com/office/drawing/2014/main" id="{4B334864-CC67-CC4D-9D2E-62A7A9072F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1" name="Arc 488">
                  <a:extLst>
                    <a:ext uri="{FF2B5EF4-FFF2-40B4-BE49-F238E27FC236}">
                      <a16:creationId xmlns:a16="http://schemas.microsoft.com/office/drawing/2014/main" id="{D99C304B-34A6-2749-BA7E-2618D805AF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216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2" name="Line 489">
                  <a:extLst>
                    <a:ext uri="{FF2B5EF4-FFF2-40B4-BE49-F238E27FC236}">
                      <a16:creationId xmlns:a16="http://schemas.microsoft.com/office/drawing/2014/main" id="{C0F10631-6F9F-EF4E-9B5B-41EC06603D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76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3" name="Line 490">
                  <a:extLst>
                    <a:ext uri="{FF2B5EF4-FFF2-40B4-BE49-F238E27FC236}">
                      <a16:creationId xmlns:a16="http://schemas.microsoft.com/office/drawing/2014/main" id="{F3622CA6-35F9-D64F-B936-0E55D23FBC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54" name="Group 491">
                <a:extLst>
                  <a:ext uri="{FF2B5EF4-FFF2-40B4-BE49-F238E27FC236}">
                    <a16:creationId xmlns:a16="http://schemas.microsoft.com/office/drawing/2014/main" id="{EF67BDC2-F024-B749-80E0-5B4500BCFC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24" y="3312"/>
                <a:ext cx="192" cy="192"/>
                <a:chOff x="2976" y="2736"/>
                <a:chExt cx="768" cy="192"/>
              </a:xfrm>
            </p:grpSpPr>
            <p:sp>
              <p:nvSpPr>
                <p:cNvPr id="356" name="Arc 492">
                  <a:extLst>
                    <a:ext uri="{FF2B5EF4-FFF2-40B4-BE49-F238E27FC236}">
                      <a16:creationId xmlns:a16="http://schemas.microsoft.com/office/drawing/2014/main" id="{0C4D668C-D7A2-5745-9583-44A854B9A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7" name="Arc 493">
                  <a:extLst>
                    <a:ext uri="{FF2B5EF4-FFF2-40B4-BE49-F238E27FC236}">
                      <a16:creationId xmlns:a16="http://schemas.microsoft.com/office/drawing/2014/main" id="{39B7AA26-E89C-0E4A-BA85-2E33FD2243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216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8" name="Line 494">
                  <a:extLst>
                    <a:ext uri="{FF2B5EF4-FFF2-40B4-BE49-F238E27FC236}">
                      <a16:creationId xmlns:a16="http://schemas.microsoft.com/office/drawing/2014/main" id="{31F5C0CD-E32A-DC4A-9680-67F10EAF53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76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9" name="Line 495">
                  <a:extLst>
                    <a:ext uri="{FF2B5EF4-FFF2-40B4-BE49-F238E27FC236}">
                      <a16:creationId xmlns:a16="http://schemas.microsoft.com/office/drawing/2014/main" id="{CE26CBFF-44AA-2949-83EC-DD2C0D0059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55" name="Line 496">
                <a:extLst>
                  <a:ext uri="{FF2B5EF4-FFF2-40B4-BE49-F238E27FC236}">
                    <a16:creationId xmlns:a16="http://schemas.microsoft.com/office/drawing/2014/main" id="{93D9897E-F665-E041-9214-E209A18EAD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28" y="3504"/>
                <a:ext cx="96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11" name="Line 497">
              <a:extLst>
                <a:ext uri="{FF2B5EF4-FFF2-40B4-BE49-F238E27FC236}">
                  <a16:creationId xmlns:a16="http://schemas.microsoft.com/office/drawing/2014/main" id="{A0DB2959-BF9B-8B40-9E54-F335176DBC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2603" y="1952891"/>
              <a:ext cx="140677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2" name="Line 578">
              <a:extLst>
                <a:ext uri="{FF2B5EF4-FFF2-40B4-BE49-F238E27FC236}">
                  <a16:creationId xmlns:a16="http://schemas.microsoft.com/office/drawing/2014/main" id="{942532E8-4C7E-CD41-8A5D-5DAF6EF47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3448" y="1948659"/>
              <a:ext cx="1071927" cy="378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13" name="Group 473">
              <a:extLst>
                <a:ext uri="{FF2B5EF4-FFF2-40B4-BE49-F238E27FC236}">
                  <a16:creationId xmlns:a16="http://schemas.microsoft.com/office/drawing/2014/main" id="{7EBA096F-91F3-D84E-B2BA-4DA357EF97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62921" y="1639381"/>
              <a:ext cx="703385" cy="304800"/>
              <a:chOff x="5136" y="3312"/>
              <a:chExt cx="480" cy="192"/>
            </a:xfrm>
          </p:grpSpPr>
          <p:grpSp>
            <p:nvGrpSpPr>
              <p:cNvPr id="342" name="Group 474">
                <a:extLst>
                  <a:ext uri="{FF2B5EF4-FFF2-40B4-BE49-F238E27FC236}">
                    <a16:creationId xmlns:a16="http://schemas.microsoft.com/office/drawing/2014/main" id="{3763B724-F74F-3244-AE33-B98C513945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36" y="3312"/>
                <a:ext cx="192" cy="192"/>
                <a:chOff x="2976" y="2736"/>
                <a:chExt cx="768" cy="192"/>
              </a:xfrm>
            </p:grpSpPr>
            <p:sp>
              <p:nvSpPr>
                <p:cNvPr id="349" name="Arc 475">
                  <a:extLst>
                    <a:ext uri="{FF2B5EF4-FFF2-40B4-BE49-F238E27FC236}">
                      <a16:creationId xmlns:a16="http://schemas.microsoft.com/office/drawing/2014/main" id="{2BED19EA-DFEE-FC4D-996E-DBA4956FCE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0" name="Arc 476">
                  <a:extLst>
                    <a:ext uri="{FF2B5EF4-FFF2-40B4-BE49-F238E27FC236}">
                      <a16:creationId xmlns:a16="http://schemas.microsoft.com/office/drawing/2014/main" id="{4F8B7A3D-BB3D-3644-903A-BAE9F33749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216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1" name="Line 477">
                  <a:extLst>
                    <a:ext uri="{FF2B5EF4-FFF2-40B4-BE49-F238E27FC236}">
                      <a16:creationId xmlns:a16="http://schemas.microsoft.com/office/drawing/2014/main" id="{675E999F-5002-C14B-A281-040F7A31F8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76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2" name="Line 478">
                  <a:extLst>
                    <a:ext uri="{FF2B5EF4-FFF2-40B4-BE49-F238E27FC236}">
                      <a16:creationId xmlns:a16="http://schemas.microsoft.com/office/drawing/2014/main" id="{6C99DB25-DEB8-FB45-ADBB-03985B0C72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43" name="Group 479">
                <a:extLst>
                  <a:ext uri="{FF2B5EF4-FFF2-40B4-BE49-F238E27FC236}">
                    <a16:creationId xmlns:a16="http://schemas.microsoft.com/office/drawing/2014/main" id="{E591202E-2D3C-8246-8D76-5B861C8640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24" y="3312"/>
                <a:ext cx="192" cy="192"/>
                <a:chOff x="2976" y="2736"/>
                <a:chExt cx="768" cy="192"/>
              </a:xfrm>
            </p:grpSpPr>
            <p:sp>
              <p:nvSpPr>
                <p:cNvPr id="345" name="Arc 480">
                  <a:extLst>
                    <a:ext uri="{FF2B5EF4-FFF2-40B4-BE49-F238E27FC236}">
                      <a16:creationId xmlns:a16="http://schemas.microsoft.com/office/drawing/2014/main" id="{F2D7A140-8AD0-8C4B-8691-C007399BEC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6" name="Arc 481">
                  <a:extLst>
                    <a:ext uri="{FF2B5EF4-FFF2-40B4-BE49-F238E27FC236}">
                      <a16:creationId xmlns:a16="http://schemas.microsoft.com/office/drawing/2014/main" id="{A3126BF2-AF2E-5746-BB37-4C60A0FEC7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216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7" name="Line 482">
                  <a:extLst>
                    <a:ext uri="{FF2B5EF4-FFF2-40B4-BE49-F238E27FC236}">
                      <a16:creationId xmlns:a16="http://schemas.microsoft.com/office/drawing/2014/main" id="{1C17F793-959A-A544-B810-38A106C387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76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8" name="Line 483">
                  <a:extLst>
                    <a:ext uri="{FF2B5EF4-FFF2-40B4-BE49-F238E27FC236}">
                      <a16:creationId xmlns:a16="http://schemas.microsoft.com/office/drawing/2014/main" id="{C170C81C-3C98-9542-9553-2DFCEC505A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44" name="Line 484">
                <a:extLst>
                  <a:ext uri="{FF2B5EF4-FFF2-40B4-BE49-F238E27FC236}">
                    <a16:creationId xmlns:a16="http://schemas.microsoft.com/office/drawing/2014/main" id="{2352191B-996B-CF4F-AAA6-96FCD3F13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28" y="3504"/>
                <a:ext cx="96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14" name="Group 485">
              <a:extLst>
                <a:ext uri="{FF2B5EF4-FFF2-40B4-BE49-F238E27FC236}">
                  <a16:creationId xmlns:a16="http://schemas.microsoft.com/office/drawing/2014/main" id="{BCD9F6AF-0141-4642-8A33-D2C0102052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8968" y="1639381"/>
              <a:ext cx="703385" cy="304800"/>
              <a:chOff x="5136" y="3312"/>
              <a:chExt cx="480" cy="192"/>
            </a:xfrm>
          </p:grpSpPr>
          <p:grpSp>
            <p:nvGrpSpPr>
              <p:cNvPr id="331" name="Group 486">
                <a:extLst>
                  <a:ext uri="{FF2B5EF4-FFF2-40B4-BE49-F238E27FC236}">
                    <a16:creationId xmlns:a16="http://schemas.microsoft.com/office/drawing/2014/main" id="{1494932F-B59B-684D-9DFF-ED1A59328A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36" y="3312"/>
                <a:ext cx="192" cy="192"/>
                <a:chOff x="2976" y="2736"/>
                <a:chExt cx="768" cy="192"/>
              </a:xfrm>
            </p:grpSpPr>
            <p:sp>
              <p:nvSpPr>
                <p:cNvPr id="338" name="Arc 487">
                  <a:extLst>
                    <a:ext uri="{FF2B5EF4-FFF2-40B4-BE49-F238E27FC236}">
                      <a16:creationId xmlns:a16="http://schemas.microsoft.com/office/drawing/2014/main" id="{488CAA31-278D-0040-92D3-B9018B00B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39" name="Arc 488">
                  <a:extLst>
                    <a:ext uri="{FF2B5EF4-FFF2-40B4-BE49-F238E27FC236}">
                      <a16:creationId xmlns:a16="http://schemas.microsoft.com/office/drawing/2014/main" id="{FB844B95-DA98-C848-BF4B-20A7291554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216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0" name="Line 489">
                  <a:extLst>
                    <a:ext uri="{FF2B5EF4-FFF2-40B4-BE49-F238E27FC236}">
                      <a16:creationId xmlns:a16="http://schemas.microsoft.com/office/drawing/2014/main" id="{FB571B40-43F3-BA4F-933D-B2DEC0D76B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76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1" name="Line 490">
                  <a:extLst>
                    <a:ext uri="{FF2B5EF4-FFF2-40B4-BE49-F238E27FC236}">
                      <a16:creationId xmlns:a16="http://schemas.microsoft.com/office/drawing/2014/main" id="{D9336B11-DB14-1043-87FB-5F64F4BE15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32" name="Group 491">
                <a:extLst>
                  <a:ext uri="{FF2B5EF4-FFF2-40B4-BE49-F238E27FC236}">
                    <a16:creationId xmlns:a16="http://schemas.microsoft.com/office/drawing/2014/main" id="{F5935D95-8701-1247-A64E-A5CA4916F5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24" y="3312"/>
                <a:ext cx="192" cy="192"/>
                <a:chOff x="2976" y="2736"/>
                <a:chExt cx="768" cy="192"/>
              </a:xfrm>
            </p:grpSpPr>
            <p:sp>
              <p:nvSpPr>
                <p:cNvPr id="334" name="Arc 492">
                  <a:extLst>
                    <a:ext uri="{FF2B5EF4-FFF2-40B4-BE49-F238E27FC236}">
                      <a16:creationId xmlns:a16="http://schemas.microsoft.com/office/drawing/2014/main" id="{C017C456-47C8-B340-9E88-950E4A8C44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35" name="Arc 493">
                  <a:extLst>
                    <a:ext uri="{FF2B5EF4-FFF2-40B4-BE49-F238E27FC236}">
                      <a16:creationId xmlns:a16="http://schemas.microsoft.com/office/drawing/2014/main" id="{63A5A9A4-67E4-894A-9946-FD27A59A78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216" y="2736"/>
                  <a:ext cx="144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36" name="Line 494">
                  <a:extLst>
                    <a:ext uri="{FF2B5EF4-FFF2-40B4-BE49-F238E27FC236}">
                      <a16:creationId xmlns:a16="http://schemas.microsoft.com/office/drawing/2014/main" id="{22E09E48-CB2A-4347-BEF6-DEB5B28E9B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76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37" name="Line 495">
                  <a:extLst>
                    <a:ext uri="{FF2B5EF4-FFF2-40B4-BE49-F238E27FC236}">
                      <a16:creationId xmlns:a16="http://schemas.microsoft.com/office/drawing/2014/main" id="{9DE3E620-3FD2-9242-B278-92874CB58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2928"/>
                  <a:ext cx="240" cy="0"/>
                </a:xfrm>
                <a:prstGeom prst="line">
                  <a:avLst/>
                </a:pr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33" name="Line 496">
                <a:extLst>
                  <a:ext uri="{FF2B5EF4-FFF2-40B4-BE49-F238E27FC236}">
                    <a16:creationId xmlns:a16="http://schemas.microsoft.com/office/drawing/2014/main" id="{D25D4BBB-9E14-4F48-9C78-930359DB65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28" y="3504"/>
                <a:ext cx="96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15" name="Line 497">
              <a:extLst>
                <a:ext uri="{FF2B5EF4-FFF2-40B4-BE49-F238E27FC236}">
                  <a16:creationId xmlns:a16="http://schemas.microsoft.com/office/drawing/2014/main" id="{AD27CB2D-C3F7-FA40-B2F9-24F3988AA4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8292" y="1944181"/>
              <a:ext cx="140677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6EA14720-FBFB-5945-8FD5-F54ED93F5DA3}"/>
                </a:ext>
              </a:extLst>
            </p:cNvPr>
            <p:cNvSpPr txBox="1"/>
            <p:nvPr/>
          </p:nvSpPr>
          <p:spPr>
            <a:xfrm>
              <a:off x="2317172" y="1208003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Bunch</a:t>
              </a:r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011C57B8-1F90-484B-B7DF-FB74B10A30B4}"/>
                </a:ext>
              </a:extLst>
            </p:cNvPr>
            <p:cNvCxnSpPr>
              <a:stCxn id="316" idx="2"/>
            </p:cNvCxnSpPr>
            <p:nvPr/>
          </p:nvCxnSpPr>
          <p:spPr>
            <a:xfrm>
              <a:off x="2703657" y="1577335"/>
              <a:ext cx="347187" cy="155945"/>
            </a:xfrm>
            <a:prstGeom prst="straightConnector1">
              <a:avLst/>
            </a:prstGeom>
            <a:ln w="28575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Left Brace 317">
              <a:extLst>
                <a:ext uri="{FF2B5EF4-FFF2-40B4-BE49-F238E27FC236}">
                  <a16:creationId xmlns:a16="http://schemas.microsoft.com/office/drawing/2014/main" id="{31F46D45-E2D5-FF43-B2D3-D20FF911C0D7}"/>
                </a:ext>
              </a:extLst>
            </p:cNvPr>
            <p:cNvSpPr/>
            <p:nvPr/>
          </p:nvSpPr>
          <p:spPr>
            <a:xfrm rot="16200000" flipH="1">
              <a:off x="3666324" y="823918"/>
              <a:ext cx="184977" cy="1415937"/>
            </a:xfrm>
            <a:prstGeom prst="leftBrace">
              <a:avLst>
                <a:gd name="adj1" fmla="val 25915"/>
                <a:gd name="adj2" fmla="val 50000"/>
              </a:avLst>
            </a:prstGeom>
            <a:ln w="28575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7559AE2C-1AB2-5644-8E10-D8A9EF5BD048}"/>
                </a:ext>
              </a:extLst>
            </p:cNvPr>
            <p:cNvSpPr txBox="1"/>
            <p:nvPr/>
          </p:nvSpPr>
          <p:spPr>
            <a:xfrm>
              <a:off x="3333299" y="1076409"/>
              <a:ext cx="1005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PS-Batch</a:t>
              </a:r>
            </a:p>
          </p:txBody>
        </p: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04482CE9-443E-3143-937C-33D836831C68}"/>
                </a:ext>
              </a:extLst>
            </p:cNvPr>
            <p:cNvSpPr txBox="1"/>
            <p:nvPr/>
          </p:nvSpPr>
          <p:spPr>
            <a:xfrm>
              <a:off x="6254801" y="1145029"/>
              <a:ext cx="747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100ns</a:t>
              </a:r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65CEC63A-CBF2-7A46-B5E1-9195E1A2DCA5}"/>
                </a:ext>
              </a:extLst>
            </p:cNvPr>
            <p:cNvSpPr txBox="1"/>
            <p:nvPr/>
          </p:nvSpPr>
          <p:spPr>
            <a:xfrm>
              <a:off x="7213246" y="1588931"/>
              <a:ext cx="747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225ns</a:t>
              </a:r>
            </a:p>
          </p:txBody>
        </p:sp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id="{F94495C1-2365-5D48-98CC-9F5DC77AB065}"/>
                </a:ext>
              </a:extLst>
            </p:cNvPr>
            <p:cNvSpPr txBox="1"/>
            <p:nvPr/>
          </p:nvSpPr>
          <p:spPr>
            <a:xfrm>
              <a:off x="7939479" y="1149891"/>
              <a:ext cx="747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100ns</a:t>
              </a:r>
            </a:p>
          </p:txBody>
        </p:sp>
        <p:sp>
          <p:nvSpPr>
            <p:cNvPr id="323" name="Left Brace 322">
              <a:extLst>
                <a:ext uri="{FF2B5EF4-FFF2-40B4-BE49-F238E27FC236}">
                  <a16:creationId xmlns:a16="http://schemas.microsoft.com/office/drawing/2014/main" id="{B6061C2C-12B6-5E49-8FB6-85CCC7B4A2F3}"/>
                </a:ext>
              </a:extLst>
            </p:cNvPr>
            <p:cNvSpPr/>
            <p:nvPr/>
          </p:nvSpPr>
          <p:spPr>
            <a:xfrm rot="16200000" flipH="1">
              <a:off x="6583312" y="1319566"/>
              <a:ext cx="124587" cy="422031"/>
            </a:xfrm>
            <a:prstGeom prst="leftBrace">
              <a:avLst>
                <a:gd name="adj1" fmla="val 25915"/>
                <a:gd name="adj2" fmla="val 50000"/>
              </a:avLst>
            </a:prstGeom>
            <a:ln w="28575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43755DB0-6938-034D-8132-3DC0F7E6D2A9}"/>
                </a:ext>
              </a:extLst>
            </p:cNvPr>
            <p:cNvSpPr txBox="1"/>
            <p:nvPr/>
          </p:nvSpPr>
          <p:spPr>
            <a:xfrm>
              <a:off x="4563897" y="1602676"/>
              <a:ext cx="747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225ns</a:t>
              </a: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C65712B9-CA85-6744-B25D-C47A2B301A16}"/>
                </a:ext>
              </a:extLst>
            </p:cNvPr>
            <p:cNvSpPr/>
            <p:nvPr/>
          </p:nvSpPr>
          <p:spPr>
            <a:xfrm>
              <a:off x="2045173" y="1093279"/>
              <a:ext cx="8395536" cy="1019766"/>
            </a:xfrm>
            <a:prstGeom prst="rect">
              <a:avLst/>
            </a:prstGeom>
            <a:noFill/>
            <a:ln w="127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Left Brace 327">
              <a:extLst>
                <a:ext uri="{FF2B5EF4-FFF2-40B4-BE49-F238E27FC236}">
                  <a16:creationId xmlns:a16="http://schemas.microsoft.com/office/drawing/2014/main" id="{2B9C361A-658D-184A-BD09-E2D447F68E36}"/>
                </a:ext>
              </a:extLst>
            </p:cNvPr>
            <p:cNvSpPr/>
            <p:nvPr/>
          </p:nvSpPr>
          <p:spPr>
            <a:xfrm rot="16200000" flipH="1">
              <a:off x="8319377" y="1319573"/>
              <a:ext cx="124587" cy="422031"/>
            </a:xfrm>
            <a:prstGeom prst="leftBrace">
              <a:avLst>
                <a:gd name="adj1" fmla="val 25915"/>
                <a:gd name="adj2" fmla="val 50000"/>
              </a:avLst>
            </a:prstGeom>
            <a:ln w="28575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Line 578">
              <a:extLst>
                <a:ext uri="{FF2B5EF4-FFF2-40B4-BE49-F238E27FC236}">
                  <a16:creationId xmlns:a16="http://schemas.microsoft.com/office/drawing/2014/main" id="{6D717535-D6A5-924D-A9DB-9537E1FC76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488677" y="1952446"/>
              <a:ext cx="508369" cy="55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0" name="Line 578">
              <a:extLst>
                <a:ext uri="{FF2B5EF4-FFF2-40B4-BE49-F238E27FC236}">
                  <a16:creationId xmlns:a16="http://schemas.microsoft.com/office/drawing/2014/main" id="{A9EAB258-27ED-2D47-BD66-6A7E83B0C7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5721" y="1943272"/>
              <a:ext cx="529407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" name="Left Brace 300">
              <a:extLst>
                <a:ext uri="{FF2B5EF4-FFF2-40B4-BE49-F238E27FC236}">
                  <a16:creationId xmlns:a16="http://schemas.microsoft.com/office/drawing/2014/main" id="{535D4607-7AFC-D142-A564-66718F81583C}"/>
                </a:ext>
              </a:extLst>
            </p:cNvPr>
            <p:cNvSpPr/>
            <p:nvPr/>
          </p:nvSpPr>
          <p:spPr>
            <a:xfrm rot="16200000">
              <a:off x="4265897" y="1011077"/>
              <a:ext cx="187517" cy="2512116"/>
            </a:xfrm>
            <a:prstGeom prst="leftBrace">
              <a:avLst>
                <a:gd name="adj1" fmla="val 25915"/>
                <a:gd name="adj2" fmla="val 50000"/>
              </a:avLst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" name="TextBox 301">
              <a:extLst>
                <a:ext uri="{FF2B5EF4-FFF2-40B4-BE49-F238E27FC236}">
                  <a16:creationId xmlns:a16="http://schemas.microsoft.com/office/drawing/2014/main" id="{36A2F3DE-FF69-DB49-8BE8-A196507F7F55}"/>
                </a:ext>
              </a:extLst>
            </p:cNvPr>
            <p:cNvSpPr txBox="1"/>
            <p:nvPr/>
          </p:nvSpPr>
          <p:spPr>
            <a:xfrm>
              <a:off x="4018494" y="2361281"/>
              <a:ext cx="747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525ns</a:t>
              </a:r>
            </a:p>
          </p:txBody>
        </p:sp>
      </p:grpSp>
      <p:sp>
        <p:nvSpPr>
          <p:cNvPr id="398" name="Down Arrow 397">
            <a:extLst>
              <a:ext uri="{FF2B5EF4-FFF2-40B4-BE49-F238E27FC236}">
                <a16:creationId xmlns:a16="http://schemas.microsoft.com/office/drawing/2014/main" id="{BB70B889-5B75-DC41-9665-19C8AAB80554}"/>
              </a:ext>
            </a:extLst>
          </p:cNvPr>
          <p:cNvSpPr/>
          <p:nvPr/>
        </p:nvSpPr>
        <p:spPr>
          <a:xfrm>
            <a:off x="9128068" y="554325"/>
            <a:ext cx="2965564" cy="1795016"/>
          </a:xfrm>
          <a:prstGeom prst="downArrow">
            <a:avLst>
              <a:gd name="adj1" fmla="val 88713"/>
              <a:gd name="adj2" fmla="val 17013"/>
            </a:avLst>
          </a:prstGeom>
          <a:solidFill>
            <a:schemeClr val="accent6">
              <a:lumMod val="9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D0A45068-A1F0-A245-9706-3A0D31AB131E}"/>
              </a:ext>
            </a:extLst>
          </p:cNvPr>
          <p:cNvSpPr txBox="1"/>
          <p:nvPr/>
        </p:nvSpPr>
        <p:spPr>
          <a:xfrm>
            <a:off x="9408608" y="548702"/>
            <a:ext cx="2427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79923"/>
                </a:solidFill>
              </a:rPr>
              <a:t>Reduction of PS-batch spacing by 30% (!)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Thanks to improvement of SPS injection kicker rise time</a:t>
            </a:r>
          </a:p>
        </p:txBody>
      </p:sp>
      <p:sp>
        <p:nvSpPr>
          <p:cNvPr id="400" name="Down Arrow 399">
            <a:extLst>
              <a:ext uri="{FF2B5EF4-FFF2-40B4-BE49-F238E27FC236}">
                <a16:creationId xmlns:a16="http://schemas.microsoft.com/office/drawing/2014/main" id="{B2D95300-FEE2-5948-BFED-47D487E8AE2B}"/>
              </a:ext>
            </a:extLst>
          </p:cNvPr>
          <p:cNvSpPr/>
          <p:nvPr/>
        </p:nvSpPr>
        <p:spPr>
          <a:xfrm>
            <a:off x="9120622" y="4012490"/>
            <a:ext cx="2965564" cy="1533222"/>
          </a:xfrm>
          <a:prstGeom prst="downArrow">
            <a:avLst>
              <a:gd name="adj1" fmla="val 86091"/>
              <a:gd name="adj2" fmla="val 17013"/>
            </a:avLst>
          </a:prstGeom>
          <a:solidFill>
            <a:schemeClr val="accent6">
              <a:lumMod val="9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5258037A-F863-6748-8E9D-6BD8A51FE0FA}"/>
              </a:ext>
            </a:extLst>
          </p:cNvPr>
          <p:cNvSpPr txBox="1"/>
          <p:nvPr/>
        </p:nvSpPr>
        <p:spPr>
          <a:xfrm>
            <a:off x="9469034" y="4069166"/>
            <a:ext cx="2306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79923"/>
                </a:solidFill>
              </a:rPr>
              <a:t>New 3-bunch scheme with reduced bunch spacing out of LEIR </a:t>
            </a:r>
            <a:r>
              <a:rPr lang="en-US" dirty="0"/>
              <a:t>and no splitting in PS.</a:t>
            </a:r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AB12368A-8835-FD45-8A31-89CE0AEA6F32}"/>
              </a:ext>
            </a:extLst>
          </p:cNvPr>
          <p:cNvSpPr/>
          <p:nvPr/>
        </p:nvSpPr>
        <p:spPr>
          <a:xfrm>
            <a:off x="9128068" y="5638311"/>
            <a:ext cx="292375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more bunches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Higher bunch intensity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03" name="Down Arrow 402">
            <a:extLst>
              <a:ext uri="{FF2B5EF4-FFF2-40B4-BE49-F238E27FC236}">
                <a16:creationId xmlns:a16="http://schemas.microsoft.com/office/drawing/2014/main" id="{E71FCCA4-1E0A-F54B-BF76-055C49D6D2B3}"/>
              </a:ext>
            </a:extLst>
          </p:cNvPr>
          <p:cNvSpPr/>
          <p:nvPr/>
        </p:nvSpPr>
        <p:spPr>
          <a:xfrm>
            <a:off x="9128068" y="2359546"/>
            <a:ext cx="2961008" cy="1644151"/>
          </a:xfrm>
          <a:prstGeom prst="downArrow">
            <a:avLst>
              <a:gd name="adj1" fmla="val 93095"/>
              <a:gd name="adj2" fmla="val 23435"/>
            </a:avLst>
          </a:prstGeom>
          <a:solidFill>
            <a:schemeClr val="accent6">
              <a:lumMod val="9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97F479F9-5F9E-E74B-9AB9-EE33275648AC}"/>
              </a:ext>
            </a:extLst>
          </p:cNvPr>
          <p:cNvSpPr txBox="1"/>
          <p:nvPr/>
        </p:nvSpPr>
        <p:spPr>
          <a:xfrm>
            <a:off x="9172587" y="2350754"/>
            <a:ext cx="2871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79923"/>
                </a:solidFill>
              </a:rPr>
              <a:t>Bunch intensity &gt;3x design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Improvement of performance throughout injector chain</a:t>
            </a:r>
          </a:p>
        </p:txBody>
      </p:sp>
    </p:spTree>
    <p:extLst>
      <p:ext uri="{BB962C8B-B14F-4D97-AF65-F5344CB8AC3E}">
        <p14:creationId xmlns:p14="http://schemas.microsoft.com/office/powerpoint/2010/main" val="3535826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3876D-F8B7-EF4C-95CF-CD4CE268A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</a:t>
            </a:r>
            <a:r>
              <a:rPr lang="en-US" dirty="0" err="1"/>
              <a:t>Pb-Pb</a:t>
            </a:r>
            <a:r>
              <a:rPr lang="en-US" dirty="0"/>
              <a:t> Bunch Intensities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7DD87-AD35-1548-9D21-1E11BC189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92F6F-B38E-1247-ADA8-0ACEF193D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DA9E22-205F-674B-9335-8ACBB18A1FBF}"/>
              </a:ext>
            </a:extLst>
          </p:cNvPr>
          <p:cNvSpPr txBox="1"/>
          <p:nvPr/>
        </p:nvSpPr>
        <p:spPr>
          <a:xfrm>
            <a:off x="7464601" y="2197529"/>
            <a:ext cx="40743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Injectors provided </a:t>
            </a:r>
            <a:r>
              <a:rPr lang="en-US" sz="2000" b="1" dirty="0">
                <a:solidFill>
                  <a:srgbClr val="008000"/>
                </a:solidFill>
              </a:rPr>
              <a:t>intensities far above the design</a:t>
            </a:r>
            <a:r>
              <a:rPr lang="en-US" sz="2000" dirty="0"/>
              <a:t>.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Typical structure: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Along bunch train, due to losses at the SPS injection plateau.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Along the beam, similar losses in the LHC.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Max. total number of bunches per beam: 733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BF1727-23AD-1241-B447-8A1B29E5F7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" t="12276" r="20322" b="10141"/>
          <a:stretch/>
        </p:blipFill>
        <p:spPr>
          <a:xfrm>
            <a:off x="1127711" y="1379772"/>
            <a:ext cx="5976664" cy="415245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2104A6-1ADE-7C44-8999-4710E2481E62}"/>
              </a:ext>
            </a:extLst>
          </p:cNvPr>
          <p:cNvCxnSpPr>
            <a:cxnSpLocks/>
          </p:cNvCxnSpPr>
          <p:nvPr/>
        </p:nvCxnSpPr>
        <p:spPr>
          <a:xfrm>
            <a:off x="1646435" y="2642481"/>
            <a:ext cx="5363965" cy="0"/>
          </a:xfrm>
          <a:prstGeom prst="line">
            <a:avLst/>
          </a:prstGeom>
          <a:ln w="381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50F272-8D7A-194F-A6F1-303D7C1E0E04}"/>
              </a:ext>
            </a:extLst>
          </p:cNvPr>
          <p:cNvCxnSpPr>
            <a:cxnSpLocks/>
          </p:cNvCxnSpPr>
          <p:nvPr/>
        </p:nvCxnSpPr>
        <p:spPr>
          <a:xfrm>
            <a:off x="1646435" y="4869160"/>
            <a:ext cx="5346036" cy="0"/>
          </a:xfrm>
          <a:prstGeom prst="line">
            <a:avLst/>
          </a:prstGeom>
          <a:ln w="381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0FB06D-B10F-A049-BE3E-F6A016030A12}"/>
              </a:ext>
            </a:extLst>
          </p:cNvPr>
          <p:cNvSpPr txBox="1"/>
          <p:nvPr/>
        </p:nvSpPr>
        <p:spPr>
          <a:xfrm>
            <a:off x="2183486" y="2309847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Design (7E7 </a:t>
            </a:r>
            <a:r>
              <a:rPr lang="en-US" dirty="0" err="1">
                <a:solidFill>
                  <a:srgbClr val="00B050"/>
                </a:solidFill>
              </a:rPr>
              <a:t>Pb</a:t>
            </a:r>
            <a:r>
              <a:rPr lang="en-US" dirty="0">
                <a:solidFill>
                  <a:srgbClr val="00B050"/>
                </a:solidFill>
              </a:rPr>
              <a:t>-Ions)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34295E-EDA3-6347-9A2D-428DCC4CECB2}"/>
              </a:ext>
            </a:extLst>
          </p:cNvPr>
          <p:cNvSpPr txBox="1"/>
          <p:nvPr/>
        </p:nvSpPr>
        <p:spPr>
          <a:xfrm>
            <a:off x="2183486" y="4538692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6FDCBF-80BD-3749-A530-7013E3298FC9}"/>
              </a:ext>
            </a:extLst>
          </p:cNvPr>
          <p:cNvSpPr txBox="1"/>
          <p:nvPr/>
        </p:nvSpPr>
        <p:spPr>
          <a:xfrm>
            <a:off x="1069595" y="5532718"/>
            <a:ext cx="447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Screenshot from 2018 operation: bunch intensities at top energy just before collisions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3B6EB3-4197-704A-9A4A-E16B7BC1D80C}"/>
              </a:ext>
            </a:extLst>
          </p:cNvPr>
          <p:cNvSpPr txBox="1"/>
          <p:nvPr/>
        </p:nvSpPr>
        <p:spPr>
          <a:xfrm>
            <a:off x="240969" y="937024"/>
            <a:ext cx="194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min. 1.8E8 </a:t>
            </a:r>
            <a:r>
              <a:rPr lang="en-US" dirty="0" err="1"/>
              <a:t>Pb</a:t>
            </a:r>
            <a:r>
              <a:rPr lang="en-US" dirty="0"/>
              <a:t>-Ions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47E170-7E28-1742-BF36-2B8842D38884}"/>
              </a:ext>
            </a:extLst>
          </p:cNvPr>
          <p:cNvSpPr/>
          <p:nvPr/>
        </p:nvSpPr>
        <p:spPr>
          <a:xfrm>
            <a:off x="6240016" y="899524"/>
            <a:ext cx="2050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max. 3E8 </a:t>
            </a:r>
            <a:r>
              <a:rPr lang="en-US" dirty="0" err="1"/>
              <a:t>Pb</a:t>
            </a:r>
            <a:r>
              <a:rPr lang="en-US" dirty="0"/>
              <a:t>-Ions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E88986-3446-6A4B-8EF9-79FBB5FC6D94}"/>
              </a:ext>
            </a:extLst>
          </p:cNvPr>
          <p:cNvSpPr/>
          <p:nvPr/>
        </p:nvSpPr>
        <p:spPr>
          <a:xfrm>
            <a:off x="3191264" y="909489"/>
            <a:ext cx="2207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427BC"/>
                </a:solidFill>
              </a:rPr>
              <a:t>mean 2.2E8 </a:t>
            </a:r>
            <a:r>
              <a:rPr lang="en-US" b="1" dirty="0" err="1">
                <a:solidFill>
                  <a:srgbClr val="0427BC"/>
                </a:solidFill>
              </a:rPr>
              <a:t>Pb</a:t>
            </a:r>
            <a:r>
              <a:rPr lang="en-US" b="1" dirty="0">
                <a:solidFill>
                  <a:srgbClr val="0427BC"/>
                </a:solidFill>
              </a:rPr>
              <a:t>-Ions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F89413-1C39-F349-82DA-575576819053}"/>
              </a:ext>
            </a:extLst>
          </p:cNvPr>
          <p:cNvCxnSpPr>
            <a:cxnSpLocks/>
          </p:cNvCxnSpPr>
          <p:nvPr/>
        </p:nvCxnSpPr>
        <p:spPr>
          <a:xfrm flipH="1">
            <a:off x="6000678" y="1268856"/>
            <a:ext cx="382868" cy="3304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3C745A-51B0-A24B-A8DF-5137A0ED7076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294961" y="1278821"/>
            <a:ext cx="432887" cy="630394"/>
          </a:xfrm>
          <a:prstGeom prst="straightConnector1">
            <a:avLst/>
          </a:prstGeom>
          <a:ln w="19050">
            <a:solidFill>
              <a:srgbClr val="0427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5CD5E-CB67-EF43-AC75-8822DCA64F0B}"/>
              </a:ext>
            </a:extLst>
          </p:cNvPr>
          <p:cNvCxnSpPr>
            <a:cxnSpLocks/>
          </p:cNvCxnSpPr>
          <p:nvPr/>
        </p:nvCxnSpPr>
        <p:spPr>
          <a:xfrm>
            <a:off x="839416" y="1340909"/>
            <a:ext cx="1069233" cy="8100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244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8E249-A1E4-DC4C-B26F-417002699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and Luminosity Evolution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E1DDA-0B41-6743-8343-0F0FACF04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Performance Details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1A059D-CDB1-C046-8FF6-12906728B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CE8D1-3DA6-6243-A7FE-4074AC9F5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6" name="Picture 2" descr="C:\Users\mschauma\Dropbox\PhD_Thesis\Bilder\Analysis\LuminosityEvolution_Fill2292.eps">
            <a:extLst>
              <a:ext uri="{FF2B5EF4-FFF2-40B4-BE49-F238E27FC236}">
                <a16:creationId xmlns:a16="http://schemas.microsoft.com/office/drawing/2014/main" id="{9DC2A2C4-A2A4-CD43-B3B9-D4357EE23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0904" y="-1683568"/>
            <a:ext cx="15985776" cy="986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561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0134EC2-D0E1-154A-BF6A-A48E00B43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539982"/>
            <a:ext cx="4508872" cy="2254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8DC908-E76C-6D43-9CDD-F2CC678C6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36" y="2538319"/>
            <a:ext cx="4508872" cy="2254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D73EFA-256E-E54C-9551-6AC37D50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Intensity and Emittance Evolution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926B7-A348-604D-B28E-ACC7AE832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A1F4E-CE31-A945-8449-19E65C810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A94E30-9D73-0A40-9B7C-C54AA46C4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536656"/>
            <a:ext cx="4508872" cy="22544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69D91C-D62B-2340-B571-491BDF390B73}"/>
              </a:ext>
            </a:extLst>
          </p:cNvPr>
          <p:cNvSpPr txBox="1"/>
          <p:nvPr/>
        </p:nvSpPr>
        <p:spPr>
          <a:xfrm>
            <a:off x="3022216" y="1144860"/>
            <a:ext cx="158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Intensity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C1AAD8-A743-CF42-8673-79072A70A237}"/>
              </a:ext>
            </a:extLst>
          </p:cNvPr>
          <p:cNvSpPr txBox="1"/>
          <p:nvPr/>
        </p:nvSpPr>
        <p:spPr>
          <a:xfrm>
            <a:off x="2016966" y="2749157"/>
            <a:ext cx="114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27BC"/>
                </a:solidFill>
              </a:rPr>
              <a:t>Horizontal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532E8A-D052-4145-B2D9-AF257D391E52}"/>
              </a:ext>
            </a:extLst>
          </p:cNvPr>
          <p:cNvSpPr txBox="1"/>
          <p:nvPr/>
        </p:nvSpPr>
        <p:spPr>
          <a:xfrm>
            <a:off x="3567315" y="4027919"/>
            <a:ext cx="112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Emittance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DCE621-085F-B449-BCA0-F9CBE5CE7FFE}"/>
              </a:ext>
            </a:extLst>
          </p:cNvPr>
          <p:cNvSpPr txBox="1"/>
          <p:nvPr/>
        </p:nvSpPr>
        <p:spPr>
          <a:xfrm>
            <a:off x="2977816" y="3459903"/>
            <a:ext cx="889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Vertical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4A2E8C-5B1B-D94E-B5EC-0AE6A66AAD8F}"/>
              </a:ext>
            </a:extLst>
          </p:cNvPr>
          <p:cNvSpPr txBox="1"/>
          <p:nvPr/>
        </p:nvSpPr>
        <p:spPr>
          <a:xfrm>
            <a:off x="2405905" y="5519027"/>
            <a:ext cx="146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Bunch Length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6FC5E8-08D3-DB4E-9015-63C6171DA279}"/>
              </a:ext>
            </a:extLst>
          </p:cNvPr>
          <p:cNvSpPr txBox="1"/>
          <p:nvPr/>
        </p:nvSpPr>
        <p:spPr>
          <a:xfrm>
            <a:off x="5044108" y="891156"/>
            <a:ext cx="4973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Beam intensity decay </a:t>
            </a:r>
            <a:r>
              <a:rPr lang="en-US" sz="2000" b="1" dirty="0">
                <a:solidFill>
                  <a:srgbClr val="FF0000"/>
                </a:solidFill>
              </a:rPr>
              <a:t>dominated by burn-off </a:t>
            </a:r>
            <a:r>
              <a:rPr lang="en-US" sz="2000" dirty="0"/>
              <a:t>(losses from production of collisions)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BDEB0E-E4AC-8E40-AE5A-B7657D58FE6F}"/>
              </a:ext>
            </a:extLst>
          </p:cNvPr>
          <p:cNvSpPr txBox="1"/>
          <p:nvPr/>
        </p:nvSpPr>
        <p:spPr>
          <a:xfrm>
            <a:off x="5044108" y="2917045"/>
            <a:ext cx="5826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27BC"/>
                </a:solidFill>
              </a:rPr>
              <a:t>IBS counteracts radiation damping</a:t>
            </a:r>
            <a:r>
              <a:rPr lang="en-US" sz="2000" dirty="0">
                <a:solidFill>
                  <a:srgbClr val="0427BC"/>
                </a:solidFill>
              </a:rPr>
              <a:t> </a:t>
            </a:r>
            <a:r>
              <a:rPr lang="en-US" sz="2000" dirty="0"/>
              <a:t>in horizontal plane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225EB3-B346-964C-9AC2-238137CD727B}"/>
              </a:ext>
            </a:extLst>
          </p:cNvPr>
          <p:cNvSpPr txBox="1"/>
          <p:nvPr/>
        </p:nvSpPr>
        <p:spPr>
          <a:xfrm>
            <a:off x="5044108" y="3638937"/>
            <a:ext cx="3887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vertical, IBS is negligible </a:t>
            </a:r>
          </a:p>
          <a:p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b="1" dirty="0">
                <a:solidFill>
                  <a:srgbClr val="7030A0"/>
                </a:solidFill>
                <a:sym typeface="Wingdings" pitchFamily="2" charset="2"/>
              </a:rPr>
              <a:t>rad. damping leads to shrinkage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BB0D3A-DF10-EE47-96F7-84A2E532EC03}"/>
              </a:ext>
            </a:extLst>
          </p:cNvPr>
          <p:cNvSpPr txBox="1"/>
          <p:nvPr/>
        </p:nvSpPr>
        <p:spPr>
          <a:xfrm>
            <a:off x="5069384" y="5016866"/>
            <a:ext cx="5776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Bunch length similar behavior to horizontal emittance</a:t>
            </a:r>
          </a:p>
        </p:txBody>
      </p:sp>
    </p:spTree>
    <p:extLst>
      <p:ext uri="{BB962C8B-B14F-4D97-AF65-F5344CB8AC3E}">
        <p14:creationId xmlns:p14="http://schemas.microsoft.com/office/powerpoint/2010/main" val="1767426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8856C9D-0DE2-5848-8703-D08106BC7155}"/>
              </a:ext>
            </a:extLst>
          </p:cNvPr>
          <p:cNvGrpSpPr/>
          <p:nvPr/>
        </p:nvGrpSpPr>
        <p:grpSpPr>
          <a:xfrm>
            <a:off x="575094" y="1991943"/>
            <a:ext cx="5232874" cy="4212883"/>
            <a:chOff x="3524140" y="1383510"/>
            <a:chExt cx="5569060" cy="4428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92ED2D7-82EB-3E48-8B9B-3261E4E9D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4408" b="19645"/>
            <a:stretch>
              <a:fillRect/>
            </a:stretch>
          </p:blipFill>
          <p:spPr>
            <a:xfrm>
              <a:off x="3524140" y="1383510"/>
              <a:ext cx="5569060" cy="44286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1D3D6F-B25F-AD48-81A2-137523DECEFA}"/>
                </a:ext>
              </a:extLst>
            </p:cNvPr>
            <p:cNvSpPr/>
            <p:nvPr/>
          </p:nvSpPr>
          <p:spPr>
            <a:xfrm>
              <a:off x="3524140" y="4806515"/>
              <a:ext cx="647080" cy="1005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1C7556-911C-C747-994E-087C8119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Introduction to LHC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2E2EB9-9F8E-B840-BEC0-7339CE20C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EDED3-9DBA-AE4C-8742-8078676B0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83564E-4CD2-504D-BB51-D2FFBD1731BF}"/>
              </a:ext>
            </a:extLst>
          </p:cNvPr>
          <p:cNvSpPr/>
          <p:nvPr/>
        </p:nvSpPr>
        <p:spPr>
          <a:xfrm>
            <a:off x="1055440" y="811194"/>
            <a:ext cx="4494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The largest machine in the world: The Large Hadron Collider (LHC)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2100C9-B940-0C4A-B428-C7D03FC08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884954"/>
            <a:ext cx="4205279" cy="22077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688092-FDCA-AF46-9F33-D9413245BFDF}"/>
              </a:ext>
            </a:extLst>
          </p:cNvPr>
          <p:cNvSpPr txBox="1"/>
          <p:nvPr/>
        </p:nvSpPr>
        <p:spPr>
          <a:xfrm>
            <a:off x="7176120" y="3486123"/>
            <a:ext cx="38782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27 km circumference</a:t>
            </a:r>
          </a:p>
          <a:p>
            <a:r>
              <a:rPr lang="en-US" sz="2000" dirty="0"/>
              <a:t>100m underground</a:t>
            </a:r>
          </a:p>
          <a:p>
            <a:endParaRPr lang="en-US" sz="2000" dirty="0"/>
          </a:p>
          <a:p>
            <a:r>
              <a:rPr lang="en-US" sz="2000" dirty="0"/>
              <a:t>Accelerates protons and heavy-ions</a:t>
            </a:r>
          </a:p>
          <a:p>
            <a:pPr marL="274638" indent="-44450"/>
            <a:r>
              <a:rPr lang="en-US" sz="2000" dirty="0"/>
              <a:t> to E = 6.5 Z </a:t>
            </a:r>
            <a:r>
              <a:rPr lang="en-US" sz="2000" dirty="0" err="1"/>
              <a:t>TeV</a:t>
            </a:r>
            <a:r>
              <a:rPr lang="en-US" sz="2000" dirty="0"/>
              <a:t> (2018).</a:t>
            </a:r>
          </a:p>
          <a:p>
            <a:endParaRPr lang="en-US" sz="2000" dirty="0"/>
          </a:p>
          <a:p>
            <a:r>
              <a:rPr lang="en-US" sz="2000" dirty="0"/>
              <a:t>Collides 2 counter-rotating beams</a:t>
            </a:r>
          </a:p>
          <a:p>
            <a:pPr marL="274638"/>
            <a:r>
              <a:rPr lang="en-US" sz="2000" dirty="0"/>
              <a:t>in 4 physics experiments.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77289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D7A67BF-F4BF-154C-9357-DF715C2FC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73" y="2013845"/>
            <a:ext cx="7222146" cy="3611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77FD0-C4E0-4242-8ADD-AD66BD0B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Luminosity Evolution in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26B39-3BAF-9D49-B325-80AB2039F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Schaumann - Heavy-Ions in the LHC, JAS'2019, Dubna, Russia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A5572-9673-EF49-8AB1-2ECC53273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BE1EDA-714C-1B48-B447-D8F4E5AAD16C}"/>
                  </a:ext>
                </a:extLst>
              </p:cNvPr>
              <p:cNvSpPr txBox="1"/>
              <p:nvPr/>
            </p:nvSpPr>
            <p:spPr>
              <a:xfrm>
                <a:off x="672189" y="1979451"/>
                <a:ext cx="54864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>
                    <a:solidFill>
                      <a:srgbClr val="000000"/>
                    </a:solidFill>
                  </a:rPr>
                  <a:t>ATLAS</a:t>
                </a:r>
                <a:r>
                  <a:rPr lang="en-US" sz="2000" dirty="0"/>
                  <a:t> &amp; </a:t>
                </a:r>
                <a:r>
                  <a:rPr lang="en-US" sz="2000" b="1" u="sng" dirty="0">
                    <a:solidFill>
                      <a:srgbClr val="120BFF"/>
                    </a:solidFill>
                  </a:rPr>
                  <a:t>CMS</a:t>
                </a:r>
                <a:r>
                  <a:rPr lang="en-US" sz="2000" b="1" dirty="0">
                    <a:solidFill>
                      <a:srgbClr val="120BFF"/>
                    </a:solidFill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= 0.5m,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=170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rad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Short levelling period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Record: </a:t>
                </a: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6.1 x 10</a:t>
                </a:r>
                <a:r>
                  <a:rPr lang="en-US" sz="2000" b="1" baseline="30000" dirty="0">
                    <a:solidFill>
                      <a:srgbClr val="FF0000"/>
                    </a:solidFill>
                    <a:sym typeface="Wingdings" pitchFamily="2" charset="2"/>
                  </a:rPr>
                  <a:t>27</a:t>
                </a: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cm</a:t>
                </a:r>
                <a:r>
                  <a:rPr lang="en-US" sz="2000" b="1" baseline="30000" dirty="0">
                    <a:solidFill>
                      <a:srgbClr val="FF0000"/>
                    </a:solidFill>
                    <a:sym typeface="Wingdings" pitchFamily="2" charset="2"/>
                  </a:rPr>
                  <a:t>-2</a:t>
                </a: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s</a:t>
                </a:r>
                <a:r>
                  <a:rPr lang="en-US" sz="2000" b="1" baseline="30000" dirty="0">
                    <a:solidFill>
                      <a:srgbClr val="FF0000"/>
                    </a:solidFill>
                    <a:sym typeface="Wingdings" pitchFamily="2" charset="2"/>
                  </a:rPr>
                  <a:t>-1</a:t>
                </a:r>
                <a:r>
                  <a:rPr lang="en-US" sz="2000" baseline="30000" dirty="0">
                    <a:sym typeface="Wingdings" pitchFamily="2" charset="2"/>
                  </a:rPr>
                  <a:t> </a:t>
                </a:r>
                <a:r>
                  <a:rPr lang="en-US" sz="2000" dirty="0"/>
                  <a:t>peak luminosity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BE1EDA-714C-1B48-B447-D8F4E5AAD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89" y="1979451"/>
                <a:ext cx="5486400" cy="1323439"/>
              </a:xfrm>
              <a:prstGeom prst="rect">
                <a:avLst/>
              </a:prstGeom>
              <a:blipFill>
                <a:blip r:embed="rId3"/>
                <a:stretch>
                  <a:fillRect l="-924" t="-2885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D3E2E1-01E3-3849-894C-3A70C5169DAF}"/>
                  </a:ext>
                </a:extLst>
              </p:cNvPr>
              <p:cNvSpPr txBox="1"/>
              <p:nvPr/>
            </p:nvSpPr>
            <p:spPr>
              <a:xfrm>
                <a:off x="671396" y="3449083"/>
                <a:ext cx="475851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>
                    <a:solidFill>
                      <a:srgbClr val="AB49F6"/>
                    </a:solidFill>
                  </a:rPr>
                  <a:t>ALICE</a:t>
                </a:r>
                <a:r>
                  <a:rPr lang="en-US" sz="2000" b="1" dirty="0">
                    <a:solidFill>
                      <a:srgbClr val="AB49F6"/>
                    </a:solidFill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/>
                  <a:t>= 0.5m,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/>
                  <a:t>rad</a:t>
                </a:r>
                <a:endParaRPr lang="en-US" sz="2000" b="1" dirty="0">
                  <a:solidFill>
                    <a:srgbClr val="AB49F6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Levelled to design saturation level most of the time in physics.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Upgrade to ~7 x 10</a:t>
                </a:r>
                <a:r>
                  <a:rPr lang="en-US" sz="2000" b="1" baseline="30000" dirty="0">
                    <a:solidFill>
                      <a:srgbClr val="FF0000"/>
                    </a:solidFill>
                    <a:sym typeface="Wingdings" pitchFamily="2" charset="2"/>
                  </a:rPr>
                  <a:t>27</a:t>
                </a: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cm</a:t>
                </a:r>
                <a:r>
                  <a:rPr lang="en-US" sz="2000" b="1" baseline="30000" dirty="0">
                    <a:solidFill>
                      <a:srgbClr val="FF0000"/>
                    </a:solidFill>
                    <a:sym typeface="Wingdings" pitchFamily="2" charset="2"/>
                  </a:rPr>
                  <a:t>-2</a:t>
                </a: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s</a:t>
                </a:r>
                <a:r>
                  <a:rPr lang="en-US" sz="2000" b="1" baseline="30000" dirty="0">
                    <a:solidFill>
                      <a:srgbClr val="FF0000"/>
                    </a:solidFill>
                    <a:sym typeface="Wingdings" pitchFamily="2" charset="2"/>
                  </a:rPr>
                  <a:t>-1</a:t>
                </a:r>
                <a:r>
                  <a:rPr lang="en-US" sz="2000" b="1" dirty="0">
                    <a:solidFill>
                      <a:srgbClr val="FF0000"/>
                    </a:solidFill>
                    <a:sym typeface="Wingdings" pitchFamily="2" charset="2"/>
                  </a:rPr>
                  <a:t> in LS2.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D3E2E1-01E3-3849-894C-3A70C5169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96" y="3449083"/>
                <a:ext cx="4758518" cy="1631216"/>
              </a:xfrm>
              <a:prstGeom prst="rect">
                <a:avLst/>
              </a:prstGeom>
              <a:blipFill>
                <a:blip r:embed="rId4"/>
                <a:stretch>
                  <a:fillRect l="-1064" t="-2326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344BCA-3A53-9E49-A8CD-324EA179B54E}"/>
                  </a:ext>
                </a:extLst>
              </p:cNvPr>
              <p:cNvSpPr txBox="1"/>
              <p:nvPr/>
            </p:nvSpPr>
            <p:spPr>
              <a:xfrm>
                <a:off x="671396" y="5287596"/>
                <a:ext cx="45064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>
                    <a:solidFill>
                      <a:srgbClr val="00B050"/>
                    </a:solidFill>
                  </a:rPr>
                  <a:t>LHCb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/>
                  <a:t>= 1.5m,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/>
                  <a:t>rad</a:t>
                </a:r>
                <a:endParaRPr lang="en-US" sz="2000" b="1" dirty="0">
                  <a:solidFill>
                    <a:srgbClr val="00B05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Also levelled to design value 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344BCA-3A53-9E49-A8CD-324EA179B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96" y="5287596"/>
                <a:ext cx="4506440" cy="1015663"/>
              </a:xfrm>
              <a:prstGeom prst="rect">
                <a:avLst/>
              </a:prstGeom>
              <a:blipFill>
                <a:blip r:embed="rId5"/>
                <a:stretch>
                  <a:fillRect l="-1124" t="-2469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D1955F-3018-1341-BC52-5BD1DD728C49}"/>
                  </a:ext>
                </a:extLst>
              </p:cNvPr>
              <p:cNvSpPr txBox="1"/>
              <p:nvPr/>
            </p:nvSpPr>
            <p:spPr>
              <a:xfrm>
                <a:off x="672189" y="867617"/>
                <a:ext cx="1099807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Each experiment has individual requirements: max. Luminosity,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b="1" dirty="0"/>
                  <a:t>, crossing-angle, …</a:t>
                </a:r>
              </a:p>
              <a:p>
                <a:r>
                  <a:rPr lang="en-US" sz="2400" b="1" dirty="0">
                    <a:sym typeface="Wingdings" pitchFamily="2" charset="2"/>
                  </a:rPr>
                  <a:t> </a:t>
                </a:r>
                <a:r>
                  <a:rPr lang="en-US" sz="2400" b="1" dirty="0"/>
                  <a:t>Separated machine setup per IP, luminosity levelling, </a:t>
                </a:r>
                <a:r>
                  <a:rPr lang="en-US" sz="2400" b="1" i="1" dirty="0">
                    <a:solidFill>
                      <a:srgbClr val="0427BC"/>
                    </a:solidFill>
                  </a:rPr>
                  <a:t>luminosity sharing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D1955F-3018-1341-BC52-5BD1DD728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89" y="867617"/>
                <a:ext cx="10998075" cy="830997"/>
              </a:xfrm>
              <a:prstGeom prst="rect">
                <a:avLst/>
              </a:prstGeom>
              <a:blipFill>
                <a:blip r:embed="rId6"/>
                <a:stretch>
                  <a:fillRect l="-807" t="-2985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7AF9826-5DEB-384B-9605-351E5D4A75D6}"/>
              </a:ext>
            </a:extLst>
          </p:cNvPr>
          <p:cNvSpPr txBox="1"/>
          <p:nvPr/>
        </p:nvSpPr>
        <p:spPr>
          <a:xfrm>
            <a:off x="6036440" y="5810010"/>
            <a:ext cx="5127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LHC </a:t>
            </a:r>
            <a:r>
              <a:rPr lang="en-US" b="1" i="1" dirty="0" err="1"/>
              <a:t>Pb-Pb</a:t>
            </a:r>
            <a:r>
              <a:rPr lang="en-US" b="1" i="1" dirty="0"/>
              <a:t> design luminosity </a:t>
            </a:r>
            <a:r>
              <a:rPr lang="en-US" i="1" dirty="0"/>
              <a:t>was chosen to be the detector saturation value of the ALICE experiment.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F8FC5A-631E-214A-9AE4-0EEAEFCC35EA}"/>
              </a:ext>
            </a:extLst>
          </p:cNvPr>
          <p:cNvSpPr txBox="1"/>
          <p:nvPr/>
        </p:nvSpPr>
        <p:spPr>
          <a:xfrm>
            <a:off x="7176120" y="4274882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438E8"/>
                </a:solidFill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1908484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A797-123B-7145-9A1B-C8F09236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(typical) LHC Ion Run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B2DDB-9257-0149-A076-5849C4997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Schaumann - Heavy-Ions in the LHC, JAS'2019, Dubna, Russia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2108D-2FA8-084A-9335-E6C5C4760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B2608-A7AE-5A40-A6C6-6A9414AEE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8" y="1615095"/>
            <a:ext cx="11668973" cy="3117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6D061F-F48D-354A-A16F-766FD9C9D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2116" y="110438"/>
            <a:ext cx="1218241" cy="1158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204399-BEDB-EB4E-8FD5-4BF6F002DDDD}"/>
              </a:ext>
            </a:extLst>
          </p:cNvPr>
          <p:cNvSpPr txBox="1"/>
          <p:nvPr/>
        </p:nvSpPr>
        <p:spPr>
          <a:xfrm>
            <a:off x="7457082" y="102263"/>
            <a:ext cx="226626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67" b="1" dirty="0">
                <a:solidFill>
                  <a:srgbClr val="00B050"/>
                </a:solidFill>
              </a:rPr>
              <a:t>51% Stable Beams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D822D4-081D-714D-93E4-2A30B3611401}"/>
              </a:ext>
            </a:extLst>
          </p:cNvPr>
          <p:cNvSpPr txBox="1"/>
          <p:nvPr/>
        </p:nvSpPr>
        <p:spPr>
          <a:xfrm>
            <a:off x="10392637" y="165746"/>
            <a:ext cx="1345818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 dirty="0">
                <a:solidFill>
                  <a:srgbClr val="120BFF"/>
                </a:solidFill>
              </a:rPr>
              <a:t>35% Operation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2AF8C6-2DC1-024F-BED6-AFE70ACDDD9B}"/>
              </a:ext>
            </a:extLst>
          </p:cNvPr>
          <p:cNvSpPr txBox="1"/>
          <p:nvPr/>
        </p:nvSpPr>
        <p:spPr>
          <a:xfrm>
            <a:off x="10573072" y="836774"/>
            <a:ext cx="94256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 dirty="0">
                <a:solidFill>
                  <a:srgbClr val="FF0000"/>
                </a:solidFill>
              </a:rPr>
              <a:t>13% Fault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8BB276-E6E3-414B-8EDC-1507B75656E7}"/>
              </a:ext>
            </a:extLst>
          </p:cNvPr>
          <p:cNvSpPr txBox="1"/>
          <p:nvPr/>
        </p:nvSpPr>
        <p:spPr>
          <a:xfrm>
            <a:off x="7111767" y="528997"/>
            <a:ext cx="1086772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Availability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87%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08791C-E81B-F84A-A415-F63FAE7F6636}"/>
              </a:ext>
            </a:extLst>
          </p:cNvPr>
          <p:cNvSpPr txBox="1"/>
          <p:nvPr/>
        </p:nvSpPr>
        <p:spPr>
          <a:xfrm>
            <a:off x="8733727" y="887284"/>
            <a:ext cx="197924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 dirty="0">
                <a:solidFill>
                  <a:srgbClr val="FFC000"/>
                </a:solidFill>
              </a:rPr>
              <a:t>1% Pre-Cycle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3C8FED-4DDA-254E-86B2-3B6B5FF9C2C5}"/>
              </a:ext>
            </a:extLst>
          </p:cNvPr>
          <p:cNvSpPr txBox="1"/>
          <p:nvPr/>
        </p:nvSpPr>
        <p:spPr>
          <a:xfrm>
            <a:off x="3387706" y="4697383"/>
            <a:ext cx="3175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20BFF"/>
                </a:solidFill>
              </a:rPr>
              <a:t>Intensity ramp-up </a:t>
            </a:r>
            <a:r>
              <a:rPr lang="en-US" sz="1600" dirty="0"/>
              <a:t>100ns beams 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31F25D89-7604-D94F-A5FE-B0779943644B}"/>
              </a:ext>
            </a:extLst>
          </p:cNvPr>
          <p:cNvSpPr/>
          <p:nvPr/>
        </p:nvSpPr>
        <p:spPr>
          <a:xfrm rot="16200000">
            <a:off x="3984087" y="3653272"/>
            <a:ext cx="330924" cy="1834969"/>
          </a:xfrm>
          <a:prstGeom prst="leftBrace">
            <a:avLst>
              <a:gd name="adj1" fmla="val 8333"/>
              <a:gd name="adj2" fmla="val 50802"/>
            </a:avLst>
          </a:prstGeom>
          <a:ln w="25400">
            <a:solidFill>
              <a:srgbClr val="120B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AFB26342-FD20-B744-A5A1-AF9F5DDD38A8}"/>
              </a:ext>
            </a:extLst>
          </p:cNvPr>
          <p:cNvSpPr/>
          <p:nvPr/>
        </p:nvSpPr>
        <p:spPr>
          <a:xfrm rot="16200000">
            <a:off x="8472180" y="4005168"/>
            <a:ext cx="314673" cy="1158672"/>
          </a:xfrm>
          <a:prstGeom prst="leftBrace">
            <a:avLst>
              <a:gd name="adj1" fmla="val 8333"/>
              <a:gd name="adj2" fmla="val 50512"/>
            </a:avLst>
          </a:prstGeom>
          <a:ln w="25400">
            <a:solidFill>
              <a:srgbClr val="FFAB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FA6AF2-424D-7342-9655-5DF80D66C5CA}"/>
              </a:ext>
            </a:extLst>
          </p:cNvPr>
          <p:cNvSpPr/>
          <p:nvPr/>
        </p:nvSpPr>
        <p:spPr>
          <a:xfrm>
            <a:off x="1127539" y="4749263"/>
            <a:ext cx="233296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Ion source fault</a:t>
            </a:r>
            <a:endParaRPr lang="en-US" sz="1600" dirty="0"/>
          </a:p>
          <a:p>
            <a:r>
              <a:rPr lang="en-US" sz="1600" dirty="0"/>
              <a:t>no ions available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C7C2F3-B7F8-D042-8875-6A5875B6EF6F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1127539" y="1931649"/>
            <a:ext cx="0" cy="3110002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8C0E9C5-C90A-3247-BA55-6B4423FB0C51}"/>
              </a:ext>
            </a:extLst>
          </p:cNvPr>
          <p:cNvSpPr txBox="1"/>
          <p:nvPr/>
        </p:nvSpPr>
        <p:spPr>
          <a:xfrm>
            <a:off x="3208473" y="5251619"/>
            <a:ext cx="14454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</a:t>
            </a:r>
            <a:r>
              <a:rPr lang="en-US" sz="1600" dirty="0" err="1"/>
              <a:t>Pb-Pb</a:t>
            </a:r>
            <a:r>
              <a:rPr lang="en-US" sz="1600" dirty="0"/>
              <a:t> </a:t>
            </a:r>
          </a:p>
          <a:p>
            <a:r>
              <a:rPr lang="en-US" sz="1600" dirty="0">
                <a:solidFill>
                  <a:srgbClr val="00B050"/>
                </a:solidFill>
              </a:rPr>
              <a:t>Stable Beams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8540E1-D7C0-4C42-A9A4-DE75F339B51D}"/>
              </a:ext>
            </a:extLst>
          </p:cNvPr>
          <p:cNvCxnSpPr>
            <a:cxnSpLocks/>
          </p:cNvCxnSpPr>
          <p:nvPr/>
        </p:nvCxnSpPr>
        <p:spPr>
          <a:xfrm>
            <a:off x="3208474" y="1934023"/>
            <a:ext cx="23589" cy="3639940"/>
          </a:xfrm>
          <a:prstGeom prst="line">
            <a:avLst/>
          </a:prstGeom>
          <a:ln w="254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40C13CF-D007-A844-944C-15A73AD8F781}"/>
              </a:ext>
            </a:extLst>
          </p:cNvPr>
          <p:cNvSpPr txBox="1"/>
          <p:nvPr/>
        </p:nvSpPr>
        <p:spPr>
          <a:xfrm>
            <a:off x="7473049" y="5384030"/>
            <a:ext cx="243315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ALICE polarity switch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692C971-1275-7E4D-91C3-B66BB66BACB7}"/>
              </a:ext>
            </a:extLst>
          </p:cNvPr>
          <p:cNvCxnSpPr>
            <a:cxnSpLocks/>
          </p:cNvCxnSpPr>
          <p:nvPr/>
        </p:nvCxnSpPr>
        <p:spPr>
          <a:xfrm flipH="1">
            <a:off x="7547321" y="1911480"/>
            <a:ext cx="19185" cy="3647915"/>
          </a:xfrm>
          <a:prstGeom prst="line">
            <a:avLst/>
          </a:prstGeom>
          <a:ln w="25400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BD4F1F7-4941-2947-9597-285AC9D6B2A7}"/>
              </a:ext>
            </a:extLst>
          </p:cNvPr>
          <p:cNvSpPr txBox="1"/>
          <p:nvPr/>
        </p:nvSpPr>
        <p:spPr>
          <a:xfrm>
            <a:off x="5187509" y="5508977"/>
            <a:ext cx="16601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source refill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A982510-1780-3B42-9A7D-796965438938}"/>
              </a:ext>
            </a:extLst>
          </p:cNvPr>
          <p:cNvCxnSpPr>
            <a:cxnSpLocks/>
          </p:cNvCxnSpPr>
          <p:nvPr/>
        </p:nvCxnSpPr>
        <p:spPr>
          <a:xfrm>
            <a:off x="6795066" y="1924381"/>
            <a:ext cx="29167" cy="388180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98F527E-007C-624B-92E7-2C8571EB76D1}"/>
              </a:ext>
            </a:extLst>
          </p:cNvPr>
          <p:cNvSpPr txBox="1"/>
          <p:nvPr/>
        </p:nvSpPr>
        <p:spPr>
          <a:xfrm>
            <a:off x="10369024" y="5481406"/>
            <a:ext cx="16318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source refill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79E9A7B-3F08-CA43-BB11-893121CC0466}"/>
              </a:ext>
            </a:extLst>
          </p:cNvPr>
          <p:cNvCxnSpPr>
            <a:cxnSpLocks/>
          </p:cNvCxnSpPr>
          <p:nvPr/>
        </p:nvCxnSpPr>
        <p:spPr>
          <a:xfrm>
            <a:off x="10385669" y="1934023"/>
            <a:ext cx="0" cy="3872159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694E636-9521-3B48-8E21-41C2B8CBF4E8}"/>
              </a:ext>
            </a:extLst>
          </p:cNvPr>
          <p:cNvSpPr txBox="1"/>
          <p:nvPr/>
        </p:nvSpPr>
        <p:spPr>
          <a:xfrm>
            <a:off x="7109890" y="4690155"/>
            <a:ext cx="323567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AB1C"/>
                </a:solidFill>
              </a:rPr>
              <a:t>New Record Peak luminosity </a:t>
            </a:r>
            <a:r>
              <a:rPr lang="en-US" sz="1600" dirty="0"/>
              <a:t>in every fill up to </a:t>
            </a:r>
            <a:r>
              <a:rPr lang="en-US" sz="1600" dirty="0">
                <a:solidFill>
                  <a:srgbClr val="FFAB1C"/>
                </a:solidFill>
              </a:rPr>
              <a:t>6.1 x 10</a:t>
            </a:r>
            <a:r>
              <a:rPr lang="en-US" sz="1600" baseline="30000" dirty="0">
                <a:solidFill>
                  <a:srgbClr val="FFAB1C"/>
                </a:solidFill>
              </a:rPr>
              <a:t>27</a:t>
            </a:r>
            <a:r>
              <a:rPr lang="en-US" sz="1600" dirty="0">
                <a:solidFill>
                  <a:srgbClr val="FFAB1C"/>
                </a:solidFill>
              </a:rPr>
              <a:t>cm</a:t>
            </a:r>
            <a:r>
              <a:rPr lang="en-US" sz="1600" baseline="30000" dirty="0">
                <a:solidFill>
                  <a:srgbClr val="FFAB1C"/>
                </a:solidFill>
              </a:rPr>
              <a:t>-2</a:t>
            </a:r>
            <a:r>
              <a:rPr lang="en-US" sz="1600" dirty="0">
                <a:solidFill>
                  <a:srgbClr val="FFAB1C"/>
                </a:solidFill>
              </a:rPr>
              <a:t>s</a:t>
            </a:r>
            <a:r>
              <a:rPr lang="en-US" sz="1600" baseline="30000" dirty="0">
                <a:solidFill>
                  <a:srgbClr val="FFAB1C"/>
                </a:solidFill>
              </a:rPr>
              <a:t>-1</a:t>
            </a:r>
            <a:endParaRPr lang="en-US" sz="1600" baseline="30000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4EE53E1-BD2B-4248-8ACE-CD437895EF97}"/>
              </a:ext>
            </a:extLst>
          </p:cNvPr>
          <p:cNvCxnSpPr>
            <a:cxnSpLocks/>
          </p:cNvCxnSpPr>
          <p:nvPr/>
        </p:nvCxnSpPr>
        <p:spPr>
          <a:xfrm>
            <a:off x="1114691" y="1641301"/>
            <a:ext cx="10568063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D713EBE-A3B4-254F-992F-50F955441FCA}"/>
              </a:ext>
            </a:extLst>
          </p:cNvPr>
          <p:cNvSpPr txBox="1"/>
          <p:nvPr/>
        </p:nvSpPr>
        <p:spPr>
          <a:xfrm>
            <a:off x="1146826" y="1315182"/>
            <a:ext cx="962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30 days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286ECB-8B6D-B744-972C-33F1730B0215}"/>
              </a:ext>
            </a:extLst>
          </p:cNvPr>
          <p:cNvSpPr/>
          <p:nvPr/>
        </p:nvSpPr>
        <p:spPr>
          <a:xfrm>
            <a:off x="575094" y="479522"/>
            <a:ext cx="35816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Overview of the 2018 </a:t>
            </a:r>
            <a:r>
              <a:rPr lang="en-US" sz="2000" b="1" dirty="0" err="1"/>
              <a:t>Pb-Pb</a:t>
            </a:r>
            <a:r>
              <a:rPr lang="en-US" sz="2000" b="1" dirty="0"/>
              <a:t> run</a:t>
            </a:r>
          </a:p>
        </p:txBody>
      </p:sp>
    </p:spTree>
    <p:extLst>
      <p:ext uri="{BB962C8B-B14F-4D97-AF65-F5344CB8AC3E}">
        <p14:creationId xmlns:p14="http://schemas.microsoft.com/office/powerpoint/2010/main" val="2135372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F8BC9-587E-284B-9A6E-3C29A1B4C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Status LHC </a:t>
            </a:r>
            <a:r>
              <a:rPr lang="en-US" sz="3600" dirty="0">
                <a:sym typeface="Wingdings" pitchFamily="2" charset="2"/>
              </a:rPr>
              <a:t> HL-LHC</a:t>
            </a:r>
            <a:endParaRPr lang="en-US" sz="3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386ED-07B9-8C4A-94E3-99D077791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Schaumann - Heavy-Ions in the LHC, JAS'2019, Dubna, Russia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567C6-8161-4C4A-B916-601E485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AEBB9DA-AAD0-EF47-914B-A8BF54AC58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9831194"/>
                  </p:ext>
                </p:extLst>
              </p:nvPr>
            </p:nvGraphicFramePr>
            <p:xfrm>
              <a:off x="615389" y="1589161"/>
              <a:ext cx="6455635" cy="403329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071947">
                      <a:extLst>
                        <a:ext uri="{9D8B030D-6E8A-4147-A177-3AD203B41FA5}">
                          <a16:colId xmlns:a16="http://schemas.microsoft.com/office/drawing/2014/main" val="2728038530"/>
                        </a:ext>
                      </a:extLst>
                    </a:gridCol>
                    <a:gridCol w="1353015">
                      <a:extLst>
                        <a:ext uri="{9D8B030D-6E8A-4147-A177-3AD203B41FA5}">
                          <a16:colId xmlns:a16="http://schemas.microsoft.com/office/drawing/2014/main" val="3276129001"/>
                        </a:ext>
                      </a:extLst>
                    </a:gridCol>
                    <a:gridCol w="2030673">
                      <a:extLst>
                        <a:ext uri="{9D8B030D-6E8A-4147-A177-3AD203B41FA5}">
                          <a16:colId xmlns:a16="http://schemas.microsoft.com/office/drawing/2014/main" val="525617401"/>
                        </a:ext>
                      </a:extLst>
                    </a:gridCol>
                  </a:tblGrid>
                  <a:tr h="690880">
                    <a:tc>
                      <a:txBody>
                        <a:bodyPr/>
                        <a:lstStyle/>
                        <a:p>
                          <a:endParaRPr lang="en-US" sz="19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 err="1"/>
                            <a:t>Pb-Pb</a:t>
                          </a:r>
                          <a:r>
                            <a:rPr lang="en-US" sz="1900" dirty="0"/>
                            <a:t> </a:t>
                          </a:r>
                        </a:p>
                        <a:p>
                          <a:r>
                            <a:rPr lang="en-US" sz="1900" dirty="0"/>
                            <a:t>(Design)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 err="1"/>
                            <a:t>Pb-Pb</a:t>
                          </a:r>
                          <a:r>
                            <a:rPr lang="en-US" sz="1900" dirty="0"/>
                            <a:t> </a:t>
                          </a:r>
                        </a:p>
                        <a:p>
                          <a:r>
                            <a:rPr lang="en-US" sz="1900" dirty="0"/>
                            <a:t>(2018 achieved)</a:t>
                          </a:r>
                          <a:endParaRPr lang="en-US" sz="1900" b="1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351162649"/>
                      </a:ext>
                    </a:extLst>
                  </a:tr>
                  <a:tr h="40640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Energy [</a:t>
                          </a:r>
                          <a:r>
                            <a:rPr lang="en-US" sz="1900" dirty="0" err="1"/>
                            <a:t>TeV</a:t>
                          </a:r>
                          <a:r>
                            <a:rPr lang="en-US" sz="1900" dirty="0"/>
                            <a:t>]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7 Z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6.37 Z</a:t>
                          </a:r>
                          <a:endParaRPr lang="en-US" sz="1900" b="1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4228281741"/>
                      </a:ext>
                    </a:extLst>
                  </a:tr>
                  <a:tr h="431431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900" smtClean="0"/>
                                <m:t>𝜷</m:t>
                              </m:r>
                            </m:oMath>
                          </a14:m>
                          <a:r>
                            <a:rPr lang="en-US" sz="1900" dirty="0"/>
                            <a:t>* at IP (1/2/5,8) [m]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(0.5, - )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b="1" dirty="0">
                              <a:solidFill>
                                <a:srgbClr val="179923"/>
                              </a:solidFill>
                            </a:rPr>
                            <a:t>(0.5, 1.5)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902211358"/>
                      </a:ext>
                    </a:extLst>
                  </a:tr>
                  <a:tr h="43234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Emittance [</a:t>
                          </a:r>
                          <a14:m>
                            <m:oMath xmlns:m="http://schemas.openxmlformats.org/officeDocument/2006/math">
                              <m:r>
                                <a:rPr lang="en-US" sz="1900" smtClean="0"/>
                                <m:t>𝜇</m:t>
                              </m:r>
                            </m:oMath>
                          </a14:m>
                          <a:r>
                            <a:rPr lang="en-US" sz="1900" dirty="0"/>
                            <a:t>m]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1.5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~2</a:t>
                          </a:r>
                          <a:endParaRPr lang="en-US" sz="1900" b="1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438310159"/>
                      </a:ext>
                    </a:extLst>
                  </a:tr>
                  <a:tr h="415047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Bunch Intensity [10</a:t>
                          </a:r>
                          <a:r>
                            <a:rPr lang="en-US" sz="1900" baseline="30000" dirty="0"/>
                            <a:t>8</a:t>
                          </a:r>
                          <a:r>
                            <a:rPr lang="en-US" sz="1900" dirty="0"/>
                            <a:t> ions]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0.7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b="1" dirty="0">
                              <a:solidFill>
                                <a:srgbClr val="179923"/>
                              </a:solidFill>
                            </a:rPr>
                            <a:t>2.2 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553463760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No. Bunches</a:t>
                          </a:r>
                          <a:endParaRPr lang="en-US" sz="1900" b="1" dirty="0">
                            <a:solidFill>
                              <a:srgbClr val="120BFF"/>
                            </a:solidFill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592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b="1" dirty="0">
                              <a:solidFill>
                                <a:srgbClr val="179923"/>
                              </a:solidFill>
                            </a:rPr>
                            <a:t>733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279240695"/>
                      </a:ext>
                    </a:extLst>
                  </a:tr>
                  <a:tr h="446464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Bunch Spacing</a:t>
                          </a:r>
                          <a:endParaRPr lang="en-US" sz="1900" b="1" dirty="0">
                            <a:solidFill>
                              <a:srgbClr val="120BFF"/>
                            </a:solidFill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100ns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100ns </a:t>
                          </a:r>
                          <a:r>
                            <a:rPr lang="en-US" sz="1900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US" sz="1900" dirty="0"/>
                            <a:t> </a:t>
                          </a:r>
                          <a:r>
                            <a:rPr lang="en-US" sz="1900" b="1" dirty="0">
                              <a:solidFill>
                                <a:srgbClr val="179923"/>
                              </a:solidFill>
                            </a:rPr>
                            <a:t>75ns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192974941"/>
                      </a:ext>
                    </a:extLst>
                  </a:tr>
                  <a:tr h="69088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Peak Luminosity at </a:t>
                          </a:r>
                        </a:p>
                        <a:p>
                          <a:r>
                            <a:rPr lang="en-US" sz="1900" dirty="0"/>
                            <a:t>IP1/2/5/8 [10</a:t>
                          </a:r>
                          <a:r>
                            <a:rPr lang="en-US" sz="1900" baseline="30000" dirty="0"/>
                            <a:t>27</a:t>
                          </a:r>
                          <a:r>
                            <a:rPr lang="en-US" sz="1900" dirty="0"/>
                            <a:t>cm</a:t>
                          </a:r>
                          <a:r>
                            <a:rPr lang="en-US" sz="1900" baseline="30000" dirty="0"/>
                            <a:t>-2</a:t>
                          </a:r>
                          <a:r>
                            <a:rPr lang="en-US" sz="1900" dirty="0"/>
                            <a:t>s</a:t>
                          </a:r>
                          <a:r>
                            <a:rPr lang="en-US" sz="1900" baseline="30000" dirty="0"/>
                            <a:t>-1</a:t>
                          </a:r>
                          <a:r>
                            <a:rPr lang="en-US" sz="1900" dirty="0"/>
                            <a:t>]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- / 1 / 1 / - 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b="1" dirty="0">
                              <a:solidFill>
                                <a:srgbClr val="179923"/>
                              </a:solidFill>
                            </a:rPr>
                            <a:t>6.1 / 1 / 6.1 / 1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367956371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AEBB9DA-AAD0-EF47-914B-A8BF54AC58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9831194"/>
                  </p:ext>
                </p:extLst>
              </p:nvPr>
            </p:nvGraphicFramePr>
            <p:xfrm>
              <a:off x="615389" y="1589161"/>
              <a:ext cx="6455635" cy="403329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071947">
                      <a:extLst>
                        <a:ext uri="{9D8B030D-6E8A-4147-A177-3AD203B41FA5}">
                          <a16:colId xmlns:a16="http://schemas.microsoft.com/office/drawing/2014/main" val="2728038530"/>
                        </a:ext>
                      </a:extLst>
                    </a:gridCol>
                    <a:gridCol w="1353015">
                      <a:extLst>
                        <a:ext uri="{9D8B030D-6E8A-4147-A177-3AD203B41FA5}">
                          <a16:colId xmlns:a16="http://schemas.microsoft.com/office/drawing/2014/main" val="3276129001"/>
                        </a:ext>
                      </a:extLst>
                    </a:gridCol>
                    <a:gridCol w="2030673">
                      <a:extLst>
                        <a:ext uri="{9D8B030D-6E8A-4147-A177-3AD203B41FA5}">
                          <a16:colId xmlns:a16="http://schemas.microsoft.com/office/drawing/2014/main" val="525617401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endParaRPr lang="en-US" sz="19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 err="1"/>
                            <a:t>Pb-Pb</a:t>
                          </a:r>
                          <a:r>
                            <a:rPr lang="en-US" sz="1900" dirty="0"/>
                            <a:t> </a:t>
                          </a:r>
                        </a:p>
                        <a:p>
                          <a:r>
                            <a:rPr lang="en-US" sz="1900" dirty="0"/>
                            <a:t>(Design)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 err="1"/>
                            <a:t>Pb-Pb</a:t>
                          </a:r>
                          <a:r>
                            <a:rPr lang="en-US" sz="1900" dirty="0"/>
                            <a:t> </a:t>
                          </a:r>
                        </a:p>
                        <a:p>
                          <a:r>
                            <a:rPr lang="en-US" sz="1900" dirty="0"/>
                            <a:t>(2018 achieved)</a:t>
                          </a:r>
                          <a:endParaRPr lang="en-US" sz="1900" b="1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351162649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Energy [</a:t>
                          </a:r>
                          <a:r>
                            <a:rPr lang="en-US" sz="1900" dirty="0" err="1"/>
                            <a:t>TeV</a:t>
                          </a:r>
                          <a:r>
                            <a:rPr lang="en-US" sz="1900" dirty="0"/>
                            <a:t>]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7 Z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6.37 Z</a:t>
                          </a:r>
                          <a:endParaRPr lang="en-US" sz="1900" b="1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4228281741"/>
                      </a:ext>
                    </a:extLst>
                  </a:tr>
                  <a:tr h="43143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3"/>
                          <a:stretch>
                            <a:fillRect l="-413" t="-264706" r="-111157" b="-59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(0.5, - )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b="1" dirty="0">
                              <a:solidFill>
                                <a:srgbClr val="179923"/>
                              </a:solidFill>
                            </a:rPr>
                            <a:t>(0.5, 1.5)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902211358"/>
                      </a:ext>
                    </a:extLst>
                  </a:tr>
                  <a:tr h="4323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3"/>
                          <a:stretch>
                            <a:fillRect l="-413" t="-364706" r="-111157" b="-49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1.5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~2</a:t>
                          </a:r>
                          <a:endParaRPr lang="en-US" sz="1900" b="1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438310159"/>
                      </a:ext>
                    </a:extLst>
                  </a:tr>
                  <a:tr h="415047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Bunch Intensity [10</a:t>
                          </a:r>
                          <a:r>
                            <a:rPr lang="en-US" sz="1900" baseline="30000" dirty="0"/>
                            <a:t>8</a:t>
                          </a:r>
                          <a:r>
                            <a:rPr lang="en-US" sz="1900" dirty="0"/>
                            <a:t> ions]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0.7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b="1" dirty="0">
                              <a:solidFill>
                                <a:srgbClr val="179923"/>
                              </a:solidFill>
                            </a:rPr>
                            <a:t>2.2 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553463760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No. Bunches</a:t>
                          </a:r>
                          <a:endParaRPr lang="en-US" sz="1900" b="1" dirty="0">
                            <a:solidFill>
                              <a:srgbClr val="120BFF"/>
                            </a:solidFill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592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b="1" dirty="0">
                              <a:solidFill>
                                <a:srgbClr val="179923"/>
                              </a:solidFill>
                            </a:rPr>
                            <a:t>733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279240695"/>
                      </a:ext>
                    </a:extLst>
                  </a:tr>
                  <a:tr h="446464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Bunch Spacing</a:t>
                          </a:r>
                          <a:endParaRPr lang="en-US" sz="1900" b="1" dirty="0">
                            <a:solidFill>
                              <a:srgbClr val="120BFF"/>
                            </a:solidFill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100ns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100ns </a:t>
                          </a:r>
                          <a:r>
                            <a:rPr lang="en-US" sz="1900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US" sz="1900" dirty="0"/>
                            <a:t> </a:t>
                          </a:r>
                          <a:r>
                            <a:rPr lang="en-US" sz="1900" b="1" dirty="0">
                              <a:solidFill>
                                <a:srgbClr val="179923"/>
                              </a:solidFill>
                            </a:rPr>
                            <a:t>75ns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192974941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Peak Luminosity at </a:t>
                          </a:r>
                        </a:p>
                        <a:p>
                          <a:r>
                            <a:rPr lang="en-US" sz="1900" dirty="0"/>
                            <a:t>IP1/2/5/8 [10</a:t>
                          </a:r>
                          <a:r>
                            <a:rPr lang="en-US" sz="1900" baseline="30000" dirty="0"/>
                            <a:t>27</a:t>
                          </a:r>
                          <a:r>
                            <a:rPr lang="en-US" sz="1900" dirty="0"/>
                            <a:t>cm</a:t>
                          </a:r>
                          <a:r>
                            <a:rPr lang="en-US" sz="1900" baseline="30000" dirty="0"/>
                            <a:t>-2</a:t>
                          </a:r>
                          <a:r>
                            <a:rPr lang="en-US" sz="1900" dirty="0"/>
                            <a:t>s</a:t>
                          </a:r>
                          <a:r>
                            <a:rPr lang="en-US" sz="1900" baseline="30000" dirty="0"/>
                            <a:t>-1</a:t>
                          </a:r>
                          <a:r>
                            <a:rPr lang="en-US" sz="1900" dirty="0"/>
                            <a:t>]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- / 1 / 1 / - 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b="1" dirty="0">
                              <a:solidFill>
                                <a:srgbClr val="179923"/>
                              </a:solidFill>
                            </a:rPr>
                            <a:t>6.1 / 1 / 6.1 / 1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367956371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E604C13-3A4E-6B47-8D42-4873279BDBFA}"/>
              </a:ext>
            </a:extLst>
          </p:cNvPr>
          <p:cNvSpPr txBox="1"/>
          <p:nvPr/>
        </p:nvSpPr>
        <p:spPr>
          <a:xfrm>
            <a:off x="1675726" y="5801779"/>
            <a:ext cx="4707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Green values reached &amp; exceeded LHC design</a:t>
            </a: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DC60AEB8-5943-E441-9DC2-8DA8BDFAAFC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389140" y="5285543"/>
            <a:ext cx="524856" cy="488109"/>
          </a:xfrm>
          <a:prstGeom prst="curvedConnector3">
            <a:avLst>
              <a:gd name="adj1" fmla="val 50000"/>
            </a:avLst>
          </a:prstGeom>
          <a:ln w="3175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23A4CDF-826F-784B-B705-6319F6877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897899"/>
              </p:ext>
            </p:extLst>
          </p:nvPr>
        </p:nvGraphicFramePr>
        <p:xfrm>
          <a:off x="7059977" y="1587182"/>
          <a:ext cx="4530043" cy="403527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7843">
                  <a:extLst>
                    <a:ext uri="{9D8B030D-6E8A-4147-A177-3AD203B41FA5}">
                      <a16:colId xmlns:a16="http://schemas.microsoft.com/office/drawing/2014/main" val="1755729744"/>
                    </a:ext>
                  </a:extLst>
                </a:gridCol>
                <a:gridCol w="579120">
                  <a:extLst>
                    <a:ext uri="{9D8B030D-6E8A-4147-A177-3AD203B41FA5}">
                      <a16:colId xmlns:a16="http://schemas.microsoft.com/office/drawing/2014/main" val="917750427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918540857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r>
                        <a:rPr lang="en-US" sz="1900" dirty="0"/>
                        <a:t>”HL-LHC” </a:t>
                      </a:r>
                      <a:r>
                        <a:rPr lang="en-US" sz="1900" dirty="0" err="1"/>
                        <a:t>Pb-Pb</a:t>
                      </a:r>
                      <a:endParaRPr lang="en-US" sz="1900" dirty="0"/>
                    </a:p>
                    <a:p>
                      <a:r>
                        <a:rPr lang="en-US" sz="1900" dirty="0"/>
                        <a:t>(after LS2)</a:t>
                      </a:r>
                      <a:endParaRPr lang="en-US" sz="19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/>
                </a:tc>
                <a:tc gridSpan="2">
                  <a:txBody>
                    <a:bodyPr/>
                    <a:lstStyle/>
                    <a:p>
                      <a:r>
                        <a:rPr lang="en-US" sz="1900" dirty="0"/>
                        <a:t>Upgrade </a:t>
                      </a:r>
                    </a:p>
                    <a:p>
                      <a:r>
                        <a:rPr lang="en-US" sz="1900" dirty="0"/>
                        <a:t>Status</a:t>
                      </a:r>
                      <a:endParaRPr lang="en-US" sz="19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99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dirty="0"/>
                        <a:t>7 Z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Magnet training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99042770"/>
                  </a:ext>
                </a:extLst>
              </a:tr>
              <a:tr h="431824">
                <a:tc>
                  <a:txBody>
                    <a:bodyPr/>
                    <a:lstStyle/>
                    <a:p>
                      <a:r>
                        <a:rPr lang="en-US" sz="1900" dirty="0"/>
                        <a:t>(0.5, 1.5)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2180367"/>
                  </a:ext>
                </a:extLst>
              </a:tr>
              <a:tr h="423693">
                <a:tc>
                  <a:txBody>
                    <a:bodyPr/>
                    <a:lstStyle/>
                    <a:p>
                      <a:r>
                        <a:rPr lang="en-US" sz="1900" dirty="0"/>
                        <a:t>1.65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21755215"/>
                  </a:ext>
                </a:extLst>
              </a:tr>
              <a:tr h="417495">
                <a:tc>
                  <a:txBody>
                    <a:bodyPr/>
                    <a:lstStyle/>
                    <a:p>
                      <a:r>
                        <a:rPr lang="en-US" sz="1900" dirty="0"/>
                        <a:t>1.8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3902256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1900" dirty="0"/>
                        <a:t>1232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/>
                </a:tc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SPS RF </a:t>
                      </a:r>
                    </a:p>
                    <a:p>
                      <a:r>
                        <a:rPr lang="en-US" sz="1600" dirty="0"/>
                        <a:t>Upgrade </a:t>
                      </a:r>
                    </a:p>
                    <a:p>
                      <a:r>
                        <a:rPr lang="en-US" sz="1600" dirty="0"/>
                        <a:t>(slip-stacking)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77558818"/>
                  </a:ext>
                </a:extLst>
              </a:tr>
              <a:tr h="454248">
                <a:tc>
                  <a:txBody>
                    <a:bodyPr/>
                    <a:lstStyle/>
                    <a:p>
                      <a:r>
                        <a:rPr lang="en-US" sz="1900" dirty="0"/>
                        <a:t>50ns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 v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740703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r>
                        <a:rPr lang="en-US" sz="1900" dirty="0"/>
                        <a:t>7 / 7 / 7 / ?</a:t>
                      </a:r>
                    </a:p>
                    <a:p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Lumi</a:t>
                      </a:r>
                      <a:r>
                        <a:rPr lang="en-US" sz="1600" dirty="0"/>
                        <a:t> levelling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2694967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260F46B3-884D-9347-ACF3-7190E62DECA6}"/>
              </a:ext>
            </a:extLst>
          </p:cNvPr>
          <p:cNvSpPr/>
          <p:nvPr/>
        </p:nvSpPr>
        <p:spPr>
          <a:xfrm>
            <a:off x="5044722" y="1634304"/>
            <a:ext cx="2015255" cy="4006417"/>
          </a:xfrm>
          <a:prstGeom prst="rect">
            <a:avLst/>
          </a:prstGeom>
          <a:solidFill>
            <a:srgbClr val="92D050">
              <a:alpha val="9000"/>
            </a:srgbClr>
          </a:solidFill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16B928-1C1F-B14D-86EE-C4830306ADD7}"/>
              </a:ext>
            </a:extLst>
          </p:cNvPr>
          <p:cNvGrpSpPr/>
          <p:nvPr/>
        </p:nvGrpSpPr>
        <p:grpSpPr>
          <a:xfrm>
            <a:off x="9388438" y="2361410"/>
            <a:ext cx="276697" cy="2963797"/>
            <a:chOff x="7565038" y="2306851"/>
            <a:chExt cx="268947" cy="3032678"/>
          </a:xfrm>
        </p:grpSpPr>
        <p:sp>
          <p:nvSpPr>
            <p:cNvPr id="13" name="Smiley Face 12">
              <a:extLst>
                <a:ext uri="{FF2B5EF4-FFF2-40B4-BE49-F238E27FC236}">
                  <a16:creationId xmlns:a16="http://schemas.microsoft.com/office/drawing/2014/main" id="{032A1397-6455-F844-A574-8C8913C4439E}"/>
                </a:ext>
              </a:extLst>
            </p:cNvPr>
            <p:cNvSpPr/>
            <p:nvPr/>
          </p:nvSpPr>
          <p:spPr>
            <a:xfrm>
              <a:off x="7565040" y="2731473"/>
              <a:ext cx="268943" cy="282389"/>
            </a:xfrm>
            <a:prstGeom prst="smileyFace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4" name="Smiley Face 13">
              <a:extLst>
                <a:ext uri="{FF2B5EF4-FFF2-40B4-BE49-F238E27FC236}">
                  <a16:creationId xmlns:a16="http://schemas.microsoft.com/office/drawing/2014/main" id="{B4066173-4F45-5842-9B21-2A118666DBD0}"/>
                </a:ext>
              </a:extLst>
            </p:cNvPr>
            <p:cNvSpPr/>
            <p:nvPr/>
          </p:nvSpPr>
          <p:spPr>
            <a:xfrm>
              <a:off x="7565040" y="3136319"/>
              <a:ext cx="268943" cy="282389"/>
            </a:xfrm>
            <a:prstGeom prst="smileyFace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5" name="Smiley Face 14">
              <a:extLst>
                <a:ext uri="{FF2B5EF4-FFF2-40B4-BE49-F238E27FC236}">
                  <a16:creationId xmlns:a16="http://schemas.microsoft.com/office/drawing/2014/main" id="{42989C6F-D0EF-7D45-B12A-99C64965B1BB}"/>
                </a:ext>
              </a:extLst>
            </p:cNvPr>
            <p:cNvSpPr/>
            <p:nvPr/>
          </p:nvSpPr>
          <p:spPr>
            <a:xfrm>
              <a:off x="7565038" y="5057140"/>
              <a:ext cx="268943" cy="282389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6" name="Smiley Face 15">
              <a:extLst>
                <a:ext uri="{FF2B5EF4-FFF2-40B4-BE49-F238E27FC236}">
                  <a16:creationId xmlns:a16="http://schemas.microsoft.com/office/drawing/2014/main" id="{1D6C3CBE-9E4F-A247-8AC2-E9A6B8D4A5E1}"/>
                </a:ext>
              </a:extLst>
            </p:cNvPr>
            <p:cNvSpPr/>
            <p:nvPr/>
          </p:nvSpPr>
          <p:spPr>
            <a:xfrm>
              <a:off x="7565042" y="2306851"/>
              <a:ext cx="268943" cy="282389"/>
            </a:xfrm>
            <a:prstGeom prst="smileyFac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7" name="Smiley Face 16">
              <a:extLst>
                <a:ext uri="{FF2B5EF4-FFF2-40B4-BE49-F238E27FC236}">
                  <a16:creationId xmlns:a16="http://schemas.microsoft.com/office/drawing/2014/main" id="{CE7C8D51-F821-F142-A33B-7483DD8BDF80}"/>
                </a:ext>
              </a:extLst>
            </p:cNvPr>
            <p:cNvSpPr/>
            <p:nvPr/>
          </p:nvSpPr>
          <p:spPr>
            <a:xfrm>
              <a:off x="7565040" y="4054642"/>
              <a:ext cx="268943" cy="282389"/>
            </a:xfrm>
            <a:prstGeom prst="smileyFac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8" name="Smiley Face 17">
              <a:extLst>
                <a:ext uri="{FF2B5EF4-FFF2-40B4-BE49-F238E27FC236}">
                  <a16:creationId xmlns:a16="http://schemas.microsoft.com/office/drawing/2014/main" id="{502FC84D-C6B9-2E48-A5E7-4CF6A459521E}"/>
                </a:ext>
              </a:extLst>
            </p:cNvPr>
            <p:cNvSpPr/>
            <p:nvPr/>
          </p:nvSpPr>
          <p:spPr>
            <a:xfrm>
              <a:off x="7565040" y="4535615"/>
              <a:ext cx="268943" cy="282389"/>
            </a:xfrm>
            <a:prstGeom prst="smileyFac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Smiley Face 18">
              <a:extLst>
                <a:ext uri="{FF2B5EF4-FFF2-40B4-BE49-F238E27FC236}">
                  <a16:creationId xmlns:a16="http://schemas.microsoft.com/office/drawing/2014/main" id="{03501301-DF83-C34A-841D-89BF01F8ECB0}"/>
                </a:ext>
              </a:extLst>
            </p:cNvPr>
            <p:cNvSpPr/>
            <p:nvPr/>
          </p:nvSpPr>
          <p:spPr>
            <a:xfrm>
              <a:off x="7565040" y="3583839"/>
              <a:ext cx="268943" cy="282389"/>
            </a:xfrm>
            <a:prstGeom prst="smileyFace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B2DF725-43E3-8C4E-993A-1390FCE796C7}"/>
              </a:ext>
            </a:extLst>
          </p:cNvPr>
          <p:cNvSpPr txBox="1"/>
          <p:nvPr/>
        </p:nvSpPr>
        <p:spPr>
          <a:xfrm>
            <a:off x="7059977" y="5777421"/>
            <a:ext cx="5853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collisions in </a:t>
            </a:r>
            <a:r>
              <a:rPr lang="en-US" sz="1600" dirty="0" err="1"/>
              <a:t>LHCb</a:t>
            </a:r>
            <a:r>
              <a:rPr lang="en-US" sz="1600" dirty="0"/>
              <a:t> (not considered in detail yet)</a:t>
            </a:r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E775BE6D-AAC1-F941-B89C-3D4C63E9B7B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893386" y="5262584"/>
            <a:ext cx="398349" cy="378073"/>
          </a:xfrm>
          <a:prstGeom prst="curvedConnector3">
            <a:avLst>
              <a:gd name="adj1" fmla="val 50000"/>
            </a:avLst>
          </a:prstGeom>
          <a:ln w="317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BB74900-93E3-354C-9774-EF655D71A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80429"/>
            <a:ext cx="10969139" cy="456185"/>
          </a:xfrm>
        </p:spPr>
        <p:txBody>
          <a:bodyPr>
            <a:normAutofit/>
          </a:bodyPr>
          <a:lstStyle/>
          <a:p>
            <a:pPr marL="48767" indent="0">
              <a:buNone/>
            </a:pPr>
            <a:r>
              <a:rPr lang="en-US" sz="2133" b="1" dirty="0">
                <a:solidFill>
                  <a:srgbClr val="00B050"/>
                </a:solidFill>
              </a:rPr>
              <a:t>Most of HL-LHC performance demonstrated!</a:t>
            </a:r>
          </a:p>
        </p:txBody>
      </p:sp>
    </p:spTree>
    <p:extLst>
      <p:ext uri="{BB962C8B-B14F-4D97-AF65-F5344CB8AC3E}">
        <p14:creationId xmlns:p14="http://schemas.microsoft.com/office/powerpoint/2010/main" val="127759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3D92578-660B-0F4F-B9C1-517C68850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001901"/>
            <a:ext cx="4614905" cy="51225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CD0996-3EE7-1E4C-80B8-363F8424D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Delivered Luminosity: </a:t>
            </a:r>
            <a:r>
              <a:rPr lang="en-US" dirty="0" err="1"/>
              <a:t>Pb-Pb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75831-5D35-D24B-950B-4F4544467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Schaumann - Heavy-Ions in the LHC, JAS'2019, Dubna, Russia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F174B-72DE-9E4E-918B-827B2C55E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4060B8-A7A3-924D-81E3-433958973A7C}"/>
              </a:ext>
            </a:extLst>
          </p:cNvPr>
          <p:cNvSpPr txBox="1"/>
          <p:nvPr/>
        </p:nvSpPr>
        <p:spPr>
          <a:xfrm>
            <a:off x="983432" y="925198"/>
            <a:ext cx="478824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rgbClr val="FF0000"/>
                </a:solidFill>
              </a:rPr>
              <a:t>LHC design goal of 1nb</a:t>
            </a:r>
            <a:r>
              <a:rPr lang="en-US" sz="2133" b="1" baseline="30000" dirty="0">
                <a:solidFill>
                  <a:srgbClr val="FF0000"/>
                </a:solidFill>
              </a:rPr>
              <a:t>-1</a:t>
            </a:r>
            <a:r>
              <a:rPr lang="en-US" sz="2133" b="1" dirty="0">
                <a:solidFill>
                  <a:srgbClr val="FF0000"/>
                </a:solidFill>
              </a:rPr>
              <a:t> in </a:t>
            </a:r>
            <a:r>
              <a:rPr lang="en-US" sz="2133" b="1" dirty="0" err="1">
                <a:solidFill>
                  <a:srgbClr val="FF0000"/>
                </a:solidFill>
              </a:rPr>
              <a:t>Pb-Pb</a:t>
            </a:r>
            <a:r>
              <a:rPr lang="en-US" sz="2133" b="1" dirty="0">
                <a:solidFill>
                  <a:srgbClr val="FF0000"/>
                </a:solidFill>
              </a:rPr>
              <a:t> luminosity already exceeded.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BBC2EC-94AC-0E4B-824B-794C44ECE3D7}"/>
              </a:ext>
            </a:extLst>
          </p:cNvPr>
          <p:cNvCxnSpPr>
            <a:cxnSpLocks/>
          </p:cNvCxnSpPr>
          <p:nvPr/>
        </p:nvCxnSpPr>
        <p:spPr>
          <a:xfrm>
            <a:off x="7680176" y="3140968"/>
            <a:ext cx="3757900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B0EF493-45A1-8C41-901D-3989E26DC862}"/>
              </a:ext>
            </a:extLst>
          </p:cNvPr>
          <p:cNvSpPr/>
          <p:nvPr/>
        </p:nvSpPr>
        <p:spPr>
          <a:xfrm>
            <a:off x="7752184" y="2761312"/>
            <a:ext cx="691215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b="1" dirty="0">
                <a:solidFill>
                  <a:srgbClr val="FFC000"/>
                </a:solidFill>
              </a:rPr>
              <a:t>1nb</a:t>
            </a:r>
            <a:r>
              <a:rPr lang="en-US" sz="1867" b="1" baseline="30000" dirty="0">
                <a:solidFill>
                  <a:srgbClr val="FFC000"/>
                </a:solidFill>
              </a:rPr>
              <a:t>-1</a:t>
            </a:r>
            <a:endParaRPr lang="en-US" sz="1867" dirty="0">
              <a:solidFill>
                <a:srgbClr val="FFC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A7EDE2-D01B-9B44-94A6-FD2981E05964}"/>
              </a:ext>
            </a:extLst>
          </p:cNvPr>
          <p:cNvSpPr txBox="1"/>
          <p:nvPr/>
        </p:nvSpPr>
        <p:spPr>
          <a:xfrm>
            <a:off x="609601" y="4993045"/>
            <a:ext cx="5379407" cy="748795"/>
          </a:xfrm>
          <a:prstGeom prst="rect">
            <a:avLst/>
          </a:prstGeom>
          <a:solidFill>
            <a:srgbClr val="FFFACC"/>
          </a:solidFill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00B050"/>
                </a:solidFill>
              </a:rPr>
              <a:t>Future performance estimate</a:t>
            </a:r>
            <a:r>
              <a:rPr lang="en-US" sz="2133" dirty="0"/>
              <a:t> from 2021:</a:t>
            </a:r>
            <a:endParaRPr lang="en-US" sz="2133" b="1" dirty="0">
              <a:solidFill>
                <a:srgbClr val="00B050"/>
              </a:solidFill>
            </a:endParaRPr>
          </a:p>
          <a:p>
            <a:pPr lvl="1"/>
            <a:r>
              <a:rPr lang="en-US" sz="2133" b="1" dirty="0">
                <a:solidFill>
                  <a:srgbClr val="00B050"/>
                </a:solidFill>
              </a:rPr>
              <a:t>3 nb</a:t>
            </a:r>
            <a:r>
              <a:rPr lang="en-US" sz="2133" b="1" baseline="30000" dirty="0">
                <a:solidFill>
                  <a:srgbClr val="00B050"/>
                </a:solidFill>
              </a:rPr>
              <a:t>-1</a:t>
            </a:r>
            <a:r>
              <a:rPr lang="en-US" sz="2133" b="1" dirty="0">
                <a:solidFill>
                  <a:srgbClr val="00B050"/>
                </a:solidFill>
              </a:rPr>
              <a:t>/run </a:t>
            </a:r>
            <a:r>
              <a:rPr lang="en-US" sz="2133" b="1" dirty="0">
                <a:sym typeface="Wingdings" pitchFamily="2" charset="2"/>
              </a:rPr>
              <a:t> </a:t>
            </a:r>
            <a:r>
              <a:rPr lang="en-US" sz="2133" dirty="0">
                <a:sym typeface="Wingdings" pitchFamily="2" charset="2"/>
              </a:rPr>
              <a:t>12 nb</a:t>
            </a:r>
            <a:r>
              <a:rPr lang="en-US" sz="2133" baseline="30000" dirty="0">
                <a:sym typeface="Wingdings" pitchFamily="2" charset="2"/>
              </a:rPr>
              <a:t>-1</a:t>
            </a:r>
            <a:r>
              <a:rPr lang="en-US" sz="2133" dirty="0">
                <a:sym typeface="Wingdings" pitchFamily="2" charset="2"/>
              </a:rPr>
              <a:t> in </a:t>
            </a:r>
            <a:r>
              <a:rPr lang="en-US" sz="2133" dirty="0"/>
              <a:t>4 more </a:t>
            </a:r>
            <a:r>
              <a:rPr lang="en-US" sz="2133" dirty="0" err="1"/>
              <a:t>Pb-Pb</a:t>
            </a:r>
            <a:r>
              <a:rPr lang="en-US" sz="2133" dirty="0"/>
              <a:t> runs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DEB0D3-48DA-BA4C-AE61-C68B29F77074}"/>
              </a:ext>
            </a:extLst>
          </p:cNvPr>
          <p:cNvSpPr txBox="1"/>
          <p:nvPr/>
        </p:nvSpPr>
        <p:spPr>
          <a:xfrm>
            <a:off x="7832338" y="7503623"/>
            <a:ext cx="2619243" cy="31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67" dirty="0">
                <a:solidFill>
                  <a:schemeClr val="accent5"/>
                </a:solidFill>
              </a:rPr>
              <a:t>Weeks of luminosity production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D2EE71-AA91-264D-AFCB-EC997289D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998857"/>
            <a:ext cx="4861560" cy="26517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8A4159-DAF0-0A48-9559-B638C5139C10}"/>
              </a:ext>
            </a:extLst>
          </p:cNvPr>
          <p:cNvSpPr txBox="1"/>
          <p:nvPr/>
        </p:nvSpPr>
        <p:spPr>
          <a:xfrm>
            <a:off x="7680176" y="1004098"/>
            <a:ext cx="1010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J.M. Jowett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30BAB7-27CC-AF4E-96B8-6D1BC0C994AE}"/>
              </a:ext>
            </a:extLst>
          </p:cNvPr>
          <p:cNvSpPr txBox="1"/>
          <p:nvPr/>
        </p:nvSpPr>
        <p:spPr>
          <a:xfrm>
            <a:off x="8185571" y="5845806"/>
            <a:ext cx="287566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Weeks of luminosity production</a:t>
            </a:r>
          </a:p>
        </p:txBody>
      </p:sp>
    </p:spTree>
    <p:extLst>
      <p:ext uri="{BB962C8B-B14F-4D97-AF65-F5344CB8AC3E}">
        <p14:creationId xmlns:p14="http://schemas.microsoft.com/office/powerpoint/2010/main" val="38296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8582-FEFE-AC4D-A1CD-EDADFB91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 Mode Upgrades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89396-0974-F14A-BEC7-0902183BC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Demonstrating Flexibility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6B966-687E-0148-9F34-CB26368A0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C0409-1424-3F40-9C4E-931567CB9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8EEFF-0C70-D942-9CE0-7B99B59AF58A}"/>
              </a:ext>
            </a:extLst>
          </p:cNvPr>
          <p:cNvSpPr txBox="1"/>
          <p:nvPr/>
        </p:nvSpPr>
        <p:spPr>
          <a:xfrm>
            <a:off x="963084" y="1124744"/>
            <a:ext cx="8039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LHC has operated in 5 different modes, but was designed only for 2: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Design: </a:t>
            </a:r>
            <a:r>
              <a:rPr lang="en-GB" sz="2000" b="1" dirty="0">
                <a:solidFill>
                  <a:srgbClr val="00B050"/>
                </a:solidFill>
              </a:rPr>
              <a:t>p-p, </a:t>
            </a:r>
            <a:r>
              <a:rPr lang="en-GB" sz="2000" b="1" dirty="0" err="1">
                <a:solidFill>
                  <a:srgbClr val="00B050"/>
                </a:solidFill>
              </a:rPr>
              <a:t>Pb-Pb</a:t>
            </a:r>
            <a:endParaRPr lang="en-GB" sz="2000" b="1" dirty="0">
              <a:solidFill>
                <a:srgbClr val="00B05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Upgrade: </a:t>
            </a:r>
            <a:r>
              <a:rPr lang="en-GB" sz="2000" b="1" dirty="0">
                <a:solidFill>
                  <a:srgbClr val="00B050"/>
                </a:solidFill>
              </a:rPr>
              <a:t>p-</a:t>
            </a:r>
            <a:r>
              <a:rPr lang="en-GB" sz="2000" b="1" dirty="0" err="1">
                <a:solidFill>
                  <a:srgbClr val="00B050"/>
                </a:solidFill>
              </a:rPr>
              <a:t>Pb</a:t>
            </a:r>
            <a:r>
              <a:rPr lang="en-GB" sz="2000" dirty="0"/>
              <a:t>, </a:t>
            </a:r>
            <a:r>
              <a:rPr lang="en-GB" sz="2000" b="1" dirty="0" err="1">
                <a:solidFill>
                  <a:srgbClr val="7030A0"/>
                </a:solidFill>
              </a:rPr>
              <a:t>Xe-Xe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dirty="0">
                <a:solidFill>
                  <a:srgbClr val="7030A0"/>
                </a:solidFill>
              </a:rPr>
              <a:t>(pilot run)</a:t>
            </a:r>
            <a:r>
              <a:rPr lang="en-GB" sz="2000" b="1" dirty="0">
                <a:solidFill>
                  <a:srgbClr val="7030A0"/>
                </a:solidFill>
              </a:rPr>
              <a:t>, Pb81+ </a:t>
            </a:r>
            <a:r>
              <a:rPr lang="en-GB" sz="2000" dirty="0">
                <a:solidFill>
                  <a:srgbClr val="7030A0"/>
                </a:solidFill>
              </a:rPr>
              <a:t>(MD in July)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i="1" dirty="0"/>
              <a:t>Few hours runs with new particle types showed that the LHC is highly flexible and well under control.</a:t>
            </a:r>
          </a:p>
        </p:txBody>
      </p:sp>
    </p:spTree>
    <p:extLst>
      <p:ext uri="{BB962C8B-B14F-4D97-AF65-F5344CB8AC3E}">
        <p14:creationId xmlns:p14="http://schemas.microsoft.com/office/powerpoint/2010/main" val="124031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3528-2B9F-FE46-A4A8-C1689348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Proton-lead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2A0BB-C5A9-B141-8B78-7B742691A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4E983-D4EF-EA4B-AF49-33F202CFD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C10B-9813-1347-86A7-DAFC9748E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35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8345DF-3FF3-AD47-93F9-0EC1C5F47668}"/>
              </a:ext>
            </a:extLst>
          </p:cNvPr>
          <p:cNvGrpSpPr/>
          <p:nvPr/>
        </p:nvGrpSpPr>
        <p:grpSpPr>
          <a:xfrm>
            <a:off x="6600056" y="2400750"/>
            <a:ext cx="3456384" cy="1284809"/>
            <a:chOff x="4293616" y="5347409"/>
            <a:chExt cx="1973045" cy="65010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38A689E1-1D8A-D949-A9E5-DE2E290CD13F}"/>
                </a:ext>
              </a:extLst>
            </p:cNvPr>
            <p:cNvSpPr/>
            <p:nvPr/>
          </p:nvSpPr>
          <p:spPr>
            <a:xfrm>
              <a:off x="4526436" y="5536060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20D688F8-9F1C-0D43-8C9A-8C5A95748115}"/>
                </a:ext>
              </a:extLst>
            </p:cNvPr>
            <p:cNvSpPr/>
            <p:nvPr/>
          </p:nvSpPr>
          <p:spPr>
            <a:xfrm>
              <a:off x="4729585" y="5777558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3AF78766-40B7-2746-93EE-EC6A9F6EF647}"/>
                </a:ext>
              </a:extLst>
            </p:cNvPr>
            <p:cNvSpPr/>
            <p:nvPr/>
          </p:nvSpPr>
          <p:spPr>
            <a:xfrm>
              <a:off x="4670452" y="5608068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268D7F8E-D1D3-F74F-A8E4-39A121079186}"/>
                </a:ext>
              </a:extLst>
            </p:cNvPr>
            <p:cNvSpPr/>
            <p:nvPr/>
          </p:nvSpPr>
          <p:spPr>
            <a:xfrm>
              <a:off x="4534820" y="564579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2637E21C-68BE-284F-B124-7659662FFEB6}"/>
                </a:ext>
              </a:extLst>
            </p:cNvPr>
            <p:cNvSpPr/>
            <p:nvPr/>
          </p:nvSpPr>
          <p:spPr>
            <a:xfrm>
              <a:off x="4744660" y="5514750"/>
              <a:ext cx="144016" cy="144016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4765B420-0909-6846-B4C3-1F793D89BCAE}"/>
                </a:ext>
              </a:extLst>
            </p:cNvPr>
            <p:cNvSpPr/>
            <p:nvPr/>
          </p:nvSpPr>
          <p:spPr>
            <a:xfrm>
              <a:off x="4462812" y="5442742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B071EF0F-D225-EC41-9E6D-161BDC7AD92C}"/>
                </a:ext>
              </a:extLst>
            </p:cNvPr>
            <p:cNvSpPr/>
            <p:nvPr/>
          </p:nvSpPr>
          <p:spPr>
            <a:xfrm>
              <a:off x="4534820" y="5392044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 dirty="0">
                <a:solidFill>
                  <a:srgbClr val="FF0000"/>
                </a:solidFill>
              </a:endParaRPr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075201EB-17B7-8141-BDCF-04241130C6C1}"/>
                </a:ext>
              </a:extLst>
            </p:cNvPr>
            <p:cNvSpPr/>
            <p:nvPr/>
          </p:nvSpPr>
          <p:spPr>
            <a:xfrm>
              <a:off x="4353998" y="5408462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E500D510-5831-DE41-958F-3556A6480931}"/>
                </a:ext>
              </a:extLst>
            </p:cNvPr>
            <p:cNvSpPr/>
            <p:nvPr/>
          </p:nvSpPr>
          <p:spPr>
            <a:xfrm>
              <a:off x="4638671" y="5812510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5C026EC6-835A-444B-81A1-013EE24DBE67}"/>
                </a:ext>
              </a:extLst>
            </p:cNvPr>
            <p:cNvSpPr/>
            <p:nvPr/>
          </p:nvSpPr>
          <p:spPr>
            <a:xfrm>
              <a:off x="4437632" y="5544444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CC200823-BFD8-2846-AE62-385E7A54C736}"/>
                </a:ext>
              </a:extLst>
            </p:cNvPr>
            <p:cNvSpPr/>
            <p:nvPr/>
          </p:nvSpPr>
          <p:spPr>
            <a:xfrm>
              <a:off x="4721167" y="5408462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F761242C-5937-B348-AD02-1584A23CA98B}"/>
                </a:ext>
              </a:extLst>
            </p:cNvPr>
            <p:cNvSpPr/>
            <p:nvPr/>
          </p:nvSpPr>
          <p:spPr>
            <a:xfrm>
              <a:off x="4596723" y="5357764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F85C3D25-5E2A-1841-86C9-7CC25A99570A}"/>
                </a:ext>
              </a:extLst>
            </p:cNvPr>
            <p:cNvSpPr/>
            <p:nvPr/>
          </p:nvSpPr>
          <p:spPr>
            <a:xfrm>
              <a:off x="4653656" y="5720598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92422443-0D65-B449-832F-341B179971BD}"/>
                </a:ext>
              </a:extLst>
            </p:cNvPr>
            <p:cNvSpPr/>
            <p:nvPr/>
          </p:nvSpPr>
          <p:spPr>
            <a:xfrm>
              <a:off x="4638671" y="549992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45D29E6A-3CF6-044F-9233-2F8971A62F24}"/>
                </a:ext>
              </a:extLst>
            </p:cNvPr>
            <p:cNvSpPr/>
            <p:nvPr/>
          </p:nvSpPr>
          <p:spPr>
            <a:xfrm>
              <a:off x="4806357" y="5552478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3A96C3E6-8486-FB44-AD64-D483AF8D7EF6}"/>
                </a:ext>
              </a:extLst>
            </p:cNvPr>
            <p:cNvSpPr/>
            <p:nvPr/>
          </p:nvSpPr>
          <p:spPr>
            <a:xfrm>
              <a:off x="4310589" y="5633542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EE9F2623-11C8-6A46-B67B-53AA41463EA2}"/>
                </a:ext>
              </a:extLst>
            </p:cNvPr>
            <p:cNvSpPr/>
            <p:nvPr/>
          </p:nvSpPr>
          <p:spPr>
            <a:xfrm>
              <a:off x="4498014" y="5347409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DA9781D7-37BC-A540-B05D-41BE714A11DD}"/>
                </a:ext>
              </a:extLst>
            </p:cNvPr>
            <p:cNvSpPr/>
            <p:nvPr/>
          </p:nvSpPr>
          <p:spPr>
            <a:xfrm>
              <a:off x="4782687" y="5470582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CCAAC811-5401-2C47-AE99-2F4C4510D6A2}"/>
                </a:ext>
              </a:extLst>
            </p:cNvPr>
            <p:cNvSpPr/>
            <p:nvPr/>
          </p:nvSpPr>
          <p:spPr>
            <a:xfrm>
              <a:off x="4464333" y="5643942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C6FA6CE9-B2CF-914B-9E71-D0B40E815F97}"/>
                </a:ext>
              </a:extLst>
            </p:cNvPr>
            <p:cNvSpPr/>
            <p:nvPr/>
          </p:nvSpPr>
          <p:spPr>
            <a:xfrm>
              <a:off x="4293616" y="5501780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FC6F8524-2F77-A046-96C0-D4EC5A1E4384}"/>
                </a:ext>
              </a:extLst>
            </p:cNvPr>
            <p:cNvSpPr/>
            <p:nvPr/>
          </p:nvSpPr>
          <p:spPr>
            <a:xfrm>
              <a:off x="4678836" y="5561534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FCCF8D48-D405-6044-B8F1-026C2C50C166}"/>
                </a:ext>
              </a:extLst>
            </p:cNvPr>
            <p:cNvSpPr/>
            <p:nvPr/>
          </p:nvSpPr>
          <p:spPr>
            <a:xfrm>
              <a:off x="4498014" y="5576171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9AEAA4CD-48E2-5948-8830-D9F00F06B472}"/>
                </a:ext>
              </a:extLst>
            </p:cNvPr>
            <p:cNvSpPr/>
            <p:nvPr/>
          </p:nvSpPr>
          <p:spPr>
            <a:xfrm>
              <a:off x="4390398" y="5763200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60726EE2-CC47-AF48-9EED-16D6F6095626}"/>
                </a:ext>
              </a:extLst>
            </p:cNvPr>
            <p:cNvSpPr/>
            <p:nvPr/>
          </p:nvSpPr>
          <p:spPr>
            <a:xfrm>
              <a:off x="4793175" y="5669416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5D4A6711-619E-D84C-8E6A-CEC0FEDFF09E}"/>
                </a:ext>
              </a:extLst>
            </p:cNvPr>
            <p:cNvSpPr/>
            <p:nvPr/>
          </p:nvSpPr>
          <p:spPr>
            <a:xfrm>
              <a:off x="4509640" y="5785637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5885B7CF-73D9-4548-A8AF-21EDD0CE09A3}"/>
                </a:ext>
              </a:extLst>
            </p:cNvPr>
            <p:cNvSpPr/>
            <p:nvPr/>
          </p:nvSpPr>
          <p:spPr>
            <a:xfrm>
              <a:off x="4818868" y="566941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DD17A90A-7A18-794C-85FA-07218EC877FE}"/>
                </a:ext>
              </a:extLst>
            </p:cNvPr>
            <p:cNvSpPr/>
            <p:nvPr/>
          </p:nvSpPr>
          <p:spPr>
            <a:xfrm>
              <a:off x="5096120" y="5586144"/>
              <a:ext cx="360040" cy="1238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/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99272F89-44C9-7940-B2BF-606BE62FBEC2}"/>
                </a:ext>
              </a:extLst>
            </p:cNvPr>
            <p:cNvSpPr/>
            <p:nvPr/>
          </p:nvSpPr>
          <p:spPr>
            <a:xfrm rot="10800000">
              <a:off x="5531781" y="5586141"/>
              <a:ext cx="360040" cy="1238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/>
            </a:p>
          </p:txBody>
        </p:sp>
        <p:sp>
          <p:nvSpPr>
            <p:cNvPr id="35" name="Flowchart: Connector 26">
              <a:extLst>
                <a:ext uri="{FF2B5EF4-FFF2-40B4-BE49-F238E27FC236}">
                  <a16:creationId xmlns:a16="http://schemas.microsoft.com/office/drawing/2014/main" id="{ECF3A7F5-5BD2-EC48-8C81-6DD9C660A698}"/>
                </a:ext>
              </a:extLst>
            </p:cNvPr>
            <p:cNvSpPr/>
            <p:nvPr/>
          </p:nvSpPr>
          <p:spPr>
            <a:xfrm>
              <a:off x="6122645" y="5586141"/>
              <a:ext cx="144016" cy="144015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6C63E8-3B5F-1444-B441-7749855097F1}"/>
                </a:ext>
              </a:extLst>
            </p:cNvPr>
            <p:cNvSpPr txBox="1"/>
            <p:nvPr/>
          </p:nvSpPr>
          <p:spPr>
            <a:xfrm>
              <a:off x="5272760" y="5701620"/>
              <a:ext cx="551964" cy="295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>
                  <a:solidFill>
                    <a:srgbClr val="C00000"/>
                  </a:solidFill>
                </a:rPr>
                <a:t>p-</a:t>
              </a:r>
              <a:r>
                <a:rPr lang="en-GB" sz="3200" b="1" dirty="0" err="1">
                  <a:solidFill>
                    <a:srgbClr val="C00000"/>
                  </a:solidFill>
                </a:rPr>
                <a:t>Pb</a:t>
              </a:r>
              <a:endParaRPr lang="en-GB" sz="32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7679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EFCF-F9A2-2447-9EEA-722AB4A03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and Colliding Different Species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60D9A1-3C07-3245-969C-10FD5EE53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1611" y="6641432"/>
            <a:ext cx="7008779" cy="194270"/>
          </a:xfrm>
        </p:spPr>
        <p:txBody>
          <a:bodyPr/>
          <a:lstStyle/>
          <a:p>
            <a:r>
              <a:rPr lang="en-GB" dirty="0"/>
              <a:t>M. Schaumann - Heavy-Ions in the LHC, JAS'2019, </a:t>
            </a:r>
            <a:r>
              <a:rPr lang="en-GB" dirty="0" err="1"/>
              <a:t>Dubna</a:t>
            </a:r>
            <a:r>
              <a:rPr lang="en-GB" dirty="0"/>
              <a:t>,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6D33B-C70F-B342-8A8D-769672674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7873" y="6641433"/>
            <a:ext cx="1004784" cy="188641"/>
          </a:xfrm>
        </p:spPr>
        <p:txBody>
          <a:bodyPr/>
          <a:lstStyle/>
          <a:p>
            <a:fld id="{323EE74B-AA29-428B-826F-5CD1FF8C5BA0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22FC7-8C3D-454B-923D-19329B998064}"/>
              </a:ext>
            </a:extLst>
          </p:cNvPr>
          <p:cNvSpPr txBox="1"/>
          <p:nvPr/>
        </p:nvSpPr>
        <p:spPr>
          <a:xfrm>
            <a:off x="2351584" y="692696"/>
            <a:ext cx="743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Revolution time and RF frequency depend on particle’s mass </a:t>
            </a:r>
            <a:r>
              <a:rPr lang="en-US" i="1" dirty="0"/>
              <a:t>m</a:t>
            </a:r>
            <a:r>
              <a:rPr lang="en-US" dirty="0"/>
              <a:t>, charge </a:t>
            </a:r>
            <a:r>
              <a:rPr lang="en-US" i="1" dirty="0"/>
              <a:t>Q=</a:t>
            </a:r>
            <a:r>
              <a:rPr lang="en-US" i="1" dirty="0" err="1"/>
              <a:t>Ze</a:t>
            </a:r>
            <a:r>
              <a:rPr lang="en-US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0C2327-80E0-624D-B7BB-9C4A16C943D3}"/>
              </a:ext>
            </a:extLst>
          </p:cNvPr>
          <p:cNvSpPr txBox="1"/>
          <p:nvPr/>
        </p:nvSpPr>
        <p:spPr>
          <a:xfrm>
            <a:off x="9600390" y="1361709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where harmonic number </a:t>
            </a:r>
            <a:r>
              <a:rPr lang="en-US" sz="1600" i="1" dirty="0" err="1"/>
              <a:t>h</a:t>
            </a:r>
            <a:r>
              <a:rPr lang="en-US" sz="1600" i="1" baseline="-25000" dirty="0" err="1"/>
              <a:t>RF</a:t>
            </a:r>
            <a:r>
              <a:rPr lang="en-US" sz="1600" dirty="0"/>
              <a:t> = 35640 in LHC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7F36E5B-6EA0-EF4F-B4E4-F1F950108C3E}"/>
                  </a:ext>
                </a:extLst>
              </p:cNvPr>
              <p:cNvSpPr txBox="1"/>
              <p:nvPr/>
            </p:nvSpPr>
            <p:spPr>
              <a:xfrm>
                <a:off x="729104" y="2459760"/>
                <a:ext cx="9674443" cy="3970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Relation between momenta is fixed by two-in-one magnet design:		     </a:t>
                </a:r>
                <a:r>
                  <a:rPr lang="en-US" dirty="0">
                    <a:sym typeface="Wingdings" pitchFamily="2" charset="2"/>
                  </a:rPr>
                  <a:t>		</a:t>
                </a:r>
                <a:endParaRPr lang="en-US" dirty="0"/>
              </a:p>
              <a:p>
                <a:r>
                  <a:rPr lang="en-US" dirty="0"/>
                  <a:t>But in order for bunches to meet repeatedly and create collisions we need:		</a:t>
                </a:r>
                <a:r>
                  <a:rPr lang="en-US" dirty="0">
                    <a:sym typeface="Wingdings" pitchFamily="2" charset="2"/>
                  </a:rPr>
                  <a:t></a:t>
                </a:r>
                <a:endParaRPr lang="en-US" dirty="0"/>
              </a:p>
              <a:p>
                <a:endParaRPr lang="en-US" dirty="0">
                  <a:sym typeface="Wingdings" pitchFamily="2" charset="2"/>
                </a:endParaRPr>
              </a:p>
              <a:p>
                <a:pPr marL="285750" indent="-285750">
                  <a:buFont typeface="Wingdings" pitchFamily="2" charset="2"/>
                  <a:buChar char="à"/>
                </a:pPr>
                <a:r>
                  <a:rPr lang="en-US" dirty="0">
                    <a:sym typeface="Wingdings" pitchFamily="2" charset="2"/>
                  </a:rPr>
                  <a:t>Use </a:t>
                </a:r>
                <a:r>
                  <a:rPr lang="en-US" b="1" dirty="0">
                    <a:sym typeface="Wingdings" pitchFamily="2" charset="2"/>
                  </a:rPr>
                  <a:t>length of closed orbit </a:t>
                </a:r>
                <a:r>
                  <a:rPr lang="en-US" b="1" i="1" dirty="0">
                    <a:sym typeface="Wingdings" pitchFamily="2" charset="2"/>
                  </a:rPr>
                  <a:t>C </a:t>
                </a:r>
                <a:r>
                  <a:rPr lang="en-US" dirty="0">
                    <a:sym typeface="Wingdings" pitchFamily="2" charset="2"/>
                  </a:rPr>
                  <a:t>to compensate for speed difference. </a:t>
                </a:r>
              </a:p>
              <a:p>
                <a:r>
                  <a:rPr lang="en-US" dirty="0">
                    <a:sym typeface="Wingdings" pitchFamily="2" charset="2"/>
                  </a:rPr>
                  <a:t>Done by </a:t>
                </a:r>
                <a:r>
                  <a:rPr lang="en-US" b="1" dirty="0">
                    <a:solidFill>
                      <a:srgbClr val="00B050"/>
                    </a:solidFill>
                    <a:sym typeface="Wingdings" pitchFamily="2" charset="2"/>
                  </a:rPr>
                  <a:t>adjusting RF frequency </a:t>
                </a:r>
                <a:r>
                  <a:rPr lang="en-US" dirty="0">
                    <a:sym typeface="Wingdings" pitchFamily="2" charset="2"/>
                  </a:rPr>
                  <a:t> </a:t>
                </a:r>
                <a:r>
                  <a:rPr lang="en-US" b="1" dirty="0">
                    <a:solidFill>
                      <a:srgbClr val="FF0000"/>
                    </a:solidFill>
                    <a:sym typeface="Wingdings" pitchFamily="2" charset="2"/>
                  </a:rPr>
                  <a:t>moving to (slightly) off-momentum orbit</a:t>
                </a: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pPr marL="742950" lvl="1" indent="-285750">
                  <a:buFont typeface="Wingdings" pitchFamily="2" charset="2"/>
                  <a:buChar char="à"/>
                </a:pPr>
                <a:endParaRPr lang="en-US" dirty="0">
                  <a:sym typeface="Wingdings" pitchFamily="2" charset="2"/>
                </a:endParaRPr>
              </a:p>
              <a:p>
                <a:pPr marL="742950" lvl="1" indent="-285750">
                  <a:buFont typeface="Wingdings" pitchFamily="2" charset="2"/>
                  <a:buChar char="à"/>
                </a:pPr>
                <a:r>
                  <a:rPr lang="en-US" dirty="0" err="1">
                    <a:sym typeface="Wingdings" pitchFamily="2" charset="2"/>
                  </a:rPr>
                  <a:t>Pb</a:t>
                </a:r>
                <a:r>
                  <a:rPr lang="en-US" dirty="0">
                    <a:sym typeface="Wingdings" pitchFamily="2" charset="2"/>
                  </a:rPr>
                  <a:t> is slower, need smaller orbit length  move inward,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&lt;0</m:t>
                    </m:r>
                  </m:oMath>
                </a14:m>
                <a:endParaRPr lang="en-US" dirty="0">
                  <a:sym typeface="Wingdings" pitchFamily="2" charset="2"/>
                </a:endParaRPr>
              </a:p>
              <a:p>
                <a:pPr marL="742950" lvl="1" indent="-285750">
                  <a:buFont typeface="Wingdings" pitchFamily="2" charset="2"/>
                  <a:buChar char="à"/>
                </a:pPr>
                <a:r>
                  <a:rPr lang="en-US" dirty="0"/>
                  <a:t>Protons are faster, need longer orbit length </a:t>
                </a:r>
                <a:r>
                  <a:rPr lang="en-US" dirty="0">
                    <a:sym typeface="Wingdings" pitchFamily="2" charset="2"/>
                  </a:rPr>
                  <a:t> move outward,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0</m:t>
                    </m:r>
                  </m:oMath>
                </a14:m>
                <a:endParaRPr lang="en-US" dirty="0"/>
              </a:p>
              <a:p>
                <a:pPr marL="9525" lvl="1"/>
                <a:endParaRPr lang="en-US" dirty="0"/>
              </a:p>
              <a:p>
                <a:pPr marL="9525" lvl="1"/>
                <a:r>
                  <a:rPr lang="en-US" b="1" dirty="0">
                    <a:solidFill>
                      <a:srgbClr val="FF0000"/>
                    </a:solidFill>
                  </a:rPr>
                  <a:t>Horizontal offset given by dispersion</a:t>
                </a:r>
                <a:r>
                  <a:rPr lang="en-US" dirty="0"/>
                  <a:t>: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7F36E5B-6EA0-EF4F-B4E4-F1F950108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04" y="2459760"/>
                <a:ext cx="9674443" cy="3970318"/>
              </a:xfrm>
              <a:prstGeom prst="rect">
                <a:avLst/>
              </a:prstGeom>
              <a:blipFill>
                <a:blip r:embed="rId3"/>
                <a:stretch>
                  <a:fillRect l="-393" t="-639" b="-1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3FC10EFF-1176-BE46-8FBF-BB4C8002D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1196016"/>
            <a:ext cx="3384376" cy="8288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1DFBA5B-0B53-0542-9E35-837A804F7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075" y="1286596"/>
            <a:ext cx="2465718" cy="7044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01A86A1-3E6A-2845-86F7-684045975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739" y="2418561"/>
            <a:ext cx="1341181" cy="3905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703278-D000-9D4A-9919-8456538EF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611" y="2768700"/>
            <a:ext cx="1114640" cy="3286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D9730B0-5686-214B-86B3-A95EA98011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6558" y="2425614"/>
            <a:ext cx="1115318" cy="3885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FBC268-209D-AB4C-9AD4-FB3E2506DC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5975" y="4081176"/>
            <a:ext cx="4199604" cy="8278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1F0E8A-0489-8E40-809D-046C6CEE13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8513" y="5965235"/>
            <a:ext cx="1809562" cy="49351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B59B195A-A76A-7045-A2E1-156C7EC3D21F}"/>
              </a:ext>
            </a:extLst>
          </p:cNvPr>
          <p:cNvGrpSpPr/>
          <p:nvPr/>
        </p:nvGrpSpPr>
        <p:grpSpPr>
          <a:xfrm>
            <a:off x="8819657" y="3725651"/>
            <a:ext cx="3192561" cy="2287505"/>
            <a:chOff x="8752750" y="3805791"/>
            <a:chExt cx="3192561" cy="2287505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FFCEF6C-1E1A-9546-A726-60BF6855EB57}"/>
                </a:ext>
              </a:extLst>
            </p:cNvPr>
            <p:cNvSpPr/>
            <p:nvPr/>
          </p:nvSpPr>
          <p:spPr>
            <a:xfrm>
              <a:off x="8752750" y="3805791"/>
              <a:ext cx="3192561" cy="228750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F3C18B6-4BB6-8E47-B190-CF694311D763}"/>
                </a:ext>
              </a:extLst>
            </p:cNvPr>
            <p:cNvGrpSpPr/>
            <p:nvPr/>
          </p:nvGrpSpPr>
          <p:grpSpPr>
            <a:xfrm>
              <a:off x="8795107" y="4150166"/>
              <a:ext cx="3138340" cy="1773308"/>
              <a:chOff x="8841958" y="3529384"/>
              <a:chExt cx="3138340" cy="177330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1AC057D-026E-024F-B520-9A55F3375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41958" y="3731960"/>
                <a:ext cx="1553924" cy="635696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C34DB04-0B47-2F42-8410-08369F332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65341" y="4665702"/>
                <a:ext cx="1307157" cy="597019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25F9254-F4FE-D748-B514-C81C075ED710}"/>
                  </a:ext>
                </a:extLst>
              </p:cNvPr>
              <p:cNvSpPr txBox="1"/>
              <p:nvPr/>
            </p:nvSpPr>
            <p:spPr>
              <a:xfrm>
                <a:off x="10344115" y="3529384"/>
                <a:ext cx="11827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Fractional momentum difference 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8C4CA4B2-5A37-DE4C-9453-CEE8B057FF0F}"/>
                      </a:ext>
                    </a:extLst>
                  </p:cNvPr>
                  <p:cNvSpPr txBox="1"/>
                  <p:nvPr/>
                </p:nvSpPr>
                <p:spPr>
                  <a:xfrm>
                    <a:off x="10372916" y="4471695"/>
                    <a:ext cx="1607382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Phase-slip factor,</a:t>
                    </a:r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=55.8</m:t>
                        </m:r>
                      </m:oMath>
                    </a14:m>
                    <a:r>
                      <a:rPr lang="en-US" sz="1600" dirty="0"/>
                      <a:t> for LHC optics</a:t>
                    </a:r>
                  </a:p>
                </p:txBody>
              </p:sp>
            </mc:Choice>
            <mc:Fallback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8C4CA4B2-5A37-DE4C-9453-CEE8B057FF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72916" y="4471695"/>
                    <a:ext cx="1607382" cy="83099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781" t="-1515" b="-757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92E42F5-9F18-D040-94DA-73E01BDF0469}"/>
                </a:ext>
              </a:extLst>
            </p:cNvPr>
            <p:cNvSpPr txBox="1"/>
            <p:nvPr/>
          </p:nvSpPr>
          <p:spPr>
            <a:xfrm>
              <a:off x="9353794" y="3866739"/>
              <a:ext cx="21764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momentum of offset orbit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BF47596-3F77-4548-B5D4-DF09BA9D5726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 flipH="1">
              <a:off x="9572069" y="4146834"/>
              <a:ext cx="124331" cy="20590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8F3215D3-C8A5-7242-8CC6-1A9A6C8EC0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6288" y="2754353"/>
            <a:ext cx="1634058" cy="35790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4EDEA6F-E2ED-1B4D-8259-2808901890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30762" y="2426541"/>
            <a:ext cx="1627045" cy="34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4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C6B5A-0BCF-254B-8D8F-D2403FBEE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 Offset required through Ramp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D14E95-65D1-0C43-87A7-8C1A505CF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98BED-43CE-E644-915F-CF7002A77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37</a:t>
            </a:fld>
            <a:endParaRPr lang="en-GB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BA366B9-4C3A-BB49-961B-E8FD52979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9283" y="1988045"/>
            <a:ext cx="52387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19">
            <a:extLst>
              <a:ext uri="{FF2B5EF4-FFF2-40B4-BE49-F238E27FC236}">
                <a16:creationId xmlns:a16="http://schemas.microsoft.com/office/drawing/2014/main" id="{CE4B2FF9-2B63-C04A-A6AE-14EAC89ECB62}"/>
              </a:ext>
            </a:extLst>
          </p:cNvPr>
          <p:cNvGrpSpPr>
            <a:grpSpLocks/>
          </p:cNvGrpSpPr>
          <p:nvPr/>
        </p:nvGrpSpPr>
        <p:grpSpPr bwMode="auto">
          <a:xfrm>
            <a:off x="3608198" y="3644479"/>
            <a:ext cx="7888288" cy="646113"/>
            <a:chOff x="794" y="1888"/>
            <a:chExt cx="4969" cy="407"/>
          </a:xfrm>
        </p:grpSpPr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E62DE15D-C060-D94C-922B-42BF6B89CE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4" y="2069"/>
              <a:ext cx="3356" cy="0"/>
            </a:xfrm>
            <a:prstGeom prst="line">
              <a:avLst/>
            </a:prstGeom>
            <a:noFill/>
            <a:ln w="57150">
              <a:solidFill>
                <a:srgbClr val="00DFCA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BAC5515E-D60D-1543-83B4-4DC0ED7689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1888"/>
              <a:ext cx="1613" cy="407"/>
            </a:xfrm>
            <a:prstGeom prst="rect">
              <a:avLst/>
            </a:prstGeom>
            <a:solidFill>
              <a:srgbClr val="FFFF00"/>
            </a:solidFill>
            <a:ln w="28575" algn="ctr">
              <a:solidFill>
                <a:srgbClr val="00DFCA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800" dirty="0"/>
                <a:t>Limit in normal operation </a:t>
              </a:r>
              <a:br>
                <a:rPr lang="en-GB" sz="1800" dirty="0"/>
              </a:br>
              <a:r>
                <a:rPr lang="en-GB" sz="1800" dirty="0"/>
                <a:t>(1 mm in arc QD)</a:t>
              </a:r>
              <a:endParaRPr lang="en-US" sz="1800" dirty="0"/>
            </a:p>
          </p:txBody>
        </p:sp>
      </p:grpSp>
      <p:grpSp>
        <p:nvGrpSpPr>
          <p:cNvPr id="10" name="Group 18">
            <a:extLst>
              <a:ext uri="{FF2B5EF4-FFF2-40B4-BE49-F238E27FC236}">
                <a16:creationId xmlns:a16="http://schemas.microsoft.com/office/drawing/2014/main" id="{6A8295B6-AA18-BD4F-8E77-283B38ED3534}"/>
              </a:ext>
            </a:extLst>
          </p:cNvPr>
          <p:cNvGrpSpPr>
            <a:grpSpLocks/>
          </p:cNvGrpSpPr>
          <p:nvPr/>
        </p:nvGrpSpPr>
        <p:grpSpPr bwMode="auto">
          <a:xfrm>
            <a:off x="3606611" y="2977358"/>
            <a:ext cx="7600950" cy="369888"/>
            <a:chOff x="793" y="1391"/>
            <a:chExt cx="4788" cy="233"/>
          </a:xfrm>
        </p:grpSpPr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A50E9782-1437-E84F-9C0F-DF6428ABB7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3" y="1525"/>
              <a:ext cx="3356" cy="0"/>
            </a:xfrm>
            <a:prstGeom prst="line">
              <a:avLst/>
            </a:prstGeom>
            <a:noFill/>
            <a:ln w="57150">
              <a:solidFill>
                <a:srgbClr val="00DFCA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0038D789-A36B-9240-B44B-0CB7BB73D5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9" y="1391"/>
              <a:ext cx="1432" cy="233"/>
            </a:xfrm>
            <a:prstGeom prst="rect">
              <a:avLst/>
            </a:prstGeom>
            <a:solidFill>
              <a:srgbClr val="FFFF00"/>
            </a:solidFill>
            <a:ln w="28575" algn="ctr">
              <a:solidFill>
                <a:srgbClr val="00DFCA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800" dirty="0"/>
                <a:t>Limit with pilot beams</a:t>
              </a:r>
              <a:endParaRPr lang="en-US" sz="1800" dirty="0"/>
            </a:p>
          </p:txBody>
        </p:sp>
      </p:grpSp>
      <p:sp>
        <p:nvSpPr>
          <p:cNvPr id="13" name="Text Box 12">
            <a:extLst>
              <a:ext uri="{FF2B5EF4-FFF2-40B4-BE49-F238E27FC236}">
                <a16:creationId xmlns:a16="http://schemas.microsoft.com/office/drawing/2014/main" id="{9C268F1A-5F1D-2842-8B28-AD8947F7C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640" y="5351706"/>
            <a:ext cx="6264696" cy="98488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/>
              <a:t>Revolution frequencies must be equal for collisions at top energy.</a:t>
            </a:r>
          </a:p>
          <a:p>
            <a:r>
              <a:rPr lang="en-GB" dirty="0"/>
              <a:t>Lower limit on beam energy for p-</a:t>
            </a:r>
            <a:r>
              <a:rPr lang="en-GB" dirty="0" err="1"/>
              <a:t>Pb</a:t>
            </a:r>
            <a:r>
              <a:rPr lang="en-GB" dirty="0"/>
              <a:t> collisions, </a:t>
            </a:r>
            <a:r>
              <a:rPr lang="en-GB" i="1" dirty="0"/>
              <a:t>E</a:t>
            </a:r>
            <a:r>
              <a:rPr lang="en-GB" dirty="0"/>
              <a:t>=2.7 Z TeV.</a:t>
            </a:r>
            <a:r>
              <a:rPr lang="en-GB" sz="2000" b="1" dirty="0"/>
              <a:t> </a:t>
            </a:r>
          </a:p>
          <a:p>
            <a:r>
              <a:rPr lang="en-GB" sz="2000" b="1" dirty="0"/>
              <a:t>RF frequencies must be unequal for injection, ramp!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C1C41C-2F08-2B49-ADAC-F8801433C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336" y="3814340"/>
            <a:ext cx="288925" cy="215900"/>
          </a:xfrm>
          <a:prstGeom prst="ellipse">
            <a:avLst/>
          </a:prstGeom>
          <a:noFill/>
          <a:ln w="38100" algn="ctr">
            <a:solidFill>
              <a:srgbClr val="FF0066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A6749BE-D023-1B41-87DA-0ADBF256B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611" y="2034752"/>
            <a:ext cx="288925" cy="215900"/>
          </a:xfrm>
          <a:prstGeom prst="ellipse">
            <a:avLst/>
          </a:prstGeom>
          <a:noFill/>
          <a:ln w="38100" algn="ctr">
            <a:solidFill>
              <a:srgbClr val="FF0066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6" name="Group 21">
            <a:extLst>
              <a:ext uri="{FF2B5EF4-FFF2-40B4-BE49-F238E27FC236}">
                <a16:creationId xmlns:a16="http://schemas.microsoft.com/office/drawing/2014/main" id="{68E06BFD-44EB-1E43-AB99-7E629F2796A5}"/>
              </a:ext>
            </a:extLst>
          </p:cNvPr>
          <p:cNvGrpSpPr>
            <a:grpSpLocks/>
          </p:cNvGrpSpPr>
          <p:nvPr/>
        </p:nvGrpSpPr>
        <p:grpSpPr bwMode="auto">
          <a:xfrm>
            <a:off x="3895536" y="1772816"/>
            <a:ext cx="7456487" cy="646113"/>
            <a:chOff x="975" y="709"/>
            <a:chExt cx="4697" cy="407"/>
          </a:xfrm>
        </p:grpSpPr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63880297-40CB-CE45-8299-30B5D98A90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75" y="935"/>
              <a:ext cx="3175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306050A2-E034-0D4F-B1DE-4148F9AD7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709"/>
              <a:ext cx="1522" cy="407"/>
            </a:xfrm>
            <a:prstGeom prst="rect">
              <a:avLst/>
            </a:prstGeom>
            <a:noFill/>
            <a:ln w="28575" algn="ctr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rgbClr val="FF0066"/>
                  </a:solidFill>
                </a:rPr>
                <a:t>2% - would move beam by 35 mm in QF!!</a:t>
              </a:r>
              <a:endParaRPr lang="en-US" sz="1800" dirty="0">
                <a:solidFill>
                  <a:srgbClr val="FF0066"/>
                </a:solidFill>
              </a:endParaRPr>
            </a:p>
          </p:txBody>
        </p:sp>
      </p:grpSp>
      <p:graphicFrame>
        <p:nvGraphicFramePr>
          <p:cNvPr id="19" name="Object 20">
            <a:extLst>
              <a:ext uri="{FF2B5EF4-FFF2-40B4-BE49-F238E27FC236}">
                <a16:creationId xmlns:a16="http://schemas.microsoft.com/office/drawing/2014/main" id="{733BB0D7-89F4-1F4B-AB0A-2B57F56488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418846"/>
              </p:ext>
            </p:extLst>
          </p:nvPr>
        </p:nvGraphicFramePr>
        <p:xfrm>
          <a:off x="6437123" y="3415877"/>
          <a:ext cx="9144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7" name="Equation" r:id="rId4" imgW="914400" imgH="250560" progId="Equation.DSMT4">
                  <p:embed/>
                </p:oleObj>
              </mc:Choice>
              <mc:Fallback>
                <p:oleObj name="Equation" r:id="rId4" imgW="914400" imgH="250560" progId="Equation.DSMT4">
                  <p:embed/>
                  <p:pic>
                    <p:nvPicPr>
                      <p:cNvPr id="1229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7123" y="3415877"/>
                        <a:ext cx="914400" cy="250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0DD52F-7407-7A4E-A4A8-E224287FC4F6}"/>
                  </a:ext>
                </a:extLst>
              </p:cNvPr>
              <p:cNvSpPr txBox="1"/>
              <p:nvPr/>
            </p:nvSpPr>
            <p:spPr>
              <a:xfrm>
                <a:off x="1055440" y="640408"/>
                <a:ext cx="9640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Minimize needed aperture </a:t>
                </a:r>
                <a:r>
                  <a:rPr lang="en-US" dirty="0">
                    <a:sym typeface="Wingdings" pitchFamily="2" charset="2"/>
                  </a:rPr>
                  <a:t> take average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𝑅𝐹</m:t>
                        </m:r>
                      </m:sub>
                    </m:sSub>
                  </m:oMath>
                </a14:m>
                <a:r>
                  <a:rPr lang="en-US" dirty="0"/>
                  <a:t> of both beams and share required momentum offset: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0DD52F-7407-7A4E-A4A8-E224287FC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640408"/>
                <a:ext cx="9640524" cy="369332"/>
              </a:xfrm>
              <a:prstGeom prst="rect">
                <a:avLst/>
              </a:prstGeom>
              <a:blipFill>
                <a:blip r:embed="rId6"/>
                <a:stretch>
                  <a:fillRect l="-395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6626C2-F94F-D145-B022-D8F877A2E3C9}"/>
                  </a:ext>
                </a:extLst>
              </p:cNvPr>
              <p:cNvSpPr txBox="1"/>
              <p:nvPr/>
            </p:nvSpPr>
            <p:spPr>
              <a:xfrm>
                <a:off x="8993375" y="2438135"/>
                <a:ext cx="23396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(Quadrupole)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2m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6626C2-F94F-D145-B022-D8F877A2E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375" y="2438135"/>
                <a:ext cx="2339615" cy="369332"/>
              </a:xfrm>
              <a:prstGeom prst="rect">
                <a:avLst/>
              </a:prstGeom>
              <a:blipFill>
                <a:blip r:embed="rId7"/>
                <a:stretch>
                  <a:fillRect t="-10345" r="-1087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3DD05A84-57D7-CC4D-9E57-2A6C27FBFA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5536" y="1092766"/>
            <a:ext cx="3948302" cy="812253"/>
          </a:xfrm>
          <a:prstGeom prst="rect">
            <a:avLst/>
          </a:prstGeom>
        </p:spPr>
      </p:pic>
      <p:grpSp>
        <p:nvGrpSpPr>
          <p:cNvPr id="24" name="Group 19">
            <a:extLst>
              <a:ext uri="{FF2B5EF4-FFF2-40B4-BE49-F238E27FC236}">
                <a16:creationId xmlns:a16="http://schemas.microsoft.com/office/drawing/2014/main" id="{BC84AD8F-EC9A-8346-B874-128401FED544}"/>
              </a:ext>
            </a:extLst>
          </p:cNvPr>
          <p:cNvGrpSpPr>
            <a:grpSpLocks/>
          </p:cNvGrpSpPr>
          <p:nvPr/>
        </p:nvGrpSpPr>
        <p:grpSpPr bwMode="auto">
          <a:xfrm>
            <a:off x="3614499" y="4527619"/>
            <a:ext cx="7888288" cy="646113"/>
            <a:chOff x="794" y="1960"/>
            <a:chExt cx="4969" cy="407"/>
          </a:xfrm>
        </p:grpSpPr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737F8E42-73E5-7C40-B008-C729DFC28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4" y="2069"/>
              <a:ext cx="3356" cy="0"/>
            </a:xfrm>
            <a:prstGeom prst="line">
              <a:avLst/>
            </a:prstGeom>
            <a:noFill/>
            <a:ln w="57150">
              <a:solidFill>
                <a:srgbClr val="00DFCA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 Box 10">
                  <a:extLst>
                    <a:ext uri="{FF2B5EF4-FFF2-40B4-BE49-F238E27FC236}">
                      <a16:creationId xmlns:a16="http://schemas.microsoft.com/office/drawing/2014/main" id="{04E9719A-508F-CA4E-9415-9CDCC08490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50" y="1960"/>
                  <a:ext cx="1613" cy="407"/>
                </a:xfrm>
                <a:prstGeom prst="rect">
                  <a:avLst/>
                </a:prstGeom>
                <a:noFill/>
                <a:ln w="28575" algn="ctr">
                  <a:solidFill>
                    <a:srgbClr val="00DFCA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/>
                    <a:t>~500</a:t>
                  </a:r>
                  <a14:m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sz="1800" dirty="0"/>
                    <a:t>m offset from central orbit at 6.5 Z </a:t>
                  </a:r>
                  <a:r>
                    <a:rPr lang="en-US" sz="1800" dirty="0" err="1"/>
                    <a:t>TeV</a:t>
                  </a:r>
                  <a:endParaRPr lang="en-US" sz="1800" dirty="0"/>
                </a:p>
              </p:txBody>
            </p:sp>
          </mc:Choice>
          <mc:Fallback>
            <p:sp>
              <p:nvSpPr>
                <p:cNvPr id="26" name="Text Box 10">
                  <a:extLst>
                    <a:ext uri="{FF2B5EF4-FFF2-40B4-BE49-F238E27FC236}">
                      <a16:creationId xmlns:a16="http://schemas.microsoft.com/office/drawing/2014/main" id="{04E9719A-508F-CA4E-9415-9CDCC0849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50" y="1960"/>
                  <a:ext cx="1613" cy="407"/>
                </a:xfrm>
                <a:prstGeom prst="rect">
                  <a:avLst/>
                </a:prstGeom>
                <a:blipFill>
                  <a:blip r:embed="rId9"/>
                  <a:stretch>
                    <a:fillRect l="-1463" t="-1887" b="-11321"/>
                  </a:stretch>
                </a:blipFill>
                <a:ln w="28575" algn="ctr">
                  <a:solidFill>
                    <a:srgbClr val="00DFCA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D04215A-CEC3-6C46-A137-03B6D908A57B}"/>
              </a:ext>
            </a:extLst>
          </p:cNvPr>
          <p:cNvGrpSpPr/>
          <p:nvPr/>
        </p:nvGrpSpPr>
        <p:grpSpPr>
          <a:xfrm>
            <a:off x="0" y="3607295"/>
            <a:ext cx="2685823" cy="2195828"/>
            <a:chOff x="169817" y="3632942"/>
            <a:chExt cx="2685823" cy="2195828"/>
          </a:xfrm>
        </p:grpSpPr>
        <p:pic>
          <p:nvPicPr>
            <p:cNvPr id="27" name="Picture 26" descr="beam-screen_0.jpg">
              <a:extLst>
                <a:ext uri="{FF2B5EF4-FFF2-40B4-BE49-F238E27FC236}">
                  <a16:creationId xmlns:a16="http://schemas.microsoft.com/office/drawing/2014/main" id="{36C9D8A9-95C8-5B4B-B2D7-027D6F563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17" y="3632942"/>
              <a:ext cx="2685823" cy="2195828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C519A55-6CE9-F04D-8961-ADC3B61ABA17}"/>
                </a:ext>
              </a:extLst>
            </p:cNvPr>
            <p:cNvCxnSpPr/>
            <p:nvPr/>
          </p:nvCxnSpPr>
          <p:spPr>
            <a:xfrm>
              <a:off x="740407" y="4754214"/>
              <a:ext cx="1700233" cy="178437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513947F-B3C0-BE46-85C1-DDEF817E8A00}"/>
                </a:ext>
              </a:extLst>
            </p:cNvPr>
            <p:cNvSpPr txBox="1"/>
            <p:nvPr/>
          </p:nvSpPr>
          <p:spPr>
            <a:xfrm rot="268208">
              <a:off x="1328142" y="4775216"/>
              <a:ext cx="1006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~ 47 mm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417221D-7EBF-7D4E-A9ED-FBE14E787E7B}"/>
                </a:ext>
              </a:extLst>
            </p:cNvPr>
            <p:cNvCxnSpPr/>
            <p:nvPr/>
          </p:nvCxnSpPr>
          <p:spPr>
            <a:xfrm flipH="1">
              <a:off x="1275666" y="4187416"/>
              <a:ext cx="146936" cy="1280544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045176A-7C1E-8C4E-BFE8-1291F38759A7}"/>
                </a:ext>
              </a:extLst>
            </p:cNvPr>
            <p:cNvSpPr txBox="1"/>
            <p:nvPr/>
          </p:nvSpPr>
          <p:spPr>
            <a:xfrm>
              <a:off x="1275665" y="4328539"/>
              <a:ext cx="1006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~ 38 mm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4CE6024-229A-434F-AF9A-E04EB68B14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321" y="2730599"/>
            <a:ext cx="1809562" cy="49351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38529EA-D544-134B-9335-4524D8038B86}"/>
              </a:ext>
            </a:extLst>
          </p:cNvPr>
          <p:cNvSpPr/>
          <p:nvPr/>
        </p:nvSpPr>
        <p:spPr>
          <a:xfrm>
            <a:off x="468763" y="2042854"/>
            <a:ext cx="2280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/>
            <a:r>
              <a:rPr lang="en-US" b="1" dirty="0"/>
              <a:t>Horizontal offset given by dispersion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76858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8F09-5F6B-9C46-96C7-C7255084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Un-equal Frequency Injection and Ramp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F86F0A-1B50-0B4B-9883-EC4390ABD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EB2E1-F84B-554F-B706-9863B58D1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38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FEFF49-F6FD-E348-A3A2-3EA3818E1822}"/>
              </a:ext>
            </a:extLst>
          </p:cNvPr>
          <p:cNvGrpSpPr/>
          <p:nvPr/>
        </p:nvGrpSpPr>
        <p:grpSpPr>
          <a:xfrm>
            <a:off x="1919536" y="2723639"/>
            <a:ext cx="8178992" cy="3226311"/>
            <a:chOff x="1919536" y="2723639"/>
            <a:chExt cx="8178992" cy="32263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66AE1F1-BD3B-0C43-A826-DA9D89BC1B26}"/>
                </a:ext>
              </a:extLst>
            </p:cNvPr>
            <p:cNvGrpSpPr/>
            <p:nvPr/>
          </p:nvGrpSpPr>
          <p:grpSpPr>
            <a:xfrm>
              <a:off x="1919536" y="3058721"/>
              <a:ext cx="8178992" cy="2891229"/>
              <a:chOff x="3791744" y="3836977"/>
              <a:chExt cx="8178992" cy="289122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343E8B6-2824-3846-9B13-E23703D68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91744" y="3836977"/>
                <a:ext cx="8178992" cy="2524464"/>
              </a:xfrm>
              <a:prstGeom prst="rect">
                <a:avLst/>
              </a:prstGeom>
            </p:spPr>
          </p:pic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C1FAED1D-C231-9C46-8A5D-815157565FFF}"/>
                  </a:ext>
                </a:extLst>
              </p:cNvPr>
              <p:cNvCxnSpPr/>
              <p:nvPr/>
            </p:nvCxnSpPr>
            <p:spPr>
              <a:xfrm>
                <a:off x="4367808" y="4509120"/>
                <a:ext cx="0" cy="158417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E143BE-8BE5-3E4B-A968-1EA133BC46CB}"/>
                  </a:ext>
                </a:extLst>
              </p:cNvPr>
              <p:cNvSpPr txBox="1"/>
              <p:nvPr/>
            </p:nvSpPr>
            <p:spPr>
              <a:xfrm>
                <a:off x="4389608" y="4591767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4655 Hz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70746AC0-55A1-7849-AA4A-72B932ADFC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4592" y="4132687"/>
                <a:ext cx="0" cy="1604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D4AD35-699C-B34E-9018-7454ACF42CE3}"/>
                  </a:ext>
                </a:extLst>
              </p:cNvPr>
              <p:cNvSpPr txBox="1"/>
              <p:nvPr/>
            </p:nvSpPr>
            <p:spPr>
              <a:xfrm>
                <a:off x="10905900" y="4292120"/>
                <a:ext cx="7072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35 Hz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B519398B-A863-564E-8BB8-DC8ED1B85F97}"/>
                  </a:ext>
                </a:extLst>
              </p:cNvPr>
              <p:cNvCxnSpPr/>
              <p:nvPr/>
            </p:nvCxnSpPr>
            <p:spPr>
              <a:xfrm>
                <a:off x="4315924" y="6361441"/>
                <a:ext cx="735434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A8DB7B-EDA1-DF44-99DF-032D115B12CA}"/>
                  </a:ext>
                </a:extLst>
              </p:cNvPr>
              <p:cNvSpPr txBox="1"/>
              <p:nvPr/>
            </p:nvSpPr>
            <p:spPr>
              <a:xfrm>
                <a:off x="3875365" y="6358874"/>
                <a:ext cx="98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0.45 </a:t>
                </a:r>
                <a:r>
                  <a:rPr lang="en-US" dirty="0" err="1"/>
                  <a:t>TeV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604AAC-9B51-8644-A4E6-34DFEB78307A}"/>
                  </a:ext>
                </a:extLst>
              </p:cNvPr>
              <p:cNvSpPr txBox="1"/>
              <p:nvPr/>
            </p:nvSpPr>
            <p:spPr>
              <a:xfrm>
                <a:off x="11102594" y="6340464"/>
                <a:ext cx="867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6.5 </a:t>
                </a:r>
                <a:r>
                  <a:rPr lang="en-US" dirty="0" err="1"/>
                  <a:t>TeV</a:t>
                </a:r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ABC338-400C-8C4E-B599-55B8D8DFE1F3}"/>
                  </a:ext>
                </a:extLst>
              </p:cNvPr>
              <p:cNvSpPr txBox="1"/>
              <p:nvPr/>
            </p:nvSpPr>
            <p:spPr>
              <a:xfrm>
                <a:off x="4290832" y="4058747"/>
                <a:ext cx="9128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protons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816AD81-A632-A14B-BECA-42C47CC96DE8}"/>
                  </a:ext>
                </a:extLst>
              </p:cNvPr>
              <p:cNvSpPr txBox="1"/>
              <p:nvPr/>
            </p:nvSpPr>
            <p:spPr>
              <a:xfrm>
                <a:off x="4860249" y="5456522"/>
                <a:ext cx="425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427BC"/>
                    </a:solidFill>
                  </a:rPr>
                  <a:t>Pb</a:t>
                </a:r>
                <a:endParaRPr lang="en-US" dirty="0">
                  <a:solidFill>
                    <a:srgbClr val="0427BC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D3C076-1725-BE48-B8FE-F768AFEF8775}"/>
                </a:ext>
              </a:extLst>
            </p:cNvPr>
            <p:cNvSpPr txBox="1"/>
            <p:nvPr/>
          </p:nvSpPr>
          <p:spPr>
            <a:xfrm>
              <a:off x="3935760" y="2723639"/>
              <a:ext cx="4653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RF frequency program during p-</a:t>
              </a:r>
              <a:r>
                <a:rPr lang="en-US" dirty="0" err="1"/>
                <a:t>Pb</a:t>
              </a:r>
              <a:r>
                <a:rPr lang="en-US" dirty="0"/>
                <a:t> energy ramp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A289657-C5DB-4348-A61D-0C1F4E775EB9}"/>
              </a:ext>
            </a:extLst>
          </p:cNvPr>
          <p:cNvSpPr txBox="1"/>
          <p:nvPr/>
        </p:nvSpPr>
        <p:spPr>
          <a:xfrm>
            <a:off x="745347" y="802075"/>
            <a:ext cx="105273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Both beams </a:t>
            </a:r>
            <a:r>
              <a:rPr lang="en-US" sz="2000" b="1" dirty="0">
                <a:solidFill>
                  <a:srgbClr val="00B050"/>
                </a:solidFill>
              </a:rPr>
              <a:t>circulate on the central orbit</a:t>
            </a:r>
            <a:r>
              <a:rPr lang="en-US" sz="2000" dirty="0"/>
              <a:t>, but with </a:t>
            </a:r>
            <a:r>
              <a:rPr lang="en-US" sz="2000" b="1" dirty="0">
                <a:solidFill>
                  <a:srgbClr val="FF0000"/>
                </a:solidFill>
              </a:rPr>
              <a:t>un-equal frequencies</a:t>
            </a:r>
            <a:r>
              <a:rPr lang="en-US" sz="2000" dirty="0"/>
              <a:t>.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Arrive at different times in the IP – </a:t>
            </a:r>
            <a:r>
              <a:rPr lang="en-US" sz="2000" b="1" dirty="0">
                <a:sym typeface="Wingdings" pitchFamily="2" charset="2"/>
              </a:rPr>
              <a:t>missing synchronization for collisions </a:t>
            </a:r>
            <a:r>
              <a:rPr lang="en-US" sz="2000" dirty="0">
                <a:sym typeface="Wingdings" pitchFamily="2" charset="2"/>
              </a:rPr>
              <a:t>in every turn.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At injection and during energy ramp beams are always </a:t>
            </a:r>
            <a:r>
              <a:rPr lang="en-US" sz="2000" b="1" dirty="0">
                <a:sym typeface="Wingdings" pitchFamily="2" charset="2"/>
              </a:rPr>
              <a:t>kept separated </a:t>
            </a:r>
            <a:r>
              <a:rPr lang="en-US" sz="2000" dirty="0">
                <a:sym typeface="Wingdings" pitchFamily="2" charset="2"/>
              </a:rPr>
              <a:t>to avoid collisions anyway.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sz="2000" dirty="0">
              <a:sym typeface="Wingdings" pitchFamily="2" charset="2"/>
            </a:endParaRPr>
          </a:p>
          <a:p>
            <a:r>
              <a:rPr lang="en-US" sz="2000" b="1" dirty="0">
                <a:solidFill>
                  <a:srgbClr val="00B050"/>
                </a:solidFill>
                <a:sym typeface="Wingdings" pitchFamily="2" charset="2"/>
              </a:rPr>
              <a:t>When being accelerated, the speeds of the two species approach each other</a:t>
            </a:r>
            <a:r>
              <a:rPr lang="en-US" sz="2000" dirty="0">
                <a:sym typeface="Wingdings" pitchFamily="2" charset="2"/>
              </a:rPr>
              <a:t>.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61D253-5C93-7847-814B-B4A5F9D67B68}"/>
              </a:ext>
            </a:extLst>
          </p:cNvPr>
          <p:cNvSpPr txBox="1"/>
          <p:nvPr/>
        </p:nvSpPr>
        <p:spPr>
          <a:xfrm>
            <a:off x="4274338" y="4086859"/>
            <a:ext cx="4332312" cy="646331"/>
          </a:xfrm>
          <a:prstGeom prst="rect">
            <a:avLst/>
          </a:prstGeom>
          <a:solidFill>
            <a:srgbClr val="FFF8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At injection the proton beam makes 8 more revolutions per minute than the </a:t>
            </a:r>
            <a:r>
              <a:rPr lang="en-GB" dirty="0" err="1"/>
              <a:t>Pb</a:t>
            </a:r>
            <a:r>
              <a:rPr lang="en-GB" dirty="0"/>
              <a:t> beam</a:t>
            </a:r>
          </a:p>
        </p:txBody>
      </p:sp>
    </p:spTree>
    <p:extLst>
      <p:ext uri="{BB962C8B-B14F-4D97-AF65-F5344CB8AC3E}">
        <p14:creationId xmlns:p14="http://schemas.microsoft.com/office/powerpoint/2010/main" val="23142506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7619-BD47-F14C-8F00-D3422D679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Energy: Cogging and Collisions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240D5-8FA6-BA4F-9F38-4877AB71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1611" y="6641432"/>
            <a:ext cx="7008779" cy="194270"/>
          </a:xfrm>
        </p:spPr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C00E4-3D2A-FD44-A7B3-55354ECDE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7873" y="6641433"/>
            <a:ext cx="1004784" cy="188641"/>
          </a:xfrm>
        </p:spPr>
        <p:txBody>
          <a:bodyPr/>
          <a:lstStyle/>
          <a:p>
            <a:fld id="{323EE74B-AA29-428B-826F-5CD1FF8C5BA0}" type="slidenum">
              <a:rPr lang="en-GB" smtClean="0"/>
              <a:pPr/>
              <a:t>39</a:t>
            </a:fld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5CBDFE-4A9A-AE4E-90D9-5C02A1F563D2}"/>
              </a:ext>
            </a:extLst>
          </p:cNvPr>
          <p:cNvGrpSpPr/>
          <p:nvPr/>
        </p:nvGrpSpPr>
        <p:grpSpPr>
          <a:xfrm>
            <a:off x="551384" y="2172556"/>
            <a:ext cx="11305256" cy="4421451"/>
            <a:chOff x="551384" y="2031885"/>
            <a:chExt cx="11305256" cy="4421451"/>
          </a:xfrm>
        </p:grpSpPr>
        <p:pic>
          <p:nvPicPr>
            <p:cNvPr id="5" name="Picture 2" descr="G:\Workspaces\j\jowett\LHC\2011\Week44\p-Pb MD\BPTX\bptx_cogging.gif">
              <a:extLst>
                <a:ext uri="{FF2B5EF4-FFF2-40B4-BE49-F238E27FC236}">
                  <a16:creationId xmlns:a16="http://schemas.microsoft.com/office/drawing/2014/main" id="{20554F4E-D92D-AC46-A455-BC11D09C311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48" y="2031885"/>
              <a:ext cx="6400800" cy="4324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AA8E62-3DE3-604D-8053-09BE9EFF1354}"/>
                </a:ext>
              </a:extLst>
            </p:cNvPr>
            <p:cNvSpPr txBox="1"/>
            <p:nvPr/>
          </p:nvSpPr>
          <p:spPr>
            <a:xfrm>
              <a:off x="7028148" y="2745722"/>
              <a:ext cx="468052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i="1" dirty="0"/>
                <a:t>RF cogging by Philippe Baudrenghien</a:t>
              </a:r>
            </a:p>
            <a:p>
              <a:endParaRPr lang="en-GB" sz="2000" dirty="0"/>
            </a:p>
            <a:p>
              <a:r>
                <a:rPr lang="en-GB" sz="2000" dirty="0">
                  <a:solidFill>
                    <a:srgbClr val="0427BC"/>
                  </a:solidFill>
                </a:rPr>
                <a:t>Video shows the difference in arrival time of the bunches at IP1, taking Beam 1 (blue) as reference. </a:t>
              </a:r>
            </a:p>
            <a:p>
              <a:endParaRPr lang="en-GB" sz="2000" dirty="0"/>
            </a:p>
            <a:p>
              <a:r>
                <a:rPr lang="en-GB" sz="2000" i="1" dirty="0"/>
                <a:t>Timing data from BPTX beam position monitor during first cogging exercise in LHC (now its done faster), video by Thilo Pauly (ATLAS)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C8BFDA-1C88-7048-85B7-2845A1AC5DDC}"/>
                </a:ext>
              </a:extLst>
            </p:cNvPr>
            <p:cNvSpPr txBox="1"/>
            <p:nvPr/>
          </p:nvSpPr>
          <p:spPr>
            <a:xfrm>
              <a:off x="4799856" y="2581321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Real-time clock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FCE0D1-0F4C-FC4B-9346-544CAD766C21}"/>
                </a:ext>
              </a:extLst>
            </p:cNvPr>
            <p:cNvSpPr/>
            <p:nvPr/>
          </p:nvSpPr>
          <p:spPr>
            <a:xfrm>
              <a:off x="551384" y="2208209"/>
              <a:ext cx="11305256" cy="424512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A4935AD-36A1-4144-8170-9B040BCFE831}"/>
              </a:ext>
            </a:extLst>
          </p:cNvPr>
          <p:cNvSpPr txBox="1"/>
          <p:nvPr/>
        </p:nvSpPr>
        <p:spPr>
          <a:xfrm>
            <a:off x="627348" y="752016"/>
            <a:ext cx="102047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ym typeface="Wingdings" pitchFamily="2" charset="2"/>
              </a:rPr>
              <a:t>At top energy (min. 2.7 Z </a:t>
            </a:r>
            <a:r>
              <a:rPr lang="en-US" sz="2000" dirty="0" err="1">
                <a:sym typeface="Wingdings" pitchFamily="2" charset="2"/>
              </a:rPr>
              <a:t>TeV</a:t>
            </a:r>
            <a:r>
              <a:rPr lang="en-US" sz="2000" dirty="0">
                <a:sym typeface="Wingdings" pitchFamily="2" charset="2"/>
              </a:rPr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427BC"/>
                </a:solidFill>
                <a:sym typeface="Wingdings" pitchFamily="2" charset="2"/>
              </a:rPr>
              <a:t>Equalize revolution frequencies </a:t>
            </a:r>
            <a:r>
              <a:rPr lang="en-US" sz="2000" dirty="0">
                <a:sym typeface="Wingdings" pitchFamily="2" charset="2"/>
              </a:rPr>
              <a:t>for collisions  move beams to off-momentum orbit.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427BC"/>
                </a:solidFill>
                <a:sym typeface="Wingdings" pitchFamily="2" charset="2"/>
              </a:rPr>
              <a:t>Cogging</a:t>
            </a:r>
            <a:r>
              <a:rPr lang="en-US" sz="2000" dirty="0">
                <a:sym typeface="Wingdings" pitchFamily="2" charset="2"/>
              </a:rPr>
              <a:t>: RF re-phasing to re-establish synchronization of bunch arrival times in IP (see video).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Squeeze and Collide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089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4A6C-BC9B-7F4A-847F-543335B7A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Collision Modes in LHC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3F2F3-0826-214F-8F80-DE7482F63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Schaumann - Heavy-Ions in the LHC, JAS'2019, Dubna, Russia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8A66E-9F15-B94A-A78C-ABDA056E8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B13C90-00CC-044C-8B53-8A8448723A80}"/>
              </a:ext>
            </a:extLst>
          </p:cNvPr>
          <p:cNvSpPr/>
          <p:nvPr/>
        </p:nvSpPr>
        <p:spPr>
          <a:xfrm>
            <a:off x="0" y="669105"/>
            <a:ext cx="12172657" cy="827589"/>
          </a:xfrm>
          <a:prstGeom prst="rect">
            <a:avLst/>
          </a:prstGeom>
          <a:solidFill>
            <a:srgbClr val="FFF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41514E4-80DD-7246-9CEC-729919A86891}"/>
                  </a:ext>
                </a:extLst>
              </p:cNvPr>
              <p:cNvSpPr/>
              <p:nvPr/>
            </p:nvSpPr>
            <p:spPr>
              <a:xfrm>
                <a:off x="5638432" y="2241942"/>
                <a:ext cx="6020535" cy="41951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400" dirty="0"/>
                  <a:t>The LHC spends most of its time colliding </a:t>
                </a:r>
                <a:r>
                  <a:rPr lang="en-GB" sz="2400" b="1" dirty="0">
                    <a:solidFill>
                      <a:srgbClr val="00B050"/>
                    </a:solidFill>
                  </a:rPr>
                  <a:t>proton-proton (p-p) </a:t>
                </a:r>
                <a:r>
                  <a:rPr lang="en-GB" sz="2400" dirty="0"/>
                  <a:t>in its 4 main experiments.</a:t>
                </a:r>
              </a:p>
              <a:p>
                <a:endParaRPr lang="en-GB" sz="2400" dirty="0"/>
              </a:p>
              <a:p>
                <a:r>
                  <a:rPr lang="en-GB" sz="2400" dirty="0"/>
                  <a:t>All are also highly capable heavy-ion experiments:</a:t>
                </a:r>
              </a:p>
              <a:p>
                <a:r>
                  <a:rPr lang="en-GB" sz="2400" b="1" dirty="0">
                    <a:solidFill>
                      <a:srgbClr val="120BFF"/>
                    </a:solidFill>
                  </a:rPr>
                  <a:t>ALICE </a:t>
                </a:r>
                <a:r>
                  <a:rPr lang="en-GB" sz="2400" dirty="0">
                    <a:solidFill>
                      <a:srgbClr val="120BFF"/>
                    </a:solidFill>
                  </a:rPr>
                  <a:t>(IP2)</a:t>
                </a:r>
                <a:r>
                  <a:rPr lang="en-GB" sz="2400" dirty="0"/>
                  <a:t> and </a:t>
                </a:r>
                <a:r>
                  <a:rPr lang="en-GB" sz="2400" b="1" dirty="0">
                    <a:solidFill>
                      <a:srgbClr val="120BFF"/>
                    </a:solidFill>
                  </a:rPr>
                  <a:t>ATLAS </a:t>
                </a:r>
                <a:r>
                  <a:rPr lang="en-GB" sz="2400" dirty="0">
                    <a:solidFill>
                      <a:srgbClr val="120BFF"/>
                    </a:solidFill>
                  </a:rPr>
                  <a:t>(IP1) </a:t>
                </a:r>
                <a:r>
                  <a:rPr lang="en-GB" sz="2400" b="1" dirty="0">
                    <a:solidFill>
                      <a:srgbClr val="120BFF"/>
                    </a:solidFill>
                  </a:rPr>
                  <a:t>/ CMS </a:t>
                </a:r>
                <a:r>
                  <a:rPr lang="en-GB" sz="2400" dirty="0">
                    <a:solidFill>
                      <a:srgbClr val="120BFF"/>
                    </a:solidFill>
                  </a:rPr>
                  <a:t>(IP5)</a:t>
                </a:r>
              </a:p>
              <a:p>
                <a:r>
                  <a:rPr lang="en-GB" sz="2400" b="1" dirty="0" err="1">
                    <a:solidFill>
                      <a:srgbClr val="120BFF"/>
                    </a:solidFill>
                  </a:rPr>
                  <a:t>LHCb</a:t>
                </a:r>
                <a:r>
                  <a:rPr lang="en-GB" sz="2400" dirty="0"/>
                  <a:t> </a:t>
                </a:r>
                <a:r>
                  <a:rPr lang="en-GB" sz="2400" dirty="0">
                    <a:solidFill>
                      <a:srgbClr val="110AFF"/>
                    </a:solidFill>
                  </a:rPr>
                  <a:t>(IP8) </a:t>
                </a:r>
                <a:r>
                  <a:rPr lang="en-GB" sz="2400" dirty="0"/>
                  <a:t>since 2012</a:t>
                </a:r>
              </a:p>
              <a:p>
                <a:r>
                  <a:rPr lang="en-GB" sz="2400" dirty="0"/>
                  <a:t>also </a:t>
                </a:r>
                <a:r>
                  <a:rPr lang="en-GB" sz="2400" dirty="0" err="1"/>
                  <a:t>LHCf</a:t>
                </a:r>
                <a:r>
                  <a:rPr lang="en-GB" sz="2400" dirty="0"/>
                  <a:t> (cosmic ray physics)</a:t>
                </a:r>
              </a:p>
              <a:p>
                <a:endParaRPr lang="en-GB" sz="2400" dirty="0"/>
              </a:p>
              <a:p>
                <a:r>
                  <a:rPr lang="en-GB" sz="2400" b="1" dirty="0">
                    <a:solidFill>
                      <a:srgbClr val="C00000"/>
                    </a:solidFill>
                  </a:rPr>
                  <a:t>1 month/year </a:t>
                </a:r>
                <a:r>
                  <a:rPr lang="en-GB" sz="2400" dirty="0"/>
                  <a:t>colliding</a:t>
                </a:r>
                <a:r>
                  <a:rPr lang="en-GB" sz="2400" b="1" dirty="0">
                    <a:solidFill>
                      <a:srgbClr val="C00000"/>
                    </a:solidFill>
                  </a:rPr>
                  <a:t> fully stripped lead</a:t>
                </a:r>
                <a:r>
                  <a:rPr lang="en-GB" sz="2400" b="1" dirty="0"/>
                  <a:t> </a:t>
                </a:r>
                <a:r>
                  <a:rPr lang="en-GB" sz="2400" dirty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GB" sz="24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208</m:t>
                        </m:r>
                      </m:sup>
                      <m:e>
                        <m:sSup>
                          <m:sSupPr>
                            <m:ctrlP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40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Pb</m:t>
                            </m:r>
                          </m:e>
                          <m:sup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82+</m:t>
                            </m:r>
                          </m:sup>
                        </m:sSup>
                      </m:e>
                    </m:sPre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) </a:t>
                </a:r>
                <a:r>
                  <a:rPr lang="en-GB" sz="2400" dirty="0"/>
                  <a:t>or </a:t>
                </a:r>
                <a:r>
                  <a:rPr lang="en-GB" sz="2400" dirty="0" err="1"/>
                  <a:t>Pb</a:t>
                </a:r>
                <a:r>
                  <a:rPr lang="en-GB" sz="2400" dirty="0"/>
                  <a:t> ions with protons.</a:t>
                </a: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41514E4-80DD-7246-9CEC-729919A868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432" y="2241942"/>
                <a:ext cx="6020535" cy="4195187"/>
              </a:xfrm>
              <a:prstGeom prst="rect">
                <a:avLst/>
              </a:prstGeom>
              <a:blipFill>
                <a:blip r:embed="rId3"/>
                <a:stretch>
                  <a:fillRect l="-1688" t="-1208" b="-2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F45DACB-010E-5B47-B282-B9F97AE07138}"/>
              </a:ext>
            </a:extLst>
          </p:cNvPr>
          <p:cNvGrpSpPr/>
          <p:nvPr/>
        </p:nvGrpSpPr>
        <p:grpSpPr>
          <a:xfrm>
            <a:off x="5090094" y="744921"/>
            <a:ext cx="1968576" cy="780017"/>
            <a:chOff x="430022" y="5339025"/>
            <a:chExt cx="2402727" cy="859976"/>
          </a:xfrm>
        </p:grpSpPr>
        <p:sp>
          <p:nvSpPr>
            <p:cNvPr id="22" name="Flowchart: Connector 6">
              <a:extLst>
                <a:ext uri="{FF2B5EF4-FFF2-40B4-BE49-F238E27FC236}">
                  <a16:creationId xmlns:a16="http://schemas.microsoft.com/office/drawing/2014/main" id="{ED61EE80-BDAF-754A-A796-6C2AA1840880}"/>
                </a:ext>
              </a:extLst>
            </p:cNvPr>
            <p:cNvSpPr/>
            <p:nvPr/>
          </p:nvSpPr>
          <p:spPr>
            <a:xfrm>
              <a:off x="662842" y="5527676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3" name="Flowchart: Connector 7">
              <a:extLst>
                <a:ext uri="{FF2B5EF4-FFF2-40B4-BE49-F238E27FC236}">
                  <a16:creationId xmlns:a16="http://schemas.microsoft.com/office/drawing/2014/main" id="{2F7EBBE7-3DED-6947-9671-44996BC18F7B}"/>
                </a:ext>
              </a:extLst>
            </p:cNvPr>
            <p:cNvSpPr/>
            <p:nvPr/>
          </p:nvSpPr>
          <p:spPr>
            <a:xfrm>
              <a:off x="865991" y="5769174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4" name="Flowchart: Connector 8">
              <a:extLst>
                <a:ext uri="{FF2B5EF4-FFF2-40B4-BE49-F238E27FC236}">
                  <a16:creationId xmlns:a16="http://schemas.microsoft.com/office/drawing/2014/main" id="{5FCDE077-7545-EF46-A2F7-E4E64A9B721F}"/>
                </a:ext>
              </a:extLst>
            </p:cNvPr>
            <p:cNvSpPr/>
            <p:nvPr/>
          </p:nvSpPr>
          <p:spPr>
            <a:xfrm>
              <a:off x="806858" y="5599684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5" name="Flowchart: Connector 9">
              <a:extLst>
                <a:ext uri="{FF2B5EF4-FFF2-40B4-BE49-F238E27FC236}">
                  <a16:creationId xmlns:a16="http://schemas.microsoft.com/office/drawing/2014/main" id="{0F0F1460-2F06-544B-B559-DD110367D1DF}"/>
                </a:ext>
              </a:extLst>
            </p:cNvPr>
            <p:cNvSpPr/>
            <p:nvPr/>
          </p:nvSpPr>
          <p:spPr>
            <a:xfrm>
              <a:off x="671226" y="5637412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6" name="Flowchart: Connector 10">
              <a:extLst>
                <a:ext uri="{FF2B5EF4-FFF2-40B4-BE49-F238E27FC236}">
                  <a16:creationId xmlns:a16="http://schemas.microsoft.com/office/drawing/2014/main" id="{624B9488-5E50-EC4D-B739-8B7B3908F6F7}"/>
                </a:ext>
              </a:extLst>
            </p:cNvPr>
            <p:cNvSpPr/>
            <p:nvPr/>
          </p:nvSpPr>
          <p:spPr>
            <a:xfrm>
              <a:off x="881066" y="5506366"/>
              <a:ext cx="144016" cy="144016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7" name="Flowchart: Connector 11">
              <a:extLst>
                <a:ext uri="{FF2B5EF4-FFF2-40B4-BE49-F238E27FC236}">
                  <a16:creationId xmlns:a16="http://schemas.microsoft.com/office/drawing/2014/main" id="{9C8D89DB-87CE-9B49-8211-F006D1682858}"/>
                </a:ext>
              </a:extLst>
            </p:cNvPr>
            <p:cNvSpPr/>
            <p:nvPr/>
          </p:nvSpPr>
          <p:spPr>
            <a:xfrm>
              <a:off x="599218" y="5434358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8" name="Flowchart: Connector 12">
              <a:extLst>
                <a:ext uri="{FF2B5EF4-FFF2-40B4-BE49-F238E27FC236}">
                  <a16:creationId xmlns:a16="http://schemas.microsoft.com/office/drawing/2014/main" id="{15DEF36E-8834-3E40-A670-18FDDE6203C8}"/>
                </a:ext>
              </a:extLst>
            </p:cNvPr>
            <p:cNvSpPr/>
            <p:nvPr/>
          </p:nvSpPr>
          <p:spPr>
            <a:xfrm>
              <a:off x="671226" y="5383660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9" name="Flowchart: Connector 13">
              <a:extLst>
                <a:ext uri="{FF2B5EF4-FFF2-40B4-BE49-F238E27FC236}">
                  <a16:creationId xmlns:a16="http://schemas.microsoft.com/office/drawing/2014/main" id="{56EFC044-B61C-5541-AA01-CE6AB213406C}"/>
                </a:ext>
              </a:extLst>
            </p:cNvPr>
            <p:cNvSpPr/>
            <p:nvPr/>
          </p:nvSpPr>
          <p:spPr>
            <a:xfrm>
              <a:off x="490404" y="5400078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30" name="Flowchart: Connector 14">
              <a:extLst>
                <a:ext uri="{FF2B5EF4-FFF2-40B4-BE49-F238E27FC236}">
                  <a16:creationId xmlns:a16="http://schemas.microsoft.com/office/drawing/2014/main" id="{01EB8DA2-E878-5348-93E1-321C3C035588}"/>
                </a:ext>
              </a:extLst>
            </p:cNvPr>
            <p:cNvSpPr/>
            <p:nvPr/>
          </p:nvSpPr>
          <p:spPr>
            <a:xfrm>
              <a:off x="775077" y="580412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31" name="Flowchart: Connector 15">
              <a:extLst>
                <a:ext uri="{FF2B5EF4-FFF2-40B4-BE49-F238E27FC236}">
                  <a16:creationId xmlns:a16="http://schemas.microsoft.com/office/drawing/2014/main" id="{2070C521-5379-B249-A77D-57B3EC82C83B}"/>
                </a:ext>
              </a:extLst>
            </p:cNvPr>
            <p:cNvSpPr/>
            <p:nvPr/>
          </p:nvSpPr>
          <p:spPr>
            <a:xfrm>
              <a:off x="574038" y="5536060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32" name="Flowchart: Connector 16">
              <a:extLst>
                <a:ext uri="{FF2B5EF4-FFF2-40B4-BE49-F238E27FC236}">
                  <a16:creationId xmlns:a16="http://schemas.microsoft.com/office/drawing/2014/main" id="{B32103AC-C4CE-264E-8296-687C4DCC0D70}"/>
                </a:ext>
              </a:extLst>
            </p:cNvPr>
            <p:cNvSpPr/>
            <p:nvPr/>
          </p:nvSpPr>
          <p:spPr>
            <a:xfrm>
              <a:off x="857573" y="5400078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33" name="Flowchart: Connector 17">
              <a:extLst>
                <a:ext uri="{FF2B5EF4-FFF2-40B4-BE49-F238E27FC236}">
                  <a16:creationId xmlns:a16="http://schemas.microsoft.com/office/drawing/2014/main" id="{E07A4566-BECE-8949-9B62-FAF790AD99C4}"/>
                </a:ext>
              </a:extLst>
            </p:cNvPr>
            <p:cNvSpPr/>
            <p:nvPr/>
          </p:nvSpPr>
          <p:spPr>
            <a:xfrm>
              <a:off x="733129" y="5349380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34" name="Flowchart: Connector 18">
              <a:extLst>
                <a:ext uri="{FF2B5EF4-FFF2-40B4-BE49-F238E27FC236}">
                  <a16:creationId xmlns:a16="http://schemas.microsoft.com/office/drawing/2014/main" id="{37180291-1EB6-7848-A763-8064BB2378DA}"/>
                </a:ext>
              </a:extLst>
            </p:cNvPr>
            <p:cNvSpPr/>
            <p:nvPr/>
          </p:nvSpPr>
          <p:spPr>
            <a:xfrm>
              <a:off x="790062" y="5712214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35" name="Flowchart: Connector 19">
              <a:extLst>
                <a:ext uri="{FF2B5EF4-FFF2-40B4-BE49-F238E27FC236}">
                  <a16:creationId xmlns:a16="http://schemas.microsoft.com/office/drawing/2014/main" id="{DEFEA225-6631-A543-B8E7-3D45C7535770}"/>
                </a:ext>
              </a:extLst>
            </p:cNvPr>
            <p:cNvSpPr/>
            <p:nvPr/>
          </p:nvSpPr>
          <p:spPr>
            <a:xfrm>
              <a:off x="775077" y="5491542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36" name="Flowchart: Connector 20">
              <a:extLst>
                <a:ext uri="{FF2B5EF4-FFF2-40B4-BE49-F238E27FC236}">
                  <a16:creationId xmlns:a16="http://schemas.microsoft.com/office/drawing/2014/main" id="{5B55366C-5976-A540-80F2-A2630E72A7FB}"/>
                </a:ext>
              </a:extLst>
            </p:cNvPr>
            <p:cNvSpPr/>
            <p:nvPr/>
          </p:nvSpPr>
          <p:spPr>
            <a:xfrm>
              <a:off x="942763" y="5544094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37" name="Flowchart: Connector 21">
              <a:extLst>
                <a:ext uri="{FF2B5EF4-FFF2-40B4-BE49-F238E27FC236}">
                  <a16:creationId xmlns:a16="http://schemas.microsoft.com/office/drawing/2014/main" id="{68985DE8-9E86-6144-95BF-9EA3DA9DB5D2}"/>
                </a:ext>
              </a:extLst>
            </p:cNvPr>
            <p:cNvSpPr/>
            <p:nvPr/>
          </p:nvSpPr>
          <p:spPr>
            <a:xfrm>
              <a:off x="446995" y="5625158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38" name="Flowchart: Connector 22">
              <a:extLst>
                <a:ext uri="{FF2B5EF4-FFF2-40B4-BE49-F238E27FC236}">
                  <a16:creationId xmlns:a16="http://schemas.microsoft.com/office/drawing/2014/main" id="{A326D3F6-DFAF-5845-AB8B-2F8DF3511790}"/>
                </a:ext>
              </a:extLst>
            </p:cNvPr>
            <p:cNvSpPr/>
            <p:nvPr/>
          </p:nvSpPr>
          <p:spPr>
            <a:xfrm>
              <a:off x="634420" y="5339025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39" name="Flowchart: Connector 23">
              <a:extLst>
                <a:ext uri="{FF2B5EF4-FFF2-40B4-BE49-F238E27FC236}">
                  <a16:creationId xmlns:a16="http://schemas.microsoft.com/office/drawing/2014/main" id="{76FC94F3-D052-304A-B2E4-BBC95CDEE3BF}"/>
                </a:ext>
              </a:extLst>
            </p:cNvPr>
            <p:cNvSpPr/>
            <p:nvPr/>
          </p:nvSpPr>
          <p:spPr>
            <a:xfrm>
              <a:off x="919093" y="5462198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40" name="Flowchart: Connector 24">
              <a:extLst>
                <a:ext uri="{FF2B5EF4-FFF2-40B4-BE49-F238E27FC236}">
                  <a16:creationId xmlns:a16="http://schemas.microsoft.com/office/drawing/2014/main" id="{E81DA4FC-B69F-5345-A7F0-0561B3276934}"/>
                </a:ext>
              </a:extLst>
            </p:cNvPr>
            <p:cNvSpPr/>
            <p:nvPr/>
          </p:nvSpPr>
          <p:spPr>
            <a:xfrm>
              <a:off x="600739" y="5635558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41" name="Flowchart: Connector 25">
              <a:extLst>
                <a:ext uri="{FF2B5EF4-FFF2-40B4-BE49-F238E27FC236}">
                  <a16:creationId xmlns:a16="http://schemas.microsoft.com/office/drawing/2014/main" id="{482D532A-CA5D-EC49-9106-8381984C701D}"/>
                </a:ext>
              </a:extLst>
            </p:cNvPr>
            <p:cNvSpPr/>
            <p:nvPr/>
          </p:nvSpPr>
          <p:spPr>
            <a:xfrm>
              <a:off x="430022" y="549339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42" name="Flowchart: Connector 26">
              <a:extLst>
                <a:ext uri="{FF2B5EF4-FFF2-40B4-BE49-F238E27FC236}">
                  <a16:creationId xmlns:a16="http://schemas.microsoft.com/office/drawing/2014/main" id="{67A163CA-9163-424F-BD92-B364CB311A1F}"/>
                </a:ext>
              </a:extLst>
            </p:cNvPr>
            <p:cNvSpPr/>
            <p:nvPr/>
          </p:nvSpPr>
          <p:spPr>
            <a:xfrm>
              <a:off x="815242" y="5553150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43" name="Flowchart: Connector 27">
              <a:extLst>
                <a:ext uri="{FF2B5EF4-FFF2-40B4-BE49-F238E27FC236}">
                  <a16:creationId xmlns:a16="http://schemas.microsoft.com/office/drawing/2014/main" id="{D2D0EBA3-A211-A14B-80A2-66FD58BAB9A0}"/>
                </a:ext>
              </a:extLst>
            </p:cNvPr>
            <p:cNvSpPr/>
            <p:nvPr/>
          </p:nvSpPr>
          <p:spPr>
            <a:xfrm>
              <a:off x="634420" y="5567787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44" name="Flowchart: Connector 28">
              <a:extLst>
                <a:ext uri="{FF2B5EF4-FFF2-40B4-BE49-F238E27FC236}">
                  <a16:creationId xmlns:a16="http://schemas.microsoft.com/office/drawing/2014/main" id="{F1DF70AC-AC5F-5C47-AE9E-176E1481D77B}"/>
                </a:ext>
              </a:extLst>
            </p:cNvPr>
            <p:cNvSpPr/>
            <p:nvPr/>
          </p:nvSpPr>
          <p:spPr>
            <a:xfrm>
              <a:off x="526804" y="575481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45" name="Flowchart: Connector 29">
              <a:extLst>
                <a:ext uri="{FF2B5EF4-FFF2-40B4-BE49-F238E27FC236}">
                  <a16:creationId xmlns:a16="http://schemas.microsoft.com/office/drawing/2014/main" id="{DBAA2399-8A18-5347-AB4C-DFE482BEFD2D}"/>
                </a:ext>
              </a:extLst>
            </p:cNvPr>
            <p:cNvSpPr/>
            <p:nvPr/>
          </p:nvSpPr>
          <p:spPr>
            <a:xfrm>
              <a:off x="929581" y="5661032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46" name="Flowchart: Connector 30">
              <a:extLst>
                <a:ext uri="{FF2B5EF4-FFF2-40B4-BE49-F238E27FC236}">
                  <a16:creationId xmlns:a16="http://schemas.microsoft.com/office/drawing/2014/main" id="{FCA2E2E3-8608-3144-AB88-27DAA338843B}"/>
                </a:ext>
              </a:extLst>
            </p:cNvPr>
            <p:cNvSpPr/>
            <p:nvPr/>
          </p:nvSpPr>
          <p:spPr>
            <a:xfrm>
              <a:off x="646046" y="5777253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47" name="Flowchart: Connector 31">
              <a:extLst>
                <a:ext uri="{FF2B5EF4-FFF2-40B4-BE49-F238E27FC236}">
                  <a16:creationId xmlns:a16="http://schemas.microsoft.com/office/drawing/2014/main" id="{D80128D2-1BF2-B34B-845A-7A61087A3FFC}"/>
                </a:ext>
              </a:extLst>
            </p:cNvPr>
            <p:cNvSpPr/>
            <p:nvPr/>
          </p:nvSpPr>
          <p:spPr>
            <a:xfrm>
              <a:off x="955274" y="5661032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06827961-C1D1-8040-981A-D29089F50572}"/>
                </a:ext>
              </a:extLst>
            </p:cNvPr>
            <p:cNvSpPr/>
            <p:nvPr/>
          </p:nvSpPr>
          <p:spPr>
            <a:xfrm>
              <a:off x="1222110" y="5555049"/>
              <a:ext cx="360040" cy="1238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/>
            </a:p>
          </p:txBody>
        </p:sp>
        <p:sp>
          <p:nvSpPr>
            <p:cNvPr id="49" name="Right Arrow 48">
              <a:extLst>
                <a:ext uri="{FF2B5EF4-FFF2-40B4-BE49-F238E27FC236}">
                  <a16:creationId xmlns:a16="http://schemas.microsoft.com/office/drawing/2014/main" id="{440EE8CD-F95E-3C40-9094-E37FBEA6A519}"/>
                </a:ext>
              </a:extLst>
            </p:cNvPr>
            <p:cNvSpPr/>
            <p:nvPr/>
          </p:nvSpPr>
          <p:spPr>
            <a:xfrm rot="10800000">
              <a:off x="1657771" y="5555049"/>
              <a:ext cx="360040" cy="1238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0CE0E53-C0BB-5143-9315-B4C15F4329A2}"/>
                </a:ext>
              </a:extLst>
            </p:cNvPr>
            <p:cNvSpPr txBox="1"/>
            <p:nvPr/>
          </p:nvSpPr>
          <p:spPr>
            <a:xfrm>
              <a:off x="965860" y="5690011"/>
              <a:ext cx="1476301" cy="508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err="1">
                  <a:solidFill>
                    <a:srgbClr val="C00000"/>
                  </a:solidFill>
                </a:rPr>
                <a:t>Pb-Pb</a:t>
              </a:r>
              <a:endParaRPr lang="en-GB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51" name="Flowchart: Connector 6">
              <a:extLst>
                <a:ext uri="{FF2B5EF4-FFF2-40B4-BE49-F238E27FC236}">
                  <a16:creationId xmlns:a16="http://schemas.microsoft.com/office/drawing/2014/main" id="{E7E8288C-858F-1D42-BAA9-5EEA8A97B4D5}"/>
                </a:ext>
              </a:extLst>
            </p:cNvPr>
            <p:cNvSpPr/>
            <p:nvPr/>
          </p:nvSpPr>
          <p:spPr>
            <a:xfrm>
              <a:off x="2396301" y="5529575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52" name="Flowchart: Connector 7">
              <a:extLst>
                <a:ext uri="{FF2B5EF4-FFF2-40B4-BE49-F238E27FC236}">
                  <a16:creationId xmlns:a16="http://schemas.microsoft.com/office/drawing/2014/main" id="{A9658531-7EC8-1042-8DD8-DD7FD7FBD371}"/>
                </a:ext>
              </a:extLst>
            </p:cNvPr>
            <p:cNvSpPr/>
            <p:nvPr/>
          </p:nvSpPr>
          <p:spPr>
            <a:xfrm>
              <a:off x="2599450" y="5771073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53" name="Flowchart: Connector 8">
              <a:extLst>
                <a:ext uri="{FF2B5EF4-FFF2-40B4-BE49-F238E27FC236}">
                  <a16:creationId xmlns:a16="http://schemas.microsoft.com/office/drawing/2014/main" id="{015880B5-A6A2-8243-B013-715F739C7191}"/>
                </a:ext>
              </a:extLst>
            </p:cNvPr>
            <p:cNvSpPr/>
            <p:nvPr/>
          </p:nvSpPr>
          <p:spPr>
            <a:xfrm>
              <a:off x="2540317" y="5601583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54" name="Flowchart: Connector 9">
              <a:extLst>
                <a:ext uri="{FF2B5EF4-FFF2-40B4-BE49-F238E27FC236}">
                  <a16:creationId xmlns:a16="http://schemas.microsoft.com/office/drawing/2014/main" id="{635F6420-3565-6E48-8FBF-DAF7E6E23616}"/>
                </a:ext>
              </a:extLst>
            </p:cNvPr>
            <p:cNvSpPr/>
            <p:nvPr/>
          </p:nvSpPr>
          <p:spPr>
            <a:xfrm>
              <a:off x="2404685" y="5639311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55" name="Flowchart: Connector 10">
              <a:extLst>
                <a:ext uri="{FF2B5EF4-FFF2-40B4-BE49-F238E27FC236}">
                  <a16:creationId xmlns:a16="http://schemas.microsoft.com/office/drawing/2014/main" id="{8E873829-109A-C449-BF3A-FBDC73ADA6E6}"/>
                </a:ext>
              </a:extLst>
            </p:cNvPr>
            <p:cNvSpPr/>
            <p:nvPr/>
          </p:nvSpPr>
          <p:spPr>
            <a:xfrm>
              <a:off x="2614525" y="5508265"/>
              <a:ext cx="144016" cy="144016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56" name="Flowchart: Connector 11">
              <a:extLst>
                <a:ext uri="{FF2B5EF4-FFF2-40B4-BE49-F238E27FC236}">
                  <a16:creationId xmlns:a16="http://schemas.microsoft.com/office/drawing/2014/main" id="{70F70261-ED0E-6D42-97CC-42BA75121112}"/>
                </a:ext>
              </a:extLst>
            </p:cNvPr>
            <p:cNvSpPr/>
            <p:nvPr/>
          </p:nvSpPr>
          <p:spPr>
            <a:xfrm>
              <a:off x="2332677" y="5436257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57" name="Flowchart: Connector 12">
              <a:extLst>
                <a:ext uri="{FF2B5EF4-FFF2-40B4-BE49-F238E27FC236}">
                  <a16:creationId xmlns:a16="http://schemas.microsoft.com/office/drawing/2014/main" id="{D0D4B71C-60E1-AA41-9550-F65B06F9D499}"/>
                </a:ext>
              </a:extLst>
            </p:cNvPr>
            <p:cNvSpPr/>
            <p:nvPr/>
          </p:nvSpPr>
          <p:spPr>
            <a:xfrm>
              <a:off x="2404685" y="5385559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58" name="Flowchart: Connector 13">
              <a:extLst>
                <a:ext uri="{FF2B5EF4-FFF2-40B4-BE49-F238E27FC236}">
                  <a16:creationId xmlns:a16="http://schemas.microsoft.com/office/drawing/2014/main" id="{12F61587-B207-FF40-9DFF-AC2B24285D17}"/>
                </a:ext>
              </a:extLst>
            </p:cNvPr>
            <p:cNvSpPr/>
            <p:nvPr/>
          </p:nvSpPr>
          <p:spPr>
            <a:xfrm>
              <a:off x="2223863" y="5401977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59" name="Flowchart: Connector 14">
              <a:extLst>
                <a:ext uri="{FF2B5EF4-FFF2-40B4-BE49-F238E27FC236}">
                  <a16:creationId xmlns:a16="http://schemas.microsoft.com/office/drawing/2014/main" id="{11C39382-341C-BA4E-BEA5-C33EFFAFCE86}"/>
                </a:ext>
              </a:extLst>
            </p:cNvPr>
            <p:cNvSpPr/>
            <p:nvPr/>
          </p:nvSpPr>
          <p:spPr>
            <a:xfrm>
              <a:off x="2508536" y="5806025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60" name="Flowchart: Connector 15">
              <a:extLst>
                <a:ext uri="{FF2B5EF4-FFF2-40B4-BE49-F238E27FC236}">
                  <a16:creationId xmlns:a16="http://schemas.microsoft.com/office/drawing/2014/main" id="{FF9C8CBE-7215-6649-BF55-B626BC5885F0}"/>
                </a:ext>
              </a:extLst>
            </p:cNvPr>
            <p:cNvSpPr/>
            <p:nvPr/>
          </p:nvSpPr>
          <p:spPr>
            <a:xfrm>
              <a:off x="2307497" y="5537959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61" name="Flowchart: Connector 16">
              <a:extLst>
                <a:ext uri="{FF2B5EF4-FFF2-40B4-BE49-F238E27FC236}">
                  <a16:creationId xmlns:a16="http://schemas.microsoft.com/office/drawing/2014/main" id="{00DCE694-14F9-E54C-81F5-80530D4A8AA1}"/>
                </a:ext>
              </a:extLst>
            </p:cNvPr>
            <p:cNvSpPr/>
            <p:nvPr/>
          </p:nvSpPr>
          <p:spPr>
            <a:xfrm>
              <a:off x="2591032" y="5401977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62" name="Flowchart: Connector 17">
              <a:extLst>
                <a:ext uri="{FF2B5EF4-FFF2-40B4-BE49-F238E27FC236}">
                  <a16:creationId xmlns:a16="http://schemas.microsoft.com/office/drawing/2014/main" id="{946E149C-AF37-7943-876C-9321DA878FE9}"/>
                </a:ext>
              </a:extLst>
            </p:cNvPr>
            <p:cNvSpPr/>
            <p:nvPr/>
          </p:nvSpPr>
          <p:spPr>
            <a:xfrm>
              <a:off x="2466588" y="5351279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63" name="Flowchart: Connector 18">
              <a:extLst>
                <a:ext uri="{FF2B5EF4-FFF2-40B4-BE49-F238E27FC236}">
                  <a16:creationId xmlns:a16="http://schemas.microsoft.com/office/drawing/2014/main" id="{F99027C4-49B2-3648-9994-6868DCA4B112}"/>
                </a:ext>
              </a:extLst>
            </p:cNvPr>
            <p:cNvSpPr/>
            <p:nvPr/>
          </p:nvSpPr>
          <p:spPr>
            <a:xfrm>
              <a:off x="2523521" y="5714113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64" name="Flowchart: Connector 19">
              <a:extLst>
                <a:ext uri="{FF2B5EF4-FFF2-40B4-BE49-F238E27FC236}">
                  <a16:creationId xmlns:a16="http://schemas.microsoft.com/office/drawing/2014/main" id="{137EFC60-36E0-C844-9856-7D4F9CA5E6E8}"/>
                </a:ext>
              </a:extLst>
            </p:cNvPr>
            <p:cNvSpPr/>
            <p:nvPr/>
          </p:nvSpPr>
          <p:spPr>
            <a:xfrm>
              <a:off x="2508536" y="5493441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65" name="Flowchart: Connector 20">
              <a:extLst>
                <a:ext uri="{FF2B5EF4-FFF2-40B4-BE49-F238E27FC236}">
                  <a16:creationId xmlns:a16="http://schemas.microsoft.com/office/drawing/2014/main" id="{53F79E91-167F-894F-9634-F9FBAE6519C8}"/>
                </a:ext>
              </a:extLst>
            </p:cNvPr>
            <p:cNvSpPr/>
            <p:nvPr/>
          </p:nvSpPr>
          <p:spPr>
            <a:xfrm>
              <a:off x="2676222" y="5545993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66" name="Flowchart: Connector 21">
              <a:extLst>
                <a:ext uri="{FF2B5EF4-FFF2-40B4-BE49-F238E27FC236}">
                  <a16:creationId xmlns:a16="http://schemas.microsoft.com/office/drawing/2014/main" id="{F1DC586E-ACE7-E546-9163-F6A4A705760D}"/>
                </a:ext>
              </a:extLst>
            </p:cNvPr>
            <p:cNvSpPr/>
            <p:nvPr/>
          </p:nvSpPr>
          <p:spPr>
            <a:xfrm>
              <a:off x="2180454" y="5627057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67" name="Flowchart: Connector 22">
              <a:extLst>
                <a:ext uri="{FF2B5EF4-FFF2-40B4-BE49-F238E27FC236}">
                  <a16:creationId xmlns:a16="http://schemas.microsoft.com/office/drawing/2014/main" id="{8F2E5F21-618A-9345-9B7C-3693FAB3F712}"/>
                </a:ext>
              </a:extLst>
            </p:cNvPr>
            <p:cNvSpPr/>
            <p:nvPr/>
          </p:nvSpPr>
          <p:spPr>
            <a:xfrm>
              <a:off x="2367879" y="5340924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68" name="Flowchart: Connector 23">
              <a:extLst>
                <a:ext uri="{FF2B5EF4-FFF2-40B4-BE49-F238E27FC236}">
                  <a16:creationId xmlns:a16="http://schemas.microsoft.com/office/drawing/2014/main" id="{3FA123C7-033C-8546-8DD1-09B0DC179D1F}"/>
                </a:ext>
              </a:extLst>
            </p:cNvPr>
            <p:cNvSpPr/>
            <p:nvPr/>
          </p:nvSpPr>
          <p:spPr>
            <a:xfrm>
              <a:off x="2652552" y="5464097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69" name="Flowchart: Connector 24">
              <a:extLst>
                <a:ext uri="{FF2B5EF4-FFF2-40B4-BE49-F238E27FC236}">
                  <a16:creationId xmlns:a16="http://schemas.microsoft.com/office/drawing/2014/main" id="{6AEC6591-23A2-8946-A935-9D42404C3A4B}"/>
                </a:ext>
              </a:extLst>
            </p:cNvPr>
            <p:cNvSpPr/>
            <p:nvPr/>
          </p:nvSpPr>
          <p:spPr>
            <a:xfrm>
              <a:off x="2334198" y="5637457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70" name="Flowchart: Connector 25">
              <a:extLst>
                <a:ext uri="{FF2B5EF4-FFF2-40B4-BE49-F238E27FC236}">
                  <a16:creationId xmlns:a16="http://schemas.microsoft.com/office/drawing/2014/main" id="{BAA272F3-6FAC-A740-8A60-961F4C6FBFCC}"/>
                </a:ext>
              </a:extLst>
            </p:cNvPr>
            <p:cNvSpPr/>
            <p:nvPr/>
          </p:nvSpPr>
          <p:spPr>
            <a:xfrm>
              <a:off x="2163481" y="5495295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71" name="Flowchart: Connector 26">
              <a:extLst>
                <a:ext uri="{FF2B5EF4-FFF2-40B4-BE49-F238E27FC236}">
                  <a16:creationId xmlns:a16="http://schemas.microsoft.com/office/drawing/2014/main" id="{EB677549-9D98-CF43-963C-68734E75508D}"/>
                </a:ext>
              </a:extLst>
            </p:cNvPr>
            <p:cNvSpPr/>
            <p:nvPr/>
          </p:nvSpPr>
          <p:spPr>
            <a:xfrm>
              <a:off x="2548701" y="5555049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72" name="Flowchart: Connector 27">
              <a:extLst>
                <a:ext uri="{FF2B5EF4-FFF2-40B4-BE49-F238E27FC236}">
                  <a16:creationId xmlns:a16="http://schemas.microsoft.com/office/drawing/2014/main" id="{3DA4E49D-6023-244E-B60F-D4783A2CE88E}"/>
                </a:ext>
              </a:extLst>
            </p:cNvPr>
            <p:cNvSpPr/>
            <p:nvPr/>
          </p:nvSpPr>
          <p:spPr>
            <a:xfrm>
              <a:off x="2367879" y="556968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73" name="Flowchart: Connector 28">
              <a:extLst>
                <a:ext uri="{FF2B5EF4-FFF2-40B4-BE49-F238E27FC236}">
                  <a16:creationId xmlns:a16="http://schemas.microsoft.com/office/drawing/2014/main" id="{5C26488B-0EEF-7B48-AB74-4B334153DC8B}"/>
                </a:ext>
              </a:extLst>
            </p:cNvPr>
            <p:cNvSpPr/>
            <p:nvPr/>
          </p:nvSpPr>
          <p:spPr>
            <a:xfrm>
              <a:off x="2260263" y="5756715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74" name="Flowchart: Connector 29">
              <a:extLst>
                <a:ext uri="{FF2B5EF4-FFF2-40B4-BE49-F238E27FC236}">
                  <a16:creationId xmlns:a16="http://schemas.microsoft.com/office/drawing/2014/main" id="{4E520DA3-0CFF-894A-871B-3E3B9C36A63C}"/>
                </a:ext>
              </a:extLst>
            </p:cNvPr>
            <p:cNvSpPr/>
            <p:nvPr/>
          </p:nvSpPr>
          <p:spPr>
            <a:xfrm>
              <a:off x="2663040" y="5662931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75" name="Flowchart: Connector 30">
              <a:extLst>
                <a:ext uri="{FF2B5EF4-FFF2-40B4-BE49-F238E27FC236}">
                  <a16:creationId xmlns:a16="http://schemas.microsoft.com/office/drawing/2014/main" id="{DED2EF41-16FF-5C4F-A0CC-8BCE6CC1A6AB}"/>
                </a:ext>
              </a:extLst>
            </p:cNvPr>
            <p:cNvSpPr/>
            <p:nvPr/>
          </p:nvSpPr>
          <p:spPr>
            <a:xfrm>
              <a:off x="2379505" y="5779152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76" name="Flowchart: Connector 31">
              <a:extLst>
                <a:ext uri="{FF2B5EF4-FFF2-40B4-BE49-F238E27FC236}">
                  <a16:creationId xmlns:a16="http://schemas.microsoft.com/office/drawing/2014/main" id="{96D24FD1-4F18-FB49-B6E7-B8B0A39E0E38}"/>
                </a:ext>
              </a:extLst>
            </p:cNvPr>
            <p:cNvSpPr/>
            <p:nvPr/>
          </p:nvSpPr>
          <p:spPr>
            <a:xfrm>
              <a:off x="2688733" y="5662931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E967527-D84F-5A42-9BCE-6070A1BEF693}"/>
              </a:ext>
            </a:extLst>
          </p:cNvPr>
          <p:cNvGrpSpPr/>
          <p:nvPr/>
        </p:nvGrpSpPr>
        <p:grpSpPr>
          <a:xfrm>
            <a:off x="9101198" y="740967"/>
            <a:ext cx="1721144" cy="762138"/>
            <a:chOff x="4293616" y="5347409"/>
            <a:chExt cx="2055688" cy="829264"/>
          </a:xfrm>
        </p:grpSpPr>
        <p:sp>
          <p:nvSpPr>
            <p:cNvPr id="78" name="Flowchart: Connector 6">
              <a:extLst>
                <a:ext uri="{FF2B5EF4-FFF2-40B4-BE49-F238E27FC236}">
                  <a16:creationId xmlns:a16="http://schemas.microsoft.com/office/drawing/2014/main" id="{D81AA356-B09D-B54A-AC13-82A359ECC422}"/>
                </a:ext>
              </a:extLst>
            </p:cNvPr>
            <p:cNvSpPr/>
            <p:nvPr/>
          </p:nvSpPr>
          <p:spPr>
            <a:xfrm>
              <a:off x="4526436" y="5536060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79" name="Flowchart: Connector 7">
              <a:extLst>
                <a:ext uri="{FF2B5EF4-FFF2-40B4-BE49-F238E27FC236}">
                  <a16:creationId xmlns:a16="http://schemas.microsoft.com/office/drawing/2014/main" id="{838B7483-7D43-A149-917C-FD35484DEB25}"/>
                </a:ext>
              </a:extLst>
            </p:cNvPr>
            <p:cNvSpPr/>
            <p:nvPr/>
          </p:nvSpPr>
          <p:spPr>
            <a:xfrm>
              <a:off x="4729585" y="5777558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80" name="Flowchart: Connector 8">
              <a:extLst>
                <a:ext uri="{FF2B5EF4-FFF2-40B4-BE49-F238E27FC236}">
                  <a16:creationId xmlns:a16="http://schemas.microsoft.com/office/drawing/2014/main" id="{BD877B57-2B25-6B48-9724-69048E432605}"/>
                </a:ext>
              </a:extLst>
            </p:cNvPr>
            <p:cNvSpPr/>
            <p:nvPr/>
          </p:nvSpPr>
          <p:spPr>
            <a:xfrm>
              <a:off x="4670452" y="5608068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81" name="Flowchart: Connector 9">
              <a:extLst>
                <a:ext uri="{FF2B5EF4-FFF2-40B4-BE49-F238E27FC236}">
                  <a16:creationId xmlns:a16="http://schemas.microsoft.com/office/drawing/2014/main" id="{A73612C8-4746-9249-B7D0-66BD22DD93F1}"/>
                </a:ext>
              </a:extLst>
            </p:cNvPr>
            <p:cNvSpPr/>
            <p:nvPr/>
          </p:nvSpPr>
          <p:spPr>
            <a:xfrm>
              <a:off x="4534820" y="564579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82" name="Flowchart: Connector 10">
              <a:extLst>
                <a:ext uri="{FF2B5EF4-FFF2-40B4-BE49-F238E27FC236}">
                  <a16:creationId xmlns:a16="http://schemas.microsoft.com/office/drawing/2014/main" id="{725052DD-F1DD-1C4D-8DE5-5B2D530CEE70}"/>
                </a:ext>
              </a:extLst>
            </p:cNvPr>
            <p:cNvSpPr/>
            <p:nvPr/>
          </p:nvSpPr>
          <p:spPr>
            <a:xfrm>
              <a:off x="4744660" y="5514750"/>
              <a:ext cx="144016" cy="144016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83" name="Flowchart: Connector 11">
              <a:extLst>
                <a:ext uri="{FF2B5EF4-FFF2-40B4-BE49-F238E27FC236}">
                  <a16:creationId xmlns:a16="http://schemas.microsoft.com/office/drawing/2014/main" id="{2A24C81B-6717-754F-8D7E-DE09F9CDF0A5}"/>
                </a:ext>
              </a:extLst>
            </p:cNvPr>
            <p:cNvSpPr/>
            <p:nvPr/>
          </p:nvSpPr>
          <p:spPr>
            <a:xfrm>
              <a:off x="4462812" y="5442742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84" name="Flowchart: Connector 12">
              <a:extLst>
                <a:ext uri="{FF2B5EF4-FFF2-40B4-BE49-F238E27FC236}">
                  <a16:creationId xmlns:a16="http://schemas.microsoft.com/office/drawing/2014/main" id="{FFA77BDC-26A4-F04B-9404-4372CD116651}"/>
                </a:ext>
              </a:extLst>
            </p:cNvPr>
            <p:cNvSpPr/>
            <p:nvPr/>
          </p:nvSpPr>
          <p:spPr>
            <a:xfrm>
              <a:off x="4534820" y="5392044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 dirty="0">
                <a:solidFill>
                  <a:srgbClr val="FF0000"/>
                </a:solidFill>
              </a:endParaRPr>
            </a:p>
          </p:txBody>
        </p:sp>
        <p:sp>
          <p:nvSpPr>
            <p:cNvPr id="85" name="Flowchart: Connector 13">
              <a:extLst>
                <a:ext uri="{FF2B5EF4-FFF2-40B4-BE49-F238E27FC236}">
                  <a16:creationId xmlns:a16="http://schemas.microsoft.com/office/drawing/2014/main" id="{6F09E6FA-AA35-CF41-8EC8-8D9CAD652D58}"/>
                </a:ext>
              </a:extLst>
            </p:cNvPr>
            <p:cNvSpPr/>
            <p:nvPr/>
          </p:nvSpPr>
          <p:spPr>
            <a:xfrm>
              <a:off x="4353998" y="5408462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86" name="Flowchart: Connector 14">
              <a:extLst>
                <a:ext uri="{FF2B5EF4-FFF2-40B4-BE49-F238E27FC236}">
                  <a16:creationId xmlns:a16="http://schemas.microsoft.com/office/drawing/2014/main" id="{3F85CFDA-46C0-504B-A8FD-AA8460A4F64A}"/>
                </a:ext>
              </a:extLst>
            </p:cNvPr>
            <p:cNvSpPr/>
            <p:nvPr/>
          </p:nvSpPr>
          <p:spPr>
            <a:xfrm>
              <a:off x="4638671" y="5812510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87" name="Flowchart: Connector 15">
              <a:extLst>
                <a:ext uri="{FF2B5EF4-FFF2-40B4-BE49-F238E27FC236}">
                  <a16:creationId xmlns:a16="http://schemas.microsoft.com/office/drawing/2014/main" id="{836232CC-E09B-F243-BFF7-B2A5F57B0B9E}"/>
                </a:ext>
              </a:extLst>
            </p:cNvPr>
            <p:cNvSpPr/>
            <p:nvPr/>
          </p:nvSpPr>
          <p:spPr>
            <a:xfrm>
              <a:off x="4437632" y="5544444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88" name="Flowchart: Connector 16">
              <a:extLst>
                <a:ext uri="{FF2B5EF4-FFF2-40B4-BE49-F238E27FC236}">
                  <a16:creationId xmlns:a16="http://schemas.microsoft.com/office/drawing/2014/main" id="{60852F5A-8DBA-344B-8A47-4957D78EF507}"/>
                </a:ext>
              </a:extLst>
            </p:cNvPr>
            <p:cNvSpPr/>
            <p:nvPr/>
          </p:nvSpPr>
          <p:spPr>
            <a:xfrm>
              <a:off x="4721167" y="5408462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89" name="Flowchart: Connector 17">
              <a:extLst>
                <a:ext uri="{FF2B5EF4-FFF2-40B4-BE49-F238E27FC236}">
                  <a16:creationId xmlns:a16="http://schemas.microsoft.com/office/drawing/2014/main" id="{99287ED3-69C9-554F-B3AB-C09DB0ABFD35}"/>
                </a:ext>
              </a:extLst>
            </p:cNvPr>
            <p:cNvSpPr/>
            <p:nvPr/>
          </p:nvSpPr>
          <p:spPr>
            <a:xfrm>
              <a:off x="4596723" y="5357764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90" name="Flowchart: Connector 18">
              <a:extLst>
                <a:ext uri="{FF2B5EF4-FFF2-40B4-BE49-F238E27FC236}">
                  <a16:creationId xmlns:a16="http://schemas.microsoft.com/office/drawing/2014/main" id="{857F1BB6-AE29-FB4E-A3AF-09F817859A07}"/>
                </a:ext>
              </a:extLst>
            </p:cNvPr>
            <p:cNvSpPr/>
            <p:nvPr/>
          </p:nvSpPr>
          <p:spPr>
            <a:xfrm>
              <a:off x="4653656" y="5720598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91" name="Flowchart: Connector 19">
              <a:extLst>
                <a:ext uri="{FF2B5EF4-FFF2-40B4-BE49-F238E27FC236}">
                  <a16:creationId xmlns:a16="http://schemas.microsoft.com/office/drawing/2014/main" id="{F06B1438-6191-C24F-B40D-D6847A037C99}"/>
                </a:ext>
              </a:extLst>
            </p:cNvPr>
            <p:cNvSpPr/>
            <p:nvPr/>
          </p:nvSpPr>
          <p:spPr>
            <a:xfrm>
              <a:off x="4638671" y="549992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92" name="Flowchart: Connector 20">
              <a:extLst>
                <a:ext uri="{FF2B5EF4-FFF2-40B4-BE49-F238E27FC236}">
                  <a16:creationId xmlns:a16="http://schemas.microsoft.com/office/drawing/2014/main" id="{9A313322-A99B-3D41-9DA3-86EF4761852A}"/>
                </a:ext>
              </a:extLst>
            </p:cNvPr>
            <p:cNvSpPr/>
            <p:nvPr/>
          </p:nvSpPr>
          <p:spPr>
            <a:xfrm>
              <a:off x="4806357" y="5552478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93" name="Flowchart: Connector 21">
              <a:extLst>
                <a:ext uri="{FF2B5EF4-FFF2-40B4-BE49-F238E27FC236}">
                  <a16:creationId xmlns:a16="http://schemas.microsoft.com/office/drawing/2014/main" id="{9CBF53D5-0685-2B47-B0E2-818A90B72782}"/>
                </a:ext>
              </a:extLst>
            </p:cNvPr>
            <p:cNvSpPr/>
            <p:nvPr/>
          </p:nvSpPr>
          <p:spPr>
            <a:xfrm>
              <a:off x="4310589" y="5633542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94" name="Flowchart: Connector 22">
              <a:extLst>
                <a:ext uri="{FF2B5EF4-FFF2-40B4-BE49-F238E27FC236}">
                  <a16:creationId xmlns:a16="http://schemas.microsoft.com/office/drawing/2014/main" id="{7F2A9546-D18B-F249-A898-B335FE292361}"/>
                </a:ext>
              </a:extLst>
            </p:cNvPr>
            <p:cNvSpPr/>
            <p:nvPr/>
          </p:nvSpPr>
          <p:spPr>
            <a:xfrm>
              <a:off x="4498014" y="5347409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95" name="Flowchart: Connector 23">
              <a:extLst>
                <a:ext uri="{FF2B5EF4-FFF2-40B4-BE49-F238E27FC236}">
                  <a16:creationId xmlns:a16="http://schemas.microsoft.com/office/drawing/2014/main" id="{6734DAAA-A8BF-FB4D-8D83-F2B11BA14AE4}"/>
                </a:ext>
              </a:extLst>
            </p:cNvPr>
            <p:cNvSpPr/>
            <p:nvPr/>
          </p:nvSpPr>
          <p:spPr>
            <a:xfrm>
              <a:off x="4782687" y="5470582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96" name="Flowchart: Connector 24">
              <a:extLst>
                <a:ext uri="{FF2B5EF4-FFF2-40B4-BE49-F238E27FC236}">
                  <a16:creationId xmlns:a16="http://schemas.microsoft.com/office/drawing/2014/main" id="{94DF1B6B-41FC-5546-BF60-953E7C71AA3A}"/>
                </a:ext>
              </a:extLst>
            </p:cNvPr>
            <p:cNvSpPr/>
            <p:nvPr/>
          </p:nvSpPr>
          <p:spPr>
            <a:xfrm>
              <a:off x="4464333" y="5643942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97" name="Flowchart: Connector 25">
              <a:extLst>
                <a:ext uri="{FF2B5EF4-FFF2-40B4-BE49-F238E27FC236}">
                  <a16:creationId xmlns:a16="http://schemas.microsoft.com/office/drawing/2014/main" id="{8F484130-9249-384A-A280-7B226F94A0DD}"/>
                </a:ext>
              </a:extLst>
            </p:cNvPr>
            <p:cNvSpPr/>
            <p:nvPr/>
          </p:nvSpPr>
          <p:spPr>
            <a:xfrm>
              <a:off x="4293616" y="5501780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98" name="Flowchart: Connector 26">
              <a:extLst>
                <a:ext uri="{FF2B5EF4-FFF2-40B4-BE49-F238E27FC236}">
                  <a16:creationId xmlns:a16="http://schemas.microsoft.com/office/drawing/2014/main" id="{20A78B66-597C-3648-B41D-265BE5411C82}"/>
                </a:ext>
              </a:extLst>
            </p:cNvPr>
            <p:cNvSpPr/>
            <p:nvPr/>
          </p:nvSpPr>
          <p:spPr>
            <a:xfrm>
              <a:off x="4678836" y="5561534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99" name="Flowchart: Connector 27">
              <a:extLst>
                <a:ext uri="{FF2B5EF4-FFF2-40B4-BE49-F238E27FC236}">
                  <a16:creationId xmlns:a16="http://schemas.microsoft.com/office/drawing/2014/main" id="{CC9D56EC-C962-024F-B182-87221BB169F6}"/>
                </a:ext>
              </a:extLst>
            </p:cNvPr>
            <p:cNvSpPr/>
            <p:nvPr/>
          </p:nvSpPr>
          <p:spPr>
            <a:xfrm>
              <a:off x="4498014" y="5576171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00" name="Flowchart: Connector 28">
              <a:extLst>
                <a:ext uri="{FF2B5EF4-FFF2-40B4-BE49-F238E27FC236}">
                  <a16:creationId xmlns:a16="http://schemas.microsoft.com/office/drawing/2014/main" id="{D06A3A92-56A1-5045-A052-9D779F6499AE}"/>
                </a:ext>
              </a:extLst>
            </p:cNvPr>
            <p:cNvSpPr/>
            <p:nvPr/>
          </p:nvSpPr>
          <p:spPr>
            <a:xfrm>
              <a:off x="4390398" y="5763200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01" name="Flowchart: Connector 29">
              <a:extLst>
                <a:ext uri="{FF2B5EF4-FFF2-40B4-BE49-F238E27FC236}">
                  <a16:creationId xmlns:a16="http://schemas.microsoft.com/office/drawing/2014/main" id="{FC89F8DB-BE24-7D4F-8AEB-3C4A9ED7BAFB}"/>
                </a:ext>
              </a:extLst>
            </p:cNvPr>
            <p:cNvSpPr/>
            <p:nvPr/>
          </p:nvSpPr>
          <p:spPr>
            <a:xfrm>
              <a:off x="4793175" y="5669416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02" name="Flowchart: Connector 30">
              <a:extLst>
                <a:ext uri="{FF2B5EF4-FFF2-40B4-BE49-F238E27FC236}">
                  <a16:creationId xmlns:a16="http://schemas.microsoft.com/office/drawing/2014/main" id="{E8C5DCB3-23E4-7849-BD5F-FE8EB1A406C5}"/>
                </a:ext>
              </a:extLst>
            </p:cNvPr>
            <p:cNvSpPr/>
            <p:nvPr/>
          </p:nvSpPr>
          <p:spPr>
            <a:xfrm>
              <a:off x="4509640" y="5785637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03" name="Flowchart: Connector 31">
              <a:extLst>
                <a:ext uri="{FF2B5EF4-FFF2-40B4-BE49-F238E27FC236}">
                  <a16:creationId xmlns:a16="http://schemas.microsoft.com/office/drawing/2014/main" id="{F2665FE8-C334-7940-9462-D20ABC791404}"/>
                </a:ext>
              </a:extLst>
            </p:cNvPr>
            <p:cNvSpPr/>
            <p:nvPr/>
          </p:nvSpPr>
          <p:spPr>
            <a:xfrm>
              <a:off x="4818868" y="5669416"/>
              <a:ext cx="144016" cy="14401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104" name="Right Arrow 103">
              <a:extLst>
                <a:ext uri="{FF2B5EF4-FFF2-40B4-BE49-F238E27FC236}">
                  <a16:creationId xmlns:a16="http://schemas.microsoft.com/office/drawing/2014/main" id="{15180C67-611C-F742-B7DD-30EA00E658BE}"/>
                </a:ext>
              </a:extLst>
            </p:cNvPr>
            <p:cNvSpPr/>
            <p:nvPr/>
          </p:nvSpPr>
          <p:spPr>
            <a:xfrm>
              <a:off x="5221687" y="5577394"/>
              <a:ext cx="360040" cy="1238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/>
            </a:p>
          </p:txBody>
        </p:sp>
        <p:sp>
          <p:nvSpPr>
            <p:cNvPr id="105" name="Right Arrow 104">
              <a:extLst>
                <a:ext uri="{FF2B5EF4-FFF2-40B4-BE49-F238E27FC236}">
                  <a16:creationId xmlns:a16="http://schemas.microsoft.com/office/drawing/2014/main" id="{8F22642D-F8C3-0C47-BD3F-FFFE449216E4}"/>
                </a:ext>
              </a:extLst>
            </p:cNvPr>
            <p:cNvSpPr/>
            <p:nvPr/>
          </p:nvSpPr>
          <p:spPr>
            <a:xfrm rot="10800000">
              <a:off x="5657348" y="5577394"/>
              <a:ext cx="360040" cy="1238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/>
            </a:p>
          </p:txBody>
        </p:sp>
        <p:sp>
          <p:nvSpPr>
            <p:cNvPr id="106" name="Flowchart: Connector 26">
              <a:extLst>
                <a:ext uri="{FF2B5EF4-FFF2-40B4-BE49-F238E27FC236}">
                  <a16:creationId xmlns:a16="http://schemas.microsoft.com/office/drawing/2014/main" id="{C5466BDB-FC91-2944-892C-E667796B8F46}"/>
                </a:ext>
              </a:extLst>
            </p:cNvPr>
            <p:cNvSpPr/>
            <p:nvPr/>
          </p:nvSpPr>
          <p:spPr>
            <a:xfrm>
              <a:off x="6205288" y="5577394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047932E-0AF8-CF4B-9AC2-CBE29EF707A3}"/>
                </a:ext>
              </a:extLst>
            </p:cNvPr>
            <p:cNvSpPr txBox="1"/>
            <p:nvPr/>
          </p:nvSpPr>
          <p:spPr>
            <a:xfrm>
              <a:off x="5189109" y="5674346"/>
              <a:ext cx="923213" cy="502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p-</a:t>
              </a:r>
              <a:r>
                <a:rPr lang="en-GB" sz="2400" b="1" dirty="0" err="1">
                  <a:solidFill>
                    <a:srgbClr val="C00000"/>
                  </a:solidFill>
                </a:rPr>
                <a:t>Pb</a:t>
              </a:r>
              <a:endParaRPr lang="en-GB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4C16A9D-3B5D-804D-BE5D-2465F2BF8F9D}"/>
              </a:ext>
            </a:extLst>
          </p:cNvPr>
          <p:cNvGrpSpPr/>
          <p:nvPr/>
        </p:nvGrpSpPr>
        <p:grpSpPr>
          <a:xfrm>
            <a:off x="1563073" y="924054"/>
            <a:ext cx="1479753" cy="572640"/>
            <a:chOff x="6515617" y="5231215"/>
            <a:chExt cx="1493406" cy="494337"/>
          </a:xfrm>
        </p:grpSpPr>
        <p:sp>
          <p:nvSpPr>
            <p:cNvPr id="109" name="Right Arrow 108">
              <a:extLst>
                <a:ext uri="{FF2B5EF4-FFF2-40B4-BE49-F238E27FC236}">
                  <a16:creationId xmlns:a16="http://schemas.microsoft.com/office/drawing/2014/main" id="{620C1775-DE75-0F42-8E72-15EDA46F976F}"/>
                </a:ext>
              </a:extLst>
            </p:cNvPr>
            <p:cNvSpPr/>
            <p:nvPr/>
          </p:nvSpPr>
          <p:spPr>
            <a:xfrm>
              <a:off x="6862877" y="5243150"/>
              <a:ext cx="360040" cy="1238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/>
            </a:p>
          </p:txBody>
        </p:sp>
        <p:sp>
          <p:nvSpPr>
            <p:cNvPr id="110" name="Right Arrow 109">
              <a:extLst>
                <a:ext uri="{FF2B5EF4-FFF2-40B4-BE49-F238E27FC236}">
                  <a16:creationId xmlns:a16="http://schemas.microsoft.com/office/drawing/2014/main" id="{2A1A92C6-5A47-1D49-BD46-9F81B2865A9E}"/>
                </a:ext>
              </a:extLst>
            </p:cNvPr>
            <p:cNvSpPr/>
            <p:nvPr/>
          </p:nvSpPr>
          <p:spPr>
            <a:xfrm rot="10800000">
              <a:off x="7298538" y="5243150"/>
              <a:ext cx="360040" cy="1238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/>
            </a:p>
          </p:txBody>
        </p:sp>
        <p:sp>
          <p:nvSpPr>
            <p:cNvPr id="111" name="Flowchart: Connector 26">
              <a:extLst>
                <a:ext uri="{FF2B5EF4-FFF2-40B4-BE49-F238E27FC236}">
                  <a16:creationId xmlns:a16="http://schemas.microsoft.com/office/drawing/2014/main" id="{BBA0C00E-C085-9640-A295-F31897E965F7}"/>
                </a:ext>
              </a:extLst>
            </p:cNvPr>
            <p:cNvSpPr/>
            <p:nvPr/>
          </p:nvSpPr>
          <p:spPr>
            <a:xfrm>
              <a:off x="7865007" y="5243150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12" name="Flowchart: Connector 26">
              <a:extLst>
                <a:ext uri="{FF2B5EF4-FFF2-40B4-BE49-F238E27FC236}">
                  <a16:creationId xmlns:a16="http://schemas.microsoft.com/office/drawing/2014/main" id="{D0B045DD-1EAA-AD4A-B69E-E083C148EA29}"/>
                </a:ext>
              </a:extLst>
            </p:cNvPr>
            <p:cNvSpPr/>
            <p:nvPr/>
          </p:nvSpPr>
          <p:spPr>
            <a:xfrm>
              <a:off x="6515617" y="5231215"/>
              <a:ext cx="144016" cy="14401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4BA7B10-EBD2-9D4C-A0C2-5C6E08B5C1BC}"/>
                </a:ext>
              </a:extLst>
            </p:cNvPr>
            <p:cNvSpPr txBox="1"/>
            <p:nvPr/>
          </p:nvSpPr>
          <p:spPr>
            <a:xfrm>
              <a:off x="6871811" y="5327015"/>
              <a:ext cx="776717" cy="398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p-p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3F5D09D-CF9C-4340-997D-EBCAA0196AE1}"/>
              </a:ext>
            </a:extLst>
          </p:cNvPr>
          <p:cNvGrpSpPr/>
          <p:nvPr/>
        </p:nvGrpSpPr>
        <p:grpSpPr>
          <a:xfrm>
            <a:off x="323359" y="2165375"/>
            <a:ext cx="4536504" cy="3591036"/>
            <a:chOff x="3524140" y="1383510"/>
            <a:chExt cx="5569060" cy="4428600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B558A873-4916-1049-95E9-EF158DD4B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4408" b="19645"/>
            <a:stretch>
              <a:fillRect/>
            </a:stretch>
          </p:blipFill>
          <p:spPr>
            <a:xfrm>
              <a:off x="3524140" y="1383510"/>
              <a:ext cx="5569060" cy="4428600"/>
            </a:xfrm>
            <a:prstGeom prst="rect">
              <a:avLst/>
            </a:prstGeom>
          </p:spPr>
        </p:pic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D5351E95-FE20-0241-8A1F-A7A20DBF86B8}"/>
                </a:ext>
              </a:extLst>
            </p:cNvPr>
            <p:cNvSpPr/>
            <p:nvPr/>
          </p:nvSpPr>
          <p:spPr>
            <a:xfrm>
              <a:off x="3524140" y="4806515"/>
              <a:ext cx="647080" cy="1005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4482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D0996-3EE7-1E4C-80B8-363F8424D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and Performance of p-</a:t>
            </a:r>
            <a:r>
              <a:rPr lang="en-US" dirty="0" err="1"/>
              <a:t>Pb</a:t>
            </a:r>
            <a:r>
              <a:rPr lang="en-US" dirty="0"/>
              <a:t> Collisions at LHC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75831-5D35-D24B-950B-4F4544467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M. Schaumann - Heavy-Ions in the LHC, JAS'2019, Dubna, Russia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F174B-72DE-9E4E-918B-827B2C55E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DEB0D3-48DA-BA4C-AE61-C68B29F77074}"/>
              </a:ext>
            </a:extLst>
          </p:cNvPr>
          <p:cNvSpPr txBox="1"/>
          <p:nvPr/>
        </p:nvSpPr>
        <p:spPr>
          <a:xfrm>
            <a:off x="7832338" y="7503623"/>
            <a:ext cx="2619243" cy="31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67" dirty="0">
                <a:solidFill>
                  <a:schemeClr val="accent5"/>
                </a:solidFill>
              </a:rPr>
              <a:t>Weeks of luminosity production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666E20-08BE-4446-A683-EA8D5DDDE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871195"/>
            <a:ext cx="4790528" cy="52057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F1EC1A-EB3D-FF44-A006-CF8B8587D3D7}"/>
              </a:ext>
            </a:extLst>
          </p:cNvPr>
          <p:cNvSpPr txBox="1"/>
          <p:nvPr/>
        </p:nvSpPr>
        <p:spPr>
          <a:xfrm>
            <a:off x="7564288" y="1004070"/>
            <a:ext cx="1010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J.M. Jowett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92BDFE-87EE-9D47-91B2-6C536168CBEA}"/>
              </a:ext>
            </a:extLst>
          </p:cNvPr>
          <p:cNvSpPr txBox="1"/>
          <p:nvPr/>
        </p:nvSpPr>
        <p:spPr>
          <a:xfrm>
            <a:off x="615642" y="780281"/>
            <a:ext cx="62524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Long considered desirable by experiments but never included in LHC baseline design.</a:t>
            </a:r>
          </a:p>
          <a:p>
            <a:pPr algn="ctr"/>
            <a:endParaRPr lang="en-GB" sz="2000" b="1" dirty="0">
              <a:solidFill>
                <a:srgbClr val="FF0000"/>
              </a:solidFill>
            </a:endParaRPr>
          </a:p>
          <a:p>
            <a:r>
              <a:rPr lang="en-GB" sz="2000" b="1" dirty="0"/>
              <a:t>2005:</a:t>
            </a:r>
            <a:r>
              <a:rPr lang="en-GB" sz="2000" dirty="0"/>
              <a:t> First estimates</a:t>
            </a:r>
          </a:p>
          <a:p>
            <a:r>
              <a:rPr lang="en-GB" sz="2000" b="1" dirty="0"/>
              <a:t>2011: </a:t>
            </a:r>
            <a:r>
              <a:rPr lang="en-GB" sz="2000" dirty="0"/>
              <a:t>Preparation of LHC + feasibility test</a:t>
            </a:r>
          </a:p>
          <a:p>
            <a:r>
              <a:rPr lang="en-GB" sz="2000" b="1" dirty="0"/>
              <a:t>2012: </a:t>
            </a:r>
            <a:r>
              <a:rPr lang="en-GB" sz="2000" dirty="0"/>
              <a:t>Physics case document + Pilot-run (one night)</a:t>
            </a:r>
          </a:p>
          <a:p>
            <a:r>
              <a:rPr lang="en-GB" sz="2000" b="1" dirty="0"/>
              <a:t>2013: </a:t>
            </a:r>
            <a:r>
              <a:rPr lang="en-GB" sz="2000" dirty="0"/>
              <a:t>1</a:t>
            </a:r>
            <a:r>
              <a:rPr lang="en-GB" sz="2000" baseline="30000" dirty="0"/>
              <a:t>st</a:t>
            </a:r>
            <a:r>
              <a:rPr lang="en-GB" sz="2000" dirty="0"/>
              <a:t> full physics runs</a:t>
            </a:r>
          </a:p>
          <a:p>
            <a:r>
              <a:rPr lang="en-GB" sz="2000" b="1" dirty="0"/>
              <a:t>2016: </a:t>
            </a:r>
            <a:r>
              <a:rPr lang="en-GB" sz="2000" dirty="0"/>
              <a:t>2</a:t>
            </a:r>
            <a:r>
              <a:rPr lang="en-GB" sz="2000" baseline="30000" dirty="0"/>
              <a:t>nd</a:t>
            </a:r>
            <a:r>
              <a:rPr lang="en-GB" sz="2000" dirty="0"/>
              <a:t> run with multiple collision conditions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17CC27-4F70-F448-994E-A09683A21A3E}"/>
              </a:ext>
            </a:extLst>
          </p:cNvPr>
          <p:cNvCxnSpPr>
            <a:cxnSpLocks/>
          </p:cNvCxnSpPr>
          <p:nvPr/>
        </p:nvCxnSpPr>
        <p:spPr>
          <a:xfrm>
            <a:off x="7564288" y="3255635"/>
            <a:ext cx="3716288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29DC631-5A87-DE42-83C1-96F91776D907}"/>
              </a:ext>
            </a:extLst>
          </p:cNvPr>
          <p:cNvSpPr/>
          <p:nvPr/>
        </p:nvSpPr>
        <p:spPr>
          <a:xfrm>
            <a:off x="7564288" y="2868220"/>
            <a:ext cx="996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“design”</a:t>
            </a:r>
            <a:endParaRPr lang="en-US" dirty="0">
              <a:solidFill>
                <a:srgbClr val="FFC000"/>
              </a:solidFill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C354F6D-7A12-EF47-8E82-8A31FA184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686224"/>
              </p:ext>
            </p:extLst>
          </p:nvPr>
        </p:nvGraphicFramePr>
        <p:xfrm>
          <a:off x="1227053" y="3686545"/>
          <a:ext cx="4179728" cy="1112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90880">
                  <a:extLst>
                    <a:ext uri="{9D8B030D-6E8A-4147-A177-3AD203B41FA5}">
                      <a16:colId xmlns:a16="http://schemas.microsoft.com/office/drawing/2014/main" val="451477880"/>
                    </a:ext>
                  </a:extLst>
                </a:gridCol>
                <a:gridCol w="1407605">
                  <a:extLst>
                    <a:ext uri="{9D8B030D-6E8A-4147-A177-3AD203B41FA5}">
                      <a16:colId xmlns:a16="http://schemas.microsoft.com/office/drawing/2014/main" val="275595064"/>
                    </a:ext>
                  </a:extLst>
                </a:gridCol>
                <a:gridCol w="867093">
                  <a:extLst>
                    <a:ext uri="{9D8B030D-6E8A-4147-A177-3AD203B41FA5}">
                      <a16:colId xmlns:a16="http://schemas.microsoft.com/office/drawing/2014/main" val="3685879469"/>
                    </a:ext>
                  </a:extLst>
                </a:gridCol>
                <a:gridCol w="1214150">
                  <a:extLst>
                    <a:ext uri="{9D8B030D-6E8A-4147-A177-3AD203B41FA5}">
                      <a16:colId xmlns:a16="http://schemas.microsoft.com/office/drawing/2014/main" val="1398688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ATLAS/CMS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LHCb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652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190 nb</a:t>
                      </a:r>
                      <a:r>
                        <a:rPr lang="en-US" sz="1600" baseline="30000" dirty="0"/>
                        <a:t>-1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40 </a:t>
                      </a:r>
                      <a:r>
                        <a:rPr lang="en-US" sz="1600" dirty="0"/>
                        <a:t>nb</a:t>
                      </a:r>
                      <a:r>
                        <a:rPr lang="en-US" sz="1600" baseline="30000" dirty="0"/>
                        <a:t>-1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30 nb</a:t>
                      </a:r>
                      <a:r>
                        <a:rPr lang="en-US" sz="1600" baseline="30000" dirty="0"/>
                        <a:t>-1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604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Total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222 nb</a:t>
                      </a:r>
                      <a:r>
                        <a:rPr lang="en-US" sz="1600" baseline="30000" dirty="0"/>
                        <a:t>-1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72 nb</a:t>
                      </a:r>
                      <a:r>
                        <a:rPr lang="en-US" sz="1600" baseline="30000" dirty="0"/>
                        <a:t>-1</a:t>
                      </a:r>
                      <a:endParaRPr lang="en-US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35 nb</a:t>
                      </a:r>
                      <a:r>
                        <a:rPr lang="en-US" sz="1600" baseline="30000" dirty="0"/>
                        <a:t>-1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641233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F2B29376-9212-A746-829D-31E5F42DCD35}"/>
              </a:ext>
            </a:extLst>
          </p:cNvPr>
          <p:cNvSpPr txBox="1"/>
          <p:nvPr/>
        </p:nvSpPr>
        <p:spPr>
          <a:xfrm>
            <a:off x="1227053" y="5061239"/>
            <a:ext cx="4194356" cy="1015663"/>
          </a:xfrm>
          <a:prstGeom prst="rect">
            <a:avLst/>
          </a:prstGeom>
          <a:solidFill>
            <a:srgbClr val="FFFACC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Future performance estimate</a:t>
            </a:r>
            <a:r>
              <a:rPr lang="en-US" sz="2000" dirty="0"/>
              <a:t>:</a:t>
            </a:r>
            <a:endParaRPr lang="en-US" sz="2000" b="1" dirty="0">
              <a:solidFill>
                <a:srgbClr val="00B050"/>
              </a:solidFill>
            </a:endParaRPr>
          </a:p>
          <a:p>
            <a:pPr lvl="1"/>
            <a:r>
              <a:rPr lang="en-US" sz="2000" b="1" dirty="0">
                <a:solidFill>
                  <a:srgbClr val="00B050"/>
                </a:solidFill>
              </a:rPr>
              <a:t>~700 nb</a:t>
            </a:r>
            <a:r>
              <a:rPr lang="en-US" sz="2000" b="1" baseline="30000" dirty="0">
                <a:solidFill>
                  <a:srgbClr val="00B050"/>
                </a:solidFill>
              </a:rPr>
              <a:t>-1</a:t>
            </a:r>
            <a:r>
              <a:rPr lang="en-US" sz="2000" b="1" dirty="0">
                <a:solidFill>
                  <a:srgbClr val="00B050"/>
                </a:solidFill>
              </a:rPr>
              <a:t>/run </a:t>
            </a:r>
            <a:r>
              <a:rPr lang="en-US" sz="2000" dirty="0">
                <a:solidFill>
                  <a:srgbClr val="00B050"/>
                </a:solidFill>
              </a:rPr>
              <a:t>(ATLAS/CMS)</a:t>
            </a:r>
          </a:p>
          <a:p>
            <a:pPr lvl="1"/>
            <a:r>
              <a:rPr lang="en-US" sz="2000" b="1" dirty="0">
                <a:solidFill>
                  <a:srgbClr val="00B050"/>
                </a:solidFill>
              </a:rPr>
              <a:t>~350 nb</a:t>
            </a:r>
            <a:r>
              <a:rPr lang="en-US" sz="2000" b="1" baseline="30000" dirty="0">
                <a:solidFill>
                  <a:srgbClr val="00B050"/>
                </a:solidFill>
              </a:rPr>
              <a:t>-1</a:t>
            </a:r>
            <a:r>
              <a:rPr lang="en-US" sz="2000" b="1" dirty="0">
                <a:solidFill>
                  <a:srgbClr val="00B050"/>
                </a:solidFill>
              </a:rPr>
              <a:t>/run </a:t>
            </a:r>
            <a:r>
              <a:rPr lang="en-US" sz="2000" dirty="0">
                <a:solidFill>
                  <a:srgbClr val="00B050"/>
                </a:solidFill>
              </a:rPr>
              <a:t>(ALICE levelled)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92F820-3243-5548-BAB3-6331CB73F79E}"/>
              </a:ext>
            </a:extLst>
          </p:cNvPr>
          <p:cNvSpPr txBox="1"/>
          <p:nvPr/>
        </p:nvSpPr>
        <p:spPr>
          <a:xfrm>
            <a:off x="8062469" y="5819622"/>
            <a:ext cx="287566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Weeks of luminosity production</a:t>
            </a:r>
          </a:p>
        </p:txBody>
      </p:sp>
    </p:spTree>
    <p:extLst>
      <p:ext uri="{BB962C8B-B14F-4D97-AF65-F5344CB8AC3E}">
        <p14:creationId xmlns:p14="http://schemas.microsoft.com/office/powerpoint/2010/main" val="3077422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20BB1-8565-7C48-AD3C-CA458888F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Unforeseen Operational Modes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22DCC-8EB0-5440-B9CA-46C5DF6A85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59754-748D-1A4A-9F72-19D8AE2EB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4BBDA3-D072-E544-A469-7088EC1D7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758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1E06C-06FF-0B49-A879-3EE24A3E7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Xe-Xe</a:t>
            </a:r>
            <a:r>
              <a:rPr lang="en-US" dirty="0"/>
              <a:t>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8C30-309F-6B4B-BC6C-7B3ADB91A83C}"/>
              </a:ext>
            </a:extLst>
          </p:cNvPr>
          <p:cNvSpPr txBox="1">
            <a:spLocks/>
          </p:cNvSpPr>
          <p:nvPr/>
        </p:nvSpPr>
        <p:spPr>
          <a:xfrm>
            <a:off x="551384" y="615822"/>
            <a:ext cx="9793087" cy="24565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indent="-306388"/>
            <a:r>
              <a:rPr lang="en-US" sz="2400" dirty="0">
                <a:solidFill>
                  <a:srgbClr val="FF0000"/>
                </a:solidFill>
              </a:rPr>
              <a:t>Lighter ions are not part of</a:t>
            </a:r>
            <a:r>
              <a:rPr lang="en-US" sz="2400" dirty="0"/>
              <a:t> the present HL-LHC </a:t>
            </a:r>
            <a:r>
              <a:rPr lang="en-US" sz="2400" dirty="0">
                <a:solidFill>
                  <a:srgbClr val="FF0000"/>
                </a:solidFill>
              </a:rPr>
              <a:t>baseline</a:t>
            </a:r>
            <a:r>
              <a:rPr lang="en-US" sz="2400" dirty="0"/>
              <a:t>.</a:t>
            </a:r>
          </a:p>
          <a:p>
            <a:pPr marL="750887" lvl="1" indent="-342900">
              <a:buFont typeface="Wingdings" pitchFamily="2" charset="2"/>
              <a:buChar char="Ø"/>
            </a:pPr>
            <a:r>
              <a:rPr lang="en-US" sz="2000" dirty="0"/>
              <a:t>Potential for higher nucleon-nucleon luminosities </a:t>
            </a:r>
          </a:p>
          <a:p>
            <a:pPr marL="749300" lvl="1" indent="0">
              <a:buNone/>
            </a:pPr>
            <a:r>
              <a:rPr lang="en-US" sz="2000" dirty="0"/>
              <a:t>(smaller </a:t>
            </a:r>
            <a:r>
              <a:rPr lang="en-US" sz="2000" dirty="0" err="1"/>
              <a:t>el.mag</a:t>
            </a:r>
            <a:r>
              <a:rPr lang="en-US" sz="2000" dirty="0"/>
              <a:t>. cross-sections)</a:t>
            </a:r>
          </a:p>
          <a:p>
            <a:pPr marL="6350" indent="304800"/>
            <a:r>
              <a:rPr lang="en-US" sz="2400" dirty="0"/>
              <a:t>17h of low-intensity running with </a:t>
            </a:r>
            <a:r>
              <a:rPr lang="en-US" sz="2400" dirty="0" err="1"/>
              <a:t>Xe</a:t>
            </a:r>
            <a:r>
              <a:rPr lang="en-US" sz="2400" dirty="0"/>
              <a:t> beams in 2017.</a:t>
            </a:r>
          </a:p>
          <a:p>
            <a:pPr marL="762317" lvl="1" indent="-342900">
              <a:buFont typeface="Wingdings" pitchFamily="2" charset="2"/>
              <a:buChar char="Ø"/>
            </a:pPr>
            <a:r>
              <a:rPr lang="en-US" sz="2000" dirty="0">
                <a:solidFill>
                  <a:srgbClr val="00B050"/>
                </a:solidFill>
              </a:rPr>
              <a:t>Demonstrated the feasibility</a:t>
            </a:r>
            <a:r>
              <a:rPr lang="en-US" sz="2000" dirty="0"/>
              <a:t> to operate with other species.</a:t>
            </a:r>
          </a:p>
          <a:p>
            <a:pPr marL="762000" lvl="1" indent="-342900">
              <a:buFont typeface="Wingdings" pitchFamily="2" charset="2"/>
              <a:buChar char="Ø"/>
            </a:pPr>
            <a:r>
              <a:rPr lang="en-US" sz="2000" dirty="0"/>
              <a:t>Great physics outcome fed the </a:t>
            </a:r>
            <a:r>
              <a:rPr lang="en-US" sz="2000" dirty="0">
                <a:solidFill>
                  <a:srgbClr val="00B050"/>
                </a:solidFill>
              </a:rPr>
              <a:t>interest in lighter ions</a:t>
            </a:r>
            <a:r>
              <a:rPr lang="en-US" sz="2000" dirty="0"/>
              <a:t> for HL-LHC era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72FE0-93E7-794B-A6B4-9C49A8C575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129129"/>
            <a:ext cx="4639564" cy="2609754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D3B491A-5430-504E-BB8A-F57AFCBA02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1611" y="6641432"/>
            <a:ext cx="7008779" cy="194270"/>
          </a:xfrm>
        </p:spPr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D614D7A-02D3-6545-B1A7-A22790A44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7873" y="6641433"/>
            <a:ext cx="1004784" cy="188641"/>
          </a:xfrm>
        </p:spPr>
        <p:txBody>
          <a:bodyPr/>
          <a:lstStyle/>
          <a:p>
            <a:fld id="{323EE74B-AA29-428B-826F-5CD1FF8C5BA0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411C5-DF50-0041-9245-5E6D1FB9DF7C}"/>
              </a:ext>
            </a:extLst>
          </p:cNvPr>
          <p:cNvSpPr txBox="1"/>
          <p:nvPr/>
        </p:nvSpPr>
        <p:spPr>
          <a:xfrm>
            <a:off x="1395002" y="53128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Xe-Xe</a:t>
            </a:r>
            <a:r>
              <a:rPr lang="en-US" dirty="0">
                <a:solidFill>
                  <a:schemeClr val="bg1"/>
                </a:solidFill>
              </a:rPr>
              <a:t> Event in ALICE detector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1BFE7-805A-3E4D-9139-69773665B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917" y="290267"/>
            <a:ext cx="3043348" cy="19759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69AA3A1-6B0B-884E-A3DB-DAA1DD6DF116}"/>
              </a:ext>
            </a:extLst>
          </p:cNvPr>
          <p:cNvGrpSpPr/>
          <p:nvPr/>
        </p:nvGrpSpPr>
        <p:grpSpPr>
          <a:xfrm>
            <a:off x="4766916" y="3833666"/>
            <a:ext cx="7565757" cy="2996408"/>
            <a:chOff x="457200" y="3686430"/>
            <a:chExt cx="6167032" cy="25521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329E07B-D261-2942-94DA-2873BF21C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3938937"/>
              <a:ext cx="5743292" cy="194655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F0F93D-E357-2C45-9237-6385930749C8}"/>
                </a:ext>
              </a:extLst>
            </p:cNvPr>
            <p:cNvSpPr txBox="1"/>
            <p:nvPr/>
          </p:nvSpPr>
          <p:spPr>
            <a:xfrm>
              <a:off x="3368157" y="3712576"/>
              <a:ext cx="1424401" cy="351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120BFF"/>
                  </a:solidFill>
                </a:rPr>
                <a:t>Beam</a:t>
              </a:r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400" dirty="0">
                  <a:solidFill>
                    <a:srgbClr val="FF0000"/>
                  </a:solidFill>
                </a:rPr>
                <a:t>Intensity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5E846B1-8A0D-364B-A8A8-3B4B58F5BC4F}"/>
                </a:ext>
              </a:extLst>
            </p:cNvPr>
            <p:cNvCxnSpPr/>
            <p:nvPr/>
          </p:nvCxnSpPr>
          <p:spPr>
            <a:xfrm flipH="1">
              <a:off x="5288280" y="4021880"/>
              <a:ext cx="280066" cy="321520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FB2995-578B-234D-AD5E-027FE3B88134}"/>
                </a:ext>
              </a:extLst>
            </p:cNvPr>
            <p:cNvSpPr txBox="1"/>
            <p:nvPr/>
          </p:nvSpPr>
          <p:spPr>
            <a:xfrm>
              <a:off x="5181600" y="3686430"/>
              <a:ext cx="1442632" cy="351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Magnetic Cycle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05352C0-70E6-6F49-A45D-8C3D4BD45D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5306" y="4006651"/>
              <a:ext cx="161894" cy="595829"/>
            </a:xfrm>
            <a:prstGeom prst="straightConnector1">
              <a:avLst/>
            </a:prstGeom>
            <a:ln>
              <a:solidFill>
                <a:srgbClr val="E3000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6948D4-481F-2048-AB4B-AA947FADB304}"/>
                </a:ext>
              </a:extLst>
            </p:cNvPr>
            <p:cNvCxnSpPr/>
            <p:nvPr/>
          </p:nvCxnSpPr>
          <p:spPr>
            <a:xfrm>
              <a:off x="670560" y="5885489"/>
              <a:ext cx="5215720" cy="0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485821-BDEA-3E40-A66F-048F2335DB17}"/>
                </a:ext>
              </a:extLst>
            </p:cNvPr>
            <p:cNvSpPr txBox="1"/>
            <p:nvPr/>
          </p:nvSpPr>
          <p:spPr>
            <a:xfrm>
              <a:off x="2769707" y="5851392"/>
              <a:ext cx="1016970" cy="38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18 hours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56A8DE7-FB2F-084E-99BB-EC8137B95FD1}"/>
              </a:ext>
            </a:extLst>
          </p:cNvPr>
          <p:cNvSpPr txBox="1"/>
          <p:nvPr/>
        </p:nvSpPr>
        <p:spPr>
          <a:xfrm>
            <a:off x="2913151" y="5930900"/>
            <a:ext cx="1845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Total period of LHC </a:t>
            </a:r>
          </a:p>
          <a:p>
            <a:r>
              <a:rPr lang="en-US" sz="1600" dirty="0" err="1">
                <a:solidFill>
                  <a:schemeClr val="bg2">
                    <a:lumMod val="10000"/>
                  </a:schemeClr>
                </a:solidFill>
              </a:rPr>
              <a:t>Xe-Xe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Operations</a:t>
            </a:r>
          </a:p>
        </p:txBody>
      </p:sp>
    </p:spTree>
    <p:extLst>
      <p:ext uri="{BB962C8B-B14F-4D97-AF65-F5344CB8AC3E}">
        <p14:creationId xmlns:p14="http://schemas.microsoft.com/office/powerpoint/2010/main" val="34096059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A7C2B-CF45-4747-89C2-2DB622D52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Partially Stripped 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B1C46E-161E-1644-984B-31D9212E1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1B48E-8BF6-6B4F-8B6A-C6567FBC1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A6559B-2218-4E40-A390-36AD18E24FFA}"/>
              </a:ext>
            </a:extLst>
          </p:cNvPr>
          <p:cNvSpPr/>
          <p:nvPr/>
        </p:nvSpPr>
        <p:spPr>
          <a:xfrm>
            <a:off x="2446709" y="1510748"/>
            <a:ext cx="7969500" cy="4267972"/>
          </a:xfrm>
          <a:prstGeom prst="ellipse">
            <a:avLst/>
          </a:prstGeom>
          <a:noFill/>
          <a:ln w="38100">
            <a:solidFill>
              <a:srgbClr val="120B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7DD8ACE-E409-C34D-8B70-D0B81A8AE637}"/>
              </a:ext>
            </a:extLst>
          </p:cNvPr>
          <p:cNvSpPr/>
          <p:nvPr/>
        </p:nvSpPr>
        <p:spPr>
          <a:xfrm rot="20769819" flipH="1">
            <a:off x="7516596" y="5501055"/>
            <a:ext cx="636106" cy="300026"/>
          </a:xfrm>
          <a:prstGeom prst="rightArrow">
            <a:avLst>
              <a:gd name="adj1" fmla="val 36156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16E679-550C-E14A-A6F6-8DA6468037F2}"/>
              </a:ext>
            </a:extLst>
          </p:cNvPr>
          <p:cNvSpPr txBox="1"/>
          <p:nvPr/>
        </p:nvSpPr>
        <p:spPr>
          <a:xfrm>
            <a:off x="6447311" y="4878920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baseline="30000" dirty="0">
                <a:solidFill>
                  <a:srgbClr val="C00000"/>
                </a:solidFill>
              </a:rPr>
              <a:t>208</a:t>
            </a:r>
            <a:r>
              <a:rPr lang="en-GB" sz="2800" b="1" dirty="0">
                <a:solidFill>
                  <a:srgbClr val="C00000"/>
                </a:solidFill>
              </a:rPr>
              <a:t>Pb</a:t>
            </a:r>
            <a:r>
              <a:rPr lang="en-GB" sz="2800" b="1" baseline="30000" dirty="0">
                <a:solidFill>
                  <a:srgbClr val="C00000"/>
                </a:solidFill>
              </a:rPr>
              <a:t>81+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B199E-3EF6-9A42-BB97-22D15620F025}"/>
              </a:ext>
            </a:extLst>
          </p:cNvPr>
          <p:cNvGrpSpPr/>
          <p:nvPr/>
        </p:nvGrpSpPr>
        <p:grpSpPr>
          <a:xfrm>
            <a:off x="8161196" y="3727601"/>
            <a:ext cx="2057176" cy="2285907"/>
            <a:chOff x="5633821" y="3704611"/>
            <a:chExt cx="839514" cy="1025911"/>
          </a:xfrm>
        </p:grpSpPr>
        <p:sp>
          <p:nvSpPr>
            <p:cNvPr id="9" name="Flowchart: Connector 20">
              <a:extLst>
                <a:ext uri="{FF2B5EF4-FFF2-40B4-BE49-F238E27FC236}">
                  <a16:creationId xmlns:a16="http://schemas.microsoft.com/office/drawing/2014/main" id="{27D18A28-8635-C44D-99C8-94BD578B0E52}"/>
                </a:ext>
              </a:extLst>
            </p:cNvPr>
            <p:cNvSpPr/>
            <p:nvPr/>
          </p:nvSpPr>
          <p:spPr>
            <a:xfrm>
              <a:off x="6186303" y="4198202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10" name="Flowchart: Connector 29">
              <a:extLst>
                <a:ext uri="{FF2B5EF4-FFF2-40B4-BE49-F238E27FC236}">
                  <a16:creationId xmlns:a16="http://schemas.microsoft.com/office/drawing/2014/main" id="{7B32890F-52C9-5A47-88FF-B03CAFA7AEA8}"/>
                </a:ext>
              </a:extLst>
            </p:cNvPr>
            <p:cNvSpPr/>
            <p:nvPr/>
          </p:nvSpPr>
          <p:spPr>
            <a:xfrm>
              <a:off x="6176116" y="4299163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11" name="Flowchart: Connector 31">
              <a:extLst>
                <a:ext uri="{FF2B5EF4-FFF2-40B4-BE49-F238E27FC236}">
                  <a16:creationId xmlns:a16="http://schemas.microsoft.com/office/drawing/2014/main" id="{0C138684-5880-4149-A502-0D130BF7DEB8}"/>
                </a:ext>
              </a:extLst>
            </p:cNvPr>
            <p:cNvSpPr/>
            <p:nvPr/>
          </p:nvSpPr>
          <p:spPr>
            <a:xfrm>
              <a:off x="6195971" y="4299163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00"/>
                </a:solidFill>
              </a:endParaRPr>
            </a:p>
          </p:txBody>
        </p:sp>
        <p:sp>
          <p:nvSpPr>
            <p:cNvPr id="12" name="Flowchart: Connector 7">
              <a:extLst>
                <a:ext uri="{FF2B5EF4-FFF2-40B4-BE49-F238E27FC236}">
                  <a16:creationId xmlns:a16="http://schemas.microsoft.com/office/drawing/2014/main" id="{4BEC3532-FF80-D64D-B693-54644D0B2FCF}"/>
                </a:ext>
              </a:extLst>
            </p:cNvPr>
            <p:cNvSpPr/>
            <p:nvPr/>
          </p:nvSpPr>
          <p:spPr>
            <a:xfrm>
              <a:off x="6126973" y="4392530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13" name="Flowchart: Connector 14">
              <a:extLst>
                <a:ext uri="{FF2B5EF4-FFF2-40B4-BE49-F238E27FC236}">
                  <a16:creationId xmlns:a16="http://schemas.microsoft.com/office/drawing/2014/main" id="{CC92D994-BA01-954D-9DA7-A1020795F75E}"/>
                </a:ext>
              </a:extLst>
            </p:cNvPr>
            <p:cNvSpPr/>
            <p:nvPr/>
          </p:nvSpPr>
          <p:spPr>
            <a:xfrm>
              <a:off x="6056715" y="4422707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00"/>
                </a:solidFill>
              </a:endParaRPr>
            </a:p>
          </p:txBody>
        </p:sp>
        <p:sp>
          <p:nvSpPr>
            <p:cNvPr id="14" name="Flowchart: Connector 18">
              <a:extLst>
                <a:ext uri="{FF2B5EF4-FFF2-40B4-BE49-F238E27FC236}">
                  <a16:creationId xmlns:a16="http://schemas.microsoft.com/office/drawing/2014/main" id="{16570712-8274-E145-9364-37946765E469}"/>
                </a:ext>
              </a:extLst>
            </p:cNvPr>
            <p:cNvSpPr/>
            <p:nvPr/>
          </p:nvSpPr>
          <p:spPr>
            <a:xfrm>
              <a:off x="6068296" y="4343352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00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CB8F75F-33BF-684E-A2FD-FFBAAA3AC24B}"/>
                </a:ext>
              </a:extLst>
            </p:cNvPr>
            <p:cNvSpPr/>
            <p:nvPr/>
          </p:nvSpPr>
          <p:spPr>
            <a:xfrm rot="18233866">
              <a:off x="5624127" y="4108880"/>
              <a:ext cx="815960" cy="427324"/>
            </a:xfrm>
            <a:prstGeom prst="ellipse">
              <a:avLst/>
            </a:prstGeom>
            <a:noFill/>
            <a:ln w="3175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6">
              <a:extLst>
                <a:ext uri="{FF2B5EF4-FFF2-40B4-BE49-F238E27FC236}">
                  <a16:creationId xmlns:a16="http://schemas.microsoft.com/office/drawing/2014/main" id="{24E7DF7C-E572-2A40-B2FC-655381EC2652}"/>
                </a:ext>
              </a:extLst>
            </p:cNvPr>
            <p:cNvSpPr/>
            <p:nvPr/>
          </p:nvSpPr>
          <p:spPr>
            <a:xfrm>
              <a:off x="5969981" y="4184027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17" name="Flowchart: Connector 8">
              <a:extLst>
                <a:ext uri="{FF2B5EF4-FFF2-40B4-BE49-F238E27FC236}">
                  <a16:creationId xmlns:a16="http://schemas.microsoft.com/office/drawing/2014/main" id="{7D195384-4B21-5443-AA9A-A32FE9CADB22}"/>
                </a:ext>
              </a:extLst>
            </p:cNvPr>
            <p:cNvSpPr/>
            <p:nvPr/>
          </p:nvSpPr>
          <p:spPr>
            <a:xfrm>
              <a:off x="6081276" y="4246197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18" name="Flowchart: Connector 9">
              <a:extLst>
                <a:ext uri="{FF2B5EF4-FFF2-40B4-BE49-F238E27FC236}">
                  <a16:creationId xmlns:a16="http://schemas.microsoft.com/office/drawing/2014/main" id="{097C64B3-C677-8141-8FF6-FCC730B48B3C}"/>
                </a:ext>
              </a:extLst>
            </p:cNvPr>
            <p:cNvSpPr/>
            <p:nvPr/>
          </p:nvSpPr>
          <p:spPr>
            <a:xfrm>
              <a:off x="5976460" y="4278770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19" name="Flowchart: Connector 10">
              <a:extLst>
                <a:ext uri="{FF2B5EF4-FFF2-40B4-BE49-F238E27FC236}">
                  <a16:creationId xmlns:a16="http://schemas.microsoft.com/office/drawing/2014/main" id="{7936769E-286F-E148-A8E1-6806D5EFE297}"/>
                </a:ext>
              </a:extLst>
            </p:cNvPr>
            <p:cNvSpPr/>
            <p:nvPr/>
          </p:nvSpPr>
          <p:spPr>
            <a:xfrm>
              <a:off x="6130396" y="4183539"/>
              <a:ext cx="111295" cy="124340"/>
            </a:xfrm>
            <a:prstGeom prst="flowChartConnector">
              <a:avLst/>
            </a:prstGeom>
            <a:solidFill>
              <a:srgbClr val="0427BC"/>
            </a:solidFill>
            <a:ln>
              <a:solidFill>
                <a:srgbClr val="042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20" name="Flowchart: Connector 11">
              <a:extLst>
                <a:ext uri="{FF2B5EF4-FFF2-40B4-BE49-F238E27FC236}">
                  <a16:creationId xmlns:a16="http://schemas.microsoft.com/office/drawing/2014/main" id="{F0313D34-C0F5-AF42-9797-B9137D16CA8F}"/>
                </a:ext>
              </a:extLst>
            </p:cNvPr>
            <p:cNvSpPr/>
            <p:nvPr/>
          </p:nvSpPr>
          <p:spPr>
            <a:xfrm>
              <a:off x="5920812" y="4103458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21" name="Flowchart: Connector 12">
              <a:extLst>
                <a:ext uri="{FF2B5EF4-FFF2-40B4-BE49-F238E27FC236}">
                  <a16:creationId xmlns:a16="http://schemas.microsoft.com/office/drawing/2014/main" id="{66D0E9A9-73AA-C442-9B76-C8449DEB4F61}"/>
                </a:ext>
              </a:extLst>
            </p:cNvPr>
            <p:cNvSpPr/>
            <p:nvPr/>
          </p:nvSpPr>
          <p:spPr>
            <a:xfrm>
              <a:off x="5976460" y="4059687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22" name="Flowchart: Connector 15">
              <a:extLst>
                <a:ext uri="{FF2B5EF4-FFF2-40B4-BE49-F238E27FC236}">
                  <a16:creationId xmlns:a16="http://schemas.microsoft.com/office/drawing/2014/main" id="{8415A794-0940-0840-92B4-9516DCA8E2EA}"/>
                </a:ext>
              </a:extLst>
            </p:cNvPr>
            <p:cNvSpPr/>
            <p:nvPr/>
          </p:nvSpPr>
          <p:spPr>
            <a:xfrm>
              <a:off x="5901353" y="4191265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23" name="Flowchart: Connector 19">
              <a:extLst>
                <a:ext uri="{FF2B5EF4-FFF2-40B4-BE49-F238E27FC236}">
                  <a16:creationId xmlns:a16="http://schemas.microsoft.com/office/drawing/2014/main" id="{720F220C-1747-9241-B7B8-170F66379499}"/>
                </a:ext>
              </a:extLst>
            </p:cNvPr>
            <p:cNvSpPr/>
            <p:nvPr/>
          </p:nvSpPr>
          <p:spPr>
            <a:xfrm>
              <a:off x="6056715" y="4152829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00"/>
                </a:solidFill>
              </a:endParaRPr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2E8BF701-87A2-E841-BE11-C6DC66D4F999}"/>
                </a:ext>
              </a:extLst>
            </p:cNvPr>
            <p:cNvSpPr/>
            <p:nvPr/>
          </p:nvSpPr>
          <p:spPr>
            <a:xfrm>
              <a:off x="6168011" y="4127495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00"/>
                </a:solidFill>
              </a:endParaRP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3C3F3DA9-35AA-7246-B88B-B488A56412DC}"/>
                </a:ext>
              </a:extLst>
            </p:cNvPr>
            <p:cNvSpPr/>
            <p:nvPr/>
          </p:nvSpPr>
          <p:spPr>
            <a:xfrm>
              <a:off x="5873682" y="4288074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F00B60B1-D9CB-634B-80A4-7FE28089D4B7}"/>
                </a:ext>
              </a:extLst>
            </p:cNvPr>
            <p:cNvSpPr/>
            <p:nvPr/>
          </p:nvSpPr>
          <p:spPr>
            <a:xfrm>
              <a:off x="5790058" y="4154430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00"/>
                </a:solidFill>
              </a:endParaRPr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6ED6E65C-8A25-8E4B-8A35-D8DD20A3FC8F}"/>
                </a:ext>
              </a:extLst>
            </p:cNvPr>
            <p:cNvSpPr/>
            <p:nvPr/>
          </p:nvSpPr>
          <p:spPr>
            <a:xfrm>
              <a:off x="6022178" y="4262216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155D3E98-F1A6-FE44-94F5-AA2E8460B0CB}"/>
                </a:ext>
              </a:extLst>
            </p:cNvPr>
            <p:cNvSpPr/>
            <p:nvPr/>
          </p:nvSpPr>
          <p:spPr>
            <a:xfrm>
              <a:off x="5901197" y="4294624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00"/>
                </a:solidFill>
              </a:endParaRPr>
            </a:p>
          </p:txBody>
        </p:sp>
        <p:sp>
          <p:nvSpPr>
            <p:cNvPr id="29" name="Flowchart: Connector 30">
              <a:extLst>
                <a:ext uri="{FF2B5EF4-FFF2-40B4-BE49-F238E27FC236}">
                  <a16:creationId xmlns:a16="http://schemas.microsoft.com/office/drawing/2014/main" id="{49737632-6A16-5340-B335-2E3D98D45289}"/>
                </a:ext>
              </a:extLst>
            </p:cNvPr>
            <p:cNvSpPr/>
            <p:nvPr/>
          </p:nvSpPr>
          <p:spPr>
            <a:xfrm>
              <a:off x="5957001" y="4399505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30" name="Flowchart: Connector 21">
              <a:extLst>
                <a:ext uri="{FF2B5EF4-FFF2-40B4-BE49-F238E27FC236}">
                  <a16:creationId xmlns:a16="http://schemas.microsoft.com/office/drawing/2014/main" id="{A2F4FD27-B7B2-1B4B-AD94-39DF4A634B14}"/>
                </a:ext>
              </a:extLst>
            </p:cNvPr>
            <p:cNvSpPr/>
            <p:nvPr/>
          </p:nvSpPr>
          <p:spPr>
            <a:xfrm>
              <a:off x="5799732" y="4269565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0000"/>
                </a:solidFill>
              </a:endParaRPr>
            </a:p>
          </p:txBody>
        </p:sp>
        <p:sp>
          <p:nvSpPr>
            <p:cNvPr id="31" name="Flowchart: Connector 28">
              <a:extLst>
                <a:ext uri="{FF2B5EF4-FFF2-40B4-BE49-F238E27FC236}">
                  <a16:creationId xmlns:a16="http://schemas.microsoft.com/office/drawing/2014/main" id="{F78106FB-1D53-0A43-8DEF-B74756C49AA8}"/>
                </a:ext>
              </a:extLst>
            </p:cNvPr>
            <p:cNvSpPr/>
            <p:nvPr/>
          </p:nvSpPr>
          <p:spPr>
            <a:xfrm>
              <a:off x="5864851" y="4380134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00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A454C36-5E38-5C4A-984C-0A453F0AA69E}"/>
                </a:ext>
              </a:extLst>
            </p:cNvPr>
            <p:cNvSpPr/>
            <p:nvPr/>
          </p:nvSpPr>
          <p:spPr>
            <a:xfrm>
              <a:off x="5633821" y="4080462"/>
              <a:ext cx="815960" cy="420194"/>
            </a:xfrm>
            <a:prstGeom prst="ellipse">
              <a:avLst/>
            </a:prstGeom>
            <a:noFill/>
            <a:ln w="3175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Connector 13">
              <a:extLst>
                <a:ext uri="{FF2B5EF4-FFF2-40B4-BE49-F238E27FC236}">
                  <a16:creationId xmlns:a16="http://schemas.microsoft.com/office/drawing/2014/main" id="{A9EE7A11-69D2-584B-B50C-DECCDC231BDA}"/>
                </a:ext>
              </a:extLst>
            </p:cNvPr>
            <p:cNvSpPr/>
            <p:nvPr/>
          </p:nvSpPr>
          <p:spPr>
            <a:xfrm>
              <a:off x="5836721" y="4073862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34" name="Flowchart: Connector 22">
              <a:extLst>
                <a:ext uri="{FF2B5EF4-FFF2-40B4-BE49-F238E27FC236}">
                  <a16:creationId xmlns:a16="http://schemas.microsoft.com/office/drawing/2014/main" id="{66678417-F5ED-3C4F-BA4B-0A03A76258A8}"/>
                </a:ext>
              </a:extLst>
            </p:cNvPr>
            <p:cNvSpPr/>
            <p:nvPr/>
          </p:nvSpPr>
          <p:spPr>
            <a:xfrm>
              <a:off x="5948016" y="4021150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00"/>
                </a:solidFill>
              </a:endParaRPr>
            </a:p>
          </p:txBody>
        </p:sp>
        <p:sp>
          <p:nvSpPr>
            <p:cNvPr id="35" name="Flowchart: Connector 17">
              <a:extLst>
                <a:ext uri="{FF2B5EF4-FFF2-40B4-BE49-F238E27FC236}">
                  <a16:creationId xmlns:a16="http://schemas.microsoft.com/office/drawing/2014/main" id="{C2EA07CD-3DF8-D348-8A7A-05AB4B2B3A13}"/>
                </a:ext>
              </a:extLst>
            </p:cNvPr>
            <p:cNvSpPr/>
            <p:nvPr/>
          </p:nvSpPr>
          <p:spPr>
            <a:xfrm>
              <a:off x="6024298" y="4030090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36" name="Flowchart: Connector 16">
              <a:extLst>
                <a:ext uri="{FF2B5EF4-FFF2-40B4-BE49-F238E27FC236}">
                  <a16:creationId xmlns:a16="http://schemas.microsoft.com/office/drawing/2014/main" id="{51F90B83-C0A0-6249-BD1A-235EC2BC17BB}"/>
                </a:ext>
              </a:extLst>
            </p:cNvPr>
            <p:cNvSpPr/>
            <p:nvPr/>
          </p:nvSpPr>
          <p:spPr>
            <a:xfrm>
              <a:off x="6120468" y="4073862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2C0E35C-5102-BF40-8FE6-E306B737B14B}"/>
                </a:ext>
              </a:extLst>
            </p:cNvPr>
            <p:cNvSpPr/>
            <p:nvPr/>
          </p:nvSpPr>
          <p:spPr>
            <a:xfrm rot="3276906">
              <a:off x="5590562" y="4121167"/>
              <a:ext cx="815960" cy="388465"/>
            </a:xfrm>
            <a:prstGeom prst="ellipse">
              <a:avLst/>
            </a:prstGeom>
            <a:noFill/>
            <a:ln w="3175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9D0DE42-FEDB-C840-9A24-D02F7678325E}"/>
                </a:ext>
              </a:extLst>
            </p:cNvPr>
            <p:cNvGrpSpPr/>
            <p:nvPr/>
          </p:nvGrpSpPr>
          <p:grpSpPr>
            <a:xfrm>
              <a:off x="6082277" y="3704611"/>
              <a:ext cx="391058" cy="287973"/>
              <a:chOff x="6152422" y="3820121"/>
              <a:chExt cx="237846" cy="191781"/>
            </a:xfrm>
          </p:grpSpPr>
          <p:sp>
            <p:nvSpPr>
              <p:cNvPr id="39" name="Smiley Face 38">
                <a:extLst>
                  <a:ext uri="{FF2B5EF4-FFF2-40B4-BE49-F238E27FC236}">
                    <a16:creationId xmlns:a16="http://schemas.microsoft.com/office/drawing/2014/main" id="{7D870FDD-1368-534B-9745-04CA5A32DB7A}"/>
                  </a:ext>
                </a:extLst>
              </p:cNvPr>
              <p:cNvSpPr/>
              <p:nvPr/>
            </p:nvSpPr>
            <p:spPr>
              <a:xfrm>
                <a:off x="6152422" y="3930816"/>
                <a:ext cx="74378" cy="81086"/>
              </a:xfrm>
              <a:prstGeom prst="smileyFace">
                <a:avLst/>
              </a:prstGeom>
              <a:solidFill>
                <a:srgbClr val="FFFF00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CCDF1BB-0E45-A142-AD52-466FEFB1585A}"/>
                  </a:ext>
                </a:extLst>
              </p:cNvPr>
              <p:cNvSpPr txBox="1"/>
              <p:nvPr/>
            </p:nvSpPr>
            <p:spPr>
              <a:xfrm>
                <a:off x="6202710" y="3820121"/>
                <a:ext cx="187558" cy="174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0000"/>
                    </a:solidFill>
                  </a:rPr>
                  <a:t>-</a:t>
                </a:r>
              </a:p>
            </p:txBody>
          </p:sp>
        </p:grp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FFB228CA-9C42-AE4E-A01A-BD2D075722B7}"/>
              </a:ext>
            </a:extLst>
          </p:cNvPr>
          <p:cNvSpPr txBox="1">
            <a:spLocks/>
          </p:cNvSpPr>
          <p:nvPr/>
        </p:nvSpPr>
        <p:spPr>
          <a:xfrm>
            <a:off x="610714" y="1005035"/>
            <a:ext cx="7892334" cy="281502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5" indent="-328613"/>
            <a:r>
              <a:rPr lang="en-US" sz="2400" dirty="0"/>
              <a:t>The </a:t>
            </a:r>
            <a:r>
              <a:rPr lang="en-US" sz="2400" b="1" dirty="0">
                <a:solidFill>
                  <a:srgbClr val="120BFF"/>
                </a:solidFill>
              </a:rPr>
              <a:t>Gamma Factory</a:t>
            </a:r>
            <a:r>
              <a:rPr lang="en-US" sz="2400" b="1" dirty="0"/>
              <a:t> </a:t>
            </a:r>
            <a:r>
              <a:rPr lang="en-US" sz="2400" dirty="0"/>
              <a:t>initiative proposes to use </a:t>
            </a:r>
            <a:r>
              <a:rPr lang="en-US" sz="2400" b="1" dirty="0">
                <a:solidFill>
                  <a:srgbClr val="120BFF"/>
                </a:solidFill>
              </a:rPr>
              <a:t>partially stripped ion (PSI)</a:t>
            </a:r>
            <a:r>
              <a:rPr lang="en-US" sz="2400" b="1" dirty="0"/>
              <a:t> </a:t>
            </a:r>
            <a:r>
              <a:rPr lang="en-US" sz="2400" dirty="0"/>
              <a:t>beams as drivers of a new type, high intensity photon source.</a:t>
            </a:r>
          </a:p>
          <a:p>
            <a:pPr marL="365125" indent="-328613"/>
            <a:r>
              <a:rPr lang="en-US" sz="2400" dirty="0"/>
              <a:t>Initial beam tests with PSI beams have been executed in the SPS in 2017/18. </a:t>
            </a:r>
          </a:p>
          <a:p>
            <a:pPr marL="365125" indent="-328613"/>
            <a:r>
              <a:rPr lang="en-US" sz="2400" dirty="0"/>
              <a:t>In 2018 the </a:t>
            </a:r>
            <a:r>
              <a:rPr lang="en-US" sz="2400" b="1" dirty="0">
                <a:solidFill>
                  <a:srgbClr val="FF0000"/>
                </a:solidFill>
              </a:rPr>
              <a:t>LHC injected, accelerated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rgbClr val="FF0000"/>
                </a:solidFill>
              </a:rPr>
              <a:t>stored</a:t>
            </a:r>
            <a:r>
              <a:rPr lang="en-US" sz="2400" dirty="0"/>
              <a:t> lead ions with one remaining electron (</a:t>
            </a:r>
            <a:r>
              <a:rPr lang="en-US" sz="2400" b="1" dirty="0">
                <a:solidFill>
                  <a:srgbClr val="FF0000"/>
                </a:solidFill>
              </a:rPr>
              <a:t>208Pb81+</a:t>
            </a:r>
            <a:r>
              <a:rPr lang="en-US" sz="2400" dirty="0"/>
              <a:t>) for the first time.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A160A49-A51E-7743-9616-C406B059022A}"/>
              </a:ext>
            </a:extLst>
          </p:cNvPr>
          <p:cNvSpPr/>
          <p:nvPr/>
        </p:nvSpPr>
        <p:spPr>
          <a:xfrm rot="20248591">
            <a:off x="8884344" y="497224"/>
            <a:ext cx="2404624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20BFF"/>
                </a:solidFill>
              </a:rPr>
              <a:t>Physics Beyond Colliders</a:t>
            </a:r>
            <a:endParaRPr lang="en-US" sz="200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A95E5C2-643E-C94B-AE00-2BD840818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32" y="5604694"/>
            <a:ext cx="887250" cy="9231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81BC3D9-2492-E647-BD9D-2E61DA52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441" y="5642623"/>
            <a:ext cx="983797" cy="8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04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4AD2-DE93-9D45-911B-23B27228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Partially Stripped 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BF639-4AF1-914F-A862-5E4485A6F7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B3CB7-BC83-1C42-B104-7F6F11D01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B30872-1D25-514C-A6C7-0B916FDDDEB5}"/>
              </a:ext>
            </a:extLst>
          </p:cNvPr>
          <p:cNvSpPr/>
          <p:nvPr/>
        </p:nvSpPr>
        <p:spPr>
          <a:xfrm>
            <a:off x="1631504" y="981941"/>
            <a:ext cx="4777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"/>
            <a:r>
              <a:rPr lang="en-US" sz="2000" dirty="0"/>
              <a:t>A few Pb81+ bunches circulated at 6.5 Z </a:t>
            </a:r>
            <a:r>
              <a:rPr lang="en-US" sz="2000" dirty="0" err="1"/>
              <a:t>TeV</a:t>
            </a:r>
            <a:r>
              <a:rPr lang="en-US" sz="2000" dirty="0"/>
              <a:t> with </a:t>
            </a:r>
            <a:r>
              <a:rPr lang="en-US" sz="2000" b="1" dirty="0">
                <a:solidFill>
                  <a:srgbClr val="00B050"/>
                </a:solidFill>
              </a:rPr>
              <a:t>beam lifetimes of ~40 hours</a:t>
            </a:r>
            <a:r>
              <a:rPr lang="en-US" sz="2000" dirty="0"/>
              <a:t>.</a:t>
            </a:r>
          </a:p>
        </p:txBody>
      </p:sp>
      <p:pic>
        <p:nvPicPr>
          <p:cNvPr id="6" name="Imagen 4">
            <a:extLst>
              <a:ext uri="{FF2B5EF4-FFF2-40B4-BE49-F238E27FC236}">
                <a16:creationId xmlns:a16="http://schemas.microsoft.com/office/drawing/2014/main" id="{55B3ADDB-0943-6149-B30B-B2E536CBD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5675" r="5185"/>
          <a:stretch/>
        </p:blipFill>
        <p:spPr>
          <a:xfrm>
            <a:off x="715692" y="4213096"/>
            <a:ext cx="7242321" cy="22962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F784E3-B522-FC43-B070-725CED1E5BD0}"/>
              </a:ext>
            </a:extLst>
          </p:cNvPr>
          <p:cNvGrpSpPr/>
          <p:nvPr/>
        </p:nvGrpSpPr>
        <p:grpSpPr>
          <a:xfrm>
            <a:off x="5357875" y="1517968"/>
            <a:ext cx="5200275" cy="2495130"/>
            <a:chOff x="791816" y="1387060"/>
            <a:chExt cx="5066864" cy="233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B9C50F-E9E7-B347-99DA-5A7A06E24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816" y="1387060"/>
              <a:ext cx="4528988" cy="23351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4BBF68-E153-9D47-AAF6-CBA91A985B92}"/>
                </a:ext>
              </a:extLst>
            </p:cNvPr>
            <p:cNvSpPr txBox="1"/>
            <p:nvPr/>
          </p:nvSpPr>
          <p:spPr>
            <a:xfrm>
              <a:off x="1331223" y="1558950"/>
              <a:ext cx="1353928" cy="371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Losses at FT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518D67D-C2CC-EC48-94AB-5DA872D9860B}"/>
                </a:ext>
              </a:extLst>
            </p:cNvPr>
            <p:cNvCxnSpPr/>
            <p:nvPr/>
          </p:nvCxnSpPr>
          <p:spPr>
            <a:xfrm>
              <a:off x="1240762" y="3251754"/>
              <a:ext cx="3949148" cy="0"/>
            </a:xfrm>
            <a:prstGeom prst="straightConnector1">
              <a:avLst/>
            </a:prstGeom>
            <a:ln w="25400">
              <a:solidFill>
                <a:srgbClr val="00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9F88C2-EE45-6D44-9B44-6CE1028AF216}"/>
                </a:ext>
              </a:extLst>
            </p:cNvPr>
            <p:cNvSpPr txBox="1"/>
            <p:nvPr/>
          </p:nvSpPr>
          <p:spPr>
            <a:xfrm>
              <a:off x="2942757" y="2898399"/>
              <a:ext cx="488006" cy="405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2h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08839CA-0596-2F4C-A519-6C3FF35F60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9910" y="1811130"/>
              <a:ext cx="0" cy="1440624"/>
            </a:xfrm>
            <a:prstGeom prst="straightConnector1">
              <a:avLst/>
            </a:prstGeom>
            <a:ln w="25400">
              <a:solidFill>
                <a:srgbClr val="00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224791-7EF1-864D-A050-41451D8EF07A}"/>
                </a:ext>
              </a:extLst>
            </p:cNvPr>
            <p:cNvSpPr txBox="1"/>
            <p:nvPr/>
          </p:nvSpPr>
          <p:spPr>
            <a:xfrm>
              <a:off x="5320804" y="2369965"/>
              <a:ext cx="537876" cy="405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4%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581FE2-33FB-7A4A-AC25-4246C8E92ACB}"/>
                </a:ext>
              </a:extLst>
            </p:cNvPr>
            <p:cNvSpPr txBox="1"/>
            <p:nvPr/>
          </p:nvSpPr>
          <p:spPr>
            <a:xfrm>
              <a:off x="4074253" y="2244462"/>
              <a:ext cx="800426" cy="573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Loss maps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E59F9B9-178B-4F49-90D5-5F625FFC6929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3784017" y="2395115"/>
              <a:ext cx="290236" cy="136229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DE6F62C-6C43-E743-A4F8-A5CEDD30690B}"/>
              </a:ext>
            </a:extLst>
          </p:cNvPr>
          <p:cNvSpPr/>
          <p:nvPr/>
        </p:nvSpPr>
        <p:spPr>
          <a:xfrm>
            <a:off x="472265" y="3118400"/>
            <a:ext cx="48856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"/>
            <a:r>
              <a:rPr lang="en-US" sz="2000" b="1" dirty="0">
                <a:solidFill>
                  <a:srgbClr val="FF0000"/>
                </a:solidFill>
              </a:rPr>
              <a:t>Worst collimation cleaning efficiency </a:t>
            </a:r>
            <a:r>
              <a:rPr lang="en-US" sz="2000" dirty="0"/>
              <a:t>ever observed. Introduces </a:t>
            </a:r>
            <a:r>
              <a:rPr lang="en-US" sz="2000" b="1" dirty="0">
                <a:solidFill>
                  <a:srgbClr val="FF0000"/>
                </a:solidFill>
              </a:rPr>
              <a:t>dominant limit of the beam intensity</a:t>
            </a:r>
            <a:r>
              <a:rPr lang="en-US" sz="2000" b="1" i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7C0D63-ACE2-8742-A55C-881D25F8D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680" y="757766"/>
            <a:ext cx="2890513" cy="1179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01B8375-3DCF-2140-B022-83C0BAE1CD80}"/>
              </a:ext>
            </a:extLst>
          </p:cNvPr>
          <p:cNvSpPr txBox="1"/>
          <p:nvPr/>
        </p:nvSpPr>
        <p:spPr>
          <a:xfrm>
            <a:off x="9600390" y="609643"/>
            <a:ext cx="238533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Synchrotron Light Monitor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99AF9F-DDE6-F948-AB2A-7ED8BEE757C5}"/>
              </a:ext>
            </a:extLst>
          </p:cNvPr>
          <p:cNvSpPr/>
          <p:nvPr/>
        </p:nvSpPr>
        <p:spPr>
          <a:xfrm>
            <a:off x="8212224" y="4378849"/>
            <a:ext cx="32559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/>
              <a:t>Electrons are stripped off at first interaction with collimators leading to a change of rigidity outside acceptance: </a:t>
            </a:r>
          </a:p>
          <a:p>
            <a:r>
              <a:rPr lang="en-US" sz="2000" i="1" dirty="0">
                <a:sym typeface="Wingdings" pitchFamily="2" charset="2"/>
              </a:rPr>
              <a:t> Pb82+ lost in cell 11R7</a:t>
            </a:r>
            <a:r>
              <a:rPr lang="en-US" sz="2000" i="1" dirty="0"/>
              <a:t>. </a:t>
            </a:r>
            <a:endParaRPr lang="en-US" sz="2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F0EF31D-CEE1-0146-83A8-A4418C77BA61}"/>
              </a:ext>
            </a:extLst>
          </p:cNvPr>
          <p:cNvCxnSpPr>
            <a:cxnSpLocks/>
          </p:cNvCxnSpPr>
          <p:nvPr/>
        </p:nvCxnSpPr>
        <p:spPr>
          <a:xfrm flipH="1" flipV="1">
            <a:off x="6722214" y="4693850"/>
            <a:ext cx="1390010" cy="277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FD92CEC-7A28-EE4F-9367-8B888D8B397F}"/>
              </a:ext>
            </a:extLst>
          </p:cNvPr>
          <p:cNvSpPr/>
          <p:nvPr/>
        </p:nvSpPr>
        <p:spPr>
          <a:xfrm>
            <a:off x="1487488" y="4320055"/>
            <a:ext cx="13435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N. </a:t>
            </a:r>
            <a:r>
              <a:rPr lang="en-US" sz="1200" dirty="0" err="1"/>
              <a:t>Fuster</a:t>
            </a:r>
            <a:r>
              <a:rPr lang="en-US" sz="1200" dirty="0"/>
              <a:t> Martinez</a:t>
            </a:r>
          </a:p>
        </p:txBody>
      </p:sp>
    </p:spTree>
    <p:extLst>
      <p:ext uri="{BB962C8B-B14F-4D97-AF65-F5344CB8AC3E}">
        <p14:creationId xmlns:p14="http://schemas.microsoft.com/office/powerpoint/2010/main" val="1555618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53D86-E0DA-E549-8444-052224B13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 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1F1D5-57F0-114F-B9D6-18210EC64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27BCF-B2C7-9548-B55B-4D54E46B3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45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3136B7-A233-A749-BA88-B1D1F59B75D4}"/>
              </a:ext>
            </a:extLst>
          </p:cNvPr>
          <p:cNvGrpSpPr/>
          <p:nvPr/>
        </p:nvGrpSpPr>
        <p:grpSpPr>
          <a:xfrm>
            <a:off x="1852086" y="3518568"/>
            <a:ext cx="3569747" cy="1892147"/>
            <a:chOff x="-168428" y="2686926"/>
            <a:chExt cx="3219230" cy="127646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CFB9B79-FE00-DB4B-A852-44E4FCCFAA94}"/>
                </a:ext>
              </a:extLst>
            </p:cNvPr>
            <p:cNvSpPr/>
            <p:nvPr/>
          </p:nvSpPr>
          <p:spPr>
            <a:xfrm>
              <a:off x="-168428" y="2894566"/>
              <a:ext cx="2929282" cy="1068828"/>
            </a:xfrm>
            <a:prstGeom prst="ellipse">
              <a:avLst/>
            </a:prstGeom>
            <a:solidFill>
              <a:srgbClr val="C2EA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A9E2B1-5EA3-5841-A789-24DB046795EE}"/>
                </a:ext>
              </a:extLst>
            </p:cNvPr>
            <p:cNvSpPr/>
            <p:nvPr/>
          </p:nvSpPr>
          <p:spPr>
            <a:xfrm>
              <a:off x="-60930" y="3016403"/>
              <a:ext cx="2725841" cy="726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133" b="1" dirty="0">
                  <a:latin typeface="Calibri" panose="020F0502020204030204" pitchFamily="34" charset="0"/>
                </a:rPr>
                <a:t>“first 10-year” </a:t>
              </a:r>
              <a:r>
                <a:rPr lang="en-US" sz="2133" b="1" dirty="0" err="1">
                  <a:latin typeface="Calibri" panose="020F0502020204030204" pitchFamily="34" charset="0"/>
                </a:rPr>
                <a:t>Pb-Pb</a:t>
              </a:r>
              <a:r>
                <a:rPr lang="en-US" sz="2133" b="1" dirty="0">
                  <a:latin typeface="Calibri" panose="020F0502020204030204" pitchFamily="34" charset="0"/>
                </a:rPr>
                <a:t> luminosity goal of 1nb</a:t>
              </a:r>
              <a:r>
                <a:rPr lang="en-US" sz="2133" b="1" baseline="30000" dirty="0">
                  <a:latin typeface="Calibri" panose="020F0502020204030204" pitchFamily="34" charset="0"/>
                </a:rPr>
                <a:t>-1</a:t>
              </a:r>
              <a:r>
                <a:rPr lang="en-US" sz="2133" b="1" dirty="0">
                  <a:latin typeface="Calibri" panose="020F0502020204030204" pitchFamily="34" charset="0"/>
                </a:rPr>
                <a:t> has been exceeded </a:t>
              </a:r>
              <a:endParaRPr lang="en-US" sz="2133" b="1" dirty="0"/>
            </a:p>
          </p:txBody>
        </p:sp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A2006FE3-6EBE-BE43-A8AD-9A2FEE28BF0F}"/>
                </a:ext>
              </a:extLst>
            </p:cNvPr>
            <p:cNvSpPr/>
            <p:nvPr/>
          </p:nvSpPr>
          <p:spPr>
            <a:xfrm rot="2865626" flipH="1">
              <a:off x="2459139" y="2398805"/>
              <a:ext cx="303542" cy="879784"/>
            </a:xfrm>
            <a:prstGeom prst="downArrow">
              <a:avLst>
                <a:gd name="adj1" fmla="val 26060"/>
                <a:gd name="adj2" fmla="val 77188"/>
              </a:avLst>
            </a:prstGeom>
            <a:solidFill>
              <a:srgbClr val="C2EA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796144-A9A4-8949-8C76-75B98F598357}"/>
              </a:ext>
            </a:extLst>
          </p:cNvPr>
          <p:cNvGrpSpPr/>
          <p:nvPr/>
        </p:nvGrpSpPr>
        <p:grpSpPr>
          <a:xfrm>
            <a:off x="4702449" y="3699966"/>
            <a:ext cx="3310779" cy="1976845"/>
            <a:chOff x="1672226" y="2830370"/>
            <a:chExt cx="2985692" cy="133361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7F719E-13C1-5B4F-B1C6-75343DF84EED}"/>
                </a:ext>
              </a:extLst>
            </p:cNvPr>
            <p:cNvSpPr/>
            <p:nvPr/>
          </p:nvSpPr>
          <p:spPr>
            <a:xfrm>
              <a:off x="1672226" y="3174439"/>
              <a:ext cx="2958624" cy="989542"/>
            </a:xfrm>
            <a:prstGeom prst="ellipse">
              <a:avLst/>
            </a:prstGeom>
            <a:solidFill>
              <a:srgbClr val="C2EA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BB98C2-4133-7944-B54C-F42552A72CAA}"/>
                </a:ext>
              </a:extLst>
            </p:cNvPr>
            <p:cNvSpPr/>
            <p:nvPr/>
          </p:nvSpPr>
          <p:spPr>
            <a:xfrm>
              <a:off x="1685323" y="3280770"/>
              <a:ext cx="2972595" cy="726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133" b="1" dirty="0">
                  <a:latin typeface="Calibri" panose="020F0502020204030204" pitchFamily="34" charset="0"/>
                </a:rPr>
                <a:t>demonstrated </a:t>
              </a:r>
            </a:p>
            <a:p>
              <a:pPr algn="ctr"/>
              <a:r>
                <a:rPr lang="en-US" sz="2133" b="1" dirty="0">
                  <a:latin typeface="Calibri" panose="020F0502020204030204" pitchFamily="34" charset="0"/>
                </a:rPr>
                <a:t>“HL-LHC” peak luminosity performance</a:t>
              </a:r>
              <a:endParaRPr lang="en-US" sz="2133" b="1" dirty="0">
                <a:latin typeface="ArialMT"/>
              </a:endParaRPr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1F84EF52-8499-C24A-AEDF-096D1F8EE425}"/>
                </a:ext>
              </a:extLst>
            </p:cNvPr>
            <p:cNvSpPr/>
            <p:nvPr/>
          </p:nvSpPr>
          <p:spPr>
            <a:xfrm rot="2865626" flipH="1">
              <a:off x="2554942" y="2380527"/>
              <a:ext cx="303542" cy="1203228"/>
            </a:xfrm>
            <a:prstGeom prst="downArrow">
              <a:avLst>
                <a:gd name="adj1" fmla="val 26060"/>
                <a:gd name="adj2" fmla="val 77188"/>
              </a:avLst>
            </a:prstGeom>
            <a:solidFill>
              <a:srgbClr val="C2EA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0E3C50-ACAA-3E49-8315-84277F10EF84}"/>
              </a:ext>
            </a:extLst>
          </p:cNvPr>
          <p:cNvGrpSpPr/>
          <p:nvPr/>
        </p:nvGrpSpPr>
        <p:grpSpPr>
          <a:xfrm>
            <a:off x="3367963" y="2272069"/>
            <a:ext cx="5823945" cy="1541074"/>
            <a:chOff x="2555262" y="1413116"/>
            <a:chExt cx="4367959" cy="115580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2D6C8E-8518-6940-8D7A-E9938523A5D0}"/>
                </a:ext>
              </a:extLst>
            </p:cNvPr>
            <p:cNvSpPr/>
            <p:nvPr/>
          </p:nvSpPr>
          <p:spPr>
            <a:xfrm>
              <a:off x="2555262" y="1413116"/>
              <a:ext cx="4367959" cy="1155805"/>
            </a:xfrm>
            <a:prstGeom prst="ellipse">
              <a:avLst/>
            </a:prstGeom>
            <a:solidFill>
              <a:srgbClr val="120B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1C56B9-913E-0B46-9B32-76D4B2E2A91D}"/>
                </a:ext>
              </a:extLst>
            </p:cNvPr>
            <p:cNvSpPr/>
            <p:nvPr/>
          </p:nvSpPr>
          <p:spPr>
            <a:xfrm>
              <a:off x="2710773" y="1631096"/>
              <a:ext cx="3858773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alibri" panose="020F0502020204030204" pitchFamily="34" charset="0"/>
                </a:rPr>
                <a:t>The LHC Heavy-Ion </a:t>
              </a:r>
              <a:r>
                <a:rPr lang="en-US" sz="2400" b="1" dirty="0">
                  <a:solidFill>
                    <a:srgbClr val="FFC000"/>
                  </a:solidFill>
                  <a:latin typeface="Calibri" panose="020F0502020204030204" pitchFamily="34" charset="0"/>
                </a:rPr>
                <a:t>performance is much higher</a:t>
              </a:r>
              <a:r>
                <a:rPr lang="en-US" sz="2400" b="1" dirty="0">
                  <a:solidFill>
                    <a:srgbClr val="FFFF00"/>
                  </a:solidFill>
                  <a:latin typeface="Calibri" panose="020F0502020204030204" pitchFamily="34" charset="0"/>
                </a:rPr>
                <a:t> than originally foreseen.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FCC712-34C4-3141-8682-9F3716B22E43}"/>
              </a:ext>
            </a:extLst>
          </p:cNvPr>
          <p:cNvGrpSpPr/>
          <p:nvPr/>
        </p:nvGrpSpPr>
        <p:grpSpPr>
          <a:xfrm>
            <a:off x="6848745" y="910167"/>
            <a:ext cx="2943341" cy="1376989"/>
            <a:chOff x="5386682" y="338034"/>
            <a:chExt cx="2038477" cy="1032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91D4D3A-9EB5-6B4A-89E7-9E79206F929A}"/>
                </a:ext>
              </a:extLst>
            </p:cNvPr>
            <p:cNvSpPr/>
            <p:nvPr/>
          </p:nvSpPr>
          <p:spPr>
            <a:xfrm>
              <a:off x="5600111" y="338034"/>
              <a:ext cx="1825048" cy="94967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37E0BF-FF82-1940-B6C5-565368C2ED3D}"/>
                </a:ext>
              </a:extLst>
            </p:cNvPr>
            <p:cNvSpPr/>
            <p:nvPr/>
          </p:nvSpPr>
          <p:spPr>
            <a:xfrm>
              <a:off x="5748933" y="394455"/>
              <a:ext cx="1486753" cy="8071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133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extraordinary injector performance </a:t>
              </a:r>
              <a:endParaRPr lang="en-US" sz="2133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17F62C6E-F2F7-2843-B532-DE3549EDF5C2}"/>
                </a:ext>
              </a:extLst>
            </p:cNvPr>
            <p:cNvSpPr/>
            <p:nvPr/>
          </p:nvSpPr>
          <p:spPr>
            <a:xfrm rot="3471342" flipH="1">
              <a:off x="5525564" y="927610"/>
              <a:ext cx="303542" cy="581305"/>
            </a:xfrm>
            <a:prstGeom prst="downArrow">
              <a:avLst>
                <a:gd name="adj1" fmla="val 26060"/>
                <a:gd name="adj2" fmla="val 77188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7DBC45-651D-4144-A7D2-EA4A67E07D85}"/>
              </a:ext>
            </a:extLst>
          </p:cNvPr>
          <p:cNvGrpSpPr/>
          <p:nvPr/>
        </p:nvGrpSpPr>
        <p:grpSpPr>
          <a:xfrm>
            <a:off x="7636693" y="3659217"/>
            <a:ext cx="4310785" cy="1625346"/>
            <a:chOff x="5700127" y="3289093"/>
            <a:chExt cx="3233089" cy="121900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F3A3D45-AA96-AC44-AA6B-0D69910A6AC0}"/>
                </a:ext>
              </a:extLst>
            </p:cNvPr>
            <p:cNvSpPr/>
            <p:nvPr/>
          </p:nvSpPr>
          <p:spPr>
            <a:xfrm>
              <a:off x="6260681" y="3289093"/>
              <a:ext cx="2672535" cy="1219009"/>
            </a:xfrm>
            <a:prstGeom prst="rect">
              <a:avLst/>
            </a:prstGeom>
            <a:solidFill>
              <a:srgbClr val="FFFA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FC8867-9074-694C-B7A6-60B24EB9BFEE}"/>
                </a:ext>
              </a:extLst>
            </p:cNvPr>
            <p:cNvSpPr/>
            <p:nvPr/>
          </p:nvSpPr>
          <p:spPr>
            <a:xfrm>
              <a:off x="6260681" y="3385151"/>
              <a:ext cx="2672534" cy="1053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133" b="1" dirty="0">
                  <a:latin typeface="Calibri" panose="020F0502020204030204" pitchFamily="34" charset="0"/>
                </a:rPr>
                <a:t>Control of </a:t>
              </a:r>
              <a:r>
                <a:rPr lang="en-US" sz="2133" b="1" dirty="0">
                  <a:solidFill>
                    <a:srgbClr val="BF0000"/>
                  </a:solidFill>
                  <a:latin typeface="Calibri" panose="020F0502020204030204" pitchFamily="34" charset="0"/>
                </a:rPr>
                <a:t>heavy-ion beam losses</a:t>
              </a:r>
              <a:r>
                <a:rPr lang="en-US" sz="2133" b="1" dirty="0">
                  <a:latin typeface="Calibri" panose="020F0502020204030204" pitchFamily="34" charset="0"/>
                </a:rPr>
                <a:t>, like collimation &amp; BFPP, is critical, complicated and may surprise. </a:t>
              </a:r>
              <a:endParaRPr lang="en-US" sz="2133" b="1" dirty="0">
                <a:latin typeface="ArialMT"/>
              </a:endParaRPr>
            </a:p>
          </p:txBody>
        </p:sp>
        <p:sp>
          <p:nvSpPr>
            <p:cNvPr id="24" name="Up-Down Arrow 23">
              <a:extLst>
                <a:ext uri="{FF2B5EF4-FFF2-40B4-BE49-F238E27FC236}">
                  <a16:creationId xmlns:a16="http://schemas.microsoft.com/office/drawing/2014/main" id="{FC76BA07-59A5-AD4A-92A5-82BF8B5FE2B3}"/>
                </a:ext>
              </a:extLst>
            </p:cNvPr>
            <p:cNvSpPr/>
            <p:nvPr/>
          </p:nvSpPr>
          <p:spPr>
            <a:xfrm rot="17468165">
              <a:off x="5878714" y="3246205"/>
              <a:ext cx="365347" cy="722522"/>
            </a:xfrm>
            <a:prstGeom prst="upDownArrow">
              <a:avLst/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EE8302-475E-A041-AEC8-20EB7CC14F25}"/>
              </a:ext>
            </a:extLst>
          </p:cNvPr>
          <p:cNvGrpSpPr/>
          <p:nvPr/>
        </p:nvGrpSpPr>
        <p:grpSpPr>
          <a:xfrm>
            <a:off x="8751864" y="1065389"/>
            <a:ext cx="3203987" cy="1545800"/>
            <a:chOff x="6288168" y="409526"/>
            <a:chExt cx="2791777" cy="125197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B09093C-F545-F144-9C41-0D7E06542DFC}"/>
                </a:ext>
              </a:extLst>
            </p:cNvPr>
            <p:cNvSpPr/>
            <p:nvPr/>
          </p:nvSpPr>
          <p:spPr>
            <a:xfrm>
              <a:off x="6870967" y="409526"/>
              <a:ext cx="2208978" cy="106652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9477BF9B-FDF0-E64C-BC3B-A1D83208FD58}"/>
                </a:ext>
              </a:extLst>
            </p:cNvPr>
            <p:cNvSpPr/>
            <p:nvPr/>
          </p:nvSpPr>
          <p:spPr>
            <a:xfrm rot="3726167" flipH="1">
              <a:off x="6667637" y="978493"/>
              <a:ext cx="303542" cy="1062480"/>
            </a:xfrm>
            <a:prstGeom prst="downArrow">
              <a:avLst>
                <a:gd name="adj1" fmla="val 26060"/>
                <a:gd name="adj2" fmla="val 77188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3D6329B-B6D1-0C48-B80F-D5C3ED77BBA0}"/>
                </a:ext>
              </a:extLst>
            </p:cNvPr>
            <p:cNvSpPr/>
            <p:nvPr/>
          </p:nvSpPr>
          <p:spPr>
            <a:xfrm>
              <a:off x="7024923" y="477450"/>
              <a:ext cx="1908596" cy="87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133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optimizations between &amp; during runs</a:t>
              </a:r>
              <a:endParaRPr lang="en-US" sz="2133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A89B1DE-9CF5-8B43-888C-78F6603A5AD0}"/>
              </a:ext>
            </a:extLst>
          </p:cNvPr>
          <p:cNvSpPr txBox="1"/>
          <p:nvPr/>
        </p:nvSpPr>
        <p:spPr>
          <a:xfrm>
            <a:off x="751485" y="5670803"/>
            <a:ext cx="10851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Heavy ions will come back to the LHC end of 2021 after the injector and LHC hardware upgrades with the “HL-LHC” configuration.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BC3A12-13A2-EB48-A40E-A021316F5F68}"/>
              </a:ext>
            </a:extLst>
          </p:cNvPr>
          <p:cNvGrpSpPr/>
          <p:nvPr/>
        </p:nvGrpSpPr>
        <p:grpSpPr>
          <a:xfrm>
            <a:off x="385119" y="616570"/>
            <a:ext cx="6224252" cy="1740480"/>
            <a:chOff x="2486086" y="1185555"/>
            <a:chExt cx="4668189" cy="130536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5F24BE0-B908-0846-A2B9-65336A6F6CEF}"/>
                </a:ext>
              </a:extLst>
            </p:cNvPr>
            <p:cNvSpPr/>
            <p:nvPr/>
          </p:nvSpPr>
          <p:spPr>
            <a:xfrm>
              <a:off x="2486086" y="1185555"/>
              <a:ext cx="4668189" cy="13053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011CD2C-1DFC-9A4A-B55C-5F098D81EF0A}"/>
                </a:ext>
              </a:extLst>
            </p:cNvPr>
            <p:cNvSpPr/>
            <p:nvPr/>
          </p:nvSpPr>
          <p:spPr>
            <a:xfrm>
              <a:off x="2656074" y="1305730"/>
              <a:ext cx="4442996" cy="1084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</a:rPr>
                <a:t>The LHC is </a:t>
              </a:r>
              <a:r>
                <a:rPr lang="en-US" sz="2400" b="1" dirty="0">
                  <a:solidFill>
                    <a:srgbClr val="7030A0"/>
                  </a:solidFill>
                  <a:latin typeface="Calibri" panose="020F0502020204030204" pitchFamily="34" charset="0"/>
                </a:rPr>
                <a:t>highly flexible</a:t>
              </a:r>
              <a:r>
                <a:rPr lang="en-US" sz="2400" b="1" dirty="0">
                  <a:latin typeface="Calibri" panose="020F0502020204030204" pitchFamily="34" charset="0"/>
                </a:rPr>
                <a:t>: has </a:t>
              </a:r>
            </a:p>
            <a:p>
              <a:pPr algn="ctr"/>
              <a:r>
                <a:rPr lang="en-US" sz="2400" b="1" dirty="0">
                  <a:latin typeface="Calibri" panose="020F0502020204030204" pitchFamily="34" charset="0"/>
                </a:rPr>
                <a:t>operated in </a:t>
              </a:r>
              <a:r>
                <a:rPr lang="en-US" sz="2400" b="1" dirty="0">
                  <a:solidFill>
                    <a:srgbClr val="7030A0"/>
                  </a:solidFill>
                  <a:latin typeface="Calibri" panose="020F0502020204030204" pitchFamily="34" charset="0"/>
                </a:rPr>
                <a:t>5 modes </a:t>
              </a:r>
              <a:r>
                <a:rPr lang="en-US" sz="2400" b="1" dirty="0">
                  <a:latin typeface="Calibri" panose="020F0502020204030204" pitchFamily="34" charset="0"/>
                </a:rPr>
                <a:t>but was </a:t>
              </a:r>
              <a:r>
                <a:rPr lang="en-US" sz="2400" b="1" dirty="0">
                  <a:solidFill>
                    <a:srgbClr val="7030A0"/>
                  </a:solidFill>
                  <a:latin typeface="Calibri" panose="020F0502020204030204" pitchFamily="34" charset="0"/>
                </a:rPr>
                <a:t>designed for 2</a:t>
              </a:r>
            </a:p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Design: p-p, </a:t>
              </a:r>
              <a:r>
                <a:rPr lang="en-US" sz="2000" dirty="0" err="1">
                  <a:latin typeface="Calibri" panose="020F0502020204030204" pitchFamily="34" charset="0"/>
                </a:rPr>
                <a:t>Pb-Pb</a:t>
              </a:r>
              <a:endParaRPr lang="en-US" sz="2000" dirty="0">
                <a:latin typeface="Calibri" panose="020F0502020204030204" pitchFamily="34" charset="0"/>
              </a:endParaRPr>
            </a:p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Upgrade: p-</a:t>
              </a:r>
              <a:r>
                <a:rPr lang="en-US" sz="2000" dirty="0" err="1">
                  <a:latin typeface="Calibri" panose="020F0502020204030204" pitchFamily="34" charset="0"/>
                </a:rPr>
                <a:t>Pb</a:t>
              </a:r>
              <a:r>
                <a:rPr lang="en-US" sz="2000" dirty="0">
                  <a:latin typeface="Calibri" panose="020F0502020204030204" pitchFamily="34" charset="0"/>
                </a:rPr>
                <a:t>, </a:t>
              </a:r>
              <a:r>
                <a:rPr lang="en-US" sz="2000" dirty="0" err="1">
                  <a:latin typeface="Calibri" panose="020F0502020204030204" pitchFamily="34" charset="0"/>
                </a:rPr>
                <a:t>Xe-Xe</a:t>
              </a:r>
              <a:r>
                <a:rPr lang="en-US" sz="2000" dirty="0">
                  <a:latin typeface="Calibri" panose="020F0502020204030204" pitchFamily="34" charset="0"/>
                </a:rPr>
                <a:t>, Pb</a:t>
              </a:r>
              <a:r>
                <a:rPr lang="en-US" sz="2000" baseline="30000" dirty="0">
                  <a:latin typeface="Calibri" panose="020F0502020204030204" pitchFamily="34" charset="0"/>
                </a:rPr>
                <a:t>81+</a:t>
              </a:r>
              <a:endParaRPr lang="en-US" sz="20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39E389-34A4-0847-95CE-3C38BD09BCEF}"/>
              </a:ext>
            </a:extLst>
          </p:cNvPr>
          <p:cNvGrpSpPr/>
          <p:nvPr/>
        </p:nvGrpSpPr>
        <p:grpSpPr>
          <a:xfrm>
            <a:off x="345118" y="2159021"/>
            <a:ext cx="2972504" cy="1009162"/>
            <a:chOff x="264135" y="2225342"/>
            <a:chExt cx="2972504" cy="100916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E080E92-635D-A64E-A600-A1343F7BA3C0}"/>
                </a:ext>
              </a:extLst>
            </p:cNvPr>
            <p:cNvSpPr/>
            <p:nvPr/>
          </p:nvSpPr>
          <p:spPr>
            <a:xfrm>
              <a:off x="264135" y="2225342"/>
              <a:ext cx="2972504" cy="100916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69A3DC2-6D24-5448-AE0A-D0767BF43121}"/>
                </a:ext>
              </a:extLst>
            </p:cNvPr>
            <p:cNvSpPr/>
            <p:nvPr/>
          </p:nvSpPr>
          <p:spPr>
            <a:xfrm>
              <a:off x="534315" y="2340577"/>
              <a:ext cx="2482485" cy="748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133" b="1" dirty="0">
                  <a:latin typeface="Calibri" panose="020F0502020204030204" pitchFamily="34" charset="0"/>
                </a:rPr>
                <a:t>Rapid switching between modes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885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B1078-95EA-3847-875F-94E4BF8ED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3AA97-F07B-1944-93D4-75F0096405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1855B-563F-ED4F-81C0-687D1072E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1A16D4-A7B4-DD48-BEC3-B53124A75FEF}"/>
              </a:ext>
            </a:extLst>
          </p:cNvPr>
          <p:cNvSpPr txBox="1"/>
          <p:nvPr/>
        </p:nvSpPr>
        <p:spPr>
          <a:xfrm>
            <a:off x="3816882" y="5327903"/>
            <a:ext cx="4558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Everything clear! Hmm ….</a:t>
            </a:r>
          </a:p>
        </p:txBody>
      </p:sp>
      <p:pic>
        <p:nvPicPr>
          <p:cNvPr id="7" name="Picture 6" descr="w-fragen-tool-praxisbeispiel.png">
            <a:extLst>
              <a:ext uri="{FF2B5EF4-FFF2-40B4-BE49-F238E27FC236}">
                <a16:creationId xmlns:a16="http://schemas.microsoft.com/office/drawing/2014/main" id="{C2377C13-878A-EA48-A25A-888877E08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42" y="1268760"/>
            <a:ext cx="5068516" cy="391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53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74399-9785-E645-89C5-1F776B7CB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Mass of ions/nuclei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D2579-16FF-804D-B998-D7D0C3636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4846B-2C53-5B4A-ACE8-149DC3D3E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6BFC51-8DA2-B04D-B2C6-3478A3D82D17}"/>
              </a:ext>
            </a:extLst>
          </p:cNvPr>
          <p:cNvSpPr/>
          <p:nvPr/>
        </p:nvSpPr>
        <p:spPr>
          <a:xfrm>
            <a:off x="6312024" y="981891"/>
            <a:ext cx="5131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charge </a:t>
            </a:r>
            <a:r>
              <a:rPr lang="en-US" sz="2400" b="1" i="1" dirty="0" err="1">
                <a:solidFill>
                  <a:srgbClr val="0427BC"/>
                </a:solidFill>
              </a:rPr>
              <a:t>Qe</a:t>
            </a:r>
            <a:endParaRPr lang="en-US" sz="2400" b="1" i="1" dirty="0">
              <a:solidFill>
                <a:srgbClr val="0427BC"/>
              </a:solidFill>
            </a:endParaRPr>
          </a:p>
          <a:p>
            <a:r>
              <a:rPr lang="en-US" sz="2400" dirty="0"/>
              <a:t>(Lorenz-Invariant or rest) mass </a:t>
            </a:r>
            <a:r>
              <a:rPr lang="en-US" sz="2400" b="1" i="1" dirty="0">
                <a:solidFill>
                  <a:srgbClr val="0427BC"/>
                </a:solidFill>
              </a:rPr>
              <a:t>m</a:t>
            </a:r>
            <a:r>
              <a:rPr lang="en-US" sz="2400" dirty="0"/>
              <a:t> </a:t>
            </a:r>
          </a:p>
          <a:p>
            <a:r>
              <a:rPr lang="en-US" sz="2400" dirty="0"/>
              <a:t>nucleon number ("mass number") </a:t>
            </a:r>
            <a:r>
              <a:rPr lang="en-US" sz="2400" b="1" i="1" dirty="0">
                <a:solidFill>
                  <a:srgbClr val="0427BC"/>
                </a:solidFill>
              </a:rPr>
              <a:t>A</a:t>
            </a:r>
            <a:r>
              <a:rPr lang="en-US" sz="2400" dirty="0"/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742A06-BE08-AD42-A9F0-8029F812D4CA}"/>
              </a:ext>
            </a:extLst>
          </p:cNvPr>
          <p:cNvSpPr/>
          <p:nvPr/>
        </p:nvSpPr>
        <p:spPr>
          <a:xfrm>
            <a:off x="1631504" y="981891"/>
            <a:ext cx="4183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In general an ion is described by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8EF5E1-1C2F-9F48-9923-D11C8559570B}"/>
              </a:ext>
            </a:extLst>
          </p:cNvPr>
          <p:cNvSpPr/>
          <p:nvPr/>
        </p:nvSpPr>
        <p:spPr>
          <a:xfrm>
            <a:off x="897950" y="2588105"/>
            <a:ext cx="10450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Mainly collide </a:t>
            </a:r>
            <a:r>
              <a:rPr lang="en-US" sz="2400" b="1" dirty="0">
                <a:solidFill>
                  <a:srgbClr val="00B050"/>
                </a:solidFill>
              </a:rPr>
              <a:t>fully-stripped ions</a:t>
            </a:r>
            <a:r>
              <a:rPr lang="en-US" sz="2400" dirty="0"/>
              <a:t>, bare nuclei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b="1" i="1" dirty="0">
                <a:solidFill>
                  <a:srgbClr val="00B050"/>
                </a:solidFill>
              </a:rPr>
              <a:t>Q = Z </a:t>
            </a:r>
            <a:r>
              <a:rPr lang="en-US" sz="2400" dirty="0"/>
              <a:t>(charge or proton number)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073DBA-0762-7049-814D-333BB226C696}"/>
              </a:ext>
            </a:extLst>
          </p:cNvPr>
          <p:cNvSpPr/>
          <p:nvPr/>
        </p:nvSpPr>
        <p:spPr>
          <a:xfrm>
            <a:off x="1199456" y="3515507"/>
            <a:ext cx="3622018" cy="1200329"/>
          </a:xfrm>
          <a:prstGeom prst="rect">
            <a:avLst/>
          </a:prstGeom>
          <a:solidFill>
            <a:srgbClr val="FFF8D1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in LHC we use </a:t>
            </a:r>
            <a:r>
              <a:rPr lang="en-US" sz="2400" b="1" baseline="30000" dirty="0">
                <a:solidFill>
                  <a:srgbClr val="C00000"/>
                </a:solidFill>
              </a:rPr>
              <a:t>208</a:t>
            </a:r>
            <a:r>
              <a:rPr lang="en-US" sz="2400" b="1" dirty="0">
                <a:solidFill>
                  <a:srgbClr val="C00000"/>
                </a:solidFill>
              </a:rPr>
              <a:t>Pb</a:t>
            </a:r>
            <a:r>
              <a:rPr lang="en-US" sz="2400" b="1" baseline="30000" dirty="0">
                <a:solidFill>
                  <a:srgbClr val="C00000"/>
                </a:solidFill>
              </a:rPr>
              <a:t>82+</a:t>
            </a:r>
            <a:r>
              <a:rPr lang="en-US" sz="2400" dirty="0"/>
              <a:t> with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Z = 82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A = 208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0E3594-C67B-BA42-84EA-91AFD9ECA26E}"/>
              </a:ext>
            </a:extLst>
          </p:cNvPr>
          <p:cNvSpPr/>
          <p:nvPr/>
        </p:nvSpPr>
        <p:spPr>
          <a:xfrm>
            <a:off x="5588861" y="3505791"/>
            <a:ext cx="6195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44600" indent="-1236663"/>
            <a:r>
              <a:rPr lang="en-US" sz="2400" i="1" dirty="0"/>
              <a:t>m</a:t>
            </a:r>
            <a:r>
              <a:rPr lang="en-US" sz="2400" i="1" baseline="-25000" dirty="0"/>
              <a:t>208-Pb-82+</a:t>
            </a:r>
            <a:r>
              <a:rPr lang="en-US" sz="2400" baseline="-25000" dirty="0"/>
              <a:t> </a:t>
            </a:r>
            <a:r>
              <a:rPr lang="en-US" sz="2400" dirty="0"/>
              <a:t>= 207.976652071u - 82</a:t>
            </a:r>
            <a:r>
              <a:rPr lang="en-US" sz="2400" i="1" dirty="0"/>
              <a:t>m</a:t>
            </a:r>
            <a:r>
              <a:rPr lang="en-US" sz="2400" i="1" baseline="-25000" dirty="0"/>
              <a:t>e</a:t>
            </a:r>
            <a:br>
              <a:rPr lang="en-US" sz="2400" dirty="0"/>
            </a:br>
            <a:r>
              <a:rPr lang="en-US" sz="2400" dirty="0"/>
              <a:t>= (193.729 - 82 x 0.000511) GeV / c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  <a:p>
            <a:pPr marL="7938" indent="1236663"/>
            <a:r>
              <a:rPr lang="en-US" sz="2400" dirty="0"/>
              <a:t>= 193.687 GeV / c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2A8AD9-C50C-F145-9CC2-F55E2AF8EC79}"/>
              </a:ext>
            </a:extLst>
          </p:cNvPr>
          <p:cNvSpPr/>
          <p:nvPr/>
        </p:nvSpPr>
        <p:spPr>
          <a:xfrm>
            <a:off x="5638721" y="5129517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N.B. 208</a:t>
            </a:r>
            <a:r>
              <a:rPr lang="en-US" i="1" dirty="0"/>
              <a:t>m</a:t>
            </a:r>
            <a:r>
              <a:rPr lang="en-US" i="1" baseline="-25000" dirty="0"/>
              <a:t>p</a:t>
            </a:r>
            <a:r>
              <a:rPr lang="en-US" dirty="0"/>
              <a:t> = 195.161 GeV / c</a:t>
            </a:r>
            <a:r>
              <a:rPr lang="en-US" baseline="30000" dirty="0"/>
              <a:t>2</a:t>
            </a:r>
            <a:r>
              <a:rPr lang="en-US" dirty="0"/>
              <a:t> is a poor approximation!</a:t>
            </a:r>
            <a:br>
              <a:rPr lang="en-US" dirty="0"/>
            </a:br>
            <a:r>
              <a:rPr lang="en-US" dirty="0"/>
              <a:t>For this species the binding energy of the 82 electrons &lt; 1 MeV.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052A5C-1871-E648-A249-4397CD46B44E}"/>
              </a:ext>
            </a:extLst>
          </p:cNvPr>
          <p:cNvSpPr txBox="1"/>
          <p:nvPr/>
        </p:nvSpPr>
        <p:spPr>
          <a:xfrm>
            <a:off x="8869646" y="6074498"/>
            <a:ext cx="291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1u =  931.49410242(28) MeV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FE75907-35D7-9B44-B804-6EEBFF4AE3A7}"/>
              </a:ext>
            </a:extLst>
          </p:cNvPr>
          <p:cNvGrpSpPr/>
          <p:nvPr/>
        </p:nvGrpSpPr>
        <p:grpSpPr>
          <a:xfrm>
            <a:off x="10936787" y="232232"/>
            <a:ext cx="880435" cy="902018"/>
            <a:chOff x="10326936" y="784288"/>
            <a:chExt cx="548338" cy="552483"/>
          </a:xfrm>
        </p:grpSpPr>
        <p:sp>
          <p:nvSpPr>
            <p:cNvPr id="16" name="Flowchart: Connector 6">
              <a:extLst>
                <a:ext uri="{FF2B5EF4-FFF2-40B4-BE49-F238E27FC236}">
                  <a16:creationId xmlns:a16="http://schemas.microsoft.com/office/drawing/2014/main" id="{625028A8-EDE9-7E4A-8076-39D7D9D04C29}"/>
                </a:ext>
              </a:extLst>
            </p:cNvPr>
            <p:cNvSpPr/>
            <p:nvPr/>
          </p:nvSpPr>
          <p:spPr>
            <a:xfrm>
              <a:off x="10517688" y="955399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7" name="Flowchart: Connector 7">
              <a:extLst>
                <a:ext uri="{FF2B5EF4-FFF2-40B4-BE49-F238E27FC236}">
                  <a16:creationId xmlns:a16="http://schemas.microsoft.com/office/drawing/2014/main" id="{411FFAC7-333C-354B-B9A8-CA81D7C35DAD}"/>
                </a:ext>
              </a:extLst>
            </p:cNvPr>
            <p:cNvSpPr/>
            <p:nvPr/>
          </p:nvSpPr>
          <p:spPr>
            <a:xfrm>
              <a:off x="10684129" y="1174443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8" name="Flowchart: Connector 8">
              <a:extLst>
                <a:ext uri="{FF2B5EF4-FFF2-40B4-BE49-F238E27FC236}">
                  <a16:creationId xmlns:a16="http://schemas.microsoft.com/office/drawing/2014/main" id="{B7C19390-371B-074F-8735-5E637EF56817}"/>
                </a:ext>
              </a:extLst>
            </p:cNvPr>
            <p:cNvSpPr/>
            <p:nvPr/>
          </p:nvSpPr>
          <p:spPr>
            <a:xfrm>
              <a:off x="10635681" y="1020711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19" name="Flowchart: Connector 9">
              <a:extLst>
                <a:ext uri="{FF2B5EF4-FFF2-40B4-BE49-F238E27FC236}">
                  <a16:creationId xmlns:a16="http://schemas.microsoft.com/office/drawing/2014/main" id="{E2903138-E6E9-6E47-B348-CEB20BB14893}"/>
                </a:ext>
              </a:extLst>
            </p:cNvPr>
            <p:cNvSpPr/>
            <p:nvPr/>
          </p:nvSpPr>
          <p:spPr>
            <a:xfrm>
              <a:off x="10524557" y="1054932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0" name="Flowchart: Connector 10">
              <a:extLst>
                <a:ext uri="{FF2B5EF4-FFF2-40B4-BE49-F238E27FC236}">
                  <a16:creationId xmlns:a16="http://schemas.microsoft.com/office/drawing/2014/main" id="{A714637E-6A57-D343-AB9F-D29ABE87481B}"/>
                </a:ext>
              </a:extLst>
            </p:cNvPr>
            <p:cNvSpPr/>
            <p:nvPr/>
          </p:nvSpPr>
          <p:spPr>
            <a:xfrm>
              <a:off x="10696480" y="936070"/>
              <a:ext cx="117994" cy="130626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1" name="Flowchart: Connector 11">
              <a:extLst>
                <a:ext uri="{FF2B5EF4-FFF2-40B4-BE49-F238E27FC236}">
                  <a16:creationId xmlns:a16="http://schemas.microsoft.com/office/drawing/2014/main" id="{A3CA8491-A2E8-D74B-8BA2-862CEEC437E0}"/>
                </a:ext>
              </a:extLst>
            </p:cNvPr>
            <p:cNvSpPr/>
            <p:nvPr/>
          </p:nvSpPr>
          <p:spPr>
            <a:xfrm>
              <a:off x="10465560" y="870757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2" name="Flowchart: Connector 12">
              <a:extLst>
                <a:ext uri="{FF2B5EF4-FFF2-40B4-BE49-F238E27FC236}">
                  <a16:creationId xmlns:a16="http://schemas.microsoft.com/office/drawing/2014/main" id="{028C95F3-2D17-2947-B217-7FB371DE18A0}"/>
                </a:ext>
              </a:extLst>
            </p:cNvPr>
            <p:cNvSpPr/>
            <p:nvPr/>
          </p:nvSpPr>
          <p:spPr>
            <a:xfrm>
              <a:off x="10524557" y="824773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3" name="Flowchart: Connector 13">
              <a:extLst>
                <a:ext uri="{FF2B5EF4-FFF2-40B4-BE49-F238E27FC236}">
                  <a16:creationId xmlns:a16="http://schemas.microsoft.com/office/drawing/2014/main" id="{F7AC2EC2-42F9-7346-8637-4F94361E31D5}"/>
                </a:ext>
              </a:extLst>
            </p:cNvPr>
            <p:cNvSpPr/>
            <p:nvPr/>
          </p:nvSpPr>
          <p:spPr>
            <a:xfrm>
              <a:off x="10376408" y="839664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4" name="Flowchart: Connector 14">
              <a:extLst>
                <a:ext uri="{FF2B5EF4-FFF2-40B4-BE49-F238E27FC236}">
                  <a16:creationId xmlns:a16="http://schemas.microsoft.com/office/drawing/2014/main" id="{9F84CF14-ABDA-A04F-BD7D-9A19150349E5}"/>
                </a:ext>
              </a:extLst>
            </p:cNvPr>
            <p:cNvSpPr/>
            <p:nvPr/>
          </p:nvSpPr>
          <p:spPr>
            <a:xfrm>
              <a:off x="10609643" y="1206145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25" name="Flowchart: Connector 15">
              <a:extLst>
                <a:ext uri="{FF2B5EF4-FFF2-40B4-BE49-F238E27FC236}">
                  <a16:creationId xmlns:a16="http://schemas.microsoft.com/office/drawing/2014/main" id="{CC458F34-26DF-BD48-9F19-01E5F08F137C}"/>
                </a:ext>
              </a:extLst>
            </p:cNvPr>
            <p:cNvSpPr/>
            <p:nvPr/>
          </p:nvSpPr>
          <p:spPr>
            <a:xfrm>
              <a:off x="10444930" y="963003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6" name="Flowchart: Connector 16">
              <a:extLst>
                <a:ext uri="{FF2B5EF4-FFF2-40B4-BE49-F238E27FC236}">
                  <a16:creationId xmlns:a16="http://schemas.microsoft.com/office/drawing/2014/main" id="{DBB59457-BCCE-C943-A473-91CA636EBB54}"/>
                </a:ext>
              </a:extLst>
            </p:cNvPr>
            <p:cNvSpPr/>
            <p:nvPr/>
          </p:nvSpPr>
          <p:spPr>
            <a:xfrm>
              <a:off x="10677232" y="839664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7" name="Flowchart: Connector 17">
              <a:extLst>
                <a:ext uri="{FF2B5EF4-FFF2-40B4-BE49-F238E27FC236}">
                  <a16:creationId xmlns:a16="http://schemas.microsoft.com/office/drawing/2014/main" id="{2CF1D237-4C3E-F045-8E50-30ADC6830D3F}"/>
                </a:ext>
              </a:extLst>
            </p:cNvPr>
            <p:cNvSpPr/>
            <p:nvPr/>
          </p:nvSpPr>
          <p:spPr>
            <a:xfrm>
              <a:off x="10575274" y="793680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28" name="Flowchart: Connector 18">
              <a:extLst>
                <a:ext uri="{FF2B5EF4-FFF2-40B4-BE49-F238E27FC236}">
                  <a16:creationId xmlns:a16="http://schemas.microsoft.com/office/drawing/2014/main" id="{EB9659B7-AEEC-4940-8E64-06BB3C55B30D}"/>
                </a:ext>
              </a:extLst>
            </p:cNvPr>
            <p:cNvSpPr/>
            <p:nvPr/>
          </p:nvSpPr>
          <p:spPr>
            <a:xfrm>
              <a:off x="10621920" y="1122779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29" name="Flowchart: Connector 19">
              <a:extLst>
                <a:ext uri="{FF2B5EF4-FFF2-40B4-BE49-F238E27FC236}">
                  <a16:creationId xmlns:a16="http://schemas.microsoft.com/office/drawing/2014/main" id="{12368D2F-0CE7-3B42-A642-E66CD56570CA}"/>
                </a:ext>
              </a:extLst>
            </p:cNvPr>
            <p:cNvSpPr/>
            <p:nvPr/>
          </p:nvSpPr>
          <p:spPr>
            <a:xfrm>
              <a:off x="10609643" y="922624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30" name="Flowchart: Connector 20">
              <a:extLst>
                <a:ext uri="{FF2B5EF4-FFF2-40B4-BE49-F238E27FC236}">
                  <a16:creationId xmlns:a16="http://schemas.microsoft.com/office/drawing/2014/main" id="{851A6480-72D7-7541-B195-E29CDAAABFA1}"/>
                </a:ext>
              </a:extLst>
            </p:cNvPr>
            <p:cNvSpPr/>
            <p:nvPr/>
          </p:nvSpPr>
          <p:spPr>
            <a:xfrm>
              <a:off x="10747029" y="970290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31" name="Flowchart: Connector 21">
              <a:extLst>
                <a:ext uri="{FF2B5EF4-FFF2-40B4-BE49-F238E27FC236}">
                  <a16:creationId xmlns:a16="http://schemas.microsoft.com/office/drawing/2014/main" id="{6003AEDB-F702-9A4D-8F70-98849EF4F689}"/>
                </a:ext>
              </a:extLst>
            </p:cNvPr>
            <p:cNvSpPr/>
            <p:nvPr/>
          </p:nvSpPr>
          <p:spPr>
            <a:xfrm>
              <a:off x="10340842" y="1043817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32" name="Flowchart: Connector 22">
              <a:extLst>
                <a:ext uri="{FF2B5EF4-FFF2-40B4-BE49-F238E27FC236}">
                  <a16:creationId xmlns:a16="http://schemas.microsoft.com/office/drawing/2014/main" id="{9A86BB9A-D674-FA47-9391-79254060C64C}"/>
                </a:ext>
              </a:extLst>
            </p:cNvPr>
            <p:cNvSpPr/>
            <p:nvPr/>
          </p:nvSpPr>
          <p:spPr>
            <a:xfrm>
              <a:off x="10494401" y="784288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33" name="Flowchart: Connector 23">
              <a:extLst>
                <a:ext uri="{FF2B5EF4-FFF2-40B4-BE49-F238E27FC236}">
                  <a16:creationId xmlns:a16="http://schemas.microsoft.com/office/drawing/2014/main" id="{06937693-DE83-3F46-A25C-7887C3872740}"/>
                </a:ext>
              </a:extLst>
            </p:cNvPr>
            <p:cNvSpPr/>
            <p:nvPr/>
          </p:nvSpPr>
          <p:spPr>
            <a:xfrm>
              <a:off x="10727636" y="896009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34" name="Flowchart: Connector 24">
              <a:extLst>
                <a:ext uri="{FF2B5EF4-FFF2-40B4-BE49-F238E27FC236}">
                  <a16:creationId xmlns:a16="http://schemas.microsoft.com/office/drawing/2014/main" id="{F1AFEF37-4B72-5746-B9A9-C364660D3C02}"/>
                </a:ext>
              </a:extLst>
            </p:cNvPr>
            <p:cNvSpPr/>
            <p:nvPr/>
          </p:nvSpPr>
          <p:spPr>
            <a:xfrm>
              <a:off x="10466806" y="1053250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35" name="Flowchart: Connector 25">
              <a:extLst>
                <a:ext uri="{FF2B5EF4-FFF2-40B4-BE49-F238E27FC236}">
                  <a16:creationId xmlns:a16="http://schemas.microsoft.com/office/drawing/2014/main" id="{0CEFC0E8-1C75-4949-99C8-C0C8CBD35EEB}"/>
                </a:ext>
              </a:extLst>
            </p:cNvPr>
            <p:cNvSpPr/>
            <p:nvPr/>
          </p:nvSpPr>
          <p:spPr>
            <a:xfrm>
              <a:off x="10326936" y="924306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36" name="Flowchart: Connector 26">
              <a:extLst>
                <a:ext uri="{FF2B5EF4-FFF2-40B4-BE49-F238E27FC236}">
                  <a16:creationId xmlns:a16="http://schemas.microsoft.com/office/drawing/2014/main" id="{19C9E92F-0759-4245-BB01-068BA4260602}"/>
                </a:ext>
              </a:extLst>
            </p:cNvPr>
            <p:cNvSpPr/>
            <p:nvPr/>
          </p:nvSpPr>
          <p:spPr>
            <a:xfrm>
              <a:off x="10642550" y="978504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37" name="Flowchart: Connector 27">
              <a:extLst>
                <a:ext uri="{FF2B5EF4-FFF2-40B4-BE49-F238E27FC236}">
                  <a16:creationId xmlns:a16="http://schemas.microsoft.com/office/drawing/2014/main" id="{CF9C73B4-6288-474B-B0D6-0B2B8C9310CF}"/>
                </a:ext>
              </a:extLst>
            </p:cNvPr>
            <p:cNvSpPr/>
            <p:nvPr/>
          </p:nvSpPr>
          <p:spPr>
            <a:xfrm>
              <a:off x="10494401" y="991780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38" name="Flowchart: Connector 28">
              <a:extLst>
                <a:ext uri="{FF2B5EF4-FFF2-40B4-BE49-F238E27FC236}">
                  <a16:creationId xmlns:a16="http://schemas.microsoft.com/office/drawing/2014/main" id="{ABB7FCF9-8769-6D4D-A63A-DA425DCE7B91}"/>
                </a:ext>
              </a:extLst>
            </p:cNvPr>
            <p:cNvSpPr/>
            <p:nvPr/>
          </p:nvSpPr>
          <p:spPr>
            <a:xfrm>
              <a:off x="10406230" y="1161420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  <p:sp>
          <p:nvSpPr>
            <p:cNvPr id="39" name="Flowchart: Connector 29">
              <a:extLst>
                <a:ext uri="{FF2B5EF4-FFF2-40B4-BE49-F238E27FC236}">
                  <a16:creationId xmlns:a16="http://schemas.microsoft.com/office/drawing/2014/main" id="{87A39ED5-0AFD-2E4C-ACC9-496ADD25D9A5}"/>
                </a:ext>
              </a:extLst>
            </p:cNvPr>
            <p:cNvSpPr/>
            <p:nvPr/>
          </p:nvSpPr>
          <p:spPr>
            <a:xfrm>
              <a:off x="10736229" y="1076355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40" name="Flowchart: Connector 30">
              <a:extLst>
                <a:ext uri="{FF2B5EF4-FFF2-40B4-BE49-F238E27FC236}">
                  <a16:creationId xmlns:a16="http://schemas.microsoft.com/office/drawing/2014/main" id="{E455B759-50E5-0542-B35B-D61F8AC05138}"/>
                </a:ext>
              </a:extLst>
            </p:cNvPr>
            <p:cNvSpPr/>
            <p:nvPr/>
          </p:nvSpPr>
          <p:spPr>
            <a:xfrm>
              <a:off x="10503926" y="1181770"/>
              <a:ext cx="117994" cy="1306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0000"/>
                </a:solidFill>
              </a:endParaRPr>
            </a:p>
          </p:txBody>
        </p:sp>
        <p:sp>
          <p:nvSpPr>
            <p:cNvPr id="41" name="Flowchart: Connector 31">
              <a:extLst>
                <a:ext uri="{FF2B5EF4-FFF2-40B4-BE49-F238E27FC236}">
                  <a16:creationId xmlns:a16="http://schemas.microsoft.com/office/drawing/2014/main" id="{204BB62B-E20A-7840-8A7D-AB34FC44AAE3}"/>
                </a:ext>
              </a:extLst>
            </p:cNvPr>
            <p:cNvSpPr/>
            <p:nvPr/>
          </p:nvSpPr>
          <p:spPr>
            <a:xfrm>
              <a:off x="10757280" y="1076355"/>
              <a:ext cx="117994" cy="130626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33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873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61A15-0623-714B-82C1-02F93A856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Critical difference between RHIC and LHC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7BA119-1596-EB44-B493-490A36200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3FD45-7543-E54D-B68C-D367A16A7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48</a:t>
            </a:fld>
            <a:endParaRPr lang="en-GB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C57A7B05-5C8C-004E-A772-FCCABD152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3998" r="25000"/>
          <a:stretch>
            <a:fillRect/>
          </a:stretch>
        </p:blipFill>
        <p:spPr bwMode="auto">
          <a:xfrm>
            <a:off x="6456364" y="620714"/>
            <a:ext cx="3684587" cy="44926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5ECC4D67-B434-5945-9D99-697464F8FA4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412876"/>
            <a:ext cx="4572000" cy="2867025"/>
            <a:chOff x="0" y="1298"/>
            <a:chExt cx="2880" cy="1806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566F2223-7D08-C242-B2B0-C06AB28DD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17737" r="13327"/>
            <a:stretch>
              <a:fillRect/>
            </a:stretch>
          </p:blipFill>
          <p:spPr bwMode="auto">
            <a:xfrm>
              <a:off x="0" y="1298"/>
              <a:ext cx="1407" cy="1806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2DB99969-F26C-B34B-B64F-92781AFEA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17737" r="13327"/>
            <a:stretch>
              <a:fillRect/>
            </a:stretch>
          </p:blipFill>
          <p:spPr bwMode="auto">
            <a:xfrm flipH="1">
              <a:off x="1473" y="1298"/>
              <a:ext cx="1407" cy="1806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</p:grpSp>
      <p:sp>
        <p:nvSpPr>
          <p:cNvPr id="9" name="Text Box 16">
            <a:extLst>
              <a:ext uri="{FF2B5EF4-FFF2-40B4-BE49-F238E27FC236}">
                <a16:creationId xmlns:a16="http://schemas.microsoft.com/office/drawing/2014/main" id="{2C448BC6-297F-534B-941D-ECC39B6C8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5373688"/>
            <a:ext cx="3600450" cy="92333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GB" dirty="0"/>
              <a:t>LHC: Identical bending field in both apertures of </a:t>
            </a:r>
            <a:br>
              <a:rPr lang="en-GB" dirty="0"/>
            </a:br>
            <a:r>
              <a:rPr lang="en-GB" dirty="0"/>
              <a:t>two-in-one dipole – no choice</a:t>
            </a:r>
          </a:p>
        </p:txBody>
      </p:sp>
      <p:sp>
        <p:nvSpPr>
          <p:cNvPr id="10" name="Line 17">
            <a:extLst>
              <a:ext uri="{FF2B5EF4-FFF2-40B4-BE49-F238E27FC236}">
                <a16:creationId xmlns:a16="http://schemas.microsoft.com/office/drawing/2014/main" id="{3DF9D6F5-EC18-A946-A353-B4CC550D2E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96226" y="2420938"/>
            <a:ext cx="360363" cy="29527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1" name="Line 18">
            <a:extLst>
              <a:ext uri="{FF2B5EF4-FFF2-40B4-BE49-F238E27FC236}">
                <a16:creationId xmlns:a16="http://schemas.microsoft.com/office/drawing/2014/main" id="{B6EF5D21-BF28-2E45-B12C-404860A945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9" y="2349500"/>
            <a:ext cx="287337" cy="3024188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2" name="Line 19">
            <a:extLst>
              <a:ext uri="{FF2B5EF4-FFF2-40B4-BE49-F238E27FC236}">
                <a16:creationId xmlns:a16="http://schemas.microsoft.com/office/drawing/2014/main" id="{42B0CEFC-93E4-7A4F-9AC2-49BA0E57DD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95551" y="2565400"/>
            <a:ext cx="1008063" cy="28082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3" name="Line 20">
            <a:extLst>
              <a:ext uri="{FF2B5EF4-FFF2-40B4-BE49-F238E27FC236}">
                <a16:creationId xmlns:a16="http://schemas.microsoft.com/office/drawing/2014/main" id="{C1528B70-B12B-5A49-ACA5-DD4E270968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5414" y="2636839"/>
            <a:ext cx="1152525" cy="2663825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6E8371A9-A466-0B4B-A10B-885CABC4A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719" y="5013177"/>
            <a:ext cx="4066257" cy="1200329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RHIC: Independent bending field for the two beams – they abandoned equal-rigidity and switched to equal-frequency d-Au.</a:t>
            </a:r>
          </a:p>
        </p:txBody>
      </p:sp>
    </p:spTree>
    <p:extLst>
      <p:ext uri="{BB962C8B-B14F-4D97-AF65-F5344CB8AC3E}">
        <p14:creationId xmlns:p14="http://schemas.microsoft.com/office/powerpoint/2010/main" val="30145165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B602-4A21-854A-96DE-D6C14260C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 of a Gamma Factory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F147C7-F5F7-A946-954D-6FE413407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D2F45-6167-C640-A693-59B7B8468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49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CDE341-0124-944F-A905-BDF5466AD974}"/>
              </a:ext>
            </a:extLst>
          </p:cNvPr>
          <p:cNvGrpSpPr/>
          <p:nvPr/>
        </p:nvGrpSpPr>
        <p:grpSpPr>
          <a:xfrm>
            <a:off x="6416247" y="1708205"/>
            <a:ext cx="4751626" cy="2050223"/>
            <a:chOff x="4264555" y="2374736"/>
            <a:chExt cx="4751626" cy="15047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A086DD-C5DE-0D4B-AF42-691D5126D804}"/>
                </a:ext>
              </a:extLst>
            </p:cNvPr>
            <p:cNvSpPr/>
            <p:nvPr/>
          </p:nvSpPr>
          <p:spPr>
            <a:xfrm>
              <a:off x="4267003" y="2374736"/>
              <a:ext cx="4749178" cy="7454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/>
                <a:t>1.) Resonant absorption of the laser photons by the Partially Stripped Ion (PSI) beam.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AE9252-B767-7540-BF9B-0DAC4FD4F93A}"/>
                </a:ext>
              </a:extLst>
            </p:cNvPr>
            <p:cNvSpPr/>
            <p:nvPr/>
          </p:nvSpPr>
          <p:spPr>
            <a:xfrm>
              <a:off x="4264555" y="3359904"/>
              <a:ext cx="4751625" cy="519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/>
                <a:t>2.) Followed by a spontaneous atomic-transition emissions of secondary photons.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C032D97-9A5C-4A42-A1A5-EFDD90DC3ADC}"/>
              </a:ext>
            </a:extLst>
          </p:cNvPr>
          <p:cNvGrpSpPr/>
          <p:nvPr/>
        </p:nvGrpSpPr>
        <p:grpSpPr>
          <a:xfrm>
            <a:off x="1055440" y="1556792"/>
            <a:ext cx="4298835" cy="2440200"/>
            <a:chOff x="769464" y="2661577"/>
            <a:chExt cx="2667168" cy="149547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4F101E5-1D2A-B444-968C-FFA9478564AB}"/>
                </a:ext>
              </a:extLst>
            </p:cNvPr>
            <p:cNvGrpSpPr/>
            <p:nvPr/>
          </p:nvGrpSpPr>
          <p:grpSpPr>
            <a:xfrm>
              <a:off x="769464" y="2661577"/>
              <a:ext cx="2528369" cy="1226703"/>
              <a:chOff x="4066782" y="3339946"/>
              <a:chExt cx="2512477" cy="146569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D00E21C-95F4-894E-A840-18626C8A0908}"/>
                  </a:ext>
                </a:extLst>
              </p:cNvPr>
              <p:cNvSpPr/>
              <p:nvPr/>
            </p:nvSpPr>
            <p:spPr>
              <a:xfrm>
                <a:off x="4318971" y="3978964"/>
                <a:ext cx="466744" cy="41580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F727E2E-20F6-EA4E-8A76-1A8941639428}"/>
                  </a:ext>
                </a:extLst>
              </p:cNvPr>
              <p:cNvSpPr/>
              <p:nvPr/>
            </p:nvSpPr>
            <p:spPr>
              <a:xfrm>
                <a:off x="4217824" y="3686776"/>
                <a:ext cx="719270" cy="96646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D5A86A8-0103-6B43-A4A8-365AB4952C6B}"/>
                  </a:ext>
                </a:extLst>
              </p:cNvPr>
              <p:cNvSpPr/>
              <p:nvPr/>
            </p:nvSpPr>
            <p:spPr>
              <a:xfrm>
                <a:off x="4752000" y="3760508"/>
                <a:ext cx="89909" cy="10114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41B5CF-9D03-8041-A8BA-7054D63F1D2D}"/>
                  </a:ext>
                </a:extLst>
              </p:cNvPr>
              <p:cNvSpPr txBox="1"/>
              <p:nvPr/>
            </p:nvSpPr>
            <p:spPr>
              <a:xfrm>
                <a:off x="4275706" y="4033448"/>
                <a:ext cx="762922" cy="336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Nucleus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EB17DA7-DBDC-FE41-AFE3-4704ED92D33C}"/>
                  </a:ext>
                </a:extLst>
              </p:cNvPr>
              <p:cNvSpPr txBox="1"/>
              <p:nvPr/>
            </p:nvSpPr>
            <p:spPr>
              <a:xfrm>
                <a:off x="4462856" y="3643345"/>
                <a:ext cx="302967" cy="336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e-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09CB649-BB22-A74F-91A1-F2371A7128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29859" y="3339946"/>
                <a:ext cx="1549400" cy="863600"/>
              </a:xfrm>
              <a:prstGeom prst="rect">
                <a:avLst/>
              </a:prstGeom>
            </p:spPr>
          </p:pic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8B3B28C-3187-924D-AA43-EB08915BD160}"/>
                  </a:ext>
                </a:extLst>
              </p:cNvPr>
              <p:cNvCxnSpPr/>
              <p:nvPr/>
            </p:nvCxnSpPr>
            <p:spPr>
              <a:xfrm flipH="1">
                <a:off x="5094430" y="3851785"/>
                <a:ext cx="1573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C70B1476-AD8E-2842-AEEA-0C2629E15512}"/>
                  </a:ext>
                </a:extLst>
              </p:cNvPr>
              <p:cNvCxnSpPr>
                <a:stCxn id="15" idx="7"/>
                <a:endCxn id="22" idx="7"/>
              </p:cNvCxnSpPr>
              <p:nvPr/>
            </p:nvCxnSpPr>
            <p:spPr>
              <a:xfrm flipV="1">
                <a:off x="4828742" y="3716338"/>
                <a:ext cx="153567" cy="5898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C6672EC-ECE9-AC49-A5FC-BB858B0651EC}"/>
                  </a:ext>
                </a:extLst>
              </p:cNvPr>
              <p:cNvCxnSpPr>
                <a:stCxn id="22" idx="7"/>
              </p:cNvCxnSpPr>
              <p:nvPr/>
            </p:nvCxnSpPr>
            <p:spPr>
              <a:xfrm flipH="1">
                <a:off x="4937094" y="3716338"/>
                <a:ext cx="45214" cy="3091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A4D9F9A-E8B9-8649-8092-64CD53F05BF2}"/>
                  </a:ext>
                </a:extLst>
              </p:cNvPr>
              <p:cNvSpPr/>
              <p:nvPr/>
            </p:nvSpPr>
            <p:spPr>
              <a:xfrm>
                <a:off x="4066782" y="3529443"/>
                <a:ext cx="1072606" cy="12762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956FDA69-A331-3F4D-A408-8129F6173256}"/>
                  </a:ext>
                </a:extLst>
              </p:cNvPr>
              <p:cNvSpPr/>
              <p:nvPr/>
            </p:nvSpPr>
            <p:spPr>
              <a:xfrm>
                <a:off x="4982309" y="4036677"/>
                <a:ext cx="762125" cy="573861"/>
              </a:xfrm>
              <a:custGeom>
                <a:avLst/>
                <a:gdLst>
                  <a:gd name="connsiteX0" fmla="*/ 9140 w 762125"/>
                  <a:gd name="connsiteY0" fmla="*/ 0 h 573861"/>
                  <a:gd name="connsiteX1" fmla="*/ 20378 w 762125"/>
                  <a:gd name="connsiteY1" fmla="*/ 157333 h 573861"/>
                  <a:gd name="connsiteX2" fmla="*/ 188957 w 762125"/>
                  <a:gd name="connsiteY2" fmla="*/ 44952 h 573861"/>
                  <a:gd name="connsiteX3" fmla="*/ 99048 w 762125"/>
                  <a:gd name="connsiteY3" fmla="*/ 224761 h 573861"/>
                  <a:gd name="connsiteX4" fmla="*/ 256389 w 762125"/>
                  <a:gd name="connsiteY4" fmla="*/ 101143 h 573861"/>
                  <a:gd name="connsiteX5" fmla="*/ 166480 w 762125"/>
                  <a:gd name="connsiteY5" fmla="*/ 280951 h 573861"/>
                  <a:gd name="connsiteX6" fmla="*/ 312582 w 762125"/>
                  <a:gd name="connsiteY6" fmla="*/ 134857 h 573861"/>
                  <a:gd name="connsiteX7" fmla="*/ 233911 w 762125"/>
                  <a:gd name="connsiteY7" fmla="*/ 325903 h 573861"/>
                  <a:gd name="connsiteX8" fmla="*/ 380013 w 762125"/>
                  <a:gd name="connsiteY8" fmla="*/ 179809 h 573861"/>
                  <a:gd name="connsiteX9" fmla="*/ 301343 w 762125"/>
                  <a:gd name="connsiteY9" fmla="*/ 382093 h 573861"/>
                  <a:gd name="connsiteX10" fmla="*/ 458683 w 762125"/>
                  <a:gd name="connsiteY10" fmla="*/ 224761 h 573861"/>
                  <a:gd name="connsiteX11" fmla="*/ 368774 w 762125"/>
                  <a:gd name="connsiteY11" fmla="*/ 427045 h 573861"/>
                  <a:gd name="connsiteX12" fmla="*/ 537353 w 762125"/>
                  <a:gd name="connsiteY12" fmla="*/ 280951 h 573861"/>
                  <a:gd name="connsiteX13" fmla="*/ 458683 w 762125"/>
                  <a:gd name="connsiteY13" fmla="*/ 471997 h 573861"/>
                  <a:gd name="connsiteX14" fmla="*/ 604785 w 762125"/>
                  <a:gd name="connsiteY14" fmla="*/ 337141 h 573861"/>
                  <a:gd name="connsiteX15" fmla="*/ 526115 w 762125"/>
                  <a:gd name="connsiteY15" fmla="*/ 528187 h 573861"/>
                  <a:gd name="connsiteX16" fmla="*/ 683455 w 762125"/>
                  <a:gd name="connsiteY16" fmla="*/ 393331 h 573861"/>
                  <a:gd name="connsiteX17" fmla="*/ 604785 w 762125"/>
                  <a:gd name="connsiteY17" fmla="*/ 573139 h 573861"/>
                  <a:gd name="connsiteX18" fmla="*/ 762125 w 762125"/>
                  <a:gd name="connsiteY18" fmla="*/ 460759 h 57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62125" h="573861">
                    <a:moveTo>
                      <a:pt x="9140" y="0"/>
                    </a:moveTo>
                    <a:cubicBezTo>
                      <a:pt x="-226" y="74920"/>
                      <a:pt x="-9592" y="149841"/>
                      <a:pt x="20378" y="157333"/>
                    </a:cubicBezTo>
                    <a:cubicBezTo>
                      <a:pt x="50348" y="164825"/>
                      <a:pt x="175845" y="33714"/>
                      <a:pt x="188957" y="44952"/>
                    </a:cubicBezTo>
                    <a:cubicBezTo>
                      <a:pt x="202069" y="56190"/>
                      <a:pt x="87809" y="215396"/>
                      <a:pt x="99048" y="224761"/>
                    </a:cubicBezTo>
                    <a:cubicBezTo>
                      <a:pt x="110287" y="234126"/>
                      <a:pt x="245150" y="91778"/>
                      <a:pt x="256389" y="101143"/>
                    </a:cubicBezTo>
                    <a:cubicBezTo>
                      <a:pt x="267628" y="110508"/>
                      <a:pt x="157115" y="275332"/>
                      <a:pt x="166480" y="280951"/>
                    </a:cubicBezTo>
                    <a:cubicBezTo>
                      <a:pt x="175845" y="286570"/>
                      <a:pt x="301344" y="127365"/>
                      <a:pt x="312582" y="134857"/>
                    </a:cubicBezTo>
                    <a:cubicBezTo>
                      <a:pt x="323820" y="142349"/>
                      <a:pt x="222673" y="318411"/>
                      <a:pt x="233911" y="325903"/>
                    </a:cubicBezTo>
                    <a:cubicBezTo>
                      <a:pt x="245149" y="333395"/>
                      <a:pt x="368774" y="170444"/>
                      <a:pt x="380013" y="179809"/>
                    </a:cubicBezTo>
                    <a:cubicBezTo>
                      <a:pt x="391252" y="189174"/>
                      <a:pt x="288232" y="374601"/>
                      <a:pt x="301343" y="382093"/>
                    </a:cubicBezTo>
                    <a:cubicBezTo>
                      <a:pt x="314454" y="389585"/>
                      <a:pt x="447445" y="217269"/>
                      <a:pt x="458683" y="224761"/>
                    </a:cubicBezTo>
                    <a:cubicBezTo>
                      <a:pt x="469921" y="232253"/>
                      <a:pt x="355662" y="417680"/>
                      <a:pt x="368774" y="427045"/>
                    </a:cubicBezTo>
                    <a:cubicBezTo>
                      <a:pt x="381886" y="436410"/>
                      <a:pt x="522368" y="273459"/>
                      <a:pt x="537353" y="280951"/>
                    </a:cubicBezTo>
                    <a:cubicBezTo>
                      <a:pt x="552338" y="288443"/>
                      <a:pt x="447444" y="462632"/>
                      <a:pt x="458683" y="471997"/>
                    </a:cubicBezTo>
                    <a:cubicBezTo>
                      <a:pt x="469922" y="481362"/>
                      <a:pt x="593546" y="327776"/>
                      <a:pt x="604785" y="337141"/>
                    </a:cubicBezTo>
                    <a:cubicBezTo>
                      <a:pt x="616024" y="346506"/>
                      <a:pt x="513003" y="518822"/>
                      <a:pt x="526115" y="528187"/>
                    </a:cubicBezTo>
                    <a:cubicBezTo>
                      <a:pt x="539227" y="537552"/>
                      <a:pt x="670344" y="385839"/>
                      <a:pt x="683455" y="393331"/>
                    </a:cubicBezTo>
                    <a:cubicBezTo>
                      <a:pt x="696566" y="400823"/>
                      <a:pt x="591673" y="561901"/>
                      <a:pt x="604785" y="573139"/>
                    </a:cubicBezTo>
                    <a:cubicBezTo>
                      <a:pt x="617897" y="584377"/>
                      <a:pt x="762125" y="460759"/>
                      <a:pt x="762125" y="460759"/>
                    </a:cubicBezTo>
                  </a:path>
                </a:pathLst>
              </a:cu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CD634B-9DF2-FB43-A50A-181AB4AF60C4}"/>
                </a:ext>
              </a:extLst>
            </p:cNvPr>
            <p:cNvSpPr txBox="1"/>
            <p:nvPr/>
          </p:nvSpPr>
          <p:spPr>
            <a:xfrm>
              <a:off x="2446130" y="2720952"/>
              <a:ext cx="990502" cy="234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LASER photon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3942E4-E2C1-DF43-A1CC-5769CE3F0AC4}"/>
                </a:ext>
              </a:extLst>
            </p:cNvPr>
            <p:cNvSpPr txBox="1"/>
            <p:nvPr/>
          </p:nvSpPr>
          <p:spPr>
            <a:xfrm>
              <a:off x="2021185" y="3758652"/>
              <a:ext cx="1053306" cy="398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Secondary photon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E201D9-A3CE-074D-ACAA-54C55DC4A1B6}"/>
                  </a:ext>
                </a:extLst>
              </p:cNvPr>
              <p:cNvSpPr txBox="1"/>
              <p:nvPr/>
            </p:nvSpPr>
            <p:spPr>
              <a:xfrm>
                <a:off x="1826762" y="4910821"/>
                <a:ext cx="856389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LASER photon strongly boosted by (2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𝑟𝑒𝑙</m:t>
                    </m:r>
                  </m:oMath>
                </a14:m>
                <a:r>
                  <a:rPr lang="en-US" sz="2000" dirty="0"/>
                  <a:t>)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</a:t>
                </a:r>
                <a:r>
                  <a:rPr lang="en-US" sz="2000" dirty="0">
                    <a:sym typeface="Wingdings" pitchFamily="2" charset="2"/>
                  </a:rPr>
                  <a:t> </a:t>
                </a:r>
                <a:r>
                  <a:rPr lang="en-US" sz="2000" dirty="0">
                    <a:solidFill>
                      <a:srgbClr val="FF0000"/>
                    </a:solidFill>
                    <a:sym typeface="Wingdings" pitchFamily="2" charset="2"/>
                  </a:rPr>
                  <a:t>For LHC energy, </a:t>
                </a:r>
                <a:r>
                  <a:rPr lang="en-US" sz="2000" dirty="0">
                    <a:solidFill>
                      <a:srgbClr val="FF0000"/>
                    </a:solidFill>
                  </a:rPr>
                  <a:t>photon energy exceeds those reachable for FEL at high light intensity.</a:t>
                </a:r>
                <a:endParaRPr lang="en-US" sz="20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E201D9-A3CE-074D-ACAA-54C55DC4A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762" y="4910821"/>
                <a:ext cx="8563896" cy="707886"/>
              </a:xfrm>
              <a:prstGeom prst="rect">
                <a:avLst/>
              </a:prstGeom>
              <a:blipFill>
                <a:blip r:embed="rId3"/>
                <a:stretch>
                  <a:fillRect l="-890" t="-357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584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4275D-6CF1-A747-905F-015FDE6AA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 short History and Future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204E1-F6B0-A240-8038-D418DB2FAEAA}"/>
              </a:ext>
            </a:extLst>
          </p:cNvPr>
          <p:cNvSpPr/>
          <p:nvPr/>
        </p:nvSpPr>
        <p:spPr>
          <a:xfrm>
            <a:off x="5848409" y="659068"/>
            <a:ext cx="1199295" cy="353107"/>
          </a:xfrm>
          <a:prstGeom prst="rect">
            <a:avLst/>
          </a:prstGeom>
          <a:solidFill>
            <a:srgbClr val="FFF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02DDC-3C19-8943-9E8F-2A95238F0FF1}"/>
              </a:ext>
            </a:extLst>
          </p:cNvPr>
          <p:cNvSpPr txBox="1"/>
          <p:nvPr/>
        </p:nvSpPr>
        <p:spPr>
          <a:xfrm rot="16200000">
            <a:off x="5772673" y="-2465804"/>
            <a:ext cx="646655" cy="11828751"/>
          </a:xfrm>
          <a:prstGeom prst="rect">
            <a:avLst/>
          </a:prstGeom>
          <a:solidFill>
            <a:srgbClr val="0055A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rgbClr val="92D050"/>
                </a:solidFill>
              </a:rPr>
              <a:t>2010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rgbClr val="92D050"/>
                </a:solidFill>
              </a:rPr>
              <a:t>2011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rgbClr val="FFFF00"/>
                </a:solidFill>
              </a:rPr>
              <a:t>2012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rgbClr val="FFFF00"/>
                </a:solidFill>
              </a:rPr>
              <a:t>2013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2014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rgbClr val="92D050"/>
                </a:solidFill>
              </a:rPr>
              <a:t>2015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rgbClr val="FFFF00"/>
                </a:solidFill>
              </a:rPr>
              <a:t>2016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rgbClr val="AB49F6"/>
                </a:solidFill>
              </a:rPr>
              <a:t>2017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rgbClr val="92D050"/>
                </a:solidFill>
              </a:rPr>
              <a:t>2018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2019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2020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rgbClr val="92D050"/>
                </a:solidFill>
              </a:rPr>
              <a:t>2021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chemeClr val="bg1"/>
                </a:solidFill>
              </a:rPr>
              <a:t>2022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rgbClr val="92D050"/>
                </a:solidFill>
              </a:rPr>
              <a:t>2023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2024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2025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2026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rgbClr val="92D050"/>
                </a:solidFill>
              </a:rPr>
              <a:t>2027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rgbClr val="FFFF00"/>
                </a:solidFill>
              </a:rPr>
              <a:t>2028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rgbClr val="92D050"/>
                </a:solidFill>
              </a:rPr>
              <a:t>2029</a:t>
            </a:r>
          </a:p>
          <a:p>
            <a:pPr algn="ctr">
              <a:lnSpc>
                <a:spcPct val="25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2030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146AFD-4ED1-2E40-9D10-663C7B8481F1}"/>
              </a:ext>
            </a:extLst>
          </p:cNvPr>
          <p:cNvCxnSpPr>
            <a:cxnSpLocks/>
          </p:cNvCxnSpPr>
          <p:nvPr/>
        </p:nvCxnSpPr>
        <p:spPr>
          <a:xfrm flipV="1">
            <a:off x="493231" y="3738256"/>
            <a:ext cx="0" cy="1604793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238F78-B00A-0C4A-80FE-2A0456D69647}"/>
              </a:ext>
            </a:extLst>
          </p:cNvPr>
          <p:cNvCxnSpPr>
            <a:cxnSpLocks/>
          </p:cNvCxnSpPr>
          <p:nvPr/>
        </p:nvCxnSpPr>
        <p:spPr>
          <a:xfrm>
            <a:off x="1611760" y="2353865"/>
            <a:ext cx="0" cy="797339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B70FE5-DB14-E84B-94AE-066779B23FD0}"/>
              </a:ext>
            </a:extLst>
          </p:cNvPr>
          <p:cNvCxnSpPr>
            <a:cxnSpLocks/>
          </p:cNvCxnSpPr>
          <p:nvPr/>
        </p:nvCxnSpPr>
        <p:spPr>
          <a:xfrm flipV="1">
            <a:off x="3331129" y="3709853"/>
            <a:ext cx="0" cy="316807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8A75F88-9DC4-1C48-8359-2752B5FD9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507" y="519105"/>
            <a:ext cx="1385573" cy="89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054846-FA43-CC46-A6FE-AADE03AB9AED}"/>
              </a:ext>
            </a:extLst>
          </p:cNvPr>
          <p:cNvCxnSpPr>
            <a:cxnSpLocks/>
          </p:cNvCxnSpPr>
          <p:nvPr/>
        </p:nvCxnSpPr>
        <p:spPr>
          <a:xfrm>
            <a:off x="2193316" y="2046512"/>
            <a:ext cx="0" cy="1148896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4113490-B481-7D41-BE52-8FC43D023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573" y="2316136"/>
            <a:ext cx="555196" cy="57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328BD9-6E4B-B349-BFBE-EDA9E9607B87}"/>
              </a:ext>
            </a:extLst>
          </p:cNvPr>
          <p:cNvCxnSpPr>
            <a:cxnSpLocks/>
          </p:cNvCxnSpPr>
          <p:nvPr/>
        </p:nvCxnSpPr>
        <p:spPr>
          <a:xfrm>
            <a:off x="5859489" y="1516381"/>
            <a:ext cx="0" cy="2019300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3CBE391-0D5D-7B4F-AC94-412E0988D5F4}"/>
              </a:ext>
            </a:extLst>
          </p:cNvPr>
          <p:cNvSpPr txBox="1"/>
          <p:nvPr/>
        </p:nvSpPr>
        <p:spPr>
          <a:xfrm>
            <a:off x="546283" y="5232254"/>
            <a:ext cx="2402856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 dirty="0"/>
              <a:t>1st </a:t>
            </a:r>
            <a:r>
              <a:rPr lang="en-US" sz="1467" b="1" dirty="0" err="1">
                <a:solidFill>
                  <a:srgbClr val="00B050"/>
                </a:solidFill>
              </a:rPr>
              <a:t>Pb-Pb</a:t>
            </a:r>
            <a:r>
              <a:rPr lang="en-US" sz="1467" b="1" dirty="0"/>
              <a:t> collisions </a:t>
            </a:r>
          </a:p>
          <a:p>
            <a:r>
              <a:rPr lang="en-US" sz="1467" b="1" dirty="0"/>
              <a:t>@ 3.5 Z </a:t>
            </a:r>
            <a:r>
              <a:rPr lang="en-US" sz="1467" b="1" dirty="0" err="1"/>
              <a:t>TeV</a:t>
            </a:r>
            <a:endParaRPr lang="en-US" sz="1467" b="1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281375-0811-614E-8ADF-75302A0AC8FC}"/>
              </a:ext>
            </a:extLst>
          </p:cNvPr>
          <p:cNvCxnSpPr>
            <a:cxnSpLocks/>
          </p:cNvCxnSpPr>
          <p:nvPr/>
        </p:nvCxnSpPr>
        <p:spPr>
          <a:xfrm>
            <a:off x="3884167" y="2569506"/>
            <a:ext cx="0" cy="625903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1EF518-8473-2245-9451-E3B69401E7EB}"/>
              </a:ext>
            </a:extLst>
          </p:cNvPr>
          <p:cNvCxnSpPr>
            <a:cxnSpLocks/>
          </p:cNvCxnSpPr>
          <p:nvPr/>
        </p:nvCxnSpPr>
        <p:spPr>
          <a:xfrm flipV="1">
            <a:off x="4473827" y="3709854"/>
            <a:ext cx="1684" cy="1495129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5E2350-CBDE-5A42-88F5-3EBFC06ADC7F}"/>
              </a:ext>
            </a:extLst>
          </p:cNvPr>
          <p:cNvCxnSpPr>
            <a:cxnSpLocks/>
          </p:cNvCxnSpPr>
          <p:nvPr/>
        </p:nvCxnSpPr>
        <p:spPr>
          <a:xfrm flipV="1">
            <a:off x="4938188" y="3663959"/>
            <a:ext cx="0" cy="998463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BF03E0-D6C4-6A46-8E7F-62D73002A2EF}"/>
              </a:ext>
            </a:extLst>
          </p:cNvPr>
          <p:cNvCxnSpPr>
            <a:cxnSpLocks/>
          </p:cNvCxnSpPr>
          <p:nvPr/>
        </p:nvCxnSpPr>
        <p:spPr>
          <a:xfrm flipV="1">
            <a:off x="1077944" y="3711700"/>
            <a:ext cx="0" cy="1248920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E858D34-9D29-1343-9409-416C1D7609F6}"/>
              </a:ext>
            </a:extLst>
          </p:cNvPr>
          <p:cNvCxnSpPr>
            <a:cxnSpLocks/>
          </p:cNvCxnSpPr>
          <p:nvPr/>
        </p:nvCxnSpPr>
        <p:spPr>
          <a:xfrm>
            <a:off x="41455" y="3046409"/>
            <a:ext cx="2088144" cy="0"/>
          </a:xfrm>
          <a:prstGeom prst="straightConnector1">
            <a:avLst/>
          </a:prstGeom>
          <a:ln>
            <a:solidFill>
              <a:schemeClr val="accent4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20E1E78-B671-B340-93F6-4160DBC739D9}"/>
              </a:ext>
            </a:extLst>
          </p:cNvPr>
          <p:cNvSpPr txBox="1"/>
          <p:nvPr/>
        </p:nvSpPr>
        <p:spPr>
          <a:xfrm>
            <a:off x="727563" y="2734378"/>
            <a:ext cx="58862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b="1" dirty="0">
                <a:solidFill>
                  <a:schemeClr val="accent4"/>
                </a:solidFill>
              </a:rPr>
              <a:t>Run 1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2355F2-EB11-C147-88BC-E1997C3C30A2}"/>
              </a:ext>
            </a:extLst>
          </p:cNvPr>
          <p:cNvCxnSpPr>
            <a:cxnSpLocks/>
          </p:cNvCxnSpPr>
          <p:nvPr/>
        </p:nvCxnSpPr>
        <p:spPr>
          <a:xfrm flipV="1">
            <a:off x="2987040" y="3014148"/>
            <a:ext cx="2346165" cy="19635"/>
          </a:xfrm>
          <a:prstGeom prst="straightConnector1">
            <a:avLst/>
          </a:prstGeom>
          <a:ln>
            <a:solidFill>
              <a:schemeClr val="accent4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A3F998A-F6F4-1F4F-B25A-85831C8144BB}"/>
              </a:ext>
            </a:extLst>
          </p:cNvPr>
          <p:cNvSpPr txBox="1"/>
          <p:nvPr/>
        </p:nvSpPr>
        <p:spPr>
          <a:xfrm>
            <a:off x="3884167" y="2699928"/>
            <a:ext cx="8168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chemeClr val="accent4"/>
                </a:solidFill>
              </a:rPr>
              <a:t>Run 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FFFF9AE-495B-4A44-A342-41BCCE5134D1}"/>
              </a:ext>
            </a:extLst>
          </p:cNvPr>
          <p:cNvCxnSpPr>
            <a:cxnSpLocks/>
          </p:cNvCxnSpPr>
          <p:nvPr/>
        </p:nvCxnSpPr>
        <p:spPr>
          <a:xfrm flipV="1">
            <a:off x="6437833" y="3033783"/>
            <a:ext cx="1732089" cy="2919"/>
          </a:xfrm>
          <a:prstGeom prst="straightConnector1">
            <a:avLst/>
          </a:prstGeom>
          <a:ln>
            <a:solidFill>
              <a:schemeClr val="accent4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CA18DED-1A73-5540-9302-6353C0893925}"/>
              </a:ext>
            </a:extLst>
          </p:cNvPr>
          <p:cNvSpPr txBox="1"/>
          <p:nvPr/>
        </p:nvSpPr>
        <p:spPr>
          <a:xfrm>
            <a:off x="6914417" y="2698550"/>
            <a:ext cx="8168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chemeClr val="accent4"/>
                </a:solidFill>
              </a:rPr>
              <a:t>Run 3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0569F09-0F60-8847-B08A-D6D9776E5DCA}"/>
              </a:ext>
            </a:extLst>
          </p:cNvPr>
          <p:cNvCxnSpPr>
            <a:cxnSpLocks/>
          </p:cNvCxnSpPr>
          <p:nvPr/>
        </p:nvCxnSpPr>
        <p:spPr>
          <a:xfrm flipV="1">
            <a:off x="9781087" y="3039304"/>
            <a:ext cx="1677565" cy="3"/>
          </a:xfrm>
          <a:prstGeom prst="straightConnector1">
            <a:avLst/>
          </a:prstGeom>
          <a:ln>
            <a:solidFill>
              <a:schemeClr val="accent4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0EF8039-0D44-894C-96FE-73539237B079}"/>
              </a:ext>
            </a:extLst>
          </p:cNvPr>
          <p:cNvSpPr txBox="1"/>
          <p:nvPr/>
        </p:nvSpPr>
        <p:spPr>
          <a:xfrm>
            <a:off x="10251035" y="2677078"/>
            <a:ext cx="8168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chemeClr val="accent4"/>
                </a:solidFill>
              </a:rPr>
              <a:t>Run 4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1A66758-98AE-1B43-A758-5BFA8B6C7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287" y="2114815"/>
            <a:ext cx="686191" cy="710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107FE51-23BB-A54A-A5D0-E7BCAA5B4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225" y="2207319"/>
            <a:ext cx="871253" cy="90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9597907-5971-D247-BE4E-0BD926A24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0867" y="2427198"/>
            <a:ext cx="504803" cy="522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D3CDB86-4B25-0B4E-B322-5E9664669E33}"/>
              </a:ext>
            </a:extLst>
          </p:cNvPr>
          <p:cNvSpPr txBox="1"/>
          <p:nvPr/>
        </p:nvSpPr>
        <p:spPr>
          <a:xfrm>
            <a:off x="1997591" y="1221273"/>
            <a:ext cx="2159141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 dirty="0"/>
              <a:t>1st </a:t>
            </a:r>
            <a:r>
              <a:rPr lang="en-US" sz="1467" b="1" dirty="0">
                <a:solidFill>
                  <a:srgbClr val="FFC000"/>
                </a:solidFill>
              </a:rPr>
              <a:t>p-</a:t>
            </a:r>
            <a:r>
              <a:rPr lang="en-US" sz="1467" b="1" dirty="0" err="1">
                <a:solidFill>
                  <a:srgbClr val="FFC000"/>
                </a:solidFill>
              </a:rPr>
              <a:t>Pb</a:t>
            </a:r>
            <a:r>
              <a:rPr lang="en-US" sz="1467" b="1" dirty="0"/>
              <a:t> </a:t>
            </a:r>
          </a:p>
          <a:p>
            <a:r>
              <a:rPr lang="en-US" sz="1467" b="1" dirty="0"/>
              <a:t>high luminosity run</a:t>
            </a:r>
          </a:p>
          <a:p>
            <a:r>
              <a:rPr lang="en-US" sz="1467" b="1" dirty="0"/>
              <a:t>@ 4 Z </a:t>
            </a:r>
            <a:r>
              <a:rPr lang="en-US" sz="1467" b="1" dirty="0" err="1"/>
              <a:t>TeV</a:t>
            </a:r>
            <a:endParaRPr lang="en-US" sz="1467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95DF21-8350-BD40-991B-F355F7AF173F}"/>
              </a:ext>
            </a:extLst>
          </p:cNvPr>
          <p:cNvSpPr txBox="1"/>
          <p:nvPr/>
        </p:nvSpPr>
        <p:spPr>
          <a:xfrm>
            <a:off x="-338335" y="1553632"/>
            <a:ext cx="1911176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67" b="1" i="1" dirty="0">
                <a:solidFill>
                  <a:srgbClr val="FF0000"/>
                </a:solidFill>
              </a:rPr>
              <a:t>Upgrade: new collision mode</a:t>
            </a:r>
          </a:p>
          <a:p>
            <a:pPr algn="r"/>
            <a:r>
              <a:rPr lang="en-US" sz="1467" b="1" dirty="0"/>
              <a:t>16h </a:t>
            </a:r>
            <a:r>
              <a:rPr lang="en-US" sz="1467" b="1" dirty="0">
                <a:solidFill>
                  <a:srgbClr val="FFC000"/>
                </a:solidFill>
              </a:rPr>
              <a:t>p-</a:t>
            </a:r>
            <a:r>
              <a:rPr lang="en-US" sz="1467" b="1" dirty="0" err="1">
                <a:solidFill>
                  <a:srgbClr val="FFC000"/>
                </a:solidFill>
              </a:rPr>
              <a:t>Pb</a:t>
            </a:r>
            <a:r>
              <a:rPr lang="en-US" sz="1467" b="1" dirty="0"/>
              <a:t> </a:t>
            </a:r>
          </a:p>
          <a:p>
            <a:pPr algn="r"/>
            <a:r>
              <a:rPr lang="en-US" sz="1467" b="1" i="1" dirty="0"/>
              <a:t>pilot run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8BB2D6-65B3-6E44-B94B-989448E1CE49}"/>
              </a:ext>
            </a:extLst>
          </p:cNvPr>
          <p:cNvSpPr txBox="1"/>
          <p:nvPr/>
        </p:nvSpPr>
        <p:spPr>
          <a:xfrm>
            <a:off x="1105210" y="4662421"/>
            <a:ext cx="250784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 dirty="0" err="1">
                <a:solidFill>
                  <a:srgbClr val="00B050"/>
                </a:solidFill>
              </a:rPr>
              <a:t>Pb-Pb</a:t>
            </a:r>
            <a:r>
              <a:rPr lang="en-US" sz="1467" b="1" dirty="0">
                <a:solidFill>
                  <a:srgbClr val="00B050"/>
                </a:solidFill>
              </a:rPr>
              <a:t> </a:t>
            </a:r>
            <a:r>
              <a:rPr lang="en-US" sz="1467" b="1" dirty="0"/>
              <a:t>@ 3.5 Z </a:t>
            </a:r>
            <a:r>
              <a:rPr lang="en-US" sz="1467" b="1" dirty="0" err="1"/>
              <a:t>TeV</a:t>
            </a:r>
            <a:endParaRPr lang="en-US" sz="1467" b="1" dirty="0">
              <a:solidFill>
                <a:srgbClr val="00B050"/>
              </a:solidFill>
            </a:endParaRPr>
          </a:p>
          <a:p>
            <a:r>
              <a:rPr lang="en-US" sz="1467" b="1" dirty="0"/>
              <a:t>0.5 x design luminosity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3DB7AE-F54F-9F4D-AB89-EBE624540E9B}"/>
              </a:ext>
            </a:extLst>
          </p:cNvPr>
          <p:cNvSpPr/>
          <p:nvPr/>
        </p:nvSpPr>
        <p:spPr>
          <a:xfrm>
            <a:off x="3609155" y="1762302"/>
            <a:ext cx="109247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</a:rPr>
              <a:t>p-</a:t>
            </a:r>
            <a:r>
              <a:rPr lang="en-US" sz="1400" b="1" dirty="0" err="1">
                <a:solidFill>
                  <a:srgbClr val="FFC000"/>
                </a:solidFill>
              </a:rPr>
              <a:t>Pb</a:t>
            </a:r>
            <a:r>
              <a:rPr lang="en-US" sz="1400" b="1" dirty="0">
                <a:solidFill>
                  <a:srgbClr val="FFC000"/>
                </a:solidFill>
              </a:rPr>
              <a:t> </a:t>
            </a:r>
          </a:p>
          <a:p>
            <a:r>
              <a:rPr lang="en-US" sz="1400" b="1" dirty="0"/>
              <a:t>@ 4 Z </a:t>
            </a:r>
            <a:r>
              <a:rPr lang="en-US" sz="1400" b="1" dirty="0" err="1"/>
              <a:t>TeV</a:t>
            </a:r>
            <a:r>
              <a:rPr lang="en-US" sz="1400" b="1" dirty="0"/>
              <a:t> </a:t>
            </a:r>
          </a:p>
          <a:p>
            <a:r>
              <a:rPr lang="en-US" sz="1400" b="1" dirty="0"/>
              <a:t>@ 6.5 Z </a:t>
            </a:r>
            <a:r>
              <a:rPr lang="en-US" sz="1400" b="1" dirty="0" err="1"/>
              <a:t>TeV</a:t>
            </a:r>
            <a:r>
              <a:rPr lang="en-US" sz="1400" b="1" dirty="0"/>
              <a:t> 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715139-2DC2-1D46-9F28-65DD341DE294}"/>
              </a:ext>
            </a:extLst>
          </p:cNvPr>
          <p:cNvSpPr txBox="1"/>
          <p:nvPr/>
        </p:nvSpPr>
        <p:spPr>
          <a:xfrm>
            <a:off x="929772" y="4007401"/>
            <a:ext cx="2613507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67" b="1" dirty="0" err="1">
                <a:solidFill>
                  <a:srgbClr val="00B050"/>
                </a:solidFill>
              </a:rPr>
              <a:t>Pb-Pb</a:t>
            </a:r>
            <a:r>
              <a:rPr lang="en-US" sz="1467" b="1" dirty="0">
                <a:solidFill>
                  <a:srgbClr val="00B050"/>
                </a:solidFill>
              </a:rPr>
              <a:t> </a:t>
            </a:r>
            <a:r>
              <a:rPr lang="en-US" sz="1467" b="1" dirty="0"/>
              <a:t>@ 6.37 Z </a:t>
            </a:r>
            <a:r>
              <a:rPr lang="en-US" sz="1467" b="1" dirty="0" err="1"/>
              <a:t>TeV</a:t>
            </a:r>
            <a:r>
              <a:rPr lang="en-US" sz="1467" b="1" dirty="0"/>
              <a:t> </a:t>
            </a:r>
          </a:p>
          <a:p>
            <a:pPr algn="r"/>
            <a:r>
              <a:rPr lang="en-US" sz="1467" b="1" dirty="0"/>
              <a:t>3.5 x design luminosity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BA5998-6D0B-4842-A43D-3D497E269FD3}"/>
              </a:ext>
            </a:extLst>
          </p:cNvPr>
          <p:cNvSpPr txBox="1"/>
          <p:nvPr/>
        </p:nvSpPr>
        <p:spPr>
          <a:xfrm>
            <a:off x="4973726" y="3950269"/>
            <a:ext cx="293708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 err="1">
                <a:solidFill>
                  <a:srgbClr val="00B050"/>
                </a:solidFill>
              </a:rPr>
              <a:t>Pb-Pb</a:t>
            </a:r>
            <a:r>
              <a:rPr lang="en-US" sz="1867" b="1" dirty="0">
                <a:solidFill>
                  <a:srgbClr val="00B050"/>
                </a:solidFill>
              </a:rPr>
              <a:t> </a:t>
            </a:r>
            <a:r>
              <a:rPr lang="en-US" sz="1867" b="1" dirty="0"/>
              <a:t>@ 6.37 Z </a:t>
            </a:r>
            <a:r>
              <a:rPr lang="en-US" sz="1867" b="1" dirty="0" err="1"/>
              <a:t>TeV</a:t>
            </a:r>
            <a:r>
              <a:rPr lang="en-US" sz="1867" b="1" dirty="0"/>
              <a:t> </a:t>
            </a:r>
          </a:p>
          <a:p>
            <a:r>
              <a:rPr lang="en-US" sz="1867" b="1" dirty="0">
                <a:solidFill>
                  <a:srgbClr val="FF0000"/>
                </a:solidFill>
              </a:rPr>
              <a:t>6.1 x design luminosity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B4C668-E7D1-164B-ACC0-1067A4BBD80B}"/>
              </a:ext>
            </a:extLst>
          </p:cNvPr>
          <p:cNvSpPr txBox="1"/>
          <p:nvPr/>
        </p:nvSpPr>
        <p:spPr>
          <a:xfrm>
            <a:off x="5923206" y="1308800"/>
            <a:ext cx="5655533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 dirty="0">
                <a:solidFill>
                  <a:srgbClr val="FF0000"/>
                </a:solidFill>
              </a:rPr>
              <a:t>LS2 Hardware Upgrades: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b="1" dirty="0"/>
              <a:t>ALICE detector upgrade to 7 x design luminosity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b="1" dirty="0"/>
              <a:t>Dispersion Suppressor collimators for BFPP losses.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b="1" dirty="0"/>
              <a:t>SPS RF (smaller bunch spacing)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4857E2-0493-5240-AFFB-446B1D7A7CFE}"/>
              </a:ext>
            </a:extLst>
          </p:cNvPr>
          <p:cNvSpPr txBox="1"/>
          <p:nvPr/>
        </p:nvSpPr>
        <p:spPr>
          <a:xfrm>
            <a:off x="3747680" y="5325852"/>
            <a:ext cx="2613507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 i="1" dirty="0"/>
              <a:t>”Upgrade”: new species</a:t>
            </a:r>
          </a:p>
          <a:p>
            <a:r>
              <a:rPr lang="en-US" sz="1467" b="1" dirty="0"/>
              <a:t>16h </a:t>
            </a:r>
            <a:r>
              <a:rPr lang="en-US" sz="1467" b="1" dirty="0" err="1">
                <a:solidFill>
                  <a:srgbClr val="AB49F6"/>
                </a:solidFill>
              </a:rPr>
              <a:t>Xe-Xe</a:t>
            </a:r>
            <a:r>
              <a:rPr lang="en-US" sz="1467" b="1" dirty="0"/>
              <a:t> operation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4E1C53-E927-F34D-8A62-551FD35C71AA}"/>
              </a:ext>
            </a:extLst>
          </p:cNvPr>
          <p:cNvSpPr txBox="1"/>
          <p:nvPr/>
        </p:nvSpPr>
        <p:spPr>
          <a:xfrm>
            <a:off x="4590160" y="4732577"/>
            <a:ext cx="2613507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 i="1" dirty="0"/>
              <a:t>”Upgrade”: new species</a:t>
            </a:r>
          </a:p>
          <a:p>
            <a:r>
              <a:rPr lang="en-US" sz="1467" b="1" dirty="0"/>
              <a:t>12h </a:t>
            </a:r>
            <a:r>
              <a:rPr lang="en-US" sz="1467" b="1" dirty="0">
                <a:solidFill>
                  <a:srgbClr val="AB49F6"/>
                </a:solidFill>
              </a:rPr>
              <a:t>Pb81+</a:t>
            </a:r>
            <a:r>
              <a:rPr lang="en-US" sz="1467" b="1" dirty="0"/>
              <a:t> operation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7C2CCD3-98B7-9646-99FF-E50F99EADAD7}"/>
              </a:ext>
            </a:extLst>
          </p:cNvPr>
          <p:cNvCxnSpPr>
            <a:cxnSpLocks/>
          </p:cNvCxnSpPr>
          <p:nvPr/>
        </p:nvCxnSpPr>
        <p:spPr>
          <a:xfrm flipV="1">
            <a:off x="5081235" y="3692274"/>
            <a:ext cx="0" cy="196945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D488B992-7F26-984A-B9C6-8BEC05F4B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09" y="5522061"/>
            <a:ext cx="1700084" cy="956297"/>
          </a:xfrm>
          <a:prstGeom prst="rect">
            <a:avLst/>
          </a:prstGeom>
          <a:effectLst>
            <a:outerShdw blurRad="355600" dist="38100" dir="2700000" sx="113000" sy="113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9282177-3936-F445-B380-C19FE62D429D}"/>
              </a:ext>
            </a:extLst>
          </p:cNvPr>
          <p:cNvCxnSpPr>
            <a:cxnSpLocks/>
          </p:cNvCxnSpPr>
          <p:nvPr/>
        </p:nvCxnSpPr>
        <p:spPr>
          <a:xfrm>
            <a:off x="6447016" y="3868256"/>
            <a:ext cx="5600635" cy="0"/>
          </a:xfrm>
          <a:prstGeom prst="straightConnector1">
            <a:avLst/>
          </a:prstGeom>
          <a:ln w="25400">
            <a:solidFill>
              <a:srgbClr val="C0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08524D5-35C4-204C-B91C-D4AE70B20F04}"/>
              </a:ext>
            </a:extLst>
          </p:cNvPr>
          <p:cNvCxnSpPr>
            <a:cxnSpLocks/>
          </p:cNvCxnSpPr>
          <p:nvPr/>
        </p:nvCxnSpPr>
        <p:spPr>
          <a:xfrm>
            <a:off x="9781087" y="3869127"/>
            <a:ext cx="2257532" cy="0"/>
          </a:xfrm>
          <a:prstGeom prst="straightConnector1">
            <a:avLst/>
          </a:prstGeom>
          <a:ln w="25400">
            <a:solidFill>
              <a:srgbClr val="C0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4813325-5447-7941-BC73-A4E8C2353AA6}"/>
              </a:ext>
            </a:extLst>
          </p:cNvPr>
          <p:cNvSpPr txBox="1"/>
          <p:nvPr/>
        </p:nvSpPr>
        <p:spPr>
          <a:xfrm>
            <a:off x="8477118" y="3851119"/>
            <a:ext cx="102384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C00000"/>
                </a:solidFill>
              </a:rPr>
              <a:t>HL-LHC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EBF16AA-B651-C341-AE5F-DDB6387140F7}"/>
              </a:ext>
            </a:extLst>
          </p:cNvPr>
          <p:cNvGrpSpPr/>
          <p:nvPr/>
        </p:nvGrpSpPr>
        <p:grpSpPr>
          <a:xfrm>
            <a:off x="6748673" y="4750359"/>
            <a:ext cx="648409" cy="621057"/>
            <a:chOff x="5633821" y="3870829"/>
            <a:chExt cx="815960" cy="859693"/>
          </a:xfrm>
        </p:grpSpPr>
        <p:sp>
          <p:nvSpPr>
            <p:cNvPr id="56" name="Flowchart: Connector 20">
              <a:extLst>
                <a:ext uri="{FF2B5EF4-FFF2-40B4-BE49-F238E27FC236}">
                  <a16:creationId xmlns:a16="http://schemas.microsoft.com/office/drawing/2014/main" id="{C6D9601B-768F-3444-BF5A-70E1082AAB25}"/>
                </a:ext>
              </a:extLst>
            </p:cNvPr>
            <p:cNvSpPr/>
            <p:nvPr/>
          </p:nvSpPr>
          <p:spPr>
            <a:xfrm>
              <a:off x="6186303" y="4198202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0000"/>
                </a:solidFill>
              </a:endParaRPr>
            </a:p>
          </p:txBody>
        </p:sp>
        <p:sp>
          <p:nvSpPr>
            <p:cNvPr id="57" name="Flowchart: Connector 29">
              <a:extLst>
                <a:ext uri="{FF2B5EF4-FFF2-40B4-BE49-F238E27FC236}">
                  <a16:creationId xmlns:a16="http://schemas.microsoft.com/office/drawing/2014/main" id="{DE82B379-1B82-B947-B71D-EC11D92B1B5C}"/>
                </a:ext>
              </a:extLst>
            </p:cNvPr>
            <p:cNvSpPr/>
            <p:nvPr/>
          </p:nvSpPr>
          <p:spPr>
            <a:xfrm>
              <a:off x="6176116" y="4299163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0000"/>
                </a:solidFill>
              </a:endParaRPr>
            </a:p>
          </p:txBody>
        </p:sp>
        <p:sp>
          <p:nvSpPr>
            <p:cNvPr id="58" name="Flowchart: Connector 31">
              <a:extLst>
                <a:ext uri="{FF2B5EF4-FFF2-40B4-BE49-F238E27FC236}">
                  <a16:creationId xmlns:a16="http://schemas.microsoft.com/office/drawing/2014/main" id="{1CEB575A-1A39-7F46-8DAC-6E34C2AFA697}"/>
                </a:ext>
              </a:extLst>
            </p:cNvPr>
            <p:cNvSpPr/>
            <p:nvPr/>
          </p:nvSpPr>
          <p:spPr>
            <a:xfrm>
              <a:off x="6195971" y="4299163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FF00"/>
                </a:solidFill>
              </a:endParaRPr>
            </a:p>
          </p:txBody>
        </p:sp>
        <p:sp>
          <p:nvSpPr>
            <p:cNvPr id="59" name="Flowchart: Connector 7">
              <a:extLst>
                <a:ext uri="{FF2B5EF4-FFF2-40B4-BE49-F238E27FC236}">
                  <a16:creationId xmlns:a16="http://schemas.microsoft.com/office/drawing/2014/main" id="{39A40DF5-7A52-6E40-BBD2-7AA663D10B54}"/>
                </a:ext>
              </a:extLst>
            </p:cNvPr>
            <p:cNvSpPr/>
            <p:nvPr/>
          </p:nvSpPr>
          <p:spPr>
            <a:xfrm>
              <a:off x="6126973" y="4392530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0000"/>
                </a:solidFill>
              </a:endParaRPr>
            </a:p>
          </p:txBody>
        </p:sp>
        <p:sp>
          <p:nvSpPr>
            <p:cNvPr id="60" name="Flowchart: Connector 14">
              <a:extLst>
                <a:ext uri="{FF2B5EF4-FFF2-40B4-BE49-F238E27FC236}">
                  <a16:creationId xmlns:a16="http://schemas.microsoft.com/office/drawing/2014/main" id="{E1560F01-BBE9-5E44-8395-0F72A3E329D2}"/>
                </a:ext>
              </a:extLst>
            </p:cNvPr>
            <p:cNvSpPr/>
            <p:nvPr/>
          </p:nvSpPr>
          <p:spPr>
            <a:xfrm>
              <a:off x="6056715" y="4422707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FF00"/>
                </a:solidFill>
              </a:endParaRPr>
            </a:p>
          </p:txBody>
        </p:sp>
        <p:sp>
          <p:nvSpPr>
            <p:cNvPr id="61" name="Flowchart: Connector 18">
              <a:extLst>
                <a:ext uri="{FF2B5EF4-FFF2-40B4-BE49-F238E27FC236}">
                  <a16:creationId xmlns:a16="http://schemas.microsoft.com/office/drawing/2014/main" id="{19F1886E-AF26-D343-8BBC-2E0E915F556E}"/>
                </a:ext>
              </a:extLst>
            </p:cNvPr>
            <p:cNvSpPr/>
            <p:nvPr/>
          </p:nvSpPr>
          <p:spPr>
            <a:xfrm>
              <a:off x="6068296" y="4343352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FF00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2883024-E0F2-C041-9B45-85B16E332670}"/>
                </a:ext>
              </a:extLst>
            </p:cNvPr>
            <p:cNvSpPr/>
            <p:nvPr/>
          </p:nvSpPr>
          <p:spPr>
            <a:xfrm rot="18233866">
              <a:off x="5624127" y="4108880"/>
              <a:ext cx="815960" cy="427324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Flowchart: Connector 6">
              <a:extLst>
                <a:ext uri="{FF2B5EF4-FFF2-40B4-BE49-F238E27FC236}">
                  <a16:creationId xmlns:a16="http://schemas.microsoft.com/office/drawing/2014/main" id="{A3C9B94E-3C1B-804E-9552-B817560F4E98}"/>
                </a:ext>
              </a:extLst>
            </p:cNvPr>
            <p:cNvSpPr/>
            <p:nvPr/>
          </p:nvSpPr>
          <p:spPr>
            <a:xfrm>
              <a:off x="5969981" y="4184027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0000"/>
                </a:solidFill>
              </a:endParaRPr>
            </a:p>
          </p:txBody>
        </p:sp>
        <p:sp>
          <p:nvSpPr>
            <p:cNvPr id="64" name="Flowchart: Connector 8">
              <a:extLst>
                <a:ext uri="{FF2B5EF4-FFF2-40B4-BE49-F238E27FC236}">
                  <a16:creationId xmlns:a16="http://schemas.microsoft.com/office/drawing/2014/main" id="{1C57120A-F271-C24B-B152-BE00AAABF2AB}"/>
                </a:ext>
              </a:extLst>
            </p:cNvPr>
            <p:cNvSpPr/>
            <p:nvPr/>
          </p:nvSpPr>
          <p:spPr>
            <a:xfrm>
              <a:off x="6081276" y="4246197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0000"/>
                </a:solidFill>
              </a:endParaRPr>
            </a:p>
          </p:txBody>
        </p:sp>
        <p:sp>
          <p:nvSpPr>
            <p:cNvPr id="65" name="Flowchart: Connector 9">
              <a:extLst>
                <a:ext uri="{FF2B5EF4-FFF2-40B4-BE49-F238E27FC236}">
                  <a16:creationId xmlns:a16="http://schemas.microsoft.com/office/drawing/2014/main" id="{9E8A7FCC-8B0D-0745-B8C0-8DEB9C51EBA7}"/>
                </a:ext>
              </a:extLst>
            </p:cNvPr>
            <p:cNvSpPr/>
            <p:nvPr/>
          </p:nvSpPr>
          <p:spPr>
            <a:xfrm>
              <a:off x="5976460" y="4278770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0000"/>
                </a:solidFill>
              </a:endParaRPr>
            </a:p>
          </p:txBody>
        </p:sp>
        <p:sp>
          <p:nvSpPr>
            <p:cNvPr id="66" name="Flowchart: Connector 10">
              <a:extLst>
                <a:ext uri="{FF2B5EF4-FFF2-40B4-BE49-F238E27FC236}">
                  <a16:creationId xmlns:a16="http://schemas.microsoft.com/office/drawing/2014/main" id="{7314C305-5DA1-C44F-A317-A5F7DE17C42D}"/>
                </a:ext>
              </a:extLst>
            </p:cNvPr>
            <p:cNvSpPr/>
            <p:nvPr/>
          </p:nvSpPr>
          <p:spPr>
            <a:xfrm>
              <a:off x="6138623" y="4165628"/>
              <a:ext cx="111295" cy="124340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0000"/>
                </a:solidFill>
              </a:endParaRPr>
            </a:p>
          </p:txBody>
        </p:sp>
        <p:sp>
          <p:nvSpPr>
            <p:cNvPr id="67" name="Flowchart: Connector 11">
              <a:extLst>
                <a:ext uri="{FF2B5EF4-FFF2-40B4-BE49-F238E27FC236}">
                  <a16:creationId xmlns:a16="http://schemas.microsoft.com/office/drawing/2014/main" id="{40265676-09B1-3F49-83C6-AD8F37D00D0A}"/>
                </a:ext>
              </a:extLst>
            </p:cNvPr>
            <p:cNvSpPr/>
            <p:nvPr/>
          </p:nvSpPr>
          <p:spPr>
            <a:xfrm>
              <a:off x="5920812" y="4103458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0000"/>
                </a:solidFill>
              </a:endParaRPr>
            </a:p>
          </p:txBody>
        </p:sp>
        <p:sp>
          <p:nvSpPr>
            <p:cNvPr id="68" name="Flowchart: Connector 12">
              <a:extLst>
                <a:ext uri="{FF2B5EF4-FFF2-40B4-BE49-F238E27FC236}">
                  <a16:creationId xmlns:a16="http://schemas.microsoft.com/office/drawing/2014/main" id="{44D8C2C4-9D6C-1146-A1CC-F1BA75C65C72}"/>
                </a:ext>
              </a:extLst>
            </p:cNvPr>
            <p:cNvSpPr/>
            <p:nvPr/>
          </p:nvSpPr>
          <p:spPr>
            <a:xfrm>
              <a:off x="5976460" y="4059687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0000"/>
                </a:solidFill>
              </a:endParaRPr>
            </a:p>
          </p:txBody>
        </p:sp>
        <p:sp>
          <p:nvSpPr>
            <p:cNvPr id="69" name="Flowchart: Connector 15">
              <a:extLst>
                <a:ext uri="{FF2B5EF4-FFF2-40B4-BE49-F238E27FC236}">
                  <a16:creationId xmlns:a16="http://schemas.microsoft.com/office/drawing/2014/main" id="{0D0EDD8F-F3FD-8040-819D-FD7C5851E4C9}"/>
                </a:ext>
              </a:extLst>
            </p:cNvPr>
            <p:cNvSpPr/>
            <p:nvPr/>
          </p:nvSpPr>
          <p:spPr>
            <a:xfrm>
              <a:off x="5901353" y="4191265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0000"/>
                </a:solidFill>
              </a:endParaRPr>
            </a:p>
          </p:txBody>
        </p:sp>
        <p:sp>
          <p:nvSpPr>
            <p:cNvPr id="70" name="Flowchart: Connector 19">
              <a:extLst>
                <a:ext uri="{FF2B5EF4-FFF2-40B4-BE49-F238E27FC236}">
                  <a16:creationId xmlns:a16="http://schemas.microsoft.com/office/drawing/2014/main" id="{75F3CCD6-3C90-9A41-9D7E-79E3BADD0C4D}"/>
                </a:ext>
              </a:extLst>
            </p:cNvPr>
            <p:cNvSpPr/>
            <p:nvPr/>
          </p:nvSpPr>
          <p:spPr>
            <a:xfrm>
              <a:off x="6056715" y="4152829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FF00"/>
                </a:solidFill>
              </a:endParaRPr>
            </a:p>
          </p:txBody>
        </p:sp>
        <p:sp>
          <p:nvSpPr>
            <p:cNvPr id="71" name="Flowchart: Connector 23">
              <a:extLst>
                <a:ext uri="{FF2B5EF4-FFF2-40B4-BE49-F238E27FC236}">
                  <a16:creationId xmlns:a16="http://schemas.microsoft.com/office/drawing/2014/main" id="{971023D3-32A4-BA4E-9CCC-CF888FC52C8A}"/>
                </a:ext>
              </a:extLst>
            </p:cNvPr>
            <p:cNvSpPr/>
            <p:nvPr/>
          </p:nvSpPr>
          <p:spPr>
            <a:xfrm>
              <a:off x="6168011" y="4127495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FF00"/>
                </a:solidFill>
              </a:endParaRPr>
            </a:p>
          </p:txBody>
        </p:sp>
        <p:sp>
          <p:nvSpPr>
            <p:cNvPr id="72" name="Flowchart: Connector 24">
              <a:extLst>
                <a:ext uri="{FF2B5EF4-FFF2-40B4-BE49-F238E27FC236}">
                  <a16:creationId xmlns:a16="http://schemas.microsoft.com/office/drawing/2014/main" id="{48473494-7612-5D44-B22E-AAE4847C2398}"/>
                </a:ext>
              </a:extLst>
            </p:cNvPr>
            <p:cNvSpPr/>
            <p:nvPr/>
          </p:nvSpPr>
          <p:spPr>
            <a:xfrm>
              <a:off x="5873682" y="4288074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0000"/>
                </a:solidFill>
              </a:endParaRPr>
            </a:p>
          </p:txBody>
        </p:sp>
        <p:sp>
          <p:nvSpPr>
            <p:cNvPr id="73" name="Flowchart: Connector 25">
              <a:extLst>
                <a:ext uri="{FF2B5EF4-FFF2-40B4-BE49-F238E27FC236}">
                  <a16:creationId xmlns:a16="http://schemas.microsoft.com/office/drawing/2014/main" id="{984C55B1-43C1-9C4C-A185-1C46DF92D6E2}"/>
                </a:ext>
              </a:extLst>
            </p:cNvPr>
            <p:cNvSpPr/>
            <p:nvPr/>
          </p:nvSpPr>
          <p:spPr>
            <a:xfrm>
              <a:off x="5790058" y="4154430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FF00"/>
                </a:solidFill>
              </a:endParaRPr>
            </a:p>
          </p:txBody>
        </p:sp>
        <p:sp>
          <p:nvSpPr>
            <p:cNvPr id="74" name="Flowchart: Connector 26">
              <a:extLst>
                <a:ext uri="{FF2B5EF4-FFF2-40B4-BE49-F238E27FC236}">
                  <a16:creationId xmlns:a16="http://schemas.microsoft.com/office/drawing/2014/main" id="{A85040CD-78A7-FF45-9AAA-C87F6AA62364}"/>
                </a:ext>
              </a:extLst>
            </p:cNvPr>
            <p:cNvSpPr/>
            <p:nvPr/>
          </p:nvSpPr>
          <p:spPr>
            <a:xfrm>
              <a:off x="6022178" y="4262216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0000"/>
                </a:solidFill>
              </a:endParaRPr>
            </a:p>
          </p:txBody>
        </p:sp>
        <p:sp>
          <p:nvSpPr>
            <p:cNvPr id="75" name="Flowchart: Connector 27">
              <a:extLst>
                <a:ext uri="{FF2B5EF4-FFF2-40B4-BE49-F238E27FC236}">
                  <a16:creationId xmlns:a16="http://schemas.microsoft.com/office/drawing/2014/main" id="{3F88A265-CA4B-7B49-B85A-84A44534D6A6}"/>
                </a:ext>
              </a:extLst>
            </p:cNvPr>
            <p:cNvSpPr/>
            <p:nvPr/>
          </p:nvSpPr>
          <p:spPr>
            <a:xfrm>
              <a:off x="5901197" y="4294624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FF00"/>
                </a:solidFill>
              </a:endParaRPr>
            </a:p>
          </p:txBody>
        </p:sp>
        <p:sp>
          <p:nvSpPr>
            <p:cNvPr id="76" name="Flowchart: Connector 30">
              <a:extLst>
                <a:ext uri="{FF2B5EF4-FFF2-40B4-BE49-F238E27FC236}">
                  <a16:creationId xmlns:a16="http://schemas.microsoft.com/office/drawing/2014/main" id="{FD4A7ADE-9D2F-6E4D-A33B-7D66D8A351F9}"/>
                </a:ext>
              </a:extLst>
            </p:cNvPr>
            <p:cNvSpPr/>
            <p:nvPr/>
          </p:nvSpPr>
          <p:spPr>
            <a:xfrm>
              <a:off x="5957001" y="4399505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0000"/>
                </a:solidFill>
              </a:endParaRPr>
            </a:p>
          </p:txBody>
        </p:sp>
        <p:sp>
          <p:nvSpPr>
            <p:cNvPr id="77" name="Flowchart: Connector 21">
              <a:extLst>
                <a:ext uri="{FF2B5EF4-FFF2-40B4-BE49-F238E27FC236}">
                  <a16:creationId xmlns:a16="http://schemas.microsoft.com/office/drawing/2014/main" id="{FBD12ED2-BF46-1F47-AE94-90FAA2D84F70}"/>
                </a:ext>
              </a:extLst>
            </p:cNvPr>
            <p:cNvSpPr/>
            <p:nvPr/>
          </p:nvSpPr>
          <p:spPr>
            <a:xfrm>
              <a:off x="5799732" y="4269565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 dirty="0">
                <a:solidFill>
                  <a:srgbClr val="FF0000"/>
                </a:solidFill>
              </a:endParaRPr>
            </a:p>
          </p:txBody>
        </p:sp>
        <p:sp>
          <p:nvSpPr>
            <p:cNvPr id="78" name="Flowchart: Connector 28">
              <a:extLst>
                <a:ext uri="{FF2B5EF4-FFF2-40B4-BE49-F238E27FC236}">
                  <a16:creationId xmlns:a16="http://schemas.microsoft.com/office/drawing/2014/main" id="{B42DB9AE-6E40-204C-897E-724D6224140C}"/>
                </a:ext>
              </a:extLst>
            </p:cNvPr>
            <p:cNvSpPr/>
            <p:nvPr/>
          </p:nvSpPr>
          <p:spPr>
            <a:xfrm>
              <a:off x="5864851" y="4380134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FF00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0BA209E-A330-5143-90B7-0E979CAFD6D8}"/>
                </a:ext>
              </a:extLst>
            </p:cNvPr>
            <p:cNvSpPr/>
            <p:nvPr/>
          </p:nvSpPr>
          <p:spPr>
            <a:xfrm>
              <a:off x="5633821" y="4080462"/>
              <a:ext cx="815960" cy="420194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0" name="Flowchart: Connector 13">
              <a:extLst>
                <a:ext uri="{FF2B5EF4-FFF2-40B4-BE49-F238E27FC236}">
                  <a16:creationId xmlns:a16="http://schemas.microsoft.com/office/drawing/2014/main" id="{B5A8FD9E-6F87-5E44-8119-582E3553D9BF}"/>
                </a:ext>
              </a:extLst>
            </p:cNvPr>
            <p:cNvSpPr/>
            <p:nvPr/>
          </p:nvSpPr>
          <p:spPr>
            <a:xfrm>
              <a:off x="5836721" y="4073862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0000"/>
                </a:solidFill>
              </a:endParaRPr>
            </a:p>
          </p:txBody>
        </p:sp>
        <p:sp>
          <p:nvSpPr>
            <p:cNvPr id="81" name="Flowchart: Connector 22">
              <a:extLst>
                <a:ext uri="{FF2B5EF4-FFF2-40B4-BE49-F238E27FC236}">
                  <a16:creationId xmlns:a16="http://schemas.microsoft.com/office/drawing/2014/main" id="{8645F145-DDA8-C74F-8D5E-42AA6A6CF8A4}"/>
                </a:ext>
              </a:extLst>
            </p:cNvPr>
            <p:cNvSpPr/>
            <p:nvPr/>
          </p:nvSpPr>
          <p:spPr>
            <a:xfrm>
              <a:off x="5948016" y="4021150"/>
              <a:ext cx="111295" cy="124340"/>
            </a:xfrm>
            <a:prstGeom prst="flowChartConnector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FF00"/>
                </a:solidFill>
              </a:endParaRPr>
            </a:p>
          </p:txBody>
        </p:sp>
        <p:sp>
          <p:nvSpPr>
            <p:cNvPr id="82" name="Flowchart: Connector 17">
              <a:extLst>
                <a:ext uri="{FF2B5EF4-FFF2-40B4-BE49-F238E27FC236}">
                  <a16:creationId xmlns:a16="http://schemas.microsoft.com/office/drawing/2014/main" id="{E66D5FC6-8DC7-2548-9C8B-2BC0CEA0A36E}"/>
                </a:ext>
              </a:extLst>
            </p:cNvPr>
            <p:cNvSpPr/>
            <p:nvPr/>
          </p:nvSpPr>
          <p:spPr>
            <a:xfrm>
              <a:off x="6024298" y="4030090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0000"/>
                </a:solidFill>
              </a:endParaRPr>
            </a:p>
          </p:txBody>
        </p:sp>
        <p:sp>
          <p:nvSpPr>
            <p:cNvPr id="83" name="Flowchart: Connector 16">
              <a:extLst>
                <a:ext uri="{FF2B5EF4-FFF2-40B4-BE49-F238E27FC236}">
                  <a16:creationId xmlns:a16="http://schemas.microsoft.com/office/drawing/2014/main" id="{EDF1DD0E-4214-9A46-88F7-7D314D5F3D88}"/>
                </a:ext>
              </a:extLst>
            </p:cNvPr>
            <p:cNvSpPr/>
            <p:nvPr/>
          </p:nvSpPr>
          <p:spPr>
            <a:xfrm>
              <a:off x="6120468" y="4073862"/>
              <a:ext cx="111295" cy="1243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7">
                <a:solidFill>
                  <a:srgbClr val="FF0000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EC49A71-D4C7-864A-8008-D72DB322F1AE}"/>
                </a:ext>
              </a:extLst>
            </p:cNvPr>
            <p:cNvSpPr/>
            <p:nvPr/>
          </p:nvSpPr>
          <p:spPr>
            <a:xfrm rot="3276906">
              <a:off x="5590562" y="4121167"/>
              <a:ext cx="815960" cy="38846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5" name="Smiley Face 84">
              <a:extLst>
                <a:ext uri="{FF2B5EF4-FFF2-40B4-BE49-F238E27FC236}">
                  <a16:creationId xmlns:a16="http://schemas.microsoft.com/office/drawing/2014/main" id="{A2801210-2D70-FC45-839E-847AA499330D}"/>
                </a:ext>
              </a:extLst>
            </p:cNvPr>
            <p:cNvSpPr/>
            <p:nvPr/>
          </p:nvSpPr>
          <p:spPr>
            <a:xfrm>
              <a:off x="6082277" y="3870829"/>
              <a:ext cx="122289" cy="121756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16200EFF-F28B-D04C-926E-2D46543971AC}"/>
              </a:ext>
            </a:extLst>
          </p:cNvPr>
          <p:cNvSpPr txBox="1"/>
          <p:nvPr/>
        </p:nvSpPr>
        <p:spPr>
          <a:xfrm rot="16200000">
            <a:off x="5556243" y="3268892"/>
            <a:ext cx="686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16200000" sx="105000" sy="105000" rotWithShape="0">
                    <a:schemeClr val="bg1">
                      <a:alpha val="54000"/>
                    </a:schemeClr>
                  </a:outerShdw>
                </a:effectLst>
              </a:rPr>
              <a:t>TODAY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8772CCD-881A-254F-975E-B0D2A36F409A}"/>
              </a:ext>
            </a:extLst>
          </p:cNvPr>
          <p:cNvSpPr txBox="1"/>
          <p:nvPr/>
        </p:nvSpPr>
        <p:spPr>
          <a:xfrm>
            <a:off x="433563" y="645567"/>
            <a:ext cx="104175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12 one-month heavy-ion runs between 2010 and 2030.   </a:t>
            </a:r>
            <a:r>
              <a:rPr lang="en-GB" sz="1867" b="1" dirty="0"/>
              <a:t>6/12 done</a:t>
            </a:r>
            <a:r>
              <a:rPr lang="en-GB" sz="1867" dirty="0"/>
              <a:t>.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DD66882-21C3-C643-B52B-976B9E1620B0}"/>
              </a:ext>
            </a:extLst>
          </p:cNvPr>
          <p:cNvSpPr/>
          <p:nvPr/>
        </p:nvSpPr>
        <p:spPr>
          <a:xfrm>
            <a:off x="6515100" y="3140478"/>
            <a:ext cx="430053" cy="657913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B9094B3-B451-6843-9B7A-4A0621FDDCA0}"/>
              </a:ext>
            </a:extLst>
          </p:cNvPr>
          <p:cNvSpPr/>
          <p:nvPr/>
        </p:nvSpPr>
        <p:spPr>
          <a:xfrm>
            <a:off x="7640743" y="3151205"/>
            <a:ext cx="430053" cy="657913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365F424-18AD-1745-B7EE-1964563D5EC6}"/>
              </a:ext>
            </a:extLst>
          </p:cNvPr>
          <p:cNvSpPr/>
          <p:nvPr/>
        </p:nvSpPr>
        <p:spPr>
          <a:xfrm>
            <a:off x="9897598" y="3125476"/>
            <a:ext cx="430053" cy="657913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7FA6EE15-4B88-2843-859C-78DF6E42436D}"/>
              </a:ext>
            </a:extLst>
          </p:cNvPr>
          <p:cNvSpPr/>
          <p:nvPr/>
        </p:nvSpPr>
        <p:spPr>
          <a:xfrm>
            <a:off x="11049090" y="3125474"/>
            <a:ext cx="430053" cy="657913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F7EB5DA2-3195-624D-A607-4BE0A4CB7D9A}"/>
              </a:ext>
            </a:extLst>
          </p:cNvPr>
          <p:cNvSpPr/>
          <p:nvPr/>
        </p:nvSpPr>
        <p:spPr>
          <a:xfrm>
            <a:off x="10479799" y="3125473"/>
            <a:ext cx="430053" cy="657913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4919BEB-C43E-EB4D-9238-803B3FABFA27}"/>
              </a:ext>
            </a:extLst>
          </p:cNvPr>
          <p:cNvSpPr txBox="1"/>
          <p:nvPr/>
        </p:nvSpPr>
        <p:spPr>
          <a:xfrm>
            <a:off x="5552042" y="2820643"/>
            <a:ext cx="59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LS2</a:t>
            </a:r>
          </a:p>
        </p:txBody>
      </p:sp>
      <p:sp>
        <p:nvSpPr>
          <p:cNvPr id="98" name="Footer Placeholder 3">
            <a:extLst>
              <a:ext uri="{FF2B5EF4-FFF2-40B4-BE49-F238E27FC236}">
                <a16:creationId xmlns:a16="http://schemas.microsoft.com/office/drawing/2014/main" id="{48ED8E7C-4363-FE40-AFA4-242D82DC35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1611" y="6641432"/>
            <a:ext cx="7008779" cy="194270"/>
          </a:xfrm>
        </p:spPr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99" name="Slide Number Placeholder 4">
            <a:extLst>
              <a:ext uri="{FF2B5EF4-FFF2-40B4-BE49-F238E27FC236}">
                <a16:creationId xmlns:a16="http://schemas.microsoft.com/office/drawing/2014/main" id="{723059BD-7AA2-E34A-82D4-C54CC8C1E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7873" y="6641433"/>
            <a:ext cx="1004784" cy="188641"/>
          </a:xfrm>
        </p:spPr>
        <p:txBody>
          <a:bodyPr/>
          <a:lstStyle/>
          <a:p>
            <a:fld id="{323EE74B-AA29-428B-826F-5CD1FF8C5BA0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FB670D0-97D9-CF41-953A-4F1F5F0C7225}"/>
              </a:ext>
            </a:extLst>
          </p:cNvPr>
          <p:cNvSpPr txBox="1"/>
          <p:nvPr/>
        </p:nvSpPr>
        <p:spPr>
          <a:xfrm>
            <a:off x="2328369" y="2831343"/>
            <a:ext cx="59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LS1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4B96C9F-E649-0641-9298-A8D3F4650E32}"/>
              </a:ext>
            </a:extLst>
          </p:cNvPr>
          <p:cNvSpPr txBox="1"/>
          <p:nvPr/>
        </p:nvSpPr>
        <p:spPr>
          <a:xfrm>
            <a:off x="8484964" y="2831343"/>
            <a:ext cx="59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LS3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D70F56D-C1A8-A841-8218-E572B389A37F}"/>
              </a:ext>
            </a:extLst>
          </p:cNvPr>
          <p:cNvSpPr txBox="1"/>
          <p:nvPr/>
        </p:nvSpPr>
        <p:spPr>
          <a:xfrm>
            <a:off x="11412402" y="2810035"/>
            <a:ext cx="59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LS4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51EB8C2-5E58-2445-87C8-E0B3C88A2B79}"/>
              </a:ext>
            </a:extLst>
          </p:cNvPr>
          <p:cNvGrpSpPr/>
          <p:nvPr/>
        </p:nvGrpSpPr>
        <p:grpSpPr>
          <a:xfrm>
            <a:off x="7968208" y="4400627"/>
            <a:ext cx="3933451" cy="1836685"/>
            <a:chOff x="7968208" y="4400627"/>
            <a:chExt cx="3933451" cy="183668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0C4DA9-98D9-044D-9610-10E22F7B5D78}"/>
                </a:ext>
              </a:extLst>
            </p:cNvPr>
            <p:cNvSpPr/>
            <p:nvPr/>
          </p:nvSpPr>
          <p:spPr>
            <a:xfrm>
              <a:off x="7968208" y="4534417"/>
              <a:ext cx="3895597" cy="1700895"/>
            </a:xfrm>
            <a:prstGeom prst="rect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1AEFE60-A374-544F-8D56-57A498E849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97338" y="4900346"/>
              <a:ext cx="823860" cy="2967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A0CAB88-1512-574B-82C3-5606E99F6B5E}"/>
                </a:ext>
              </a:extLst>
            </p:cNvPr>
            <p:cNvSpPr txBox="1"/>
            <p:nvPr/>
          </p:nvSpPr>
          <p:spPr>
            <a:xfrm>
              <a:off x="9465523" y="4556737"/>
              <a:ext cx="588623" cy="297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b="1" dirty="0">
                  <a:solidFill>
                    <a:schemeClr val="accent4"/>
                  </a:solidFill>
                </a:rPr>
                <a:t>Run 6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C1050BD-1B4B-1847-8C88-86F3BD4652CB}"/>
                </a:ext>
              </a:extLst>
            </p:cNvPr>
            <p:cNvCxnSpPr>
              <a:cxnSpLocks/>
            </p:cNvCxnSpPr>
            <p:nvPr/>
          </p:nvCxnSpPr>
          <p:spPr>
            <a:xfrm>
              <a:off x="8193376" y="4942211"/>
              <a:ext cx="709991" cy="0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9E643E5-E0F8-A344-A195-9D73C2F737EF}"/>
                </a:ext>
              </a:extLst>
            </p:cNvPr>
            <p:cNvSpPr txBox="1"/>
            <p:nvPr/>
          </p:nvSpPr>
          <p:spPr>
            <a:xfrm>
              <a:off x="8182656" y="4567258"/>
              <a:ext cx="588623" cy="297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b="1" dirty="0">
                  <a:solidFill>
                    <a:schemeClr val="accent4"/>
                  </a:solidFill>
                </a:rPr>
                <a:t>Run 5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E3653A9-0E43-1A4D-AB17-A02EC334F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16057" y="4400627"/>
              <a:ext cx="439445" cy="4547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C93645D-5D2E-E544-862C-A219D8AB4F42}"/>
                </a:ext>
              </a:extLst>
            </p:cNvPr>
            <p:cNvSpPr/>
            <p:nvPr/>
          </p:nvSpPr>
          <p:spPr>
            <a:xfrm rot="16200000">
              <a:off x="8774353" y="4445425"/>
              <a:ext cx="865867" cy="2002664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2031</a:t>
              </a:r>
            </a:p>
            <a:p>
              <a:pPr algn="ctr">
                <a:lnSpc>
                  <a:spcPct val="150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2032</a:t>
              </a:r>
            </a:p>
            <a:p>
              <a:pPr algn="ctr">
                <a:lnSpc>
                  <a:spcPct val="150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2033</a:t>
              </a:r>
            </a:p>
            <a:p>
              <a:pPr algn="ctr">
                <a:lnSpc>
                  <a:spcPct val="150000"/>
                </a:lnSpc>
              </a:pPr>
              <a:r>
                <a:rPr lang="en-US" sz="12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2034</a:t>
              </a:r>
            </a:p>
            <a:p>
              <a:pPr algn="ctr">
                <a:lnSpc>
                  <a:spcPct val="150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2035</a:t>
              </a:r>
            </a:p>
            <a:p>
              <a:pPr algn="ctr">
                <a:lnSpc>
                  <a:spcPct val="150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2036</a:t>
              </a:r>
            </a:p>
            <a:p>
              <a:pPr algn="ctr">
                <a:lnSpc>
                  <a:spcPct val="150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2037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F5AA127E-5520-7242-BE3A-BEF01B246C8E}"/>
                </a:ext>
              </a:extLst>
            </p:cNvPr>
            <p:cNvCxnSpPr>
              <a:cxnSpLocks/>
            </p:cNvCxnSpPr>
            <p:nvPr/>
          </p:nvCxnSpPr>
          <p:spPr>
            <a:xfrm>
              <a:off x="8193376" y="5967406"/>
              <a:ext cx="2027821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solid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855B945-9496-6944-8F74-B18C5E213E09}"/>
                </a:ext>
              </a:extLst>
            </p:cNvPr>
            <p:cNvSpPr txBox="1"/>
            <p:nvPr/>
          </p:nvSpPr>
          <p:spPr>
            <a:xfrm>
              <a:off x="8688724" y="5939858"/>
              <a:ext cx="1023847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b="1" dirty="0">
                  <a:solidFill>
                    <a:srgbClr val="C00000"/>
                  </a:solidFill>
                </a:rPr>
                <a:t>HL-LHC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B4766B-FD48-AA41-AD91-42230B4D7EF6}"/>
                </a:ext>
              </a:extLst>
            </p:cNvPr>
            <p:cNvSpPr txBox="1"/>
            <p:nvPr/>
          </p:nvSpPr>
          <p:spPr>
            <a:xfrm>
              <a:off x="10231463" y="4653257"/>
              <a:ext cx="167019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Currently no heavy-ion runs foreseen in Run 5 &amp; 6, but a revised schedule is under discussion.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E7DC9F1-3B25-2642-A6EC-EA3F55A6F274}"/>
                </a:ext>
              </a:extLst>
            </p:cNvPr>
            <p:cNvSpPr txBox="1"/>
            <p:nvPr/>
          </p:nvSpPr>
          <p:spPr>
            <a:xfrm>
              <a:off x="8945240" y="4775548"/>
              <a:ext cx="5924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LS5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22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E829-2CE9-3442-87A0-C73DBF518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Slip-Stacking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3140E-072D-1645-8FB2-F400F6D7A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58067-06FB-1D44-823C-3E52F958F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50</a:t>
            </a:fld>
            <a:endParaRPr lang="en-GB" dirty="0"/>
          </a:p>
        </p:txBody>
      </p:sp>
      <p:pic>
        <p:nvPicPr>
          <p:cNvPr id="6" name="Picture 5" descr="SlipStacking.png">
            <a:extLst>
              <a:ext uri="{FF2B5EF4-FFF2-40B4-BE49-F238E27FC236}">
                <a16:creationId xmlns:a16="http://schemas.microsoft.com/office/drawing/2014/main" id="{CEDD550B-210F-8148-B3A6-9D5DC4F6B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2738554"/>
            <a:ext cx="4133850" cy="3267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97F29E-11C4-1B44-BB9D-1BE152446722}"/>
              </a:ext>
            </a:extLst>
          </p:cNvPr>
          <p:cNvSpPr txBox="1"/>
          <p:nvPr/>
        </p:nvSpPr>
        <p:spPr>
          <a:xfrm>
            <a:off x="6528048" y="2454458"/>
            <a:ext cx="39707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342900" indent="-342900">
              <a:buAutoNum type="alphaLcParenR"/>
            </a:pPr>
            <a:r>
              <a:rPr lang="en-US" sz="2000" dirty="0"/>
              <a:t>Decelerate first super-batch, accelerate second super-batch.</a:t>
            </a:r>
          </a:p>
          <a:p>
            <a:pPr marL="342900" indent="-342900">
              <a:buAutoNum type="alphaLcParenR"/>
            </a:pPr>
            <a:endParaRPr lang="en-US" sz="2000" dirty="0"/>
          </a:p>
          <a:p>
            <a:pPr marL="342900" indent="-342900">
              <a:buAutoNum type="alphaLcParenR"/>
            </a:pPr>
            <a:r>
              <a:rPr lang="en-US" sz="2000" dirty="0"/>
              <a:t>Batches are allowed to slip until they interleave. </a:t>
            </a:r>
          </a:p>
          <a:p>
            <a:pPr marL="342900" indent="-342900">
              <a:buAutoNum type="alphaLcParenR"/>
            </a:pPr>
            <a:endParaRPr lang="en-US" sz="2000" dirty="0"/>
          </a:p>
          <a:p>
            <a:pPr marL="342900" indent="-342900">
              <a:buAutoNum type="alphaLcParenR"/>
            </a:pPr>
            <a:r>
              <a:rPr lang="en-US" sz="2000" dirty="0"/>
              <a:t>Bring back to same energy.</a:t>
            </a:r>
          </a:p>
          <a:p>
            <a:endParaRPr lang="en-US" sz="2000" dirty="0"/>
          </a:p>
          <a:p>
            <a:pPr marL="342900" indent="-342900">
              <a:buAutoNum type="alphaLcParenR"/>
            </a:pPr>
            <a:r>
              <a:rPr lang="en-US" sz="2000" dirty="0"/>
              <a:t>Recapture at an average RF frequency.</a:t>
            </a:r>
          </a:p>
          <a:p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296FD1-344D-8040-8651-FB6DC49E0D1F}"/>
              </a:ext>
            </a:extLst>
          </p:cNvPr>
          <p:cNvSpPr/>
          <p:nvPr/>
        </p:nvSpPr>
        <p:spPr>
          <a:xfrm>
            <a:off x="575094" y="729698"/>
            <a:ext cx="112815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Technique to obtain </a:t>
            </a:r>
            <a:r>
              <a:rPr lang="en-US" sz="2000" b="1" dirty="0"/>
              <a:t>effective 50/50ns bunch spacing within </a:t>
            </a:r>
            <a:r>
              <a:rPr lang="en-US" sz="2000" b="1" dirty="0" err="1"/>
              <a:t>Pb</a:t>
            </a:r>
            <a:r>
              <a:rPr lang="en-US" sz="2000" b="1" dirty="0"/>
              <a:t> trains</a:t>
            </a:r>
            <a:r>
              <a:rPr lang="en-US" sz="2000" dirty="0"/>
              <a:t>. Builds together with LEIR intensity upgrade the new LIU baseline option.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The SPS is filled with 2 ”super-batches” of 6 x 4-bunch-PS-batches with a bunch spacing of 100ns.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The 2 super-batches are captured by two independently controlled 200MHz cavity systems.</a:t>
            </a:r>
          </a:p>
        </p:txBody>
      </p:sp>
    </p:spTree>
    <p:extLst>
      <p:ext uri="{BB962C8B-B14F-4D97-AF65-F5344CB8AC3E}">
        <p14:creationId xmlns:p14="http://schemas.microsoft.com/office/powerpoint/2010/main" val="1347079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E63D3F0-07CA-744C-9143-DE789C69B72C}"/>
              </a:ext>
            </a:extLst>
          </p:cNvPr>
          <p:cNvCxnSpPr/>
          <p:nvPr/>
        </p:nvCxnSpPr>
        <p:spPr>
          <a:xfrm>
            <a:off x="6763948" y="4394060"/>
            <a:ext cx="0" cy="2299200"/>
          </a:xfrm>
          <a:prstGeom prst="line">
            <a:avLst/>
          </a:prstGeom>
          <a:ln w="28575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F6829B1-B892-6B43-947D-B09C5848BB4E}"/>
              </a:ext>
            </a:extLst>
          </p:cNvPr>
          <p:cNvCxnSpPr/>
          <p:nvPr/>
        </p:nvCxnSpPr>
        <p:spPr>
          <a:xfrm>
            <a:off x="5424069" y="4355464"/>
            <a:ext cx="0" cy="2299200"/>
          </a:xfrm>
          <a:prstGeom prst="line">
            <a:avLst/>
          </a:prstGeom>
          <a:ln w="28575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A98A372-7661-9F4E-A907-6AEC7DE02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Collisions in </a:t>
            </a:r>
            <a:r>
              <a:rPr lang="en-US" dirty="0" err="1"/>
              <a:t>LHCb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48A7B-6316-E643-A535-D1878BD1A042}"/>
              </a:ext>
            </a:extLst>
          </p:cNvPr>
          <p:cNvSpPr txBox="1"/>
          <p:nvPr/>
        </p:nvSpPr>
        <p:spPr>
          <a:xfrm>
            <a:off x="849554" y="652987"/>
            <a:ext cx="1051316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LHCb</a:t>
            </a:r>
            <a:r>
              <a:rPr lang="en-US" sz="2000" dirty="0"/>
              <a:t> interaction point is displaced by </a:t>
            </a:r>
            <a:r>
              <a:rPr lang="en-US" sz="2000" b="1" dirty="0">
                <a:solidFill>
                  <a:srgbClr val="0427BC"/>
                </a:solidFill>
              </a:rPr>
              <a:t>15 buckets (=37.5ns) </a:t>
            </a:r>
            <a:r>
              <a:rPr lang="en-US" sz="2000" dirty="0"/>
              <a:t>with respect to symmetry point.</a:t>
            </a:r>
          </a:p>
          <a:p>
            <a:endParaRPr lang="en-US" sz="2000" dirty="0"/>
          </a:p>
          <a:p>
            <a:r>
              <a:rPr lang="en-US" sz="2000" dirty="0"/>
              <a:t>In order to have a collision in </a:t>
            </a:r>
            <a:r>
              <a:rPr lang="en-US" sz="2000" dirty="0" err="1"/>
              <a:t>LHCb</a:t>
            </a:r>
            <a:r>
              <a:rPr lang="en-US" sz="2000" dirty="0"/>
              <a:t> a long-range (LR) beam-beam encounter is required at a distance of 37.5ns or 11.25m away from the symmetry point.</a:t>
            </a:r>
          </a:p>
          <a:p>
            <a:endParaRPr lang="en-US" sz="2000" dirty="0"/>
          </a:p>
          <a:p>
            <a:r>
              <a:rPr lang="en-US" sz="2000" dirty="0"/>
              <a:t>Long-range beam-beam encounters occur at </a:t>
            </a:r>
            <a:r>
              <a:rPr lang="en-US" sz="2000" b="1" dirty="0">
                <a:solidFill>
                  <a:srgbClr val="0427BC"/>
                </a:solidFill>
              </a:rPr>
              <a:t>s = </a:t>
            </a:r>
            <a:r>
              <a:rPr lang="en-US" sz="2000" b="1" i="1" dirty="0">
                <a:solidFill>
                  <a:srgbClr val="0427BC"/>
                </a:solidFill>
              </a:rPr>
              <a:t>n x ½ bunch spacing:</a:t>
            </a:r>
          </a:p>
          <a:p>
            <a:endParaRPr lang="en-US" sz="2000" b="1" i="1" dirty="0">
              <a:solidFill>
                <a:srgbClr val="0427BC"/>
              </a:solidFill>
            </a:endParaRPr>
          </a:p>
          <a:p>
            <a:endParaRPr lang="en-US" sz="2000" b="1" i="1" dirty="0">
              <a:solidFill>
                <a:srgbClr val="0427BC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25ns bunch spacing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LR @ 12.5ns, 25ns, 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37.5ns</a:t>
            </a:r>
            <a:r>
              <a:rPr lang="en-US" dirty="0">
                <a:sym typeface="Wingdings" pitchFamily="2" charset="2"/>
              </a:rPr>
              <a:t>  …  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collisions in </a:t>
            </a:r>
            <a:r>
              <a:rPr lang="en-US" b="1" dirty="0" err="1">
                <a:solidFill>
                  <a:srgbClr val="00B050"/>
                </a:solidFill>
                <a:sym typeface="Wingdings" pitchFamily="2" charset="2"/>
              </a:rPr>
              <a:t>LHCb</a:t>
            </a:r>
            <a:endParaRPr lang="en-US" b="1" dirty="0">
              <a:solidFill>
                <a:srgbClr val="00B050"/>
              </a:solidFill>
              <a:sym typeface="Wingdings" pitchFamily="2" charset="2"/>
            </a:endParaRPr>
          </a:p>
          <a:p>
            <a:r>
              <a:rPr lang="en-US" dirty="0">
                <a:solidFill>
                  <a:srgbClr val="FF0000"/>
                </a:solidFill>
              </a:rPr>
              <a:t>50ns bunch spacing </a:t>
            </a:r>
            <a:r>
              <a:rPr lang="en-US" dirty="0">
                <a:sym typeface="Wingdings" pitchFamily="2" charset="2"/>
              </a:rPr>
              <a:t> LR @ 25ns, 50ns … 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need to displace a train of bunches to create collisions</a:t>
            </a:r>
          </a:p>
          <a:p>
            <a:r>
              <a:rPr lang="en-US" b="1" dirty="0">
                <a:solidFill>
                  <a:srgbClr val="00B050"/>
                </a:solidFill>
              </a:rPr>
              <a:t>75ns bunch spacing </a:t>
            </a:r>
            <a:r>
              <a:rPr lang="en-US" dirty="0">
                <a:sym typeface="Wingdings" pitchFamily="2" charset="2"/>
              </a:rPr>
              <a:t> LR @ 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37.5ns</a:t>
            </a:r>
            <a:r>
              <a:rPr lang="en-US" dirty="0">
                <a:sym typeface="Wingdings" pitchFamily="2" charset="2"/>
              </a:rPr>
              <a:t>, 75ns …  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collisions in </a:t>
            </a:r>
            <a:r>
              <a:rPr lang="en-US" b="1" dirty="0" err="1">
                <a:solidFill>
                  <a:srgbClr val="00B050"/>
                </a:solidFill>
                <a:sym typeface="Wingdings" pitchFamily="2" charset="2"/>
              </a:rPr>
              <a:t>LHCb</a:t>
            </a:r>
            <a:endParaRPr lang="en-US" b="1" dirty="0">
              <a:solidFill>
                <a:srgbClr val="00B050"/>
              </a:solidFill>
              <a:sym typeface="Wingdings" pitchFamily="2" charset="2"/>
            </a:endParaRPr>
          </a:p>
          <a:p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100ns bunch spacing</a:t>
            </a:r>
            <a:r>
              <a:rPr lang="en-US" dirty="0">
                <a:sym typeface="Wingdings" pitchFamily="2" charset="2"/>
              </a:rPr>
              <a:t> LR @ 50ns, 100ns … 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need to displace a train of bunches to create collisions</a:t>
            </a:r>
            <a:endParaRPr lang="en-US" dirty="0">
              <a:solidFill>
                <a:srgbClr val="FF0000"/>
              </a:solidFill>
            </a:endParaRPr>
          </a:p>
          <a:p>
            <a:endParaRPr lang="en-US" sz="2000" b="1" i="1" dirty="0">
              <a:solidFill>
                <a:srgbClr val="0427BC"/>
              </a:solidFill>
            </a:endParaRPr>
          </a:p>
          <a:p>
            <a:endParaRPr lang="en-US" sz="2000" b="1" i="1" dirty="0">
              <a:solidFill>
                <a:srgbClr val="0427BC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51D6A6B-4D02-4D44-9E7A-397F33C96DF3}"/>
              </a:ext>
            </a:extLst>
          </p:cNvPr>
          <p:cNvGrpSpPr/>
          <p:nvPr/>
        </p:nvGrpSpPr>
        <p:grpSpPr>
          <a:xfrm>
            <a:off x="3731850" y="4720681"/>
            <a:ext cx="6160528" cy="1785159"/>
            <a:chOff x="3319848" y="4760068"/>
            <a:chExt cx="5966751" cy="174379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CA8E40-EBFC-564C-B626-FC797141BD61}"/>
                </a:ext>
              </a:extLst>
            </p:cNvPr>
            <p:cNvGrpSpPr/>
            <p:nvPr/>
          </p:nvGrpSpPr>
          <p:grpSpPr>
            <a:xfrm>
              <a:off x="3319848" y="4864697"/>
              <a:ext cx="5966751" cy="1546773"/>
              <a:chOff x="3319848" y="4864697"/>
              <a:chExt cx="5966751" cy="1546773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4FFFCD0-1522-9344-933B-0623FC892B69}"/>
                  </a:ext>
                </a:extLst>
              </p:cNvPr>
              <p:cNvCxnSpPr/>
              <p:nvPr/>
            </p:nvCxnSpPr>
            <p:spPr>
              <a:xfrm>
                <a:off x="3525960" y="4941168"/>
                <a:ext cx="5688632" cy="1440160"/>
              </a:xfrm>
              <a:prstGeom prst="line">
                <a:avLst/>
              </a:prstGeom>
              <a:ln>
                <a:solidFill>
                  <a:srgbClr val="0427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03A057E-059A-3842-B158-2B964CE9BB7A}"/>
                  </a:ext>
                </a:extLst>
              </p:cNvPr>
              <p:cNvSpPr/>
              <p:nvPr/>
            </p:nvSpPr>
            <p:spPr>
              <a:xfrm rot="776211">
                <a:off x="7120973" y="5853241"/>
                <a:ext cx="720080" cy="215354"/>
              </a:xfrm>
              <a:prstGeom prst="ellipse">
                <a:avLst/>
              </a:prstGeom>
              <a:solidFill>
                <a:srgbClr val="0427BC"/>
              </a:solidFill>
              <a:ln>
                <a:solidFill>
                  <a:srgbClr val="0427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61FAC9B-F8A4-6E4D-9325-36B40145D7B5}"/>
                  </a:ext>
                </a:extLst>
              </p:cNvPr>
              <p:cNvSpPr/>
              <p:nvPr/>
            </p:nvSpPr>
            <p:spPr>
              <a:xfrm rot="776211">
                <a:off x="8566519" y="6196116"/>
                <a:ext cx="720080" cy="215354"/>
              </a:xfrm>
              <a:prstGeom prst="ellipse">
                <a:avLst/>
              </a:prstGeom>
              <a:solidFill>
                <a:srgbClr val="0427BC"/>
              </a:solidFill>
              <a:ln>
                <a:solidFill>
                  <a:srgbClr val="0427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AA3747D-371D-2F48-A724-EE6F2D767C2E}"/>
                  </a:ext>
                </a:extLst>
              </p:cNvPr>
              <p:cNvSpPr/>
              <p:nvPr/>
            </p:nvSpPr>
            <p:spPr>
              <a:xfrm rot="776211">
                <a:off x="3319848" y="4864697"/>
                <a:ext cx="720080" cy="215354"/>
              </a:xfrm>
              <a:prstGeom prst="ellipse">
                <a:avLst/>
              </a:prstGeom>
              <a:solidFill>
                <a:srgbClr val="0427BC"/>
              </a:solidFill>
              <a:ln>
                <a:solidFill>
                  <a:srgbClr val="0427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0B1B0C2-8E8F-B548-946E-39220D82E614}"/>
                  </a:ext>
                </a:extLst>
              </p:cNvPr>
              <p:cNvSpPr/>
              <p:nvPr/>
            </p:nvSpPr>
            <p:spPr>
              <a:xfrm rot="776211">
                <a:off x="4598800" y="5180074"/>
                <a:ext cx="720080" cy="215354"/>
              </a:xfrm>
              <a:prstGeom prst="ellipse">
                <a:avLst/>
              </a:prstGeom>
              <a:solidFill>
                <a:srgbClr val="0427BC"/>
              </a:solidFill>
              <a:ln>
                <a:solidFill>
                  <a:srgbClr val="0427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DC9A774-3E3D-9B41-9023-57696D35A3EE}"/>
                  </a:ext>
                </a:extLst>
              </p:cNvPr>
              <p:cNvSpPr/>
              <p:nvPr/>
            </p:nvSpPr>
            <p:spPr>
              <a:xfrm rot="776211">
                <a:off x="5896533" y="5524290"/>
                <a:ext cx="720080" cy="215354"/>
              </a:xfrm>
              <a:prstGeom prst="ellipse">
                <a:avLst/>
              </a:prstGeom>
              <a:solidFill>
                <a:srgbClr val="0427BC"/>
              </a:solidFill>
              <a:ln>
                <a:solidFill>
                  <a:srgbClr val="0427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5A67D23-AE61-9F4F-BBF3-31666C959484}"/>
                </a:ext>
              </a:extLst>
            </p:cNvPr>
            <p:cNvGrpSpPr/>
            <p:nvPr/>
          </p:nvGrpSpPr>
          <p:grpSpPr>
            <a:xfrm>
              <a:off x="3321321" y="4760068"/>
              <a:ext cx="5912777" cy="1743797"/>
              <a:chOff x="3321321" y="4760068"/>
              <a:chExt cx="5912777" cy="1743797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471F903-E233-B54E-A2E8-A20BEA1FF23E}"/>
                  </a:ext>
                </a:extLst>
              </p:cNvPr>
              <p:cNvCxnSpPr/>
              <p:nvPr/>
            </p:nvCxnSpPr>
            <p:spPr>
              <a:xfrm flipH="1">
                <a:off x="3503712" y="4869160"/>
                <a:ext cx="5400600" cy="158417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8C8909C-88B8-5C4A-B3A2-125BC53C5F42}"/>
                  </a:ext>
                </a:extLst>
              </p:cNvPr>
              <p:cNvSpPr/>
              <p:nvPr/>
            </p:nvSpPr>
            <p:spPr>
              <a:xfrm rot="20537776">
                <a:off x="7095550" y="5201789"/>
                <a:ext cx="720080" cy="21535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01923D2-9095-0248-B524-A1CC51F21647}"/>
                  </a:ext>
                </a:extLst>
              </p:cNvPr>
              <p:cNvSpPr/>
              <p:nvPr/>
            </p:nvSpPr>
            <p:spPr>
              <a:xfrm rot="20537776">
                <a:off x="8514018" y="4760068"/>
                <a:ext cx="720080" cy="21535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CBEF078-82C6-8847-AF6C-93441585CCFF}"/>
                  </a:ext>
                </a:extLst>
              </p:cNvPr>
              <p:cNvSpPr/>
              <p:nvPr/>
            </p:nvSpPr>
            <p:spPr>
              <a:xfrm rot="20537776">
                <a:off x="3321321" y="6288511"/>
                <a:ext cx="720080" cy="21535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286816C-4A5B-8F4A-BB5A-5053C1EEB6B3}"/>
                  </a:ext>
                </a:extLst>
              </p:cNvPr>
              <p:cNvSpPr/>
              <p:nvPr/>
            </p:nvSpPr>
            <p:spPr>
              <a:xfrm rot="20537776">
                <a:off x="4582440" y="5908036"/>
                <a:ext cx="720080" cy="21535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63521C0-EF43-B440-A17E-84B6492E65BE}"/>
                  </a:ext>
                </a:extLst>
              </p:cNvPr>
              <p:cNvSpPr/>
              <p:nvPr/>
            </p:nvSpPr>
            <p:spPr>
              <a:xfrm rot="20537776">
                <a:off x="5874415" y="5542802"/>
                <a:ext cx="720080" cy="21535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21682EE-BE55-894A-9296-8F4292F13A45}"/>
              </a:ext>
            </a:extLst>
          </p:cNvPr>
          <p:cNvGrpSpPr/>
          <p:nvPr/>
        </p:nvGrpSpPr>
        <p:grpSpPr>
          <a:xfrm>
            <a:off x="2423592" y="4720681"/>
            <a:ext cx="6160528" cy="1785159"/>
            <a:chOff x="643438" y="4764531"/>
            <a:chExt cx="5966751" cy="174379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F02199D-E938-2842-832D-84A696CE4D60}"/>
                </a:ext>
              </a:extLst>
            </p:cNvPr>
            <p:cNvGrpSpPr/>
            <p:nvPr/>
          </p:nvGrpSpPr>
          <p:grpSpPr>
            <a:xfrm>
              <a:off x="643438" y="4869160"/>
              <a:ext cx="5966751" cy="1546773"/>
              <a:chOff x="3319848" y="4864697"/>
              <a:chExt cx="5966751" cy="1546773"/>
            </a:xfrm>
            <a:solidFill>
              <a:schemeClr val="bg2">
                <a:lumMod val="90000"/>
              </a:schemeClr>
            </a:solidFill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1BEB63D-9BF0-4141-8DFD-731B29EAEB8B}"/>
                  </a:ext>
                </a:extLst>
              </p:cNvPr>
              <p:cNvCxnSpPr/>
              <p:nvPr/>
            </p:nvCxnSpPr>
            <p:spPr>
              <a:xfrm>
                <a:off x="3525960" y="4941168"/>
                <a:ext cx="5688632" cy="1440160"/>
              </a:xfrm>
              <a:prstGeom prst="line">
                <a:avLst/>
              </a:prstGeom>
              <a:grpFill/>
              <a:ln>
                <a:solidFill>
                  <a:schemeClr val="bg2">
                    <a:lumMod val="9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43B8860-F549-F74B-8F7F-1EF694E22029}"/>
                  </a:ext>
                </a:extLst>
              </p:cNvPr>
              <p:cNvSpPr/>
              <p:nvPr/>
            </p:nvSpPr>
            <p:spPr>
              <a:xfrm rot="776211">
                <a:off x="7120973" y="5853241"/>
                <a:ext cx="720080" cy="215354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959BA88-031E-FE4F-8DFB-0844400E8EDA}"/>
                  </a:ext>
                </a:extLst>
              </p:cNvPr>
              <p:cNvSpPr/>
              <p:nvPr/>
            </p:nvSpPr>
            <p:spPr>
              <a:xfrm rot="776211">
                <a:off x="8566519" y="6196116"/>
                <a:ext cx="720080" cy="215354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4160450-E117-D14B-8123-088BE103B19E}"/>
                  </a:ext>
                </a:extLst>
              </p:cNvPr>
              <p:cNvSpPr/>
              <p:nvPr/>
            </p:nvSpPr>
            <p:spPr>
              <a:xfrm rot="776211">
                <a:off x="3319848" y="4864697"/>
                <a:ext cx="720080" cy="215354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9A77C80-4FC9-2648-8FA1-E6B843F0E8B3}"/>
                  </a:ext>
                </a:extLst>
              </p:cNvPr>
              <p:cNvSpPr/>
              <p:nvPr/>
            </p:nvSpPr>
            <p:spPr>
              <a:xfrm rot="776211">
                <a:off x="4598800" y="5180074"/>
                <a:ext cx="720080" cy="215354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804FEEC-5ACB-344D-B1DD-6A544E95081C}"/>
                  </a:ext>
                </a:extLst>
              </p:cNvPr>
              <p:cNvSpPr/>
              <p:nvPr/>
            </p:nvSpPr>
            <p:spPr>
              <a:xfrm rot="776211">
                <a:off x="5896533" y="5524290"/>
                <a:ext cx="720080" cy="215354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5F6314D-2B7C-CE42-9687-61249C87D3DB}"/>
                </a:ext>
              </a:extLst>
            </p:cNvPr>
            <p:cNvGrpSpPr/>
            <p:nvPr/>
          </p:nvGrpSpPr>
          <p:grpSpPr>
            <a:xfrm>
              <a:off x="644911" y="4764531"/>
              <a:ext cx="5912777" cy="1743797"/>
              <a:chOff x="3321321" y="4760068"/>
              <a:chExt cx="5912777" cy="1743797"/>
            </a:xfrm>
            <a:solidFill>
              <a:schemeClr val="accent2">
                <a:lumMod val="20000"/>
                <a:lumOff val="80000"/>
              </a:schemeClr>
            </a:solidFill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25CE09F-6457-C440-82B3-3CB413CF2AAE}"/>
                  </a:ext>
                </a:extLst>
              </p:cNvPr>
              <p:cNvCxnSpPr/>
              <p:nvPr/>
            </p:nvCxnSpPr>
            <p:spPr>
              <a:xfrm flipH="1">
                <a:off x="3503712" y="4869160"/>
                <a:ext cx="5400600" cy="1584176"/>
              </a:xfrm>
              <a:prstGeom prst="lin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D194DAD-10EF-9C41-BA10-7C1292CCD5F7}"/>
                  </a:ext>
                </a:extLst>
              </p:cNvPr>
              <p:cNvSpPr/>
              <p:nvPr/>
            </p:nvSpPr>
            <p:spPr>
              <a:xfrm rot="20537776">
                <a:off x="7095550" y="5201789"/>
                <a:ext cx="720080" cy="21535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FB363F7-AF67-9B48-BEFC-53564FBDD952}"/>
                  </a:ext>
                </a:extLst>
              </p:cNvPr>
              <p:cNvSpPr/>
              <p:nvPr/>
            </p:nvSpPr>
            <p:spPr>
              <a:xfrm rot="20537776">
                <a:off x="8514018" y="4760068"/>
                <a:ext cx="720080" cy="21535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5625724-F2E8-A24B-999B-61BD6FCD7B0D}"/>
                  </a:ext>
                </a:extLst>
              </p:cNvPr>
              <p:cNvSpPr/>
              <p:nvPr/>
            </p:nvSpPr>
            <p:spPr>
              <a:xfrm rot="20537776">
                <a:off x="3321321" y="6288511"/>
                <a:ext cx="720080" cy="21535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D2842E8-121B-3346-904D-E50BC357A1D2}"/>
                  </a:ext>
                </a:extLst>
              </p:cNvPr>
              <p:cNvSpPr/>
              <p:nvPr/>
            </p:nvSpPr>
            <p:spPr>
              <a:xfrm rot="20537776">
                <a:off x="4582440" y="5908036"/>
                <a:ext cx="720080" cy="21535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7204741-EA89-184F-B819-5614ED972F10}"/>
                  </a:ext>
                </a:extLst>
              </p:cNvPr>
              <p:cNvSpPr/>
              <p:nvPr/>
            </p:nvSpPr>
            <p:spPr>
              <a:xfrm rot="20537776">
                <a:off x="5874415" y="5542802"/>
                <a:ext cx="720080" cy="21535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334DB15-DAB0-5842-9E05-015C80366108}"/>
              </a:ext>
            </a:extLst>
          </p:cNvPr>
          <p:cNvCxnSpPr>
            <a:cxnSpLocks/>
          </p:cNvCxnSpPr>
          <p:nvPr/>
        </p:nvCxnSpPr>
        <p:spPr>
          <a:xfrm flipH="1">
            <a:off x="5480385" y="4865653"/>
            <a:ext cx="1264205" cy="86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7800C20-9A69-F442-9027-46B8C8DD2BD0}"/>
              </a:ext>
            </a:extLst>
          </p:cNvPr>
          <p:cNvSpPr txBox="1"/>
          <p:nvPr/>
        </p:nvSpPr>
        <p:spPr>
          <a:xfrm>
            <a:off x="5733658" y="4874284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37.5 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F7F55E-9046-EE40-859B-FFAA3B6A5F7B}"/>
              </a:ext>
            </a:extLst>
          </p:cNvPr>
          <p:cNvSpPr txBox="1"/>
          <p:nvPr/>
        </p:nvSpPr>
        <p:spPr>
          <a:xfrm>
            <a:off x="6047217" y="4244131"/>
            <a:ext cx="1288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Symmetry point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EA32F4-166F-0B4A-B21F-265ACDA109C4}"/>
              </a:ext>
            </a:extLst>
          </p:cNvPr>
          <p:cNvSpPr txBox="1"/>
          <p:nvPr/>
        </p:nvSpPr>
        <p:spPr>
          <a:xfrm>
            <a:off x="4769344" y="4281200"/>
            <a:ext cx="1288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IP8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D4298E2-51D2-2940-B52E-15E4DEF0FC35}"/>
              </a:ext>
            </a:extLst>
          </p:cNvPr>
          <p:cNvCxnSpPr>
            <a:cxnSpLocks/>
          </p:cNvCxnSpPr>
          <p:nvPr/>
        </p:nvCxnSpPr>
        <p:spPr>
          <a:xfrm flipH="1" flipV="1">
            <a:off x="8120044" y="5784644"/>
            <a:ext cx="1312186" cy="2932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8D84F00-E69F-5C45-9C43-76DD08196AE2}"/>
              </a:ext>
            </a:extLst>
          </p:cNvPr>
          <p:cNvSpPr txBox="1"/>
          <p:nvPr/>
        </p:nvSpPr>
        <p:spPr>
          <a:xfrm rot="684854">
            <a:off x="8542640" y="5603390"/>
            <a:ext cx="85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75ns</a:t>
            </a:r>
          </a:p>
        </p:txBody>
      </p:sp>
    </p:spTree>
    <p:extLst>
      <p:ext uri="{BB962C8B-B14F-4D97-AF65-F5344CB8AC3E}">
        <p14:creationId xmlns:p14="http://schemas.microsoft.com/office/powerpoint/2010/main" val="2146876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BLM-System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t>52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75520" y="819366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The </a:t>
            </a:r>
            <a:r>
              <a:rPr lang="en-GB" sz="2400" b="1" dirty="0"/>
              <a:t>Beam Loss Monitor (BLM) System </a:t>
            </a:r>
            <a:r>
              <a:rPr lang="en-GB" sz="2400" dirty="0"/>
              <a:t>measures secondary particles from beam losses all around LHC circumference.</a:t>
            </a:r>
          </a:p>
        </p:txBody>
      </p:sp>
      <p:pic>
        <p:nvPicPr>
          <p:cNvPr id="16386" name="Picture 2" descr="C:\Users\mschauma\Downloads\BL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53" y="2060848"/>
            <a:ext cx="4608512" cy="36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p Arrow 6"/>
          <p:cNvSpPr/>
          <p:nvPr/>
        </p:nvSpPr>
        <p:spPr>
          <a:xfrm rot="3756454">
            <a:off x="4272767" y="3465957"/>
            <a:ext cx="216024" cy="2618974"/>
          </a:xfrm>
          <a:prstGeom prst="upArrow">
            <a:avLst>
              <a:gd name="adj1" fmla="val 50000"/>
              <a:gd name="adj2" fmla="val 1114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919537" y="5301209"/>
            <a:ext cx="1506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Ionisation chamber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36360" y="1874746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LHC dipole </a:t>
            </a:r>
          </a:p>
        </p:txBody>
      </p:sp>
      <p:sp>
        <p:nvSpPr>
          <p:cNvPr id="11" name="Up Arrow 10"/>
          <p:cNvSpPr/>
          <p:nvPr/>
        </p:nvSpPr>
        <p:spPr>
          <a:xfrm rot="14605824">
            <a:off x="8391200" y="1869204"/>
            <a:ext cx="216024" cy="1723459"/>
          </a:xfrm>
          <a:prstGeom prst="upArrow">
            <a:avLst>
              <a:gd name="adj1" fmla="val 50000"/>
              <a:gd name="adj2" fmla="val 111467"/>
            </a:avLst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9FBEA-F2EC-6142-9709-BF2923F3E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45236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Particle Losses around the 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t>53</a:t>
            </a:fld>
            <a:endParaRPr lang="en-GB"/>
          </a:p>
        </p:txBody>
      </p:sp>
      <p:pic>
        <p:nvPicPr>
          <p:cNvPr id="10" name="Picture 5" descr="\\cernhomeM.cern.ch\M\mschauma\PhD_Thesis\Bilder\BFPP\BLM_ring_NoIPs_VdM_Fill233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88" y="1268761"/>
            <a:ext cx="6529550" cy="199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cernhomeM.cern.ch\M\mschauma\PhD_Thesis\Bilder\BFPP\BLM_ring_AllIPs_VdM_Fill23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946" y="3124420"/>
            <a:ext cx="6529551" cy="22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72265" y="1876238"/>
            <a:ext cx="188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Before collisions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72264" y="3670987"/>
            <a:ext cx="1409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IP1, IP2, IP5</a:t>
            </a:r>
          </a:p>
          <a:p>
            <a:r>
              <a:rPr lang="en-GB" sz="2000" dirty="0"/>
              <a:t>colliding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A57BAC-84CC-B147-8926-998C30E2B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93109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717DA21-EB11-5C47-98FF-CC490A3659AD}"/>
              </a:ext>
            </a:extLst>
          </p:cNvPr>
          <p:cNvSpPr/>
          <p:nvPr/>
        </p:nvSpPr>
        <p:spPr>
          <a:xfrm>
            <a:off x="695400" y="2379998"/>
            <a:ext cx="107291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Traditionally, in low-energy ion accelerators, the </a:t>
            </a:r>
            <a:r>
              <a:rPr lang="en-US" sz="2000" dirty="0">
                <a:solidFill>
                  <a:srgbClr val="FF0000"/>
                </a:solidFill>
              </a:rPr>
              <a:t>kinetic energy per nucleon </a:t>
            </a:r>
            <a:r>
              <a:rPr lang="en-US" sz="2000" dirty="0"/>
              <a:t>is quoted in parameter lists: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but this quantity </a:t>
            </a:r>
            <a:r>
              <a:rPr lang="en-US" sz="2000" dirty="0">
                <a:solidFill>
                  <a:srgbClr val="FF0000"/>
                </a:solidFill>
              </a:rPr>
              <a:t>does not appear in any equation of motion!</a:t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B0989-DAC4-0742-ACB1-4ED13155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Notations – Energy of ions/nuclei and nucleons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1B4340-532D-0C42-9DF2-F7A4F77E6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EA9A7-E1B4-8144-9FE8-170D74972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54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DDD51C-7EE3-3B40-89B8-9FA222F4AC0B}"/>
              </a:ext>
            </a:extLst>
          </p:cNvPr>
          <p:cNvSpPr/>
          <p:nvPr/>
        </p:nvSpPr>
        <p:spPr>
          <a:xfrm>
            <a:off x="695400" y="846324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Energy and momentum are related via the square of the 4-momentum vector, </a:t>
            </a:r>
          </a:p>
          <a:p>
            <a:r>
              <a:rPr lang="en-US" sz="2000" b="1" dirty="0">
                <a:latin typeface="+mj-lt"/>
              </a:rPr>
              <a:t>P</a:t>
            </a:r>
            <a:r>
              <a:rPr lang="en-US" sz="2000" dirty="0">
                <a:latin typeface="+mj-lt"/>
              </a:rPr>
              <a:t> = (</a:t>
            </a:r>
            <a:r>
              <a:rPr lang="en-US" sz="2000" i="1" dirty="0">
                <a:latin typeface="+mj-lt"/>
              </a:rPr>
              <a:t>E / c , </a:t>
            </a:r>
            <a:r>
              <a:rPr lang="en-US" sz="2000" b="1" dirty="0">
                <a:latin typeface="+mj-lt"/>
              </a:rPr>
              <a:t>p</a:t>
            </a:r>
            <a:r>
              <a:rPr lang="en-US" sz="2000" dirty="0">
                <a:latin typeface="+mj-lt"/>
              </a:rPr>
              <a:t>), </a:t>
            </a:r>
          </a:p>
          <a:p>
            <a:endParaRPr lang="en-US" sz="2000" dirty="0">
              <a:latin typeface="+mj-lt"/>
            </a:endParaRPr>
          </a:p>
          <a:p>
            <a:br>
              <a:rPr lang="en-US" sz="2000" dirty="0">
                <a:latin typeface="+mj-lt"/>
              </a:rPr>
            </a:br>
            <a:r>
              <a:rPr lang="en-US" sz="2000" dirty="0"/>
              <a:t>where </a:t>
            </a:r>
            <a:r>
              <a:rPr lang="en-US" sz="2000" i="1" dirty="0"/>
              <a:t>m</a:t>
            </a:r>
            <a:r>
              <a:rPr lang="en-US" sz="2000" dirty="0"/>
              <a:t> is the Lorentz-invariant mass (rest mass) of the nucleus.</a:t>
            </a:r>
            <a:endParaRPr lang="en-US" sz="20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CE329E-2B5E-7343-A2AC-64DF5BBB0628}"/>
              </a:ext>
            </a:extLst>
          </p:cNvPr>
          <p:cNvSpPr/>
          <p:nvPr/>
        </p:nvSpPr>
        <p:spPr>
          <a:xfrm>
            <a:off x="9227924" y="970309"/>
            <a:ext cx="2207568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Nucleus of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charge </a:t>
            </a:r>
            <a:r>
              <a:rPr lang="en-US" i="1" dirty="0" err="1">
                <a:solidFill>
                  <a:srgbClr val="0427BC"/>
                </a:solidFill>
                <a:latin typeface="+mj-lt"/>
              </a:rPr>
              <a:t>Ze</a:t>
            </a:r>
            <a:r>
              <a:rPr lang="en-US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(rest) mass </a:t>
            </a:r>
            <a:r>
              <a:rPr lang="en-US" i="1" dirty="0">
                <a:solidFill>
                  <a:srgbClr val="0427BC"/>
                </a:solidFill>
                <a:latin typeface="+mj-lt"/>
              </a:rPr>
              <a:t>m</a:t>
            </a:r>
            <a:r>
              <a:rPr lang="en-US" dirty="0">
                <a:solidFill>
                  <a:srgbClr val="0427BC"/>
                </a:solidFill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nucleon number </a:t>
            </a:r>
            <a:r>
              <a:rPr lang="en-US" i="1" dirty="0">
                <a:solidFill>
                  <a:srgbClr val="0427BC"/>
                </a:solidFill>
                <a:latin typeface="+mj-lt"/>
              </a:rPr>
              <a:t>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9ABF40-99DA-7842-A46D-315D7A8F2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277" y="1289273"/>
            <a:ext cx="3106883" cy="843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012882-22D1-864E-9E29-7FF239A03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556" y="3039226"/>
            <a:ext cx="4556252" cy="860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F7E28E-5E1E-AB45-B682-77E5C0A89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813" y="5007141"/>
            <a:ext cx="7258374" cy="45632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77AB95-9490-AE42-8956-5D81935A8770}"/>
              </a:ext>
            </a:extLst>
          </p:cNvPr>
          <p:cNvSpPr txBox="1"/>
          <p:nvPr/>
        </p:nvSpPr>
        <p:spPr>
          <a:xfrm>
            <a:off x="8688288" y="3373912"/>
            <a:ext cx="15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high energy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9C54E9-7402-8D48-81B0-928EAE6127B0}"/>
              </a:ext>
            </a:extLst>
          </p:cNvPr>
          <p:cNvSpPr/>
          <p:nvPr/>
        </p:nvSpPr>
        <p:spPr>
          <a:xfrm>
            <a:off x="695400" y="4271338"/>
            <a:ext cx="1022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At LHC </a:t>
            </a:r>
            <a:r>
              <a:rPr lang="en-US" sz="2000" dirty="0">
                <a:solidFill>
                  <a:srgbClr val="00B050"/>
                </a:solidFill>
              </a:rPr>
              <a:t>(highly relativistic case) </a:t>
            </a:r>
            <a:r>
              <a:rPr lang="en-US" sz="2000" dirty="0"/>
              <a:t>we use: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CC12A-75B7-B74E-8D95-139E417A212F}"/>
              </a:ext>
            </a:extLst>
          </p:cNvPr>
          <p:cNvSpPr txBox="1"/>
          <p:nvPr/>
        </p:nvSpPr>
        <p:spPr>
          <a:xfrm>
            <a:off x="3713595" y="5686801"/>
            <a:ext cx="2285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Energy per charge, </a:t>
            </a:r>
          </a:p>
          <a:p>
            <a:r>
              <a:rPr lang="en-US" sz="1600" dirty="0"/>
              <a:t>relation to proton energy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1A6C72-CC3F-7048-82E9-CAAD64DF6E01}"/>
              </a:ext>
            </a:extLst>
          </p:cNvPr>
          <p:cNvSpPr txBox="1"/>
          <p:nvPr/>
        </p:nvSpPr>
        <p:spPr>
          <a:xfrm>
            <a:off x="5974529" y="5683115"/>
            <a:ext cx="200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per nucleon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18018A-F208-1F40-9464-08B40E895949}"/>
              </a:ext>
            </a:extLst>
          </p:cNvPr>
          <p:cNvSpPr txBox="1"/>
          <p:nvPr/>
        </p:nvSpPr>
        <p:spPr>
          <a:xfrm>
            <a:off x="8184232" y="5669384"/>
            <a:ext cx="219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of the particle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4F6361B5-A705-1349-9E2D-D561AC18561E}"/>
              </a:ext>
            </a:extLst>
          </p:cNvPr>
          <p:cNvSpPr/>
          <p:nvPr/>
        </p:nvSpPr>
        <p:spPr>
          <a:xfrm rot="5400000">
            <a:off x="4776298" y="4860392"/>
            <a:ext cx="188094" cy="1483599"/>
          </a:xfrm>
          <a:prstGeom prst="rightBrace">
            <a:avLst>
              <a:gd name="adj1" fmla="val 64631"/>
              <a:gd name="adj2" fmla="val 7653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AFE60C4C-2C6E-5247-9EC1-2103F68A4A80}"/>
              </a:ext>
            </a:extLst>
          </p:cNvPr>
          <p:cNvSpPr/>
          <p:nvPr/>
        </p:nvSpPr>
        <p:spPr>
          <a:xfrm rot="5400000">
            <a:off x="6880948" y="4860393"/>
            <a:ext cx="188094" cy="1483599"/>
          </a:xfrm>
          <a:prstGeom prst="rightBrace">
            <a:avLst>
              <a:gd name="adj1" fmla="val 64631"/>
              <a:gd name="adj2" fmla="val 5242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4C5373DB-0F8A-B543-90E7-7684919365C1}"/>
              </a:ext>
            </a:extLst>
          </p:cNvPr>
          <p:cNvSpPr/>
          <p:nvPr/>
        </p:nvSpPr>
        <p:spPr>
          <a:xfrm rot="5400000">
            <a:off x="8932561" y="4860393"/>
            <a:ext cx="188094" cy="1483599"/>
          </a:xfrm>
          <a:prstGeom prst="rightBrace">
            <a:avLst>
              <a:gd name="adj1" fmla="val 64631"/>
              <a:gd name="adj2" fmla="val 5041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325D707-0229-BB45-93A8-7FC529A93C68}"/>
              </a:ext>
            </a:extLst>
          </p:cNvPr>
          <p:cNvGrpSpPr/>
          <p:nvPr/>
        </p:nvGrpSpPr>
        <p:grpSpPr>
          <a:xfrm>
            <a:off x="10020436" y="232232"/>
            <a:ext cx="1796786" cy="902018"/>
            <a:chOff x="10020436" y="232232"/>
            <a:chExt cx="1796786" cy="90201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0FB2482-E54A-2C40-9D3B-82E70A57497A}"/>
                </a:ext>
              </a:extLst>
            </p:cNvPr>
            <p:cNvGrpSpPr/>
            <p:nvPr/>
          </p:nvGrpSpPr>
          <p:grpSpPr>
            <a:xfrm>
              <a:off x="10936787" y="232232"/>
              <a:ext cx="880435" cy="902018"/>
              <a:chOff x="10326936" y="784288"/>
              <a:chExt cx="548338" cy="552483"/>
            </a:xfrm>
          </p:grpSpPr>
          <p:sp>
            <p:nvSpPr>
              <p:cNvPr id="22" name="Flowchart: Connector 6">
                <a:extLst>
                  <a:ext uri="{FF2B5EF4-FFF2-40B4-BE49-F238E27FC236}">
                    <a16:creationId xmlns:a16="http://schemas.microsoft.com/office/drawing/2014/main" id="{2C14931E-B4FC-6047-9879-2767B11EA63E}"/>
                  </a:ext>
                </a:extLst>
              </p:cNvPr>
              <p:cNvSpPr/>
              <p:nvPr/>
            </p:nvSpPr>
            <p:spPr>
              <a:xfrm>
                <a:off x="10517688" y="955399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Flowchart: Connector 7">
                <a:extLst>
                  <a:ext uri="{FF2B5EF4-FFF2-40B4-BE49-F238E27FC236}">
                    <a16:creationId xmlns:a16="http://schemas.microsoft.com/office/drawing/2014/main" id="{70A80F6A-AACD-DC4C-AB4C-3C99F6E1E1C0}"/>
                  </a:ext>
                </a:extLst>
              </p:cNvPr>
              <p:cNvSpPr/>
              <p:nvPr/>
            </p:nvSpPr>
            <p:spPr>
              <a:xfrm>
                <a:off x="10684129" y="1174443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Flowchart: Connector 8">
                <a:extLst>
                  <a:ext uri="{FF2B5EF4-FFF2-40B4-BE49-F238E27FC236}">
                    <a16:creationId xmlns:a16="http://schemas.microsoft.com/office/drawing/2014/main" id="{479A6D20-8A3A-5940-B878-F586B1C83346}"/>
                  </a:ext>
                </a:extLst>
              </p:cNvPr>
              <p:cNvSpPr/>
              <p:nvPr/>
            </p:nvSpPr>
            <p:spPr>
              <a:xfrm>
                <a:off x="10635681" y="1020711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Flowchart: Connector 9">
                <a:extLst>
                  <a:ext uri="{FF2B5EF4-FFF2-40B4-BE49-F238E27FC236}">
                    <a16:creationId xmlns:a16="http://schemas.microsoft.com/office/drawing/2014/main" id="{C46479B6-1FCF-B746-9F1F-0681E3014460}"/>
                  </a:ext>
                </a:extLst>
              </p:cNvPr>
              <p:cNvSpPr/>
              <p:nvPr/>
            </p:nvSpPr>
            <p:spPr>
              <a:xfrm>
                <a:off x="10524557" y="1054932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Flowchart: Connector 10">
                <a:extLst>
                  <a:ext uri="{FF2B5EF4-FFF2-40B4-BE49-F238E27FC236}">
                    <a16:creationId xmlns:a16="http://schemas.microsoft.com/office/drawing/2014/main" id="{9296A5D8-181F-0640-8D61-399883785388}"/>
                  </a:ext>
                </a:extLst>
              </p:cNvPr>
              <p:cNvSpPr/>
              <p:nvPr/>
            </p:nvSpPr>
            <p:spPr>
              <a:xfrm>
                <a:off x="10696480" y="936070"/>
                <a:ext cx="117994" cy="130626"/>
              </a:xfrm>
              <a:prstGeom prst="flowChartConnector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Flowchart: Connector 11">
                <a:extLst>
                  <a:ext uri="{FF2B5EF4-FFF2-40B4-BE49-F238E27FC236}">
                    <a16:creationId xmlns:a16="http://schemas.microsoft.com/office/drawing/2014/main" id="{8326A526-846D-7A49-B702-EF37452A89E5}"/>
                  </a:ext>
                </a:extLst>
              </p:cNvPr>
              <p:cNvSpPr/>
              <p:nvPr/>
            </p:nvSpPr>
            <p:spPr>
              <a:xfrm>
                <a:off x="10465560" y="870757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Flowchart: Connector 12">
                <a:extLst>
                  <a:ext uri="{FF2B5EF4-FFF2-40B4-BE49-F238E27FC236}">
                    <a16:creationId xmlns:a16="http://schemas.microsoft.com/office/drawing/2014/main" id="{A3EE8FEA-1BCC-B143-BEED-0E605E9B29DE}"/>
                  </a:ext>
                </a:extLst>
              </p:cNvPr>
              <p:cNvSpPr/>
              <p:nvPr/>
            </p:nvSpPr>
            <p:spPr>
              <a:xfrm>
                <a:off x="10524557" y="824773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Flowchart: Connector 13">
                <a:extLst>
                  <a:ext uri="{FF2B5EF4-FFF2-40B4-BE49-F238E27FC236}">
                    <a16:creationId xmlns:a16="http://schemas.microsoft.com/office/drawing/2014/main" id="{45E171EA-0AE0-CB48-8FD7-0C53D465AB8D}"/>
                  </a:ext>
                </a:extLst>
              </p:cNvPr>
              <p:cNvSpPr/>
              <p:nvPr/>
            </p:nvSpPr>
            <p:spPr>
              <a:xfrm>
                <a:off x="10376408" y="839664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Flowchart: Connector 14">
                <a:extLst>
                  <a:ext uri="{FF2B5EF4-FFF2-40B4-BE49-F238E27FC236}">
                    <a16:creationId xmlns:a16="http://schemas.microsoft.com/office/drawing/2014/main" id="{2E5A6591-0944-AB40-86B4-0E1943F8EDD5}"/>
                  </a:ext>
                </a:extLst>
              </p:cNvPr>
              <p:cNvSpPr/>
              <p:nvPr/>
            </p:nvSpPr>
            <p:spPr>
              <a:xfrm>
                <a:off x="10609643" y="1206145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  <p:sp>
            <p:nvSpPr>
              <p:cNvPr id="31" name="Flowchart: Connector 15">
                <a:extLst>
                  <a:ext uri="{FF2B5EF4-FFF2-40B4-BE49-F238E27FC236}">
                    <a16:creationId xmlns:a16="http://schemas.microsoft.com/office/drawing/2014/main" id="{98B3CBCC-5A7C-394D-864A-4399DA476E01}"/>
                  </a:ext>
                </a:extLst>
              </p:cNvPr>
              <p:cNvSpPr/>
              <p:nvPr/>
            </p:nvSpPr>
            <p:spPr>
              <a:xfrm>
                <a:off x="10444930" y="963003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Flowchart: Connector 16">
                <a:extLst>
                  <a:ext uri="{FF2B5EF4-FFF2-40B4-BE49-F238E27FC236}">
                    <a16:creationId xmlns:a16="http://schemas.microsoft.com/office/drawing/2014/main" id="{E6469D0D-2A40-2344-A520-D46145B1BC72}"/>
                  </a:ext>
                </a:extLst>
              </p:cNvPr>
              <p:cNvSpPr/>
              <p:nvPr/>
            </p:nvSpPr>
            <p:spPr>
              <a:xfrm>
                <a:off x="10677232" y="839664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Flowchart: Connector 17">
                <a:extLst>
                  <a:ext uri="{FF2B5EF4-FFF2-40B4-BE49-F238E27FC236}">
                    <a16:creationId xmlns:a16="http://schemas.microsoft.com/office/drawing/2014/main" id="{89258D04-30C4-154E-BE64-033FBB603135}"/>
                  </a:ext>
                </a:extLst>
              </p:cNvPr>
              <p:cNvSpPr/>
              <p:nvPr/>
            </p:nvSpPr>
            <p:spPr>
              <a:xfrm>
                <a:off x="10575274" y="793680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34" name="Flowchart: Connector 18">
                <a:extLst>
                  <a:ext uri="{FF2B5EF4-FFF2-40B4-BE49-F238E27FC236}">
                    <a16:creationId xmlns:a16="http://schemas.microsoft.com/office/drawing/2014/main" id="{207DC376-5DF5-2F41-8558-442824243B5F}"/>
                  </a:ext>
                </a:extLst>
              </p:cNvPr>
              <p:cNvSpPr/>
              <p:nvPr/>
            </p:nvSpPr>
            <p:spPr>
              <a:xfrm>
                <a:off x="10621920" y="1122779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  <p:sp>
            <p:nvSpPr>
              <p:cNvPr id="35" name="Flowchart: Connector 19">
                <a:extLst>
                  <a:ext uri="{FF2B5EF4-FFF2-40B4-BE49-F238E27FC236}">
                    <a16:creationId xmlns:a16="http://schemas.microsoft.com/office/drawing/2014/main" id="{E64E6939-7AC3-5742-B7F5-575F770E1207}"/>
                  </a:ext>
                </a:extLst>
              </p:cNvPr>
              <p:cNvSpPr/>
              <p:nvPr/>
            </p:nvSpPr>
            <p:spPr>
              <a:xfrm>
                <a:off x="10609643" y="922624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  <p:sp>
            <p:nvSpPr>
              <p:cNvPr id="36" name="Flowchart: Connector 20">
                <a:extLst>
                  <a:ext uri="{FF2B5EF4-FFF2-40B4-BE49-F238E27FC236}">
                    <a16:creationId xmlns:a16="http://schemas.microsoft.com/office/drawing/2014/main" id="{7DC186C4-945D-1646-A07C-E0F4AF8A4C8B}"/>
                  </a:ext>
                </a:extLst>
              </p:cNvPr>
              <p:cNvSpPr/>
              <p:nvPr/>
            </p:nvSpPr>
            <p:spPr>
              <a:xfrm>
                <a:off x="10747029" y="970290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Flowchart: Connector 21">
                <a:extLst>
                  <a:ext uri="{FF2B5EF4-FFF2-40B4-BE49-F238E27FC236}">
                    <a16:creationId xmlns:a16="http://schemas.microsoft.com/office/drawing/2014/main" id="{5A5395A1-25B1-DB4F-8FF9-88FF7331BA56}"/>
                  </a:ext>
                </a:extLst>
              </p:cNvPr>
              <p:cNvSpPr/>
              <p:nvPr/>
            </p:nvSpPr>
            <p:spPr>
              <a:xfrm>
                <a:off x="10340842" y="1043817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Flowchart: Connector 22">
                <a:extLst>
                  <a:ext uri="{FF2B5EF4-FFF2-40B4-BE49-F238E27FC236}">
                    <a16:creationId xmlns:a16="http://schemas.microsoft.com/office/drawing/2014/main" id="{55E1C5FE-7798-334B-80B3-4F53C27E553E}"/>
                  </a:ext>
                </a:extLst>
              </p:cNvPr>
              <p:cNvSpPr/>
              <p:nvPr/>
            </p:nvSpPr>
            <p:spPr>
              <a:xfrm>
                <a:off x="10494401" y="784288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  <p:sp>
            <p:nvSpPr>
              <p:cNvPr id="39" name="Flowchart: Connector 23">
                <a:extLst>
                  <a:ext uri="{FF2B5EF4-FFF2-40B4-BE49-F238E27FC236}">
                    <a16:creationId xmlns:a16="http://schemas.microsoft.com/office/drawing/2014/main" id="{9D77109F-7678-7648-B6D5-CC0DA935E5CF}"/>
                  </a:ext>
                </a:extLst>
              </p:cNvPr>
              <p:cNvSpPr/>
              <p:nvPr/>
            </p:nvSpPr>
            <p:spPr>
              <a:xfrm>
                <a:off x="10727636" y="896009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  <p:sp>
            <p:nvSpPr>
              <p:cNvPr id="40" name="Flowchart: Connector 24">
                <a:extLst>
                  <a:ext uri="{FF2B5EF4-FFF2-40B4-BE49-F238E27FC236}">
                    <a16:creationId xmlns:a16="http://schemas.microsoft.com/office/drawing/2014/main" id="{E1795BF3-7DF6-474C-A0E2-D87C48931D30}"/>
                  </a:ext>
                </a:extLst>
              </p:cNvPr>
              <p:cNvSpPr/>
              <p:nvPr/>
            </p:nvSpPr>
            <p:spPr>
              <a:xfrm>
                <a:off x="10466806" y="1053250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Flowchart: Connector 25">
                <a:extLst>
                  <a:ext uri="{FF2B5EF4-FFF2-40B4-BE49-F238E27FC236}">
                    <a16:creationId xmlns:a16="http://schemas.microsoft.com/office/drawing/2014/main" id="{15F21BD5-3D24-294B-A4DD-FEDDFE5C4E7E}"/>
                  </a:ext>
                </a:extLst>
              </p:cNvPr>
              <p:cNvSpPr/>
              <p:nvPr/>
            </p:nvSpPr>
            <p:spPr>
              <a:xfrm>
                <a:off x="10326936" y="924306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  <p:sp>
            <p:nvSpPr>
              <p:cNvPr id="42" name="Flowchart: Connector 26">
                <a:extLst>
                  <a:ext uri="{FF2B5EF4-FFF2-40B4-BE49-F238E27FC236}">
                    <a16:creationId xmlns:a16="http://schemas.microsoft.com/office/drawing/2014/main" id="{375A7528-6E00-BD41-AE37-BAFDACC65E7F}"/>
                  </a:ext>
                </a:extLst>
              </p:cNvPr>
              <p:cNvSpPr/>
              <p:nvPr/>
            </p:nvSpPr>
            <p:spPr>
              <a:xfrm>
                <a:off x="10642550" y="978504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Flowchart: Connector 27">
                <a:extLst>
                  <a:ext uri="{FF2B5EF4-FFF2-40B4-BE49-F238E27FC236}">
                    <a16:creationId xmlns:a16="http://schemas.microsoft.com/office/drawing/2014/main" id="{7AE77776-F855-E441-A79F-0B40E0CE4113}"/>
                  </a:ext>
                </a:extLst>
              </p:cNvPr>
              <p:cNvSpPr/>
              <p:nvPr/>
            </p:nvSpPr>
            <p:spPr>
              <a:xfrm>
                <a:off x="10494401" y="991780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  <p:sp>
            <p:nvSpPr>
              <p:cNvPr id="44" name="Flowchart: Connector 28">
                <a:extLst>
                  <a:ext uri="{FF2B5EF4-FFF2-40B4-BE49-F238E27FC236}">
                    <a16:creationId xmlns:a16="http://schemas.microsoft.com/office/drawing/2014/main" id="{B0FB191B-67EB-0B42-A402-0E61B675E39A}"/>
                  </a:ext>
                </a:extLst>
              </p:cNvPr>
              <p:cNvSpPr/>
              <p:nvPr/>
            </p:nvSpPr>
            <p:spPr>
              <a:xfrm>
                <a:off x="10406230" y="1161420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  <p:sp>
            <p:nvSpPr>
              <p:cNvPr id="45" name="Flowchart: Connector 29">
                <a:extLst>
                  <a:ext uri="{FF2B5EF4-FFF2-40B4-BE49-F238E27FC236}">
                    <a16:creationId xmlns:a16="http://schemas.microsoft.com/office/drawing/2014/main" id="{EAE005ED-47AD-2D4B-B627-E4EA96AC9D7C}"/>
                  </a:ext>
                </a:extLst>
              </p:cNvPr>
              <p:cNvSpPr/>
              <p:nvPr/>
            </p:nvSpPr>
            <p:spPr>
              <a:xfrm>
                <a:off x="10736229" y="1076355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46" name="Flowchart: Connector 30">
                <a:extLst>
                  <a:ext uri="{FF2B5EF4-FFF2-40B4-BE49-F238E27FC236}">
                    <a16:creationId xmlns:a16="http://schemas.microsoft.com/office/drawing/2014/main" id="{6CF359D8-DE58-1640-95FD-37B5C9048F9D}"/>
                  </a:ext>
                </a:extLst>
              </p:cNvPr>
              <p:cNvSpPr/>
              <p:nvPr/>
            </p:nvSpPr>
            <p:spPr>
              <a:xfrm>
                <a:off x="10503926" y="1181770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47" name="Flowchart: Connector 31">
                <a:extLst>
                  <a:ext uri="{FF2B5EF4-FFF2-40B4-BE49-F238E27FC236}">
                    <a16:creationId xmlns:a16="http://schemas.microsoft.com/office/drawing/2014/main" id="{4F288E4F-8D10-0C41-B3B1-D6255F27B367}"/>
                  </a:ext>
                </a:extLst>
              </p:cNvPr>
              <p:cNvSpPr/>
              <p:nvPr/>
            </p:nvSpPr>
            <p:spPr>
              <a:xfrm>
                <a:off x="10757280" y="1076355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84D2600F-E27D-2441-9652-5A95177D40D2}"/>
                </a:ext>
              </a:extLst>
            </p:cNvPr>
            <p:cNvCxnSpPr/>
            <p:nvPr/>
          </p:nvCxnSpPr>
          <p:spPr>
            <a:xfrm flipH="1">
              <a:off x="10272464" y="831499"/>
              <a:ext cx="5040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867B5126-77DE-424C-B5C9-E87650CE04FD}"/>
                </a:ext>
              </a:extLst>
            </p:cNvPr>
            <p:cNvCxnSpPr/>
            <p:nvPr/>
          </p:nvCxnSpPr>
          <p:spPr>
            <a:xfrm flipH="1">
              <a:off x="10559415" y="981891"/>
              <a:ext cx="5040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250CF75-B630-ED44-A494-4C9A2258AA53}"/>
                </a:ext>
              </a:extLst>
            </p:cNvPr>
            <p:cNvCxnSpPr/>
            <p:nvPr/>
          </p:nvCxnSpPr>
          <p:spPr>
            <a:xfrm flipH="1">
              <a:off x="10020436" y="749178"/>
              <a:ext cx="5040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A9D7E691-D2CC-2549-A929-F874BA66EB30}"/>
                </a:ext>
              </a:extLst>
            </p:cNvPr>
            <p:cNvCxnSpPr/>
            <p:nvPr/>
          </p:nvCxnSpPr>
          <p:spPr>
            <a:xfrm flipH="1">
              <a:off x="10378008" y="389897"/>
              <a:ext cx="5040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B6C6CC53-FF8F-FE44-AD9D-3F214CC82053}"/>
                </a:ext>
              </a:extLst>
            </p:cNvPr>
            <p:cNvCxnSpPr/>
            <p:nvPr/>
          </p:nvCxnSpPr>
          <p:spPr>
            <a:xfrm flipH="1">
              <a:off x="10272464" y="535910"/>
              <a:ext cx="5040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0780D27D-B70E-ED4B-B2DB-BB47A0E09C70}"/>
                </a:ext>
              </a:extLst>
            </p:cNvPr>
            <p:cNvCxnSpPr/>
            <p:nvPr/>
          </p:nvCxnSpPr>
          <p:spPr>
            <a:xfrm flipH="1">
              <a:off x="10424864" y="616417"/>
              <a:ext cx="5040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68753EE6-AF77-074D-9A4D-7562F99B9989}"/>
                </a:ext>
              </a:extLst>
            </p:cNvPr>
            <p:cNvCxnSpPr/>
            <p:nvPr/>
          </p:nvCxnSpPr>
          <p:spPr>
            <a:xfrm flipH="1">
              <a:off x="10512165" y="737281"/>
              <a:ext cx="5040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974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00038-0B29-2A49-907F-23BC8446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94" y="1491"/>
            <a:ext cx="11616905" cy="547190"/>
          </a:xfrm>
        </p:spPr>
        <p:txBody>
          <a:bodyPr/>
          <a:lstStyle/>
          <a:p>
            <a:r>
              <a:rPr lang="en-US" sz="3200" dirty="0"/>
              <a:t>Derive Center-of-Mass Equations for Collisions of two Species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996C18-159E-EA46-A55D-7DDD1BF67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6D974E-82BA-8841-ABA9-6A88AF503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55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C55411-6623-A24B-9CFB-FF3E63D67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943" y="1556792"/>
            <a:ext cx="8532113" cy="18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12244-02D8-D943-94E1-4E1F9805F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2828542"/>
            <a:ext cx="789310" cy="49713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2EF8C2-6F29-4C41-ACF2-CB7D07D2DF9D}"/>
              </a:ext>
            </a:extLst>
          </p:cNvPr>
          <p:cNvCxnSpPr>
            <a:cxnSpLocks/>
          </p:cNvCxnSpPr>
          <p:nvPr/>
        </p:nvCxnSpPr>
        <p:spPr>
          <a:xfrm flipV="1">
            <a:off x="2852862" y="2780928"/>
            <a:ext cx="434826" cy="144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5169C28-99BD-2D4D-868F-8CE6659B7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287" y="4096803"/>
            <a:ext cx="5116542" cy="19244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2C14FC-1CF5-E94F-A2FE-1D1121547DCD}"/>
              </a:ext>
            </a:extLst>
          </p:cNvPr>
          <p:cNvSpPr txBox="1"/>
          <p:nvPr/>
        </p:nvSpPr>
        <p:spPr>
          <a:xfrm>
            <a:off x="6528048" y="4388574"/>
            <a:ext cx="231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Center-of-Mass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3DDF3B-1301-A645-8E7D-3CA6CC5625ED}"/>
              </a:ext>
            </a:extLst>
          </p:cNvPr>
          <p:cNvSpPr txBox="1"/>
          <p:nvPr/>
        </p:nvSpPr>
        <p:spPr>
          <a:xfrm>
            <a:off x="6528048" y="5145671"/>
            <a:ext cx="349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Center-of-Mass Energy per nucleon</a:t>
            </a:r>
          </a:p>
        </p:txBody>
      </p:sp>
    </p:spTree>
    <p:extLst>
      <p:ext uri="{BB962C8B-B14F-4D97-AF65-F5344CB8AC3E}">
        <p14:creationId xmlns:p14="http://schemas.microsoft.com/office/powerpoint/2010/main" val="35966826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EFE8E-BF38-3B42-871D-9F31A2C6F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Luminosity Bunch-by-Bunch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A3D35-9C0C-534A-BB9F-77A93AEBC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E36E4-32F8-F04C-B2F3-D7B4BACB0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56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39C7C-C1FC-7A48-8386-D118BEC1DA58}"/>
              </a:ext>
            </a:extLst>
          </p:cNvPr>
          <p:cNvSpPr txBox="1"/>
          <p:nvPr/>
        </p:nvSpPr>
        <p:spPr>
          <a:xfrm>
            <a:off x="2135560" y="2132856"/>
            <a:ext cx="8171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The total luminosity in 1 experiment </a:t>
            </a:r>
          </a:p>
          <a:p>
            <a:pPr algn="ctr"/>
            <a:r>
              <a:rPr lang="en-GB" sz="2400" dirty="0"/>
              <a:t>is the </a:t>
            </a:r>
            <a:r>
              <a:rPr lang="en-GB" sz="2400" b="1" dirty="0">
                <a:solidFill>
                  <a:srgbClr val="C00000"/>
                </a:solidFill>
              </a:rPr>
              <a:t>sum over all colliding individual bunches </a:t>
            </a:r>
            <a:r>
              <a:rPr lang="en-GB" sz="2400" dirty="0"/>
              <a:t>of the 2 beams: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4C2B08-2654-064B-84B7-53E975C78495}"/>
              </a:ext>
            </a:extLst>
          </p:cNvPr>
          <p:cNvSpPr/>
          <p:nvPr/>
        </p:nvSpPr>
        <p:spPr>
          <a:xfrm>
            <a:off x="2135560" y="3079941"/>
            <a:ext cx="8136904" cy="15841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69">
            <a:extLst>
              <a:ext uri="{FF2B5EF4-FFF2-40B4-BE49-F238E27FC236}">
                <a16:creationId xmlns:a16="http://schemas.microsoft.com/office/drawing/2014/main" id="{665F16FE-635F-8D44-9B88-8BA95EF2F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565" y="3144084"/>
            <a:ext cx="7554895" cy="145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59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15BE5-0E69-9F43-8A99-1C6967EE6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Luminosity Prediction per </a:t>
            </a:r>
            <a:r>
              <a:rPr lang="en-US" dirty="0" err="1"/>
              <a:t>Pb-Pb</a:t>
            </a:r>
            <a:r>
              <a:rPr lang="en-US" dirty="0"/>
              <a:t> run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631634-6196-BD4D-BE35-BBAE7CA950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FBCA3-87BC-F343-B654-418E3E22F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57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F34F70-6036-4C47-BA0D-0DD4D1A5AD6B}"/>
              </a:ext>
            </a:extLst>
          </p:cNvPr>
          <p:cNvSpPr txBox="1">
            <a:spLocks/>
          </p:cNvSpPr>
          <p:nvPr/>
        </p:nvSpPr>
        <p:spPr>
          <a:xfrm>
            <a:off x="1055440" y="1297926"/>
            <a:ext cx="10729192" cy="14635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 pitchFamily="34" charset="0"/>
              <a:buNone/>
            </a:pPr>
            <a:r>
              <a:rPr lang="en-US" sz="2400" dirty="0"/>
              <a:t>For a </a:t>
            </a:r>
            <a:r>
              <a:rPr lang="en-US" sz="2400" b="1" dirty="0">
                <a:solidFill>
                  <a:srgbClr val="120BFF"/>
                </a:solidFill>
              </a:rPr>
              <a:t>24-day</a:t>
            </a:r>
            <a:r>
              <a:rPr lang="en-US" sz="2400" dirty="0"/>
              <a:t> run, with </a:t>
            </a:r>
            <a:r>
              <a:rPr lang="en-US" sz="2400" b="1" dirty="0">
                <a:solidFill>
                  <a:srgbClr val="120BFF"/>
                </a:solidFill>
              </a:rPr>
              <a:t>3 experiments at </a:t>
            </a:r>
            <a:r>
              <a:rPr lang="el-GR" sz="2400" b="1" dirty="0">
                <a:solidFill>
                  <a:srgbClr val="120BFF"/>
                </a:solidFill>
              </a:rPr>
              <a:t>β</a:t>
            </a:r>
            <a:r>
              <a:rPr lang="en-US" sz="2400" b="1" dirty="0">
                <a:solidFill>
                  <a:srgbClr val="120BFF"/>
                </a:solidFill>
              </a:rPr>
              <a:t>*=0.5 m</a:t>
            </a:r>
            <a:r>
              <a:rPr lang="en-US" sz="2400" dirty="0"/>
              <a:t>, assuming (pessimistically) an </a:t>
            </a:r>
            <a:r>
              <a:rPr lang="en-US" sz="2400" b="1" dirty="0">
                <a:solidFill>
                  <a:srgbClr val="120BFF"/>
                </a:solidFill>
              </a:rPr>
              <a:t>operational efficiency of 50%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120BFF"/>
                </a:solidFill>
              </a:rPr>
              <a:t>average luminosity of 3E27 cm</a:t>
            </a:r>
            <a:r>
              <a:rPr lang="en-US" sz="2400" b="1" baseline="30000" dirty="0">
                <a:solidFill>
                  <a:srgbClr val="120BFF"/>
                </a:solidFill>
              </a:rPr>
              <a:t>-2</a:t>
            </a:r>
            <a:r>
              <a:rPr lang="en-US" sz="2400" b="1" dirty="0">
                <a:solidFill>
                  <a:srgbClr val="120BFF"/>
                </a:solidFill>
              </a:rPr>
              <a:t> s</a:t>
            </a:r>
            <a:r>
              <a:rPr lang="en-US" sz="2400" b="1" baseline="30000" dirty="0">
                <a:solidFill>
                  <a:srgbClr val="120BFF"/>
                </a:solidFill>
              </a:rPr>
              <a:t>-1</a:t>
            </a:r>
            <a:r>
              <a:rPr lang="en-US" sz="2400" dirty="0"/>
              <a:t>, the total luminosity 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5B05B6-1A45-1A4E-9C09-6BA3FF26A794}"/>
              </a:ext>
            </a:extLst>
          </p:cNvPr>
          <p:cNvSpPr/>
          <p:nvPr/>
        </p:nvSpPr>
        <p:spPr>
          <a:xfrm>
            <a:off x="2343572" y="3279861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sz="2400" b="1" baseline="-25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int,annual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(50%)(3.0 × 10</a:t>
            </a:r>
            <a:r>
              <a:rPr lang="en-US" sz="2400" baseline="30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27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cm</a:t>
            </a:r>
            <a:r>
              <a:rPr lang="en-US" sz="2400" baseline="30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-2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sz="2400" baseline="30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-1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)(24 day)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≈ 3.1 nb</a:t>
            </a:r>
            <a:r>
              <a:rPr lang="en-US" sz="2400" b="1" baseline="30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-1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U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(c.f. target of 2.85 nb</a:t>
            </a:r>
            <a:r>
              <a:rPr lang="en-US" sz="2400" baseline="30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-1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BCCDE4-34AD-3E4E-8529-6A2ECFAC3F25}"/>
              </a:ext>
            </a:extLst>
          </p:cNvPr>
          <p:cNvSpPr/>
          <p:nvPr/>
        </p:nvSpPr>
        <p:spPr>
          <a:xfrm>
            <a:off x="3277300" y="4607441"/>
            <a:ext cx="579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→ 12 nb</a:t>
            </a:r>
            <a:r>
              <a:rPr lang="en-US" sz="2400" b="1" baseline="30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-1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 the 4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Pb-Pb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runs </a:t>
            </a:r>
            <a:b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foreseen after LS2</a:t>
            </a:r>
            <a:b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04719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817D6-4101-B74E-B850-9D141EB52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Luminosity Prediction per p-</a:t>
            </a:r>
            <a:r>
              <a:rPr lang="en-US" dirty="0" err="1"/>
              <a:t>Pb</a:t>
            </a:r>
            <a:r>
              <a:rPr lang="en-US" dirty="0"/>
              <a:t> run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366B5B-3C7F-3947-8854-63805A506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4F550-473F-D546-90AD-6D2F8D040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58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C75494-F416-7C4F-AED6-BBDE7382F148}"/>
              </a:ext>
            </a:extLst>
          </p:cNvPr>
          <p:cNvSpPr txBox="1">
            <a:spLocks/>
          </p:cNvSpPr>
          <p:nvPr/>
        </p:nvSpPr>
        <p:spPr>
          <a:xfrm>
            <a:off x="3143672" y="1340768"/>
            <a:ext cx="6120213" cy="4698095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Assuming </a:t>
            </a:r>
          </a:p>
          <a:p>
            <a:pPr lvl="1"/>
            <a:r>
              <a:rPr lang="en-US" sz="2000" dirty="0"/>
              <a:t>a turnaround time of 2.5 h (optimistic!)</a:t>
            </a:r>
          </a:p>
          <a:p>
            <a:pPr lvl="1"/>
            <a:r>
              <a:rPr lang="en-US" sz="2000" dirty="0"/>
              <a:t>operational efficiency of 50%, </a:t>
            </a:r>
          </a:p>
          <a:p>
            <a:pPr lvl="1"/>
            <a:r>
              <a:rPr lang="en-US" sz="2000" dirty="0"/>
              <a:t>and optimal fill length of 6.1 h, 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The total luminosity</a:t>
            </a:r>
            <a:r>
              <a:rPr lang="en-US" sz="2400" dirty="0"/>
              <a:t> in 1 month of p-</a:t>
            </a:r>
            <a:r>
              <a:rPr lang="en-US" sz="2400" dirty="0" err="1"/>
              <a:t>Pb</a:t>
            </a:r>
            <a:r>
              <a:rPr lang="en-US" sz="2400" dirty="0"/>
              <a:t> running is estimated to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714 nb</a:t>
            </a:r>
            <a:r>
              <a:rPr lang="en-US" sz="2000" baseline="30000" dirty="0">
                <a:solidFill>
                  <a:srgbClr val="FF0000"/>
                </a:solidFill>
              </a:rPr>
              <a:t>-1</a:t>
            </a:r>
            <a:r>
              <a:rPr lang="en-US" sz="2000" dirty="0">
                <a:solidFill>
                  <a:srgbClr val="FF0000"/>
                </a:solidFill>
              </a:rPr>
              <a:t> for ATLAS/CMS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346 nb</a:t>
            </a:r>
            <a:r>
              <a:rPr lang="en-US" sz="2000" baseline="30000" dirty="0">
                <a:solidFill>
                  <a:srgbClr val="FF0000"/>
                </a:solidFill>
              </a:rPr>
              <a:t>-1</a:t>
            </a:r>
            <a:r>
              <a:rPr lang="en-US" sz="2000" dirty="0">
                <a:solidFill>
                  <a:srgbClr val="FF0000"/>
                </a:solidFill>
              </a:rPr>
              <a:t> for ALICE</a:t>
            </a:r>
          </a:p>
        </p:txBody>
      </p:sp>
    </p:spTree>
    <p:extLst>
      <p:ext uri="{BB962C8B-B14F-4D97-AF65-F5344CB8AC3E}">
        <p14:creationId xmlns:p14="http://schemas.microsoft.com/office/powerpoint/2010/main" val="23645458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FE25-397B-734D-B771-5360394B1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Getting protons into the LHC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6E52A-9D89-4B41-9FA5-5EB2A6CC0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7C7FB-0CFC-3D4A-82C7-1476E02CB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59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EBA0B1-D098-1048-8503-478F82293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15" y="480748"/>
            <a:ext cx="6930770" cy="6160684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257E10D7-EDB2-204B-986B-9D825046BAD6}"/>
              </a:ext>
            </a:extLst>
          </p:cNvPr>
          <p:cNvSpPr/>
          <p:nvPr/>
        </p:nvSpPr>
        <p:spPr bwMode="auto">
          <a:xfrm>
            <a:off x="3071664" y="2021915"/>
            <a:ext cx="2952328" cy="1393721"/>
          </a:xfrm>
          <a:custGeom>
            <a:avLst/>
            <a:gdLst>
              <a:gd name="connsiteX0" fmla="*/ 5670423 w 5670423"/>
              <a:gd name="connsiteY0" fmla="*/ 2306471 h 2624321"/>
              <a:gd name="connsiteX1" fmla="*/ 4100930 w 5670423"/>
              <a:gd name="connsiteY1" fmla="*/ 2333767 h 2624321"/>
              <a:gd name="connsiteX2" fmla="*/ 3363951 w 5670423"/>
              <a:gd name="connsiteY2" fmla="*/ 2374710 h 2624321"/>
              <a:gd name="connsiteX3" fmla="*/ 2981814 w 5670423"/>
              <a:gd name="connsiteY3" fmla="*/ 2511188 h 2624321"/>
              <a:gd name="connsiteX4" fmla="*/ 2231187 w 5670423"/>
              <a:gd name="connsiteY4" fmla="*/ 2620370 h 2624321"/>
              <a:gd name="connsiteX5" fmla="*/ 1548799 w 5670423"/>
              <a:gd name="connsiteY5" fmla="*/ 2565779 h 2624321"/>
              <a:gd name="connsiteX6" fmla="*/ 893706 w 5670423"/>
              <a:gd name="connsiteY6" fmla="*/ 2251880 h 2624321"/>
              <a:gd name="connsiteX7" fmla="*/ 484274 w 5670423"/>
              <a:gd name="connsiteY7" fmla="*/ 1787856 h 2624321"/>
              <a:gd name="connsiteX8" fmla="*/ 211318 w 5670423"/>
              <a:gd name="connsiteY8" fmla="*/ 1310185 h 2624321"/>
              <a:gd name="connsiteX9" fmla="*/ 47545 w 5670423"/>
              <a:gd name="connsiteY9" fmla="*/ 805218 h 2624321"/>
              <a:gd name="connsiteX10" fmla="*/ 20250 w 5670423"/>
              <a:gd name="connsiteY10" fmla="*/ 382137 h 2624321"/>
              <a:gd name="connsiteX11" fmla="*/ 320501 w 5670423"/>
              <a:gd name="connsiteY11" fmla="*/ 0 h 2624321"/>
              <a:gd name="connsiteX12" fmla="*/ 320501 w 5670423"/>
              <a:gd name="connsiteY12" fmla="*/ 0 h 262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70423" h="2624321">
                <a:moveTo>
                  <a:pt x="5670423" y="2306471"/>
                </a:moveTo>
                <a:lnTo>
                  <a:pt x="4100930" y="2333767"/>
                </a:lnTo>
                <a:cubicBezTo>
                  <a:pt x="3716518" y="2345140"/>
                  <a:pt x="3550470" y="2345140"/>
                  <a:pt x="3363951" y="2374710"/>
                </a:cubicBezTo>
                <a:cubicBezTo>
                  <a:pt x="3177432" y="2404280"/>
                  <a:pt x="3170608" y="2470245"/>
                  <a:pt x="2981814" y="2511188"/>
                </a:cubicBezTo>
                <a:cubicBezTo>
                  <a:pt x="2793020" y="2552131"/>
                  <a:pt x="2470023" y="2611272"/>
                  <a:pt x="2231187" y="2620370"/>
                </a:cubicBezTo>
                <a:cubicBezTo>
                  <a:pt x="1992351" y="2629469"/>
                  <a:pt x="1771712" y="2627194"/>
                  <a:pt x="1548799" y="2565779"/>
                </a:cubicBezTo>
                <a:cubicBezTo>
                  <a:pt x="1325886" y="2504364"/>
                  <a:pt x="1071127" y="2381534"/>
                  <a:pt x="893706" y="2251880"/>
                </a:cubicBezTo>
                <a:cubicBezTo>
                  <a:pt x="716285" y="2122226"/>
                  <a:pt x="598005" y="1944805"/>
                  <a:pt x="484274" y="1787856"/>
                </a:cubicBezTo>
                <a:cubicBezTo>
                  <a:pt x="370543" y="1630907"/>
                  <a:pt x="284106" y="1473958"/>
                  <a:pt x="211318" y="1310185"/>
                </a:cubicBezTo>
                <a:cubicBezTo>
                  <a:pt x="138530" y="1146412"/>
                  <a:pt x="79390" y="959893"/>
                  <a:pt x="47545" y="805218"/>
                </a:cubicBezTo>
                <a:cubicBezTo>
                  <a:pt x="15700" y="650543"/>
                  <a:pt x="-25243" y="516340"/>
                  <a:pt x="20250" y="382137"/>
                </a:cubicBezTo>
                <a:cubicBezTo>
                  <a:pt x="65743" y="247934"/>
                  <a:pt x="320501" y="0"/>
                  <a:pt x="320501" y="0"/>
                </a:cubicBezTo>
                <a:lnTo>
                  <a:pt x="320501" y="0"/>
                </a:lnTo>
              </a:path>
            </a:pathLst>
          </a:cu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4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FFCDC-2BC4-1F41-B233-F6F78F56255A}"/>
              </a:ext>
            </a:extLst>
          </p:cNvPr>
          <p:cNvSpPr txBox="1"/>
          <p:nvPr/>
        </p:nvSpPr>
        <p:spPr>
          <a:xfrm>
            <a:off x="3467708" y="2314747"/>
            <a:ext cx="1041120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Beam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BFC751-8574-C44B-BEEA-711581EBBCC6}"/>
              </a:ext>
            </a:extLst>
          </p:cNvPr>
          <p:cNvSpPr txBox="1"/>
          <p:nvPr/>
        </p:nvSpPr>
        <p:spPr>
          <a:xfrm>
            <a:off x="6886709" y="1986317"/>
            <a:ext cx="1041120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Beam 2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4A7138B-9154-6544-BDB5-8DFA39B2F894}"/>
              </a:ext>
            </a:extLst>
          </p:cNvPr>
          <p:cNvSpPr/>
          <p:nvPr/>
        </p:nvSpPr>
        <p:spPr bwMode="auto">
          <a:xfrm>
            <a:off x="6572328" y="2409075"/>
            <a:ext cx="1727591" cy="325184"/>
          </a:xfrm>
          <a:custGeom>
            <a:avLst/>
            <a:gdLst>
              <a:gd name="connsiteX0" fmla="*/ 0 w 3166281"/>
              <a:gd name="connsiteY0" fmla="*/ 54591 h 490798"/>
              <a:gd name="connsiteX1" fmla="*/ 682388 w 3166281"/>
              <a:gd name="connsiteY1" fmla="*/ 204717 h 490798"/>
              <a:gd name="connsiteX2" fmla="*/ 1692322 w 3166281"/>
              <a:gd name="connsiteY2" fmla="*/ 477672 h 490798"/>
              <a:gd name="connsiteX3" fmla="*/ 2279176 w 3166281"/>
              <a:gd name="connsiteY3" fmla="*/ 436729 h 490798"/>
              <a:gd name="connsiteX4" fmla="*/ 2729552 w 3166281"/>
              <a:gd name="connsiteY4" fmla="*/ 341194 h 490798"/>
              <a:gd name="connsiteX5" fmla="*/ 3166281 w 3166281"/>
              <a:gd name="connsiteY5" fmla="*/ 0 h 490798"/>
              <a:gd name="connsiteX6" fmla="*/ 3166281 w 3166281"/>
              <a:gd name="connsiteY6" fmla="*/ 0 h 49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6281" h="490798">
                <a:moveTo>
                  <a:pt x="0" y="54591"/>
                </a:moveTo>
                <a:cubicBezTo>
                  <a:pt x="200167" y="94397"/>
                  <a:pt x="400334" y="134204"/>
                  <a:pt x="682388" y="204717"/>
                </a:cubicBezTo>
                <a:cubicBezTo>
                  <a:pt x="964442" y="275230"/>
                  <a:pt x="1426191" y="439003"/>
                  <a:pt x="1692322" y="477672"/>
                </a:cubicBezTo>
                <a:cubicBezTo>
                  <a:pt x="1958453" y="516341"/>
                  <a:pt x="2106304" y="459475"/>
                  <a:pt x="2279176" y="436729"/>
                </a:cubicBezTo>
                <a:cubicBezTo>
                  <a:pt x="2452048" y="413983"/>
                  <a:pt x="2581701" y="413982"/>
                  <a:pt x="2729552" y="341194"/>
                </a:cubicBezTo>
                <a:cubicBezTo>
                  <a:pt x="2877403" y="268406"/>
                  <a:pt x="3166281" y="0"/>
                  <a:pt x="3166281" y="0"/>
                </a:cubicBezTo>
                <a:lnTo>
                  <a:pt x="3166281" y="0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4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96BA6E-B720-724A-A8BE-735862A45BFC}"/>
              </a:ext>
            </a:extLst>
          </p:cNvPr>
          <p:cNvGrpSpPr/>
          <p:nvPr/>
        </p:nvGrpSpPr>
        <p:grpSpPr>
          <a:xfrm>
            <a:off x="4549268" y="1194415"/>
            <a:ext cx="5939431" cy="3340620"/>
            <a:chOff x="3648485" y="1524396"/>
            <a:chExt cx="13063668" cy="6049963"/>
          </a:xfrm>
        </p:grpSpPr>
        <p:grpSp>
          <p:nvGrpSpPr>
            <p:cNvPr id="23" name="Group 11">
              <a:extLst>
                <a:ext uri="{FF2B5EF4-FFF2-40B4-BE49-F238E27FC236}">
                  <a16:creationId xmlns:a16="http://schemas.microsoft.com/office/drawing/2014/main" id="{89662970-6349-7346-8798-F6B559537E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8525" y="1524396"/>
              <a:ext cx="12873628" cy="6049963"/>
              <a:chOff x="104" y="-1405"/>
              <a:chExt cx="8107" cy="3811"/>
            </a:xfrm>
          </p:grpSpPr>
          <p:sp>
            <p:nvSpPr>
              <p:cNvPr id="27" name="Oval 13">
                <a:extLst>
                  <a:ext uri="{FF2B5EF4-FFF2-40B4-BE49-F238E27FC236}">
                    <a16:creationId xmlns:a16="http://schemas.microsoft.com/office/drawing/2014/main" id="{150118AE-AF60-7843-A49E-C1FFB4DEC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" y="1653"/>
                <a:ext cx="764" cy="184"/>
              </a:xfrm>
              <a:prstGeom prst="ellipse">
                <a:avLst/>
              </a:prstGeom>
              <a:noFill/>
              <a:ln w="76200">
                <a:solidFill>
                  <a:srgbClr val="179923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r>
                  <a:rPr lang="de-DE" sz="2000" dirty="0"/>
                  <a:t>      </a:t>
                </a:r>
              </a:p>
            </p:txBody>
          </p:sp>
          <p:sp>
            <p:nvSpPr>
              <p:cNvPr id="28" name="Oval 14">
                <a:extLst>
                  <a:ext uri="{FF2B5EF4-FFF2-40B4-BE49-F238E27FC236}">
                    <a16:creationId xmlns:a16="http://schemas.microsoft.com/office/drawing/2014/main" id="{584494CC-4ACF-5B49-A7C9-A915B0D90E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8" y="1966"/>
                <a:ext cx="1850" cy="440"/>
              </a:xfrm>
              <a:prstGeom prst="ellipse">
                <a:avLst/>
              </a:prstGeom>
              <a:noFill/>
              <a:ln w="76200">
                <a:solidFill>
                  <a:srgbClr val="179923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 sz="2000"/>
              </a:p>
            </p:txBody>
          </p:sp>
          <p:sp>
            <p:nvSpPr>
              <p:cNvPr id="29" name="Oval 16">
                <a:extLst>
                  <a:ext uri="{FF2B5EF4-FFF2-40B4-BE49-F238E27FC236}">
                    <a16:creationId xmlns:a16="http://schemas.microsoft.com/office/drawing/2014/main" id="{C50624F5-9FEC-314D-BBB4-08EE9D6C3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" y="0"/>
                <a:ext cx="3809" cy="928"/>
              </a:xfrm>
              <a:prstGeom prst="ellipse">
                <a:avLst/>
              </a:prstGeom>
              <a:noFill/>
              <a:ln w="76200">
                <a:solidFill>
                  <a:srgbClr val="179923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 sz="2000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B045092D-A7D8-4B46-A513-5EECDD6111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" y="-1405"/>
                <a:ext cx="4675" cy="416"/>
              </a:xfrm>
              <a:prstGeom prst="rect">
                <a:avLst/>
              </a:prstGeom>
              <a:noFill/>
              <a:ln w="28575">
                <a:solidFill>
                  <a:srgbClr val="17992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/>
              <a:lstStyle/>
              <a:p>
                <a:r>
                  <a:rPr lang="en-GB" sz="2000" b="1" dirty="0">
                    <a:solidFill>
                      <a:srgbClr val="00B050"/>
                    </a:solidFill>
                    <a:latin typeface="Helvetica" pitchFamily="64" charset="0"/>
                    <a:cs typeface="Helvetica" pitchFamily="64" charset="0"/>
                    <a:sym typeface="Helvetica" pitchFamily="64" charset="0"/>
                  </a:rPr>
                  <a:t> Protons on the way to LHC</a:t>
                </a: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62D8C5F-B438-B049-AF46-422892B41A7B}"/>
                </a:ext>
              </a:extLst>
            </p:cNvPr>
            <p:cNvSpPr/>
            <p:nvPr/>
          </p:nvSpPr>
          <p:spPr bwMode="auto">
            <a:xfrm>
              <a:off x="3648485" y="4488352"/>
              <a:ext cx="3216339" cy="2881439"/>
            </a:xfrm>
            <a:custGeom>
              <a:avLst/>
              <a:gdLst>
                <a:gd name="connsiteX0" fmla="*/ 3216339 w 3216339"/>
                <a:gd name="connsiteY0" fmla="*/ 2881439 h 2881439"/>
                <a:gd name="connsiteX1" fmla="*/ 2834202 w 3216339"/>
                <a:gd name="connsiteY1" fmla="*/ 2663075 h 2881439"/>
                <a:gd name="connsiteX2" fmla="*/ 2015336 w 3216339"/>
                <a:gd name="connsiteY2" fmla="*/ 2499302 h 2881439"/>
                <a:gd name="connsiteX3" fmla="*/ 1032697 w 3216339"/>
                <a:gd name="connsiteY3" fmla="*/ 2431063 h 2881439"/>
                <a:gd name="connsiteX4" fmla="*/ 473139 w 3216339"/>
                <a:gd name="connsiteY4" fmla="*/ 2212699 h 2881439"/>
                <a:gd name="connsiteX5" fmla="*/ 145593 w 3216339"/>
                <a:gd name="connsiteY5" fmla="*/ 1926096 h 2881439"/>
                <a:gd name="connsiteX6" fmla="*/ 9115 w 3216339"/>
                <a:gd name="connsiteY6" fmla="*/ 1448424 h 2881439"/>
                <a:gd name="connsiteX7" fmla="*/ 22763 w 3216339"/>
                <a:gd name="connsiteY7" fmla="*/ 888866 h 2881439"/>
                <a:gd name="connsiteX8" fmla="*/ 104649 w 3216339"/>
                <a:gd name="connsiteY8" fmla="*/ 288364 h 2881439"/>
                <a:gd name="connsiteX9" fmla="*/ 186536 w 3216339"/>
                <a:gd name="connsiteY9" fmla="*/ 42705 h 2881439"/>
                <a:gd name="connsiteX10" fmla="*/ 186536 w 3216339"/>
                <a:gd name="connsiteY10" fmla="*/ 1761 h 288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16339" h="2881439">
                  <a:moveTo>
                    <a:pt x="3216339" y="2881439"/>
                  </a:moveTo>
                  <a:cubicBezTo>
                    <a:pt x="3125354" y="2804101"/>
                    <a:pt x="3034369" y="2726764"/>
                    <a:pt x="2834202" y="2663075"/>
                  </a:cubicBezTo>
                  <a:cubicBezTo>
                    <a:pt x="2634035" y="2599385"/>
                    <a:pt x="2315587" y="2537971"/>
                    <a:pt x="2015336" y="2499302"/>
                  </a:cubicBezTo>
                  <a:cubicBezTo>
                    <a:pt x="1715085" y="2460633"/>
                    <a:pt x="1289730" y="2478830"/>
                    <a:pt x="1032697" y="2431063"/>
                  </a:cubicBezTo>
                  <a:cubicBezTo>
                    <a:pt x="775664" y="2383296"/>
                    <a:pt x="620990" y="2296860"/>
                    <a:pt x="473139" y="2212699"/>
                  </a:cubicBezTo>
                  <a:cubicBezTo>
                    <a:pt x="325288" y="2128538"/>
                    <a:pt x="222930" y="2053475"/>
                    <a:pt x="145593" y="1926096"/>
                  </a:cubicBezTo>
                  <a:cubicBezTo>
                    <a:pt x="68256" y="1798717"/>
                    <a:pt x="29587" y="1621296"/>
                    <a:pt x="9115" y="1448424"/>
                  </a:cubicBezTo>
                  <a:cubicBezTo>
                    <a:pt x="-11357" y="1275552"/>
                    <a:pt x="6841" y="1082209"/>
                    <a:pt x="22763" y="888866"/>
                  </a:cubicBezTo>
                  <a:cubicBezTo>
                    <a:pt x="38685" y="695523"/>
                    <a:pt x="77354" y="429391"/>
                    <a:pt x="104649" y="288364"/>
                  </a:cubicBezTo>
                  <a:cubicBezTo>
                    <a:pt x="131944" y="147337"/>
                    <a:pt x="172888" y="90472"/>
                    <a:pt x="186536" y="42705"/>
                  </a:cubicBezTo>
                  <a:cubicBezTo>
                    <a:pt x="200184" y="-5062"/>
                    <a:pt x="193360" y="-1651"/>
                    <a:pt x="186536" y="1761"/>
                  </a:cubicBezTo>
                </a:path>
              </a:pathLst>
            </a:custGeom>
            <a:noFill/>
            <a:ln w="76200" cap="flat" cmpd="sng" algn="ctr">
              <a:solidFill>
                <a:srgbClr val="17992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26411A6-5FD8-6A46-939E-5F7D9159FCEA}"/>
                </a:ext>
              </a:extLst>
            </p:cNvPr>
            <p:cNvSpPr/>
            <p:nvPr/>
          </p:nvSpPr>
          <p:spPr bwMode="auto">
            <a:xfrm>
              <a:off x="5873155" y="6673755"/>
              <a:ext cx="991669" cy="809980"/>
            </a:xfrm>
            <a:custGeom>
              <a:avLst/>
              <a:gdLst>
                <a:gd name="connsiteX0" fmla="*/ 991669 w 991669"/>
                <a:gd name="connsiteY0" fmla="*/ 0 h 809980"/>
                <a:gd name="connsiteX1" fmla="*/ 609532 w 991669"/>
                <a:gd name="connsiteY1" fmla="*/ 204717 h 809980"/>
                <a:gd name="connsiteX2" fmla="*/ 363872 w 991669"/>
                <a:gd name="connsiteY2" fmla="*/ 395785 h 809980"/>
                <a:gd name="connsiteX3" fmla="*/ 36326 w 991669"/>
                <a:gd name="connsiteY3" fmla="*/ 764275 h 809980"/>
                <a:gd name="connsiteX4" fmla="*/ 22678 w 991669"/>
                <a:gd name="connsiteY4" fmla="*/ 791570 h 809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669" h="809980">
                  <a:moveTo>
                    <a:pt x="991669" y="0"/>
                  </a:moveTo>
                  <a:cubicBezTo>
                    <a:pt x="852917" y="69376"/>
                    <a:pt x="714165" y="138753"/>
                    <a:pt x="609532" y="204717"/>
                  </a:cubicBezTo>
                  <a:cubicBezTo>
                    <a:pt x="504899" y="270681"/>
                    <a:pt x="459406" y="302525"/>
                    <a:pt x="363872" y="395785"/>
                  </a:cubicBezTo>
                  <a:cubicBezTo>
                    <a:pt x="268338" y="489045"/>
                    <a:pt x="93192" y="698311"/>
                    <a:pt x="36326" y="764275"/>
                  </a:cubicBezTo>
                  <a:cubicBezTo>
                    <a:pt x="-20540" y="830239"/>
                    <a:pt x="1069" y="810904"/>
                    <a:pt x="22678" y="791570"/>
                  </a:cubicBezTo>
                </a:path>
              </a:pathLst>
            </a:custGeom>
            <a:noFill/>
            <a:ln w="76200" cap="flat" cmpd="sng" algn="ctr">
              <a:solidFill>
                <a:srgbClr val="17992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000" dirty="0">
                  <a:solidFill>
                    <a:srgbClr val="000000"/>
                  </a:solidFill>
                  <a:latin typeface="Gill Sans" charset="0"/>
                  <a:sym typeface="Gill Sans" charset="0"/>
                </a:rPr>
                <a:t> </a:t>
              </a: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8351821-1C46-1B49-9A55-D2C917A6E3A7}"/>
                </a:ext>
              </a:extLst>
            </p:cNvPr>
            <p:cNvSpPr/>
            <p:nvPr/>
          </p:nvSpPr>
          <p:spPr bwMode="auto">
            <a:xfrm>
              <a:off x="7335625" y="6679524"/>
              <a:ext cx="1085044" cy="253539"/>
            </a:xfrm>
            <a:custGeom>
              <a:avLst/>
              <a:gdLst>
                <a:gd name="connsiteX0" fmla="*/ 1085044 w 1085044"/>
                <a:gd name="connsiteY0" fmla="*/ 253539 h 253539"/>
                <a:gd name="connsiteX1" fmla="*/ 962214 w 1085044"/>
                <a:gd name="connsiteY1" fmla="*/ 185300 h 253539"/>
                <a:gd name="connsiteX2" fmla="*/ 716554 w 1085044"/>
                <a:gd name="connsiteY2" fmla="*/ 144357 h 253539"/>
                <a:gd name="connsiteX3" fmla="*/ 361712 w 1085044"/>
                <a:gd name="connsiteY3" fmla="*/ 89766 h 253539"/>
                <a:gd name="connsiteX4" fmla="*/ 116053 w 1085044"/>
                <a:gd name="connsiteY4" fmla="*/ 89766 h 253539"/>
                <a:gd name="connsiteX5" fmla="*/ 6871 w 1085044"/>
                <a:gd name="connsiteY5" fmla="*/ 7879 h 253539"/>
                <a:gd name="connsiteX6" fmla="*/ 20518 w 1085044"/>
                <a:gd name="connsiteY6" fmla="*/ 7879 h 25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044" h="253539">
                  <a:moveTo>
                    <a:pt x="1085044" y="253539"/>
                  </a:moveTo>
                  <a:cubicBezTo>
                    <a:pt x="1054336" y="228518"/>
                    <a:pt x="1023629" y="203497"/>
                    <a:pt x="962214" y="185300"/>
                  </a:cubicBezTo>
                  <a:cubicBezTo>
                    <a:pt x="900799" y="167103"/>
                    <a:pt x="716554" y="144357"/>
                    <a:pt x="716554" y="144357"/>
                  </a:cubicBezTo>
                  <a:cubicBezTo>
                    <a:pt x="616470" y="128435"/>
                    <a:pt x="461795" y="98864"/>
                    <a:pt x="361712" y="89766"/>
                  </a:cubicBezTo>
                  <a:cubicBezTo>
                    <a:pt x="261629" y="80668"/>
                    <a:pt x="175193" y="103414"/>
                    <a:pt x="116053" y="89766"/>
                  </a:cubicBezTo>
                  <a:cubicBezTo>
                    <a:pt x="56913" y="76118"/>
                    <a:pt x="22793" y="21527"/>
                    <a:pt x="6871" y="7879"/>
                  </a:cubicBezTo>
                  <a:cubicBezTo>
                    <a:pt x="-9052" y="-5769"/>
                    <a:pt x="5733" y="1055"/>
                    <a:pt x="20518" y="7879"/>
                  </a:cubicBezTo>
                </a:path>
              </a:pathLst>
            </a:custGeom>
            <a:noFill/>
            <a:ln w="76200" cap="flat" cmpd="sng" algn="ctr">
              <a:solidFill>
                <a:srgbClr val="17992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565C22-2372-CB49-8A1A-FAB474101DEB}"/>
              </a:ext>
            </a:extLst>
          </p:cNvPr>
          <p:cNvGrpSpPr/>
          <p:nvPr/>
        </p:nvGrpSpPr>
        <p:grpSpPr>
          <a:xfrm>
            <a:off x="439256" y="4813410"/>
            <a:ext cx="4752527" cy="1888360"/>
            <a:chOff x="7878147" y="7829128"/>
            <a:chExt cx="3740290" cy="1526595"/>
          </a:xfrm>
        </p:grpSpPr>
        <p:sp>
          <p:nvSpPr>
            <p:cNvPr id="32" name="Rectangle 20">
              <a:extLst>
                <a:ext uri="{FF2B5EF4-FFF2-40B4-BE49-F238E27FC236}">
                  <a16:creationId xmlns:a16="http://schemas.microsoft.com/office/drawing/2014/main" id="{D2BA8BD9-0E7E-8542-8E7C-EBA562E6B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8147" y="7829128"/>
              <a:ext cx="3570278" cy="1324057"/>
            </a:xfrm>
            <a:prstGeom prst="rect">
              <a:avLst/>
            </a:prstGeom>
            <a:solidFill>
              <a:srgbClr val="00FFFF">
                <a:alpha val="78822"/>
              </a:srgbClr>
            </a:solidFill>
            <a:ln w="57150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1pPr>
              <a:lvl2pPr marL="37931725" indent="-37474525" eaLnBrk="0" hangingPunct="0"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2pPr>
              <a:lvl3pPr eaLnBrk="0" hangingPunct="0"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3pPr>
              <a:lvl4pPr eaLnBrk="0" hangingPunct="0"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4pPr>
              <a:lvl5pPr eaLnBrk="0" hangingPunct="0"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9pPr>
            </a:lstStyle>
            <a:p>
              <a:pPr eaLnBrk="1" hangingPunct="1"/>
              <a:endParaRPr lang="de-DE" altLang="en-US" sz="1200"/>
            </a:p>
          </p:txBody>
        </p:sp>
        <p:sp>
          <p:nvSpPr>
            <p:cNvPr id="33" name="Rectangle 21">
              <a:extLst>
                <a:ext uri="{FF2B5EF4-FFF2-40B4-BE49-F238E27FC236}">
                  <a16:creationId xmlns:a16="http://schemas.microsoft.com/office/drawing/2014/main" id="{6B533A56-78AE-7C43-8BDF-2B77FF6DF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2559" y="7857788"/>
              <a:ext cx="3675878" cy="1497935"/>
            </a:xfrm>
            <a:prstGeom prst="rect">
              <a:avLst/>
            </a:prstGeom>
            <a:noFill/>
            <a:ln w="57150"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9688" eaLnBrk="0" hangingPunct="0">
                <a:tabLst>
                  <a:tab pos="1068388" algn="l"/>
                  <a:tab pos="2055813" algn="l"/>
                  <a:tab pos="3875088" algn="l"/>
                </a:tabLst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1pPr>
              <a:lvl2pPr marL="37931725" indent="-37474525" eaLnBrk="0" hangingPunct="0">
                <a:tabLst>
                  <a:tab pos="1068388" algn="l"/>
                  <a:tab pos="2055813" algn="l"/>
                  <a:tab pos="3875088" algn="l"/>
                </a:tabLst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2pPr>
              <a:lvl3pPr eaLnBrk="0" hangingPunct="0">
                <a:tabLst>
                  <a:tab pos="1068388" algn="l"/>
                  <a:tab pos="2055813" algn="l"/>
                  <a:tab pos="3875088" algn="l"/>
                </a:tabLst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3pPr>
              <a:lvl4pPr eaLnBrk="0" hangingPunct="0">
                <a:tabLst>
                  <a:tab pos="1068388" algn="l"/>
                  <a:tab pos="2055813" algn="l"/>
                  <a:tab pos="3875088" algn="l"/>
                </a:tabLst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4pPr>
              <a:lvl5pPr eaLnBrk="0" hangingPunct="0">
                <a:tabLst>
                  <a:tab pos="1068388" algn="l"/>
                  <a:tab pos="2055813" algn="l"/>
                  <a:tab pos="3875088" algn="l"/>
                </a:tabLst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8388" algn="l"/>
                  <a:tab pos="2055813" algn="l"/>
                  <a:tab pos="3875088" algn="l"/>
                </a:tabLst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8388" algn="l"/>
                  <a:tab pos="2055813" algn="l"/>
                  <a:tab pos="3875088" algn="l"/>
                </a:tabLst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8388" algn="l"/>
                  <a:tab pos="2055813" algn="l"/>
                  <a:tab pos="3875088" algn="l"/>
                </a:tabLst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68388" algn="l"/>
                  <a:tab pos="2055813" algn="l"/>
                  <a:tab pos="3875088" algn="l"/>
                </a:tabLst>
                <a:defRPr sz="4200">
                  <a:solidFill>
                    <a:srgbClr val="000000"/>
                  </a:solidFill>
                  <a:latin typeface="Gill Sans" charset="0"/>
                  <a:ea typeface="ＭＳ Ｐゴシック" charset="-128"/>
                  <a:sym typeface="Gill Sans" charset="0"/>
                </a:defRPr>
              </a:lvl9pPr>
            </a:lstStyle>
            <a:p>
              <a:pPr eaLnBrk="1" hangingPunct="1">
                <a:spcBef>
                  <a:spcPts val="300"/>
                </a:spcBef>
              </a:pPr>
              <a:r>
                <a:rPr lang="de-DE" altLang="en-US" sz="1200" dirty="0">
                  <a:solidFill>
                    <a:srgbClr val="0000FF"/>
                  </a:solidFill>
                  <a:latin typeface="Helvetica" charset="0"/>
                  <a:cs typeface="Helvetica" charset="0"/>
                  <a:sym typeface="Helvetica" charset="0"/>
                </a:rPr>
                <a:t>         	</a:t>
              </a:r>
              <a:r>
                <a:rPr lang="de-DE" altLang="en-US" sz="1200" u="sng" dirty="0">
                  <a:solidFill>
                    <a:srgbClr val="0000FF"/>
                  </a:solidFill>
                  <a:latin typeface="Helvetica" charset="0"/>
                  <a:cs typeface="Helvetica" charset="0"/>
                  <a:sym typeface="Helvetica" charset="0"/>
                </a:rPr>
                <a:t>Year</a:t>
              </a:r>
              <a:r>
                <a:rPr lang="de-DE" altLang="en-US" sz="1200" dirty="0">
                  <a:solidFill>
                    <a:srgbClr val="0000FF"/>
                  </a:solidFill>
                  <a:latin typeface="Helvetica" charset="0"/>
                  <a:cs typeface="Helvetica" charset="0"/>
                  <a:sym typeface="Helvetica" charset="0"/>
                </a:rPr>
                <a:t>	</a:t>
              </a:r>
              <a:r>
                <a:rPr lang="de-DE" altLang="en-US" sz="1200" u="sng" dirty="0">
                  <a:solidFill>
                    <a:srgbClr val="0000FF"/>
                  </a:solidFill>
                  <a:latin typeface="Helvetica" charset="0"/>
                  <a:cs typeface="Helvetica" charset="0"/>
                  <a:sym typeface="Helvetica" charset="0"/>
                </a:rPr>
                <a:t>Top </a:t>
              </a:r>
              <a:r>
                <a:rPr lang="de-DE" altLang="en-US" sz="1200" u="sng" dirty="0" err="1">
                  <a:solidFill>
                    <a:srgbClr val="0000FF"/>
                  </a:solidFill>
                  <a:latin typeface="Helvetica" charset="0"/>
                  <a:cs typeface="Helvetica" charset="0"/>
                  <a:sym typeface="Helvetica" charset="0"/>
                </a:rPr>
                <a:t>energy</a:t>
              </a:r>
              <a:r>
                <a:rPr lang="de-DE" altLang="en-US" sz="1200" dirty="0">
                  <a:solidFill>
                    <a:srgbClr val="0000FF"/>
                  </a:solidFill>
                  <a:latin typeface="Helvetica" charset="0"/>
                  <a:cs typeface="Helvetica" charset="0"/>
                  <a:sym typeface="Helvetica" charset="0"/>
                </a:rPr>
                <a:t>	</a:t>
              </a:r>
              <a:r>
                <a:rPr lang="de-DE" altLang="en-US" sz="1200" u="sng" dirty="0" err="1">
                  <a:solidFill>
                    <a:srgbClr val="0000FF"/>
                  </a:solidFill>
                  <a:latin typeface="Helvetica" charset="0"/>
                  <a:cs typeface="Helvetica" charset="0"/>
                  <a:sym typeface="Helvetica" charset="0"/>
                </a:rPr>
                <a:t>Length</a:t>
              </a:r>
              <a:endParaRPr lang="de-DE" altLang="en-US" sz="1200" u="sng" dirty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endParaRPr>
            </a:p>
            <a:p>
              <a:pPr eaLnBrk="1" hangingPunct="1">
                <a:spcBef>
                  <a:spcPts val="300"/>
                </a:spcBef>
              </a:pPr>
              <a:r>
                <a:rPr lang="de-DE" altLang="en-US" sz="1200" dirty="0">
                  <a:solidFill>
                    <a:srgbClr val="0000FF"/>
                  </a:solidFill>
                  <a:latin typeface="Helvetica" charset="0"/>
                  <a:cs typeface="Helvetica" charset="0"/>
                  <a:sym typeface="Helvetica" charset="0"/>
                </a:rPr>
                <a:t>		    [</a:t>
              </a:r>
              <a:r>
                <a:rPr lang="de-DE" altLang="en-US" sz="1200" dirty="0" err="1">
                  <a:solidFill>
                    <a:srgbClr val="0000FF"/>
                  </a:solidFill>
                  <a:latin typeface="Helvetica" charset="0"/>
                  <a:cs typeface="Helvetica" charset="0"/>
                  <a:sym typeface="Helvetica" charset="0"/>
                </a:rPr>
                <a:t>GeV</a:t>
              </a:r>
              <a:r>
                <a:rPr lang="de-DE" altLang="en-US" sz="1200" dirty="0">
                  <a:solidFill>
                    <a:srgbClr val="0000FF"/>
                  </a:solidFill>
                  <a:latin typeface="Helvetica" charset="0"/>
                  <a:cs typeface="Helvetica" charset="0"/>
                  <a:sym typeface="Helvetica" charset="0"/>
                </a:rPr>
                <a:t>]	  [ m ]</a:t>
              </a:r>
            </a:p>
            <a:p>
              <a:pPr eaLnBrk="1" hangingPunct="1">
                <a:spcBef>
                  <a:spcPts val="300"/>
                </a:spcBef>
              </a:pPr>
              <a:r>
                <a:rPr lang="de-DE" altLang="en-US" sz="1200" dirty="0" err="1">
                  <a:solidFill>
                    <a:srgbClr val="0000FF"/>
                  </a:solidFill>
                  <a:latin typeface="Helvetica" charset="0"/>
                  <a:cs typeface="Helvetica" charset="0"/>
                  <a:sym typeface="Helvetica" charset="0"/>
                </a:rPr>
                <a:t>Linac</a:t>
              </a:r>
              <a:r>
                <a:rPr lang="de-DE" altLang="en-US" sz="1200" dirty="0">
                  <a:solidFill>
                    <a:srgbClr val="0000FF"/>
                  </a:solidFill>
                  <a:latin typeface="Helvetica" charset="0"/>
                  <a:cs typeface="Helvetica" charset="0"/>
                  <a:sym typeface="Helvetica" charset="0"/>
                </a:rPr>
                <a:t>	1979	       0.05	      30</a:t>
              </a:r>
            </a:p>
            <a:p>
              <a:pPr eaLnBrk="1" hangingPunct="1">
                <a:spcBef>
                  <a:spcPts val="300"/>
                </a:spcBef>
              </a:pPr>
              <a:r>
                <a:rPr lang="de-DE" altLang="en-US" sz="1200" dirty="0">
                  <a:solidFill>
                    <a:srgbClr val="0000FF"/>
                  </a:solidFill>
                  <a:latin typeface="Helvetica" charset="0"/>
                  <a:cs typeface="Helvetica" charset="0"/>
                  <a:sym typeface="Helvetica" charset="0"/>
                </a:rPr>
                <a:t>PSB	1972	       1.4	    157</a:t>
              </a:r>
            </a:p>
            <a:p>
              <a:pPr eaLnBrk="1" hangingPunct="1">
                <a:spcBef>
                  <a:spcPts val="300"/>
                </a:spcBef>
              </a:pPr>
              <a:r>
                <a:rPr lang="de-DE" altLang="en-US" sz="1200" dirty="0">
                  <a:solidFill>
                    <a:srgbClr val="0000FF"/>
                  </a:solidFill>
                  <a:latin typeface="Helvetica" charset="0"/>
                  <a:cs typeface="Helvetica" charset="0"/>
                  <a:sym typeface="Helvetica" charset="0"/>
                </a:rPr>
                <a:t>PS	1959	     26.0	    628</a:t>
              </a:r>
            </a:p>
            <a:p>
              <a:pPr eaLnBrk="1" hangingPunct="1">
                <a:spcBef>
                  <a:spcPts val="300"/>
                </a:spcBef>
              </a:pPr>
              <a:r>
                <a:rPr lang="de-DE" altLang="en-US" sz="1200" dirty="0">
                  <a:solidFill>
                    <a:srgbClr val="0000FF"/>
                  </a:solidFill>
                  <a:latin typeface="Helvetica" charset="0"/>
                  <a:cs typeface="Helvetica" charset="0"/>
                  <a:sym typeface="Helvetica" charset="0"/>
                </a:rPr>
                <a:t>SPS	1976	   450.0  	  6’911</a:t>
              </a:r>
            </a:p>
            <a:p>
              <a:pPr eaLnBrk="1" hangingPunct="1">
                <a:spcBef>
                  <a:spcPts val="300"/>
                </a:spcBef>
              </a:pPr>
              <a:r>
                <a:rPr lang="de-DE" altLang="en-US" sz="1200" dirty="0">
                  <a:solidFill>
                    <a:srgbClr val="0000FF"/>
                  </a:solidFill>
                  <a:latin typeface="Helvetica" charset="0"/>
                  <a:cs typeface="Helvetica" charset="0"/>
                  <a:sym typeface="Helvetica" charset="0"/>
                </a:rPr>
                <a:t>LHC	2008	 7000.0	26’657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795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307F2-3D6A-9D4C-BBDD-794648839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of ions/nuclei and nucleons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D5EED-B885-554D-AEAF-186747D78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2C88A-5197-444A-BE40-1DE6C911F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6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548617-F980-2B4B-8B19-5BB2AE96624D}"/>
              </a:ext>
            </a:extLst>
          </p:cNvPr>
          <p:cNvGrpSpPr/>
          <p:nvPr/>
        </p:nvGrpSpPr>
        <p:grpSpPr>
          <a:xfrm>
            <a:off x="10020436" y="232232"/>
            <a:ext cx="1796786" cy="902018"/>
            <a:chOff x="10020436" y="232232"/>
            <a:chExt cx="1796786" cy="90201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BDDE23A-DF9B-2F4E-BF99-F5C5974DC6A8}"/>
                </a:ext>
              </a:extLst>
            </p:cNvPr>
            <p:cNvGrpSpPr/>
            <p:nvPr/>
          </p:nvGrpSpPr>
          <p:grpSpPr>
            <a:xfrm>
              <a:off x="10936787" y="232232"/>
              <a:ext cx="880435" cy="902018"/>
              <a:chOff x="10326936" y="784288"/>
              <a:chExt cx="548338" cy="552483"/>
            </a:xfrm>
          </p:grpSpPr>
          <p:sp>
            <p:nvSpPr>
              <p:cNvPr id="27" name="Flowchart: Connector 6">
                <a:extLst>
                  <a:ext uri="{FF2B5EF4-FFF2-40B4-BE49-F238E27FC236}">
                    <a16:creationId xmlns:a16="http://schemas.microsoft.com/office/drawing/2014/main" id="{D2E5D3F0-EFAC-6741-BD8B-329AE85EADCA}"/>
                  </a:ext>
                </a:extLst>
              </p:cNvPr>
              <p:cNvSpPr/>
              <p:nvPr/>
            </p:nvSpPr>
            <p:spPr>
              <a:xfrm>
                <a:off x="10517688" y="955399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Flowchart: Connector 7">
                <a:extLst>
                  <a:ext uri="{FF2B5EF4-FFF2-40B4-BE49-F238E27FC236}">
                    <a16:creationId xmlns:a16="http://schemas.microsoft.com/office/drawing/2014/main" id="{B5863C7F-88E9-9344-BBDA-64C79CC88C15}"/>
                  </a:ext>
                </a:extLst>
              </p:cNvPr>
              <p:cNvSpPr/>
              <p:nvPr/>
            </p:nvSpPr>
            <p:spPr>
              <a:xfrm>
                <a:off x="10684129" y="1174443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Flowchart: Connector 8">
                <a:extLst>
                  <a:ext uri="{FF2B5EF4-FFF2-40B4-BE49-F238E27FC236}">
                    <a16:creationId xmlns:a16="http://schemas.microsoft.com/office/drawing/2014/main" id="{2DFAD426-72E7-E34E-BB6F-F38D2525ECA7}"/>
                  </a:ext>
                </a:extLst>
              </p:cNvPr>
              <p:cNvSpPr/>
              <p:nvPr/>
            </p:nvSpPr>
            <p:spPr>
              <a:xfrm>
                <a:off x="10635681" y="1020711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Flowchart: Connector 9">
                <a:extLst>
                  <a:ext uri="{FF2B5EF4-FFF2-40B4-BE49-F238E27FC236}">
                    <a16:creationId xmlns:a16="http://schemas.microsoft.com/office/drawing/2014/main" id="{9D4E0281-3009-D44C-9E01-027C006E9081}"/>
                  </a:ext>
                </a:extLst>
              </p:cNvPr>
              <p:cNvSpPr/>
              <p:nvPr/>
            </p:nvSpPr>
            <p:spPr>
              <a:xfrm>
                <a:off x="10524557" y="1054932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Flowchart: Connector 10">
                <a:extLst>
                  <a:ext uri="{FF2B5EF4-FFF2-40B4-BE49-F238E27FC236}">
                    <a16:creationId xmlns:a16="http://schemas.microsoft.com/office/drawing/2014/main" id="{76D11D24-08BA-EF48-B2B7-361CDF41369B}"/>
                  </a:ext>
                </a:extLst>
              </p:cNvPr>
              <p:cNvSpPr/>
              <p:nvPr/>
            </p:nvSpPr>
            <p:spPr>
              <a:xfrm>
                <a:off x="10696480" y="936070"/>
                <a:ext cx="117994" cy="130626"/>
              </a:xfrm>
              <a:prstGeom prst="flowChartConnector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Flowchart: Connector 11">
                <a:extLst>
                  <a:ext uri="{FF2B5EF4-FFF2-40B4-BE49-F238E27FC236}">
                    <a16:creationId xmlns:a16="http://schemas.microsoft.com/office/drawing/2014/main" id="{06388925-7C90-8A45-B043-5CB966E79B6B}"/>
                  </a:ext>
                </a:extLst>
              </p:cNvPr>
              <p:cNvSpPr/>
              <p:nvPr/>
            </p:nvSpPr>
            <p:spPr>
              <a:xfrm>
                <a:off x="10465560" y="870757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Flowchart: Connector 12">
                <a:extLst>
                  <a:ext uri="{FF2B5EF4-FFF2-40B4-BE49-F238E27FC236}">
                    <a16:creationId xmlns:a16="http://schemas.microsoft.com/office/drawing/2014/main" id="{0FBB141E-27B3-BA49-8E5D-861D1E678368}"/>
                  </a:ext>
                </a:extLst>
              </p:cNvPr>
              <p:cNvSpPr/>
              <p:nvPr/>
            </p:nvSpPr>
            <p:spPr>
              <a:xfrm>
                <a:off x="10524557" y="824773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34" name="Flowchart: Connector 13">
                <a:extLst>
                  <a:ext uri="{FF2B5EF4-FFF2-40B4-BE49-F238E27FC236}">
                    <a16:creationId xmlns:a16="http://schemas.microsoft.com/office/drawing/2014/main" id="{D9B5EDE0-31DC-8649-A59E-725A93F34D34}"/>
                  </a:ext>
                </a:extLst>
              </p:cNvPr>
              <p:cNvSpPr/>
              <p:nvPr/>
            </p:nvSpPr>
            <p:spPr>
              <a:xfrm>
                <a:off x="10376408" y="839664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Flowchart: Connector 14">
                <a:extLst>
                  <a:ext uri="{FF2B5EF4-FFF2-40B4-BE49-F238E27FC236}">
                    <a16:creationId xmlns:a16="http://schemas.microsoft.com/office/drawing/2014/main" id="{A8D70C31-0F91-8144-8B71-9ABD7AA1DBFF}"/>
                  </a:ext>
                </a:extLst>
              </p:cNvPr>
              <p:cNvSpPr/>
              <p:nvPr/>
            </p:nvSpPr>
            <p:spPr>
              <a:xfrm>
                <a:off x="10609643" y="1206145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  <p:sp>
            <p:nvSpPr>
              <p:cNvPr id="36" name="Flowchart: Connector 15">
                <a:extLst>
                  <a:ext uri="{FF2B5EF4-FFF2-40B4-BE49-F238E27FC236}">
                    <a16:creationId xmlns:a16="http://schemas.microsoft.com/office/drawing/2014/main" id="{3428CBF4-AC2E-BB42-ABE8-BCB1E508B956}"/>
                  </a:ext>
                </a:extLst>
              </p:cNvPr>
              <p:cNvSpPr/>
              <p:nvPr/>
            </p:nvSpPr>
            <p:spPr>
              <a:xfrm>
                <a:off x="10444930" y="963003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Flowchart: Connector 16">
                <a:extLst>
                  <a:ext uri="{FF2B5EF4-FFF2-40B4-BE49-F238E27FC236}">
                    <a16:creationId xmlns:a16="http://schemas.microsoft.com/office/drawing/2014/main" id="{6BECCD7E-05E4-1144-B8F1-172104787B2D}"/>
                  </a:ext>
                </a:extLst>
              </p:cNvPr>
              <p:cNvSpPr/>
              <p:nvPr/>
            </p:nvSpPr>
            <p:spPr>
              <a:xfrm>
                <a:off x="10677232" y="839664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Flowchart: Connector 17">
                <a:extLst>
                  <a:ext uri="{FF2B5EF4-FFF2-40B4-BE49-F238E27FC236}">
                    <a16:creationId xmlns:a16="http://schemas.microsoft.com/office/drawing/2014/main" id="{6A0343CF-7E07-414C-8410-90F3592CC1D4}"/>
                  </a:ext>
                </a:extLst>
              </p:cNvPr>
              <p:cNvSpPr/>
              <p:nvPr/>
            </p:nvSpPr>
            <p:spPr>
              <a:xfrm>
                <a:off x="10575274" y="793680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Flowchart: Connector 18">
                <a:extLst>
                  <a:ext uri="{FF2B5EF4-FFF2-40B4-BE49-F238E27FC236}">
                    <a16:creationId xmlns:a16="http://schemas.microsoft.com/office/drawing/2014/main" id="{835CA133-FA2B-1A41-8C2A-0E6A77F68528}"/>
                  </a:ext>
                </a:extLst>
              </p:cNvPr>
              <p:cNvSpPr/>
              <p:nvPr/>
            </p:nvSpPr>
            <p:spPr>
              <a:xfrm>
                <a:off x="10621920" y="1122779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  <p:sp>
            <p:nvSpPr>
              <p:cNvPr id="40" name="Flowchart: Connector 19">
                <a:extLst>
                  <a:ext uri="{FF2B5EF4-FFF2-40B4-BE49-F238E27FC236}">
                    <a16:creationId xmlns:a16="http://schemas.microsoft.com/office/drawing/2014/main" id="{46C603B0-5E90-844F-90ED-F0E1394F2F0E}"/>
                  </a:ext>
                </a:extLst>
              </p:cNvPr>
              <p:cNvSpPr/>
              <p:nvPr/>
            </p:nvSpPr>
            <p:spPr>
              <a:xfrm>
                <a:off x="10609643" y="922624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  <p:sp>
            <p:nvSpPr>
              <p:cNvPr id="41" name="Flowchart: Connector 20">
                <a:extLst>
                  <a:ext uri="{FF2B5EF4-FFF2-40B4-BE49-F238E27FC236}">
                    <a16:creationId xmlns:a16="http://schemas.microsoft.com/office/drawing/2014/main" id="{CF50A226-6A95-1843-9803-01D13F4B3520}"/>
                  </a:ext>
                </a:extLst>
              </p:cNvPr>
              <p:cNvSpPr/>
              <p:nvPr/>
            </p:nvSpPr>
            <p:spPr>
              <a:xfrm>
                <a:off x="10747029" y="970290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Flowchart: Connector 21">
                <a:extLst>
                  <a:ext uri="{FF2B5EF4-FFF2-40B4-BE49-F238E27FC236}">
                    <a16:creationId xmlns:a16="http://schemas.microsoft.com/office/drawing/2014/main" id="{04E52286-25B8-754B-B76B-54E58D96AE89}"/>
                  </a:ext>
                </a:extLst>
              </p:cNvPr>
              <p:cNvSpPr/>
              <p:nvPr/>
            </p:nvSpPr>
            <p:spPr>
              <a:xfrm>
                <a:off x="10340842" y="1043817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Flowchart: Connector 22">
                <a:extLst>
                  <a:ext uri="{FF2B5EF4-FFF2-40B4-BE49-F238E27FC236}">
                    <a16:creationId xmlns:a16="http://schemas.microsoft.com/office/drawing/2014/main" id="{6C17646A-9B4E-364C-9210-2219DA352842}"/>
                  </a:ext>
                </a:extLst>
              </p:cNvPr>
              <p:cNvSpPr/>
              <p:nvPr/>
            </p:nvSpPr>
            <p:spPr>
              <a:xfrm>
                <a:off x="10494401" y="784288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  <p:sp>
            <p:nvSpPr>
              <p:cNvPr id="44" name="Flowchart: Connector 23">
                <a:extLst>
                  <a:ext uri="{FF2B5EF4-FFF2-40B4-BE49-F238E27FC236}">
                    <a16:creationId xmlns:a16="http://schemas.microsoft.com/office/drawing/2014/main" id="{8C74117C-9EBA-7D40-A05B-1492104F98EB}"/>
                  </a:ext>
                </a:extLst>
              </p:cNvPr>
              <p:cNvSpPr/>
              <p:nvPr/>
            </p:nvSpPr>
            <p:spPr>
              <a:xfrm>
                <a:off x="10727636" y="896009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  <p:sp>
            <p:nvSpPr>
              <p:cNvPr id="45" name="Flowchart: Connector 24">
                <a:extLst>
                  <a:ext uri="{FF2B5EF4-FFF2-40B4-BE49-F238E27FC236}">
                    <a16:creationId xmlns:a16="http://schemas.microsoft.com/office/drawing/2014/main" id="{FB14E2E0-A16E-6746-A33C-B2E89C23A5B3}"/>
                  </a:ext>
                </a:extLst>
              </p:cNvPr>
              <p:cNvSpPr/>
              <p:nvPr/>
            </p:nvSpPr>
            <p:spPr>
              <a:xfrm>
                <a:off x="10466806" y="1053250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46" name="Flowchart: Connector 25">
                <a:extLst>
                  <a:ext uri="{FF2B5EF4-FFF2-40B4-BE49-F238E27FC236}">
                    <a16:creationId xmlns:a16="http://schemas.microsoft.com/office/drawing/2014/main" id="{28B31879-058A-9542-ACCD-8232216847AD}"/>
                  </a:ext>
                </a:extLst>
              </p:cNvPr>
              <p:cNvSpPr/>
              <p:nvPr/>
            </p:nvSpPr>
            <p:spPr>
              <a:xfrm>
                <a:off x="10326936" y="924306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  <p:sp>
            <p:nvSpPr>
              <p:cNvPr id="47" name="Flowchart: Connector 26">
                <a:extLst>
                  <a:ext uri="{FF2B5EF4-FFF2-40B4-BE49-F238E27FC236}">
                    <a16:creationId xmlns:a16="http://schemas.microsoft.com/office/drawing/2014/main" id="{87216DC2-B5A9-3C48-9195-3F51B9930EC1}"/>
                  </a:ext>
                </a:extLst>
              </p:cNvPr>
              <p:cNvSpPr/>
              <p:nvPr/>
            </p:nvSpPr>
            <p:spPr>
              <a:xfrm>
                <a:off x="10642550" y="978504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48" name="Flowchart: Connector 27">
                <a:extLst>
                  <a:ext uri="{FF2B5EF4-FFF2-40B4-BE49-F238E27FC236}">
                    <a16:creationId xmlns:a16="http://schemas.microsoft.com/office/drawing/2014/main" id="{A4DC17CA-F710-0747-A92E-86670CE0DC59}"/>
                  </a:ext>
                </a:extLst>
              </p:cNvPr>
              <p:cNvSpPr/>
              <p:nvPr/>
            </p:nvSpPr>
            <p:spPr>
              <a:xfrm>
                <a:off x="10494401" y="991780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  <p:sp>
            <p:nvSpPr>
              <p:cNvPr id="49" name="Flowchart: Connector 28">
                <a:extLst>
                  <a:ext uri="{FF2B5EF4-FFF2-40B4-BE49-F238E27FC236}">
                    <a16:creationId xmlns:a16="http://schemas.microsoft.com/office/drawing/2014/main" id="{E0259A9D-B690-6143-9457-E3F4820CFE0A}"/>
                  </a:ext>
                </a:extLst>
              </p:cNvPr>
              <p:cNvSpPr/>
              <p:nvPr/>
            </p:nvSpPr>
            <p:spPr>
              <a:xfrm>
                <a:off x="10406230" y="1161420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  <p:sp>
            <p:nvSpPr>
              <p:cNvPr id="50" name="Flowchart: Connector 29">
                <a:extLst>
                  <a:ext uri="{FF2B5EF4-FFF2-40B4-BE49-F238E27FC236}">
                    <a16:creationId xmlns:a16="http://schemas.microsoft.com/office/drawing/2014/main" id="{844B90A6-C4F0-B845-9BB6-58C65EAC04D9}"/>
                  </a:ext>
                </a:extLst>
              </p:cNvPr>
              <p:cNvSpPr/>
              <p:nvPr/>
            </p:nvSpPr>
            <p:spPr>
              <a:xfrm>
                <a:off x="10736229" y="1076355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51" name="Flowchart: Connector 30">
                <a:extLst>
                  <a:ext uri="{FF2B5EF4-FFF2-40B4-BE49-F238E27FC236}">
                    <a16:creationId xmlns:a16="http://schemas.microsoft.com/office/drawing/2014/main" id="{303B54B5-71CA-1C48-963F-DE45C86BACAE}"/>
                  </a:ext>
                </a:extLst>
              </p:cNvPr>
              <p:cNvSpPr/>
              <p:nvPr/>
            </p:nvSpPr>
            <p:spPr>
              <a:xfrm>
                <a:off x="10503926" y="1181770"/>
                <a:ext cx="117994" cy="13062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0000"/>
                  </a:solidFill>
                </a:endParaRPr>
              </a:p>
            </p:txBody>
          </p:sp>
          <p:sp>
            <p:nvSpPr>
              <p:cNvPr id="52" name="Flowchart: Connector 31">
                <a:extLst>
                  <a:ext uri="{FF2B5EF4-FFF2-40B4-BE49-F238E27FC236}">
                    <a16:creationId xmlns:a16="http://schemas.microsoft.com/office/drawing/2014/main" id="{2FCDBDC1-182B-004E-8610-C333BE809046}"/>
                  </a:ext>
                </a:extLst>
              </p:cNvPr>
              <p:cNvSpPr/>
              <p:nvPr/>
            </p:nvSpPr>
            <p:spPr>
              <a:xfrm>
                <a:off x="10757280" y="1076355"/>
                <a:ext cx="117994" cy="13062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133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E30E32B-27D6-AE4A-88FE-48121B34108F}"/>
                </a:ext>
              </a:extLst>
            </p:cNvPr>
            <p:cNvCxnSpPr/>
            <p:nvPr/>
          </p:nvCxnSpPr>
          <p:spPr>
            <a:xfrm flipH="1">
              <a:off x="10272464" y="831499"/>
              <a:ext cx="5040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2F6E85B-75C8-1242-85BA-5D903EF4B62E}"/>
                </a:ext>
              </a:extLst>
            </p:cNvPr>
            <p:cNvCxnSpPr/>
            <p:nvPr/>
          </p:nvCxnSpPr>
          <p:spPr>
            <a:xfrm flipH="1">
              <a:off x="10559415" y="981891"/>
              <a:ext cx="5040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CF1C454-7857-B64E-9E68-D03C6AB4129E}"/>
                </a:ext>
              </a:extLst>
            </p:cNvPr>
            <p:cNvCxnSpPr/>
            <p:nvPr/>
          </p:nvCxnSpPr>
          <p:spPr>
            <a:xfrm flipH="1">
              <a:off x="10020436" y="749178"/>
              <a:ext cx="5040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4CA938C-F8D2-8E47-83EA-57D0B504EC77}"/>
                </a:ext>
              </a:extLst>
            </p:cNvPr>
            <p:cNvCxnSpPr/>
            <p:nvPr/>
          </p:nvCxnSpPr>
          <p:spPr>
            <a:xfrm flipH="1">
              <a:off x="10378008" y="389897"/>
              <a:ext cx="5040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FF78C18-217F-454A-9258-650C714759AE}"/>
                </a:ext>
              </a:extLst>
            </p:cNvPr>
            <p:cNvCxnSpPr/>
            <p:nvPr/>
          </p:nvCxnSpPr>
          <p:spPr>
            <a:xfrm flipH="1">
              <a:off x="10272464" y="535910"/>
              <a:ext cx="5040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FCBCBBC-1CE9-4444-A747-49360294D328}"/>
                </a:ext>
              </a:extLst>
            </p:cNvPr>
            <p:cNvCxnSpPr/>
            <p:nvPr/>
          </p:nvCxnSpPr>
          <p:spPr>
            <a:xfrm flipH="1">
              <a:off x="10424864" y="616417"/>
              <a:ext cx="5040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985A39E-44E2-724C-AA01-09098D6CD1C6}"/>
                </a:ext>
              </a:extLst>
            </p:cNvPr>
            <p:cNvCxnSpPr/>
            <p:nvPr/>
          </p:nvCxnSpPr>
          <p:spPr>
            <a:xfrm flipH="1">
              <a:off x="10512165" y="737281"/>
              <a:ext cx="5040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1B67253-25E4-7646-96DE-89AE8314AACB}"/>
              </a:ext>
            </a:extLst>
          </p:cNvPr>
          <p:cNvGrpSpPr/>
          <p:nvPr/>
        </p:nvGrpSpPr>
        <p:grpSpPr>
          <a:xfrm>
            <a:off x="6115947" y="765310"/>
            <a:ext cx="5357298" cy="1449564"/>
            <a:chOff x="6104626" y="1588717"/>
            <a:chExt cx="5357298" cy="144956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4C7CEEE-D991-F745-BC0D-DF43C9357B78}"/>
                </a:ext>
              </a:extLst>
            </p:cNvPr>
            <p:cNvSpPr/>
            <p:nvPr/>
          </p:nvSpPr>
          <p:spPr>
            <a:xfrm>
              <a:off x="6104626" y="1588717"/>
              <a:ext cx="391830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Energy and momentum are related via the square of the 4-momentum vector, </a:t>
              </a:r>
              <a:r>
                <a:rPr lang="en-US" sz="2000" b="1" dirty="0"/>
                <a:t>P</a:t>
              </a:r>
              <a:r>
                <a:rPr lang="en-US" sz="2000" dirty="0"/>
                <a:t> = (</a:t>
              </a:r>
              <a:r>
                <a:rPr lang="en-US" sz="2000" i="1" dirty="0"/>
                <a:t>E / c , </a:t>
              </a:r>
              <a:r>
                <a:rPr lang="en-US" sz="2000" b="1" dirty="0"/>
                <a:t>p</a:t>
              </a:r>
              <a:r>
                <a:rPr lang="en-US" sz="2000" dirty="0"/>
                <a:t>): 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B626AC7-0826-BF45-878A-875173C70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7749" y="2290493"/>
              <a:ext cx="2754175" cy="747788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A72E687-6B48-5A42-AB91-034E5C6394B6}"/>
              </a:ext>
            </a:extLst>
          </p:cNvPr>
          <p:cNvGrpSpPr/>
          <p:nvPr/>
        </p:nvGrpSpPr>
        <p:grpSpPr>
          <a:xfrm>
            <a:off x="6182859" y="2159918"/>
            <a:ext cx="5342126" cy="2677656"/>
            <a:chOff x="6090162" y="2926357"/>
            <a:chExt cx="5342126" cy="2677656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EAE3746-6392-334B-8EC2-0F8F06B76B0F}"/>
                </a:ext>
              </a:extLst>
            </p:cNvPr>
            <p:cNvSpPr/>
            <p:nvPr/>
          </p:nvSpPr>
          <p:spPr>
            <a:xfrm>
              <a:off x="6090162" y="2926357"/>
              <a:ext cx="5068804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000" dirty="0"/>
            </a:p>
            <a:p>
              <a:r>
                <a:rPr lang="en-US" sz="2000" dirty="0"/>
                <a:t>Operate at same beam rigidity for different species </a:t>
              </a:r>
              <a:r>
                <a:rPr lang="en-US" sz="2000" dirty="0">
                  <a:sym typeface="Wingdings" pitchFamily="2" charset="2"/>
                </a:rPr>
                <a:t> </a:t>
              </a:r>
              <a:r>
                <a:rPr lang="en-US" sz="2000" b="1" dirty="0">
                  <a:solidFill>
                    <a:srgbClr val="0427BC"/>
                  </a:solidFill>
                </a:rPr>
                <a:t>equivalent beam energy</a:t>
              </a:r>
              <a:r>
                <a:rPr lang="en-US" sz="2000" dirty="0"/>
                <a:t>: </a:t>
              </a:r>
            </a:p>
            <a:p>
              <a:endParaRPr lang="en-US" sz="2000" dirty="0"/>
            </a:p>
            <a:p>
              <a:pPr algn="ctr"/>
              <a:r>
                <a:rPr lang="en-US" sz="2800" b="1" i="1" dirty="0" err="1">
                  <a:solidFill>
                    <a:srgbClr val="0427BC"/>
                  </a:solidFill>
                </a:rPr>
                <a:t>E</a:t>
              </a:r>
              <a:r>
                <a:rPr lang="en-US" sz="2800" b="1" i="1" baseline="-25000" dirty="0" err="1">
                  <a:solidFill>
                    <a:srgbClr val="0427BC"/>
                  </a:solidFill>
                </a:rPr>
                <a:t>ion</a:t>
              </a:r>
              <a:r>
                <a:rPr lang="en-US" sz="2800" b="1" i="1" dirty="0">
                  <a:solidFill>
                    <a:srgbClr val="0427BC"/>
                  </a:solidFill>
                </a:rPr>
                <a:t> = E</a:t>
              </a:r>
              <a:r>
                <a:rPr lang="en-US" sz="2800" b="1" i="1" baseline="-25000" dirty="0">
                  <a:solidFill>
                    <a:srgbClr val="0427BC"/>
                  </a:solidFill>
                </a:rPr>
                <a:t>p</a:t>
              </a:r>
              <a:r>
                <a:rPr lang="en-US" sz="2800" b="1" i="1" dirty="0">
                  <a:solidFill>
                    <a:srgbClr val="0427BC"/>
                  </a:solidFill>
                </a:rPr>
                <a:t> Z</a:t>
              </a:r>
            </a:p>
            <a:p>
              <a:endParaRPr lang="en-US" sz="2000" dirty="0"/>
            </a:p>
            <a:p>
              <a:r>
                <a:rPr lang="en-US" sz="2000" i="1" dirty="0"/>
                <a:t>Keep similar magnetic cycles for proton and heavy-ion operation.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055BE83-9B60-D645-8633-514CF9F968B4}"/>
                </a:ext>
              </a:extLst>
            </p:cNvPr>
            <p:cNvSpPr/>
            <p:nvPr/>
          </p:nvSpPr>
          <p:spPr>
            <a:xfrm>
              <a:off x="7777337" y="4089666"/>
              <a:ext cx="1800200" cy="676610"/>
            </a:xfrm>
            <a:prstGeom prst="rect">
              <a:avLst/>
            </a:prstGeom>
            <a:noFill/>
            <a:ln>
              <a:solidFill>
                <a:srgbClr val="042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562A0ED-A702-2F44-ABFE-958D3ECEB794}"/>
                </a:ext>
              </a:extLst>
            </p:cNvPr>
            <p:cNvSpPr txBox="1"/>
            <p:nvPr/>
          </p:nvSpPr>
          <p:spPr>
            <a:xfrm>
              <a:off x="9889237" y="4052289"/>
              <a:ext cx="15430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27BC"/>
                  </a:solidFill>
                </a:rPr>
                <a:t>At high energy</a:t>
              </a:r>
            </a:p>
            <a:p>
              <a:r>
                <a:rPr lang="en-US" dirty="0">
                  <a:solidFill>
                    <a:srgbClr val="0427BC"/>
                  </a:solidFill>
                </a:rPr>
                <a:t>E &gt;&gt; mc</a:t>
              </a:r>
              <a:r>
                <a:rPr lang="en-US" baseline="30000" dirty="0">
                  <a:solidFill>
                    <a:srgbClr val="0427BC"/>
                  </a:solidFill>
                </a:rPr>
                <a:t>2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F1CC705-B881-4046-B6D2-40F49EB1D3F1}"/>
              </a:ext>
            </a:extLst>
          </p:cNvPr>
          <p:cNvGrpSpPr/>
          <p:nvPr/>
        </p:nvGrpSpPr>
        <p:grpSpPr>
          <a:xfrm>
            <a:off x="464592" y="709079"/>
            <a:ext cx="5486553" cy="4150269"/>
            <a:chOff x="464592" y="709079"/>
            <a:chExt cx="5486553" cy="415026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052C5A5-E201-4A46-B03B-C1CADE0BA3C7}"/>
                </a:ext>
              </a:extLst>
            </p:cNvPr>
            <p:cNvSpPr/>
            <p:nvPr/>
          </p:nvSpPr>
          <p:spPr>
            <a:xfrm>
              <a:off x="464592" y="709079"/>
              <a:ext cx="5486553" cy="4150269"/>
            </a:xfrm>
            <a:prstGeom prst="rect">
              <a:avLst/>
            </a:prstGeom>
            <a:solidFill>
              <a:srgbClr val="FFF8D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361F0FED-9012-7D42-85A8-E0F2ADDEB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3143" y="894926"/>
              <a:ext cx="3126045" cy="500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49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 sz="1400" b="1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 eaLnBrk="0" hangingPunct="0">
                <a:defRPr sz="1400" b="1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eaLnBrk="0" hangingPunct="0">
                <a:defRPr sz="1400" b="1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eaLnBrk="0" hangingPunct="0">
                <a:defRPr sz="1400" b="1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eaLnBrk="0" hangingPunct="0">
                <a:defRPr sz="1400" b="1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GB" altLang="en-US" sz="2400" i="0" dirty="0">
                  <a:solidFill>
                    <a:srgbClr val="0000FF"/>
                  </a:solidFill>
                  <a:latin typeface="+mn-lt"/>
                  <a:cs typeface="Gill Sans"/>
                </a:rPr>
                <a:t>The ideal circular orbit</a:t>
              </a:r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4D489695-5DF6-6B46-8BFB-C0330F47C252}"/>
                </a:ext>
              </a:extLst>
            </p:cNvPr>
            <p:cNvSpPr/>
            <p:nvPr/>
          </p:nvSpPr>
          <p:spPr bwMode="auto">
            <a:xfrm rot="5400000">
              <a:off x="3014068" y="1602398"/>
              <a:ext cx="387603" cy="3500657"/>
            </a:xfrm>
            <a:prstGeom prst="rightBrace">
              <a:avLst>
                <a:gd name="adj1" fmla="val 61901"/>
                <a:gd name="adj2" fmla="val 50231"/>
              </a:avLst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/>
                <a:cs typeface="Gill Sans"/>
                <a:sym typeface="Gill Sans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66276F-4ED3-454C-B919-06B226529A84}"/>
                </a:ext>
              </a:extLst>
            </p:cNvPr>
            <p:cNvSpPr txBox="1"/>
            <p:nvPr/>
          </p:nvSpPr>
          <p:spPr>
            <a:xfrm>
              <a:off x="4032910" y="3890852"/>
              <a:ext cx="16001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0427BC"/>
                  </a:solidFill>
                </a:rPr>
                <a:t>Beam rigidity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1FD39FD-65C2-2846-A1A6-083C28816A7C}"/>
                    </a:ext>
                  </a:extLst>
                </p:cNvPr>
                <p:cNvSpPr txBox="1"/>
                <p:nvPr/>
              </p:nvSpPr>
              <p:spPr>
                <a:xfrm>
                  <a:off x="2439857" y="3677459"/>
                  <a:ext cx="1516376" cy="894476"/>
                </a:xfrm>
                <a:prstGeom prst="rect">
                  <a:avLst/>
                </a:prstGeom>
                <a:solidFill>
                  <a:srgbClr val="FFFF00"/>
                </a:solidFill>
                <a:ln w="19050">
                  <a:solidFill>
                    <a:srgbClr val="0427BC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1FD39FD-65C2-2846-A1A6-083C28816A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9857" y="3677459"/>
                  <a:ext cx="1516376" cy="894476"/>
                </a:xfrm>
                <a:prstGeom prst="rect">
                  <a:avLst/>
                </a:prstGeom>
                <a:blipFill>
                  <a:blip r:embed="rId4"/>
                  <a:stretch>
                    <a:fillRect b="-9589"/>
                  </a:stretch>
                </a:blipFill>
                <a:ln w="19050">
                  <a:solidFill>
                    <a:srgbClr val="0427BC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3A45AA0-28E5-4042-A63B-1764649C53A2}"/>
                    </a:ext>
                  </a:extLst>
                </p:cNvPr>
                <p:cNvSpPr txBox="1"/>
                <p:nvPr/>
              </p:nvSpPr>
              <p:spPr>
                <a:xfrm>
                  <a:off x="2339572" y="2797482"/>
                  <a:ext cx="193283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𝑳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𝒄𝒆𝒏𝒕𝒓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3A45AA0-28E5-4042-A63B-1764649C53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9572" y="2797482"/>
                  <a:ext cx="1932837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654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0F4FB3B-DCAF-DD43-86C8-BB0EE7FF8C3E}"/>
                </a:ext>
              </a:extLst>
            </p:cNvPr>
            <p:cNvGrpSpPr/>
            <p:nvPr/>
          </p:nvGrpSpPr>
          <p:grpSpPr>
            <a:xfrm>
              <a:off x="1063980" y="1382443"/>
              <a:ext cx="3768989" cy="1370022"/>
              <a:chOff x="5046149" y="1340768"/>
              <a:chExt cx="3768989" cy="1370022"/>
            </a:xfrm>
          </p:grpSpPr>
          <p:sp>
            <p:nvSpPr>
              <p:cNvPr id="14" name="Text Box 5">
                <a:extLst>
                  <a:ext uri="{FF2B5EF4-FFF2-40B4-BE49-F238E27FC236}">
                    <a16:creationId xmlns:a16="http://schemas.microsoft.com/office/drawing/2014/main" id="{FC473DC1-DA39-5D48-84B9-0EC0300076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07943" y="1358805"/>
                <a:ext cx="1726751" cy="439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046" tIns="65023" rIns="130046" bIns="65023">
                <a:spAutoFit/>
              </a:bodyPr>
              <a:lstStyle>
                <a:lvl1pPr eaLnBrk="0" hangingPunct="0"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37931725" indent="-37474525" eaLnBrk="0" hangingPunct="0"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eaLnBrk="0" hangingPunct="0"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eaLnBrk="0" hangingPunct="0"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eaLnBrk="0" hangingPunct="0"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GB" altLang="en-US" sz="2000" b="0" i="0" dirty="0">
                    <a:latin typeface="+mn-lt"/>
                    <a:cs typeface="Gill Sans"/>
                  </a:rPr>
                  <a:t>Lorentz Force</a:t>
                </a:r>
              </a:p>
            </p:txBody>
          </p:sp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AA3B395D-A2F0-A941-A28B-36DD8B2FDA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46149" y="1963921"/>
                <a:ext cx="1684595" cy="746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30046" tIns="65023" rIns="130046" bIns="65023">
                <a:spAutoFit/>
              </a:bodyPr>
              <a:lstStyle>
                <a:lvl1pPr eaLnBrk="0" hangingPunct="0"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37931725" indent="-37474525" eaLnBrk="0" hangingPunct="0"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eaLnBrk="0" hangingPunct="0"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eaLnBrk="0" hangingPunct="0"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eaLnBrk="0" hangingPunct="0"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GB" altLang="en-US" sz="2000" b="0" i="0" dirty="0">
                    <a:latin typeface="+mn-lt"/>
                    <a:cs typeface="Gill Sans"/>
                  </a:rPr>
                  <a:t>Centrifugal Force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graphicFrame>
                <p:nvGraphicFramePr>
                  <p:cNvPr id="16" name="Object 4">
                    <a:extLst>
                      <a:ext uri="{FF2B5EF4-FFF2-40B4-BE49-F238E27FC236}">
                        <a16:creationId xmlns:a16="http://schemas.microsoft.com/office/drawing/2014/main" id="{1CB97341-1A29-E64C-B693-3EE727531245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225576236"/>
                      </p:ext>
                    </p:extLst>
                  </p:nvPr>
                </p:nvGraphicFramePr>
                <p:xfrm>
                  <a:off x="6925652" y="1768956"/>
                  <a:ext cx="1889486" cy="848959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21817" name="Equation" r:id="rId6" imgW="990360" imgH="444240" progId="Equation.3">
                          <p:embed/>
                        </p:oleObj>
                      </mc:Choice>
                      <mc:Fallback>
                        <p:oleObj name="Equation" r:id="rId6" imgW="990360" imgH="444240" progId="Equation.3">
                          <p:embed/>
                          <p:pic>
                            <p:nvPicPr>
                              <p:cNvPr id="34" name="Object 4">
                                <a:extLst>
                                  <a:ext uri="{FF2B5EF4-FFF2-40B4-BE49-F238E27FC236}">
                                    <a16:creationId xmlns:a16="http://schemas.microsoft.com/office/drawing/2014/main" id="{F8076B8C-D490-C246-9386-02EF601FF2B0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925652" y="1768956"/>
                                <a:ext cx="1889486" cy="848959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>
              <p:graphicFrame>
                <p:nvGraphicFramePr>
                  <p:cNvPr id="16" name="Object 4">
                    <a:extLst>
                      <a:ext uri="{FF2B5EF4-FFF2-40B4-BE49-F238E27FC236}">
                        <a16:creationId xmlns:a16="http://schemas.microsoft.com/office/drawing/2014/main" id="{1CB97341-1A29-E64C-B693-3EE727531245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225576236"/>
                      </p:ext>
                    </p:extLst>
                  </p:nvPr>
                </p:nvGraphicFramePr>
                <p:xfrm>
                  <a:off x="6925652" y="1768956"/>
                  <a:ext cx="1889486" cy="848959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21817" name="Equation" r:id="rId6" imgW="990360" imgH="444240" progId="Equation.3">
                          <p:embed/>
                        </p:oleObj>
                      </mc:Choice>
                      <mc:Fallback>
                        <p:oleObj name="Equation" r:id="rId6" imgW="990360" imgH="444240" progId="Equation.3">
                          <p:embed/>
                          <p:pic>
                            <p:nvPicPr>
                              <p:cNvPr id="34" name="Object 4">
                                <a:extLst>
                                  <a:ext uri="{FF2B5EF4-FFF2-40B4-BE49-F238E27FC236}">
                                    <a16:creationId xmlns:a16="http://schemas.microsoft.com/office/drawing/2014/main" id="{F8076B8C-D490-C246-9386-02EF601FF2B0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925652" y="1768956"/>
                                <a:ext cx="1889486" cy="848959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1DFDBEDF-02CD-BE41-B891-1F1E7A841D2F}"/>
                      </a:ext>
                    </a:extLst>
                  </p:cNvPr>
                  <p:cNvSpPr txBox="1"/>
                  <p:nvPr/>
                </p:nvSpPr>
                <p:spPr>
                  <a:xfrm>
                    <a:off x="6907518" y="1340768"/>
                    <a:ext cx="175817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1DFDBEDF-02CD-BE41-B891-1F1E7A841D2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7518" y="1340768"/>
                    <a:ext cx="1758174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216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75F4B6D3-E612-F548-9AAC-8B880AE39F85}"/>
                    </a:ext>
                  </a:extLst>
                </p:cNvPr>
                <p:cNvSpPr/>
                <p:nvPr/>
              </p:nvSpPr>
              <p:spPr>
                <a:xfrm>
                  <a:off x="574882" y="3801531"/>
                  <a:ext cx="195652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 err="1"/>
                    <a:t>Magn</a:t>
                  </a:r>
                  <a:r>
                    <a:rPr lang="en-US" dirty="0"/>
                    <a:t>. field </a:t>
                  </a:r>
                  <a:r>
                    <a:rPr lang="en-US" i="1" dirty="0"/>
                    <a:t>B</a:t>
                  </a:r>
                </a:p>
                <a:p>
                  <a:r>
                    <a:rPr lang="en-US" dirty="0"/>
                    <a:t>Bending radius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a14:m>
                  <a:endParaRPr lang="en-US" dirty="0"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75F4B6D3-E612-F548-9AAC-8B880AE39F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882" y="3801531"/>
                  <a:ext cx="1956521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1935" t="-1923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D0E58D7-3FF6-7B46-863A-14EC0AACC0C4}"/>
              </a:ext>
            </a:extLst>
          </p:cNvPr>
          <p:cNvGrpSpPr/>
          <p:nvPr/>
        </p:nvGrpSpPr>
        <p:grpSpPr>
          <a:xfrm>
            <a:off x="1993384" y="5270037"/>
            <a:ext cx="7915521" cy="1264435"/>
            <a:chOff x="2310818" y="6039846"/>
            <a:chExt cx="7915521" cy="1264435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0219B0A-0B9A-3E48-8DC8-E2DAEE13C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10818" y="6039846"/>
              <a:ext cx="7258374" cy="456322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011C47D-084B-B94F-9634-5662F3D2AD76}"/>
                </a:ext>
              </a:extLst>
            </p:cNvPr>
            <p:cNvSpPr txBox="1"/>
            <p:nvPr/>
          </p:nvSpPr>
          <p:spPr>
            <a:xfrm>
              <a:off x="3557600" y="6719506"/>
              <a:ext cx="22858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Energy per charge, </a:t>
              </a:r>
            </a:p>
            <a:p>
              <a:r>
                <a:rPr lang="en-US" sz="1600" dirty="0"/>
                <a:t>relation to proton energy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FC99751-97C8-264A-B08F-C8CFF3DF02B8}"/>
                </a:ext>
              </a:extLst>
            </p:cNvPr>
            <p:cNvSpPr txBox="1"/>
            <p:nvPr/>
          </p:nvSpPr>
          <p:spPr>
            <a:xfrm>
              <a:off x="5818534" y="6715820"/>
              <a:ext cx="2000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Energy per nucleon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C3E2717-FFAB-0948-9F84-EF22DA9E5979}"/>
                </a:ext>
              </a:extLst>
            </p:cNvPr>
            <p:cNvSpPr txBox="1"/>
            <p:nvPr/>
          </p:nvSpPr>
          <p:spPr>
            <a:xfrm>
              <a:off x="8028237" y="6702089"/>
              <a:ext cx="2198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Energy of the particle</a:t>
              </a:r>
            </a:p>
          </p:txBody>
        </p:sp>
        <p:sp>
          <p:nvSpPr>
            <p:cNvPr id="73" name="Right Brace 72">
              <a:extLst>
                <a:ext uri="{FF2B5EF4-FFF2-40B4-BE49-F238E27FC236}">
                  <a16:creationId xmlns:a16="http://schemas.microsoft.com/office/drawing/2014/main" id="{374936E9-EB3A-224B-A222-434CE8E1DDC4}"/>
                </a:ext>
              </a:extLst>
            </p:cNvPr>
            <p:cNvSpPr/>
            <p:nvPr/>
          </p:nvSpPr>
          <p:spPr>
            <a:xfrm rot="5400000">
              <a:off x="4620303" y="5893097"/>
              <a:ext cx="188094" cy="1483599"/>
            </a:xfrm>
            <a:prstGeom prst="rightBrace">
              <a:avLst>
                <a:gd name="adj1" fmla="val 64631"/>
                <a:gd name="adj2" fmla="val 76538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ight Brace 73">
              <a:extLst>
                <a:ext uri="{FF2B5EF4-FFF2-40B4-BE49-F238E27FC236}">
                  <a16:creationId xmlns:a16="http://schemas.microsoft.com/office/drawing/2014/main" id="{62755DF2-62F4-7448-8496-421A8A082895}"/>
                </a:ext>
              </a:extLst>
            </p:cNvPr>
            <p:cNvSpPr/>
            <p:nvPr/>
          </p:nvSpPr>
          <p:spPr>
            <a:xfrm rot="5400000">
              <a:off x="6724953" y="5893098"/>
              <a:ext cx="188094" cy="1483599"/>
            </a:xfrm>
            <a:prstGeom prst="rightBrace">
              <a:avLst>
                <a:gd name="adj1" fmla="val 64631"/>
                <a:gd name="adj2" fmla="val 5242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ight Brace 74">
              <a:extLst>
                <a:ext uri="{FF2B5EF4-FFF2-40B4-BE49-F238E27FC236}">
                  <a16:creationId xmlns:a16="http://schemas.microsoft.com/office/drawing/2014/main" id="{13D648F0-63D4-F840-A2BD-33EB78210BA5}"/>
                </a:ext>
              </a:extLst>
            </p:cNvPr>
            <p:cNvSpPr/>
            <p:nvPr/>
          </p:nvSpPr>
          <p:spPr>
            <a:xfrm rot="5400000">
              <a:off x="8776566" y="5893098"/>
              <a:ext cx="188094" cy="1483599"/>
            </a:xfrm>
            <a:prstGeom prst="rightBrace">
              <a:avLst>
                <a:gd name="adj1" fmla="val 64631"/>
                <a:gd name="adj2" fmla="val 5041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577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1A4CC-ABB6-B347-AF06-3C3DB19D8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 Production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E160BD-3075-AC4F-B197-88C135E67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AA2C0-FDF0-F84D-8F54-223C295C4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60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80760C-E17F-C447-B9E2-F1B821DCA5B7}"/>
              </a:ext>
            </a:extLst>
          </p:cNvPr>
          <p:cNvSpPr/>
          <p:nvPr/>
        </p:nvSpPr>
        <p:spPr>
          <a:xfrm>
            <a:off x="1717482" y="4386469"/>
            <a:ext cx="8784122" cy="1351722"/>
          </a:xfrm>
          <a:prstGeom prst="rect">
            <a:avLst/>
          </a:prstGeom>
          <a:solidFill>
            <a:srgbClr val="92D050">
              <a:alpha val="35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06267-5A88-4B41-BF8B-D1AF02EF7A61}"/>
              </a:ext>
            </a:extLst>
          </p:cNvPr>
          <p:cNvSpPr txBox="1"/>
          <p:nvPr/>
        </p:nvSpPr>
        <p:spPr>
          <a:xfrm>
            <a:off x="1650274" y="5827098"/>
            <a:ext cx="2473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http://</a:t>
            </a:r>
            <a:r>
              <a:rPr lang="en-US" sz="1400" dirty="0" err="1"/>
              <a:t>lpc.web.cern.ch</a:t>
            </a:r>
            <a:r>
              <a:rPr lang="en-US" sz="1400" dirty="0"/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107978-9BB3-3649-89F6-DD75347D446C}"/>
              </a:ext>
            </a:extLst>
          </p:cNvPr>
          <p:cNvSpPr txBox="1"/>
          <p:nvPr/>
        </p:nvSpPr>
        <p:spPr>
          <a:xfrm>
            <a:off x="4030910" y="4531015"/>
            <a:ext cx="58093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20BFF"/>
                </a:solidFill>
              </a:rPr>
              <a:t>No. of bunches </a:t>
            </a:r>
            <a:r>
              <a:rPr lang="en-US" sz="2000" dirty="0"/>
              <a:t>&amp; bunch </a:t>
            </a:r>
            <a:r>
              <a:rPr lang="en-US" sz="2000" b="1" dirty="0">
                <a:solidFill>
                  <a:srgbClr val="120BFF"/>
                </a:solidFill>
              </a:rPr>
              <a:t>intensities</a:t>
            </a:r>
          </a:p>
          <a:p>
            <a:r>
              <a:rPr lang="en-US" sz="2000" dirty="0"/>
              <a:t>Levelling </a:t>
            </a:r>
            <a:r>
              <a:rPr lang="en-US" sz="2000" b="1" dirty="0">
                <a:solidFill>
                  <a:srgbClr val="120BFF"/>
                </a:solidFill>
              </a:rPr>
              <a:t>targets</a:t>
            </a:r>
            <a:r>
              <a:rPr lang="en-US" sz="2000" dirty="0"/>
              <a:t> (ATLAS/CMS/</a:t>
            </a:r>
            <a:r>
              <a:rPr lang="en-US" sz="2000" dirty="0" err="1"/>
              <a:t>LHCb</a:t>
            </a:r>
            <a:r>
              <a:rPr lang="en-US" sz="2000" dirty="0"/>
              <a:t>)</a:t>
            </a:r>
          </a:p>
          <a:p>
            <a:r>
              <a:rPr lang="en-US" sz="2000" dirty="0"/>
              <a:t>Levelling </a:t>
            </a:r>
            <a:r>
              <a:rPr lang="en-US" sz="2000" b="1" dirty="0">
                <a:solidFill>
                  <a:srgbClr val="120BFF"/>
                </a:solidFill>
              </a:rPr>
              <a:t>time</a:t>
            </a:r>
            <a:r>
              <a:rPr lang="en-US" sz="2000" dirty="0"/>
              <a:t> (after solving ALICE beam size problem)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6126B7-029C-4F4F-8C48-BE00038581D8}"/>
              </a:ext>
            </a:extLst>
          </p:cNvPr>
          <p:cNvSpPr/>
          <p:nvPr/>
        </p:nvSpPr>
        <p:spPr>
          <a:xfrm>
            <a:off x="2813324" y="1300636"/>
            <a:ext cx="2260600" cy="4020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AD096B-8FBA-BC48-AFFC-5C95299C79AF}"/>
              </a:ext>
            </a:extLst>
          </p:cNvPr>
          <p:cNvSpPr/>
          <p:nvPr/>
        </p:nvSpPr>
        <p:spPr>
          <a:xfrm>
            <a:off x="7194556" y="1308075"/>
            <a:ext cx="2260600" cy="4020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2D0E8F-FDEE-D142-AFC2-76D1E28E836A}"/>
              </a:ext>
            </a:extLst>
          </p:cNvPr>
          <p:cNvSpPr/>
          <p:nvPr/>
        </p:nvSpPr>
        <p:spPr>
          <a:xfrm>
            <a:off x="3953272" y="1059138"/>
            <a:ext cx="36876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120BFF"/>
                </a:solidFill>
              </a:rPr>
              <a:t>Steady increase of luminosity/fill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AD6195-8BEF-F146-8A99-909AE0DDC566}"/>
              </a:ext>
            </a:extLst>
          </p:cNvPr>
          <p:cNvSpPr txBox="1"/>
          <p:nvPr/>
        </p:nvSpPr>
        <p:spPr>
          <a:xfrm>
            <a:off x="1821290" y="4838999"/>
            <a:ext cx="1482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Increasing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1870DB-E0C2-1E46-A328-0C55A51FF0B6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3304132" y="4714695"/>
            <a:ext cx="708746" cy="35513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104708-A546-D643-B0B1-464F5323C066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3304132" y="5030375"/>
            <a:ext cx="708746" cy="3945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FE0F10-9836-B742-9564-560E7807C1BC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304132" y="5069831"/>
            <a:ext cx="708746" cy="270652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C54FBEA-2606-F349-B6A1-49341EA87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291" y="1529522"/>
            <a:ext cx="4208721" cy="25552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26BBF9-D635-134F-B975-347E46EE7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522" y="1522778"/>
            <a:ext cx="4329685" cy="268028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9FA29D-7AAC-6645-8C8E-1D00599C9465}"/>
              </a:ext>
            </a:extLst>
          </p:cNvPr>
          <p:cNvCxnSpPr/>
          <p:nvPr/>
        </p:nvCxnSpPr>
        <p:spPr>
          <a:xfrm>
            <a:off x="4821836" y="1843789"/>
            <a:ext cx="0" cy="1903751"/>
          </a:xfrm>
          <a:prstGeom prst="line">
            <a:avLst/>
          </a:prstGeom>
          <a:ln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043B72B-6D14-E843-8E31-442D4BA644A8}"/>
              </a:ext>
            </a:extLst>
          </p:cNvPr>
          <p:cNvSpPr txBox="1"/>
          <p:nvPr/>
        </p:nvSpPr>
        <p:spPr>
          <a:xfrm>
            <a:off x="4821837" y="3083433"/>
            <a:ext cx="1089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ALICE Polarity switch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C35E76-BF13-4B41-936F-74235CCAB49C}"/>
              </a:ext>
            </a:extLst>
          </p:cNvPr>
          <p:cNvCxnSpPr>
            <a:cxnSpLocks/>
          </p:cNvCxnSpPr>
          <p:nvPr/>
        </p:nvCxnSpPr>
        <p:spPr>
          <a:xfrm>
            <a:off x="9151150" y="1868858"/>
            <a:ext cx="0" cy="1983613"/>
          </a:xfrm>
          <a:prstGeom prst="line">
            <a:avLst/>
          </a:prstGeom>
          <a:ln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64401E0-7F8A-9746-AEF1-1E6E0B4285DF}"/>
              </a:ext>
            </a:extLst>
          </p:cNvPr>
          <p:cNvSpPr txBox="1"/>
          <p:nvPr/>
        </p:nvSpPr>
        <p:spPr>
          <a:xfrm>
            <a:off x="9118796" y="1890972"/>
            <a:ext cx="1089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ALICE Polarity switch</a:t>
            </a:r>
          </a:p>
        </p:txBody>
      </p:sp>
    </p:spTree>
    <p:extLst>
      <p:ext uri="{BB962C8B-B14F-4D97-AF65-F5344CB8AC3E}">
        <p14:creationId xmlns:p14="http://schemas.microsoft.com/office/powerpoint/2010/main" val="8349187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98064-43CA-4F4F-88FF-54ADC52F5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Levelling “</a:t>
            </a:r>
            <a:r>
              <a:rPr lang="en-US" i="1" dirty="0"/>
              <a:t>a la carte</a:t>
            </a:r>
            <a:r>
              <a:rPr lang="en-US" dirty="0"/>
              <a:t>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452364-550A-124C-9EAC-21B18F94D8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76C45-7A73-C64B-85CE-F3BC292A8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61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E8CCE8-1EE9-9D48-80F1-04EAE7C851D9}"/>
              </a:ext>
            </a:extLst>
          </p:cNvPr>
          <p:cNvGrpSpPr/>
          <p:nvPr/>
        </p:nvGrpSpPr>
        <p:grpSpPr>
          <a:xfrm>
            <a:off x="8207584" y="2761395"/>
            <a:ext cx="2234558" cy="516473"/>
            <a:chOff x="6531592" y="2335372"/>
            <a:chExt cx="2234558" cy="5164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41FAE29-94A0-A544-8986-5FDDD9789FAE}"/>
                </a:ext>
              </a:extLst>
            </p:cNvPr>
            <p:cNvGrpSpPr/>
            <p:nvPr/>
          </p:nvGrpSpPr>
          <p:grpSpPr>
            <a:xfrm>
              <a:off x="6531592" y="2335372"/>
              <a:ext cx="2234558" cy="516473"/>
              <a:chOff x="6638224" y="976112"/>
              <a:chExt cx="2234558" cy="51647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7953CE0-9827-234D-A925-F0583484D13C}"/>
                  </a:ext>
                </a:extLst>
              </p:cNvPr>
              <p:cNvGrpSpPr/>
              <p:nvPr/>
            </p:nvGrpSpPr>
            <p:grpSpPr>
              <a:xfrm>
                <a:off x="6638224" y="976112"/>
                <a:ext cx="2206435" cy="516473"/>
                <a:chOff x="6638224" y="976112"/>
                <a:chExt cx="2206435" cy="516473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4374146C-0F23-514C-8981-4223F857DAB3}"/>
                    </a:ext>
                  </a:extLst>
                </p:cNvPr>
                <p:cNvSpPr/>
                <p:nvPr/>
              </p:nvSpPr>
              <p:spPr bwMode="auto">
                <a:xfrm>
                  <a:off x="7143779" y="976112"/>
                  <a:ext cx="1017066" cy="293665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4E41AA0-8F83-ED4E-9B75-8176BCA62C7F}"/>
                    </a:ext>
                  </a:extLst>
                </p:cNvPr>
                <p:cNvSpPr/>
                <p:nvPr/>
              </p:nvSpPr>
              <p:spPr bwMode="auto">
                <a:xfrm>
                  <a:off x="7436619" y="1201510"/>
                  <a:ext cx="1017066" cy="291075"/>
                </a:xfrm>
                <a:prstGeom prst="ellipse">
                  <a:avLst/>
                </a:prstGeom>
                <a:solidFill>
                  <a:srgbClr val="FF3300">
                    <a:alpha val="62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2C402304-7F08-3940-ACEB-F2A779863034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8224" y="1366951"/>
                  <a:ext cx="2206435" cy="1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E9A37A7-E6B6-0846-8C13-0AF8AC229CD2}"/>
                  </a:ext>
                </a:extLst>
              </p:cNvPr>
              <p:cNvCxnSpPr/>
              <p:nvPr/>
            </p:nvCxnSpPr>
            <p:spPr bwMode="auto">
              <a:xfrm>
                <a:off x="6716072" y="1111384"/>
                <a:ext cx="2156710" cy="1331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7" name="Up-Down Arrow 6">
              <a:extLst>
                <a:ext uri="{FF2B5EF4-FFF2-40B4-BE49-F238E27FC236}">
                  <a16:creationId xmlns:a16="http://schemas.microsoft.com/office/drawing/2014/main" id="{1F0B6DC1-586F-4740-8DDC-5F0AF6845FDF}"/>
                </a:ext>
              </a:extLst>
            </p:cNvPr>
            <p:cNvSpPr/>
            <p:nvPr/>
          </p:nvSpPr>
          <p:spPr bwMode="auto">
            <a:xfrm>
              <a:off x="6643961" y="2460783"/>
              <a:ext cx="156010" cy="242663"/>
            </a:xfrm>
            <a:prstGeom prst="up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B929F1-D4AB-AA4B-A5AF-A3C793D9C860}"/>
              </a:ext>
            </a:extLst>
          </p:cNvPr>
          <p:cNvGrpSpPr/>
          <p:nvPr/>
        </p:nvGrpSpPr>
        <p:grpSpPr>
          <a:xfrm>
            <a:off x="8475963" y="4792895"/>
            <a:ext cx="1703563" cy="907955"/>
            <a:chOff x="6708937" y="2290424"/>
            <a:chExt cx="1703563" cy="90795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A31C366-947C-2241-8227-4E63BC8490E9}"/>
                </a:ext>
              </a:extLst>
            </p:cNvPr>
            <p:cNvSpPr/>
            <p:nvPr/>
          </p:nvSpPr>
          <p:spPr bwMode="auto">
            <a:xfrm>
              <a:off x="7142596" y="2290424"/>
              <a:ext cx="1017066" cy="447286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54E756-3286-054C-BEA5-D5D37FFA0693}"/>
                </a:ext>
              </a:extLst>
            </p:cNvPr>
            <p:cNvSpPr/>
            <p:nvPr/>
          </p:nvSpPr>
          <p:spPr bwMode="auto">
            <a:xfrm>
              <a:off x="7395434" y="2290424"/>
              <a:ext cx="1017066" cy="447286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2149F62-E87C-4446-BCC4-F5CF585EE1FC}"/>
                </a:ext>
              </a:extLst>
            </p:cNvPr>
            <p:cNvSpPr/>
            <p:nvPr/>
          </p:nvSpPr>
          <p:spPr bwMode="auto">
            <a:xfrm>
              <a:off x="7106730" y="2904244"/>
              <a:ext cx="1017066" cy="29413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62ED204-7C3D-4D47-8103-F9BF7EF8CF3E}"/>
                </a:ext>
              </a:extLst>
            </p:cNvPr>
            <p:cNvSpPr/>
            <p:nvPr/>
          </p:nvSpPr>
          <p:spPr bwMode="auto">
            <a:xfrm>
              <a:off x="7359568" y="2904244"/>
              <a:ext cx="1017066" cy="294135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8" name="Curved Right Arrow 17">
              <a:extLst>
                <a:ext uri="{FF2B5EF4-FFF2-40B4-BE49-F238E27FC236}">
                  <a16:creationId xmlns:a16="http://schemas.microsoft.com/office/drawing/2014/main" id="{830AF260-50E6-A348-9F03-D694098B665F}"/>
                </a:ext>
              </a:extLst>
            </p:cNvPr>
            <p:cNvSpPr/>
            <p:nvPr/>
          </p:nvSpPr>
          <p:spPr bwMode="auto">
            <a:xfrm>
              <a:off x="6708937" y="2514067"/>
              <a:ext cx="307240" cy="576379"/>
            </a:xfrm>
            <a:prstGeom prst="curvedRight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F73C6E-8736-0541-A670-E98504D16C8B}"/>
              </a:ext>
            </a:extLst>
          </p:cNvPr>
          <p:cNvGrpSpPr/>
          <p:nvPr/>
        </p:nvGrpSpPr>
        <p:grpSpPr>
          <a:xfrm>
            <a:off x="8397958" y="3589415"/>
            <a:ext cx="1836747" cy="915369"/>
            <a:chOff x="6631263" y="2106077"/>
            <a:chExt cx="1836747" cy="91536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B62CF0D-4291-9441-A731-86612406B29C}"/>
                </a:ext>
              </a:extLst>
            </p:cNvPr>
            <p:cNvGrpSpPr/>
            <p:nvPr/>
          </p:nvGrpSpPr>
          <p:grpSpPr>
            <a:xfrm>
              <a:off x="6756746" y="2106077"/>
              <a:ext cx="1711264" cy="915369"/>
              <a:chOff x="6863378" y="746817"/>
              <a:chExt cx="1711264" cy="915369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E56C65B-B4C7-5942-9D45-9510B59BABF2}"/>
                  </a:ext>
                </a:extLst>
              </p:cNvPr>
              <p:cNvCxnSpPr/>
              <p:nvPr/>
            </p:nvCxnSpPr>
            <p:spPr bwMode="auto">
              <a:xfrm>
                <a:off x="6869898" y="746817"/>
                <a:ext cx="1655118" cy="82521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9F2CCF1-7E7E-0248-9D71-3F0968D3F8C4}"/>
                  </a:ext>
                </a:extLst>
              </p:cNvPr>
              <p:cNvGrpSpPr/>
              <p:nvPr/>
            </p:nvGrpSpPr>
            <p:grpSpPr>
              <a:xfrm>
                <a:off x="6863378" y="761288"/>
                <a:ext cx="1711264" cy="900898"/>
                <a:chOff x="6863378" y="761288"/>
                <a:chExt cx="1711264" cy="900898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8623FA27-4CC4-3149-8E43-E6556AF0BF2F}"/>
                    </a:ext>
                  </a:extLst>
                </p:cNvPr>
                <p:cNvSpPr/>
                <p:nvPr/>
              </p:nvSpPr>
              <p:spPr bwMode="auto">
                <a:xfrm rot="20098959">
                  <a:off x="7413976" y="970302"/>
                  <a:ext cx="1017066" cy="255812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7E956846-273E-164A-B07D-FA8FE7DFB727}"/>
                    </a:ext>
                  </a:extLst>
                </p:cNvPr>
                <p:cNvSpPr/>
                <p:nvPr/>
              </p:nvSpPr>
              <p:spPr bwMode="auto">
                <a:xfrm rot="1575684">
                  <a:off x="6978168" y="942208"/>
                  <a:ext cx="1017066" cy="251244"/>
                </a:xfrm>
                <a:prstGeom prst="ellipse">
                  <a:avLst/>
                </a:prstGeom>
                <a:solidFill>
                  <a:srgbClr val="FF3300">
                    <a:alpha val="62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82C01D6A-D8DA-D34F-B7D0-B3BED2C7E61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863378" y="761288"/>
                  <a:ext cx="1711264" cy="900898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</p:grpSp>
        <p:sp>
          <p:nvSpPr>
            <p:cNvPr id="21" name="Up-Down Arrow 20">
              <a:extLst>
                <a:ext uri="{FF2B5EF4-FFF2-40B4-BE49-F238E27FC236}">
                  <a16:creationId xmlns:a16="http://schemas.microsoft.com/office/drawing/2014/main" id="{F7EA99BA-B4BD-3E40-9936-50C9E5F9B8B9}"/>
                </a:ext>
              </a:extLst>
            </p:cNvPr>
            <p:cNvSpPr/>
            <p:nvPr/>
          </p:nvSpPr>
          <p:spPr bwMode="auto">
            <a:xfrm>
              <a:off x="6631263" y="2134166"/>
              <a:ext cx="132003" cy="774359"/>
            </a:xfrm>
            <a:prstGeom prst="up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E95AC4C-CBF2-8341-91A2-B34BDCF0A843}"/>
              </a:ext>
            </a:extLst>
          </p:cNvPr>
          <p:cNvSpPr txBox="1"/>
          <p:nvPr/>
        </p:nvSpPr>
        <p:spPr>
          <a:xfrm>
            <a:off x="4194792" y="2864468"/>
            <a:ext cx="319770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/>
              <a:t>Levelling by </a:t>
            </a:r>
            <a:r>
              <a:rPr lang="en-GB" sz="2000" b="1" kern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beam offset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FABE63-4420-FA4A-8C2A-28120F567B8B}"/>
              </a:ext>
            </a:extLst>
          </p:cNvPr>
          <p:cNvSpPr txBox="1"/>
          <p:nvPr/>
        </p:nvSpPr>
        <p:spPr>
          <a:xfrm>
            <a:off x="3817527" y="5040126"/>
            <a:ext cx="4283159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/>
              <a:t>Levelling by </a:t>
            </a:r>
            <a:r>
              <a:rPr lang="en-GB" sz="2000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b</a:t>
            </a:r>
            <a:r>
              <a:rPr lang="en-GB" sz="2000" b="1" kern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*</a:t>
            </a:r>
            <a:r>
              <a:rPr lang="en-GB" sz="2000" kern="0" dirty="0"/>
              <a:t> (= beam size at IP)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4C5285-6FA4-864F-84C6-9A4EDD49A9B6}"/>
              </a:ext>
            </a:extLst>
          </p:cNvPr>
          <p:cNvSpPr txBox="1"/>
          <p:nvPr/>
        </p:nvSpPr>
        <p:spPr>
          <a:xfrm>
            <a:off x="4129939" y="3795854"/>
            <a:ext cx="3610922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/>
              <a:t>Levelling by </a:t>
            </a:r>
            <a:r>
              <a:rPr lang="en-GB" sz="2000" b="1" kern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crossing angle</a:t>
            </a: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EB4CA121-0599-204A-8CEC-06D451A4818E}"/>
              </a:ext>
            </a:extLst>
          </p:cNvPr>
          <p:cNvSpPr/>
          <p:nvPr/>
        </p:nvSpPr>
        <p:spPr bwMode="auto">
          <a:xfrm>
            <a:off x="2429387" y="3017571"/>
            <a:ext cx="890369" cy="2073527"/>
          </a:xfrm>
          <a:prstGeom prst="downArrow">
            <a:avLst>
              <a:gd name="adj1" fmla="val 50000"/>
              <a:gd name="adj2" fmla="val 51284"/>
            </a:avLst>
          </a:prstGeom>
          <a:gradFill flip="none" rotWithShape="1">
            <a:gsLst>
              <a:gs pos="0">
                <a:srgbClr val="FF0000"/>
              </a:gs>
              <a:gs pos="53000">
                <a:srgbClr val="FFC000"/>
              </a:gs>
              <a:gs pos="100000">
                <a:srgbClr val="92D050"/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CF1CE2-4C54-254D-88DE-62DC66C1AA35}"/>
              </a:ext>
            </a:extLst>
          </p:cNvPr>
          <p:cNvSpPr txBox="1"/>
          <p:nvPr/>
        </p:nvSpPr>
        <p:spPr>
          <a:xfrm>
            <a:off x="2091344" y="5188328"/>
            <a:ext cx="1566454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b="1" kern="0" dirty="0">
                <a:solidFill>
                  <a:srgbClr val="FF0000"/>
                </a:solidFill>
                <a:latin typeface="+mn-lt"/>
              </a:rPr>
              <a:t>Complexity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B21271-D274-574F-A895-513C5B2EB6D4}"/>
              </a:ext>
            </a:extLst>
          </p:cNvPr>
          <p:cNvSpPr txBox="1"/>
          <p:nvPr/>
        </p:nvSpPr>
        <p:spPr>
          <a:xfrm>
            <a:off x="2135560" y="1124744"/>
            <a:ext cx="4956621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latin typeface="+mn-lt"/>
              </a:rPr>
              <a:t>Under certain conditions and depending on the experiments request, it is desirable to adapt the luminosity dynamically with beams in collision – </a:t>
            </a:r>
            <a:r>
              <a:rPr lang="en-GB" sz="2000" b="1" kern="0" dirty="0">
                <a:solidFill>
                  <a:srgbClr val="C00000"/>
                </a:solidFill>
                <a:latin typeface="+mn-lt"/>
              </a:rPr>
              <a:t>luminosity levelling</a:t>
            </a:r>
            <a:endParaRPr lang="en-GB" sz="2000" kern="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BC69EC9A-44E8-FD4A-B604-25E20AC01A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667208"/>
              </p:ext>
            </p:extLst>
          </p:nvPr>
        </p:nvGraphicFramePr>
        <p:xfrm>
          <a:off x="8075787" y="1207285"/>
          <a:ext cx="1852613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7" name="Equation" r:id="rId3" imgW="888840" imgH="469800" progId="Equation.3">
                  <p:embed/>
                </p:oleObj>
              </mc:Choice>
              <mc:Fallback>
                <p:oleObj name="Equation" r:id="rId3" imgW="888840" imgH="469800" progId="Equation.3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7D651629-3BA6-AA47-B95E-10677AC6AF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5787" y="1207285"/>
                        <a:ext cx="1852613" cy="9810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148A5609-EFE8-3D47-9129-18272DD77ACE}"/>
              </a:ext>
            </a:extLst>
          </p:cNvPr>
          <p:cNvSpPr/>
          <p:nvPr/>
        </p:nvSpPr>
        <p:spPr>
          <a:xfrm>
            <a:off x="9582573" y="1466449"/>
            <a:ext cx="308250" cy="4258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AF0EEC5-457E-1846-BB64-C213C81B1D01}"/>
              </a:ext>
            </a:extLst>
          </p:cNvPr>
          <p:cNvSpPr/>
          <p:nvPr/>
        </p:nvSpPr>
        <p:spPr>
          <a:xfrm>
            <a:off x="9017443" y="1731880"/>
            <a:ext cx="375660" cy="4258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036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9A3E2-2779-644B-B583-E9265414F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4E551-9614-F146-93EA-71DBEA075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06DFC-6A2D-9143-BD65-A203B6BA5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62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BA31D-040A-6F49-B44E-F41559DC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67" y="683144"/>
            <a:ext cx="7918865" cy="592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911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149AD-F08A-1143-9C4B-A78FABCAA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Intra-Beam Scattering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9C19A7-C1D7-5C4D-A9E9-1488085DA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E54A2-A5DC-D14E-AC60-073D51FF4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63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8EDD11-0A36-AF48-8600-95DA5223BDBB}"/>
              </a:ext>
            </a:extLst>
          </p:cNvPr>
          <p:cNvSpPr/>
          <p:nvPr/>
        </p:nvSpPr>
        <p:spPr>
          <a:xfrm>
            <a:off x="575094" y="569888"/>
            <a:ext cx="10993513" cy="5904656"/>
          </a:xfrm>
          <a:prstGeom prst="rect">
            <a:avLst/>
          </a:prstGeom>
          <a:solidFill>
            <a:srgbClr val="FFF8D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44025-4F9A-4445-8DFC-AB1383CB8705}"/>
              </a:ext>
            </a:extLst>
          </p:cNvPr>
          <p:cNvSpPr txBox="1"/>
          <p:nvPr/>
        </p:nvSpPr>
        <p:spPr>
          <a:xfrm>
            <a:off x="3696342" y="775504"/>
            <a:ext cx="4775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/>
              <a:t>Intra-Beam Scattering Growth Rates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6D5AA5-0593-F846-8AB9-DDBC108B0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092" y="1297856"/>
            <a:ext cx="4840172" cy="213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791C37E-A3F8-5F4C-BF99-FAE88E6BB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136" y="3573016"/>
            <a:ext cx="5295328" cy="83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06FAAAF-4406-F84C-8479-828E6E65B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00" y="5612346"/>
            <a:ext cx="2025265" cy="63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35FE406-09EE-0940-9F48-A4914502B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173" y="4512228"/>
            <a:ext cx="3344416" cy="8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9FA4661F-A7CE-2B4A-877A-9B305F4EF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463" y="5415854"/>
            <a:ext cx="3240359" cy="95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088D3B-426D-0442-88D0-E538EC9308F9}"/>
              </a:ext>
            </a:extLst>
          </p:cNvPr>
          <p:cNvSpPr txBox="1"/>
          <p:nvPr/>
        </p:nvSpPr>
        <p:spPr>
          <a:xfrm>
            <a:off x="7867777" y="4429864"/>
            <a:ext cx="248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Dynamic change with beam parameters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9931B-9D49-A744-8849-F2467A5FFDB4}"/>
              </a:ext>
            </a:extLst>
          </p:cNvPr>
          <p:cNvSpPr txBox="1"/>
          <p:nvPr/>
        </p:nvSpPr>
        <p:spPr>
          <a:xfrm>
            <a:off x="980537" y="5540104"/>
            <a:ext cx="3222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Dependency on lattice and beam parameters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842A88B-B3D3-654A-8546-C66D0D42468A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791744" y="5892803"/>
            <a:ext cx="825719" cy="862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F6DD43-F60D-3648-9C1D-04937F8925E3}"/>
              </a:ext>
            </a:extLst>
          </p:cNvPr>
          <p:cNvCxnSpPr>
            <a:stCxn id="12" idx="1"/>
          </p:cNvCxnSpPr>
          <p:nvPr/>
        </p:nvCxnSpPr>
        <p:spPr>
          <a:xfrm flipH="1">
            <a:off x="6754961" y="4783808"/>
            <a:ext cx="1112817" cy="627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222D10-15C6-C941-A6D0-C6A890F82247}"/>
              </a:ext>
            </a:extLst>
          </p:cNvPr>
          <p:cNvSpPr txBox="1"/>
          <p:nvPr/>
        </p:nvSpPr>
        <p:spPr>
          <a:xfrm>
            <a:off x="980537" y="3244630"/>
            <a:ext cx="2471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Complicated Integral, to be evaluated numerically at each element of lattice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242529B-8B8A-094D-98E6-742BB6F11DA4}"/>
              </a:ext>
            </a:extLst>
          </p:cNvPr>
          <p:cNvCxnSpPr>
            <a:cxnSpLocks/>
          </p:cNvCxnSpPr>
          <p:nvPr/>
        </p:nvCxnSpPr>
        <p:spPr>
          <a:xfrm>
            <a:off x="3451578" y="3608007"/>
            <a:ext cx="1420286" cy="2983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E7EE8F1-77FC-7741-8623-55603C9ACC4B}"/>
              </a:ext>
            </a:extLst>
          </p:cNvPr>
          <p:cNvSpPr/>
          <p:nvPr/>
        </p:nvSpPr>
        <p:spPr>
          <a:xfrm>
            <a:off x="4943268" y="1323257"/>
            <a:ext cx="326776" cy="20591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4B50D8-4E0A-9A41-88CA-E839D814B1EE}"/>
              </a:ext>
            </a:extLst>
          </p:cNvPr>
          <p:cNvSpPr/>
          <p:nvPr/>
        </p:nvSpPr>
        <p:spPr>
          <a:xfrm>
            <a:off x="3691652" y="4512228"/>
            <a:ext cx="3360937" cy="8609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C3CD6-39BC-8F4C-9667-376594E191A6}"/>
              </a:ext>
            </a:extLst>
          </p:cNvPr>
          <p:cNvSpPr txBox="1"/>
          <p:nvPr/>
        </p:nvSpPr>
        <p:spPr>
          <a:xfrm>
            <a:off x="7867777" y="1231157"/>
            <a:ext cx="231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27BC"/>
                </a:solidFill>
              </a:rPr>
              <a:t>A. </a:t>
            </a:r>
            <a:r>
              <a:rPr lang="en-GB" dirty="0" err="1">
                <a:solidFill>
                  <a:srgbClr val="0427BC"/>
                </a:solidFill>
              </a:rPr>
              <a:t>Piwinski’s</a:t>
            </a:r>
            <a:r>
              <a:rPr lang="en-GB" dirty="0">
                <a:solidFill>
                  <a:srgbClr val="0427BC"/>
                </a:solidFill>
              </a:rPr>
              <a:t> formalism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A88B22-9E27-584A-A1D2-ADF2568F8FCE}"/>
              </a:ext>
            </a:extLst>
          </p:cNvPr>
          <p:cNvSpPr txBox="1"/>
          <p:nvPr/>
        </p:nvSpPr>
        <p:spPr>
          <a:xfrm>
            <a:off x="8984903" y="60367"/>
            <a:ext cx="22073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See lecture by </a:t>
            </a:r>
            <a:r>
              <a:rPr lang="en-US" b="1" dirty="0"/>
              <a:t>V. </a:t>
            </a:r>
            <a:r>
              <a:rPr lang="en-US" b="1" dirty="0" err="1"/>
              <a:t>Kain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65791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ADA92-E9E2-B946-8FE5-826F79F54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Damping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471359-2603-2A4D-A32F-23AF25F09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6BD6C-0D12-9A4F-9617-6DD86A86C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64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0BB8E7-3331-E84E-8BD0-00A7051DB503}"/>
              </a:ext>
            </a:extLst>
          </p:cNvPr>
          <p:cNvSpPr txBox="1"/>
          <p:nvPr/>
        </p:nvSpPr>
        <p:spPr>
          <a:xfrm>
            <a:off x="499896" y="648364"/>
            <a:ext cx="10958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average energy loss into synchrotron radiation in a circular accelerator leads to damping of the transverse and  longitudinal </a:t>
            </a:r>
            <a:r>
              <a:rPr lang="en-US" sz="2000" b="1" dirty="0"/>
              <a:t>emittances</a:t>
            </a:r>
            <a:r>
              <a:rPr lang="en-US" sz="2000" dirty="0"/>
              <a:t> like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6A73D-6A18-FE47-B318-43F5AF325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393" y="1134091"/>
            <a:ext cx="4145103" cy="35981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0588A96-C7D3-4942-B8CE-849AEE897278}"/>
              </a:ext>
            </a:extLst>
          </p:cNvPr>
          <p:cNvGrpSpPr/>
          <p:nvPr/>
        </p:nvGrpSpPr>
        <p:grpSpPr>
          <a:xfrm>
            <a:off x="299356" y="1805084"/>
            <a:ext cx="11593288" cy="3352108"/>
            <a:chOff x="299356" y="1805084"/>
            <a:chExt cx="11593288" cy="3352108"/>
          </a:xfrm>
          <a:noFill/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E589757-1036-B14C-9B54-6771FA26E5A2}"/>
                </a:ext>
              </a:extLst>
            </p:cNvPr>
            <p:cNvSpPr/>
            <p:nvPr/>
          </p:nvSpPr>
          <p:spPr>
            <a:xfrm>
              <a:off x="299356" y="1805084"/>
              <a:ext cx="11593288" cy="335210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391226B-EB29-6147-8AD4-5F8F31C09CBD}"/>
                </a:ext>
              </a:extLst>
            </p:cNvPr>
            <p:cNvSpPr/>
            <p:nvPr/>
          </p:nvSpPr>
          <p:spPr>
            <a:xfrm>
              <a:off x="8256243" y="2340821"/>
              <a:ext cx="3478058" cy="2273611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399C45-3E1D-B743-9DAF-1F09DF655647}"/>
                </a:ext>
              </a:extLst>
            </p:cNvPr>
            <p:cNvSpPr/>
            <p:nvPr/>
          </p:nvSpPr>
          <p:spPr>
            <a:xfrm>
              <a:off x="575094" y="2346915"/>
              <a:ext cx="4008738" cy="2267517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DC1290-61FD-E643-AC9D-238B46A41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224" y="2525999"/>
              <a:ext cx="3806477" cy="1928205"/>
            </a:xfrm>
            <a:prstGeom prst="rect">
              <a:avLst/>
            </a:prstGeom>
            <a:grpFill/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04B00C-24F1-D046-9B21-6F508E289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6334" y="4702558"/>
              <a:ext cx="1995509" cy="328930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B9D9C0-7D09-9C45-AD14-6A859C62D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7165" y="3068647"/>
              <a:ext cx="1995509" cy="1439731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72E89C-0EE6-B145-AA86-C6C894626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01736" y="2456433"/>
              <a:ext cx="2987071" cy="2042385"/>
            </a:xfrm>
            <a:prstGeom prst="rect">
              <a:avLst/>
            </a:prstGeom>
            <a:grpFill/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370A5B-08D4-6844-9C4C-4509391BEFF9}"/>
                </a:ext>
              </a:extLst>
            </p:cNvPr>
            <p:cNvSpPr txBox="1"/>
            <p:nvPr/>
          </p:nvSpPr>
          <p:spPr>
            <a:xfrm>
              <a:off x="575094" y="1840490"/>
              <a:ext cx="4727128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/>
                <a:t>Emittance radiation damping rates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D8CB72-184E-244F-817E-57427D2DE401}"/>
                </a:ext>
              </a:extLst>
            </p:cNvPr>
            <p:cNvSpPr txBox="1"/>
            <p:nvPr/>
          </p:nvSpPr>
          <p:spPr>
            <a:xfrm>
              <a:off x="4936123" y="2457442"/>
              <a:ext cx="2894845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For an isomagnetic ring with separate function magnets and </a:t>
              </a:r>
              <a:r>
                <a:rPr lang="en-US" i="1" dirty="0" err="1"/>
                <a:t>D</a:t>
              </a:r>
              <a:r>
                <a:rPr lang="en-US" i="1" baseline="-25000" dirty="0" err="1"/>
                <a:t>y</a:t>
              </a:r>
              <a:r>
                <a:rPr lang="en-US" i="1" dirty="0"/>
                <a:t>=0:</a:t>
              </a:r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4370F518-618B-444E-B4AC-6466A9874611}"/>
                </a:ext>
              </a:extLst>
            </p:cNvPr>
            <p:cNvSpPr/>
            <p:nvPr/>
          </p:nvSpPr>
          <p:spPr>
            <a:xfrm rot="16200000">
              <a:off x="5239342" y="1848656"/>
              <a:ext cx="2557710" cy="3312367"/>
            </a:xfrm>
            <a:prstGeom prst="downArrow">
              <a:avLst>
                <a:gd name="adj1" fmla="val 88713"/>
                <a:gd name="adj2" fmla="val 17013"/>
              </a:avLst>
            </a:prstGeom>
            <a:grp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2BDABEE-F668-C14D-BB58-51AD54CD2922}"/>
              </a:ext>
            </a:extLst>
          </p:cNvPr>
          <p:cNvSpPr txBox="1"/>
          <p:nvPr/>
        </p:nvSpPr>
        <p:spPr>
          <a:xfrm>
            <a:off x="1097594" y="5300663"/>
            <a:ext cx="3990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1.) Independ of beam parameters.</a:t>
            </a:r>
          </a:p>
          <a:p>
            <a:r>
              <a:rPr lang="en-US" dirty="0"/>
              <a:t>2.) Depend on Energy</a:t>
            </a:r>
            <a:r>
              <a:rPr lang="en-US" baseline="30000" dirty="0"/>
              <a:t>3</a:t>
            </a:r>
            <a:r>
              <a:rPr lang="en-US" dirty="0"/>
              <a:t>, machine size and particle type.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1E85F7D-52A3-1442-8299-04DFBEE1991F}"/>
                  </a:ext>
                </a:extLst>
              </p:cNvPr>
              <p:cNvSpPr/>
              <p:nvPr/>
            </p:nvSpPr>
            <p:spPr>
              <a:xfrm>
                <a:off x="5408084" y="5272804"/>
                <a:ext cx="6326217" cy="12222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3.) In this approximation, longitudinal damping is twice as fast as transverse:</a:t>
                </a:r>
              </a:p>
              <a:p>
                <a:r>
                  <a:rPr lang="en-US" dirty="0"/>
                  <a:t>4.) Rad. damping for </a:t>
                </a:r>
                <a:r>
                  <a:rPr lang="en-US" dirty="0" err="1"/>
                  <a:t>Pb</a:t>
                </a:r>
                <a:r>
                  <a:rPr lang="en-US" dirty="0"/>
                  <a:t> 2x faster than for protons: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𝑟𝑎𝑑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dirty="0"/>
              </a:p>
              <a:p>
                <a:r>
                  <a:rPr lang="en-US" dirty="0"/>
                  <a:t>5.) Fast enough to overcome IBS at full energy and intensity</a:t>
                </a: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1E85F7D-52A3-1442-8299-04DFBEE199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084" y="5272804"/>
                <a:ext cx="6326217" cy="1222258"/>
              </a:xfrm>
              <a:prstGeom prst="rect">
                <a:avLst/>
              </a:prstGeom>
              <a:blipFill>
                <a:blip r:embed="rId7"/>
                <a:stretch>
                  <a:fillRect l="-802" t="-1031" b="-6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6CB8F445-5165-3144-BFCB-3258DA40585A}"/>
              </a:ext>
            </a:extLst>
          </p:cNvPr>
          <p:cNvSpPr/>
          <p:nvPr/>
        </p:nvSpPr>
        <p:spPr>
          <a:xfrm>
            <a:off x="299356" y="5264430"/>
            <a:ext cx="11593288" cy="12512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1BE2CA-EE25-244E-BD60-DD7ABA5EE28C}"/>
              </a:ext>
            </a:extLst>
          </p:cNvPr>
          <p:cNvSpPr txBox="1"/>
          <p:nvPr/>
        </p:nvSpPr>
        <p:spPr>
          <a:xfrm>
            <a:off x="339851" y="5300663"/>
            <a:ext cx="71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Note: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B514D8-24E0-FC4C-97B2-3CFB04B89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064" y="5559013"/>
            <a:ext cx="2477920" cy="3505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9AF8566-66A0-8A41-8FF5-C7D14593BB30}"/>
              </a:ext>
            </a:extLst>
          </p:cNvPr>
          <p:cNvSpPr txBox="1"/>
          <p:nvPr/>
        </p:nvSpPr>
        <p:spPr>
          <a:xfrm>
            <a:off x="8984903" y="60367"/>
            <a:ext cx="22073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See lecture by </a:t>
            </a:r>
            <a:r>
              <a:rPr lang="en-US" b="1" dirty="0"/>
              <a:t>V. </a:t>
            </a:r>
            <a:r>
              <a:rPr lang="en-US" b="1" dirty="0" err="1"/>
              <a:t>Kain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576382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2412F-F934-9348-A4AF-9AE611E93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Xe-Xe</a:t>
            </a:r>
            <a:r>
              <a:rPr lang="en-US" dirty="0"/>
              <a:t> Collisions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E37549-1808-304F-9A94-5DBB592C7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A6EC6-7A95-474C-B954-87106968B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65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E3728-2F84-1940-BBDF-91F46574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288" y="710852"/>
            <a:ext cx="3043348" cy="1975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7AE4DD-B4B5-D04C-ADBF-9AED5AE8269F}"/>
              </a:ext>
            </a:extLst>
          </p:cNvPr>
          <p:cNvSpPr/>
          <p:nvPr/>
        </p:nvSpPr>
        <p:spPr>
          <a:xfrm>
            <a:off x="767407" y="880853"/>
            <a:ext cx="82546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325" indent="-306388"/>
            <a:r>
              <a:rPr lang="en-US" sz="2000" dirty="0"/>
              <a:t>Data used to </a:t>
            </a:r>
            <a:r>
              <a:rPr lang="en-US" sz="2000" dirty="0">
                <a:solidFill>
                  <a:srgbClr val="120BFF"/>
                </a:solidFill>
              </a:rPr>
              <a:t>estimate future running</a:t>
            </a:r>
            <a:r>
              <a:rPr lang="en-US" sz="2000" dirty="0"/>
              <a:t>.</a:t>
            </a:r>
          </a:p>
          <a:p>
            <a:pPr marL="314325" indent="-306388"/>
            <a:endParaRPr lang="en-US" sz="2000" dirty="0"/>
          </a:p>
          <a:p>
            <a:pPr marL="6350" indent="1588"/>
            <a:r>
              <a:rPr lang="en-US" sz="2000" dirty="0"/>
              <a:t>Lighter ions have potential for </a:t>
            </a:r>
            <a:r>
              <a:rPr lang="en-US" sz="2000" b="1" dirty="0">
                <a:solidFill>
                  <a:srgbClr val="00B050"/>
                </a:solidFill>
              </a:rPr>
              <a:t>significantly higher nucleon-nucleon luminosity</a:t>
            </a:r>
            <a:r>
              <a:rPr lang="en-US" sz="2000" dirty="0">
                <a:solidFill>
                  <a:srgbClr val="120BFF"/>
                </a:solidFill>
              </a:rPr>
              <a:t>:</a:t>
            </a:r>
          </a:p>
          <a:p>
            <a:pPr marL="600075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Expect higher bunch charge in the injector chain</a:t>
            </a:r>
          </a:p>
          <a:p>
            <a:pPr marL="600075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Lower cross sections for ultraperipheral collisions </a:t>
            </a:r>
          </a:p>
          <a:p>
            <a:pPr marL="314325" lvl="2" indent="179388"/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 err="1"/>
              <a:t>σ</a:t>
            </a:r>
            <a:r>
              <a:rPr lang="en-US" sz="2000" baseline="-25000" dirty="0" err="1"/>
              <a:t>BFPP</a:t>
            </a:r>
            <a:r>
              <a:rPr lang="en-US" sz="2000" dirty="0"/>
              <a:t> ~ Z</a:t>
            </a:r>
            <a:r>
              <a:rPr lang="en-US" sz="2000" baseline="30000" dirty="0"/>
              <a:t>7</a:t>
            </a:r>
            <a:r>
              <a:rPr lang="en-US" sz="2000" dirty="0"/>
              <a:t>, </a:t>
            </a:r>
            <a:r>
              <a:rPr lang="en-US" sz="2000" dirty="0" err="1"/>
              <a:t>σ</a:t>
            </a:r>
            <a:r>
              <a:rPr lang="en-US" sz="2000" baseline="-25000" dirty="0" err="1"/>
              <a:t>EMD</a:t>
            </a:r>
            <a:r>
              <a:rPr lang="en-US" sz="2000" dirty="0"/>
              <a:t> ~ Z</a:t>
            </a:r>
            <a:r>
              <a:rPr lang="en-US" sz="2000" baseline="30000" dirty="0"/>
              <a:t>4</a:t>
            </a:r>
          </a:p>
          <a:p>
            <a:pPr marL="757238" lvl="1" indent="-263525"/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Slower burn-off and longer fills, more ions left for usable luminosity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0ECE48-1474-F746-BAAA-A62E468B2BDA}"/>
              </a:ext>
            </a:extLst>
          </p:cNvPr>
          <p:cNvSpPr txBox="1"/>
          <p:nvPr/>
        </p:nvSpPr>
        <p:spPr>
          <a:xfrm>
            <a:off x="306535" y="5989700"/>
            <a:ext cx="2338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Total period of LHC </a:t>
            </a:r>
          </a:p>
          <a:p>
            <a:r>
              <a:rPr lang="en-US" sz="1600" dirty="0" err="1">
                <a:solidFill>
                  <a:schemeClr val="bg2">
                    <a:lumMod val="10000"/>
                  </a:schemeClr>
                </a:solidFill>
              </a:rPr>
              <a:t>Xe-Xe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Operations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BFC3A1-B9AA-5244-AB70-E632B7B0C3FB}"/>
              </a:ext>
            </a:extLst>
          </p:cNvPr>
          <p:cNvGrpSpPr/>
          <p:nvPr/>
        </p:nvGrpSpPr>
        <p:grpSpPr>
          <a:xfrm>
            <a:off x="1847528" y="3484645"/>
            <a:ext cx="9073008" cy="3373355"/>
            <a:chOff x="457200" y="3686430"/>
            <a:chExt cx="6167032" cy="25521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11A108-0446-1841-89CA-DD0878CC8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938937"/>
              <a:ext cx="5743292" cy="194655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C7328C-E75A-214B-A6F3-68D879367A11}"/>
                </a:ext>
              </a:extLst>
            </p:cNvPr>
            <p:cNvSpPr txBox="1"/>
            <p:nvPr/>
          </p:nvSpPr>
          <p:spPr>
            <a:xfrm>
              <a:off x="3368157" y="3712576"/>
              <a:ext cx="1424401" cy="351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120BFF"/>
                  </a:solidFill>
                </a:rPr>
                <a:t>Beam</a:t>
              </a:r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400" dirty="0">
                  <a:solidFill>
                    <a:srgbClr val="FF0000"/>
                  </a:solidFill>
                </a:rPr>
                <a:t>Intensity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266022B-0CA0-E641-BF05-415325803DFF}"/>
                </a:ext>
              </a:extLst>
            </p:cNvPr>
            <p:cNvCxnSpPr/>
            <p:nvPr/>
          </p:nvCxnSpPr>
          <p:spPr>
            <a:xfrm flipH="1">
              <a:off x="5288280" y="4021880"/>
              <a:ext cx="280066" cy="321520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926D5D-763D-2641-BEFB-AF48F0D7A4D1}"/>
                </a:ext>
              </a:extLst>
            </p:cNvPr>
            <p:cNvSpPr txBox="1"/>
            <p:nvPr/>
          </p:nvSpPr>
          <p:spPr>
            <a:xfrm>
              <a:off x="5181600" y="3686430"/>
              <a:ext cx="1442632" cy="351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Magnetic Cycle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AAADD5B-674C-2748-92CB-BA17CB867E21}"/>
                </a:ext>
              </a:extLst>
            </p:cNvPr>
            <p:cNvCxnSpPr>
              <a:cxnSpLocks/>
            </p:cNvCxnSpPr>
            <p:nvPr/>
          </p:nvCxnSpPr>
          <p:spPr>
            <a:xfrm>
              <a:off x="4105306" y="4006651"/>
              <a:ext cx="161894" cy="595829"/>
            </a:xfrm>
            <a:prstGeom prst="straightConnector1">
              <a:avLst/>
            </a:prstGeom>
            <a:ln>
              <a:solidFill>
                <a:srgbClr val="E3000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D7FC2F3-D461-244B-B70A-01CBF630EDBE}"/>
                </a:ext>
              </a:extLst>
            </p:cNvPr>
            <p:cNvCxnSpPr/>
            <p:nvPr/>
          </p:nvCxnSpPr>
          <p:spPr>
            <a:xfrm>
              <a:off x="670560" y="5885489"/>
              <a:ext cx="5215720" cy="0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A72BB0-C8EC-1C44-A634-B92005968D3B}"/>
                </a:ext>
              </a:extLst>
            </p:cNvPr>
            <p:cNvSpPr txBox="1"/>
            <p:nvPr/>
          </p:nvSpPr>
          <p:spPr>
            <a:xfrm>
              <a:off x="2769707" y="5851392"/>
              <a:ext cx="1016970" cy="38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18 hours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5343AFB-0CF5-3E41-8736-BDA6430056D5}"/>
              </a:ext>
            </a:extLst>
          </p:cNvPr>
          <p:cNvSpPr txBox="1"/>
          <p:nvPr/>
        </p:nvSpPr>
        <p:spPr>
          <a:xfrm>
            <a:off x="10687059" y="1984707"/>
            <a:ext cx="1065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Number of protons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6695D3-F3EC-8141-A3D3-E03F19BB9EEC}"/>
              </a:ext>
            </a:extLst>
          </p:cNvPr>
          <p:cNvSpPr txBox="1"/>
          <p:nvPr/>
        </p:nvSpPr>
        <p:spPr>
          <a:xfrm>
            <a:off x="7536160" y="5592946"/>
            <a:ext cx="1069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6 hours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AC767E-2AF8-3048-B70F-1226A3EE6E00}"/>
              </a:ext>
            </a:extLst>
          </p:cNvPr>
          <p:cNvSpPr txBox="1"/>
          <p:nvPr/>
        </p:nvSpPr>
        <p:spPr>
          <a:xfrm>
            <a:off x="7078569" y="5240101"/>
            <a:ext cx="16942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physics data taking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A762F1-5F7A-5F40-B425-15C921D05FA1}"/>
              </a:ext>
            </a:extLst>
          </p:cNvPr>
          <p:cNvSpPr txBox="1"/>
          <p:nvPr/>
        </p:nvSpPr>
        <p:spPr>
          <a:xfrm>
            <a:off x="8922383" y="881823"/>
            <a:ext cx="107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Number of neutrons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C0B6EB-43FE-2A43-A128-CB879936FAC0}"/>
              </a:ext>
            </a:extLst>
          </p:cNvPr>
          <p:cNvCxnSpPr>
            <a:cxnSpLocks/>
          </p:cNvCxnSpPr>
          <p:nvPr/>
        </p:nvCxnSpPr>
        <p:spPr>
          <a:xfrm>
            <a:off x="6611925" y="5582590"/>
            <a:ext cx="2627560" cy="0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0097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09799B5-AAC0-7246-A789-59F2EFC9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592" y="2092963"/>
            <a:ext cx="7307102" cy="272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C472BDFE-4274-4D48-BD3D-ECAB21EB8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666" y="4114842"/>
            <a:ext cx="7233955" cy="69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A68B47D-F949-0F46-BC43-B6C112442392}"/>
              </a:ext>
            </a:extLst>
          </p:cNvPr>
          <p:cNvSpPr/>
          <p:nvPr/>
        </p:nvSpPr>
        <p:spPr>
          <a:xfrm>
            <a:off x="513145" y="2424326"/>
            <a:ext cx="17648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bunch’s evolution with time is defined by a system of </a:t>
            </a:r>
          </a:p>
          <a:p>
            <a:pPr algn="ctr"/>
            <a:r>
              <a:rPr lang="en-GB" dirty="0"/>
              <a:t>4 coupled differential equations:</a:t>
            </a: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B7076C45-0B40-0045-A4F4-0C9AC275CB83}"/>
              </a:ext>
            </a:extLst>
          </p:cNvPr>
          <p:cNvSpPr/>
          <p:nvPr/>
        </p:nvSpPr>
        <p:spPr>
          <a:xfrm>
            <a:off x="2364844" y="1733508"/>
            <a:ext cx="770581" cy="3449400"/>
          </a:xfrm>
          <a:prstGeom prst="leftBrace">
            <a:avLst>
              <a:gd name="adj1" fmla="val 7464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6CD1E-8CD9-1745-9B13-66E15D3BD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Evolution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2B3EC9-DE14-0B4B-93F1-B1EC01737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DA7D4-CAF1-7D4E-8FB3-40613AF5F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66</a:t>
            </a:fld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9DA516-B615-6C49-BAED-C88FD4672DDA}"/>
                  </a:ext>
                </a:extLst>
              </p:cNvPr>
              <p:cNvSpPr txBox="1"/>
              <p:nvPr/>
            </p:nvSpPr>
            <p:spPr>
              <a:xfrm>
                <a:off x="1817444" y="640789"/>
                <a:ext cx="8689258" cy="72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/>
                  <a:t>A particle bunch is characterised by its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number of particles,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en-GB" sz="20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𝒃</m:t>
                        </m:r>
                      </m:sub>
                    </m:sSub>
                    <m:r>
                      <a:rPr lang="en-GB" sz="2000" b="1" i="1">
                        <a:solidFill>
                          <a:srgbClr val="C00000"/>
                        </a:solidFill>
                        <a:latin typeface="Cambria Math"/>
                      </a:rPr>
                      <m:t>(</m:t>
                    </m:r>
                    <m:r>
                      <a:rPr lang="en-GB" sz="2000" b="1" i="1">
                        <a:solidFill>
                          <a:srgbClr val="C00000"/>
                        </a:solidFill>
                        <a:latin typeface="Cambria Math"/>
                      </a:rPr>
                      <m:t>𝒕</m:t>
                    </m:r>
                    <m:r>
                      <a:rPr lang="en-GB" sz="2000" b="1" i="1">
                        <a:solidFill>
                          <a:srgbClr val="C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GB" sz="2000" b="1" dirty="0">
                    <a:solidFill>
                      <a:srgbClr val="C00000"/>
                    </a:solidFill>
                  </a:rPr>
                  <a:t>, </a:t>
                </a:r>
                <a:r>
                  <a:rPr lang="en-GB" sz="2000" dirty="0"/>
                  <a:t>and the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 </a:t>
                </a:r>
                <a:r>
                  <a:rPr lang="en-GB" sz="2000" b="1" dirty="0" err="1">
                    <a:solidFill>
                      <a:srgbClr val="C00000"/>
                    </a:solidFill>
                  </a:rPr>
                  <a:t>emittances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𝝐</m:t>
                        </m:r>
                      </m:e>
                      <m:sub>
                        <m:r>
                          <a:rPr lang="en-GB" sz="20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𝒏</m:t>
                        </m:r>
                        <m:r>
                          <a:rPr lang="en-GB" sz="20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0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GB" sz="2000" b="1" i="1">
                        <a:solidFill>
                          <a:srgbClr val="C00000"/>
                        </a:solidFill>
                        <a:latin typeface="Cambria Math"/>
                      </a:rPr>
                      <m:t>(</m:t>
                    </m:r>
                    <m:r>
                      <a:rPr lang="en-GB" sz="2000" b="1" i="1">
                        <a:solidFill>
                          <a:srgbClr val="C00000"/>
                        </a:solidFill>
                        <a:latin typeface="Cambria Math"/>
                      </a:rPr>
                      <m:t>𝒕</m:t>
                    </m:r>
                    <m:r>
                      <a:rPr lang="en-GB" sz="2000" b="1" i="1">
                        <a:solidFill>
                          <a:srgbClr val="C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GB" sz="2000" b="1" dirty="0">
                    <a:solidFill>
                      <a:srgbClr val="C00000"/>
                    </a:solidFill>
                  </a:rPr>
                  <a:t>, in the three planes </a:t>
                </a:r>
                <a:r>
                  <a:rPr lang="en-GB" sz="2000" dirty="0"/>
                  <a:t>(</a:t>
                </a:r>
                <a14:m>
                  <m:oMath xmlns:m="http://schemas.openxmlformats.org/officeDocument/2006/math">
                    <m:r>
                      <a:rPr lang="en-GB" sz="2000" i="1" dirty="0">
                        <a:latin typeface="Cambria Math"/>
                      </a:rPr>
                      <m:t>𝑖</m:t>
                    </m:r>
                    <m:r>
                      <a:rPr lang="en-GB" sz="2000" i="1" dirty="0">
                        <a:latin typeface="Cambria Math"/>
                      </a:rPr>
                      <m:t>=</m:t>
                    </m:r>
                    <m:r>
                      <a:rPr lang="en-GB" sz="2000" i="1" dirty="0" err="1">
                        <a:latin typeface="Cambria Math"/>
                      </a:rPr>
                      <m:t>𝑥</m:t>
                    </m:r>
                    <m:r>
                      <a:rPr lang="en-GB" sz="2000" i="1" dirty="0" err="1">
                        <a:latin typeface="Cambria Math"/>
                      </a:rPr>
                      <m:t>,</m:t>
                    </m:r>
                    <m:r>
                      <a:rPr lang="en-GB" sz="2000" i="1" dirty="0" err="1">
                        <a:latin typeface="Cambria Math"/>
                      </a:rPr>
                      <m:t>𝑦</m:t>
                    </m:r>
                    <m:r>
                      <a:rPr lang="en-GB" sz="2000" i="1" dirty="0" err="1">
                        <a:latin typeface="Cambria Math"/>
                      </a:rPr>
                      <m:t>,</m:t>
                    </m:r>
                    <m:r>
                      <a:rPr lang="en-GB" sz="2000" i="1" dirty="0" err="1">
                        <a:latin typeface="Cambria Math"/>
                      </a:rPr>
                      <m:t>𝑠</m:t>
                    </m:r>
                  </m:oMath>
                </a14:m>
                <a:r>
                  <a:rPr lang="en-GB" sz="2000" dirty="0"/>
                  <a:t>).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9DA516-B615-6C49-BAED-C88FD4672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444" y="640789"/>
                <a:ext cx="8689258" cy="721288"/>
              </a:xfrm>
              <a:prstGeom prst="rect">
                <a:avLst/>
              </a:prstGeom>
              <a:blipFill>
                <a:blip r:embed="rId5"/>
                <a:stretch>
                  <a:fillRect t="-1724"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4501D1-0515-744F-BA18-E4E50450C01A}"/>
                  </a:ext>
                </a:extLst>
              </p:cNvPr>
              <p:cNvSpPr txBox="1"/>
              <p:nvPr/>
            </p:nvSpPr>
            <p:spPr>
              <a:xfrm>
                <a:off x="557304" y="5430854"/>
                <a:ext cx="112095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i="1">
                        <a:latin typeface="Cambria Math"/>
                      </a:rPr>
                      <m:t>𝛼</m:t>
                    </m:r>
                  </m:oMath>
                </a14:m>
                <a:r>
                  <a:rPr lang="en-GB" sz="2000" dirty="0"/>
                  <a:t> are growth rates or inverse lifetimes, describing how fast the corresponding process changes a quantity.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4501D1-0515-744F-BA18-E4E50450C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04" y="5430854"/>
                <a:ext cx="11209538" cy="400110"/>
              </a:xfrm>
              <a:prstGeom prst="rect">
                <a:avLst/>
              </a:prstGeom>
              <a:blipFill>
                <a:blip r:embed="rId6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073E95C-8802-7B4F-9404-9EFF3E0563E8}"/>
              </a:ext>
            </a:extLst>
          </p:cNvPr>
          <p:cNvSpPr txBox="1"/>
          <p:nvPr/>
        </p:nvSpPr>
        <p:spPr>
          <a:xfrm>
            <a:off x="2106766" y="5824934"/>
            <a:ext cx="797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The bunch’s evolution is usually obtained by (numerically) solving those differential equations, or by tracking simulations.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8B19B7-C18E-FE45-8630-8D0F9C32B104}"/>
              </a:ext>
            </a:extLst>
          </p:cNvPr>
          <p:cNvSpPr txBox="1"/>
          <p:nvPr/>
        </p:nvSpPr>
        <p:spPr>
          <a:xfrm>
            <a:off x="3550796" y="1723631"/>
            <a:ext cx="2684709" cy="369332"/>
          </a:xfrm>
          <a:prstGeom prst="rect">
            <a:avLst/>
          </a:prstGeom>
          <a:noFill/>
          <a:ln>
            <a:solidFill>
              <a:srgbClr val="0427BC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27BC"/>
                </a:solidFill>
              </a:rPr>
              <a:t>Intra-beam scattering (IBS)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65AAAB-80B8-FF49-97BD-2058B045D736}"/>
              </a:ext>
            </a:extLst>
          </p:cNvPr>
          <p:cNvCxnSpPr/>
          <p:nvPr/>
        </p:nvCxnSpPr>
        <p:spPr>
          <a:xfrm>
            <a:off x="4630915" y="2092963"/>
            <a:ext cx="216024" cy="288032"/>
          </a:xfrm>
          <a:prstGeom prst="straightConnector1">
            <a:avLst/>
          </a:prstGeom>
          <a:ln w="19050">
            <a:solidFill>
              <a:srgbClr val="0427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339853-A0CD-5E40-824A-957620910E99}"/>
              </a:ext>
            </a:extLst>
          </p:cNvPr>
          <p:cNvSpPr txBox="1"/>
          <p:nvPr/>
        </p:nvSpPr>
        <p:spPr>
          <a:xfrm>
            <a:off x="6417798" y="1739313"/>
            <a:ext cx="1973104" cy="369332"/>
          </a:xfrm>
          <a:prstGeom prst="rect">
            <a:avLst/>
          </a:prstGeom>
          <a:noFill/>
          <a:ln>
            <a:solidFill>
              <a:srgbClr val="0427BC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27BC"/>
                </a:solidFill>
              </a:rPr>
              <a:t>Radiation Damping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BBE5E7-1CDC-2144-AFD7-7BF51D4AD31F}"/>
              </a:ext>
            </a:extLst>
          </p:cNvPr>
          <p:cNvCxnSpPr/>
          <p:nvPr/>
        </p:nvCxnSpPr>
        <p:spPr>
          <a:xfrm>
            <a:off x="6842648" y="2108645"/>
            <a:ext cx="216024" cy="288032"/>
          </a:xfrm>
          <a:prstGeom prst="straightConnector1">
            <a:avLst/>
          </a:prstGeom>
          <a:ln w="19050">
            <a:solidFill>
              <a:srgbClr val="0427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3828D23-A539-BA4D-A003-5E2C9069CA9C}"/>
              </a:ext>
            </a:extLst>
          </p:cNvPr>
          <p:cNvGrpSpPr/>
          <p:nvPr/>
        </p:nvGrpSpPr>
        <p:grpSpPr>
          <a:xfrm>
            <a:off x="8815752" y="1750346"/>
            <a:ext cx="2975268" cy="646331"/>
            <a:chOff x="8815752" y="1750346"/>
            <a:chExt cx="2975268" cy="646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02540A-E258-5044-8106-9CEF6B96AE88}"/>
                </a:ext>
              </a:extLst>
            </p:cNvPr>
            <p:cNvSpPr txBox="1"/>
            <p:nvPr/>
          </p:nvSpPr>
          <p:spPr>
            <a:xfrm>
              <a:off x="9973673" y="1750346"/>
              <a:ext cx="1817347" cy="646331"/>
            </a:xfrm>
            <a:prstGeom prst="rect">
              <a:avLst/>
            </a:prstGeom>
            <a:noFill/>
            <a:ln>
              <a:solidFill>
                <a:srgbClr val="0427B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427BC"/>
                  </a:solidFill>
                </a:rPr>
                <a:t>Scattering during the collision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45DB141-A5C0-9C42-B2BD-27505BA0381D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8815752" y="2073512"/>
              <a:ext cx="1157921" cy="282713"/>
            </a:xfrm>
            <a:prstGeom prst="straightConnector1">
              <a:avLst/>
            </a:prstGeom>
            <a:ln w="19050">
              <a:solidFill>
                <a:srgbClr val="0427B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30D6377-145B-4C40-81BB-05B1EEB5CB44}"/>
              </a:ext>
            </a:extLst>
          </p:cNvPr>
          <p:cNvSpPr txBox="1"/>
          <p:nvPr/>
        </p:nvSpPr>
        <p:spPr>
          <a:xfrm>
            <a:off x="9338097" y="4803178"/>
            <a:ext cx="1254959" cy="369332"/>
          </a:xfrm>
          <a:prstGeom prst="rect">
            <a:avLst/>
          </a:prstGeom>
          <a:noFill/>
          <a:ln>
            <a:solidFill>
              <a:srgbClr val="17992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79923"/>
                </a:solidFill>
              </a:rPr>
              <a:t>Collimation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97702F-103A-2D46-A031-C841B688E3CE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8879387" y="4677602"/>
            <a:ext cx="1086190" cy="125576"/>
          </a:xfrm>
          <a:prstGeom prst="straightConnector1">
            <a:avLst/>
          </a:prstGeom>
          <a:ln w="19050">
            <a:solidFill>
              <a:srgbClr val="17992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A8C0395-5BE9-444D-885C-15D34C33A8E4}"/>
              </a:ext>
            </a:extLst>
          </p:cNvPr>
          <p:cNvSpPr txBox="1"/>
          <p:nvPr/>
        </p:nvSpPr>
        <p:spPr>
          <a:xfrm>
            <a:off x="6911566" y="4830414"/>
            <a:ext cx="1689373" cy="369332"/>
          </a:xfrm>
          <a:prstGeom prst="rect">
            <a:avLst/>
          </a:prstGeom>
          <a:noFill/>
          <a:ln>
            <a:solidFill>
              <a:srgbClr val="17992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79923"/>
                </a:solidFill>
              </a:rPr>
              <a:t>Losses from IBS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7DC3466-2D5B-D142-A10A-B85D0E50EEEE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5159896" y="4558843"/>
            <a:ext cx="276777" cy="257487"/>
          </a:xfrm>
          <a:prstGeom prst="straightConnector1">
            <a:avLst/>
          </a:prstGeom>
          <a:ln w="19050">
            <a:solidFill>
              <a:srgbClr val="17992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26679A-1283-CB40-A87F-8C1D3ACEBA69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6429659" y="4586675"/>
            <a:ext cx="1326594" cy="243739"/>
          </a:xfrm>
          <a:prstGeom prst="straightConnector1">
            <a:avLst/>
          </a:prstGeom>
          <a:ln w="19050">
            <a:solidFill>
              <a:srgbClr val="17992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C48994D-CF40-3C46-A8E1-8448D716BFC5}"/>
              </a:ext>
            </a:extLst>
          </p:cNvPr>
          <p:cNvSpPr txBox="1"/>
          <p:nvPr/>
        </p:nvSpPr>
        <p:spPr>
          <a:xfrm>
            <a:off x="4237049" y="4816330"/>
            <a:ext cx="2399247" cy="646331"/>
          </a:xfrm>
          <a:prstGeom prst="rect">
            <a:avLst/>
          </a:prstGeom>
          <a:noFill/>
          <a:ln>
            <a:solidFill>
              <a:srgbClr val="17992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79923"/>
                </a:solidFill>
              </a:rPr>
              <a:t>Luminosity burn-off</a:t>
            </a:r>
          </a:p>
          <a:p>
            <a:r>
              <a:rPr lang="en-GB" dirty="0">
                <a:solidFill>
                  <a:srgbClr val="179923"/>
                </a:solidFill>
              </a:rPr>
              <a:t>(incl. secondary beams)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39D42F-7339-494A-83EA-8D9657E15246}"/>
              </a:ext>
            </a:extLst>
          </p:cNvPr>
          <p:cNvGrpSpPr/>
          <p:nvPr/>
        </p:nvGrpSpPr>
        <p:grpSpPr>
          <a:xfrm>
            <a:off x="8519345" y="2597019"/>
            <a:ext cx="2634586" cy="1800201"/>
            <a:chOff x="8519345" y="2597019"/>
            <a:chExt cx="2634586" cy="1800201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5185838-6F12-B849-9467-8D5197C8C9C3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>
              <a:off x="8519345" y="3778431"/>
              <a:ext cx="648074" cy="0"/>
            </a:xfrm>
            <a:prstGeom prst="straightConnector1">
              <a:avLst/>
            </a:prstGeom>
            <a:ln w="19050">
              <a:solidFill>
                <a:srgbClr val="B317B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8FA316D-4CEF-D249-BC90-29DB38C24166}"/>
                </a:ext>
              </a:extLst>
            </p:cNvPr>
            <p:cNvCxnSpPr>
              <a:stCxn id="5" idx="3"/>
            </p:cNvCxnSpPr>
            <p:nvPr/>
          </p:nvCxnSpPr>
          <p:spPr>
            <a:xfrm flipH="1" flipV="1">
              <a:off x="10076092" y="3245091"/>
              <a:ext cx="260602" cy="210174"/>
            </a:xfrm>
            <a:prstGeom prst="straightConnector1">
              <a:avLst/>
            </a:prstGeom>
            <a:ln w="19050">
              <a:solidFill>
                <a:srgbClr val="B317B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1B7BB37-8C1C-4B47-A8E5-F854ED211D20}"/>
                </a:ext>
              </a:extLst>
            </p:cNvPr>
            <p:cNvCxnSpPr/>
            <p:nvPr/>
          </p:nvCxnSpPr>
          <p:spPr>
            <a:xfrm flipH="1" flipV="1">
              <a:off x="10169201" y="2597019"/>
              <a:ext cx="366370" cy="858246"/>
            </a:xfrm>
            <a:prstGeom prst="straightConnector1">
              <a:avLst/>
            </a:prstGeom>
            <a:ln w="19050">
              <a:solidFill>
                <a:srgbClr val="B317B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56A5042-DC0E-2A43-8A36-29806D0AEFC1}"/>
                </a:ext>
              </a:extLst>
            </p:cNvPr>
            <p:cNvCxnSpPr/>
            <p:nvPr/>
          </p:nvCxnSpPr>
          <p:spPr>
            <a:xfrm flipH="1">
              <a:off x="9742230" y="4101597"/>
              <a:ext cx="570661" cy="295623"/>
            </a:xfrm>
            <a:prstGeom prst="straightConnector1">
              <a:avLst/>
            </a:prstGeom>
            <a:ln w="19050">
              <a:solidFill>
                <a:srgbClr val="B317B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F299B01-3708-8C44-8D7A-6BD09480B270}"/>
                </a:ext>
              </a:extLst>
            </p:cNvPr>
            <p:cNvSpPr txBox="1"/>
            <p:nvPr/>
          </p:nvSpPr>
          <p:spPr>
            <a:xfrm>
              <a:off x="9167419" y="3455265"/>
              <a:ext cx="1986512" cy="646331"/>
            </a:xfrm>
            <a:prstGeom prst="rect">
              <a:avLst/>
            </a:prstGeom>
            <a:noFill/>
            <a:ln>
              <a:solidFill>
                <a:srgbClr val="B317B7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B317B7"/>
                  </a:solidFill>
                </a:rPr>
                <a:t>Many other, less important, effects.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63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  <p:bldP spid="7" grpId="0"/>
      <p:bldP spid="17" grpId="0"/>
      <p:bldP spid="8" grpId="0" animBg="1"/>
      <p:bldP spid="10" grpId="0" animBg="1"/>
      <p:bldP spid="19" grpId="0" animBg="1"/>
      <p:bldP spid="22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4E5D-197F-F54C-AF79-AE9965315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Centre-of-Mass Energy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0C184-59E3-3344-BFF9-40E1D1DEC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29597-BA34-7D4D-A08F-4C7F3509D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7</a:t>
            </a:fld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CBE99A-8699-1C40-BED8-FD2799FFF528}"/>
              </a:ext>
            </a:extLst>
          </p:cNvPr>
          <p:cNvGrpSpPr/>
          <p:nvPr/>
        </p:nvGrpSpPr>
        <p:grpSpPr>
          <a:xfrm>
            <a:off x="1127448" y="1124744"/>
            <a:ext cx="4116407" cy="4575903"/>
            <a:chOff x="1289326" y="1173440"/>
            <a:chExt cx="3269813" cy="34873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740438-64B0-9244-877C-487242F9C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0490" y="1909361"/>
              <a:ext cx="2848560" cy="18293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9145C5-4FD2-4B47-A18E-BC56FFA62DDC}"/>
                </a:ext>
              </a:extLst>
            </p:cNvPr>
            <p:cNvSpPr txBox="1"/>
            <p:nvPr/>
          </p:nvSpPr>
          <p:spPr>
            <a:xfrm>
              <a:off x="1289326" y="1173440"/>
              <a:ext cx="3269813" cy="492572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1F497D"/>
                  </a:solidFill>
                </a:rPr>
                <a:t>Centre-of-Mass (CMS) energy is available for the production of new particles. </a:t>
              </a: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3F30DD3C-719E-6B4D-901E-C9977EDD8FE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491341"/>
                </p:ext>
              </p:extLst>
            </p:nvPr>
          </p:nvGraphicFramePr>
          <p:xfrm>
            <a:off x="1852999" y="4250355"/>
            <a:ext cx="2142465" cy="4104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26" name="Equation" r:id="rId4" imgW="1104900" imgH="215900" progId="Equation.3">
                    <p:embed/>
                  </p:oleObj>
                </mc:Choice>
                <mc:Fallback>
                  <p:oleObj name="Equation" r:id="rId4" imgW="1104900" imgH="215900" progId="Equation.3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F89F328A-07B9-4A4B-9177-906972FCAF9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852999" y="4250355"/>
                          <a:ext cx="2142465" cy="410404"/>
                        </a:xfrm>
                        <a:prstGeom prst="rect">
                          <a:avLst/>
                        </a:prstGeom>
                        <a:solidFill>
                          <a:srgbClr val="C6D9F1"/>
                        </a:solidFill>
                        <a:ln>
                          <a:solidFill>
                            <a:srgbClr val="1F497D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C0C405-2761-4F4B-B80E-E342D6746B6A}"/>
              </a:ext>
            </a:extLst>
          </p:cNvPr>
          <p:cNvGrpSpPr/>
          <p:nvPr/>
        </p:nvGrpSpPr>
        <p:grpSpPr>
          <a:xfrm>
            <a:off x="2517678" y="2409508"/>
            <a:ext cx="2245909" cy="2164918"/>
            <a:chOff x="6546527" y="4304982"/>
            <a:chExt cx="2245909" cy="2164918"/>
          </a:xfrm>
          <a:solidFill>
            <a:srgbClr val="FFFF00"/>
          </a:solidFill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2AD82A6-EBBA-4B40-ABFC-649360469D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17273" y="4644496"/>
              <a:ext cx="746286" cy="944107"/>
            </a:xfrm>
            <a:prstGeom prst="line">
              <a:avLst/>
            </a:prstGeom>
            <a:grpFill/>
            <a:ln w="19050">
              <a:solidFill>
                <a:srgbClr val="FFFF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747C5A6-4107-EF4F-B026-07A1037F97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64735" y="4304982"/>
              <a:ext cx="521266" cy="1301942"/>
            </a:xfrm>
            <a:prstGeom prst="line">
              <a:avLst/>
            </a:prstGeom>
            <a:grpFill/>
            <a:ln w="19050">
              <a:solidFill>
                <a:srgbClr val="FFFF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67D3A78-83F5-734F-B531-14EC146CB9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1020" y="4644496"/>
              <a:ext cx="865851" cy="916966"/>
            </a:xfrm>
            <a:prstGeom prst="line">
              <a:avLst/>
            </a:prstGeom>
            <a:grpFill/>
            <a:ln w="19050">
              <a:solidFill>
                <a:srgbClr val="FFFF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5525D5-7BD1-B04E-8646-20C4FB75DF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3892" y="4602407"/>
              <a:ext cx="67129" cy="995356"/>
            </a:xfrm>
            <a:prstGeom prst="line">
              <a:avLst/>
            </a:prstGeom>
            <a:grpFill/>
            <a:ln w="19050">
              <a:solidFill>
                <a:srgbClr val="FFFF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EFD56DD-C99D-5247-A659-5CA121F8B3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16292" y="5582901"/>
              <a:ext cx="327241" cy="360039"/>
            </a:xfrm>
            <a:prstGeom prst="line">
              <a:avLst/>
            </a:prstGeom>
            <a:grpFill/>
            <a:ln w="19050">
              <a:solidFill>
                <a:srgbClr val="FFFF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3EC2982-EF80-A348-A69A-4E22DE38B5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0587" y="5600158"/>
              <a:ext cx="274696" cy="531177"/>
            </a:xfrm>
            <a:prstGeom prst="line">
              <a:avLst/>
            </a:prstGeom>
            <a:grpFill/>
            <a:ln w="19050">
              <a:solidFill>
                <a:srgbClr val="FFFF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4E3F4BE-3FEA-8543-AF02-D5FCCA961570}"/>
                </a:ext>
              </a:extLst>
            </p:cNvPr>
            <p:cNvCxnSpPr>
              <a:cxnSpLocks/>
            </p:cNvCxnSpPr>
            <p:nvPr/>
          </p:nvCxnSpPr>
          <p:spPr>
            <a:xfrm>
              <a:off x="7663559" y="5591079"/>
              <a:ext cx="422613" cy="878821"/>
            </a:xfrm>
            <a:prstGeom prst="line">
              <a:avLst/>
            </a:prstGeom>
            <a:grpFill/>
            <a:ln w="19050">
              <a:solidFill>
                <a:srgbClr val="FFFF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A02B79B-1540-6346-8312-5DD47716BE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04248" y="5597763"/>
              <a:ext cx="621120" cy="0"/>
            </a:xfrm>
            <a:prstGeom prst="straightConnector1">
              <a:avLst/>
            </a:prstGeom>
            <a:grp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5398A60-75EF-F14D-ABA3-0FBAFB3241C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892693" y="5606924"/>
              <a:ext cx="605215" cy="0"/>
            </a:xfrm>
            <a:prstGeom prst="straightConnector1">
              <a:avLst/>
            </a:prstGeom>
            <a:grp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2081D69-989C-CA41-B283-F95DED70C1F2}"/>
                </a:ext>
              </a:extLst>
            </p:cNvPr>
            <p:cNvSpPr/>
            <p:nvPr/>
          </p:nvSpPr>
          <p:spPr>
            <a:xfrm>
              <a:off x="8648420" y="5546331"/>
              <a:ext cx="144016" cy="1358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F8163B7-8D4B-4843-AC52-AD11FB902051}"/>
                </a:ext>
              </a:extLst>
            </p:cNvPr>
            <p:cNvSpPr/>
            <p:nvPr/>
          </p:nvSpPr>
          <p:spPr>
            <a:xfrm>
              <a:off x="6546527" y="5546818"/>
              <a:ext cx="144016" cy="1358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578B88A-B13E-594F-B147-64B24FDA9C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040" y="4165323"/>
            <a:ext cx="1231762" cy="5753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9BC23C5-5E16-8C4C-A0EB-D3528C4B9C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4849" y="4105380"/>
            <a:ext cx="1278558" cy="563956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D6DCF3A-B320-CF4B-8160-5E61C5283604}"/>
              </a:ext>
            </a:extLst>
          </p:cNvPr>
          <p:cNvGrpSpPr/>
          <p:nvPr/>
        </p:nvGrpSpPr>
        <p:grpSpPr>
          <a:xfrm>
            <a:off x="6259442" y="569716"/>
            <a:ext cx="5535369" cy="1528515"/>
            <a:chOff x="6259442" y="406764"/>
            <a:chExt cx="5535369" cy="152851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D66F6A9-3EB7-0648-AA7A-B800903E6C9C}"/>
                </a:ext>
              </a:extLst>
            </p:cNvPr>
            <p:cNvSpPr txBox="1"/>
            <p:nvPr/>
          </p:nvSpPr>
          <p:spPr>
            <a:xfrm>
              <a:off x="6259442" y="406764"/>
              <a:ext cx="53659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From the sum of the 4-momentum vectors the </a:t>
              </a:r>
              <a:r>
                <a:rPr lang="en-US" b="1" dirty="0" err="1">
                  <a:solidFill>
                    <a:srgbClr val="0427BC"/>
                  </a:solidFill>
                </a:rPr>
                <a:t>centre</a:t>
              </a:r>
              <a:r>
                <a:rPr lang="en-US" b="1" dirty="0">
                  <a:solidFill>
                    <a:srgbClr val="0427BC"/>
                  </a:solidFill>
                </a:rPr>
                <a:t>-of-mass energy in collision of two different species </a:t>
              </a:r>
            </a:p>
            <a:p>
              <a:r>
                <a:rPr lang="en-US" dirty="0"/>
                <a:t>can be calculated: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36687BD-2AAC-154F-A8A7-2640F5096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52184" y="1404845"/>
              <a:ext cx="4042627" cy="530434"/>
            </a:xfrm>
            <a:prstGeom prst="rect">
              <a:avLst/>
            </a:prstGeom>
            <a:ln w="19050">
              <a:solidFill>
                <a:srgbClr val="0427BC"/>
              </a:solidFill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C4FA5AF-DACB-5B40-B174-4672369CA70C}"/>
              </a:ext>
            </a:extLst>
          </p:cNvPr>
          <p:cNvGrpSpPr/>
          <p:nvPr/>
        </p:nvGrpSpPr>
        <p:grpSpPr>
          <a:xfrm>
            <a:off x="6108460" y="2280628"/>
            <a:ext cx="5651732" cy="837469"/>
            <a:chOff x="6108460" y="2280628"/>
            <a:chExt cx="5651732" cy="83746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6C8DD5-698C-3948-8620-0F3A9F4EC6C6}"/>
                </a:ext>
              </a:extLst>
            </p:cNvPr>
            <p:cNvSpPr txBox="1"/>
            <p:nvPr/>
          </p:nvSpPr>
          <p:spPr>
            <a:xfrm>
              <a:off x="6108460" y="2436022"/>
              <a:ext cx="26994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Centre-of-mass energy </a:t>
              </a:r>
            </a:p>
            <a:p>
              <a:r>
                <a:rPr lang="en-US" b="1" dirty="0">
                  <a:solidFill>
                    <a:srgbClr val="0427BC"/>
                  </a:solidFill>
                </a:rPr>
                <a:t>per colliding nucleon pair</a:t>
              </a:r>
              <a:r>
                <a:rPr lang="en-US" dirty="0"/>
                <a:t>: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32E6FE4-C802-2C46-86FB-72BD9DFCF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95038" y="2280628"/>
              <a:ext cx="2665154" cy="837469"/>
            </a:xfrm>
            <a:prstGeom prst="rect">
              <a:avLst/>
            </a:prstGeom>
            <a:ln w="19050">
              <a:solidFill>
                <a:srgbClr val="0427BC"/>
              </a:solidFill>
            </a:ln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3EF6B33-3AEA-8E47-A602-50FF2747DD4D}"/>
              </a:ext>
            </a:extLst>
          </p:cNvPr>
          <p:cNvGrpSpPr/>
          <p:nvPr/>
        </p:nvGrpSpPr>
        <p:grpSpPr>
          <a:xfrm>
            <a:off x="6103764" y="3390051"/>
            <a:ext cx="5824883" cy="2627226"/>
            <a:chOff x="6103764" y="3390051"/>
            <a:chExt cx="5824883" cy="262722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2692C4C-76AD-374D-8C76-3C4E150A6D14}"/>
                </a:ext>
              </a:extLst>
            </p:cNvPr>
            <p:cNvSpPr/>
            <p:nvPr/>
          </p:nvSpPr>
          <p:spPr>
            <a:xfrm>
              <a:off x="6103764" y="3390051"/>
              <a:ext cx="5824883" cy="2627226"/>
            </a:xfrm>
            <a:prstGeom prst="rect">
              <a:avLst/>
            </a:prstGeom>
            <a:solidFill>
              <a:srgbClr val="FFF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D2A57BF-1A3D-1D4C-B960-D62A5CD6C057}"/>
                </a:ext>
              </a:extLst>
            </p:cNvPr>
            <p:cNvSpPr txBox="1"/>
            <p:nvPr/>
          </p:nvSpPr>
          <p:spPr>
            <a:xfrm>
              <a:off x="6259442" y="3466070"/>
              <a:ext cx="27190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LHC </a:t>
              </a:r>
              <a:r>
                <a:rPr lang="en-US" dirty="0" err="1"/>
                <a:t>Pb-Pb</a:t>
              </a:r>
              <a:r>
                <a:rPr lang="en-US" dirty="0"/>
                <a:t> run in 2015/18: 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223E1AF-53A7-E640-885C-3C49C21D5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98386" y="3898192"/>
              <a:ext cx="3493115" cy="31456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EACD88B-18B9-414C-94CC-BCA975BEAC34}"/>
                    </a:ext>
                  </a:extLst>
                </p:cNvPr>
                <p:cNvSpPr/>
                <p:nvPr/>
              </p:nvSpPr>
              <p:spPr>
                <a:xfrm>
                  <a:off x="6259442" y="4992855"/>
                  <a:ext cx="5133654" cy="9594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8466"/>
                  <a:r>
                    <a:rPr lang="en-GB" sz="1867" b="1" dirty="0">
                      <a:solidFill>
                        <a:srgbClr val="C00000"/>
                      </a:solidFill>
                    </a:rPr>
                    <a:t>New energy frontier in nucleus-nucleus collisions.</a:t>
                  </a:r>
                </a:p>
                <a:p>
                  <a:r>
                    <a:rPr lang="en-GB" sz="1867" dirty="0"/>
                    <a:t>Continues beyond RHIC (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sz="1867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GB" sz="1867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67" b="1" i="1">
                                  <a:latin typeface="Cambria Math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GB" sz="1867" b="1" i="1">
                                  <a:latin typeface="Cambria Math"/>
                                </a:rPr>
                                <m:t>𝑵𝑵</m:t>
                              </m:r>
                            </m:sub>
                          </m:sSub>
                        </m:e>
                      </m:rad>
                      <m:r>
                        <a:rPr lang="en-GB" sz="1867" b="1" i="1">
                          <a:latin typeface="Cambria Math"/>
                        </a:rPr>
                        <m:t>=</m:t>
                      </m:r>
                      <m:r>
                        <a:rPr lang="en-GB" sz="1867" b="1" i="1">
                          <a:latin typeface="Cambria Math"/>
                        </a:rPr>
                        <m:t>𝟎</m:t>
                      </m:r>
                      <m:r>
                        <a:rPr lang="en-GB" sz="1867" b="1" i="1">
                          <a:latin typeface="Cambria Math"/>
                        </a:rPr>
                        <m:t>.</m:t>
                      </m:r>
                      <m:r>
                        <a:rPr lang="en-GB" sz="1867" b="1" i="1">
                          <a:latin typeface="Cambria Math"/>
                        </a:rPr>
                        <m:t>𝟐</m:t>
                      </m:r>
                      <m:r>
                        <a:rPr lang="en-GB" sz="1867" b="1">
                          <a:latin typeface="Cambria Math"/>
                        </a:rPr>
                        <m:t> </m:t>
                      </m:r>
                      <m:r>
                        <a:rPr lang="en-GB" sz="1867" b="1">
                          <a:latin typeface="Cambria Math"/>
                        </a:rPr>
                        <m:t>𝐓𝐞𝐕</m:t>
                      </m:r>
                    </m:oMath>
                  </a14:m>
                  <a:r>
                    <a:rPr lang="en-GB" sz="1867" dirty="0"/>
                    <a:t>) and previous fixed target experiments. </a:t>
                  </a:r>
                </a:p>
              </p:txBody>
            </p:sp>
          </mc:Choice>
          <mc:Fallback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EACD88B-18B9-414C-94CC-BCA975BEAC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9442" y="4992855"/>
                  <a:ext cx="5133654" cy="959430"/>
                </a:xfrm>
                <a:prstGeom prst="rect">
                  <a:avLst/>
                </a:prstGeom>
                <a:blipFill>
                  <a:blip r:embed="rId11"/>
                  <a:stretch>
                    <a:fillRect l="-988" t="-1299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9195A7F-1C98-9742-8913-1013DB153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89332" y="4212760"/>
              <a:ext cx="3995892" cy="630592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A3D3902D-48EE-A047-94EA-26CE3DF660CB}"/>
              </a:ext>
            </a:extLst>
          </p:cNvPr>
          <p:cNvSpPr txBox="1"/>
          <p:nvPr/>
        </p:nvSpPr>
        <p:spPr>
          <a:xfrm>
            <a:off x="10504653" y="3170616"/>
            <a:ext cx="1361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proton momentum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47585A8-E608-1940-A6F1-5F5ED9C575A8}"/>
              </a:ext>
            </a:extLst>
          </p:cNvPr>
          <p:cNvCxnSpPr/>
          <p:nvPr/>
        </p:nvCxnSpPr>
        <p:spPr>
          <a:xfrm flipH="1" flipV="1">
            <a:off x="10504653" y="2924944"/>
            <a:ext cx="199859" cy="2961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46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6EE35-3735-1B4A-A39B-AC9BC4379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of Beam Energy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5A61DCD-75D9-F944-9CFD-46204CAB462A}"/>
              </a:ext>
            </a:extLst>
          </p:cNvPr>
          <p:cNvGrpSpPr/>
          <p:nvPr/>
        </p:nvGrpSpPr>
        <p:grpSpPr>
          <a:xfrm>
            <a:off x="6178933" y="731708"/>
            <a:ext cx="2311943" cy="338555"/>
            <a:chOff x="6431054" y="2034242"/>
            <a:chExt cx="1733957" cy="253916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42D5C89-6A7B-BD46-B8CC-EE5AF871CDB1}"/>
                </a:ext>
              </a:extLst>
            </p:cNvPr>
            <p:cNvSpPr txBox="1"/>
            <p:nvPr/>
          </p:nvSpPr>
          <p:spPr>
            <a:xfrm>
              <a:off x="6940402" y="2034242"/>
              <a:ext cx="1224609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</a:rPr>
                <a:t>particle  charge</a:t>
              </a:r>
            </a:p>
          </p:txBody>
        </p:sp>
        <p:cxnSp>
          <p:nvCxnSpPr>
            <p:cNvPr id="114" name="Curved Connector 113">
              <a:extLst>
                <a:ext uri="{FF2B5EF4-FFF2-40B4-BE49-F238E27FC236}">
                  <a16:creationId xmlns:a16="http://schemas.microsoft.com/office/drawing/2014/main" id="{86E94F78-50CC-7A46-811F-DD2DE86F1EA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431054" y="2109657"/>
              <a:ext cx="553484" cy="178501"/>
            </a:xfrm>
            <a:prstGeom prst="curvedConnector3">
              <a:avLst>
                <a:gd name="adj1" fmla="val 101554"/>
              </a:avLst>
            </a:prstGeom>
            <a:ln w="19050"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369B7826-DBA0-324D-8F8A-19CDC708DAC6}"/>
                  </a:ext>
                </a:extLst>
              </p:cNvPr>
              <p:cNvSpPr/>
              <p:nvPr/>
            </p:nvSpPr>
            <p:spPr>
              <a:xfrm>
                <a:off x="469136" y="1038414"/>
                <a:ext cx="11253727" cy="10213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8683"/>
                <a:r>
                  <a:rPr lang="en-US" sz="2000" dirty="0"/>
                  <a:t>Max. beam energy achieved in p-p collisions: </a:t>
                </a:r>
                <a:r>
                  <a:rPr lang="en-US" sz="2000" dirty="0" err="1"/>
                  <a:t>E</a:t>
                </a:r>
                <a:r>
                  <a:rPr lang="en-US" sz="2000" baseline="-25000" dirty="0" err="1"/>
                  <a:t>b</a:t>
                </a:r>
                <a:r>
                  <a:rPr lang="en-US" sz="2000" dirty="0"/>
                  <a:t> = 6.5 Z </a:t>
                </a:r>
                <a:r>
                  <a:rPr lang="en-US" sz="2000" dirty="0" err="1"/>
                  <a:t>TeV</a:t>
                </a:r>
                <a:r>
                  <a:rPr lang="en-US" sz="2000" dirty="0"/>
                  <a:t>. </a:t>
                </a:r>
              </a:p>
              <a:p>
                <a:pPr marL="48683"/>
                <a:r>
                  <a:rPr lang="en-US" sz="2000" dirty="0"/>
                  <a:t>For </a:t>
                </a:r>
                <a:r>
                  <a:rPr lang="en-US" sz="2000" dirty="0" err="1"/>
                  <a:t>Pb-Pb</a:t>
                </a:r>
                <a:r>
                  <a:rPr lang="en-US" sz="2000" dirty="0"/>
                  <a:t>, 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beam energy </a:t>
                </a:r>
                <a:r>
                  <a:rPr lang="en-US" sz="2000" dirty="0"/>
                  <a:t>reduction to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E</a:t>
                </a:r>
                <a:r>
                  <a:rPr lang="en-US" sz="2000" b="1" baseline="-25000" dirty="0" err="1">
                    <a:solidFill>
                      <a:srgbClr val="C00000"/>
                    </a:solidFill>
                  </a:rPr>
                  <a:t>b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= 6.37 Z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TeV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. </a:t>
                </a:r>
              </a:p>
              <a:p>
                <a:pPr marL="48683"/>
                <a:r>
                  <a:rPr lang="en-US" sz="2000" dirty="0">
                    <a:sym typeface="Wingdings" pitchFamily="2" charset="2"/>
                  </a:rPr>
                  <a:t></a:t>
                </a:r>
                <a:r>
                  <a:rPr lang="en-US" sz="2000" dirty="0"/>
                  <a:t> Allows comparison of 3 collision modes at the </a:t>
                </a:r>
                <a:r>
                  <a:rPr lang="en-US" sz="2000" b="1" dirty="0">
                    <a:solidFill>
                      <a:srgbClr val="120BFF"/>
                    </a:solidFill>
                  </a:rPr>
                  <a:t>same center-of-mass energy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000" b="1" i="1">
                            <a:solidFill>
                              <a:srgbClr val="120B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GB" sz="2000" b="1" i="1">
                                <a:solidFill>
                                  <a:srgbClr val="120B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1" i="1">
                                <a:solidFill>
                                  <a:srgbClr val="120BFF"/>
                                </a:solidFill>
                                <a:latin typeface="Cambria Math"/>
                              </a:rPr>
                              <m:t>𝒔</m:t>
                            </m:r>
                          </m:e>
                          <m:sub>
                            <m:r>
                              <a:rPr lang="en-GB" sz="2000" b="1" i="1">
                                <a:solidFill>
                                  <a:srgbClr val="120BFF"/>
                                </a:solidFill>
                                <a:latin typeface="Cambria Math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GB" sz="2000" b="1" i="1">
                        <a:solidFill>
                          <a:srgbClr val="120B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b="1" dirty="0"/>
              </a:p>
            </p:txBody>
          </p:sp>
        </mc:Choice>
        <mc:Fallback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369B7826-DBA0-324D-8F8A-19CDC708DA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36" y="1038414"/>
                <a:ext cx="11253727" cy="1021370"/>
              </a:xfrm>
              <a:prstGeom prst="rect">
                <a:avLst/>
              </a:prstGeom>
              <a:blipFill>
                <a:blip r:embed="rId3"/>
                <a:stretch>
                  <a:fillRect l="-113" t="-2469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Footer Placeholder 3">
            <a:extLst>
              <a:ext uri="{FF2B5EF4-FFF2-40B4-BE49-F238E27FC236}">
                <a16:creationId xmlns:a16="http://schemas.microsoft.com/office/drawing/2014/main" id="{21C2BAAE-60D3-5549-8742-0EB75E826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1611" y="6641432"/>
            <a:ext cx="7008779" cy="194270"/>
          </a:xfrm>
        </p:spPr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122" name="Slide Number Placeholder 4">
            <a:extLst>
              <a:ext uri="{FF2B5EF4-FFF2-40B4-BE49-F238E27FC236}">
                <a16:creationId xmlns:a16="http://schemas.microsoft.com/office/drawing/2014/main" id="{506943C5-7F2E-2F4B-944F-8100A4E50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7873" y="6641433"/>
            <a:ext cx="1004784" cy="188641"/>
          </a:xfrm>
        </p:spPr>
        <p:txBody>
          <a:bodyPr/>
          <a:lstStyle/>
          <a:p>
            <a:fld id="{323EE74B-AA29-428B-826F-5CD1FF8C5BA0}" type="slidenum">
              <a:rPr lang="en-GB" smtClean="0"/>
              <a:pPr/>
              <a:t>8</a:t>
            </a:fld>
            <a:endParaRPr lang="en-GB" dirty="0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CACC66C-9479-AE49-BC54-38E067CB37D2}"/>
              </a:ext>
            </a:extLst>
          </p:cNvPr>
          <p:cNvGrpSpPr/>
          <p:nvPr/>
        </p:nvGrpSpPr>
        <p:grpSpPr>
          <a:xfrm>
            <a:off x="1336830" y="2669616"/>
            <a:ext cx="9535271" cy="3741944"/>
            <a:chOff x="1336830" y="2669616"/>
            <a:chExt cx="9535271" cy="3741944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684C6B4-2C69-4942-B018-D715EA08D70F}"/>
                </a:ext>
              </a:extLst>
            </p:cNvPr>
            <p:cNvSpPr/>
            <p:nvPr/>
          </p:nvSpPr>
          <p:spPr>
            <a:xfrm>
              <a:off x="1475175" y="3642008"/>
              <a:ext cx="2901949" cy="1803216"/>
            </a:xfrm>
            <a:prstGeom prst="roundRect">
              <a:avLst/>
            </a:prstGeom>
            <a:solidFill>
              <a:srgbClr val="B9DE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39F4D20-42AD-8848-BB42-175B8262460D}"/>
                </a:ext>
              </a:extLst>
            </p:cNvPr>
            <p:cNvSpPr/>
            <p:nvPr/>
          </p:nvSpPr>
          <p:spPr>
            <a:xfrm>
              <a:off x="7774609" y="3642008"/>
              <a:ext cx="2901949" cy="1803216"/>
            </a:xfrm>
            <a:prstGeom prst="roundRect">
              <a:avLst/>
            </a:prstGeom>
            <a:solidFill>
              <a:srgbClr val="B9DE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0E7FDF5-0B2E-4A45-BC9F-8301E0C16347}"/>
                </a:ext>
              </a:extLst>
            </p:cNvPr>
            <p:cNvSpPr/>
            <p:nvPr/>
          </p:nvSpPr>
          <p:spPr>
            <a:xfrm>
              <a:off x="5036957" y="2669616"/>
              <a:ext cx="2043975" cy="46793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01CB537C-AB8C-8645-A0DA-038561B054F4}"/>
                </a:ext>
              </a:extLst>
            </p:cNvPr>
            <p:cNvSpPr/>
            <p:nvPr/>
          </p:nvSpPr>
          <p:spPr>
            <a:xfrm>
              <a:off x="4680282" y="3650165"/>
              <a:ext cx="2901949" cy="1803216"/>
            </a:xfrm>
            <a:prstGeom prst="roundRect">
              <a:avLst/>
            </a:prstGeom>
            <a:solidFill>
              <a:srgbClr val="B9DE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F61ACF2-CC17-774B-9E5F-DBAF965BAB90}"/>
                </a:ext>
              </a:extLst>
            </p:cNvPr>
            <p:cNvGrpSpPr/>
            <p:nvPr/>
          </p:nvGrpSpPr>
          <p:grpSpPr>
            <a:xfrm>
              <a:off x="7993400" y="3769395"/>
              <a:ext cx="2475760" cy="742163"/>
              <a:chOff x="430022" y="5339025"/>
              <a:chExt cx="2402727" cy="765044"/>
            </a:xfrm>
          </p:grpSpPr>
          <p:sp>
            <p:nvSpPr>
              <p:cNvPr id="57" name="Flowchart: Connector 6">
                <a:extLst>
                  <a:ext uri="{FF2B5EF4-FFF2-40B4-BE49-F238E27FC236}">
                    <a16:creationId xmlns:a16="http://schemas.microsoft.com/office/drawing/2014/main" id="{BD9F26BB-7E7F-DB4D-ACF1-A6D8C07BF0DB}"/>
                  </a:ext>
                </a:extLst>
              </p:cNvPr>
              <p:cNvSpPr/>
              <p:nvPr/>
            </p:nvSpPr>
            <p:spPr>
              <a:xfrm>
                <a:off x="662842" y="5527676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58" name="Flowchart: Connector 7">
                <a:extLst>
                  <a:ext uri="{FF2B5EF4-FFF2-40B4-BE49-F238E27FC236}">
                    <a16:creationId xmlns:a16="http://schemas.microsoft.com/office/drawing/2014/main" id="{C74855B9-BA12-544C-B08D-82F5CE704336}"/>
                  </a:ext>
                </a:extLst>
              </p:cNvPr>
              <p:cNvSpPr/>
              <p:nvPr/>
            </p:nvSpPr>
            <p:spPr>
              <a:xfrm>
                <a:off x="865991" y="5769174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59" name="Flowchart: Connector 8">
                <a:extLst>
                  <a:ext uri="{FF2B5EF4-FFF2-40B4-BE49-F238E27FC236}">
                    <a16:creationId xmlns:a16="http://schemas.microsoft.com/office/drawing/2014/main" id="{54C15471-BCC0-004D-B657-3BBAFF1723B4}"/>
                  </a:ext>
                </a:extLst>
              </p:cNvPr>
              <p:cNvSpPr/>
              <p:nvPr/>
            </p:nvSpPr>
            <p:spPr>
              <a:xfrm>
                <a:off x="806858" y="5599684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Flowchart: Connector 9">
                <a:extLst>
                  <a:ext uri="{FF2B5EF4-FFF2-40B4-BE49-F238E27FC236}">
                    <a16:creationId xmlns:a16="http://schemas.microsoft.com/office/drawing/2014/main" id="{038D2FCE-338B-3C4A-88CC-F6DFDA2FB435}"/>
                  </a:ext>
                </a:extLst>
              </p:cNvPr>
              <p:cNvSpPr/>
              <p:nvPr/>
            </p:nvSpPr>
            <p:spPr>
              <a:xfrm>
                <a:off x="671226" y="5637412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Flowchart: Connector 10">
                <a:extLst>
                  <a:ext uri="{FF2B5EF4-FFF2-40B4-BE49-F238E27FC236}">
                    <a16:creationId xmlns:a16="http://schemas.microsoft.com/office/drawing/2014/main" id="{70ED8CF3-2F81-0D46-9666-DA876C62C2EC}"/>
                  </a:ext>
                </a:extLst>
              </p:cNvPr>
              <p:cNvSpPr/>
              <p:nvPr/>
            </p:nvSpPr>
            <p:spPr>
              <a:xfrm>
                <a:off x="881066" y="5506366"/>
                <a:ext cx="144016" cy="144016"/>
              </a:xfrm>
              <a:prstGeom prst="flowChartConnector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62" name="Flowchart: Connector 11">
                <a:extLst>
                  <a:ext uri="{FF2B5EF4-FFF2-40B4-BE49-F238E27FC236}">
                    <a16:creationId xmlns:a16="http://schemas.microsoft.com/office/drawing/2014/main" id="{BBFCB84C-43B0-9844-83D6-A6E65257B287}"/>
                  </a:ext>
                </a:extLst>
              </p:cNvPr>
              <p:cNvSpPr/>
              <p:nvPr/>
            </p:nvSpPr>
            <p:spPr>
              <a:xfrm>
                <a:off x="599218" y="5434358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63" name="Flowchart: Connector 12">
                <a:extLst>
                  <a:ext uri="{FF2B5EF4-FFF2-40B4-BE49-F238E27FC236}">
                    <a16:creationId xmlns:a16="http://schemas.microsoft.com/office/drawing/2014/main" id="{6D14BE84-5553-1347-A575-89BF3ED189D0}"/>
                  </a:ext>
                </a:extLst>
              </p:cNvPr>
              <p:cNvSpPr/>
              <p:nvPr/>
            </p:nvSpPr>
            <p:spPr>
              <a:xfrm>
                <a:off x="671226" y="5383660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64" name="Flowchart: Connector 13">
                <a:extLst>
                  <a:ext uri="{FF2B5EF4-FFF2-40B4-BE49-F238E27FC236}">
                    <a16:creationId xmlns:a16="http://schemas.microsoft.com/office/drawing/2014/main" id="{33CB0A01-0DDD-1C43-A76E-3B39C1C9BF22}"/>
                  </a:ext>
                </a:extLst>
              </p:cNvPr>
              <p:cNvSpPr/>
              <p:nvPr/>
            </p:nvSpPr>
            <p:spPr>
              <a:xfrm>
                <a:off x="490404" y="5400078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65" name="Flowchart: Connector 14">
                <a:extLst>
                  <a:ext uri="{FF2B5EF4-FFF2-40B4-BE49-F238E27FC236}">
                    <a16:creationId xmlns:a16="http://schemas.microsoft.com/office/drawing/2014/main" id="{5C03F948-3F97-0B46-89D6-43590D0F2173}"/>
                  </a:ext>
                </a:extLst>
              </p:cNvPr>
              <p:cNvSpPr/>
              <p:nvPr/>
            </p:nvSpPr>
            <p:spPr>
              <a:xfrm>
                <a:off x="775077" y="5804126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66" name="Flowchart: Connector 15">
                <a:extLst>
                  <a:ext uri="{FF2B5EF4-FFF2-40B4-BE49-F238E27FC236}">
                    <a16:creationId xmlns:a16="http://schemas.microsoft.com/office/drawing/2014/main" id="{10A65D4A-39BB-7245-83C4-5E3F14D5FB5A}"/>
                  </a:ext>
                </a:extLst>
              </p:cNvPr>
              <p:cNvSpPr/>
              <p:nvPr/>
            </p:nvSpPr>
            <p:spPr>
              <a:xfrm>
                <a:off x="574038" y="5536060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67" name="Flowchart: Connector 16">
                <a:extLst>
                  <a:ext uri="{FF2B5EF4-FFF2-40B4-BE49-F238E27FC236}">
                    <a16:creationId xmlns:a16="http://schemas.microsoft.com/office/drawing/2014/main" id="{C9699FB5-C1BA-C34D-A474-B518C62BAEA2}"/>
                  </a:ext>
                </a:extLst>
              </p:cNvPr>
              <p:cNvSpPr/>
              <p:nvPr/>
            </p:nvSpPr>
            <p:spPr>
              <a:xfrm>
                <a:off x="857573" y="5400078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Flowchart: Connector 17">
                <a:extLst>
                  <a:ext uri="{FF2B5EF4-FFF2-40B4-BE49-F238E27FC236}">
                    <a16:creationId xmlns:a16="http://schemas.microsoft.com/office/drawing/2014/main" id="{A16BF7C2-AA6C-E949-9181-9A424FB11176}"/>
                  </a:ext>
                </a:extLst>
              </p:cNvPr>
              <p:cNvSpPr/>
              <p:nvPr/>
            </p:nvSpPr>
            <p:spPr>
              <a:xfrm>
                <a:off x="733129" y="5349380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69" name="Flowchart: Connector 18">
                <a:extLst>
                  <a:ext uri="{FF2B5EF4-FFF2-40B4-BE49-F238E27FC236}">
                    <a16:creationId xmlns:a16="http://schemas.microsoft.com/office/drawing/2014/main" id="{C6AA5855-610B-7C48-9ECA-69B5730018F9}"/>
                  </a:ext>
                </a:extLst>
              </p:cNvPr>
              <p:cNvSpPr/>
              <p:nvPr/>
            </p:nvSpPr>
            <p:spPr>
              <a:xfrm>
                <a:off x="790062" y="5712214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70" name="Flowchart: Connector 19">
                <a:extLst>
                  <a:ext uri="{FF2B5EF4-FFF2-40B4-BE49-F238E27FC236}">
                    <a16:creationId xmlns:a16="http://schemas.microsoft.com/office/drawing/2014/main" id="{09E7488B-A452-E247-A5C0-E9E06F340986}"/>
                  </a:ext>
                </a:extLst>
              </p:cNvPr>
              <p:cNvSpPr/>
              <p:nvPr/>
            </p:nvSpPr>
            <p:spPr>
              <a:xfrm>
                <a:off x="775077" y="5491542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71" name="Flowchart: Connector 20">
                <a:extLst>
                  <a:ext uri="{FF2B5EF4-FFF2-40B4-BE49-F238E27FC236}">
                    <a16:creationId xmlns:a16="http://schemas.microsoft.com/office/drawing/2014/main" id="{F781C8DC-80E1-4A4D-A405-B28CE0BA1EA4}"/>
                  </a:ext>
                </a:extLst>
              </p:cNvPr>
              <p:cNvSpPr/>
              <p:nvPr/>
            </p:nvSpPr>
            <p:spPr>
              <a:xfrm>
                <a:off x="942763" y="5544094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72" name="Flowchart: Connector 21">
                <a:extLst>
                  <a:ext uri="{FF2B5EF4-FFF2-40B4-BE49-F238E27FC236}">
                    <a16:creationId xmlns:a16="http://schemas.microsoft.com/office/drawing/2014/main" id="{93EEB56E-35E9-C944-9ECC-EED37F8CF366}"/>
                  </a:ext>
                </a:extLst>
              </p:cNvPr>
              <p:cNvSpPr/>
              <p:nvPr/>
            </p:nvSpPr>
            <p:spPr>
              <a:xfrm>
                <a:off x="446995" y="5625158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Flowchart: Connector 22">
                <a:extLst>
                  <a:ext uri="{FF2B5EF4-FFF2-40B4-BE49-F238E27FC236}">
                    <a16:creationId xmlns:a16="http://schemas.microsoft.com/office/drawing/2014/main" id="{4BBB512E-5470-F74C-B402-AC73249EB8DE}"/>
                  </a:ext>
                </a:extLst>
              </p:cNvPr>
              <p:cNvSpPr/>
              <p:nvPr/>
            </p:nvSpPr>
            <p:spPr>
              <a:xfrm>
                <a:off x="634420" y="5339025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74" name="Flowchart: Connector 23">
                <a:extLst>
                  <a:ext uri="{FF2B5EF4-FFF2-40B4-BE49-F238E27FC236}">
                    <a16:creationId xmlns:a16="http://schemas.microsoft.com/office/drawing/2014/main" id="{F138CE8F-3369-0E41-841F-FAEE72BEEF6F}"/>
                  </a:ext>
                </a:extLst>
              </p:cNvPr>
              <p:cNvSpPr/>
              <p:nvPr/>
            </p:nvSpPr>
            <p:spPr>
              <a:xfrm>
                <a:off x="919093" y="5462198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75" name="Flowchart: Connector 24">
                <a:extLst>
                  <a:ext uri="{FF2B5EF4-FFF2-40B4-BE49-F238E27FC236}">
                    <a16:creationId xmlns:a16="http://schemas.microsoft.com/office/drawing/2014/main" id="{BEFE4617-ACA6-D944-9B15-10BC676AF992}"/>
                  </a:ext>
                </a:extLst>
              </p:cNvPr>
              <p:cNvSpPr/>
              <p:nvPr/>
            </p:nvSpPr>
            <p:spPr>
              <a:xfrm>
                <a:off x="600739" y="5635558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76" name="Flowchart: Connector 25">
                <a:extLst>
                  <a:ext uri="{FF2B5EF4-FFF2-40B4-BE49-F238E27FC236}">
                    <a16:creationId xmlns:a16="http://schemas.microsoft.com/office/drawing/2014/main" id="{B0D25744-7E68-9745-91F5-4F3A0F95ACDE}"/>
                  </a:ext>
                </a:extLst>
              </p:cNvPr>
              <p:cNvSpPr/>
              <p:nvPr/>
            </p:nvSpPr>
            <p:spPr>
              <a:xfrm>
                <a:off x="430022" y="5493396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77" name="Flowchart: Connector 26">
                <a:extLst>
                  <a:ext uri="{FF2B5EF4-FFF2-40B4-BE49-F238E27FC236}">
                    <a16:creationId xmlns:a16="http://schemas.microsoft.com/office/drawing/2014/main" id="{DC7C6911-724B-DD49-94F1-14278CC79AD0}"/>
                  </a:ext>
                </a:extLst>
              </p:cNvPr>
              <p:cNvSpPr/>
              <p:nvPr/>
            </p:nvSpPr>
            <p:spPr>
              <a:xfrm>
                <a:off x="815242" y="5553150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78" name="Flowchart: Connector 27">
                <a:extLst>
                  <a:ext uri="{FF2B5EF4-FFF2-40B4-BE49-F238E27FC236}">
                    <a16:creationId xmlns:a16="http://schemas.microsoft.com/office/drawing/2014/main" id="{0D42DE23-6263-AF43-BC2E-D6E845561712}"/>
                  </a:ext>
                </a:extLst>
              </p:cNvPr>
              <p:cNvSpPr/>
              <p:nvPr/>
            </p:nvSpPr>
            <p:spPr>
              <a:xfrm>
                <a:off x="634420" y="5567787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79" name="Flowchart: Connector 28">
                <a:extLst>
                  <a:ext uri="{FF2B5EF4-FFF2-40B4-BE49-F238E27FC236}">
                    <a16:creationId xmlns:a16="http://schemas.microsoft.com/office/drawing/2014/main" id="{FB30F264-F9FB-8D43-9107-54540C2C7AF3}"/>
                  </a:ext>
                </a:extLst>
              </p:cNvPr>
              <p:cNvSpPr/>
              <p:nvPr/>
            </p:nvSpPr>
            <p:spPr>
              <a:xfrm>
                <a:off x="526804" y="5754816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80" name="Flowchart: Connector 29">
                <a:extLst>
                  <a:ext uri="{FF2B5EF4-FFF2-40B4-BE49-F238E27FC236}">
                    <a16:creationId xmlns:a16="http://schemas.microsoft.com/office/drawing/2014/main" id="{5E0FE76C-0FBC-DA43-B0FB-8F96A76081EF}"/>
                  </a:ext>
                </a:extLst>
              </p:cNvPr>
              <p:cNvSpPr/>
              <p:nvPr/>
            </p:nvSpPr>
            <p:spPr>
              <a:xfrm>
                <a:off x="929581" y="5661032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81" name="Flowchart: Connector 30">
                <a:extLst>
                  <a:ext uri="{FF2B5EF4-FFF2-40B4-BE49-F238E27FC236}">
                    <a16:creationId xmlns:a16="http://schemas.microsoft.com/office/drawing/2014/main" id="{02E8B990-5762-674D-8756-154D24BE9E28}"/>
                  </a:ext>
                </a:extLst>
              </p:cNvPr>
              <p:cNvSpPr/>
              <p:nvPr/>
            </p:nvSpPr>
            <p:spPr>
              <a:xfrm>
                <a:off x="646046" y="5777253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82" name="Flowchart: Connector 31">
                <a:extLst>
                  <a:ext uri="{FF2B5EF4-FFF2-40B4-BE49-F238E27FC236}">
                    <a16:creationId xmlns:a16="http://schemas.microsoft.com/office/drawing/2014/main" id="{0F949EBD-F815-3340-8443-52FE3D52E445}"/>
                  </a:ext>
                </a:extLst>
              </p:cNvPr>
              <p:cNvSpPr/>
              <p:nvPr/>
            </p:nvSpPr>
            <p:spPr>
              <a:xfrm>
                <a:off x="955274" y="5661032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83" name="Right Arrow 82">
                <a:extLst>
                  <a:ext uri="{FF2B5EF4-FFF2-40B4-BE49-F238E27FC236}">
                    <a16:creationId xmlns:a16="http://schemas.microsoft.com/office/drawing/2014/main" id="{BADB0B3F-4A07-D949-8F40-89D4D3518D0A}"/>
                  </a:ext>
                </a:extLst>
              </p:cNvPr>
              <p:cNvSpPr/>
              <p:nvPr/>
            </p:nvSpPr>
            <p:spPr>
              <a:xfrm>
                <a:off x="1222110" y="5555049"/>
                <a:ext cx="360040" cy="12383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/>
              </a:p>
            </p:txBody>
          </p:sp>
          <p:sp>
            <p:nvSpPr>
              <p:cNvPr id="84" name="Right Arrow 83">
                <a:extLst>
                  <a:ext uri="{FF2B5EF4-FFF2-40B4-BE49-F238E27FC236}">
                    <a16:creationId xmlns:a16="http://schemas.microsoft.com/office/drawing/2014/main" id="{568DC66B-EEA4-B64B-984B-0AC919D00140}"/>
                  </a:ext>
                </a:extLst>
              </p:cNvPr>
              <p:cNvSpPr/>
              <p:nvPr/>
            </p:nvSpPr>
            <p:spPr>
              <a:xfrm rot="10800000">
                <a:off x="1657771" y="5555049"/>
                <a:ext cx="360040" cy="12383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2DCCAB0-FFAE-124E-A1FE-E3ECFF48FFA4}"/>
                  </a:ext>
                </a:extLst>
              </p:cNvPr>
              <p:cNvSpPr txBox="1"/>
              <p:nvPr/>
            </p:nvSpPr>
            <p:spPr>
              <a:xfrm>
                <a:off x="1231904" y="5712708"/>
                <a:ext cx="745499" cy="391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67" b="1" dirty="0" err="1">
                    <a:solidFill>
                      <a:srgbClr val="C00000"/>
                    </a:solidFill>
                  </a:rPr>
                  <a:t>Pb-Pb</a:t>
                </a:r>
                <a:endParaRPr lang="en-GB" sz="1867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86" name="Flowchart: Connector 6">
                <a:extLst>
                  <a:ext uri="{FF2B5EF4-FFF2-40B4-BE49-F238E27FC236}">
                    <a16:creationId xmlns:a16="http://schemas.microsoft.com/office/drawing/2014/main" id="{96B41535-570F-A64F-992A-6935A6D1CDC1}"/>
                  </a:ext>
                </a:extLst>
              </p:cNvPr>
              <p:cNvSpPr/>
              <p:nvPr/>
            </p:nvSpPr>
            <p:spPr>
              <a:xfrm>
                <a:off x="2396301" y="5529575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87" name="Flowchart: Connector 7">
                <a:extLst>
                  <a:ext uri="{FF2B5EF4-FFF2-40B4-BE49-F238E27FC236}">
                    <a16:creationId xmlns:a16="http://schemas.microsoft.com/office/drawing/2014/main" id="{EC310D08-5AE8-7A44-878B-FA544E63FBF4}"/>
                  </a:ext>
                </a:extLst>
              </p:cNvPr>
              <p:cNvSpPr/>
              <p:nvPr/>
            </p:nvSpPr>
            <p:spPr>
              <a:xfrm>
                <a:off x="2599450" y="5771073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88" name="Flowchart: Connector 8">
                <a:extLst>
                  <a:ext uri="{FF2B5EF4-FFF2-40B4-BE49-F238E27FC236}">
                    <a16:creationId xmlns:a16="http://schemas.microsoft.com/office/drawing/2014/main" id="{A3429C5B-29FC-584F-A229-5135E7D2EB92}"/>
                  </a:ext>
                </a:extLst>
              </p:cNvPr>
              <p:cNvSpPr/>
              <p:nvPr/>
            </p:nvSpPr>
            <p:spPr>
              <a:xfrm>
                <a:off x="2540317" y="5601583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89" name="Flowchart: Connector 9">
                <a:extLst>
                  <a:ext uri="{FF2B5EF4-FFF2-40B4-BE49-F238E27FC236}">
                    <a16:creationId xmlns:a16="http://schemas.microsoft.com/office/drawing/2014/main" id="{B4DF21B2-761E-F94B-ADEA-1386D5C48A3C}"/>
                  </a:ext>
                </a:extLst>
              </p:cNvPr>
              <p:cNvSpPr/>
              <p:nvPr/>
            </p:nvSpPr>
            <p:spPr>
              <a:xfrm>
                <a:off x="2404685" y="5639311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90" name="Flowchart: Connector 10">
                <a:extLst>
                  <a:ext uri="{FF2B5EF4-FFF2-40B4-BE49-F238E27FC236}">
                    <a16:creationId xmlns:a16="http://schemas.microsoft.com/office/drawing/2014/main" id="{B5205EE4-9012-3A41-9D2A-1707514BBE70}"/>
                  </a:ext>
                </a:extLst>
              </p:cNvPr>
              <p:cNvSpPr/>
              <p:nvPr/>
            </p:nvSpPr>
            <p:spPr>
              <a:xfrm>
                <a:off x="2614525" y="5508265"/>
                <a:ext cx="144016" cy="144016"/>
              </a:xfrm>
              <a:prstGeom prst="flowChartConnector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91" name="Flowchart: Connector 11">
                <a:extLst>
                  <a:ext uri="{FF2B5EF4-FFF2-40B4-BE49-F238E27FC236}">
                    <a16:creationId xmlns:a16="http://schemas.microsoft.com/office/drawing/2014/main" id="{52A85528-1E1E-854C-98AE-D7E8C516BF3F}"/>
                  </a:ext>
                </a:extLst>
              </p:cNvPr>
              <p:cNvSpPr/>
              <p:nvPr/>
            </p:nvSpPr>
            <p:spPr>
              <a:xfrm>
                <a:off x="2332677" y="5436257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92" name="Flowchart: Connector 12">
                <a:extLst>
                  <a:ext uri="{FF2B5EF4-FFF2-40B4-BE49-F238E27FC236}">
                    <a16:creationId xmlns:a16="http://schemas.microsoft.com/office/drawing/2014/main" id="{FD2F05BA-1187-B84B-A1FE-07DD2B9E19DA}"/>
                  </a:ext>
                </a:extLst>
              </p:cNvPr>
              <p:cNvSpPr/>
              <p:nvPr/>
            </p:nvSpPr>
            <p:spPr>
              <a:xfrm>
                <a:off x="2404685" y="5385559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93" name="Flowchart: Connector 13">
                <a:extLst>
                  <a:ext uri="{FF2B5EF4-FFF2-40B4-BE49-F238E27FC236}">
                    <a16:creationId xmlns:a16="http://schemas.microsoft.com/office/drawing/2014/main" id="{2E983AE5-87FB-1A4C-BA16-CFC4B226D2ED}"/>
                  </a:ext>
                </a:extLst>
              </p:cNvPr>
              <p:cNvSpPr/>
              <p:nvPr/>
            </p:nvSpPr>
            <p:spPr>
              <a:xfrm>
                <a:off x="2223863" y="5401977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94" name="Flowchart: Connector 14">
                <a:extLst>
                  <a:ext uri="{FF2B5EF4-FFF2-40B4-BE49-F238E27FC236}">
                    <a16:creationId xmlns:a16="http://schemas.microsoft.com/office/drawing/2014/main" id="{F2D298ED-E6B3-EF41-9664-A287544130E6}"/>
                  </a:ext>
                </a:extLst>
              </p:cNvPr>
              <p:cNvSpPr/>
              <p:nvPr/>
            </p:nvSpPr>
            <p:spPr>
              <a:xfrm>
                <a:off x="2508536" y="5806025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95" name="Flowchart: Connector 15">
                <a:extLst>
                  <a:ext uri="{FF2B5EF4-FFF2-40B4-BE49-F238E27FC236}">
                    <a16:creationId xmlns:a16="http://schemas.microsoft.com/office/drawing/2014/main" id="{8B25963D-1126-234C-A96A-4C2CF1D6657C}"/>
                  </a:ext>
                </a:extLst>
              </p:cNvPr>
              <p:cNvSpPr/>
              <p:nvPr/>
            </p:nvSpPr>
            <p:spPr>
              <a:xfrm>
                <a:off x="2307497" y="5537959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96" name="Flowchart: Connector 16">
                <a:extLst>
                  <a:ext uri="{FF2B5EF4-FFF2-40B4-BE49-F238E27FC236}">
                    <a16:creationId xmlns:a16="http://schemas.microsoft.com/office/drawing/2014/main" id="{CFB29569-6220-5341-A6D1-78E0C8C6C0EA}"/>
                  </a:ext>
                </a:extLst>
              </p:cNvPr>
              <p:cNvSpPr/>
              <p:nvPr/>
            </p:nvSpPr>
            <p:spPr>
              <a:xfrm>
                <a:off x="2591032" y="5401977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97" name="Flowchart: Connector 17">
                <a:extLst>
                  <a:ext uri="{FF2B5EF4-FFF2-40B4-BE49-F238E27FC236}">
                    <a16:creationId xmlns:a16="http://schemas.microsoft.com/office/drawing/2014/main" id="{B77B9C6E-E252-9548-86AD-CCA3B6B32CFF}"/>
                  </a:ext>
                </a:extLst>
              </p:cNvPr>
              <p:cNvSpPr/>
              <p:nvPr/>
            </p:nvSpPr>
            <p:spPr>
              <a:xfrm>
                <a:off x="2466588" y="5351279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98" name="Flowchart: Connector 18">
                <a:extLst>
                  <a:ext uri="{FF2B5EF4-FFF2-40B4-BE49-F238E27FC236}">
                    <a16:creationId xmlns:a16="http://schemas.microsoft.com/office/drawing/2014/main" id="{00508799-0272-0640-8329-B6A92C3A9AA7}"/>
                  </a:ext>
                </a:extLst>
              </p:cNvPr>
              <p:cNvSpPr/>
              <p:nvPr/>
            </p:nvSpPr>
            <p:spPr>
              <a:xfrm>
                <a:off x="2523521" y="5714113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99" name="Flowchart: Connector 19">
                <a:extLst>
                  <a:ext uri="{FF2B5EF4-FFF2-40B4-BE49-F238E27FC236}">
                    <a16:creationId xmlns:a16="http://schemas.microsoft.com/office/drawing/2014/main" id="{5B568313-A057-6945-B13C-E20FDF72CC5D}"/>
                  </a:ext>
                </a:extLst>
              </p:cNvPr>
              <p:cNvSpPr/>
              <p:nvPr/>
            </p:nvSpPr>
            <p:spPr>
              <a:xfrm>
                <a:off x="2508536" y="5493441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100" name="Flowchart: Connector 20">
                <a:extLst>
                  <a:ext uri="{FF2B5EF4-FFF2-40B4-BE49-F238E27FC236}">
                    <a16:creationId xmlns:a16="http://schemas.microsoft.com/office/drawing/2014/main" id="{13108563-7CAA-9E44-93AB-895E9EC74FDD}"/>
                  </a:ext>
                </a:extLst>
              </p:cNvPr>
              <p:cNvSpPr/>
              <p:nvPr/>
            </p:nvSpPr>
            <p:spPr>
              <a:xfrm>
                <a:off x="2676222" y="5545993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101" name="Flowchart: Connector 21">
                <a:extLst>
                  <a:ext uri="{FF2B5EF4-FFF2-40B4-BE49-F238E27FC236}">
                    <a16:creationId xmlns:a16="http://schemas.microsoft.com/office/drawing/2014/main" id="{FCEADAFB-87D4-6D41-B1DF-38294893CC0C}"/>
                  </a:ext>
                </a:extLst>
              </p:cNvPr>
              <p:cNvSpPr/>
              <p:nvPr/>
            </p:nvSpPr>
            <p:spPr>
              <a:xfrm>
                <a:off x="2180454" y="5627057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102" name="Flowchart: Connector 22">
                <a:extLst>
                  <a:ext uri="{FF2B5EF4-FFF2-40B4-BE49-F238E27FC236}">
                    <a16:creationId xmlns:a16="http://schemas.microsoft.com/office/drawing/2014/main" id="{3F29AF79-318D-1143-8CFA-C6343BC1C2EB}"/>
                  </a:ext>
                </a:extLst>
              </p:cNvPr>
              <p:cNvSpPr/>
              <p:nvPr/>
            </p:nvSpPr>
            <p:spPr>
              <a:xfrm>
                <a:off x="2367879" y="5340924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103" name="Flowchart: Connector 23">
                <a:extLst>
                  <a:ext uri="{FF2B5EF4-FFF2-40B4-BE49-F238E27FC236}">
                    <a16:creationId xmlns:a16="http://schemas.microsoft.com/office/drawing/2014/main" id="{7C400CA2-C1D6-0442-8E1E-F53E01E08B86}"/>
                  </a:ext>
                </a:extLst>
              </p:cNvPr>
              <p:cNvSpPr/>
              <p:nvPr/>
            </p:nvSpPr>
            <p:spPr>
              <a:xfrm>
                <a:off x="2652552" y="5464097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104" name="Flowchart: Connector 24">
                <a:extLst>
                  <a:ext uri="{FF2B5EF4-FFF2-40B4-BE49-F238E27FC236}">
                    <a16:creationId xmlns:a16="http://schemas.microsoft.com/office/drawing/2014/main" id="{29514A58-7EC3-D04B-A6A4-FB6C838A053F}"/>
                  </a:ext>
                </a:extLst>
              </p:cNvPr>
              <p:cNvSpPr/>
              <p:nvPr/>
            </p:nvSpPr>
            <p:spPr>
              <a:xfrm>
                <a:off x="2334198" y="5637457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105" name="Flowchart: Connector 25">
                <a:extLst>
                  <a:ext uri="{FF2B5EF4-FFF2-40B4-BE49-F238E27FC236}">
                    <a16:creationId xmlns:a16="http://schemas.microsoft.com/office/drawing/2014/main" id="{25D0AF50-AFF0-FD43-BFB1-FF3AAF836C51}"/>
                  </a:ext>
                </a:extLst>
              </p:cNvPr>
              <p:cNvSpPr/>
              <p:nvPr/>
            </p:nvSpPr>
            <p:spPr>
              <a:xfrm>
                <a:off x="2163481" y="5495295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106" name="Flowchart: Connector 26">
                <a:extLst>
                  <a:ext uri="{FF2B5EF4-FFF2-40B4-BE49-F238E27FC236}">
                    <a16:creationId xmlns:a16="http://schemas.microsoft.com/office/drawing/2014/main" id="{0660DC78-ABE5-404C-9B56-3724A7B0DC1B}"/>
                  </a:ext>
                </a:extLst>
              </p:cNvPr>
              <p:cNvSpPr/>
              <p:nvPr/>
            </p:nvSpPr>
            <p:spPr>
              <a:xfrm>
                <a:off x="2548701" y="5555049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107" name="Flowchart: Connector 27">
                <a:extLst>
                  <a:ext uri="{FF2B5EF4-FFF2-40B4-BE49-F238E27FC236}">
                    <a16:creationId xmlns:a16="http://schemas.microsoft.com/office/drawing/2014/main" id="{CB75CFB8-EB4F-6647-A8B4-5557B44E2B64}"/>
                  </a:ext>
                </a:extLst>
              </p:cNvPr>
              <p:cNvSpPr/>
              <p:nvPr/>
            </p:nvSpPr>
            <p:spPr>
              <a:xfrm>
                <a:off x="2367879" y="5569686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108" name="Flowchart: Connector 28">
                <a:extLst>
                  <a:ext uri="{FF2B5EF4-FFF2-40B4-BE49-F238E27FC236}">
                    <a16:creationId xmlns:a16="http://schemas.microsoft.com/office/drawing/2014/main" id="{2D295CD1-43FD-6A45-8C80-9B35BEF86066}"/>
                  </a:ext>
                </a:extLst>
              </p:cNvPr>
              <p:cNvSpPr/>
              <p:nvPr/>
            </p:nvSpPr>
            <p:spPr>
              <a:xfrm>
                <a:off x="2260263" y="5756715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109" name="Flowchart: Connector 29">
                <a:extLst>
                  <a:ext uri="{FF2B5EF4-FFF2-40B4-BE49-F238E27FC236}">
                    <a16:creationId xmlns:a16="http://schemas.microsoft.com/office/drawing/2014/main" id="{7D1C176B-CFD7-1448-ABBF-675227EC4938}"/>
                  </a:ext>
                </a:extLst>
              </p:cNvPr>
              <p:cNvSpPr/>
              <p:nvPr/>
            </p:nvSpPr>
            <p:spPr>
              <a:xfrm>
                <a:off x="2663040" y="5662931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110" name="Flowchart: Connector 30">
                <a:extLst>
                  <a:ext uri="{FF2B5EF4-FFF2-40B4-BE49-F238E27FC236}">
                    <a16:creationId xmlns:a16="http://schemas.microsoft.com/office/drawing/2014/main" id="{1403364A-6539-1043-A3B7-270967663043}"/>
                  </a:ext>
                </a:extLst>
              </p:cNvPr>
              <p:cNvSpPr/>
              <p:nvPr/>
            </p:nvSpPr>
            <p:spPr>
              <a:xfrm>
                <a:off x="2379505" y="5779152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111" name="Flowchart: Connector 31">
                <a:extLst>
                  <a:ext uri="{FF2B5EF4-FFF2-40B4-BE49-F238E27FC236}">
                    <a16:creationId xmlns:a16="http://schemas.microsoft.com/office/drawing/2014/main" id="{40187B82-146E-CF4A-86F6-E69F610696F0}"/>
                  </a:ext>
                </a:extLst>
              </p:cNvPr>
              <p:cNvSpPr/>
              <p:nvPr/>
            </p:nvSpPr>
            <p:spPr>
              <a:xfrm>
                <a:off x="2688733" y="5662931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96F1BFD-46B7-D544-92A7-12201CB56A6F}"/>
                </a:ext>
              </a:extLst>
            </p:cNvPr>
            <p:cNvGrpSpPr/>
            <p:nvPr/>
          </p:nvGrpSpPr>
          <p:grpSpPr>
            <a:xfrm>
              <a:off x="4986779" y="3812303"/>
              <a:ext cx="2118172" cy="721876"/>
              <a:chOff x="4293616" y="5347409"/>
              <a:chExt cx="2055688" cy="744134"/>
            </a:xfrm>
          </p:grpSpPr>
          <p:sp>
            <p:nvSpPr>
              <p:cNvPr id="27" name="Flowchart: Connector 6">
                <a:extLst>
                  <a:ext uri="{FF2B5EF4-FFF2-40B4-BE49-F238E27FC236}">
                    <a16:creationId xmlns:a16="http://schemas.microsoft.com/office/drawing/2014/main" id="{909A6FAB-B7CE-3F41-BCC8-1A247D5ED65F}"/>
                  </a:ext>
                </a:extLst>
              </p:cNvPr>
              <p:cNvSpPr/>
              <p:nvPr/>
            </p:nvSpPr>
            <p:spPr>
              <a:xfrm>
                <a:off x="4526436" y="5536060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Flowchart: Connector 7">
                <a:extLst>
                  <a:ext uri="{FF2B5EF4-FFF2-40B4-BE49-F238E27FC236}">
                    <a16:creationId xmlns:a16="http://schemas.microsoft.com/office/drawing/2014/main" id="{A0969A08-8C52-CC4A-A5C6-7D65B19EA673}"/>
                  </a:ext>
                </a:extLst>
              </p:cNvPr>
              <p:cNvSpPr/>
              <p:nvPr/>
            </p:nvSpPr>
            <p:spPr>
              <a:xfrm>
                <a:off x="4729585" y="5777558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Flowchart: Connector 8">
                <a:extLst>
                  <a:ext uri="{FF2B5EF4-FFF2-40B4-BE49-F238E27FC236}">
                    <a16:creationId xmlns:a16="http://schemas.microsoft.com/office/drawing/2014/main" id="{3319D441-F129-C243-8DE3-8BDB258D95BC}"/>
                  </a:ext>
                </a:extLst>
              </p:cNvPr>
              <p:cNvSpPr/>
              <p:nvPr/>
            </p:nvSpPr>
            <p:spPr>
              <a:xfrm>
                <a:off x="4670452" y="5608068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Flowchart: Connector 9">
                <a:extLst>
                  <a:ext uri="{FF2B5EF4-FFF2-40B4-BE49-F238E27FC236}">
                    <a16:creationId xmlns:a16="http://schemas.microsoft.com/office/drawing/2014/main" id="{434E555A-7241-3B47-925C-64403CBEF36E}"/>
                  </a:ext>
                </a:extLst>
              </p:cNvPr>
              <p:cNvSpPr/>
              <p:nvPr/>
            </p:nvSpPr>
            <p:spPr>
              <a:xfrm>
                <a:off x="4534820" y="5645796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Flowchart: Connector 10">
                <a:extLst>
                  <a:ext uri="{FF2B5EF4-FFF2-40B4-BE49-F238E27FC236}">
                    <a16:creationId xmlns:a16="http://schemas.microsoft.com/office/drawing/2014/main" id="{220C7DF4-1CE2-BE42-8D63-F08D6C80CEB5}"/>
                  </a:ext>
                </a:extLst>
              </p:cNvPr>
              <p:cNvSpPr/>
              <p:nvPr/>
            </p:nvSpPr>
            <p:spPr>
              <a:xfrm>
                <a:off x="4744660" y="5514750"/>
                <a:ext cx="144016" cy="144016"/>
              </a:xfrm>
              <a:prstGeom prst="flowChartConnector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Flowchart: Connector 11">
                <a:extLst>
                  <a:ext uri="{FF2B5EF4-FFF2-40B4-BE49-F238E27FC236}">
                    <a16:creationId xmlns:a16="http://schemas.microsoft.com/office/drawing/2014/main" id="{93F83190-10A0-F94C-BBC7-0FE970D8B356}"/>
                  </a:ext>
                </a:extLst>
              </p:cNvPr>
              <p:cNvSpPr/>
              <p:nvPr/>
            </p:nvSpPr>
            <p:spPr>
              <a:xfrm>
                <a:off x="4462812" y="5442742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Flowchart: Connector 12">
                <a:extLst>
                  <a:ext uri="{FF2B5EF4-FFF2-40B4-BE49-F238E27FC236}">
                    <a16:creationId xmlns:a16="http://schemas.microsoft.com/office/drawing/2014/main" id="{21A90C07-0F25-4A4B-AB86-6FCE0CA85AA7}"/>
                  </a:ext>
                </a:extLst>
              </p:cNvPr>
              <p:cNvSpPr/>
              <p:nvPr/>
            </p:nvSpPr>
            <p:spPr>
              <a:xfrm>
                <a:off x="4534820" y="5392044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34" name="Flowchart: Connector 13">
                <a:extLst>
                  <a:ext uri="{FF2B5EF4-FFF2-40B4-BE49-F238E27FC236}">
                    <a16:creationId xmlns:a16="http://schemas.microsoft.com/office/drawing/2014/main" id="{D7A95A05-C4FE-494C-B673-39D4D1BEAB25}"/>
                  </a:ext>
                </a:extLst>
              </p:cNvPr>
              <p:cNvSpPr/>
              <p:nvPr/>
            </p:nvSpPr>
            <p:spPr>
              <a:xfrm>
                <a:off x="4353998" y="5408462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Flowchart: Connector 14">
                <a:extLst>
                  <a:ext uri="{FF2B5EF4-FFF2-40B4-BE49-F238E27FC236}">
                    <a16:creationId xmlns:a16="http://schemas.microsoft.com/office/drawing/2014/main" id="{737571D4-88C6-5048-9EC5-BF701ECA7A34}"/>
                  </a:ext>
                </a:extLst>
              </p:cNvPr>
              <p:cNvSpPr/>
              <p:nvPr/>
            </p:nvSpPr>
            <p:spPr>
              <a:xfrm>
                <a:off x="4638671" y="5812510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36" name="Flowchart: Connector 15">
                <a:extLst>
                  <a:ext uri="{FF2B5EF4-FFF2-40B4-BE49-F238E27FC236}">
                    <a16:creationId xmlns:a16="http://schemas.microsoft.com/office/drawing/2014/main" id="{D5632739-9706-104F-BC85-302F8502FF6C}"/>
                  </a:ext>
                </a:extLst>
              </p:cNvPr>
              <p:cNvSpPr/>
              <p:nvPr/>
            </p:nvSpPr>
            <p:spPr>
              <a:xfrm>
                <a:off x="4437632" y="5544444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Flowchart: Connector 16">
                <a:extLst>
                  <a:ext uri="{FF2B5EF4-FFF2-40B4-BE49-F238E27FC236}">
                    <a16:creationId xmlns:a16="http://schemas.microsoft.com/office/drawing/2014/main" id="{73B5230C-1C26-D04A-8EE0-75384F7BD944}"/>
                  </a:ext>
                </a:extLst>
              </p:cNvPr>
              <p:cNvSpPr/>
              <p:nvPr/>
            </p:nvSpPr>
            <p:spPr>
              <a:xfrm>
                <a:off x="4721167" y="5408462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Flowchart: Connector 17">
                <a:extLst>
                  <a:ext uri="{FF2B5EF4-FFF2-40B4-BE49-F238E27FC236}">
                    <a16:creationId xmlns:a16="http://schemas.microsoft.com/office/drawing/2014/main" id="{93BEB91B-25D7-CC4D-A8B5-F7632CD3B21C}"/>
                  </a:ext>
                </a:extLst>
              </p:cNvPr>
              <p:cNvSpPr/>
              <p:nvPr/>
            </p:nvSpPr>
            <p:spPr>
              <a:xfrm>
                <a:off x="4596723" y="5357764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Flowchart: Connector 18">
                <a:extLst>
                  <a:ext uri="{FF2B5EF4-FFF2-40B4-BE49-F238E27FC236}">
                    <a16:creationId xmlns:a16="http://schemas.microsoft.com/office/drawing/2014/main" id="{F09FCF0A-3BE8-504F-B0A7-E45D2433541F}"/>
                  </a:ext>
                </a:extLst>
              </p:cNvPr>
              <p:cNvSpPr/>
              <p:nvPr/>
            </p:nvSpPr>
            <p:spPr>
              <a:xfrm>
                <a:off x="4653656" y="5720598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40" name="Flowchart: Connector 19">
                <a:extLst>
                  <a:ext uri="{FF2B5EF4-FFF2-40B4-BE49-F238E27FC236}">
                    <a16:creationId xmlns:a16="http://schemas.microsoft.com/office/drawing/2014/main" id="{2C85E2F5-D613-5146-B4D4-044985E60FD2}"/>
                  </a:ext>
                </a:extLst>
              </p:cNvPr>
              <p:cNvSpPr/>
              <p:nvPr/>
            </p:nvSpPr>
            <p:spPr>
              <a:xfrm>
                <a:off x="4638671" y="5499926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41" name="Flowchart: Connector 20">
                <a:extLst>
                  <a:ext uri="{FF2B5EF4-FFF2-40B4-BE49-F238E27FC236}">
                    <a16:creationId xmlns:a16="http://schemas.microsoft.com/office/drawing/2014/main" id="{D72CD1B7-815F-1542-B15A-79DA2195239E}"/>
                  </a:ext>
                </a:extLst>
              </p:cNvPr>
              <p:cNvSpPr/>
              <p:nvPr/>
            </p:nvSpPr>
            <p:spPr>
              <a:xfrm>
                <a:off x="4806357" y="5552478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Flowchart: Connector 21">
                <a:extLst>
                  <a:ext uri="{FF2B5EF4-FFF2-40B4-BE49-F238E27FC236}">
                    <a16:creationId xmlns:a16="http://schemas.microsoft.com/office/drawing/2014/main" id="{E205D193-4FA9-A946-9A8F-AE18F1716FEB}"/>
                  </a:ext>
                </a:extLst>
              </p:cNvPr>
              <p:cNvSpPr/>
              <p:nvPr/>
            </p:nvSpPr>
            <p:spPr>
              <a:xfrm>
                <a:off x="4310589" y="5633542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Flowchart: Connector 22">
                <a:extLst>
                  <a:ext uri="{FF2B5EF4-FFF2-40B4-BE49-F238E27FC236}">
                    <a16:creationId xmlns:a16="http://schemas.microsoft.com/office/drawing/2014/main" id="{3D0F17E3-DA60-B245-9BE5-F4EEDE5DC434}"/>
                  </a:ext>
                </a:extLst>
              </p:cNvPr>
              <p:cNvSpPr/>
              <p:nvPr/>
            </p:nvSpPr>
            <p:spPr>
              <a:xfrm>
                <a:off x="4498014" y="5347409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44" name="Flowchart: Connector 23">
                <a:extLst>
                  <a:ext uri="{FF2B5EF4-FFF2-40B4-BE49-F238E27FC236}">
                    <a16:creationId xmlns:a16="http://schemas.microsoft.com/office/drawing/2014/main" id="{4020ABE2-F8F5-EE4D-9C9B-17A85EC32085}"/>
                  </a:ext>
                </a:extLst>
              </p:cNvPr>
              <p:cNvSpPr/>
              <p:nvPr/>
            </p:nvSpPr>
            <p:spPr>
              <a:xfrm>
                <a:off x="4782687" y="5470582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45" name="Flowchart: Connector 24">
                <a:extLst>
                  <a:ext uri="{FF2B5EF4-FFF2-40B4-BE49-F238E27FC236}">
                    <a16:creationId xmlns:a16="http://schemas.microsoft.com/office/drawing/2014/main" id="{5CE86132-3527-2A40-8C91-5A8F9DFFD3B9}"/>
                  </a:ext>
                </a:extLst>
              </p:cNvPr>
              <p:cNvSpPr/>
              <p:nvPr/>
            </p:nvSpPr>
            <p:spPr>
              <a:xfrm>
                <a:off x="4464333" y="5643942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46" name="Flowchart: Connector 25">
                <a:extLst>
                  <a:ext uri="{FF2B5EF4-FFF2-40B4-BE49-F238E27FC236}">
                    <a16:creationId xmlns:a16="http://schemas.microsoft.com/office/drawing/2014/main" id="{59DC99F2-3B7C-164A-B3F6-30F95BC7CA8A}"/>
                  </a:ext>
                </a:extLst>
              </p:cNvPr>
              <p:cNvSpPr/>
              <p:nvPr/>
            </p:nvSpPr>
            <p:spPr>
              <a:xfrm>
                <a:off x="4293616" y="5501780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47" name="Flowchart: Connector 26">
                <a:extLst>
                  <a:ext uri="{FF2B5EF4-FFF2-40B4-BE49-F238E27FC236}">
                    <a16:creationId xmlns:a16="http://schemas.microsoft.com/office/drawing/2014/main" id="{A65CF27B-DCA3-C34F-8E6C-42E3CED1A2A7}"/>
                  </a:ext>
                </a:extLst>
              </p:cNvPr>
              <p:cNvSpPr/>
              <p:nvPr/>
            </p:nvSpPr>
            <p:spPr>
              <a:xfrm>
                <a:off x="4678836" y="5561534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48" name="Flowchart: Connector 27">
                <a:extLst>
                  <a:ext uri="{FF2B5EF4-FFF2-40B4-BE49-F238E27FC236}">
                    <a16:creationId xmlns:a16="http://schemas.microsoft.com/office/drawing/2014/main" id="{AC2EF97A-E338-6547-BFBD-F8B2A5AA65B4}"/>
                  </a:ext>
                </a:extLst>
              </p:cNvPr>
              <p:cNvSpPr/>
              <p:nvPr/>
            </p:nvSpPr>
            <p:spPr>
              <a:xfrm>
                <a:off x="4498014" y="5576171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49" name="Flowchart: Connector 28">
                <a:extLst>
                  <a:ext uri="{FF2B5EF4-FFF2-40B4-BE49-F238E27FC236}">
                    <a16:creationId xmlns:a16="http://schemas.microsoft.com/office/drawing/2014/main" id="{9049CBE8-9D92-CC4D-B097-63A07ACDF628}"/>
                  </a:ext>
                </a:extLst>
              </p:cNvPr>
              <p:cNvSpPr/>
              <p:nvPr/>
            </p:nvSpPr>
            <p:spPr>
              <a:xfrm>
                <a:off x="4390398" y="5763200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50" name="Flowchart: Connector 29">
                <a:extLst>
                  <a:ext uri="{FF2B5EF4-FFF2-40B4-BE49-F238E27FC236}">
                    <a16:creationId xmlns:a16="http://schemas.microsoft.com/office/drawing/2014/main" id="{15D7116F-6F14-1E47-A78E-C081216910C8}"/>
                  </a:ext>
                </a:extLst>
              </p:cNvPr>
              <p:cNvSpPr/>
              <p:nvPr/>
            </p:nvSpPr>
            <p:spPr>
              <a:xfrm>
                <a:off x="4793175" y="5669416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51" name="Flowchart: Connector 30">
                <a:extLst>
                  <a:ext uri="{FF2B5EF4-FFF2-40B4-BE49-F238E27FC236}">
                    <a16:creationId xmlns:a16="http://schemas.microsoft.com/office/drawing/2014/main" id="{C6B4453F-A560-FC4D-9F7C-ADB3BEA3F41A}"/>
                  </a:ext>
                </a:extLst>
              </p:cNvPr>
              <p:cNvSpPr/>
              <p:nvPr/>
            </p:nvSpPr>
            <p:spPr>
              <a:xfrm>
                <a:off x="4509640" y="5785637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52" name="Flowchart: Connector 31">
                <a:extLst>
                  <a:ext uri="{FF2B5EF4-FFF2-40B4-BE49-F238E27FC236}">
                    <a16:creationId xmlns:a16="http://schemas.microsoft.com/office/drawing/2014/main" id="{36562349-BF48-E444-A857-7705B94E0908}"/>
                  </a:ext>
                </a:extLst>
              </p:cNvPr>
              <p:cNvSpPr/>
              <p:nvPr/>
            </p:nvSpPr>
            <p:spPr>
              <a:xfrm>
                <a:off x="4818868" y="5669416"/>
                <a:ext cx="144016" cy="144016"/>
              </a:xfrm>
              <a:prstGeom prst="flowChartConnector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FF00"/>
                  </a:solidFill>
                </a:endParaRPr>
              </a:p>
            </p:txBody>
          </p:sp>
          <p:sp>
            <p:nvSpPr>
              <p:cNvPr id="53" name="Right Arrow 52">
                <a:extLst>
                  <a:ext uri="{FF2B5EF4-FFF2-40B4-BE49-F238E27FC236}">
                    <a16:creationId xmlns:a16="http://schemas.microsoft.com/office/drawing/2014/main" id="{AE25355C-71B5-2F44-A01B-711FD84A3EDE}"/>
                  </a:ext>
                </a:extLst>
              </p:cNvPr>
              <p:cNvSpPr/>
              <p:nvPr/>
            </p:nvSpPr>
            <p:spPr>
              <a:xfrm>
                <a:off x="5221687" y="5577394"/>
                <a:ext cx="360040" cy="12383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/>
              </a:p>
            </p:txBody>
          </p:sp>
          <p:sp>
            <p:nvSpPr>
              <p:cNvPr id="54" name="Right Arrow 53">
                <a:extLst>
                  <a:ext uri="{FF2B5EF4-FFF2-40B4-BE49-F238E27FC236}">
                    <a16:creationId xmlns:a16="http://schemas.microsoft.com/office/drawing/2014/main" id="{647C1984-F8D4-D642-90EB-7308CD557A87}"/>
                  </a:ext>
                </a:extLst>
              </p:cNvPr>
              <p:cNvSpPr/>
              <p:nvPr/>
            </p:nvSpPr>
            <p:spPr>
              <a:xfrm rot="10800000">
                <a:off x="5657348" y="5577394"/>
                <a:ext cx="360040" cy="12383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/>
              </a:p>
            </p:txBody>
          </p:sp>
          <p:sp>
            <p:nvSpPr>
              <p:cNvPr id="55" name="Flowchart: Connector 26">
                <a:extLst>
                  <a:ext uri="{FF2B5EF4-FFF2-40B4-BE49-F238E27FC236}">
                    <a16:creationId xmlns:a16="http://schemas.microsoft.com/office/drawing/2014/main" id="{BC94DE1E-F14B-994C-B675-585D46862274}"/>
                  </a:ext>
                </a:extLst>
              </p:cNvPr>
              <p:cNvSpPr/>
              <p:nvPr/>
            </p:nvSpPr>
            <p:spPr>
              <a:xfrm>
                <a:off x="6205288" y="5577394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766EC79-C800-4043-9D67-CBA04D14484F}"/>
                  </a:ext>
                </a:extLst>
              </p:cNvPr>
              <p:cNvSpPr txBox="1"/>
              <p:nvPr/>
            </p:nvSpPr>
            <p:spPr>
              <a:xfrm>
                <a:off x="5302639" y="5700181"/>
                <a:ext cx="622598" cy="391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67" b="1" dirty="0">
                    <a:solidFill>
                      <a:srgbClr val="C00000"/>
                    </a:solidFill>
                  </a:rPr>
                  <a:t>p-</a:t>
                </a:r>
                <a:r>
                  <a:rPr lang="en-GB" sz="1867" b="1" dirty="0" err="1">
                    <a:solidFill>
                      <a:srgbClr val="C00000"/>
                    </a:solidFill>
                  </a:rPr>
                  <a:t>Pb</a:t>
                </a:r>
                <a:endParaRPr lang="en-GB" sz="1867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36D128-4879-5840-82DF-518BAB865747}"/>
                </a:ext>
              </a:extLst>
            </p:cNvPr>
            <p:cNvGrpSpPr/>
            <p:nvPr/>
          </p:nvGrpSpPr>
          <p:grpSpPr>
            <a:xfrm>
              <a:off x="2140569" y="3953046"/>
              <a:ext cx="1538800" cy="525696"/>
              <a:chOff x="6515617" y="5231215"/>
              <a:chExt cx="1493406" cy="541905"/>
            </a:xfrm>
          </p:grpSpPr>
          <p:sp>
            <p:nvSpPr>
              <p:cNvPr id="22" name="Right Arrow 21">
                <a:extLst>
                  <a:ext uri="{FF2B5EF4-FFF2-40B4-BE49-F238E27FC236}">
                    <a16:creationId xmlns:a16="http://schemas.microsoft.com/office/drawing/2014/main" id="{FB84A3F6-9EE2-8C44-9B2D-6323A3ED6F68}"/>
                  </a:ext>
                </a:extLst>
              </p:cNvPr>
              <p:cNvSpPr/>
              <p:nvPr/>
            </p:nvSpPr>
            <p:spPr>
              <a:xfrm>
                <a:off x="6862877" y="5243150"/>
                <a:ext cx="360040" cy="12383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/>
              </a:p>
            </p:txBody>
          </p:sp>
          <p:sp>
            <p:nvSpPr>
              <p:cNvPr id="23" name="Right Arrow 22">
                <a:extLst>
                  <a:ext uri="{FF2B5EF4-FFF2-40B4-BE49-F238E27FC236}">
                    <a16:creationId xmlns:a16="http://schemas.microsoft.com/office/drawing/2014/main" id="{B01F7111-476B-794E-A933-0BA17337BAB9}"/>
                  </a:ext>
                </a:extLst>
              </p:cNvPr>
              <p:cNvSpPr/>
              <p:nvPr/>
            </p:nvSpPr>
            <p:spPr>
              <a:xfrm rot="10800000">
                <a:off x="7298538" y="5243150"/>
                <a:ext cx="360040" cy="12383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/>
              </a:p>
            </p:txBody>
          </p:sp>
          <p:sp>
            <p:nvSpPr>
              <p:cNvPr id="24" name="Flowchart: Connector 26">
                <a:extLst>
                  <a:ext uri="{FF2B5EF4-FFF2-40B4-BE49-F238E27FC236}">
                    <a16:creationId xmlns:a16="http://schemas.microsoft.com/office/drawing/2014/main" id="{7C65E2B6-3A55-2646-8BB1-FC5675940A8B}"/>
                  </a:ext>
                </a:extLst>
              </p:cNvPr>
              <p:cNvSpPr/>
              <p:nvPr/>
            </p:nvSpPr>
            <p:spPr>
              <a:xfrm>
                <a:off x="7865007" y="5243150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Flowchart: Connector 26">
                <a:extLst>
                  <a:ext uri="{FF2B5EF4-FFF2-40B4-BE49-F238E27FC236}">
                    <a16:creationId xmlns:a16="http://schemas.microsoft.com/office/drawing/2014/main" id="{EE73E62D-B7EC-C940-8F1F-4BAA222C5A48}"/>
                  </a:ext>
                </a:extLst>
              </p:cNvPr>
              <p:cNvSpPr/>
              <p:nvPr/>
            </p:nvSpPr>
            <p:spPr>
              <a:xfrm>
                <a:off x="6515617" y="5231215"/>
                <a:ext cx="144016" cy="144016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67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A100E8-455A-0845-8B2A-42A53893A6E1}"/>
                  </a:ext>
                </a:extLst>
              </p:cNvPr>
              <p:cNvSpPr txBox="1"/>
              <p:nvPr/>
            </p:nvSpPr>
            <p:spPr>
              <a:xfrm>
                <a:off x="7025944" y="5381758"/>
                <a:ext cx="499696" cy="391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67" b="1" dirty="0">
                    <a:solidFill>
                      <a:srgbClr val="C00000"/>
                    </a:solidFill>
                  </a:rPr>
                  <a:t>p-p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83CF0F-63B1-8744-8452-F44E756C44B0}"/>
                </a:ext>
              </a:extLst>
            </p:cNvPr>
            <p:cNvSpPr txBox="1"/>
            <p:nvPr/>
          </p:nvSpPr>
          <p:spPr>
            <a:xfrm>
              <a:off x="5172969" y="2693577"/>
              <a:ext cx="1931981" cy="40011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√</a:t>
              </a:r>
              <a:r>
                <a:rPr lang="en-US" sz="2000" b="1" dirty="0" err="1">
                  <a:solidFill>
                    <a:schemeClr val="bg1"/>
                  </a:solidFill>
                </a:rPr>
                <a:t>s</a:t>
              </a:r>
              <a:r>
                <a:rPr lang="en-US" sz="2000" b="1" baseline="-25000" dirty="0" err="1">
                  <a:solidFill>
                    <a:schemeClr val="bg1"/>
                  </a:solidFill>
                </a:rPr>
                <a:t>NN</a:t>
              </a:r>
              <a:r>
                <a:rPr lang="en-US" sz="2000" b="1" dirty="0">
                  <a:solidFill>
                    <a:schemeClr val="bg1"/>
                  </a:solidFill>
                </a:rPr>
                <a:t> = 5.02 </a:t>
              </a:r>
              <a:r>
                <a:rPr lang="en-US" sz="2000" b="1" dirty="0" err="1">
                  <a:solidFill>
                    <a:schemeClr val="bg1"/>
                  </a:solidFill>
                </a:rPr>
                <a:t>TeV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CE260ED3-90D0-C144-BBE9-30C0C9D9EC03}"/>
                </a:ext>
              </a:extLst>
            </p:cNvPr>
            <p:cNvSpPr/>
            <p:nvPr/>
          </p:nvSpPr>
          <p:spPr>
            <a:xfrm rot="5400000">
              <a:off x="5891940" y="-1414141"/>
              <a:ext cx="425052" cy="9535271"/>
            </a:xfrm>
            <a:prstGeom prst="leftBrace">
              <a:avLst>
                <a:gd name="adj1" fmla="val 109183"/>
                <a:gd name="adj2" fmla="val 50000"/>
              </a:avLst>
            </a:prstGeom>
            <a:ln w="28575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67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52C65B-5E98-2946-A3DE-9B6A021EA22D}"/>
                </a:ext>
              </a:extLst>
            </p:cNvPr>
            <p:cNvSpPr txBox="1"/>
            <p:nvPr/>
          </p:nvSpPr>
          <p:spPr>
            <a:xfrm>
              <a:off x="4974921" y="4607116"/>
              <a:ext cx="2446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00FF"/>
                  </a:solidFill>
                </a:rPr>
                <a:t>E</a:t>
              </a:r>
              <a:r>
                <a:rPr lang="en-US" sz="2000" b="1" baseline="-25000" dirty="0" err="1">
                  <a:solidFill>
                    <a:srgbClr val="0000FF"/>
                  </a:solidFill>
                </a:rPr>
                <a:t>b</a:t>
              </a:r>
              <a:r>
                <a:rPr lang="en-US" sz="2000" b="1" dirty="0">
                  <a:solidFill>
                    <a:srgbClr val="0000FF"/>
                  </a:solidFill>
                </a:rPr>
                <a:t> = 4 Z </a:t>
              </a:r>
              <a:r>
                <a:rPr lang="en-US" sz="2000" b="1" dirty="0" err="1">
                  <a:solidFill>
                    <a:srgbClr val="0000FF"/>
                  </a:solidFill>
                </a:rPr>
                <a:t>TeV</a:t>
              </a:r>
              <a:endParaRPr lang="en-US" sz="2000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sz="2000" b="1" dirty="0">
                  <a:solidFill>
                    <a:srgbClr val="0000FF"/>
                  </a:solidFill>
                </a:rPr>
                <a:t>(2013, part 2016)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3D76F5-D690-954F-A4E3-9A1647D48A25}"/>
                </a:ext>
              </a:extLst>
            </p:cNvPr>
            <p:cNvSpPr txBox="1"/>
            <p:nvPr/>
          </p:nvSpPr>
          <p:spPr>
            <a:xfrm>
              <a:off x="1620370" y="4613647"/>
              <a:ext cx="26092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00FF"/>
                  </a:solidFill>
                </a:rPr>
                <a:t>E</a:t>
              </a:r>
              <a:r>
                <a:rPr lang="en-US" sz="2000" b="1" baseline="-25000" dirty="0" err="1">
                  <a:solidFill>
                    <a:srgbClr val="0000FF"/>
                  </a:solidFill>
                </a:rPr>
                <a:t>b</a:t>
              </a:r>
              <a:r>
                <a:rPr lang="en-US" sz="2000" b="1" dirty="0">
                  <a:solidFill>
                    <a:srgbClr val="0000FF"/>
                  </a:solidFill>
                </a:rPr>
                <a:t> = 2.51 </a:t>
              </a:r>
              <a:r>
                <a:rPr lang="en-US" sz="2000" b="1" dirty="0" err="1">
                  <a:solidFill>
                    <a:srgbClr val="0000FF"/>
                  </a:solidFill>
                </a:rPr>
                <a:t>TeV</a:t>
              </a:r>
              <a:endParaRPr lang="en-US" sz="2000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sz="2000" b="1" dirty="0">
                  <a:solidFill>
                    <a:srgbClr val="0000FF"/>
                  </a:solidFill>
                </a:rPr>
                <a:t>(2013, 2015)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B22276-0D3B-A04F-A903-7122B9FD7CE3}"/>
                </a:ext>
              </a:extLst>
            </p:cNvPr>
            <p:cNvSpPr txBox="1"/>
            <p:nvPr/>
          </p:nvSpPr>
          <p:spPr>
            <a:xfrm>
              <a:off x="7921744" y="4584302"/>
              <a:ext cx="27877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00FF"/>
                  </a:solidFill>
                </a:rPr>
                <a:t>E</a:t>
              </a:r>
              <a:r>
                <a:rPr lang="en-US" sz="2000" b="1" baseline="-25000" dirty="0" err="1">
                  <a:solidFill>
                    <a:srgbClr val="0000FF"/>
                  </a:solidFill>
                </a:rPr>
                <a:t>b</a:t>
              </a:r>
              <a:r>
                <a:rPr lang="en-US" sz="2000" b="1" dirty="0">
                  <a:solidFill>
                    <a:srgbClr val="0000FF"/>
                  </a:solidFill>
                </a:rPr>
                <a:t> = 6.37 Z </a:t>
              </a:r>
              <a:r>
                <a:rPr lang="en-US" sz="2000" b="1" dirty="0" err="1">
                  <a:solidFill>
                    <a:srgbClr val="0000FF"/>
                  </a:solidFill>
                </a:rPr>
                <a:t>TeV</a:t>
              </a:r>
              <a:endParaRPr lang="en-US" sz="2000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sz="2000" b="1" dirty="0">
                  <a:solidFill>
                    <a:srgbClr val="0000FF"/>
                  </a:solidFill>
                </a:rPr>
                <a:t>(2015, 2018)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C763ECA-6745-A34D-8C5F-A6A2EC195BCE}"/>
                </a:ext>
              </a:extLst>
            </p:cNvPr>
            <p:cNvSpPr txBox="1"/>
            <p:nvPr/>
          </p:nvSpPr>
          <p:spPr>
            <a:xfrm>
              <a:off x="1910387" y="5443683"/>
              <a:ext cx="1917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p-p reference data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6DBE67D-D2A1-2940-ACB3-022D44C22C8E}"/>
                </a:ext>
              </a:extLst>
            </p:cNvPr>
            <p:cNvSpPr txBox="1"/>
            <p:nvPr/>
          </p:nvSpPr>
          <p:spPr>
            <a:xfrm>
              <a:off x="1488536" y="5888340"/>
              <a:ext cx="29175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</a:rPr>
                <a:t>Special p-p runs at this energy; different to general p-p </a:t>
              </a:r>
              <a:r>
                <a:rPr lang="en-US" sz="1400" dirty="0" err="1">
                  <a:solidFill>
                    <a:srgbClr val="7030A0"/>
                  </a:solidFill>
                </a:rPr>
                <a:t>programme</a:t>
              </a:r>
              <a:endParaRPr lang="en-US" sz="1400" dirty="0">
                <a:solidFill>
                  <a:srgbClr val="7030A0"/>
                </a:solidFill>
              </a:endParaRPr>
            </a:p>
          </p:txBody>
        </p:sp>
        <p:cxnSp>
          <p:nvCxnSpPr>
            <p:cNvPr id="127" name="Curved Connector 126">
              <a:extLst>
                <a:ext uri="{FF2B5EF4-FFF2-40B4-BE49-F238E27FC236}">
                  <a16:creationId xmlns:a16="http://schemas.microsoft.com/office/drawing/2014/main" id="{8296ABBB-E93E-6F4B-870F-DD6235E6A7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48867" y="5662409"/>
              <a:ext cx="439246" cy="376033"/>
            </a:xfrm>
            <a:prstGeom prst="curvedConnector3">
              <a:avLst>
                <a:gd name="adj1" fmla="val -22313"/>
              </a:avLst>
            </a:prstGeom>
            <a:ln w="19050"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9630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92D3F-6235-9F4C-AE22-2D0150492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Parameters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D509C7-8EE7-DB49-A995-9DD7E30AB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 Schaumann - Heavy-Ions in the LHC, JAS'2019, Dubna, Russia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DCD38-DD1C-B54F-AAF2-B62A1A7F3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3EE74B-AA29-428B-826F-5CD1FF8C5BA0}" type="slidenum">
              <a:rPr lang="en-GB" smtClean="0"/>
              <a:pPr/>
              <a:t>9</a:t>
            </a:fld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5426FE-FA8D-AA4F-9984-BA4BF6B1881E}"/>
                  </a:ext>
                </a:extLst>
              </p:cNvPr>
              <p:cNvSpPr txBox="1"/>
              <p:nvPr/>
            </p:nvSpPr>
            <p:spPr>
              <a:xfrm>
                <a:off x="839416" y="735135"/>
                <a:ext cx="10331599" cy="1361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A particle bunch is characterised by its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number of particles,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en-GB" sz="20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𝒃</m:t>
                        </m:r>
                      </m:sub>
                    </m:sSub>
                    <m:r>
                      <a:rPr lang="en-GB" sz="2000" b="1" i="1">
                        <a:solidFill>
                          <a:srgbClr val="C00000"/>
                        </a:solidFill>
                        <a:latin typeface="Cambria Math"/>
                      </a:rPr>
                      <m:t>(</m:t>
                    </m:r>
                    <m:r>
                      <a:rPr lang="en-GB" sz="2000" b="1" i="1">
                        <a:solidFill>
                          <a:srgbClr val="C00000"/>
                        </a:solidFill>
                        <a:latin typeface="Cambria Math"/>
                      </a:rPr>
                      <m:t>𝒕</m:t>
                    </m:r>
                    <m:r>
                      <a:rPr lang="en-GB" sz="2000" b="1" i="1">
                        <a:solidFill>
                          <a:srgbClr val="C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GB" sz="2000" b="1" dirty="0">
                    <a:solidFill>
                      <a:srgbClr val="C00000"/>
                    </a:solidFill>
                  </a:rPr>
                  <a:t>, </a:t>
                </a:r>
                <a:r>
                  <a:rPr lang="en-GB" sz="2000" dirty="0"/>
                  <a:t>and the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normalised emittances,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𝝐</m:t>
                        </m:r>
                      </m:e>
                      <m:sub>
                        <m:r>
                          <a:rPr lang="en-GB" sz="20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𝒏</m:t>
                        </m:r>
                        <m:r>
                          <a:rPr lang="en-GB" sz="20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0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GB" sz="2000" b="1" i="1">
                        <a:solidFill>
                          <a:srgbClr val="C00000"/>
                        </a:solidFill>
                        <a:latin typeface="Cambria Math"/>
                      </a:rPr>
                      <m:t>(</m:t>
                    </m:r>
                    <m:r>
                      <a:rPr lang="en-GB" sz="2000" b="1" i="1">
                        <a:solidFill>
                          <a:srgbClr val="C00000"/>
                        </a:solidFill>
                        <a:latin typeface="Cambria Math"/>
                      </a:rPr>
                      <m:t>𝒕</m:t>
                    </m:r>
                    <m:r>
                      <a:rPr lang="en-GB" sz="2000" b="1" i="1">
                        <a:solidFill>
                          <a:srgbClr val="C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GB" sz="2000" b="1" dirty="0">
                    <a:solidFill>
                      <a:srgbClr val="C00000"/>
                    </a:solidFill>
                  </a:rPr>
                  <a:t>, in the three planes </a:t>
                </a:r>
                <a:r>
                  <a:rPr lang="en-GB" sz="2000" dirty="0"/>
                  <a:t>(</a:t>
                </a:r>
                <a14:m>
                  <m:oMath xmlns:m="http://schemas.openxmlformats.org/officeDocument/2006/math">
                    <m:r>
                      <a:rPr lang="en-GB" sz="2000" i="1" dirty="0">
                        <a:latin typeface="Cambria Math"/>
                      </a:rPr>
                      <m:t>𝑖</m:t>
                    </m:r>
                    <m:r>
                      <a:rPr lang="en-GB" sz="2000" i="1" dirty="0">
                        <a:latin typeface="Cambria Math"/>
                      </a:rPr>
                      <m:t>=</m:t>
                    </m:r>
                    <m:r>
                      <a:rPr lang="en-GB" sz="2000" i="1" dirty="0" err="1">
                        <a:latin typeface="Cambria Math"/>
                      </a:rPr>
                      <m:t>𝑥</m:t>
                    </m:r>
                    <m:r>
                      <a:rPr lang="en-GB" sz="2000" i="1" dirty="0" err="1">
                        <a:latin typeface="Cambria Math"/>
                      </a:rPr>
                      <m:t>,</m:t>
                    </m:r>
                    <m:r>
                      <a:rPr lang="en-GB" sz="2000" i="1" dirty="0" err="1">
                        <a:latin typeface="Cambria Math"/>
                      </a:rPr>
                      <m:t>𝑦</m:t>
                    </m:r>
                    <m:r>
                      <a:rPr lang="en-GB" sz="2000" i="1" dirty="0" err="1">
                        <a:latin typeface="Cambria Math"/>
                      </a:rPr>
                      <m:t>,</m:t>
                    </m:r>
                    <m:r>
                      <a:rPr lang="en-GB" sz="2000" i="1" dirty="0" err="1">
                        <a:latin typeface="Cambria Math"/>
                      </a:rPr>
                      <m:t>𝑠</m:t>
                    </m:r>
                  </m:oMath>
                </a14:m>
                <a:r>
                  <a:rPr lang="en-GB" sz="2000" dirty="0"/>
                  <a:t>).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The transverse </a:t>
                </a:r>
                <a:r>
                  <a:rPr lang="en-GB" sz="2000" dirty="0" err="1"/>
                  <a:t>emittances</a:t>
                </a:r>
                <a:r>
                  <a:rPr lang="en-GB" sz="2000" dirty="0"/>
                  <a:t> relate to the beam sizes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GB" sz="2000" i="1">
                            <a:latin typeface="Cambria Math"/>
                          </a:rPr>
                          <m:t>𝑥𝑦</m:t>
                        </m:r>
                      </m:sub>
                    </m:sSub>
                  </m:oMath>
                </a14:m>
                <a:r>
                  <a:rPr lang="en-GB" sz="2000" dirty="0"/>
                  <a:t>: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5426FE-FA8D-AA4F-9984-BA4BF6B18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735135"/>
                <a:ext cx="10331599" cy="1361014"/>
              </a:xfrm>
              <a:prstGeom prst="rect">
                <a:avLst/>
              </a:prstGeom>
              <a:blipFill>
                <a:blip r:embed="rId2"/>
                <a:stretch>
                  <a:fillRect l="-613" t="-1852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784D5BD-D06F-4640-B1E9-A3D4C6D65C40}"/>
                  </a:ext>
                </a:extLst>
              </p:cNvPr>
              <p:cNvSpPr/>
              <p:nvPr/>
            </p:nvSpPr>
            <p:spPr>
              <a:xfrm>
                <a:off x="832456" y="2588511"/>
                <a:ext cx="1097796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/>
                  <a:t>The beam size shrinks during acceleration by adiabatic damping. Therefore we define the so-called </a:t>
                </a:r>
                <a:r>
                  <a:rPr lang="en-GB" sz="2000" b="1" dirty="0">
                    <a:solidFill>
                      <a:srgbClr val="0427BC"/>
                    </a:solidFill>
                  </a:rPr>
                  <a:t>normalised emittance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mtClean="0">
                            <a:solidFill>
                              <a:srgbClr val="0427B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 smtClean="0">
                            <a:solidFill>
                              <a:srgbClr val="0427B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0427BC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rgbClr val="0427BC"/>
                    </a:solidFill>
                  </a:rPr>
                  <a:t>, </a:t>
                </a:r>
                <a:r>
                  <a:rPr lang="en-GB" sz="2000" dirty="0"/>
                  <a:t>which is constant with energy:</a:t>
                </a:r>
              </a:p>
            </p:txBody>
          </p:sp>
        </mc:Choice>
        <mc:Fallback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784D5BD-D06F-4640-B1E9-A3D4C6D65C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56" y="2588511"/>
                <a:ext cx="10977961" cy="707886"/>
              </a:xfrm>
              <a:prstGeom prst="rect">
                <a:avLst/>
              </a:prstGeom>
              <a:blipFill>
                <a:blip r:embed="rId3"/>
                <a:stretch>
                  <a:fillRect l="-578" t="-535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" name="Picture 80">
            <a:extLst>
              <a:ext uri="{FF2B5EF4-FFF2-40B4-BE49-F238E27FC236}">
                <a16:creationId xmlns:a16="http://schemas.microsoft.com/office/drawing/2014/main" id="{364C3F31-D13A-8547-B08E-B4EE00C39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401" y="1568894"/>
            <a:ext cx="2265989" cy="63103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CF20EAB-29A5-5F4C-8666-00F4EB03E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20" y="3349437"/>
            <a:ext cx="4344798" cy="652414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8813DF31-3F9D-DA46-B8AF-4FD896FCE58C}"/>
              </a:ext>
            </a:extLst>
          </p:cNvPr>
          <p:cNvGrpSpPr/>
          <p:nvPr/>
        </p:nvGrpSpPr>
        <p:grpSpPr>
          <a:xfrm>
            <a:off x="575094" y="4427062"/>
            <a:ext cx="3887044" cy="1810084"/>
            <a:chOff x="6096000" y="4571244"/>
            <a:chExt cx="3887044" cy="1810084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2F97753-F478-F245-B247-30076F24D8FD}"/>
                </a:ext>
              </a:extLst>
            </p:cNvPr>
            <p:cNvSpPr/>
            <p:nvPr/>
          </p:nvSpPr>
          <p:spPr>
            <a:xfrm>
              <a:off x="6096000" y="4571244"/>
              <a:ext cx="3887044" cy="1810084"/>
            </a:xfrm>
            <a:prstGeom prst="rect">
              <a:avLst/>
            </a:prstGeom>
            <a:noFill/>
            <a:ln>
              <a:solidFill>
                <a:srgbClr val="042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06DA99F-2659-1845-8F9C-CAFD6016B3A5}"/>
                </a:ext>
              </a:extLst>
            </p:cNvPr>
            <p:cNvGrpSpPr/>
            <p:nvPr/>
          </p:nvGrpSpPr>
          <p:grpSpPr>
            <a:xfrm>
              <a:off x="6248647" y="4648748"/>
              <a:ext cx="3484860" cy="1648987"/>
              <a:chOff x="6785861" y="4828496"/>
              <a:chExt cx="3484860" cy="1648987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511296BF-29DD-6242-BFCE-4B077A116C68}"/>
                      </a:ext>
                    </a:extLst>
                  </p:cNvPr>
                  <p:cNvSpPr txBox="1"/>
                  <p:nvPr/>
                </p:nvSpPr>
                <p:spPr>
                  <a:xfrm>
                    <a:off x="6945392" y="4828496"/>
                    <a:ext cx="3262688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dirty="0"/>
                      <a:t>Normalized emittance in LHC </a:t>
                    </a:r>
                  </a:p>
                  <a:p>
                    <a:pPr algn="ctr"/>
                    <a:r>
                      <a:rPr lang="en-US" sz="2000" dirty="0"/>
                      <a:t>(</a:t>
                    </a:r>
                    <a14:m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a14:m>
                    <a:r>
                      <a:rPr lang="en-US" sz="2000" dirty="0"/>
                      <a:t>@7 Z </a:t>
                    </a:r>
                    <a:r>
                      <a:rPr lang="en-US" sz="2000" dirty="0" err="1"/>
                      <a:t>TeV</a:t>
                    </a:r>
                    <a:r>
                      <a:rPr lang="en-US" sz="2000" dirty="0"/>
                      <a:t>, same beam size)</a:t>
                    </a:r>
                  </a:p>
                </p:txBody>
              </p:sp>
            </mc:Choice>
            <mc:Fallback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511296BF-29DD-6242-BFCE-4B077A116C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45392" y="4828496"/>
                    <a:ext cx="3262688" cy="70788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163" t="-5357" r="-1163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04463862-88D9-6245-8F2B-DB2EDF63A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88914" y="5731556"/>
                <a:ext cx="1137568" cy="382501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66F51062-7494-2644-B821-F9B93D9E8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60586" y="6134722"/>
                <a:ext cx="1510135" cy="342761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A30510B4-2656-074D-B963-E0943532B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85861" y="5738525"/>
                <a:ext cx="1778381" cy="730229"/>
              </a:xfrm>
              <a:prstGeom prst="rect">
                <a:avLst/>
              </a:prstGeom>
            </p:spPr>
          </p:pic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4E4E340-C564-5048-B6C6-A17C73E3F02A}"/>
              </a:ext>
            </a:extLst>
          </p:cNvPr>
          <p:cNvGrpSpPr/>
          <p:nvPr/>
        </p:nvGrpSpPr>
        <p:grpSpPr>
          <a:xfrm>
            <a:off x="5231904" y="4378976"/>
            <a:ext cx="5838189" cy="2124415"/>
            <a:chOff x="5231904" y="4378976"/>
            <a:chExt cx="5838189" cy="2124415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5F9817C-D23B-0B46-9A26-56A516E4D05A}"/>
                </a:ext>
              </a:extLst>
            </p:cNvPr>
            <p:cNvSpPr txBox="1"/>
            <p:nvPr/>
          </p:nvSpPr>
          <p:spPr>
            <a:xfrm>
              <a:off x="5231904" y="4378976"/>
              <a:ext cx="58381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rel. Lorentz factor is related to the energy as</a:t>
              </a:r>
            </a:p>
            <a:p>
              <a:endParaRPr lang="en-US" sz="2000" dirty="0"/>
            </a:p>
            <a:p>
              <a:endParaRPr lang="en-US" sz="2000" dirty="0"/>
            </a:p>
            <a:p>
              <a:r>
                <a:rPr lang="en-US" sz="2000" dirty="0"/>
                <a:t>Thus, for particles in the same magnetic field</a:t>
              </a: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EE62CC6-C3CF-4540-B563-541724AA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90858" y="5661608"/>
              <a:ext cx="2520280" cy="841783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B757221F-DF8B-4444-B7AD-886B742A2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59863" y="4672194"/>
              <a:ext cx="1721309" cy="519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106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theme/theme1.xml><?xml version="1.0" encoding="utf-8"?>
<a:theme xmlns:a="http://schemas.openxmlformats.org/drawingml/2006/main" name="JMJ plain">
  <a:themeElements>
    <a:clrScheme name="Michaela">
      <a:dk1>
        <a:srgbClr val="000000"/>
      </a:dk1>
      <a:lt1>
        <a:srgbClr val="FFFFFF"/>
      </a:lt1>
      <a:dk2>
        <a:srgbClr val="000000"/>
      </a:dk2>
      <a:lt2>
        <a:srgbClr val="B7DDFF"/>
      </a:lt2>
      <a:accent1>
        <a:srgbClr val="FEE29C"/>
      </a:accent1>
      <a:accent2>
        <a:srgbClr val="FF0000"/>
      </a:accent2>
      <a:accent3>
        <a:srgbClr val="7FD13B"/>
      </a:accent3>
      <a:accent4>
        <a:srgbClr val="007DEA"/>
      </a:accent4>
      <a:accent5>
        <a:srgbClr val="00ADDC"/>
      </a:accent5>
      <a:accent6>
        <a:srgbClr val="D6ECFF"/>
      </a:accent6>
      <a:hlink>
        <a:srgbClr val="00B050"/>
      </a:hlink>
      <a:folHlink>
        <a:srgbClr val="92D0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JMJ plain</Template>
  <TotalTime>201467</TotalTime>
  <Words>5539</Words>
  <Application>Microsoft Macintosh PowerPoint</Application>
  <PresentationFormat>Widescreen</PresentationFormat>
  <Paragraphs>992</Paragraphs>
  <Slides>66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2" baseType="lpstr">
      <vt:lpstr>ＭＳ ゴシック</vt:lpstr>
      <vt:lpstr>ＭＳ Ｐゴシック</vt:lpstr>
      <vt:lpstr>Al Bayan Plain</vt:lpstr>
      <vt:lpstr>Andale Mono</vt:lpstr>
      <vt:lpstr>Arial</vt:lpstr>
      <vt:lpstr>ArialMT</vt:lpstr>
      <vt:lpstr>Calibri</vt:lpstr>
      <vt:lpstr>Cambria Math</vt:lpstr>
      <vt:lpstr>Comic Sans MS</vt:lpstr>
      <vt:lpstr>Gill Sans</vt:lpstr>
      <vt:lpstr>Helvetica</vt:lpstr>
      <vt:lpstr>Symbol</vt:lpstr>
      <vt:lpstr>Times New Roman</vt:lpstr>
      <vt:lpstr>Wingdings</vt:lpstr>
      <vt:lpstr>JMJ plain</vt:lpstr>
      <vt:lpstr>Equation</vt:lpstr>
      <vt:lpstr>PowerPoint Presentation</vt:lpstr>
      <vt:lpstr>Outline</vt:lpstr>
      <vt:lpstr>Introduction to LHC</vt:lpstr>
      <vt:lpstr>Collision Modes in LHC</vt:lpstr>
      <vt:lpstr>A short History and Future …</vt:lpstr>
      <vt:lpstr>Energy of ions/nuclei and nucleons</vt:lpstr>
      <vt:lpstr>Centre-of-Mass Energy</vt:lpstr>
      <vt:lpstr>Choice of Beam Energy</vt:lpstr>
      <vt:lpstr>Beam Parameters</vt:lpstr>
      <vt:lpstr>Heavy-Ion vs. Proton Operation</vt:lpstr>
      <vt:lpstr>Dominant Effects on Emittance</vt:lpstr>
      <vt:lpstr>Luminosity</vt:lpstr>
      <vt:lpstr>Luminosity</vt:lpstr>
      <vt:lpstr>Nucleon-Nucleon Luminosity</vt:lpstr>
      <vt:lpstr>Interaction Cross-sections</vt:lpstr>
      <vt:lpstr>Secondary Beams </vt:lpstr>
      <vt:lpstr>Secondary Beams Created in the Collision</vt:lpstr>
      <vt:lpstr>Loss Pattern around the Ring</vt:lpstr>
      <vt:lpstr>Quench Risk Mitigation with Orbit Bumps</vt:lpstr>
      <vt:lpstr>BFPP Mitigation around ALICE &amp; LHCb</vt:lpstr>
      <vt:lpstr>BFPP Mitigation around ALICE &amp; LHCb – LS2 Upgrade</vt:lpstr>
      <vt:lpstr>Getting Ions into the LHC</vt:lpstr>
      <vt:lpstr>How Ions get into the LHC</vt:lpstr>
      <vt:lpstr>Accelerator Cycle (Fill)</vt:lpstr>
      <vt:lpstr>Filling Pattern: Production of Beam in the Injectors</vt:lpstr>
      <vt:lpstr>Filling Pattern: design  100ns  75ns</vt:lpstr>
      <vt:lpstr>LHC Pb-Pb Bunch Intensities</vt:lpstr>
      <vt:lpstr>Beam and Luminosity Evolution</vt:lpstr>
      <vt:lpstr>Intensity and Emittance Evolution</vt:lpstr>
      <vt:lpstr>Typical Luminosity Evolution in 2018</vt:lpstr>
      <vt:lpstr>A (typical) LHC Ion Run</vt:lpstr>
      <vt:lpstr>Status LHC  HL-LHC</vt:lpstr>
      <vt:lpstr>Delivered Luminosity: Pb-Pb</vt:lpstr>
      <vt:lpstr>COLLISION Mode Upgrades</vt:lpstr>
      <vt:lpstr>Proton-lead</vt:lpstr>
      <vt:lpstr>Storing and Colliding Different Species</vt:lpstr>
      <vt:lpstr>Momentum Offset required through Ramp</vt:lpstr>
      <vt:lpstr>Un-equal Frequency Injection and Ramp</vt:lpstr>
      <vt:lpstr>Top Energy: Cogging and Collisions</vt:lpstr>
      <vt:lpstr>History and Performance of p-Pb Collisions at LHC</vt:lpstr>
      <vt:lpstr>Unforeseen Operational Modes</vt:lpstr>
      <vt:lpstr>Xe-Xe Collisions</vt:lpstr>
      <vt:lpstr>Partially Stripped Ions</vt:lpstr>
      <vt:lpstr>Partially Stripped Ions</vt:lpstr>
      <vt:lpstr>Take home message …</vt:lpstr>
      <vt:lpstr>PowerPoint Presentation</vt:lpstr>
      <vt:lpstr>Mass of ions/nuclei</vt:lpstr>
      <vt:lpstr>Critical difference between RHIC and LHC</vt:lpstr>
      <vt:lpstr>The Idea of a Gamma Factory</vt:lpstr>
      <vt:lpstr>Slip-Stacking</vt:lpstr>
      <vt:lpstr>Collisions in LHCb</vt:lpstr>
      <vt:lpstr>BLM-System</vt:lpstr>
      <vt:lpstr>Particle Losses around the Ring</vt:lpstr>
      <vt:lpstr>Notations – Energy of ions/nuclei and nucleons</vt:lpstr>
      <vt:lpstr>Derive Center-of-Mass Equations for Collisions of two Species</vt:lpstr>
      <vt:lpstr>Luminosity Bunch-by-Bunch</vt:lpstr>
      <vt:lpstr>Integrated Luminosity Prediction per Pb-Pb run</vt:lpstr>
      <vt:lpstr>Integrated Luminosity Prediction per p-Pb run</vt:lpstr>
      <vt:lpstr>Getting protons into the LHC</vt:lpstr>
      <vt:lpstr>Luminosity Production</vt:lpstr>
      <vt:lpstr>Levelling “a la carte”</vt:lpstr>
      <vt:lpstr>PowerPoint Presentation</vt:lpstr>
      <vt:lpstr>Intra-Beam Scattering</vt:lpstr>
      <vt:lpstr>Radiation Damping</vt:lpstr>
      <vt:lpstr>Xe-Xe Collisions</vt:lpstr>
      <vt:lpstr>Beam Evolution</vt:lpstr>
    </vt:vector>
  </TitlesOfParts>
  <Company>CERN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Initial thoughts  on 2012 p-Pb run</dc:title>
  <dc:creator>John M. Jowett</dc:creator>
  <cp:lastModifiedBy>Michaela Schaumann</cp:lastModifiedBy>
  <cp:revision>2650</cp:revision>
  <cp:lastPrinted>2018-08-15T08:56:28Z</cp:lastPrinted>
  <dcterms:created xsi:type="dcterms:W3CDTF">2012-06-25T08:47:04Z</dcterms:created>
  <dcterms:modified xsi:type="dcterms:W3CDTF">2019-11-05T09:02:21Z</dcterms:modified>
</cp:coreProperties>
</file>