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4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4" r:id="rId7"/>
    <p:sldId id="260" r:id="rId8"/>
    <p:sldId id="261" r:id="rId9"/>
    <p:sldId id="268" r:id="rId10"/>
    <p:sldId id="270" r:id="rId11"/>
    <p:sldId id="271" r:id="rId12"/>
    <p:sldId id="273" r:id="rId13"/>
    <p:sldId id="274" r:id="rId14"/>
    <p:sldId id="275" r:id="rId15"/>
    <p:sldId id="263" r:id="rId16"/>
    <p:sldId id="265" r:id="rId17"/>
    <p:sldId id="269" r:id="rId18"/>
    <p:sldId id="267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43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DDD04-C5E5-4C77-86CE-542105FEA429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7BEE1-23E3-4A89-AB2F-00B1D5639A7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5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532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87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20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398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011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685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370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74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117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1E42DB-931C-4326-A2ED-A48BA7332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AA2B71C-1F6C-474A-8B6D-CC2D08F52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41E493-A317-41D0-8318-3D845CD87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3F9-130D-42FE-A79D-4D158799ECAA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65BBB5-1BAA-4B48-85E9-3EE7C35E0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AE518C-87D5-4939-A731-1EB35C8A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906-B864-4F33-9BCE-BA1E7752F1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606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E07D2-9161-4D57-8283-52F8DA96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A87B1B-5299-4919-9CE4-1458B500F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2FBBC9-B345-494D-8E63-D6FFFD2FF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3F9-130D-42FE-A79D-4D158799ECAA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3E9DBA-B727-4517-B0D9-1BF71388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F53CBF-1D0F-4C82-AB6B-2C6C59702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906-B864-4F33-9BCE-BA1E7752F1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250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682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6BD41-3390-483C-9118-188FEAEF3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0FE194-6603-4C5A-B382-FA73B9549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EE4DC4-D348-4128-8D4F-B3D163C97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3F9-130D-42FE-A79D-4D158799ECAA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9BF316-4132-4B62-B194-7F63C254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EE8996-BEF6-4F43-91DC-CE2A90DA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906-B864-4F33-9BCE-BA1E7752F1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410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88853-42A7-432A-A9EF-82674BC18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7A7224-5606-4F6E-9C68-49062CC5B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AE1921-032E-4451-AEFD-2856F6E1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36E021-BF86-4D50-959C-F64F424B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3F9-130D-42FE-A79D-4D158799ECAA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61D26C9-A6D1-4C11-B1FA-1EC9126C8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D1B7C2E-2594-4211-82B1-90AAA4B2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906-B864-4F33-9BCE-BA1E7752F1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23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5E84FC-C250-4EAE-BCF2-5D551ED3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E8FE1B8-08DE-4538-91A6-4F1019B54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B6F402B-C37D-4AB5-8216-D25570BDF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E3E0EC0-1073-426F-93C3-6396FA6B7B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2361DA8-275E-4226-A87F-0C8D467195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E4E5BDC-D670-49CD-966B-7AB17066F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3F9-130D-42FE-A79D-4D158799ECAA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6C5140B-9E3E-4691-BF4B-67DFE1403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C492E0C-7E4F-4A99-A689-585109168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906-B864-4F33-9BCE-BA1E7752F1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90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F4C826-AF58-4A66-820F-7D7922214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00945DD-49B7-4AEE-9532-718F4659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3F9-130D-42FE-A79D-4D158799ECAA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7B1C88-886A-4E41-AC84-835FBDCD3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0A4CEF1-5250-41D5-B937-5950F05CA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906-B864-4F33-9BCE-BA1E7752F1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015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8E1BE1E-DA1C-4B5F-9114-EF142F7FC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3F9-130D-42FE-A79D-4D158799ECAA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E6C135A-454C-44D4-8473-1846B5F43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8DEF2E-9993-4E5A-939A-B947AE89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906-B864-4F33-9BCE-BA1E7752F1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503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2F8DA8-873E-41BF-B223-EE9ABCA18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C1C175-9B55-495A-8ECC-20F3F8488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2C179D-0F91-4356-91B3-76DE78279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8575049-E0F4-4B90-A06B-4C6693E9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3F9-130D-42FE-A79D-4D158799ECAA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627B16-D7AC-488E-8C93-8EE73E6BC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7C6763-8C89-4EC2-B3E1-998CD2FB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906-B864-4F33-9BCE-BA1E7752F1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232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E7174-EAB2-44E5-B13D-557D050A0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8631254-E32A-4BE0-BE92-D853854E9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575B1C-4DF1-4A0E-A26A-7B56AFDEA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8C5DFB-7DD8-4EEB-9F27-796FD0BBA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3F9-130D-42FE-A79D-4D158799ECAA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FCA195E-8A24-4296-AC33-C4C13A5ED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DEAD4F-35FE-47BE-AC74-331152B6C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906-B864-4F33-9BCE-BA1E7752F1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935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B71806-BBD7-4FCC-A37F-FD5A33EAB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FB75FD2-7EA2-4B7C-88BB-C72ECE9DE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D94706-6A05-4AD3-9B69-E53A6075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3F9-130D-42FE-A79D-4D158799ECAA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F6718D-F0E0-4CE0-930A-F2704D77A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CD6E1C-B391-46C2-ABB7-C3899F6C9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906-B864-4F33-9BCE-BA1E7752F1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236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F353F5B-81DE-4C88-AADD-F9806A47BB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12D0C6F-0458-4DAC-A4A1-816848CEA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A11DE8-CBF3-4811-9EC7-F2A80995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53F9-130D-42FE-A79D-4D158799ECAA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96460F-D1CE-4560-9098-33AB2084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04F974-27D5-4052-9575-9AB2EEEB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906-B864-4F33-9BCE-BA1E7752F1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52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07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867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58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77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34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27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EB50-DEAE-4937-9CB0-5597A86E6CA6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3DE6-F725-40C6-B5B0-D455694841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451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GB" dirty="0"/>
              <a:t>06.11.2019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de-DE" dirty="0"/>
              <a:t>JAS 2019 </a:t>
            </a:r>
            <a:r>
              <a:rPr lang="de-DE" dirty="0" err="1"/>
              <a:t>Dubna</a:t>
            </a:r>
            <a:r>
              <a:rPr lang="de-DE" dirty="0"/>
              <a:t>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07C3DE6-F725-40C6-B5B0-D45569484160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96FEB5B-212F-4C80-9A91-8D22003674A2}"/>
              </a:ext>
            </a:extLst>
          </p:cNvPr>
          <p:cNvSpPr txBox="1"/>
          <p:nvPr userDrawn="1"/>
        </p:nvSpPr>
        <p:spPr>
          <a:xfrm>
            <a:off x="9560169" y="6491581"/>
            <a:ext cx="17672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06.11.2019</a:t>
            </a:r>
            <a:endParaRPr lang="en-GB" sz="10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2BBDDF2-7E90-4141-8DB4-25022D788D74}"/>
              </a:ext>
            </a:extLst>
          </p:cNvPr>
          <p:cNvSpPr txBox="1"/>
          <p:nvPr userDrawn="1"/>
        </p:nvSpPr>
        <p:spPr>
          <a:xfrm>
            <a:off x="2587625" y="6491581"/>
            <a:ext cx="17672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JAS 2019 </a:t>
            </a:r>
            <a:r>
              <a:rPr lang="de-DE" sz="1000" dirty="0" err="1"/>
              <a:t>Dubna</a:t>
            </a:r>
            <a:r>
              <a:rPr lang="de-DE" sz="1000" dirty="0"/>
              <a:t>, Russia</a:t>
            </a:r>
            <a:endParaRPr lang="en-GB" sz="1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ACBE0E5-67C5-43C9-980E-1EFD620A5206}"/>
              </a:ext>
            </a:extLst>
          </p:cNvPr>
          <p:cNvSpPr txBox="1"/>
          <p:nvPr userDrawn="1"/>
        </p:nvSpPr>
        <p:spPr>
          <a:xfrm>
            <a:off x="11327422" y="6491581"/>
            <a:ext cx="864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3877254-BD5D-46DD-A702-522FDDF19C69}" type="slidenum">
              <a:rPr lang="de-DE" sz="1000" smtClean="0"/>
              <a:t>‹Nr.›</a:t>
            </a:fld>
            <a:endParaRPr lang="en-GB" sz="1000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5D74D1F-638E-4F0F-904B-AC652E7E77ED}"/>
              </a:ext>
            </a:extLst>
          </p:cNvPr>
          <p:cNvGrpSpPr/>
          <p:nvPr userDrawn="1"/>
        </p:nvGrpSpPr>
        <p:grpSpPr>
          <a:xfrm>
            <a:off x="95568" y="5669280"/>
            <a:ext cx="1750693" cy="1026691"/>
            <a:chOff x="1485474" y="740979"/>
            <a:chExt cx="6994713" cy="3556203"/>
          </a:xfrm>
          <a:effectLst>
            <a:outerShdw blurRad="50800" dist="50800" dir="5400000" algn="ctr" rotWithShape="0">
              <a:srgbClr val="000000">
                <a:alpha val="73000"/>
              </a:srgbClr>
            </a:outerShdw>
          </a:effectLst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1428AEA6-E28A-4D1E-B56C-F792FAC8AFA6}"/>
                </a:ext>
              </a:extLst>
            </p:cNvPr>
            <p:cNvGrpSpPr/>
            <p:nvPr/>
          </p:nvGrpSpPr>
          <p:grpSpPr>
            <a:xfrm>
              <a:off x="1570860" y="740979"/>
              <a:ext cx="6909327" cy="3556203"/>
              <a:chOff x="1570860" y="740979"/>
              <a:chExt cx="6909327" cy="3556203"/>
            </a:xfrm>
          </p:grpSpPr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542DB223-5824-4DB1-8D44-07781F1D423F}"/>
                  </a:ext>
                </a:extLst>
              </p:cNvPr>
              <p:cNvSpPr/>
              <p:nvPr/>
            </p:nvSpPr>
            <p:spPr>
              <a:xfrm rot="727919">
                <a:off x="1971239" y="2087893"/>
                <a:ext cx="6108569" cy="196083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A58C8951-3DD6-45BC-AA58-6EAE0B8030FA}"/>
                  </a:ext>
                </a:extLst>
              </p:cNvPr>
              <p:cNvSpPr/>
              <p:nvPr/>
            </p:nvSpPr>
            <p:spPr>
              <a:xfrm rot="727919">
                <a:off x="1570860" y="1936635"/>
                <a:ext cx="6909327" cy="2360547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3" name="Gruppieren 22">
                <a:extLst>
                  <a:ext uri="{FF2B5EF4-FFF2-40B4-BE49-F238E27FC236}">
                    <a16:creationId xmlns:a16="http://schemas.microsoft.com/office/drawing/2014/main" id="{107A89A0-A9B9-4966-A67D-F5CDCE2BC198}"/>
                  </a:ext>
                </a:extLst>
              </p:cNvPr>
              <p:cNvGrpSpPr/>
              <p:nvPr/>
            </p:nvGrpSpPr>
            <p:grpSpPr>
              <a:xfrm>
                <a:off x="3113758" y="740979"/>
                <a:ext cx="3764667" cy="2832555"/>
                <a:chOff x="5446766" y="3854245"/>
                <a:chExt cx="3764667" cy="2832555"/>
              </a:xfrm>
            </p:grpSpPr>
            <p:sp>
              <p:nvSpPr>
                <p:cNvPr id="24" name="Parallelogramm 23">
                  <a:extLst>
                    <a:ext uri="{FF2B5EF4-FFF2-40B4-BE49-F238E27FC236}">
                      <a16:creationId xmlns:a16="http://schemas.microsoft.com/office/drawing/2014/main" id="{10A7EE09-3D18-4DB2-9780-E4A21175E93C}"/>
                    </a:ext>
                  </a:extLst>
                </p:cNvPr>
                <p:cNvSpPr/>
                <p:nvPr/>
              </p:nvSpPr>
              <p:spPr>
                <a:xfrm rot="934503" flipV="1">
                  <a:off x="5446766" y="4618941"/>
                  <a:ext cx="3764667" cy="1696825"/>
                </a:xfrm>
                <a:prstGeom prst="parallelogram">
                  <a:avLst>
                    <a:gd name="adj" fmla="val 24621"/>
                  </a:avLst>
                </a:prstGeom>
                <a:solidFill>
                  <a:schemeClr val="bg1">
                    <a:lumMod val="50000"/>
                  </a:schemeClr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Gleichschenkliges Dreieck 24">
                  <a:extLst>
                    <a:ext uri="{FF2B5EF4-FFF2-40B4-BE49-F238E27FC236}">
                      <a16:creationId xmlns:a16="http://schemas.microsoft.com/office/drawing/2014/main" id="{594F8BD9-381C-4FE0-9D51-348658C9BDD4}"/>
                    </a:ext>
                  </a:extLst>
                </p:cNvPr>
                <p:cNvSpPr/>
                <p:nvPr/>
              </p:nvSpPr>
              <p:spPr>
                <a:xfrm rot="15965009">
                  <a:off x="6715902" y="2913173"/>
                  <a:ext cx="1285263" cy="3167407"/>
                </a:xfrm>
                <a:prstGeom prst="triangle">
                  <a:avLst>
                    <a:gd name="adj" fmla="val 84459"/>
                  </a:avLst>
                </a:prstGeom>
                <a:solidFill>
                  <a:schemeClr val="bg1">
                    <a:lumMod val="50000"/>
                  </a:schemeClr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Rechteck: eine Ecke abgerundet 25">
                  <a:extLst>
                    <a:ext uri="{FF2B5EF4-FFF2-40B4-BE49-F238E27FC236}">
                      <a16:creationId xmlns:a16="http://schemas.microsoft.com/office/drawing/2014/main" id="{9114F495-A023-48FC-BD00-B72E9420B28E}"/>
                    </a:ext>
                  </a:extLst>
                </p:cNvPr>
                <p:cNvSpPr/>
                <p:nvPr/>
              </p:nvSpPr>
              <p:spPr>
                <a:xfrm rot="911688">
                  <a:off x="6086177" y="4337531"/>
                  <a:ext cx="620553" cy="181036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Rechteck: eine Ecke abgerundet 26">
                  <a:extLst>
                    <a:ext uri="{FF2B5EF4-FFF2-40B4-BE49-F238E27FC236}">
                      <a16:creationId xmlns:a16="http://schemas.microsoft.com/office/drawing/2014/main" id="{35386084-E2B9-43CD-A11F-6162FAC0C8FB}"/>
                    </a:ext>
                  </a:extLst>
                </p:cNvPr>
                <p:cNvSpPr/>
                <p:nvPr/>
              </p:nvSpPr>
              <p:spPr>
                <a:xfrm rot="6311688">
                  <a:off x="5621065" y="5195522"/>
                  <a:ext cx="1689984" cy="66475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Rechteck: eine Ecke abgerundet 27">
                  <a:extLst>
                    <a:ext uri="{FF2B5EF4-FFF2-40B4-BE49-F238E27FC236}">
                      <a16:creationId xmlns:a16="http://schemas.microsoft.com/office/drawing/2014/main" id="{065C0030-4D99-434B-81FD-6C4F0EBA2C1B}"/>
                    </a:ext>
                  </a:extLst>
                </p:cNvPr>
                <p:cNvSpPr/>
                <p:nvPr/>
              </p:nvSpPr>
              <p:spPr>
                <a:xfrm rot="11711688">
                  <a:off x="5966123" y="5836090"/>
                  <a:ext cx="338707" cy="181036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Halbbogen 28">
                  <a:extLst>
                    <a:ext uri="{FF2B5EF4-FFF2-40B4-BE49-F238E27FC236}">
                      <a16:creationId xmlns:a16="http://schemas.microsoft.com/office/drawing/2014/main" id="{4C3B14DA-7255-4BD6-A0E4-7CE450A42D72}"/>
                    </a:ext>
                  </a:extLst>
                </p:cNvPr>
                <p:cNvSpPr/>
                <p:nvPr/>
              </p:nvSpPr>
              <p:spPr>
                <a:xfrm rot="911688" flipV="1">
                  <a:off x="5779262" y="5294954"/>
                  <a:ext cx="576118" cy="689874"/>
                </a:xfrm>
                <a:prstGeom prst="blockArc">
                  <a:avLst>
                    <a:gd name="adj1" fmla="val 11357355"/>
                    <a:gd name="adj2" fmla="val 16156142"/>
                    <a:gd name="adj3" fmla="val 2537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Rechteck: eine Ecke abgerundet 29">
                  <a:extLst>
                    <a:ext uri="{FF2B5EF4-FFF2-40B4-BE49-F238E27FC236}">
                      <a16:creationId xmlns:a16="http://schemas.microsoft.com/office/drawing/2014/main" id="{4E9C47E0-7B39-42D0-B0CA-033E1DD0D871}"/>
                    </a:ext>
                  </a:extLst>
                </p:cNvPr>
                <p:cNvSpPr/>
                <p:nvPr/>
              </p:nvSpPr>
              <p:spPr>
                <a:xfrm rot="6311688">
                  <a:off x="5763662" y="5240077"/>
                  <a:ext cx="1689984" cy="66475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Rechteck: eine Ecke abgerundet 30">
                  <a:extLst>
                    <a:ext uri="{FF2B5EF4-FFF2-40B4-BE49-F238E27FC236}">
                      <a16:creationId xmlns:a16="http://schemas.microsoft.com/office/drawing/2014/main" id="{D26ABE90-338B-464C-BC49-0EDD59EB003D}"/>
                    </a:ext>
                  </a:extLst>
                </p:cNvPr>
                <p:cNvSpPr/>
                <p:nvPr/>
              </p:nvSpPr>
              <p:spPr>
                <a:xfrm rot="911688">
                  <a:off x="6771691" y="4520790"/>
                  <a:ext cx="620553" cy="181036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Rechteck: eine Ecke abgerundet 31">
                  <a:extLst>
                    <a:ext uri="{FF2B5EF4-FFF2-40B4-BE49-F238E27FC236}">
                      <a16:creationId xmlns:a16="http://schemas.microsoft.com/office/drawing/2014/main" id="{66A0255E-C360-4FCC-9331-DFFB72115FCA}"/>
                    </a:ext>
                  </a:extLst>
                </p:cNvPr>
                <p:cNvSpPr/>
                <p:nvPr/>
              </p:nvSpPr>
              <p:spPr>
                <a:xfrm rot="911688">
                  <a:off x="6366521" y="5988888"/>
                  <a:ext cx="620553" cy="181036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Rechteck: eine Ecke abgerundet 32">
                  <a:extLst>
                    <a:ext uri="{FF2B5EF4-FFF2-40B4-BE49-F238E27FC236}">
                      <a16:creationId xmlns:a16="http://schemas.microsoft.com/office/drawing/2014/main" id="{D2A1D5D6-8D14-4373-8C88-DA3F7300CC0D}"/>
                    </a:ext>
                  </a:extLst>
                </p:cNvPr>
                <p:cNvSpPr/>
                <p:nvPr/>
              </p:nvSpPr>
              <p:spPr>
                <a:xfrm rot="911688">
                  <a:off x="6613371" y="5188805"/>
                  <a:ext cx="350498" cy="181036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Rechteck: eine Ecke abgerundet 33">
                  <a:extLst>
                    <a:ext uri="{FF2B5EF4-FFF2-40B4-BE49-F238E27FC236}">
                      <a16:creationId xmlns:a16="http://schemas.microsoft.com/office/drawing/2014/main" id="{2EFBB664-84A8-4034-B9A3-6FB6F71A5773}"/>
                    </a:ext>
                  </a:extLst>
                </p:cNvPr>
                <p:cNvSpPr/>
                <p:nvPr/>
              </p:nvSpPr>
              <p:spPr>
                <a:xfrm rot="6311688">
                  <a:off x="6436071" y="5422701"/>
                  <a:ext cx="1689984" cy="66475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Rechteck: eine Ecke abgerundet 34">
                  <a:extLst>
                    <a:ext uri="{FF2B5EF4-FFF2-40B4-BE49-F238E27FC236}">
                      <a16:creationId xmlns:a16="http://schemas.microsoft.com/office/drawing/2014/main" id="{593747D9-CEC2-4411-95E4-D48D5964AE2A}"/>
                    </a:ext>
                  </a:extLst>
                </p:cNvPr>
                <p:cNvSpPr/>
                <p:nvPr/>
              </p:nvSpPr>
              <p:spPr>
                <a:xfrm rot="911688">
                  <a:off x="7038929" y="6171511"/>
                  <a:ext cx="620553" cy="181036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Rechteck: eine Ecke abgerundet 35">
                  <a:extLst>
                    <a:ext uri="{FF2B5EF4-FFF2-40B4-BE49-F238E27FC236}">
                      <a16:creationId xmlns:a16="http://schemas.microsoft.com/office/drawing/2014/main" id="{BED961F7-D276-4E2F-ABDD-961997A8BFF5}"/>
                    </a:ext>
                  </a:extLst>
                </p:cNvPr>
                <p:cNvSpPr/>
                <p:nvPr/>
              </p:nvSpPr>
              <p:spPr>
                <a:xfrm rot="6311688">
                  <a:off x="7109228" y="5557332"/>
                  <a:ext cx="1689984" cy="137887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Rechteck: eine Ecke abgerundet 36">
                  <a:extLst>
                    <a:ext uri="{FF2B5EF4-FFF2-40B4-BE49-F238E27FC236}">
                      <a16:creationId xmlns:a16="http://schemas.microsoft.com/office/drawing/2014/main" id="{581E8077-19AF-4184-A24E-BCA0F4925119}"/>
                    </a:ext>
                  </a:extLst>
                </p:cNvPr>
                <p:cNvSpPr/>
                <p:nvPr/>
              </p:nvSpPr>
              <p:spPr>
                <a:xfrm rot="911688">
                  <a:off x="7677629" y="6332491"/>
                  <a:ext cx="620553" cy="181036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Rechteck: eine Ecke abgerundet 37">
                  <a:extLst>
                    <a:ext uri="{FF2B5EF4-FFF2-40B4-BE49-F238E27FC236}">
                      <a16:creationId xmlns:a16="http://schemas.microsoft.com/office/drawing/2014/main" id="{A2767D1C-6015-40FC-A97B-0C62EEFC47F8}"/>
                    </a:ext>
                  </a:extLst>
                </p:cNvPr>
                <p:cNvSpPr/>
                <p:nvPr/>
              </p:nvSpPr>
              <p:spPr>
                <a:xfrm rot="6311688">
                  <a:off x="6475435" y="5396348"/>
                  <a:ext cx="1689984" cy="137887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Rechteck: eine Ecke abgerundet 38">
                  <a:extLst>
                    <a:ext uri="{FF2B5EF4-FFF2-40B4-BE49-F238E27FC236}">
                      <a16:creationId xmlns:a16="http://schemas.microsoft.com/office/drawing/2014/main" id="{2FF000AA-E7B8-4C4E-9B03-478C9CDD38A3}"/>
                    </a:ext>
                  </a:extLst>
                </p:cNvPr>
                <p:cNvSpPr/>
                <p:nvPr/>
              </p:nvSpPr>
              <p:spPr>
                <a:xfrm rot="6311688">
                  <a:off x="5566910" y="5157959"/>
                  <a:ext cx="1689984" cy="137887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Rechteck: eine Ecke abgerundet 39">
                  <a:extLst>
                    <a:ext uri="{FF2B5EF4-FFF2-40B4-BE49-F238E27FC236}">
                      <a16:creationId xmlns:a16="http://schemas.microsoft.com/office/drawing/2014/main" id="{4456E437-3888-4AF3-94CB-7294B74F04BF}"/>
                    </a:ext>
                  </a:extLst>
                </p:cNvPr>
                <p:cNvSpPr/>
                <p:nvPr/>
              </p:nvSpPr>
              <p:spPr>
                <a:xfrm rot="6311688">
                  <a:off x="5811300" y="5213730"/>
                  <a:ext cx="1689984" cy="137887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Rechteck: eine Ecke abgerundet 40">
                  <a:extLst>
                    <a:ext uri="{FF2B5EF4-FFF2-40B4-BE49-F238E27FC236}">
                      <a16:creationId xmlns:a16="http://schemas.microsoft.com/office/drawing/2014/main" id="{5D3C6477-754A-4735-96E1-3709276C1155}"/>
                    </a:ext>
                  </a:extLst>
                </p:cNvPr>
                <p:cNvSpPr/>
                <p:nvPr/>
              </p:nvSpPr>
              <p:spPr>
                <a:xfrm rot="6311688">
                  <a:off x="7890482" y="5772864"/>
                  <a:ext cx="1689984" cy="137887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Rechteck: eine Ecke abgerundet 41">
                  <a:extLst>
                    <a:ext uri="{FF2B5EF4-FFF2-40B4-BE49-F238E27FC236}">
                      <a16:creationId xmlns:a16="http://schemas.microsoft.com/office/drawing/2014/main" id="{083139A4-08F6-4228-A8C3-409ACF6628CF}"/>
                    </a:ext>
                  </a:extLst>
                </p:cNvPr>
                <p:cNvSpPr/>
                <p:nvPr/>
              </p:nvSpPr>
              <p:spPr>
                <a:xfrm rot="11638040">
                  <a:off x="8477216" y="4953273"/>
                  <a:ext cx="535197" cy="130096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Rechteck: eine Ecke abgerundet 42">
                  <a:extLst>
                    <a:ext uri="{FF2B5EF4-FFF2-40B4-BE49-F238E27FC236}">
                      <a16:creationId xmlns:a16="http://schemas.microsoft.com/office/drawing/2014/main" id="{922E5347-574C-4D69-AD54-900B4C68A16B}"/>
                    </a:ext>
                  </a:extLst>
                </p:cNvPr>
                <p:cNvSpPr/>
                <p:nvPr/>
              </p:nvSpPr>
              <p:spPr>
                <a:xfrm rot="15953003">
                  <a:off x="8585524" y="4662984"/>
                  <a:ext cx="704931" cy="114740"/>
                </a:xfrm>
                <a:prstGeom prst="round1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9" name="Flussdiagramm: Verbinder 18">
              <a:extLst>
                <a:ext uri="{FF2B5EF4-FFF2-40B4-BE49-F238E27FC236}">
                  <a16:creationId xmlns:a16="http://schemas.microsoft.com/office/drawing/2014/main" id="{DFBCCA7D-A65F-4D21-82E9-A779B02413BF}"/>
                </a:ext>
              </a:extLst>
            </p:cNvPr>
            <p:cNvSpPr/>
            <p:nvPr/>
          </p:nvSpPr>
          <p:spPr>
            <a:xfrm>
              <a:off x="7741497" y="3409791"/>
              <a:ext cx="436170" cy="426720"/>
            </a:xfrm>
            <a:prstGeom prst="flowChartConnector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lussdiagramm: Verbinder 19">
              <a:extLst>
                <a:ext uri="{FF2B5EF4-FFF2-40B4-BE49-F238E27FC236}">
                  <a16:creationId xmlns:a16="http://schemas.microsoft.com/office/drawing/2014/main" id="{11024BD9-3397-4CC1-B0AD-EF67B9F2C4AD}"/>
                </a:ext>
              </a:extLst>
            </p:cNvPr>
            <p:cNvSpPr/>
            <p:nvPr/>
          </p:nvSpPr>
          <p:spPr>
            <a:xfrm>
              <a:off x="1485474" y="2160048"/>
              <a:ext cx="436170" cy="426720"/>
            </a:xfrm>
            <a:prstGeom prst="flowChartConnector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3383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D527074-34A9-4E01-9DE7-61BB12FB8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AAB8A0-DD30-4127-8353-36EED6607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1CCDED-66ED-42EB-97C2-0169C4156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253F9-130D-42FE-A79D-4D158799ECAA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CA83F1-921B-4D4D-93E4-4B1CF70BD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D8CEA8-38BC-4E47-A5E9-2974845AD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906-B864-4F33-9BCE-BA1E7752F1C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90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120953B4-87BA-43E5-B590-E6EBA296BB72}"/>
              </a:ext>
            </a:extLst>
          </p:cNvPr>
          <p:cNvGrpSpPr/>
          <p:nvPr/>
        </p:nvGrpSpPr>
        <p:grpSpPr>
          <a:xfrm>
            <a:off x="8009199" y="314960"/>
            <a:ext cx="3269406" cy="1676176"/>
            <a:chOff x="8009199" y="314960"/>
            <a:chExt cx="3269406" cy="167617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49FF190A-1AFD-4B58-9922-3B7D4F58539A}"/>
                </a:ext>
              </a:extLst>
            </p:cNvPr>
            <p:cNvGrpSpPr/>
            <p:nvPr/>
          </p:nvGrpSpPr>
          <p:grpSpPr>
            <a:xfrm>
              <a:off x="8049109" y="314960"/>
              <a:ext cx="3229496" cy="1676176"/>
              <a:chOff x="1570860" y="740979"/>
              <a:chExt cx="6909327" cy="3556203"/>
            </a:xfrm>
          </p:grpSpPr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D674DB6D-378E-47BA-8963-F6394491302B}"/>
                  </a:ext>
                </a:extLst>
              </p:cNvPr>
              <p:cNvSpPr/>
              <p:nvPr/>
            </p:nvSpPr>
            <p:spPr>
              <a:xfrm rot="727919">
                <a:off x="1971239" y="2087893"/>
                <a:ext cx="6108569" cy="1960838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82EA623C-C6C8-436A-A001-141FD0DFEBBF}"/>
                  </a:ext>
                </a:extLst>
              </p:cNvPr>
              <p:cNvSpPr/>
              <p:nvPr/>
            </p:nvSpPr>
            <p:spPr>
              <a:xfrm rot="727919">
                <a:off x="1570860" y="1936635"/>
                <a:ext cx="6909327" cy="2360547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34C48156-D73C-473B-B3FC-F5C6ADE77D8E}"/>
                  </a:ext>
                </a:extLst>
              </p:cNvPr>
              <p:cNvGrpSpPr/>
              <p:nvPr/>
            </p:nvGrpSpPr>
            <p:grpSpPr>
              <a:xfrm>
                <a:off x="3113758" y="740979"/>
                <a:ext cx="3764667" cy="2832555"/>
                <a:chOff x="5446766" y="3854245"/>
                <a:chExt cx="3764667" cy="2832555"/>
              </a:xfrm>
            </p:grpSpPr>
            <p:sp>
              <p:nvSpPr>
                <p:cNvPr id="4" name="Parallelogramm 3">
                  <a:extLst>
                    <a:ext uri="{FF2B5EF4-FFF2-40B4-BE49-F238E27FC236}">
                      <a16:creationId xmlns:a16="http://schemas.microsoft.com/office/drawing/2014/main" id="{6BF942B4-3612-4124-BBEA-815BBC3A53E1}"/>
                    </a:ext>
                  </a:extLst>
                </p:cNvPr>
                <p:cNvSpPr/>
                <p:nvPr/>
              </p:nvSpPr>
              <p:spPr>
                <a:xfrm rot="934503" flipV="1">
                  <a:off x="5446766" y="4618941"/>
                  <a:ext cx="3764667" cy="1696825"/>
                </a:xfrm>
                <a:prstGeom prst="parallelogram">
                  <a:avLst>
                    <a:gd name="adj" fmla="val 24621"/>
                  </a:avLst>
                </a:prstGeom>
                <a:solidFill>
                  <a:schemeClr val="bg1">
                    <a:lumMod val="50000"/>
                  </a:schemeClr>
                </a:solidFill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" name="Gleichschenkliges Dreieck 4">
                  <a:extLst>
                    <a:ext uri="{FF2B5EF4-FFF2-40B4-BE49-F238E27FC236}">
                      <a16:creationId xmlns:a16="http://schemas.microsoft.com/office/drawing/2014/main" id="{B7F57659-D5AA-4683-927F-FF09C29A19CF}"/>
                    </a:ext>
                  </a:extLst>
                </p:cNvPr>
                <p:cNvSpPr/>
                <p:nvPr/>
              </p:nvSpPr>
              <p:spPr>
                <a:xfrm rot="15965009">
                  <a:off x="6715902" y="2913173"/>
                  <a:ext cx="1285263" cy="3167407"/>
                </a:xfrm>
                <a:prstGeom prst="triangle">
                  <a:avLst>
                    <a:gd name="adj" fmla="val 84459"/>
                  </a:avLst>
                </a:prstGeom>
                <a:solidFill>
                  <a:schemeClr val="bg1">
                    <a:lumMod val="50000"/>
                  </a:schemeClr>
                </a:solidFill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" name="Rechteck: eine Ecke abgerundet 6">
                  <a:extLst>
                    <a:ext uri="{FF2B5EF4-FFF2-40B4-BE49-F238E27FC236}">
                      <a16:creationId xmlns:a16="http://schemas.microsoft.com/office/drawing/2014/main" id="{B9ABE6AE-6858-47C3-862F-68669DA6B4E7}"/>
                    </a:ext>
                  </a:extLst>
                </p:cNvPr>
                <p:cNvSpPr/>
                <p:nvPr/>
              </p:nvSpPr>
              <p:spPr>
                <a:xfrm rot="911688">
                  <a:off x="6086177" y="4337531"/>
                  <a:ext cx="620553" cy="181036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Rechteck: eine Ecke abgerundet 7">
                  <a:extLst>
                    <a:ext uri="{FF2B5EF4-FFF2-40B4-BE49-F238E27FC236}">
                      <a16:creationId xmlns:a16="http://schemas.microsoft.com/office/drawing/2014/main" id="{661E9A2A-4DC5-4790-92E5-61658711C216}"/>
                    </a:ext>
                  </a:extLst>
                </p:cNvPr>
                <p:cNvSpPr/>
                <p:nvPr/>
              </p:nvSpPr>
              <p:spPr>
                <a:xfrm rot="6311688">
                  <a:off x="5621065" y="5195522"/>
                  <a:ext cx="1689984" cy="66475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Rechteck: eine Ecke abgerundet 8">
                  <a:extLst>
                    <a:ext uri="{FF2B5EF4-FFF2-40B4-BE49-F238E27FC236}">
                      <a16:creationId xmlns:a16="http://schemas.microsoft.com/office/drawing/2014/main" id="{78C851C6-08DD-40B0-B19A-A0791D9DA069}"/>
                    </a:ext>
                  </a:extLst>
                </p:cNvPr>
                <p:cNvSpPr/>
                <p:nvPr/>
              </p:nvSpPr>
              <p:spPr>
                <a:xfrm rot="11711688">
                  <a:off x="5966123" y="5836090"/>
                  <a:ext cx="338707" cy="181036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Halbbogen 10">
                  <a:extLst>
                    <a:ext uri="{FF2B5EF4-FFF2-40B4-BE49-F238E27FC236}">
                      <a16:creationId xmlns:a16="http://schemas.microsoft.com/office/drawing/2014/main" id="{B2062918-FCA8-4B3E-83A8-A01BEE3A741C}"/>
                    </a:ext>
                  </a:extLst>
                </p:cNvPr>
                <p:cNvSpPr/>
                <p:nvPr/>
              </p:nvSpPr>
              <p:spPr>
                <a:xfrm rot="911688" flipV="1">
                  <a:off x="5779262" y="5294954"/>
                  <a:ext cx="576118" cy="689874"/>
                </a:xfrm>
                <a:prstGeom prst="blockArc">
                  <a:avLst>
                    <a:gd name="adj1" fmla="val 11357355"/>
                    <a:gd name="adj2" fmla="val 16156142"/>
                    <a:gd name="adj3" fmla="val 25375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Rechteck: eine Ecke abgerundet 11">
                  <a:extLst>
                    <a:ext uri="{FF2B5EF4-FFF2-40B4-BE49-F238E27FC236}">
                      <a16:creationId xmlns:a16="http://schemas.microsoft.com/office/drawing/2014/main" id="{0FB0E704-F5B9-4CFD-A71C-1D85BC0885B1}"/>
                    </a:ext>
                  </a:extLst>
                </p:cNvPr>
                <p:cNvSpPr/>
                <p:nvPr/>
              </p:nvSpPr>
              <p:spPr>
                <a:xfrm rot="6311688">
                  <a:off x="5763662" y="5240077"/>
                  <a:ext cx="1689984" cy="66475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Rechteck: eine Ecke abgerundet 12">
                  <a:extLst>
                    <a:ext uri="{FF2B5EF4-FFF2-40B4-BE49-F238E27FC236}">
                      <a16:creationId xmlns:a16="http://schemas.microsoft.com/office/drawing/2014/main" id="{0AD1EB0A-C826-4B9D-93C0-3709B46B467E}"/>
                    </a:ext>
                  </a:extLst>
                </p:cNvPr>
                <p:cNvSpPr/>
                <p:nvPr/>
              </p:nvSpPr>
              <p:spPr>
                <a:xfrm rot="911688">
                  <a:off x="6771691" y="4520790"/>
                  <a:ext cx="620553" cy="181036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Rechteck: eine Ecke abgerundet 13">
                  <a:extLst>
                    <a:ext uri="{FF2B5EF4-FFF2-40B4-BE49-F238E27FC236}">
                      <a16:creationId xmlns:a16="http://schemas.microsoft.com/office/drawing/2014/main" id="{EFD851EB-7CD9-44EB-AD69-58422140C70D}"/>
                    </a:ext>
                  </a:extLst>
                </p:cNvPr>
                <p:cNvSpPr/>
                <p:nvPr/>
              </p:nvSpPr>
              <p:spPr>
                <a:xfrm rot="911688">
                  <a:off x="6366521" y="5988888"/>
                  <a:ext cx="620553" cy="181036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Rechteck: eine Ecke abgerundet 14">
                  <a:extLst>
                    <a:ext uri="{FF2B5EF4-FFF2-40B4-BE49-F238E27FC236}">
                      <a16:creationId xmlns:a16="http://schemas.microsoft.com/office/drawing/2014/main" id="{474662DD-5436-4F49-88D3-57C04AE190B2}"/>
                    </a:ext>
                  </a:extLst>
                </p:cNvPr>
                <p:cNvSpPr/>
                <p:nvPr/>
              </p:nvSpPr>
              <p:spPr>
                <a:xfrm rot="911688">
                  <a:off x="6613371" y="5188805"/>
                  <a:ext cx="350498" cy="181036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Rechteck: eine Ecke abgerundet 15">
                  <a:extLst>
                    <a:ext uri="{FF2B5EF4-FFF2-40B4-BE49-F238E27FC236}">
                      <a16:creationId xmlns:a16="http://schemas.microsoft.com/office/drawing/2014/main" id="{F3695612-68BE-4C7E-A9A5-3338797BF417}"/>
                    </a:ext>
                  </a:extLst>
                </p:cNvPr>
                <p:cNvSpPr/>
                <p:nvPr/>
              </p:nvSpPr>
              <p:spPr>
                <a:xfrm rot="6311688">
                  <a:off x="6436071" y="5422701"/>
                  <a:ext cx="1689984" cy="66475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Rechteck: eine Ecke abgerundet 16">
                  <a:extLst>
                    <a:ext uri="{FF2B5EF4-FFF2-40B4-BE49-F238E27FC236}">
                      <a16:creationId xmlns:a16="http://schemas.microsoft.com/office/drawing/2014/main" id="{8663975B-801C-4F7B-A8C3-98086B76B7F8}"/>
                    </a:ext>
                  </a:extLst>
                </p:cNvPr>
                <p:cNvSpPr/>
                <p:nvPr/>
              </p:nvSpPr>
              <p:spPr>
                <a:xfrm rot="911688">
                  <a:off x="7038929" y="6171511"/>
                  <a:ext cx="620553" cy="181036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Rechteck: eine Ecke abgerundet 17">
                  <a:extLst>
                    <a:ext uri="{FF2B5EF4-FFF2-40B4-BE49-F238E27FC236}">
                      <a16:creationId xmlns:a16="http://schemas.microsoft.com/office/drawing/2014/main" id="{4ED93A8A-5DDF-4EF1-AD53-51DE3F2C81C9}"/>
                    </a:ext>
                  </a:extLst>
                </p:cNvPr>
                <p:cNvSpPr/>
                <p:nvPr/>
              </p:nvSpPr>
              <p:spPr>
                <a:xfrm rot="6311688">
                  <a:off x="7109228" y="5557332"/>
                  <a:ext cx="1689984" cy="137887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Rechteck: eine Ecke abgerundet 18">
                  <a:extLst>
                    <a:ext uri="{FF2B5EF4-FFF2-40B4-BE49-F238E27FC236}">
                      <a16:creationId xmlns:a16="http://schemas.microsoft.com/office/drawing/2014/main" id="{931F6FD6-1147-4D16-AB65-BBB133E6DBEB}"/>
                    </a:ext>
                  </a:extLst>
                </p:cNvPr>
                <p:cNvSpPr/>
                <p:nvPr/>
              </p:nvSpPr>
              <p:spPr>
                <a:xfrm rot="911688">
                  <a:off x="7677629" y="6332491"/>
                  <a:ext cx="620553" cy="181036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Rechteck: eine Ecke abgerundet 20">
                  <a:extLst>
                    <a:ext uri="{FF2B5EF4-FFF2-40B4-BE49-F238E27FC236}">
                      <a16:creationId xmlns:a16="http://schemas.microsoft.com/office/drawing/2014/main" id="{764E5C85-7E5B-487C-8BF7-6D62894143E9}"/>
                    </a:ext>
                  </a:extLst>
                </p:cNvPr>
                <p:cNvSpPr/>
                <p:nvPr/>
              </p:nvSpPr>
              <p:spPr>
                <a:xfrm rot="6311688">
                  <a:off x="6475435" y="5396348"/>
                  <a:ext cx="1689984" cy="137887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Rechteck: eine Ecke abgerundet 21">
                  <a:extLst>
                    <a:ext uri="{FF2B5EF4-FFF2-40B4-BE49-F238E27FC236}">
                      <a16:creationId xmlns:a16="http://schemas.microsoft.com/office/drawing/2014/main" id="{A3237C23-EB0D-4BCF-8D1C-D822A29CEA6D}"/>
                    </a:ext>
                  </a:extLst>
                </p:cNvPr>
                <p:cNvSpPr/>
                <p:nvPr/>
              </p:nvSpPr>
              <p:spPr>
                <a:xfrm rot="6311688">
                  <a:off x="5566910" y="5157959"/>
                  <a:ext cx="1689984" cy="137887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Rechteck: eine Ecke abgerundet 22">
                  <a:extLst>
                    <a:ext uri="{FF2B5EF4-FFF2-40B4-BE49-F238E27FC236}">
                      <a16:creationId xmlns:a16="http://schemas.microsoft.com/office/drawing/2014/main" id="{E4AEF6AF-351D-4D31-9222-30F89AE0458A}"/>
                    </a:ext>
                  </a:extLst>
                </p:cNvPr>
                <p:cNvSpPr/>
                <p:nvPr/>
              </p:nvSpPr>
              <p:spPr>
                <a:xfrm rot="6311688">
                  <a:off x="5811300" y="5213730"/>
                  <a:ext cx="1689984" cy="137887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Rechteck: eine Ecke abgerundet 23">
                  <a:extLst>
                    <a:ext uri="{FF2B5EF4-FFF2-40B4-BE49-F238E27FC236}">
                      <a16:creationId xmlns:a16="http://schemas.microsoft.com/office/drawing/2014/main" id="{E0CFBD89-D7BB-4D5B-BEE7-74DB44A6C7A5}"/>
                    </a:ext>
                  </a:extLst>
                </p:cNvPr>
                <p:cNvSpPr/>
                <p:nvPr/>
              </p:nvSpPr>
              <p:spPr>
                <a:xfrm rot="6311688">
                  <a:off x="7890482" y="5772864"/>
                  <a:ext cx="1689984" cy="137887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Rechteck: eine Ecke abgerundet 24">
                  <a:extLst>
                    <a:ext uri="{FF2B5EF4-FFF2-40B4-BE49-F238E27FC236}">
                      <a16:creationId xmlns:a16="http://schemas.microsoft.com/office/drawing/2014/main" id="{EED219AE-302D-4F7F-BB2D-9B57B40018D7}"/>
                    </a:ext>
                  </a:extLst>
                </p:cNvPr>
                <p:cNvSpPr/>
                <p:nvPr/>
              </p:nvSpPr>
              <p:spPr>
                <a:xfrm rot="11638040">
                  <a:off x="8477216" y="4953273"/>
                  <a:ext cx="535197" cy="130096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Rechteck: eine Ecke abgerundet 25">
                  <a:extLst>
                    <a:ext uri="{FF2B5EF4-FFF2-40B4-BE49-F238E27FC236}">
                      <a16:creationId xmlns:a16="http://schemas.microsoft.com/office/drawing/2014/main" id="{6AA8059E-698B-4478-A603-DC376B2F8B4A}"/>
                    </a:ext>
                  </a:extLst>
                </p:cNvPr>
                <p:cNvSpPr/>
                <p:nvPr/>
              </p:nvSpPr>
              <p:spPr>
                <a:xfrm rot="15953003">
                  <a:off x="8585524" y="4662984"/>
                  <a:ext cx="704931" cy="114740"/>
                </a:xfrm>
                <a:prstGeom prst="round1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31" name="Flussdiagramm: Verbinder 30">
              <a:extLst>
                <a:ext uri="{FF2B5EF4-FFF2-40B4-BE49-F238E27FC236}">
                  <a16:creationId xmlns:a16="http://schemas.microsoft.com/office/drawing/2014/main" id="{FF30A50F-EC14-488A-81C2-46645F04E1E7}"/>
                </a:ext>
              </a:extLst>
            </p:cNvPr>
            <p:cNvSpPr/>
            <p:nvPr/>
          </p:nvSpPr>
          <p:spPr>
            <a:xfrm>
              <a:off x="10933333" y="1572874"/>
              <a:ext cx="203871" cy="20113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lussdiagramm: Verbinder 31">
              <a:extLst>
                <a:ext uri="{FF2B5EF4-FFF2-40B4-BE49-F238E27FC236}">
                  <a16:creationId xmlns:a16="http://schemas.microsoft.com/office/drawing/2014/main" id="{5D21EC14-9DA3-4C6C-B68B-0D5EAF33A11D}"/>
                </a:ext>
              </a:extLst>
            </p:cNvPr>
            <p:cNvSpPr/>
            <p:nvPr/>
          </p:nvSpPr>
          <p:spPr>
            <a:xfrm>
              <a:off x="8009199" y="983822"/>
              <a:ext cx="203871" cy="20113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0DEBA0E-08F4-49A8-AB49-045DE0640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0589" y="1369908"/>
            <a:ext cx="8552433" cy="2616199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de-DE" dirty="0"/>
              <a:t>Joint Experimental Laboratory </a:t>
            </a:r>
            <a:r>
              <a:rPr lang="de-DE" dirty="0" err="1"/>
              <a:t>Located</a:t>
            </a:r>
            <a:r>
              <a:rPr lang="de-DE" dirty="0"/>
              <a:t> at York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4728F87-AC22-4652-A1B6-38F6F31AF9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JELLY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7241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2B2C560-4A26-4C0B-AD46-AF4E464C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12191999" cy="1752599"/>
          </a:xfrm>
        </p:spPr>
        <p:txBody>
          <a:bodyPr/>
          <a:lstStyle/>
          <a:p>
            <a:r>
              <a:rPr lang="de-DE" dirty="0"/>
              <a:t>Ring - Parameter</a:t>
            </a:r>
            <a:endParaRPr lang="en-GB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4162271-94C5-404F-A227-42EA39408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666999"/>
            <a:ext cx="10018713" cy="3124201"/>
          </a:xfrm>
        </p:spPr>
        <p:txBody>
          <a:bodyPr>
            <a:normAutofit/>
          </a:bodyPr>
          <a:lstStyle/>
          <a:p>
            <a:r>
              <a:rPr lang="de-DE" dirty="0"/>
              <a:t>2 Rings</a:t>
            </a:r>
          </a:p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Circumfrences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both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300 m</a:t>
            </a:r>
            <a:endParaRPr lang="de-DE" dirty="0"/>
          </a:p>
          <a:p>
            <a:r>
              <a:rPr lang="de-DE" dirty="0" err="1"/>
              <a:t>Superconducting</a:t>
            </a:r>
            <a:r>
              <a:rPr lang="de-DE" dirty="0"/>
              <a:t> </a:t>
            </a:r>
            <a:r>
              <a:rPr lang="de-DE" dirty="0" err="1"/>
              <a:t>Dipoles</a:t>
            </a:r>
            <a:endParaRPr lang="de-DE" dirty="0"/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1 IP</a:t>
            </a:r>
          </a:p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at 90° </a:t>
            </a:r>
            <a:endParaRPr lang="de-DE" dirty="0"/>
          </a:p>
          <a:p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02B731-D96E-41EE-904A-3EB8301A5C70}"/>
              </a:ext>
            </a:extLst>
          </p:cNvPr>
          <p:cNvGrpSpPr/>
          <p:nvPr/>
        </p:nvGrpSpPr>
        <p:grpSpPr>
          <a:xfrm>
            <a:off x="5547359" y="969178"/>
            <a:ext cx="6289042" cy="5401142"/>
            <a:chOff x="5547359" y="969178"/>
            <a:chExt cx="6289042" cy="5401142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2C2734B9-3CEF-43E6-A9B8-E5605AAA58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7" r="8774" b="5554"/>
            <a:stretch/>
          </p:blipFill>
          <p:spPr bwMode="auto">
            <a:xfrm>
              <a:off x="5547359" y="1991219"/>
              <a:ext cx="4937761" cy="437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Gerade Verbindung mit Pfeil 2">
              <a:extLst>
                <a:ext uri="{FF2B5EF4-FFF2-40B4-BE49-F238E27FC236}">
                  <a16:creationId xmlns:a16="http://schemas.microsoft.com/office/drawing/2014/main" id="{2A3F376B-2990-42D9-8744-3D01E982799D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10485120" y="944880"/>
              <a:ext cx="1017903" cy="10668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C8E51662-29BF-4023-A4DE-D910E44D782E}"/>
                </a:ext>
              </a:extLst>
            </p:cNvPr>
            <p:cNvSpPr txBox="1"/>
            <p:nvPr/>
          </p:nvSpPr>
          <p:spPr>
            <a:xfrm rot="18940899">
              <a:off x="10485120" y="969178"/>
              <a:ext cx="1351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Linac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60600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2B2C560-4A26-4C0B-AD46-AF4E464C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12191999" cy="1752599"/>
          </a:xfrm>
        </p:spPr>
        <p:txBody>
          <a:bodyPr/>
          <a:lstStyle/>
          <a:p>
            <a:r>
              <a:rPr lang="de-DE" dirty="0"/>
              <a:t>Ring - Parameter</a:t>
            </a:r>
            <a:endParaRPr lang="en-GB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4162271-94C5-404F-A227-42EA39408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666999"/>
            <a:ext cx="10018713" cy="3124201"/>
          </a:xfrm>
        </p:spPr>
        <p:txBody>
          <a:bodyPr>
            <a:normAutofit/>
          </a:bodyPr>
          <a:lstStyle/>
          <a:p>
            <a:r>
              <a:rPr lang="de-DE" i="1" dirty="0" err="1"/>
              <a:t>N</a:t>
            </a:r>
            <a:r>
              <a:rPr lang="de-DE" baseline="-25000" dirty="0" err="1"/>
              <a:t>Bunch</a:t>
            </a:r>
            <a:r>
              <a:rPr lang="de-DE" dirty="0"/>
              <a:t> = 50</a:t>
            </a:r>
          </a:p>
          <a:p>
            <a:r>
              <a:rPr lang="de-DE" i="1" dirty="0" err="1"/>
              <a:t>n</a:t>
            </a:r>
            <a:r>
              <a:rPr lang="de-DE" baseline="-25000" dirty="0" err="1"/>
              <a:t>Proton</a:t>
            </a:r>
            <a:r>
              <a:rPr lang="de-DE" dirty="0"/>
              <a:t> = </a:t>
            </a:r>
            <a:r>
              <a:rPr lang="de-DE" i="1" dirty="0" err="1"/>
              <a:t>n</a:t>
            </a:r>
            <a:r>
              <a:rPr lang="de-DE" baseline="-25000" dirty="0" err="1"/>
              <a:t>Deutoron</a:t>
            </a:r>
            <a:r>
              <a:rPr lang="de-DE" baseline="-25000" dirty="0"/>
              <a:t> </a:t>
            </a:r>
            <a:r>
              <a:rPr lang="de-DE" dirty="0"/>
              <a:t>= 5 ∙ 10</a:t>
            </a:r>
            <a:r>
              <a:rPr lang="de-DE" baseline="30000" dirty="0"/>
              <a:t>10 </a:t>
            </a:r>
            <a:r>
              <a:rPr lang="de-DE" dirty="0" err="1"/>
              <a:t>pB</a:t>
            </a:r>
            <a:endParaRPr lang="de-DE" dirty="0"/>
          </a:p>
          <a:p>
            <a:r>
              <a:rPr lang="de-DE" dirty="0" err="1"/>
              <a:t>ε</a:t>
            </a:r>
            <a:r>
              <a:rPr lang="de-DE" baseline="-25000" dirty="0" err="1"/>
              <a:t>x</a:t>
            </a:r>
            <a:r>
              <a:rPr lang="de-DE" dirty="0"/>
              <a:t>(1</a:t>
            </a:r>
            <a:r>
              <a:rPr lang="el-GR" dirty="0"/>
              <a:t>σ</a:t>
            </a:r>
            <a:r>
              <a:rPr lang="de-DE" dirty="0"/>
              <a:t>) = </a:t>
            </a:r>
            <a:r>
              <a:rPr lang="de-DE" dirty="0" err="1"/>
              <a:t>ε</a:t>
            </a:r>
            <a:r>
              <a:rPr lang="de-DE" baseline="-25000" dirty="0" err="1"/>
              <a:t>y</a:t>
            </a:r>
            <a:r>
              <a:rPr lang="de-DE" dirty="0"/>
              <a:t>(1</a:t>
            </a:r>
            <a:r>
              <a:rPr lang="el-GR" dirty="0"/>
              <a:t>σ</a:t>
            </a:r>
            <a:r>
              <a:rPr lang="de-DE" dirty="0"/>
              <a:t>) = 0.5 </a:t>
            </a:r>
            <a:r>
              <a:rPr lang="el-GR" dirty="0"/>
              <a:t>π</a:t>
            </a:r>
            <a:r>
              <a:rPr lang="de-DE" dirty="0"/>
              <a:t> mm </a:t>
            </a:r>
            <a:r>
              <a:rPr lang="de-DE" dirty="0" err="1"/>
              <a:t>mrad</a:t>
            </a:r>
            <a:endParaRPr lang="de-DE" dirty="0"/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de-DE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de-D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de-DE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= 2 m ; β</a:t>
            </a:r>
            <a:r>
              <a:rPr lang="de-DE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de-D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de-DE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= 2 m </a:t>
            </a:r>
          </a:p>
          <a:p>
            <a:r>
              <a:rPr lang="el-GR" dirty="0"/>
              <a:t>σ</a:t>
            </a:r>
            <a:r>
              <a:rPr lang="de-DE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x,y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 = 1 mm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086B301-827E-4060-87C4-A6E783A76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73" y="1770379"/>
            <a:ext cx="5176766" cy="4937760"/>
          </a:xfrm>
          <a:prstGeom prst="rect">
            <a:avLst/>
          </a:prstGeom>
        </p:spPr>
      </p:pic>
      <p:sp>
        <p:nvSpPr>
          <p:cNvPr id="2" name="Pfeil: nach unten 1">
            <a:extLst>
              <a:ext uri="{FF2B5EF4-FFF2-40B4-BE49-F238E27FC236}">
                <a16:creationId xmlns:a16="http://schemas.microsoft.com/office/drawing/2014/main" id="{198D4CC6-AFD2-4AB8-A504-3F03C7D3FA00}"/>
              </a:ext>
            </a:extLst>
          </p:cNvPr>
          <p:cNvSpPr/>
          <p:nvPr/>
        </p:nvSpPr>
        <p:spPr>
          <a:xfrm flipV="1">
            <a:off x="9550400" y="4714240"/>
            <a:ext cx="223520" cy="107696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6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635EC78B-CB30-46E1-9C81-AC5D99C9D64B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1219199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F O D O - </a:t>
            </a:r>
            <a:r>
              <a:rPr lang="de-DE" dirty="0" err="1"/>
              <a:t>Lattice</a:t>
            </a:r>
            <a:endParaRPr lang="en-GB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C7CC397-8EAA-4076-A632-04EFD6008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4647" r="10333" b="24849"/>
          <a:stretch/>
        </p:blipFill>
        <p:spPr bwMode="auto">
          <a:xfrm>
            <a:off x="6786880" y="4771943"/>
            <a:ext cx="4866642" cy="12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ED7F1EA-5910-4B0E-B956-1DE0E0C38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666999"/>
            <a:ext cx="10018713" cy="3124201"/>
          </a:xfrm>
        </p:spPr>
        <p:txBody>
          <a:bodyPr>
            <a:normAutofit/>
          </a:bodyPr>
          <a:lstStyle/>
          <a:p>
            <a:r>
              <a:rPr lang="de-DE" dirty="0"/>
              <a:t>Dipole </a:t>
            </a:r>
            <a:r>
              <a:rPr lang="de-DE" dirty="0" err="1"/>
              <a:t>length</a:t>
            </a:r>
            <a:r>
              <a:rPr lang="de-DE" dirty="0"/>
              <a:t> </a:t>
            </a:r>
            <a:r>
              <a:rPr lang="de-DE" dirty="0" err="1"/>
              <a:t>calculated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i="1" dirty="0"/>
              <a:t>B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endParaRPr lang="de-DE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3 FODO Cells per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arc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3.2 m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Drift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e.g.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Diagnostics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Sextupoles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etc.</a:t>
            </a:r>
          </a:p>
          <a:p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2FCF380-D64C-43A1-AE22-1FEA8A09E19E}"/>
              </a:ext>
            </a:extLst>
          </p:cNvPr>
          <p:cNvGrpSpPr/>
          <p:nvPr/>
        </p:nvGrpSpPr>
        <p:grpSpPr>
          <a:xfrm>
            <a:off x="1137919" y="215891"/>
            <a:ext cx="3091496" cy="2880368"/>
            <a:chOff x="1137919" y="215891"/>
            <a:chExt cx="3091496" cy="2880368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6624D7A4-4D74-4E90-A98C-C7E8603D73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7" r="8774" b="5554"/>
            <a:stretch/>
          </p:blipFill>
          <p:spPr bwMode="auto">
            <a:xfrm>
              <a:off x="1137919" y="806246"/>
              <a:ext cx="2552639" cy="229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E636FCCB-7936-4448-AB34-124826B7535A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3687515" y="262261"/>
              <a:ext cx="532303" cy="55149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C934415-BEFD-4898-A83D-F7EFDB4C52C6}"/>
                </a:ext>
              </a:extLst>
            </p:cNvPr>
            <p:cNvSpPr txBox="1"/>
            <p:nvPr/>
          </p:nvSpPr>
          <p:spPr>
            <a:xfrm rot="18940899">
              <a:off x="3477198" y="215891"/>
              <a:ext cx="698562" cy="193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Linac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6906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635EC78B-CB30-46E1-9C81-AC5D99C9D64B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1219199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F O D O - </a:t>
            </a:r>
            <a:r>
              <a:rPr lang="de-DE" dirty="0" err="1"/>
              <a:t>Lattice</a:t>
            </a:r>
            <a:endParaRPr lang="en-GB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C7CC397-8EAA-4076-A632-04EFD6008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4647" r="10333" b="24849"/>
          <a:stretch/>
        </p:blipFill>
        <p:spPr bwMode="auto">
          <a:xfrm>
            <a:off x="1142999" y="2438399"/>
            <a:ext cx="9906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16B352D-7DDB-4241-8EAD-1274486C353D}"/>
              </a:ext>
            </a:extLst>
          </p:cNvPr>
          <p:cNvSpPr txBox="1"/>
          <p:nvPr/>
        </p:nvSpPr>
        <p:spPr>
          <a:xfrm>
            <a:off x="7073523" y="4336613"/>
            <a:ext cx="1557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3 T/m</a:t>
            </a:r>
            <a:endParaRPr lang="en-GB" sz="2400" dirty="0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CA7F171A-8F3E-4095-90F5-A7F1FBA9DAB1}"/>
              </a:ext>
            </a:extLst>
          </p:cNvPr>
          <p:cNvCxnSpPr/>
          <p:nvPr/>
        </p:nvCxnSpPr>
        <p:spPr>
          <a:xfrm flipH="1" flipV="1">
            <a:off x="5506720" y="3708399"/>
            <a:ext cx="1566803" cy="859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F3ED66E3-2965-427A-8C82-3F93D3A64A7D}"/>
              </a:ext>
            </a:extLst>
          </p:cNvPr>
          <p:cNvCxnSpPr>
            <a:cxnSpLocks/>
          </p:cNvCxnSpPr>
          <p:nvPr/>
        </p:nvCxnSpPr>
        <p:spPr>
          <a:xfrm flipV="1">
            <a:off x="7980303" y="4253339"/>
            <a:ext cx="1407537" cy="2272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286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F459ADEA-1908-49A9-B9FE-91055B362A06}"/>
              </a:ext>
            </a:extLst>
          </p:cNvPr>
          <p:cNvSpPr txBox="1">
            <a:spLocks/>
          </p:cNvSpPr>
          <p:nvPr/>
        </p:nvSpPr>
        <p:spPr>
          <a:xfrm>
            <a:off x="0" y="4788031"/>
            <a:ext cx="12192000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err="1"/>
              <a:t>Superconducting</a:t>
            </a:r>
            <a:r>
              <a:rPr lang="de-DE" dirty="0"/>
              <a:t> Magnets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5905530-7CB1-4E01-B3CA-90B8A1308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39" y="146655"/>
            <a:ext cx="6501922" cy="488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8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0013 -0.597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956118-BFA0-495C-B492-2DA5D9C5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12191999" cy="1752599"/>
          </a:xfrm>
        </p:spPr>
        <p:txBody>
          <a:bodyPr/>
          <a:lstStyle/>
          <a:p>
            <a:r>
              <a:rPr lang="de-DE" dirty="0" err="1"/>
              <a:t>Superconducting</a:t>
            </a:r>
            <a:r>
              <a:rPr lang="de-DE" dirty="0"/>
              <a:t> Magnets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B9CD15-4675-4416-ACD3-2B6BD1C28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48 Dipols </a:t>
            </a:r>
            <a:r>
              <a:rPr lang="de-DE" dirty="0" err="1"/>
              <a:t>planned</a:t>
            </a:r>
            <a:endParaRPr lang="de-DE" dirty="0"/>
          </a:p>
          <a:p>
            <a:endParaRPr lang="de-DE" sz="800" dirty="0"/>
          </a:p>
          <a:p>
            <a:r>
              <a:rPr lang="de-DE" dirty="0" err="1"/>
              <a:t>L</a:t>
            </a:r>
            <a:r>
              <a:rPr lang="de-DE" baseline="-25000" dirty="0" err="1"/>
              <a:t>Magnet</a:t>
            </a:r>
            <a:r>
              <a:rPr lang="de-DE" dirty="0"/>
              <a:t> = 4.75 m</a:t>
            </a:r>
          </a:p>
          <a:p>
            <a:r>
              <a:rPr lang="de-DE" dirty="0"/>
              <a:t>2 T </a:t>
            </a:r>
            <a:r>
              <a:rPr lang="de-DE" dirty="0" err="1"/>
              <a:t>fo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P-ring</a:t>
            </a:r>
          </a:p>
          <a:p>
            <a:r>
              <a:rPr lang="de-DE" dirty="0"/>
              <a:t>4 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D-ring</a:t>
            </a:r>
          </a:p>
          <a:p>
            <a:r>
              <a:rPr lang="de-DE" dirty="0"/>
              <a:t>38%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ring</a:t>
            </a:r>
            <a:r>
              <a:rPr lang="en-GB" dirty="0"/>
              <a:t>s length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9B6CAE-4DEB-4943-906C-49B2E7F7C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55" y="2666999"/>
            <a:ext cx="6317471" cy="258715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FF1DFDC-BEE2-409A-9933-B70175974674}"/>
              </a:ext>
            </a:extLst>
          </p:cNvPr>
          <p:cNvSpPr txBox="1"/>
          <p:nvPr/>
        </p:nvSpPr>
        <p:spPr>
          <a:xfrm>
            <a:off x="1630836" y="3030418"/>
            <a:ext cx="3770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	(24 </a:t>
            </a:r>
            <a:r>
              <a:rPr lang="de-DE" dirty="0" err="1"/>
              <a:t>each</a:t>
            </a:r>
            <a:r>
              <a:rPr lang="de-DE" dirty="0"/>
              <a:t> ring)</a:t>
            </a:r>
          </a:p>
          <a:p>
            <a:endParaRPr lang="en-GB" dirty="0"/>
          </a:p>
        </p:txBody>
      </p:sp>
      <p:pic>
        <p:nvPicPr>
          <p:cNvPr id="8" name="図 9">
            <a:extLst>
              <a:ext uri="{FF2B5EF4-FFF2-40B4-BE49-F238E27FC236}">
                <a16:creationId xmlns:a16="http://schemas.microsoft.com/office/drawing/2014/main" id="{F7510430-D17A-47BE-AC0A-721FED082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r="2585"/>
          <a:stretch/>
        </p:blipFill>
        <p:spPr>
          <a:xfrm>
            <a:off x="4792548" y="685800"/>
            <a:ext cx="7319485" cy="5730737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70165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CD9E0A-35F7-4887-A095-9426729BC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With the parameters </a:t>
            </a:r>
          </a:p>
          <a:p>
            <a:pPr marL="0" indent="0">
              <a:buNone/>
            </a:pPr>
            <a:r>
              <a:rPr lang="en-GB" dirty="0"/>
              <a:t>     from the case study </a:t>
            </a:r>
          </a:p>
          <a:p>
            <a:pPr marL="0" indent="0">
              <a:buNone/>
            </a:pPr>
            <a:r>
              <a:rPr lang="en-GB" dirty="0"/>
              <a:t>     </a:t>
            </a:r>
            <a:r>
              <a:rPr lang="en-GB" u="sng" dirty="0"/>
              <a:t>but</a:t>
            </a:r>
            <a:r>
              <a:rPr lang="en-GB" dirty="0"/>
              <a:t> B = 4 T: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		Cow flies now 23m high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44BAAC2-0701-4F4F-8E43-A4819C0492D8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1219199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/>
              <a:t>Superconducting Magnets</a:t>
            </a:r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A64AB0-6EDB-4D44-964E-DAC5ED875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54" y="2128836"/>
            <a:ext cx="5611769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6396878-AA23-46BF-B53C-A20C7F014143}"/>
              </a:ext>
            </a:extLst>
          </p:cNvPr>
          <p:cNvSpPr txBox="1"/>
          <p:nvPr/>
        </p:nvSpPr>
        <p:spPr>
          <a:xfrm>
            <a:off x="2687320" y="4740621"/>
            <a:ext cx="270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(6 m for 2 T)</a:t>
            </a:r>
          </a:p>
          <a:p>
            <a:endParaRPr lang="en-GB" dirty="0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37E2F4DA-E6C5-41C9-8B03-1BFE4BCACB59}"/>
              </a:ext>
            </a:extLst>
          </p:cNvPr>
          <p:cNvSpPr/>
          <p:nvPr/>
        </p:nvSpPr>
        <p:spPr>
          <a:xfrm>
            <a:off x="1615440" y="4555589"/>
            <a:ext cx="792480" cy="262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D601207-454E-4038-9F5C-83FCB186748E}"/>
              </a:ext>
            </a:extLst>
          </p:cNvPr>
          <p:cNvCxnSpPr/>
          <p:nvPr/>
        </p:nvCxnSpPr>
        <p:spPr>
          <a:xfrm>
            <a:off x="8849360" y="3881120"/>
            <a:ext cx="0" cy="236728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F4BD3755-693C-430B-90EE-5B4106046510}"/>
              </a:ext>
            </a:extLst>
          </p:cNvPr>
          <p:cNvSpPr txBox="1"/>
          <p:nvPr/>
        </p:nvSpPr>
        <p:spPr>
          <a:xfrm>
            <a:off x="8874760" y="4555589"/>
            <a:ext cx="270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23 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60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6C3CBD-A630-454F-92C8-31B0BB8C0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175" y="2438399"/>
            <a:ext cx="10018713" cy="3124201"/>
          </a:xfrm>
        </p:spPr>
        <p:txBody>
          <a:bodyPr>
            <a:normAutofit fontScale="25000" lnSpcReduction="20000"/>
          </a:bodyPr>
          <a:lstStyle/>
          <a:p>
            <a:r>
              <a:rPr lang="de-DE" sz="7200" dirty="0"/>
              <a:t>Special </a:t>
            </a:r>
            <a:r>
              <a:rPr lang="de-DE" sz="7200" dirty="0" err="1"/>
              <a:t>Thanks</a:t>
            </a:r>
            <a:r>
              <a:rPr lang="de-DE" sz="7200" dirty="0"/>
              <a:t> </a:t>
            </a:r>
            <a:r>
              <a:rPr lang="de-DE" sz="7200" dirty="0" err="1"/>
              <a:t>to</a:t>
            </a:r>
            <a:r>
              <a:rPr lang="de-DE" sz="7200" dirty="0"/>
              <a:t> …</a:t>
            </a:r>
          </a:p>
          <a:p>
            <a:pPr lvl="1"/>
            <a:r>
              <a:rPr lang="de-DE" sz="7200" dirty="0" err="1"/>
              <a:t>Mingxuan</a:t>
            </a:r>
            <a:r>
              <a:rPr lang="de-DE" sz="7200" dirty="0"/>
              <a:t> Chan</a:t>
            </a:r>
          </a:p>
          <a:p>
            <a:pPr lvl="1"/>
            <a:r>
              <a:rPr lang="de-DE" sz="7200" dirty="0"/>
              <a:t>Thorsten Conrad</a:t>
            </a:r>
          </a:p>
          <a:p>
            <a:pPr lvl="1"/>
            <a:r>
              <a:rPr lang="en-GB" sz="7200" dirty="0"/>
              <a:t>Georgy </a:t>
            </a:r>
            <a:r>
              <a:rPr lang="en-GB" sz="7200" dirty="0" err="1"/>
              <a:t>Filatov</a:t>
            </a:r>
            <a:endParaRPr lang="de-DE" sz="7200" dirty="0"/>
          </a:p>
          <a:p>
            <a:pPr lvl="1"/>
            <a:r>
              <a:rPr lang="de-DE" sz="7200" dirty="0"/>
              <a:t>James </a:t>
            </a:r>
            <a:r>
              <a:rPr lang="de-DE" sz="7200" dirty="0" err="1"/>
              <a:t>Hunt</a:t>
            </a:r>
            <a:endParaRPr lang="de-DE" sz="7200" dirty="0"/>
          </a:p>
          <a:p>
            <a:pPr lvl="1"/>
            <a:r>
              <a:rPr lang="de-DE" sz="7200" dirty="0"/>
              <a:t>Simon Lauber</a:t>
            </a:r>
          </a:p>
          <a:p>
            <a:pPr lvl="1"/>
            <a:r>
              <a:rPr lang="de-DE" sz="7200" dirty="0"/>
              <a:t>Julian List</a:t>
            </a:r>
          </a:p>
          <a:p>
            <a:pPr lvl="1"/>
            <a:r>
              <a:rPr lang="de-DE" sz="7200" dirty="0"/>
              <a:t>Fu Ma</a:t>
            </a:r>
          </a:p>
          <a:p>
            <a:pPr lvl="1"/>
            <a:r>
              <a:rPr lang="de-DE" sz="7200" dirty="0" err="1"/>
              <a:t>Tsukasa</a:t>
            </a:r>
            <a:r>
              <a:rPr lang="de-DE" sz="7200" dirty="0"/>
              <a:t> </a:t>
            </a:r>
            <a:r>
              <a:rPr lang="de-DE" sz="7200" dirty="0" err="1"/>
              <a:t>Miyajima</a:t>
            </a:r>
            <a:endParaRPr lang="de-DE" sz="7200" dirty="0"/>
          </a:p>
          <a:p>
            <a:pPr lvl="1"/>
            <a:r>
              <a:rPr lang="de-DE" sz="7200" dirty="0"/>
              <a:t>Yana </a:t>
            </a:r>
            <a:r>
              <a:rPr lang="de-DE" sz="7200" dirty="0" err="1"/>
              <a:t>Samofalova</a:t>
            </a:r>
            <a:endParaRPr lang="de-DE" sz="7200" dirty="0"/>
          </a:p>
          <a:p>
            <a:pPr lvl="1"/>
            <a:r>
              <a:rPr lang="de-DE" sz="7200" dirty="0"/>
              <a:t>Michaela Schaumann</a:t>
            </a:r>
          </a:p>
          <a:p>
            <a:pPr lvl="1"/>
            <a:r>
              <a:rPr lang="de-DE" sz="7200" dirty="0"/>
              <a:t>Aleksei </a:t>
            </a:r>
            <a:r>
              <a:rPr lang="de-DE" sz="7200" dirty="0" err="1"/>
              <a:t>Trifonov</a:t>
            </a:r>
            <a:endParaRPr lang="de-DE" sz="7200" dirty="0"/>
          </a:p>
          <a:p>
            <a:pPr lvl="1"/>
            <a:r>
              <a:rPr lang="de-DE" sz="7200" dirty="0" err="1"/>
              <a:t>Ippei</a:t>
            </a:r>
            <a:r>
              <a:rPr lang="de-DE" sz="7200" dirty="0"/>
              <a:t> Yamada</a:t>
            </a:r>
          </a:p>
          <a:p>
            <a:pPr lvl="1"/>
            <a:r>
              <a:rPr lang="de-DE" sz="7200" dirty="0" err="1"/>
              <a:t>Takaaki</a:t>
            </a:r>
            <a:r>
              <a:rPr lang="de-DE" sz="7200" dirty="0"/>
              <a:t> </a:t>
            </a:r>
            <a:r>
              <a:rPr lang="de-DE" sz="7200" dirty="0" err="1"/>
              <a:t>Yasui</a:t>
            </a:r>
            <a:endParaRPr lang="de-DE" sz="7200" dirty="0"/>
          </a:p>
          <a:p>
            <a:pPr lvl="1"/>
            <a:endParaRPr lang="en-GB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1E42A7B-C47A-41BD-AAC7-9FA8D811B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628880" cy="1752599"/>
          </a:xfrm>
        </p:spPr>
        <p:txBody>
          <a:bodyPr/>
          <a:lstStyle/>
          <a:p>
            <a:r>
              <a:rPr lang="de-DE" dirty="0"/>
              <a:t>										</a:t>
            </a:r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all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 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A24C621-4642-434C-B037-B750D4F8D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4" y="0"/>
            <a:ext cx="4890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08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1E42A7B-C47A-41BD-AAC7-9FA8D811B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12191999" cy="1752599"/>
          </a:xfrm>
        </p:spPr>
        <p:txBody>
          <a:bodyPr/>
          <a:lstStyle/>
          <a:p>
            <a:r>
              <a:rPr lang="de-DE" dirty="0"/>
              <a:t>Back </a:t>
            </a:r>
            <a:r>
              <a:rPr lang="de-DE" dirty="0" err="1"/>
              <a:t>up</a:t>
            </a:r>
            <a:endParaRPr lang="en-GB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319A388-9795-4DA0-B7EE-C2B33EDAB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A3F6E77-02FF-4DE4-9797-CEEE1F47E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1943099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26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1EA6EEF-F641-4A6B-A6BE-DB26628083D8}"/>
              </a:ext>
            </a:extLst>
          </p:cNvPr>
          <p:cNvGrpSpPr/>
          <p:nvPr/>
        </p:nvGrpSpPr>
        <p:grpSpPr>
          <a:xfrm>
            <a:off x="1792331" y="305068"/>
            <a:ext cx="8607337" cy="6247864"/>
            <a:chOff x="2392751" y="97280"/>
            <a:chExt cx="8607337" cy="6247864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A1B1F752-C109-43BA-AA67-61FD2BC27540}"/>
                </a:ext>
              </a:extLst>
            </p:cNvPr>
            <p:cNvSpPr txBox="1"/>
            <p:nvPr/>
          </p:nvSpPr>
          <p:spPr>
            <a:xfrm>
              <a:off x="2392751" y="97280"/>
              <a:ext cx="8607337" cy="6247864"/>
            </a:xfrm>
            <a:prstGeom prst="rect">
              <a:avLst/>
            </a:prstGeom>
            <a:noFill/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de-DE" sz="20000" dirty="0">
                  <a:solidFill>
                    <a:schemeClr val="bg1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„</a:t>
              </a:r>
            </a:p>
            <a:p>
              <a:r>
                <a:rPr lang="de-DE" sz="20000" dirty="0">
                  <a:solidFill>
                    <a:schemeClr val="bg1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        “</a:t>
              </a:r>
              <a:endParaRPr lang="en-GB" sz="20000" dirty="0">
                <a:solidFill>
                  <a:schemeClr val="bg1">
                    <a:lumMod val="75000"/>
                  </a:schemeClr>
                </a:solidFill>
                <a:latin typeface="Baskerville Old Face" panose="02020602080505020303" pitchFamily="18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C53EEE07-8C84-49FE-9DB2-A6B9F13C59B0}"/>
                </a:ext>
              </a:extLst>
            </p:cNvPr>
            <p:cNvSpPr txBox="1"/>
            <p:nvPr/>
          </p:nvSpPr>
          <p:spPr>
            <a:xfrm>
              <a:off x="2401374" y="2529878"/>
              <a:ext cx="81845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Science knows no country, because knowledge belongs to humanity, and is the torch which illuminates the world.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877B1591-8C8E-405E-A856-ADD9B28BF236}"/>
                </a:ext>
              </a:extLst>
            </p:cNvPr>
            <p:cNvSpPr txBox="1"/>
            <p:nvPr/>
          </p:nvSpPr>
          <p:spPr>
            <a:xfrm>
              <a:off x="8711481" y="4099538"/>
              <a:ext cx="18830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i="1" dirty="0"/>
                <a:t>Louis Pasteur</a:t>
              </a:r>
              <a:endParaRPr lang="en-GB" b="1" i="1" dirty="0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01CD85-3545-41AF-9662-295BE60D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1787" y="5421228"/>
            <a:ext cx="10018713" cy="51219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International Facility </a:t>
            </a:r>
            <a:r>
              <a:rPr lang="de-DE" dirty="0" err="1"/>
              <a:t>with</a:t>
            </a:r>
            <a:r>
              <a:rPr lang="de-DE" dirty="0"/>
              <a:t> Partners all </a:t>
            </a:r>
            <a:r>
              <a:rPr lang="de-DE" dirty="0" err="1"/>
              <a:t>around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globe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D87500-E652-42AE-B1FF-E8F071336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72" y="626500"/>
            <a:ext cx="7389453" cy="48559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A16DBC2-0BCA-47AA-AE19-5715C2AB8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16" y="3787238"/>
            <a:ext cx="2619375" cy="174307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6C3F2C0-6DB7-4C54-8006-DBF43A605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95" y="88103"/>
            <a:ext cx="2619375" cy="174307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9F6012F-A94B-42A0-BBB9-554F8CC06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41" y="1622540"/>
            <a:ext cx="2867025" cy="15931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3154B4E-D756-4EA5-8496-67622D222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33" y="1693499"/>
            <a:ext cx="2867025" cy="15906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510CA9B-F360-4523-A40C-895411217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84" y="3868146"/>
            <a:ext cx="2865347" cy="161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1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79B339EF-BA03-4B7C-AEDC-4E93AFD86E02}"/>
              </a:ext>
            </a:extLst>
          </p:cNvPr>
          <p:cNvGrpSpPr/>
          <p:nvPr/>
        </p:nvGrpSpPr>
        <p:grpSpPr>
          <a:xfrm>
            <a:off x="7550792" y="2712619"/>
            <a:ext cx="3810000" cy="1569660"/>
            <a:chOff x="2072640" y="1046480"/>
            <a:chExt cx="3810000" cy="1569660"/>
          </a:xfrm>
        </p:grpSpPr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9438A865-3B21-4C91-9633-054A296109DE}"/>
                </a:ext>
              </a:extLst>
            </p:cNvPr>
            <p:cNvSpPr txBox="1"/>
            <p:nvPr/>
          </p:nvSpPr>
          <p:spPr>
            <a:xfrm>
              <a:off x="2529840" y="1046480"/>
              <a:ext cx="28201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600" b="1" i="1" kern="600" spc="-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de-DE" sz="9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9600" b="1" i="1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 I</a:t>
              </a:r>
              <a:endParaRPr lang="en-GB" sz="9600" b="1" i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6F21D355-C7EE-4435-B549-11634C829162}"/>
                </a:ext>
              </a:extLst>
            </p:cNvPr>
            <p:cNvSpPr txBox="1"/>
            <p:nvPr/>
          </p:nvSpPr>
          <p:spPr>
            <a:xfrm>
              <a:off x="2072640" y="1046480"/>
              <a:ext cx="1422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600" b="1" i="1" kern="600" spc="-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endParaRPr lang="en-GB" sz="9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5A48CA11-D398-4E75-AC61-F95587630FE5}"/>
                </a:ext>
              </a:extLst>
            </p:cNvPr>
            <p:cNvGrpSpPr/>
            <p:nvPr/>
          </p:nvGrpSpPr>
          <p:grpSpPr>
            <a:xfrm>
              <a:off x="2794000" y="1226819"/>
              <a:ext cx="3088640" cy="1135320"/>
              <a:chOff x="2794000" y="1226819"/>
              <a:chExt cx="3088640" cy="1135320"/>
            </a:xfrm>
          </p:grpSpPr>
          <p:sp>
            <p:nvSpPr>
              <p:cNvPr id="42" name="Flussdiagramm: Verbinder 41">
                <a:extLst>
                  <a:ext uri="{FF2B5EF4-FFF2-40B4-BE49-F238E27FC236}">
                    <a16:creationId xmlns:a16="http://schemas.microsoft.com/office/drawing/2014/main" id="{41A6E748-0BAB-4C55-AA64-6C389EAF3EFE}"/>
                  </a:ext>
                </a:extLst>
              </p:cNvPr>
              <p:cNvSpPr/>
              <p:nvPr/>
            </p:nvSpPr>
            <p:spPr>
              <a:xfrm>
                <a:off x="4614066" y="1300480"/>
                <a:ext cx="1065374" cy="1061659"/>
              </a:xfrm>
              <a:prstGeom prst="flowChartConnector">
                <a:avLst/>
              </a:prstGeom>
              <a:noFill/>
              <a:ln w="571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3" name="Flussdiagramm: Verbinder 42">
                <a:extLst>
                  <a:ext uri="{FF2B5EF4-FFF2-40B4-BE49-F238E27FC236}">
                    <a16:creationId xmlns:a16="http://schemas.microsoft.com/office/drawing/2014/main" id="{41B8F140-6340-41C7-A7DB-709076404EC3}"/>
                  </a:ext>
                </a:extLst>
              </p:cNvPr>
              <p:cNvSpPr/>
              <p:nvPr/>
            </p:nvSpPr>
            <p:spPr>
              <a:xfrm>
                <a:off x="4817266" y="1300479"/>
                <a:ext cx="1065374" cy="1061659"/>
              </a:xfrm>
              <a:prstGeom prst="flowChartConnector">
                <a:avLst/>
              </a:prstGeom>
              <a:noFill/>
              <a:ln w="571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cxnSp>
            <p:nvCxnSpPr>
              <p:cNvPr id="44" name="Gerader Verbinder 43">
                <a:extLst>
                  <a:ext uri="{FF2B5EF4-FFF2-40B4-BE49-F238E27FC236}">
                    <a16:creationId xmlns:a16="http://schemas.microsoft.com/office/drawing/2014/main" id="{3891CC65-64DC-4963-9A6F-77D740D68A1D}"/>
                  </a:ext>
                </a:extLst>
              </p:cNvPr>
              <p:cNvCxnSpPr>
                <a:cxnSpLocks/>
                <a:endCxn id="43" idx="0"/>
              </p:cNvCxnSpPr>
              <p:nvPr/>
            </p:nvCxnSpPr>
            <p:spPr>
              <a:xfrm>
                <a:off x="2875280" y="1300479"/>
                <a:ext cx="2474673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Stern: 5 Zacken 44">
                <a:extLst>
                  <a:ext uri="{FF2B5EF4-FFF2-40B4-BE49-F238E27FC236}">
                    <a16:creationId xmlns:a16="http://schemas.microsoft.com/office/drawing/2014/main" id="{9924FDDE-EFC7-448F-B4D9-52CF857FCA49}"/>
                  </a:ext>
                </a:extLst>
              </p:cNvPr>
              <p:cNvSpPr/>
              <p:nvPr/>
            </p:nvSpPr>
            <p:spPr>
              <a:xfrm rot="16200000">
                <a:off x="2791460" y="1229359"/>
                <a:ext cx="147320" cy="142240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37" name="Inhaltsplatzhalter 2">
            <a:extLst>
              <a:ext uri="{FF2B5EF4-FFF2-40B4-BE49-F238E27FC236}">
                <a16:creationId xmlns:a16="http://schemas.microsoft.com/office/drawing/2014/main" id="{8BD8E446-2B77-49B4-9002-186B8A7D4693}"/>
              </a:ext>
            </a:extLst>
          </p:cNvPr>
          <p:cNvSpPr txBox="1">
            <a:spLocks/>
          </p:cNvSpPr>
          <p:nvPr/>
        </p:nvSpPr>
        <p:spPr>
          <a:xfrm>
            <a:off x="1514403" y="1980805"/>
            <a:ext cx="492193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dirty="0"/>
              <a:t>England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home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projekt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JELLY.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The </a:t>
            </a:r>
            <a:r>
              <a:rPr lang="de-DE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de-DE" dirty="0"/>
              <a:t>roton-</a:t>
            </a:r>
            <a:r>
              <a:rPr lang="de-DE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de-DE" dirty="0" err="1"/>
              <a:t>eutoron</a:t>
            </a:r>
            <a:r>
              <a:rPr lang="de-DE" dirty="0"/>
              <a:t> - </a:t>
            </a:r>
            <a:r>
              <a:rPr lang="de-DE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de-DE" dirty="0"/>
              <a:t>on </a:t>
            </a:r>
            <a:r>
              <a:rPr lang="de-DE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de-DE" dirty="0"/>
              <a:t>ollider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BB410E-5844-49B2-81E7-1CC3F5A8C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078B3D23-58F1-4BA0-8B25-4B8AC6787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63" y="685800"/>
            <a:ext cx="4792761" cy="5640371"/>
          </a:xfrm>
        </p:spPr>
      </p:pic>
      <p:sp>
        <p:nvSpPr>
          <p:cNvPr id="10" name="Stern: 5 Zacken 9">
            <a:extLst>
              <a:ext uri="{FF2B5EF4-FFF2-40B4-BE49-F238E27FC236}">
                <a16:creationId xmlns:a16="http://schemas.microsoft.com/office/drawing/2014/main" id="{0A751B46-7A15-4A6C-9665-E8DA1E2EE844}"/>
              </a:ext>
            </a:extLst>
          </p:cNvPr>
          <p:cNvSpPr/>
          <p:nvPr/>
        </p:nvSpPr>
        <p:spPr>
          <a:xfrm>
            <a:off x="10138528" y="3542906"/>
            <a:ext cx="254524" cy="219173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FAF70DC-E02F-4A56-B148-841EAABAD144}"/>
              </a:ext>
            </a:extLst>
          </p:cNvPr>
          <p:cNvGrpSpPr/>
          <p:nvPr/>
        </p:nvGrpSpPr>
        <p:grpSpPr>
          <a:xfrm>
            <a:off x="8880049" y="3162298"/>
            <a:ext cx="1918355" cy="1720787"/>
            <a:chOff x="8880049" y="3162298"/>
            <a:chExt cx="1918355" cy="1720787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C46A84A6-547E-4890-B90F-9AA860EC5D59}"/>
                </a:ext>
              </a:extLst>
            </p:cNvPr>
            <p:cNvSpPr/>
            <p:nvPr/>
          </p:nvSpPr>
          <p:spPr>
            <a:xfrm>
              <a:off x="9733175" y="3162298"/>
              <a:ext cx="1065229" cy="98038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B380DC8A-951D-42C8-B9BE-5C279147D9AA}"/>
                </a:ext>
              </a:extLst>
            </p:cNvPr>
            <p:cNvCxnSpPr>
              <a:stCxn id="11" idx="3"/>
            </p:cNvCxnSpPr>
            <p:nvPr/>
          </p:nvCxnSpPr>
          <p:spPr>
            <a:xfrm flipH="1">
              <a:off x="8880049" y="3999111"/>
              <a:ext cx="1009125" cy="88397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74E79774-3B42-49B5-98A1-8CE419496F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80049" y="4213781"/>
              <a:ext cx="763572" cy="65987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6B4A511E-04C3-48A8-A2F1-286C0FE6A3FB}"/>
              </a:ext>
            </a:extLst>
          </p:cNvPr>
          <p:cNvCxnSpPr>
            <a:endCxn id="11" idx="0"/>
          </p:cNvCxnSpPr>
          <p:nvPr/>
        </p:nvCxnSpPr>
        <p:spPr>
          <a:xfrm>
            <a:off x="8210910" y="373115"/>
            <a:ext cx="2054880" cy="27891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FEAD4453-2B7A-4FB0-BBAF-F6B883FC8379}"/>
              </a:ext>
            </a:extLst>
          </p:cNvPr>
          <p:cNvCxnSpPr>
            <a:endCxn id="11" idx="4"/>
          </p:cNvCxnSpPr>
          <p:nvPr/>
        </p:nvCxnSpPr>
        <p:spPr>
          <a:xfrm flipV="1">
            <a:off x="8210910" y="4142685"/>
            <a:ext cx="2054880" cy="2342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9A6C37BD-6432-4A97-B47C-3081A231F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1" y="373115"/>
            <a:ext cx="7902625" cy="6111770"/>
          </a:xfrm>
          <a:prstGeom prst="rect">
            <a:avLst/>
          </a:prstGeom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0A64D92A-2533-482C-AD2C-EE60BD982970}"/>
              </a:ext>
            </a:extLst>
          </p:cNvPr>
          <p:cNvGrpSpPr/>
          <p:nvPr/>
        </p:nvGrpSpPr>
        <p:grpSpPr>
          <a:xfrm>
            <a:off x="2693741" y="1493380"/>
            <a:ext cx="3736242" cy="5036164"/>
            <a:chOff x="2717429" y="1540521"/>
            <a:chExt cx="3736242" cy="5036164"/>
          </a:xfrm>
        </p:grpSpPr>
        <p:sp>
          <p:nvSpPr>
            <p:cNvPr id="25" name="Flussdiagramm: Verbinder 24">
              <a:extLst>
                <a:ext uri="{FF2B5EF4-FFF2-40B4-BE49-F238E27FC236}">
                  <a16:creationId xmlns:a16="http://schemas.microsoft.com/office/drawing/2014/main" id="{E4671179-6200-45D5-97B3-8D0283EF754F}"/>
                </a:ext>
              </a:extLst>
            </p:cNvPr>
            <p:cNvSpPr/>
            <p:nvPr/>
          </p:nvSpPr>
          <p:spPr>
            <a:xfrm>
              <a:off x="4143205" y="3719055"/>
              <a:ext cx="2136742" cy="2102177"/>
            </a:xfrm>
            <a:prstGeom prst="flowChartConnector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lussdiagramm: Verbinder 25">
              <a:extLst>
                <a:ext uri="{FF2B5EF4-FFF2-40B4-BE49-F238E27FC236}">
                  <a16:creationId xmlns:a16="http://schemas.microsoft.com/office/drawing/2014/main" id="{D040A4C8-A691-4041-9D18-91E9B0A34E9C}"/>
                </a:ext>
              </a:extLst>
            </p:cNvPr>
            <p:cNvSpPr/>
            <p:nvPr/>
          </p:nvSpPr>
          <p:spPr>
            <a:xfrm>
              <a:off x="4316929" y="3967686"/>
              <a:ext cx="2136742" cy="2102177"/>
            </a:xfrm>
            <a:prstGeom prst="flowChartConnector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2A195847-FFAA-4EA8-AC54-E686279D3D60}"/>
                </a:ext>
              </a:extLst>
            </p:cNvPr>
            <p:cNvCxnSpPr>
              <a:cxnSpLocks/>
            </p:cNvCxnSpPr>
            <p:nvPr/>
          </p:nvCxnSpPr>
          <p:spPr>
            <a:xfrm>
              <a:off x="3635356" y="1540521"/>
              <a:ext cx="2270272" cy="1764341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Bogen 30">
              <a:extLst>
                <a:ext uri="{FF2B5EF4-FFF2-40B4-BE49-F238E27FC236}">
                  <a16:creationId xmlns:a16="http://schemas.microsoft.com/office/drawing/2014/main" id="{605E0F2C-2B79-4985-8B22-F188105374CE}"/>
                </a:ext>
              </a:extLst>
            </p:cNvPr>
            <p:cNvSpPr/>
            <p:nvPr/>
          </p:nvSpPr>
          <p:spPr>
            <a:xfrm rot="154418">
              <a:off x="4643655" y="3193403"/>
              <a:ext cx="1748928" cy="3383282"/>
            </a:xfrm>
            <a:prstGeom prst="arc">
              <a:avLst>
                <a:gd name="adj1" fmla="val 16807898"/>
                <a:gd name="adj2" fmla="val 20602181"/>
              </a:avLst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Bogen 31">
              <a:extLst>
                <a:ext uri="{FF2B5EF4-FFF2-40B4-BE49-F238E27FC236}">
                  <a16:creationId xmlns:a16="http://schemas.microsoft.com/office/drawing/2014/main" id="{AF5AA89A-836A-4168-BB08-FA14FA962473}"/>
                </a:ext>
              </a:extLst>
            </p:cNvPr>
            <p:cNvSpPr/>
            <p:nvPr/>
          </p:nvSpPr>
          <p:spPr>
            <a:xfrm rot="6461004">
              <a:off x="3932314" y="1394245"/>
              <a:ext cx="953511" cy="3383282"/>
            </a:xfrm>
            <a:prstGeom prst="arc">
              <a:avLst>
                <a:gd name="adj1" fmla="val 15645319"/>
                <a:gd name="adj2" fmla="val 16903336"/>
              </a:avLst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5" name="Explosion: 8 Zacken 34">
            <a:extLst>
              <a:ext uri="{FF2B5EF4-FFF2-40B4-BE49-F238E27FC236}">
                <a16:creationId xmlns:a16="http://schemas.microsoft.com/office/drawing/2014/main" id="{6B4D2EB9-FCC0-4DFE-8BEE-91336907EB54}"/>
              </a:ext>
            </a:extLst>
          </p:cNvPr>
          <p:cNvSpPr/>
          <p:nvPr/>
        </p:nvSpPr>
        <p:spPr>
          <a:xfrm>
            <a:off x="4201679" y="5273869"/>
            <a:ext cx="414779" cy="424206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8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9B246782-88FA-4094-8F0D-4193160DB159}"/>
              </a:ext>
            </a:extLst>
          </p:cNvPr>
          <p:cNvSpPr txBox="1">
            <a:spLocks/>
          </p:cNvSpPr>
          <p:nvPr/>
        </p:nvSpPr>
        <p:spPr>
          <a:xfrm>
            <a:off x="0" y="4759751"/>
            <a:ext cx="12192000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Ion Source</a:t>
            </a:r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99A4711-4878-44DE-A0C0-A3C8A7EDA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545" y="241218"/>
            <a:ext cx="7406910" cy="497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6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-0.5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8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0F41D5-D43D-4846-934B-44435F0FB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12191999" cy="1752599"/>
          </a:xfrm>
        </p:spPr>
        <p:txBody>
          <a:bodyPr/>
          <a:lstStyle/>
          <a:p>
            <a:r>
              <a:rPr lang="de-DE" dirty="0"/>
              <a:t>Ion Source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EC2AFA-76F1-45D4-B14D-804C1AE5C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666999"/>
            <a:ext cx="10018713" cy="3124201"/>
          </a:xfrm>
        </p:spPr>
        <p:txBody>
          <a:bodyPr/>
          <a:lstStyle/>
          <a:p>
            <a:r>
              <a:rPr lang="de-DE" dirty="0"/>
              <a:t>H</a:t>
            </a:r>
            <a:r>
              <a:rPr lang="de-DE" baseline="30000" dirty="0"/>
              <a:t>-</a:t>
            </a:r>
            <a:r>
              <a:rPr lang="de-DE" dirty="0"/>
              <a:t> D</a:t>
            </a:r>
            <a:r>
              <a:rPr lang="de-DE" baseline="30000" dirty="0"/>
              <a:t>-</a:t>
            </a:r>
            <a:r>
              <a:rPr lang="de-DE" dirty="0"/>
              <a:t> Volume Ion Source</a:t>
            </a:r>
          </a:p>
          <a:p>
            <a:endParaRPr lang="de-DE" sz="800" dirty="0"/>
          </a:p>
          <a:p>
            <a:r>
              <a:rPr lang="de-DE" i="1" dirty="0" err="1"/>
              <a:t>N</a:t>
            </a:r>
            <a:r>
              <a:rPr lang="de-DE" baseline="-25000" dirty="0" err="1"/>
              <a:t>Pulse</a:t>
            </a:r>
            <a:r>
              <a:rPr lang="de-DE" baseline="-25000" dirty="0"/>
              <a:t> </a:t>
            </a:r>
            <a:r>
              <a:rPr lang="de-DE" dirty="0"/>
              <a:t>= 1.5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de-DE" dirty="0"/>
              <a:t>10</a:t>
            </a:r>
            <a:r>
              <a:rPr lang="de-DE" baseline="30000" dirty="0"/>
              <a:t>11 </a:t>
            </a:r>
          </a:p>
          <a:p>
            <a:r>
              <a:rPr lang="de-DE" dirty="0"/>
              <a:t>Energy 95 </a:t>
            </a:r>
            <a:r>
              <a:rPr lang="de-DE" dirty="0" err="1"/>
              <a:t>keV</a:t>
            </a:r>
            <a:endParaRPr lang="de-DE" dirty="0"/>
          </a:p>
          <a:p>
            <a:r>
              <a:rPr lang="de-DE" dirty="0"/>
              <a:t>Duty Cycle 4 Hz</a:t>
            </a:r>
            <a:endParaRPr lang="en-GB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C1F81378-49E9-4ED3-B525-D97AFCAD5C4E}"/>
              </a:ext>
            </a:extLst>
          </p:cNvPr>
          <p:cNvSpPr/>
          <p:nvPr/>
        </p:nvSpPr>
        <p:spPr>
          <a:xfrm>
            <a:off x="6572805" y="3429000"/>
            <a:ext cx="4930218" cy="1831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H</a:t>
            </a:r>
            <a:r>
              <a:rPr lang="de-DE" sz="2800" baseline="-25000" dirty="0"/>
              <a:t>2</a:t>
            </a:r>
            <a:r>
              <a:rPr lang="de-DE" sz="2800" dirty="0"/>
              <a:t> + e</a:t>
            </a:r>
            <a:r>
              <a:rPr lang="de-DE" sz="2800" baseline="30000" dirty="0"/>
              <a:t>- </a:t>
            </a:r>
            <a:r>
              <a:rPr lang="de-DE" sz="2800" dirty="0"/>
              <a:t>(fast)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→ H</a:t>
            </a:r>
            <a:r>
              <a:rPr lang="de-DE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* + e</a:t>
            </a:r>
            <a:r>
              <a:rPr lang="de-DE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(slow)</a:t>
            </a:r>
          </a:p>
          <a:p>
            <a:pPr algn="ctr"/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de-DE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* + e</a:t>
            </a:r>
            <a:r>
              <a:rPr lang="de-DE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(slow) → H</a:t>
            </a:r>
            <a:r>
              <a:rPr lang="de-DE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+ H</a:t>
            </a:r>
            <a:r>
              <a:rPr lang="de-DE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GB" sz="2800" baseline="30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C595111-E544-413E-BA11-F26B4745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084" y="2256857"/>
            <a:ext cx="4238625" cy="40386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A3CCFAE-6505-4F5C-8984-3F5FDA873A10}"/>
              </a:ext>
            </a:extLst>
          </p:cNvPr>
          <p:cNvSpPr txBox="1"/>
          <p:nvPr/>
        </p:nvSpPr>
        <p:spPr>
          <a:xfrm>
            <a:off x="1649689" y="3429000"/>
            <a:ext cx="3770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	(</a:t>
            </a:r>
            <a:r>
              <a:rPr lang="de-DE" dirty="0" err="1"/>
              <a:t>easier</a:t>
            </a:r>
            <a:r>
              <a:rPr lang="de-DE" dirty="0"/>
              <a:t> </a:t>
            </a:r>
            <a:r>
              <a:rPr lang="de-DE" dirty="0" err="1"/>
              <a:t>Injection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Stripper)</a:t>
            </a:r>
          </a:p>
          <a:p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1F5350F-4705-4FD9-9130-0AE6F8ABD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6" y="2256857"/>
            <a:ext cx="6305900" cy="387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CD3FE799-B630-4637-B88D-76170CC7CDBA}"/>
              </a:ext>
            </a:extLst>
          </p:cNvPr>
          <p:cNvSpPr txBox="1">
            <a:spLocks/>
          </p:cNvSpPr>
          <p:nvPr/>
        </p:nvSpPr>
        <p:spPr>
          <a:xfrm>
            <a:off x="0" y="4759751"/>
            <a:ext cx="12192000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err="1"/>
              <a:t>Linac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E7917EF-41A8-466D-83F2-0FCCA1F22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419" y="345650"/>
            <a:ext cx="6947162" cy="463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5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-0.5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8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02D357-EBBA-4BA1-86E2-B6880EF94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Consists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 Parts</a:t>
            </a:r>
          </a:p>
          <a:p>
            <a:pPr lvl="1"/>
            <a:r>
              <a:rPr lang="de-DE" dirty="0" err="1"/>
              <a:t>Normalconducting</a:t>
            </a:r>
            <a:r>
              <a:rPr lang="de-DE" dirty="0"/>
              <a:t> </a:t>
            </a:r>
            <a:r>
              <a:rPr lang="de-DE" dirty="0" err="1"/>
              <a:t>Injector</a:t>
            </a:r>
            <a:endParaRPr lang="de-DE" dirty="0"/>
          </a:p>
          <a:p>
            <a:pPr lvl="1"/>
            <a:r>
              <a:rPr lang="de-DE" dirty="0" err="1"/>
              <a:t>Normalconducting</a:t>
            </a:r>
            <a:r>
              <a:rPr lang="de-DE" dirty="0"/>
              <a:t> </a:t>
            </a:r>
            <a:r>
              <a:rPr lang="de-DE" dirty="0" err="1"/>
              <a:t>Linac</a:t>
            </a:r>
            <a:endParaRPr lang="de-DE" dirty="0"/>
          </a:p>
          <a:p>
            <a:pPr lvl="1"/>
            <a:endParaRPr lang="de-DE" dirty="0"/>
          </a:p>
          <a:p>
            <a:pPr lvl="1"/>
            <a:endParaRPr lang="en-GB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FDD1D9C-209F-45FB-BBD5-586984FC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12191999" cy="1752599"/>
          </a:xfrm>
        </p:spPr>
        <p:txBody>
          <a:bodyPr/>
          <a:lstStyle/>
          <a:p>
            <a:r>
              <a:rPr lang="de-DE" dirty="0" err="1"/>
              <a:t>Linac</a:t>
            </a:r>
            <a:endParaRPr lang="en-GB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C66FE3D-FC24-4EF8-8FD8-ADDE51941F32}"/>
              </a:ext>
            </a:extLst>
          </p:cNvPr>
          <p:cNvSpPr txBox="1">
            <a:spLocks/>
          </p:cNvSpPr>
          <p:nvPr/>
        </p:nvSpPr>
        <p:spPr>
          <a:xfrm>
            <a:off x="7075976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Used</a:t>
            </a:r>
            <a:r>
              <a:rPr lang="de-DE" dirty="0"/>
              <a:t> Technology</a:t>
            </a:r>
          </a:p>
          <a:p>
            <a:pPr lvl="1"/>
            <a:r>
              <a:rPr lang="de-DE" dirty="0"/>
              <a:t>4-Rod RFQ</a:t>
            </a:r>
          </a:p>
          <a:p>
            <a:pPr lvl="1"/>
            <a:r>
              <a:rPr lang="de-DE" dirty="0"/>
              <a:t>NC IH-</a:t>
            </a:r>
            <a:r>
              <a:rPr lang="de-DE" dirty="0" err="1"/>
              <a:t>Cavities</a:t>
            </a:r>
            <a:endParaRPr lang="de-DE" dirty="0"/>
          </a:p>
          <a:p>
            <a:pPr lvl="1"/>
            <a:r>
              <a:rPr lang="de-DE" dirty="0"/>
              <a:t>NC CH-</a:t>
            </a:r>
            <a:r>
              <a:rPr lang="de-DE" dirty="0" err="1"/>
              <a:t>Cavities</a:t>
            </a:r>
            <a:endParaRPr lang="de-DE" dirty="0"/>
          </a:p>
          <a:p>
            <a:pPr lvl="1"/>
            <a:endParaRPr lang="de-DE" dirty="0"/>
          </a:p>
          <a:p>
            <a:pPr lvl="1"/>
            <a:endParaRPr lang="en-GB" dirty="0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7912FA9D-4F62-4A3C-A28C-C574732D9808}"/>
              </a:ext>
            </a:extLst>
          </p:cNvPr>
          <p:cNvSpPr/>
          <p:nvPr/>
        </p:nvSpPr>
        <p:spPr>
          <a:xfrm>
            <a:off x="7338451" y="214674"/>
            <a:ext cx="4564181" cy="2169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800" i="1" dirty="0"/>
              <a:t>f</a:t>
            </a:r>
            <a:r>
              <a:rPr lang="de-DE" sz="2800" dirty="0"/>
              <a:t> = 200 MHz</a:t>
            </a:r>
            <a:r>
              <a:rPr lang="de-DE" sz="2800" i="1" dirty="0">
                <a:latin typeface="Arial" panose="020B0604020202020204" pitchFamily="34" charset="0"/>
                <a:cs typeface="Arial" panose="020B0604020202020204" pitchFamily="34" charset="0"/>
              </a:rPr>
              <a:t>		β</a:t>
            </a:r>
            <a:r>
              <a:rPr lang="de-DE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= 0.01</a:t>
            </a:r>
            <a:endParaRPr lang="de-DE" sz="2800" dirty="0"/>
          </a:p>
          <a:p>
            <a:r>
              <a:rPr lang="de-DE" sz="2800" i="1" dirty="0" err="1"/>
              <a:t>L</a:t>
            </a:r>
            <a:r>
              <a:rPr lang="de-DE" sz="2800" baseline="-25000" dirty="0" err="1"/>
              <a:t>total</a:t>
            </a:r>
            <a:r>
              <a:rPr lang="de-DE" sz="2800" baseline="-25000" dirty="0"/>
              <a:t> </a:t>
            </a:r>
            <a:r>
              <a:rPr lang="de-DE" sz="2800" dirty="0"/>
              <a:t>= 320 m		</a:t>
            </a:r>
            <a:r>
              <a:rPr lang="de-DE" sz="2800" i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de-DE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= 0.7</a:t>
            </a:r>
          </a:p>
          <a:p>
            <a:r>
              <a:rPr lang="de-DE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de-DE" sz="2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= 1.25 ∙ 10</a:t>
            </a:r>
            <a:r>
              <a:rPr lang="de-DE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10	</a:t>
            </a:r>
            <a:endParaRPr lang="de-DE" sz="2800" dirty="0"/>
          </a:p>
          <a:p>
            <a:endParaRPr lang="de-DE" sz="2800" baseline="30000" dirty="0"/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1C9D9C50-A63E-4C57-9569-3B19E604730F}"/>
              </a:ext>
            </a:extLst>
          </p:cNvPr>
          <p:cNvGrpSpPr/>
          <p:nvPr/>
        </p:nvGrpSpPr>
        <p:grpSpPr>
          <a:xfrm>
            <a:off x="688977" y="2384011"/>
            <a:ext cx="10826288" cy="3842296"/>
            <a:chOff x="812276" y="1823213"/>
            <a:chExt cx="10826288" cy="3842296"/>
          </a:xfrm>
        </p:grpSpPr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14006ECF-D79D-4404-86D7-B4035BD4CDCE}"/>
                </a:ext>
              </a:extLst>
            </p:cNvPr>
            <p:cNvSpPr/>
            <p:nvPr/>
          </p:nvSpPr>
          <p:spPr>
            <a:xfrm>
              <a:off x="812276" y="1931312"/>
              <a:ext cx="10697852" cy="3734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Pfeil: nach rechts 49">
              <a:extLst>
                <a:ext uri="{FF2B5EF4-FFF2-40B4-BE49-F238E27FC236}">
                  <a16:creationId xmlns:a16="http://schemas.microsoft.com/office/drawing/2014/main" id="{F74CE91F-CDF5-4EFE-99CF-DDA15773489D}"/>
                </a:ext>
              </a:extLst>
            </p:cNvPr>
            <p:cNvSpPr/>
            <p:nvPr/>
          </p:nvSpPr>
          <p:spPr>
            <a:xfrm>
              <a:off x="1432873" y="2895441"/>
              <a:ext cx="9759884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Legende: mit Pfeil nach rechts 50">
              <a:extLst>
                <a:ext uri="{FF2B5EF4-FFF2-40B4-BE49-F238E27FC236}">
                  <a16:creationId xmlns:a16="http://schemas.microsoft.com/office/drawing/2014/main" id="{C8A6845A-B471-4FC3-8310-46F1CB3EED87}"/>
                </a:ext>
              </a:extLst>
            </p:cNvPr>
            <p:cNvSpPr/>
            <p:nvPr/>
          </p:nvSpPr>
          <p:spPr>
            <a:xfrm>
              <a:off x="1291473" y="2799761"/>
              <a:ext cx="216816" cy="216816"/>
            </a:xfrm>
            <a:prstGeom prst="rightArrowCallou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hteck: abgerundete Ecken 51">
              <a:extLst>
                <a:ext uri="{FF2B5EF4-FFF2-40B4-BE49-F238E27FC236}">
                  <a16:creationId xmlns:a16="http://schemas.microsoft.com/office/drawing/2014/main" id="{924A0E5F-144E-4416-BE02-37BC08DD3120}"/>
                </a:ext>
              </a:extLst>
            </p:cNvPr>
            <p:cNvSpPr/>
            <p:nvPr/>
          </p:nvSpPr>
          <p:spPr>
            <a:xfrm>
              <a:off x="1583702" y="2799761"/>
              <a:ext cx="1706252" cy="233311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hteck: abgerundete Ecken 52">
              <a:extLst>
                <a:ext uri="{FF2B5EF4-FFF2-40B4-BE49-F238E27FC236}">
                  <a16:creationId xmlns:a16="http://schemas.microsoft.com/office/drawing/2014/main" id="{22F0A32A-7DD0-44C1-8332-B006B235AAC2}"/>
                </a:ext>
              </a:extLst>
            </p:cNvPr>
            <p:cNvSpPr/>
            <p:nvPr/>
          </p:nvSpPr>
          <p:spPr>
            <a:xfrm>
              <a:off x="3459635" y="2809185"/>
              <a:ext cx="499621" cy="2333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hteck: abgerundete Ecken 53">
              <a:extLst>
                <a:ext uri="{FF2B5EF4-FFF2-40B4-BE49-F238E27FC236}">
                  <a16:creationId xmlns:a16="http://schemas.microsoft.com/office/drawing/2014/main" id="{DB4B0D52-6209-41A4-9DBC-3E5C6CAB69AC}"/>
                </a:ext>
              </a:extLst>
            </p:cNvPr>
            <p:cNvSpPr/>
            <p:nvPr/>
          </p:nvSpPr>
          <p:spPr>
            <a:xfrm>
              <a:off x="4128937" y="2799761"/>
              <a:ext cx="499621" cy="2333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Rechteck: abgerundete Ecken 54">
              <a:extLst>
                <a:ext uri="{FF2B5EF4-FFF2-40B4-BE49-F238E27FC236}">
                  <a16:creationId xmlns:a16="http://schemas.microsoft.com/office/drawing/2014/main" id="{DCB3498B-F575-4D64-8E58-1F0F37331B63}"/>
                </a:ext>
              </a:extLst>
            </p:cNvPr>
            <p:cNvSpPr/>
            <p:nvPr/>
          </p:nvSpPr>
          <p:spPr>
            <a:xfrm>
              <a:off x="4798239" y="2824504"/>
              <a:ext cx="669302" cy="2099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Rechteck: abgerundete Ecken 55">
              <a:extLst>
                <a:ext uri="{FF2B5EF4-FFF2-40B4-BE49-F238E27FC236}">
                  <a16:creationId xmlns:a16="http://schemas.microsoft.com/office/drawing/2014/main" id="{4948AE66-DB5A-4797-8E02-BE1815972953}"/>
                </a:ext>
              </a:extLst>
            </p:cNvPr>
            <p:cNvSpPr/>
            <p:nvPr/>
          </p:nvSpPr>
          <p:spPr>
            <a:xfrm>
              <a:off x="5637222" y="2825128"/>
              <a:ext cx="669302" cy="2099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Rechteck: abgerundete Ecken 56">
              <a:extLst>
                <a:ext uri="{FF2B5EF4-FFF2-40B4-BE49-F238E27FC236}">
                  <a16:creationId xmlns:a16="http://schemas.microsoft.com/office/drawing/2014/main" id="{C30D7AFB-B9F8-4336-A6D6-6B36C50F5F6A}"/>
                </a:ext>
              </a:extLst>
            </p:cNvPr>
            <p:cNvSpPr/>
            <p:nvPr/>
          </p:nvSpPr>
          <p:spPr>
            <a:xfrm>
              <a:off x="6476205" y="2809185"/>
              <a:ext cx="815864" cy="22388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hteck: abgerundete Ecken 57">
              <a:extLst>
                <a:ext uri="{FF2B5EF4-FFF2-40B4-BE49-F238E27FC236}">
                  <a16:creationId xmlns:a16="http://schemas.microsoft.com/office/drawing/2014/main" id="{132DCB07-1317-4183-96F3-4F6DB96C1AFA}"/>
                </a:ext>
              </a:extLst>
            </p:cNvPr>
            <p:cNvSpPr/>
            <p:nvPr/>
          </p:nvSpPr>
          <p:spPr>
            <a:xfrm>
              <a:off x="7461750" y="2799762"/>
              <a:ext cx="767800" cy="216816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2E203930-DDB4-46BA-ABB8-614D87B5B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30" y="4157492"/>
              <a:ext cx="919702" cy="876300"/>
            </a:xfrm>
            <a:prstGeom prst="rect">
              <a:avLst/>
            </a:prstGeom>
          </p:spPr>
        </p:pic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EFECDDE8-84F8-4C8E-B733-C0138DA96836}"/>
                </a:ext>
              </a:extLst>
            </p:cNvPr>
            <p:cNvCxnSpPr>
              <a:cxnSpLocks/>
            </p:cNvCxnSpPr>
            <p:nvPr/>
          </p:nvCxnSpPr>
          <p:spPr>
            <a:xfrm>
              <a:off x="1360338" y="3042496"/>
              <a:ext cx="19242" cy="102849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A2FDDF9A-C567-4CA9-9141-06F2F1D8C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507" y="3714161"/>
              <a:ext cx="1157926" cy="1736889"/>
            </a:xfrm>
            <a:prstGeom prst="rect">
              <a:avLst/>
            </a:prstGeom>
          </p:spPr>
        </p:pic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39752617-AC2C-4BC4-8A71-68FEF4B561A2}"/>
                </a:ext>
              </a:extLst>
            </p:cNvPr>
            <p:cNvCxnSpPr>
              <a:cxnSpLocks/>
            </p:cNvCxnSpPr>
            <p:nvPr/>
          </p:nvCxnSpPr>
          <p:spPr>
            <a:xfrm>
              <a:off x="2524032" y="3080203"/>
              <a:ext cx="7850" cy="54493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0A7ABD65-69AE-42E4-AB66-8856FD970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064" y="3867424"/>
              <a:ext cx="2045243" cy="1555537"/>
            </a:xfrm>
            <a:prstGeom prst="rect">
              <a:avLst/>
            </a:prstGeom>
          </p:spPr>
        </p:pic>
        <p:cxnSp>
          <p:nvCxnSpPr>
            <p:cNvPr id="64" name="Gerade Verbindung mit Pfeil 63">
              <a:extLst>
                <a:ext uri="{FF2B5EF4-FFF2-40B4-BE49-F238E27FC236}">
                  <a16:creationId xmlns:a16="http://schemas.microsoft.com/office/drawing/2014/main" id="{2A9F3E8F-C3CA-4C10-B23B-31AB6E2FA6E0}"/>
                </a:ext>
              </a:extLst>
            </p:cNvPr>
            <p:cNvCxnSpPr>
              <a:cxnSpLocks/>
            </p:cNvCxnSpPr>
            <p:nvPr/>
          </p:nvCxnSpPr>
          <p:spPr>
            <a:xfrm>
              <a:off x="4892686" y="3080203"/>
              <a:ext cx="0" cy="8684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>
              <a:extLst>
                <a:ext uri="{FF2B5EF4-FFF2-40B4-BE49-F238E27FC236}">
                  <a16:creationId xmlns:a16="http://schemas.microsoft.com/office/drawing/2014/main" id="{B5DE3F68-8E87-41FF-AC02-46ABE34A7DB4}"/>
                </a:ext>
              </a:extLst>
            </p:cNvPr>
            <p:cNvCxnSpPr>
              <a:cxnSpLocks/>
            </p:cNvCxnSpPr>
            <p:nvPr/>
          </p:nvCxnSpPr>
          <p:spPr>
            <a:xfrm>
              <a:off x="8719030" y="3051902"/>
              <a:ext cx="0" cy="66225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30248CE4-CE32-4BAA-85D0-1D47F3066DF2}"/>
                </a:ext>
              </a:extLst>
            </p:cNvPr>
            <p:cNvSpPr txBox="1"/>
            <p:nvPr/>
          </p:nvSpPr>
          <p:spPr>
            <a:xfrm>
              <a:off x="1135970" y="3246023"/>
              <a:ext cx="1384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0.095 </a:t>
              </a:r>
              <a:r>
                <a:rPr lang="de-DE" dirty="0" err="1"/>
                <a:t>MeV</a:t>
              </a:r>
              <a:r>
                <a:rPr lang="de-DE" dirty="0"/>
                <a:t>/u</a:t>
              </a:r>
              <a:endParaRPr lang="en-GB" dirty="0"/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FA500A48-C44A-417B-B381-6D1EE0A6E6B3}"/>
                </a:ext>
              </a:extLst>
            </p:cNvPr>
            <p:cNvSpPr txBox="1"/>
            <p:nvPr/>
          </p:nvSpPr>
          <p:spPr>
            <a:xfrm>
              <a:off x="2999388" y="3255807"/>
              <a:ext cx="1157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1.5 </a:t>
              </a:r>
              <a:r>
                <a:rPr lang="de-DE" dirty="0" err="1"/>
                <a:t>MeV</a:t>
              </a:r>
              <a:r>
                <a:rPr lang="de-DE" dirty="0"/>
                <a:t>/u</a:t>
              </a:r>
              <a:endParaRPr lang="en-GB" dirty="0"/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DE28F056-1321-4B8C-B474-F29E7BF7F808}"/>
                </a:ext>
              </a:extLst>
            </p:cNvPr>
            <p:cNvSpPr txBox="1"/>
            <p:nvPr/>
          </p:nvSpPr>
          <p:spPr>
            <a:xfrm>
              <a:off x="6021554" y="3257700"/>
              <a:ext cx="1277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10 </a:t>
              </a:r>
              <a:r>
                <a:rPr lang="de-DE" dirty="0" err="1"/>
                <a:t>MeV</a:t>
              </a:r>
              <a:r>
                <a:rPr lang="de-DE" dirty="0"/>
                <a:t>/u</a:t>
              </a:r>
              <a:endParaRPr lang="en-GB" dirty="0"/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2935DC6D-1B82-406B-8C2D-AC864F984E9A}"/>
                </a:ext>
              </a:extLst>
            </p:cNvPr>
            <p:cNvSpPr txBox="1"/>
            <p:nvPr/>
          </p:nvSpPr>
          <p:spPr>
            <a:xfrm>
              <a:off x="10280574" y="3246023"/>
              <a:ext cx="1357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400 </a:t>
              </a:r>
              <a:r>
                <a:rPr lang="de-DE" dirty="0" err="1"/>
                <a:t>MeV</a:t>
              </a:r>
              <a:r>
                <a:rPr lang="de-DE" dirty="0"/>
                <a:t>/u</a:t>
              </a:r>
              <a:endParaRPr lang="en-GB" dirty="0"/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0A9D9BFC-0632-4C28-88F8-AE5CC3051551}"/>
                </a:ext>
              </a:extLst>
            </p:cNvPr>
            <p:cNvSpPr txBox="1"/>
            <p:nvPr/>
          </p:nvSpPr>
          <p:spPr>
            <a:xfrm>
              <a:off x="1852363" y="2457392"/>
              <a:ext cx="1706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4-Rod RFQ</a:t>
              </a:r>
              <a:endParaRPr lang="en-GB" dirty="0"/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09362100-AE82-4970-9AA2-DB5085368E36}"/>
                </a:ext>
              </a:extLst>
            </p:cNvPr>
            <p:cNvSpPr txBox="1"/>
            <p:nvPr/>
          </p:nvSpPr>
          <p:spPr>
            <a:xfrm>
              <a:off x="4315302" y="2459117"/>
              <a:ext cx="1706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IH-</a:t>
              </a:r>
              <a:r>
                <a:rPr lang="de-DE" dirty="0" err="1"/>
                <a:t>Cavities</a:t>
              </a:r>
              <a:endParaRPr lang="en-GB" dirty="0"/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C8A10B7C-86EB-4F05-A912-72CF552501D2}"/>
                </a:ext>
              </a:extLst>
            </p:cNvPr>
            <p:cNvSpPr txBox="1"/>
            <p:nvPr/>
          </p:nvSpPr>
          <p:spPr>
            <a:xfrm>
              <a:off x="7944580" y="2457392"/>
              <a:ext cx="1706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CH-</a:t>
              </a:r>
              <a:r>
                <a:rPr lang="de-DE" dirty="0" err="1"/>
                <a:t>Cavities</a:t>
              </a:r>
              <a:endParaRPr lang="en-GB" dirty="0"/>
            </a:p>
          </p:txBody>
        </p:sp>
        <p:cxnSp>
          <p:nvCxnSpPr>
            <p:cNvPr id="73" name="Gerade Verbindung mit Pfeil 72">
              <a:extLst>
                <a:ext uri="{FF2B5EF4-FFF2-40B4-BE49-F238E27FC236}">
                  <a16:creationId xmlns:a16="http://schemas.microsoft.com/office/drawing/2014/main" id="{13F042EA-CCAE-49DD-B029-F689B9B17DC1}"/>
                </a:ext>
              </a:extLst>
            </p:cNvPr>
            <p:cNvCxnSpPr>
              <a:cxnSpLocks/>
            </p:cNvCxnSpPr>
            <p:nvPr/>
          </p:nvCxnSpPr>
          <p:spPr>
            <a:xfrm>
              <a:off x="1320718" y="2117759"/>
              <a:ext cx="9521061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4A02EC4F-DCCA-4D12-9954-0F757D9C8B94}"/>
                </a:ext>
              </a:extLst>
            </p:cNvPr>
            <p:cNvSpPr txBox="1"/>
            <p:nvPr/>
          </p:nvSpPr>
          <p:spPr>
            <a:xfrm>
              <a:off x="5586940" y="1823213"/>
              <a:ext cx="769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320 m</a:t>
              </a:r>
              <a:endParaRPr lang="en-GB" dirty="0"/>
            </a:p>
          </p:txBody>
        </p:sp>
        <p:sp>
          <p:nvSpPr>
            <p:cNvPr id="75" name="Rechteck: abgerundete Ecken 74">
              <a:extLst>
                <a:ext uri="{FF2B5EF4-FFF2-40B4-BE49-F238E27FC236}">
                  <a16:creationId xmlns:a16="http://schemas.microsoft.com/office/drawing/2014/main" id="{AF00B01F-90E3-4AF8-8027-E4DBABD63169}"/>
                </a:ext>
              </a:extLst>
            </p:cNvPr>
            <p:cNvSpPr/>
            <p:nvPr/>
          </p:nvSpPr>
          <p:spPr>
            <a:xfrm>
              <a:off x="8399179" y="2810597"/>
              <a:ext cx="961633" cy="223884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hteck: abgerundete Ecken 75">
              <a:extLst>
                <a:ext uri="{FF2B5EF4-FFF2-40B4-BE49-F238E27FC236}">
                  <a16:creationId xmlns:a16="http://schemas.microsoft.com/office/drawing/2014/main" id="{288125CD-C73B-41EE-883F-139DE39CDCC3}"/>
                </a:ext>
              </a:extLst>
            </p:cNvPr>
            <p:cNvSpPr/>
            <p:nvPr/>
          </p:nvSpPr>
          <p:spPr>
            <a:xfrm>
              <a:off x="9530441" y="2813585"/>
              <a:ext cx="1227501" cy="23831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96E0A4C1-DDE3-481F-8123-A310670C3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369" y="3837329"/>
              <a:ext cx="2117207" cy="1555537"/>
            </a:xfrm>
            <a:prstGeom prst="rect">
              <a:avLst/>
            </a:prstGeom>
          </p:spPr>
        </p:pic>
        <p:pic>
          <p:nvPicPr>
            <p:cNvPr id="78" name="Grafik 77">
              <a:extLst>
                <a:ext uri="{FF2B5EF4-FFF2-40B4-BE49-F238E27FC236}">
                  <a16:creationId xmlns:a16="http://schemas.microsoft.com/office/drawing/2014/main" id="{A1EF7B46-2DF2-465C-8BCC-C3AE9D853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9576" y="3829583"/>
              <a:ext cx="2345781" cy="1564185"/>
            </a:xfrm>
            <a:prstGeom prst="rect">
              <a:avLst/>
            </a:prstGeom>
          </p:spPr>
        </p:pic>
        <p:cxnSp>
          <p:nvCxnSpPr>
            <p:cNvPr id="79" name="Gerade Verbindung mit Pfeil 78">
              <a:extLst>
                <a:ext uri="{FF2B5EF4-FFF2-40B4-BE49-F238E27FC236}">
                  <a16:creationId xmlns:a16="http://schemas.microsoft.com/office/drawing/2014/main" id="{F40C419A-F521-4FA3-8690-2F40E7BB3E8A}"/>
                </a:ext>
              </a:extLst>
            </p:cNvPr>
            <p:cNvCxnSpPr/>
            <p:nvPr/>
          </p:nvCxnSpPr>
          <p:spPr>
            <a:xfrm>
              <a:off x="1583702" y="2309567"/>
              <a:ext cx="170625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mit Pfeil 79">
              <a:extLst>
                <a:ext uri="{FF2B5EF4-FFF2-40B4-BE49-F238E27FC236}">
                  <a16:creationId xmlns:a16="http://schemas.microsoft.com/office/drawing/2014/main" id="{73C00368-9374-4C5C-B68E-C885768E4A62}"/>
                </a:ext>
              </a:extLst>
            </p:cNvPr>
            <p:cNvCxnSpPr>
              <a:cxnSpLocks/>
            </p:cNvCxnSpPr>
            <p:nvPr/>
          </p:nvCxnSpPr>
          <p:spPr>
            <a:xfrm>
              <a:off x="3354469" y="2309567"/>
              <a:ext cx="300233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mit Pfeil 80">
              <a:extLst>
                <a:ext uri="{FF2B5EF4-FFF2-40B4-BE49-F238E27FC236}">
                  <a16:creationId xmlns:a16="http://schemas.microsoft.com/office/drawing/2014/main" id="{736A7686-917C-4FAC-9D82-7A641BB68BA4}"/>
                </a:ext>
              </a:extLst>
            </p:cNvPr>
            <p:cNvCxnSpPr>
              <a:cxnSpLocks/>
            </p:cNvCxnSpPr>
            <p:nvPr/>
          </p:nvCxnSpPr>
          <p:spPr>
            <a:xfrm>
              <a:off x="6306524" y="2309567"/>
              <a:ext cx="445141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25EF8EF4-502D-4254-BF5A-AFF8264D0B6A}"/>
                </a:ext>
              </a:extLst>
            </p:cNvPr>
            <p:cNvSpPr txBox="1"/>
            <p:nvPr/>
          </p:nvSpPr>
          <p:spPr>
            <a:xfrm>
              <a:off x="2197078" y="2096830"/>
              <a:ext cx="769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4 m</a:t>
              </a:r>
              <a:endParaRPr lang="en-GB" dirty="0"/>
            </a:p>
          </p:txBody>
        </p: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0FA1D97F-79BE-4821-B670-1A10DF83A7CC}"/>
                </a:ext>
              </a:extLst>
            </p:cNvPr>
            <p:cNvSpPr txBox="1"/>
            <p:nvPr/>
          </p:nvSpPr>
          <p:spPr>
            <a:xfrm>
              <a:off x="4513472" y="2117759"/>
              <a:ext cx="769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40 m</a:t>
              </a:r>
              <a:endParaRPr lang="en-GB" dirty="0"/>
            </a:p>
          </p:txBody>
        </p:sp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201CB577-ABA6-4867-8BE9-05739DC3521F}"/>
                </a:ext>
              </a:extLst>
            </p:cNvPr>
            <p:cNvSpPr txBox="1"/>
            <p:nvPr/>
          </p:nvSpPr>
          <p:spPr>
            <a:xfrm>
              <a:off x="8294644" y="2110218"/>
              <a:ext cx="769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276 m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32846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3">
            <a:extLst>
              <a:ext uri="{FF2B5EF4-FFF2-40B4-BE49-F238E27FC236}">
                <a16:creationId xmlns:a16="http://schemas.microsoft.com/office/drawing/2014/main" id="{FFA8A9D1-A125-41B2-897C-2DF88888B7BB}"/>
              </a:ext>
            </a:extLst>
          </p:cNvPr>
          <p:cNvSpPr>
            <a:spLocks/>
          </p:cNvSpPr>
          <p:nvPr/>
        </p:nvSpPr>
        <p:spPr bwMode="auto">
          <a:xfrm>
            <a:off x="2199834" y="3150195"/>
            <a:ext cx="7824787" cy="1243013"/>
          </a:xfrm>
          <a:custGeom>
            <a:avLst/>
            <a:gdLst>
              <a:gd name="T0" fmla="*/ 0 w 4929"/>
              <a:gd name="T1" fmla="*/ 1602819917 h 783"/>
              <a:gd name="T2" fmla="*/ 0 w 4929"/>
              <a:gd name="T3" fmla="*/ 1882558477 h 783"/>
              <a:gd name="T4" fmla="*/ 2147483647 w 4929"/>
              <a:gd name="T5" fmla="*/ 1874997213 h 783"/>
              <a:gd name="T6" fmla="*/ 2147483647 w 4929"/>
              <a:gd name="T7" fmla="*/ 249496384 h 783"/>
              <a:gd name="T8" fmla="*/ 2147483647 w 4929"/>
              <a:gd name="T9" fmla="*/ 249496384 h 783"/>
              <a:gd name="T10" fmla="*/ 2147483647 w 4929"/>
              <a:gd name="T11" fmla="*/ 1882558477 h 783"/>
              <a:gd name="T12" fmla="*/ 2147483647 w 4929"/>
              <a:gd name="T13" fmla="*/ 1882558477 h 783"/>
              <a:gd name="T14" fmla="*/ 2147483647 w 4929"/>
              <a:gd name="T15" fmla="*/ 1973284110 h 783"/>
              <a:gd name="T16" fmla="*/ 2147483647 w 4929"/>
              <a:gd name="T17" fmla="*/ 1761590966 h 783"/>
              <a:gd name="T18" fmla="*/ 2147483647 w 4929"/>
              <a:gd name="T19" fmla="*/ 1534776486 h 783"/>
              <a:gd name="T20" fmla="*/ 2147483647 w 4929"/>
              <a:gd name="T21" fmla="*/ 1625502119 h 783"/>
              <a:gd name="T22" fmla="*/ 2147483647 w 4929"/>
              <a:gd name="T23" fmla="*/ 1625502119 h 783"/>
              <a:gd name="T24" fmla="*/ 2147483647 w 4929"/>
              <a:gd name="T25" fmla="*/ 0 h 783"/>
              <a:gd name="T26" fmla="*/ 2147483647 w 4929"/>
              <a:gd name="T27" fmla="*/ 0 h 783"/>
              <a:gd name="T28" fmla="*/ 2147483647 w 4929"/>
              <a:gd name="T29" fmla="*/ 1602819917 h 783"/>
              <a:gd name="T30" fmla="*/ 0 w 4929"/>
              <a:gd name="T31" fmla="*/ 1602819917 h 78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929"/>
              <a:gd name="T49" fmla="*/ 0 h 783"/>
              <a:gd name="T50" fmla="*/ 4929 w 4929"/>
              <a:gd name="T51" fmla="*/ 783 h 78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929" h="783">
                <a:moveTo>
                  <a:pt x="0" y="636"/>
                </a:moveTo>
                <a:lnTo>
                  <a:pt x="0" y="747"/>
                </a:lnTo>
                <a:lnTo>
                  <a:pt x="912" y="744"/>
                </a:lnTo>
                <a:lnTo>
                  <a:pt x="1707" y="99"/>
                </a:lnTo>
                <a:lnTo>
                  <a:pt x="2979" y="99"/>
                </a:lnTo>
                <a:lnTo>
                  <a:pt x="3978" y="747"/>
                </a:lnTo>
                <a:lnTo>
                  <a:pt x="4842" y="747"/>
                </a:lnTo>
                <a:lnTo>
                  <a:pt x="4845" y="783"/>
                </a:lnTo>
                <a:lnTo>
                  <a:pt x="4929" y="699"/>
                </a:lnTo>
                <a:lnTo>
                  <a:pt x="4845" y="609"/>
                </a:lnTo>
                <a:lnTo>
                  <a:pt x="4844" y="645"/>
                </a:lnTo>
                <a:lnTo>
                  <a:pt x="3996" y="645"/>
                </a:lnTo>
                <a:lnTo>
                  <a:pt x="3015" y="0"/>
                </a:lnTo>
                <a:lnTo>
                  <a:pt x="1689" y="0"/>
                </a:lnTo>
                <a:lnTo>
                  <a:pt x="879" y="636"/>
                </a:lnTo>
                <a:lnTo>
                  <a:pt x="0" y="636"/>
                </a:lnTo>
                <a:close/>
              </a:path>
            </a:pathLst>
          </a:custGeom>
          <a:solidFill>
            <a:srgbClr val="EAEAEA">
              <a:alpha val="94901"/>
            </a:srgbClr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BA876AFE-E198-41B5-8364-EF1E46C56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2196" y="2505670"/>
            <a:ext cx="76200" cy="835025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055E953-1B2A-4E4D-BB81-7D7A4875D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21" y="2808883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6CC94ABB-8630-4988-88F3-FB88F8432375}"/>
              </a:ext>
            </a:extLst>
          </p:cNvPr>
          <p:cNvSpPr>
            <a:spLocks/>
          </p:cNvSpPr>
          <p:nvPr/>
        </p:nvSpPr>
        <p:spPr bwMode="auto">
          <a:xfrm>
            <a:off x="3447609" y="2283420"/>
            <a:ext cx="2424112" cy="933450"/>
          </a:xfrm>
          <a:custGeom>
            <a:avLst/>
            <a:gdLst>
              <a:gd name="T0" fmla="*/ 0 w 1527"/>
              <a:gd name="T1" fmla="*/ 0 h 588"/>
              <a:gd name="T2" fmla="*/ 2147483647 w 1527"/>
              <a:gd name="T3" fmla="*/ 1481851657 h 588"/>
              <a:gd name="T4" fmla="*/ 2147483647 w 1527"/>
              <a:gd name="T5" fmla="*/ 1481851657 h 588"/>
              <a:gd name="T6" fmla="*/ 0 60000 65536"/>
              <a:gd name="T7" fmla="*/ 0 60000 65536"/>
              <a:gd name="T8" fmla="*/ 0 60000 65536"/>
              <a:gd name="T9" fmla="*/ 0 w 1527"/>
              <a:gd name="T10" fmla="*/ 0 h 588"/>
              <a:gd name="T11" fmla="*/ 1527 w 1527"/>
              <a:gd name="T12" fmla="*/ 588 h 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7" h="588">
                <a:moveTo>
                  <a:pt x="0" y="0"/>
                </a:moveTo>
                <a:lnTo>
                  <a:pt x="888" y="588"/>
                </a:lnTo>
                <a:lnTo>
                  <a:pt x="1527" y="588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00BDF023-511C-4B34-BF88-1BBA9A67A73B}"/>
              </a:ext>
            </a:extLst>
          </p:cNvPr>
          <p:cNvSpPr txBox="1">
            <a:spLocks noChangeArrowheads="1"/>
          </p:cNvSpPr>
          <p:nvPr/>
        </p:nvSpPr>
        <p:spPr bwMode="auto">
          <a:xfrm rot="2012356">
            <a:off x="3481152" y="2201148"/>
            <a:ext cx="10441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lang="en-US" altLang="en-US" baseline="30000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altLang="en-US" dirty="0">
                <a:solidFill>
                  <a:srgbClr val="FF0000"/>
                </a:solidFill>
                <a:latin typeface="Arial"/>
                <a:cs typeface="Arial"/>
              </a:rPr>
              <a:t> beam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E679910C-C4D1-4AC6-8188-868E33E3A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976" y="5845770"/>
            <a:ext cx="26998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Injection chicane dipoles</a:t>
            </a:r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7FA5D15A-5D40-4488-B192-8813A5B14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421" y="2808883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A23FD30A-8FBE-4DA9-A711-B0C02C63C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959" y="2808883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F45C0F5C-F296-42AB-AEE7-E1EF50209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7271" y="2808883"/>
            <a:ext cx="301625" cy="2960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ACF95A86-122A-48ED-AE85-8AEC0C875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846" y="3796308"/>
            <a:ext cx="1557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Circulating p</a:t>
            </a:r>
            <a:r>
              <a:rPr lang="en-US" altLang="en-US" baseline="30000" dirty="0">
                <a:latin typeface="Arial"/>
                <a:cs typeface="Arial"/>
              </a:rPr>
              <a:t>+</a:t>
            </a:r>
          </a:p>
        </p:txBody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id="{4701A481-6586-4F30-81E2-2D381AF7F16A}"/>
              </a:ext>
            </a:extLst>
          </p:cNvPr>
          <p:cNvSpPr>
            <a:spLocks/>
          </p:cNvSpPr>
          <p:nvPr/>
        </p:nvSpPr>
        <p:spPr bwMode="auto">
          <a:xfrm>
            <a:off x="5947921" y="3216870"/>
            <a:ext cx="3848100" cy="1038225"/>
          </a:xfrm>
          <a:custGeom>
            <a:avLst/>
            <a:gdLst>
              <a:gd name="T0" fmla="*/ 0 w 2424"/>
              <a:gd name="T1" fmla="*/ 0 h 654"/>
              <a:gd name="T2" fmla="*/ 1633060989 w 2424"/>
              <a:gd name="T3" fmla="*/ 0 h 654"/>
              <a:gd name="T4" fmla="*/ 2147483647 w 2424"/>
              <a:gd name="T5" fmla="*/ 1648181969 h 654"/>
              <a:gd name="T6" fmla="*/ 2147483647 w 2424"/>
              <a:gd name="T7" fmla="*/ 1648181969 h 654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654"/>
              <a:gd name="T14" fmla="*/ 2424 w 2424"/>
              <a:gd name="T15" fmla="*/ 654 h 6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654">
                <a:moveTo>
                  <a:pt x="0" y="0"/>
                </a:moveTo>
                <a:lnTo>
                  <a:pt x="648" y="0"/>
                </a:lnTo>
                <a:lnTo>
                  <a:pt x="1644" y="654"/>
                </a:lnTo>
                <a:lnTo>
                  <a:pt x="2424" y="654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5" name="Text Box 26">
            <a:extLst>
              <a:ext uri="{FF2B5EF4-FFF2-40B4-BE49-F238E27FC236}">
                <a16:creationId xmlns:a16="http://schemas.microsoft.com/office/drawing/2014/main" id="{55771431-F1AC-43A9-9ED1-00FF22EC5451}"/>
              </a:ext>
            </a:extLst>
          </p:cNvPr>
          <p:cNvSpPr txBox="1">
            <a:spLocks noChangeArrowheads="1"/>
          </p:cNvSpPr>
          <p:nvPr/>
        </p:nvSpPr>
        <p:spPr bwMode="auto">
          <a:xfrm rot="2012356">
            <a:off x="7914573" y="3491536"/>
            <a:ext cx="382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</a:rPr>
              <a:t>p</a:t>
            </a:r>
            <a:r>
              <a:rPr lang="en-US" altLang="en-US" baseline="30000" dirty="0">
                <a:latin typeface="+mj-lt"/>
              </a:rPr>
              <a:t>+</a:t>
            </a:r>
          </a:p>
        </p:txBody>
      </p:sp>
      <p:sp>
        <p:nvSpPr>
          <p:cNvPr id="16" name="Text Box 27">
            <a:extLst>
              <a:ext uri="{FF2B5EF4-FFF2-40B4-BE49-F238E27FC236}">
                <a16:creationId xmlns:a16="http://schemas.microsoft.com/office/drawing/2014/main" id="{86E3310F-D66F-4495-964E-FFB45B4EA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9035" y="2126258"/>
            <a:ext cx="14549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Stripping foil</a:t>
            </a:r>
          </a:p>
        </p:txBody>
      </p:sp>
      <p:sp>
        <p:nvSpPr>
          <p:cNvPr id="17" name="Freeform 28">
            <a:extLst>
              <a:ext uri="{FF2B5EF4-FFF2-40B4-BE49-F238E27FC236}">
                <a16:creationId xmlns:a16="http://schemas.microsoft.com/office/drawing/2014/main" id="{BEDB07B5-125B-4BE3-8161-3EE297307B53}"/>
              </a:ext>
            </a:extLst>
          </p:cNvPr>
          <p:cNvSpPr>
            <a:spLocks/>
          </p:cNvSpPr>
          <p:nvPr/>
        </p:nvSpPr>
        <p:spPr bwMode="auto">
          <a:xfrm>
            <a:off x="6967096" y="3216870"/>
            <a:ext cx="1009650" cy="9525"/>
          </a:xfrm>
          <a:custGeom>
            <a:avLst/>
            <a:gdLst>
              <a:gd name="T0" fmla="*/ 0 w 636"/>
              <a:gd name="T1" fmla="*/ 0 h 6"/>
              <a:gd name="T2" fmla="*/ 1602819157 w 636"/>
              <a:gd name="T3" fmla="*/ 15120939 h 6"/>
              <a:gd name="T4" fmla="*/ 0 60000 65536"/>
              <a:gd name="T5" fmla="*/ 0 60000 65536"/>
              <a:gd name="T6" fmla="*/ 0 w 636"/>
              <a:gd name="T7" fmla="*/ 0 h 6"/>
              <a:gd name="T8" fmla="*/ 636 w 636"/>
              <a:gd name="T9" fmla="*/ 6 h 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36" h="6">
                <a:moveTo>
                  <a:pt x="0" y="0"/>
                </a:moveTo>
                <a:lnTo>
                  <a:pt x="636" y="6"/>
                </a:lnTo>
              </a:path>
            </a:pathLst>
          </a:custGeom>
          <a:noFill/>
          <a:ln w="19050" cap="flat" cmpd="sng">
            <a:solidFill>
              <a:srgbClr val="0000FF"/>
            </a:solidFill>
            <a:prstDash val="sysDot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Text Box 29">
            <a:extLst>
              <a:ext uri="{FF2B5EF4-FFF2-40B4-BE49-F238E27FC236}">
                <a16:creationId xmlns:a16="http://schemas.microsoft.com/office/drawing/2014/main" id="{D5A3BF4D-1AEB-4A0F-984F-DD94904E2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488" y="2840034"/>
            <a:ext cx="407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FF"/>
                </a:solidFill>
                <a:latin typeface="+mj-lt"/>
              </a:rPr>
              <a:t>H</a:t>
            </a:r>
            <a:r>
              <a:rPr lang="en-US" altLang="en-US" baseline="-25000" dirty="0">
                <a:solidFill>
                  <a:srgbClr val="0000FF"/>
                </a:solidFill>
                <a:latin typeface="+mj-lt"/>
              </a:rPr>
              <a:t>0</a:t>
            </a:r>
            <a:endParaRPr lang="en-US" alt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9" name="Freeform 30">
            <a:extLst>
              <a:ext uri="{FF2B5EF4-FFF2-40B4-BE49-F238E27FC236}">
                <a16:creationId xmlns:a16="http://schemas.microsoft.com/office/drawing/2014/main" id="{194E8B06-8B12-41C0-97B4-739E9A5A207C}"/>
              </a:ext>
            </a:extLst>
          </p:cNvPr>
          <p:cNvSpPr>
            <a:spLocks/>
          </p:cNvSpPr>
          <p:nvPr/>
        </p:nvSpPr>
        <p:spPr bwMode="auto">
          <a:xfrm>
            <a:off x="6981384" y="2573933"/>
            <a:ext cx="876300" cy="638175"/>
          </a:xfrm>
          <a:custGeom>
            <a:avLst/>
            <a:gdLst>
              <a:gd name="T0" fmla="*/ 0 w 552"/>
              <a:gd name="T1" fmla="*/ 1013102902 h 402"/>
              <a:gd name="T2" fmla="*/ 1391126032 w 552"/>
              <a:gd name="T3" fmla="*/ 0 h 402"/>
              <a:gd name="T4" fmla="*/ 0 60000 65536"/>
              <a:gd name="T5" fmla="*/ 0 60000 65536"/>
              <a:gd name="T6" fmla="*/ 0 w 552"/>
              <a:gd name="T7" fmla="*/ 0 h 402"/>
              <a:gd name="T8" fmla="*/ 552 w 552"/>
              <a:gd name="T9" fmla="*/ 402 h 40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2" h="402">
                <a:moveTo>
                  <a:pt x="0" y="402"/>
                </a:moveTo>
                <a:lnTo>
                  <a:pt x="552" y="0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sysDot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Text Box 31">
            <a:extLst>
              <a:ext uri="{FF2B5EF4-FFF2-40B4-BE49-F238E27FC236}">
                <a16:creationId xmlns:a16="http://schemas.microsoft.com/office/drawing/2014/main" id="{59E366FE-B7F7-4C3B-A534-81B1CBD00B69}"/>
              </a:ext>
            </a:extLst>
          </p:cNvPr>
          <p:cNvSpPr txBox="1">
            <a:spLocks noChangeArrowheads="1"/>
          </p:cNvSpPr>
          <p:nvPr/>
        </p:nvSpPr>
        <p:spPr bwMode="auto">
          <a:xfrm rot="-2166476">
            <a:off x="7330159" y="2353548"/>
            <a:ext cx="375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latin typeface="+mj-lt"/>
              </a:rPr>
              <a:t>H</a:t>
            </a:r>
            <a:r>
              <a:rPr lang="en-US" altLang="en-US" baseline="30000" dirty="0">
                <a:solidFill>
                  <a:srgbClr val="FF0000"/>
                </a:solidFill>
                <a:latin typeface="+mj-lt"/>
              </a:rPr>
              <a:t>-</a:t>
            </a:r>
          </a:p>
        </p:txBody>
      </p:sp>
      <p:sp>
        <p:nvSpPr>
          <p:cNvPr id="21" name="Line 32">
            <a:extLst>
              <a:ext uri="{FF2B5EF4-FFF2-40B4-BE49-F238E27FC236}">
                <a16:creationId xmlns:a16="http://schemas.microsoft.com/office/drawing/2014/main" id="{903FCF7F-4B12-4579-A252-ADD0E15B8B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059" y="4782145"/>
            <a:ext cx="837247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2" name="Line 36">
            <a:extLst>
              <a:ext uri="{FF2B5EF4-FFF2-40B4-BE49-F238E27FC236}">
                <a16:creationId xmlns:a16="http://schemas.microsoft.com/office/drawing/2014/main" id="{935354A7-3A3A-4F71-AA3B-F5686AE17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059" y="4250333"/>
            <a:ext cx="17446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D4B45E21-3B22-4B0D-BC09-C3A99C21D753}"/>
              </a:ext>
            </a:extLst>
          </p:cNvPr>
          <p:cNvSpPr>
            <a:spLocks/>
          </p:cNvSpPr>
          <p:nvPr/>
        </p:nvSpPr>
        <p:spPr bwMode="auto">
          <a:xfrm>
            <a:off x="3585721" y="3264495"/>
            <a:ext cx="4933950" cy="985838"/>
          </a:xfrm>
          <a:custGeom>
            <a:avLst/>
            <a:gdLst>
              <a:gd name="T0" fmla="*/ 0 w 3108"/>
              <a:gd name="T1" fmla="*/ 1565018400 h 621"/>
              <a:gd name="T2" fmla="*/ 2048886387 w 3108"/>
              <a:gd name="T3" fmla="*/ 0 h 621"/>
              <a:gd name="T4" fmla="*/ 2147483647 w 3108"/>
              <a:gd name="T5" fmla="*/ 0 h 621"/>
              <a:gd name="T6" fmla="*/ 2147483647 w 3108"/>
              <a:gd name="T7" fmla="*/ 1565018400 h 621"/>
              <a:gd name="T8" fmla="*/ 0 60000 65536"/>
              <a:gd name="T9" fmla="*/ 0 60000 65536"/>
              <a:gd name="T10" fmla="*/ 0 60000 65536"/>
              <a:gd name="T11" fmla="*/ 0 60000 65536"/>
              <a:gd name="T12" fmla="*/ 0 w 3108"/>
              <a:gd name="T13" fmla="*/ 0 h 621"/>
              <a:gd name="T14" fmla="*/ 3108 w 3108"/>
              <a:gd name="T15" fmla="*/ 621 h 6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08" h="621">
                <a:moveTo>
                  <a:pt x="0" y="621"/>
                </a:moveTo>
                <a:lnTo>
                  <a:pt x="813" y="0"/>
                </a:lnTo>
                <a:lnTo>
                  <a:pt x="2104" y="0"/>
                </a:lnTo>
                <a:lnTo>
                  <a:pt x="3108" y="621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4" name="Line 38">
            <a:extLst>
              <a:ext uri="{FF2B5EF4-FFF2-40B4-BE49-F238E27FC236}">
                <a16:creationId xmlns:a16="http://schemas.microsoft.com/office/drawing/2014/main" id="{C3BDC830-CF4D-45D0-99F0-D0690CDBB6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19671" y="4250333"/>
            <a:ext cx="17446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778E353E-C917-4C5B-8520-ECA1D67BA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4628" y="3720170"/>
            <a:ext cx="1557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latin typeface="Arial"/>
                <a:cs typeface="Arial"/>
              </a:rPr>
              <a:t>Circulating p</a:t>
            </a:r>
            <a:r>
              <a:rPr lang="en-US" altLang="en-US" baseline="30000" dirty="0">
                <a:latin typeface="Arial"/>
                <a:cs typeface="Arial"/>
              </a:rPr>
              <a:t>+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3A6E68A-8F28-486E-A0FB-B38EF82C2C97}"/>
              </a:ext>
            </a:extLst>
          </p:cNvPr>
          <p:cNvSpPr txBox="1"/>
          <p:nvPr/>
        </p:nvSpPr>
        <p:spPr>
          <a:xfrm>
            <a:off x="4540423" y="6142951"/>
            <a:ext cx="91450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ABT </a:t>
            </a:r>
            <a:r>
              <a:rPr lang="de-DE" sz="800" dirty="0" err="1"/>
              <a:t>Introductory</a:t>
            </a:r>
            <a:r>
              <a:rPr lang="de-DE" sz="800" dirty="0"/>
              <a:t> Lectures, Verena </a:t>
            </a:r>
            <a:r>
              <a:rPr lang="de-DE" sz="800" dirty="0" err="1"/>
              <a:t>Kain</a:t>
            </a:r>
            <a:r>
              <a:rPr lang="de-DE" sz="800" dirty="0"/>
              <a:t>, JAS </a:t>
            </a:r>
            <a:r>
              <a:rPr lang="de-DE" sz="800" dirty="0" err="1"/>
              <a:t>Dubna</a:t>
            </a:r>
            <a:r>
              <a:rPr lang="de-DE" sz="800" dirty="0"/>
              <a:t>, Russia, 2019</a:t>
            </a:r>
            <a:endParaRPr lang="en-GB" sz="800" dirty="0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644F7FC8-E37D-4121-8662-D69514774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12191999" cy="1752599"/>
          </a:xfrm>
        </p:spPr>
        <p:txBody>
          <a:bodyPr/>
          <a:lstStyle/>
          <a:p>
            <a:r>
              <a:rPr lang="de-DE" dirty="0" err="1"/>
              <a:t>Linac</a:t>
            </a:r>
            <a:r>
              <a:rPr lang="de-DE" dirty="0"/>
              <a:t> - </a:t>
            </a:r>
            <a:r>
              <a:rPr lang="de-DE" dirty="0" err="1"/>
              <a:t>Injection</a:t>
            </a:r>
            <a:endParaRPr lang="en-GB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EF402EA-DF16-415F-8B3B-634F70DCE7DF}"/>
              </a:ext>
            </a:extLst>
          </p:cNvPr>
          <p:cNvSpPr txBox="1"/>
          <p:nvPr/>
        </p:nvSpPr>
        <p:spPr>
          <a:xfrm>
            <a:off x="3781683" y="4336613"/>
            <a:ext cx="155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450 </a:t>
            </a:r>
            <a:r>
              <a:rPr lang="de-DE" dirty="0" err="1"/>
              <a:t>mT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553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CA5C5EB4-A146-4430-9A5E-7163F365FB0D}"/>
              </a:ext>
            </a:extLst>
          </p:cNvPr>
          <p:cNvSpPr txBox="1">
            <a:spLocks/>
          </p:cNvSpPr>
          <p:nvPr/>
        </p:nvSpPr>
        <p:spPr>
          <a:xfrm>
            <a:off x="0" y="4759751"/>
            <a:ext cx="12192000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Ring - Parameter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27D05A4-CE98-4D00-91E7-B2358D1E5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10" y="487889"/>
            <a:ext cx="6951980" cy="46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2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-0.5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8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0</TotalTime>
  <Words>392</Words>
  <Application>Microsoft Office PowerPoint</Application>
  <PresentationFormat>Breitbild</PresentationFormat>
  <Paragraphs>111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Arial</vt:lpstr>
      <vt:lpstr>Baskerville Old Face</vt:lpstr>
      <vt:lpstr>Calibri</vt:lpstr>
      <vt:lpstr>Calibri Light</vt:lpstr>
      <vt:lpstr>Corbel</vt:lpstr>
      <vt:lpstr>Parallax</vt:lpstr>
      <vt:lpstr>Benutzerdefiniertes Design</vt:lpstr>
      <vt:lpstr>Joint Experimental Laboratory Located at York</vt:lpstr>
      <vt:lpstr>PowerPoint-Präsentation</vt:lpstr>
      <vt:lpstr>PowerPoint-Präsentation</vt:lpstr>
      <vt:lpstr>PowerPoint-Präsentation</vt:lpstr>
      <vt:lpstr>Ion Source</vt:lpstr>
      <vt:lpstr>PowerPoint-Präsentation</vt:lpstr>
      <vt:lpstr>Linac</vt:lpstr>
      <vt:lpstr>Linac - Injection</vt:lpstr>
      <vt:lpstr>PowerPoint-Präsentation</vt:lpstr>
      <vt:lpstr>Ring - Parameter</vt:lpstr>
      <vt:lpstr>Ring - Parameter</vt:lpstr>
      <vt:lpstr>PowerPoint-Präsentation</vt:lpstr>
      <vt:lpstr>PowerPoint-Präsentation</vt:lpstr>
      <vt:lpstr>PowerPoint-Präsentation</vt:lpstr>
      <vt:lpstr>Superconducting Magnets</vt:lpstr>
      <vt:lpstr>PowerPoint-Präsentation</vt:lpstr>
      <vt:lpstr>          Thanks to all of You  </vt:lpstr>
      <vt:lpstr>Back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Experimental Laboratory located at York</dc:title>
  <dc:creator>thorsten</dc:creator>
  <cp:lastModifiedBy>thorsten</cp:lastModifiedBy>
  <cp:revision>47</cp:revision>
  <dcterms:created xsi:type="dcterms:W3CDTF">2019-11-05T13:12:02Z</dcterms:created>
  <dcterms:modified xsi:type="dcterms:W3CDTF">2019-11-06T10:55:33Z</dcterms:modified>
</cp:coreProperties>
</file>