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8" autoAdjust="0"/>
    <p:restoredTop sz="94660"/>
  </p:normalViewPr>
  <p:slideViewPr>
    <p:cSldViewPr snapToGrid="0">
      <p:cViewPr>
        <p:scale>
          <a:sx n="70" d="100"/>
          <a:sy n="70" d="100"/>
        </p:scale>
        <p:origin x="898" y="4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C419-E5B4-43B9-9DD9-16E85FA2AF08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508F9-75F9-46DC-B275-C5BD45DFB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240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C419-E5B4-43B9-9DD9-16E85FA2AF08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508F9-75F9-46DC-B275-C5BD45DFB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438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C419-E5B4-43B9-9DD9-16E85FA2AF08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508F9-75F9-46DC-B275-C5BD45DFB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073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C419-E5B4-43B9-9DD9-16E85FA2AF08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508F9-75F9-46DC-B275-C5BD45DFB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780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C419-E5B4-43B9-9DD9-16E85FA2AF08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508F9-75F9-46DC-B275-C5BD45DFB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500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C419-E5B4-43B9-9DD9-16E85FA2AF08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508F9-75F9-46DC-B275-C5BD45DFB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21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C419-E5B4-43B9-9DD9-16E85FA2AF08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508F9-75F9-46DC-B275-C5BD45DFB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068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C419-E5B4-43B9-9DD9-16E85FA2AF08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508F9-75F9-46DC-B275-C5BD45DFB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48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C419-E5B4-43B9-9DD9-16E85FA2AF08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508F9-75F9-46DC-B275-C5BD45DFB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18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C419-E5B4-43B9-9DD9-16E85FA2AF08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508F9-75F9-46DC-B275-C5BD45DFB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511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C419-E5B4-43B9-9DD9-16E85FA2AF08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508F9-75F9-46DC-B275-C5BD45DFB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97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1C419-E5B4-43B9-9DD9-16E85FA2AF08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508F9-75F9-46DC-B275-C5BD45DFB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077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8432" y="704334"/>
            <a:ext cx="24112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33108472"/>
                  </p:ext>
                </p:extLst>
              </p:nvPr>
            </p:nvGraphicFramePr>
            <p:xfrm>
              <a:off x="2731029" y="1709355"/>
              <a:ext cx="7801504" cy="321228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900335">
                      <a:extLst>
                        <a:ext uri="{9D8B030D-6E8A-4147-A177-3AD203B41FA5}">
                          <a16:colId xmlns:a16="http://schemas.microsoft.com/office/drawing/2014/main" val="3667486163"/>
                        </a:ext>
                      </a:extLst>
                    </a:gridCol>
                    <a:gridCol w="3901169">
                      <a:extLst>
                        <a:ext uri="{9D8B030D-6E8A-4147-A177-3AD203B41FA5}">
                          <a16:colId xmlns:a16="http://schemas.microsoft.com/office/drawing/2014/main" val="4037586295"/>
                        </a:ext>
                      </a:extLst>
                    </a:gridCol>
                  </a:tblGrid>
                  <a:tr h="38570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Parameter</a:t>
                          </a:r>
                          <a:endParaRPr lang="ru-RU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Value</a:t>
                          </a:r>
                          <a:endParaRPr lang="ru-RU" sz="2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742672874"/>
                      </a:ext>
                    </a:extLst>
                  </a:tr>
                  <a:tr h="40356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2000" b="1">
                                        <a:effectLst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b="1" i="1">
                                        <a:effectLst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ru-RU" sz="2000" b="1" i="1">
                                        <a:effectLst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2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800 m</a:t>
                          </a:r>
                          <a:endParaRPr lang="ru-RU" sz="2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505319840"/>
                      </a:ext>
                    </a:extLst>
                  </a:tr>
                  <a:tr h="40356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2000" b="1">
                                        <a:effectLst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b="1" i="1">
                                        <a:effectLst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ru-RU" sz="2000" b="1" i="1">
                                        <a:effectLst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2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800 m</a:t>
                          </a:r>
                          <a:endParaRPr lang="ru-RU" sz="2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029752642"/>
                      </a:ext>
                    </a:extLst>
                  </a:tr>
                  <a:tr h="38570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Particle</a:t>
                          </a:r>
                          <a:endParaRPr lang="ru-RU" sz="2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2000" baseline="300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000" i="1" smtClean="0">
                                        <a:effectLst/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b="0" i="1" smtClean="0">
                                        <a:effectLst/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𝐴𝑢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effectLst/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197</m:t>
                                    </m:r>
                                  </m:sub>
                                  <m:sup>
                                    <m:r>
                                      <a:rPr lang="en-US" sz="2000" b="0" i="1" smtClean="0">
                                        <a:effectLst/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79+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2000" dirty="0" smtClean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299148822"/>
                      </a:ext>
                    </a:extLst>
                  </a:tr>
                  <a:tr h="58285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Luminosity</a:t>
                          </a:r>
                          <a:endParaRPr lang="ru-RU" sz="2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2000">
                                      <a:effectLst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>
                                      <a:effectLst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2000">
                                      <a:effectLst/>
                                    </a:rPr>
                                    <m:t>27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000">
                                      <a:effectLst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>
                                      <a:effectLst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ru-RU" sz="2000">
                                          <a:effectLst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effectLst/>
                                        </a:rPr>
                                        <m:t>cm</m:t>
                                      </m:r>
                                    </m:e>
                                    <m:sup>
                                      <m:r>
                                        <a:rPr lang="en-US" sz="2000">
                                          <a:effectLst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000">
                                      <a:effectLst/>
                                    </a:rPr>
                                    <m:t>∙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effectLst/>
                                    </a:rPr>
                                    <m:t>c</m:t>
                                  </m:r>
                                </m:den>
                              </m:f>
                            </m:oMath>
                          </a14:m>
                          <a:endParaRPr lang="ru-RU" sz="2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3047482"/>
                      </a:ext>
                    </a:extLst>
                  </a:tr>
                  <a:tr h="58270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sz="2000" b="1">
                                        <a:effectLst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ru-RU" sz="2000" b="1" i="1">
                                        <a:effectLst/>
                                      </a:rPr>
                                      <m:t>𝜺</m:t>
                                    </m:r>
                                  </m:e>
                                  <m:sub>
                                    <m:r>
                                      <a:rPr lang="ru-RU" sz="2000" b="1" i="1">
                                        <a:effectLst/>
                                      </a:rPr>
                                      <m:t>𝒌𝒊𝒏</m:t>
                                    </m:r>
                                  </m:sub>
                                  <m:sup>
                                    <m:r>
                                      <a:rPr lang="ru-RU" sz="2000" b="1" i="1">
                                        <a:effectLst/>
                                      </a:rPr>
                                      <m:t>𝒍𝒂𝒃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ru-RU" sz="2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1.0-5.0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000">
                                      <a:effectLst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effectLst/>
                                    </a:rPr>
                                    <m:t>GeV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effectLst/>
                                    </a:rPr>
                                    <m:t>u</m:t>
                                  </m:r>
                                </m:den>
                              </m:f>
                            </m:oMath>
                          </a14:m>
                          <a:endParaRPr lang="ru-RU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31746159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33108472"/>
                  </p:ext>
                </p:extLst>
              </p:nvPr>
            </p:nvGraphicFramePr>
            <p:xfrm>
              <a:off x="2731029" y="1709355"/>
              <a:ext cx="7801504" cy="321228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900335">
                      <a:extLst>
                        <a:ext uri="{9D8B030D-6E8A-4147-A177-3AD203B41FA5}">
                          <a16:colId xmlns:a16="http://schemas.microsoft.com/office/drawing/2014/main" val="3667486163"/>
                        </a:ext>
                      </a:extLst>
                    </a:gridCol>
                    <a:gridCol w="3901169">
                      <a:extLst>
                        <a:ext uri="{9D8B030D-6E8A-4147-A177-3AD203B41FA5}">
                          <a16:colId xmlns:a16="http://schemas.microsoft.com/office/drawing/2014/main" val="4037586295"/>
                        </a:ext>
                      </a:extLst>
                    </a:gridCol>
                  </a:tblGrid>
                  <a:tr h="38570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Parameter</a:t>
                          </a:r>
                          <a:endParaRPr lang="ru-RU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Value</a:t>
                          </a:r>
                          <a:endParaRPr lang="ru-RU" sz="2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742672874"/>
                      </a:ext>
                    </a:extLst>
                  </a:tr>
                  <a:tr h="40356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313" t="-113433" r="-100625" b="-5970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800 m</a:t>
                          </a:r>
                          <a:endParaRPr lang="ru-RU" sz="2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505319840"/>
                      </a:ext>
                    </a:extLst>
                  </a:tr>
                  <a:tr h="40356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313" t="-216667" r="-100625" b="-5060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800 m</a:t>
                          </a:r>
                          <a:endParaRPr lang="ru-RU" sz="2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029752642"/>
                      </a:ext>
                    </a:extLst>
                  </a:tr>
                  <a:tr h="85388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Particle</a:t>
                          </a:r>
                          <a:endParaRPr lang="ru-RU" sz="2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00313" t="-149286" r="-625" b="-13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99148822"/>
                      </a:ext>
                    </a:extLst>
                  </a:tr>
                  <a:tr h="58285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Luminosity</a:t>
                          </a:r>
                          <a:endParaRPr lang="ru-RU" sz="2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00313" t="-363542" r="-625" b="-1020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047482"/>
                      </a:ext>
                    </a:extLst>
                  </a:tr>
                  <a:tr h="58270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313" t="-463542" r="-100625" b="-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00313" t="-463542" r="-625" b="-20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1746159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05052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462" y="1180570"/>
            <a:ext cx="7551738" cy="512772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0565" y="467267"/>
            <a:ext cx="53415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Number of particles depending on energy: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95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220" y="1214967"/>
            <a:ext cx="7842780" cy="53653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0565" y="467267"/>
            <a:ext cx="29338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Luminocity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on energy: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329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64677542"/>
                  </p:ext>
                </p:extLst>
              </p:nvPr>
            </p:nvGraphicFramePr>
            <p:xfrm>
              <a:off x="2946072" y="1133400"/>
              <a:ext cx="5977793" cy="39975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13847">
                      <a:extLst>
                        <a:ext uri="{9D8B030D-6E8A-4147-A177-3AD203B41FA5}">
                          <a16:colId xmlns:a16="http://schemas.microsoft.com/office/drawing/2014/main" val="2802389457"/>
                        </a:ext>
                      </a:extLst>
                    </a:gridCol>
                    <a:gridCol w="2363946">
                      <a:extLst>
                        <a:ext uri="{9D8B030D-6E8A-4147-A177-3AD203B41FA5}">
                          <a16:colId xmlns:a16="http://schemas.microsoft.com/office/drawing/2014/main" val="3187568099"/>
                        </a:ext>
                      </a:extLst>
                    </a:gridCol>
                  </a:tblGrid>
                  <a:tr h="5010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i="0" dirty="0" err="1" smtClean="0"/>
                            <a:t>Parametr</a:t>
                          </a:r>
                          <a:endParaRPr lang="ru-RU" sz="1600" b="1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i="0" dirty="0" smtClean="0"/>
                            <a:t>Value</a:t>
                          </a:r>
                          <a:endParaRPr lang="ru-RU" sz="1600" b="1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76923277"/>
                      </a:ext>
                    </a:extLst>
                  </a:tr>
                  <a:tr h="8647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i="0" dirty="0" smtClean="0"/>
                            <a:t>Emittance</a:t>
                          </a:r>
                          <a:endParaRPr lang="ru-RU" sz="1600" b="1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𝟒</m:t>
                                    </m:r>
                                  </m:sup>
                                </m:sSup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𝒄𝒎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𝒓𝒂𝒅</m:t>
                                </m:r>
                              </m:oMath>
                            </m:oMathPara>
                          </a14:m>
                          <a:endParaRPr lang="ru-RU" sz="1600" b="1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46048724"/>
                      </a:ext>
                    </a:extLst>
                  </a:tr>
                  <a:tr h="5010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i="0" dirty="0" smtClean="0"/>
                            <a:t>Beta-function in IP</a:t>
                          </a:r>
                        </a:p>
                        <a:p>
                          <a:pPr algn="ctr"/>
                          <a:endParaRPr lang="ru-RU" sz="1600" b="1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i="0" dirty="0" smtClean="0"/>
                            <a:t>3,14 m</a:t>
                          </a:r>
                          <a:endParaRPr lang="ru-RU" sz="1600" b="1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5181155"/>
                      </a:ext>
                    </a:extLst>
                  </a:tr>
                  <a:tr h="5010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i="0" dirty="0" smtClean="0"/>
                            <a:t>Number</a:t>
                          </a:r>
                          <a:r>
                            <a:rPr lang="en-US" sz="1600" b="1" i="0" baseline="0" dirty="0" smtClean="0"/>
                            <a:t> of bunches</a:t>
                          </a:r>
                          <a:endParaRPr lang="ru-RU" sz="1600" b="1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i="0" dirty="0" smtClean="0"/>
                            <a:t>26</a:t>
                          </a:r>
                          <a:endParaRPr lang="ru-RU" sz="1600" b="1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4333189"/>
                      </a:ext>
                    </a:extLst>
                  </a:tr>
                  <a:tr h="50101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6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600" b="1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i="0" dirty="0" smtClean="0"/>
                            <a:t>9,42 m</a:t>
                          </a:r>
                          <a:endParaRPr lang="ru-RU" sz="1600" b="1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8362438"/>
                      </a:ext>
                    </a:extLst>
                  </a:tr>
                  <a:tr h="5010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i="0" dirty="0" smtClean="0"/>
                            <a:t>Luminosity</a:t>
                          </a:r>
                          <a:endParaRPr lang="ru-RU" sz="1600" b="1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  <m:t>𝟐𝟕</m:t>
                                    </m:r>
                                  </m:sup>
                                </m:sSup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f>
                                  <m:f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16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b="1" i="1" smtClean="0">
                                            <a:latin typeface="Cambria Math" panose="02040503050406030204" pitchFamily="18" charset="0"/>
                                          </a:rPr>
                                          <m:t>𝒄𝒎</m:t>
                                        </m:r>
                                      </m:e>
                                      <m:sup>
                                        <m:r>
                                          <a:rPr lang="en-US" sz="16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600" b="1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53257785"/>
                      </a:ext>
                    </a:extLst>
                  </a:tr>
                  <a:tr h="50101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𝒓𝒊𝒏𝒈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600" b="1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i="0" dirty="0" smtClean="0"/>
                            <a:t>799,6 m</a:t>
                          </a:r>
                          <a:endParaRPr lang="ru-RU" sz="1600" b="1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565263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64677542"/>
                  </p:ext>
                </p:extLst>
              </p:nvPr>
            </p:nvGraphicFramePr>
            <p:xfrm>
              <a:off x="2946072" y="1133400"/>
              <a:ext cx="5977793" cy="39975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13847">
                      <a:extLst>
                        <a:ext uri="{9D8B030D-6E8A-4147-A177-3AD203B41FA5}">
                          <a16:colId xmlns:a16="http://schemas.microsoft.com/office/drawing/2014/main" val="2802389457"/>
                        </a:ext>
                      </a:extLst>
                    </a:gridCol>
                    <a:gridCol w="2363946">
                      <a:extLst>
                        <a:ext uri="{9D8B030D-6E8A-4147-A177-3AD203B41FA5}">
                          <a16:colId xmlns:a16="http://schemas.microsoft.com/office/drawing/2014/main" val="3187568099"/>
                        </a:ext>
                      </a:extLst>
                    </a:gridCol>
                  </a:tblGrid>
                  <a:tr h="5010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i="0" dirty="0" err="1" smtClean="0"/>
                            <a:t>Parametr</a:t>
                          </a:r>
                          <a:endParaRPr lang="ru-RU" sz="1600" b="1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i="0" dirty="0" smtClean="0"/>
                            <a:t>Value</a:t>
                          </a:r>
                          <a:endParaRPr lang="ru-RU" sz="1600" b="1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76923277"/>
                      </a:ext>
                    </a:extLst>
                  </a:tr>
                  <a:tr h="8647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i="0" dirty="0" smtClean="0"/>
                            <a:t>Emittance</a:t>
                          </a:r>
                          <a:endParaRPr lang="ru-RU" sz="1600" b="1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53093" t="-59155" r="-1289" b="-3063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46048724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i="0" dirty="0" smtClean="0"/>
                            <a:t>Beta-function in IP</a:t>
                          </a:r>
                        </a:p>
                        <a:p>
                          <a:pPr algn="ctr"/>
                          <a:endParaRPr lang="ru-RU" sz="1600" b="1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i="0" dirty="0" smtClean="0"/>
                            <a:t>3,14 m</a:t>
                          </a:r>
                          <a:endParaRPr lang="ru-RU" sz="1600" b="1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5181155"/>
                      </a:ext>
                    </a:extLst>
                  </a:tr>
                  <a:tr h="5010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i="0" dirty="0" smtClean="0"/>
                            <a:t>Number</a:t>
                          </a:r>
                          <a:r>
                            <a:rPr lang="en-US" sz="1600" b="1" i="0" baseline="0" dirty="0" smtClean="0"/>
                            <a:t> of bunches</a:t>
                          </a:r>
                          <a:endParaRPr lang="ru-RU" sz="1600" b="1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i="0" dirty="0" smtClean="0"/>
                            <a:t>26</a:t>
                          </a:r>
                          <a:endParaRPr lang="ru-RU" sz="1600" b="1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4333189"/>
                      </a:ext>
                    </a:extLst>
                  </a:tr>
                  <a:tr h="50101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69" t="-492683" r="-66273" b="-2134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i="0" dirty="0" smtClean="0"/>
                            <a:t>9,42 m</a:t>
                          </a:r>
                          <a:endParaRPr lang="ru-RU" sz="1600" b="1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8362438"/>
                      </a:ext>
                    </a:extLst>
                  </a:tr>
                  <a:tr h="5495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i="0" dirty="0" smtClean="0"/>
                            <a:t>Luminosity</a:t>
                          </a:r>
                          <a:endParaRPr lang="ru-RU" sz="1600" b="1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53093" t="-534066" r="-1289" b="-923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53257785"/>
                      </a:ext>
                    </a:extLst>
                  </a:tr>
                  <a:tr h="50101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69" t="-703659" r="-66273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i="0" dirty="0" smtClean="0"/>
                            <a:t>799,6 m</a:t>
                          </a:r>
                          <a:endParaRPr lang="ru-RU" sz="1600" b="1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565263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85994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8432" y="704334"/>
            <a:ext cx="24064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Head-on collision: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3422169" y="1027603"/>
            <a:ext cx="165627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6240701" y="1027603"/>
            <a:ext cx="178797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Прямоугольник 7"/>
              <p:cNvSpPr/>
              <p:nvPr/>
            </p:nvSpPr>
            <p:spPr>
              <a:xfrm>
                <a:off x="3687813" y="535057"/>
                <a:ext cx="103804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600" dirty="0"/>
              </a:p>
            </p:txBody>
          </p:sp>
        </mc:Choice>
        <mc:Fallback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7813" y="535057"/>
                <a:ext cx="1038040" cy="338554"/>
              </a:xfrm>
              <a:prstGeom prst="rect">
                <a:avLst/>
              </a:prstGeom>
              <a:blipFill>
                <a:blip r:embed="rId2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Прямоугольник 8"/>
              <p:cNvSpPr/>
              <p:nvPr/>
            </p:nvSpPr>
            <p:spPr>
              <a:xfrm>
                <a:off x="6076799" y="535057"/>
                <a:ext cx="256922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600" dirty="0"/>
              </a:p>
            </p:txBody>
          </p:sp>
        </mc:Choice>
        <mc:Fallback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6799" y="535057"/>
                <a:ext cx="2569228" cy="338554"/>
              </a:xfrm>
              <a:prstGeom prst="rect">
                <a:avLst/>
              </a:prstGeom>
              <a:blipFill>
                <a:blip r:embed="rId3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Прямоугольник 9"/>
              <p:cNvSpPr/>
              <p:nvPr/>
            </p:nvSpPr>
            <p:spPr>
              <a:xfrm>
                <a:off x="5176168" y="535057"/>
                <a:ext cx="90063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16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6168" y="535057"/>
                <a:ext cx="900631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Прямоугольник 10"/>
              <p:cNvSpPr/>
              <p:nvPr/>
            </p:nvSpPr>
            <p:spPr>
              <a:xfrm>
                <a:off x="705031" y="1825801"/>
                <a:ext cx="10206384" cy="5934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ad>
                        <m:radPr>
                          <m:degHide m:val="on"/>
                          <m:ctrlPr>
                            <a:rPr lang="en-US" sz="160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rad>
                      <m:r>
                        <a:rPr lang="en-US" sz="16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16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sz="16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sz="16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6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+2</m:t>
                          </m:r>
                          <m:sSup>
                            <m:sSupPr>
                              <m:ctrlPr>
                                <a:rPr lang="en-US" sz="160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6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sz="16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sz="16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16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6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600" i="1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1600" i="1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600" i="0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1600" i="1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</m:e>
                      </m:rad>
                      <m:sSup>
                        <m:sSupPr>
                          <m:ctrlPr>
                            <a:rPr lang="en-US" sz="16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rad>
                      <m:rad>
                        <m:radPr>
                          <m:degHide m:val="on"/>
                          <m:ctrlPr>
                            <a:rPr lang="en-US" sz="16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1600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sSup>
                        <m:sSupPr>
                          <m:ctrlPr>
                            <a:rPr lang="en-US" sz="16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sz="1600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sSup>
                        <m:sSupPr>
                          <m:ctrlPr>
                            <a:rPr lang="en-US" sz="16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=3,876−11,876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GeV</m:t>
                      </m:r>
                      <m:r>
                        <a:rPr lang="en-US" sz="1600" b="0" i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u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031" y="1825801"/>
                <a:ext cx="10206384" cy="5934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Прямоугольник 11"/>
              <p:cNvSpPr/>
              <p:nvPr/>
            </p:nvSpPr>
            <p:spPr>
              <a:xfrm>
                <a:off x="9089835" y="480875"/>
                <a:ext cx="143661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60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16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=197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9835" y="480875"/>
                <a:ext cx="1436612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Прямоугольник 12"/>
              <p:cNvSpPr/>
              <p:nvPr/>
            </p:nvSpPr>
            <p:spPr>
              <a:xfrm>
                <a:off x="9089835" y="795177"/>
                <a:ext cx="217213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60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160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sz="16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=2,066</m:t>
                      </m:r>
                      <m:r>
                        <a:rPr lang="en-US" sz="1600" b="0" i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−6,33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9835" y="795177"/>
                <a:ext cx="2172133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Прямоугольник 13"/>
              <p:cNvSpPr/>
              <p:nvPr/>
            </p:nvSpPr>
            <p:spPr>
              <a:xfrm>
                <a:off x="9089835" y="1153338"/>
                <a:ext cx="231569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60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160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16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=0,875−0,987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9835" y="1153338"/>
                <a:ext cx="2315699" cy="338554"/>
              </a:xfrm>
              <a:prstGeom prst="rect">
                <a:avLst/>
              </a:prstGeom>
              <a:blipFill>
                <a:blip r:embed="rId8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Прямоугольник 16"/>
          <p:cNvSpPr/>
          <p:nvPr/>
        </p:nvSpPr>
        <p:spPr>
          <a:xfrm>
            <a:off x="838432" y="3371423"/>
            <a:ext cx="1867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M</a:t>
            </a:r>
            <a:r>
              <a:rPr lang="ru-RU" b="1" dirty="0" smtClean="0"/>
              <a:t>agnetic rigidity</a:t>
            </a:r>
            <a:r>
              <a:rPr lang="en-US" b="1" dirty="0" smtClean="0"/>
              <a:t>:</a:t>
            </a:r>
            <a:endParaRPr lang="ru-RU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838432" y="1258737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CMS energy: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838432" y="4055533"/>
                <a:ext cx="4218334" cy="5557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𝛾𝛽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300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=48,7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kGs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cm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=48,7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432" y="4055533"/>
                <a:ext cx="4218334" cy="55579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535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7665" y="301563"/>
            <a:ext cx="2249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eneral scheme: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69771" y="-310698"/>
            <a:ext cx="6074228" cy="809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05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908711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4196" y="0"/>
            <a:ext cx="233910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ARC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beta-functions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00627"/>
              </p:ext>
            </p:extLst>
          </p:nvPr>
        </p:nvGraphicFramePr>
        <p:xfrm>
          <a:off x="4675620" y="1112254"/>
          <a:ext cx="7516380" cy="1667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3276">
                  <a:extLst>
                    <a:ext uri="{9D8B030D-6E8A-4147-A177-3AD203B41FA5}">
                      <a16:colId xmlns:a16="http://schemas.microsoft.com/office/drawing/2014/main" val="2802389457"/>
                    </a:ext>
                  </a:extLst>
                </a:gridCol>
                <a:gridCol w="1503276">
                  <a:extLst>
                    <a:ext uri="{9D8B030D-6E8A-4147-A177-3AD203B41FA5}">
                      <a16:colId xmlns:a16="http://schemas.microsoft.com/office/drawing/2014/main" val="3187568099"/>
                    </a:ext>
                  </a:extLst>
                </a:gridCol>
                <a:gridCol w="1503276">
                  <a:extLst>
                    <a:ext uri="{9D8B030D-6E8A-4147-A177-3AD203B41FA5}">
                      <a16:colId xmlns:a16="http://schemas.microsoft.com/office/drawing/2014/main" val="254303481"/>
                    </a:ext>
                  </a:extLst>
                </a:gridCol>
                <a:gridCol w="1503276">
                  <a:extLst>
                    <a:ext uri="{9D8B030D-6E8A-4147-A177-3AD203B41FA5}">
                      <a16:colId xmlns:a16="http://schemas.microsoft.com/office/drawing/2014/main" val="3145458542"/>
                    </a:ext>
                  </a:extLst>
                </a:gridCol>
                <a:gridCol w="1503276">
                  <a:extLst>
                    <a:ext uri="{9D8B030D-6E8A-4147-A177-3AD203B41FA5}">
                      <a16:colId xmlns:a16="http://schemas.microsoft.com/office/drawing/2014/main" val="4045047891"/>
                    </a:ext>
                  </a:extLst>
                </a:gridCol>
              </a:tblGrid>
              <a:tr h="35285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Element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L, cm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B, T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G, T/m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923277"/>
                  </a:ext>
                </a:extLst>
              </a:tr>
              <a:tr h="35285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Dipole magnet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2,28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573882"/>
                  </a:ext>
                </a:extLst>
              </a:tr>
              <a:tr h="6090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Quadrupole magnet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2,7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0,657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6048724"/>
                  </a:ext>
                </a:extLst>
              </a:tr>
              <a:tr h="35285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Drift space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650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5285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042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71411" y="0"/>
            <a:ext cx="3815468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traight section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beta-function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006578"/>
              </p:ext>
            </p:extLst>
          </p:nvPr>
        </p:nvGraphicFramePr>
        <p:xfrm>
          <a:off x="6717322" y="2966331"/>
          <a:ext cx="5474675" cy="2367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4935">
                  <a:extLst>
                    <a:ext uri="{9D8B030D-6E8A-4147-A177-3AD203B41FA5}">
                      <a16:colId xmlns:a16="http://schemas.microsoft.com/office/drawing/2014/main" val="2802389457"/>
                    </a:ext>
                  </a:extLst>
                </a:gridCol>
                <a:gridCol w="1094935">
                  <a:extLst>
                    <a:ext uri="{9D8B030D-6E8A-4147-A177-3AD203B41FA5}">
                      <a16:colId xmlns:a16="http://schemas.microsoft.com/office/drawing/2014/main" val="3187568099"/>
                    </a:ext>
                  </a:extLst>
                </a:gridCol>
                <a:gridCol w="1094935">
                  <a:extLst>
                    <a:ext uri="{9D8B030D-6E8A-4147-A177-3AD203B41FA5}">
                      <a16:colId xmlns:a16="http://schemas.microsoft.com/office/drawing/2014/main" val="254303481"/>
                    </a:ext>
                  </a:extLst>
                </a:gridCol>
                <a:gridCol w="1094935">
                  <a:extLst>
                    <a:ext uri="{9D8B030D-6E8A-4147-A177-3AD203B41FA5}">
                      <a16:colId xmlns:a16="http://schemas.microsoft.com/office/drawing/2014/main" val="3145458542"/>
                    </a:ext>
                  </a:extLst>
                </a:gridCol>
                <a:gridCol w="1094935">
                  <a:extLst>
                    <a:ext uri="{9D8B030D-6E8A-4147-A177-3AD203B41FA5}">
                      <a16:colId xmlns:a16="http://schemas.microsoft.com/office/drawing/2014/main" val="4045047891"/>
                    </a:ext>
                  </a:extLst>
                </a:gridCol>
              </a:tblGrid>
              <a:tr h="50101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Element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L, cm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B, T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G, T/m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923277"/>
                  </a:ext>
                </a:extLst>
              </a:tr>
              <a:tr h="86477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Quadrupole magnet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0,657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6048724"/>
                  </a:ext>
                </a:extLst>
              </a:tr>
              <a:tr h="50101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Drift space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260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650892"/>
                  </a:ext>
                </a:extLst>
              </a:tr>
              <a:tr h="50101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Drift space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8116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6717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13166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50872" y="0"/>
            <a:ext cx="2437751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IP beta-functions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652546" y="5946206"/>
                <a:ext cx="2011320" cy="33592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2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  <m:sup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  <m:sup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546" y="5946206"/>
                <a:ext cx="2011320" cy="335926"/>
              </a:xfrm>
              <a:prstGeom prst="rect">
                <a:avLst/>
              </a:prstGeom>
              <a:blipFill>
                <a:blip r:embed="rId3"/>
                <a:stretch>
                  <a:fillRect l="-3939" r="-1515" b="-232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154686"/>
              </p:ext>
            </p:extLst>
          </p:nvPr>
        </p:nvGraphicFramePr>
        <p:xfrm>
          <a:off x="8522676" y="3667215"/>
          <a:ext cx="3669324" cy="3190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378">
                  <a:extLst>
                    <a:ext uri="{9D8B030D-6E8A-4147-A177-3AD203B41FA5}">
                      <a16:colId xmlns:a16="http://schemas.microsoft.com/office/drawing/2014/main" val="2802389457"/>
                    </a:ext>
                  </a:extLst>
                </a:gridCol>
                <a:gridCol w="665284">
                  <a:extLst>
                    <a:ext uri="{9D8B030D-6E8A-4147-A177-3AD203B41FA5}">
                      <a16:colId xmlns:a16="http://schemas.microsoft.com/office/drawing/2014/main" val="3187568099"/>
                    </a:ext>
                  </a:extLst>
                </a:gridCol>
                <a:gridCol w="917331">
                  <a:extLst>
                    <a:ext uri="{9D8B030D-6E8A-4147-A177-3AD203B41FA5}">
                      <a16:colId xmlns:a16="http://schemas.microsoft.com/office/drawing/2014/main" val="3145458542"/>
                    </a:ext>
                  </a:extLst>
                </a:gridCol>
                <a:gridCol w="917331">
                  <a:extLst>
                    <a:ext uri="{9D8B030D-6E8A-4147-A177-3AD203B41FA5}">
                      <a16:colId xmlns:a16="http://schemas.microsoft.com/office/drawing/2014/main" val="4045047891"/>
                    </a:ext>
                  </a:extLst>
                </a:gridCol>
              </a:tblGrid>
              <a:tr h="50101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Element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L, cm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G, T/m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923277"/>
                  </a:ext>
                </a:extLst>
              </a:tr>
              <a:tr h="86477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Focusing quadrupole magnet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1,322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6048724"/>
                  </a:ext>
                </a:extLst>
              </a:tr>
              <a:tr h="50101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Defocusing </a:t>
                      </a:r>
                      <a:r>
                        <a:rPr lang="en-US" sz="1600" dirty="0" smtClean="0"/>
                        <a:t>quadrupole magnet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2,4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181155"/>
                  </a:ext>
                </a:extLst>
              </a:tr>
              <a:tr h="50101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Detector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333189"/>
                  </a:ext>
                </a:extLst>
              </a:tr>
              <a:tr h="50101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Drift space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8116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7268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0565" y="467267"/>
            <a:ext cx="23775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Collision scheme: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71206" y="-146958"/>
            <a:ext cx="6025243" cy="803365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666998" y="6127448"/>
                <a:ext cx="3258264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𝑩𝑩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𝟑𝟎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𝟎𝟒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𝐦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𝟐𝟔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6998" y="6127448"/>
                <a:ext cx="3258264" cy="307777"/>
              </a:xfrm>
              <a:prstGeom prst="rect">
                <a:avLst/>
              </a:prstGeom>
              <a:blipFill>
                <a:blip r:embed="rId3"/>
                <a:stretch>
                  <a:fillRect l="-1495" r="-1308" b="-176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6185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0857735"/>
                  </p:ext>
                </p:extLst>
              </p:nvPr>
            </p:nvGraphicFramePr>
            <p:xfrm>
              <a:off x="1413607" y="1413933"/>
              <a:ext cx="9170379" cy="294694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38009">
                      <a:extLst>
                        <a:ext uri="{9D8B030D-6E8A-4147-A177-3AD203B41FA5}">
                          <a16:colId xmlns:a16="http://schemas.microsoft.com/office/drawing/2014/main" val="2802389457"/>
                        </a:ext>
                      </a:extLst>
                    </a:gridCol>
                    <a:gridCol w="1529375">
                      <a:extLst>
                        <a:ext uri="{9D8B030D-6E8A-4147-A177-3AD203B41FA5}">
                          <a16:colId xmlns:a16="http://schemas.microsoft.com/office/drawing/2014/main" val="3187568099"/>
                        </a:ext>
                      </a:extLst>
                    </a:gridCol>
                    <a:gridCol w="1634843">
                      <a:extLst>
                        <a:ext uri="{9D8B030D-6E8A-4147-A177-3AD203B41FA5}">
                          <a16:colId xmlns:a16="http://schemas.microsoft.com/office/drawing/2014/main" val="254303481"/>
                        </a:ext>
                      </a:extLst>
                    </a:gridCol>
                    <a:gridCol w="1834076">
                      <a:extLst>
                        <a:ext uri="{9D8B030D-6E8A-4147-A177-3AD203B41FA5}">
                          <a16:colId xmlns:a16="http://schemas.microsoft.com/office/drawing/2014/main" val="3145458542"/>
                        </a:ext>
                      </a:extLst>
                    </a:gridCol>
                    <a:gridCol w="1834076">
                      <a:extLst>
                        <a:ext uri="{9D8B030D-6E8A-4147-A177-3AD203B41FA5}">
                          <a16:colId xmlns:a16="http://schemas.microsoft.com/office/drawing/2014/main" val="4045047891"/>
                        </a:ext>
                      </a:extLst>
                    </a:gridCol>
                  </a:tblGrid>
                  <a:tr h="501018">
                    <a:tc>
                      <a:txBody>
                        <a:bodyPr/>
                        <a:lstStyle/>
                        <a:p>
                          <a:pPr algn="ctr"/>
                          <a:endParaRPr lang="ru-RU" sz="1600" b="1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i="0" dirty="0" smtClean="0"/>
                            <a:t>Cell length, m</a:t>
                          </a:r>
                          <a:endParaRPr lang="ru-RU" sz="1600" b="1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i="0" dirty="0" smtClean="0"/>
                            <a:t>Number of cells per section</a:t>
                          </a:r>
                          <a:endParaRPr lang="ru-RU" sz="1600" b="1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i="0" dirty="0" smtClean="0"/>
                            <a:t>Number of sections</a:t>
                          </a:r>
                          <a:endParaRPr lang="ru-RU" sz="1600" b="1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i="0" dirty="0" smtClean="0"/>
                            <a:t>Total length, m</a:t>
                          </a:r>
                          <a:endParaRPr lang="ru-RU" sz="1600" b="1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76923277"/>
                      </a:ext>
                    </a:extLst>
                  </a:tr>
                  <a:tr h="8647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i="0" dirty="0" smtClean="0"/>
                            <a:t>Straight</a:t>
                          </a:r>
                          <a:r>
                            <a:rPr lang="en-US" sz="1600" b="1" i="0" baseline="0" dirty="0" smtClean="0"/>
                            <a:t> section</a:t>
                          </a:r>
                          <a:endParaRPr lang="ru-RU" sz="1600" b="1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i="0" dirty="0" smtClean="0"/>
                            <a:t>6,7</a:t>
                          </a:r>
                          <a:endParaRPr lang="ru-RU" sz="1600" b="1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i="0" dirty="0" smtClean="0"/>
                            <a:t>24</a:t>
                          </a:r>
                          <a:endParaRPr lang="ru-RU" sz="1600" b="1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i="0" dirty="0" smtClean="0"/>
                            <a:t>4</a:t>
                          </a:r>
                          <a:endParaRPr lang="ru-RU" sz="1600" b="1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i="0" dirty="0" smtClean="0"/>
                            <a:t>643,2</a:t>
                          </a:r>
                          <a:endParaRPr lang="ru-RU" sz="1600" b="1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46048724"/>
                      </a:ext>
                    </a:extLst>
                  </a:tr>
                  <a:tr h="5010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i="0" dirty="0" smtClean="0"/>
                            <a:t>Arc</a:t>
                          </a:r>
                          <a:r>
                            <a:rPr lang="en-US" sz="1600" b="1" i="0" baseline="0" dirty="0" smtClean="0"/>
                            <a:t> section</a:t>
                          </a:r>
                          <a:endParaRPr lang="ru-RU" sz="1600" b="1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i="0" dirty="0" smtClean="0"/>
                            <a:t>6,7</a:t>
                          </a:r>
                          <a:endParaRPr lang="ru-RU" sz="1600" b="1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i="0" dirty="0" smtClean="0"/>
                            <a:t>10</a:t>
                          </a:r>
                          <a:endParaRPr lang="ru-RU" sz="1600" b="1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i="0" dirty="0" smtClean="0"/>
                            <a:t>2</a:t>
                          </a:r>
                          <a:endParaRPr lang="ru-RU" sz="1600" b="1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i="0" dirty="0" smtClean="0"/>
                            <a:t>134</a:t>
                          </a:r>
                          <a:endParaRPr lang="ru-RU" sz="1600" b="1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5181155"/>
                      </a:ext>
                    </a:extLst>
                  </a:tr>
                  <a:tr h="5010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i="0" dirty="0" smtClean="0"/>
                            <a:t>IP</a:t>
                          </a:r>
                          <a:r>
                            <a:rPr lang="en-US" sz="1600" b="1" i="0" baseline="0" dirty="0" smtClean="0"/>
                            <a:t> section</a:t>
                          </a:r>
                          <a:endParaRPr lang="ru-RU" sz="1600" b="1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i="0" dirty="0" smtClean="0"/>
                            <a:t>11,2</a:t>
                          </a:r>
                          <a:endParaRPr lang="ru-RU" sz="1600" b="1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i="0" dirty="0" smtClean="0"/>
                            <a:t>-</a:t>
                          </a:r>
                          <a:endParaRPr lang="ru-RU" sz="1600" b="1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i="0" dirty="0" smtClean="0"/>
                            <a:t>2</a:t>
                          </a:r>
                          <a:endParaRPr lang="ru-RU" sz="1600" b="1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i="0" dirty="0" smtClean="0"/>
                            <a:t>22,4</a:t>
                          </a:r>
                          <a:endParaRPr lang="ru-RU" sz="1600" b="1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4333189"/>
                      </a:ext>
                    </a:extLst>
                  </a:tr>
                  <a:tr h="50101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600" b="1" i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0" smtClean="0">
                                        <a:latin typeface="Cambria Math" panose="02040503050406030204" pitchFamily="18" charset="0"/>
                                      </a:rPr>
                                      <m:t>𝐂</m:t>
                                    </m:r>
                                  </m:e>
                                  <m:sub>
                                    <m:r>
                                      <a:rPr lang="en-US" sz="1600" b="1" i="0" smtClean="0">
                                        <a:latin typeface="Cambria Math" panose="02040503050406030204" pitchFamily="18" charset="0"/>
                                      </a:rPr>
                                      <m:t>𝐫𝐢𝐧𝐠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600" b="1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600" b="1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600" b="1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600" b="1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i="0" dirty="0" smtClean="0"/>
                            <a:t>799,6</a:t>
                          </a:r>
                          <a:endParaRPr lang="ru-RU" sz="1600" b="1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836243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0857735"/>
                  </p:ext>
                </p:extLst>
              </p:nvPr>
            </p:nvGraphicFramePr>
            <p:xfrm>
              <a:off x="1413607" y="1413933"/>
              <a:ext cx="9170379" cy="294694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38009">
                      <a:extLst>
                        <a:ext uri="{9D8B030D-6E8A-4147-A177-3AD203B41FA5}">
                          <a16:colId xmlns:a16="http://schemas.microsoft.com/office/drawing/2014/main" val="2802389457"/>
                        </a:ext>
                      </a:extLst>
                    </a:gridCol>
                    <a:gridCol w="1529375">
                      <a:extLst>
                        <a:ext uri="{9D8B030D-6E8A-4147-A177-3AD203B41FA5}">
                          <a16:colId xmlns:a16="http://schemas.microsoft.com/office/drawing/2014/main" val="3187568099"/>
                        </a:ext>
                      </a:extLst>
                    </a:gridCol>
                    <a:gridCol w="1634843">
                      <a:extLst>
                        <a:ext uri="{9D8B030D-6E8A-4147-A177-3AD203B41FA5}">
                          <a16:colId xmlns:a16="http://schemas.microsoft.com/office/drawing/2014/main" val="254303481"/>
                        </a:ext>
                      </a:extLst>
                    </a:gridCol>
                    <a:gridCol w="1834076">
                      <a:extLst>
                        <a:ext uri="{9D8B030D-6E8A-4147-A177-3AD203B41FA5}">
                          <a16:colId xmlns:a16="http://schemas.microsoft.com/office/drawing/2014/main" val="3145458542"/>
                        </a:ext>
                      </a:extLst>
                    </a:gridCol>
                    <a:gridCol w="1834076">
                      <a:extLst>
                        <a:ext uri="{9D8B030D-6E8A-4147-A177-3AD203B41FA5}">
                          <a16:colId xmlns:a16="http://schemas.microsoft.com/office/drawing/2014/main" val="4045047891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pPr algn="ctr"/>
                          <a:endParaRPr lang="ru-RU" sz="1600" b="1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i="0" dirty="0" smtClean="0"/>
                            <a:t>Cell length, m</a:t>
                          </a:r>
                          <a:endParaRPr lang="ru-RU" sz="1600" b="1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i="0" dirty="0" smtClean="0"/>
                            <a:t>Number of cells per section</a:t>
                          </a:r>
                          <a:endParaRPr lang="ru-RU" sz="1600" b="1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i="0" dirty="0" smtClean="0"/>
                            <a:t>Number of sections</a:t>
                          </a:r>
                          <a:endParaRPr lang="ru-RU" sz="1600" b="1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i="0" dirty="0" smtClean="0"/>
                            <a:t>Total length, m</a:t>
                          </a:r>
                          <a:endParaRPr lang="ru-RU" sz="1600" b="1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76923277"/>
                      </a:ext>
                    </a:extLst>
                  </a:tr>
                  <a:tr h="8647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i="0" dirty="0" smtClean="0"/>
                            <a:t>Straight</a:t>
                          </a:r>
                          <a:r>
                            <a:rPr lang="en-US" sz="1600" b="1" i="0" baseline="0" dirty="0" smtClean="0"/>
                            <a:t> section</a:t>
                          </a:r>
                          <a:endParaRPr lang="ru-RU" sz="1600" b="1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i="0" dirty="0" smtClean="0"/>
                            <a:t>6,7</a:t>
                          </a:r>
                          <a:endParaRPr lang="ru-RU" sz="1600" b="1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i="0" dirty="0" smtClean="0"/>
                            <a:t>24</a:t>
                          </a:r>
                          <a:endParaRPr lang="ru-RU" sz="1600" b="1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i="0" dirty="0" smtClean="0"/>
                            <a:t>4</a:t>
                          </a:r>
                          <a:endParaRPr lang="ru-RU" sz="1600" b="1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i="0" dirty="0" smtClean="0"/>
                            <a:t>643,2</a:t>
                          </a:r>
                          <a:endParaRPr lang="ru-RU" sz="1600" b="1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46048724"/>
                      </a:ext>
                    </a:extLst>
                  </a:tr>
                  <a:tr h="5010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i="0" dirty="0" smtClean="0"/>
                            <a:t>Arc</a:t>
                          </a:r>
                          <a:r>
                            <a:rPr lang="en-US" sz="1600" b="1" i="0" baseline="0" dirty="0" smtClean="0"/>
                            <a:t> section</a:t>
                          </a:r>
                          <a:endParaRPr lang="ru-RU" sz="1600" b="1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i="0" dirty="0" smtClean="0"/>
                            <a:t>6,7</a:t>
                          </a:r>
                          <a:endParaRPr lang="ru-RU" sz="1600" b="1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i="0" dirty="0" smtClean="0"/>
                            <a:t>10</a:t>
                          </a:r>
                          <a:endParaRPr lang="ru-RU" sz="1600" b="1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i="0" dirty="0" smtClean="0"/>
                            <a:t>2</a:t>
                          </a:r>
                          <a:endParaRPr lang="ru-RU" sz="1600" b="1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i="0" dirty="0" smtClean="0"/>
                            <a:t>134</a:t>
                          </a:r>
                          <a:endParaRPr lang="ru-RU" sz="1600" b="1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5181155"/>
                      </a:ext>
                    </a:extLst>
                  </a:tr>
                  <a:tr h="5010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i="0" dirty="0" smtClean="0"/>
                            <a:t>IP</a:t>
                          </a:r>
                          <a:r>
                            <a:rPr lang="en-US" sz="1600" b="1" i="0" baseline="0" dirty="0" smtClean="0"/>
                            <a:t> section</a:t>
                          </a:r>
                          <a:endParaRPr lang="ru-RU" sz="1600" b="1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i="0" dirty="0" smtClean="0"/>
                            <a:t>11,2</a:t>
                          </a:r>
                          <a:endParaRPr lang="ru-RU" sz="1600" b="1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i="0" dirty="0" smtClean="0"/>
                            <a:t>-</a:t>
                          </a:r>
                          <a:endParaRPr lang="ru-RU" sz="1600" b="1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i="0" dirty="0" smtClean="0"/>
                            <a:t>2</a:t>
                          </a:r>
                          <a:endParaRPr lang="ru-RU" sz="1600" b="1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i="0" dirty="0" smtClean="0"/>
                            <a:t>22,4</a:t>
                          </a:r>
                          <a:endParaRPr lang="ru-RU" sz="1600" b="1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4333189"/>
                      </a:ext>
                    </a:extLst>
                  </a:tr>
                  <a:tr h="50101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260" t="-493902" r="-293229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600" b="1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600" b="1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600" b="1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i="0" dirty="0" smtClean="0"/>
                            <a:t>799,6</a:t>
                          </a:r>
                          <a:endParaRPr lang="ru-RU" sz="1600" b="1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836243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5651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249" y="1171748"/>
            <a:ext cx="7076017" cy="541531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0565" y="467267"/>
            <a:ext cx="38715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Laslett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and beam-beam effect: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780512" y="5902867"/>
                <a:ext cx="14737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512" y="5902867"/>
                <a:ext cx="1473737" cy="369332"/>
              </a:xfrm>
              <a:prstGeom prst="rect">
                <a:avLst/>
              </a:prstGeom>
              <a:blipFill>
                <a:blip r:embed="rId3"/>
                <a:stretch>
                  <a:fillRect l="-3306"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2354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199</Words>
  <Application>Microsoft Office PowerPoint</Application>
  <PresentationFormat>Широкоэкранный</PresentationFormat>
  <Paragraphs>129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Ivan Gorelyshev</dc:creator>
  <cp:lastModifiedBy>Ivan Gorelyshev</cp:lastModifiedBy>
  <cp:revision>14</cp:revision>
  <dcterms:created xsi:type="dcterms:W3CDTF">2019-11-06T08:54:33Z</dcterms:created>
  <dcterms:modified xsi:type="dcterms:W3CDTF">2019-11-06T11:28:26Z</dcterms:modified>
</cp:coreProperties>
</file>