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082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9E3AE-4B43-40F8-BDA5-45B89935285C}" type="datetimeFigureOut">
              <a:rPr lang="en-US" smtClean="0"/>
              <a:t>29-Oct-19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90CE5-9AD8-43DA-B7C8-79F657DA8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64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4BCC04F0-00B0-4E40-A380-1F4059ED2F03}" type="datetimeFigureOut">
              <a:rPr lang="en-US" smtClean="0"/>
              <a:pPr/>
              <a:t>29-Oct-19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A1F0B8A2-F852-4A9D-92DB-85901586E9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64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107" y="285226"/>
            <a:ext cx="11434439" cy="1325563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107" y="1745726"/>
            <a:ext cx="11434439" cy="435133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29 Oct 2019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JAS-2019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B8A2-F852-4A9D-92DB-85901586E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361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C04F0-00B0-4E40-A380-1F4059ED2F03}" type="datetimeFigureOut">
              <a:rPr lang="en-US" smtClean="0"/>
              <a:t>29-Oct-19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0B8A2-F852-4A9D-92DB-85901586E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25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jinr.ru/event/752/timetabl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br>
              <a:rPr lang="en-US" dirty="0" smtClean="0"/>
            </a:br>
            <a:r>
              <a:rPr lang="en-US" dirty="0" smtClean="0"/>
              <a:t>Case Studies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Dmitry </a:t>
            </a:r>
            <a:r>
              <a:rPr lang="en-US" dirty="0" err="1" smtClean="0"/>
              <a:t>Shwartz</a:t>
            </a:r>
            <a:endParaRPr lang="en-US" dirty="0" smtClean="0"/>
          </a:p>
          <a:p>
            <a:r>
              <a:rPr lang="en-US" dirty="0" smtClean="0"/>
              <a:t>on behalf of the “teachers team”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80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final goal?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/>
              <a:t>We</a:t>
            </a:r>
            <a:r>
              <a:rPr lang="en-US" dirty="0" smtClean="0"/>
              <a:t> You will try to make a concept for an ion collider with given very general target parameters.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40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will proceed?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Throughout the course we will solve simple problems, more or less following the lectures topics. Thus step-by-step different knowledges necessary for collider development will be (re)covered.</a:t>
            </a:r>
          </a:p>
          <a:p>
            <a:r>
              <a:rPr lang="en-US" dirty="0" smtClean="0"/>
              <a:t>The topics for problems are the following:</a:t>
            </a:r>
          </a:p>
          <a:p>
            <a:pPr marL="540000" indent="-342900">
              <a:buFont typeface="Arial" panose="020B0604020202020204" pitchFamily="34" charset="0"/>
              <a:buChar char="•"/>
            </a:pPr>
            <a:r>
              <a:rPr lang="en-US" dirty="0" smtClean="0"/>
              <a:t>Linear optics</a:t>
            </a:r>
          </a:p>
          <a:p>
            <a:pPr marL="540000" indent="-342900">
              <a:buFont typeface="Arial" panose="020B0604020202020204" pitchFamily="34" charset="0"/>
              <a:buChar char="•"/>
            </a:pPr>
            <a:r>
              <a:rPr lang="en-US" dirty="0" smtClean="0"/>
              <a:t>Magnets and technology</a:t>
            </a:r>
          </a:p>
          <a:p>
            <a:pPr marL="5400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Introduction to colliders</a:t>
            </a:r>
          </a:p>
          <a:p>
            <a:pPr marL="540000" indent="-342900">
              <a:buFont typeface="Arial" panose="020B0604020202020204" pitchFamily="34" charset="0"/>
              <a:buChar char="•"/>
            </a:pPr>
            <a:r>
              <a:rPr lang="en-US" dirty="0" smtClean="0"/>
              <a:t>Luminosity</a:t>
            </a:r>
            <a:endParaRPr lang="en-US" dirty="0"/>
          </a:p>
          <a:p>
            <a:pPr marL="540000" indent="-342900">
              <a:buFont typeface="Arial" panose="020B0604020202020204" pitchFamily="34" charset="0"/>
              <a:buChar char="•"/>
            </a:pPr>
            <a:r>
              <a:rPr lang="en-US" dirty="0" smtClean="0"/>
              <a:t>Nonlinear dynamics</a:t>
            </a:r>
          </a:p>
          <a:p>
            <a:pPr marL="540000" indent="-342900">
              <a:buFont typeface="Arial" panose="020B0604020202020204" pitchFamily="34" charset="0"/>
              <a:buChar char="•"/>
            </a:pPr>
            <a:r>
              <a:rPr lang="en-US" dirty="0" smtClean="0"/>
              <a:t>Electron cooling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12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will proceed? (cont.)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divide you </a:t>
            </a:r>
            <a:r>
              <a:rPr lang="en-US" smtClean="0"/>
              <a:t>into two </a:t>
            </a:r>
            <a:r>
              <a:rPr lang="en-US" dirty="0" smtClean="0"/>
              <a:t>groups. Each group will get the set of parameters for collider construction, and a tutor.</a:t>
            </a:r>
          </a:p>
          <a:p>
            <a:r>
              <a:rPr lang="en-US" dirty="0" smtClean="0"/>
              <a:t>Every case study starts with short (5’-10’) introduction common for all groups and set of problems to be solved.</a:t>
            </a:r>
          </a:p>
          <a:p>
            <a:r>
              <a:rPr lang="en-US" dirty="0" smtClean="0"/>
              <a:t>Further work goes separately in groups, each accompanied by tutor.</a:t>
            </a:r>
          </a:p>
          <a:p>
            <a:r>
              <a:rPr lang="en-US" dirty="0" smtClean="0"/>
              <a:t>Please use lectures materials at the school </a:t>
            </a:r>
            <a:r>
              <a:rPr lang="en-US" dirty="0" err="1" smtClean="0"/>
              <a:t>Indico</a:t>
            </a:r>
            <a:r>
              <a:rPr lang="en-US" dirty="0" smtClean="0"/>
              <a:t> page: </a:t>
            </a:r>
            <a:r>
              <a:rPr lang="en-US" dirty="0" smtClean="0">
                <a:hlinkClick r:id="rId2"/>
              </a:rPr>
              <a:t>https://indico.jinr.ru/event/752/timetable/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be at the end?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final case studies each group will try to figure out the conceptual solution for the collider and to prepare slides for your ideas presentation.</a:t>
            </a:r>
          </a:p>
          <a:p>
            <a:r>
              <a:rPr lang="en-US" dirty="0" smtClean="0"/>
              <a:t>The very final time before school closing is reserved for your presentations and discussion.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22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 questions!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hesitate to ask your questions throughout the whole school. We are here to share our knowledge with you!</a:t>
            </a:r>
          </a:p>
          <a:p>
            <a:r>
              <a:rPr lang="en-US" dirty="0" smtClean="0"/>
              <a:t>You can start right now (: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90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108220"/>
              </p:ext>
            </p:extLst>
          </p:nvPr>
        </p:nvGraphicFramePr>
        <p:xfrm>
          <a:off x="1566255" y="186232"/>
          <a:ext cx="8705617" cy="6443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4340"/>
                <a:gridCol w="4361277"/>
              </a:tblGrid>
              <a:tr h="1403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Group 1</a:t>
                      </a:r>
                      <a:r>
                        <a:rPr lang="en-US" sz="1300" b="1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(Lang: </a:t>
                      </a:r>
                      <a:r>
                        <a:rPr lang="en-US" sz="1300" b="1" baseline="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</a:t>
                      </a:r>
                      <a:r>
                        <a:rPr lang="en-US" sz="1300" b="1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Group 2 (Lang:</a:t>
                      </a:r>
                      <a:r>
                        <a:rPr lang="en-US" sz="1300" b="1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Rus</a:t>
                      </a:r>
                      <a:r>
                        <a:rPr lang="en-US" sz="13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3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</a:rPr>
                        <a:t>Mr. BALAKIN, </a:t>
                      </a:r>
                      <a:r>
                        <a:rPr lang="en-US" sz="1300" b="0" dirty="0" err="1">
                          <a:solidFill>
                            <a:schemeClr val="tx1"/>
                          </a:solidFill>
                          <a:effectLst/>
                        </a:rPr>
                        <a:t>Vitalii</a:t>
                      </a: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effectLst/>
                        </a:rPr>
                        <a:t>Mr. ANDREEV, Egor</a:t>
                      </a:r>
                      <a:endParaRPr lang="en-US" sz="13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3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effectLst/>
                        </a:rPr>
                        <a:t>Mr. BORIN, Vladislav</a:t>
                      </a:r>
                      <a:endParaRPr lang="en-US" sz="13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effectLst/>
                        </a:rPr>
                        <a:t>Mr. BULYGIN, Alexey</a:t>
                      </a:r>
                      <a:endParaRPr lang="en-US" sz="13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3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effectLst/>
                        </a:rPr>
                        <a:t>Mr. CHANG, Mingxuan</a:t>
                      </a:r>
                      <a:endParaRPr lang="en-US" sz="13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</a:rPr>
                        <a:t>Ms. BUTENKO, Elizaveta</a:t>
                      </a: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3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effectLst/>
                        </a:rPr>
                        <a:t>Mr. CONRAD, Thorsten</a:t>
                      </a:r>
                      <a:endParaRPr lang="en-US" sz="13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effectLst/>
                        </a:rPr>
                        <a:t>FEDIN, Petr</a:t>
                      </a:r>
                      <a:endParaRPr lang="en-US" sz="13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3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effectLst/>
                        </a:rPr>
                        <a:t>Mr. DENISOV, Andrey</a:t>
                      </a:r>
                      <a:endParaRPr lang="en-US" sz="13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effectLst/>
                        </a:rPr>
                        <a:t>Mr. GORCHAKOV, Artem</a:t>
                      </a:r>
                      <a:endParaRPr lang="en-US" sz="13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3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effectLst/>
                        </a:rPr>
                        <a:t>Mr. FILATOV, Georgy</a:t>
                      </a:r>
                      <a:endParaRPr lang="en-US" sz="13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</a:rPr>
                        <a:t>Mr. GORELYSHEV, Ivan</a:t>
                      </a: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3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effectLst/>
                        </a:rPr>
                        <a:t>Dr. HUNT, James</a:t>
                      </a:r>
                      <a:endParaRPr lang="en-US" sz="13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</a:rPr>
                        <a:t>Mr. GUZOV, Maxim</a:t>
                      </a: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3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effectLst/>
                        </a:rPr>
                        <a:t>Mr. LAUBER, Simon</a:t>
                      </a:r>
                      <a:endParaRPr lang="en-US" sz="13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</a:rPr>
                        <a:t>Ms. KHABIBULLINA, Ekaterina</a:t>
                      </a: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3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effectLst/>
                        </a:rPr>
                        <a:t>Ms. LESHENOK, Daria</a:t>
                      </a:r>
                      <a:endParaRPr lang="en-US" sz="13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effectLst/>
                        </a:rPr>
                        <a:t>Ms. KHYZHNIAK, Eugenia</a:t>
                      </a:r>
                      <a:endParaRPr lang="en-US" sz="13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3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effectLst/>
                        </a:rPr>
                        <a:t>Mr. LIST, Julian</a:t>
                      </a:r>
                      <a:endParaRPr lang="en-US" sz="13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effectLst/>
                        </a:rPr>
                        <a:t>KOMAK Petr</a:t>
                      </a:r>
                      <a:endParaRPr lang="en-US" sz="13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3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</a:rPr>
                        <a:t>Mr. MA, Fu</a:t>
                      </a: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</a:rPr>
                        <a:t>Mrs. KOROBITSINA, Margarita</a:t>
                      </a: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3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effectLst/>
                        </a:rPr>
                        <a:t>Mr. MALYSHEV, Aleksandr</a:t>
                      </a:r>
                      <a:endParaRPr lang="en-US" sz="13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</a:rPr>
                        <a:t>KULYAMIN, Pavel</a:t>
                      </a: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3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effectLst/>
                        </a:rPr>
                        <a:t>Mr. MATVEEV, Anton</a:t>
                      </a:r>
                      <a:endParaRPr lang="en-US" sz="13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effectLst/>
                        </a:rPr>
                        <a:t>Mr. KURAPOV, Nikolay</a:t>
                      </a:r>
                      <a:endParaRPr lang="en-US" sz="13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3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effectLst/>
                        </a:rPr>
                        <a:t>Dr. MIYAJIMA, Tsukasa</a:t>
                      </a:r>
                      <a:endParaRPr lang="en-US" sz="13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</a:rPr>
                        <a:t>Ms. LOZEEVA, Tatyana</a:t>
                      </a: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3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effectLst/>
                        </a:rPr>
                        <a:t>Ms. RIABCHENKO, Kseniia</a:t>
                      </a:r>
                      <a:endParaRPr lang="en-US" sz="13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</a:rPr>
                        <a:t>Mr. LOZEEV, Yuri</a:t>
                      </a: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3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effectLst/>
                        </a:rPr>
                        <a:t>Ms. SAMOFALOVA, YANA</a:t>
                      </a:r>
                      <a:endParaRPr lang="en-US" sz="13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</a:rPr>
                        <a:t>Mr. MAKHORO, Alexey</a:t>
                      </a: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3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</a:rPr>
                        <a:t>Mr. SHANDOV, Mikhail</a:t>
                      </a: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</a:rPr>
                        <a:t>Mr. MARTYNOV, Andrei</a:t>
                      </a: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3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</a:rPr>
                        <a:t>Ms. SHCHERBAKOVA, Daria</a:t>
                      </a: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</a:rPr>
                        <a:t>MATUKHANOV </a:t>
                      </a:r>
                      <a:r>
                        <a:rPr lang="en-US" sz="1300" b="0" dirty="0" err="1">
                          <a:solidFill>
                            <a:schemeClr val="tx1"/>
                          </a:solidFill>
                          <a:effectLst/>
                        </a:rPr>
                        <a:t>Evgeny</a:t>
                      </a: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3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effectLst/>
                        </a:rPr>
                        <a:t>Mr. SKAMAROKHA, Mikhail</a:t>
                      </a:r>
                      <a:endParaRPr lang="en-US" sz="13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</a:rPr>
                        <a:t>Ms. MEKHANIKOVA, </a:t>
                      </a:r>
                      <a:r>
                        <a:rPr lang="en-US" sz="1300" b="0" dirty="0" err="1">
                          <a:solidFill>
                            <a:schemeClr val="tx1"/>
                          </a:solidFill>
                          <a:effectLst/>
                        </a:rPr>
                        <a:t>Valeriia</a:t>
                      </a: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3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effectLst/>
                        </a:rPr>
                        <a:t>SLEDNEVA Anna</a:t>
                      </a:r>
                      <a:endParaRPr lang="en-US" sz="13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</a:rPr>
                        <a:t>MELNIKOV, Sergey</a:t>
                      </a: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3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effectLst/>
                        </a:rPr>
                        <a:t>Mr. SLIVIN, Alexey</a:t>
                      </a:r>
                      <a:endParaRPr lang="en-US" sz="13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</a:rPr>
                        <a:t>Mr. NEMCHENKO, Roman</a:t>
                      </a: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3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effectLst/>
                        </a:rPr>
                        <a:t>TIMOSHENKO, Maksim</a:t>
                      </a:r>
                      <a:endParaRPr lang="en-US" sz="13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</a:rPr>
                        <a:t>Mr. OPEKUNOV, Alexander</a:t>
                      </a: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3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effectLst/>
                        </a:rPr>
                        <a:t>Mr. TRIFONOV, Aleksei</a:t>
                      </a:r>
                      <a:endParaRPr lang="en-US" sz="13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</a:rPr>
                        <a:t>OSIPOV Konstantin</a:t>
                      </a: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3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</a:rPr>
                        <a:t>Mr. YASUI, </a:t>
                      </a:r>
                      <a:r>
                        <a:rPr lang="en-US" sz="1300" b="0" dirty="0" err="1">
                          <a:solidFill>
                            <a:schemeClr val="tx1"/>
                          </a:solidFill>
                          <a:effectLst/>
                        </a:rPr>
                        <a:t>Takaaki</a:t>
                      </a: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</a:rPr>
                        <a:t>Ms. PAWLICKI, Diana</a:t>
                      </a: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366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</a:rPr>
                        <a:t>Mr. POLYAKOV, Leonid</a:t>
                      </a: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366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</a:rPr>
                        <a:t>Mr. PRIANISHNIKOV, Kirill</a:t>
                      </a: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3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3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</a:rPr>
                        <a:t>Mr. PRONIKOV, Alexey</a:t>
                      </a: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3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3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</a:rPr>
                        <a:t>SEMENOVA, Varvara</a:t>
                      </a: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3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3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</a:rPr>
                        <a:t>Mr. SHEIN, Alexander</a:t>
                      </a: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3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3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</a:rPr>
                        <a:t>Ms. ZHIGAYLOVA, Marina</a:t>
                      </a: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3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3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</a:rPr>
                        <a:t>Mrs. ZIIATDINOVA, Albina</a:t>
                      </a: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368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521</Words>
  <Application>Microsoft Office PowerPoint</Application>
  <PresentationFormat>Широкоэкранный</PresentationFormat>
  <Paragraphs>87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Introduction to  Case Studies</vt:lpstr>
      <vt:lpstr>What is the final goal?</vt:lpstr>
      <vt:lpstr>How we will proceed?</vt:lpstr>
      <vt:lpstr>How we will proceed? (cont.)</vt:lpstr>
      <vt:lpstr>What will be at the end?</vt:lpstr>
      <vt:lpstr>Ask questions!</vt:lpstr>
      <vt:lpstr>Презентация PowerPoint</vt:lpstr>
    </vt:vector>
  </TitlesOfParts>
  <Company>BINP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Case Studies</dc:title>
  <dc:creator>dima</dc:creator>
  <cp:lastModifiedBy>dima</cp:lastModifiedBy>
  <cp:revision>16</cp:revision>
  <dcterms:created xsi:type="dcterms:W3CDTF">2019-10-27T09:24:42Z</dcterms:created>
  <dcterms:modified xsi:type="dcterms:W3CDTF">2019-10-29T12:07:44Z</dcterms:modified>
</cp:coreProperties>
</file>