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2ED8-7035-4A10-862D-EED2CD87FFD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68F-DDFB-4F6F-A8B9-88397AF05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136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2ED8-7035-4A10-862D-EED2CD87FFD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68F-DDFB-4F6F-A8B9-88397AF05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7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2ED8-7035-4A10-862D-EED2CD87FFD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68F-DDFB-4F6F-A8B9-88397AF05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7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2ED8-7035-4A10-862D-EED2CD87FFD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68F-DDFB-4F6F-A8B9-88397AF05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0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2ED8-7035-4A10-862D-EED2CD87FFD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68F-DDFB-4F6F-A8B9-88397AF05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8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2ED8-7035-4A10-862D-EED2CD87FFD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68F-DDFB-4F6F-A8B9-88397AF05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1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2ED8-7035-4A10-862D-EED2CD87FFD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68F-DDFB-4F6F-A8B9-88397AF05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2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2ED8-7035-4A10-862D-EED2CD87FFD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68F-DDFB-4F6F-A8B9-88397AF05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3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2ED8-7035-4A10-862D-EED2CD87FFD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68F-DDFB-4F6F-A8B9-88397AF05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2ED8-7035-4A10-862D-EED2CD87FFD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68F-DDFB-4F6F-A8B9-88397AF05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43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A2ED8-7035-4A10-862D-EED2CD87FFD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E68F-DDFB-4F6F-A8B9-88397AF05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23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A2ED8-7035-4A10-862D-EED2CD87FFDD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E68F-DDFB-4F6F-A8B9-88397AF05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60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691680" y="1556791"/>
            <a:ext cx="5400600" cy="954107"/>
          </a:xfrm>
          <a:prstGeom prst="rect">
            <a:avLst/>
          </a:prstGeom>
          <a:solidFill>
            <a:srgbClr val="9CAAEE">
              <a:alpha val="45882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/>
            <a:r>
              <a:rPr lang="en-US" altLang="ru-RU" sz="2800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Super-conducting magnets </a:t>
            </a:r>
          </a:p>
          <a:p>
            <a:pPr algn="ctr" eaLnBrk="1" hangingPunct="1"/>
            <a:r>
              <a:rPr lang="en-US" altLang="ru-RU" sz="2800" dirty="0" smtClean="0">
                <a:solidFill>
                  <a:srgbClr val="0000CC"/>
                </a:solidFill>
                <a:latin typeface="+mn-lt"/>
                <a:cs typeface="Arial" panose="020B0604020202020204" pitchFamily="34" charset="0"/>
              </a:rPr>
              <a:t>for ring accelerators</a:t>
            </a:r>
          </a:p>
        </p:txBody>
      </p:sp>
    </p:spTree>
    <p:extLst>
      <p:ext uri="{BB962C8B-B14F-4D97-AF65-F5344CB8AC3E}">
        <p14:creationId xmlns:p14="http://schemas.microsoft.com/office/powerpoint/2010/main" val="318961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83A9-66C9-4C7A-A59C-5878B57D1AEC}" type="slidenum">
              <a:rPr lang="ru-RU" smtClean="0"/>
              <a:t>2</a:t>
            </a:fld>
            <a:endParaRPr lang="ru-RU"/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2822632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2400" dirty="0" smtClean="0">
                <a:solidFill>
                  <a:srgbClr val="006600"/>
                </a:solidFill>
              </a:rPr>
              <a:t>Case Study___task_1</a:t>
            </a:r>
            <a:endParaRPr lang="en-US" altLang="ru-RU" sz="2400" dirty="0" smtClean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" y="446106"/>
            <a:ext cx="6789263" cy="118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89335"/>
            <a:ext cx="1468915" cy="189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14965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4" y="3459707"/>
            <a:ext cx="2276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43243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5571"/>
            <a:ext cx="2548229" cy="201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7112"/>
            <a:ext cx="35528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60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83A9-66C9-4C7A-A59C-5878B57D1AEC}" type="slidenum">
              <a:rPr lang="ru-RU" smtClean="0"/>
              <a:t>3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1" y="1340768"/>
            <a:ext cx="31432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40" y="0"/>
            <a:ext cx="3602360" cy="271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2822632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2400" dirty="0" smtClean="0">
                <a:solidFill>
                  <a:srgbClr val="006600"/>
                </a:solidFill>
              </a:rPr>
              <a:t>Case Study___</a:t>
            </a:r>
            <a:r>
              <a:rPr lang="en-US" altLang="ru-RU" sz="2400" dirty="0" smtClean="0">
                <a:solidFill>
                  <a:srgbClr val="006600"/>
                </a:solidFill>
              </a:rPr>
              <a:t>task_2</a:t>
            </a:r>
            <a:endParaRPr lang="en-US" altLang="ru-RU" sz="2400" dirty="0" smtClean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500" y="2786730"/>
            <a:ext cx="1964948" cy="232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68" y="461665"/>
            <a:ext cx="4623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A20EC"/>
                </a:solidFill>
              </a:rPr>
              <a:t>What is the engineering current density  </a:t>
            </a:r>
            <a:r>
              <a:rPr lang="en-US" sz="2400" b="1" i="1" dirty="0" smtClean="0">
                <a:solidFill>
                  <a:srgbClr val="FF0000"/>
                </a:solidFill>
              </a:rPr>
              <a:t>J</a:t>
            </a:r>
            <a:r>
              <a:rPr lang="en-US" b="1" i="1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2A20EC"/>
                </a:solidFill>
              </a:rPr>
              <a:t> of the NICA collider dipole magnet ? </a:t>
            </a:r>
            <a:endParaRPr lang="ru-RU" dirty="0">
              <a:solidFill>
                <a:srgbClr val="2A20E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9386" y="1214924"/>
            <a:ext cx="12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Exclude not necessary data… </a:t>
            </a:r>
          </a:p>
          <a:p>
            <a:endParaRPr lang="ru-RU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85" y="3061365"/>
            <a:ext cx="2774151" cy="366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23" y="5144019"/>
            <a:ext cx="2530614" cy="155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3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F83A9-66C9-4C7A-A59C-5878B57D1AEC}" type="slidenum">
              <a:rPr lang="ru-RU" smtClean="0"/>
              <a:t>4</a:t>
            </a:fld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566256" cy="34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2822632" cy="46166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ru-RU" sz="2400" dirty="0" smtClean="0">
                <a:solidFill>
                  <a:srgbClr val="006600"/>
                </a:solidFill>
              </a:rPr>
              <a:t>Case Study___</a:t>
            </a:r>
            <a:r>
              <a:rPr lang="en-US" altLang="ru-RU" sz="2400" dirty="0" smtClean="0">
                <a:solidFill>
                  <a:srgbClr val="006600"/>
                </a:solidFill>
              </a:rPr>
              <a:t>task_3</a:t>
            </a:r>
            <a:endParaRPr lang="en-US" altLang="ru-RU" sz="2400" dirty="0" smtClean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68" y="461665"/>
            <a:ext cx="4911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A20EC"/>
                </a:solidFill>
              </a:rPr>
              <a:t>What altitude must take hovering in place flying-cow (500kg) to have the same energy as stored in NICA collider magnet with magnetic field </a:t>
            </a:r>
            <a:r>
              <a:rPr lang="en-US" dirty="0" smtClean="0">
                <a:solidFill>
                  <a:srgbClr val="FF0000"/>
                </a:solidFill>
              </a:rPr>
              <a:t>1.8 T</a:t>
            </a:r>
            <a:r>
              <a:rPr lang="en-US" dirty="0" smtClean="0">
                <a:solidFill>
                  <a:srgbClr val="2A20EC"/>
                </a:solidFill>
              </a:rPr>
              <a:t> ?</a:t>
            </a:r>
          </a:p>
          <a:p>
            <a:endParaRPr lang="en-US" dirty="0">
              <a:solidFill>
                <a:srgbClr val="2A20EC"/>
              </a:solidFill>
            </a:endParaRPr>
          </a:p>
          <a:p>
            <a:r>
              <a:rPr lang="en-US" dirty="0" smtClean="0">
                <a:solidFill>
                  <a:srgbClr val="2A20EC"/>
                </a:solidFill>
              </a:rPr>
              <a:t>aperture height = 70mm</a:t>
            </a:r>
          </a:p>
          <a:p>
            <a:r>
              <a:rPr lang="en-US" dirty="0" smtClean="0">
                <a:solidFill>
                  <a:srgbClr val="2A20EC"/>
                </a:solidFill>
              </a:rPr>
              <a:t>N-coil-turns = 10</a:t>
            </a:r>
          </a:p>
          <a:p>
            <a:r>
              <a:rPr lang="en-US" dirty="0" smtClean="0">
                <a:solidFill>
                  <a:srgbClr val="2A20EC"/>
                </a:solidFill>
              </a:rPr>
              <a:t>magnet inductance = 450 </a:t>
            </a:r>
            <a:r>
              <a:rPr lang="el-GR" dirty="0" smtClean="0">
                <a:solidFill>
                  <a:srgbClr val="2A20EC"/>
                </a:solidFill>
              </a:rPr>
              <a:t>μ</a:t>
            </a:r>
            <a:r>
              <a:rPr lang="en-US" dirty="0" smtClean="0">
                <a:solidFill>
                  <a:srgbClr val="2A20EC"/>
                </a:solidFill>
              </a:rPr>
              <a:t>H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43560"/>
            <a:ext cx="6416672" cy="288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51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</dc:creator>
  <cp:lastModifiedBy>Серг</cp:lastModifiedBy>
  <cp:revision>1</cp:revision>
  <dcterms:created xsi:type="dcterms:W3CDTF">2019-10-28T13:16:14Z</dcterms:created>
  <dcterms:modified xsi:type="dcterms:W3CDTF">2019-10-28T13:17:09Z</dcterms:modified>
</cp:coreProperties>
</file>