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AA9D9-874D-406A-8CA9-2DEC33F22ABB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8EB7B-E655-48B1-B817-2C2C00C4B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1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915B-0BD2-4C19-ADD2-2CA4A07E65C7}" type="datetime1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2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F982-CF3D-4CC1-B800-2635559A9E9D}" type="datetime1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2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6D62-44E2-4F25-8BA4-FE30484025CB}" type="datetime1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50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DF24-3FBA-4BA2-82EE-68522DDBF669}" type="datetime1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11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4879F-CDAB-4238-A402-ADCB00BE17E7}" type="datetime1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51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6FB2-1A2B-40D5-B5EF-A20D89DD7C76}" type="datetime1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5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3E96-BDD3-476C-9DEA-D43A48038BF0}" type="datetime1">
              <a:rPr lang="ru-RU" smtClean="0"/>
              <a:t>31.10.2019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63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A248-FDB3-45D7-A8D5-A8277F64BA76}" type="datetime1">
              <a:rPr lang="ru-RU" smtClean="0"/>
              <a:t>31.10.2019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16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4584-8E76-44B1-A051-C0437A97A6FB}" type="datetime1">
              <a:rPr lang="ru-RU" smtClean="0"/>
              <a:t>31.10.2019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6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31E18-3ED1-42C8-8F12-3A5823AF9BBD}" type="datetime1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00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C8D1-4351-4903-88E5-45D5129B14CA}" type="datetime1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14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7632E-61AB-4D73-A05F-31AA6E563A9A}" type="datetime1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0CF8-96CD-4DDD-9D49-676F5872D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10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74829" y="583649"/>
                <a:ext cx="7994342" cy="4134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2000" b="1" i="1" dirty="0" smtClean="0">
                    <a:solidFill>
                      <a:srgbClr val="000066"/>
                    </a:solidFill>
                    <a:sym typeface="Symbol" panose="05050102010706020507" pitchFamily="18" charset="2"/>
                  </a:rPr>
                  <a:t>Case study: Energy in CMS &amp; Luminosity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US" b="1" dirty="0">
                    <a:solidFill>
                      <a:srgbClr val="000066"/>
                    </a:solidFill>
                    <a:sym typeface="Symbol" panose="05050102010706020507" pitchFamily="18" charset="2"/>
                  </a:rPr>
                  <a:t>1. Derive the formula </a:t>
                </a:r>
                <a:endParaRPr lang="en-US" b="1" i="1" dirty="0">
                  <a:solidFill>
                    <a:srgbClr val="000066"/>
                  </a:solidFill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algn="just">
                  <a:lnSpc>
                    <a:spcPct val="120000"/>
                  </a:lnSpc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𝒔</m:t>
                        </m:r>
                      </m:e>
                    </m:rad>
                    <m:r>
                      <a:rPr lang="en-US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𝟏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bSup>
                        <m:r>
                          <a:rPr lang="en-US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Sup>
                          <m:sSubSupPr>
                            <m:ctrlP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p>
                        </m:sSubSup>
                        <m: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𝜸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𝜸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𝟐</m:t>
                            </m:r>
                          </m:sub>
                        </m:sSub>
                        <m:d>
                          <m:dPr>
                            <m:ctrlP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𝜷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𝜷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𝟐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b="1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solidFill>
                                      <a:srgbClr val="000066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𝜽</m:t>
                                </m:r>
                              </m:e>
                            </m:func>
                          </m:e>
                        </m:d>
                      </m:e>
                    </m:rad>
                    <m:sSup>
                      <m:sSupPr>
                        <m:ctrlPr>
                          <a:rPr lang="en-US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𝒄</m:t>
                        </m:r>
                      </m:e>
                      <m:sup>
                        <m:r>
                          <a:rPr lang="en-US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rgbClr val="000066"/>
                    </a:solidFill>
                    <a:sym typeface="Symbol" panose="05050102010706020507" pitchFamily="18" charset="2"/>
                  </a:rPr>
                  <a:t> 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en-US" b="1" dirty="0">
                    <a:solidFill>
                      <a:srgbClr val="000066"/>
                    </a:solidFill>
                    <a:sym typeface="Symbol" panose="05050102010706020507" pitchFamily="18" charset="2"/>
                  </a:rPr>
                  <a:t>using Lorenz transformation for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(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𝒑</m:t>
                            </m:r>
                          </m:e>
                        </m:acc>
                      </m:e>
                      <m:sub>
                        <m: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, 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𝜺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000066"/>
                    </a:solidFill>
                    <a:sym typeface="Symbol" panose="05050102010706020507" pitchFamily="18" charset="2"/>
                  </a:rPr>
                  <a:t>.</a:t>
                </a:r>
              </a:p>
              <a:p>
                <a:pPr>
                  <a:lnSpc>
                    <a:spcPct val="120000"/>
                  </a:lnSpc>
                </a:pPr>
                <a:endParaRPr lang="en-US" b="1" dirty="0">
                  <a:solidFill>
                    <a:srgbClr val="000066"/>
                  </a:solidFill>
                  <a:sym typeface="Symbol" panose="05050102010706020507" pitchFamily="18" charset="2"/>
                </a:endParaRPr>
              </a:p>
              <a:p>
                <a:pPr algn="just">
                  <a:lnSpc>
                    <a:spcPct val="120000"/>
                  </a:lnSpc>
                </a:pPr>
                <a:r>
                  <a:rPr lang="en-US" b="1" dirty="0">
                    <a:solidFill>
                      <a:srgbClr val="000066"/>
                    </a:solidFill>
                    <a:sym typeface="Symbol" panose="05050102010706020507" pitchFamily="18" charset="2"/>
                  </a:rPr>
                  <a:t>2. Compare the kinetic energy of colliding nucleons </a:t>
                </a:r>
                <a:r>
                  <a:rPr lang="en-US" b="1" baseline="30000" dirty="0">
                    <a:solidFill>
                      <a:schemeClr val="tx2">
                        <a:lumMod val="75000"/>
                      </a:schemeClr>
                    </a:solidFill>
                  </a:rPr>
                  <a:t>209</a:t>
                </a:r>
                <a:r>
                  <a:rPr lang="en-US" b="1" dirty="0">
                    <a:solidFill>
                      <a:schemeClr val="tx2">
                        <a:lumMod val="75000"/>
                      </a:schemeClr>
                    </a:solidFill>
                  </a:rPr>
                  <a:t>Bi</a:t>
                </a:r>
                <a:r>
                  <a:rPr lang="en-US" b="1" baseline="30000" dirty="0">
                    <a:solidFill>
                      <a:schemeClr val="tx2">
                        <a:lumMod val="75000"/>
                      </a:schemeClr>
                    </a:solidFill>
                  </a:rPr>
                  <a:t>83+</a:t>
                </a:r>
                <a:r>
                  <a:rPr lang="en-US" b="1" dirty="0">
                    <a:solidFill>
                      <a:srgbClr val="000066"/>
                    </a:solidFill>
                    <a:sym typeface="Symbol" panose="05050102010706020507" pitchFamily="18" charset="2"/>
                  </a:rPr>
                  <a:t> for fixed-target experiment and colliding beams.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𝒔</m:t>
                        </m:r>
                      </m:e>
                    </m:rad>
                    <m:r>
                      <a:rPr lang="en-US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𝟏𝟐</m:t>
                    </m:r>
                    <m:r>
                      <a:rPr lang="en-US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b="1" i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𝐆𝐞𝐯</m:t>
                    </m:r>
                    <m:r>
                      <a:rPr lang="en-US" b="1" i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/</m:t>
                    </m:r>
                    <m:r>
                      <a:rPr lang="en-US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𝒖</m:t>
                    </m:r>
                    <m:r>
                      <a:rPr lang="en-US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.</m:t>
                    </m:r>
                  </m:oMath>
                </a14:m>
                <a:endParaRPr lang="en-US" b="1" dirty="0">
                  <a:solidFill>
                    <a:srgbClr val="000066"/>
                  </a:solidFill>
                  <a:sym typeface="Symbol" panose="05050102010706020507" pitchFamily="18" charset="2"/>
                </a:endParaRPr>
              </a:p>
              <a:p>
                <a:pPr algn="just">
                  <a:lnSpc>
                    <a:spcPct val="120000"/>
                  </a:lnSpc>
                </a:pPr>
                <a:endParaRPr lang="en-US" b="1" dirty="0">
                  <a:solidFill>
                    <a:srgbClr val="000066"/>
                  </a:solidFill>
                  <a:sym typeface="Symbol" panose="05050102010706020507" pitchFamily="18" charset="2"/>
                </a:endParaRPr>
              </a:p>
              <a:p>
                <a:pPr algn="just">
                  <a:lnSpc>
                    <a:spcPct val="120000"/>
                  </a:lnSpc>
                </a:pPr>
                <a:r>
                  <a:rPr lang="en-US" b="1" dirty="0">
                    <a:solidFill>
                      <a:srgbClr val="000066"/>
                    </a:solidFill>
                    <a:sym typeface="Symbol" panose="05050102010706020507" pitchFamily="18" charset="2"/>
                  </a:rPr>
                  <a:t>3. </a:t>
                </a:r>
                <a:r>
                  <a:rPr lang="en-US" b="1" dirty="0">
                    <a:solidFill>
                      <a:schemeClr val="tx2">
                        <a:lumMod val="75000"/>
                      </a:schemeClr>
                    </a:solidFill>
                    <a:sym typeface="Symbol" panose="05050102010706020507" pitchFamily="18" charset="2"/>
                  </a:rPr>
                  <a:t>E</a:t>
                </a:r>
                <a:r>
                  <a:rPr lang="en-US" b="1" dirty="0">
                    <a:solidFill>
                      <a:schemeClr val="tx2">
                        <a:lumMod val="75000"/>
                      </a:schemeClr>
                    </a:solidFill>
                  </a:rPr>
                  <a:t>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</m:rad>
                  </m:oMath>
                </a14:m>
                <a:r>
                  <a:rPr lang="en-US" b="1" dirty="0">
                    <a:solidFill>
                      <a:schemeClr val="tx2">
                        <a:lumMod val="75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𝐶𝑀𝑆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tx2">
                        <a:lumMod val="75000"/>
                      </a:schemeClr>
                    </a:solidFill>
                  </a:rPr>
                  <a:t>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b="1" i="1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chemeClr val="tx2">
                        <a:lumMod val="75000"/>
                      </a:schemeClr>
                    </a:solidFill>
                  </a:rPr>
                  <a:t> collider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chemeClr val="tx2">
                        <a:lumMod val="75000"/>
                      </a:schemeClr>
                    </a:solidFill>
                  </a:rPr>
                  <a:t> energy is of 25 GeV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chemeClr val="tx2">
                        <a:lumMod val="75000"/>
                      </a:schemeClr>
                    </a:solidFill>
                  </a:rPr>
                  <a:t> energy 800 GeV</a:t>
                </a:r>
                <a:endParaRPr lang="ru-RU" b="1" dirty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just">
                  <a:lnSpc>
                    <a:spcPct val="120000"/>
                  </a:lnSpc>
                </a:pPr>
                <a:endParaRPr lang="en-US" b="1" dirty="0">
                  <a:solidFill>
                    <a:srgbClr val="000066"/>
                  </a:solidFill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29" y="583649"/>
                <a:ext cx="7994342" cy="4134273"/>
              </a:xfrm>
              <a:prstGeom prst="rect">
                <a:avLst/>
              </a:prstGeom>
              <a:blipFill rotWithShape="0">
                <a:blip r:embed="rId2"/>
                <a:stretch>
                  <a:fillRect l="-762" r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09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562" y="613242"/>
            <a:ext cx="3599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se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inverse Lorentz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15928" y="113545"/>
                <a:ext cx="2203808" cy="1366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b="0" i="1" smtClean="0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b="0" i="1" smtClean="0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b="0" i="1" smtClean="0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𝑐𝑚𝑠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  <m:f>
                                    <m:fPr>
                                      <m:ctrlP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1600" b="0" i="1" smtClean="0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b="0" i="1" smtClean="0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p>
                                          <m:r>
                                            <a:rPr lang="en-US" sz="1600" b="0" i="1" smtClean="0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e>
                              <m:sSubSup>
                                <m:sSubSupPr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𝑐𝑚𝑠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928" y="113545"/>
                <a:ext cx="2203808" cy="1366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91259" y="1793860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V1.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259" y="217262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1.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5087" y="1813588"/>
            <a:ext cx="178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For two particles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71259" y="1594750"/>
                <a:ext cx="6168612" cy="911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6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𝑐𝑚𝑠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  <m:f>
                                    <m:f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600" i="1" smtClean="0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 smtClean="0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p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e>
                              <m:sSubSup>
                                <m:sSubSupPr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𝑐𝑚𝑠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  <m:f>
                                    <m:f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 smtClean="0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p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</m:eqArr>
                          <m:r>
                            <a:rPr lang="ru-RU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0=</m:t>
                          </m:r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𝑐𝑚𝑠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d>
                                <m:dPr>
                                  <m:ctrlPr>
                                    <a:rPr lang="en-US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259" y="1594750"/>
                <a:ext cx="6168612" cy="9117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955087" y="2538319"/>
                <a:ext cx="3164649" cy="514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𝑐𝑚𝑠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f>
                        <m:f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087" y="2538319"/>
                <a:ext cx="3164649" cy="5140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152056" y="3127661"/>
                <a:ext cx="3221138" cy="586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𝑐𝑚𝑠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f>
                        <m:f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ru-RU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ru-RU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056" y="3127661"/>
                <a:ext cx="3221138" cy="5865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476033" y="3309375"/>
                <a:ext cx="1341906" cy="341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033" y="3309375"/>
                <a:ext cx="1341906" cy="3414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778194" y="3885257"/>
                <a:ext cx="5584221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𝑐𝑚𝑠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den>
                      </m:f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|"/>
                              <m:endChr m:val="|"/>
                              <m:ctrlPr>
                                <a:rPr lang="en-US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den>
                      </m:f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194" y="3885257"/>
                <a:ext cx="5584221" cy="6712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381562" y="4875062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V2.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42030" y="4727620"/>
                <a:ext cx="6449201" cy="6395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6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𝑐𝑚𝑠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sSubSup>
                                <m:sSubSupPr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𝑐𝑚𝑠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eqArr>
                          <m:r>
                            <a:rPr lang="ru-RU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𝑐𝑚𝑠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030" y="4727620"/>
                <a:ext cx="6449201" cy="6395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2190517" y="5448245"/>
                <a:ext cx="4152226" cy="561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𝑐𝑚𝑠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𝑐𝑚𝑠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ad>
                            <m:radPr>
                              <m:degHide m:val="on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517" y="5448245"/>
                <a:ext cx="4152226" cy="5615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036396" y="6090900"/>
                <a:ext cx="2672591" cy="611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396" y="6090900"/>
                <a:ext cx="2672591" cy="6117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5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441418" y="799237"/>
                <a:ext cx="6457950" cy="1719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𝑐𝑚𝑠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bSup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𝜀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  <m:func>
                            <m:funcPr>
                              <m:ctrlPr>
                                <a:rPr lang="en-US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 i="0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ra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solidFill>
                                                    <a:schemeClr val="tx2">
                                                      <a:lumMod val="75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solidFill>
                                                <a:schemeClr val="tx2">
                                                  <a:lumMod val="75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func>
                                <m:func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</m:ra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418" y="799237"/>
                <a:ext cx="6457950" cy="17195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7981" y="3105247"/>
            <a:ext cx="757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ea typeface="Cambria Math" panose="02040503050406030204" pitchFamily="18" charset="0"/>
              </a:rPr>
              <a:t>Where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05817" y="2929750"/>
                <a:ext cx="5998595" cy="658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817" y="2929750"/>
                <a:ext cx="5998595" cy="6587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08714" y="3733239"/>
                <a:ext cx="6995698" cy="654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func>
                        <m:func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Sup>
                            <m:sSubSup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sSup>
                        <m:sSup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14" y="3733239"/>
                <a:ext cx="6995698" cy="654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974115" y="2953699"/>
                <a:ext cx="1850507" cy="861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115" y="2953699"/>
                <a:ext cx="1850507" cy="8611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992185" y="3776840"/>
                <a:ext cx="1445524" cy="5672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185" y="3776840"/>
                <a:ext cx="1445524" cy="5672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205817" y="4835617"/>
                <a:ext cx="4901855" cy="593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</m:rad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817" y="4835617"/>
                <a:ext cx="4901855" cy="5934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6089602" y="4995374"/>
            <a:ext cx="20473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ea typeface="Cambria Math" panose="02040503050406030204" pitchFamily="18" charset="0"/>
              </a:rPr>
              <a:t>– total energy in CMS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7420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z="1600" smtClean="0"/>
              <a:t>4</a:t>
            </a:fld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259" y="217262"/>
            <a:ext cx="3433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2.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09725" y="521237"/>
                <a:ext cx="4602798" cy="593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</m:rad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25" y="521237"/>
                <a:ext cx="4602798" cy="5934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439331" y="1396495"/>
            <a:ext cx="5017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F.t.)</a:t>
            </a:r>
            <a:endParaRPr lang="ru-RU" sz="1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183242" y="1765827"/>
            <a:ext cx="22773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331883" y="1742967"/>
            <a:ext cx="776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244273" y="1304162"/>
                <a:ext cx="103804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273" y="1304162"/>
                <a:ext cx="1038040" cy="338554"/>
              </a:xfrm>
              <a:prstGeom prst="rect">
                <a:avLst/>
              </a:prstGeom>
              <a:blipFill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828304" y="1326023"/>
                <a:ext cx="181569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304" y="1326023"/>
                <a:ext cx="1815690" cy="338554"/>
              </a:xfrm>
              <a:prstGeom prst="rect">
                <a:avLst/>
              </a:prstGeom>
              <a:blipFill>
                <a:blip r:embed="rId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643994" y="1170265"/>
                <a:ext cx="3140015" cy="593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94" y="1170265"/>
                <a:ext cx="3140015" cy="5934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868238" y="1334940"/>
                <a:ext cx="73430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238" y="1334940"/>
                <a:ext cx="734304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914388" y="515202"/>
                <a:ext cx="1342291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GeV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388" y="515202"/>
                <a:ext cx="1342291" cy="5549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709725" y="1950493"/>
                <a:ext cx="5462521" cy="362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=209,  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=1.67∙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−27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[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25" y="1950493"/>
                <a:ext cx="5462521" cy="362472"/>
              </a:xfrm>
              <a:prstGeom prst="rect">
                <a:avLst/>
              </a:prstGeom>
              <a:blipFill>
                <a:blip r:embed="rId8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121989" y="2527350"/>
                <a:ext cx="4791866" cy="394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rad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=0,938 [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GeV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989" y="2527350"/>
                <a:ext cx="4791866" cy="394916"/>
              </a:xfrm>
              <a:prstGeom prst="rect">
                <a:avLst/>
              </a:prstGeom>
              <a:blipFill>
                <a:blip r:embed="rId9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16279" y="3088279"/>
                <a:ext cx="5007140" cy="777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</m:rad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−1,  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𝐺𝑒𝑉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𝑈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𝐺𝑒𝑉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−1⇒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79" y="3088279"/>
                <a:ext cx="5007140" cy="7773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862698" y="3295858"/>
                <a:ext cx="2548133" cy="344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 err="1">
                    <a:solidFill>
                      <a:schemeClr val="tx2">
                        <a:lumMod val="75000"/>
                      </a:schemeClr>
                    </a:solidFill>
                  </a:rPr>
                  <a:t>need</a:t>
                </a:r>
                <a:r>
                  <a:rPr lang="ru-RU" sz="1600" b="1" dirty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ru-RU" sz="1600" b="1" dirty="0" err="1">
                    <a:solidFill>
                      <a:schemeClr val="tx2">
                        <a:lumMod val="75000"/>
                      </a:schemeClr>
                    </a:solidFill>
                  </a:rPr>
                  <a:t>to</a:t>
                </a:r>
                <a:r>
                  <a:rPr lang="en-US" sz="1600" b="1" dirty="0">
                    <a:solidFill>
                      <a:schemeClr val="tx2">
                        <a:lumMod val="75000"/>
                      </a:schemeClr>
                    </a:solidFill>
                  </a:rPr>
                  <a:t> be</a:t>
                </a:r>
                <a:r>
                  <a:rPr lang="ru-RU" sz="1600" b="1" dirty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ru-RU" sz="1600" b="1" dirty="0" err="1">
                    <a:solidFill>
                      <a:schemeClr val="tx2">
                        <a:lumMod val="75000"/>
                      </a:schemeClr>
                    </a:solidFill>
                  </a:rPr>
                  <a:t>multipl</a:t>
                </a:r>
                <a:r>
                  <a:rPr lang="en-US" sz="1600" b="1" dirty="0" err="1">
                    <a:solidFill>
                      <a:schemeClr val="tx2">
                        <a:lumMod val="75000"/>
                      </a:schemeClr>
                    </a:solidFill>
                  </a:rPr>
                  <a:t>ied</a:t>
                </a:r>
                <a:r>
                  <a:rPr lang="en-US" sz="1600" b="1" dirty="0">
                    <a:solidFill>
                      <a:schemeClr val="tx2">
                        <a:lumMod val="75000"/>
                      </a:schemeClr>
                    </a:solidFill>
                  </a:rPr>
                  <a:t>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16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698" y="3295858"/>
                <a:ext cx="2548133" cy="344133"/>
              </a:xfrm>
              <a:prstGeom prst="rect">
                <a:avLst/>
              </a:prstGeom>
              <a:blipFill>
                <a:blip r:embed="rId11"/>
                <a:stretch>
                  <a:fillRect l="-1435" t="-3571" b="-23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709725" y="4029338"/>
                <a:ext cx="3642792" cy="694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209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209</m:t>
                                  </m:r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0,938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=80.83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25" y="4029338"/>
                <a:ext cx="3642792" cy="6941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84614" y="4873380"/>
                <a:ext cx="1920782" cy="7861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16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𝐿𝑎𝑏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𝐿𝑎𝑏</m:t>
                                  </m:r>
                                </m:sup>
                              </m:sSup>
                              <m:r>
                                <a:rPr lang="ru-RU" sz="16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ru-RU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𝑘𝑖𝑛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𝐿𝑎𝑏</m:t>
                                  </m:r>
                                </m:sup>
                              </m:sSubSup>
                            </m:e>
                          </m:eqArr>
                        </m:e>
                      </m:d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14" y="4873380"/>
                <a:ext cx="1920782" cy="7861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194267" y="4941127"/>
                <a:ext cx="612732" cy="342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𝐿𝑎𝑏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267" y="4941127"/>
                <a:ext cx="612732" cy="34297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>
            <a:off x="3828316" y="4937789"/>
            <a:ext cx="26521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– total energy in Lab. system 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1010493" y="5964682"/>
                <a:ext cx="3499868" cy="376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𝑘𝑖𝑛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𝐿𝑎𝑏</m:t>
                          </m:r>
                        </m:sup>
                      </m:sSub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=74.8 </m:t>
                      </m:r>
                      <m:r>
                        <a:rPr lang="en-US" sz="1600" b="0" i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GeV</m:t>
                      </m:r>
                      <m:r>
                        <a:rPr lang="en-US" sz="1600" b="0" i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493" y="5964682"/>
                <a:ext cx="3499868" cy="376450"/>
              </a:xfrm>
              <a:prstGeom prst="rect">
                <a:avLst/>
              </a:prstGeom>
              <a:blipFill>
                <a:blip r:embed="rId15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ик 28"/>
          <p:cNvSpPr/>
          <p:nvPr/>
        </p:nvSpPr>
        <p:spPr>
          <a:xfrm>
            <a:off x="3828303" y="5289144"/>
            <a:ext cx="49557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particle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energy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system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where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its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speed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equal to unit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rest energy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3172975" y="5263231"/>
                <a:ext cx="707310" cy="362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975" y="5263231"/>
                <a:ext cx="707310" cy="362472"/>
              </a:xfrm>
              <a:prstGeom prst="rect">
                <a:avLst/>
              </a:prstGeom>
              <a:blipFill>
                <a:blip r:embed="rId1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99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430705" y="3383638"/>
            <a:ext cx="2422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ntroduce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the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parametr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924627" y="3212137"/>
                <a:ext cx="1170347" cy="5766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𝑘𝑖𝑛</m:t>
                              </m:r>
                            </m:sub>
                            <m: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𝐿𝑎𝑏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627" y="3212137"/>
                <a:ext cx="1170347" cy="576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430705" y="447590"/>
            <a:ext cx="577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</a:rPr>
              <a:t>C.b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.)</a:t>
            </a:r>
            <a:endParaRPr lang="ru-RU" sz="16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276710" y="825041"/>
            <a:ext cx="165627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4095242" y="825041"/>
            <a:ext cx="17879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1542354" y="332495"/>
                <a:ext cx="103804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354" y="332495"/>
                <a:ext cx="1038040" cy="338554"/>
              </a:xfrm>
              <a:prstGeom prst="rect">
                <a:avLst/>
              </a:prstGeom>
              <a:blipFill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931340" y="332495"/>
                <a:ext cx="256922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40" y="332495"/>
                <a:ext cx="2569228" cy="338554"/>
              </a:xfrm>
              <a:prstGeom prst="rect">
                <a:avLst/>
              </a:prstGeom>
              <a:blipFill>
                <a:blip r:embed="rId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030709" y="332495"/>
                <a:ext cx="90063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709" y="332495"/>
                <a:ext cx="900631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430705" y="1539751"/>
                <a:ext cx="7966476" cy="593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ad>
                        <m:radPr>
                          <m:degHide m:val="on"/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60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</m:rad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rad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05" y="1539751"/>
                <a:ext cx="7966476" cy="5934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6944376" y="278313"/>
                <a:ext cx="82727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376" y="278313"/>
                <a:ext cx="82727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6944376" y="592615"/>
                <a:ext cx="77912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376" y="592615"/>
                <a:ext cx="779124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6944376" y="950776"/>
                <a:ext cx="80887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376" y="950776"/>
                <a:ext cx="808876" cy="338554"/>
              </a:xfrm>
              <a:prstGeom prst="rect">
                <a:avLst/>
              </a:prstGeom>
              <a:blipFill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30705" y="2280614"/>
                <a:ext cx="3616439" cy="658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rad>
                        </m:num>
                        <m:den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12∙209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209</m:t>
                          </m:r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6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0.938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=6.397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05" y="2280614"/>
                <a:ext cx="3616439" cy="6584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3931340" y="3315819"/>
                <a:ext cx="17457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r>
                        <a:rPr lang="en-US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40" y="3315819"/>
                <a:ext cx="1745799" cy="369332"/>
              </a:xfrm>
              <a:prstGeom prst="rect">
                <a:avLst/>
              </a:prstGeom>
              <a:blipFill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2932981" y="4061906"/>
                <a:ext cx="2734595" cy="376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Sup>
                        <m:sSub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𝑘𝑖𝑛</m:t>
                          </m:r>
                        </m:sub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𝐿𝑎𝑏</m:t>
                          </m:r>
                        </m:sup>
                      </m:sSubSup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sSup>
                        <m:sSupPr>
                          <m:ctrlP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 [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GeV</m:t>
                      </m:r>
                      <m:r>
                        <a:rPr lang="en-US" sz="16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981" y="4061906"/>
                <a:ext cx="2734595" cy="376450"/>
              </a:xfrm>
              <a:prstGeom prst="rect">
                <a:avLst/>
              </a:prstGeom>
              <a:blipFill>
                <a:blip r:embed="rId12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14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73823DA-2F5E-496D-9AAD-4F022B6DF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0CF8-96CD-4DDD-9D49-676F5872D851}" type="slidenum">
              <a:rPr lang="ru-RU" smtClean="0"/>
              <a:t>6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4454EF7-D571-4C87-BB7A-C7E06645B705}"/>
              </a:ext>
            </a:extLst>
          </p:cNvPr>
          <p:cNvSpPr/>
          <p:nvPr/>
        </p:nvSpPr>
        <p:spPr>
          <a:xfrm>
            <a:off x="291259" y="217262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3.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C006D544-08F3-44CB-AA12-1D41CE0EFDFB}"/>
                  </a:ext>
                </a:extLst>
              </p:cNvPr>
              <p:cNvSpPr txBox="1"/>
              <p:nvPr/>
            </p:nvSpPr>
            <p:spPr>
              <a:xfrm>
                <a:off x="1039906" y="266570"/>
                <a:ext cx="1747658" cy="3200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𝑘𝑖𝑛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𝑙𝑎𝑏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06D544-08F3-44CB-AA12-1D41CE0EF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06" y="266570"/>
                <a:ext cx="1747658" cy="320024"/>
              </a:xfrm>
              <a:prstGeom prst="rect">
                <a:avLst/>
              </a:prstGeom>
              <a:blipFill>
                <a:blip r:embed="rId2"/>
                <a:stretch>
                  <a:fillRect l="-1399" t="-1923" r="-2797" b="-1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xmlns="" id="{C2304C24-182A-4477-8B13-9B5D61AED581}"/>
                  </a:ext>
                </a:extLst>
              </p:cNvPr>
              <p:cNvSpPr/>
              <p:nvPr/>
            </p:nvSpPr>
            <p:spPr>
              <a:xfrm>
                <a:off x="1039906" y="784423"/>
                <a:ext cx="2066656" cy="4613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𝑘𝑖𝑛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𝑙𝑎𝑏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_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800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2304C24-182A-4477-8B13-9B5D61AED5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06" y="784423"/>
                <a:ext cx="2066656" cy="461345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A1490D8D-DEC2-4994-8979-8BCCA900A5AD}"/>
                  </a:ext>
                </a:extLst>
              </p:cNvPr>
              <p:cNvSpPr txBox="1"/>
              <p:nvPr/>
            </p:nvSpPr>
            <p:spPr>
              <a:xfrm>
                <a:off x="291259" y="1713308"/>
                <a:ext cx="3128099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511∙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49∙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1490D8D-DEC2-4994-8979-8BCCA900A5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59" y="1713308"/>
                <a:ext cx="3128099" cy="526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A877BD81-8375-4DA5-8641-D15CD9BBF039}"/>
                  </a:ext>
                </a:extLst>
              </p:cNvPr>
              <p:cNvSpPr txBox="1"/>
              <p:nvPr/>
            </p:nvSpPr>
            <p:spPr>
              <a:xfrm>
                <a:off x="291259" y="2328858"/>
                <a:ext cx="2379819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0,938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=852,8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877BD81-8375-4DA5-8641-D15CD9BBF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59" y="2328858"/>
                <a:ext cx="2379819" cy="5497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xmlns="" id="{71BD9E53-063F-4A10-B45E-D8AE003F0D9E}"/>
                  </a:ext>
                </a:extLst>
              </p:cNvPr>
              <p:cNvSpPr/>
              <p:nvPr/>
            </p:nvSpPr>
            <p:spPr>
              <a:xfrm>
                <a:off x="3870686" y="1791662"/>
                <a:ext cx="14026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71BD9E53-063F-4A10-B45E-D8AE003F0D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686" y="1791662"/>
                <a:ext cx="1402628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xmlns="" id="{F2063106-FBE9-4828-A4F8-2B0A107601DD}"/>
                  </a:ext>
                </a:extLst>
              </p:cNvPr>
              <p:cNvSpPr/>
              <p:nvPr/>
            </p:nvSpPr>
            <p:spPr>
              <a:xfrm>
                <a:off x="3870686" y="2255313"/>
                <a:ext cx="148213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F2063106-FBE9-4828-A4F8-2B0A107601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686" y="2255313"/>
                <a:ext cx="1482137" cy="390748"/>
              </a:xfrm>
              <a:prstGeom prst="rect">
                <a:avLst/>
              </a:prstGeom>
              <a:blipFill>
                <a:blip r:embed="rId7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xmlns="" id="{AFC171FC-A524-41E2-AE72-F93B104123B2}"/>
                  </a:ext>
                </a:extLst>
              </p:cNvPr>
              <p:cNvSpPr/>
              <p:nvPr/>
            </p:nvSpPr>
            <p:spPr>
              <a:xfrm>
                <a:off x="5941532" y="1521779"/>
                <a:ext cx="2045560" cy="7335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+2)</m:t>
                              </m:r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AFC171FC-A524-41E2-AE72-F93B104123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532" y="1521779"/>
                <a:ext cx="2045560" cy="7335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xmlns="" id="{89E1C458-35C6-4A28-9BB2-FECEAC746426}"/>
                  </a:ext>
                </a:extLst>
              </p:cNvPr>
              <p:cNvSpPr/>
              <p:nvPr/>
            </p:nvSpPr>
            <p:spPr>
              <a:xfrm>
                <a:off x="5941532" y="2239349"/>
                <a:ext cx="2079800" cy="763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+2)</m:t>
                              </m:r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89E1C458-35C6-4A28-9BB2-FECEAC7464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532" y="2239349"/>
                <a:ext cx="2079800" cy="7639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47C8C537-9479-4A5D-9FD9-4D8B67F6B2D1}"/>
                  </a:ext>
                </a:extLst>
              </p:cNvPr>
              <p:cNvSpPr txBox="1"/>
              <p:nvPr/>
            </p:nvSpPr>
            <p:spPr>
              <a:xfrm>
                <a:off x="0" y="3429000"/>
                <a:ext cx="9144000" cy="11273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⟹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+4∙</m:t>
                          </m:r>
                          <m:sSubSup>
                            <m:sSub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𝑘𝑖𝑛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𝑙𝑎𝑏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sup>
                          </m:sSubSup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𝑘𝑖𝑛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𝑙𝑎𝑏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sup>
                          </m:sSub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=283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7C8C537-9479-4A5D-9FD9-4D8B67F6B2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29000"/>
                <a:ext cx="9144000" cy="11273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6FAB6BDB-47C0-49DA-ADF0-1ABDF4B6891E}"/>
                  </a:ext>
                </a:extLst>
              </p:cNvPr>
              <p:cNvSpPr txBox="1"/>
              <p:nvPr/>
            </p:nvSpPr>
            <p:spPr>
              <a:xfrm>
                <a:off x="0" y="4982084"/>
                <a:ext cx="9148850" cy="8998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𝐶𝑀𝑆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𝐿𝑎𝑏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𝑙𝑎𝑏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𝛾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𝛾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=0,939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FAB6BDB-47C0-49DA-ADF0-1ABDF4B68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82084"/>
                <a:ext cx="9148850" cy="89986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xmlns="" id="{039E2641-CC5C-43A3-BBF7-20473BAA3BB7}"/>
                  </a:ext>
                </a:extLst>
              </p:cNvPr>
              <p:cNvSpPr/>
              <p:nvPr/>
            </p:nvSpPr>
            <p:spPr>
              <a:xfrm>
                <a:off x="0" y="6110540"/>
                <a:ext cx="191546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𝐶𝑀𝑆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𝐶𝑀𝑆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039E2641-CC5C-43A3-BBF7-20473BAA3B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110540"/>
                <a:ext cx="1915461" cy="61093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746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112</Words>
  <Application>Microsoft Office PowerPoint</Application>
  <PresentationFormat>Экран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dima</cp:lastModifiedBy>
  <cp:revision>45</cp:revision>
  <dcterms:created xsi:type="dcterms:W3CDTF">2019-10-21T07:42:40Z</dcterms:created>
  <dcterms:modified xsi:type="dcterms:W3CDTF">2019-10-30T17:13:58Z</dcterms:modified>
</cp:coreProperties>
</file>