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61" r:id="rId1"/>
  </p:sldMasterIdLst>
  <p:sldIdLst>
    <p:sldId id="256" r:id="rId2"/>
    <p:sldId id="257" r:id="rId3"/>
    <p:sldId id="258" r:id="rId4"/>
    <p:sldId id="259" r:id="rId5"/>
    <p:sldId id="260" r:id="rId6"/>
    <p:sldId id="272" r:id="rId7"/>
    <p:sldId id="287" r:id="rId8"/>
    <p:sldId id="261" r:id="rId9"/>
    <p:sldId id="288" r:id="rId10"/>
    <p:sldId id="289" r:id="rId11"/>
    <p:sldId id="274" r:id="rId12"/>
    <p:sldId id="273"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63" r:id="rId26"/>
    <p:sldId id="262" r:id="rId27"/>
    <p:sldId id="267" r:id="rId28"/>
    <p:sldId id="269" r:id="rId29"/>
    <p:sldId id="270" r:id="rId30"/>
    <p:sldId id="271" r:id="rId31"/>
    <p:sldId id="29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3" d="100"/>
          <a:sy n="73" d="100"/>
        </p:scale>
        <p:origin x="618"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6/8/2019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74191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6/8/2019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195086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6/8/2019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35542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6/8/2019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145125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1160EA64-D806-43AC-9DF2-F8C432F32B4C}" type="datetimeFigureOut">
              <a:rPr lang="en-US" smtClean="0"/>
              <a:t>6/8/2019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78092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6/8/2019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669485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583436" y="3143250"/>
            <a:ext cx="4270248" cy="2596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4F7D4976-E339-4826-83B7-FBD03F55ECF8}" type="datetimeFigureOut">
              <a:rPr lang="en-US" smtClean="0"/>
              <a:t>6/8/2019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2561900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6/8/2019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963033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6/8/2019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600086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9" name="Date Placeholder 8"/>
          <p:cNvSpPr>
            <a:spLocks noGrp="1"/>
          </p:cNvSpPr>
          <p:nvPr>
            <p:ph type="dt" sz="half" idx="10"/>
          </p:nvPr>
        </p:nvSpPr>
        <p:spPr/>
        <p:txBody>
          <a:bodyPr/>
          <a:lstStyle/>
          <a:p>
            <a:fld id="{D1BE4249-C0D0-4B06-8692-E8BB871AF643}" type="datetimeFigureOut">
              <a:rPr lang="en-US" smtClean="0"/>
              <a:t>6/8/2019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26212456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6/8/2019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82356366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6/8/2019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107591668"/>
      </p:ext>
    </p:extLst>
  </p:cSld>
  <p:clrMap bg1="dk1" tx1="lt1" bg2="dk2" tx2="lt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goodreads.com/author/show/4556932.Cara_Lynn_Shultz"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thoughtco.com/correctness-grammar-and-usage-1689807" TargetMode="External"/><Relationship Id="rId2" Type="http://schemas.openxmlformats.org/officeDocument/2006/relationships/hyperlink" Target="https://www.thoughtco.com/grammatical-error-usage-1690911"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thoughtco.com/dialect-language-term-1690446"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thoughtco.com/meaning-semantics-term-1691373"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00199" y="692331"/>
            <a:ext cx="9659983" cy="3340333"/>
          </a:xfrm>
        </p:spPr>
        <p:txBody>
          <a:bodyPr>
            <a:normAutofit/>
          </a:bodyPr>
          <a:lstStyle/>
          <a:p>
            <a:r>
              <a:rPr lang="en-US" sz="5400" b="1" dirty="0" smtClean="0"/>
              <a:t>COMMON MISTAKES IN SCIENTIFIC WRITING 2.0</a:t>
            </a:r>
            <a:endParaRPr lang="ru-RU" sz="5400" b="1" dirty="0"/>
          </a:p>
        </p:txBody>
      </p:sp>
      <p:sp>
        <p:nvSpPr>
          <p:cNvPr id="3" name="Подзаголовок 2"/>
          <p:cNvSpPr>
            <a:spLocks noGrp="1"/>
          </p:cNvSpPr>
          <p:nvPr>
            <p:ph type="subTitle" idx="1"/>
          </p:nvPr>
        </p:nvSpPr>
        <p:spPr/>
        <p:txBody>
          <a:bodyPr>
            <a:normAutofit/>
          </a:bodyPr>
          <a:lstStyle/>
          <a:p>
            <a:pPr algn="r"/>
            <a:r>
              <a:rPr lang="en-US" sz="2800" dirty="0" smtClean="0">
                <a:solidFill>
                  <a:schemeClr val="accent5">
                    <a:lumMod val="50000"/>
                  </a:schemeClr>
                </a:solidFill>
              </a:rPr>
              <a:t>Anna Bogomolova</a:t>
            </a:r>
          </a:p>
          <a:p>
            <a:pPr algn="r"/>
            <a:r>
              <a:rPr lang="en-US" sz="2800" dirty="0" smtClean="0">
                <a:solidFill>
                  <a:schemeClr val="accent5">
                    <a:lumMod val="50000"/>
                  </a:schemeClr>
                </a:solidFill>
              </a:rPr>
              <a:t>JINR, VBLHEP</a:t>
            </a:r>
            <a:endParaRPr lang="ru-RU" sz="2800" dirty="0">
              <a:solidFill>
                <a:schemeClr val="accent5">
                  <a:lumMod val="50000"/>
                </a:schemeClr>
              </a:solidFill>
            </a:endParaRPr>
          </a:p>
        </p:txBody>
      </p:sp>
    </p:spTree>
    <p:extLst>
      <p:ext uri="{BB962C8B-B14F-4D97-AF65-F5344CB8AC3E}">
        <p14:creationId xmlns:p14="http://schemas.microsoft.com/office/powerpoint/2010/main" val="158885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531819"/>
            <a:ext cx="8991600" cy="1179415"/>
          </a:xfrm>
        </p:spPr>
        <p:txBody>
          <a:bodyPr/>
          <a:lstStyle/>
          <a:p>
            <a:r>
              <a:rPr lang="en-US" dirty="0" smtClean="0"/>
              <a:t>WHY GRAMMAR MATTERS?</a:t>
            </a:r>
            <a:endParaRPr lang="ru-RU" dirty="0"/>
          </a:p>
        </p:txBody>
      </p:sp>
      <p:sp>
        <p:nvSpPr>
          <p:cNvPr id="3" name="Текст 2"/>
          <p:cNvSpPr>
            <a:spLocks noGrp="1"/>
          </p:cNvSpPr>
          <p:nvPr>
            <p:ph type="body" idx="1"/>
          </p:nvPr>
        </p:nvSpPr>
        <p:spPr>
          <a:xfrm>
            <a:off x="1600199" y="2325189"/>
            <a:ext cx="8991601" cy="3788228"/>
          </a:xfrm>
        </p:spPr>
        <p:txBody>
          <a:bodyPr>
            <a:normAutofit/>
          </a:bodyPr>
          <a:lstStyle/>
          <a:p>
            <a:pPr algn="ctr"/>
            <a:r>
              <a:rPr lang="en-US" dirty="0"/>
              <a:t>People do make judgments about you based on your grammar. Most of us do; it’s involuntary.</a:t>
            </a:r>
          </a:p>
          <a:p>
            <a:pPr algn="ctr"/>
            <a:endParaRPr lang="en-US" dirty="0"/>
          </a:p>
          <a:p>
            <a:pPr algn="ctr"/>
            <a:r>
              <a:rPr lang="en-US" i="1" dirty="0"/>
              <a:t>It’s hard to take someone seriously when they leave you a note saying, “Your ugly.” My ugly what? The idiot didn’t even know the difference between your and you’re. </a:t>
            </a:r>
            <a:r>
              <a:rPr lang="en-US" dirty="0"/>
              <a:t>— </a:t>
            </a:r>
            <a:r>
              <a:rPr lang="en-US" u="sng" dirty="0">
                <a:hlinkClick r:id="rId2"/>
              </a:rPr>
              <a:t>Cara Lynn Shultz</a:t>
            </a:r>
            <a:r>
              <a:rPr lang="en-US" dirty="0"/>
              <a:t>, Author of ‘</a:t>
            </a:r>
            <a:r>
              <a:rPr lang="en-US" dirty="0" err="1"/>
              <a:t>Spellcaster</a:t>
            </a:r>
            <a:r>
              <a:rPr lang="en-US" dirty="0"/>
              <a:t>’</a:t>
            </a:r>
          </a:p>
          <a:p>
            <a:pPr algn="ctr"/>
            <a:endParaRPr lang="en-US" dirty="0"/>
          </a:p>
          <a:p>
            <a:pPr algn="ctr"/>
            <a:r>
              <a:rPr lang="en-US" dirty="0"/>
              <a:t>Anything great is error-free. Period</a:t>
            </a:r>
            <a:endParaRPr lang="ru-RU" dirty="0"/>
          </a:p>
        </p:txBody>
      </p:sp>
    </p:spTree>
    <p:extLst>
      <p:ext uri="{BB962C8B-B14F-4D97-AF65-F5344CB8AC3E}">
        <p14:creationId xmlns:p14="http://schemas.microsoft.com/office/powerpoint/2010/main" val="3671260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329344"/>
            <a:ext cx="8991600" cy="1645920"/>
          </a:xfrm>
        </p:spPr>
        <p:txBody>
          <a:bodyPr/>
          <a:lstStyle/>
          <a:p>
            <a:r>
              <a:rPr lang="en-US" dirty="0" smtClean="0"/>
              <a:t>prepositions</a:t>
            </a:r>
            <a:endParaRPr lang="ru-RU" dirty="0"/>
          </a:p>
        </p:txBody>
      </p:sp>
      <p:sp>
        <p:nvSpPr>
          <p:cNvPr id="3" name="Текст 2"/>
          <p:cNvSpPr>
            <a:spLocks noGrp="1"/>
          </p:cNvSpPr>
          <p:nvPr>
            <p:ph type="body" idx="1"/>
          </p:nvPr>
        </p:nvSpPr>
        <p:spPr>
          <a:xfrm>
            <a:off x="2695194" y="2188029"/>
            <a:ext cx="6801612" cy="3429518"/>
          </a:xfrm>
        </p:spPr>
        <p:txBody>
          <a:bodyPr>
            <a:normAutofit/>
          </a:bodyPr>
          <a:lstStyle/>
          <a:p>
            <a:pPr marL="342900" indent="-342900">
              <a:buFont typeface="Arial" panose="020B0604020202020204" pitchFamily="34" charset="0"/>
              <a:buChar char="•"/>
            </a:pPr>
            <a:r>
              <a:rPr lang="en-US" sz="4000" dirty="0" smtClean="0"/>
              <a:t>Collocational (with verbs, nouns, adjectives)</a:t>
            </a:r>
          </a:p>
          <a:p>
            <a:pPr marL="342900" indent="-342900">
              <a:buFont typeface="Arial" panose="020B0604020202020204" pitchFamily="34" charset="0"/>
              <a:buChar char="•"/>
            </a:pPr>
            <a:r>
              <a:rPr lang="en-US" sz="4000" dirty="0" smtClean="0"/>
              <a:t>Of place</a:t>
            </a:r>
          </a:p>
          <a:p>
            <a:pPr marL="342900" indent="-342900">
              <a:buFont typeface="Arial" panose="020B0604020202020204" pitchFamily="34" charset="0"/>
              <a:buChar char="•"/>
            </a:pPr>
            <a:r>
              <a:rPr lang="en-US" sz="4000" dirty="0" smtClean="0"/>
              <a:t>Of time</a:t>
            </a:r>
          </a:p>
        </p:txBody>
      </p:sp>
    </p:spTree>
    <p:extLst>
      <p:ext uri="{BB962C8B-B14F-4D97-AF65-F5344CB8AC3E}">
        <p14:creationId xmlns:p14="http://schemas.microsoft.com/office/powerpoint/2010/main" val="331284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280358"/>
            <a:ext cx="8991600" cy="666699"/>
          </a:xfrm>
        </p:spPr>
        <p:txBody>
          <a:bodyPr>
            <a:normAutofit fontScale="90000"/>
          </a:bodyPr>
          <a:lstStyle/>
          <a:p>
            <a:r>
              <a:rPr lang="en-US" dirty="0" smtClean="0"/>
              <a:t>Misuse of prepositions</a:t>
            </a:r>
            <a:endParaRPr lang="ru-RU" dirty="0"/>
          </a:p>
        </p:txBody>
      </p:sp>
      <p:sp>
        <p:nvSpPr>
          <p:cNvPr id="3" name="Текст 2"/>
          <p:cNvSpPr>
            <a:spLocks noGrp="1"/>
          </p:cNvSpPr>
          <p:nvPr>
            <p:ph type="body" idx="1"/>
          </p:nvPr>
        </p:nvSpPr>
        <p:spPr>
          <a:xfrm>
            <a:off x="1600200" y="947056"/>
            <a:ext cx="8991600" cy="5519057"/>
          </a:xfrm>
        </p:spPr>
        <p:txBody>
          <a:bodyPr/>
          <a:lstStyle/>
          <a:p>
            <a:r>
              <a:rPr lang="en-US" dirty="0" smtClean="0"/>
              <a:t>Aim </a:t>
            </a:r>
            <a:r>
              <a:rPr lang="en-US" strike="sngStrike" dirty="0" smtClean="0"/>
              <a:t>against</a:t>
            </a:r>
            <a:r>
              <a:rPr lang="en-US" dirty="0" smtClean="0"/>
              <a:t> at</a:t>
            </a:r>
          </a:p>
          <a:p>
            <a:r>
              <a:rPr lang="en-US" dirty="0" smtClean="0"/>
              <a:t>Arrive </a:t>
            </a:r>
            <a:r>
              <a:rPr lang="en-US" strike="sngStrike" dirty="0" smtClean="0"/>
              <a:t>to</a:t>
            </a:r>
            <a:r>
              <a:rPr lang="en-US" dirty="0" smtClean="0"/>
              <a:t> at</a:t>
            </a:r>
          </a:p>
          <a:p>
            <a:r>
              <a:rPr lang="en-US" dirty="0" smtClean="0"/>
              <a:t>Composed </a:t>
            </a:r>
            <a:r>
              <a:rPr lang="en-US" strike="sngStrike" dirty="0" smtClean="0"/>
              <a:t>from</a:t>
            </a:r>
            <a:r>
              <a:rPr lang="en-US" dirty="0" smtClean="0"/>
              <a:t> of </a:t>
            </a:r>
          </a:p>
          <a:p>
            <a:r>
              <a:rPr lang="en-US" dirty="0" smtClean="0"/>
              <a:t>Consist </a:t>
            </a:r>
            <a:r>
              <a:rPr lang="en-US" strike="sngStrike" dirty="0" smtClean="0"/>
              <a:t>from</a:t>
            </a:r>
            <a:r>
              <a:rPr lang="en-US" dirty="0" smtClean="0"/>
              <a:t> of</a:t>
            </a:r>
          </a:p>
          <a:p>
            <a:r>
              <a:rPr lang="en-US" dirty="0" smtClean="0"/>
              <a:t>Covered </a:t>
            </a:r>
            <a:r>
              <a:rPr lang="en-US" strike="sngStrike" dirty="0" smtClean="0"/>
              <a:t>by</a:t>
            </a:r>
            <a:r>
              <a:rPr lang="en-US" dirty="0" smtClean="0"/>
              <a:t> with</a:t>
            </a:r>
          </a:p>
          <a:p>
            <a:r>
              <a:rPr lang="en-US" dirty="0" smtClean="0"/>
              <a:t>Depend </a:t>
            </a:r>
            <a:r>
              <a:rPr lang="en-US" strike="sngStrike" dirty="0" smtClean="0"/>
              <a:t>from</a:t>
            </a:r>
            <a:r>
              <a:rPr lang="en-US" dirty="0" smtClean="0"/>
              <a:t> on/upon</a:t>
            </a:r>
          </a:p>
          <a:p>
            <a:r>
              <a:rPr lang="en-US" dirty="0" smtClean="0"/>
              <a:t>Different </a:t>
            </a:r>
            <a:r>
              <a:rPr lang="en-US" strike="sngStrike" dirty="0" smtClean="0"/>
              <a:t>than</a:t>
            </a:r>
            <a:r>
              <a:rPr lang="en-US" dirty="0" smtClean="0"/>
              <a:t> from</a:t>
            </a:r>
          </a:p>
          <a:p>
            <a:r>
              <a:rPr lang="en-US" dirty="0" smtClean="0"/>
              <a:t>Divide </a:t>
            </a:r>
            <a:r>
              <a:rPr lang="en-US" strike="sngStrike" dirty="0" smtClean="0"/>
              <a:t>in</a:t>
            </a:r>
            <a:r>
              <a:rPr lang="en-US" dirty="0" smtClean="0"/>
              <a:t> into</a:t>
            </a:r>
          </a:p>
          <a:p>
            <a:r>
              <a:rPr lang="en-US" dirty="0" smtClean="0"/>
              <a:t>Exception </a:t>
            </a:r>
            <a:r>
              <a:rPr lang="en-US" strike="sngStrike" dirty="0" smtClean="0"/>
              <a:t>of</a:t>
            </a:r>
            <a:r>
              <a:rPr lang="en-US" dirty="0" smtClean="0"/>
              <a:t> to</a:t>
            </a:r>
          </a:p>
          <a:p>
            <a:r>
              <a:rPr lang="en-US" dirty="0" smtClean="0"/>
              <a:t>Full </a:t>
            </a:r>
            <a:r>
              <a:rPr lang="en-US" strike="sngStrike" dirty="0" smtClean="0"/>
              <a:t>from/with</a:t>
            </a:r>
            <a:r>
              <a:rPr lang="en-US" dirty="0" smtClean="0"/>
              <a:t> of</a:t>
            </a:r>
          </a:p>
          <a:p>
            <a:r>
              <a:rPr lang="en-US" dirty="0" smtClean="0"/>
              <a:t>Opposite </a:t>
            </a:r>
            <a:r>
              <a:rPr lang="en-US" strike="sngStrike" dirty="0" smtClean="0"/>
              <a:t>from</a:t>
            </a:r>
            <a:r>
              <a:rPr lang="en-US" dirty="0" smtClean="0"/>
              <a:t> to</a:t>
            </a:r>
          </a:p>
          <a:p>
            <a:r>
              <a:rPr lang="en-US" dirty="0" smtClean="0"/>
              <a:t>Similar </a:t>
            </a:r>
            <a:r>
              <a:rPr lang="en-US" strike="sngStrike" dirty="0" smtClean="0"/>
              <a:t>with</a:t>
            </a:r>
            <a:r>
              <a:rPr lang="en-US" dirty="0" smtClean="0"/>
              <a:t> to</a:t>
            </a:r>
            <a:endParaRPr lang="ru-RU" dirty="0"/>
          </a:p>
        </p:txBody>
      </p:sp>
    </p:spTree>
    <p:extLst>
      <p:ext uri="{BB962C8B-B14F-4D97-AF65-F5344CB8AC3E}">
        <p14:creationId xmlns:p14="http://schemas.microsoft.com/office/powerpoint/2010/main" val="2881479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329344"/>
            <a:ext cx="8991600" cy="911627"/>
          </a:xfrm>
        </p:spPr>
        <p:txBody>
          <a:bodyPr/>
          <a:lstStyle/>
          <a:p>
            <a:r>
              <a:rPr lang="en-US" dirty="0" smtClean="0"/>
              <a:t>Prepositions of place</a:t>
            </a:r>
            <a:endParaRPr lang="ru-RU" dirty="0"/>
          </a:p>
        </p:txBody>
      </p:sp>
      <p:sp>
        <p:nvSpPr>
          <p:cNvPr id="3" name="Текст 2"/>
          <p:cNvSpPr>
            <a:spLocks noGrp="1"/>
          </p:cNvSpPr>
          <p:nvPr>
            <p:ph type="body" idx="1"/>
          </p:nvPr>
        </p:nvSpPr>
        <p:spPr>
          <a:xfrm>
            <a:off x="1600200" y="1632857"/>
            <a:ext cx="8991600" cy="4784272"/>
          </a:xfrm>
        </p:spPr>
        <p:txBody>
          <a:bodyPr/>
          <a:lstStyle/>
          <a:p>
            <a:r>
              <a:rPr lang="en-US" b="1" dirty="0" smtClean="0"/>
              <a:t>You use IN as continents, countries and cities are not so precise, aren’t they?</a:t>
            </a:r>
          </a:p>
          <a:p>
            <a:endParaRPr lang="en-US" b="1" dirty="0" smtClean="0"/>
          </a:p>
          <a:p>
            <a:endParaRPr lang="ru-RU" dirty="0"/>
          </a:p>
        </p:txBody>
      </p:sp>
      <p:pic>
        <p:nvPicPr>
          <p:cNvPr id="4" name="Объект 3"/>
          <p:cNvPicPr>
            <a:picLocks noChangeAspect="1"/>
          </p:cNvPicPr>
          <p:nvPr/>
        </p:nvPicPr>
        <p:blipFill>
          <a:blip r:embed="rId2"/>
          <a:stretch>
            <a:fillRect/>
          </a:stretch>
        </p:blipFill>
        <p:spPr>
          <a:xfrm>
            <a:off x="2694214" y="2171700"/>
            <a:ext cx="6835548" cy="4392386"/>
          </a:xfrm>
          <a:prstGeom prst="rect">
            <a:avLst/>
          </a:prstGeom>
        </p:spPr>
      </p:pic>
    </p:spTree>
    <p:extLst>
      <p:ext uri="{BB962C8B-B14F-4D97-AF65-F5344CB8AC3E}">
        <p14:creationId xmlns:p14="http://schemas.microsoft.com/office/powerpoint/2010/main" val="2822729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321724" y="290945"/>
            <a:ext cx="10341032" cy="6184670"/>
          </a:xfrm>
        </p:spPr>
        <p:txBody>
          <a:bodyPr/>
          <a:lstStyle/>
          <a:p>
            <a:r>
              <a:rPr lang="en-US" dirty="0" smtClean="0"/>
              <a:t>You use ON as streets and avenues are a bit </a:t>
            </a:r>
            <a:r>
              <a:rPr lang="en-US" dirty="0"/>
              <a:t>more accurate than the size of the country, but not quite </a:t>
            </a:r>
            <a:r>
              <a:rPr lang="en-US" dirty="0" smtClean="0"/>
              <a:t>yet.</a:t>
            </a:r>
          </a:p>
          <a:p>
            <a:endParaRPr lang="ru-RU" dirty="0"/>
          </a:p>
        </p:txBody>
      </p:sp>
      <p:pic>
        <p:nvPicPr>
          <p:cNvPr id="4" name="Рисунок 3"/>
          <p:cNvPicPr>
            <a:picLocks noChangeAspect="1"/>
          </p:cNvPicPr>
          <p:nvPr/>
        </p:nvPicPr>
        <p:blipFill>
          <a:blip r:embed="rId2"/>
          <a:stretch>
            <a:fillRect/>
          </a:stretch>
        </p:blipFill>
        <p:spPr>
          <a:xfrm>
            <a:off x="2585258" y="1321725"/>
            <a:ext cx="7481455" cy="4837776"/>
          </a:xfrm>
          <a:prstGeom prst="rect">
            <a:avLst/>
          </a:prstGeom>
        </p:spPr>
      </p:pic>
    </p:spTree>
    <p:extLst>
      <p:ext uri="{BB962C8B-B14F-4D97-AF65-F5344CB8AC3E}">
        <p14:creationId xmlns:p14="http://schemas.microsoft.com/office/powerpoint/2010/main" val="1767101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645920" y="423949"/>
            <a:ext cx="9193876" cy="5852160"/>
          </a:xfrm>
        </p:spPr>
        <p:txBody>
          <a:bodyPr/>
          <a:lstStyle/>
          <a:p>
            <a:r>
              <a:rPr lang="en-US" dirty="0"/>
              <a:t>Use AT when you talk about the exact location</a:t>
            </a:r>
            <a:r>
              <a:rPr lang="en-US" dirty="0" smtClean="0"/>
              <a:t>.</a:t>
            </a:r>
          </a:p>
          <a:p>
            <a:endParaRPr lang="ru-RU" dirty="0"/>
          </a:p>
        </p:txBody>
      </p:sp>
      <p:pic>
        <p:nvPicPr>
          <p:cNvPr id="4" name="Объект 3"/>
          <p:cNvPicPr>
            <a:picLocks noChangeAspect="1"/>
          </p:cNvPicPr>
          <p:nvPr/>
        </p:nvPicPr>
        <p:blipFill>
          <a:blip r:embed="rId2"/>
          <a:stretch>
            <a:fillRect/>
          </a:stretch>
        </p:blipFill>
        <p:spPr>
          <a:xfrm>
            <a:off x="2819651" y="1426614"/>
            <a:ext cx="6536072" cy="4351338"/>
          </a:xfrm>
          <a:prstGeom prst="rect">
            <a:avLst/>
          </a:prstGeom>
        </p:spPr>
      </p:pic>
    </p:spTree>
    <p:extLst>
      <p:ext uri="{BB962C8B-B14F-4D97-AF65-F5344CB8AC3E}">
        <p14:creationId xmlns:p14="http://schemas.microsoft.com/office/powerpoint/2010/main" val="902090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424941"/>
            <a:ext cx="8991600" cy="1237604"/>
          </a:xfrm>
        </p:spPr>
        <p:txBody>
          <a:bodyPr>
            <a:normAutofit fontScale="90000"/>
          </a:bodyPr>
          <a:lstStyle/>
          <a:p>
            <a:r>
              <a:rPr lang="en-US" dirty="0" smtClean="0"/>
              <a:t>Same rules apply to prepositions of time</a:t>
            </a:r>
            <a:endParaRPr lang="ru-RU" dirty="0"/>
          </a:p>
        </p:txBody>
      </p:sp>
      <p:sp>
        <p:nvSpPr>
          <p:cNvPr id="3" name="Текст 2"/>
          <p:cNvSpPr>
            <a:spLocks noGrp="1"/>
          </p:cNvSpPr>
          <p:nvPr>
            <p:ph type="body" idx="1"/>
          </p:nvPr>
        </p:nvSpPr>
        <p:spPr>
          <a:xfrm>
            <a:off x="2479064" y="1833708"/>
            <a:ext cx="6801612" cy="4226270"/>
          </a:xfrm>
        </p:spPr>
        <p:txBody>
          <a:bodyPr/>
          <a:lstStyle/>
          <a:p>
            <a:endParaRPr lang="en-US" b="1" dirty="0" smtClean="0"/>
          </a:p>
          <a:p>
            <a:r>
              <a:rPr lang="en-US" b="1" dirty="0" smtClean="0"/>
              <a:t>In </a:t>
            </a:r>
            <a:r>
              <a:rPr lang="en-US" b="1" dirty="0"/>
              <a:t>the 19th century, in 1991, in May</a:t>
            </a:r>
            <a:r>
              <a:rPr lang="ru-RU" b="1" dirty="0"/>
              <a:t> (так себе подробно)</a:t>
            </a:r>
          </a:p>
          <a:p>
            <a:r>
              <a:rPr lang="en-US" b="1" dirty="0"/>
              <a:t>on 15th of September, on Monday, on Christmas Eve</a:t>
            </a:r>
            <a:r>
              <a:rPr lang="ru-RU" b="1" dirty="0"/>
              <a:t> (не прям уж </a:t>
            </a:r>
            <a:r>
              <a:rPr lang="ru-RU" b="1" dirty="0" smtClean="0"/>
              <a:t>совсем</a:t>
            </a:r>
            <a:r>
              <a:rPr lang="en-US" b="1" dirty="0"/>
              <a:t>,</a:t>
            </a:r>
            <a:r>
              <a:rPr lang="ru-RU" b="1" dirty="0" smtClean="0"/>
              <a:t> </a:t>
            </a:r>
            <a:r>
              <a:rPr lang="ru-RU" b="1" dirty="0"/>
              <a:t>но немножко уже да)</a:t>
            </a:r>
          </a:p>
          <a:p>
            <a:r>
              <a:rPr lang="en-US" b="1" dirty="0"/>
              <a:t>at 12 o'clock, at midnight, at the last minute</a:t>
            </a:r>
            <a:r>
              <a:rPr lang="ru-RU" b="1" dirty="0"/>
              <a:t> (точно)</a:t>
            </a:r>
          </a:p>
          <a:p>
            <a:pPr marL="342900" indent="-342900">
              <a:buFont typeface="Arial" panose="020B0604020202020204" pitchFamily="34" charset="0"/>
              <a:buChar char="•"/>
            </a:pPr>
            <a:endParaRPr lang="ru-RU" dirty="0"/>
          </a:p>
        </p:txBody>
      </p:sp>
    </p:spTree>
    <p:extLst>
      <p:ext uri="{BB962C8B-B14F-4D97-AF65-F5344CB8AC3E}">
        <p14:creationId xmlns:p14="http://schemas.microsoft.com/office/powerpoint/2010/main" val="3058471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333501"/>
            <a:ext cx="8991600" cy="913408"/>
          </a:xfrm>
        </p:spPr>
        <p:txBody>
          <a:bodyPr/>
          <a:lstStyle/>
          <a:p>
            <a:r>
              <a:rPr lang="en-US" dirty="0" smtClean="0"/>
              <a:t>exceptions</a:t>
            </a:r>
            <a:endParaRPr lang="ru-RU" dirty="0"/>
          </a:p>
        </p:txBody>
      </p:sp>
      <p:sp>
        <p:nvSpPr>
          <p:cNvPr id="3" name="Текст 2"/>
          <p:cNvSpPr>
            <a:spLocks noGrp="1"/>
          </p:cNvSpPr>
          <p:nvPr>
            <p:ph type="body" idx="1"/>
          </p:nvPr>
        </p:nvSpPr>
        <p:spPr>
          <a:xfrm>
            <a:off x="2628692" y="2249344"/>
            <a:ext cx="6801612" cy="4060015"/>
          </a:xfrm>
        </p:spPr>
        <p:txBody>
          <a:bodyPr>
            <a:normAutofit/>
          </a:bodyPr>
          <a:lstStyle/>
          <a:p>
            <a:r>
              <a:rPr lang="ru-RU" dirty="0"/>
              <a:t>праздники, фестивали или </a:t>
            </a:r>
            <a:r>
              <a:rPr lang="ru-RU" dirty="0" err="1"/>
              <a:t>тусы</a:t>
            </a:r>
            <a:r>
              <a:rPr lang="ru-RU" dirty="0"/>
              <a:t>, которые длятся больше одного дня — тоже используется </a:t>
            </a:r>
            <a:r>
              <a:rPr lang="ru-RU" dirty="0" err="1"/>
              <a:t>at</a:t>
            </a:r>
            <a:r>
              <a:rPr lang="ru-RU" dirty="0"/>
              <a:t>: </a:t>
            </a:r>
            <a:r>
              <a:rPr lang="ru-RU" b="1" dirty="0" err="1"/>
              <a:t>at</a:t>
            </a:r>
            <a:r>
              <a:rPr lang="ru-RU" b="1" dirty="0"/>
              <a:t> </a:t>
            </a:r>
            <a:r>
              <a:rPr lang="ru-RU" b="1" dirty="0" err="1"/>
              <a:t>Easter</a:t>
            </a:r>
            <a:r>
              <a:rPr lang="ru-RU" b="1" dirty="0"/>
              <a:t>, </a:t>
            </a:r>
            <a:r>
              <a:rPr lang="ru-RU" b="1" dirty="0" err="1"/>
              <a:t>at</a:t>
            </a:r>
            <a:r>
              <a:rPr lang="ru-RU" b="1" dirty="0"/>
              <a:t> </a:t>
            </a:r>
            <a:r>
              <a:rPr lang="en-US" b="1" dirty="0"/>
              <a:t>C</a:t>
            </a:r>
            <a:r>
              <a:rPr lang="ru-RU" b="1" dirty="0" err="1"/>
              <a:t>hristmas</a:t>
            </a:r>
            <a:r>
              <a:rPr lang="ru-RU" dirty="0"/>
              <a:t> (все каникулы, а не один день, как в примере выше), </a:t>
            </a:r>
            <a:r>
              <a:rPr lang="ru-RU" b="1" dirty="0" err="1"/>
              <a:t>at</a:t>
            </a:r>
            <a:r>
              <a:rPr lang="ru-RU" b="1" dirty="0"/>
              <a:t> </a:t>
            </a:r>
            <a:r>
              <a:rPr lang="ru-RU" b="1" dirty="0" err="1"/>
              <a:t>Nashestvie</a:t>
            </a:r>
            <a:r>
              <a:rPr lang="ru-RU" b="1" dirty="0"/>
              <a:t>, </a:t>
            </a:r>
            <a:r>
              <a:rPr lang="ru-RU" b="1" dirty="0" err="1"/>
              <a:t>at</a:t>
            </a:r>
            <a:r>
              <a:rPr lang="ru-RU" b="1" dirty="0"/>
              <a:t> </a:t>
            </a:r>
            <a:r>
              <a:rPr lang="ru-RU" b="1" dirty="0" err="1"/>
              <a:t>Kazantip</a:t>
            </a:r>
            <a:endParaRPr lang="ru-RU" dirty="0"/>
          </a:p>
          <a:p>
            <a:r>
              <a:rPr lang="ru-RU" dirty="0" smtClean="0"/>
              <a:t>Непонятно </a:t>
            </a:r>
            <a:r>
              <a:rPr lang="ru-RU" dirty="0"/>
              <a:t>почему, но все-таки </a:t>
            </a:r>
            <a:r>
              <a:rPr lang="de-DE" b="1" dirty="0"/>
              <a:t>in </a:t>
            </a:r>
            <a:r>
              <a:rPr lang="de-DE" b="1" dirty="0" err="1"/>
              <a:t>the</a:t>
            </a:r>
            <a:r>
              <a:rPr lang="de-DE" b="1" dirty="0"/>
              <a:t> </a:t>
            </a:r>
            <a:r>
              <a:rPr lang="de-DE" b="1" dirty="0" err="1"/>
              <a:t>morning</a:t>
            </a:r>
            <a:r>
              <a:rPr lang="de-DE" b="1" dirty="0"/>
              <a:t>, in </a:t>
            </a:r>
            <a:r>
              <a:rPr lang="de-DE" b="1" dirty="0" err="1"/>
              <a:t>the</a:t>
            </a:r>
            <a:r>
              <a:rPr lang="de-DE" b="1" dirty="0"/>
              <a:t> </a:t>
            </a:r>
            <a:r>
              <a:rPr lang="de-DE" b="1" dirty="0" err="1"/>
              <a:t>evening</a:t>
            </a:r>
            <a:endParaRPr lang="ru-RU" b="1" dirty="0"/>
          </a:p>
          <a:p>
            <a:r>
              <a:rPr lang="ru-RU" b="1" dirty="0" err="1"/>
              <a:t>At</a:t>
            </a:r>
            <a:r>
              <a:rPr lang="ru-RU" b="1" dirty="0"/>
              <a:t> </a:t>
            </a:r>
            <a:r>
              <a:rPr lang="ru-RU" b="1" dirty="0" err="1"/>
              <a:t>the</a:t>
            </a:r>
            <a:r>
              <a:rPr lang="ru-RU" b="1" dirty="0"/>
              <a:t> </a:t>
            </a:r>
            <a:r>
              <a:rPr lang="ru-RU" b="1" dirty="0" err="1"/>
              <a:t>weekend</a:t>
            </a:r>
            <a:r>
              <a:rPr lang="ru-RU" b="1" dirty="0"/>
              <a:t> </a:t>
            </a:r>
            <a:r>
              <a:rPr lang="ru-RU" dirty="0"/>
              <a:t>и </a:t>
            </a:r>
            <a:r>
              <a:rPr lang="ru-RU" b="1" dirty="0" err="1"/>
              <a:t>on</a:t>
            </a:r>
            <a:r>
              <a:rPr lang="ru-RU" b="1" dirty="0"/>
              <a:t> </a:t>
            </a:r>
            <a:r>
              <a:rPr lang="ru-RU" b="1" dirty="0" err="1"/>
              <a:t>the</a:t>
            </a:r>
            <a:r>
              <a:rPr lang="ru-RU" b="1" dirty="0"/>
              <a:t> </a:t>
            </a:r>
            <a:r>
              <a:rPr lang="ru-RU" b="1" dirty="0" err="1"/>
              <a:t>weekend</a:t>
            </a:r>
            <a:r>
              <a:rPr lang="ru-RU" b="1" dirty="0"/>
              <a:t> </a:t>
            </a:r>
            <a:r>
              <a:rPr lang="ru-RU" dirty="0"/>
              <a:t>оба варианта правильные: первый это UK английский, а второй US</a:t>
            </a:r>
          </a:p>
          <a:p>
            <a:endParaRPr lang="ru-RU" dirty="0"/>
          </a:p>
        </p:txBody>
      </p:sp>
    </p:spTree>
    <p:extLst>
      <p:ext uri="{BB962C8B-B14F-4D97-AF65-F5344CB8AC3E}">
        <p14:creationId xmlns:p14="http://schemas.microsoft.com/office/powerpoint/2010/main" val="1212110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217122"/>
            <a:ext cx="8991600" cy="1262543"/>
          </a:xfrm>
        </p:spPr>
        <p:txBody>
          <a:bodyPr/>
          <a:lstStyle/>
          <a:p>
            <a:r>
              <a:rPr lang="ru-RU" dirty="0" smtClean="0"/>
              <a:t>картинка</a:t>
            </a:r>
            <a:endParaRPr lang="ru-RU" dirty="0"/>
          </a:p>
        </p:txBody>
      </p:sp>
      <p:sp>
        <p:nvSpPr>
          <p:cNvPr id="3" name="Текст 2"/>
          <p:cNvSpPr>
            <a:spLocks noGrp="1"/>
          </p:cNvSpPr>
          <p:nvPr>
            <p:ph type="body" idx="1"/>
          </p:nvPr>
        </p:nvSpPr>
        <p:spPr/>
        <p:txBody>
          <a:bodyPr/>
          <a:lstStyle/>
          <a:p>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4770" y="1825625"/>
            <a:ext cx="8002460" cy="4351338"/>
          </a:xfrm>
        </p:spPr>
      </p:pic>
    </p:spTree>
    <p:extLst>
      <p:ext uri="{BB962C8B-B14F-4D97-AF65-F5344CB8AC3E}">
        <p14:creationId xmlns:p14="http://schemas.microsoft.com/office/powerpoint/2010/main" val="1513680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391689"/>
            <a:ext cx="8991600" cy="1645920"/>
          </a:xfrm>
        </p:spPr>
        <p:txBody>
          <a:bodyPr/>
          <a:lstStyle/>
          <a:p>
            <a:r>
              <a:rPr lang="en-US" dirty="0" smtClean="0"/>
              <a:t>Please, stop</a:t>
            </a:r>
            <a:endParaRPr lang="ru-RU" dirty="0"/>
          </a:p>
        </p:txBody>
      </p:sp>
      <p:sp>
        <p:nvSpPr>
          <p:cNvPr id="3" name="Текст 2"/>
          <p:cNvSpPr>
            <a:spLocks noGrp="1"/>
          </p:cNvSpPr>
          <p:nvPr>
            <p:ph type="body" idx="1"/>
          </p:nvPr>
        </p:nvSpPr>
        <p:spPr>
          <a:xfrm>
            <a:off x="2695194" y="2224405"/>
            <a:ext cx="6801612" cy="4118205"/>
          </a:xfrm>
        </p:spPr>
        <p:txBody>
          <a:bodyPr/>
          <a:lstStyle/>
          <a:p>
            <a:r>
              <a:rPr lang="en-US" dirty="0" smtClean="0"/>
              <a:t>You should not use prepositions IN, ON, AT with LAST, NEXT, EVERY and THIS</a:t>
            </a:r>
          </a:p>
          <a:p>
            <a:endParaRPr lang="en-US" dirty="0"/>
          </a:p>
          <a:p>
            <a:endParaRPr lang="en-US" dirty="0" smtClean="0"/>
          </a:p>
          <a:p>
            <a:pPr marL="342900" indent="-342900">
              <a:buFont typeface="Arial" panose="020B0604020202020204" pitchFamily="34" charset="0"/>
              <a:buChar char="•"/>
            </a:pPr>
            <a:r>
              <a:rPr lang="en-US" dirty="0" smtClean="0"/>
              <a:t>I was depressed last May (</a:t>
            </a:r>
            <a:r>
              <a:rPr lang="en-US" strike="sngStrike" dirty="0" smtClean="0"/>
              <a:t>in last May</a:t>
            </a:r>
            <a:r>
              <a:rPr lang="en-US" dirty="0" smtClean="0"/>
              <a:t>)</a:t>
            </a:r>
          </a:p>
          <a:p>
            <a:pPr marL="342900" indent="-342900">
              <a:buFont typeface="Arial" panose="020B0604020202020204" pitchFamily="34" charset="0"/>
              <a:buChar char="•"/>
            </a:pPr>
            <a:r>
              <a:rPr lang="en-US" dirty="0" smtClean="0"/>
              <a:t>I’m planning to rob a bank next Monday (</a:t>
            </a:r>
            <a:r>
              <a:rPr lang="en-US" strike="sngStrike" dirty="0" smtClean="0"/>
              <a:t>on next Monday</a:t>
            </a:r>
            <a:r>
              <a:rPr lang="en-US" dirty="0" smtClean="0"/>
              <a:t>)</a:t>
            </a:r>
          </a:p>
          <a:p>
            <a:pPr marL="342900" indent="-342900">
              <a:buFont typeface="Arial" panose="020B0604020202020204" pitchFamily="34" charset="0"/>
              <a:buChar char="•"/>
            </a:pPr>
            <a:r>
              <a:rPr lang="en-US" dirty="0" smtClean="0"/>
              <a:t>I eat donuts every Christmas (</a:t>
            </a:r>
            <a:r>
              <a:rPr lang="en-US" strike="sngStrike" dirty="0" smtClean="0"/>
              <a:t>at every Christmas</a:t>
            </a:r>
            <a:r>
              <a:rPr lang="en-US" dirty="0" smtClean="0"/>
              <a:t>)</a:t>
            </a:r>
          </a:p>
          <a:p>
            <a:pPr marL="342900" indent="-342900">
              <a:buFont typeface="Arial" panose="020B0604020202020204" pitchFamily="34" charset="0"/>
              <a:buChar char="•"/>
            </a:pPr>
            <a:r>
              <a:rPr lang="en-US" dirty="0" smtClean="0"/>
              <a:t>I will take a walk naked this evening (</a:t>
            </a:r>
            <a:r>
              <a:rPr lang="en-US" strike="sngStrike" dirty="0" smtClean="0"/>
              <a:t>in this evening</a:t>
            </a:r>
            <a:r>
              <a:rPr lang="en-US" dirty="0" smtClean="0"/>
              <a:t>)                                                                                                                                                              </a:t>
            </a:r>
            <a:endParaRPr lang="ru-RU" dirty="0"/>
          </a:p>
        </p:txBody>
      </p:sp>
    </p:spTree>
    <p:extLst>
      <p:ext uri="{BB962C8B-B14F-4D97-AF65-F5344CB8AC3E}">
        <p14:creationId xmlns:p14="http://schemas.microsoft.com/office/powerpoint/2010/main" val="3642098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404257" y="244436"/>
            <a:ext cx="8991600" cy="1645920"/>
          </a:xfrm>
        </p:spPr>
        <p:txBody>
          <a:bodyPr/>
          <a:lstStyle/>
          <a:p>
            <a:r>
              <a:rPr lang="en-US" dirty="0"/>
              <a:t>Scientific Writing</a:t>
            </a:r>
            <a:endParaRPr lang="ru-RU" dirty="0"/>
          </a:p>
        </p:txBody>
      </p:sp>
      <p:sp>
        <p:nvSpPr>
          <p:cNvPr id="6" name="Текст 5"/>
          <p:cNvSpPr>
            <a:spLocks noGrp="1"/>
          </p:cNvSpPr>
          <p:nvPr>
            <p:ph type="body" idx="1"/>
          </p:nvPr>
        </p:nvSpPr>
        <p:spPr>
          <a:xfrm>
            <a:off x="2499251" y="2131779"/>
            <a:ext cx="6801612" cy="3367683"/>
          </a:xfrm>
        </p:spPr>
        <p:txBody>
          <a:bodyPr>
            <a:normAutofit/>
          </a:bodyPr>
          <a:lstStyle/>
          <a:p>
            <a:r>
              <a:rPr lang="en-US" dirty="0"/>
              <a:t>•	</a:t>
            </a:r>
            <a:r>
              <a:rPr lang="en-US" sz="2800" dirty="0">
                <a:solidFill>
                  <a:schemeClr val="accent3">
                    <a:lumMod val="50000"/>
                  </a:schemeClr>
                </a:solidFill>
              </a:rPr>
              <a:t>Papers / Articles / Abstracts / Posters / Reviews</a:t>
            </a:r>
          </a:p>
          <a:p>
            <a:r>
              <a:rPr lang="en-US" sz="2800" dirty="0">
                <a:solidFill>
                  <a:schemeClr val="accent3">
                    <a:lumMod val="50000"/>
                  </a:schemeClr>
                </a:solidFill>
              </a:rPr>
              <a:t>•	Seminar / Lecture Slides</a:t>
            </a:r>
          </a:p>
          <a:p>
            <a:r>
              <a:rPr lang="en-US" sz="2800" dirty="0">
                <a:solidFill>
                  <a:schemeClr val="accent3">
                    <a:lumMod val="50000"/>
                  </a:schemeClr>
                </a:solidFill>
              </a:rPr>
              <a:t>•	Letters / Emails (requests, recommendations, complaints, invitations)</a:t>
            </a:r>
          </a:p>
          <a:p>
            <a:endParaRPr lang="ru-RU" dirty="0">
              <a:solidFill>
                <a:schemeClr val="accent3">
                  <a:lumMod val="50000"/>
                </a:schemeClr>
              </a:solidFill>
            </a:endParaRPr>
          </a:p>
        </p:txBody>
      </p:sp>
      <p:sp>
        <p:nvSpPr>
          <p:cNvPr id="7" name="Прямоугольник 6"/>
          <p:cNvSpPr/>
          <p:nvPr/>
        </p:nvSpPr>
        <p:spPr>
          <a:xfrm>
            <a:off x="1748245" y="4872445"/>
            <a:ext cx="8647612" cy="1254034"/>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smtClean="0">
                <a:solidFill>
                  <a:schemeClr val="tx1">
                    <a:lumMod val="95000"/>
                  </a:schemeClr>
                </a:solidFill>
              </a:rPr>
              <a:t>Same grammar applies to all</a:t>
            </a:r>
            <a:endParaRPr lang="ru-RU" sz="4800" dirty="0">
              <a:solidFill>
                <a:schemeClr val="tx1">
                  <a:lumMod val="95000"/>
                </a:schemeClr>
              </a:solidFill>
            </a:endParaRPr>
          </a:p>
        </p:txBody>
      </p:sp>
    </p:spTree>
    <p:extLst>
      <p:ext uri="{BB962C8B-B14F-4D97-AF65-F5344CB8AC3E}">
        <p14:creationId xmlns:p14="http://schemas.microsoft.com/office/powerpoint/2010/main" val="34429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350126"/>
            <a:ext cx="8991600" cy="805343"/>
          </a:xfrm>
        </p:spPr>
        <p:txBody>
          <a:bodyPr>
            <a:normAutofit fontScale="90000"/>
          </a:bodyPr>
          <a:lstStyle/>
          <a:p>
            <a:r>
              <a:rPr lang="en-US" dirty="0" smtClean="0"/>
              <a:t>Omission of prepositions</a:t>
            </a:r>
            <a:endParaRPr lang="ru-RU" dirty="0"/>
          </a:p>
        </p:txBody>
      </p:sp>
      <p:sp>
        <p:nvSpPr>
          <p:cNvPr id="3" name="Текст 2"/>
          <p:cNvSpPr>
            <a:spLocks noGrp="1"/>
          </p:cNvSpPr>
          <p:nvPr>
            <p:ph type="body" idx="1"/>
          </p:nvPr>
        </p:nvSpPr>
        <p:spPr>
          <a:xfrm>
            <a:off x="2695194" y="1787236"/>
            <a:ext cx="6801612" cy="4239492"/>
          </a:xfrm>
        </p:spPr>
        <p:txBody>
          <a:bodyPr/>
          <a:lstStyle/>
          <a:p>
            <a:pPr marL="342900" indent="-342900">
              <a:buFont typeface="Arial" panose="020B0604020202020204" pitchFamily="34" charset="0"/>
              <a:buChar char="•"/>
            </a:pPr>
            <a:r>
              <a:rPr lang="en-US" dirty="0" smtClean="0"/>
              <a:t>Ask for </a:t>
            </a:r>
            <a:r>
              <a:rPr lang="en-US" dirty="0" err="1" smtClean="0"/>
              <a:t>sth</a:t>
            </a:r>
            <a:r>
              <a:rPr lang="en-US" dirty="0" smtClean="0"/>
              <a:t> (</a:t>
            </a:r>
            <a:r>
              <a:rPr lang="en-US" strike="sngStrike" dirty="0" smtClean="0"/>
              <a:t>ask </a:t>
            </a:r>
            <a:r>
              <a:rPr lang="en-US" strike="sngStrike" dirty="0" err="1" smtClean="0"/>
              <a:t>sth</a:t>
            </a:r>
            <a:r>
              <a:rPr lang="en-US" dirty="0" smtClean="0"/>
              <a:t>) – She came and ask for my advice.</a:t>
            </a:r>
          </a:p>
          <a:p>
            <a:pPr marL="342900" indent="-342900">
              <a:buFont typeface="Arial" panose="020B0604020202020204" pitchFamily="34" charset="0"/>
              <a:buChar char="•"/>
            </a:pPr>
            <a:r>
              <a:rPr lang="en-US" dirty="0" smtClean="0"/>
              <a:t>Listen to </a:t>
            </a:r>
            <a:r>
              <a:rPr lang="en-US" dirty="0" err="1" smtClean="0"/>
              <a:t>sb</a:t>
            </a:r>
            <a:r>
              <a:rPr lang="en-US" dirty="0" smtClean="0"/>
              <a:t> (</a:t>
            </a:r>
            <a:r>
              <a:rPr lang="en-US" strike="sngStrike" dirty="0" smtClean="0"/>
              <a:t>listen </a:t>
            </a:r>
            <a:r>
              <a:rPr lang="en-US" strike="sngStrike" dirty="0" err="1" smtClean="0"/>
              <a:t>sb</a:t>
            </a:r>
            <a:r>
              <a:rPr lang="en-US" dirty="0" smtClean="0"/>
              <a:t>) – They were not listening to my report.</a:t>
            </a:r>
          </a:p>
          <a:p>
            <a:pPr marL="342900" indent="-342900">
              <a:buFont typeface="Arial" panose="020B0604020202020204" pitchFamily="34" charset="0"/>
              <a:buChar char="•"/>
            </a:pPr>
            <a:r>
              <a:rPr lang="en-US" dirty="0" smtClean="0"/>
              <a:t>Say to </a:t>
            </a:r>
            <a:r>
              <a:rPr lang="en-US" dirty="0" err="1" smtClean="0"/>
              <a:t>sb</a:t>
            </a:r>
            <a:r>
              <a:rPr lang="en-US" dirty="0" smtClean="0"/>
              <a:t> (</a:t>
            </a:r>
            <a:r>
              <a:rPr lang="en-US" strike="sngStrike" dirty="0" smtClean="0"/>
              <a:t>say </a:t>
            </a:r>
            <a:r>
              <a:rPr lang="en-US" strike="sngStrike" dirty="0" err="1" smtClean="0"/>
              <a:t>sb</a:t>
            </a:r>
            <a:r>
              <a:rPr lang="en-US" dirty="0" smtClean="0"/>
              <a:t>) – The accountant said to me, ‘Come tomorrow.’</a:t>
            </a:r>
          </a:p>
          <a:p>
            <a:pPr marL="342900" indent="-342900">
              <a:buFont typeface="Arial" panose="020B0604020202020204" pitchFamily="34" charset="0"/>
              <a:buChar char="•"/>
            </a:pPr>
            <a:r>
              <a:rPr lang="en-US" dirty="0" smtClean="0"/>
              <a:t>Search for </a:t>
            </a:r>
            <a:r>
              <a:rPr lang="en-US" dirty="0" err="1" smtClean="0"/>
              <a:t>sth</a:t>
            </a:r>
            <a:r>
              <a:rPr lang="en-US" dirty="0" smtClean="0"/>
              <a:t> (</a:t>
            </a:r>
            <a:r>
              <a:rPr lang="en-US" strike="sngStrike" dirty="0" smtClean="0"/>
              <a:t>search </a:t>
            </a:r>
            <a:r>
              <a:rPr lang="en-US" strike="sngStrike" dirty="0" err="1" smtClean="0"/>
              <a:t>sth</a:t>
            </a:r>
            <a:r>
              <a:rPr lang="en-US" dirty="0" smtClean="0"/>
              <a:t>) – They are searching for dark matter.</a:t>
            </a:r>
          </a:p>
          <a:p>
            <a:pPr marL="342900" indent="-342900">
              <a:buFont typeface="Arial" panose="020B0604020202020204" pitchFamily="34" charset="0"/>
              <a:buChar char="•"/>
            </a:pPr>
            <a:r>
              <a:rPr lang="en-US" dirty="0" smtClean="0"/>
              <a:t>Wait for </a:t>
            </a:r>
            <a:r>
              <a:rPr lang="en-US" dirty="0" err="1" smtClean="0"/>
              <a:t>sb</a:t>
            </a:r>
            <a:r>
              <a:rPr lang="en-US" dirty="0" smtClean="0"/>
              <a:t>/</a:t>
            </a:r>
            <a:r>
              <a:rPr lang="en-US" dirty="0" err="1" smtClean="0"/>
              <a:t>sth</a:t>
            </a:r>
            <a:r>
              <a:rPr lang="en-US" dirty="0" smtClean="0"/>
              <a:t> (</a:t>
            </a:r>
            <a:r>
              <a:rPr lang="en-US" strike="sngStrike" dirty="0" smtClean="0"/>
              <a:t>wait </a:t>
            </a:r>
            <a:r>
              <a:rPr lang="en-US" strike="sngStrike" dirty="0" err="1" smtClean="0"/>
              <a:t>sb</a:t>
            </a:r>
            <a:r>
              <a:rPr lang="en-US" strike="sngStrike" dirty="0" smtClean="0"/>
              <a:t>/</a:t>
            </a:r>
            <a:r>
              <a:rPr lang="en-US" strike="sngStrike" dirty="0" err="1" smtClean="0"/>
              <a:t>sth</a:t>
            </a:r>
            <a:r>
              <a:rPr lang="en-US" dirty="0" smtClean="0"/>
              <a:t>) – I’ll wait for you at the canteen.</a:t>
            </a:r>
          </a:p>
        </p:txBody>
      </p:sp>
    </p:spTree>
    <p:extLst>
      <p:ext uri="{BB962C8B-B14F-4D97-AF65-F5344CB8AC3E}">
        <p14:creationId xmlns:p14="http://schemas.microsoft.com/office/powerpoint/2010/main" val="537713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375065"/>
            <a:ext cx="8991600" cy="946660"/>
          </a:xfrm>
        </p:spPr>
        <p:txBody>
          <a:bodyPr/>
          <a:lstStyle/>
          <a:p>
            <a:r>
              <a:rPr lang="en-US" dirty="0" smtClean="0"/>
              <a:t>Word order</a:t>
            </a:r>
            <a:endParaRPr lang="ru-RU" dirty="0"/>
          </a:p>
        </p:txBody>
      </p:sp>
      <p:sp>
        <p:nvSpPr>
          <p:cNvPr id="3" name="Текст 2"/>
          <p:cNvSpPr>
            <a:spLocks noGrp="1"/>
          </p:cNvSpPr>
          <p:nvPr>
            <p:ph type="body" idx="1"/>
          </p:nvPr>
        </p:nvSpPr>
        <p:spPr>
          <a:xfrm>
            <a:off x="606829" y="1484574"/>
            <a:ext cx="11380124" cy="4874662"/>
          </a:xfrm>
        </p:spPr>
        <p:txBody>
          <a:bodyPr>
            <a:normAutofit lnSpcReduction="10000"/>
          </a:bodyPr>
          <a:lstStyle/>
          <a:p>
            <a:pPr marL="342900" indent="-342900">
              <a:buFont typeface="Arial" panose="020B0604020202020204" pitchFamily="34" charset="0"/>
              <a:buChar char="•"/>
            </a:pPr>
            <a:r>
              <a:rPr lang="en-US" dirty="0" smtClean="0"/>
              <a:t>Positive sentences</a:t>
            </a:r>
          </a:p>
          <a:p>
            <a:r>
              <a:rPr lang="ru-RU" sz="1600" dirty="0" smtClean="0"/>
              <a:t>Подлежащее +сказуемое + косвенное дополнение + прямое дополнение + место + время</a:t>
            </a:r>
          </a:p>
          <a:p>
            <a:r>
              <a:rPr lang="en-US" sz="1600" dirty="0" smtClean="0"/>
              <a:t>They………………will give……..you………………………………..a terrible beating…….at school…tomorrow.</a:t>
            </a:r>
          </a:p>
          <a:p>
            <a:r>
              <a:rPr lang="en-US" sz="1600" dirty="0" smtClean="0"/>
              <a:t>I…………………….wish…………...you………………………………..the best.</a:t>
            </a:r>
          </a:p>
          <a:p>
            <a:pPr marL="285750" indent="-285750">
              <a:buFont typeface="Arial" panose="020B0604020202020204" pitchFamily="34" charset="0"/>
              <a:buChar char="•"/>
            </a:pPr>
            <a:r>
              <a:rPr lang="en-US" sz="1600" dirty="0" smtClean="0"/>
              <a:t>Questions</a:t>
            </a:r>
          </a:p>
          <a:p>
            <a:r>
              <a:rPr lang="ru-RU" sz="1600" dirty="0" smtClean="0"/>
              <a:t>Вопрос. слово + </a:t>
            </a:r>
            <a:r>
              <a:rPr lang="ru-RU" sz="1600" dirty="0" err="1" smtClean="0"/>
              <a:t>вспом</a:t>
            </a:r>
            <a:r>
              <a:rPr lang="ru-RU" sz="1600" dirty="0" smtClean="0"/>
              <a:t>. глагол + подлежащее + сказуемое + косв. дополнение + прямое </a:t>
            </a:r>
            <a:r>
              <a:rPr lang="ru-RU" sz="1600" dirty="0" err="1" smtClean="0"/>
              <a:t>дополн</a:t>
            </a:r>
            <a:r>
              <a:rPr lang="ru-RU" sz="1600" dirty="0" smtClean="0"/>
              <a:t>. + место + время</a:t>
            </a:r>
          </a:p>
          <a:p>
            <a:r>
              <a:rPr lang="en-US" sz="1600" dirty="0" smtClean="0"/>
              <a:t>Why……………......did………………….you………………..send………….him…………………..anonymous letters…to his office…every day?</a:t>
            </a:r>
          </a:p>
          <a:p>
            <a:r>
              <a:rPr lang="en-US" sz="1600" dirty="0" smtClean="0"/>
              <a:t>Where ……………were……………….you………………..–…………….....</a:t>
            </a:r>
            <a:r>
              <a:rPr lang="en-US" sz="1600" dirty="0"/>
              <a:t> </a:t>
            </a:r>
            <a:r>
              <a:rPr lang="en-US" sz="1600" dirty="0" smtClean="0"/>
              <a:t>–………………...........</a:t>
            </a:r>
            <a:r>
              <a:rPr lang="en-US" sz="1600" dirty="0"/>
              <a:t> </a:t>
            </a:r>
            <a:r>
              <a:rPr lang="en-US" sz="1600" dirty="0" smtClean="0"/>
              <a:t>–…………………………–……the night of the murder?</a:t>
            </a:r>
          </a:p>
          <a:p>
            <a:pPr marL="285750" indent="-285750">
              <a:buFont typeface="Arial" panose="020B0604020202020204" pitchFamily="34" charset="0"/>
              <a:buChar char="•"/>
            </a:pPr>
            <a:r>
              <a:rPr lang="en-US" sz="1600" dirty="0" smtClean="0"/>
              <a:t>Negative sentences</a:t>
            </a:r>
          </a:p>
          <a:p>
            <a:r>
              <a:rPr lang="ru-RU" sz="1600" dirty="0"/>
              <a:t>Подлежащее +сказуемое + косвенное дополнение + прямое дополнение + место + время</a:t>
            </a:r>
          </a:p>
          <a:p>
            <a:r>
              <a:rPr lang="en-US" sz="1600" dirty="0" smtClean="0"/>
              <a:t>She………………didn’t tell…….him………………………………...the truth…………………..at the pub…yesterday.</a:t>
            </a:r>
          </a:p>
          <a:p>
            <a:r>
              <a:rPr lang="en-US" sz="1600" dirty="0" smtClean="0"/>
              <a:t>He…………………won’t trust…her…………………………………..-……………………………--………..............anymore.</a:t>
            </a:r>
          </a:p>
        </p:txBody>
      </p:sp>
    </p:spTree>
    <p:extLst>
      <p:ext uri="{BB962C8B-B14F-4D97-AF65-F5344CB8AC3E}">
        <p14:creationId xmlns:p14="http://schemas.microsoft.com/office/powerpoint/2010/main" val="4024382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233747"/>
            <a:ext cx="8991600" cy="938348"/>
          </a:xfrm>
        </p:spPr>
        <p:txBody>
          <a:bodyPr>
            <a:normAutofit/>
          </a:bodyPr>
          <a:lstStyle/>
          <a:p>
            <a:r>
              <a:rPr lang="en-US" sz="3200" dirty="0" smtClean="0"/>
              <a:t>Use of the wrong tense/tense form</a:t>
            </a:r>
            <a:endParaRPr lang="ru-RU" sz="3200" dirty="0"/>
          </a:p>
        </p:txBody>
      </p:sp>
      <p:sp>
        <p:nvSpPr>
          <p:cNvPr id="3" name="Текст 2"/>
          <p:cNvSpPr>
            <a:spLocks noGrp="1"/>
          </p:cNvSpPr>
          <p:nvPr>
            <p:ph type="body" idx="1"/>
          </p:nvPr>
        </p:nvSpPr>
        <p:spPr>
          <a:xfrm>
            <a:off x="1600200" y="1409759"/>
            <a:ext cx="8991600" cy="5190545"/>
          </a:xfrm>
        </p:spPr>
        <p:txBody>
          <a:bodyPr/>
          <a:lstStyle/>
          <a:p>
            <a:pPr marL="342900" indent="-342900">
              <a:buFont typeface="Arial" panose="020B0604020202020204" pitchFamily="34" charset="0"/>
              <a:buChar char="•"/>
            </a:pPr>
            <a:r>
              <a:rPr lang="en-US" sz="2200" dirty="0" smtClean="0"/>
              <a:t>Past simple: Did you </a:t>
            </a:r>
            <a:r>
              <a:rPr lang="en-US" sz="2200" strike="sngStrike" dirty="0" smtClean="0"/>
              <a:t>went</a:t>
            </a:r>
            <a:r>
              <a:rPr lang="en-US" sz="2200" dirty="0" smtClean="0"/>
              <a:t> go to work yesterday?</a:t>
            </a:r>
          </a:p>
          <a:p>
            <a:pPr marL="342900" indent="-342900">
              <a:buFont typeface="Arial" panose="020B0604020202020204" pitchFamily="34" charset="0"/>
              <a:buChar char="•"/>
            </a:pPr>
            <a:r>
              <a:rPr lang="en-US" sz="2200" dirty="0" smtClean="0"/>
              <a:t>Third person singular: Does the gardener </a:t>
            </a:r>
            <a:r>
              <a:rPr lang="en-US" sz="2200" strike="sngStrike" dirty="0" smtClean="0"/>
              <a:t>waters</a:t>
            </a:r>
            <a:r>
              <a:rPr lang="en-US" sz="2200" dirty="0" smtClean="0"/>
              <a:t> water the flowers?</a:t>
            </a:r>
          </a:p>
          <a:p>
            <a:pPr marL="342900" indent="-342900">
              <a:buFont typeface="Arial" panose="020B0604020202020204" pitchFamily="34" charset="0"/>
              <a:buChar char="•"/>
            </a:pPr>
            <a:r>
              <a:rPr lang="en-US" sz="2200" dirty="0" smtClean="0"/>
              <a:t>Modals with 3</a:t>
            </a:r>
            <a:r>
              <a:rPr lang="en-US" sz="2200" baseline="30000" dirty="0" smtClean="0"/>
              <a:t>rd</a:t>
            </a:r>
            <a:r>
              <a:rPr lang="en-US" sz="2200" dirty="0" smtClean="0"/>
              <a:t> person singular: Ian can </a:t>
            </a:r>
            <a:r>
              <a:rPr lang="en-US" sz="2200" strike="sngStrike" dirty="0" smtClean="0"/>
              <a:t>speaks</a:t>
            </a:r>
            <a:r>
              <a:rPr lang="en-US" sz="2200" dirty="0" smtClean="0"/>
              <a:t> speak English very well.</a:t>
            </a:r>
          </a:p>
          <a:p>
            <a:pPr marL="342900" indent="-342900">
              <a:buFont typeface="Arial" panose="020B0604020202020204" pitchFamily="34" charset="0"/>
              <a:buChar char="•"/>
            </a:pPr>
            <a:r>
              <a:rPr lang="en-US" sz="2200" dirty="0" smtClean="0"/>
              <a:t>Wrong sequence of tenses: Rachel asked me what I </a:t>
            </a:r>
            <a:r>
              <a:rPr lang="en-US" sz="2200" strike="sngStrike" dirty="0" smtClean="0"/>
              <a:t>am</a:t>
            </a:r>
            <a:r>
              <a:rPr lang="en-US" sz="2200" dirty="0" smtClean="0"/>
              <a:t> was doing.</a:t>
            </a:r>
          </a:p>
          <a:p>
            <a:pPr marL="342900" indent="-342900">
              <a:buFont typeface="Arial" panose="020B0604020202020204" pitchFamily="34" charset="0"/>
              <a:buChar char="•"/>
            </a:pPr>
            <a:r>
              <a:rPr lang="en-US" sz="2200" dirty="0" smtClean="0"/>
              <a:t>Using past simple after </a:t>
            </a:r>
            <a:r>
              <a:rPr lang="en-US" sz="2200" dirty="0" err="1" smtClean="0"/>
              <a:t>to+infinitive</a:t>
            </a:r>
            <a:r>
              <a:rPr lang="en-US" sz="2200" dirty="0" smtClean="0"/>
              <a:t>: He tried to </a:t>
            </a:r>
            <a:r>
              <a:rPr lang="en-US" sz="2200" strike="sngStrike" dirty="0" smtClean="0"/>
              <a:t>kicked</a:t>
            </a:r>
            <a:r>
              <a:rPr lang="en-US" sz="2200" dirty="0" smtClean="0"/>
              <a:t> kick the ball.</a:t>
            </a:r>
          </a:p>
          <a:p>
            <a:pPr marL="342900" indent="-342900">
              <a:buFont typeface="Arial" panose="020B0604020202020204" pitchFamily="34" charset="0"/>
              <a:buChar char="•"/>
            </a:pPr>
            <a:r>
              <a:rPr lang="en-US" sz="2200" dirty="0" smtClean="0"/>
              <a:t>Misuse of past simple and present perfect: I </a:t>
            </a:r>
            <a:r>
              <a:rPr lang="en-US" sz="2200" strike="sngStrike" dirty="0" smtClean="0"/>
              <a:t>have seen </a:t>
            </a:r>
            <a:r>
              <a:rPr lang="en-US" sz="2200" dirty="0" smtClean="0"/>
              <a:t>saw a good film last night. / I </a:t>
            </a:r>
            <a:r>
              <a:rPr lang="en-US" sz="2200" strike="sngStrike" dirty="0" smtClean="0"/>
              <a:t>saw</a:t>
            </a:r>
            <a:r>
              <a:rPr lang="en-US" sz="2200" dirty="0" smtClean="0"/>
              <a:t> have seen the Parthenon of Athens.</a:t>
            </a:r>
          </a:p>
          <a:p>
            <a:pPr marL="342900" indent="-342900">
              <a:buFont typeface="Arial" panose="020B0604020202020204" pitchFamily="34" charset="0"/>
              <a:buChar char="•"/>
            </a:pPr>
            <a:r>
              <a:rPr lang="en-US" sz="2200" dirty="0" smtClean="0"/>
              <a:t>Future in the if-clause: If he </a:t>
            </a:r>
            <a:r>
              <a:rPr lang="en-US" sz="2200" strike="sngStrike" dirty="0" smtClean="0"/>
              <a:t>will ask </a:t>
            </a:r>
            <a:r>
              <a:rPr lang="en-US" sz="2200" dirty="0" smtClean="0"/>
              <a:t>asks me, I will stay.</a:t>
            </a:r>
          </a:p>
          <a:p>
            <a:pPr marL="342900" indent="-342900">
              <a:buFont typeface="Arial" panose="020B0604020202020204" pitchFamily="34" charset="0"/>
              <a:buChar char="•"/>
            </a:pPr>
            <a:r>
              <a:rPr lang="en-US" sz="2200" dirty="0" smtClean="0"/>
              <a:t>Mixing up the tenses: They asked him to be their boss but he </a:t>
            </a:r>
            <a:r>
              <a:rPr lang="en-US" sz="2200" strike="sngStrike" dirty="0" smtClean="0"/>
              <a:t>refuses </a:t>
            </a:r>
            <a:r>
              <a:rPr lang="en-US" sz="2200" dirty="0" smtClean="0"/>
              <a:t>refused.</a:t>
            </a:r>
          </a:p>
          <a:p>
            <a:pPr marL="342900" indent="-342900">
              <a:buFont typeface="Arial" panose="020B0604020202020204" pitchFamily="34" charset="0"/>
              <a:buChar char="•"/>
            </a:pPr>
            <a:endParaRPr lang="en-US" dirty="0" smtClean="0"/>
          </a:p>
        </p:txBody>
      </p:sp>
    </p:spTree>
    <p:extLst>
      <p:ext uri="{BB962C8B-B14F-4D97-AF65-F5344CB8AC3E}">
        <p14:creationId xmlns:p14="http://schemas.microsoft.com/office/powerpoint/2010/main" val="370051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308562"/>
            <a:ext cx="8991600" cy="1146165"/>
          </a:xfrm>
        </p:spPr>
        <p:txBody>
          <a:bodyPr/>
          <a:lstStyle/>
          <a:p>
            <a:r>
              <a:rPr lang="en-US" dirty="0" smtClean="0"/>
              <a:t>Confusion of gender</a:t>
            </a:r>
            <a:endParaRPr lang="ru-RU" dirty="0"/>
          </a:p>
        </p:txBody>
      </p:sp>
      <p:sp>
        <p:nvSpPr>
          <p:cNvPr id="3" name="Текст 2"/>
          <p:cNvSpPr>
            <a:spLocks noGrp="1"/>
          </p:cNvSpPr>
          <p:nvPr>
            <p:ph type="body" idx="1"/>
          </p:nvPr>
        </p:nvSpPr>
        <p:spPr>
          <a:xfrm>
            <a:off x="2620379" y="2685010"/>
            <a:ext cx="6801612" cy="3391593"/>
          </a:xfrm>
        </p:spPr>
        <p:txBody>
          <a:bodyPr/>
          <a:lstStyle/>
          <a:p>
            <a:r>
              <a:rPr lang="en-US" sz="2400" i="1" dirty="0" smtClean="0"/>
              <a:t>The door is open, please shut her.</a:t>
            </a:r>
          </a:p>
          <a:p>
            <a:endParaRPr lang="en-US" dirty="0"/>
          </a:p>
          <a:p>
            <a:r>
              <a:rPr lang="en-US" dirty="0" smtClean="0"/>
              <a:t>In English, only names of people and animals have gender. </a:t>
            </a:r>
          </a:p>
          <a:p>
            <a:r>
              <a:rPr lang="en-US" dirty="0" smtClean="0"/>
              <a:t>Inanimate things are neutral and take the pronoun IT in the singular.</a:t>
            </a:r>
            <a:endParaRPr lang="ru-RU" dirty="0"/>
          </a:p>
        </p:txBody>
      </p:sp>
    </p:spTree>
    <p:extLst>
      <p:ext uri="{BB962C8B-B14F-4D97-AF65-F5344CB8AC3E}">
        <p14:creationId xmlns:p14="http://schemas.microsoft.com/office/powerpoint/2010/main" val="38119089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466504"/>
            <a:ext cx="8991600" cy="996536"/>
          </a:xfrm>
        </p:spPr>
        <p:txBody>
          <a:bodyPr>
            <a:normAutofit fontScale="90000"/>
          </a:bodyPr>
          <a:lstStyle/>
          <a:p>
            <a:r>
              <a:rPr lang="en-US" dirty="0" smtClean="0"/>
              <a:t>Using the possessive ‘s with inanimate objects</a:t>
            </a:r>
            <a:endParaRPr lang="ru-RU" dirty="0"/>
          </a:p>
        </p:txBody>
      </p:sp>
      <p:sp>
        <p:nvSpPr>
          <p:cNvPr id="3" name="Текст 2"/>
          <p:cNvSpPr>
            <a:spLocks noGrp="1"/>
          </p:cNvSpPr>
          <p:nvPr>
            <p:ph type="body" idx="1"/>
          </p:nvPr>
        </p:nvSpPr>
        <p:spPr>
          <a:xfrm>
            <a:off x="2628692" y="2136371"/>
            <a:ext cx="6801612" cy="3998421"/>
          </a:xfrm>
        </p:spPr>
        <p:txBody>
          <a:bodyPr/>
          <a:lstStyle/>
          <a:p>
            <a:r>
              <a:rPr lang="en-US" dirty="0" smtClean="0"/>
              <a:t>Her room’s window is open.</a:t>
            </a:r>
          </a:p>
          <a:p>
            <a:endParaRPr lang="en-US" dirty="0"/>
          </a:p>
          <a:p>
            <a:endParaRPr lang="en-US" dirty="0" smtClean="0"/>
          </a:p>
          <a:p>
            <a:r>
              <a:rPr lang="en-US" dirty="0" smtClean="0"/>
              <a:t>With inanimate objects we usually use the of-structure.</a:t>
            </a:r>
          </a:p>
          <a:p>
            <a:r>
              <a:rPr lang="en-US" dirty="0" smtClean="0"/>
              <a:t>With the names of places and organizations we can use either:</a:t>
            </a:r>
          </a:p>
          <a:p>
            <a:r>
              <a:rPr lang="en-US" dirty="0" smtClean="0"/>
              <a:t>Italy’s climate / The climate of Italy</a:t>
            </a:r>
          </a:p>
          <a:p>
            <a:endParaRPr lang="en-US" dirty="0"/>
          </a:p>
          <a:p>
            <a:endParaRPr lang="ru-RU" dirty="0"/>
          </a:p>
        </p:txBody>
      </p:sp>
    </p:spTree>
    <p:extLst>
      <p:ext uri="{BB962C8B-B14F-4D97-AF65-F5344CB8AC3E}">
        <p14:creationId xmlns:p14="http://schemas.microsoft.com/office/powerpoint/2010/main" val="2095403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401190"/>
            <a:ext cx="8991600" cy="1048787"/>
          </a:xfrm>
        </p:spPr>
        <p:txBody>
          <a:bodyPr/>
          <a:lstStyle/>
          <a:p>
            <a:r>
              <a:rPr lang="en-US" dirty="0" smtClean="0"/>
              <a:t>Overuse of </a:t>
            </a:r>
            <a:r>
              <a:rPr lang="en-US" i="1" u="sng" dirty="0" smtClean="0"/>
              <a:t>that</a:t>
            </a:r>
            <a:endParaRPr lang="ru-RU" i="1" u="sng" dirty="0"/>
          </a:p>
        </p:txBody>
      </p:sp>
      <p:sp>
        <p:nvSpPr>
          <p:cNvPr id="3" name="Текст 2"/>
          <p:cNvSpPr>
            <a:spLocks noGrp="1"/>
          </p:cNvSpPr>
          <p:nvPr>
            <p:ph type="body" idx="1"/>
          </p:nvPr>
        </p:nvSpPr>
        <p:spPr>
          <a:xfrm>
            <a:off x="1600200" y="1619794"/>
            <a:ext cx="9124406" cy="4990012"/>
          </a:xfrm>
        </p:spPr>
        <p:txBody>
          <a:bodyPr>
            <a:normAutofit fontScale="92500" lnSpcReduction="20000"/>
          </a:bodyPr>
          <a:lstStyle/>
          <a:p>
            <a:r>
              <a:rPr lang="en-US" sz="2400" i="1" dirty="0"/>
              <a:t>“</a:t>
            </a:r>
            <a:r>
              <a:rPr lang="en-US" sz="2400" i="1" dirty="0">
                <a:solidFill>
                  <a:schemeClr val="accent3">
                    <a:lumMod val="50000"/>
                  </a:schemeClr>
                </a:solidFill>
              </a:rPr>
              <a:t>The results showed that </a:t>
            </a:r>
            <a:r>
              <a:rPr lang="en-US" sz="2400" i="1" dirty="0" smtClean="0">
                <a:solidFill>
                  <a:schemeClr val="accent3">
                    <a:lumMod val="50000"/>
                  </a:schemeClr>
                </a:solidFill>
              </a:rPr>
              <a:t>many </a:t>
            </a:r>
            <a:r>
              <a:rPr lang="en-US" sz="2400" i="1" dirty="0">
                <a:solidFill>
                  <a:schemeClr val="accent3">
                    <a:lumMod val="50000"/>
                  </a:schemeClr>
                </a:solidFill>
              </a:rPr>
              <a:t>people like </a:t>
            </a:r>
            <a:r>
              <a:rPr lang="en-US" sz="2400" i="1" dirty="0" smtClean="0">
                <a:solidFill>
                  <a:schemeClr val="accent3">
                    <a:lumMod val="50000"/>
                  </a:schemeClr>
                </a:solidFill>
              </a:rPr>
              <a:t>vegetables.”</a:t>
            </a:r>
            <a:endParaRPr lang="en-US" sz="2400" i="1" dirty="0">
              <a:solidFill>
                <a:schemeClr val="accent3">
                  <a:lumMod val="50000"/>
                </a:schemeClr>
              </a:solidFill>
            </a:endParaRPr>
          </a:p>
          <a:p>
            <a:r>
              <a:rPr lang="en-US" sz="2400" i="1" dirty="0">
                <a:solidFill>
                  <a:schemeClr val="accent3">
                    <a:lumMod val="50000"/>
                  </a:schemeClr>
                </a:solidFill>
              </a:rPr>
              <a:t>“The results showed </a:t>
            </a:r>
            <a:r>
              <a:rPr lang="en-US" sz="2400" i="1" dirty="0" smtClean="0">
                <a:solidFill>
                  <a:schemeClr val="accent3">
                    <a:lumMod val="50000"/>
                  </a:schemeClr>
                </a:solidFill>
              </a:rPr>
              <a:t>many </a:t>
            </a:r>
            <a:r>
              <a:rPr lang="en-US" sz="2400" i="1" dirty="0">
                <a:solidFill>
                  <a:schemeClr val="accent3">
                    <a:lumMod val="50000"/>
                  </a:schemeClr>
                </a:solidFill>
              </a:rPr>
              <a:t>people like </a:t>
            </a:r>
            <a:r>
              <a:rPr lang="en-US" sz="2400" i="1" dirty="0" smtClean="0">
                <a:solidFill>
                  <a:schemeClr val="accent3">
                    <a:lumMod val="50000"/>
                  </a:schemeClr>
                </a:solidFill>
              </a:rPr>
              <a:t>vegetables.”</a:t>
            </a:r>
          </a:p>
          <a:p>
            <a:r>
              <a:rPr lang="en-US" sz="2400" i="1" dirty="0" smtClean="0">
                <a:solidFill>
                  <a:schemeClr val="accent3">
                    <a:lumMod val="50000"/>
                  </a:schemeClr>
                </a:solidFill>
              </a:rPr>
              <a:t>The results that were found in this study showed many people like vegetables.</a:t>
            </a:r>
          </a:p>
          <a:p>
            <a:endParaRPr lang="en-US" sz="2400" i="1" dirty="0" smtClean="0">
              <a:solidFill>
                <a:schemeClr val="accent3">
                  <a:lumMod val="50000"/>
                </a:schemeClr>
              </a:solidFill>
            </a:endParaRPr>
          </a:p>
          <a:p>
            <a:r>
              <a:rPr lang="en-US" sz="2800" i="1" dirty="0" smtClean="0">
                <a:solidFill>
                  <a:schemeClr val="accent3">
                    <a:lumMod val="50000"/>
                  </a:schemeClr>
                </a:solidFill>
              </a:rPr>
              <a:t>Some words you should not use “that” after:</a:t>
            </a:r>
          </a:p>
          <a:p>
            <a:pPr marL="457200" indent="-457200">
              <a:buFont typeface="Arial" panose="020B0604020202020204" pitchFamily="34" charset="0"/>
              <a:buChar char="•"/>
            </a:pPr>
            <a:r>
              <a:rPr lang="en-US" sz="2800" i="1" dirty="0" smtClean="0">
                <a:solidFill>
                  <a:schemeClr val="accent3">
                    <a:lumMod val="50000"/>
                  </a:schemeClr>
                </a:solidFill>
              </a:rPr>
              <a:t>Suggest / suggested</a:t>
            </a:r>
          </a:p>
          <a:p>
            <a:pPr marL="457200" indent="-457200">
              <a:buFont typeface="Arial" panose="020B0604020202020204" pitchFamily="34" charset="0"/>
              <a:buChar char="•"/>
            </a:pPr>
            <a:r>
              <a:rPr lang="en-US" sz="2800" i="1" dirty="0" smtClean="0">
                <a:solidFill>
                  <a:schemeClr val="accent3">
                    <a:lumMod val="50000"/>
                  </a:schemeClr>
                </a:solidFill>
              </a:rPr>
              <a:t>Observed</a:t>
            </a:r>
          </a:p>
          <a:p>
            <a:pPr marL="457200" indent="-457200">
              <a:buFont typeface="Arial" panose="020B0604020202020204" pitchFamily="34" charset="0"/>
              <a:buChar char="•"/>
            </a:pPr>
            <a:r>
              <a:rPr lang="en-US" sz="2800" i="1" dirty="0" smtClean="0">
                <a:solidFill>
                  <a:schemeClr val="accent3">
                    <a:lumMod val="50000"/>
                  </a:schemeClr>
                </a:solidFill>
              </a:rPr>
              <a:t>Found / was found</a:t>
            </a:r>
          </a:p>
          <a:p>
            <a:pPr marL="457200" indent="-457200">
              <a:buFont typeface="Arial" panose="020B0604020202020204" pitchFamily="34" charset="0"/>
              <a:buChar char="•"/>
            </a:pPr>
            <a:r>
              <a:rPr lang="en-US" sz="2800" i="1" dirty="0" smtClean="0">
                <a:solidFill>
                  <a:schemeClr val="accent3">
                    <a:lumMod val="50000"/>
                  </a:schemeClr>
                </a:solidFill>
              </a:rPr>
              <a:t>Show / shown</a:t>
            </a:r>
          </a:p>
          <a:p>
            <a:pPr marL="457200" indent="-457200">
              <a:buFont typeface="Arial" panose="020B0604020202020204" pitchFamily="34" charset="0"/>
              <a:buChar char="•"/>
            </a:pPr>
            <a:r>
              <a:rPr lang="en-US" sz="2800" i="1" dirty="0" smtClean="0">
                <a:solidFill>
                  <a:schemeClr val="accent3">
                    <a:lumMod val="50000"/>
                  </a:schemeClr>
                </a:solidFill>
              </a:rPr>
              <a:t>Is important</a:t>
            </a:r>
          </a:p>
          <a:p>
            <a:pPr marL="457200" indent="-457200">
              <a:buFont typeface="Arial" panose="020B0604020202020204" pitchFamily="34" charset="0"/>
              <a:buChar char="•"/>
            </a:pPr>
            <a:r>
              <a:rPr lang="en-US" sz="2800" i="1" dirty="0" smtClean="0">
                <a:solidFill>
                  <a:schemeClr val="accent3">
                    <a:lumMod val="50000"/>
                  </a:schemeClr>
                </a:solidFill>
              </a:rPr>
              <a:t>Highlight </a:t>
            </a:r>
          </a:p>
          <a:p>
            <a:pPr marL="457200" indent="-457200">
              <a:buFont typeface="Arial" panose="020B0604020202020204" pitchFamily="34" charset="0"/>
              <a:buChar char="•"/>
            </a:pPr>
            <a:endParaRPr lang="en-US" sz="2800" i="1" dirty="0"/>
          </a:p>
        </p:txBody>
      </p:sp>
    </p:spTree>
    <p:extLst>
      <p:ext uri="{BB962C8B-B14F-4D97-AF65-F5344CB8AC3E}">
        <p14:creationId xmlns:p14="http://schemas.microsoft.com/office/powerpoint/2010/main" val="97917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500"/>
                                  </p:stCondLst>
                                  <p:childTnLst>
                                    <p:animClr clrSpc="rgb" dir="cw">
                                      <p:cBhvr override="childStyle">
                                        <p:cTn id="6" dur="500" autoRev="1" fill="remove"/>
                                        <p:tgtEl>
                                          <p:spTgt spid="3">
                                            <p:txEl>
                                              <p:pRg st="0" end="0"/>
                                            </p:txEl>
                                          </p:spTgt>
                                        </p:tgtEl>
                                        <p:attrNameLst>
                                          <p:attrName>style.color</p:attrName>
                                        </p:attrNameLst>
                                      </p:cBhvr>
                                      <p:to>
                                        <a:schemeClr val="bg1"/>
                                      </p:to>
                                    </p:animClr>
                                    <p:animClr clrSpc="rgb" dir="cw">
                                      <p:cBhvr>
                                        <p:cTn id="7" dur="500" autoRev="1" fill="remove"/>
                                        <p:tgtEl>
                                          <p:spTgt spid="3">
                                            <p:txEl>
                                              <p:pRg st="0" end="0"/>
                                            </p:txEl>
                                          </p:spTgt>
                                        </p:tgtEl>
                                        <p:attrNameLst>
                                          <p:attrName>fillcolor</p:attrName>
                                        </p:attrNameLst>
                                      </p:cBhvr>
                                      <p:to>
                                        <a:schemeClr val="bg1"/>
                                      </p:to>
                                    </p:animClr>
                                    <p:set>
                                      <p:cBhvr>
                                        <p:cTn id="8" dur="500" autoRev="1" fill="remove"/>
                                        <p:tgtEl>
                                          <p:spTgt spid="3">
                                            <p:txEl>
                                              <p:pRg st="0" end="0"/>
                                            </p:txEl>
                                          </p:spTgt>
                                        </p:tgtEl>
                                        <p:attrNameLst>
                                          <p:attrName>fill.type</p:attrName>
                                        </p:attrNameLst>
                                      </p:cBhvr>
                                      <p:to>
                                        <p:strVal val="solid"/>
                                      </p:to>
                                    </p:set>
                                    <p:set>
                                      <p:cBhvr>
                                        <p:cTn id="9" dur="500" autoRev="1" fill="remove"/>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500"/>
                                  </p:stCondLst>
                                  <p:childTnLst>
                                    <p:animClr clrSpc="rgb" dir="cw">
                                      <p:cBhvr override="childStyle">
                                        <p:cTn id="13" dur="500" autoRev="1" fill="remove"/>
                                        <p:tgtEl>
                                          <p:spTgt spid="3">
                                            <p:txEl>
                                              <p:pRg st="1" end="1"/>
                                            </p:txEl>
                                          </p:spTgt>
                                        </p:tgtEl>
                                        <p:attrNameLst>
                                          <p:attrName>style.color</p:attrName>
                                        </p:attrNameLst>
                                      </p:cBhvr>
                                      <p:to>
                                        <a:schemeClr val="bg1"/>
                                      </p:to>
                                    </p:animClr>
                                    <p:animClr clrSpc="rgb" dir="cw">
                                      <p:cBhvr>
                                        <p:cTn id="14" dur="500" autoRev="1" fill="remove"/>
                                        <p:tgtEl>
                                          <p:spTgt spid="3">
                                            <p:txEl>
                                              <p:pRg st="1" end="1"/>
                                            </p:txEl>
                                          </p:spTgt>
                                        </p:tgtEl>
                                        <p:attrNameLst>
                                          <p:attrName>fillcolor</p:attrName>
                                        </p:attrNameLst>
                                      </p:cBhvr>
                                      <p:to>
                                        <a:schemeClr val="bg1"/>
                                      </p:to>
                                    </p:animClr>
                                    <p:set>
                                      <p:cBhvr>
                                        <p:cTn id="15" dur="500" autoRev="1" fill="remove"/>
                                        <p:tgtEl>
                                          <p:spTgt spid="3">
                                            <p:txEl>
                                              <p:pRg st="1" end="1"/>
                                            </p:txEl>
                                          </p:spTgt>
                                        </p:tgtEl>
                                        <p:attrNameLst>
                                          <p:attrName>fill.type</p:attrName>
                                        </p:attrNameLst>
                                      </p:cBhvr>
                                      <p:to>
                                        <p:strVal val="solid"/>
                                      </p:to>
                                    </p:set>
                                    <p:set>
                                      <p:cBhvr>
                                        <p:cTn id="16" dur="500" autoRev="1" fill="remove"/>
                                        <p:tgtEl>
                                          <p:spTgt spid="3">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500"/>
                                  </p:stCondLst>
                                  <p:childTnLst>
                                    <p:animClr clrSpc="rgb" dir="cw">
                                      <p:cBhvr override="childStyle">
                                        <p:cTn id="20" dur="500" autoRev="1" fill="remove"/>
                                        <p:tgtEl>
                                          <p:spTgt spid="3">
                                            <p:txEl>
                                              <p:pRg st="2" end="2"/>
                                            </p:txEl>
                                          </p:spTgt>
                                        </p:tgtEl>
                                        <p:attrNameLst>
                                          <p:attrName>style.color</p:attrName>
                                        </p:attrNameLst>
                                      </p:cBhvr>
                                      <p:to>
                                        <a:schemeClr val="bg1"/>
                                      </p:to>
                                    </p:animClr>
                                    <p:animClr clrSpc="rgb" dir="cw">
                                      <p:cBhvr>
                                        <p:cTn id="21" dur="500" autoRev="1" fill="remove"/>
                                        <p:tgtEl>
                                          <p:spTgt spid="3">
                                            <p:txEl>
                                              <p:pRg st="2" end="2"/>
                                            </p:txEl>
                                          </p:spTgt>
                                        </p:tgtEl>
                                        <p:attrNameLst>
                                          <p:attrName>fillcolor</p:attrName>
                                        </p:attrNameLst>
                                      </p:cBhvr>
                                      <p:to>
                                        <a:schemeClr val="bg1"/>
                                      </p:to>
                                    </p:animClr>
                                    <p:set>
                                      <p:cBhvr>
                                        <p:cTn id="22" dur="500" autoRev="1" fill="remove"/>
                                        <p:tgtEl>
                                          <p:spTgt spid="3">
                                            <p:txEl>
                                              <p:pRg st="2" end="2"/>
                                            </p:txEl>
                                          </p:spTgt>
                                        </p:tgtEl>
                                        <p:attrNameLst>
                                          <p:attrName>fill.type</p:attrName>
                                        </p:attrNameLst>
                                      </p:cBhvr>
                                      <p:to>
                                        <p:strVal val="solid"/>
                                      </p:to>
                                    </p:set>
                                    <p:set>
                                      <p:cBhvr>
                                        <p:cTn id="23" dur="500" autoRev="1" fill="remove"/>
                                        <p:tgtEl>
                                          <p:spTgt spid="3">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grpId="0" nodeType="clickEffect">
                                  <p:stCondLst>
                                    <p:cond delay="500"/>
                                  </p:stCondLst>
                                  <p:childTnLst>
                                    <p:animClr clrSpc="rgb" dir="cw">
                                      <p:cBhvr override="childStyle">
                                        <p:cTn id="27" dur="500" autoRev="1" fill="remove"/>
                                        <p:tgtEl>
                                          <p:spTgt spid="3">
                                            <p:txEl>
                                              <p:pRg st="4" end="4"/>
                                            </p:txEl>
                                          </p:spTgt>
                                        </p:tgtEl>
                                        <p:attrNameLst>
                                          <p:attrName>style.color</p:attrName>
                                        </p:attrNameLst>
                                      </p:cBhvr>
                                      <p:to>
                                        <a:schemeClr val="bg1"/>
                                      </p:to>
                                    </p:animClr>
                                    <p:animClr clrSpc="rgb" dir="cw">
                                      <p:cBhvr>
                                        <p:cTn id="28" dur="500" autoRev="1" fill="remove"/>
                                        <p:tgtEl>
                                          <p:spTgt spid="3">
                                            <p:txEl>
                                              <p:pRg st="4" end="4"/>
                                            </p:txEl>
                                          </p:spTgt>
                                        </p:tgtEl>
                                        <p:attrNameLst>
                                          <p:attrName>fillcolor</p:attrName>
                                        </p:attrNameLst>
                                      </p:cBhvr>
                                      <p:to>
                                        <a:schemeClr val="bg1"/>
                                      </p:to>
                                    </p:animClr>
                                    <p:set>
                                      <p:cBhvr>
                                        <p:cTn id="29" dur="500" autoRev="1" fill="remove"/>
                                        <p:tgtEl>
                                          <p:spTgt spid="3">
                                            <p:txEl>
                                              <p:pRg st="4" end="4"/>
                                            </p:txEl>
                                          </p:spTgt>
                                        </p:tgtEl>
                                        <p:attrNameLst>
                                          <p:attrName>fill.type</p:attrName>
                                        </p:attrNameLst>
                                      </p:cBhvr>
                                      <p:to>
                                        <p:strVal val="solid"/>
                                      </p:to>
                                    </p:set>
                                    <p:set>
                                      <p:cBhvr>
                                        <p:cTn id="30" dur="500" autoRev="1" fill="remove"/>
                                        <p:tgtEl>
                                          <p:spTgt spid="3">
                                            <p:txEl>
                                              <p:pRg st="4" end="4"/>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7" presetClass="emph" presetSubtype="0" fill="remove" grpId="0" nodeType="clickEffect">
                                  <p:stCondLst>
                                    <p:cond delay="500"/>
                                  </p:stCondLst>
                                  <p:childTnLst>
                                    <p:animClr clrSpc="rgb" dir="cw">
                                      <p:cBhvr override="childStyle">
                                        <p:cTn id="34" dur="500" autoRev="1" fill="remove"/>
                                        <p:tgtEl>
                                          <p:spTgt spid="3">
                                            <p:txEl>
                                              <p:pRg st="5" end="5"/>
                                            </p:txEl>
                                          </p:spTgt>
                                        </p:tgtEl>
                                        <p:attrNameLst>
                                          <p:attrName>style.color</p:attrName>
                                        </p:attrNameLst>
                                      </p:cBhvr>
                                      <p:to>
                                        <a:schemeClr val="bg1"/>
                                      </p:to>
                                    </p:animClr>
                                    <p:animClr clrSpc="rgb" dir="cw">
                                      <p:cBhvr>
                                        <p:cTn id="35" dur="500" autoRev="1" fill="remove"/>
                                        <p:tgtEl>
                                          <p:spTgt spid="3">
                                            <p:txEl>
                                              <p:pRg st="5" end="5"/>
                                            </p:txEl>
                                          </p:spTgt>
                                        </p:tgtEl>
                                        <p:attrNameLst>
                                          <p:attrName>fillcolor</p:attrName>
                                        </p:attrNameLst>
                                      </p:cBhvr>
                                      <p:to>
                                        <a:schemeClr val="bg1"/>
                                      </p:to>
                                    </p:animClr>
                                    <p:set>
                                      <p:cBhvr>
                                        <p:cTn id="36" dur="500" autoRev="1" fill="remove"/>
                                        <p:tgtEl>
                                          <p:spTgt spid="3">
                                            <p:txEl>
                                              <p:pRg st="5" end="5"/>
                                            </p:txEl>
                                          </p:spTgt>
                                        </p:tgtEl>
                                        <p:attrNameLst>
                                          <p:attrName>fill.type</p:attrName>
                                        </p:attrNameLst>
                                      </p:cBhvr>
                                      <p:to>
                                        <p:strVal val="solid"/>
                                      </p:to>
                                    </p:set>
                                    <p:set>
                                      <p:cBhvr>
                                        <p:cTn id="37" dur="500" autoRev="1" fill="remove"/>
                                        <p:tgtEl>
                                          <p:spTgt spid="3">
                                            <p:txEl>
                                              <p:pRg st="5" end="5"/>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27" presetClass="emph" presetSubtype="0" fill="remove" grpId="0" nodeType="clickEffect">
                                  <p:stCondLst>
                                    <p:cond delay="500"/>
                                  </p:stCondLst>
                                  <p:childTnLst>
                                    <p:animClr clrSpc="rgb" dir="cw">
                                      <p:cBhvr override="childStyle">
                                        <p:cTn id="41" dur="500" autoRev="1" fill="remove"/>
                                        <p:tgtEl>
                                          <p:spTgt spid="3">
                                            <p:txEl>
                                              <p:pRg st="6" end="6"/>
                                            </p:txEl>
                                          </p:spTgt>
                                        </p:tgtEl>
                                        <p:attrNameLst>
                                          <p:attrName>style.color</p:attrName>
                                        </p:attrNameLst>
                                      </p:cBhvr>
                                      <p:to>
                                        <a:schemeClr val="bg1"/>
                                      </p:to>
                                    </p:animClr>
                                    <p:animClr clrSpc="rgb" dir="cw">
                                      <p:cBhvr>
                                        <p:cTn id="42" dur="500" autoRev="1" fill="remove"/>
                                        <p:tgtEl>
                                          <p:spTgt spid="3">
                                            <p:txEl>
                                              <p:pRg st="6" end="6"/>
                                            </p:txEl>
                                          </p:spTgt>
                                        </p:tgtEl>
                                        <p:attrNameLst>
                                          <p:attrName>fillcolor</p:attrName>
                                        </p:attrNameLst>
                                      </p:cBhvr>
                                      <p:to>
                                        <a:schemeClr val="bg1"/>
                                      </p:to>
                                    </p:animClr>
                                    <p:set>
                                      <p:cBhvr>
                                        <p:cTn id="43" dur="500" autoRev="1" fill="remove"/>
                                        <p:tgtEl>
                                          <p:spTgt spid="3">
                                            <p:txEl>
                                              <p:pRg st="6" end="6"/>
                                            </p:txEl>
                                          </p:spTgt>
                                        </p:tgtEl>
                                        <p:attrNameLst>
                                          <p:attrName>fill.type</p:attrName>
                                        </p:attrNameLst>
                                      </p:cBhvr>
                                      <p:to>
                                        <p:strVal val="solid"/>
                                      </p:to>
                                    </p:set>
                                    <p:set>
                                      <p:cBhvr>
                                        <p:cTn id="44" dur="500" autoRev="1" fill="remove"/>
                                        <p:tgtEl>
                                          <p:spTgt spid="3">
                                            <p:txEl>
                                              <p:pRg st="6" end="6"/>
                                            </p:txEl>
                                          </p:spTgt>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27" presetClass="emph" presetSubtype="0" fill="remove" grpId="0" nodeType="clickEffect">
                                  <p:stCondLst>
                                    <p:cond delay="500"/>
                                  </p:stCondLst>
                                  <p:childTnLst>
                                    <p:animClr clrSpc="rgb" dir="cw">
                                      <p:cBhvr override="childStyle">
                                        <p:cTn id="48" dur="500" autoRev="1" fill="remove"/>
                                        <p:tgtEl>
                                          <p:spTgt spid="3">
                                            <p:txEl>
                                              <p:pRg st="7" end="7"/>
                                            </p:txEl>
                                          </p:spTgt>
                                        </p:tgtEl>
                                        <p:attrNameLst>
                                          <p:attrName>style.color</p:attrName>
                                        </p:attrNameLst>
                                      </p:cBhvr>
                                      <p:to>
                                        <a:schemeClr val="bg1"/>
                                      </p:to>
                                    </p:animClr>
                                    <p:animClr clrSpc="rgb" dir="cw">
                                      <p:cBhvr>
                                        <p:cTn id="49" dur="500" autoRev="1" fill="remove"/>
                                        <p:tgtEl>
                                          <p:spTgt spid="3">
                                            <p:txEl>
                                              <p:pRg st="7" end="7"/>
                                            </p:txEl>
                                          </p:spTgt>
                                        </p:tgtEl>
                                        <p:attrNameLst>
                                          <p:attrName>fillcolor</p:attrName>
                                        </p:attrNameLst>
                                      </p:cBhvr>
                                      <p:to>
                                        <a:schemeClr val="bg1"/>
                                      </p:to>
                                    </p:animClr>
                                    <p:set>
                                      <p:cBhvr>
                                        <p:cTn id="50" dur="500" autoRev="1" fill="remove"/>
                                        <p:tgtEl>
                                          <p:spTgt spid="3">
                                            <p:txEl>
                                              <p:pRg st="7" end="7"/>
                                            </p:txEl>
                                          </p:spTgt>
                                        </p:tgtEl>
                                        <p:attrNameLst>
                                          <p:attrName>fill.type</p:attrName>
                                        </p:attrNameLst>
                                      </p:cBhvr>
                                      <p:to>
                                        <p:strVal val="solid"/>
                                      </p:to>
                                    </p:set>
                                    <p:set>
                                      <p:cBhvr>
                                        <p:cTn id="51" dur="500" autoRev="1" fill="remove"/>
                                        <p:tgtEl>
                                          <p:spTgt spid="3">
                                            <p:txEl>
                                              <p:pRg st="7" end="7"/>
                                            </p:txEl>
                                          </p:spTgt>
                                        </p:tgtEl>
                                        <p:attrNameLst>
                                          <p:attrName>fill.on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27" presetClass="emph" presetSubtype="0" fill="remove" grpId="0" nodeType="clickEffect">
                                  <p:stCondLst>
                                    <p:cond delay="500"/>
                                  </p:stCondLst>
                                  <p:childTnLst>
                                    <p:animClr clrSpc="rgb" dir="cw">
                                      <p:cBhvr override="childStyle">
                                        <p:cTn id="55" dur="500" autoRev="1" fill="remove"/>
                                        <p:tgtEl>
                                          <p:spTgt spid="3">
                                            <p:txEl>
                                              <p:pRg st="8" end="8"/>
                                            </p:txEl>
                                          </p:spTgt>
                                        </p:tgtEl>
                                        <p:attrNameLst>
                                          <p:attrName>style.color</p:attrName>
                                        </p:attrNameLst>
                                      </p:cBhvr>
                                      <p:to>
                                        <a:schemeClr val="bg1"/>
                                      </p:to>
                                    </p:animClr>
                                    <p:animClr clrSpc="rgb" dir="cw">
                                      <p:cBhvr>
                                        <p:cTn id="56" dur="500" autoRev="1" fill="remove"/>
                                        <p:tgtEl>
                                          <p:spTgt spid="3">
                                            <p:txEl>
                                              <p:pRg st="8" end="8"/>
                                            </p:txEl>
                                          </p:spTgt>
                                        </p:tgtEl>
                                        <p:attrNameLst>
                                          <p:attrName>fillcolor</p:attrName>
                                        </p:attrNameLst>
                                      </p:cBhvr>
                                      <p:to>
                                        <a:schemeClr val="bg1"/>
                                      </p:to>
                                    </p:animClr>
                                    <p:set>
                                      <p:cBhvr>
                                        <p:cTn id="57" dur="500" autoRev="1" fill="remove"/>
                                        <p:tgtEl>
                                          <p:spTgt spid="3">
                                            <p:txEl>
                                              <p:pRg st="8" end="8"/>
                                            </p:txEl>
                                          </p:spTgt>
                                        </p:tgtEl>
                                        <p:attrNameLst>
                                          <p:attrName>fill.type</p:attrName>
                                        </p:attrNameLst>
                                      </p:cBhvr>
                                      <p:to>
                                        <p:strVal val="solid"/>
                                      </p:to>
                                    </p:set>
                                    <p:set>
                                      <p:cBhvr>
                                        <p:cTn id="58" dur="500" autoRev="1" fill="remove"/>
                                        <p:tgtEl>
                                          <p:spTgt spid="3">
                                            <p:txEl>
                                              <p:pRg st="8" end="8"/>
                                            </p:txEl>
                                          </p:spTgt>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27" presetClass="emph" presetSubtype="0" fill="remove" grpId="0" nodeType="clickEffect">
                                  <p:stCondLst>
                                    <p:cond delay="500"/>
                                  </p:stCondLst>
                                  <p:childTnLst>
                                    <p:animClr clrSpc="rgb" dir="cw">
                                      <p:cBhvr override="childStyle">
                                        <p:cTn id="62" dur="500" autoRev="1" fill="remove"/>
                                        <p:tgtEl>
                                          <p:spTgt spid="3">
                                            <p:txEl>
                                              <p:pRg st="9" end="9"/>
                                            </p:txEl>
                                          </p:spTgt>
                                        </p:tgtEl>
                                        <p:attrNameLst>
                                          <p:attrName>style.color</p:attrName>
                                        </p:attrNameLst>
                                      </p:cBhvr>
                                      <p:to>
                                        <a:schemeClr val="bg1"/>
                                      </p:to>
                                    </p:animClr>
                                    <p:animClr clrSpc="rgb" dir="cw">
                                      <p:cBhvr>
                                        <p:cTn id="63" dur="500" autoRev="1" fill="remove"/>
                                        <p:tgtEl>
                                          <p:spTgt spid="3">
                                            <p:txEl>
                                              <p:pRg st="9" end="9"/>
                                            </p:txEl>
                                          </p:spTgt>
                                        </p:tgtEl>
                                        <p:attrNameLst>
                                          <p:attrName>fillcolor</p:attrName>
                                        </p:attrNameLst>
                                      </p:cBhvr>
                                      <p:to>
                                        <a:schemeClr val="bg1"/>
                                      </p:to>
                                    </p:animClr>
                                    <p:set>
                                      <p:cBhvr>
                                        <p:cTn id="64" dur="500" autoRev="1" fill="remove"/>
                                        <p:tgtEl>
                                          <p:spTgt spid="3">
                                            <p:txEl>
                                              <p:pRg st="9" end="9"/>
                                            </p:txEl>
                                          </p:spTgt>
                                        </p:tgtEl>
                                        <p:attrNameLst>
                                          <p:attrName>fill.type</p:attrName>
                                        </p:attrNameLst>
                                      </p:cBhvr>
                                      <p:to>
                                        <p:strVal val="solid"/>
                                      </p:to>
                                    </p:set>
                                    <p:set>
                                      <p:cBhvr>
                                        <p:cTn id="65" dur="500" autoRev="1" fill="remove"/>
                                        <p:tgtEl>
                                          <p:spTgt spid="3">
                                            <p:txEl>
                                              <p:pRg st="9" end="9"/>
                                            </p:txEl>
                                          </p:spTgt>
                                        </p:tgtEl>
                                        <p:attrNameLst>
                                          <p:attrName>fill.on</p:attrName>
                                        </p:attrNameLst>
                                      </p:cBhvr>
                                      <p:to>
                                        <p:strVal val="true"/>
                                      </p:to>
                                    </p:set>
                                  </p:childTnLst>
                                </p:cTn>
                              </p:par>
                            </p:childTnLst>
                          </p:cTn>
                        </p:par>
                      </p:childTnLst>
                    </p:cTn>
                  </p:par>
                  <p:par>
                    <p:cTn id="66" fill="hold">
                      <p:stCondLst>
                        <p:cond delay="indefinite"/>
                      </p:stCondLst>
                      <p:childTnLst>
                        <p:par>
                          <p:cTn id="67" fill="hold">
                            <p:stCondLst>
                              <p:cond delay="0"/>
                            </p:stCondLst>
                            <p:childTnLst>
                              <p:par>
                                <p:cTn id="68" presetID="27" presetClass="emph" presetSubtype="0" fill="remove" grpId="0" nodeType="clickEffect">
                                  <p:stCondLst>
                                    <p:cond delay="500"/>
                                  </p:stCondLst>
                                  <p:childTnLst>
                                    <p:animClr clrSpc="rgb" dir="cw">
                                      <p:cBhvr override="childStyle">
                                        <p:cTn id="69" dur="500" autoRev="1" fill="remove"/>
                                        <p:tgtEl>
                                          <p:spTgt spid="3">
                                            <p:txEl>
                                              <p:pRg st="10" end="10"/>
                                            </p:txEl>
                                          </p:spTgt>
                                        </p:tgtEl>
                                        <p:attrNameLst>
                                          <p:attrName>style.color</p:attrName>
                                        </p:attrNameLst>
                                      </p:cBhvr>
                                      <p:to>
                                        <a:schemeClr val="bg1"/>
                                      </p:to>
                                    </p:animClr>
                                    <p:animClr clrSpc="rgb" dir="cw">
                                      <p:cBhvr>
                                        <p:cTn id="70" dur="500" autoRev="1" fill="remove"/>
                                        <p:tgtEl>
                                          <p:spTgt spid="3">
                                            <p:txEl>
                                              <p:pRg st="10" end="10"/>
                                            </p:txEl>
                                          </p:spTgt>
                                        </p:tgtEl>
                                        <p:attrNameLst>
                                          <p:attrName>fillcolor</p:attrName>
                                        </p:attrNameLst>
                                      </p:cBhvr>
                                      <p:to>
                                        <a:schemeClr val="bg1"/>
                                      </p:to>
                                    </p:animClr>
                                    <p:set>
                                      <p:cBhvr>
                                        <p:cTn id="71" dur="500" autoRev="1" fill="remove"/>
                                        <p:tgtEl>
                                          <p:spTgt spid="3">
                                            <p:txEl>
                                              <p:pRg st="10" end="10"/>
                                            </p:txEl>
                                          </p:spTgt>
                                        </p:tgtEl>
                                        <p:attrNameLst>
                                          <p:attrName>fill.type</p:attrName>
                                        </p:attrNameLst>
                                      </p:cBhvr>
                                      <p:to>
                                        <p:strVal val="solid"/>
                                      </p:to>
                                    </p:set>
                                    <p:set>
                                      <p:cBhvr>
                                        <p:cTn id="72" dur="500" autoRev="1" fill="remove"/>
                                        <p:tgtEl>
                                          <p:spTgt spid="3">
                                            <p:txEl>
                                              <p:pRg st="10" end="1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9572" y="662447"/>
            <a:ext cx="8991600" cy="1645920"/>
          </a:xfrm>
        </p:spPr>
        <p:txBody>
          <a:bodyPr/>
          <a:lstStyle/>
          <a:p>
            <a:r>
              <a:rPr lang="en-US" dirty="0" smtClean="0"/>
              <a:t>Sentences beginning with </a:t>
            </a:r>
            <a:r>
              <a:rPr lang="en-US" i="1" u="sng" dirty="0" smtClean="0"/>
              <a:t>it is</a:t>
            </a:r>
            <a:endParaRPr lang="ru-RU" i="1" u="sng" dirty="0"/>
          </a:p>
        </p:txBody>
      </p:sp>
      <p:sp>
        <p:nvSpPr>
          <p:cNvPr id="3" name="Текст 2"/>
          <p:cNvSpPr>
            <a:spLocks noGrp="1"/>
          </p:cNvSpPr>
          <p:nvPr>
            <p:ph type="body" idx="1"/>
          </p:nvPr>
        </p:nvSpPr>
        <p:spPr>
          <a:xfrm>
            <a:off x="2708257" y="2680419"/>
            <a:ext cx="6801612" cy="4046951"/>
          </a:xfrm>
        </p:spPr>
        <p:txBody>
          <a:bodyPr>
            <a:noAutofit/>
          </a:bodyPr>
          <a:lstStyle/>
          <a:p>
            <a:r>
              <a:rPr lang="en-US" sz="2800" i="1" dirty="0" smtClean="0">
                <a:solidFill>
                  <a:schemeClr val="bg2">
                    <a:lumMod val="75000"/>
                  </a:schemeClr>
                </a:solidFill>
              </a:rPr>
              <a:t>Weak English: </a:t>
            </a:r>
            <a:r>
              <a:rPr lang="en-US" sz="2800" i="1" dirty="0">
                <a:solidFill>
                  <a:schemeClr val="bg2">
                    <a:lumMod val="75000"/>
                  </a:schemeClr>
                </a:solidFill>
              </a:rPr>
              <a:t>It is important to highlight the most recent works that…”</a:t>
            </a:r>
            <a:endParaRPr lang="ru-RU" sz="2800" i="1" dirty="0">
              <a:solidFill>
                <a:schemeClr val="bg2">
                  <a:lumMod val="75000"/>
                </a:schemeClr>
              </a:solidFill>
            </a:endParaRPr>
          </a:p>
          <a:p>
            <a:r>
              <a:rPr lang="en-US" sz="2800" i="1" dirty="0">
                <a:solidFill>
                  <a:schemeClr val="bg2">
                    <a:lumMod val="75000"/>
                  </a:schemeClr>
                </a:solidFill>
              </a:rPr>
              <a:t>Strong English: “The most recent works that (…) are important to highlight.”</a:t>
            </a:r>
            <a:endParaRPr lang="ru-RU" sz="2800" i="1" dirty="0">
              <a:solidFill>
                <a:schemeClr val="bg2">
                  <a:lumMod val="75000"/>
                </a:schemeClr>
              </a:solidFill>
            </a:endParaRPr>
          </a:p>
          <a:p>
            <a:r>
              <a:rPr lang="en-US" sz="2800" i="1" dirty="0">
                <a:solidFill>
                  <a:schemeClr val="bg2">
                    <a:lumMod val="75000"/>
                  </a:schemeClr>
                </a:solidFill>
              </a:rPr>
              <a:t>Weak English: “There is little attention given to the event.”</a:t>
            </a:r>
            <a:endParaRPr lang="ru-RU" sz="2800" i="1" dirty="0">
              <a:solidFill>
                <a:schemeClr val="bg2">
                  <a:lumMod val="75000"/>
                </a:schemeClr>
              </a:solidFill>
            </a:endParaRPr>
          </a:p>
          <a:p>
            <a:r>
              <a:rPr lang="en-US" sz="2800" i="1" dirty="0">
                <a:solidFill>
                  <a:schemeClr val="bg2">
                    <a:lumMod val="75000"/>
                  </a:schemeClr>
                </a:solidFill>
              </a:rPr>
              <a:t>Strong English: “Little attention is given to the event.” </a:t>
            </a:r>
            <a:endParaRPr lang="ru-RU" sz="2800" i="1" dirty="0">
              <a:solidFill>
                <a:schemeClr val="bg2">
                  <a:lumMod val="75000"/>
                </a:schemeClr>
              </a:solidFill>
            </a:endParaRPr>
          </a:p>
          <a:p>
            <a:endParaRPr lang="ru-RU" sz="2800" i="1" dirty="0">
              <a:solidFill>
                <a:schemeClr val="bg2">
                  <a:lumMod val="75000"/>
                </a:schemeClr>
              </a:solidFill>
            </a:endParaRPr>
          </a:p>
        </p:txBody>
      </p:sp>
    </p:spTree>
    <p:extLst>
      <p:ext uri="{BB962C8B-B14F-4D97-AF65-F5344CB8AC3E}">
        <p14:creationId xmlns:p14="http://schemas.microsoft.com/office/powerpoint/2010/main" val="327911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571007"/>
            <a:ext cx="8991600" cy="1645920"/>
          </a:xfrm>
        </p:spPr>
        <p:txBody>
          <a:bodyPr/>
          <a:lstStyle/>
          <a:p>
            <a:r>
              <a:rPr lang="en-US" dirty="0" smtClean="0"/>
              <a:t>The use of gerund</a:t>
            </a:r>
            <a:endParaRPr lang="ru-RU" dirty="0"/>
          </a:p>
        </p:txBody>
      </p:sp>
      <p:sp>
        <p:nvSpPr>
          <p:cNvPr id="3" name="Текст 2"/>
          <p:cNvSpPr>
            <a:spLocks noGrp="1"/>
          </p:cNvSpPr>
          <p:nvPr>
            <p:ph type="body" idx="1"/>
          </p:nvPr>
        </p:nvSpPr>
        <p:spPr>
          <a:xfrm>
            <a:off x="2695194" y="2602041"/>
            <a:ext cx="6801612" cy="3537501"/>
          </a:xfrm>
        </p:spPr>
        <p:txBody>
          <a:bodyPr>
            <a:normAutofit/>
          </a:bodyPr>
          <a:lstStyle/>
          <a:p>
            <a:r>
              <a:rPr lang="en-US" sz="3600" strike="sngStrike" dirty="0" smtClean="0">
                <a:solidFill>
                  <a:schemeClr val="accent3">
                    <a:lumMod val="50000"/>
                  </a:schemeClr>
                </a:solidFill>
              </a:rPr>
              <a:t>The cells were grown in ABC medium containing glycine.</a:t>
            </a:r>
          </a:p>
          <a:p>
            <a:r>
              <a:rPr lang="en-US" sz="3600" dirty="0" smtClean="0">
                <a:solidFill>
                  <a:schemeClr val="accent3">
                    <a:lumMod val="50000"/>
                  </a:schemeClr>
                </a:solidFill>
              </a:rPr>
              <a:t>The cells were grown in ABC medium, which contained glycine</a:t>
            </a:r>
            <a:r>
              <a:rPr lang="en-US" sz="3600" dirty="0" smtClean="0"/>
              <a:t>.</a:t>
            </a:r>
            <a:endParaRPr lang="ru-RU" sz="3600" dirty="0"/>
          </a:p>
        </p:txBody>
      </p:sp>
      <p:pic>
        <p:nvPicPr>
          <p:cNvPr id="4" name="Рисунок 3"/>
          <p:cNvPicPr>
            <a:picLocks noChangeAspect="1"/>
          </p:cNvPicPr>
          <p:nvPr/>
        </p:nvPicPr>
        <p:blipFill>
          <a:blip r:embed="rId2"/>
          <a:stretch>
            <a:fillRect/>
          </a:stretch>
        </p:blipFill>
        <p:spPr>
          <a:xfrm>
            <a:off x="171722" y="109197"/>
            <a:ext cx="6153150" cy="4600575"/>
          </a:xfrm>
          <a:prstGeom prst="rect">
            <a:avLst/>
          </a:prstGeom>
        </p:spPr>
      </p:pic>
      <p:pic>
        <p:nvPicPr>
          <p:cNvPr id="5" name="Рисунок 4"/>
          <p:cNvPicPr>
            <a:picLocks noChangeAspect="1"/>
          </p:cNvPicPr>
          <p:nvPr/>
        </p:nvPicPr>
        <p:blipFill>
          <a:blip r:embed="rId3"/>
          <a:stretch>
            <a:fillRect/>
          </a:stretch>
        </p:blipFill>
        <p:spPr>
          <a:xfrm>
            <a:off x="5971005" y="2216927"/>
            <a:ext cx="6143625" cy="4581525"/>
          </a:xfrm>
          <a:prstGeom prst="rect">
            <a:avLst/>
          </a:prstGeom>
        </p:spPr>
      </p:pic>
    </p:spTree>
    <p:extLst>
      <p:ext uri="{BB962C8B-B14F-4D97-AF65-F5344CB8AC3E}">
        <p14:creationId xmlns:p14="http://schemas.microsoft.com/office/powerpoint/2010/main" val="397486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544881"/>
            <a:ext cx="8991600" cy="1645920"/>
          </a:xfrm>
        </p:spPr>
        <p:txBody>
          <a:bodyPr/>
          <a:lstStyle/>
          <a:p>
            <a:r>
              <a:rPr lang="en-US" smtClean="0"/>
              <a:t>Improper numerals</a:t>
            </a:r>
            <a:endParaRPr lang="ru-RU"/>
          </a:p>
        </p:txBody>
      </p:sp>
      <p:sp>
        <p:nvSpPr>
          <p:cNvPr id="3" name="Текст 2"/>
          <p:cNvSpPr>
            <a:spLocks noGrp="1"/>
          </p:cNvSpPr>
          <p:nvPr>
            <p:ph type="body" idx="1"/>
          </p:nvPr>
        </p:nvSpPr>
        <p:spPr>
          <a:xfrm>
            <a:off x="1737360" y="2497539"/>
            <a:ext cx="3540034" cy="1265082"/>
          </a:xfrm>
        </p:spPr>
        <p:txBody>
          <a:bodyPr>
            <a:normAutofit/>
          </a:bodyPr>
          <a:lstStyle/>
          <a:p>
            <a:r>
              <a:rPr lang="en-US" sz="2800" dirty="0" smtClean="0">
                <a:solidFill>
                  <a:schemeClr val="accent3">
                    <a:lumMod val="50000"/>
                  </a:schemeClr>
                </a:solidFill>
              </a:rPr>
              <a:t>Data</a:t>
            </a:r>
          </a:p>
        </p:txBody>
      </p:sp>
      <p:sp>
        <p:nvSpPr>
          <p:cNvPr id="4" name="TextBox 3"/>
          <p:cNvSpPr txBox="1"/>
          <p:nvPr/>
        </p:nvSpPr>
        <p:spPr>
          <a:xfrm>
            <a:off x="5826034" y="2497539"/>
            <a:ext cx="5590903" cy="830997"/>
          </a:xfrm>
          <a:prstGeom prst="rect">
            <a:avLst/>
          </a:prstGeom>
          <a:noFill/>
        </p:spPr>
        <p:txBody>
          <a:bodyPr wrap="square" rtlCol="0">
            <a:spAutoFit/>
          </a:bodyPr>
          <a:lstStyle/>
          <a:p>
            <a:r>
              <a:rPr lang="en-US" sz="2400" strike="sngStrike" dirty="0" smtClean="0">
                <a:solidFill>
                  <a:schemeClr val="accent3">
                    <a:lumMod val="50000"/>
                  </a:schemeClr>
                </a:solidFill>
              </a:rPr>
              <a:t>Data shows…</a:t>
            </a:r>
          </a:p>
          <a:p>
            <a:r>
              <a:rPr lang="en-US" sz="2400" dirty="0" smtClean="0">
                <a:solidFill>
                  <a:schemeClr val="accent3">
                    <a:lumMod val="50000"/>
                  </a:schemeClr>
                </a:solidFill>
              </a:rPr>
              <a:t>Data show…</a:t>
            </a:r>
            <a:endParaRPr lang="ru-RU" sz="2400" dirty="0">
              <a:solidFill>
                <a:schemeClr val="accent3">
                  <a:lumMod val="50000"/>
                </a:schemeClr>
              </a:solidFill>
            </a:endParaRPr>
          </a:p>
        </p:txBody>
      </p:sp>
      <p:sp>
        <p:nvSpPr>
          <p:cNvPr id="5" name="TextBox 4"/>
          <p:cNvSpPr txBox="1"/>
          <p:nvPr/>
        </p:nvSpPr>
        <p:spPr>
          <a:xfrm>
            <a:off x="1502512" y="4391924"/>
            <a:ext cx="4323522" cy="523220"/>
          </a:xfrm>
          <a:prstGeom prst="rect">
            <a:avLst/>
          </a:prstGeom>
          <a:noFill/>
        </p:spPr>
        <p:txBody>
          <a:bodyPr wrap="square" rtlCol="0">
            <a:spAutoFit/>
          </a:bodyPr>
          <a:lstStyle/>
          <a:p>
            <a:pPr lvl="0" algn="ctr" defTabSz="914400">
              <a:spcBef>
                <a:spcPts val="1000"/>
              </a:spcBef>
              <a:buClr>
                <a:srgbClr val="D2CB6C"/>
              </a:buClr>
            </a:pPr>
            <a:r>
              <a:rPr lang="en-US" sz="2800" dirty="0">
                <a:solidFill>
                  <a:schemeClr val="accent3">
                    <a:lumMod val="50000"/>
                  </a:schemeClr>
                </a:solidFill>
              </a:rPr>
              <a:t>Hypothesis</a:t>
            </a:r>
            <a:endParaRPr lang="ru-RU" sz="2800" dirty="0">
              <a:solidFill>
                <a:schemeClr val="accent3">
                  <a:lumMod val="50000"/>
                </a:schemeClr>
              </a:solidFill>
            </a:endParaRPr>
          </a:p>
        </p:txBody>
      </p:sp>
      <p:sp>
        <p:nvSpPr>
          <p:cNvPr id="6" name="TextBox 5"/>
          <p:cNvSpPr txBox="1"/>
          <p:nvPr/>
        </p:nvSpPr>
        <p:spPr>
          <a:xfrm>
            <a:off x="5826034" y="4002157"/>
            <a:ext cx="4870363" cy="2246769"/>
          </a:xfrm>
          <a:prstGeom prst="rect">
            <a:avLst/>
          </a:prstGeom>
          <a:noFill/>
        </p:spPr>
        <p:txBody>
          <a:bodyPr wrap="square" rtlCol="0">
            <a:spAutoFit/>
          </a:bodyPr>
          <a:lstStyle/>
          <a:p>
            <a:r>
              <a:rPr lang="en-US" sz="2800" dirty="0" smtClean="0">
                <a:solidFill>
                  <a:schemeClr val="accent3">
                    <a:lumMod val="50000"/>
                  </a:schemeClr>
                </a:solidFill>
              </a:rPr>
              <a:t>Separate hypotheses are proposed for each specific aim.</a:t>
            </a:r>
          </a:p>
          <a:p>
            <a:endParaRPr lang="en-US" sz="2800" dirty="0">
              <a:solidFill>
                <a:schemeClr val="accent3">
                  <a:lumMod val="50000"/>
                </a:schemeClr>
              </a:solidFill>
            </a:endParaRPr>
          </a:p>
          <a:p>
            <a:r>
              <a:rPr lang="en-US" sz="2800" dirty="0" smtClean="0">
                <a:solidFill>
                  <a:schemeClr val="accent3">
                    <a:lumMod val="50000"/>
                  </a:schemeClr>
                </a:solidFill>
              </a:rPr>
              <a:t>A separate hypothesis is proposed for each specific aim</a:t>
            </a:r>
            <a:r>
              <a:rPr lang="en-US" sz="2800" dirty="0" smtClean="0"/>
              <a:t>.</a:t>
            </a:r>
            <a:endParaRPr lang="ru-RU" sz="2800" dirty="0"/>
          </a:p>
        </p:txBody>
      </p:sp>
    </p:spTree>
    <p:extLst>
      <p:ext uri="{BB962C8B-B14F-4D97-AF65-F5344CB8AC3E}">
        <p14:creationId xmlns:p14="http://schemas.microsoft.com/office/powerpoint/2010/main" val="77137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wipe(down)">
                                      <p:cBhvr>
                                        <p:cTn id="2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225" y="552668"/>
            <a:ext cx="8471453" cy="5604316"/>
          </a:xfrm>
        </p:spPr>
        <p:txBody>
          <a:body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566091170"/>
              </p:ext>
            </p:extLst>
          </p:nvPr>
        </p:nvGraphicFramePr>
        <p:xfrm>
          <a:off x="415235" y="719666"/>
          <a:ext cx="8128000" cy="52703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56304915"/>
                    </a:ext>
                  </a:extLst>
                </a:gridCol>
                <a:gridCol w="4064000">
                  <a:extLst>
                    <a:ext uri="{9D8B030D-6E8A-4147-A177-3AD203B41FA5}">
                      <a16:colId xmlns:a16="http://schemas.microsoft.com/office/drawing/2014/main" val="2369428262"/>
                    </a:ext>
                  </a:extLst>
                </a:gridCol>
              </a:tblGrid>
              <a:tr h="479120">
                <a:tc>
                  <a:txBody>
                    <a:bodyPr/>
                    <a:lstStyle/>
                    <a:p>
                      <a:r>
                        <a:rPr lang="en-US" dirty="0" smtClean="0"/>
                        <a:t>Singular </a:t>
                      </a:r>
                      <a:endParaRPr lang="ru-RU" dirty="0"/>
                    </a:p>
                  </a:txBody>
                  <a:tcPr/>
                </a:tc>
                <a:tc>
                  <a:txBody>
                    <a:bodyPr/>
                    <a:lstStyle/>
                    <a:p>
                      <a:r>
                        <a:rPr lang="en-US" dirty="0" smtClean="0"/>
                        <a:t>Plural</a:t>
                      </a:r>
                      <a:endParaRPr lang="ru-RU" dirty="0"/>
                    </a:p>
                  </a:txBody>
                  <a:tcPr/>
                </a:tc>
                <a:extLst>
                  <a:ext uri="{0D108BD9-81ED-4DB2-BD59-A6C34878D82A}">
                    <a16:rowId xmlns:a16="http://schemas.microsoft.com/office/drawing/2014/main" val="4255670828"/>
                  </a:ext>
                </a:extLst>
              </a:tr>
              <a:tr h="479120">
                <a:tc>
                  <a:txBody>
                    <a:bodyPr/>
                    <a:lstStyle/>
                    <a:p>
                      <a:r>
                        <a:rPr lang="en-US" dirty="0" smtClean="0"/>
                        <a:t>Criterion</a:t>
                      </a:r>
                      <a:endParaRPr lang="ru-RU" dirty="0"/>
                    </a:p>
                  </a:txBody>
                  <a:tcPr/>
                </a:tc>
                <a:tc>
                  <a:txBody>
                    <a:bodyPr/>
                    <a:lstStyle/>
                    <a:p>
                      <a:r>
                        <a:rPr lang="en-US" dirty="0" smtClean="0"/>
                        <a:t>Criteria</a:t>
                      </a:r>
                      <a:endParaRPr lang="ru-RU" dirty="0"/>
                    </a:p>
                  </a:txBody>
                  <a:tcPr/>
                </a:tc>
                <a:extLst>
                  <a:ext uri="{0D108BD9-81ED-4DB2-BD59-A6C34878D82A}">
                    <a16:rowId xmlns:a16="http://schemas.microsoft.com/office/drawing/2014/main" val="1317252280"/>
                  </a:ext>
                </a:extLst>
              </a:tr>
              <a:tr h="479120">
                <a:tc>
                  <a:txBody>
                    <a:bodyPr/>
                    <a:lstStyle/>
                    <a:p>
                      <a:r>
                        <a:rPr lang="en-US" dirty="0" smtClean="0"/>
                        <a:t>Phenomenon </a:t>
                      </a:r>
                      <a:endParaRPr lang="ru-RU" dirty="0"/>
                    </a:p>
                  </a:txBody>
                  <a:tcPr/>
                </a:tc>
                <a:tc>
                  <a:txBody>
                    <a:bodyPr/>
                    <a:lstStyle/>
                    <a:p>
                      <a:r>
                        <a:rPr lang="en-US" dirty="0" smtClean="0"/>
                        <a:t>Phenomena</a:t>
                      </a:r>
                      <a:endParaRPr lang="ru-RU" dirty="0"/>
                    </a:p>
                  </a:txBody>
                  <a:tcPr/>
                </a:tc>
                <a:extLst>
                  <a:ext uri="{0D108BD9-81ED-4DB2-BD59-A6C34878D82A}">
                    <a16:rowId xmlns:a16="http://schemas.microsoft.com/office/drawing/2014/main" val="1254933468"/>
                  </a:ext>
                </a:extLst>
              </a:tr>
              <a:tr h="479120">
                <a:tc>
                  <a:txBody>
                    <a:bodyPr/>
                    <a:lstStyle/>
                    <a:p>
                      <a:r>
                        <a:rPr lang="en-US" dirty="0" smtClean="0"/>
                        <a:t>Equilibrium</a:t>
                      </a:r>
                      <a:endParaRPr lang="ru-RU" dirty="0"/>
                    </a:p>
                  </a:txBody>
                  <a:tcPr/>
                </a:tc>
                <a:tc>
                  <a:txBody>
                    <a:bodyPr/>
                    <a:lstStyle/>
                    <a:p>
                      <a:r>
                        <a:rPr lang="en-US" dirty="0" smtClean="0"/>
                        <a:t>Equilibria</a:t>
                      </a:r>
                      <a:endParaRPr lang="ru-RU" dirty="0"/>
                    </a:p>
                  </a:txBody>
                  <a:tcPr/>
                </a:tc>
                <a:extLst>
                  <a:ext uri="{0D108BD9-81ED-4DB2-BD59-A6C34878D82A}">
                    <a16:rowId xmlns:a16="http://schemas.microsoft.com/office/drawing/2014/main" val="3005844795"/>
                  </a:ext>
                </a:extLst>
              </a:tr>
              <a:tr h="479120">
                <a:tc>
                  <a:txBody>
                    <a:bodyPr/>
                    <a:lstStyle/>
                    <a:p>
                      <a:r>
                        <a:rPr lang="en-US" dirty="0" smtClean="0"/>
                        <a:t>Medium</a:t>
                      </a:r>
                      <a:endParaRPr lang="ru-RU" dirty="0"/>
                    </a:p>
                  </a:txBody>
                  <a:tcPr/>
                </a:tc>
                <a:tc>
                  <a:txBody>
                    <a:bodyPr/>
                    <a:lstStyle/>
                    <a:p>
                      <a:r>
                        <a:rPr lang="en-US" dirty="0" smtClean="0"/>
                        <a:t>Media</a:t>
                      </a:r>
                      <a:endParaRPr lang="ru-RU" dirty="0"/>
                    </a:p>
                  </a:txBody>
                  <a:tcPr/>
                </a:tc>
                <a:extLst>
                  <a:ext uri="{0D108BD9-81ED-4DB2-BD59-A6C34878D82A}">
                    <a16:rowId xmlns:a16="http://schemas.microsoft.com/office/drawing/2014/main" val="213447313"/>
                  </a:ext>
                </a:extLst>
              </a:tr>
              <a:tr h="479120">
                <a:tc>
                  <a:txBody>
                    <a:bodyPr/>
                    <a:lstStyle/>
                    <a:p>
                      <a:r>
                        <a:rPr lang="en-US" dirty="0" smtClean="0"/>
                        <a:t>Datum</a:t>
                      </a:r>
                      <a:endParaRPr lang="ru-RU" dirty="0"/>
                    </a:p>
                  </a:txBody>
                  <a:tcPr/>
                </a:tc>
                <a:tc>
                  <a:txBody>
                    <a:bodyPr/>
                    <a:lstStyle/>
                    <a:p>
                      <a:r>
                        <a:rPr lang="en-US" dirty="0" smtClean="0"/>
                        <a:t>Data</a:t>
                      </a:r>
                      <a:endParaRPr lang="ru-RU" dirty="0"/>
                    </a:p>
                  </a:txBody>
                  <a:tcPr/>
                </a:tc>
                <a:extLst>
                  <a:ext uri="{0D108BD9-81ED-4DB2-BD59-A6C34878D82A}">
                    <a16:rowId xmlns:a16="http://schemas.microsoft.com/office/drawing/2014/main" val="2342069456"/>
                  </a:ext>
                </a:extLst>
              </a:tr>
              <a:tr h="479120">
                <a:tc>
                  <a:txBody>
                    <a:bodyPr/>
                    <a:lstStyle/>
                    <a:p>
                      <a:r>
                        <a:rPr lang="en-US" dirty="0" smtClean="0"/>
                        <a:t>Hypothesis</a:t>
                      </a:r>
                      <a:endParaRPr lang="ru-RU" dirty="0"/>
                    </a:p>
                  </a:txBody>
                  <a:tcPr/>
                </a:tc>
                <a:tc>
                  <a:txBody>
                    <a:bodyPr/>
                    <a:lstStyle/>
                    <a:p>
                      <a:r>
                        <a:rPr lang="en-US" dirty="0" smtClean="0"/>
                        <a:t>Hypotheses</a:t>
                      </a:r>
                      <a:endParaRPr lang="ru-RU" dirty="0"/>
                    </a:p>
                  </a:txBody>
                  <a:tcPr/>
                </a:tc>
                <a:extLst>
                  <a:ext uri="{0D108BD9-81ED-4DB2-BD59-A6C34878D82A}">
                    <a16:rowId xmlns:a16="http://schemas.microsoft.com/office/drawing/2014/main" val="2088112721"/>
                  </a:ext>
                </a:extLst>
              </a:tr>
              <a:tr h="479120">
                <a:tc>
                  <a:txBody>
                    <a:bodyPr/>
                    <a:lstStyle/>
                    <a:p>
                      <a:r>
                        <a:rPr lang="en-US" dirty="0" smtClean="0"/>
                        <a:t>Thesis</a:t>
                      </a:r>
                      <a:endParaRPr lang="ru-RU" dirty="0"/>
                    </a:p>
                  </a:txBody>
                  <a:tcPr/>
                </a:tc>
                <a:tc>
                  <a:txBody>
                    <a:bodyPr/>
                    <a:lstStyle/>
                    <a:p>
                      <a:r>
                        <a:rPr lang="en-US" dirty="0" smtClean="0"/>
                        <a:t>Theses</a:t>
                      </a:r>
                      <a:endParaRPr lang="ru-RU" dirty="0"/>
                    </a:p>
                  </a:txBody>
                  <a:tcPr/>
                </a:tc>
                <a:extLst>
                  <a:ext uri="{0D108BD9-81ED-4DB2-BD59-A6C34878D82A}">
                    <a16:rowId xmlns:a16="http://schemas.microsoft.com/office/drawing/2014/main" val="803586841"/>
                  </a:ext>
                </a:extLst>
              </a:tr>
              <a:tr h="479120">
                <a:tc>
                  <a:txBody>
                    <a:bodyPr/>
                    <a:lstStyle/>
                    <a:p>
                      <a:r>
                        <a:rPr lang="en-US" dirty="0" smtClean="0"/>
                        <a:t>Axis</a:t>
                      </a:r>
                      <a:endParaRPr lang="ru-RU" dirty="0"/>
                    </a:p>
                  </a:txBody>
                  <a:tcPr/>
                </a:tc>
                <a:tc>
                  <a:txBody>
                    <a:bodyPr/>
                    <a:lstStyle/>
                    <a:p>
                      <a:r>
                        <a:rPr lang="en-US" dirty="0" smtClean="0"/>
                        <a:t>Axes</a:t>
                      </a:r>
                      <a:endParaRPr lang="ru-RU" dirty="0"/>
                    </a:p>
                  </a:txBody>
                  <a:tcPr/>
                </a:tc>
                <a:extLst>
                  <a:ext uri="{0D108BD9-81ED-4DB2-BD59-A6C34878D82A}">
                    <a16:rowId xmlns:a16="http://schemas.microsoft.com/office/drawing/2014/main" val="1413852399"/>
                  </a:ext>
                </a:extLst>
              </a:tr>
              <a:tr h="479120">
                <a:tc>
                  <a:txBody>
                    <a:bodyPr/>
                    <a:lstStyle/>
                    <a:p>
                      <a:r>
                        <a:rPr lang="en-US" dirty="0" smtClean="0"/>
                        <a:t>Nucleus</a:t>
                      </a:r>
                      <a:endParaRPr lang="ru-RU" dirty="0"/>
                    </a:p>
                  </a:txBody>
                  <a:tcPr/>
                </a:tc>
                <a:tc>
                  <a:txBody>
                    <a:bodyPr/>
                    <a:lstStyle/>
                    <a:p>
                      <a:r>
                        <a:rPr lang="en-US" dirty="0" smtClean="0"/>
                        <a:t>Nuclei</a:t>
                      </a:r>
                      <a:endParaRPr lang="ru-RU" dirty="0"/>
                    </a:p>
                  </a:txBody>
                  <a:tcPr/>
                </a:tc>
                <a:extLst>
                  <a:ext uri="{0D108BD9-81ED-4DB2-BD59-A6C34878D82A}">
                    <a16:rowId xmlns:a16="http://schemas.microsoft.com/office/drawing/2014/main" val="1306421405"/>
                  </a:ext>
                </a:extLst>
              </a:tr>
              <a:tr h="479120">
                <a:tc>
                  <a:txBody>
                    <a:bodyPr/>
                    <a:lstStyle/>
                    <a:p>
                      <a:r>
                        <a:rPr lang="en-US" dirty="0" smtClean="0"/>
                        <a:t>Optimum </a:t>
                      </a:r>
                      <a:endParaRPr lang="ru-RU" dirty="0"/>
                    </a:p>
                  </a:txBody>
                  <a:tcPr/>
                </a:tc>
                <a:tc>
                  <a:txBody>
                    <a:bodyPr/>
                    <a:lstStyle/>
                    <a:p>
                      <a:r>
                        <a:rPr lang="en-US" dirty="0" smtClean="0"/>
                        <a:t>Optima</a:t>
                      </a:r>
                      <a:endParaRPr lang="ru-RU" dirty="0"/>
                    </a:p>
                  </a:txBody>
                  <a:tcPr/>
                </a:tc>
                <a:extLst>
                  <a:ext uri="{0D108BD9-81ED-4DB2-BD59-A6C34878D82A}">
                    <a16:rowId xmlns:a16="http://schemas.microsoft.com/office/drawing/2014/main" val="983458320"/>
                  </a:ext>
                </a:extLst>
              </a:tr>
            </a:tbl>
          </a:graphicData>
        </a:graphic>
      </p:graphicFrame>
      <p:sp>
        <p:nvSpPr>
          <p:cNvPr id="5" name="TextBox 4"/>
          <p:cNvSpPr txBox="1"/>
          <p:nvPr/>
        </p:nvSpPr>
        <p:spPr>
          <a:xfrm>
            <a:off x="9210072" y="1059985"/>
            <a:ext cx="2146852" cy="1569660"/>
          </a:xfrm>
          <a:prstGeom prst="rect">
            <a:avLst/>
          </a:prstGeom>
          <a:noFill/>
        </p:spPr>
        <p:txBody>
          <a:bodyPr wrap="square" rtlCol="0">
            <a:spAutoFit/>
          </a:bodyPr>
          <a:lstStyle/>
          <a:p>
            <a:r>
              <a:rPr lang="en-US" sz="2400" dirty="0" smtClean="0">
                <a:solidFill>
                  <a:schemeClr val="accent3">
                    <a:lumMod val="50000"/>
                  </a:schemeClr>
                </a:solidFill>
              </a:rPr>
              <a:t>Most graphs have two axes – one x-axis and one y-axis</a:t>
            </a:r>
            <a:r>
              <a:rPr lang="en-US" sz="2400" dirty="0" smtClean="0"/>
              <a:t>.</a:t>
            </a:r>
            <a:endParaRPr lang="ru-RU" sz="2400" dirty="0"/>
          </a:p>
        </p:txBody>
      </p:sp>
    </p:spTree>
    <p:extLst>
      <p:ext uri="{BB962C8B-B14F-4D97-AF65-F5344CB8AC3E}">
        <p14:creationId xmlns:p14="http://schemas.microsoft.com/office/powerpoint/2010/main" val="131754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0383" y="531819"/>
            <a:ext cx="9529354" cy="5542410"/>
          </a:xfrm>
        </p:spPr>
        <p:txBody>
          <a:bodyPr>
            <a:normAutofit/>
          </a:bodyPr>
          <a:lstStyle/>
          <a:p>
            <a:r>
              <a:rPr lang="en-US" dirty="0" smtClean="0"/>
              <a:t>“YOU ARE SCIENTISTS AND SCHOLARS, YOU ARE PROFESSIONALS – YOU SHOULD FOR SURE GET IT RIGHT! TO REMAIN COMPETETIVE AT THE WORLD MARKET, ONE MUST LEARN TO OBEY THE RULES OF THE GAME”</a:t>
            </a:r>
            <a:endParaRPr lang="ru-RU" dirty="0"/>
          </a:p>
        </p:txBody>
      </p:sp>
      <p:pic>
        <p:nvPicPr>
          <p:cNvPr id="3" name="Рисунок 2"/>
          <p:cNvPicPr>
            <a:picLocks noChangeAspect="1"/>
          </p:cNvPicPr>
          <p:nvPr/>
        </p:nvPicPr>
        <p:blipFill>
          <a:blip r:embed="rId2"/>
          <a:stretch>
            <a:fillRect/>
          </a:stretch>
        </p:blipFill>
        <p:spPr>
          <a:xfrm>
            <a:off x="2873828" y="217394"/>
            <a:ext cx="6899366" cy="6366694"/>
          </a:xfrm>
          <a:prstGeom prst="rect">
            <a:avLst/>
          </a:prstGeom>
        </p:spPr>
      </p:pic>
    </p:spTree>
    <p:extLst>
      <p:ext uri="{BB962C8B-B14F-4D97-AF65-F5344CB8AC3E}">
        <p14:creationId xmlns:p14="http://schemas.microsoft.com/office/powerpoint/2010/main" val="144282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359161"/>
            <a:ext cx="8991600" cy="1328323"/>
          </a:xfrm>
        </p:spPr>
        <p:txBody>
          <a:bodyPr>
            <a:normAutofit fontScale="90000"/>
          </a:bodyPr>
          <a:lstStyle/>
          <a:p>
            <a:r>
              <a:rPr lang="en-US" b="1" dirty="0"/>
              <a:t>Few effective ways to learn &amp; improve English grammar:</a:t>
            </a:r>
          </a:p>
        </p:txBody>
      </p:sp>
      <p:sp>
        <p:nvSpPr>
          <p:cNvPr id="3" name="Текст 2"/>
          <p:cNvSpPr>
            <a:spLocks noGrp="1"/>
          </p:cNvSpPr>
          <p:nvPr>
            <p:ph type="body" idx="1"/>
          </p:nvPr>
        </p:nvSpPr>
        <p:spPr>
          <a:xfrm>
            <a:off x="5390388" y="1854830"/>
            <a:ext cx="6801612" cy="4115674"/>
          </a:xfrm>
        </p:spPr>
        <p:txBody>
          <a:bodyPr>
            <a:normAutofit/>
          </a:bodyPr>
          <a:lstStyle/>
          <a:p>
            <a:pPr marL="628650" lvl="1" indent="-171450">
              <a:buFont typeface="Arial" panose="020B0604020202020204" pitchFamily="34" charset="0"/>
              <a:buChar char="•"/>
            </a:pPr>
            <a:r>
              <a:rPr lang="en-US" sz="1400" dirty="0" smtClean="0">
                <a:solidFill>
                  <a:schemeClr val="accent4">
                    <a:lumMod val="50000"/>
                  </a:schemeClr>
                </a:solidFill>
              </a:rPr>
              <a:t>Write </a:t>
            </a:r>
            <a:r>
              <a:rPr lang="en-US" sz="1400" dirty="0">
                <a:solidFill>
                  <a:schemeClr val="accent4">
                    <a:lumMod val="50000"/>
                  </a:schemeClr>
                </a:solidFill>
              </a:rPr>
              <a:t>more in English</a:t>
            </a:r>
          </a:p>
          <a:p>
            <a:pPr marL="342900" indent="-342900">
              <a:buFont typeface="Arial" panose="020B0604020202020204" pitchFamily="34" charset="0"/>
              <a:buChar char="•"/>
            </a:pPr>
            <a:r>
              <a:rPr lang="en-US" sz="1400" dirty="0">
                <a:solidFill>
                  <a:schemeClr val="accent4">
                    <a:lumMod val="50000"/>
                  </a:schemeClr>
                </a:solidFill>
              </a:rPr>
              <a:t>Listen more to English</a:t>
            </a:r>
          </a:p>
          <a:p>
            <a:pPr marL="342900" indent="-342900">
              <a:buFont typeface="Arial" panose="020B0604020202020204" pitchFamily="34" charset="0"/>
              <a:buChar char="•"/>
            </a:pPr>
            <a:r>
              <a:rPr lang="en-US" sz="1400" dirty="0" err="1">
                <a:solidFill>
                  <a:schemeClr val="accent4">
                    <a:lumMod val="50000"/>
                  </a:schemeClr>
                </a:solidFill>
              </a:rPr>
              <a:t>Practise</a:t>
            </a:r>
            <a:r>
              <a:rPr lang="en-US" sz="1400" dirty="0">
                <a:solidFill>
                  <a:schemeClr val="accent4">
                    <a:lumMod val="50000"/>
                  </a:schemeClr>
                </a:solidFill>
              </a:rPr>
              <a:t> more</a:t>
            </a:r>
          </a:p>
          <a:p>
            <a:pPr marL="342900" indent="-342900">
              <a:buFont typeface="Arial" panose="020B0604020202020204" pitchFamily="34" charset="0"/>
              <a:buChar char="•"/>
            </a:pPr>
            <a:r>
              <a:rPr lang="en-US" sz="1400" dirty="0">
                <a:solidFill>
                  <a:schemeClr val="accent4">
                    <a:lumMod val="50000"/>
                  </a:schemeClr>
                </a:solidFill>
              </a:rPr>
              <a:t>Keep it simple</a:t>
            </a:r>
          </a:p>
          <a:p>
            <a:pPr marL="342900" indent="-342900">
              <a:buFont typeface="Arial" panose="020B0604020202020204" pitchFamily="34" charset="0"/>
              <a:buChar char="•"/>
            </a:pPr>
            <a:r>
              <a:rPr lang="en-US" sz="1400" dirty="0" smtClean="0">
                <a:solidFill>
                  <a:schemeClr val="accent4">
                    <a:lumMod val="50000"/>
                  </a:schemeClr>
                </a:solidFill>
              </a:rPr>
              <a:t>Read good articles in English;</a:t>
            </a:r>
          </a:p>
          <a:p>
            <a:pPr marL="342900" indent="-342900">
              <a:buFont typeface="Arial" panose="020B0604020202020204" pitchFamily="34" charset="0"/>
              <a:buChar char="•"/>
            </a:pPr>
            <a:r>
              <a:rPr lang="en-US" sz="1400" dirty="0" smtClean="0">
                <a:solidFill>
                  <a:schemeClr val="accent4">
                    <a:lumMod val="50000"/>
                  </a:schemeClr>
                </a:solidFill>
              </a:rPr>
              <a:t>Read articles and books and absorb relevant vocabulary from them;</a:t>
            </a:r>
          </a:p>
          <a:p>
            <a:pPr marL="342900" indent="-342900">
              <a:buFont typeface="Arial" panose="020B0604020202020204" pitchFamily="34" charset="0"/>
              <a:buChar char="•"/>
            </a:pPr>
            <a:r>
              <a:rPr lang="en-US" sz="1400" dirty="0" smtClean="0">
                <a:solidFill>
                  <a:schemeClr val="accent4">
                    <a:lumMod val="50000"/>
                  </a:schemeClr>
                </a:solidFill>
              </a:rPr>
              <a:t>A native speaker can do a good job at getting rid of grammatical mistakes;</a:t>
            </a:r>
          </a:p>
          <a:p>
            <a:pPr marL="342900" indent="-342900">
              <a:buFont typeface="Arial" panose="020B0604020202020204" pitchFamily="34" charset="0"/>
              <a:buChar char="•"/>
            </a:pPr>
            <a:r>
              <a:rPr lang="en-US" sz="1400" dirty="0" smtClean="0">
                <a:solidFill>
                  <a:schemeClr val="accent4">
                    <a:lumMod val="50000"/>
                  </a:schemeClr>
                </a:solidFill>
              </a:rPr>
              <a:t>Try online courses like Coursera or </a:t>
            </a:r>
            <a:r>
              <a:rPr lang="en-US" sz="1400" dirty="0" err="1" smtClean="0">
                <a:solidFill>
                  <a:schemeClr val="accent4">
                    <a:lumMod val="50000"/>
                  </a:schemeClr>
                </a:solidFill>
              </a:rPr>
              <a:t>EdX</a:t>
            </a:r>
            <a:r>
              <a:rPr lang="en-US" sz="1400" dirty="0" smtClean="0">
                <a:solidFill>
                  <a:schemeClr val="accent4">
                    <a:lumMod val="50000"/>
                  </a:schemeClr>
                </a:solidFill>
              </a:rPr>
              <a:t>;</a:t>
            </a:r>
          </a:p>
          <a:p>
            <a:pPr marL="342900" indent="-342900">
              <a:buFont typeface="Arial" panose="020B0604020202020204" pitchFamily="34" charset="0"/>
              <a:buChar char="•"/>
            </a:pPr>
            <a:r>
              <a:rPr lang="en-US" sz="1400" dirty="0" smtClean="0">
                <a:solidFill>
                  <a:schemeClr val="accent4">
                    <a:lumMod val="50000"/>
                  </a:schemeClr>
                </a:solidFill>
              </a:rPr>
              <a:t>Experience is the most important part in scientific writing!</a:t>
            </a:r>
          </a:p>
        </p:txBody>
      </p:sp>
      <p:sp>
        <p:nvSpPr>
          <p:cNvPr id="4" name="TextBox 3"/>
          <p:cNvSpPr txBox="1"/>
          <p:nvPr/>
        </p:nvSpPr>
        <p:spPr>
          <a:xfrm>
            <a:off x="1493280" y="5370340"/>
            <a:ext cx="8574156" cy="1200329"/>
          </a:xfrm>
          <a:prstGeom prst="rect">
            <a:avLst/>
          </a:prstGeom>
          <a:noFill/>
        </p:spPr>
        <p:txBody>
          <a:bodyPr wrap="square" rtlCol="0">
            <a:spAutoFit/>
          </a:bodyPr>
          <a:lstStyle/>
          <a:p>
            <a:pPr algn="ctr"/>
            <a:r>
              <a:rPr lang="en-US" sz="7200" b="1" dirty="0" smtClean="0">
                <a:solidFill>
                  <a:schemeClr val="accent4">
                    <a:lumMod val="50000"/>
                  </a:schemeClr>
                </a:solidFill>
              </a:rPr>
              <a:t>GOOD LUCK!</a:t>
            </a:r>
            <a:endParaRPr lang="ru-RU" sz="7200" b="1" dirty="0">
              <a:solidFill>
                <a:schemeClr val="accent4">
                  <a:lumMod val="50000"/>
                </a:schemeClr>
              </a:solidFill>
            </a:endParaRPr>
          </a:p>
        </p:txBody>
      </p:sp>
      <p:pic>
        <p:nvPicPr>
          <p:cNvPr id="5" name="Рисунок 4"/>
          <p:cNvPicPr>
            <a:picLocks noChangeAspect="1"/>
          </p:cNvPicPr>
          <p:nvPr/>
        </p:nvPicPr>
        <p:blipFill>
          <a:blip r:embed="rId2"/>
          <a:stretch>
            <a:fillRect/>
          </a:stretch>
        </p:blipFill>
        <p:spPr>
          <a:xfrm>
            <a:off x="1600200" y="1854830"/>
            <a:ext cx="4020233" cy="2987145"/>
          </a:xfrm>
          <a:prstGeom prst="rect">
            <a:avLst/>
          </a:prstGeom>
        </p:spPr>
      </p:pic>
    </p:spTree>
    <p:extLst>
      <p:ext uri="{BB962C8B-B14F-4D97-AF65-F5344CB8AC3E}">
        <p14:creationId xmlns:p14="http://schemas.microsoft.com/office/powerpoint/2010/main" val="44943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Effect transition="in" filter="wheel(1)">
                                      <p:cBhvr>
                                        <p:cTn id="45"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8760" y="531819"/>
            <a:ext cx="8991600" cy="1035724"/>
          </a:xfrm>
        </p:spPr>
        <p:txBody>
          <a:bodyPr/>
          <a:lstStyle/>
          <a:p>
            <a:r>
              <a:rPr lang="en-US" dirty="0" smtClean="0"/>
              <a:t>BONUS!</a:t>
            </a:r>
            <a:endParaRPr lang="ru-RU" dirty="0"/>
          </a:p>
        </p:txBody>
      </p:sp>
      <p:sp>
        <p:nvSpPr>
          <p:cNvPr id="3" name="Текст 2"/>
          <p:cNvSpPr>
            <a:spLocks noGrp="1"/>
          </p:cNvSpPr>
          <p:nvPr>
            <p:ph type="body" idx="1"/>
          </p:nvPr>
        </p:nvSpPr>
        <p:spPr>
          <a:xfrm>
            <a:off x="1508760" y="1922773"/>
            <a:ext cx="6801612" cy="1265082"/>
          </a:xfrm>
        </p:spPr>
        <p:txBody>
          <a:bodyPr/>
          <a:lstStyle/>
          <a:p>
            <a:r>
              <a:rPr lang="en-US" sz="2400" dirty="0" smtClean="0"/>
              <a:t>To realize!</a:t>
            </a:r>
          </a:p>
          <a:p>
            <a:endParaRPr lang="en-US" dirty="0" smtClean="0"/>
          </a:p>
        </p:txBody>
      </p:sp>
      <p:pic>
        <p:nvPicPr>
          <p:cNvPr id="4" name="Рисунок 3"/>
          <p:cNvPicPr>
            <a:picLocks noChangeAspect="1"/>
          </p:cNvPicPr>
          <p:nvPr/>
        </p:nvPicPr>
        <p:blipFill>
          <a:blip r:embed="rId2"/>
          <a:stretch>
            <a:fillRect/>
          </a:stretch>
        </p:blipFill>
        <p:spPr>
          <a:xfrm>
            <a:off x="1902687" y="2432140"/>
            <a:ext cx="4676775" cy="1314450"/>
          </a:xfrm>
          <a:prstGeom prst="rect">
            <a:avLst/>
          </a:prstGeom>
        </p:spPr>
      </p:pic>
      <p:pic>
        <p:nvPicPr>
          <p:cNvPr id="5" name="Рисунок 4"/>
          <p:cNvPicPr>
            <a:picLocks noChangeAspect="1"/>
          </p:cNvPicPr>
          <p:nvPr/>
        </p:nvPicPr>
        <p:blipFill>
          <a:blip r:embed="rId3"/>
          <a:stretch>
            <a:fillRect/>
          </a:stretch>
        </p:blipFill>
        <p:spPr>
          <a:xfrm>
            <a:off x="1902687" y="3747108"/>
            <a:ext cx="4676775" cy="1066800"/>
          </a:xfrm>
          <a:prstGeom prst="rect">
            <a:avLst/>
          </a:prstGeom>
        </p:spPr>
      </p:pic>
      <p:pic>
        <p:nvPicPr>
          <p:cNvPr id="6" name="Рисунок 5"/>
          <p:cNvPicPr>
            <a:picLocks noChangeAspect="1"/>
          </p:cNvPicPr>
          <p:nvPr/>
        </p:nvPicPr>
        <p:blipFill>
          <a:blip r:embed="rId4"/>
          <a:stretch>
            <a:fillRect/>
          </a:stretch>
        </p:blipFill>
        <p:spPr>
          <a:xfrm>
            <a:off x="1902686" y="4813908"/>
            <a:ext cx="4676775" cy="1066800"/>
          </a:xfrm>
          <a:prstGeom prst="rect">
            <a:avLst/>
          </a:prstGeom>
        </p:spPr>
      </p:pic>
      <p:pic>
        <p:nvPicPr>
          <p:cNvPr id="7" name="Рисунок 6"/>
          <p:cNvPicPr>
            <a:picLocks noChangeAspect="1"/>
          </p:cNvPicPr>
          <p:nvPr/>
        </p:nvPicPr>
        <p:blipFill>
          <a:blip r:embed="rId5"/>
          <a:stretch>
            <a:fillRect/>
          </a:stretch>
        </p:blipFill>
        <p:spPr>
          <a:xfrm>
            <a:off x="6973388" y="1922773"/>
            <a:ext cx="3543300" cy="4171950"/>
          </a:xfrm>
          <a:prstGeom prst="rect">
            <a:avLst/>
          </a:prstGeom>
        </p:spPr>
      </p:pic>
    </p:spTree>
    <p:extLst>
      <p:ext uri="{BB962C8B-B14F-4D97-AF65-F5344CB8AC3E}">
        <p14:creationId xmlns:p14="http://schemas.microsoft.com/office/powerpoint/2010/main" val="360140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199" y="727762"/>
            <a:ext cx="9790611" cy="5581598"/>
          </a:xfrm>
        </p:spPr>
        <p:txBody>
          <a:bodyPr>
            <a:normAutofit/>
          </a:bodyPr>
          <a:lstStyle/>
          <a:p>
            <a:r>
              <a:rPr lang="en-US" dirty="0"/>
              <a:t>Distorted language</a:t>
            </a:r>
            <a:r>
              <a:rPr lang="ru-RU" dirty="0"/>
              <a:t/>
            </a:r>
            <a:br>
              <a:rPr lang="ru-RU" dirty="0"/>
            </a:br>
            <a:r>
              <a:rPr lang="en-US" dirty="0"/>
              <a:t>obstructs the road to success even for eminent scholars having well-known results. Language</a:t>
            </a:r>
            <a:r>
              <a:rPr lang="ru-RU" dirty="0"/>
              <a:t/>
            </a:r>
            <a:br>
              <a:rPr lang="ru-RU" dirty="0"/>
            </a:br>
            <a:r>
              <a:rPr lang="en-US" dirty="0"/>
              <a:t>may mutilate or even nullify the significance of results (“attractor involves the set”) </a:t>
            </a:r>
            <a:endParaRPr lang="ru-RU" dirty="0"/>
          </a:p>
        </p:txBody>
      </p:sp>
    </p:spTree>
    <p:extLst>
      <p:ext uri="{BB962C8B-B14F-4D97-AF65-F5344CB8AC3E}">
        <p14:creationId xmlns:p14="http://schemas.microsoft.com/office/powerpoint/2010/main" val="3257751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53143"/>
            <a:ext cx="8991600" cy="3379521"/>
          </a:xfrm>
        </p:spPr>
        <p:txBody>
          <a:bodyPr>
            <a:normAutofit fontScale="90000"/>
          </a:bodyPr>
          <a:lstStyle/>
          <a:p>
            <a:r>
              <a:rPr lang="en-US" dirty="0"/>
              <a:t>Do not expect the referee to tolerate unreadable English, even though your result may be outstanding. Often the English (and, consequently, the result) becomes just meaningless! </a:t>
            </a:r>
            <a:endParaRPr lang="ru-RU" dirty="0"/>
          </a:p>
        </p:txBody>
      </p:sp>
      <p:sp>
        <p:nvSpPr>
          <p:cNvPr id="3" name="Текст 2"/>
          <p:cNvSpPr>
            <a:spLocks noGrp="1"/>
          </p:cNvSpPr>
          <p:nvPr>
            <p:ph type="body" idx="1"/>
          </p:nvPr>
        </p:nvSpPr>
        <p:spPr>
          <a:xfrm>
            <a:off x="2695194" y="4861916"/>
            <a:ext cx="6801612" cy="1265082"/>
          </a:xfrm>
        </p:spPr>
        <p:txBody>
          <a:bodyPr>
            <a:noAutofit/>
          </a:bodyPr>
          <a:lstStyle/>
          <a:p>
            <a:r>
              <a:rPr lang="en-US" sz="2800" b="1" dirty="0">
                <a:solidFill>
                  <a:schemeClr val="accent2">
                    <a:lumMod val="50000"/>
                  </a:schemeClr>
                </a:solidFill>
              </a:rPr>
              <a:t>N</a:t>
            </a:r>
            <a:r>
              <a:rPr lang="en-US" sz="2800" b="1" dirty="0" smtClean="0">
                <a:solidFill>
                  <a:schemeClr val="accent2">
                    <a:lumMod val="50000"/>
                  </a:schemeClr>
                </a:solidFill>
              </a:rPr>
              <a:t>o </a:t>
            </a:r>
            <a:r>
              <a:rPr lang="en-US" sz="2800" b="1" dirty="0">
                <a:solidFill>
                  <a:schemeClr val="accent2">
                    <a:lumMod val="50000"/>
                  </a:schemeClr>
                </a:solidFill>
              </a:rPr>
              <a:t>one is obliged to endure bad English </a:t>
            </a:r>
            <a:endParaRPr lang="ru-RU" sz="2800" b="1" dirty="0">
              <a:solidFill>
                <a:schemeClr val="accent2">
                  <a:lumMod val="50000"/>
                </a:schemeClr>
              </a:solidFill>
            </a:endParaRPr>
          </a:p>
        </p:txBody>
      </p:sp>
    </p:spTree>
    <p:extLst>
      <p:ext uri="{BB962C8B-B14F-4D97-AF65-F5344CB8AC3E}">
        <p14:creationId xmlns:p14="http://schemas.microsoft.com/office/powerpoint/2010/main" val="184541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440870"/>
            <a:ext cx="8980714" cy="5845629"/>
          </a:xfrm>
        </p:spPr>
        <p:txBody>
          <a:bodyPr>
            <a:normAutofit/>
          </a:bodyPr>
          <a:lstStyle/>
          <a:p>
            <a:r>
              <a:rPr lang="en-US" dirty="0"/>
              <a:t>From persuasive papers to resumes, grammatical errors immediately take away the intended strength necessary to acquire an ally on an issue or an invitation for a job interview. In both situations, grammatical inconsistencies make influential words less poignant.</a:t>
            </a:r>
            <a:endParaRPr lang="ru-RU" dirty="0"/>
          </a:p>
        </p:txBody>
      </p:sp>
      <p:sp>
        <p:nvSpPr>
          <p:cNvPr id="3" name="Текст 2"/>
          <p:cNvSpPr>
            <a:spLocks noGrp="1"/>
          </p:cNvSpPr>
          <p:nvPr>
            <p:ph type="body" idx="1"/>
          </p:nvPr>
        </p:nvSpPr>
        <p:spPr/>
        <p:txBody>
          <a:bodyPr/>
          <a:lstStyle/>
          <a:p>
            <a:endParaRPr lang="ru-RU"/>
          </a:p>
        </p:txBody>
      </p:sp>
    </p:spTree>
    <p:extLst>
      <p:ext uri="{BB962C8B-B14F-4D97-AF65-F5344CB8AC3E}">
        <p14:creationId xmlns:p14="http://schemas.microsoft.com/office/powerpoint/2010/main" val="3377709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00200" y="242060"/>
            <a:ext cx="8991600" cy="1220980"/>
          </a:xfrm>
        </p:spPr>
        <p:txBody>
          <a:bodyPr/>
          <a:lstStyle/>
          <a:p>
            <a:r>
              <a:rPr lang="en-US" dirty="0" smtClean="0"/>
              <a:t>Why grammar matters?</a:t>
            </a:r>
            <a:endParaRPr lang="ru-RU" dirty="0"/>
          </a:p>
        </p:txBody>
      </p:sp>
      <p:sp>
        <p:nvSpPr>
          <p:cNvPr id="3" name="Подзаголовок 2"/>
          <p:cNvSpPr>
            <a:spLocks noGrp="1"/>
          </p:cNvSpPr>
          <p:nvPr>
            <p:ph type="subTitle" idx="1"/>
          </p:nvPr>
        </p:nvSpPr>
        <p:spPr>
          <a:xfrm>
            <a:off x="3757442" y="1567543"/>
            <a:ext cx="6834358" cy="3950921"/>
          </a:xfrm>
        </p:spPr>
        <p:txBody>
          <a:bodyPr>
            <a:normAutofit lnSpcReduction="10000"/>
          </a:bodyPr>
          <a:lstStyle/>
          <a:p>
            <a:r>
              <a:rPr lang="en-US" sz="2400" i="1" dirty="0" smtClean="0"/>
              <a:t>People </a:t>
            </a:r>
            <a:r>
              <a:rPr lang="en-US" sz="2400" i="1" dirty="0"/>
              <a:t>associate grammar with </a:t>
            </a:r>
            <a:r>
              <a:rPr lang="en-US" sz="2400" i="1" dirty="0">
                <a:hlinkClick r:id="rId2"/>
              </a:rPr>
              <a:t>errors</a:t>
            </a:r>
            <a:r>
              <a:rPr lang="en-US" sz="2400" i="1" dirty="0"/>
              <a:t> and </a:t>
            </a:r>
            <a:r>
              <a:rPr lang="en-US" sz="2400" i="1" dirty="0">
                <a:hlinkClick r:id="rId3"/>
              </a:rPr>
              <a:t>correctness</a:t>
            </a:r>
            <a:r>
              <a:rPr lang="en-US" sz="2400" i="1" dirty="0"/>
              <a:t>. But knowing about grammar also helps us understand what makes sentences and paragraphs clear and interesting and precise. Grammar can be part of literature discussions, when we and our students closely read the sentences in poetry and stories. And knowing about grammar means finding out that all languages and all </a:t>
            </a:r>
            <a:r>
              <a:rPr lang="en-US" sz="2400" i="1" dirty="0">
                <a:hlinkClick r:id="rId4"/>
              </a:rPr>
              <a:t>dialects</a:t>
            </a:r>
            <a:r>
              <a:rPr lang="en-US" sz="2400" i="1" dirty="0"/>
              <a:t> follow grammatical patterns</a:t>
            </a:r>
            <a:r>
              <a:rPr lang="en-US" sz="2400" i="1" dirty="0" smtClean="0"/>
              <a:t>.</a:t>
            </a:r>
          </a:p>
          <a:p>
            <a:r>
              <a:rPr lang="en-US" sz="2400" dirty="0"/>
              <a:t/>
            </a:r>
            <a:br>
              <a:rPr lang="en-US" sz="2400" dirty="0"/>
            </a:br>
            <a:r>
              <a:rPr lang="en-US" sz="1600" dirty="0"/>
              <a:t>(Brock </a:t>
            </a:r>
            <a:r>
              <a:rPr lang="en-US" sz="1600" dirty="0" err="1"/>
              <a:t>Haussamen</a:t>
            </a:r>
            <a:r>
              <a:rPr lang="en-US" sz="1600" dirty="0"/>
              <a:t>, "Guideline on Some Questions and Answers About Grammar", 2002)</a:t>
            </a:r>
            <a:endParaRPr lang="ru-RU" sz="1600" dirty="0"/>
          </a:p>
        </p:txBody>
      </p:sp>
      <p:pic>
        <p:nvPicPr>
          <p:cNvPr id="5" name="Рисунок 4"/>
          <p:cNvPicPr>
            <a:picLocks noChangeAspect="1"/>
          </p:cNvPicPr>
          <p:nvPr/>
        </p:nvPicPr>
        <p:blipFill>
          <a:blip r:embed="rId5"/>
          <a:stretch>
            <a:fillRect/>
          </a:stretch>
        </p:blipFill>
        <p:spPr>
          <a:xfrm>
            <a:off x="1600200" y="1663882"/>
            <a:ext cx="2019300" cy="3086100"/>
          </a:xfrm>
          <a:prstGeom prst="rect">
            <a:avLst/>
          </a:prstGeom>
        </p:spPr>
      </p:pic>
    </p:spTree>
    <p:extLst>
      <p:ext uri="{BB962C8B-B14F-4D97-AF65-F5344CB8AC3E}">
        <p14:creationId xmlns:p14="http://schemas.microsoft.com/office/powerpoint/2010/main" val="2361820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5880" y="388127"/>
            <a:ext cx="8991600" cy="1645920"/>
          </a:xfrm>
        </p:spPr>
        <p:txBody>
          <a:bodyPr/>
          <a:lstStyle/>
          <a:p>
            <a:r>
              <a:rPr lang="en-US" dirty="0" smtClean="0"/>
              <a:t>My current list of common mistakes</a:t>
            </a:r>
            <a:endParaRPr lang="ru-RU" dirty="0"/>
          </a:p>
        </p:txBody>
      </p:sp>
      <p:sp>
        <p:nvSpPr>
          <p:cNvPr id="3" name="Текст 2"/>
          <p:cNvSpPr>
            <a:spLocks noGrp="1"/>
          </p:cNvSpPr>
          <p:nvPr>
            <p:ph type="body" idx="1"/>
          </p:nvPr>
        </p:nvSpPr>
        <p:spPr>
          <a:xfrm>
            <a:off x="1325880" y="2272936"/>
            <a:ext cx="8991600" cy="4193177"/>
          </a:xfrm>
        </p:spPr>
        <p:txBody>
          <a:bodyPr numCol="2"/>
          <a:lstStyle/>
          <a:p>
            <a:pPr marL="342900" indent="-342900">
              <a:buFont typeface="Arial" panose="020B0604020202020204" pitchFamily="34" charset="0"/>
              <a:buChar char="•"/>
            </a:pPr>
            <a:r>
              <a:rPr lang="en-US" dirty="0" smtClean="0">
                <a:solidFill>
                  <a:schemeClr val="accent3">
                    <a:lumMod val="50000"/>
                  </a:schemeClr>
                </a:solidFill>
              </a:rPr>
              <a:t>Russian word order</a:t>
            </a:r>
          </a:p>
          <a:p>
            <a:pPr marL="342900" indent="-342900">
              <a:buFont typeface="Arial" panose="020B0604020202020204" pitchFamily="34" charset="0"/>
              <a:buChar char="•"/>
            </a:pPr>
            <a:r>
              <a:rPr lang="en-US" dirty="0" smtClean="0">
                <a:solidFill>
                  <a:schemeClr val="accent3">
                    <a:lumMod val="50000"/>
                  </a:schemeClr>
                </a:solidFill>
              </a:rPr>
              <a:t>Improper plurals</a:t>
            </a:r>
          </a:p>
          <a:p>
            <a:pPr marL="342900" indent="-342900">
              <a:buFont typeface="Arial" panose="020B0604020202020204" pitchFamily="34" charset="0"/>
              <a:buChar char="•"/>
            </a:pPr>
            <a:r>
              <a:rPr lang="en-US" dirty="0" err="1" smtClean="0">
                <a:solidFill>
                  <a:schemeClr val="accent3">
                    <a:lumMod val="50000"/>
                  </a:schemeClr>
                </a:solidFill>
              </a:rPr>
              <a:t>Noun+verb</a:t>
            </a:r>
            <a:r>
              <a:rPr lang="en-US" dirty="0" smtClean="0">
                <a:solidFill>
                  <a:schemeClr val="accent3">
                    <a:lumMod val="50000"/>
                  </a:schemeClr>
                </a:solidFill>
              </a:rPr>
              <a:t> agreement</a:t>
            </a:r>
          </a:p>
          <a:p>
            <a:pPr marL="342900" indent="-342900">
              <a:buFont typeface="Arial" panose="020B0604020202020204" pitchFamily="34" charset="0"/>
              <a:buChar char="•"/>
            </a:pPr>
            <a:r>
              <a:rPr lang="en-US" dirty="0" smtClean="0">
                <a:solidFill>
                  <a:schemeClr val="accent3">
                    <a:lumMod val="50000"/>
                  </a:schemeClr>
                </a:solidFill>
              </a:rPr>
              <a:t>Verb tenses shifts</a:t>
            </a:r>
          </a:p>
          <a:p>
            <a:pPr marL="342900" indent="-342900">
              <a:buFont typeface="Arial" panose="020B0604020202020204" pitchFamily="34" charset="0"/>
              <a:buChar char="•"/>
            </a:pPr>
            <a:r>
              <a:rPr lang="en-US" dirty="0" smtClean="0">
                <a:solidFill>
                  <a:schemeClr val="accent3">
                    <a:lumMod val="50000"/>
                  </a:schemeClr>
                </a:solidFill>
              </a:rPr>
              <a:t>Improper use of resembling words (affect / effect, its / it’s, advice / advise, etc.)</a:t>
            </a:r>
          </a:p>
          <a:p>
            <a:pPr marL="342900" indent="-342900">
              <a:buFont typeface="Arial" panose="020B0604020202020204" pitchFamily="34" charset="0"/>
              <a:buChar char="•"/>
            </a:pPr>
            <a:r>
              <a:rPr lang="en-US" dirty="0" smtClean="0">
                <a:solidFill>
                  <a:schemeClr val="accent3">
                    <a:lumMod val="50000"/>
                  </a:schemeClr>
                </a:solidFill>
              </a:rPr>
              <a:t>Grammar inaccuracy (which / that, numerals, abbreviations, etc.)</a:t>
            </a:r>
          </a:p>
          <a:p>
            <a:pPr marL="342900" indent="-342900">
              <a:buFont typeface="Arial" panose="020B0604020202020204" pitchFamily="34" charset="0"/>
              <a:buChar char="•"/>
            </a:pPr>
            <a:r>
              <a:rPr lang="en-US" dirty="0" smtClean="0">
                <a:solidFill>
                  <a:schemeClr val="accent3">
                    <a:lumMod val="50000"/>
                  </a:schemeClr>
                </a:solidFill>
              </a:rPr>
              <a:t>Punctuation mistakes</a:t>
            </a:r>
          </a:p>
          <a:p>
            <a:pPr marL="342900" indent="-342900">
              <a:buFont typeface="Arial" panose="020B0604020202020204" pitchFamily="34" charset="0"/>
              <a:buChar char="•"/>
            </a:pPr>
            <a:r>
              <a:rPr lang="en-US" dirty="0" smtClean="0">
                <a:solidFill>
                  <a:schemeClr val="accent3">
                    <a:lumMod val="50000"/>
                  </a:schemeClr>
                </a:solidFill>
              </a:rPr>
              <a:t>Misuse of tenses</a:t>
            </a:r>
          </a:p>
          <a:p>
            <a:pPr marL="342900" indent="-342900">
              <a:buFont typeface="Arial" panose="020B0604020202020204" pitchFamily="34" charset="0"/>
              <a:buChar char="•"/>
            </a:pPr>
            <a:r>
              <a:rPr lang="en-US" dirty="0" smtClean="0">
                <a:solidFill>
                  <a:schemeClr val="accent3">
                    <a:lumMod val="50000"/>
                  </a:schemeClr>
                </a:solidFill>
              </a:rPr>
              <a:t>Misuse of prepositions or their omission</a:t>
            </a:r>
          </a:p>
          <a:p>
            <a:pPr marL="342900" indent="-342900">
              <a:buFont typeface="Arial" panose="020B0604020202020204" pitchFamily="34" charset="0"/>
              <a:buChar char="•"/>
            </a:pPr>
            <a:endParaRPr lang="en-US" dirty="0" smtClean="0">
              <a:solidFill>
                <a:schemeClr val="accent3">
                  <a:lumMod val="50000"/>
                </a:schemeClr>
              </a:solidFill>
            </a:endParaRPr>
          </a:p>
          <a:p>
            <a:pPr marL="342900" indent="-342900">
              <a:buFont typeface="Arial" panose="020B0604020202020204" pitchFamily="34" charset="0"/>
              <a:buChar char="•"/>
            </a:pPr>
            <a:endParaRPr lang="en-US" dirty="0" smtClean="0">
              <a:solidFill>
                <a:schemeClr val="accent3">
                  <a:lumMod val="50000"/>
                </a:schemeClr>
              </a:solidFill>
            </a:endParaRPr>
          </a:p>
          <a:p>
            <a:pPr marL="342900" indent="-342900">
              <a:buFont typeface="Arial" panose="020B0604020202020204" pitchFamily="34" charset="0"/>
              <a:buChar char="•"/>
            </a:pPr>
            <a:endParaRPr lang="ru-RU" dirty="0"/>
          </a:p>
        </p:txBody>
      </p:sp>
    </p:spTree>
    <p:extLst>
      <p:ext uri="{BB962C8B-B14F-4D97-AF65-F5344CB8AC3E}">
        <p14:creationId xmlns:p14="http://schemas.microsoft.com/office/powerpoint/2010/main" val="2806424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600200" y="1534449"/>
            <a:ext cx="8991600" cy="4949478"/>
          </a:xfrm>
        </p:spPr>
        <p:txBody>
          <a:bodyPr>
            <a:normAutofit/>
          </a:bodyPr>
          <a:lstStyle/>
          <a:p>
            <a:endParaRPr lang="ru-RU" dirty="0" smtClean="0"/>
          </a:p>
          <a:p>
            <a:r>
              <a:rPr lang="en-US" dirty="0" smtClean="0"/>
              <a:t>"</a:t>
            </a:r>
            <a:r>
              <a:rPr lang="en-US" dirty="0"/>
              <a:t>Grammar is the study of how sentences mean. And that is why it helps. If we want to understand the </a:t>
            </a:r>
            <a:r>
              <a:rPr lang="en-US" dirty="0">
                <a:hlinkClick r:id="rId2"/>
              </a:rPr>
              <a:t>meaning</a:t>
            </a:r>
            <a:r>
              <a:rPr lang="en-US" dirty="0"/>
              <a:t> conveyed by sentences, and to develop our ability to express and respond to this meaning, then the more we know about grammar, the better we will be able to carry out these tasks...</a:t>
            </a:r>
            <a:br>
              <a:rPr lang="en-US" dirty="0"/>
            </a:br>
            <a:r>
              <a:rPr lang="en-US" dirty="0"/>
              <a:t>"Grammar is the structural foundation of our ability to express ourselves. The more we are aware of how it works, the more we can monitor the meaning and effectiveness of the way we and others use language. It can help foster precision, detect ambiguity, and exploit the richness of expression available in English. And it can help everyone—not only teachers of English, but teachers of anything, for all teaching is ultimately a matter of getting to grips with meaning."</a:t>
            </a:r>
            <a:br>
              <a:rPr lang="en-US" dirty="0"/>
            </a:br>
            <a:endParaRPr lang="ru-RU" dirty="0" smtClean="0"/>
          </a:p>
          <a:p>
            <a:endParaRPr lang="ru-RU" dirty="0"/>
          </a:p>
          <a:p>
            <a:r>
              <a:rPr lang="en-US" dirty="0" smtClean="0"/>
              <a:t>(</a:t>
            </a:r>
            <a:r>
              <a:rPr lang="en-US" dirty="0"/>
              <a:t>David Crystal, </a:t>
            </a:r>
            <a:r>
              <a:rPr lang="en-US" i="1" dirty="0"/>
              <a:t>Making Sense of Grammar</a:t>
            </a:r>
            <a:r>
              <a:rPr lang="en-US" dirty="0"/>
              <a:t>. Longman, 2004)</a:t>
            </a:r>
            <a:endParaRPr lang="ru-RU" dirty="0"/>
          </a:p>
        </p:txBody>
      </p:sp>
      <p:sp>
        <p:nvSpPr>
          <p:cNvPr id="4" name="Заголовок 1"/>
          <p:cNvSpPr>
            <a:spLocks noGrp="1"/>
          </p:cNvSpPr>
          <p:nvPr>
            <p:ph type="title"/>
          </p:nvPr>
        </p:nvSpPr>
        <p:spPr>
          <a:xfrm>
            <a:off x="1600200" y="316875"/>
            <a:ext cx="8991600" cy="1021474"/>
          </a:xfrm>
        </p:spPr>
        <p:txBody>
          <a:bodyPr/>
          <a:lstStyle/>
          <a:p>
            <a:r>
              <a:rPr lang="en-US" sz="2000" dirty="0" smtClean="0"/>
              <a:t>Why grammar matters?</a:t>
            </a:r>
            <a:endParaRPr lang="ru-RU" sz="2000" dirty="0"/>
          </a:p>
        </p:txBody>
      </p:sp>
    </p:spTree>
    <p:extLst>
      <p:ext uri="{BB962C8B-B14F-4D97-AF65-F5344CB8AC3E}">
        <p14:creationId xmlns:p14="http://schemas.microsoft.com/office/powerpoint/2010/main" val="2435894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docProps/app.xml><?xml version="1.0" encoding="utf-8"?>
<Properties xmlns="http://schemas.openxmlformats.org/officeDocument/2006/extended-properties" xmlns:vt="http://schemas.openxmlformats.org/officeDocument/2006/docPropsVTypes">
  <Template>Посылка</Template>
  <TotalTime>377</TotalTime>
  <Words>1259</Words>
  <Application>Microsoft Office PowerPoint</Application>
  <PresentationFormat>Широкоэкранный</PresentationFormat>
  <Paragraphs>181</Paragraphs>
  <Slides>31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31</vt:i4>
      </vt:variant>
    </vt:vector>
  </HeadingPairs>
  <TitlesOfParts>
    <vt:vector size="35" baseType="lpstr">
      <vt:lpstr>Arial</vt:lpstr>
      <vt:lpstr>Corbel</vt:lpstr>
      <vt:lpstr>Gill Sans MT</vt:lpstr>
      <vt:lpstr>Parcel</vt:lpstr>
      <vt:lpstr>COMMON MISTAKES IN SCIENTIFIC WRITING 2.0</vt:lpstr>
      <vt:lpstr>Scientific Writing</vt:lpstr>
      <vt:lpstr>“YOU ARE SCIENTISTS AND SCHOLARS, YOU ARE PROFESSIONALS – YOU SHOULD FOR SURE GET IT RIGHT! TO REMAIN COMPETETIVE AT THE WORLD MARKET, ONE MUST LEARN TO OBEY THE RULES OF THE GAME”</vt:lpstr>
      <vt:lpstr>Distorted language obstructs the road to success even for eminent scholars having well-known results. Language may mutilate or even nullify the significance of results (“attractor involves the set”) </vt:lpstr>
      <vt:lpstr>Do not expect the referee to tolerate unreadable English, even though your result may be outstanding. Often the English (and, consequently, the result) becomes just meaningless! </vt:lpstr>
      <vt:lpstr>From persuasive papers to resumes, grammatical errors immediately take away the intended strength necessary to acquire an ally on an issue or an invitation for a job interview. In both situations, grammatical inconsistencies make influential words less poignant.</vt:lpstr>
      <vt:lpstr>Why grammar matters?</vt:lpstr>
      <vt:lpstr>My current list of common mistakes</vt:lpstr>
      <vt:lpstr>Why grammar matters?</vt:lpstr>
      <vt:lpstr>WHY GRAMMAR MATTERS?</vt:lpstr>
      <vt:lpstr>prepositions</vt:lpstr>
      <vt:lpstr>Misuse of prepositions</vt:lpstr>
      <vt:lpstr>Prepositions of place</vt:lpstr>
      <vt:lpstr>Презентация PowerPoint</vt:lpstr>
      <vt:lpstr>Презентация PowerPoint</vt:lpstr>
      <vt:lpstr>Same rules apply to prepositions of time</vt:lpstr>
      <vt:lpstr>exceptions</vt:lpstr>
      <vt:lpstr>картинка</vt:lpstr>
      <vt:lpstr>Please, stop</vt:lpstr>
      <vt:lpstr>Omission of prepositions</vt:lpstr>
      <vt:lpstr>Word order</vt:lpstr>
      <vt:lpstr>Use of the wrong tense/tense form</vt:lpstr>
      <vt:lpstr>Confusion of gender</vt:lpstr>
      <vt:lpstr>Using the possessive ‘s with inanimate objects</vt:lpstr>
      <vt:lpstr>Overuse of that</vt:lpstr>
      <vt:lpstr>Sentences beginning with it is</vt:lpstr>
      <vt:lpstr>The use of gerund</vt:lpstr>
      <vt:lpstr>Improper numerals</vt:lpstr>
      <vt:lpstr>Презентация PowerPoint</vt:lpstr>
      <vt:lpstr>Few effective ways to learn &amp; improve English grammar:</vt:lpstr>
      <vt:lpstr>BONUS!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MISTAKES IN SCIENTIFIC WRITING</dc:title>
  <dc:creator>Bogomolova Anna</dc:creator>
  <cp:lastModifiedBy>Пользователь</cp:lastModifiedBy>
  <cp:revision>34</cp:revision>
  <dcterms:created xsi:type="dcterms:W3CDTF">2017-06-10T19:10:54Z</dcterms:created>
  <dcterms:modified xsi:type="dcterms:W3CDTF">2019-06-08T18:32:56Z</dcterms:modified>
</cp:coreProperties>
</file>