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9" r:id="rId2"/>
  </p:sldMasterIdLst>
  <p:notesMasterIdLst>
    <p:notesMasterId r:id="rId22"/>
  </p:notesMasterIdLst>
  <p:sldIdLst>
    <p:sldId id="256" r:id="rId3"/>
    <p:sldId id="258" r:id="rId4"/>
    <p:sldId id="257" r:id="rId5"/>
    <p:sldId id="259" r:id="rId6"/>
    <p:sldId id="260" r:id="rId7"/>
    <p:sldId id="261" r:id="rId8"/>
    <p:sldId id="263" r:id="rId9"/>
    <p:sldId id="264" r:id="rId10"/>
    <p:sldId id="262" r:id="rId11"/>
    <p:sldId id="265" r:id="rId12"/>
    <p:sldId id="266" r:id="rId13"/>
    <p:sldId id="267" r:id="rId14"/>
    <p:sldId id="268" r:id="rId15"/>
    <p:sldId id="274" r:id="rId16"/>
    <p:sldId id="273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A9E5EC-D45B-4A61-8E3D-846D9E27FCAA}" v="12" dt="2019-04-15T10:29:53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Nozik" userId="188c02ae713a829a" providerId="LiveId" clId="{31A9E5EC-D45B-4A61-8E3D-846D9E27FCAA}"/>
    <pc:docChg chg="undo custSel addSld modSld sldOrd">
      <pc:chgData name="Alexander Nozik" userId="188c02ae713a829a" providerId="LiveId" clId="{31A9E5EC-D45B-4A61-8E3D-846D9E27FCAA}" dt="2019-04-15T10:45:06.796" v="733" actId="20577"/>
      <pc:docMkLst>
        <pc:docMk/>
      </pc:docMkLst>
      <pc:sldChg chg="ord">
        <pc:chgData name="Alexander Nozik" userId="188c02ae713a829a" providerId="LiveId" clId="{31A9E5EC-D45B-4A61-8E3D-846D9E27FCAA}" dt="2019-04-15T10:09:56.437" v="467"/>
        <pc:sldMkLst>
          <pc:docMk/>
          <pc:sldMk cId="846940500" sldId="268"/>
        </pc:sldMkLst>
      </pc:sldChg>
      <pc:sldChg chg="modSp add">
        <pc:chgData name="Alexander Nozik" userId="188c02ae713a829a" providerId="LiveId" clId="{31A9E5EC-D45B-4A61-8E3D-846D9E27FCAA}" dt="2019-04-15T10:08:48.722" v="466" actId="20577"/>
        <pc:sldMkLst>
          <pc:docMk/>
          <pc:sldMk cId="204924614" sldId="273"/>
        </pc:sldMkLst>
        <pc:spChg chg="mod">
          <ac:chgData name="Alexander Nozik" userId="188c02ae713a829a" providerId="LiveId" clId="{31A9E5EC-D45B-4A61-8E3D-846D9E27FCAA}" dt="2019-04-15T10:08:48.722" v="466" actId="20577"/>
          <ac:spMkLst>
            <pc:docMk/>
            <pc:sldMk cId="204924614" sldId="273"/>
            <ac:spMk id="2" creationId="{6207BC74-D3AD-49D2-9917-9B7AD058B7D0}"/>
          </ac:spMkLst>
        </pc:spChg>
        <pc:spChg chg="mod">
          <ac:chgData name="Alexander Nozik" userId="188c02ae713a829a" providerId="LiveId" clId="{31A9E5EC-D45B-4A61-8E3D-846D9E27FCAA}" dt="2019-04-15T09:49:49.388" v="12" actId="20577"/>
          <ac:spMkLst>
            <pc:docMk/>
            <pc:sldMk cId="204924614" sldId="273"/>
            <ac:spMk id="6" creationId="{4A75A48E-6D74-4EEB-9E99-0AD43079CEBE}"/>
          </ac:spMkLst>
        </pc:spChg>
      </pc:sldChg>
      <pc:sldChg chg="addSp delSp modSp add">
        <pc:chgData name="Alexander Nozik" userId="188c02ae713a829a" providerId="LiveId" clId="{31A9E5EC-D45B-4A61-8E3D-846D9E27FCAA}" dt="2019-04-15T10:45:06.796" v="733" actId="20577"/>
        <pc:sldMkLst>
          <pc:docMk/>
          <pc:sldMk cId="1608732730" sldId="274"/>
        </pc:sldMkLst>
        <pc:spChg chg="add del mod">
          <ac:chgData name="Alexander Nozik" userId="188c02ae713a829a" providerId="LiveId" clId="{31A9E5EC-D45B-4A61-8E3D-846D9E27FCAA}" dt="2019-04-15T10:30:03.398" v="515" actId="404"/>
          <ac:spMkLst>
            <pc:docMk/>
            <pc:sldMk cId="1608732730" sldId="274"/>
            <ac:spMk id="2" creationId="{259E9791-6F5E-4C12-8006-000510778EBF}"/>
          </ac:spMkLst>
        </pc:spChg>
        <pc:spChg chg="mod">
          <ac:chgData name="Alexander Nozik" userId="188c02ae713a829a" providerId="LiveId" clId="{31A9E5EC-D45B-4A61-8E3D-846D9E27FCAA}" dt="2019-04-15T10:11:17.824" v="489" actId="20577"/>
          <ac:spMkLst>
            <pc:docMk/>
            <pc:sldMk cId="1608732730" sldId="274"/>
            <ac:spMk id="6" creationId="{5CEE76DC-13D7-4AA3-83CE-1E165AC16FB7}"/>
          </ac:spMkLst>
        </pc:spChg>
        <pc:spChg chg="add mod">
          <ac:chgData name="Alexander Nozik" userId="188c02ae713a829a" providerId="LiveId" clId="{31A9E5EC-D45B-4A61-8E3D-846D9E27FCAA}" dt="2019-04-15T10:45:06.796" v="733" actId="20577"/>
          <ac:spMkLst>
            <pc:docMk/>
            <pc:sldMk cId="1608732730" sldId="274"/>
            <ac:spMk id="8" creationId="{1C72FFE8-874D-4F74-9D19-2B70EEADDB8B}"/>
          </ac:spMkLst>
        </pc:spChg>
        <pc:picChg chg="add del mod">
          <ac:chgData name="Alexander Nozik" userId="188c02ae713a829a" providerId="LiveId" clId="{31A9E5EC-D45B-4A61-8E3D-846D9E27FCAA}" dt="2019-04-15T10:27:30.340" v="504"/>
          <ac:picMkLst>
            <pc:docMk/>
            <pc:sldMk cId="1608732730" sldId="274"/>
            <ac:picMk id="7" creationId="{9198B064-05AD-444F-81FE-F21365E535B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A96FE-B22F-4BC1-842E-8F8A33A122E0}" type="datetimeFigureOut">
              <a:rPr lang="en-US" smtClean="0"/>
              <a:t>15-Apr-19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B7EC2-F56C-443B-B86C-A971DF8A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01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DBA8E-5733-46E9-A2F2-C5170DF5C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01527-C23F-4D25-90C0-E70D7954A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71F80-9AF6-44C9-9413-0189E65D6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1B643-C2C9-4095-8B4D-2345A8FA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CF94C-7BC1-4C23-AEB6-6D0FC2D10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0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463F0-D21F-483B-ADAC-D41C25D5A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7E20F1-3944-47F4-ADA7-E1C4E6A3C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8AD84-AF5D-4460-8F20-C3DCC936F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C8E4F-7D67-4681-9E64-45A053577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0BFD-B2F4-4450-9178-6A1C4BA3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D3241-A90C-4A78-8BED-15ECADEE7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2C52-D4DC-4ED0-BA72-58ED68FAB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1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819323-9FB4-410D-9DBA-A3EBD2F3A1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7F1C9C-90A3-489A-BB75-E4DF96D60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00AE7-5306-4950-AF71-1C6E9F2DF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12E1B-F5A7-4B40-B6AA-1DFDE7FE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EE5E2-B1D5-4F5F-A0D4-8AB49B3C7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2C52-D4DC-4ED0-BA72-58ED68FAB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3E62D-3952-41D4-A662-02F7BE223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B09FD-BCF1-40E0-9BC7-286A3C61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2966E-A57B-4A0E-B301-EEC030D05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1D24B-1A3F-48B4-BC20-D6341F8ED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1F2B3335-3645-441A-8FEF-E8B382CAD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365125"/>
            <a:ext cx="93345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725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0DDA9-CFF4-49A0-857F-C47C658E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726DF-7B2B-42BD-8706-81AB93EE3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018D9-C259-4F66-A54F-038E18273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F190B-A01A-4F9E-A887-6BABEFF20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ECE69-C364-4C0F-8DCE-B2F7863C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1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D9305-B2DA-49B5-8CD2-3E83436F5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7B02D-9B5F-4B3F-A56E-A68D238F8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D02EB-555A-47C2-97CF-4DD542558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1CA52-F9D2-40F1-AFD2-384707A4C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CF8F-96CB-4B40-8023-0E4F38886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3F75B59-EC6A-4D0F-A0DC-CFBDD3073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365125"/>
            <a:ext cx="93345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498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8C2E4-C7A8-4064-BD28-AB7216748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DB4AF-1FD8-4718-A0A2-D68ADA189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501525-7DB6-4290-8B6C-DCF486FA7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9177CA-C551-47AE-88F5-106FAB7CD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423A9-846A-4A2C-86A4-F2D4B7C5C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1BCBC9-0E56-4F0B-A277-488BED2FA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6191A3-E3DA-485A-B202-8411B437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1D9ABA4-2CDC-4758-9136-E0F019E13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365125"/>
            <a:ext cx="93345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316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CCF80-0F9B-4651-B74D-96989CC8E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36DAEF-FA6F-46B3-886D-E572C444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AB0CD7-09F0-4C0A-AA0F-1BA24B572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135EA-36EF-4BA6-B6A1-B11A0527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5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A323BC-C184-4A17-95F6-1F6146D95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F86C65-0238-4A33-A4B9-B058AB62A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96917-4B66-4620-92B4-F4C252A1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7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7D3AB-A970-4C56-9435-2CCCED44D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4A19D-22D3-4C76-ADE9-21D4A16FD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0C62F-6938-4208-B1CC-6164A4F7B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EAB66-8AB5-4B69-AC83-6E17E373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D065A-2445-4D5A-B3AD-651A070BB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3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10AFE-037D-45DF-B974-4055007AA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76A4C-A7CF-4C67-92E5-FC9FE1340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234E5F-69B4-4C6B-A249-4B5562DAE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C703E-AE32-4042-8CA5-B98F66FA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18-Apr-19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EAC73-F05B-48B1-B034-B2D779B1F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Kotlin for science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D2E69-B540-4E43-B503-6D9AD4C9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A42C52-D4DC-4ED0-BA72-58ED68FAB7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0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F4CE1E-BFF4-4304-867C-80038E353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365125"/>
            <a:ext cx="93345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F41CC-CD33-4E37-91B1-D4B91DC77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3B809-3DDA-474E-B1B0-E456DB45D8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18-Apr-19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5B04-452F-4C16-AFCC-69CF7A248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Kotlin for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9184E-F2E2-4F43-A654-B2A59A03A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CCB4E0-8BD4-4D19-978B-57A5AE70C6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D76D33F-53B9-4403-A269-99A479E21E9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8200" y="572123"/>
            <a:ext cx="1181100" cy="1076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CF1C53-EE4B-4B90-9490-4CEB63D8FCF2}"/>
              </a:ext>
            </a:extLst>
          </p:cNvPr>
          <p:cNvCxnSpPr/>
          <p:nvPr/>
        </p:nvCxnSpPr>
        <p:spPr>
          <a:xfrm>
            <a:off x="2019300" y="1252153"/>
            <a:ext cx="9334500" cy="0"/>
          </a:xfrm>
          <a:prstGeom prst="line">
            <a:avLst/>
          </a:prstGeom>
          <a:ln w="57150">
            <a:solidFill>
              <a:srgbClr val="003DA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3FCF11-94F8-4324-B884-5EF7C8E73483}"/>
              </a:ext>
            </a:extLst>
          </p:cNvPr>
          <p:cNvCxnSpPr>
            <a:cxnSpLocks/>
          </p:cNvCxnSpPr>
          <p:nvPr/>
        </p:nvCxnSpPr>
        <p:spPr>
          <a:xfrm>
            <a:off x="838200" y="6176963"/>
            <a:ext cx="10515600" cy="0"/>
          </a:xfrm>
          <a:prstGeom prst="line">
            <a:avLst/>
          </a:prstGeom>
          <a:ln w="57150">
            <a:solidFill>
              <a:srgbClr val="003DA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13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31D730-A8E4-4C7E-8801-83543F1CB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7FADA-5551-4844-BB34-47E02F666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62255-ADE8-4F26-B2F1-D01AA9E92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18-Apr-19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F8C81-655A-4612-9EA5-E566ADB8B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Kotlin for science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7BD41-B0EC-40B4-BA5B-0BFA1E776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C583B6-DB41-4344-B7DC-ED4C9675CF6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DC88235-F8C0-47F6-81E1-E5FD7232FE33}"/>
              </a:ext>
            </a:extLst>
          </p:cNvPr>
          <p:cNvCxnSpPr>
            <a:cxnSpLocks/>
          </p:cNvCxnSpPr>
          <p:nvPr/>
        </p:nvCxnSpPr>
        <p:spPr>
          <a:xfrm>
            <a:off x="838200" y="6176963"/>
            <a:ext cx="10515600" cy="0"/>
          </a:xfrm>
          <a:prstGeom prst="line">
            <a:avLst/>
          </a:prstGeom>
          <a:ln w="57150">
            <a:solidFill>
              <a:srgbClr val="003DA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54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ipt-npm/kmath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https://bitbucket.org/mipt-npm/muon-sim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bitbucket.org/Altavir/numas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B4FA2-1F7A-4E3F-A8FA-6695603EE3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Kotlin for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BAFCA3-4158-4AE9-8231-2E0FAB0784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Alexander Nozik</a:t>
            </a:r>
            <a:br>
              <a:rPr lang="en-US" dirty="0"/>
            </a:br>
            <a:r>
              <a:rPr lang="en-US" dirty="0"/>
              <a:t>AYSS-2019</a:t>
            </a:r>
          </a:p>
        </p:txBody>
      </p:sp>
    </p:spTree>
    <p:extLst>
      <p:ext uri="{BB962C8B-B14F-4D97-AF65-F5344CB8AC3E}">
        <p14:creationId xmlns:p14="http://schemas.microsoft.com/office/powerpoint/2010/main" val="1418858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E75B62C-D13D-4387-8F15-CACCA61A32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8140" y="2504560"/>
            <a:ext cx="6155719" cy="299346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3B7CB90-869F-407D-BE87-4AE4E3D6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computing demo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0F735-1887-4F59-88FD-F0B9F41A7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F973F-C0EB-4CB1-B9A2-5D292B1A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C32808-E3D9-4715-A037-86D9C8817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87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2ED0862-5E93-4839-ADAA-A450D3C01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Multiplatform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08207F-D457-4840-9551-AE44032AA2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8559" y="1609494"/>
            <a:ext cx="6554882" cy="4351338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511D868-983A-4D86-A3D3-BBA76FC18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3CB4CE6-A5E3-4A2C-B913-0AAC7F12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A581286-52BF-41B6-B2B2-83DC1AB2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89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ECDAE6F-429C-441F-8FFD-87258D62BE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9553" y="1592868"/>
            <a:ext cx="7072894" cy="435133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F3578C5-6994-4821-97B1-E7B6E8038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coroutines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3B2B3-009E-4229-86EE-FE644CFFC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61418-E0C0-41F5-A0E1-E8D607C6E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F86AA-FCA0-487B-BCC2-FA0621D1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93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F91DDA-2D4C-476D-A34E-4E40CE5BD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>
                <a:hlinkClick r:id="rId2"/>
              </a:rPr>
              <a:t>https://github.com/mipt-npm/kmath</a:t>
            </a:r>
            <a:r>
              <a:rPr lang="en-US" i="1" dirty="0"/>
              <a:t> </a:t>
            </a:r>
            <a:endParaRPr lang="en-US" dirty="0"/>
          </a:p>
          <a:p>
            <a:r>
              <a:rPr lang="en-US" dirty="0"/>
              <a:t>Experimental library for mathematics in Kotlin.</a:t>
            </a:r>
          </a:p>
          <a:p>
            <a:r>
              <a:rPr lang="en-US" dirty="0"/>
              <a:t>Multiplatform (currently JVM an JS)</a:t>
            </a:r>
          </a:p>
          <a:p>
            <a:r>
              <a:rPr lang="en-US" dirty="0"/>
              <a:t>Core support for mathematical abstractions like spaces and fields.</a:t>
            </a:r>
          </a:p>
          <a:p>
            <a:r>
              <a:rPr lang="en-US" dirty="0"/>
              <a:t>Multidimensional generic structure support (</a:t>
            </a:r>
            <a:r>
              <a:rPr lang="en-US" dirty="0" err="1"/>
              <a:t>nd</a:t>
            </a:r>
            <a:r>
              <a:rPr lang="en-US" dirty="0"/>
              <a:t>-arrays).</a:t>
            </a:r>
          </a:p>
          <a:p>
            <a:r>
              <a:rPr lang="en-US" dirty="0"/>
              <a:t>Basic linear algebra support + external high performance implementations.</a:t>
            </a:r>
          </a:p>
          <a:p>
            <a:r>
              <a:rPr lang="en-US" dirty="0"/>
              <a:t>Expressions</a:t>
            </a:r>
          </a:p>
          <a:p>
            <a:r>
              <a:rPr lang="en-US" dirty="0"/>
              <a:t>Experimental lazy computation and streaming support.</a:t>
            </a:r>
          </a:p>
          <a:p>
            <a:r>
              <a:rPr lang="en-US" dirty="0"/>
              <a:t>Basic multidimension histogram support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6B3AEA-A688-4258-B44C-CAF38600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kmath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D018D-06DB-4C08-A8D5-8D7C6CDA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B5986-9449-410A-BE90-D6F53C515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85865-1985-4E0D-ABBA-01E335B4C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0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9E9791-6F5E-4C12-8006-000510778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lnSpc>
                <a:spcPts val="1425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4EC9B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NDField</a:t>
            </a:r>
            <a:r>
              <a:rPr lang="en-US" sz="1800" dirty="0" err="1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.real</a:t>
            </a: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(dim, dim).</a:t>
            </a:r>
            <a:r>
              <a:rPr lang="en-US" sz="1800" dirty="0">
                <a:solidFill>
                  <a:srgbClr val="DCDCAA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25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solidFill>
                  <a:srgbClr val="569CD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res: </a:t>
            </a:r>
            <a:r>
              <a:rPr lang="en-US" sz="1800" dirty="0" err="1">
                <a:solidFill>
                  <a:srgbClr val="4EC9B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NDBuffer</a:t>
            </a: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1800" dirty="0">
                <a:solidFill>
                  <a:srgbClr val="4EC9B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= one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25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repeat(n)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25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res += </a:t>
            </a:r>
            <a:r>
              <a:rPr lang="en-US" sz="1800" dirty="0">
                <a:solidFill>
                  <a:srgbClr val="B5CEA8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1.0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25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25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25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25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4EC9B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NDField</a:t>
            </a:r>
            <a:r>
              <a:rPr lang="en-US" sz="1800" dirty="0" err="1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.complex</a:t>
            </a: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(dim, dim).</a:t>
            </a:r>
            <a:r>
              <a:rPr lang="en-US" sz="1800" dirty="0">
                <a:solidFill>
                  <a:srgbClr val="DCDCAA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25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solidFill>
                  <a:srgbClr val="569CD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 = one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25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repeat(n)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25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res += </a:t>
            </a:r>
            <a:r>
              <a:rPr lang="en-US" sz="1800" dirty="0">
                <a:solidFill>
                  <a:srgbClr val="B5CEA8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1.0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25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25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D4D4D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72FFE8-874D-4F74-9D19-2B70EEADDB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Direct support of mathematical abstractions (like fields, spaces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dirty="0"/>
              <a:t>Context-oriented way to declare mathematical operations.</a:t>
            </a:r>
          </a:p>
          <a:p>
            <a:r>
              <a:rPr lang="en-US" dirty="0"/>
              <a:t>Boxing-free performance </a:t>
            </a:r>
            <a:r>
              <a:rPr lang="en-US"/>
              <a:t>in most cases.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8EF457-1EA4-41EB-BF15-DF8BB762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D7D06-467C-494D-8141-F4DD346EF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26A87-665C-438E-A9B1-0C500C469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14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EE76DC-13D7-4AA3-83CE-1E165AC16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Kmath</a:t>
            </a:r>
            <a:r>
              <a:rPr lang="en-US" dirty="0"/>
              <a:t> unique features</a:t>
            </a:r>
          </a:p>
        </p:txBody>
      </p:sp>
    </p:spTree>
    <p:extLst>
      <p:ext uri="{BB962C8B-B14F-4D97-AF65-F5344CB8AC3E}">
        <p14:creationId xmlns:p14="http://schemas.microsoft.com/office/powerpoint/2010/main" val="1608732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07BC74-D3AD-49D2-9917-9B7AD058B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Kotlin is a modern language with fast-growing community.</a:t>
            </a:r>
          </a:p>
          <a:p>
            <a:r>
              <a:rPr lang="en-US" dirty="0"/>
              <a:t>It has all of Java benefits without its most of its problems.</a:t>
            </a:r>
          </a:p>
          <a:p>
            <a:r>
              <a:rPr lang="en-US" dirty="0"/>
              <a:t>Multiplatform will in future solve the problem of native language compatibility.</a:t>
            </a:r>
          </a:p>
          <a:p>
            <a:r>
              <a:rPr lang="en-US" dirty="0"/>
              <a:t>Coroutines are very powerful tool for parallel an asynchronous computations.</a:t>
            </a:r>
          </a:p>
          <a:p>
            <a:endParaRPr lang="en-US" dirty="0"/>
          </a:p>
          <a:p>
            <a:r>
              <a:rPr lang="en-US" dirty="0"/>
              <a:t>Currently it is one of the best candidates for next general purpose language in science.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83BD8-338E-4833-B24E-95D8362F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B8EF9-760F-4A52-924D-51711C98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DC7E50-B306-42F0-B7F0-3027DEED7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15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A75A48E-6D74-4EEB-9E99-0AD43079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04924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83C6C1-EE59-46F3-B680-1B844CC2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84D5BC-B8CF-4030-A111-6F37E57309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C4E3B6-BA33-487F-8F51-6D519A52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7247039-E779-4CB4-8B1F-72F25F8D6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11481A5-9023-4369-906C-697C85FD2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35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B21B6A-BDB2-4992-AFEE-CC7DA89975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hlinkClick r:id="rId2"/>
              </a:rPr>
              <a:t>https://bitbucket.org/mipt-npm/muon-sim</a:t>
            </a:r>
            <a:r>
              <a:rPr lang="en-US" i="1" dirty="0"/>
              <a:t> </a:t>
            </a:r>
            <a:endParaRPr lang="en-US" dirty="0"/>
          </a:p>
          <a:p>
            <a:r>
              <a:rPr lang="en-US" dirty="0"/>
              <a:t>Simulation for muon monitor project (</a:t>
            </a:r>
            <a:r>
              <a:rPr lang="en-US" i="1" dirty="0"/>
              <a:t>arXiv:1902.00868</a:t>
            </a:r>
            <a:r>
              <a:rPr lang="en-US" dirty="0"/>
              <a:t>)</a:t>
            </a:r>
          </a:p>
          <a:p>
            <a:r>
              <a:rPr lang="en-US" dirty="0"/>
              <a:t>Differentia and integral flux  reconstruction</a:t>
            </a:r>
          </a:p>
          <a:p>
            <a:r>
              <a:rPr lang="en-US" dirty="0"/>
              <a:t>Demonstration 3d visualization for detector and muon tracks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ABA6980-A36D-49E5-A920-C72A450C36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684556" y="2924027"/>
            <a:ext cx="2156888" cy="215453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5627878-8E63-421A-9FB8-AF1141A5E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Muon monitor simulation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F3FA1A7-6D56-4AA3-AA83-CD33DEDC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747647D-5285-452A-8C02-6910771B8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4A2AFE-598F-4E89-8739-1EDB8E3F8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73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8591E1-E4FB-4835-A457-3362539B95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hlinkClick r:id="rId2"/>
              </a:rPr>
              <a:t>https://bitbucket.org/Altavir/numas</a:t>
            </a:r>
            <a:r>
              <a:rPr lang="en-US" i="1" dirty="0"/>
              <a:t> </a:t>
            </a:r>
          </a:p>
          <a:p>
            <a:r>
              <a:rPr lang="en-US" dirty="0"/>
              <a:t>Slow control data acquisition and storage</a:t>
            </a:r>
          </a:p>
          <a:p>
            <a:r>
              <a:rPr lang="en-US" dirty="0"/>
              <a:t>Data visualization</a:t>
            </a:r>
          </a:p>
          <a:p>
            <a:r>
              <a:rPr lang="en-US" dirty="0"/>
              <a:t>Full analysis cycle</a:t>
            </a:r>
          </a:p>
          <a:p>
            <a:r>
              <a:rPr lang="en-US" dirty="0"/>
              <a:t>Trapping effect simulation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3AD370-C9AB-4E40-BBA7-3648C44D97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10465" y="2147060"/>
            <a:ext cx="4705069" cy="370846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6CE2887-6928-4DA5-9116-7517E535E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F06E94-E4DE-4612-A04B-A558778E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97BC61-7503-46C6-A57E-5B1233B1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D35547-02C4-426B-ACB2-89C84426A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59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0A1525-D820-4A20-91A0-FF9DB0C30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Simulation tools for electron avalanches in atmosphere</a:t>
            </a:r>
          </a:p>
          <a:p>
            <a:r>
              <a:rPr lang="en-US" dirty="0"/>
              <a:t>Educational tools and visualization</a:t>
            </a:r>
          </a:p>
          <a:p>
            <a:r>
              <a:rPr lang="en-US" dirty="0"/>
              <a:t>Experimental Bayesian simulation engine on coroutines</a:t>
            </a:r>
          </a:p>
          <a:p>
            <a:r>
              <a:rPr lang="en-US" dirty="0"/>
              <a:t>Geant4 geometry generator and remote task runner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429BB2C-F693-4860-92BF-8BD434C28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projects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8390A6-B56E-4FBA-99E9-E8D71D0B8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BA073D-FCF6-4E9E-BD36-6EFA4BC3B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FA46E5-DF8F-44D2-8174-3A390696C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1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6399C5-1E76-4A98-89D7-96CC202C7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yet another language for science?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9032CA-522D-4DBE-8C66-E6DFDC2212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948F3F-F19A-499F-9C01-DD0DD331E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368F40-EEE7-46AE-8ECA-36A34628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1191D3-D3C9-4EB0-8327-9C195DAA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5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669975-3B1E-464D-99A9-32177EC43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36BA8CC-F554-4EC6-A20E-6BF2FBD5F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Maximum flexibility</a:t>
            </a:r>
          </a:p>
          <a:p>
            <a:r>
              <a:rPr lang="en-US" dirty="0">
                <a:solidFill>
                  <a:srgbClr val="FF0000"/>
                </a:solidFill>
              </a:rPr>
              <a:t>Steep learning curve</a:t>
            </a:r>
          </a:p>
          <a:p>
            <a:r>
              <a:rPr lang="en-US" dirty="0">
                <a:solidFill>
                  <a:srgbClr val="FF0000"/>
                </a:solidFill>
              </a:rPr>
              <a:t>High developer requirements</a:t>
            </a:r>
          </a:p>
          <a:p>
            <a:r>
              <a:rPr lang="en-US" dirty="0">
                <a:solidFill>
                  <a:srgbClr val="FF0000"/>
                </a:solidFill>
              </a:rPr>
              <a:t>Lack of module support</a:t>
            </a:r>
          </a:p>
          <a:p>
            <a:r>
              <a:rPr lang="en-US" dirty="0">
                <a:solidFill>
                  <a:srgbClr val="FF0000"/>
                </a:solidFill>
              </a:rPr>
              <a:t>No packaging system</a:t>
            </a:r>
          </a:p>
          <a:p>
            <a:r>
              <a:rPr lang="en-US" dirty="0">
                <a:solidFill>
                  <a:srgbClr val="FF0000"/>
                </a:solidFill>
              </a:rPr>
              <a:t>No cross-platform deployment support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9B3F360-454B-4BEA-9CAE-19708FEF4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4FCFC3B-D973-459D-BEBC-349E00510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9A4C3F4-B53D-4EF6-BE06-49C955C8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1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0C8434-8DB2-4D1D-A3C6-CDF31CDAC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Simple</a:t>
            </a:r>
          </a:p>
          <a:p>
            <a:r>
              <a:rPr lang="en-US" dirty="0">
                <a:solidFill>
                  <a:schemeClr val="accent1"/>
                </a:solidFill>
              </a:rPr>
              <a:t>A lot of simple visualization and analysis tools</a:t>
            </a:r>
          </a:p>
          <a:p>
            <a:r>
              <a:rPr lang="en-US" dirty="0">
                <a:solidFill>
                  <a:schemeClr val="accent1"/>
                </a:solidFill>
              </a:rPr>
              <a:t>Good language compatibility</a:t>
            </a:r>
          </a:p>
          <a:p>
            <a:r>
              <a:rPr lang="en-US" dirty="0">
                <a:solidFill>
                  <a:srgbClr val="FF0000"/>
                </a:solidFill>
              </a:rPr>
              <a:t>Dynamic typing</a:t>
            </a:r>
          </a:p>
          <a:p>
            <a:r>
              <a:rPr lang="en-US" dirty="0">
                <a:solidFill>
                  <a:srgbClr val="FF0000"/>
                </a:solidFill>
              </a:rPr>
              <a:t>Complicated development and maintenance issues for large code base</a:t>
            </a:r>
          </a:p>
          <a:p>
            <a:r>
              <a:rPr lang="en-US" dirty="0">
                <a:solidFill>
                  <a:srgbClr val="FF0000"/>
                </a:solidFill>
              </a:rPr>
              <a:t>Problems with environment conditions reproductivity</a:t>
            </a:r>
          </a:p>
          <a:p>
            <a:r>
              <a:rPr lang="en-US" dirty="0">
                <a:solidFill>
                  <a:srgbClr val="FF0000"/>
                </a:solidFill>
              </a:rPr>
              <a:t>No parallel programming support</a:t>
            </a:r>
          </a:p>
          <a:p>
            <a:r>
              <a:rPr lang="en-US" dirty="0">
                <a:solidFill>
                  <a:srgbClr val="FF0000"/>
                </a:solidFill>
              </a:rPr>
              <a:t>Performance issues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E2C08E-2CD6-4504-903B-EEC705ED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9AE09-1E14-4DA2-81A6-0202AE194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D517C-D8E6-416F-9BC7-651ABF964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75899-1D4B-431E-824E-BE79552F5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8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7F1835-7797-4D6C-A8AE-BE26CD510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Modern language with strong functional paradigm</a:t>
            </a:r>
          </a:p>
          <a:p>
            <a:r>
              <a:rPr lang="en-US" dirty="0">
                <a:solidFill>
                  <a:schemeClr val="accent1"/>
                </a:solidFill>
              </a:rPr>
              <a:t>Optimized for REPL environment and notebooks</a:t>
            </a:r>
          </a:p>
          <a:p>
            <a:r>
              <a:rPr lang="en-US" dirty="0">
                <a:solidFill>
                  <a:schemeClr val="accent1"/>
                </a:solidFill>
              </a:rPr>
              <a:t>Limited industrial support</a:t>
            </a:r>
          </a:p>
          <a:p>
            <a:r>
              <a:rPr lang="en-US" dirty="0">
                <a:solidFill>
                  <a:schemeClr val="accent1"/>
                </a:solidFill>
              </a:rPr>
              <a:t>Good performance (compared to Python)</a:t>
            </a:r>
          </a:p>
          <a:p>
            <a:r>
              <a:rPr lang="en-US" dirty="0">
                <a:solidFill>
                  <a:srgbClr val="FF0000"/>
                </a:solidFill>
              </a:rPr>
              <a:t>Dynamic typing</a:t>
            </a:r>
          </a:p>
          <a:p>
            <a:r>
              <a:rPr lang="en-US" dirty="0">
                <a:solidFill>
                  <a:srgbClr val="FF0000"/>
                </a:solidFill>
              </a:rPr>
              <a:t>Hard to use outside scripting environment</a:t>
            </a:r>
          </a:p>
          <a:p>
            <a:r>
              <a:rPr lang="en-US" dirty="0">
                <a:solidFill>
                  <a:srgbClr val="FF0000"/>
                </a:solidFill>
              </a:rPr>
              <a:t>Small community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698755-42E8-42F3-AC4C-1114375CE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Julia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9B974-B705-4B02-8330-5BCCF31DD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FCE59-A347-4B97-8C53-01107DC5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E2C04-C06B-4A7D-8E1D-2A4601F9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1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F45C7B-A8DB-4526-A217-131408276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Safe and concise syntax</a:t>
            </a:r>
          </a:p>
          <a:p>
            <a:r>
              <a:rPr lang="en-US" dirty="0">
                <a:solidFill>
                  <a:schemeClr val="accent1"/>
                </a:solidFill>
              </a:rPr>
              <a:t>Automatic optimized memory management</a:t>
            </a:r>
          </a:p>
          <a:p>
            <a:r>
              <a:rPr lang="en-US" dirty="0">
                <a:solidFill>
                  <a:schemeClr val="accent1"/>
                </a:solidFill>
              </a:rPr>
              <a:t>Build automation, network-based package management</a:t>
            </a:r>
          </a:p>
          <a:p>
            <a:r>
              <a:rPr lang="en-US" dirty="0">
                <a:solidFill>
                  <a:schemeClr val="accent1"/>
                </a:solidFill>
              </a:rPr>
              <a:t>Language-level parallel computing support</a:t>
            </a:r>
          </a:p>
          <a:p>
            <a:r>
              <a:rPr lang="en-US" dirty="0">
                <a:solidFill>
                  <a:schemeClr val="accent1"/>
                </a:solidFill>
              </a:rPr>
              <a:t>Static typing, good modularity, simple support for large projects</a:t>
            </a:r>
          </a:p>
          <a:p>
            <a:r>
              <a:rPr lang="en-US" dirty="0">
                <a:solidFill>
                  <a:schemeClr val="accent1"/>
                </a:solidFill>
              </a:rPr>
              <a:t>Good performance</a:t>
            </a:r>
          </a:p>
          <a:p>
            <a:r>
              <a:rPr lang="en-US" dirty="0">
                <a:solidFill>
                  <a:schemeClr val="accent1"/>
                </a:solidFill>
              </a:rPr>
              <a:t>Language level reflection tools</a:t>
            </a:r>
          </a:p>
          <a:p>
            <a:r>
              <a:rPr lang="en-US" dirty="0">
                <a:solidFill>
                  <a:schemeClr val="accent1"/>
                </a:solidFill>
              </a:rPr>
              <a:t>The most popular language in the world</a:t>
            </a:r>
          </a:p>
          <a:p>
            <a:r>
              <a:rPr lang="en-US" dirty="0">
                <a:solidFill>
                  <a:schemeClr val="accent1"/>
                </a:solidFill>
              </a:rPr>
              <a:t>Best cluster computing and data storage tools (Spark)</a:t>
            </a:r>
          </a:p>
          <a:p>
            <a:r>
              <a:rPr lang="en-US" dirty="0">
                <a:solidFill>
                  <a:srgbClr val="FF0000"/>
                </a:solidFill>
              </a:rPr>
              <a:t>Lack of modern language features (compared to Julia)</a:t>
            </a:r>
          </a:p>
          <a:p>
            <a:r>
              <a:rPr lang="en-US" dirty="0">
                <a:solidFill>
                  <a:srgbClr val="FF0000"/>
                </a:solidFill>
              </a:rPr>
              <a:t>Large memory footprint (compared to C++ or Rust)</a:t>
            </a:r>
          </a:p>
          <a:p>
            <a:r>
              <a:rPr lang="en-US" dirty="0">
                <a:solidFill>
                  <a:srgbClr val="FF0000"/>
                </a:solidFill>
              </a:rPr>
              <a:t>More complicated native library interoperability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F80567-DA91-4B0C-8BF3-0FF3FF057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7691E-72A8-4F1D-9204-DC56B65DD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1D504-FB24-41B0-AE49-1DD39D29D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27A2A-D3EB-45FF-9BFF-B88957B3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34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F45C7B-A8DB-4526-A217-131408276B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Safe and concise syntax</a:t>
            </a:r>
          </a:p>
          <a:p>
            <a:r>
              <a:rPr lang="en-US" dirty="0">
                <a:solidFill>
                  <a:schemeClr val="accent1"/>
                </a:solidFill>
              </a:rPr>
              <a:t>Automatic optimized memory management</a:t>
            </a:r>
          </a:p>
          <a:p>
            <a:r>
              <a:rPr lang="en-US" dirty="0">
                <a:solidFill>
                  <a:schemeClr val="accent1"/>
                </a:solidFill>
              </a:rPr>
              <a:t>Build automation, network-based package management</a:t>
            </a:r>
          </a:p>
          <a:p>
            <a:r>
              <a:rPr lang="en-US" dirty="0">
                <a:solidFill>
                  <a:schemeClr val="accent1"/>
                </a:solidFill>
              </a:rPr>
              <a:t>Language-level parallel computing support</a:t>
            </a:r>
          </a:p>
          <a:p>
            <a:r>
              <a:rPr lang="en-US" dirty="0">
                <a:solidFill>
                  <a:schemeClr val="accent1"/>
                </a:solidFill>
              </a:rPr>
              <a:t>Static typing, good modularity, simple support for large projects</a:t>
            </a:r>
          </a:p>
          <a:p>
            <a:r>
              <a:rPr lang="en-US" dirty="0">
                <a:solidFill>
                  <a:schemeClr val="accent1"/>
                </a:solidFill>
              </a:rPr>
              <a:t>Good performance</a:t>
            </a:r>
          </a:p>
          <a:p>
            <a:r>
              <a:rPr lang="en-US" dirty="0">
                <a:solidFill>
                  <a:schemeClr val="accent1"/>
                </a:solidFill>
              </a:rPr>
              <a:t>Language level reflection tools</a:t>
            </a:r>
          </a:p>
          <a:p>
            <a:r>
              <a:rPr lang="en-US" dirty="0">
                <a:solidFill>
                  <a:schemeClr val="accent1"/>
                </a:solidFill>
              </a:rPr>
              <a:t>The most popular language in the world</a:t>
            </a:r>
          </a:p>
          <a:p>
            <a:r>
              <a:rPr lang="en-US" dirty="0">
                <a:solidFill>
                  <a:schemeClr val="accent1"/>
                </a:solidFill>
              </a:rPr>
              <a:t>Best cluster computing and data storage tools (Spark)</a:t>
            </a:r>
          </a:p>
          <a:p>
            <a:r>
              <a:rPr lang="en-US" strike="sngStrike" dirty="0">
                <a:solidFill>
                  <a:srgbClr val="FF0000"/>
                </a:solidFill>
              </a:rPr>
              <a:t>Lack of modern language features (compared to Julia)</a:t>
            </a:r>
          </a:p>
          <a:p>
            <a:r>
              <a:rPr lang="en-US" dirty="0">
                <a:solidFill>
                  <a:srgbClr val="FF0000"/>
                </a:solidFill>
              </a:rPr>
              <a:t>Large memory footprint (compared to C++ or Rust)</a:t>
            </a:r>
          </a:p>
          <a:p>
            <a:r>
              <a:rPr lang="en-US" dirty="0">
                <a:solidFill>
                  <a:srgbClr val="FF0000"/>
                </a:solidFill>
              </a:rPr>
              <a:t>More complicated native library interoperability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958EC4-2532-4F66-80A8-9A8EE06ACD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500" dirty="0">
                <a:solidFill>
                  <a:schemeClr val="accent1"/>
                </a:solidFill>
              </a:rPr>
              <a:t>Industrial support from JetBrains and Google</a:t>
            </a:r>
          </a:p>
          <a:p>
            <a:r>
              <a:rPr lang="en-US" sz="1500" dirty="0">
                <a:solidFill>
                  <a:schemeClr val="accent1"/>
                </a:solidFill>
              </a:rPr>
              <a:t>Best possible tooling (</a:t>
            </a:r>
            <a:r>
              <a:rPr lang="en-US" sz="1500" b="1" dirty="0">
                <a:solidFill>
                  <a:schemeClr val="accent1"/>
                </a:solidFill>
              </a:rPr>
              <a:t>JetBrains</a:t>
            </a:r>
            <a:r>
              <a:rPr lang="en-US" sz="15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500" dirty="0">
                <a:solidFill>
                  <a:schemeClr val="accent1"/>
                </a:solidFill>
              </a:rPr>
              <a:t>Multiplatform support (target JS or native code almost without effort)</a:t>
            </a:r>
          </a:p>
          <a:p>
            <a:r>
              <a:rPr lang="en-US" sz="1500" dirty="0">
                <a:solidFill>
                  <a:schemeClr val="accent1"/>
                </a:solidFill>
              </a:rPr>
              <a:t>Fast growing community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F80567-DA91-4B0C-8BF3-0FF3FF057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Java</a:t>
            </a:r>
            <a:r>
              <a:rPr lang="en-US" dirty="0"/>
              <a:t> Kotlin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DF1AD-B349-4081-9AC8-CEE9590B0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3232C-D3C0-4C0D-8EE7-CC734043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C6A66-FAB3-4675-A6F8-0B5BE290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56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20C6F7-C1DA-4077-9061-773F2C4C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Kotlin features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549ADA-4E74-41A4-8975-93C581AA4B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08C6BB-4C7E-44E9-88AA-C892C8FD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565BF-777D-48C6-83C4-B50C5393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0C7385-0489-4995-9118-2BF2680F8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80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D6A888D-4E6C-4EDE-8C4B-172A76EA8D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8140" y="2299594"/>
            <a:ext cx="6155719" cy="34034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ED437EF-16C4-4EC3-84DF-EF8847E66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Scripting &amp; extensions demo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EC8B3-8897-418A-BF93-4B2BC5C7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18-Apr-19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01D57-02D8-4F91-92F1-60884D7B1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Kotlin for science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1B369-9115-432A-99EE-7CD04BB3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B4E0-8BD4-4D19-978B-57A5AE70C6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83641"/>
      </p:ext>
    </p:extLst>
  </p:cSld>
  <p:clrMapOvr>
    <a:masterClrMapping/>
  </p:clrMapOvr>
</p:sld>
</file>

<file path=ppt/theme/theme1.xml><?xml version="1.0" encoding="utf-8"?>
<a:theme xmlns:a="http://schemas.openxmlformats.org/drawingml/2006/main" name="np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pm.potx" id="{D75E618F-A508-44D7-9355-3A53F9D0FC3E}" vid="{02BC6189-77CB-459D-BAC2-2325BF454B2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pm.potx" id="{D75E618F-A508-44D7-9355-3A53F9D0FC3E}" vid="{26A1FFCC-CDE3-4583-A133-EDAD43E21F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npm</Template>
  <TotalTime>78</TotalTime>
  <Words>665</Words>
  <Application>Microsoft Office PowerPoint</Application>
  <PresentationFormat>Widescreen</PresentationFormat>
  <Paragraphs>166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npm</vt:lpstr>
      <vt:lpstr>Custom Design</vt:lpstr>
      <vt:lpstr>Kotlin for science</vt:lpstr>
      <vt:lpstr>Why do we need yet another language for science?</vt:lpstr>
      <vt:lpstr>C++</vt:lpstr>
      <vt:lpstr>Python</vt:lpstr>
      <vt:lpstr>Julia</vt:lpstr>
      <vt:lpstr>Java</vt:lpstr>
      <vt:lpstr>Java Kotlin</vt:lpstr>
      <vt:lpstr>Kotlin features</vt:lpstr>
      <vt:lpstr>Scripting &amp; extensions demo</vt:lpstr>
      <vt:lpstr>Parallel computing demo</vt:lpstr>
      <vt:lpstr>Multiplatform</vt:lpstr>
      <vt:lpstr>The power of coroutines</vt:lpstr>
      <vt:lpstr>kmath</vt:lpstr>
      <vt:lpstr>Kmath unique features</vt:lpstr>
      <vt:lpstr>Conclusion</vt:lpstr>
      <vt:lpstr>Applications</vt:lpstr>
      <vt:lpstr>Muon monitor simulation</vt:lpstr>
      <vt:lpstr>PowerPoint Presentation</vt:lpstr>
      <vt:lpstr>Other projects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Nozik</dc:creator>
  <cp:lastModifiedBy>Alexander Nozik</cp:lastModifiedBy>
  <cp:revision>3</cp:revision>
  <dcterms:created xsi:type="dcterms:W3CDTF">2019-04-14T06:28:50Z</dcterms:created>
  <dcterms:modified xsi:type="dcterms:W3CDTF">2019-04-15T10:45:15Z</dcterms:modified>
</cp:coreProperties>
</file>