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55" r:id="rId2"/>
    <p:sldId id="457" r:id="rId3"/>
    <p:sldId id="459" r:id="rId4"/>
    <p:sldId id="461" r:id="rId5"/>
    <p:sldId id="462" r:id="rId6"/>
    <p:sldId id="463" r:id="rId7"/>
    <p:sldId id="464" r:id="rId8"/>
    <p:sldId id="440" r:id="rId9"/>
    <p:sldId id="409" r:id="rId10"/>
    <p:sldId id="401" r:id="rId11"/>
    <p:sldId id="439" r:id="rId12"/>
    <p:sldId id="456" r:id="rId13"/>
    <p:sldId id="390" r:id="rId14"/>
    <p:sldId id="397" r:id="rId15"/>
    <p:sldId id="444" r:id="rId16"/>
    <p:sldId id="352" r:id="rId17"/>
    <p:sldId id="353" r:id="rId18"/>
    <p:sldId id="354" r:id="rId19"/>
    <p:sldId id="355" r:id="rId20"/>
    <p:sldId id="419" r:id="rId21"/>
    <p:sldId id="420" r:id="rId22"/>
    <p:sldId id="42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5" d="100"/>
          <a:sy n="75" d="100"/>
        </p:scale>
        <p:origin x="-54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EF787-2835-4FB3-BB83-31447AB2400B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EAA09-1E46-4932-AE5E-92B21A4D1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73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2A3BB-2A24-4E6B-B9F1-14E125B56B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5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9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7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1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4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8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8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23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64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7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84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6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B5BFD-6AB8-4143-91FB-5D20DEE8E5E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22.png"/><Relationship Id="rId7" Type="http://schemas.openxmlformats.org/officeDocument/2006/relationships/image" Target="../media/image3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293254" y="2924944"/>
                <a:ext cx="8572500" cy="1651000"/>
              </a:xfrm>
              <a:prstGeom prst="rect">
                <a:avLst/>
              </a:prstGeom>
              <a:solidFill>
                <a:schemeClr val="bg1">
                  <a:alpha val="49019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en-GB" sz="2800" dirty="0" smtClean="0">
                    <a:solidFill>
                      <a:schemeClr val="tx2"/>
                    </a:solidFill>
                  </a:rPr>
                  <a:t>Decay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∗0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sz="2800" dirty="0" smtClean="0">
                    <a:solidFill>
                      <a:schemeClr val="tx2"/>
                    </a:solidFill>
                  </a:rPr>
                  <a:t>  </a:t>
                </a:r>
                <a:br>
                  <a:rPr lang="en-GB" sz="2800" dirty="0" smtClean="0">
                    <a:solidFill>
                      <a:schemeClr val="tx2"/>
                    </a:solidFill>
                  </a:rPr>
                </a:br>
                <a:r>
                  <a:rPr lang="en-GB" sz="2800" dirty="0" smtClean="0">
                    <a:solidFill>
                      <a:schemeClr val="tx2"/>
                    </a:solidFill>
                  </a:rPr>
                  <a:t>in </a:t>
                </a:r>
                <a:r>
                  <a:rPr lang="en-GB" sz="2800" dirty="0">
                    <a:solidFill>
                      <a:schemeClr val="tx2"/>
                    </a:solidFill>
                  </a:rPr>
                  <a:t>covariant </a:t>
                </a:r>
                <a:r>
                  <a:rPr lang="en-GB" sz="2800" dirty="0" smtClean="0">
                    <a:solidFill>
                      <a:schemeClr val="tx2"/>
                    </a:solidFill>
                  </a:rPr>
                  <a:t>confined quark model</a:t>
                </a:r>
                <a:r>
                  <a:rPr lang="ru-RU" sz="2800" i="1" dirty="0">
                    <a:latin typeface="+mj-lt"/>
                  </a:rPr>
                  <a:t> </a:t>
                </a:r>
                <a:endParaRPr lang="en-US" sz="2800" i="1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254" y="2924944"/>
                <a:ext cx="8572500" cy="1651000"/>
              </a:xfrm>
              <a:prstGeom prst="rect">
                <a:avLst/>
              </a:prstGeom>
              <a:blipFill rotWithShape="1">
                <a:blip r:embed="rId3"/>
                <a:stretch>
                  <a:fillRect t="-3321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8"/>
          <p:cNvSpPr txBox="1">
            <a:spLocks noChangeArrowheads="1"/>
          </p:cNvSpPr>
          <p:nvPr/>
        </p:nvSpPr>
        <p:spPr>
          <a:xfrm>
            <a:off x="4271661" y="5172000"/>
            <a:ext cx="4619865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i="1" u="sng" dirty="0" err="1">
                <a:solidFill>
                  <a:srgbClr val="002060"/>
                </a:solidFill>
                <a:latin typeface="Times New Roman" pitchFamily="18" charset="0"/>
              </a:rPr>
              <a:t>Aidos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i="1" u="sng" dirty="0" err="1" smtClean="0">
                <a:solidFill>
                  <a:srgbClr val="002060"/>
                </a:solidFill>
                <a:latin typeface="Times New Roman" pitchFamily="18" charset="0"/>
              </a:rPr>
              <a:t>Issadykov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</a:rPr>
              <a:t>, Mikhail  A. Ivanov 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2" name="Picture 9" descr="http://flerovlab.jinr.ru/flnr/dimg/head2_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64" y="-1"/>
            <a:ext cx="4045735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sus\Desktop\Новая папка (2)\Icons\tt4t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58"/>
            <a:ext cx="5098264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6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76" y="1345246"/>
            <a:ext cx="4301260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1011785"/>
            <a:ext cx="6867922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9592" y="5157192"/>
            <a:ext cx="95758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ru-RU" sz="2400" dirty="0">
                <a:solidFill>
                  <a:srgbClr val="FF0000"/>
                </a:solidFill>
              </a:rPr>
              <a:t>ATLAS</a:t>
            </a:r>
            <a:r>
              <a:rPr lang="en-US" altLang="ru-RU" sz="2400" dirty="0"/>
              <a:t> measurement differs by </a:t>
            </a:r>
            <a:r>
              <a:rPr lang="en-US" altLang="ru-RU" sz="2400" dirty="0">
                <a:solidFill>
                  <a:srgbClr val="CE181E"/>
                </a:solidFill>
              </a:rPr>
              <a:t>2.7σ</a:t>
            </a:r>
            <a:r>
              <a:rPr lang="en-US" altLang="ru-RU" sz="2400" dirty="0"/>
              <a:t> from the </a:t>
            </a:r>
            <a:r>
              <a:rPr lang="en-US" altLang="ru-RU" sz="2400" dirty="0">
                <a:solidFill>
                  <a:schemeClr val="accent1"/>
                </a:solidFill>
              </a:rPr>
              <a:t>SM </a:t>
            </a:r>
            <a:r>
              <a:rPr lang="en-US" altLang="ru-RU" sz="2400" dirty="0" smtClean="0">
                <a:solidFill>
                  <a:schemeClr val="accent1"/>
                </a:solidFill>
              </a:rPr>
              <a:t>prediction</a:t>
            </a:r>
            <a:r>
              <a:rPr lang="en-US" altLang="ru-RU" sz="2400" dirty="0" smtClean="0"/>
              <a:t>.</a:t>
            </a:r>
            <a:endParaRPr lang="en-US" altLang="ru-RU" sz="2400" dirty="0"/>
          </a:p>
          <a:p>
            <a:endParaRPr lang="en-US" altLang="ru-RU" sz="2400" dirty="0" smtClean="0">
              <a:solidFill>
                <a:srgbClr val="FF0000"/>
              </a:solidFill>
            </a:endParaRPr>
          </a:p>
          <a:p>
            <a:r>
              <a:rPr lang="en-US" altLang="ru-RU" sz="2400" dirty="0" smtClean="0">
                <a:solidFill>
                  <a:srgbClr val="FF0000"/>
                </a:solidFill>
              </a:rPr>
              <a:t>CMS</a:t>
            </a:r>
            <a:r>
              <a:rPr lang="en-US" altLang="ru-RU" sz="2400" dirty="0" smtClean="0"/>
              <a:t> </a:t>
            </a:r>
            <a:r>
              <a:rPr lang="en-US" altLang="ru-RU" sz="2400" dirty="0"/>
              <a:t>results are consistent with </a:t>
            </a:r>
            <a:r>
              <a:rPr lang="en-US" altLang="ru-RU" sz="2400" dirty="0">
                <a:solidFill>
                  <a:schemeClr val="accent1"/>
                </a:solidFill>
              </a:rPr>
              <a:t>SM prediction</a:t>
            </a:r>
            <a:r>
              <a:rPr lang="en-US" altLang="ru-RU" sz="2400" dirty="0"/>
              <a:t> and other measurements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219697"/>
            <a:ext cx="9144000" cy="792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observables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 bwMode="auto">
              <a:xfrm>
                <a:off x="5367" y="188640"/>
                <a:ext cx="9144000" cy="79208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lt1"/>
                              </a:solidFill>
                              <a:latin typeface="Cambria Math"/>
                              <a:cs typeface="Times New Roman"/>
                              <a:sym typeface="Times New Roman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lt1"/>
                              </a:solidFill>
                              <a:latin typeface="Cambria Math"/>
                              <a:cs typeface="Times New Roman"/>
                              <a:sym typeface="Times New Roman"/>
                            </a:rPr>
                            <m:t>𝑹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1" i="1" dirty="0" smtClean="0">
                                  <a:solidFill>
                                    <a:schemeClr val="lt1"/>
                                  </a:solidFill>
                                  <a:latin typeface="Cambria Math"/>
                                  <a:cs typeface="Times New Roman"/>
                                  <a:sym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 smtClean="0">
                                  <a:solidFill>
                                    <a:schemeClr val="lt1"/>
                                  </a:solidFill>
                                  <a:latin typeface="Cambria Math"/>
                                  <a:cs typeface="Times New Roman"/>
                                  <a:sym typeface="Times New Roman"/>
                                </a:rPr>
                                <m:t>𝑲</m:t>
                              </m:r>
                            </m:e>
                            <m:sup/>
                          </m:sSup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7" y="188640"/>
                <a:ext cx="9144000" cy="7920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" y="1015033"/>
            <a:ext cx="6655084" cy="490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72114"/>
            <a:ext cx="7877199" cy="138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0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19175"/>
            <a:ext cx="757237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b</a:t>
            </a:r>
            <a:r>
              <a:rPr lang="en-US" sz="2400" dirty="0" smtClean="0">
                <a:solidFill>
                  <a:schemeClr val="bg1"/>
                </a:solidFill>
              </a:rPr>
              <a:t>-d transition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4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Effective Hamiltonian</a:t>
            </a:r>
            <a:endParaRPr lang="en-US" sz="2400" b="1" i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56253"/>
            <a:ext cx="2227627" cy="31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56253"/>
            <a:ext cx="2304254" cy="3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26851"/>
            <a:ext cx="2363316" cy="29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826851"/>
            <a:ext cx="2329565" cy="25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7" y="1290636"/>
            <a:ext cx="951445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070576" y="5251399"/>
                <a:ext cx="23887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b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 → 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d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400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transition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576" y="5251399"/>
                <a:ext cx="2388795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765" t="-10526" r="-280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127219" y="3885322"/>
                <a:ext cx="2432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b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 → 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s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400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transition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219" y="3885322"/>
                <a:ext cx="243207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752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1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29" y="2708920"/>
            <a:ext cx="83439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hape 44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Effective Hamiltonian</a:t>
            </a:r>
            <a:endParaRPr lang="en-US" sz="2400" b="1" i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7" y="1290636"/>
            <a:ext cx="951445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1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factors of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i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K*</a:t>
            </a:r>
            <a:r>
              <a:rPr lang="en-US" sz="24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endParaRPr lang="ru-RU" sz="2400" b="1" i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68250"/>
            <a:ext cx="44386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17" y="2092075"/>
            <a:ext cx="4238841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762178" y="6325858"/>
            <a:ext cx="4680520" cy="532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/>
              <a:t>*</a:t>
            </a:r>
            <a:r>
              <a:rPr lang="en-US" sz="1600" b="1" i="1" dirty="0" err="1"/>
              <a:t>Aidos</a:t>
            </a:r>
            <a:r>
              <a:rPr lang="en-US" sz="1600" b="1" i="1" dirty="0"/>
              <a:t> </a:t>
            </a:r>
            <a:r>
              <a:rPr lang="en-US" sz="1600" b="1" i="1" dirty="0" err="1" smtClean="0"/>
              <a:t>Issadykov</a:t>
            </a:r>
            <a:r>
              <a:rPr lang="en-US" sz="1600" b="1" i="1" dirty="0" smtClean="0"/>
              <a:t>, </a:t>
            </a:r>
            <a:r>
              <a:rPr lang="nl-NL" sz="1600" b="1" dirty="0"/>
              <a:t>EPJ Web Conf. 204 (2019) 08003</a:t>
            </a:r>
            <a:r>
              <a:rPr lang="nl-NL" sz="1600" dirty="0"/>
              <a:t> 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6929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1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Branching ratios</a:t>
            </a:r>
            <a:endParaRPr lang="ru-RU" sz="2400" b="1" i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212482"/>
            <a:ext cx="67722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717876"/>
            <a:ext cx="68008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129" y="6337915"/>
            <a:ext cx="42767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3789040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186" y="1628799"/>
            <a:ext cx="5562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Binned branching ratios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699792" y="5085184"/>
            <a:ext cx="41764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699792" y="3501008"/>
            <a:ext cx="41764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8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Binned angular observables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223566"/>
            <a:ext cx="55721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483768" y="2564904"/>
            <a:ext cx="43924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21992" y="3789040"/>
            <a:ext cx="43542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91780" y="5373216"/>
            <a:ext cx="41764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610892" y="6309320"/>
            <a:ext cx="41764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9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Asus\Desktop\OMUS2016\einstein1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2822"/>
            <a:ext cx="4720961" cy="5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1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76341"/>
            <a:ext cx="2200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71591"/>
            <a:ext cx="3533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788024" y="6262488"/>
            <a:ext cx="4711985" cy="595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i="1" dirty="0"/>
              <a:t>*R. </a:t>
            </a:r>
            <a:r>
              <a:rPr lang="en-US" sz="1600" b="1" i="1" dirty="0" err="1"/>
              <a:t>Aaij</a:t>
            </a:r>
            <a:r>
              <a:rPr lang="en-US" sz="1600" b="1" i="1" dirty="0"/>
              <a:t> et al</a:t>
            </a:r>
            <a:r>
              <a:rPr lang="en-US" sz="1600" b="1" i="1" dirty="0" smtClean="0"/>
              <a:t>. </a:t>
            </a:r>
            <a:r>
              <a:rPr lang="nn-NO" sz="1600" b="1" i="1" dirty="0" smtClean="0"/>
              <a:t>Phys.Rev.Lett</a:t>
            </a:r>
            <a:r>
              <a:rPr lang="nn-NO" sz="1600" b="1" i="1" dirty="0"/>
              <a:t>. 120 (2018</a:t>
            </a:r>
            <a:r>
              <a:rPr lang="nn-NO" sz="1600" b="1" i="1" dirty="0" smtClean="0"/>
              <a:t>) 121801  </a:t>
            </a:r>
            <a:endParaRPr lang="en-GB" sz="1600" b="1" i="1" dirty="0"/>
          </a:p>
          <a:p>
            <a:pPr marL="0" indent="0">
              <a:buNone/>
            </a:pPr>
            <a:r>
              <a:rPr lang="en-GB" sz="1600" b="1" i="1" dirty="0" smtClean="0"/>
              <a:t> </a:t>
            </a:r>
            <a:endParaRPr lang="ru-RU" sz="1600" b="1" i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Semileptonic</a:t>
            </a:r>
            <a:r>
              <a:rPr lang="en-US" sz="2400" dirty="0" smtClean="0">
                <a:solidFill>
                  <a:schemeClr val="bg1"/>
                </a:solidFill>
              </a:rPr>
              <a:t> decays of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0386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8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9300"/>
            <a:ext cx="7924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9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3"/>
            <a:ext cx="5256584" cy="513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5613789"/>
            <a:ext cx="5904656" cy="140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7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0" y="692696"/>
            <a:ext cx="85058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9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Branching ratios of </a:t>
                </a:r>
                <a:r>
                  <a:rPr lang="en-US" altLang="ru-RU" sz="2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semileptonic</a:t>
                </a:r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decays</a:t>
                </a:r>
                <a:endParaRPr lang="ru-RU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3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214438"/>
            <a:ext cx="80962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635300" y="6309320"/>
            <a:ext cx="648072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 smtClean="0"/>
              <a:t>*A. </a:t>
            </a:r>
            <a:r>
              <a:rPr lang="en-US" sz="1600" b="1" i="1" dirty="0" err="1" smtClean="0"/>
              <a:t>Issadykov</a:t>
            </a:r>
            <a:r>
              <a:rPr lang="en-US" sz="1600" b="1" i="1" dirty="0" smtClean="0"/>
              <a:t>, Mikhail A. Ivanov,  </a:t>
            </a:r>
            <a:r>
              <a:rPr lang="nl-NL" sz="1600" b="1" i="1" dirty="0" smtClean="0"/>
              <a:t>Phys.Lett</a:t>
            </a:r>
            <a:r>
              <a:rPr lang="nl-NL" sz="1600" b="1" i="1" dirty="0"/>
              <a:t>. B783 (2018) 178-182 </a:t>
            </a:r>
            <a:r>
              <a:rPr lang="en-GB" sz="1600" b="1" i="1" dirty="0"/>
              <a:t> 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4057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3279"/>
            <a:ext cx="5457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8" y="5169394"/>
            <a:ext cx="52482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0423" y="1671191"/>
            <a:ext cx="437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LHCb</a:t>
            </a:r>
            <a:r>
              <a:rPr lang="en-US" sz="2400" dirty="0"/>
              <a:t> collaboration(</a:t>
            </a:r>
            <a:r>
              <a:rPr lang="en-US" sz="2400" dirty="0" err="1"/>
              <a:t>nonleptonic</a:t>
            </a:r>
            <a:r>
              <a:rPr lang="en-US" sz="2400" dirty="0"/>
              <a:t>): </a:t>
            </a:r>
            <a:endParaRPr lang="ru-RU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9" y="3933056"/>
            <a:ext cx="6643403" cy="101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Nonleptonic</a:t>
            </a:r>
            <a:r>
              <a:rPr lang="en-US" sz="2400" dirty="0" smtClean="0">
                <a:solidFill>
                  <a:schemeClr val="bg1"/>
                </a:solidFill>
              </a:rPr>
              <a:t> decays of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12211" y="3318136"/>
            <a:ext cx="51041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i="1" dirty="0" smtClean="0"/>
              <a:t>*</a:t>
            </a:r>
            <a:r>
              <a:rPr lang="fr-FR" sz="1600" b="1" i="1" dirty="0"/>
              <a:t>R. Aaij et al. [LHCb Collaboration], JHEP 1309 (2013) 075</a:t>
            </a:r>
            <a:endParaRPr lang="ru-RU" sz="1600" b="1" i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12211" y="6123684"/>
            <a:ext cx="51041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i="1" dirty="0" smtClean="0"/>
              <a:t>*</a:t>
            </a:r>
            <a:r>
              <a:rPr lang="fr-FR" sz="1600" b="1" i="1" dirty="0"/>
              <a:t>R. Aaij et al. [LHCb Collaboration], JHEP 1609 (2016) 153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44477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Ratios of branching  fractions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271312"/>
            <a:ext cx="81343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635300" y="6309320"/>
            <a:ext cx="648072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 smtClean="0"/>
              <a:t>*A. </a:t>
            </a:r>
            <a:r>
              <a:rPr lang="en-US" sz="1600" b="1" i="1" dirty="0" err="1" smtClean="0"/>
              <a:t>Issadykov</a:t>
            </a:r>
            <a:r>
              <a:rPr lang="en-US" sz="1600" b="1" i="1" dirty="0" smtClean="0"/>
              <a:t>, Mikhail A. Ivanov,  </a:t>
            </a:r>
            <a:r>
              <a:rPr lang="nl-NL" sz="1600" b="1" i="1" dirty="0" smtClean="0"/>
              <a:t>Phys.Lett</a:t>
            </a:r>
            <a:r>
              <a:rPr lang="nl-NL" sz="1600" b="1" i="1" dirty="0"/>
              <a:t>. B783 (2018) 178-182 </a:t>
            </a:r>
            <a:r>
              <a:rPr lang="en-GB" sz="1600" b="1" i="1" dirty="0"/>
              <a:t> 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0278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Ratios of branching  fractions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4" y="1412776"/>
            <a:ext cx="8044112" cy="49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635300" y="6309320"/>
            <a:ext cx="648072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 smtClean="0"/>
              <a:t>*A. </a:t>
            </a:r>
            <a:r>
              <a:rPr lang="en-US" sz="1600" b="1" i="1" dirty="0" err="1" smtClean="0"/>
              <a:t>Issadykov</a:t>
            </a:r>
            <a:r>
              <a:rPr lang="en-US" sz="1600" b="1" i="1" dirty="0" smtClean="0"/>
              <a:t>, Mikhail A. Ivanov,  </a:t>
            </a:r>
            <a:r>
              <a:rPr lang="nl-NL" sz="1600" b="1" i="1" dirty="0" smtClean="0"/>
              <a:t>Phys.Lett. B783 (2018) 178-182 </a:t>
            </a:r>
            <a:r>
              <a:rPr lang="en-GB" sz="1600" b="1" i="1" dirty="0" smtClean="0"/>
              <a:t> 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4867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7" y="1123950"/>
            <a:ext cx="79438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New physics in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 decays?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85850"/>
            <a:ext cx="37623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1916832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buClrTx/>
              <a:buSzTx/>
              <a:buFontTx/>
              <a:buNone/>
            </a:pPr>
            <a:r>
              <a:rPr lang="en-US" altLang="ru-RU" dirty="0">
                <a:latin typeface="Times New Roman" pitchFamily="16" charset="0"/>
              </a:rPr>
              <a:t>Loop-level decays b → sℓ</a:t>
            </a:r>
            <a:r>
              <a:rPr lang="en-US" altLang="ru-RU" baseline="33000" dirty="0">
                <a:latin typeface="Times New Roman" pitchFamily="16" charset="0"/>
              </a:rPr>
              <a:t>+</a:t>
            </a:r>
            <a:r>
              <a:rPr lang="en-US" altLang="ru-RU" dirty="0">
                <a:latin typeface="Times New Roman" pitchFamily="16" charset="0"/>
              </a:rPr>
              <a:t>ℓ</a:t>
            </a:r>
            <a:r>
              <a:rPr lang="en-US" altLang="ru-RU" baseline="33000" dirty="0">
                <a:latin typeface="Times New Roman" pitchFamily="16" charset="0"/>
              </a:rPr>
              <a:t>-</a:t>
            </a:r>
            <a:r>
              <a:rPr lang="en-US" altLang="ru-RU" dirty="0">
                <a:latin typeface="Times New Roman" pitchFamily="16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buSzPct val="45000"/>
              <a:buFont typeface="Wingdings" charset="2"/>
              <a:buChar char=""/>
            </a:pPr>
            <a:r>
              <a:rPr lang="en-US" altLang="ru-RU" dirty="0">
                <a:latin typeface="Times New Roman" pitchFamily="16" charset="0"/>
              </a:rPr>
              <a:t>forbidden at tree-level in SM</a:t>
            </a:r>
          </a:p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buSzPct val="45000"/>
              <a:buFont typeface="Wingdings" charset="2"/>
              <a:buChar char=""/>
            </a:pPr>
            <a:r>
              <a:rPr lang="en-US" altLang="ru-RU" dirty="0">
                <a:latin typeface="Times New Roman" pitchFamily="16" charset="0"/>
              </a:rPr>
              <a:t>sensitive to NP contributions in loops</a:t>
            </a:r>
          </a:p>
        </p:txBody>
      </p:sp>
      <p:sp>
        <p:nvSpPr>
          <p:cNvPr id="7" name="Shape 44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Rare decays of B meson</a:t>
            </a:r>
            <a:endParaRPr lang="en-US" sz="2400" b="1" i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53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4294967295"/>
          </p:nvPr>
        </p:nvSpPr>
        <p:spPr>
          <a:xfrm>
            <a:off x="-12219" y="16066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3.4 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σ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 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 σ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806" y="3676737"/>
            <a:ext cx="4781550" cy="31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 descr="D:\ХХХХХХХХ\Диссертация\суреттер-барион\P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5162" y="1362683"/>
            <a:ext cx="4477038" cy="27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093870" y="6488668"/>
            <a:ext cx="30907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i="1" dirty="0" smtClean="0"/>
              <a:t>*</a:t>
            </a:r>
            <a:r>
              <a:rPr lang="en-GB" sz="1600" b="1" i="1" dirty="0" err="1" smtClean="0"/>
              <a:t>Phys.Rev.Lett</a:t>
            </a:r>
            <a:r>
              <a:rPr lang="en-GB" sz="1600" b="1" i="1" dirty="0"/>
              <a:t>. 111 (2013) 191801</a:t>
            </a:r>
            <a:endParaRPr lang="ru-RU" sz="1600" b="1" i="1" dirty="0"/>
          </a:p>
        </p:txBody>
      </p:sp>
      <p:cxnSp>
        <p:nvCxnSpPr>
          <p:cNvPr id="47" name="Shape 47"/>
          <p:cNvCxnSpPr/>
          <p:nvPr/>
        </p:nvCxnSpPr>
        <p:spPr>
          <a:xfrm>
            <a:off x="1149831" y="1995573"/>
            <a:ext cx="2342049" cy="107338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bevel/>
            <a:headEnd type="none" w="med" len="med"/>
            <a:tailEnd type="stealth" w="lg" len="lg"/>
          </a:ln>
        </p:spPr>
      </p:cxnSp>
      <p:cxnSp>
        <p:nvCxnSpPr>
          <p:cNvPr id="48" name="Shape 48"/>
          <p:cNvCxnSpPr/>
          <p:nvPr/>
        </p:nvCxnSpPr>
        <p:spPr>
          <a:xfrm>
            <a:off x="1006956" y="4284836"/>
            <a:ext cx="1980868" cy="96987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bevel/>
            <a:headEnd type="none" w="med" len="med"/>
            <a:tailEnd type="stealth" w="lg" len="lg"/>
          </a:ln>
        </p:spPr>
      </p:cxnSp>
      <p:sp>
        <p:nvSpPr>
          <p:cNvPr id="9" name="Shape 44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Rare decays of B meson</a:t>
            </a:r>
            <a:endParaRPr lang="en-US" sz="2400" b="1" i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02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2858</TotalTime>
  <Words>281</Words>
  <Application>Microsoft Office PowerPoint</Application>
  <PresentationFormat>Экран (4:3)</PresentationFormat>
  <Paragraphs>44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94</cp:revision>
  <dcterms:created xsi:type="dcterms:W3CDTF">2018-08-14T14:55:13Z</dcterms:created>
  <dcterms:modified xsi:type="dcterms:W3CDTF">2019-04-17T06:20:05Z</dcterms:modified>
</cp:coreProperties>
</file>