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6"/>
  </p:notes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5" r:id="rId9"/>
    <p:sldId id="266" r:id="rId10"/>
    <p:sldId id="267" r:id="rId11"/>
    <p:sldId id="268" r:id="rId12"/>
    <p:sldId id="273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1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975" autoAdjust="0"/>
  </p:normalViewPr>
  <p:slideViewPr>
    <p:cSldViewPr snapToGrid="0">
      <p:cViewPr varScale="1">
        <p:scale>
          <a:sx n="93" d="100"/>
          <a:sy n="93" d="100"/>
        </p:scale>
        <p:origin x="25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91790-8A25-4E25-AE30-156E5117971D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90AEC-8F9E-485F-832E-65D9229B8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40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90AEC-8F9E-485F-832E-65D9229B807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459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90AEC-8F9E-485F-832E-65D9229B80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254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90AEC-8F9E-485F-832E-65D9229B807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626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615D-D303-4467-8C9D-A321E21D926A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A61A-8EC1-4B93-8F40-094E9CBC111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393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615D-D303-4467-8C9D-A321E21D926A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A61A-8EC1-4B93-8F40-094E9CBC1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14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615D-D303-4467-8C9D-A321E21D926A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A61A-8EC1-4B93-8F40-094E9CBC1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2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615D-D303-4467-8C9D-A321E21D926A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A61A-8EC1-4B93-8F40-094E9CBC1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31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615D-D303-4467-8C9D-A321E21D926A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A61A-8EC1-4B93-8F40-094E9CBC111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666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615D-D303-4467-8C9D-A321E21D926A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A61A-8EC1-4B93-8F40-094E9CBC1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643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615D-D303-4467-8C9D-A321E21D926A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A61A-8EC1-4B93-8F40-094E9CBC1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53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615D-D303-4467-8C9D-A321E21D926A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A61A-8EC1-4B93-8F40-094E9CBC1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04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615D-D303-4467-8C9D-A321E21D926A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A61A-8EC1-4B93-8F40-094E9CBC1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023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7B3615D-D303-4467-8C9D-A321E21D926A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F8A61A-8EC1-4B93-8F40-094E9CBC1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8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615D-D303-4467-8C9D-A321E21D926A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A61A-8EC1-4B93-8F40-094E9CBC1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1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7B3615D-D303-4467-8C9D-A321E21D926A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0F8A61A-8EC1-4B93-8F40-094E9CBC111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39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3.png"/><Relationship Id="rId7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39.png"/><Relationship Id="rId3" Type="http://schemas.openxmlformats.org/officeDocument/2006/relationships/image" Target="../media/image10.png"/><Relationship Id="rId7" Type="http://schemas.openxmlformats.org/officeDocument/2006/relationships/image" Target="../media/image12.emf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Relationship Id="rId1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9633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solidFill>
                  <a:schemeClr val="bg1"/>
                </a:solidFill>
              </a:rPr>
              <a:t>1/1</a:t>
            </a:r>
            <a:r>
              <a:rPr lang="ru-RU" sz="2400" dirty="0" smtClean="0">
                <a:solidFill>
                  <a:schemeClr val="bg1"/>
                </a:solidFill>
              </a:rPr>
              <a:t>4</a:t>
            </a:r>
            <a:endParaRPr lang="en-GB" sz="24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009" y="670560"/>
            <a:ext cx="10720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Testing modules of Forward Hadron Calorimeter(</a:t>
            </a:r>
            <a:r>
              <a:rPr lang="en-GB" sz="3600" dirty="0" err="1" smtClean="0"/>
              <a:t>FHCal</a:t>
            </a:r>
            <a:r>
              <a:rPr lang="en-GB" sz="3600" dirty="0" smtClean="0"/>
              <a:t>) for MPD/NICA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368253" y="2810172"/>
            <a:ext cx="59257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A. </a:t>
            </a:r>
            <a:r>
              <a:rPr lang="en-GB" sz="2000" b="1" dirty="0" err="1" smtClean="0"/>
              <a:t>Strijak</a:t>
            </a:r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r>
              <a:rPr lang="en-US" sz="2000" b="1" dirty="0"/>
              <a:t>Moscow Institute of Physics and </a:t>
            </a:r>
            <a:r>
              <a:rPr lang="en-US" sz="2000" b="1" dirty="0" smtClean="0"/>
              <a:t>Technology, Moscow</a:t>
            </a:r>
          </a:p>
          <a:p>
            <a:pPr algn="ctr"/>
            <a:r>
              <a:rPr lang="en-US" sz="2000" b="1" dirty="0" smtClean="0"/>
              <a:t>Institute </a:t>
            </a:r>
            <a:r>
              <a:rPr lang="en-US" sz="2000" b="1" dirty="0"/>
              <a:t>for Nuclear Research of </a:t>
            </a:r>
            <a:r>
              <a:rPr lang="en-US" sz="2000" b="1" dirty="0" smtClean="0"/>
              <a:t>the RAS</a:t>
            </a:r>
            <a:r>
              <a:rPr lang="ru-RU" sz="2000" b="1" dirty="0" smtClean="0"/>
              <a:t>, </a:t>
            </a:r>
            <a:r>
              <a:rPr lang="en-US" sz="2000" b="1" dirty="0" smtClean="0"/>
              <a:t>Moscow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3670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48407" y="2875356"/>
            <a:ext cx="599086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Experimental setup scheme</a:t>
            </a:r>
            <a:endParaRPr lang="ru-RU" i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-11591"/>
            <a:ext cx="121920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Absolute calibration of modules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6045"/>
          <a:stretch/>
        </p:blipFill>
        <p:spPr>
          <a:xfrm>
            <a:off x="7480144" y="596000"/>
            <a:ext cx="4186426" cy="33946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5135" t="7807" r="9983" b="8481"/>
          <a:stretch/>
        </p:blipFill>
        <p:spPr>
          <a:xfrm>
            <a:off x="551457" y="3264797"/>
            <a:ext cx="3622431" cy="28033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56300" y="6036868"/>
            <a:ext cx="3646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</a:rPr>
              <a:t>5000 </a:t>
            </a:r>
            <a:r>
              <a:rPr lang="ru-RU" sz="800" dirty="0" smtClean="0">
                <a:latin typeface="Arial" panose="020B0604020202020204" pitchFamily="34" charset="0"/>
              </a:rPr>
              <a:t>           10000         15000         </a:t>
            </a:r>
            <a:r>
              <a:rPr lang="en-US" sz="800" dirty="0" smtClean="0">
                <a:latin typeface="Arial" panose="020B060402020202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</a:rPr>
              <a:t>20000           25000       </a:t>
            </a:r>
            <a:r>
              <a:rPr lang="en-GB" sz="1600" dirty="0" smtClean="0">
                <a:latin typeface="Arial" panose="020B0604020202020204" pitchFamily="34" charset="0"/>
              </a:rPr>
              <a:t>Mean</a:t>
            </a:r>
            <a:r>
              <a:rPr lang="ru-RU" sz="800" dirty="0" smtClean="0">
                <a:latin typeface="Arial" panose="020B0604020202020204" pitchFamily="34" charset="0"/>
              </a:rPr>
              <a:t> 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048644" y="3713624"/>
            <a:ext cx="1254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Charge[channels]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919546" y="3926536"/>
            <a:ext cx="5272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/>
              <a:t>Example of amplitude spectrum</a:t>
            </a:r>
            <a:endParaRPr lang="ru-RU" sz="16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184"/>
            <a:ext cx="5800758" cy="236344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6396335"/>
            <a:ext cx="1219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10</a:t>
            </a:r>
            <a:r>
              <a:rPr lang="en-GB" sz="2400" dirty="0" smtClean="0">
                <a:solidFill>
                  <a:schemeClr val="bg1"/>
                </a:solidFill>
              </a:rPr>
              <a:t>/1</a:t>
            </a:r>
            <a:r>
              <a:rPr lang="ru-RU" sz="2400" dirty="0" smtClean="0">
                <a:solidFill>
                  <a:schemeClr val="bg1"/>
                </a:solidFill>
              </a:rPr>
              <a:t>4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917223" y="5035080"/>
                <a:ext cx="6274778" cy="1061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𝑀𝑒𝑎𝑛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𝑐h𝑎𝑛𝑛𝑒𝑙𝑠</m:t>
                          </m:r>
                        </m:e>
                      </m:d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600" i="1" dirty="0"/>
                        <m:t>calibration</m:t>
                      </m:r>
                      <m:r>
                        <m:rPr>
                          <m:nor/>
                        </m:rPr>
                        <a:rPr lang="en-US" sz="1600" i="1" dirty="0"/>
                        <m:t> </m:t>
                      </m:r>
                      <m:r>
                        <m:rPr>
                          <m:nor/>
                        </m:rPr>
                        <a:rPr lang="en-US" sz="1600" i="1" dirty="0"/>
                        <m:t>coefficient</m:t>
                      </m:r>
                      <m:r>
                        <a:rPr lang="ru-RU" sz="1600" i="1" dirty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𝑀𝑒𝑎𝑛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𝑝h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  <m:r>
                        <a:rPr lang="ru-RU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6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 dirty="0">
                          <a:latin typeface="Cambria Math" panose="02040503050406030204" pitchFamily="18" charset="0"/>
                        </a:rPr>
                        <m:t>σ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𝑐h𝑎𝑛𝑛𝑒𝑙𝑠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600" i="1" dirty="0"/>
                        <m:t>calibration</m:t>
                      </m:r>
                      <m:r>
                        <m:rPr>
                          <m:nor/>
                        </m:rPr>
                        <a:rPr lang="en-US" sz="1600" i="1" dirty="0"/>
                        <m:t> </m:t>
                      </m:r>
                      <m:r>
                        <m:rPr>
                          <m:nor/>
                        </m:rPr>
                        <a:rPr lang="en-US" sz="1600" i="1" dirty="0"/>
                        <m:t>coefficient</m:t>
                      </m:r>
                      <m:r>
                        <a:rPr lang="ru-RU" sz="1600" i="1" dirty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sz="1600" i="1" dirty="0">
                          <a:latin typeface="Cambria Math" panose="02040503050406030204" pitchFamily="18" charset="0"/>
                        </a:rPr>
                        <m:t>σ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𝑝h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  <m:r>
                        <a:rPr lang="ru-RU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𝑴𝒆𝒂𝒏</m:t>
                                </m:r>
                              </m:num>
                              <m:den>
                                <m:r>
                                  <a:rPr lang="el-GR" b="1" i="1"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b="1" dirty="0"/>
                  <a:t>=&gt;</a:t>
                </a:r>
                <a:r>
                  <a:rPr lang="en-US" i="1" dirty="0" smtClean="0"/>
                  <a:t>calibration coefficient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b="1" i="1" dirty="0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𝑴𝒆𝒂𝒏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𝒄𝒉𝒂𝒏𝒏𝒆𝒍</m:t>
                            </m:r>
                          </m:num>
                          <m:den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𝒑𝒉𝒐𝒕𝒐𝒆𝒍𝒆𝒄𝒕𝒓𝒐𝒏</m:t>
                            </m:r>
                          </m:den>
                        </m:f>
                      </m:e>
                    </m:d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223" y="5035080"/>
                <a:ext cx="6274778" cy="1061060"/>
              </a:xfrm>
              <a:prstGeom prst="rect">
                <a:avLst/>
              </a:prstGeom>
              <a:blipFill>
                <a:blip r:embed="rId8"/>
                <a:stretch>
                  <a:fillRect b="-5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439269" y="4454419"/>
                <a:ext cx="5752731" cy="6390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This spectrum has a Poisson distribution</a:t>
                </a:r>
                <a:r>
                  <a:rPr lang="ru-RU" sz="1600" dirty="0" smtClean="0"/>
                  <a:t>. </a:t>
                </a:r>
                <a:r>
                  <a:rPr lang="en-US" sz="1600" dirty="0" smtClean="0"/>
                  <a:t>As we know</a:t>
                </a:r>
                <a:r>
                  <a:rPr lang="ru-RU" sz="1600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𝑝h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]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𝑀𝑒𝑎𝑛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𝑝h</m:t>
                    </m:r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.]=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269" y="4454419"/>
                <a:ext cx="5752731" cy="639086"/>
              </a:xfrm>
              <a:prstGeom prst="rect">
                <a:avLst/>
              </a:prstGeom>
              <a:blipFill>
                <a:blip r:embed="rId9"/>
                <a:stretch>
                  <a:fillRect l="-847" t="-5714" b="-1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87565" y="3452352"/>
                <a:ext cx="4763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 dirty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65" y="3452352"/>
                <a:ext cx="47634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87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1591"/>
            <a:ext cx="121920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Energy calibration with cosmic muons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6"/>
          <a:stretch/>
        </p:blipFill>
        <p:spPr bwMode="auto">
          <a:xfrm>
            <a:off x="0" y="2049938"/>
            <a:ext cx="5251268" cy="24645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3038" y="4641248"/>
            <a:ext cx="4650375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Following cases of comparison of signals in different sections took place</a:t>
            </a:r>
            <a:r>
              <a:rPr lang="en-GB" dirty="0" smtClean="0"/>
              <a:t>: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en-US" dirty="0" smtClean="0"/>
              <a:t>two neighbor cells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en-US" dirty="0" smtClean="0"/>
              <a:t>three neighbor cells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en-US" dirty="0" smtClean="0"/>
              <a:t>all cells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426" y="703871"/>
            <a:ext cx="4212102" cy="28570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9454" y="2911937"/>
            <a:ext cx="4252546" cy="275902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634676" y="3560931"/>
            <a:ext cx="349347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/>
              <a:t>Spectra of charges for one of the modules, which correspond to responses to cosmic muons.</a:t>
            </a:r>
            <a:endParaRPr lang="ru-RU" sz="1600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68788" y="5638074"/>
            <a:ext cx="64232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light output of the module </a:t>
            </a:r>
            <a:r>
              <a:rPr lang="en-US" dirty="0" smtClean="0"/>
              <a:t>sections for the same module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dirty="0"/>
              <a:t>(using the Poisson distribution fitting)</a:t>
            </a:r>
            <a:endParaRPr lang="ru-RU" sz="16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2863" y="1772179"/>
            <a:ext cx="356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Structure of sections in one module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6396335"/>
            <a:ext cx="1219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11</a:t>
            </a:r>
            <a:r>
              <a:rPr lang="en-GB" sz="2400" dirty="0" smtClean="0">
                <a:solidFill>
                  <a:schemeClr val="bg1"/>
                </a:solidFill>
              </a:rPr>
              <a:t>/1</a:t>
            </a:r>
            <a:r>
              <a:rPr lang="ru-RU" sz="2400" dirty="0" smtClean="0">
                <a:solidFill>
                  <a:schemeClr val="bg1"/>
                </a:solidFill>
              </a:rPr>
              <a:t>4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3598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14269"/>
            <a:ext cx="121920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Calibration with cosmic muons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0" t="1" r="9120" b="-337"/>
          <a:stretch/>
        </p:blipFill>
        <p:spPr>
          <a:xfrm>
            <a:off x="6910754" y="606240"/>
            <a:ext cx="4252411" cy="2855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061" y="1706878"/>
            <a:ext cx="6122646" cy="27392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At present a method of simultaneous calibration of all modules is being created</a:t>
            </a:r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/>
          </a:p>
          <a:p>
            <a:r>
              <a:rPr lang="en-US" sz="2000" dirty="0"/>
              <a:t>The advantages of this method over the </a:t>
            </a:r>
            <a:r>
              <a:rPr lang="en-US" sz="2000" dirty="0" smtClean="0"/>
              <a:t>one above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  - more statistics</a:t>
            </a:r>
            <a:br>
              <a:rPr lang="en-US" sz="2000" dirty="0"/>
            </a:br>
            <a:r>
              <a:rPr lang="en-US" sz="2000" dirty="0"/>
              <a:t>  - greater signal / noise ratio</a:t>
            </a:r>
            <a:br>
              <a:rPr lang="en-US" sz="2000" dirty="0"/>
            </a:br>
            <a:r>
              <a:rPr lang="en-US" sz="2000" dirty="0"/>
              <a:t>  - possibility of simultaneous calibration of all modules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814" t="4216" r="46374"/>
          <a:stretch/>
        </p:blipFill>
        <p:spPr>
          <a:xfrm>
            <a:off x="8305664" y="3854180"/>
            <a:ext cx="2989385" cy="2553420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10946423" y="2936635"/>
            <a:ext cx="61546" cy="29981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0761784" y="1073699"/>
            <a:ext cx="246185" cy="39642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 flipV="1">
            <a:off x="7341577" y="1073699"/>
            <a:ext cx="2224454" cy="30498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72081" y="3384260"/>
            <a:ext cx="371914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Longitudinal </a:t>
            </a:r>
            <a:r>
              <a:rPr lang="en-US" i="1" dirty="0" smtClean="0">
                <a:solidFill>
                  <a:srgbClr val="FF0000"/>
                </a:solidFill>
              </a:rPr>
              <a:t>cut </a:t>
            </a:r>
            <a:r>
              <a:rPr lang="en-US" i="1" dirty="0">
                <a:solidFill>
                  <a:srgbClr val="FF0000"/>
                </a:solidFill>
              </a:rPr>
              <a:t>of the test stand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0" y="6396335"/>
            <a:ext cx="1219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12</a:t>
            </a:r>
            <a:r>
              <a:rPr lang="en-GB" sz="2400" dirty="0" smtClean="0">
                <a:solidFill>
                  <a:schemeClr val="bg1"/>
                </a:solidFill>
              </a:rPr>
              <a:t>/1</a:t>
            </a:r>
            <a:r>
              <a:rPr lang="ru-RU" sz="2400" dirty="0" smtClean="0">
                <a:solidFill>
                  <a:schemeClr val="bg1"/>
                </a:solidFill>
              </a:rPr>
              <a:t>4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7068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1591"/>
            <a:ext cx="121920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Conclusion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2322" y="794677"/>
            <a:ext cx="1048922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 - </a:t>
            </a:r>
            <a:r>
              <a:rPr lang="en-US" sz="2400" dirty="0" smtClean="0">
                <a:solidFill>
                  <a:srgbClr val="0070C0"/>
                </a:solidFill>
              </a:rPr>
              <a:t>A test stand for the study of energy calibration of modules with cosmic muons was created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</a:p>
          <a:p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ru-RU" sz="2400" dirty="0" smtClean="0">
                <a:solidFill>
                  <a:srgbClr val="0070C0"/>
                </a:solidFill>
              </a:rPr>
              <a:t>- </a:t>
            </a:r>
            <a:r>
              <a:rPr lang="en-GB" sz="2400" dirty="0" smtClean="0">
                <a:solidFill>
                  <a:srgbClr val="0070C0"/>
                </a:solidFill>
              </a:rPr>
              <a:t>There was developed a technique of absolute calibration of channels with light pulses.</a:t>
            </a:r>
            <a:endParaRPr lang="ru-RU" sz="2400" dirty="0" smtClean="0">
              <a:solidFill>
                <a:srgbClr val="0070C0"/>
              </a:solidFill>
            </a:endParaRPr>
          </a:p>
          <a:p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en-GB" sz="2400" dirty="0" smtClean="0">
                <a:solidFill>
                  <a:srgbClr val="0070C0"/>
                </a:solidFill>
              </a:rPr>
              <a:t>- There were developed methods of muon calibration of </a:t>
            </a:r>
            <a:r>
              <a:rPr lang="en-GB" sz="2400" dirty="0" err="1" smtClean="0">
                <a:solidFill>
                  <a:srgbClr val="0070C0"/>
                </a:solidFill>
              </a:rPr>
              <a:t>FHCal</a:t>
            </a:r>
            <a:r>
              <a:rPr lang="en-GB" sz="2400" dirty="0" smtClean="0">
                <a:solidFill>
                  <a:srgbClr val="0070C0"/>
                </a:solidFill>
              </a:rPr>
              <a:t> modules using different geometry of muon tracks.</a:t>
            </a:r>
            <a:endParaRPr lang="ru-RU" sz="2400" dirty="0" smtClean="0">
              <a:solidFill>
                <a:srgbClr val="0070C0"/>
              </a:solidFill>
            </a:endParaRPr>
          </a:p>
          <a:p>
            <a:endParaRPr lang="en-GB" sz="2400" dirty="0" smtClean="0">
              <a:solidFill>
                <a:srgbClr val="0070C0"/>
              </a:solidFill>
            </a:endParaRPr>
          </a:p>
          <a:p>
            <a:r>
              <a:rPr lang="en-GB" sz="2400" dirty="0" smtClean="0">
                <a:solidFill>
                  <a:srgbClr val="0070C0"/>
                </a:solidFill>
              </a:rPr>
              <a:t>- A comparison of different calibrations was made with the help of cosmic muons.</a:t>
            </a:r>
            <a:endParaRPr lang="ru-RU" sz="2400" dirty="0" smtClean="0">
              <a:solidFill>
                <a:srgbClr val="0070C0"/>
              </a:solidFill>
            </a:endParaRPr>
          </a:p>
          <a:p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en-GB" sz="2400" dirty="0" smtClean="0">
                <a:solidFill>
                  <a:srgbClr val="0070C0"/>
                </a:solidFill>
              </a:rPr>
              <a:t>- At present a method of simultaneous calibration of all modules, that will help to decrease time needed for calibration and decrease errors, is being created.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396335"/>
            <a:ext cx="1219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13</a:t>
            </a:r>
            <a:r>
              <a:rPr lang="en-GB" sz="2400" dirty="0" smtClean="0">
                <a:solidFill>
                  <a:schemeClr val="bg1"/>
                </a:solidFill>
              </a:rPr>
              <a:t>/1</a:t>
            </a:r>
            <a:r>
              <a:rPr lang="ru-RU" sz="2400" dirty="0" smtClean="0">
                <a:solidFill>
                  <a:schemeClr val="bg1"/>
                </a:solidFill>
              </a:rPr>
              <a:t>4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0079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1591"/>
            <a:ext cx="121920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2069" y="2672861"/>
            <a:ext cx="8387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Thank you for your attention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396335"/>
            <a:ext cx="1219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14</a:t>
            </a:r>
            <a:r>
              <a:rPr lang="en-GB" sz="2400" dirty="0" smtClean="0">
                <a:solidFill>
                  <a:schemeClr val="bg1"/>
                </a:solidFill>
              </a:rPr>
              <a:t>/1</a:t>
            </a:r>
            <a:r>
              <a:rPr lang="ru-RU" sz="2400" dirty="0" smtClean="0">
                <a:solidFill>
                  <a:schemeClr val="bg1"/>
                </a:solidFill>
              </a:rPr>
              <a:t>4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9512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396335"/>
            <a:ext cx="1219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dirty="0" smtClean="0">
                <a:solidFill>
                  <a:schemeClr val="bg1"/>
                </a:solidFill>
              </a:rPr>
              <a:t>2/1</a:t>
            </a:r>
            <a:r>
              <a:rPr lang="ru-RU" sz="2400" dirty="0" smtClean="0">
                <a:solidFill>
                  <a:schemeClr val="bg1"/>
                </a:solidFill>
              </a:rPr>
              <a:t>4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741714" y="174842"/>
            <a:ext cx="8708571" cy="60016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Presentation plan</a:t>
            </a:r>
            <a:endParaRPr lang="ru-RU" sz="3600" b="1" dirty="0" smtClean="0"/>
          </a:p>
          <a:p>
            <a:endParaRPr lang="ru-RU" sz="3600" dirty="0" smtClean="0"/>
          </a:p>
          <a:p>
            <a:r>
              <a:rPr lang="ru-RU" sz="2400" dirty="0" smtClean="0"/>
              <a:t> - </a:t>
            </a:r>
            <a:r>
              <a:rPr lang="en-GB" sz="2400" dirty="0"/>
              <a:t>G</a:t>
            </a:r>
            <a:r>
              <a:rPr lang="en-GB" sz="2400" dirty="0" smtClean="0"/>
              <a:t>oals of experiment MPD/NICA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 - </a:t>
            </a:r>
            <a:r>
              <a:rPr lang="en-GB" sz="2400" dirty="0" smtClean="0"/>
              <a:t>Location and </a:t>
            </a:r>
            <a:r>
              <a:rPr lang="en-US" sz="2400" dirty="0" smtClean="0"/>
              <a:t>structure of </a:t>
            </a:r>
            <a:r>
              <a:rPr lang="en-GB" sz="2400" dirty="0" err="1" smtClean="0"/>
              <a:t>FHCal</a:t>
            </a:r>
            <a:r>
              <a:rPr lang="en-GB" sz="2400" dirty="0" smtClean="0"/>
              <a:t> </a:t>
            </a:r>
            <a:r>
              <a:rPr lang="en-US" sz="2400" dirty="0" smtClean="0"/>
              <a:t>for</a:t>
            </a:r>
            <a:r>
              <a:rPr lang="ru-RU" sz="2400" dirty="0" smtClean="0"/>
              <a:t> </a:t>
            </a:r>
            <a:r>
              <a:rPr lang="en-GB" sz="2400" dirty="0" smtClean="0"/>
              <a:t>MPD/NICA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- </a:t>
            </a:r>
            <a:r>
              <a:rPr lang="en-US" sz="2400" dirty="0" smtClean="0"/>
              <a:t>Goal of</a:t>
            </a:r>
            <a:r>
              <a:rPr lang="ru-RU" sz="2400" dirty="0" smtClean="0"/>
              <a:t> </a:t>
            </a:r>
            <a:r>
              <a:rPr lang="en-GB" sz="2400" dirty="0" err="1" smtClean="0"/>
              <a:t>FHCal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- </a:t>
            </a:r>
            <a:r>
              <a:rPr lang="en-US" sz="2400" dirty="0" smtClean="0"/>
              <a:t>Determination of event plane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 - </a:t>
            </a:r>
            <a:r>
              <a:rPr lang="en-US" sz="2400" dirty="0" smtClean="0"/>
              <a:t>Determination of centrality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 - </a:t>
            </a:r>
            <a:r>
              <a:rPr lang="en-US" sz="2400" dirty="0" smtClean="0"/>
              <a:t>Absolute calibration of </a:t>
            </a:r>
            <a:r>
              <a:rPr lang="en-US" sz="2400" dirty="0" err="1" smtClean="0"/>
              <a:t>FHCal</a:t>
            </a:r>
            <a:r>
              <a:rPr lang="en-US" sz="2400" dirty="0" smtClean="0"/>
              <a:t> modules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 - </a:t>
            </a:r>
            <a:r>
              <a:rPr lang="en-US" sz="2400" dirty="0" smtClean="0"/>
              <a:t>Energy calibration of </a:t>
            </a:r>
            <a:r>
              <a:rPr lang="en-US" sz="2400" dirty="0" err="1" smtClean="0"/>
              <a:t>FHCal</a:t>
            </a:r>
            <a:r>
              <a:rPr lang="en-US" sz="2400" dirty="0" smtClean="0"/>
              <a:t> modules via cosmic muons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6984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416612" y="866390"/>
            <a:ext cx="4856686" cy="419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Goals of MPD/NICA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627" y="681490"/>
            <a:ext cx="5848028" cy="3291316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3647663" y="1955332"/>
            <a:ext cx="6738728" cy="3876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63609" y="5249008"/>
            <a:ext cx="296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Phase diagram of QCD</a:t>
            </a:r>
            <a:endParaRPr lang="ru-RU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97954" y="4055854"/>
            <a:ext cx="4565373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/>
              <a:t> - </a:t>
            </a:r>
            <a:r>
              <a:rPr lang="en-GB" sz="2000" dirty="0" smtClean="0"/>
              <a:t>research of phase transition</a:t>
            </a:r>
            <a:endParaRPr lang="ru-RU" sz="2000" dirty="0" smtClean="0"/>
          </a:p>
          <a:p>
            <a:pPr>
              <a:defRPr/>
            </a:pPr>
            <a:r>
              <a:rPr lang="ru-RU" sz="2000" dirty="0"/>
              <a:t> </a:t>
            </a:r>
            <a:r>
              <a:rPr lang="ru-RU" sz="2000" dirty="0" smtClean="0"/>
              <a:t>- </a:t>
            </a:r>
            <a:r>
              <a:rPr lang="en-GB" sz="2000" dirty="0" smtClean="0"/>
              <a:t>research of mixed phase</a:t>
            </a:r>
            <a:endParaRPr lang="ru-RU" sz="2000" dirty="0" smtClean="0"/>
          </a:p>
          <a:p>
            <a:pPr>
              <a:defRPr/>
            </a:pPr>
            <a:r>
              <a:rPr lang="ru-RU" sz="2000" dirty="0" smtClean="0"/>
              <a:t> - </a:t>
            </a:r>
            <a:r>
              <a:rPr lang="en-GB" sz="2000" dirty="0" smtClean="0"/>
              <a:t>search for a critical point</a:t>
            </a:r>
            <a:endParaRPr lang="ru-RU" sz="2000" dirty="0" smtClean="0"/>
          </a:p>
          <a:p>
            <a:pPr>
              <a:defRPr/>
            </a:pPr>
            <a:r>
              <a:rPr lang="ru-RU" sz="2000" dirty="0"/>
              <a:t> </a:t>
            </a:r>
            <a:r>
              <a:rPr lang="ru-RU" sz="2000" dirty="0" smtClean="0"/>
              <a:t>- </a:t>
            </a:r>
            <a:r>
              <a:rPr lang="en-GB" sz="2000" dirty="0" smtClean="0"/>
              <a:t>help in deriving </a:t>
            </a:r>
            <a:r>
              <a:rPr lang="en-US" sz="2000" dirty="0" smtClean="0"/>
              <a:t>equation </a:t>
            </a:r>
            <a:r>
              <a:rPr lang="en-US" sz="2000" dirty="0"/>
              <a:t>of state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6396335"/>
            <a:ext cx="1219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dirty="0" smtClean="0">
                <a:solidFill>
                  <a:schemeClr val="bg1"/>
                </a:solidFill>
              </a:rPr>
              <a:t>3/1</a:t>
            </a:r>
            <a:r>
              <a:rPr lang="ru-RU" sz="2400" dirty="0" smtClean="0">
                <a:solidFill>
                  <a:schemeClr val="bg1"/>
                </a:solidFill>
              </a:rPr>
              <a:t>4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7562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48" y="443958"/>
            <a:ext cx="7262102" cy="349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2925039" y="2071789"/>
            <a:ext cx="901148" cy="118568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flipV="1">
            <a:off x="3826187" y="2192862"/>
            <a:ext cx="526540" cy="1064614"/>
          </a:xfrm>
          <a:prstGeom prst="straightConnector1">
            <a:avLst/>
          </a:prstGeom>
          <a:ln w="349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63241" y="3174360"/>
            <a:ext cx="1325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FHCal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Location and structure of MPD/NICA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1457" y="396074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Position of </a:t>
            </a:r>
            <a:r>
              <a:rPr lang="en-US" i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FHCal</a:t>
            </a:r>
            <a:r>
              <a:rPr lang="ru-RU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</a:t>
            </a:r>
            <a:r>
              <a:rPr lang="ru-RU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MPD</a:t>
            </a:r>
            <a:r>
              <a:rPr lang="ru-RU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green in left picture</a:t>
            </a:r>
            <a:r>
              <a:rPr lang="ru-RU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 </a:t>
            </a:r>
            <a:r>
              <a:rPr lang="en-US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structure of </a:t>
            </a:r>
            <a:r>
              <a:rPr lang="en-US" i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FHCal</a:t>
            </a:r>
            <a:r>
              <a:rPr lang="en-US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arm(right picture)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10800000" flipH="1" flipV="1">
            <a:off x="5662937" y="2058988"/>
            <a:ext cx="383176" cy="38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8648034" y="815137"/>
            <a:ext cx="3078214" cy="2869301"/>
            <a:chOff x="3200" y="730"/>
            <a:chExt cx="1561" cy="1634"/>
          </a:xfrm>
        </p:grpSpPr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3837" y="776"/>
              <a:ext cx="924" cy="989"/>
              <a:chOff x="3294" y="1351"/>
              <a:chExt cx="924" cy="989"/>
            </a:xfrm>
          </p:grpSpPr>
          <p:sp>
            <p:nvSpPr>
              <p:cNvPr id="120" name="AutoShape 7"/>
              <p:cNvSpPr>
                <a:spLocks noChangeArrowheads="1"/>
              </p:cNvSpPr>
              <p:nvPr/>
            </p:nvSpPr>
            <p:spPr bwMode="auto">
              <a:xfrm>
                <a:off x="3294" y="1407"/>
                <a:ext cx="924" cy="933"/>
              </a:xfrm>
              <a:prstGeom prst="cube">
                <a:avLst>
                  <a:gd name="adj" fmla="val 10167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AutoShape 8"/>
              <p:cNvSpPr>
                <a:spLocks noChangeArrowheads="1"/>
              </p:cNvSpPr>
              <p:nvPr/>
            </p:nvSpPr>
            <p:spPr bwMode="auto">
              <a:xfrm>
                <a:off x="4044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AutoShape 9"/>
              <p:cNvSpPr>
                <a:spLocks noChangeArrowheads="1"/>
              </p:cNvSpPr>
              <p:nvPr/>
            </p:nvSpPr>
            <p:spPr bwMode="auto">
              <a:xfrm>
                <a:off x="3305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AutoShape 10"/>
              <p:cNvSpPr>
                <a:spLocks noChangeArrowheads="1"/>
              </p:cNvSpPr>
              <p:nvPr/>
            </p:nvSpPr>
            <p:spPr bwMode="auto">
              <a:xfrm rot="16200000" flipH="1">
                <a:off x="4116" y="1409"/>
                <a:ext cx="114" cy="79"/>
              </a:xfrm>
              <a:prstGeom prst="parallelogram">
                <a:avLst>
                  <a:gd name="adj" fmla="val 98728"/>
                </a:avLst>
              </a:prstGeom>
              <a:solidFill>
                <a:srgbClr val="888888"/>
              </a:solidFill>
              <a:ln w="9525" algn="ctr">
                <a:solidFill>
                  <a:srgbClr val="8A8A8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" name="AutoShape 11"/>
            <p:cNvSpPr>
              <a:spLocks noChangeAspect="1" noChangeArrowheads="1"/>
            </p:cNvSpPr>
            <p:nvPr/>
          </p:nvSpPr>
          <p:spPr bwMode="auto">
            <a:xfrm>
              <a:off x="3817" y="919"/>
              <a:ext cx="856" cy="872"/>
            </a:xfrm>
            <a:prstGeom prst="cube">
              <a:avLst>
                <a:gd name="adj" fmla="val 39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2" name="Freeform 12"/>
            <p:cNvSpPr>
              <a:spLocks noChangeAspect="1"/>
            </p:cNvSpPr>
            <p:nvPr/>
          </p:nvSpPr>
          <p:spPr bwMode="auto">
            <a:xfrm>
              <a:off x="3817" y="894"/>
              <a:ext cx="826" cy="896"/>
            </a:xfrm>
            <a:custGeom>
              <a:avLst/>
              <a:gdLst>
                <a:gd name="T0" fmla="*/ 244 w 826"/>
                <a:gd name="T1" fmla="*/ 54 h 896"/>
                <a:gd name="T2" fmla="*/ 826 w 826"/>
                <a:gd name="T3" fmla="*/ 55 h 896"/>
                <a:gd name="T4" fmla="*/ 826 w 826"/>
                <a:gd name="T5" fmla="*/ 896 h 896"/>
                <a:gd name="T6" fmla="*/ 0 w 826"/>
                <a:gd name="T7" fmla="*/ 896 h 896"/>
                <a:gd name="T8" fmla="*/ 0 w 826"/>
                <a:gd name="T9" fmla="*/ 0 h 896"/>
                <a:gd name="T10" fmla="*/ 246 w 826"/>
                <a:gd name="T11" fmla="*/ 2 h 896"/>
                <a:gd name="T12" fmla="*/ 244 w 826"/>
                <a:gd name="T13" fmla="*/ 54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6"/>
                <a:gd name="T22" fmla="*/ 0 h 896"/>
                <a:gd name="T23" fmla="*/ 826 w 826"/>
                <a:gd name="T24" fmla="*/ 896 h 8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6" h="896">
                  <a:moveTo>
                    <a:pt x="244" y="54"/>
                  </a:moveTo>
                  <a:lnTo>
                    <a:pt x="826" y="55"/>
                  </a:lnTo>
                  <a:lnTo>
                    <a:pt x="826" y="896"/>
                  </a:lnTo>
                  <a:lnTo>
                    <a:pt x="0" y="896"/>
                  </a:lnTo>
                  <a:lnTo>
                    <a:pt x="0" y="0"/>
                  </a:lnTo>
                  <a:lnTo>
                    <a:pt x="246" y="2"/>
                  </a:lnTo>
                  <a:lnTo>
                    <a:pt x="244" y="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" name="AutoShape 13"/>
            <p:cNvSpPr>
              <a:spLocks noChangeAspect="1" noChangeArrowheads="1"/>
            </p:cNvSpPr>
            <p:nvPr/>
          </p:nvSpPr>
          <p:spPr bwMode="auto">
            <a:xfrm>
              <a:off x="3871" y="987"/>
              <a:ext cx="724" cy="741"/>
            </a:xfrm>
            <a:prstGeom prst="roundRect">
              <a:avLst>
                <a:gd name="adj" fmla="val 16764"/>
              </a:avLst>
            </a:prstGeom>
            <a:solidFill>
              <a:schemeClr val="accent1"/>
            </a:solidFill>
            <a:ln w="28575">
              <a:solidFill>
                <a:srgbClr val="00CC66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4" name="AutoShape 14"/>
            <p:cNvSpPr>
              <a:spLocks noChangeAspect="1" noChangeArrowheads="1"/>
            </p:cNvSpPr>
            <p:nvPr/>
          </p:nvSpPr>
          <p:spPr bwMode="auto">
            <a:xfrm>
              <a:off x="3814" y="868"/>
              <a:ext cx="280" cy="28"/>
            </a:xfrm>
            <a:prstGeom prst="parallelogram">
              <a:avLst>
                <a:gd name="adj" fmla="val 1213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5" name="Freeform 15"/>
            <p:cNvSpPr>
              <a:spLocks noChangeAspect="1"/>
            </p:cNvSpPr>
            <p:nvPr/>
          </p:nvSpPr>
          <p:spPr bwMode="auto">
            <a:xfrm>
              <a:off x="4061" y="869"/>
              <a:ext cx="33" cy="81"/>
            </a:xfrm>
            <a:custGeom>
              <a:avLst/>
              <a:gdLst>
                <a:gd name="T0" fmla="*/ 0 w 33"/>
                <a:gd name="T1" fmla="*/ 28 h 81"/>
                <a:gd name="T2" fmla="*/ 33 w 33"/>
                <a:gd name="T3" fmla="*/ 0 h 81"/>
                <a:gd name="T4" fmla="*/ 32 w 33"/>
                <a:gd name="T5" fmla="*/ 55 h 81"/>
                <a:gd name="T6" fmla="*/ 0 w 33"/>
                <a:gd name="T7" fmla="*/ 81 h 81"/>
                <a:gd name="T8" fmla="*/ 0 w 33"/>
                <a:gd name="T9" fmla="*/ 28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81"/>
                <a:gd name="T17" fmla="*/ 33 w 3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81">
                  <a:moveTo>
                    <a:pt x="0" y="28"/>
                  </a:moveTo>
                  <a:lnTo>
                    <a:pt x="33" y="0"/>
                  </a:lnTo>
                  <a:lnTo>
                    <a:pt x="32" y="55"/>
                  </a:lnTo>
                  <a:lnTo>
                    <a:pt x="0" y="8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" name="Arc 16"/>
            <p:cNvSpPr>
              <a:spLocks noChangeAspect="1"/>
            </p:cNvSpPr>
            <p:nvPr/>
          </p:nvSpPr>
          <p:spPr bwMode="auto">
            <a:xfrm rot="21549114" flipV="1">
              <a:off x="3786" y="873"/>
              <a:ext cx="396" cy="46"/>
            </a:xfrm>
            <a:custGeom>
              <a:avLst/>
              <a:gdLst>
                <a:gd name="T0" fmla="*/ 0 w 16087"/>
                <a:gd name="T1" fmla="*/ 0 h 18140"/>
                <a:gd name="T2" fmla="*/ 0 w 16087"/>
                <a:gd name="T3" fmla="*/ 0 h 18140"/>
                <a:gd name="T4" fmla="*/ 0 w 16087"/>
                <a:gd name="T5" fmla="*/ 0 h 18140"/>
                <a:gd name="T6" fmla="*/ 0 60000 65536"/>
                <a:gd name="T7" fmla="*/ 0 60000 65536"/>
                <a:gd name="T8" fmla="*/ 0 60000 65536"/>
                <a:gd name="T9" fmla="*/ 0 w 16087"/>
                <a:gd name="T10" fmla="*/ 0 h 18140"/>
                <a:gd name="T11" fmla="*/ 16087 w 16087"/>
                <a:gd name="T12" fmla="*/ 18140 h 18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87" h="18140" fill="none" extrusionOk="0">
                  <a:moveTo>
                    <a:pt x="11726" y="-1"/>
                  </a:moveTo>
                  <a:cubicBezTo>
                    <a:pt x="13338" y="1042"/>
                    <a:pt x="14805" y="2295"/>
                    <a:pt x="16087" y="3725"/>
                  </a:cubicBezTo>
                </a:path>
                <a:path w="16087" h="18140" stroke="0" extrusionOk="0">
                  <a:moveTo>
                    <a:pt x="11726" y="-1"/>
                  </a:moveTo>
                  <a:cubicBezTo>
                    <a:pt x="13338" y="1042"/>
                    <a:pt x="14805" y="2295"/>
                    <a:pt x="16087" y="3725"/>
                  </a:cubicBezTo>
                  <a:lnTo>
                    <a:pt x="0" y="18140"/>
                  </a:lnTo>
                  <a:lnTo>
                    <a:pt x="11726" y="-1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" name="Arc 17"/>
            <p:cNvSpPr>
              <a:spLocks noChangeAspect="1"/>
            </p:cNvSpPr>
            <p:nvPr/>
          </p:nvSpPr>
          <p:spPr bwMode="auto">
            <a:xfrm rot="11110049" flipV="1">
              <a:off x="3883" y="920"/>
              <a:ext cx="459" cy="209"/>
            </a:xfrm>
            <a:custGeom>
              <a:avLst/>
              <a:gdLst>
                <a:gd name="T0" fmla="*/ 0 w 21235"/>
                <a:gd name="T1" fmla="*/ 0 h 17590"/>
                <a:gd name="T2" fmla="*/ 0 w 21235"/>
                <a:gd name="T3" fmla="*/ 0 h 17590"/>
                <a:gd name="T4" fmla="*/ 0 w 21235"/>
                <a:gd name="T5" fmla="*/ 0 h 17590"/>
                <a:gd name="T6" fmla="*/ 0 60000 65536"/>
                <a:gd name="T7" fmla="*/ 0 60000 65536"/>
                <a:gd name="T8" fmla="*/ 0 60000 65536"/>
                <a:gd name="T9" fmla="*/ 0 w 21235"/>
                <a:gd name="T10" fmla="*/ 0 h 17590"/>
                <a:gd name="T11" fmla="*/ 21235 w 21235"/>
                <a:gd name="T12" fmla="*/ 17590 h 17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35" h="17590" fill="none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</a:path>
                <a:path w="21235" h="17590" stroke="0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  <a:lnTo>
                    <a:pt x="0" y="17590"/>
                  </a:lnTo>
                  <a:lnTo>
                    <a:pt x="12536" y="-1"/>
                  </a:lnTo>
                  <a:close/>
                </a:path>
              </a:pathLst>
            </a:custGeom>
            <a:noFill/>
            <a:ln w="38100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" name="Arc 18"/>
            <p:cNvSpPr>
              <a:spLocks noChangeAspect="1"/>
            </p:cNvSpPr>
            <p:nvPr/>
          </p:nvSpPr>
          <p:spPr bwMode="auto">
            <a:xfrm rot="255756" flipH="1">
              <a:off x="3935" y="925"/>
              <a:ext cx="308" cy="191"/>
            </a:xfrm>
            <a:custGeom>
              <a:avLst/>
              <a:gdLst>
                <a:gd name="T0" fmla="*/ 0 w 18868"/>
                <a:gd name="T1" fmla="*/ 0 h 18818"/>
                <a:gd name="T2" fmla="*/ 0 w 18868"/>
                <a:gd name="T3" fmla="*/ 0 h 18818"/>
                <a:gd name="T4" fmla="*/ 0 w 18868"/>
                <a:gd name="T5" fmla="*/ 0 h 18818"/>
                <a:gd name="T6" fmla="*/ 0 60000 65536"/>
                <a:gd name="T7" fmla="*/ 0 60000 65536"/>
                <a:gd name="T8" fmla="*/ 0 60000 65536"/>
                <a:gd name="T9" fmla="*/ 0 w 18868"/>
                <a:gd name="T10" fmla="*/ 0 h 18818"/>
                <a:gd name="T11" fmla="*/ 18868 w 18868"/>
                <a:gd name="T12" fmla="*/ 18818 h 188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68" h="18818" fill="none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</a:path>
                <a:path w="18868" h="18818" stroke="0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  <a:lnTo>
                    <a:pt x="0" y="18818"/>
                  </a:lnTo>
                  <a:lnTo>
                    <a:pt x="10603" y="-1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" name="AutoShape 19"/>
            <p:cNvSpPr>
              <a:spLocks noChangeAspect="1" noChangeArrowheads="1"/>
            </p:cNvSpPr>
            <p:nvPr/>
          </p:nvSpPr>
          <p:spPr bwMode="auto">
            <a:xfrm>
              <a:off x="3865" y="983"/>
              <a:ext cx="735" cy="752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0" name="AutoShape 20"/>
            <p:cNvSpPr>
              <a:spLocks noChangeAspect="1" noChangeArrowheads="1"/>
            </p:cNvSpPr>
            <p:nvPr/>
          </p:nvSpPr>
          <p:spPr bwMode="auto">
            <a:xfrm>
              <a:off x="3878" y="995"/>
              <a:ext cx="708" cy="727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1" name="Arc 21"/>
            <p:cNvSpPr>
              <a:spLocks noChangeAspect="1"/>
            </p:cNvSpPr>
            <p:nvPr/>
          </p:nvSpPr>
          <p:spPr bwMode="auto">
            <a:xfrm rot="10507534" flipV="1">
              <a:off x="3873" y="912"/>
              <a:ext cx="326" cy="180"/>
            </a:xfrm>
            <a:custGeom>
              <a:avLst/>
              <a:gdLst>
                <a:gd name="T0" fmla="*/ 0 w 20465"/>
                <a:gd name="T1" fmla="*/ 0 h 20476"/>
                <a:gd name="T2" fmla="*/ 0 w 20465"/>
                <a:gd name="T3" fmla="*/ 0 h 20476"/>
                <a:gd name="T4" fmla="*/ 0 w 20465"/>
                <a:gd name="T5" fmla="*/ 0 h 20476"/>
                <a:gd name="T6" fmla="*/ 0 60000 65536"/>
                <a:gd name="T7" fmla="*/ 0 60000 65536"/>
                <a:gd name="T8" fmla="*/ 0 60000 65536"/>
                <a:gd name="T9" fmla="*/ 0 w 20465"/>
                <a:gd name="T10" fmla="*/ 0 h 20476"/>
                <a:gd name="T11" fmla="*/ 20465 w 20465"/>
                <a:gd name="T12" fmla="*/ 20476 h 20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65" h="20476" fill="none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</a:path>
                <a:path w="20465" h="20476" stroke="0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  <a:lnTo>
                    <a:pt x="0" y="20476"/>
                  </a:lnTo>
                  <a:lnTo>
                    <a:pt x="6877" y="0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" name="Line 22"/>
            <p:cNvSpPr>
              <a:spLocks noChangeAspect="1" noChangeShapeType="1"/>
            </p:cNvSpPr>
            <p:nvPr/>
          </p:nvSpPr>
          <p:spPr bwMode="auto">
            <a:xfrm flipH="1">
              <a:off x="3895" y="1021"/>
              <a:ext cx="10" cy="14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grpSp>
          <p:nvGrpSpPr>
            <p:cNvPr id="23" name="Group 23"/>
            <p:cNvGrpSpPr>
              <a:grpSpLocks/>
            </p:cNvGrpSpPr>
            <p:nvPr/>
          </p:nvGrpSpPr>
          <p:grpSpPr bwMode="auto">
            <a:xfrm>
              <a:off x="3722" y="887"/>
              <a:ext cx="924" cy="989"/>
              <a:chOff x="3294" y="1351"/>
              <a:chExt cx="924" cy="989"/>
            </a:xfrm>
          </p:grpSpPr>
          <p:sp>
            <p:nvSpPr>
              <p:cNvPr id="116" name="AutoShape 24"/>
              <p:cNvSpPr>
                <a:spLocks noChangeArrowheads="1"/>
              </p:cNvSpPr>
              <p:nvPr/>
            </p:nvSpPr>
            <p:spPr bwMode="auto">
              <a:xfrm>
                <a:off x="3294" y="1407"/>
                <a:ext cx="924" cy="933"/>
              </a:xfrm>
              <a:prstGeom prst="cube">
                <a:avLst>
                  <a:gd name="adj" fmla="val 10167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AutoShape 25"/>
              <p:cNvSpPr>
                <a:spLocks noChangeArrowheads="1"/>
              </p:cNvSpPr>
              <p:nvPr/>
            </p:nvSpPr>
            <p:spPr bwMode="auto">
              <a:xfrm>
                <a:off x="4044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AutoShape 26"/>
              <p:cNvSpPr>
                <a:spLocks noChangeArrowheads="1"/>
              </p:cNvSpPr>
              <p:nvPr/>
            </p:nvSpPr>
            <p:spPr bwMode="auto">
              <a:xfrm>
                <a:off x="3305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AutoShape 27"/>
              <p:cNvSpPr>
                <a:spLocks noChangeArrowheads="1"/>
              </p:cNvSpPr>
              <p:nvPr/>
            </p:nvSpPr>
            <p:spPr bwMode="auto">
              <a:xfrm rot="16200000" flipH="1">
                <a:off x="4116" y="1409"/>
                <a:ext cx="114" cy="79"/>
              </a:xfrm>
              <a:prstGeom prst="parallelogram">
                <a:avLst>
                  <a:gd name="adj" fmla="val 98728"/>
                </a:avLst>
              </a:prstGeom>
              <a:solidFill>
                <a:srgbClr val="888888"/>
              </a:solidFill>
              <a:ln w="9525" algn="ctr">
                <a:solidFill>
                  <a:srgbClr val="8A8A8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" name="AutoShape 28"/>
            <p:cNvSpPr>
              <a:spLocks noChangeAspect="1" noChangeArrowheads="1"/>
            </p:cNvSpPr>
            <p:nvPr/>
          </p:nvSpPr>
          <p:spPr bwMode="auto">
            <a:xfrm>
              <a:off x="3697" y="1032"/>
              <a:ext cx="856" cy="872"/>
            </a:xfrm>
            <a:prstGeom prst="cube">
              <a:avLst>
                <a:gd name="adj" fmla="val 39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5" name="Freeform 29"/>
            <p:cNvSpPr>
              <a:spLocks noChangeAspect="1"/>
            </p:cNvSpPr>
            <p:nvPr/>
          </p:nvSpPr>
          <p:spPr bwMode="auto">
            <a:xfrm>
              <a:off x="3697" y="1007"/>
              <a:ext cx="826" cy="896"/>
            </a:xfrm>
            <a:custGeom>
              <a:avLst/>
              <a:gdLst>
                <a:gd name="T0" fmla="*/ 244 w 826"/>
                <a:gd name="T1" fmla="*/ 54 h 896"/>
                <a:gd name="T2" fmla="*/ 826 w 826"/>
                <a:gd name="T3" fmla="*/ 55 h 896"/>
                <a:gd name="T4" fmla="*/ 826 w 826"/>
                <a:gd name="T5" fmla="*/ 896 h 896"/>
                <a:gd name="T6" fmla="*/ 0 w 826"/>
                <a:gd name="T7" fmla="*/ 896 h 896"/>
                <a:gd name="T8" fmla="*/ 0 w 826"/>
                <a:gd name="T9" fmla="*/ 0 h 896"/>
                <a:gd name="T10" fmla="*/ 246 w 826"/>
                <a:gd name="T11" fmla="*/ 2 h 896"/>
                <a:gd name="T12" fmla="*/ 244 w 826"/>
                <a:gd name="T13" fmla="*/ 54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6"/>
                <a:gd name="T22" fmla="*/ 0 h 896"/>
                <a:gd name="T23" fmla="*/ 826 w 826"/>
                <a:gd name="T24" fmla="*/ 896 h 8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6" h="896">
                  <a:moveTo>
                    <a:pt x="244" y="54"/>
                  </a:moveTo>
                  <a:lnTo>
                    <a:pt x="826" y="55"/>
                  </a:lnTo>
                  <a:lnTo>
                    <a:pt x="826" y="896"/>
                  </a:lnTo>
                  <a:lnTo>
                    <a:pt x="0" y="896"/>
                  </a:lnTo>
                  <a:lnTo>
                    <a:pt x="0" y="0"/>
                  </a:lnTo>
                  <a:lnTo>
                    <a:pt x="246" y="2"/>
                  </a:lnTo>
                  <a:lnTo>
                    <a:pt x="244" y="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" name="AutoShape 30"/>
            <p:cNvSpPr>
              <a:spLocks noChangeAspect="1" noChangeArrowheads="1"/>
            </p:cNvSpPr>
            <p:nvPr/>
          </p:nvSpPr>
          <p:spPr bwMode="auto">
            <a:xfrm>
              <a:off x="3751" y="1100"/>
              <a:ext cx="724" cy="741"/>
            </a:xfrm>
            <a:prstGeom prst="roundRect">
              <a:avLst>
                <a:gd name="adj" fmla="val 16764"/>
              </a:avLst>
            </a:prstGeom>
            <a:solidFill>
              <a:schemeClr val="accent1"/>
            </a:solidFill>
            <a:ln w="28575">
              <a:solidFill>
                <a:srgbClr val="00CC66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7" name="AutoShape 31"/>
            <p:cNvSpPr>
              <a:spLocks noChangeAspect="1" noChangeArrowheads="1"/>
            </p:cNvSpPr>
            <p:nvPr/>
          </p:nvSpPr>
          <p:spPr bwMode="auto">
            <a:xfrm>
              <a:off x="3694" y="981"/>
              <a:ext cx="280" cy="28"/>
            </a:xfrm>
            <a:prstGeom prst="parallelogram">
              <a:avLst>
                <a:gd name="adj" fmla="val 1213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8" name="Freeform 32"/>
            <p:cNvSpPr>
              <a:spLocks noChangeAspect="1"/>
            </p:cNvSpPr>
            <p:nvPr/>
          </p:nvSpPr>
          <p:spPr bwMode="auto">
            <a:xfrm>
              <a:off x="3941" y="982"/>
              <a:ext cx="33" cy="81"/>
            </a:xfrm>
            <a:custGeom>
              <a:avLst/>
              <a:gdLst>
                <a:gd name="T0" fmla="*/ 0 w 33"/>
                <a:gd name="T1" fmla="*/ 28 h 81"/>
                <a:gd name="T2" fmla="*/ 33 w 33"/>
                <a:gd name="T3" fmla="*/ 0 h 81"/>
                <a:gd name="T4" fmla="*/ 32 w 33"/>
                <a:gd name="T5" fmla="*/ 55 h 81"/>
                <a:gd name="T6" fmla="*/ 0 w 33"/>
                <a:gd name="T7" fmla="*/ 81 h 81"/>
                <a:gd name="T8" fmla="*/ 0 w 33"/>
                <a:gd name="T9" fmla="*/ 28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81"/>
                <a:gd name="T17" fmla="*/ 33 w 3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81">
                  <a:moveTo>
                    <a:pt x="0" y="28"/>
                  </a:moveTo>
                  <a:lnTo>
                    <a:pt x="33" y="0"/>
                  </a:lnTo>
                  <a:lnTo>
                    <a:pt x="32" y="55"/>
                  </a:lnTo>
                  <a:lnTo>
                    <a:pt x="0" y="8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" name="Arc 33"/>
            <p:cNvSpPr>
              <a:spLocks noChangeAspect="1"/>
            </p:cNvSpPr>
            <p:nvPr/>
          </p:nvSpPr>
          <p:spPr bwMode="auto">
            <a:xfrm rot="21549114" flipV="1">
              <a:off x="3666" y="985"/>
              <a:ext cx="429" cy="46"/>
            </a:xfrm>
            <a:custGeom>
              <a:avLst/>
              <a:gdLst>
                <a:gd name="T0" fmla="*/ 0 w 17459"/>
                <a:gd name="T1" fmla="*/ 0 h 18140"/>
                <a:gd name="T2" fmla="*/ 0 w 17459"/>
                <a:gd name="T3" fmla="*/ 0 h 18140"/>
                <a:gd name="T4" fmla="*/ 0 w 17459"/>
                <a:gd name="T5" fmla="*/ 0 h 18140"/>
                <a:gd name="T6" fmla="*/ 0 60000 65536"/>
                <a:gd name="T7" fmla="*/ 0 60000 65536"/>
                <a:gd name="T8" fmla="*/ 0 60000 65536"/>
                <a:gd name="T9" fmla="*/ 0 w 17459"/>
                <a:gd name="T10" fmla="*/ 0 h 18140"/>
                <a:gd name="T11" fmla="*/ 17459 w 17459"/>
                <a:gd name="T12" fmla="*/ 18140 h 18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459" h="18140" fill="none" extrusionOk="0">
                  <a:moveTo>
                    <a:pt x="11726" y="-1"/>
                  </a:moveTo>
                  <a:cubicBezTo>
                    <a:pt x="13953" y="1439"/>
                    <a:pt x="15897" y="3278"/>
                    <a:pt x="17458" y="5422"/>
                  </a:cubicBezTo>
                </a:path>
                <a:path w="17459" h="18140" stroke="0" extrusionOk="0">
                  <a:moveTo>
                    <a:pt x="11726" y="-1"/>
                  </a:moveTo>
                  <a:cubicBezTo>
                    <a:pt x="13953" y="1439"/>
                    <a:pt x="15897" y="3278"/>
                    <a:pt x="17458" y="5422"/>
                  </a:cubicBezTo>
                  <a:lnTo>
                    <a:pt x="0" y="18140"/>
                  </a:lnTo>
                  <a:lnTo>
                    <a:pt x="11726" y="-1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" name="Arc 34"/>
            <p:cNvSpPr>
              <a:spLocks noChangeAspect="1"/>
            </p:cNvSpPr>
            <p:nvPr/>
          </p:nvSpPr>
          <p:spPr bwMode="auto">
            <a:xfrm rot="11110049" flipV="1">
              <a:off x="3763" y="1033"/>
              <a:ext cx="459" cy="209"/>
            </a:xfrm>
            <a:custGeom>
              <a:avLst/>
              <a:gdLst>
                <a:gd name="T0" fmla="*/ 0 w 21235"/>
                <a:gd name="T1" fmla="*/ 0 h 17590"/>
                <a:gd name="T2" fmla="*/ 0 w 21235"/>
                <a:gd name="T3" fmla="*/ 0 h 17590"/>
                <a:gd name="T4" fmla="*/ 0 w 21235"/>
                <a:gd name="T5" fmla="*/ 0 h 17590"/>
                <a:gd name="T6" fmla="*/ 0 60000 65536"/>
                <a:gd name="T7" fmla="*/ 0 60000 65536"/>
                <a:gd name="T8" fmla="*/ 0 60000 65536"/>
                <a:gd name="T9" fmla="*/ 0 w 21235"/>
                <a:gd name="T10" fmla="*/ 0 h 17590"/>
                <a:gd name="T11" fmla="*/ 21235 w 21235"/>
                <a:gd name="T12" fmla="*/ 17590 h 17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35" h="17590" fill="none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</a:path>
                <a:path w="21235" h="17590" stroke="0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  <a:lnTo>
                    <a:pt x="0" y="17590"/>
                  </a:lnTo>
                  <a:lnTo>
                    <a:pt x="12536" y="-1"/>
                  </a:lnTo>
                  <a:close/>
                </a:path>
              </a:pathLst>
            </a:custGeom>
            <a:noFill/>
            <a:ln w="38100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1" name="Arc 35"/>
            <p:cNvSpPr>
              <a:spLocks noChangeAspect="1"/>
            </p:cNvSpPr>
            <p:nvPr/>
          </p:nvSpPr>
          <p:spPr bwMode="auto">
            <a:xfrm rot="255756" flipH="1">
              <a:off x="3815" y="1038"/>
              <a:ext cx="308" cy="191"/>
            </a:xfrm>
            <a:custGeom>
              <a:avLst/>
              <a:gdLst>
                <a:gd name="T0" fmla="*/ 0 w 18868"/>
                <a:gd name="T1" fmla="*/ 0 h 18818"/>
                <a:gd name="T2" fmla="*/ 0 w 18868"/>
                <a:gd name="T3" fmla="*/ 0 h 18818"/>
                <a:gd name="T4" fmla="*/ 0 w 18868"/>
                <a:gd name="T5" fmla="*/ 0 h 18818"/>
                <a:gd name="T6" fmla="*/ 0 60000 65536"/>
                <a:gd name="T7" fmla="*/ 0 60000 65536"/>
                <a:gd name="T8" fmla="*/ 0 60000 65536"/>
                <a:gd name="T9" fmla="*/ 0 w 18868"/>
                <a:gd name="T10" fmla="*/ 0 h 18818"/>
                <a:gd name="T11" fmla="*/ 18868 w 18868"/>
                <a:gd name="T12" fmla="*/ 18818 h 188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68" h="18818" fill="none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</a:path>
                <a:path w="18868" h="18818" stroke="0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  <a:lnTo>
                    <a:pt x="0" y="18818"/>
                  </a:lnTo>
                  <a:lnTo>
                    <a:pt x="10603" y="-1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2" name="AutoShape 36"/>
            <p:cNvSpPr>
              <a:spLocks noChangeAspect="1" noChangeArrowheads="1"/>
            </p:cNvSpPr>
            <p:nvPr/>
          </p:nvSpPr>
          <p:spPr bwMode="auto">
            <a:xfrm>
              <a:off x="3745" y="1096"/>
              <a:ext cx="735" cy="752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3" name="AutoShape 37"/>
            <p:cNvSpPr>
              <a:spLocks noChangeAspect="1" noChangeArrowheads="1"/>
            </p:cNvSpPr>
            <p:nvPr/>
          </p:nvSpPr>
          <p:spPr bwMode="auto">
            <a:xfrm>
              <a:off x="3758" y="1108"/>
              <a:ext cx="708" cy="727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4" name="Arc 38"/>
            <p:cNvSpPr>
              <a:spLocks noChangeAspect="1"/>
            </p:cNvSpPr>
            <p:nvPr/>
          </p:nvSpPr>
          <p:spPr bwMode="auto">
            <a:xfrm rot="10507534" flipV="1">
              <a:off x="3753" y="1025"/>
              <a:ext cx="326" cy="180"/>
            </a:xfrm>
            <a:custGeom>
              <a:avLst/>
              <a:gdLst>
                <a:gd name="T0" fmla="*/ 0 w 20465"/>
                <a:gd name="T1" fmla="*/ 0 h 20476"/>
                <a:gd name="T2" fmla="*/ 0 w 20465"/>
                <a:gd name="T3" fmla="*/ 0 h 20476"/>
                <a:gd name="T4" fmla="*/ 0 w 20465"/>
                <a:gd name="T5" fmla="*/ 0 h 20476"/>
                <a:gd name="T6" fmla="*/ 0 60000 65536"/>
                <a:gd name="T7" fmla="*/ 0 60000 65536"/>
                <a:gd name="T8" fmla="*/ 0 60000 65536"/>
                <a:gd name="T9" fmla="*/ 0 w 20465"/>
                <a:gd name="T10" fmla="*/ 0 h 20476"/>
                <a:gd name="T11" fmla="*/ 20465 w 20465"/>
                <a:gd name="T12" fmla="*/ 20476 h 20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65" h="20476" fill="none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</a:path>
                <a:path w="20465" h="20476" stroke="0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  <a:lnTo>
                    <a:pt x="0" y="20476"/>
                  </a:lnTo>
                  <a:lnTo>
                    <a:pt x="6877" y="0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5" name="Line 39"/>
            <p:cNvSpPr>
              <a:spLocks noChangeAspect="1" noChangeShapeType="1"/>
            </p:cNvSpPr>
            <p:nvPr/>
          </p:nvSpPr>
          <p:spPr bwMode="auto">
            <a:xfrm flipH="1">
              <a:off x="3775" y="1134"/>
              <a:ext cx="10" cy="14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grpSp>
          <p:nvGrpSpPr>
            <p:cNvPr id="36" name="Group 40"/>
            <p:cNvGrpSpPr>
              <a:grpSpLocks/>
            </p:cNvGrpSpPr>
            <p:nvPr/>
          </p:nvGrpSpPr>
          <p:grpSpPr bwMode="auto">
            <a:xfrm>
              <a:off x="3602" y="1005"/>
              <a:ext cx="924" cy="989"/>
              <a:chOff x="3294" y="1351"/>
              <a:chExt cx="924" cy="989"/>
            </a:xfrm>
          </p:grpSpPr>
          <p:sp>
            <p:nvSpPr>
              <p:cNvPr id="112" name="AutoShape 41"/>
              <p:cNvSpPr>
                <a:spLocks noChangeArrowheads="1"/>
              </p:cNvSpPr>
              <p:nvPr/>
            </p:nvSpPr>
            <p:spPr bwMode="auto">
              <a:xfrm>
                <a:off x="3294" y="1407"/>
                <a:ext cx="924" cy="933"/>
              </a:xfrm>
              <a:prstGeom prst="cube">
                <a:avLst>
                  <a:gd name="adj" fmla="val 10167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AutoShape 42"/>
              <p:cNvSpPr>
                <a:spLocks noChangeArrowheads="1"/>
              </p:cNvSpPr>
              <p:nvPr/>
            </p:nvSpPr>
            <p:spPr bwMode="auto">
              <a:xfrm>
                <a:off x="4044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AutoShape 43"/>
              <p:cNvSpPr>
                <a:spLocks noChangeArrowheads="1"/>
              </p:cNvSpPr>
              <p:nvPr/>
            </p:nvSpPr>
            <p:spPr bwMode="auto">
              <a:xfrm>
                <a:off x="3305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AutoShape 44"/>
              <p:cNvSpPr>
                <a:spLocks noChangeArrowheads="1"/>
              </p:cNvSpPr>
              <p:nvPr/>
            </p:nvSpPr>
            <p:spPr bwMode="auto">
              <a:xfrm rot="16200000" flipH="1">
                <a:off x="4116" y="1409"/>
                <a:ext cx="114" cy="79"/>
              </a:xfrm>
              <a:prstGeom prst="parallelogram">
                <a:avLst>
                  <a:gd name="adj" fmla="val 98728"/>
                </a:avLst>
              </a:prstGeom>
              <a:solidFill>
                <a:srgbClr val="888888"/>
              </a:solidFill>
              <a:ln w="9525" algn="ctr">
                <a:solidFill>
                  <a:srgbClr val="8A8A8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7" name="AutoShape 45"/>
            <p:cNvSpPr>
              <a:spLocks noChangeAspect="1" noChangeArrowheads="1"/>
            </p:cNvSpPr>
            <p:nvPr/>
          </p:nvSpPr>
          <p:spPr bwMode="auto">
            <a:xfrm>
              <a:off x="3576" y="1153"/>
              <a:ext cx="856" cy="872"/>
            </a:xfrm>
            <a:prstGeom prst="cube">
              <a:avLst>
                <a:gd name="adj" fmla="val 39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8" name="Freeform 46"/>
            <p:cNvSpPr>
              <a:spLocks noChangeAspect="1"/>
            </p:cNvSpPr>
            <p:nvPr/>
          </p:nvSpPr>
          <p:spPr bwMode="auto">
            <a:xfrm>
              <a:off x="3576" y="1128"/>
              <a:ext cx="826" cy="896"/>
            </a:xfrm>
            <a:custGeom>
              <a:avLst/>
              <a:gdLst>
                <a:gd name="T0" fmla="*/ 244 w 826"/>
                <a:gd name="T1" fmla="*/ 54 h 896"/>
                <a:gd name="T2" fmla="*/ 826 w 826"/>
                <a:gd name="T3" fmla="*/ 55 h 896"/>
                <a:gd name="T4" fmla="*/ 826 w 826"/>
                <a:gd name="T5" fmla="*/ 896 h 896"/>
                <a:gd name="T6" fmla="*/ 0 w 826"/>
                <a:gd name="T7" fmla="*/ 896 h 896"/>
                <a:gd name="T8" fmla="*/ 0 w 826"/>
                <a:gd name="T9" fmla="*/ 0 h 896"/>
                <a:gd name="T10" fmla="*/ 246 w 826"/>
                <a:gd name="T11" fmla="*/ 2 h 896"/>
                <a:gd name="T12" fmla="*/ 244 w 826"/>
                <a:gd name="T13" fmla="*/ 54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6"/>
                <a:gd name="T22" fmla="*/ 0 h 896"/>
                <a:gd name="T23" fmla="*/ 826 w 826"/>
                <a:gd name="T24" fmla="*/ 896 h 8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6" h="896">
                  <a:moveTo>
                    <a:pt x="244" y="54"/>
                  </a:moveTo>
                  <a:lnTo>
                    <a:pt x="826" y="55"/>
                  </a:lnTo>
                  <a:lnTo>
                    <a:pt x="826" y="896"/>
                  </a:lnTo>
                  <a:lnTo>
                    <a:pt x="0" y="896"/>
                  </a:lnTo>
                  <a:lnTo>
                    <a:pt x="0" y="0"/>
                  </a:lnTo>
                  <a:lnTo>
                    <a:pt x="246" y="2"/>
                  </a:lnTo>
                  <a:lnTo>
                    <a:pt x="244" y="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9" name="AutoShape 47"/>
            <p:cNvSpPr>
              <a:spLocks noChangeAspect="1" noChangeArrowheads="1"/>
            </p:cNvSpPr>
            <p:nvPr/>
          </p:nvSpPr>
          <p:spPr bwMode="auto">
            <a:xfrm>
              <a:off x="3630" y="1221"/>
              <a:ext cx="724" cy="741"/>
            </a:xfrm>
            <a:prstGeom prst="roundRect">
              <a:avLst>
                <a:gd name="adj" fmla="val 16764"/>
              </a:avLst>
            </a:prstGeom>
            <a:solidFill>
              <a:schemeClr val="accent1"/>
            </a:solidFill>
            <a:ln w="28575">
              <a:solidFill>
                <a:srgbClr val="00CC66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0" name="AutoShape 48"/>
            <p:cNvSpPr>
              <a:spLocks noChangeAspect="1" noChangeArrowheads="1"/>
            </p:cNvSpPr>
            <p:nvPr/>
          </p:nvSpPr>
          <p:spPr bwMode="auto">
            <a:xfrm>
              <a:off x="3573" y="1102"/>
              <a:ext cx="280" cy="28"/>
            </a:xfrm>
            <a:prstGeom prst="parallelogram">
              <a:avLst>
                <a:gd name="adj" fmla="val 1213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1" name="Freeform 49"/>
            <p:cNvSpPr>
              <a:spLocks noChangeAspect="1"/>
            </p:cNvSpPr>
            <p:nvPr/>
          </p:nvSpPr>
          <p:spPr bwMode="auto">
            <a:xfrm>
              <a:off x="3820" y="1103"/>
              <a:ext cx="33" cy="81"/>
            </a:xfrm>
            <a:custGeom>
              <a:avLst/>
              <a:gdLst>
                <a:gd name="T0" fmla="*/ 0 w 33"/>
                <a:gd name="T1" fmla="*/ 28 h 81"/>
                <a:gd name="T2" fmla="*/ 33 w 33"/>
                <a:gd name="T3" fmla="*/ 0 h 81"/>
                <a:gd name="T4" fmla="*/ 32 w 33"/>
                <a:gd name="T5" fmla="*/ 55 h 81"/>
                <a:gd name="T6" fmla="*/ 0 w 33"/>
                <a:gd name="T7" fmla="*/ 81 h 81"/>
                <a:gd name="T8" fmla="*/ 0 w 33"/>
                <a:gd name="T9" fmla="*/ 28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81"/>
                <a:gd name="T17" fmla="*/ 33 w 3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81">
                  <a:moveTo>
                    <a:pt x="0" y="28"/>
                  </a:moveTo>
                  <a:lnTo>
                    <a:pt x="33" y="0"/>
                  </a:lnTo>
                  <a:lnTo>
                    <a:pt x="32" y="55"/>
                  </a:lnTo>
                  <a:lnTo>
                    <a:pt x="0" y="8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2" name="Arc 50"/>
            <p:cNvSpPr>
              <a:spLocks noChangeAspect="1"/>
            </p:cNvSpPr>
            <p:nvPr/>
          </p:nvSpPr>
          <p:spPr bwMode="auto">
            <a:xfrm rot="21549114" flipV="1">
              <a:off x="3545" y="1106"/>
              <a:ext cx="434" cy="46"/>
            </a:xfrm>
            <a:custGeom>
              <a:avLst/>
              <a:gdLst>
                <a:gd name="T0" fmla="*/ 0 w 17639"/>
                <a:gd name="T1" fmla="*/ 0 h 18140"/>
                <a:gd name="T2" fmla="*/ 0 w 17639"/>
                <a:gd name="T3" fmla="*/ 0 h 18140"/>
                <a:gd name="T4" fmla="*/ 0 w 17639"/>
                <a:gd name="T5" fmla="*/ 0 h 18140"/>
                <a:gd name="T6" fmla="*/ 0 60000 65536"/>
                <a:gd name="T7" fmla="*/ 0 60000 65536"/>
                <a:gd name="T8" fmla="*/ 0 60000 65536"/>
                <a:gd name="T9" fmla="*/ 0 w 17639"/>
                <a:gd name="T10" fmla="*/ 0 h 18140"/>
                <a:gd name="T11" fmla="*/ 17639 w 17639"/>
                <a:gd name="T12" fmla="*/ 18140 h 18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39" h="18140" fill="none" extrusionOk="0">
                  <a:moveTo>
                    <a:pt x="11726" y="-1"/>
                  </a:moveTo>
                  <a:cubicBezTo>
                    <a:pt x="14040" y="1496"/>
                    <a:pt x="16047" y="3421"/>
                    <a:pt x="17638" y="5672"/>
                  </a:cubicBezTo>
                </a:path>
                <a:path w="17639" h="18140" stroke="0" extrusionOk="0">
                  <a:moveTo>
                    <a:pt x="11726" y="-1"/>
                  </a:moveTo>
                  <a:cubicBezTo>
                    <a:pt x="14040" y="1496"/>
                    <a:pt x="16047" y="3421"/>
                    <a:pt x="17638" y="5672"/>
                  </a:cubicBezTo>
                  <a:lnTo>
                    <a:pt x="0" y="18140"/>
                  </a:lnTo>
                  <a:lnTo>
                    <a:pt x="11726" y="-1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3" name="Arc 51"/>
            <p:cNvSpPr>
              <a:spLocks noChangeAspect="1"/>
            </p:cNvSpPr>
            <p:nvPr/>
          </p:nvSpPr>
          <p:spPr bwMode="auto">
            <a:xfrm rot="11110049" flipV="1">
              <a:off x="3642" y="1154"/>
              <a:ext cx="459" cy="209"/>
            </a:xfrm>
            <a:custGeom>
              <a:avLst/>
              <a:gdLst>
                <a:gd name="T0" fmla="*/ 0 w 21235"/>
                <a:gd name="T1" fmla="*/ 0 h 17590"/>
                <a:gd name="T2" fmla="*/ 0 w 21235"/>
                <a:gd name="T3" fmla="*/ 0 h 17590"/>
                <a:gd name="T4" fmla="*/ 0 w 21235"/>
                <a:gd name="T5" fmla="*/ 0 h 17590"/>
                <a:gd name="T6" fmla="*/ 0 60000 65536"/>
                <a:gd name="T7" fmla="*/ 0 60000 65536"/>
                <a:gd name="T8" fmla="*/ 0 60000 65536"/>
                <a:gd name="T9" fmla="*/ 0 w 21235"/>
                <a:gd name="T10" fmla="*/ 0 h 17590"/>
                <a:gd name="T11" fmla="*/ 21235 w 21235"/>
                <a:gd name="T12" fmla="*/ 17590 h 17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35" h="17590" fill="none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</a:path>
                <a:path w="21235" h="17590" stroke="0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  <a:lnTo>
                    <a:pt x="0" y="17590"/>
                  </a:lnTo>
                  <a:lnTo>
                    <a:pt x="12536" y="-1"/>
                  </a:lnTo>
                  <a:close/>
                </a:path>
              </a:pathLst>
            </a:custGeom>
            <a:noFill/>
            <a:ln w="38100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4" name="Arc 52"/>
            <p:cNvSpPr>
              <a:spLocks noChangeAspect="1"/>
            </p:cNvSpPr>
            <p:nvPr/>
          </p:nvSpPr>
          <p:spPr bwMode="auto">
            <a:xfrm rot="255756" flipH="1">
              <a:off x="3694" y="1159"/>
              <a:ext cx="308" cy="191"/>
            </a:xfrm>
            <a:custGeom>
              <a:avLst/>
              <a:gdLst>
                <a:gd name="T0" fmla="*/ 0 w 18868"/>
                <a:gd name="T1" fmla="*/ 0 h 18818"/>
                <a:gd name="T2" fmla="*/ 0 w 18868"/>
                <a:gd name="T3" fmla="*/ 0 h 18818"/>
                <a:gd name="T4" fmla="*/ 0 w 18868"/>
                <a:gd name="T5" fmla="*/ 0 h 18818"/>
                <a:gd name="T6" fmla="*/ 0 60000 65536"/>
                <a:gd name="T7" fmla="*/ 0 60000 65536"/>
                <a:gd name="T8" fmla="*/ 0 60000 65536"/>
                <a:gd name="T9" fmla="*/ 0 w 18868"/>
                <a:gd name="T10" fmla="*/ 0 h 18818"/>
                <a:gd name="T11" fmla="*/ 18868 w 18868"/>
                <a:gd name="T12" fmla="*/ 18818 h 188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68" h="18818" fill="none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</a:path>
                <a:path w="18868" h="18818" stroke="0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  <a:lnTo>
                    <a:pt x="0" y="18818"/>
                  </a:lnTo>
                  <a:lnTo>
                    <a:pt x="10603" y="-1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5" name="AutoShape 53"/>
            <p:cNvSpPr>
              <a:spLocks noChangeAspect="1" noChangeArrowheads="1"/>
            </p:cNvSpPr>
            <p:nvPr/>
          </p:nvSpPr>
          <p:spPr bwMode="auto">
            <a:xfrm>
              <a:off x="3624" y="1217"/>
              <a:ext cx="735" cy="752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6" name="AutoShape 54"/>
            <p:cNvSpPr>
              <a:spLocks noChangeAspect="1" noChangeArrowheads="1"/>
            </p:cNvSpPr>
            <p:nvPr/>
          </p:nvSpPr>
          <p:spPr bwMode="auto">
            <a:xfrm>
              <a:off x="3637" y="1229"/>
              <a:ext cx="708" cy="727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7" name="Arc 55"/>
            <p:cNvSpPr>
              <a:spLocks noChangeAspect="1"/>
            </p:cNvSpPr>
            <p:nvPr/>
          </p:nvSpPr>
          <p:spPr bwMode="auto">
            <a:xfrm rot="10507534" flipV="1">
              <a:off x="3632" y="1146"/>
              <a:ext cx="326" cy="180"/>
            </a:xfrm>
            <a:custGeom>
              <a:avLst/>
              <a:gdLst>
                <a:gd name="T0" fmla="*/ 0 w 20465"/>
                <a:gd name="T1" fmla="*/ 0 h 20476"/>
                <a:gd name="T2" fmla="*/ 0 w 20465"/>
                <a:gd name="T3" fmla="*/ 0 h 20476"/>
                <a:gd name="T4" fmla="*/ 0 w 20465"/>
                <a:gd name="T5" fmla="*/ 0 h 20476"/>
                <a:gd name="T6" fmla="*/ 0 60000 65536"/>
                <a:gd name="T7" fmla="*/ 0 60000 65536"/>
                <a:gd name="T8" fmla="*/ 0 60000 65536"/>
                <a:gd name="T9" fmla="*/ 0 w 20465"/>
                <a:gd name="T10" fmla="*/ 0 h 20476"/>
                <a:gd name="T11" fmla="*/ 20465 w 20465"/>
                <a:gd name="T12" fmla="*/ 20476 h 20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65" h="20476" fill="none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</a:path>
                <a:path w="20465" h="20476" stroke="0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  <a:lnTo>
                    <a:pt x="0" y="20476"/>
                  </a:lnTo>
                  <a:lnTo>
                    <a:pt x="6877" y="0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8" name="Line 56"/>
            <p:cNvSpPr>
              <a:spLocks noChangeAspect="1" noChangeShapeType="1"/>
            </p:cNvSpPr>
            <p:nvPr/>
          </p:nvSpPr>
          <p:spPr bwMode="auto">
            <a:xfrm flipH="1">
              <a:off x="3654" y="1255"/>
              <a:ext cx="10" cy="14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grpSp>
          <p:nvGrpSpPr>
            <p:cNvPr id="49" name="Group 57"/>
            <p:cNvGrpSpPr>
              <a:grpSpLocks/>
            </p:cNvGrpSpPr>
            <p:nvPr/>
          </p:nvGrpSpPr>
          <p:grpSpPr bwMode="auto">
            <a:xfrm>
              <a:off x="3480" y="1127"/>
              <a:ext cx="924" cy="989"/>
              <a:chOff x="3294" y="1351"/>
              <a:chExt cx="924" cy="989"/>
            </a:xfrm>
          </p:grpSpPr>
          <p:sp>
            <p:nvSpPr>
              <p:cNvPr id="108" name="AutoShape 58"/>
              <p:cNvSpPr>
                <a:spLocks noChangeArrowheads="1"/>
              </p:cNvSpPr>
              <p:nvPr/>
            </p:nvSpPr>
            <p:spPr bwMode="auto">
              <a:xfrm>
                <a:off x="3294" y="1407"/>
                <a:ext cx="924" cy="933"/>
              </a:xfrm>
              <a:prstGeom prst="cube">
                <a:avLst>
                  <a:gd name="adj" fmla="val 10167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AutoShape 59"/>
              <p:cNvSpPr>
                <a:spLocks noChangeArrowheads="1"/>
              </p:cNvSpPr>
              <p:nvPr/>
            </p:nvSpPr>
            <p:spPr bwMode="auto">
              <a:xfrm>
                <a:off x="4044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AutoShape 60"/>
              <p:cNvSpPr>
                <a:spLocks noChangeArrowheads="1"/>
              </p:cNvSpPr>
              <p:nvPr/>
            </p:nvSpPr>
            <p:spPr bwMode="auto">
              <a:xfrm>
                <a:off x="3305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AutoShape 61"/>
              <p:cNvSpPr>
                <a:spLocks noChangeArrowheads="1"/>
              </p:cNvSpPr>
              <p:nvPr/>
            </p:nvSpPr>
            <p:spPr bwMode="auto">
              <a:xfrm rot="16200000" flipH="1">
                <a:off x="4116" y="1409"/>
                <a:ext cx="114" cy="79"/>
              </a:xfrm>
              <a:prstGeom prst="parallelogram">
                <a:avLst>
                  <a:gd name="adj" fmla="val 98728"/>
                </a:avLst>
              </a:prstGeom>
              <a:solidFill>
                <a:srgbClr val="888888"/>
              </a:solidFill>
              <a:ln w="9525" algn="ctr">
                <a:solidFill>
                  <a:srgbClr val="8A8A8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0" name="AutoShape 62"/>
            <p:cNvSpPr>
              <a:spLocks noChangeAspect="1" noChangeArrowheads="1"/>
            </p:cNvSpPr>
            <p:nvPr/>
          </p:nvSpPr>
          <p:spPr bwMode="auto">
            <a:xfrm>
              <a:off x="3464" y="1263"/>
              <a:ext cx="856" cy="872"/>
            </a:xfrm>
            <a:prstGeom prst="cube">
              <a:avLst>
                <a:gd name="adj" fmla="val 39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51" name="Freeform 63"/>
            <p:cNvSpPr>
              <a:spLocks noChangeAspect="1"/>
            </p:cNvSpPr>
            <p:nvPr/>
          </p:nvSpPr>
          <p:spPr bwMode="auto">
            <a:xfrm>
              <a:off x="3464" y="1238"/>
              <a:ext cx="826" cy="896"/>
            </a:xfrm>
            <a:custGeom>
              <a:avLst/>
              <a:gdLst>
                <a:gd name="T0" fmla="*/ 244 w 826"/>
                <a:gd name="T1" fmla="*/ 54 h 896"/>
                <a:gd name="T2" fmla="*/ 826 w 826"/>
                <a:gd name="T3" fmla="*/ 55 h 896"/>
                <a:gd name="T4" fmla="*/ 826 w 826"/>
                <a:gd name="T5" fmla="*/ 896 h 896"/>
                <a:gd name="T6" fmla="*/ 0 w 826"/>
                <a:gd name="T7" fmla="*/ 896 h 896"/>
                <a:gd name="T8" fmla="*/ 0 w 826"/>
                <a:gd name="T9" fmla="*/ 0 h 896"/>
                <a:gd name="T10" fmla="*/ 246 w 826"/>
                <a:gd name="T11" fmla="*/ 2 h 896"/>
                <a:gd name="T12" fmla="*/ 244 w 826"/>
                <a:gd name="T13" fmla="*/ 54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6"/>
                <a:gd name="T22" fmla="*/ 0 h 896"/>
                <a:gd name="T23" fmla="*/ 826 w 826"/>
                <a:gd name="T24" fmla="*/ 896 h 8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6" h="896">
                  <a:moveTo>
                    <a:pt x="244" y="54"/>
                  </a:moveTo>
                  <a:lnTo>
                    <a:pt x="826" y="55"/>
                  </a:lnTo>
                  <a:lnTo>
                    <a:pt x="826" y="896"/>
                  </a:lnTo>
                  <a:lnTo>
                    <a:pt x="0" y="896"/>
                  </a:lnTo>
                  <a:lnTo>
                    <a:pt x="0" y="0"/>
                  </a:lnTo>
                  <a:lnTo>
                    <a:pt x="246" y="2"/>
                  </a:lnTo>
                  <a:lnTo>
                    <a:pt x="244" y="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2" name="AutoShape 64"/>
            <p:cNvSpPr>
              <a:spLocks noChangeAspect="1" noChangeArrowheads="1"/>
            </p:cNvSpPr>
            <p:nvPr/>
          </p:nvSpPr>
          <p:spPr bwMode="auto">
            <a:xfrm>
              <a:off x="3518" y="1331"/>
              <a:ext cx="724" cy="741"/>
            </a:xfrm>
            <a:prstGeom prst="roundRect">
              <a:avLst>
                <a:gd name="adj" fmla="val 16764"/>
              </a:avLst>
            </a:prstGeom>
            <a:solidFill>
              <a:schemeClr val="accent1"/>
            </a:solidFill>
            <a:ln w="28575">
              <a:solidFill>
                <a:srgbClr val="00CC66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53" name="AutoShape 65"/>
            <p:cNvSpPr>
              <a:spLocks noChangeAspect="1" noChangeArrowheads="1"/>
            </p:cNvSpPr>
            <p:nvPr/>
          </p:nvSpPr>
          <p:spPr bwMode="auto">
            <a:xfrm>
              <a:off x="3461" y="1212"/>
              <a:ext cx="280" cy="28"/>
            </a:xfrm>
            <a:prstGeom prst="parallelogram">
              <a:avLst>
                <a:gd name="adj" fmla="val 1213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54" name="Freeform 66"/>
            <p:cNvSpPr>
              <a:spLocks noChangeAspect="1"/>
            </p:cNvSpPr>
            <p:nvPr/>
          </p:nvSpPr>
          <p:spPr bwMode="auto">
            <a:xfrm>
              <a:off x="3708" y="1213"/>
              <a:ext cx="33" cy="81"/>
            </a:xfrm>
            <a:custGeom>
              <a:avLst/>
              <a:gdLst>
                <a:gd name="T0" fmla="*/ 0 w 33"/>
                <a:gd name="T1" fmla="*/ 28 h 81"/>
                <a:gd name="T2" fmla="*/ 33 w 33"/>
                <a:gd name="T3" fmla="*/ 0 h 81"/>
                <a:gd name="T4" fmla="*/ 32 w 33"/>
                <a:gd name="T5" fmla="*/ 55 h 81"/>
                <a:gd name="T6" fmla="*/ 0 w 33"/>
                <a:gd name="T7" fmla="*/ 81 h 81"/>
                <a:gd name="T8" fmla="*/ 0 w 33"/>
                <a:gd name="T9" fmla="*/ 28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81"/>
                <a:gd name="T17" fmla="*/ 33 w 3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81">
                  <a:moveTo>
                    <a:pt x="0" y="28"/>
                  </a:moveTo>
                  <a:lnTo>
                    <a:pt x="33" y="0"/>
                  </a:lnTo>
                  <a:lnTo>
                    <a:pt x="32" y="55"/>
                  </a:lnTo>
                  <a:lnTo>
                    <a:pt x="0" y="8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5" name="Arc 67"/>
            <p:cNvSpPr>
              <a:spLocks noChangeAspect="1"/>
            </p:cNvSpPr>
            <p:nvPr/>
          </p:nvSpPr>
          <p:spPr bwMode="auto">
            <a:xfrm rot="21549114" flipV="1">
              <a:off x="3433" y="1216"/>
              <a:ext cx="423" cy="46"/>
            </a:xfrm>
            <a:custGeom>
              <a:avLst/>
              <a:gdLst>
                <a:gd name="T0" fmla="*/ 0 w 17197"/>
                <a:gd name="T1" fmla="*/ 0 h 18140"/>
                <a:gd name="T2" fmla="*/ 0 w 17197"/>
                <a:gd name="T3" fmla="*/ 0 h 18140"/>
                <a:gd name="T4" fmla="*/ 0 w 17197"/>
                <a:gd name="T5" fmla="*/ 0 h 18140"/>
                <a:gd name="T6" fmla="*/ 0 60000 65536"/>
                <a:gd name="T7" fmla="*/ 0 60000 65536"/>
                <a:gd name="T8" fmla="*/ 0 60000 65536"/>
                <a:gd name="T9" fmla="*/ 0 w 17197"/>
                <a:gd name="T10" fmla="*/ 0 h 18140"/>
                <a:gd name="T11" fmla="*/ 17197 w 17197"/>
                <a:gd name="T12" fmla="*/ 18140 h 18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97" h="18140" fill="none" extrusionOk="0">
                  <a:moveTo>
                    <a:pt x="11726" y="-1"/>
                  </a:moveTo>
                  <a:cubicBezTo>
                    <a:pt x="13830" y="1360"/>
                    <a:pt x="15681" y="3075"/>
                    <a:pt x="17197" y="5070"/>
                  </a:cubicBezTo>
                </a:path>
                <a:path w="17197" h="18140" stroke="0" extrusionOk="0">
                  <a:moveTo>
                    <a:pt x="11726" y="-1"/>
                  </a:moveTo>
                  <a:cubicBezTo>
                    <a:pt x="13830" y="1360"/>
                    <a:pt x="15681" y="3075"/>
                    <a:pt x="17197" y="5070"/>
                  </a:cubicBezTo>
                  <a:lnTo>
                    <a:pt x="0" y="18140"/>
                  </a:lnTo>
                  <a:lnTo>
                    <a:pt x="11726" y="-1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6" name="Arc 68"/>
            <p:cNvSpPr>
              <a:spLocks noChangeAspect="1"/>
            </p:cNvSpPr>
            <p:nvPr/>
          </p:nvSpPr>
          <p:spPr bwMode="auto">
            <a:xfrm rot="11110049" flipV="1">
              <a:off x="3530" y="1264"/>
              <a:ext cx="459" cy="209"/>
            </a:xfrm>
            <a:custGeom>
              <a:avLst/>
              <a:gdLst>
                <a:gd name="T0" fmla="*/ 0 w 21235"/>
                <a:gd name="T1" fmla="*/ 0 h 17590"/>
                <a:gd name="T2" fmla="*/ 0 w 21235"/>
                <a:gd name="T3" fmla="*/ 0 h 17590"/>
                <a:gd name="T4" fmla="*/ 0 w 21235"/>
                <a:gd name="T5" fmla="*/ 0 h 17590"/>
                <a:gd name="T6" fmla="*/ 0 60000 65536"/>
                <a:gd name="T7" fmla="*/ 0 60000 65536"/>
                <a:gd name="T8" fmla="*/ 0 60000 65536"/>
                <a:gd name="T9" fmla="*/ 0 w 21235"/>
                <a:gd name="T10" fmla="*/ 0 h 17590"/>
                <a:gd name="T11" fmla="*/ 21235 w 21235"/>
                <a:gd name="T12" fmla="*/ 17590 h 17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35" h="17590" fill="none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</a:path>
                <a:path w="21235" h="17590" stroke="0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  <a:lnTo>
                    <a:pt x="0" y="17590"/>
                  </a:lnTo>
                  <a:lnTo>
                    <a:pt x="12536" y="-1"/>
                  </a:lnTo>
                  <a:close/>
                </a:path>
              </a:pathLst>
            </a:custGeom>
            <a:noFill/>
            <a:ln w="38100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7" name="Arc 69"/>
            <p:cNvSpPr>
              <a:spLocks noChangeAspect="1"/>
            </p:cNvSpPr>
            <p:nvPr/>
          </p:nvSpPr>
          <p:spPr bwMode="auto">
            <a:xfrm rot="255756" flipH="1">
              <a:off x="3582" y="1269"/>
              <a:ext cx="308" cy="191"/>
            </a:xfrm>
            <a:custGeom>
              <a:avLst/>
              <a:gdLst>
                <a:gd name="T0" fmla="*/ 0 w 18868"/>
                <a:gd name="T1" fmla="*/ 0 h 18818"/>
                <a:gd name="T2" fmla="*/ 0 w 18868"/>
                <a:gd name="T3" fmla="*/ 0 h 18818"/>
                <a:gd name="T4" fmla="*/ 0 w 18868"/>
                <a:gd name="T5" fmla="*/ 0 h 18818"/>
                <a:gd name="T6" fmla="*/ 0 60000 65536"/>
                <a:gd name="T7" fmla="*/ 0 60000 65536"/>
                <a:gd name="T8" fmla="*/ 0 60000 65536"/>
                <a:gd name="T9" fmla="*/ 0 w 18868"/>
                <a:gd name="T10" fmla="*/ 0 h 18818"/>
                <a:gd name="T11" fmla="*/ 18868 w 18868"/>
                <a:gd name="T12" fmla="*/ 18818 h 188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68" h="18818" fill="none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</a:path>
                <a:path w="18868" h="18818" stroke="0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  <a:lnTo>
                    <a:pt x="0" y="18818"/>
                  </a:lnTo>
                  <a:lnTo>
                    <a:pt x="10603" y="-1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8" name="AutoShape 70"/>
            <p:cNvSpPr>
              <a:spLocks noChangeAspect="1" noChangeArrowheads="1"/>
            </p:cNvSpPr>
            <p:nvPr/>
          </p:nvSpPr>
          <p:spPr bwMode="auto">
            <a:xfrm>
              <a:off x="3512" y="1327"/>
              <a:ext cx="735" cy="752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59" name="AutoShape 71"/>
            <p:cNvSpPr>
              <a:spLocks noChangeAspect="1" noChangeArrowheads="1"/>
            </p:cNvSpPr>
            <p:nvPr/>
          </p:nvSpPr>
          <p:spPr bwMode="auto">
            <a:xfrm>
              <a:off x="3525" y="1339"/>
              <a:ext cx="708" cy="727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60" name="Arc 72"/>
            <p:cNvSpPr>
              <a:spLocks noChangeAspect="1"/>
            </p:cNvSpPr>
            <p:nvPr/>
          </p:nvSpPr>
          <p:spPr bwMode="auto">
            <a:xfrm rot="10507534" flipV="1">
              <a:off x="3520" y="1256"/>
              <a:ext cx="326" cy="180"/>
            </a:xfrm>
            <a:custGeom>
              <a:avLst/>
              <a:gdLst>
                <a:gd name="T0" fmla="*/ 0 w 20465"/>
                <a:gd name="T1" fmla="*/ 0 h 20476"/>
                <a:gd name="T2" fmla="*/ 0 w 20465"/>
                <a:gd name="T3" fmla="*/ 0 h 20476"/>
                <a:gd name="T4" fmla="*/ 0 w 20465"/>
                <a:gd name="T5" fmla="*/ 0 h 20476"/>
                <a:gd name="T6" fmla="*/ 0 60000 65536"/>
                <a:gd name="T7" fmla="*/ 0 60000 65536"/>
                <a:gd name="T8" fmla="*/ 0 60000 65536"/>
                <a:gd name="T9" fmla="*/ 0 w 20465"/>
                <a:gd name="T10" fmla="*/ 0 h 20476"/>
                <a:gd name="T11" fmla="*/ 20465 w 20465"/>
                <a:gd name="T12" fmla="*/ 20476 h 20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65" h="20476" fill="none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</a:path>
                <a:path w="20465" h="20476" stroke="0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  <a:lnTo>
                    <a:pt x="0" y="20476"/>
                  </a:lnTo>
                  <a:lnTo>
                    <a:pt x="6877" y="0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1" name="Line 73"/>
            <p:cNvSpPr>
              <a:spLocks noChangeAspect="1" noChangeShapeType="1"/>
            </p:cNvSpPr>
            <p:nvPr/>
          </p:nvSpPr>
          <p:spPr bwMode="auto">
            <a:xfrm flipH="1">
              <a:off x="3542" y="1365"/>
              <a:ext cx="10" cy="14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grpSp>
          <p:nvGrpSpPr>
            <p:cNvPr id="62" name="Group 74"/>
            <p:cNvGrpSpPr>
              <a:grpSpLocks/>
            </p:cNvGrpSpPr>
            <p:nvPr/>
          </p:nvGrpSpPr>
          <p:grpSpPr bwMode="auto">
            <a:xfrm>
              <a:off x="3366" y="1237"/>
              <a:ext cx="924" cy="989"/>
              <a:chOff x="3294" y="1351"/>
              <a:chExt cx="924" cy="989"/>
            </a:xfrm>
          </p:grpSpPr>
          <p:sp>
            <p:nvSpPr>
              <p:cNvPr id="104" name="AutoShape 75"/>
              <p:cNvSpPr>
                <a:spLocks noChangeArrowheads="1"/>
              </p:cNvSpPr>
              <p:nvPr/>
            </p:nvSpPr>
            <p:spPr bwMode="auto">
              <a:xfrm>
                <a:off x="3294" y="1407"/>
                <a:ext cx="924" cy="933"/>
              </a:xfrm>
              <a:prstGeom prst="cube">
                <a:avLst>
                  <a:gd name="adj" fmla="val 10167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AutoShape 76"/>
              <p:cNvSpPr>
                <a:spLocks noChangeArrowheads="1"/>
              </p:cNvSpPr>
              <p:nvPr/>
            </p:nvSpPr>
            <p:spPr bwMode="auto">
              <a:xfrm>
                <a:off x="4044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AutoShape 77"/>
              <p:cNvSpPr>
                <a:spLocks noChangeArrowheads="1"/>
              </p:cNvSpPr>
              <p:nvPr/>
            </p:nvSpPr>
            <p:spPr bwMode="auto">
              <a:xfrm>
                <a:off x="3305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AutoShape 78"/>
              <p:cNvSpPr>
                <a:spLocks noChangeArrowheads="1"/>
              </p:cNvSpPr>
              <p:nvPr/>
            </p:nvSpPr>
            <p:spPr bwMode="auto">
              <a:xfrm rot="16200000" flipH="1">
                <a:off x="4116" y="1409"/>
                <a:ext cx="114" cy="79"/>
              </a:xfrm>
              <a:prstGeom prst="parallelogram">
                <a:avLst>
                  <a:gd name="adj" fmla="val 98728"/>
                </a:avLst>
              </a:prstGeom>
              <a:solidFill>
                <a:srgbClr val="888888"/>
              </a:solidFill>
              <a:ln w="9525" algn="ctr">
                <a:solidFill>
                  <a:srgbClr val="8A8A8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3" name="AutoShape 79"/>
            <p:cNvSpPr>
              <a:spLocks noChangeAspect="1" noChangeArrowheads="1"/>
            </p:cNvSpPr>
            <p:nvPr/>
          </p:nvSpPr>
          <p:spPr bwMode="auto">
            <a:xfrm>
              <a:off x="3346" y="1378"/>
              <a:ext cx="856" cy="872"/>
            </a:xfrm>
            <a:prstGeom prst="cube">
              <a:avLst>
                <a:gd name="adj" fmla="val 39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64" name="Freeform 80"/>
            <p:cNvSpPr>
              <a:spLocks noChangeAspect="1"/>
            </p:cNvSpPr>
            <p:nvPr/>
          </p:nvSpPr>
          <p:spPr bwMode="auto">
            <a:xfrm>
              <a:off x="3346" y="1353"/>
              <a:ext cx="826" cy="896"/>
            </a:xfrm>
            <a:custGeom>
              <a:avLst/>
              <a:gdLst>
                <a:gd name="T0" fmla="*/ 244 w 826"/>
                <a:gd name="T1" fmla="*/ 54 h 896"/>
                <a:gd name="T2" fmla="*/ 826 w 826"/>
                <a:gd name="T3" fmla="*/ 55 h 896"/>
                <a:gd name="T4" fmla="*/ 826 w 826"/>
                <a:gd name="T5" fmla="*/ 896 h 896"/>
                <a:gd name="T6" fmla="*/ 0 w 826"/>
                <a:gd name="T7" fmla="*/ 896 h 896"/>
                <a:gd name="T8" fmla="*/ 0 w 826"/>
                <a:gd name="T9" fmla="*/ 0 h 896"/>
                <a:gd name="T10" fmla="*/ 246 w 826"/>
                <a:gd name="T11" fmla="*/ 2 h 896"/>
                <a:gd name="T12" fmla="*/ 244 w 826"/>
                <a:gd name="T13" fmla="*/ 54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6"/>
                <a:gd name="T22" fmla="*/ 0 h 896"/>
                <a:gd name="T23" fmla="*/ 826 w 826"/>
                <a:gd name="T24" fmla="*/ 896 h 8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6" h="896">
                  <a:moveTo>
                    <a:pt x="244" y="54"/>
                  </a:moveTo>
                  <a:lnTo>
                    <a:pt x="826" y="55"/>
                  </a:lnTo>
                  <a:lnTo>
                    <a:pt x="826" y="896"/>
                  </a:lnTo>
                  <a:lnTo>
                    <a:pt x="0" y="896"/>
                  </a:lnTo>
                  <a:lnTo>
                    <a:pt x="0" y="0"/>
                  </a:lnTo>
                  <a:lnTo>
                    <a:pt x="246" y="2"/>
                  </a:lnTo>
                  <a:lnTo>
                    <a:pt x="244" y="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5" name="AutoShape 81"/>
            <p:cNvSpPr>
              <a:spLocks noChangeAspect="1" noChangeArrowheads="1"/>
            </p:cNvSpPr>
            <p:nvPr/>
          </p:nvSpPr>
          <p:spPr bwMode="auto">
            <a:xfrm>
              <a:off x="3400" y="1446"/>
              <a:ext cx="724" cy="741"/>
            </a:xfrm>
            <a:prstGeom prst="roundRect">
              <a:avLst>
                <a:gd name="adj" fmla="val 16764"/>
              </a:avLst>
            </a:prstGeom>
            <a:solidFill>
              <a:schemeClr val="accent1"/>
            </a:solidFill>
            <a:ln w="28575">
              <a:solidFill>
                <a:srgbClr val="00CC66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66" name="AutoShape 82"/>
            <p:cNvSpPr>
              <a:spLocks noChangeAspect="1" noChangeArrowheads="1"/>
            </p:cNvSpPr>
            <p:nvPr/>
          </p:nvSpPr>
          <p:spPr bwMode="auto">
            <a:xfrm>
              <a:off x="3343" y="1327"/>
              <a:ext cx="280" cy="28"/>
            </a:xfrm>
            <a:prstGeom prst="parallelogram">
              <a:avLst>
                <a:gd name="adj" fmla="val 1213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67" name="Freeform 83"/>
            <p:cNvSpPr>
              <a:spLocks noChangeAspect="1"/>
            </p:cNvSpPr>
            <p:nvPr/>
          </p:nvSpPr>
          <p:spPr bwMode="auto">
            <a:xfrm>
              <a:off x="3590" y="1328"/>
              <a:ext cx="33" cy="81"/>
            </a:xfrm>
            <a:custGeom>
              <a:avLst/>
              <a:gdLst>
                <a:gd name="T0" fmla="*/ 0 w 33"/>
                <a:gd name="T1" fmla="*/ 28 h 81"/>
                <a:gd name="T2" fmla="*/ 33 w 33"/>
                <a:gd name="T3" fmla="*/ 0 h 81"/>
                <a:gd name="T4" fmla="*/ 32 w 33"/>
                <a:gd name="T5" fmla="*/ 55 h 81"/>
                <a:gd name="T6" fmla="*/ 0 w 33"/>
                <a:gd name="T7" fmla="*/ 81 h 81"/>
                <a:gd name="T8" fmla="*/ 0 w 33"/>
                <a:gd name="T9" fmla="*/ 28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81"/>
                <a:gd name="T17" fmla="*/ 33 w 3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81">
                  <a:moveTo>
                    <a:pt x="0" y="28"/>
                  </a:moveTo>
                  <a:lnTo>
                    <a:pt x="33" y="0"/>
                  </a:lnTo>
                  <a:lnTo>
                    <a:pt x="32" y="55"/>
                  </a:lnTo>
                  <a:lnTo>
                    <a:pt x="0" y="8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8" name="Arc 84"/>
            <p:cNvSpPr>
              <a:spLocks noChangeAspect="1"/>
            </p:cNvSpPr>
            <p:nvPr/>
          </p:nvSpPr>
          <p:spPr bwMode="auto">
            <a:xfrm rot="21549114" flipV="1">
              <a:off x="3315" y="1331"/>
              <a:ext cx="441" cy="46"/>
            </a:xfrm>
            <a:custGeom>
              <a:avLst/>
              <a:gdLst>
                <a:gd name="T0" fmla="*/ 0 w 17951"/>
                <a:gd name="T1" fmla="*/ 0 h 18140"/>
                <a:gd name="T2" fmla="*/ 0 w 17951"/>
                <a:gd name="T3" fmla="*/ 0 h 18140"/>
                <a:gd name="T4" fmla="*/ 0 w 17951"/>
                <a:gd name="T5" fmla="*/ 0 h 18140"/>
                <a:gd name="T6" fmla="*/ 0 60000 65536"/>
                <a:gd name="T7" fmla="*/ 0 60000 65536"/>
                <a:gd name="T8" fmla="*/ 0 60000 65536"/>
                <a:gd name="T9" fmla="*/ 0 w 17951"/>
                <a:gd name="T10" fmla="*/ 0 h 18140"/>
                <a:gd name="T11" fmla="*/ 17951 w 17951"/>
                <a:gd name="T12" fmla="*/ 18140 h 18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51" h="18140" fill="none" extrusionOk="0">
                  <a:moveTo>
                    <a:pt x="11726" y="-1"/>
                  </a:moveTo>
                  <a:cubicBezTo>
                    <a:pt x="14196" y="1597"/>
                    <a:pt x="16315" y="3681"/>
                    <a:pt x="17951" y="6126"/>
                  </a:cubicBezTo>
                </a:path>
                <a:path w="17951" h="18140" stroke="0" extrusionOk="0">
                  <a:moveTo>
                    <a:pt x="11726" y="-1"/>
                  </a:moveTo>
                  <a:cubicBezTo>
                    <a:pt x="14196" y="1597"/>
                    <a:pt x="16315" y="3681"/>
                    <a:pt x="17951" y="6126"/>
                  </a:cubicBezTo>
                  <a:lnTo>
                    <a:pt x="0" y="18140"/>
                  </a:lnTo>
                  <a:lnTo>
                    <a:pt x="11726" y="-1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9" name="Arc 85"/>
            <p:cNvSpPr>
              <a:spLocks noChangeAspect="1"/>
            </p:cNvSpPr>
            <p:nvPr/>
          </p:nvSpPr>
          <p:spPr bwMode="auto">
            <a:xfrm rot="11110049" flipV="1">
              <a:off x="3412" y="1379"/>
              <a:ext cx="459" cy="209"/>
            </a:xfrm>
            <a:custGeom>
              <a:avLst/>
              <a:gdLst>
                <a:gd name="T0" fmla="*/ 0 w 21235"/>
                <a:gd name="T1" fmla="*/ 0 h 17590"/>
                <a:gd name="T2" fmla="*/ 0 w 21235"/>
                <a:gd name="T3" fmla="*/ 0 h 17590"/>
                <a:gd name="T4" fmla="*/ 0 w 21235"/>
                <a:gd name="T5" fmla="*/ 0 h 17590"/>
                <a:gd name="T6" fmla="*/ 0 60000 65536"/>
                <a:gd name="T7" fmla="*/ 0 60000 65536"/>
                <a:gd name="T8" fmla="*/ 0 60000 65536"/>
                <a:gd name="T9" fmla="*/ 0 w 21235"/>
                <a:gd name="T10" fmla="*/ 0 h 17590"/>
                <a:gd name="T11" fmla="*/ 21235 w 21235"/>
                <a:gd name="T12" fmla="*/ 17590 h 17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35" h="17590" fill="none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</a:path>
                <a:path w="21235" h="17590" stroke="0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  <a:lnTo>
                    <a:pt x="0" y="17590"/>
                  </a:lnTo>
                  <a:lnTo>
                    <a:pt x="12536" y="-1"/>
                  </a:lnTo>
                  <a:close/>
                </a:path>
              </a:pathLst>
            </a:custGeom>
            <a:noFill/>
            <a:ln w="38100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0" name="Arc 86"/>
            <p:cNvSpPr>
              <a:spLocks noChangeAspect="1"/>
            </p:cNvSpPr>
            <p:nvPr/>
          </p:nvSpPr>
          <p:spPr bwMode="auto">
            <a:xfrm rot="255756" flipH="1">
              <a:off x="3464" y="1384"/>
              <a:ext cx="308" cy="191"/>
            </a:xfrm>
            <a:custGeom>
              <a:avLst/>
              <a:gdLst>
                <a:gd name="T0" fmla="*/ 0 w 18868"/>
                <a:gd name="T1" fmla="*/ 0 h 18818"/>
                <a:gd name="T2" fmla="*/ 0 w 18868"/>
                <a:gd name="T3" fmla="*/ 0 h 18818"/>
                <a:gd name="T4" fmla="*/ 0 w 18868"/>
                <a:gd name="T5" fmla="*/ 0 h 18818"/>
                <a:gd name="T6" fmla="*/ 0 60000 65536"/>
                <a:gd name="T7" fmla="*/ 0 60000 65536"/>
                <a:gd name="T8" fmla="*/ 0 60000 65536"/>
                <a:gd name="T9" fmla="*/ 0 w 18868"/>
                <a:gd name="T10" fmla="*/ 0 h 18818"/>
                <a:gd name="T11" fmla="*/ 18868 w 18868"/>
                <a:gd name="T12" fmla="*/ 18818 h 188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68" h="18818" fill="none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</a:path>
                <a:path w="18868" h="18818" stroke="0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  <a:lnTo>
                    <a:pt x="0" y="18818"/>
                  </a:lnTo>
                  <a:lnTo>
                    <a:pt x="10603" y="-1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1" name="AutoShape 87"/>
            <p:cNvSpPr>
              <a:spLocks noChangeAspect="1" noChangeArrowheads="1"/>
            </p:cNvSpPr>
            <p:nvPr/>
          </p:nvSpPr>
          <p:spPr bwMode="auto">
            <a:xfrm>
              <a:off x="3394" y="1442"/>
              <a:ext cx="735" cy="752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72" name="AutoShape 88"/>
            <p:cNvSpPr>
              <a:spLocks noChangeAspect="1" noChangeArrowheads="1"/>
            </p:cNvSpPr>
            <p:nvPr/>
          </p:nvSpPr>
          <p:spPr bwMode="auto">
            <a:xfrm>
              <a:off x="3407" y="1454"/>
              <a:ext cx="708" cy="727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73" name="Arc 89"/>
            <p:cNvSpPr>
              <a:spLocks noChangeAspect="1"/>
            </p:cNvSpPr>
            <p:nvPr/>
          </p:nvSpPr>
          <p:spPr bwMode="auto">
            <a:xfrm rot="10507534" flipV="1">
              <a:off x="3402" y="1371"/>
              <a:ext cx="326" cy="180"/>
            </a:xfrm>
            <a:custGeom>
              <a:avLst/>
              <a:gdLst>
                <a:gd name="T0" fmla="*/ 0 w 20465"/>
                <a:gd name="T1" fmla="*/ 0 h 20476"/>
                <a:gd name="T2" fmla="*/ 0 w 20465"/>
                <a:gd name="T3" fmla="*/ 0 h 20476"/>
                <a:gd name="T4" fmla="*/ 0 w 20465"/>
                <a:gd name="T5" fmla="*/ 0 h 20476"/>
                <a:gd name="T6" fmla="*/ 0 60000 65536"/>
                <a:gd name="T7" fmla="*/ 0 60000 65536"/>
                <a:gd name="T8" fmla="*/ 0 60000 65536"/>
                <a:gd name="T9" fmla="*/ 0 w 20465"/>
                <a:gd name="T10" fmla="*/ 0 h 20476"/>
                <a:gd name="T11" fmla="*/ 20465 w 20465"/>
                <a:gd name="T12" fmla="*/ 20476 h 20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65" h="20476" fill="none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</a:path>
                <a:path w="20465" h="20476" stroke="0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  <a:lnTo>
                    <a:pt x="0" y="20476"/>
                  </a:lnTo>
                  <a:lnTo>
                    <a:pt x="6877" y="0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4" name="Line 90"/>
            <p:cNvSpPr>
              <a:spLocks noChangeAspect="1" noChangeShapeType="1"/>
            </p:cNvSpPr>
            <p:nvPr/>
          </p:nvSpPr>
          <p:spPr bwMode="auto">
            <a:xfrm flipH="1">
              <a:off x="3424" y="1480"/>
              <a:ext cx="10" cy="14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grpSp>
          <p:nvGrpSpPr>
            <p:cNvPr id="75" name="Group 91"/>
            <p:cNvGrpSpPr>
              <a:grpSpLocks/>
            </p:cNvGrpSpPr>
            <p:nvPr/>
          </p:nvGrpSpPr>
          <p:grpSpPr bwMode="auto">
            <a:xfrm>
              <a:off x="3251" y="1348"/>
              <a:ext cx="924" cy="989"/>
              <a:chOff x="3294" y="1351"/>
              <a:chExt cx="924" cy="989"/>
            </a:xfrm>
          </p:grpSpPr>
          <p:sp>
            <p:nvSpPr>
              <p:cNvPr id="100" name="AutoShape 92"/>
              <p:cNvSpPr>
                <a:spLocks noChangeArrowheads="1"/>
              </p:cNvSpPr>
              <p:nvPr/>
            </p:nvSpPr>
            <p:spPr bwMode="auto">
              <a:xfrm>
                <a:off x="3294" y="1407"/>
                <a:ext cx="924" cy="933"/>
              </a:xfrm>
              <a:prstGeom prst="cube">
                <a:avLst>
                  <a:gd name="adj" fmla="val 10167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AutoShape 93"/>
              <p:cNvSpPr>
                <a:spLocks noChangeArrowheads="1"/>
              </p:cNvSpPr>
              <p:nvPr/>
            </p:nvSpPr>
            <p:spPr bwMode="auto">
              <a:xfrm>
                <a:off x="4044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AutoShape 94"/>
              <p:cNvSpPr>
                <a:spLocks noChangeArrowheads="1"/>
              </p:cNvSpPr>
              <p:nvPr/>
            </p:nvSpPr>
            <p:spPr bwMode="auto">
              <a:xfrm>
                <a:off x="3305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AutoShape 95"/>
              <p:cNvSpPr>
                <a:spLocks noChangeArrowheads="1"/>
              </p:cNvSpPr>
              <p:nvPr/>
            </p:nvSpPr>
            <p:spPr bwMode="auto">
              <a:xfrm rot="16200000" flipH="1">
                <a:off x="4116" y="1409"/>
                <a:ext cx="114" cy="79"/>
              </a:xfrm>
              <a:prstGeom prst="parallelogram">
                <a:avLst>
                  <a:gd name="adj" fmla="val 98728"/>
                </a:avLst>
              </a:prstGeom>
              <a:solidFill>
                <a:srgbClr val="888888"/>
              </a:solidFill>
              <a:ln w="9525" algn="ctr">
                <a:solidFill>
                  <a:srgbClr val="8A8A8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1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1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2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2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30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36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41" algn="l" defTabSz="91421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6" name="AutoShape 96"/>
            <p:cNvSpPr>
              <a:spLocks noChangeAspect="1" noChangeArrowheads="1"/>
            </p:cNvSpPr>
            <p:nvPr/>
          </p:nvSpPr>
          <p:spPr bwMode="auto">
            <a:xfrm>
              <a:off x="3231" y="1492"/>
              <a:ext cx="856" cy="872"/>
            </a:xfrm>
            <a:prstGeom prst="cube">
              <a:avLst>
                <a:gd name="adj" fmla="val 39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77" name="Freeform 97"/>
            <p:cNvSpPr>
              <a:spLocks noChangeAspect="1"/>
            </p:cNvSpPr>
            <p:nvPr/>
          </p:nvSpPr>
          <p:spPr bwMode="auto">
            <a:xfrm>
              <a:off x="3231" y="1467"/>
              <a:ext cx="826" cy="896"/>
            </a:xfrm>
            <a:custGeom>
              <a:avLst/>
              <a:gdLst>
                <a:gd name="T0" fmla="*/ 244 w 826"/>
                <a:gd name="T1" fmla="*/ 54 h 896"/>
                <a:gd name="T2" fmla="*/ 826 w 826"/>
                <a:gd name="T3" fmla="*/ 55 h 896"/>
                <a:gd name="T4" fmla="*/ 826 w 826"/>
                <a:gd name="T5" fmla="*/ 896 h 896"/>
                <a:gd name="T6" fmla="*/ 0 w 826"/>
                <a:gd name="T7" fmla="*/ 896 h 896"/>
                <a:gd name="T8" fmla="*/ 0 w 826"/>
                <a:gd name="T9" fmla="*/ 0 h 896"/>
                <a:gd name="T10" fmla="*/ 246 w 826"/>
                <a:gd name="T11" fmla="*/ 2 h 896"/>
                <a:gd name="T12" fmla="*/ 244 w 826"/>
                <a:gd name="T13" fmla="*/ 54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6"/>
                <a:gd name="T22" fmla="*/ 0 h 896"/>
                <a:gd name="T23" fmla="*/ 826 w 826"/>
                <a:gd name="T24" fmla="*/ 896 h 8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6" h="896">
                  <a:moveTo>
                    <a:pt x="244" y="54"/>
                  </a:moveTo>
                  <a:lnTo>
                    <a:pt x="826" y="55"/>
                  </a:lnTo>
                  <a:lnTo>
                    <a:pt x="826" y="896"/>
                  </a:lnTo>
                  <a:lnTo>
                    <a:pt x="0" y="896"/>
                  </a:lnTo>
                  <a:lnTo>
                    <a:pt x="0" y="0"/>
                  </a:lnTo>
                  <a:lnTo>
                    <a:pt x="246" y="2"/>
                  </a:lnTo>
                  <a:lnTo>
                    <a:pt x="244" y="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8" name="AutoShape 98"/>
            <p:cNvSpPr>
              <a:spLocks noChangeAspect="1" noChangeArrowheads="1"/>
            </p:cNvSpPr>
            <p:nvPr/>
          </p:nvSpPr>
          <p:spPr bwMode="auto">
            <a:xfrm>
              <a:off x="3285" y="1560"/>
              <a:ext cx="724" cy="741"/>
            </a:xfrm>
            <a:prstGeom prst="roundRect">
              <a:avLst>
                <a:gd name="adj" fmla="val 16764"/>
              </a:avLst>
            </a:prstGeom>
            <a:solidFill>
              <a:schemeClr val="accent1"/>
            </a:solidFill>
            <a:ln w="28575">
              <a:solidFill>
                <a:srgbClr val="00CC66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79" name="AutoShape 99"/>
            <p:cNvSpPr>
              <a:spLocks noChangeAspect="1" noChangeArrowheads="1"/>
            </p:cNvSpPr>
            <p:nvPr/>
          </p:nvSpPr>
          <p:spPr bwMode="auto">
            <a:xfrm>
              <a:off x="3228" y="1441"/>
              <a:ext cx="280" cy="28"/>
            </a:xfrm>
            <a:prstGeom prst="parallelogram">
              <a:avLst>
                <a:gd name="adj" fmla="val 1213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80" name="Freeform 100"/>
            <p:cNvSpPr>
              <a:spLocks noChangeAspect="1"/>
            </p:cNvSpPr>
            <p:nvPr/>
          </p:nvSpPr>
          <p:spPr bwMode="auto">
            <a:xfrm>
              <a:off x="3475" y="1442"/>
              <a:ext cx="33" cy="81"/>
            </a:xfrm>
            <a:custGeom>
              <a:avLst/>
              <a:gdLst>
                <a:gd name="T0" fmla="*/ 0 w 33"/>
                <a:gd name="T1" fmla="*/ 28 h 81"/>
                <a:gd name="T2" fmla="*/ 33 w 33"/>
                <a:gd name="T3" fmla="*/ 0 h 81"/>
                <a:gd name="T4" fmla="*/ 32 w 33"/>
                <a:gd name="T5" fmla="*/ 55 h 81"/>
                <a:gd name="T6" fmla="*/ 0 w 33"/>
                <a:gd name="T7" fmla="*/ 81 h 81"/>
                <a:gd name="T8" fmla="*/ 0 w 33"/>
                <a:gd name="T9" fmla="*/ 28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81"/>
                <a:gd name="T17" fmla="*/ 33 w 3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81">
                  <a:moveTo>
                    <a:pt x="0" y="28"/>
                  </a:moveTo>
                  <a:lnTo>
                    <a:pt x="33" y="0"/>
                  </a:lnTo>
                  <a:lnTo>
                    <a:pt x="32" y="55"/>
                  </a:lnTo>
                  <a:lnTo>
                    <a:pt x="0" y="8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1" name="Arc 101"/>
            <p:cNvSpPr>
              <a:spLocks noChangeAspect="1"/>
            </p:cNvSpPr>
            <p:nvPr/>
          </p:nvSpPr>
          <p:spPr bwMode="auto">
            <a:xfrm rot="21549114" flipV="1">
              <a:off x="3200" y="1445"/>
              <a:ext cx="466" cy="46"/>
            </a:xfrm>
            <a:custGeom>
              <a:avLst/>
              <a:gdLst>
                <a:gd name="T0" fmla="*/ 0 w 18930"/>
                <a:gd name="T1" fmla="*/ 0 h 18140"/>
                <a:gd name="T2" fmla="*/ 0 w 18930"/>
                <a:gd name="T3" fmla="*/ 0 h 18140"/>
                <a:gd name="T4" fmla="*/ 0 w 18930"/>
                <a:gd name="T5" fmla="*/ 0 h 18140"/>
                <a:gd name="T6" fmla="*/ 0 60000 65536"/>
                <a:gd name="T7" fmla="*/ 0 60000 65536"/>
                <a:gd name="T8" fmla="*/ 0 60000 65536"/>
                <a:gd name="T9" fmla="*/ 0 w 18930"/>
                <a:gd name="T10" fmla="*/ 0 h 18140"/>
                <a:gd name="T11" fmla="*/ 18930 w 18930"/>
                <a:gd name="T12" fmla="*/ 18140 h 18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930" h="18140" fill="none" extrusionOk="0">
                  <a:moveTo>
                    <a:pt x="11726" y="-1"/>
                  </a:moveTo>
                  <a:cubicBezTo>
                    <a:pt x="14731" y="1942"/>
                    <a:pt x="17206" y="4601"/>
                    <a:pt x="18930" y="7737"/>
                  </a:cubicBezTo>
                </a:path>
                <a:path w="18930" h="18140" stroke="0" extrusionOk="0">
                  <a:moveTo>
                    <a:pt x="11726" y="-1"/>
                  </a:moveTo>
                  <a:cubicBezTo>
                    <a:pt x="14731" y="1942"/>
                    <a:pt x="17206" y="4601"/>
                    <a:pt x="18930" y="7737"/>
                  </a:cubicBezTo>
                  <a:lnTo>
                    <a:pt x="0" y="18140"/>
                  </a:lnTo>
                  <a:lnTo>
                    <a:pt x="11726" y="-1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2" name="Arc 102"/>
            <p:cNvSpPr>
              <a:spLocks noChangeAspect="1"/>
            </p:cNvSpPr>
            <p:nvPr/>
          </p:nvSpPr>
          <p:spPr bwMode="auto">
            <a:xfrm rot="11110049" flipV="1">
              <a:off x="3297" y="1493"/>
              <a:ext cx="459" cy="209"/>
            </a:xfrm>
            <a:custGeom>
              <a:avLst/>
              <a:gdLst>
                <a:gd name="T0" fmla="*/ 0 w 21235"/>
                <a:gd name="T1" fmla="*/ 0 h 17590"/>
                <a:gd name="T2" fmla="*/ 0 w 21235"/>
                <a:gd name="T3" fmla="*/ 0 h 17590"/>
                <a:gd name="T4" fmla="*/ 0 w 21235"/>
                <a:gd name="T5" fmla="*/ 0 h 17590"/>
                <a:gd name="T6" fmla="*/ 0 60000 65536"/>
                <a:gd name="T7" fmla="*/ 0 60000 65536"/>
                <a:gd name="T8" fmla="*/ 0 60000 65536"/>
                <a:gd name="T9" fmla="*/ 0 w 21235"/>
                <a:gd name="T10" fmla="*/ 0 h 17590"/>
                <a:gd name="T11" fmla="*/ 21235 w 21235"/>
                <a:gd name="T12" fmla="*/ 17590 h 17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35" h="17590" fill="none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</a:path>
                <a:path w="21235" h="17590" stroke="0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  <a:lnTo>
                    <a:pt x="0" y="17590"/>
                  </a:lnTo>
                  <a:lnTo>
                    <a:pt x="12536" y="-1"/>
                  </a:lnTo>
                  <a:close/>
                </a:path>
              </a:pathLst>
            </a:custGeom>
            <a:noFill/>
            <a:ln w="38100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3" name="Arc 103"/>
            <p:cNvSpPr>
              <a:spLocks noChangeAspect="1"/>
            </p:cNvSpPr>
            <p:nvPr/>
          </p:nvSpPr>
          <p:spPr bwMode="auto">
            <a:xfrm rot="255756" flipH="1">
              <a:off x="3349" y="1498"/>
              <a:ext cx="308" cy="191"/>
            </a:xfrm>
            <a:custGeom>
              <a:avLst/>
              <a:gdLst>
                <a:gd name="T0" fmla="*/ 0 w 18868"/>
                <a:gd name="T1" fmla="*/ 0 h 18818"/>
                <a:gd name="T2" fmla="*/ 0 w 18868"/>
                <a:gd name="T3" fmla="*/ 0 h 18818"/>
                <a:gd name="T4" fmla="*/ 0 w 18868"/>
                <a:gd name="T5" fmla="*/ 0 h 18818"/>
                <a:gd name="T6" fmla="*/ 0 60000 65536"/>
                <a:gd name="T7" fmla="*/ 0 60000 65536"/>
                <a:gd name="T8" fmla="*/ 0 60000 65536"/>
                <a:gd name="T9" fmla="*/ 0 w 18868"/>
                <a:gd name="T10" fmla="*/ 0 h 18818"/>
                <a:gd name="T11" fmla="*/ 18868 w 18868"/>
                <a:gd name="T12" fmla="*/ 18818 h 188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68" h="18818" fill="none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</a:path>
                <a:path w="18868" h="18818" stroke="0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  <a:lnTo>
                    <a:pt x="0" y="18818"/>
                  </a:lnTo>
                  <a:lnTo>
                    <a:pt x="10603" y="-1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4" name="AutoShape 104"/>
            <p:cNvSpPr>
              <a:spLocks noChangeAspect="1" noChangeArrowheads="1"/>
            </p:cNvSpPr>
            <p:nvPr/>
          </p:nvSpPr>
          <p:spPr bwMode="auto">
            <a:xfrm>
              <a:off x="3279" y="1556"/>
              <a:ext cx="735" cy="752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85" name="AutoShape 105"/>
            <p:cNvSpPr>
              <a:spLocks noChangeAspect="1" noChangeArrowheads="1"/>
            </p:cNvSpPr>
            <p:nvPr/>
          </p:nvSpPr>
          <p:spPr bwMode="auto">
            <a:xfrm>
              <a:off x="3292" y="1568"/>
              <a:ext cx="708" cy="727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86" name="Arc 106"/>
            <p:cNvSpPr>
              <a:spLocks noChangeAspect="1"/>
            </p:cNvSpPr>
            <p:nvPr/>
          </p:nvSpPr>
          <p:spPr bwMode="auto">
            <a:xfrm rot="10507534" flipV="1">
              <a:off x="3287" y="1485"/>
              <a:ext cx="326" cy="180"/>
            </a:xfrm>
            <a:custGeom>
              <a:avLst/>
              <a:gdLst>
                <a:gd name="T0" fmla="*/ 0 w 20465"/>
                <a:gd name="T1" fmla="*/ 0 h 20476"/>
                <a:gd name="T2" fmla="*/ 0 w 20465"/>
                <a:gd name="T3" fmla="*/ 0 h 20476"/>
                <a:gd name="T4" fmla="*/ 0 w 20465"/>
                <a:gd name="T5" fmla="*/ 0 h 20476"/>
                <a:gd name="T6" fmla="*/ 0 60000 65536"/>
                <a:gd name="T7" fmla="*/ 0 60000 65536"/>
                <a:gd name="T8" fmla="*/ 0 60000 65536"/>
                <a:gd name="T9" fmla="*/ 0 w 20465"/>
                <a:gd name="T10" fmla="*/ 0 h 20476"/>
                <a:gd name="T11" fmla="*/ 20465 w 20465"/>
                <a:gd name="T12" fmla="*/ 20476 h 20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65" h="20476" fill="none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</a:path>
                <a:path w="20465" h="20476" stroke="0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  <a:lnTo>
                    <a:pt x="0" y="20476"/>
                  </a:lnTo>
                  <a:lnTo>
                    <a:pt x="6877" y="0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7" name="Line 107"/>
            <p:cNvSpPr>
              <a:spLocks noChangeAspect="1" noChangeShapeType="1"/>
            </p:cNvSpPr>
            <p:nvPr/>
          </p:nvSpPr>
          <p:spPr bwMode="auto">
            <a:xfrm flipH="1">
              <a:off x="3309" y="1594"/>
              <a:ext cx="10" cy="14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8" name="Arc 108"/>
            <p:cNvSpPr>
              <a:spLocks/>
            </p:cNvSpPr>
            <p:nvPr/>
          </p:nvSpPr>
          <p:spPr bwMode="auto">
            <a:xfrm rot="327994" flipV="1">
              <a:off x="3539" y="855"/>
              <a:ext cx="585" cy="633"/>
            </a:xfrm>
            <a:custGeom>
              <a:avLst/>
              <a:gdLst>
                <a:gd name="T0" fmla="*/ 0 w 16534"/>
                <a:gd name="T1" fmla="*/ 0 h 21250"/>
                <a:gd name="T2" fmla="*/ 0 w 16534"/>
                <a:gd name="T3" fmla="*/ 0 h 21250"/>
                <a:gd name="T4" fmla="*/ 0 w 16534"/>
                <a:gd name="T5" fmla="*/ 0 h 21250"/>
                <a:gd name="T6" fmla="*/ 0 60000 65536"/>
                <a:gd name="T7" fmla="*/ 0 60000 65536"/>
                <a:gd name="T8" fmla="*/ 0 60000 65536"/>
                <a:gd name="T9" fmla="*/ 0 w 16534"/>
                <a:gd name="T10" fmla="*/ 0 h 21250"/>
                <a:gd name="T11" fmla="*/ 16534 w 16534"/>
                <a:gd name="T12" fmla="*/ 21250 h 212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534" h="21250" fill="none" extrusionOk="0">
                  <a:moveTo>
                    <a:pt x="3872" y="0"/>
                  </a:moveTo>
                  <a:cubicBezTo>
                    <a:pt x="8820" y="901"/>
                    <a:pt x="13297" y="3501"/>
                    <a:pt x="16533" y="7350"/>
                  </a:cubicBezTo>
                </a:path>
                <a:path w="16534" h="21250" stroke="0" extrusionOk="0">
                  <a:moveTo>
                    <a:pt x="3872" y="0"/>
                  </a:moveTo>
                  <a:cubicBezTo>
                    <a:pt x="8820" y="901"/>
                    <a:pt x="13297" y="3501"/>
                    <a:pt x="16533" y="7350"/>
                  </a:cubicBezTo>
                  <a:lnTo>
                    <a:pt x="0" y="21250"/>
                  </a:lnTo>
                  <a:lnTo>
                    <a:pt x="3872" y="0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9" name="Line 109"/>
            <p:cNvSpPr>
              <a:spLocks noChangeShapeType="1"/>
            </p:cNvSpPr>
            <p:nvPr/>
          </p:nvSpPr>
          <p:spPr bwMode="auto">
            <a:xfrm flipV="1">
              <a:off x="4098" y="730"/>
              <a:ext cx="606" cy="586"/>
            </a:xfrm>
            <a:prstGeom prst="line">
              <a:avLst/>
            </a:pr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0" name="Line 110"/>
            <p:cNvSpPr>
              <a:spLocks noChangeShapeType="1"/>
            </p:cNvSpPr>
            <p:nvPr/>
          </p:nvSpPr>
          <p:spPr bwMode="auto">
            <a:xfrm flipV="1">
              <a:off x="4107" y="734"/>
              <a:ext cx="560" cy="536"/>
            </a:xfrm>
            <a:prstGeom prst="line">
              <a:avLst/>
            </a:pr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1" name="Line 111"/>
            <p:cNvSpPr>
              <a:spLocks noChangeShapeType="1"/>
            </p:cNvSpPr>
            <p:nvPr/>
          </p:nvSpPr>
          <p:spPr bwMode="auto">
            <a:xfrm flipV="1">
              <a:off x="4149" y="746"/>
              <a:ext cx="465" cy="442"/>
            </a:xfrm>
            <a:prstGeom prst="line">
              <a:avLst/>
            </a:pr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2" name="Arc 112"/>
            <p:cNvSpPr>
              <a:spLocks/>
            </p:cNvSpPr>
            <p:nvPr/>
          </p:nvSpPr>
          <p:spPr bwMode="auto">
            <a:xfrm rot="21559666" flipV="1">
              <a:off x="3753" y="1190"/>
              <a:ext cx="360" cy="169"/>
            </a:xfrm>
            <a:custGeom>
              <a:avLst/>
              <a:gdLst>
                <a:gd name="T0" fmla="*/ 0 w 19366"/>
                <a:gd name="T1" fmla="*/ 0 h 21600"/>
                <a:gd name="T2" fmla="*/ 0 w 19366"/>
                <a:gd name="T3" fmla="*/ 0 h 21600"/>
                <a:gd name="T4" fmla="*/ 0 w 19366"/>
                <a:gd name="T5" fmla="*/ 0 h 21600"/>
                <a:gd name="T6" fmla="*/ 0 60000 65536"/>
                <a:gd name="T7" fmla="*/ 0 60000 65536"/>
                <a:gd name="T8" fmla="*/ 0 60000 65536"/>
                <a:gd name="T9" fmla="*/ 0 w 19366"/>
                <a:gd name="T10" fmla="*/ 0 h 21600"/>
                <a:gd name="T11" fmla="*/ 19366 w 1936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366" h="21600" fill="none" extrusionOk="0">
                  <a:moveTo>
                    <a:pt x="-1" y="1"/>
                  </a:moveTo>
                  <a:cubicBezTo>
                    <a:pt x="95" y="0"/>
                    <a:pt x="191" y="-1"/>
                    <a:pt x="288" y="0"/>
                  </a:cubicBezTo>
                  <a:cubicBezTo>
                    <a:pt x="8279" y="0"/>
                    <a:pt x="15618" y="4412"/>
                    <a:pt x="19365" y="11471"/>
                  </a:cubicBezTo>
                </a:path>
                <a:path w="19366" h="21600" stroke="0" extrusionOk="0">
                  <a:moveTo>
                    <a:pt x="-1" y="1"/>
                  </a:moveTo>
                  <a:cubicBezTo>
                    <a:pt x="95" y="0"/>
                    <a:pt x="191" y="-1"/>
                    <a:pt x="288" y="0"/>
                  </a:cubicBezTo>
                  <a:cubicBezTo>
                    <a:pt x="8279" y="0"/>
                    <a:pt x="15618" y="4412"/>
                    <a:pt x="19365" y="11471"/>
                  </a:cubicBezTo>
                  <a:lnTo>
                    <a:pt x="288" y="21600"/>
                  </a:lnTo>
                  <a:lnTo>
                    <a:pt x="-1" y="1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3" name="Arc 113"/>
            <p:cNvSpPr>
              <a:spLocks/>
            </p:cNvSpPr>
            <p:nvPr/>
          </p:nvSpPr>
          <p:spPr bwMode="auto">
            <a:xfrm rot="21335689" flipV="1">
              <a:off x="3953" y="1024"/>
              <a:ext cx="280" cy="106"/>
            </a:xfrm>
            <a:custGeom>
              <a:avLst/>
              <a:gdLst>
                <a:gd name="T0" fmla="*/ 0 w 17959"/>
                <a:gd name="T1" fmla="*/ 0 h 21600"/>
                <a:gd name="T2" fmla="*/ 0 w 17959"/>
                <a:gd name="T3" fmla="*/ 0 h 21600"/>
                <a:gd name="T4" fmla="*/ 0 w 17959"/>
                <a:gd name="T5" fmla="*/ 0 h 21600"/>
                <a:gd name="T6" fmla="*/ 0 60000 65536"/>
                <a:gd name="T7" fmla="*/ 0 60000 65536"/>
                <a:gd name="T8" fmla="*/ 0 60000 65536"/>
                <a:gd name="T9" fmla="*/ 0 w 17959"/>
                <a:gd name="T10" fmla="*/ 0 h 21600"/>
                <a:gd name="T11" fmla="*/ 17959 w 1795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59" h="21600" fill="none" extrusionOk="0">
                  <a:moveTo>
                    <a:pt x="0" y="0"/>
                  </a:moveTo>
                  <a:cubicBezTo>
                    <a:pt x="7213" y="0"/>
                    <a:pt x="13950" y="3600"/>
                    <a:pt x="17958" y="9598"/>
                  </a:cubicBezTo>
                </a:path>
                <a:path w="17959" h="21600" stroke="0" extrusionOk="0">
                  <a:moveTo>
                    <a:pt x="0" y="0"/>
                  </a:moveTo>
                  <a:cubicBezTo>
                    <a:pt x="7213" y="0"/>
                    <a:pt x="13950" y="3600"/>
                    <a:pt x="17958" y="9598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4" name="Line 114"/>
            <p:cNvSpPr>
              <a:spLocks noChangeShapeType="1"/>
            </p:cNvSpPr>
            <p:nvPr/>
          </p:nvSpPr>
          <p:spPr bwMode="auto">
            <a:xfrm flipV="1">
              <a:off x="4225" y="748"/>
              <a:ext cx="342" cy="330"/>
            </a:xfrm>
            <a:prstGeom prst="line">
              <a:avLst/>
            </a:pr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5" name="Arc 115"/>
            <p:cNvSpPr>
              <a:spLocks/>
            </p:cNvSpPr>
            <p:nvPr/>
          </p:nvSpPr>
          <p:spPr bwMode="auto">
            <a:xfrm flipV="1">
              <a:off x="4057" y="891"/>
              <a:ext cx="259" cy="125"/>
            </a:xfrm>
            <a:custGeom>
              <a:avLst/>
              <a:gdLst>
                <a:gd name="T0" fmla="*/ 0 w 19068"/>
                <a:gd name="T1" fmla="*/ 0 h 21414"/>
                <a:gd name="T2" fmla="*/ 0 w 19068"/>
                <a:gd name="T3" fmla="*/ 0 h 21414"/>
                <a:gd name="T4" fmla="*/ 0 w 19068"/>
                <a:gd name="T5" fmla="*/ 0 h 21414"/>
                <a:gd name="T6" fmla="*/ 0 60000 65536"/>
                <a:gd name="T7" fmla="*/ 0 60000 65536"/>
                <a:gd name="T8" fmla="*/ 0 60000 65536"/>
                <a:gd name="T9" fmla="*/ 0 w 19068"/>
                <a:gd name="T10" fmla="*/ 0 h 21414"/>
                <a:gd name="T11" fmla="*/ 19068 w 19068"/>
                <a:gd name="T12" fmla="*/ 21414 h 214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068" h="21414" fill="none" extrusionOk="0">
                  <a:moveTo>
                    <a:pt x="2828" y="0"/>
                  </a:moveTo>
                  <a:cubicBezTo>
                    <a:pt x="9743" y="913"/>
                    <a:pt x="15791" y="5109"/>
                    <a:pt x="19067" y="11266"/>
                  </a:cubicBezTo>
                </a:path>
                <a:path w="19068" h="21414" stroke="0" extrusionOk="0">
                  <a:moveTo>
                    <a:pt x="2828" y="0"/>
                  </a:moveTo>
                  <a:cubicBezTo>
                    <a:pt x="9743" y="913"/>
                    <a:pt x="15791" y="5109"/>
                    <a:pt x="19067" y="11266"/>
                  </a:cubicBezTo>
                  <a:lnTo>
                    <a:pt x="0" y="21414"/>
                  </a:lnTo>
                  <a:lnTo>
                    <a:pt x="2828" y="0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6" name="Line 116"/>
            <p:cNvSpPr>
              <a:spLocks noChangeShapeType="1"/>
            </p:cNvSpPr>
            <p:nvPr/>
          </p:nvSpPr>
          <p:spPr bwMode="auto">
            <a:xfrm flipV="1">
              <a:off x="4292" y="761"/>
              <a:ext cx="219" cy="208"/>
            </a:xfrm>
            <a:prstGeom prst="line">
              <a:avLst/>
            </a:pr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7" name="Arc 117"/>
            <p:cNvSpPr>
              <a:spLocks/>
            </p:cNvSpPr>
            <p:nvPr/>
          </p:nvSpPr>
          <p:spPr bwMode="auto">
            <a:xfrm flipV="1">
              <a:off x="4174" y="781"/>
              <a:ext cx="195" cy="128"/>
            </a:xfrm>
            <a:custGeom>
              <a:avLst/>
              <a:gdLst>
                <a:gd name="T0" fmla="*/ 0 w 17956"/>
                <a:gd name="T1" fmla="*/ 0 h 21600"/>
                <a:gd name="T2" fmla="*/ 0 w 17956"/>
                <a:gd name="T3" fmla="*/ 0 h 21600"/>
                <a:gd name="T4" fmla="*/ 0 w 17956"/>
                <a:gd name="T5" fmla="*/ 0 h 21600"/>
                <a:gd name="T6" fmla="*/ 0 60000 65536"/>
                <a:gd name="T7" fmla="*/ 0 60000 65536"/>
                <a:gd name="T8" fmla="*/ 0 60000 65536"/>
                <a:gd name="T9" fmla="*/ 0 w 17956"/>
                <a:gd name="T10" fmla="*/ 0 h 21600"/>
                <a:gd name="T11" fmla="*/ 17956 w 1795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56" h="21600" fill="none" extrusionOk="0">
                  <a:moveTo>
                    <a:pt x="0" y="0"/>
                  </a:moveTo>
                  <a:cubicBezTo>
                    <a:pt x="7211" y="0"/>
                    <a:pt x="13947" y="3599"/>
                    <a:pt x="17955" y="9594"/>
                  </a:cubicBezTo>
                </a:path>
                <a:path w="17956" h="21600" stroke="0" extrusionOk="0">
                  <a:moveTo>
                    <a:pt x="0" y="0"/>
                  </a:moveTo>
                  <a:cubicBezTo>
                    <a:pt x="7211" y="0"/>
                    <a:pt x="13947" y="3599"/>
                    <a:pt x="17955" y="9594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8" name="Line 118"/>
            <p:cNvSpPr>
              <a:spLocks noChangeShapeType="1"/>
            </p:cNvSpPr>
            <p:nvPr/>
          </p:nvSpPr>
          <p:spPr bwMode="auto">
            <a:xfrm flipV="1">
              <a:off x="4352" y="757"/>
              <a:ext cx="122" cy="112"/>
            </a:xfrm>
            <a:prstGeom prst="line">
              <a:avLst/>
            </a:pr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9" name="Arc 119"/>
            <p:cNvSpPr>
              <a:spLocks/>
            </p:cNvSpPr>
            <p:nvPr/>
          </p:nvSpPr>
          <p:spPr bwMode="auto">
            <a:xfrm flipV="1">
              <a:off x="3852" y="1144"/>
              <a:ext cx="306" cy="102"/>
            </a:xfrm>
            <a:custGeom>
              <a:avLst/>
              <a:gdLst>
                <a:gd name="T0" fmla="*/ 0 w 20338"/>
                <a:gd name="T1" fmla="*/ 0 h 21600"/>
                <a:gd name="T2" fmla="*/ 0 w 20338"/>
                <a:gd name="T3" fmla="*/ 0 h 21600"/>
                <a:gd name="T4" fmla="*/ 0 w 20338"/>
                <a:gd name="T5" fmla="*/ 0 h 21600"/>
                <a:gd name="T6" fmla="*/ 0 60000 65536"/>
                <a:gd name="T7" fmla="*/ 0 60000 65536"/>
                <a:gd name="T8" fmla="*/ 0 60000 65536"/>
                <a:gd name="T9" fmla="*/ 0 w 20338"/>
                <a:gd name="T10" fmla="*/ 0 h 21600"/>
                <a:gd name="T11" fmla="*/ 20338 w 2033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338" h="21600" fill="none" extrusionOk="0">
                  <a:moveTo>
                    <a:pt x="0" y="0"/>
                  </a:moveTo>
                  <a:cubicBezTo>
                    <a:pt x="9124" y="0"/>
                    <a:pt x="17264" y="5733"/>
                    <a:pt x="20338" y="14324"/>
                  </a:cubicBezTo>
                </a:path>
                <a:path w="20338" h="21600" stroke="0" extrusionOk="0">
                  <a:moveTo>
                    <a:pt x="0" y="0"/>
                  </a:moveTo>
                  <a:cubicBezTo>
                    <a:pt x="9124" y="0"/>
                    <a:pt x="17264" y="5733"/>
                    <a:pt x="20338" y="14324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1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1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2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2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30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36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41" algn="l" defTabSz="9142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cxnSp>
        <p:nvCxnSpPr>
          <p:cNvPr id="125" name="Прямая со стрелкой 124"/>
          <p:cNvCxnSpPr/>
          <p:nvPr/>
        </p:nvCxnSpPr>
        <p:spPr>
          <a:xfrm>
            <a:off x="7227067" y="2225888"/>
            <a:ext cx="2017789" cy="8153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8358569" y="3854570"/>
            <a:ext cx="2497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 smtClean="0"/>
              <a:t>FHCal</a:t>
            </a:r>
            <a:r>
              <a:rPr lang="en-GB" i="1" dirty="0" smtClean="0"/>
              <a:t> module for</a:t>
            </a:r>
            <a:r>
              <a:rPr lang="ru-RU" i="1" dirty="0" smtClean="0"/>
              <a:t> </a:t>
            </a:r>
            <a:r>
              <a:rPr lang="en-GB" i="1" dirty="0" smtClean="0"/>
              <a:t>NICA</a:t>
            </a:r>
            <a:endParaRPr lang="ru-RU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Прямоугольник 129"/>
              <p:cNvSpPr/>
              <p:nvPr/>
            </p:nvSpPr>
            <p:spPr>
              <a:xfrm>
                <a:off x="-3309" y="4527643"/>
                <a:ext cx="11255303" cy="233563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       </a:t>
                </a:r>
                <a:r>
                  <a:rPr lang="en-GB" sz="2000" b="1" dirty="0" err="1" smtClean="0">
                    <a:solidFill>
                      <a:srgbClr val="C00000"/>
                    </a:solidFill>
                  </a:rPr>
                  <a:t>FHCal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:  </a:t>
                </a:r>
                <a:endParaRPr lang="en-US" sz="2000" b="1" dirty="0">
                  <a:solidFill>
                    <a:srgbClr val="000000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b="1" dirty="0" smtClean="0">
                    <a:solidFill>
                      <a:srgbClr val="000000"/>
                    </a:solidFill>
                  </a:rPr>
                  <a:t>Has two arms, that are positioned 3,2m from interaction point;</a:t>
                </a:r>
                <a:endParaRPr lang="en-US" b="1" dirty="0">
                  <a:solidFill>
                    <a:srgbClr val="000000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b="1" dirty="0" smtClean="0">
                    <a:solidFill>
                      <a:srgbClr val="000000"/>
                    </a:solidFill>
                  </a:rPr>
                  <a:t>Each arm consists of 44 modules;</a:t>
                </a:r>
                <a:endParaRPr lang="ru-RU" b="1" dirty="0" smtClean="0">
                  <a:solidFill>
                    <a:srgbClr val="000000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b="1" dirty="0" smtClean="0">
                    <a:solidFill>
                      <a:srgbClr val="000000"/>
                    </a:solidFill>
                  </a:rPr>
                  <a:t>Has transverse size ~</a:t>
                </a:r>
                <a:r>
                  <a:rPr lang="en-US" b="1" dirty="0" smtClean="0"/>
                  <a:t>1.1x1.1 m</a:t>
                </a:r>
                <a:r>
                  <a:rPr lang="en-US" b="1" baseline="30000" dirty="0" smtClean="0"/>
                  <a:t>2</a:t>
                </a:r>
                <a:r>
                  <a:rPr lang="en-GB" b="1" dirty="0" smtClean="0"/>
                  <a:t>;</a:t>
                </a:r>
                <a:endParaRPr lang="ru-RU" b="1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b="1" dirty="0" smtClean="0">
                    <a:solidFill>
                      <a:srgbClr val="000000"/>
                    </a:solidFill>
                  </a:rPr>
                  <a:t>Expected resolution:</a:t>
                </a:r>
                <a:r>
                  <a:rPr lang="ru-RU" b="1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num>
                      <m:den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  <m:r>
                      <a:rPr lang="en-GB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%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GB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𝐺𝑒𝑉</m:t>
                                </m:r>
                              </m:e>
                            </m:d>
                          </m:e>
                        </m:rad>
                      </m:den>
                    </m:f>
                  </m:oMath>
                </a14:m>
                <a:endParaRPr lang="en-US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0" name="Прямоугольник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09" y="4527643"/>
                <a:ext cx="11255303" cy="2335639"/>
              </a:xfrm>
              <a:prstGeom prst="rect">
                <a:avLst/>
              </a:prstGeom>
              <a:blipFill>
                <a:blip r:embed="rId4"/>
                <a:stretch>
                  <a:fillRect l="-325" t="-15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Прямоугольник 130"/>
          <p:cNvSpPr/>
          <p:nvPr/>
        </p:nvSpPr>
        <p:spPr>
          <a:xfrm>
            <a:off x="0" y="6396335"/>
            <a:ext cx="1219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dirty="0" smtClean="0">
                <a:solidFill>
                  <a:schemeClr val="bg1"/>
                </a:solidFill>
              </a:rPr>
              <a:t>4/1</a:t>
            </a:r>
            <a:r>
              <a:rPr lang="ru-RU" sz="2400" dirty="0" smtClean="0">
                <a:solidFill>
                  <a:schemeClr val="bg1"/>
                </a:solidFill>
              </a:rPr>
              <a:t>4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8931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Structure of </a:t>
            </a:r>
            <a:r>
              <a:rPr lang="en-US" sz="3200" dirty="0" err="1" smtClean="0">
                <a:solidFill>
                  <a:schemeClr val="bg1"/>
                </a:solidFill>
              </a:rPr>
              <a:t>FHCal</a:t>
            </a:r>
            <a:r>
              <a:rPr lang="en-US" sz="3200" dirty="0" smtClean="0">
                <a:solidFill>
                  <a:schemeClr val="bg1"/>
                </a:solidFill>
              </a:rPr>
              <a:t> module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37" y="584775"/>
            <a:ext cx="4396361" cy="3468756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4244009" y="3396308"/>
            <a:ext cx="1954845" cy="2115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458" r="-256" b="6399"/>
          <a:stretch/>
        </p:blipFill>
        <p:spPr>
          <a:xfrm rot="10800000">
            <a:off x="6414126" y="748492"/>
            <a:ext cx="4581940" cy="25731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" t="13909" r="13253" b="7826"/>
          <a:stretch/>
        </p:blipFill>
        <p:spPr>
          <a:xfrm>
            <a:off x="6414126" y="3396308"/>
            <a:ext cx="4581940" cy="24236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20871" y="5870508"/>
            <a:ext cx="6571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Scintillator plates </a:t>
            </a:r>
            <a:r>
              <a:rPr lang="ru-RU" i="1" dirty="0" smtClean="0"/>
              <a:t>(</a:t>
            </a:r>
            <a:r>
              <a:rPr lang="en-US" i="1" dirty="0" smtClean="0"/>
              <a:t>the higher one is wrapped in </a:t>
            </a:r>
            <a:r>
              <a:rPr lang="en-GB" i="1" dirty="0" smtClean="0"/>
              <a:t>TEIVIK</a:t>
            </a:r>
            <a:r>
              <a:rPr lang="ru-RU" i="1" dirty="0" smtClean="0"/>
              <a:t>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3964900"/>
            <a:ext cx="5620871" cy="24776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       Each module:  </a:t>
            </a:r>
            <a:endParaRPr lang="en-US" sz="2000" b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0000"/>
                </a:solidFill>
              </a:rPr>
              <a:t>42 </a:t>
            </a:r>
            <a:r>
              <a:rPr lang="en-US" b="1" dirty="0" smtClean="0">
                <a:solidFill>
                  <a:srgbClr val="000000"/>
                </a:solidFill>
              </a:rPr>
              <a:t>pairs of lead-scintillator plates</a:t>
            </a:r>
            <a:r>
              <a:rPr lang="ru-RU" b="1" dirty="0" smtClean="0">
                <a:solidFill>
                  <a:srgbClr val="000000"/>
                </a:solidFill>
              </a:rPr>
              <a:t>(16</a:t>
            </a:r>
            <a:r>
              <a:rPr lang="en-US" b="1" dirty="0" smtClean="0">
                <a:solidFill>
                  <a:srgbClr val="000000"/>
                </a:solidFill>
              </a:rPr>
              <a:t>mm</a:t>
            </a:r>
            <a:r>
              <a:rPr lang="en-GB" b="1" dirty="0" smtClean="0">
                <a:solidFill>
                  <a:srgbClr val="000000"/>
                </a:solidFill>
              </a:rPr>
              <a:t>:4</a:t>
            </a:r>
            <a:r>
              <a:rPr lang="en-US" b="1" dirty="0" smtClean="0">
                <a:solidFill>
                  <a:srgbClr val="000000"/>
                </a:solidFill>
              </a:rPr>
              <a:t>mm</a:t>
            </a:r>
            <a:r>
              <a:rPr lang="ru-RU" b="1" dirty="0" smtClean="0">
                <a:solidFill>
                  <a:srgbClr val="000000"/>
                </a:solidFill>
              </a:rPr>
              <a:t>) </a:t>
            </a:r>
            <a:r>
              <a:rPr lang="en-US" b="1" dirty="0" smtClean="0">
                <a:solidFill>
                  <a:srgbClr val="000000"/>
                </a:solidFill>
              </a:rPr>
              <a:t>with transversal size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- </a:t>
            </a:r>
            <a:r>
              <a:rPr lang="en-US" b="1" dirty="0">
                <a:solidFill>
                  <a:srgbClr val="000000"/>
                </a:solidFill>
              </a:rPr>
              <a:t>15x15cm</a:t>
            </a:r>
            <a:r>
              <a:rPr lang="en-US" b="1" baseline="30000" dirty="0">
                <a:solidFill>
                  <a:srgbClr val="000000"/>
                </a:solidFill>
              </a:rPr>
              <a:t>2 </a:t>
            </a:r>
            <a:r>
              <a:rPr lang="en-US" b="1" dirty="0">
                <a:solidFill>
                  <a:srgbClr val="000000"/>
                </a:solidFill>
              </a:rPr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</a:rPr>
              <a:t>Module length~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4 </a:t>
            </a:r>
            <a:r>
              <a:rPr lang="el-GR" b="1" dirty="0">
                <a:solidFill>
                  <a:srgbClr val="000000"/>
                </a:solidFill>
              </a:rPr>
              <a:t>λ</a:t>
            </a:r>
            <a:r>
              <a:rPr lang="en-US" b="1" baseline="-25000" dirty="0" err="1">
                <a:solidFill>
                  <a:srgbClr val="000000"/>
                </a:solidFill>
              </a:rPr>
              <a:t>int</a:t>
            </a:r>
            <a:r>
              <a:rPr lang="en-US" b="1" dirty="0">
                <a:solidFill>
                  <a:srgbClr val="000000"/>
                </a:solidFill>
              </a:rPr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</a:rPr>
              <a:t>Each module consists of 7 equal sections</a:t>
            </a:r>
            <a:r>
              <a:rPr lang="ru-RU" b="1" dirty="0" smtClean="0">
                <a:solidFill>
                  <a:srgbClr val="000000"/>
                </a:solidFill>
              </a:rPr>
              <a:t>, </a:t>
            </a:r>
            <a:r>
              <a:rPr lang="en-US" b="1" dirty="0" smtClean="0">
                <a:solidFill>
                  <a:srgbClr val="000000"/>
                </a:solidFill>
              </a:rPr>
              <a:t>connected to </a:t>
            </a:r>
            <a:r>
              <a:rPr lang="en-US" b="1" dirty="0" err="1" smtClean="0">
                <a:solidFill>
                  <a:srgbClr val="000000"/>
                </a:solidFill>
              </a:rPr>
              <a:t>SiPMs</a:t>
            </a:r>
            <a:r>
              <a:rPr lang="en-US" b="1" dirty="0" smtClean="0">
                <a:solidFill>
                  <a:srgbClr val="000000"/>
                </a:solidFill>
              </a:rPr>
              <a:t>;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6396335"/>
            <a:ext cx="1219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dirty="0" smtClean="0">
                <a:solidFill>
                  <a:schemeClr val="bg1"/>
                </a:solidFill>
              </a:rPr>
              <a:t>5/1</a:t>
            </a:r>
            <a:r>
              <a:rPr lang="ru-RU" sz="2400" dirty="0" smtClean="0">
                <a:solidFill>
                  <a:schemeClr val="bg1"/>
                </a:solidFill>
              </a:rPr>
              <a:t>4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358662" y="748492"/>
            <a:ext cx="138897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/>
              <a:t>WLS </a:t>
            </a:r>
            <a:r>
              <a:rPr lang="en-GB" dirty="0" err="1" smtClean="0"/>
              <a:t>fiber</a:t>
            </a:r>
            <a:endParaRPr lang="en-GB" dirty="0" smtClean="0"/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9385" y="2751992"/>
            <a:ext cx="108145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Lead plates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61846" y="3321603"/>
            <a:ext cx="167053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Scintillator plates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6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Goal of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</a:rPr>
              <a:t>FHCal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84" y="824326"/>
            <a:ext cx="3728432" cy="29488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4393" y="4556778"/>
            <a:ext cx="9895821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Centrality is shown as </a:t>
            </a:r>
            <a:r>
              <a:rPr lang="en-US" sz="2400" b="1" dirty="0" smtClean="0">
                <a:solidFill>
                  <a:srgbClr val="FF0000"/>
                </a:solidFill>
              </a:rPr>
              <a:t>b </a:t>
            </a:r>
            <a:r>
              <a:rPr lang="en-US" sz="2400" i="1" dirty="0" smtClean="0">
                <a:solidFill>
                  <a:srgbClr val="FF0000"/>
                </a:solidFill>
              </a:rPr>
              <a:t>in the left picture</a:t>
            </a:r>
            <a:r>
              <a:rPr lang="en-GB" sz="2400" dirty="0" smtClean="0">
                <a:solidFill>
                  <a:srgbClr val="FF0000"/>
                </a:solidFill>
              </a:rPr>
              <a:t>;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US" sz="2400" i="1" dirty="0" smtClean="0">
                <a:solidFill>
                  <a:srgbClr val="FF0000"/>
                </a:solidFill>
              </a:rPr>
              <a:t>Reaction plane is defined by vector of impact parameter and vector </a:t>
            </a:r>
            <a:r>
              <a:rPr lang="en-GB" sz="2400" i="1" dirty="0" smtClean="0">
                <a:solidFill>
                  <a:srgbClr val="FF0000"/>
                </a:solidFill>
              </a:rPr>
              <a:t>of nuclei motion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GB" sz="2400" i="1" dirty="0">
                <a:solidFill>
                  <a:srgbClr val="FF0000"/>
                </a:solidFill>
              </a:rPr>
              <a:t>direction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96335"/>
            <a:ext cx="1219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dirty="0" smtClean="0">
                <a:solidFill>
                  <a:schemeClr val="bg1"/>
                </a:solidFill>
              </a:rPr>
              <a:t>6/1</a:t>
            </a:r>
            <a:r>
              <a:rPr lang="ru-RU" sz="2400" dirty="0" smtClean="0">
                <a:solidFill>
                  <a:schemeClr val="bg1"/>
                </a:solidFill>
              </a:rPr>
              <a:t>4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29" y="1368330"/>
            <a:ext cx="7425379" cy="257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0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/>
          <p:nvPr/>
        </p:nvPicPr>
        <p:blipFill>
          <a:blip r:embed="rId3"/>
          <a:stretch>
            <a:fillRect/>
          </a:stretch>
        </p:blipFill>
        <p:spPr>
          <a:xfrm>
            <a:off x="1" y="3734337"/>
            <a:ext cx="3776870" cy="25785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5" y="614726"/>
            <a:ext cx="3201273" cy="28820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Determination of event plane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7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485777"/>
              </p:ext>
            </p:extLst>
          </p:nvPr>
        </p:nvGraphicFramePr>
        <p:xfrm>
          <a:off x="4051294" y="5443105"/>
          <a:ext cx="4697246" cy="7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" name="Формула" r:id="rId5" imgW="1524000" imgH="241300" progId="Equation.3">
                  <p:embed/>
                </p:oleObj>
              </mc:Choice>
              <mc:Fallback>
                <p:oleObj name="Формула" r:id="rId5" imgW="1524000" imgH="241300" progId="Equation.3">
                  <p:embed/>
                  <p:pic>
                    <p:nvPicPr>
                      <p:cNvPr id="13318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294" y="5443105"/>
                        <a:ext cx="4697246" cy="74364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/>
          <a:srcRect b="51135"/>
          <a:stretch/>
        </p:blipFill>
        <p:spPr>
          <a:xfrm>
            <a:off x="3837830" y="1890825"/>
            <a:ext cx="2327839" cy="8923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/>
          <a:srcRect t="54636"/>
          <a:stretch/>
        </p:blipFill>
        <p:spPr>
          <a:xfrm>
            <a:off x="7019659" y="1947360"/>
            <a:ext cx="2359473" cy="8357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27782" y="2992736"/>
                <a:ext cx="8189749" cy="670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𝐸𝑃</m:t>
                        </m:r>
                      </m:sub>
                    </m:sSub>
                  </m:oMath>
                </a14:m>
                <a:r>
                  <a:rPr lang="en-US" b="1" dirty="0" smtClean="0"/>
                  <a:t> - </a:t>
                </a:r>
                <a:r>
                  <a:rPr lang="en-US" dirty="0" smtClean="0"/>
                  <a:t>Event plane at one of the calorimeter arms</a:t>
                </a:r>
                <a:endParaRPr lang="en-GB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𝐸𝑃</m:t>
                        </m:r>
                      </m:sub>
                    </m:sSub>
                  </m:oMath>
                </a14:m>
                <a:r>
                  <a:rPr lang="en-US" b="1" dirty="0" smtClean="0"/>
                  <a:t> - </a:t>
                </a:r>
                <a:r>
                  <a:rPr lang="en-US" dirty="0" smtClean="0"/>
                  <a:t>Event plane at the other calorimeter arm</a:t>
                </a:r>
                <a:endParaRPr lang="en-GB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782" y="2992736"/>
                <a:ext cx="8189749" cy="670696"/>
              </a:xfrm>
              <a:prstGeom prst="rect">
                <a:avLst/>
              </a:prstGeom>
              <a:blipFill>
                <a:blip r:embed="rId12"/>
                <a:stretch>
                  <a:fillRect t="-4545" b="-12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269701" y="4955316"/>
            <a:ext cx="2260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Full event plane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776871" y="822302"/>
                <a:ext cx="549022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u-RU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i="1" dirty="0" smtClean="0"/>
                  <a:t> - coordinates of centre of module </a:t>
                </a:r>
                <a:r>
                  <a:rPr lang="en-GB" sz="2400" i="1" dirty="0" err="1" smtClean="0"/>
                  <a:t>i</a:t>
                </a:r>
                <a:r>
                  <a:rPr lang="en-GB" sz="2400" i="1" dirty="0" smtClean="0"/>
                  <a:t>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2400" i="1" dirty="0" smtClean="0"/>
                  <a:t> - </a:t>
                </a:r>
                <a:r>
                  <a:rPr lang="en-US" sz="2400" i="1" dirty="0" smtClean="0"/>
                  <a:t>energy that is released in module </a:t>
                </a:r>
                <a:r>
                  <a:rPr lang="en-US" sz="2400" i="1" dirty="0" err="1" smtClean="0"/>
                  <a:t>i</a:t>
                </a:r>
                <a:r>
                  <a:rPr lang="en-GB" sz="2400" i="1" dirty="0" smtClean="0"/>
                  <a:t>;</a:t>
                </a:r>
                <a:endParaRPr lang="ru-RU" sz="2400" i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871" y="822302"/>
                <a:ext cx="5490222" cy="830997"/>
              </a:xfrm>
              <a:prstGeom prst="rect">
                <a:avLst/>
              </a:prstGeom>
              <a:blipFill>
                <a:blip r:embed="rId13"/>
                <a:stretch>
                  <a:fillRect l="-333" t="-5882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76973" y="4020913"/>
                <a:ext cx="4998812" cy="7248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GB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EP</m:t>
                          </m:r>
                        </m:sub>
                      </m:sSub>
                      <m:r>
                        <a:rPr lang="ru-RU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𝑎𝑟𝑐𝑡𝑔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𝑎𝑟𝑚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𝐹𝐻𝐶𝑎𝑙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𝑎𝑟𝑚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𝐹𝐻𝐶𝑎𝑙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d>
                                <m:d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973" y="4020913"/>
                <a:ext cx="4998812" cy="72481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0" y="6396335"/>
            <a:ext cx="1219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dirty="0" smtClean="0">
                <a:solidFill>
                  <a:schemeClr val="bg1"/>
                </a:solidFill>
              </a:rPr>
              <a:t>7/1</a:t>
            </a:r>
            <a:r>
              <a:rPr lang="ru-RU" sz="2400" dirty="0" smtClean="0">
                <a:solidFill>
                  <a:schemeClr val="bg1"/>
                </a:solidFill>
              </a:rPr>
              <a:t>4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369318" y="4131933"/>
            <a:ext cx="38226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,</a:t>
            </a:r>
            <a:r>
              <a:rPr lang="ru-RU" dirty="0" smtClean="0"/>
              <a:t> </a:t>
            </a:r>
            <a:r>
              <a:rPr lang="ru-RU" sz="1600" i="1" dirty="0" smtClean="0"/>
              <a:t>где </a:t>
            </a:r>
            <a:r>
              <a:rPr lang="en-GB" sz="1600" i="1" dirty="0" smtClean="0"/>
              <a:t>n </a:t>
            </a:r>
            <a:r>
              <a:rPr lang="ru-RU" sz="1600" i="1" dirty="0" smtClean="0"/>
              <a:t>– </a:t>
            </a:r>
            <a:r>
              <a:rPr lang="en-US" sz="1600" i="1" dirty="0" smtClean="0"/>
              <a:t>arm of calorimeter, which is used to calculate event plane</a:t>
            </a:r>
            <a:endParaRPr lang="ru-RU" sz="1600" i="1" dirty="0"/>
          </a:p>
        </p:txBody>
      </p:sp>
      <p:cxnSp>
        <p:nvCxnSpPr>
          <p:cNvPr id="9" name="Прямая со стрелкой 8"/>
          <p:cNvCxnSpPr>
            <a:stCxn id="18" idx="1"/>
          </p:cNvCxnSpPr>
          <p:nvPr/>
        </p:nvCxnSpPr>
        <p:spPr>
          <a:xfrm flipH="1">
            <a:off x="2101363" y="1237801"/>
            <a:ext cx="1675508" cy="41549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11148" y="1419423"/>
            <a:ext cx="14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/>
              <a:t>i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1195" y="4745727"/>
            <a:ext cx="82924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Spectators</a:t>
            </a:r>
            <a:endParaRPr lang="ru-RU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395654" y="4466492"/>
            <a:ext cx="93198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 err="1" smtClean="0"/>
              <a:t>Partisipants</a:t>
            </a:r>
            <a:r>
              <a:rPr lang="en-GB" sz="1100" dirty="0" smtClean="0"/>
              <a:t> </a:t>
            </a:r>
            <a:endParaRPr lang="ru-RU" sz="11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96464" y="3888227"/>
            <a:ext cx="1127232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100" dirty="0" err="1" smtClean="0"/>
              <a:t>eject</a:t>
            </a:r>
            <a:r>
              <a:rPr lang="en-US" sz="1100" dirty="0" err="1" smtClean="0"/>
              <a:t>ed</a:t>
            </a:r>
            <a:r>
              <a:rPr lang="ru-RU" sz="1100" dirty="0" smtClean="0"/>
              <a:t> </a:t>
            </a:r>
            <a:r>
              <a:rPr lang="ru-RU" sz="1100" dirty="0" err="1"/>
              <a:t>particles</a:t>
            </a:r>
            <a:endParaRPr lang="ru-RU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2804746" y="4301508"/>
            <a:ext cx="75613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Reaction Plane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2312377" y="5521569"/>
            <a:ext cx="146449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Impact parameter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32614" y="5912786"/>
            <a:ext cx="142604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colliding nuclei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03616" y="4317767"/>
            <a:ext cx="67331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dirty="0" smtClean="0"/>
              <a:t>Beam line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59014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Determination of centrality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15" y="584775"/>
            <a:ext cx="11148647" cy="30454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396335"/>
            <a:ext cx="1219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8</a:t>
            </a:r>
            <a:r>
              <a:rPr lang="en-GB" sz="2400" dirty="0" smtClean="0">
                <a:solidFill>
                  <a:schemeClr val="bg1"/>
                </a:solidFill>
              </a:rPr>
              <a:t>/1</a:t>
            </a:r>
            <a:r>
              <a:rPr lang="ru-RU" sz="2400" dirty="0" smtClean="0">
                <a:solidFill>
                  <a:schemeClr val="bg1"/>
                </a:solidFill>
              </a:rPr>
              <a:t>4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t="18" r="50639"/>
          <a:stretch/>
        </p:blipFill>
        <p:spPr>
          <a:xfrm>
            <a:off x="931984" y="3543300"/>
            <a:ext cx="3736731" cy="24592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4137" y="3305889"/>
                <a:ext cx="11303726" cy="376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𝑒𝑡𝑒𝑟𝑚𝑖𝑛𝑎𝑡𝑖𝑜𝑛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𝑎𝑣𝑒𝑟𝑎𝑔𝑒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𝑖𝑚𝑝𝑎𝑐𝑡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𝑝𝑎𝑟𝑎𝑚𝑒𝑡𝑒𝑟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𝑢𝑠𝑖𝑛𝑑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𝑑𝑒𝑝𝑜𝑠𝑖𝑡𝑒𝑑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𝑐𝑎𝑙𝑜𝑟𝑖𝑚𝑒𝑡𝑒𝑟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𝑒𝑛𝑒𝑟𝑓𝑖𝑒𝑠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=5, 11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ru-RU" i="1" dirty="0" smtClean="0"/>
                  <a:t> </a:t>
                </a:r>
                <a:endParaRPr lang="ru-RU" i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37" y="3305889"/>
                <a:ext cx="11303726" cy="376578"/>
              </a:xfrm>
              <a:prstGeom prst="rect">
                <a:avLst/>
              </a:prstGeom>
              <a:blipFill>
                <a:blip r:embed="rId7"/>
                <a:stretch>
                  <a:fillRect l="-485" t="-6452" b="-241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87573" y="6002514"/>
                <a:ext cx="5313527" cy="376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Error in centrality determination for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=5, 11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ru-RU" i="1" dirty="0" smtClean="0"/>
                  <a:t> </a:t>
                </a:r>
                <a:endParaRPr lang="ru-RU" i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573" y="6002514"/>
                <a:ext cx="5313527" cy="376578"/>
              </a:xfrm>
              <a:prstGeom prst="rect">
                <a:avLst/>
              </a:prstGeom>
              <a:blipFill>
                <a:blip r:embed="rId8"/>
                <a:stretch>
                  <a:fillRect l="-917" t="-8197" b="-26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48755" t="-1028" r="1708" b="355"/>
          <a:stretch/>
        </p:blipFill>
        <p:spPr>
          <a:xfrm>
            <a:off x="6646816" y="3581061"/>
            <a:ext cx="3626953" cy="24878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96915" y="1740876"/>
            <a:ext cx="3719147" cy="9671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Соединительная линия уступом 11"/>
          <p:cNvCxnSpPr>
            <a:stCxn id="6" idx="1"/>
          </p:cNvCxnSpPr>
          <p:nvPr/>
        </p:nvCxnSpPr>
        <p:spPr>
          <a:xfrm rot="10800000" flipH="1" flipV="1">
            <a:off x="1696914" y="1789234"/>
            <a:ext cx="1221097" cy="3724060"/>
          </a:xfrm>
          <a:prstGeom prst="bentConnector4">
            <a:avLst>
              <a:gd name="adj1" fmla="val -118933"/>
              <a:gd name="adj2" fmla="val 100118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08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/>
          <p:nvPr/>
        </p:nvPicPr>
        <p:blipFill rotWithShape="1">
          <a:blip r:embed="rId3"/>
          <a:srcRect t="1045" r="50789"/>
          <a:stretch/>
        </p:blipFill>
        <p:spPr>
          <a:xfrm>
            <a:off x="-7001920" y="5277606"/>
            <a:ext cx="1467630" cy="1305102"/>
          </a:xfrm>
          <a:prstGeom prst="rect">
            <a:avLst/>
          </a:prstGeom>
        </p:spPr>
      </p:pic>
      <p:pic>
        <p:nvPicPr>
          <p:cNvPr id="9" name="Рисунок 8" descr="S12572-010P,S12572-015P,etc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6" t="8933" r="6723" b="12510"/>
          <a:stretch/>
        </p:blipFill>
        <p:spPr bwMode="auto">
          <a:xfrm rot="21381267">
            <a:off x="6066889" y="4491348"/>
            <a:ext cx="1937596" cy="14506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Experimental setup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26"/>
          <a:stretch/>
        </p:blipFill>
        <p:spPr>
          <a:xfrm>
            <a:off x="32459" y="584775"/>
            <a:ext cx="2604153" cy="32334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459" y="3789530"/>
            <a:ext cx="2604153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FF0000"/>
                </a:solidFill>
              </a:rPr>
              <a:t>Module of </a:t>
            </a:r>
            <a:r>
              <a:rPr lang="en-US" sz="1600" i="1" dirty="0" err="1" smtClean="0">
                <a:solidFill>
                  <a:srgbClr val="FF0000"/>
                </a:solidFill>
              </a:rPr>
              <a:t>FHCal</a:t>
            </a:r>
            <a:endParaRPr lang="ru-RU" sz="1600" i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" t="6660" r="10881"/>
          <a:stretch/>
        </p:blipFill>
        <p:spPr>
          <a:xfrm>
            <a:off x="8466447" y="3140975"/>
            <a:ext cx="3621153" cy="22293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62169" y="3776650"/>
            <a:ext cx="2676533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FF0000"/>
                </a:solidFill>
              </a:rPr>
              <a:t>Test stand of 12 modules</a:t>
            </a:r>
            <a:endParaRPr lang="ru-RU" sz="1600" i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12565" y="5324012"/>
            <a:ext cx="348685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Signal reading board (bottom view)</a:t>
            </a:r>
            <a:endParaRPr lang="ru-RU" sz="1600" i="1" dirty="0">
              <a:solidFill>
                <a:srgbClr val="FF0000"/>
              </a:solidFill>
            </a:endParaRPr>
          </a:p>
        </p:txBody>
      </p:sp>
      <p:cxnSp>
        <p:nvCxnSpPr>
          <p:cNvPr id="15" name="Прямая со стрелкой 14"/>
          <p:cNvCxnSpPr>
            <a:stCxn id="9" idx="3"/>
          </p:cNvCxnSpPr>
          <p:nvPr/>
        </p:nvCxnSpPr>
        <p:spPr>
          <a:xfrm flipV="1">
            <a:off x="8002525" y="4365130"/>
            <a:ext cx="739741" cy="7899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9" idx="3"/>
          </p:cNvCxnSpPr>
          <p:nvPr/>
        </p:nvCxnSpPr>
        <p:spPr>
          <a:xfrm flipV="1">
            <a:off x="8002525" y="4393082"/>
            <a:ext cx="1196941" cy="7619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9" idx="3"/>
          </p:cNvCxnSpPr>
          <p:nvPr/>
        </p:nvCxnSpPr>
        <p:spPr>
          <a:xfrm flipV="1">
            <a:off x="8002525" y="4393082"/>
            <a:ext cx="1784770" cy="7619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4068" y="4416984"/>
            <a:ext cx="4935597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 + </a:t>
            </a:r>
            <a:r>
              <a:rPr lang="en-US" dirty="0" smtClean="0"/>
              <a:t>wide dynamic range</a:t>
            </a:r>
            <a:endParaRPr lang="ru-RU" dirty="0" smtClean="0"/>
          </a:p>
          <a:p>
            <a:r>
              <a:rPr lang="ru-RU" dirty="0" smtClean="0"/>
              <a:t> + </a:t>
            </a:r>
            <a:r>
              <a:rPr lang="en-US" dirty="0" smtClean="0"/>
              <a:t>relatively low noise</a:t>
            </a:r>
            <a:endParaRPr lang="ru-RU" dirty="0" smtClean="0"/>
          </a:p>
          <a:p>
            <a:r>
              <a:rPr lang="ru-RU" dirty="0" smtClean="0"/>
              <a:t> + </a:t>
            </a:r>
            <a:r>
              <a:rPr lang="en-US" dirty="0" smtClean="0"/>
              <a:t>short relaxation time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+ </a:t>
            </a:r>
            <a:r>
              <a:rPr lang="en-US" dirty="0" smtClean="0"/>
              <a:t>high count rate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en-US" dirty="0" smtClean="0"/>
              <a:t>low photon detection efficiency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6720092" y="6010788"/>
            <a:ext cx="631190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err="1" smtClean="0">
                <a:solidFill>
                  <a:srgbClr val="FF0000"/>
                </a:solidFill>
              </a:rPr>
              <a:t>SiPM</a:t>
            </a:r>
            <a:endParaRPr lang="ru-RU" sz="1600" i="1" dirty="0">
              <a:solidFill>
                <a:srgbClr val="FF0000"/>
              </a:solidFill>
            </a:endParaRPr>
          </a:p>
        </p:txBody>
      </p:sp>
      <p:cxnSp>
        <p:nvCxnSpPr>
          <p:cNvPr id="17" name="Прямая со стрелкой 16"/>
          <p:cNvCxnSpPr>
            <a:stCxn id="9" idx="1"/>
            <a:endCxn id="14" idx="3"/>
          </p:cNvCxnSpPr>
          <p:nvPr/>
        </p:nvCxnSpPr>
        <p:spPr>
          <a:xfrm flipH="1">
            <a:off x="5029665" y="5278252"/>
            <a:ext cx="1039184" cy="1589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/>
          <a:srcRect t="2174" r="49645"/>
          <a:stretch/>
        </p:blipFill>
        <p:spPr>
          <a:xfrm>
            <a:off x="3147037" y="599281"/>
            <a:ext cx="2691666" cy="3134689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10859500" y="4823768"/>
            <a:ext cx="54053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LED</a:t>
            </a:r>
            <a:endParaRPr lang="ru-RU" b="1" i="1" dirty="0">
              <a:solidFill>
                <a:srgbClr val="FF0000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H="1" flipV="1">
            <a:off x="10283348" y="4979755"/>
            <a:ext cx="576152" cy="188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5" r="26516" b="571"/>
          <a:stretch/>
        </p:blipFill>
        <p:spPr>
          <a:xfrm>
            <a:off x="6412696" y="662135"/>
            <a:ext cx="2683383" cy="230583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291454" y="2979374"/>
            <a:ext cx="879052" cy="3744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ADC64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0" y="6396335"/>
            <a:ext cx="1219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dirty="0" smtClean="0">
                <a:solidFill>
                  <a:schemeClr val="bg1"/>
                </a:solidFill>
              </a:rPr>
              <a:t>9/1</a:t>
            </a:r>
            <a:r>
              <a:rPr lang="ru-RU" sz="2400" dirty="0" smtClean="0">
                <a:solidFill>
                  <a:schemeClr val="bg1"/>
                </a:solidFill>
              </a:rPr>
              <a:t>4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082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4545</TotalTime>
  <Words>639</Words>
  <Application>Microsoft Office PowerPoint</Application>
  <PresentationFormat>Широкоэкранный</PresentationFormat>
  <Paragraphs>132</Paragraphs>
  <Slides>14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SimSun</vt:lpstr>
      <vt:lpstr>Arial</vt:lpstr>
      <vt:lpstr>Calibri</vt:lpstr>
      <vt:lpstr>Calibri Light</vt:lpstr>
      <vt:lpstr>Cambria Math</vt:lpstr>
      <vt:lpstr>Times New Roman</vt:lpstr>
      <vt:lpstr>Ретро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Decapitator</dc:creator>
  <cp:lastModifiedBy>Decapitator</cp:lastModifiedBy>
  <cp:revision>195</cp:revision>
  <dcterms:created xsi:type="dcterms:W3CDTF">2019-04-04T07:19:44Z</dcterms:created>
  <dcterms:modified xsi:type="dcterms:W3CDTF">2019-04-18T10:41:41Z</dcterms:modified>
</cp:coreProperties>
</file>