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7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576" r:id="rId2"/>
    <p:sldId id="268" r:id="rId3"/>
    <p:sldId id="678" r:id="rId4"/>
    <p:sldId id="658" r:id="rId5"/>
    <p:sldId id="661" r:id="rId6"/>
    <p:sldId id="659" r:id="rId7"/>
    <p:sldId id="673" r:id="rId8"/>
    <p:sldId id="660" r:id="rId9"/>
    <p:sldId id="666" r:id="rId10"/>
    <p:sldId id="617" r:id="rId11"/>
    <p:sldId id="647" r:id="rId12"/>
    <p:sldId id="633" r:id="rId13"/>
    <p:sldId id="668" r:id="rId14"/>
    <p:sldId id="674" r:id="rId15"/>
    <p:sldId id="676" r:id="rId16"/>
    <p:sldId id="677" r:id="rId17"/>
    <p:sldId id="597" r:id="rId18"/>
    <p:sldId id="606" r:id="rId19"/>
    <p:sldId id="618" r:id="rId20"/>
    <p:sldId id="631" r:id="rId21"/>
    <p:sldId id="665" r:id="rId22"/>
    <p:sldId id="592" r:id="rId23"/>
    <p:sldId id="649" r:id="rId24"/>
    <p:sldId id="650" r:id="rId25"/>
    <p:sldId id="648" r:id="rId26"/>
    <p:sldId id="594" r:id="rId27"/>
    <p:sldId id="645" r:id="rId28"/>
    <p:sldId id="646" r:id="rId29"/>
    <p:sldId id="652" r:id="rId30"/>
    <p:sldId id="557" r:id="rId31"/>
    <p:sldId id="572" r:id="rId32"/>
    <p:sldId id="613" r:id="rId33"/>
    <p:sldId id="630" r:id="rId34"/>
    <p:sldId id="643" r:id="rId35"/>
    <p:sldId id="624" r:id="rId36"/>
    <p:sldId id="642" r:id="rId37"/>
    <p:sldId id="639" r:id="rId38"/>
    <p:sldId id="644" r:id="rId39"/>
    <p:sldId id="675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FF99"/>
    <a:srgbClr val="99FF66"/>
    <a:srgbClr val="CCFF33"/>
    <a:srgbClr val="CCFFCC"/>
    <a:srgbClr val="99FF33"/>
    <a:srgbClr val="FF0000"/>
    <a:srgbClr val="D60093"/>
    <a:srgbClr val="FFFF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12" autoAdjust="0"/>
  </p:normalViewPr>
  <p:slideViewPr>
    <p:cSldViewPr>
      <p:cViewPr>
        <p:scale>
          <a:sx n="80" d="100"/>
          <a:sy n="80" d="100"/>
        </p:scale>
        <p:origin x="-5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E61366-D093-42B8-B319-C9B211DA55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039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E61366-D093-42B8-B319-C9B211DA553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8501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E61366-D093-42B8-B319-C9B211DA5539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850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E61366-D093-42B8-B319-C9B211DA5539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8501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E61366-D093-42B8-B319-C9B211DA5539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9223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D5A93E-870F-499D-903E-77E58FF9264B}" type="slidenum">
              <a:rPr lang="ru-RU" altLang="ru-RU" smtClean="0"/>
              <a:pPr eaLnBrk="1" hangingPunct="1">
                <a:spcBef>
                  <a:spcPct val="0"/>
                </a:spcBef>
              </a:pPr>
              <a:t>22</a:t>
            </a:fld>
            <a:endParaRPr lang="ru-RU" altLang="ru-R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E61366-D093-42B8-B319-C9B211DA5539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7757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BF80E-D2E9-41DC-AE28-EC37FC51DEC0}" type="slidenum">
              <a:rPr lang="en-US" altLang="ru-RU"/>
              <a:pPr/>
              <a:t>35</a:t>
            </a:fld>
            <a:endParaRPr lang="en-US" alt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E61366-D093-42B8-B319-C9B211DA5539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29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04400-10B0-45FD-BD46-C225FE423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32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08611-0C60-40D0-AB5B-3901A0F0C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34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B4356-60B6-4495-A38B-2ACB2AB396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583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86BA4-E1F9-4E40-849D-AAC16B893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85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CD6D-3316-4F2F-BC93-DBCF9C12A5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825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DB168-DA76-4149-8F85-B1394DBCE1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658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82AF-861C-4AA8-8050-2350B6CBEC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38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B848-2037-4F6C-861D-44AB2BA39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30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D97A9-269F-47FA-87C9-F300E2F8F5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76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43769-52EC-4D0A-948B-478E267559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25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71656-8DCC-4A84-8A2A-1BFBD37DDF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80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5DDC63-FD1C-4F80-B7F4-52BE3ED82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5" Type="http://schemas.openxmlformats.org/officeDocument/2006/relationships/tags" Target="../tags/tag8.xml"/><Relationship Id="rId10" Type="http://schemas.openxmlformats.org/officeDocument/2006/relationships/image" Target="../media/image18.png"/><Relationship Id="rId4" Type="http://schemas.openxmlformats.org/officeDocument/2006/relationships/tags" Target="../tags/tag7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1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9.png"/><Relationship Id="rId5" Type="http://schemas.openxmlformats.org/officeDocument/2006/relationships/tags" Target="../tags/tag13.xml"/><Relationship Id="rId10" Type="http://schemas.openxmlformats.org/officeDocument/2006/relationships/image" Target="../media/image28.png"/><Relationship Id="rId4" Type="http://schemas.openxmlformats.org/officeDocument/2006/relationships/tags" Target="../tags/tag12.xml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5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44.png"/><Relationship Id="rId2" Type="http://schemas.openxmlformats.org/officeDocument/2006/relationships/tags" Target="../tags/tag15.xml"/><Relationship Id="rId16" Type="http://schemas.openxmlformats.org/officeDocument/2006/relationships/image" Target="../media/image48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43.png"/><Relationship Id="rId5" Type="http://schemas.openxmlformats.org/officeDocument/2006/relationships/tags" Target="../tags/tag18.xml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tags" Target="../tags/tag17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56.wmf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tags" Target="../tags/tag23.xml"/><Relationship Id="rId21" Type="http://schemas.openxmlformats.org/officeDocument/2006/relationships/image" Target="../media/image64.png"/><Relationship Id="rId7" Type="http://schemas.openxmlformats.org/officeDocument/2006/relationships/tags" Target="../tags/tag27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2" Type="http://schemas.openxmlformats.org/officeDocument/2006/relationships/tags" Target="../tags/tag22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67.png"/><Relationship Id="rId5" Type="http://schemas.openxmlformats.org/officeDocument/2006/relationships/tags" Target="../tags/tag25.xml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tags" Target="../tags/tag30.xml"/><Relationship Id="rId19" Type="http://schemas.openxmlformats.org/officeDocument/2006/relationships/image" Target="../media/image62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57.wmf"/><Relationship Id="rId22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tags" Target="../tags/tag35.xml"/><Relationship Id="rId21" Type="http://schemas.openxmlformats.org/officeDocument/2006/relationships/image" Target="../media/image79.png"/><Relationship Id="rId7" Type="http://schemas.openxmlformats.org/officeDocument/2006/relationships/tags" Target="../tags/tag39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75.png"/><Relationship Id="rId2" Type="http://schemas.openxmlformats.org/officeDocument/2006/relationships/tags" Target="../tags/tag34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tags" Target="../tags/tag42.xml"/><Relationship Id="rId19" Type="http://schemas.openxmlformats.org/officeDocument/2006/relationships/image" Target="../media/image77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46.xml"/><Relationship Id="rId7" Type="http://schemas.openxmlformats.org/officeDocument/2006/relationships/image" Target="../media/image83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8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49.xml"/><Relationship Id="rId7" Type="http://schemas.openxmlformats.org/officeDocument/2006/relationships/image" Target="../media/image81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1.xml"/><Relationship Id="rId10" Type="http://schemas.openxmlformats.org/officeDocument/2006/relationships/image" Target="../media/image88.png"/><Relationship Id="rId4" Type="http://schemas.openxmlformats.org/officeDocument/2006/relationships/tags" Target="../tags/tag50.xml"/><Relationship Id="rId9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54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93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2.png"/><Relationship Id="rId5" Type="http://schemas.openxmlformats.org/officeDocument/2006/relationships/tags" Target="../tags/tag56.xml"/><Relationship Id="rId10" Type="http://schemas.openxmlformats.org/officeDocument/2006/relationships/image" Target="../media/image91.png"/><Relationship Id="rId4" Type="http://schemas.openxmlformats.org/officeDocument/2006/relationships/tags" Target="../tags/tag55.xml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96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tags" Target="../tags/tag62.xml"/><Relationship Id="rId7" Type="http://schemas.openxmlformats.org/officeDocument/2006/relationships/image" Target="../media/image98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9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1.png"/><Relationship Id="rId4" Type="http://schemas.openxmlformats.org/officeDocument/2006/relationships/tags" Target="../tags/tag63.xml"/><Relationship Id="rId9" Type="http://schemas.openxmlformats.org/officeDocument/2006/relationships/image" Target="../media/image10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video" Target="file:///D:\My%20Physics\Slide\Yerevan2017\r-mode%20oscillation%20on%20a%20neutron%20star.wmv" TargetMode="Externa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tags" Target="../tags/tag71.xml"/><Relationship Id="rId7" Type="http://schemas.openxmlformats.org/officeDocument/2006/relationships/image" Target="../media/image125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28.png"/><Relationship Id="rId4" Type="http://schemas.openxmlformats.org/officeDocument/2006/relationships/tags" Target="../tags/tag72.xml"/><Relationship Id="rId9" Type="http://schemas.openxmlformats.org/officeDocument/2006/relationships/image" Target="../media/image1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"/>
          <a:stretch>
            <a:fillRect/>
          </a:stretch>
        </p:blipFill>
        <p:spPr bwMode="auto">
          <a:xfrm>
            <a:off x="6156176" y="2132856"/>
            <a:ext cx="2592288" cy="377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348880"/>
            <a:ext cx="61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Dedicated to the memory of my friend E.E. Saperstein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064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Pion degrees of freedom in </a:t>
            </a:r>
            <a:r>
              <a:rPr lang="en-US" sz="2800" b="1" dirty="0" smtClean="0">
                <a:solidFill>
                  <a:srgbClr val="0070C0"/>
                </a:solidFill>
              </a:rPr>
              <a:t>equilibrium and    non-equilibrium nuclear systems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677" y="1400985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i="1" dirty="0">
                <a:solidFill>
                  <a:srgbClr val="0070C0"/>
                </a:solidFill>
              </a:rPr>
              <a:t>D.N. </a:t>
            </a:r>
            <a:r>
              <a:rPr lang="en-US" altLang="ru-RU" i="1" dirty="0" err="1">
                <a:solidFill>
                  <a:srgbClr val="0070C0"/>
                </a:solidFill>
              </a:rPr>
              <a:t>Voskresensky</a:t>
            </a:r>
            <a:r>
              <a:rPr lang="en-US" altLang="ru-RU" i="1" dirty="0">
                <a:solidFill>
                  <a:srgbClr val="0070C0"/>
                </a:solidFill>
              </a:rPr>
              <a:t>   NRNU </a:t>
            </a:r>
            <a:r>
              <a:rPr lang="en-US" altLang="ru-RU" i="1" dirty="0" err="1">
                <a:solidFill>
                  <a:srgbClr val="0070C0"/>
                </a:solidFill>
              </a:rPr>
              <a:t>MEPhI</a:t>
            </a:r>
            <a:r>
              <a:rPr lang="en-US" altLang="ru-RU" i="1" dirty="0">
                <a:solidFill>
                  <a:srgbClr val="0070C0"/>
                </a:solidFill>
              </a:rPr>
              <a:t>, Moscow, JINR </a:t>
            </a:r>
            <a:r>
              <a:rPr lang="en-US" altLang="ru-RU" i="1" dirty="0" err="1">
                <a:solidFill>
                  <a:srgbClr val="0070C0"/>
                </a:solidFill>
              </a:rPr>
              <a:t>Dubna</a:t>
            </a:r>
            <a:endParaRPr lang="ru-RU" alt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76719"/>
            <a:ext cx="9023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In NS an overcritical drop reaches size R~0.1 km for t~10</a:t>
            </a:r>
            <a:r>
              <a:rPr lang="en-US" sz="2000" baseline="30000" dirty="0" smtClean="0">
                <a:solidFill>
                  <a:schemeClr val="accent1"/>
                </a:solidFill>
              </a:rPr>
              <a:t>-3</a:t>
            </a:r>
            <a:r>
              <a:rPr lang="en-US" sz="2000" dirty="0" smtClean="0">
                <a:solidFill>
                  <a:schemeClr val="accent1"/>
                </a:solidFill>
              </a:rPr>
              <a:t> sec. by growing of density mode, then it reaches R~(1-10) km for t~10 sec. – h.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(rather than collapse time 10</a:t>
            </a:r>
            <a:r>
              <a:rPr lang="en-US" sz="2000" baseline="30000" dirty="0" smtClean="0">
                <a:solidFill>
                  <a:schemeClr val="accent1"/>
                </a:solidFill>
              </a:rPr>
              <a:t>-3</a:t>
            </a:r>
            <a:r>
              <a:rPr lang="en-US" sz="2000" dirty="0" smtClean="0">
                <a:solidFill>
                  <a:schemeClr val="accent1"/>
                </a:solidFill>
              </a:rPr>
              <a:t> sec for R~10 km.) owing to neutrino heat transport to the surface (effect of thermal conductivity) for T~ 10 MeV.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3429000"/>
            <a:ext cx="5209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D.V., </a:t>
            </a:r>
            <a:r>
              <a:rPr lang="en-US" sz="1600" dirty="0" err="1" smtClean="0">
                <a:solidFill>
                  <a:schemeClr val="tx1"/>
                </a:solidFill>
              </a:rPr>
              <a:t>Senatorov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K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ä</a:t>
            </a:r>
            <a:r>
              <a:rPr lang="en-US" sz="1600" dirty="0" err="1" smtClean="0">
                <a:solidFill>
                  <a:schemeClr val="tx1"/>
                </a:solidFill>
              </a:rPr>
              <a:t>mpfer</a:t>
            </a:r>
            <a:r>
              <a:rPr lang="en-US" sz="1600" dirty="0" smtClean="0">
                <a:solidFill>
                  <a:schemeClr val="tx1"/>
                </a:solidFill>
              </a:rPr>
              <a:t>,  </a:t>
            </a:r>
            <a:r>
              <a:rPr lang="en-US" sz="1600" dirty="0" err="1" smtClean="0">
                <a:solidFill>
                  <a:schemeClr val="tx1"/>
                </a:solidFill>
              </a:rPr>
              <a:t>Astroph</a:t>
            </a:r>
            <a:r>
              <a:rPr lang="en-US" sz="1600" dirty="0" smtClean="0">
                <a:solidFill>
                  <a:schemeClr val="tx1"/>
                </a:solidFill>
              </a:rPr>
              <a:t>. Space Sci. (1988), 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Migdal</a:t>
            </a:r>
            <a:r>
              <a:rPr lang="en-US" sz="1600" dirty="0" smtClean="0">
                <a:solidFill>
                  <a:schemeClr val="tx1"/>
                </a:solidFill>
              </a:rPr>
              <a:t>, Saperstein, </a:t>
            </a:r>
            <a:r>
              <a:rPr lang="en-US" sz="1600" dirty="0" err="1" smtClean="0">
                <a:solidFill>
                  <a:schemeClr val="tx1"/>
                </a:solidFill>
              </a:rPr>
              <a:t>Troitsky</a:t>
            </a:r>
            <a:r>
              <a:rPr lang="en-US" sz="1600" dirty="0" smtClean="0">
                <a:solidFill>
                  <a:schemeClr val="tx1"/>
                </a:solidFill>
              </a:rPr>
              <a:t>, D.V. Phys. Rep. (1990)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339890" y="439798"/>
            <a:ext cx="8610600" cy="1708150"/>
            <a:chOff x="240" y="2380"/>
            <a:chExt cx="5424" cy="1076"/>
          </a:xfrm>
        </p:grpSpPr>
        <p:pic>
          <p:nvPicPr>
            <p:cNvPr id="67599" name="Picture 3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476"/>
              <a:ext cx="2607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600" name="Picture 4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380"/>
              <a:ext cx="2031" cy="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601" name="Rectangle 5"/>
            <p:cNvSpPr>
              <a:spLocks noChangeArrowheads="1"/>
            </p:cNvSpPr>
            <p:nvPr/>
          </p:nvSpPr>
          <p:spPr bwMode="auto">
            <a:xfrm>
              <a:off x="1680" y="3052"/>
              <a:ext cx="3984" cy="40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/>
                <a:t>pion with residual (irreducible in NN</a:t>
              </a:r>
              <a:r>
                <a:rPr lang="en-US" altLang="ru-RU" sz="1800" baseline="30000"/>
                <a:t>-1</a:t>
              </a:r>
              <a:r>
                <a:rPr lang="en-US" altLang="ru-RU" sz="1800"/>
                <a:t> and </a:t>
              </a:r>
              <a:r>
                <a:rPr lang="en-US" altLang="ru-RU" sz="1800">
                  <a:latin typeface="Symbol" pitchFamily="18" charset="2"/>
                  <a:sym typeface="Symbol" pitchFamily="18" charset="2"/>
                </a:rPr>
                <a:t></a:t>
              </a:r>
              <a:r>
                <a:rPr lang="en-US" altLang="ru-RU" sz="1800"/>
                <a:t> N</a:t>
              </a:r>
              <a:r>
                <a:rPr lang="en-US" altLang="ru-RU" sz="1800" baseline="30000"/>
                <a:t>-1</a:t>
              </a:r>
              <a:r>
                <a:rPr lang="en-US" altLang="ru-RU" sz="1800"/>
                <a:t>) s-wave </a:t>
              </a:r>
              <a:r>
                <a:rPr lang="en-US" altLang="ru-RU" sz="1800">
                  <a:latin typeface="Symbol" pitchFamily="18" charset="2"/>
                  <a:sym typeface="Symbol" pitchFamily="18" charset="2"/>
                </a:rPr>
                <a:t></a:t>
              </a:r>
              <a:r>
                <a:rPr lang="en-US" altLang="ru-RU" sz="1800"/>
                <a:t> N interaction and </a:t>
              </a:r>
              <a:r>
                <a:rPr lang="en-US" altLang="ru-RU" sz="1800">
                  <a:latin typeface="Symbol" pitchFamily="18" charset="2"/>
                  <a:sym typeface="Symbol" pitchFamily="18" charset="2"/>
                </a:rPr>
                <a:t></a:t>
              </a:r>
              <a:r>
                <a:rPr lang="en-US" altLang="ru-RU" sz="1800"/>
                <a:t> scattering``</a:t>
              </a:r>
            </a:p>
          </p:txBody>
        </p:sp>
        <p:sp>
          <p:nvSpPr>
            <p:cNvPr id="67602" name="Line 6"/>
            <p:cNvSpPr>
              <a:spLocks noChangeShapeType="1"/>
            </p:cNvSpPr>
            <p:nvPr/>
          </p:nvSpPr>
          <p:spPr bwMode="auto">
            <a:xfrm flipV="1">
              <a:off x="4848" y="2716"/>
              <a:ext cx="0" cy="3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587" name="Group 7"/>
          <p:cNvGrpSpPr>
            <a:grpSpLocks/>
          </p:cNvGrpSpPr>
          <p:nvPr/>
        </p:nvGrpSpPr>
        <p:grpSpPr bwMode="auto">
          <a:xfrm>
            <a:off x="250825" y="2349500"/>
            <a:ext cx="8893175" cy="2590800"/>
            <a:chOff x="144" y="192"/>
            <a:chExt cx="5520" cy="1632"/>
          </a:xfrm>
        </p:grpSpPr>
        <p:grpSp>
          <p:nvGrpSpPr>
            <p:cNvPr id="67594" name="Group 8"/>
            <p:cNvGrpSpPr>
              <a:grpSpLocks/>
            </p:cNvGrpSpPr>
            <p:nvPr/>
          </p:nvGrpSpPr>
          <p:grpSpPr bwMode="auto">
            <a:xfrm>
              <a:off x="144" y="192"/>
              <a:ext cx="5007" cy="1632"/>
              <a:chOff x="144" y="192"/>
              <a:chExt cx="5007" cy="1632"/>
            </a:xfrm>
          </p:grpSpPr>
          <p:pic>
            <p:nvPicPr>
              <p:cNvPr id="67596" name="Picture 9" descr="TP_tmp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624"/>
                <a:ext cx="3176" cy="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597" name="Picture 10" descr="TP_tmp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192"/>
                <a:ext cx="230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598" name="Picture 11" descr="TP_tmp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488"/>
                <a:ext cx="1359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7595" name="Rectangle 12"/>
            <p:cNvSpPr>
              <a:spLocks noChangeArrowheads="1"/>
            </p:cNvSpPr>
            <p:nvPr/>
          </p:nvSpPr>
          <p:spPr bwMode="auto">
            <a:xfrm>
              <a:off x="1536" y="1152"/>
              <a:ext cx="412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 dirty="0"/>
                <a:t>Part of the interaction involving </a:t>
              </a:r>
              <a:r>
                <a:rPr lang="en-US" altLang="ru-RU" sz="1600" dirty="0">
                  <a:latin typeface="Symbol" pitchFamily="18" charset="2"/>
                  <a:sym typeface="Symbol" pitchFamily="18" charset="2"/>
                </a:rPr>
                <a:t></a:t>
              </a:r>
              <a:r>
                <a:rPr lang="en-US" altLang="ru-RU" sz="1600" dirty="0"/>
                <a:t> isobar is  analogously constructed</a:t>
              </a:r>
              <a:r>
                <a:rPr lang="en-US" altLang="ru-RU" sz="1400" dirty="0"/>
                <a:t>:</a:t>
              </a:r>
            </a:p>
          </p:txBody>
        </p:sp>
      </p:grpSp>
      <p:sp>
        <p:nvSpPr>
          <p:cNvPr id="67588" name="Rectangle 15"/>
          <p:cNvSpPr>
            <a:spLocks noChangeArrowheads="1"/>
          </p:cNvSpPr>
          <p:nvPr/>
        </p:nvSpPr>
        <p:spPr bwMode="auto">
          <a:xfrm>
            <a:off x="3924300" y="2276475"/>
            <a:ext cx="5219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FF0000"/>
                </a:solidFill>
              </a:rPr>
              <a:t>explicit nucleon-nucleon hole and Delta-nucleon hole degrees of freedom</a:t>
            </a:r>
            <a:endParaRPr lang="ru-RU" altLang="ru-RU" sz="1800" dirty="0">
              <a:solidFill>
                <a:srgbClr val="FF0000"/>
              </a:solidFill>
            </a:endParaRPr>
          </a:p>
        </p:txBody>
      </p:sp>
      <p:sp>
        <p:nvSpPr>
          <p:cNvPr id="67589" name="Text Box 16"/>
          <p:cNvSpPr txBox="1">
            <a:spLocks noChangeArrowheads="1"/>
          </p:cNvSpPr>
          <p:nvPr/>
        </p:nvSpPr>
        <p:spPr bwMode="auto">
          <a:xfrm>
            <a:off x="5632450" y="5032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67590" name="Line 17"/>
          <p:cNvSpPr>
            <a:spLocks noChangeShapeType="1"/>
          </p:cNvSpPr>
          <p:nvPr/>
        </p:nvSpPr>
        <p:spPr bwMode="auto">
          <a:xfrm flipV="1">
            <a:off x="7235825" y="4797425"/>
            <a:ext cx="0" cy="7921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1" name="Text Box 18"/>
          <p:cNvSpPr txBox="1">
            <a:spLocks noChangeArrowheads="1"/>
          </p:cNvSpPr>
          <p:nvPr/>
        </p:nvSpPr>
        <p:spPr bwMode="auto">
          <a:xfrm>
            <a:off x="7359650" y="52482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</a:rPr>
              <a:t>small</a:t>
            </a: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67592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56515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3" name="Text Box 20"/>
          <p:cNvSpPr txBox="1">
            <a:spLocks noChangeArrowheads="1"/>
          </p:cNvSpPr>
          <p:nvPr/>
        </p:nvSpPr>
        <p:spPr bwMode="auto">
          <a:xfrm>
            <a:off x="447675" y="39688"/>
            <a:ext cx="7289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FF0000"/>
                </a:solidFill>
              </a:rPr>
              <a:t>Fermi liquid 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approach: separation of soft and hard modes  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9144000" cy="5732462"/>
          </a:xfrm>
        </p:spPr>
      </p:pic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107951" y="6304884"/>
            <a:ext cx="903529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1600" dirty="0" err="1" smtClean="0">
                <a:solidFill>
                  <a:schemeClr val="tx1"/>
                </a:solidFill>
              </a:rPr>
              <a:t>Migdal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Rev.Mod.Phys</a:t>
            </a:r>
            <a:r>
              <a:rPr lang="en-US" altLang="ru-RU" sz="1600" dirty="0" smtClean="0">
                <a:solidFill>
                  <a:schemeClr val="tx1"/>
                </a:solidFill>
              </a:rPr>
              <a:t>. 50, 1978,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Migdal,Saperstein,Troitsky,D.V</a:t>
            </a:r>
            <a:r>
              <a:rPr lang="en-US" altLang="ru-RU" sz="1600" dirty="0">
                <a:solidFill>
                  <a:schemeClr val="tx1"/>
                </a:solidFill>
              </a:rPr>
              <a:t>. Phys.Rep.190 (1990).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6963"/>
          </a:xfrm>
          <a:solidFill>
            <a:srgbClr val="FF99CC"/>
          </a:solidFill>
          <a:ln/>
        </p:spPr>
        <p:txBody>
          <a:bodyPr/>
          <a:lstStyle/>
          <a:p>
            <a:r>
              <a:rPr lang="en-US" altLang="ru-RU" sz="4000" dirty="0"/>
              <a:t>Low energy excitations in nuclear Fermi liquid </a:t>
            </a:r>
            <a:r>
              <a:rPr lang="en-US" altLang="ru-RU" sz="4000" dirty="0" smtClean="0"/>
              <a:t>(</a:t>
            </a:r>
            <a:r>
              <a:rPr lang="en-US" altLang="ru-RU" sz="4000" dirty="0" err="1" smtClean="0"/>
              <a:t>Migdal</a:t>
            </a:r>
            <a:r>
              <a:rPr lang="en-US" altLang="ru-RU" sz="4000" dirty="0" smtClean="0"/>
              <a:t> approach)</a:t>
            </a:r>
            <a:endParaRPr lang="ru-RU" altLang="ru-RU" sz="4000" dirty="0"/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2051050" y="1969293"/>
            <a:ext cx="547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/>
              <a:t>based on a separation of long and short scales</a:t>
            </a:r>
            <a:endParaRPr lang="ru-RU" altLang="ru-RU"/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231775" y="4456113"/>
            <a:ext cx="785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/>
              <a:t>Info. on short-range interact. i</a:t>
            </a:r>
            <a:r>
              <a:rPr lang="en-US" altLang="ru-RU" dirty="0" smtClean="0"/>
              <a:t>s </a:t>
            </a:r>
            <a:r>
              <a:rPr lang="en-US" altLang="ru-RU" dirty="0"/>
              <a:t>extracted from analysis of atomic nuclei exp.</a:t>
            </a:r>
            <a:endParaRPr lang="ru-RU" altLang="ru-RU" dirty="0"/>
          </a:p>
        </p:txBody>
      </p:sp>
      <p:pic>
        <p:nvPicPr>
          <p:cNvPr id="3778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32035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786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57788"/>
            <a:ext cx="770413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57" y="5917761"/>
            <a:ext cx="268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3212690" y="5605878"/>
            <a:ext cx="0" cy="2853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066800"/>
            <a:ext cx="4432300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5" name="Picture 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724518"/>
            <a:ext cx="10922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2" y="711819"/>
            <a:ext cx="13239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609600"/>
            <a:ext cx="3822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 u="sng" dirty="0" smtClean="0">
                <a:solidFill>
                  <a:srgbClr val="990000"/>
                </a:solidFill>
                <a:latin typeface="Times New Roman" pitchFamily="18" charset="0"/>
                <a:cs typeface="Arial" charset="0"/>
              </a:rPr>
              <a:t>Neutral pion  propagator</a:t>
            </a:r>
            <a:r>
              <a:rPr lang="en-GB" altLang="en-US" dirty="0" smtClean="0">
                <a:latin typeface="Times New Roman" pitchFamily="18" charset="0"/>
                <a:cs typeface="Arial" charset="0"/>
              </a:rPr>
              <a:t>  for </a:t>
            </a:r>
            <a:endParaRPr lang="en-US" altLang="en-US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83568" y="1988484"/>
            <a:ext cx="3134191" cy="369332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00CC"/>
                </a:solidFill>
                <a:cs typeface="Arial" charset="0"/>
              </a:rPr>
              <a:t>Effective pion gap squared</a:t>
            </a:r>
            <a:endParaRPr lang="en-US" altLang="en-US" b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8679" name="Picture 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0" y="2438400"/>
            <a:ext cx="4419600" cy="42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800600" y="2640013"/>
            <a:ext cx="3078163" cy="58102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cs typeface="Arial" charset="0"/>
              </a:rPr>
              <a:t>reconstruction of pion spectrum </a:t>
            </a:r>
          </a:p>
          <a:p>
            <a:pPr eaLnBrk="1" hangingPunct="1"/>
            <a:r>
              <a:rPr lang="en-US" altLang="en-US" sz="1600" dirty="0">
                <a:cs typeface="Arial" charset="0"/>
              </a:rPr>
              <a:t>on top of the pion condensate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800600" y="4011613"/>
            <a:ext cx="3659832" cy="10048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dirty="0" smtClean="0">
                <a:cs typeface="Arial" charset="0"/>
              </a:rPr>
              <a:t>If LM </a:t>
            </a:r>
            <a:r>
              <a:rPr lang="en-US" altLang="en-US" sz="1600" dirty="0">
                <a:cs typeface="Arial" charset="0"/>
              </a:rPr>
              <a:t>parameters increase with density </a:t>
            </a:r>
          </a:p>
          <a:p>
            <a:pPr algn="ctr" eaLnBrk="1" hangingPunct="1"/>
            <a:r>
              <a:rPr lang="en-US" altLang="en-US" sz="1600" dirty="0" smtClean="0">
                <a:cs typeface="Arial" charset="0"/>
              </a:rPr>
              <a:t>-- saturation </a:t>
            </a:r>
            <a:r>
              <a:rPr lang="en-US" altLang="en-US" sz="1600" dirty="0">
                <a:cs typeface="Arial" charset="0"/>
              </a:rPr>
              <a:t>of pion </a:t>
            </a:r>
            <a:r>
              <a:rPr lang="en-US" altLang="en-US" sz="1600" dirty="0" smtClean="0">
                <a:cs typeface="Arial" charset="0"/>
              </a:rPr>
              <a:t>softening and</a:t>
            </a:r>
            <a:endParaRPr lang="en-US" altLang="en-US" sz="1600" dirty="0">
              <a:cs typeface="Arial" charset="0"/>
            </a:endParaRPr>
          </a:p>
          <a:p>
            <a:pPr algn="ctr" eaLnBrk="1" hangingPunct="1"/>
            <a:r>
              <a:rPr lang="en-US" altLang="en-US" sz="1400" b="1" dirty="0">
                <a:cs typeface="Arial" charset="0"/>
              </a:rPr>
              <a:t>no pion condensate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800600" y="5179438"/>
            <a:ext cx="3206327" cy="58477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cs typeface="Arial" charset="0"/>
              </a:rPr>
              <a:t>amplitude of the pion </a:t>
            </a:r>
            <a:r>
              <a:rPr lang="en-US" altLang="en-US" sz="1600" dirty="0" smtClean="0">
                <a:cs typeface="Arial" charset="0"/>
              </a:rPr>
              <a:t>condensate</a:t>
            </a:r>
          </a:p>
          <a:p>
            <a:pPr eaLnBrk="1" hangingPunct="1"/>
            <a:r>
              <a:rPr lang="en-US" altLang="en-US" sz="1600" dirty="0" smtClean="0">
                <a:cs typeface="Arial" charset="0"/>
              </a:rPr>
              <a:t>(liquid-crystal or </a:t>
            </a:r>
            <a:r>
              <a:rPr lang="en-US" altLang="en-US" sz="1600" dirty="0" err="1" smtClean="0">
                <a:cs typeface="Arial" charset="0"/>
              </a:rPr>
              <a:t>m.b</a:t>
            </a:r>
            <a:r>
              <a:rPr lang="en-US" altLang="en-US" sz="1600" dirty="0" smtClean="0">
                <a:cs typeface="Arial" charset="0"/>
              </a:rPr>
              <a:t>. solid) , e.g.</a:t>
            </a:r>
            <a:endParaRPr lang="en-US" altLang="en-US" sz="1600" dirty="0">
              <a:cs typeface="Arial" charset="0"/>
            </a:endParaRPr>
          </a:p>
        </p:txBody>
      </p:sp>
      <p:pic>
        <p:nvPicPr>
          <p:cNvPr id="28683" name="Picture 1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173288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2700" y="1801695"/>
            <a:ext cx="5331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 </a:t>
            </a:r>
            <a:r>
              <a:rPr lang="en-US" baseline="-25000" dirty="0" smtClean="0">
                <a:solidFill>
                  <a:schemeClr val="tx2"/>
                </a:solidFill>
              </a:rPr>
              <a:t>c </a:t>
            </a:r>
            <a:r>
              <a:rPr lang="el-GR" baseline="30000" dirty="0" smtClean="0">
                <a:solidFill>
                  <a:schemeClr val="tx2"/>
                </a:solidFill>
              </a:rPr>
              <a:t>π</a:t>
            </a:r>
            <a:r>
              <a:rPr lang="en-US" dirty="0" smtClean="0">
                <a:solidFill>
                  <a:schemeClr val="tx2"/>
                </a:solidFill>
              </a:rPr>
              <a:t>&gt;n&gt; n </a:t>
            </a:r>
            <a:r>
              <a:rPr lang="en-US" baseline="-25000" dirty="0" smtClean="0">
                <a:solidFill>
                  <a:schemeClr val="tx2"/>
                </a:solidFill>
              </a:rPr>
              <a:t>c1</a:t>
            </a:r>
            <a:r>
              <a:rPr lang="en-US" dirty="0" smtClean="0">
                <a:solidFill>
                  <a:schemeClr val="tx2"/>
                </a:solidFill>
              </a:rPr>
              <a:t> ~0.5 n</a:t>
            </a:r>
            <a:r>
              <a:rPr lang="en-US" baseline="-25000" dirty="0" smtClean="0">
                <a:solidFill>
                  <a:schemeClr val="tx2"/>
                </a:solidFill>
              </a:rPr>
              <a:t>0</a:t>
            </a:r>
            <a:r>
              <a:rPr lang="en-US" dirty="0" smtClean="0">
                <a:solidFill>
                  <a:schemeClr val="tx2"/>
                </a:solidFill>
              </a:rPr>
              <a:t> nuclear glass, or liquid phase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of pion cond., </a:t>
            </a:r>
            <a:r>
              <a:rPr lang="en-US" sz="1600" dirty="0" smtClean="0">
                <a:solidFill>
                  <a:schemeClr val="tx2"/>
                </a:solidFill>
              </a:rPr>
              <a:t>cf. D.V. 1989, </a:t>
            </a:r>
            <a:r>
              <a:rPr lang="en-US" sz="1600" dirty="0" err="1" smtClean="0">
                <a:solidFill>
                  <a:schemeClr val="tx2"/>
                </a:solidFill>
              </a:rPr>
              <a:t>Nucl</a:t>
            </a:r>
            <a:r>
              <a:rPr lang="en-US" sz="1600" dirty="0" smtClean="0">
                <a:solidFill>
                  <a:schemeClr val="tx2"/>
                </a:solidFill>
              </a:rPr>
              <a:t>. Phys.A555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(1993)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643040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 </a:t>
            </a:r>
            <a:r>
              <a:rPr lang="en-US" b="1" baseline="-25000" dirty="0" smtClean="0"/>
              <a:t>c</a:t>
            </a:r>
            <a:r>
              <a:rPr lang="el-GR" b="1" baseline="30000" dirty="0" smtClean="0"/>
              <a:t>π</a:t>
            </a:r>
            <a:r>
              <a:rPr lang="en-US" b="1" baseline="30000" dirty="0" smtClean="0"/>
              <a:t> </a:t>
            </a:r>
            <a:r>
              <a:rPr lang="en-US" b="1" dirty="0" smtClean="0"/>
              <a:t>&gt;</a:t>
            </a:r>
            <a:r>
              <a:rPr lang="en-US" b="1" dirty="0"/>
              <a:t>n&gt; n </a:t>
            </a:r>
            <a:r>
              <a:rPr lang="en-US" b="1" baseline="-25000" dirty="0" smtClean="0"/>
              <a:t>c1</a:t>
            </a:r>
            <a:r>
              <a:rPr lang="en-US" b="1" dirty="0" smtClean="0"/>
              <a:t>~0.5 n</a:t>
            </a:r>
            <a:r>
              <a:rPr lang="en-US" b="1" baseline="-25000" dirty="0" smtClean="0"/>
              <a:t>0 </a:t>
            </a:r>
            <a:r>
              <a:rPr lang="en-US" b="1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47" y="5875338"/>
            <a:ext cx="3419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1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7" y="2523089"/>
            <a:ext cx="5733502" cy="74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69" y="2671735"/>
            <a:ext cx="1816173" cy="3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34" y="2673190"/>
            <a:ext cx="1462048" cy="3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90" y="5683567"/>
            <a:ext cx="5645759" cy="70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628" y="5661166"/>
            <a:ext cx="3697810" cy="68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953" y="2072657"/>
            <a:ext cx="623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Soft </a:t>
            </a:r>
            <a:r>
              <a:rPr lang="en-US" b="1" dirty="0" err="1" smtClean="0">
                <a:solidFill>
                  <a:schemeClr val="accent1"/>
                </a:solidFill>
              </a:rPr>
              <a:t>pions</a:t>
            </a:r>
            <a:r>
              <a:rPr lang="en-US" b="1" dirty="0" smtClean="0">
                <a:solidFill>
                  <a:schemeClr val="accent1"/>
                </a:solidFill>
              </a:rPr>
              <a:t> yield only small contribution to the sum-rule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92" y="5220049"/>
            <a:ext cx="5218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Virtual </a:t>
            </a:r>
            <a:r>
              <a:rPr lang="en-US" b="1" dirty="0" err="1" smtClean="0">
                <a:solidFill>
                  <a:srgbClr val="0070C0"/>
                </a:solidFill>
              </a:rPr>
              <a:t>pions</a:t>
            </a:r>
            <a:r>
              <a:rPr lang="en-US" b="1" dirty="0" smtClean="0">
                <a:solidFill>
                  <a:srgbClr val="0070C0"/>
                </a:solidFill>
              </a:rPr>
              <a:t> significantly contribute for T≠ 0 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2790" y="4275449"/>
            <a:ext cx="443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Pions</a:t>
            </a:r>
            <a:r>
              <a:rPr lang="en-US" b="1" dirty="0" smtClean="0">
                <a:solidFill>
                  <a:schemeClr val="accent1"/>
                </a:solidFill>
              </a:rPr>
              <a:t> at </a:t>
            </a:r>
            <a:r>
              <a:rPr lang="el-GR" b="1" dirty="0" smtClean="0">
                <a:solidFill>
                  <a:schemeClr val="accent1"/>
                </a:solidFill>
              </a:rPr>
              <a:t>ω</a:t>
            </a:r>
            <a:r>
              <a:rPr lang="en-US" b="1" dirty="0" smtClean="0">
                <a:solidFill>
                  <a:schemeClr val="accent1"/>
                </a:solidFill>
              </a:rPr>
              <a:t>&lt;&lt;m</a:t>
            </a:r>
            <a:r>
              <a:rPr lang="en-US" b="1" baseline="-25000" dirty="0" smtClean="0">
                <a:solidFill>
                  <a:schemeClr val="accent1"/>
                </a:solidFill>
              </a:rPr>
              <a:t>π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are soft in sense that  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42" y="907865"/>
            <a:ext cx="3144055" cy="116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8430" y="0"/>
            <a:ext cx="6846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Where are virtual </a:t>
            </a:r>
            <a:r>
              <a:rPr lang="en-US" sz="2400" b="1" dirty="0" err="1" smtClean="0">
                <a:solidFill>
                  <a:schemeClr val="accent1"/>
                </a:solidFill>
              </a:rPr>
              <a:t>pions</a:t>
            </a:r>
            <a:r>
              <a:rPr lang="en-US" sz="2400" b="1" dirty="0" smtClean="0">
                <a:solidFill>
                  <a:schemeClr val="accent1"/>
                </a:solidFill>
              </a:rPr>
              <a:t> in nuclei   (at </a:t>
            </a:r>
            <a:r>
              <a:rPr lang="en-US" sz="2400" b="1" dirty="0" err="1" smtClean="0">
                <a:solidFill>
                  <a:schemeClr val="accent1"/>
                </a:solidFill>
              </a:rPr>
              <a:t>n~n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baseline="-25000" dirty="0" smtClean="0">
                <a:solidFill>
                  <a:schemeClr val="accent1"/>
                </a:solidFill>
              </a:rPr>
              <a:t>0</a:t>
            </a:r>
            <a:r>
              <a:rPr lang="en-US" sz="2400" b="1" dirty="0" smtClean="0">
                <a:solidFill>
                  <a:schemeClr val="accent1"/>
                </a:solidFill>
              </a:rPr>
              <a:t> ) ?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8070" y="153903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&lt;1 </a:t>
            </a:r>
            <a:r>
              <a:rPr lang="en-US" dirty="0" smtClean="0">
                <a:solidFill>
                  <a:schemeClr val="accent1"/>
                </a:solidFill>
              </a:rPr>
              <a:t>for n≈n</a:t>
            </a:r>
            <a:r>
              <a:rPr lang="en-US" baseline="-25000" dirty="0" smtClean="0">
                <a:solidFill>
                  <a:schemeClr val="accent1"/>
                </a:solidFill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7" y="1070170"/>
            <a:ext cx="4133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8385" y="3269462"/>
            <a:ext cx="379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But</a:t>
            </a:r>
            <a:r>
              <a:rPr lang="en-US" b="1" dirty="0" smtClean="0">
                <a:solidFill>
                  <a:schemeClr val="accent1"/>
                </a:solidFill>
              </a:rPr>
              <a:t> from description of </a:t>
            </a:r>
            <a:r>
              <a:rPr lang="el-GR" b="1" dirty="0" smtClean="0">
                <a:solidFill>
                  <a:schemeClr val="accent1"/>
                </a:solidFill>
              </a:rPr>
              <a:t>π</a:t>
            </a:r>
            <a:r>
              <a:rPr lang="en-US" b="1" dirty="0" smtClean="0">
                <a:solidFill>
                  <a:schemeClr val="accent1"/>
                </a:solidFill>
              </a:rPr>
              <a:t>-atoms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7315" y="3318683"/>
            <a:ext cx="2092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for </a:t>
            </a:r>
            <a:r>
              <a:rPr lang="el-GR" dirty="0" smtClean="0">
                <a:solidFill>
                  <a:schemeClr val="tx2"/>
                </a:solidFill>
              </a:rPr>
              <a:t>ω</a:t>
            </a:r>
            <a:r>
              <a:rPr lang="en-US" dirty="0" smtClean="0">
                <a:solidFill>
                  <a:schemeClr val="tx2"/>
                </a:solidFill>
              </a:rPr>
              <a:t>~m</a:t>
            </a:r>
            <a:r>
              <a:rPr lang="en-US" baseline="-25000" dirty="0" smtClean="0">
                <a:solidFill>
                  <a:schemeClr val="tx2"/>
                </a:solidFill>
              </a:rPr>
              <a:t>π </a:t>
            </a:r>
            <a:r>
              <a:rPr lang="en-US" dirty="0" smtClean="0">
                <a:solidFill>
                  <a:schemeClr val="tx2"/>
                </a:solidFill>
              </a:rPr>
              <a:t> , k&lt;&lt;m</a:t>
            </a:r>
            <a:r>
              <a:rPr lang="en-US" baseline="-25000" dirty="0" smtClean="0">
                <a:solidFill>
                  <a:schemeClr val="tx2"/>
                </a:solidFill>
              </a:rPr>
              <a:t>π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973" y="4350754"/>
            <a:ext cx="3930550" cy="26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7" y="3708008"/>
            <a:ext cx="3083529" cy="44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021031" y="3720288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accent1"/>
                </a:solidFill>
              </a:rPr>
              <a:t> ≈ </a:t>
            </a:r>
            <a:r>
              <a:rPr lang="en-US" dirty="0" smtClean="0">
                <a:solidFill>
                  <a:schemeClr val="tx1"/>
                </a:solidFill>
              </a:rPr>
              <a:t>n 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71902" y="2090883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for </a:t>
            </a:r>
            <a:r>
              <a:rPr lang="el-GR" dirty="0" smtClean="0">
                <a:solidFill>
                  <a:schemeClr val="tx2"/>
                </a:solidFill>
              </a:rPr>
              <a:t>ω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&lt; k v </a:t>
            </a:r>
            <a:r>
              <a:rPr lang="en-US" baseline="-25000" dirty="0" smtClean="0">
                <a:solidFill>
                  <a:schemeClr val="tx2"/>
                </a:solidFill>
              </a:rPr>
              <a:t>F</a:t>
            </a:r>
            <a:endParaRPr lang="ru-RU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305710" y="333867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088867" y="4288919"/>
            <a:ext cx="1055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at n</a:t>
            </a:r>
            <a:r>
              <a:rPr lang="en-US" dirty="0">
                <a:solidFill>
                  <a:schemeClr val="accent1"/>
                </a:solidFill>
              </a:rPr>
              <a:t> ≈ </a:t>
            </a:r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953" y="461665"/>
            <a:ext cx="686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G. Brown, </a:t>
            </a:r>
            <a:r>
              <a:rPr lang="en-US" sz="1600" dirty="0" err="1" smtClean="0">
                <a:solidFill>
                  <a:schemeClr val="tx1"/>
                </a:solidFill>
              </a:rPr>
              <a:t>Buballa</a:t>
            </a:r>
            <a:r>
              <a:rPr lang="en-US" sz="1600" dirty="0" smtClean="0">
                <a:solidFill>
                  <a:schemeClr val="tx1"/>
                </a:solidFill>
              </a:rPr>
              <a:t>, Li, Wambach NPA 1995</a:t>
            </a:r>
            <a:r>
              <a:rPr lang="en-US" dirty="0" smtClean="0">
                <a:solidFill>
                  <a:schemeClr val="tx1"/>
                </a:solidFill>
              </a:rPr>
              <a:t>: no excess </a:t>
            </a:r>
            <a:r>
              <a:rPr lang="en-US" dirty="0" err="1" smtClean="0">
                <a:solidFill>
                  <a:schemeClr val="tx1"/>
                </a:solidFill>
              </a:rPr>
              <a:t>pions</a:t>
            </a:r>
            <a:r>
              <a:rPr lang="en-US" dirty="0" smtClean="0">
                <a:solidFill>
                  <a:schemeClr val="tx1"/>
                </a:solidFill>
              </a:rPr>
              <a:t> in nuclei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687" y="83772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arguments: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47171" y="4788776"/>
            <a:ext cx="919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Pions</a:t>
            </a:r>
            <a:r>
              <a:rPr lang="en-US" b="1" dirty="0" smtClean="0"/>
              <a:t> are there but their contribution depends on the frequency</a:t>
            </a:r>
            <a:r>
              <a:rPr lang="en-US" b="1" dirty="0"/>
              <a:t> </a:t>
            </a:r>
            <a:r>
              <a:rPr lang="en-US" b="1" dirty="0" smtClean="0"/>
              <a:t>and momentum.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-3467" y="6391281"/>
            <a:ext cx="920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Strong effect  for n&gt;n</a:t>
            </a:r>
            <a:r>
              <a:rPr lang="en-US" baseline="-25000" dirty="0" smtClean="0">
                <a:solidFill>
                  <a:schemeClr val="accent1"/>
                </a:solidFill>
              </a:rPr>
              <a:t>c1</a:t>
            </a:r>
            <a:r>
              <a:rPr lang="en-US" dirty="0" smtClean="0">
                <a:solidFill>
                  <a:schemeClr val="accent1"/>
                </a:solidFill>
              </a:rPr>
              <a:t> of fl. with k</a:t>
            </a:r>
            <a:r>
              <a:rPr lang="en-US" baseline="-25000" dirty="0" smtClean="0">
                <a:solidFill>
                  <a:schemeClr val="accent1"/>
                </a:solidFill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~p</a:t>
            </a:r>
            <a:r>
              <a:rPr lang="en-US" baseline="-25000" dirty="0" smtClean="0">
                <a:solidFill>
                  <a:schemeClr val="accent1"/>
                </a:solidFill>
              </a:rPr>
              <a:t>FN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l</a:t>
            </a:r>
            <a:r>
              <a:rPr lang="en-US" dirty="0" smtClean="0">
                <a:solidFill>
                  <a:schemeClr val="accent1"/>
                </a:solidFill>
              </a:rPr>
              <a:t>iquid phase, large bulk-viscosity-pion glass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 flipV="1">
            <a:off x="2987823" y="1539037"/>
            <a:ext cx="2615144" cy="273641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181" y="841475"/>
            <a:ext cx="14668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0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2353191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31732"/>
            <a:ext cx="4648200" cy="10096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743200" y="57150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>
                <a:solidFill>
                  <a:srgbClr val="990033"/>
                </a:solidFill>
              </a:rPr>
              <a:t>“pion gap”</a:t>
            </a:r>
            <a:endParaRPr lang="en-US" altLang="ru-RU">
              <a:solidFill>
                <a:srgbClr val="990033"/>
              </a:solidFill>
            </a:endParaRPr>
          </a:p>
        </p:txBody>
      </p:sp>
      <p:pic>
        <p:nvPicPr>
          <p:cNvPr id="40968" name="Picture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4572000"/>
            <a:ext cx="198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724400" y="2438400"/>
            <a:ext cx="356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i="1" dirty="0">
                <a:latin typeface="Times New Roman" pitchFamily="18" charset="0"/>
              </a:rPr>
              <a:t>pion propagator has a complex pole </a:t>
            </a:r>
            <a:endParaRPr lang="en-US" altLang="ru-RU" i="1" dirty="0">
              <a:latin typeface="Times New Roman" pitchFamily="18" charset="0"/>
            </a:endParaRPr>
          </a:p>
        </p:txBody>
      </p:sp>
      <p:pic>
        <p:nvPicPr>
          <p:cNvPr id="40970" name="Picture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2" name="Picture 1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43" y="5431072"/>
            <a:ext cx="147322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6896100" y="5802354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dirty="0">
                <a:solidFill>
                  <a:srgbClr val="0000CC"/>
                </a:solidFill>
              </a:rPr>
              <a:t>pion condensation</a:t>
            </a:r>
            <a:endParaRPr lang="en-US" altLang="ru-RU" dirty="0">
              <a:solidFill>
                <a:srgbClr val="0000CC"/>
              </a:solidFill>
            </a:endParaRP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4819650" y="5988050"/>
            <a:ext cx="381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5229225" y="5805488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dirty="0">
                <a:solidFill>
                  <a:srgbClr val="990033"/>
                </a:solidFill>
              </a:rPr>
              <a:t>instability</a:t>
            </a:r>
            <a:endParaRPr lang="en-US" altLang="ru-RU" dirty="0">
              <a:solidFill>
                <a:srgbClr val="990033"/>
              </a:solidFill>
            </a:endParaRPr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6392883" y="6015038"/>
            <a:ext cx="43973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-1" y="685800"/>
            <a:ext cx="51983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ru-RU" sz="1600" dirty="0" smtClean="0">
                <a:solidFill>
                  <a:schemeClr val="tx1"/>
                </a:solidFill>
              </a:rPr>
              <a:t>Migdal,Saperstein,Troitsky,D.V.Phys.Rept.192 </a:t>
            </a:r>
            <a:r>
              <a:rPr lang="en-GB" altLang="ru-RU" sz="1600" dirty="0">
                <a:solidFill>
                  <a:schemeClr val="tx1"/>
                </a:solidFill>
              </a:rPr>
              <a:t>(1990) </a:t>
            </a:r>
            <a:endParaRPr lang="en-US" altLang="ru-RU" sz="1600" dirty="0">
              <a:solidFill>
                <a:schemeClr val="tx1"/>
              </a:solidFill>
            </a:endParaRPr>
          </a:p>
        </p:txBody>
      </p:sp>
      <p:pic>
        <p:nvPicPr>
          <p:cNvPr id="40978" name="Picture 1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2971800"/>
            <a:ext cx="318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9" name="Picture 1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429000"/>
            <a:ext cx="2090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40981" name="Picture 2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403860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1895624" y="3429000"/>
            <a:ext cx="660152" cy="63664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1534" y="5383363"/>
            <a:ext cx="234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(for n&gt;n </a:t>
            </a:r>
            <a:r>
              <a:rPr lang="en-US" baseline="-25000" dirty="0" smtClean="0"/>
              <a:t>c</a:t>
            </a:r>
            <a:r>
              <a:rPr lang="en-US" dirty="0" smtClean="0"/>
              <a:t>~ (1.5-3) n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5432" y="34261"/>
            <a:ext cx="7059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P</a:t>
            </a:r>
            <a:r>
              <a:rPr lang="en-US" sz="2400" b="1" dirty="0" smtClean="0">
                <a:solidFill>
                  <a:schemeClr val="accent1"/>
                </a:solidFill>
              </a:rPr>
              <a:t>ion </a:t>
            </a:r>
            <a:r>
              <a:rPr lang="en-US" sz="2400" b="1" dirty="0" smtClean="0">
                <a:solidFill>
                  <a:schemeClr val="accent1"/>
                </a:solidFill>
              </a:rPr>
              <a:t>spectrum in </a:t>
            </a:r>
            <a:r>
              <a:rPr lang="en-US" sz="2400" b="1" dirty="0" err="1" smtClean="0">
                <a:solidFill>
                  <a:schemeClr val="accent1"/>
                </a:solidFill>
              </a:rPr>
              <a:t>iso</a:t>
            </a:r>
            <a:r>
              <a:rPr lang="en-US" sz="2400" b="1" smtClean="0">
                <a:solidFill>
                  <a:schemeClr val="accent1"/>
                </a:solidFill>
              </a:rPr>
              <a:t>-symmetric nuclear </a:t>
            </a:r>
            <a:r>
              <a:rPr lang="en-US" sz="2400" b="1" dirty="0" smtClean="0">
                <a:solidFill>
                  <a:schemeClr val="accent1"/>
                </a:solidFill>
              </a:rPr>
              <a:t>matter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383363"/>
            <a:ext cx="43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9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6235"/>
            <a:ext cx="4597872" cy="405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1391" y="305539"/>
            <a:ext cx="546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Pion production in </a:t>
            </a:r>
            <a:r>
              <a:rPr lang="en-US" sz="2400" b="1" dirty="0" err="1" smtClean="0">
                <a:solidFill>
                  <a:schemeClr val="tx2"/>
                </a:solidFill>
              </a:rPr>
              <a:t>La+La</a:t>
            </a:r>
            <a:r>
              <a:rPr lang="en-US" sz="2400" b="1" dirty="0" smtClean="0">
                <a:solidFill>
                  <a:schemeClr val="tx2"/>
                </a:solidFill>
              </a:rPr>
              <a:t> collisions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09" y="5461424"/>
            <a:ext cx="9227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In-medium effects included, </a:t>
            </a:r>
            <a:r>
              <a:rPr lang="en-US" dirty="0" err="1" smtClean="0">
                <a:solidFill>
                  <a:schemeClr val="tx2"/>
                </a:solidFill>
              </a:rPr>
              <a:t>pions</a:t>
            </a:r>
            <a:r>
              <a:rPr lang="en-US" dirty="0" smtClean="0">
                <a:solidFill>
                  <a:schemeClr val="tx2"/>
                </a:solidFill>
              </a:rPr>
              <a:t> with k&lt;(150-200) MeV have short mean-free path and </a:t>
            </a:r>
          </a:p>
          <a:p>
            <a:r>
              <a:rPr lang="en-US" dirty="0">
                <a:solidFill>
                  <a:schemeClr val="tx2"/>
                </a:solidFill>
              </a:rPr>
              <a:t>r</a:t>
            </a:r>
            <a:r>
              <a:rPr lang="en-US" dirty="0" smtClean="0">
                <a:solidFill>
                  <a:schemeClr val="tx2"/>
                </a:solidFill>
              </a:rPr>
              <a:t>adiate from thermal freeze-out, 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n≈0.6 n </a:t>
            </a:r>
            <a:r>
              <a:rPr lang="en-US" baseline="-25000" dirty="0" smtClean="0">
                <a:solidFill>
                  <a:schemeClr val="tx2"/>
                </a:solidFill>
              </a:rPr>
              <a:t>0</a:t>
            </a:r>
            <a:r>
              <a:rPr lang="en-US" dirty="0" smtClean="0">
                <a:solidFill>
                  <a:schemeClr val="tx2"/>
                </a:solidFill>
              </a:rPr>
              <a:t>, more soft </a:t>
            </a:r>
            <a:r>
              <a:rPr lang="en-US" dirty="0" err="1" smtClean="0">
                <a:solidFill>
                  <a:schemeClr val="tx2"/>
                </a:solidFill>
              </a:rPr>
              <a:t>pions</a:t>
            </a:r>
            <a:r>
              <a:rPr lang="en-US" dirty="0" smtClean="0">
                <a:solidFill>
                  <a:schemeClr val="tx2"/>
                </a:solidFill>
              </a:rPr>
              <a:t> radiate from an earlier stage.</a:t>
            </a:r>
            <a:endParaRPr lang="ru-RU" baseline="-250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7032" y="980728"/>
            <a:ext cx="343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sz="1600" dirty="0" smtClean="0">
                <a:solidFill>
                  <a:schemeClr val="tx2"/>
                </a:solidFill>
              </a:rPr>
              <a:t>D.V. </a:t>
            </a:r>
            <a:r>
              <a:rPr lang="en-US" sz="1600" dirty="0" err="1" smtClean="0">
                <a:solidFill>
                  <a:schemeClr val="tx2"/>
                </a:solidFill>
              </a:rPr>
              <a:t>Nucl</a:t>
            </a:r>
            <a:r>
              <a:rPr lang="en-US" sz="1600" dirty="0" smtClean="0">
                <a:solidFill>
                  <a:schemeClr val="tx2"/>
                </a:solidFill>
              </a:rPr>
              <a:t>. Phys. A555 (1993)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3999" cy="1143000"/>
          </a:xfrm>
        </p:spPr>
        <p:txBody>
          <a:bodyPr/>
          <a:lstStyle/>
          <a:p>
            <a:r>
              <a:rPr lang="en-US" sz="2800" dirty="0" smtClean="0"/>
              <a:t>Is </a:t>
            </a:r>
            <a:r>
              <a:rPr lang="el-GR" sz="2800" dirty="0" smtClean="0"/>
              <a:t>π</a:t>
            </a:r>
            <a:r>
              <a:rPr lang="en-US" sz="2800" dirty="0" smtClean="0"/>
              <a:t>-condensation  possible  in peripheral HIC?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90" y="1306129"/>
            <a:ext cx="4608512" cy="370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67" y="1805327"/>
            <a:ext cx="2476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1" y="3429000"/>
            <a:ext cx="1190494" cy="42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3645" y="3429000"/>
            <a:ext cx="160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~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b="1" dirty="0" smtClean="0">
                <a:solidFill>
                  <a:schemeClr val="tx1"/>
                </a:solidFill>
              </a:rPr>
              <a:t>2p </a:t>
            </a:r>
            <a:r>
              <a:rPr lang="en-US" b="1" baseline="-25000" dirty="0" smtClean="0">
                <a:solidFill>
                  <a:schemeClr val="tx1"/>
                </a:solidFill>
              </a:rPr>
              <a:t>F </a:t>
            </a:r>
            <a:r>
              <a:rPr lang="en-US" b="1" dirty="0" smtClean="0">
                <a:solidFill>
                  <a:schemeClr val="tx1"/>
                </a:solidFill>
              </a:rPr>
              <a:t>(n)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5091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2p </a:t>
            </a:r>
            <a:r>
              <a:rPr lang="en-US" b="1" baseline="-25000" dirty="0" smtClean="0">
                <a:solidFill>
                  <a:schemeClr val="tx1"/>
                </a:solidFill>
              </a:rPr>
              <a:t>F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~</a:t>
            </a:r>
            <a:r>
              <a:rPr lang="en-US" dirty="0" smtClean="0">
                <a:solidFill>
                  <a:schemeClr val="tx1"/>
                </a:solidFill>
              </a:rPr>
              <a:t> (8</a:t>
            </a:r>
            <a:r>
              <a:rPr lang="en-US" b="1" dirty="0" smtClean="0">
                <a:solidFill>
                  <a:schemeClr val="tx1"/>
                </a:solidFill>
              </a:rPr>
              <a:t>n) </a:t>
            </a:r>
            <a:r>
              <a:rPr lang="en-US" b="1" baseline="30000" dirty="0" smtClean="0">
                <a:solidFill>
                  <a:schemeClr val="tx1"/>
                </a:solidFill>
              </a:rPr>
              <a:t>1/3</a:t>
            </a:r>
            <a:endParaRPr lang="ru-RU" b="1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739017" y="5013176"/>
            <a:ext cx="5088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ffective attraction as at 8 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(for n=n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/2 in each nucleus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ef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.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density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is </a:t>
            </a:r>
            <a:r>
              <a:rPr lang="en-US" dirty="0" smtClean="0">
                <a:solidFill>
                  <a:schemeClr val="tx1"/>
                </a:solidFill>
              </a:rPr>
              <a:t>4n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ru-RU" baseline="-25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019" y="18761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condition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245224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s safely satisfied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2" y="2996952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Pion self-energy for 2 Fermi spheres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185019" y="5126007"/>
            <a:ext cx="502424" cy="143669"/>
          </a:xfrm>
          <a:prstGeom prst="rightArrow">
            <a:avLst>
              <a:gd name="adj1" fmla="val 50000"/>
              <a:gd name="adj2" fmla="val 84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41939" y="5805264"/>
            <a:ext cx="502424" cy="143669"/>
          </a:xfrm>
          <a:prstGeom prst="rightArrow">
            <a:avLst>
              <a:gd name="adj1" fmla="val 50000"/>
              <a:gd name="adj2" fmla="val 84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1938" y="570312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ion condensation might be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311" y="5805264"/>
            <a:ext cx="5029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9" y="1124744"/>
            <a:ext cx="5974584" cy="3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5019" y="1425352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interpenetrating nuclei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2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8" y="116632"/>
            <a:ext cx="8229600" cy="993775"/>
          </a:xfrm>
        </p:spPr>
        <p:txBody>
          <a:bodyPr/>
          <a:lstStyle/>
          <a:p>
            <a:r>
              <a:rPr lang="en-US" altLang="ru-RU" sz="2400" b="1" dirty="0" err="1">
                <a:solidFill>
                  <a:srgbClr val="008000"/>
                </a:solidFill>
              </a:rPr>
              <a:t>Antikaon</a:t>
            </a:r>
            <a:r>
              <a:rPr lang="en-US" altLang="ru-RU" sz="2400" b="1" dirty="0">
                <a:solidFill>
                  <a:srgbClr val="008000"/>
                </a:solidFill>
              </a:rPr>
              <a:t> spectra in nuclear </a:t>
            </a:r>
            <a:r>
              <a:rPr lang="en-US" altLang="ru-RU" sz="2400" b="1" dirty="0" smtClean="0">
                <a:solidFill>
                  <a:srgbClr val="008000"/>
                </a:solidFill>
              </a:rPr>
              <a:t>matter </a:t>
            </a:r>
            <a:endParaRPr lang="ru-RU" altLang="ru-RU" sz="2400" b="1" dirty="0">
              <a:solidFill>
                <a:srgbClr val="008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296607"/>
            <a:ext cx="9144000" cy="4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7313" y="5876029"/>
            <a:ext cx="8926483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lvl="1"/>
            <a:r>
              <a:rPr lang="en-US" altLang="ru-RU" b="1" dirty="0"/>
              <a:t>Possibility of S and/or P wave </a:t>
            </a:r>
            <a:r>
              <a:rPr lang="en-US" altLang="ru-RU" b="1" dirty="0" err="1"/>
              <a:t>antikaon</a:t>
            </a:r>
            <a:r>
              <a:rPr lang="en-US" altLang="ru-RU" b="1" dirty="0"/>
              <a:t> condensation in dense NS interiors </a:t>
            </a:r>
            <a:endParaRPr lang="ru-RU" altLang="ru-RU" b="1" dirty="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-1" y="6242741"/>
            <a:ext cx="91439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Kolomeitsev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D.V.,</a:t>
            </a:r>
            <a:r>
              <a:rPr lang="en-US" sz="1600" dirty="0" err="1" smtClean="0">
                <a:solidFill>
                  <a:schemeClr val="tx1"/>
                </a:solidFill>
              </a:rPr>
              <a:t>Kampfer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Int.J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r>
              <a:rPr lang="da-DK" sz="1600" dirty="0" smtClean="0">
                <a:solidFill>
                  <a:schemeClr val="tx1"/>
                </a:solidFill>
              </a:rPr>
              <a:t>Mod.Phys</a:t>
            </a:r>
            <a:r>
              <a:rPr lang="da-DK" sz="1600" dirty="0">
                <a:solidFill>
                  <a:schemeClr val="tx1"/>
                </a:solidFill>
              </a:rPr>
              <a:t>. </a:t>
            </a:r>
            <a:r>
              <a:rPr lang="da-DK" sz="1600" dirty="0" smtClean="0">
                <a:solidFill>
                  <a:schemeClr val="tx1"/>
                </a:solidFill>
              </a:rPr>
              <a:t>E5 (1996),</a:t>
            </a:r>
            <a:r>
              <a:rPr lang="en-US" altLang="ru-RU" sz="1600" dirty="0">
                <a:solidFill>
                  <a:schemeClr val="tx1"/>
                </a:solidFill>
              </a:rPr>
              <a:t> </a:t>
            </a:r>
            <a:r>
              <a:rPr lang="en-US" altLang="ru-RU" sz="1600" dirty="0" err="1">
                <a:solidFill>
                  <a:schemeClr val="tx1"/>
                </a:solidFill>
              </a:rPr>
              <a:t>Kolomeitsev</a:t>
            </a:r>
            <a:r>
              <a:rPr lang="en-US" altLang="ru-RU" sz="1600" dirty="0">
                <a:solidFill>
                  <a:schemeClr val="tx1"/>
                </a:solidFill>
              </a:rPr>
              <a:t>, D.V. PRC68 (2003</a:t>
            </a:r>
            <a:r>
              <a:rPr lang="en-US" altLang="ru-RU" sz="1600" dirty="0" smtClean="0">
                <a:solidFill>
                  <a:schemeClr val="tx1"/>
                </a:solidFill>
              </a:rPr>
              <a:t>)</a:t>
            </a:r>
            <a:endParaRPr lang="ru-RU" altLang="ru-RU" sz="1600" dirty="0">
              <a:solidFill>
                <a:schemeClr val="tx1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211638" y="4007231"/>
            <a:ext cx="4932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b="1" dirty="0">
                <a:solidFill>
                  <a:schemeClr val="accent1"/>
                </a:solidFill>
              </a:rPr>
              <a:t>K</a:t>
            </a:r>
            <a:r>
              <a:rPr lang="en-US" altLang="ru-RU" sz="2000" b="1" baseline="30000" dirty="0">
                <a:solidFill>
                  <a:schemeClr val="accent1"/>
                </a:solidFill>
              </a:rPr>
              <a:t>- have short mean free path and radiate from freeze out</a:t>
            </a:r>
            <a:endParaRPr lang="ru-RU" altLang="ru-RU" sz="2000" b="1" baseline="300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60" y="958808"/>
            <a:ext cx="9070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Description is rather similar to that for </a:t>
            </a:r>
            <a:r>
              <a:rPr lang="en-US" sz="2000" dirty="0" err="1" smtClean="0">
                <a:solidFill>
                  <a:schemeClr val="accent1"/>
                </a:solidFill>
              </a:rPr>
              <a:t>pions</a:t>
            </a:r>
            <a:r>
              <a:rPr lang="en-US" sz="2000" dirty="0" smtClean="0">
                <a:solidFill>
                  <a:schemeClr val="accent1"/>
                </a:solidFill>
              </a:rPr>
              <a:t> but with strange baryons included  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7008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chemeClr val="accent4">
                    <a:lumMod val="50000"/>
                  </a:schemeClr>
                </a:solidFill>
              </a:rPr>
              <a:t>N=Z</a:t>
            </a:r>
            <a:r>
              <a:rPr lang="en-US" altLang="ru-RU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altLang="ru-RU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n= n</a:t>
            </a:r>
            <a:r>
              <a:rPr lang="en-US" altLang="ru-RU" b="1" baseline="-25000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0</a:t>
            </a:r>
            <a:r>
              <a:rPr lang="en-US" altLang="ru-RU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</a:t>
            </a:r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74469" y="260741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ree K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207014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ressed K</a:t>
            </a:r>
            <a:r>
              <a:rPr lang="en-US" baseline="30000" dirty="0" smtClean="0"/>
              <a:t>-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32659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3"/>
          <p:cNvGrpSpPr>
            <a:grpSpLocks/>
          </p:cNvGrpSpPr>
          <p:nvPr/>
        </p:nvGrpSpPr>
        <p:grpSpPr bwMode="auto">
          <a:xfrm>
            <a:off x="0" y="836613"/>
            <a:ext cx="9144000" cy="3529012"/>
            <a:chOff x="-23" y="527"/>
            <a:chExt cx="5806" cy="2224"/>
          </a:xfrm>
        </p:grpSpPr>
        <p:grpSp>
          <p:nvGrpSpPr>
            <p:cNvPr id="68619" name="Group 4"/>
            <p:cNvGrpSpPr>
              <a:grpSpLocks/>
            </p:cNvGrpSpPr>
            <p:nvPr/>
          </p:nvGrpSpPr>
          <p:grpSpPr bwMode="auto">
            <a:xfrm>
              <a:off x="-23" y="527"/>
              <a:ext cx="5806" cy="2224"/>
              <a:chOff x="-23" y="1071"/>
              <a:chExt cx="5806" cy="2224"/>
            </a:xfrm>
          </p:grpSpPr>
          <p:pic>
            <p:nvPicPr>
              <p:cNvPr id="68631" name="Picture 5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" y="1344"/>
                <a:ext cx="2087" cy="19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8632" name="Picture 6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" y="1344"/>
                <a:ext cx="2177" cy="19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8633" name="Picture 7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9" y="1344"/>
                <a:ext cx="1754" cy="1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8634" name="Picture 8" descr="TP_tmp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" y="1117"/>
                <a:ext cx="49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8635" name="Picture 9" descr="TP_tmp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2" y="1071"/>
                <a:ext cx="9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8636" name="Picture 10" descr="TP_tmp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4" y="1071"/>
                <a:ext cx="49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8620" name="Picture 11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071"/>
              <a:ext cx="23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621" name="Picture 12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432"/>
              <a:ext cx="240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622" name="Line 13"/>
            <p:cNvSpPr>
              <a:spLocks noChangeShapeType="1"/>
            </p:cNvSpPr>
            <p:nvPr/>
          </p:nvSpPr>
          <p:spPr bwMode="auto">
            <a:xfrm flipH="1" flipV="1">
              <a:off x="385" y="1162"/>
              <a:ext cx="363" cy="91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3" name="Line 14"/>
            <p:cNvSpPr>
              <a:spLocks noChangeShapeType="1"/>
            </p:cNvSpPr>
            <p:nvPr/>
          </p:nvSpPr>
          <p:spPr bwMode="auto">
            <a:xfrm flipH="1">
              <a:off x="657" y="1253"/>
              <a:ext cx="91" cy="27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4" name="Line 15"/>
            <p:cNvSpPr>
              <a:spLocks noChangeShapeType="1"/>
            </p:cNvSpPr>
            <p:nvPr/>
          </p:nvSpPr>
          <p:spPr bwMode="auto">
            <a:xfrm flipH="1" flipV="1">
              <a:off x="657" y="2160"/>
              <a:ext cx="182" cy="27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5" name="Line 16"/>
            <p:cNvSpPr>
              <a:spLocks noChangeShapeType="1"/>
            </p:cNvSpPr>
            <p:nvPr/>
          </p:nvSpPr>
          <p:spPr bwMode="auto">
            <a:xfrm flipH="1">
              <a:off x="476" y="2432"/>
              <a:ext cx="363" cy="91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8626" name="Picture 17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568"/>
              <a:ext cx="68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627" name="Picture 18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" y="1905"/>
              <a:ext cx="824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628" name="Oval 19"/>
            <p:cNvSpPr>
              <a:spLocks noChangeArrowheads="1"/>
            </p:cNvSpPr>
            <p:nvPr/>
          </p:nvSpPr>
          <p:spPr bwMode="auto">
            <a:xfrm>
              <a:off x="5148" y="2011"/>
              <a:ext cx="91" cy="90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FF0000"/>
                </a:solidFill>
              </a:endParaRPr>
            </a:p>
          </p:txBody>
        </p:sp>
        <p:pic>
          <p:nvPicPr>
            <p:cNvPr id="68629" name="Picture 20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" y="2356"/>
              <a:ext cx="131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630" name="Freeform 21"/>
            <p:cNvSpPr>
              <a:spLocks/>
            </p:cNvSpPr>
            <p:nvPr/>
          </p:nvSpPr>
          <p:spPr bwMode="auto">
            <a:xfrm>
              <a:off x="5239" y="2070"/>
              <a:ext cx="370" cy="317"/>
            </a:xfrm>
            <a:custGeom>
              <a:avLst/>
              <a:gdLst>
                <a:gd name="T0" fmla="*/ 0 w 370"/>
                <a:gd name="T1" fmla="*/ 317 h 317"/>
                <a:gd name="T2" fmla="*/ 363 w 370"/>
                <a:gd name="T3" fmla="*/ 91 h 317"/>
                <a:gd name="T4" fmla="*/ 45 w 370"/>
                <a:gd name="T5" fmla="*/ 0 h 3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0" h="317">
                  <a:moveTo>
                    <a:pt x="0" y="317"/>
                  </a:moveTo>
                  <a:cubicBezTo>
                    <a:pt x="178" y="230"/>
                    <a:pt x="356" y="144"/>
                    <a:pt x="363" y="91"/>
                  </a:cubicBezTo>
                  <a:cubicBezTo>
                    <a:pt x="370" y="38"/>
                    <a:pt x="98" y="15"/>
                    <a:pt x="45" y="0"/>
                  </a:cubicBezTo>
                </a:path>
              </a:pathLst>
            </a:custGeom>
            <a:noFill/>
            <a:ln w="28575" cmpd="sng">
              <a:solidFill>
                <a:srgbClr val="99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8611" name="Picture 2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34" y="4724400"/>
            <a:ext cx="506571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Text Box 23"/>
          <p:cNvSpPr txBox="1">
            <a:spLocks noChangeArrowheads="1"/>
          </p:cNvSpPr>
          <p:nvPr/>
        </p:nvSpPr>
        <p:spPr bwMode="auto">
          <a:xfrm>
            <a:off x="3164109" y="4364039"/>
            <a:ext cx="423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/>
              <a:t>[</a:t>
            </a:r>
            <a:r>
              <a:rPr lang="en-US" altLang="ru-RU" sz="1400" dirty="0" err="1"/>
              <a:t>Migdal,Markin,Mishustin</a:t>
            </a:r>
            <a:r>
              <a:rPr lang="en-US" altLang="ru-RU" sz="1400" dirty="0"/>
              <a:t>,</a:t>
            </a:r>
            <a:r>
              <a:rPr lang="ru-RU" altLang="ru-RU" sz="1400" dirty="0"/>
              <a:t> </a:t>
            </a:r>
            <a:r>
              <a:rPr lang="en-US" altLang="ru-RU" sz="1400" dirty="0"/>
              <a:t>JETP (1974)]</a:t>
            </a:r>
          </a:p>
        </p:txBody>
      </p:sp>
      <p:sp>
        <p:nvSpPr>
          <p:cNvPr id="68613" name="Text Box 24"/>
          <p:cNvSpPr txBox="1">
            <a:spLocks noChangeArrowheads="1"/>
          </p:cNvSpPr>
          <p:nvPr/>
        </p:nvSpPr>
        <p:spPr bwMode="auto">
          <a:xfrm>
            <a:off x="55815" y="5345113"/>
            <a:ext cx="6215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solidFill>
                  <a:schemeClr val="accent1"/>
                </a:solidFill>
              </a:rPr>
              <a:t>In </a:t>
            </a:r>
            <a:r>
              <a:rPr lang="en-US" altLang="ru-RU" sz="1800" dirty="0" err="1" smtClean="0">
                <a:solidFill>
                  <a:schemeClr val="accent1"/>
                </a:solidFill>
              </a:rPr>
              <a:t>variational</a:t>
            </a:r>
            <a:r>
              <a:rPr lang="en-US" altLang="ru-RU" sz="1800" dirty="0" smtClean="0">
                <a:solidFill>
                  <a:schemeClr val="accent1"/>
                </a:solidFill>
              </a:rPr>
              <a:t> </a:t>
            </a:r>
            <a:r>
              <a:rPr lang="en-US" altLang="ru-RU" sz="1800" dirty="0" err="1" smtClean="0">
                <a:solidFill>
                  <a:schemeClr val="accent1"/>
                </a:solidFill>
              </a:rPr>
              <a:t>EoS</a:t>
            </a:r>
            <a:r>
              <a:rPr lang="en-US" altLang="ru-RU" sz="1800" dirty="0" smtClean="0">
                <a:solidFill>
                  <a:schemeClr val="accent1"/>
                </a:solidFill>
              </a:rPr>
              <a:t> </a:t>
            </a:r>
            <a:r>
              <a:rPr lang="en-US" altLang="ru-RU" sz="1600" dirty="0" smtClean="0"/>
              <a:t> </a:t>
            </a:r>
            <a:r>
              <a:rPr lang="en-US" altLang="ru-RU" sz="1400" dirty="0"/>
              <a:t>[</a:t>
            </a:r>
            <a:r>
              <a:rPr lang="en-US" altLang="ru-RU" sz="1400" dirty="0" err="1"/>
              <a:t>Akmal</a:t>
            </a:r>
            <a:r>
              <a:rPr lang="en-US" altLang="ru-RU" sz="1400" dirty="0"/>
              <a:t>, </a:t>
            </a:r>
            <a:r>
              <a:rPr lang="en-US" altLang="ru-RU" sz="1400" dirty="0" err="1"/>
              <a:t>Pandharipande</a:t>
            </a:r>
            <a:r>
              <a:rPr lang="en-US" altLang="ru-RU" sz="1400" dirty="0"/>
              <a:t>, Ravenhall, PRC58 (1998)]:</a:t>
            </a:r>
          </a:p>
        </p:txBody>
      </p:sp>
      <p:pic>
        <p:nvPicPr>
          <p:cNvPr id="68614" name="Picture 2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99" y="5803942"/>
            <a:ext cx="2044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5" name="Picture 2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99" y="6237288"/>
            <a:ext cx="50815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6" name="Text Box 27"/>
          <p:cNvSpPr txBox="1">
            <a:spLocks noChangeArrowheads="1"/>
          </p:cNvSpPr>
          <p:nvPr/>
        </p:nvSpPr>
        <p:spPr bwMode="auto">
          <a:xfrm>
            <a:off x="322263" y="5734050"/>
            <a:ext cx="19271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/>
              <a:t> </a:t>
            </a:r>
            <a:r>
              <a:rPr lang="en-US" altLang="ru-RU" sz="1800" b="1" dirty="0" smtClean="0"/>
              <a:t>π</a:t>
            </a:r>
            <a:r>
              <a:rPr lang="en-US" altLang="ru-RU" sz="1800" b="1" baseline="30000" dirty="0" smtClean="0"/>
              <a:t>±</a:t>
            </a:r>
            <a:r>
              <a:rPr lang="en-US" altLang="ru-RU" sz="1800" b="1" dirty="0" smtClean="0"/>
              <a:t> condensate</a:t>
            </a:r>
            <a:r>
              <a:rPr lang="en-US" altLang="ru-RU" sz="1800" b="1" dirty="0"/>
              <a:t>:</a:t>
            </a:r>
          </a:p>
        </p:txBody>
      </p:sp>
      <p:sp>
        <p:nvSpPr>
          <p:cNvPr id="68617" name="Text Box 28"/>
          <p:cNvSpPr txBox="1">
            <a:spLocks noChangeArrowheads="1"/>
          </p:cNvSpPr>
          <p:nvPr/>
        </p:nvSpPr>
        <p:spPr bwMode="auto">
          <a:xfrm>
            <a:off x="75770" y="6173272"/>
            <a:ext cx="29290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/>
              <a:t>neutral pion condensate:</a:t>
            </a:r>
          </a:p>
        </p:txBody>
      </p:sp>
      <p:sp>
        <p:nvSpPr>
          <p:cNvPr id="68618" name="Text Box 29"/>
          <p:cNvSpPr txBox="1">
            <a:spLocks noChangeArrowheads="1"/>
          </p:cNvSpPr>
          <p:nvPr/>
        </p:nvSpPr>
        <p:spPr bwMode="auto">
          <a:xfrm>
            <a:off x="0" y="63500"/>
            <a:ext cx="1041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>
                <a:solidFill>
                  <a:schemeClr val="accent1"/>
                </a:solidFill>
              </a:rPr>
              <a:t>Charged pion spectra in neutron matter and pion condensation</a:t>
            </a:r>
            <a:endParaRPr lang="ru-RU" altLang="ru-RU" sz="24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45152" y="5689374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≈ (1.5-2)n</a:t>
            </a:r>
            <a:r>
              <a:rPr lang="en-US" baseline="-25000" dirty="0" smtClean="0"/>
              <a:t>0</a:t>
            </a:r>
            <a:r>
              <a:rPr lang="en-US" dirty="0" smtClean="0"/>
              <a:t>  N&gt;&gt; Z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381586" y="5345113"/>
            <a:ext cx="2554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Takatsuka,Tamagaki</a:t>
            </a:r>
            <a:r>
              <a:rPr lang="en-US" sz="1600" dirty="0" smtClean="0"/>
              <a:t> 1997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659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41796"/>
            <a:ext cx="9143999" cy="558354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 smtClean="0"/>
              <a:t>A historical review.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 smtClean="0"/>
              <a:t>Pion cond. and abnormal nuclei and phase transition in NS.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 smtClean="0"/>
              <a:t>A general description of </a:t>
            </a:r>
            <a:r>
              <a:rPr lang="en-US" altLang="ru-RU" sz="2400" dirty="0" err="1" smtClean="0"/>
              <a:t>pions</a:t>
            </a:r>
            <a:r>
              <a:rPr lang="en-US" altLang="ru-RU" sz="2400" dirty="0" smtClean="0"/>
              <a:t>  </a:t>
            </a:r>
            <a:r>
              <a:rPr lang="en-US" altLang="ru-RU" sz="2400" dirty="0"/>
              <a:t>in</a:t>
            </a:r>
            <a:r>
              <a:rPr lang="en-US" altLang="ru-RU" sz="2400" i="1" dirty="0"/>
              <a:t> </a:t>
            </a:r>
            <a:r>
              <a:rPr lang="en-US" altLang="ru-RU" sz="2400" dirty="0" smtClean="0"/>
              <a:t>baryon matter.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 smtClean="0">
                <a:solidFill>
                  <a:srgbClr val="FF0000"/>
                </a:solidFill>
              </a:rPr>
              <a:t>Pion </a:t>
            </a:r>
            <a:r>
              <a:rPr lang="en-US" altLang="ru-RU" sz="2400" dirty="0">
                <a:solidFill>
                  <a:srgbClr val="FF0000"/>
                </a:solidFill>
              </a:rPr>
              <a:t>softening effects</a:t>
            </a:r>
            <a:r>
              <a:rPr lang="en-US" altLang="ru-RU" sz="2400" dirty="0" smtClean="0"/>
              <a:t> in HIC.</a:t>
            </a:r>
            <a:endParaRPr lang="en-US" altLang="ru-RU" sz="2400" dirty="0"/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>
                <a:solidFill>
                  <a:srgbClr val="FF0000"/>
                </a:solidFill>
              </a:rPr>
              <a:t>Pion softening effects</a:t>
            </a:r>
            <a:r>
              <a:rPr lang="en-US" altLang="ru-RU" sz="2400" dirty="0"/>
              <a:t> </a:t>
            </a:r>
            <a:r>
              <a:rPr lang="en-US" altLang="ru-RU" sz="2400" dirty="0" smtClean="0"/>
              <a:t> in </a:t>
            </a:r>
            <a:r>
              <a:rPr lang="en-US" altLang="ru-RU" sz="2400" dirty="0"/>
              <a:t>problem of neutrino radiation </a:t>
            </a:r>
            <a:r>
              <a:rPr lang="en-US" altLang="ru-RU" sz="2400" dirty="0" smtClean="0"/>
              <a:t>of NSs, </a:t>
            </a:r>
            <a:r>
              <a:rPr lang="en-US" altLang="ru-RU" sz="2400" dirty="0"/>
              <a:t>a</a:t>
            </a:r>
            <a:r>
              <a:rPr lang="en-US" altLang="ru-RU" sz="2400" dirty="0" smtClean="0"/>
              <a:t>nd in problem of damping of r-modes.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 smtClean="0"/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endParaRPr lang="en-US" altLang="ru-RU" sz="24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>
                <a:solidFill>
                  <a:srgbClr val="FF0000"/>
                </a:solidFill>
              </a:rPr>
              <a:t> </a:t>
            </a:r>
            <a:r>
              <a:rPr lang="en-US" altLang="ru-RU" sz="2400" dirty="0" smtClean="0">
                <a:solidFill>
                  <a:srgbClr val="FF0000"/>
                </a:solidFill>
              </a:rPr>
              <a:t>    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500" dirty="0" smtClean="0"/>
              <a:t>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938055" y="95411"/>
            <a:ext cx="86113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500" b="1" dirty="0" smtClean="0"/>
              <a:t>Plan</a:t>
            </a:r>
            <a:endParaRPr lang="en-US" altLang="ru-RU" sz="2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3663" y="2649538"/>
            <a:ext cx="90503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/>
              <a:t>White-body radiation problem (at low </a:t>
            </a:r>
            <a:r>
              <a:rPr lang="en-US" altLang="ru-RU" sz="2000" i="1" dirty="0"/>
              <a:t>T&lt;T      </a:t>
            </a:r>
            <a:r>
              <a:rPr lang="en-US" altLang="ru-RU" sz="2000" dirty="0"/>
              <a:t>~1-few MeV) -- direct </a:t>
            </a:r>
            <a:r>
              <a:rPr lang="en-US" altLang="ru-RU" sz="2000" dirty="0" smtClean="0"/>
              <a:t>reactions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smtClean="0"/>
              <a:t>D.V., </a:t>
            </a:r>
            <a:r>
              <a:rPr lang="en-US" altLang="ru-RU" sz="1800" dirty="0" err="1" smtClean="0"/>
              <a:t>Senatorov</a:t>
            </a:r>
            <a:r>
              <a:rPr lang="en-US" altLang="ru-RU" sz="1800" dirty="0" smtClean="0"/>
              <a:t>, JETP 1986, </a:t>
            </a:r>
            <a:r>
              <a:rPr lang="en-US" altLang="ru-RU" sz="1800" dirty="0" err="1" smtClean="0"/>
              <a:t>Yad</a:t>
            </a:r>
            <a:r>
              <a:rPr lang="en-US" altLang="ru-RU" sz="1800" dirty="0" smtClean="0"/>
              <a:t>. </a:t>
            </a:r>
            <a:r>
              <a:rPr lang="en-US" altLang="ru-RU" sz="1800" dirty="0" err="1" smtClean="0"/>
              <a:t>Fiz</a:t>
            </a:r>
            <a:r>
              <a:rPr lang="en-US" altLang="ru-RU" sz="1800" dirty="0" smtClean="0"/>
              <a:t>. 1987</a:t>
            </a:r>
            <a:endParaRPr lang="ru-RU" altLang="ru-RU" sz="1800" dirty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4491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>
                <a:solidFill>
                  <a:srgbClr val="008000"/>
                </a:solidFill>
              </a:rPr>
              <a:t>Cooling of neutron stars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79388" y="1412875"/>
            <a:ext cx="8964612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900">
                <a:solidFill>
                  <a:srgbClr val="003399"/>
                </a:solidFill>
              </a:rPr>
              <a:t>After passing a minute after formation,  during 10</a:t>
            </a:r>
            <a:r>
              <a:rPr lang="en-US" altLang="ru-RU" sz="1900" baseline="30000">
                <a:solidFill>
                  <a:srgbClr val="003399"/>
                </a:solidFill>
              </a:rPr>
              <a:t>5</a:t>
            </a:r>
            <a:r>
              <a:rPr lang="en-US" altLang="ru-RU" sz="1900">
                <a:solidFill>
                  <a:srgbClr val="003399"/>
                </a:solidFill>
              </a:rPr>
              <a:t> years a neutron star cools down by neutrino emission, then by photon emission from the surface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3492500" y="3141663"/>
            <a:ext cx="2684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/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4714875" y="2811422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 err="1"/>
              <a:t>opac</a:t>
            </a:r>
            <a:endParaRPr lang="ru-RU" altLang="ru-RU" sz="1600" dirty="0"/>
          </a:p>
        </p:txBody>
      </p:sp>
      <p:pic>
        <p:nvPicPr>
          <p:cNvPr id="4103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31" y="2306638"/>
            <a:ext cx="176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0" y="3784735"/>
            <a:ext cx="825738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chemeClr val="accent1"/>
                </a:solidFill>
              </a:rPr>
              <a:t>Neutrinos bring information straight  from the dense  </a:t>
            </a:r>
            <a:r>
              <a:rPr lang="en-US" altLang="ru-RU" sz="2000" dirty="0" smtClean="0">
                <a:solidFill>
                  <a:schemeClr val="accent1"/>
                </a:solidFill>
              </a:rPr>
              <a:t>interior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FF0000"/>
                </a:solidFill>
              </a:rPr>
              <a:t> </a:t>
            </a:r>
            <a:r>
              <a:rPr lang="en-US" altLang="ru-RU" sz="1800" dirty="0" smtClean="0">
                <a:solidFill>
                  <a:srgbClr val="FF0000"/>
                </a:solidFill>
              </a:rPr>
              <a:t>                                                                     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similar to di-leptons from HIC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31105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accent2"/>
                </a:solidFill>
              </a:rPr>
              <a:t>Cooling</a:t>
            </a:r>
            <a:r>
              <a:rPr lang="en-US" altLang="ru-RU" sz="1800" dirty="0"/>
              <a:t>: crust is </a:t>
            </a:r>
            <a:r>
              <a:rPr lang="en-US" altLang="ru-RU" sz="1800" dirty="0" smtClean="0"/>
              <a:t>light, interior </a:t>
            </a:r>
            <a:r>
              <a:rPr lang="en-US" altLang="ru-RU" sz="1800" dirty="0"/>
              <a:t>is </a:t>
            </a:r>
            <a:r>
              <a:rPr lang="en-US" altLang="ru-RU" sz="1800" dirty="0" smtClean="0"/>
              <a:t>massive  </a:t>
            </a:r>
            <a:r>
              <a:rPr lang="en-US" altLang="ru-RU" sz="1800" dirty="0"/>
              <a:t>most important are reactions in dense  interior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" y="1861379"/>
            <a:ext cx="3306763" cy="582613"/>
            <a:chOff x="770" y="2123"/>
            <a:chExt cx="2083" cy="367"/>
          </a:xfrm>
        </p:grpSpPr>
        <p:pic>
          <p:nvPicPr>
            <p:cNvPr id="7191" name="Picture 4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158"/>
              <a:ext cx="43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92" name="Text Box 5"/>
            <p:cNvSpPr txBox="1">
              <a:spLocks noChangeArrowheads="1"/>
            </p:cNvSpPr>
            <p:nvPr/>
          </p:nvSpPr>
          <p:spPr bwMode="auto">
            <a:xfrm>
              <a:off x="770" y="2123"/>
              <a:ext cx="14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/>
                <a:t>(where baryon density </a:t>
              </a:r>
            </a:p>
          </p:txBody>
        </p:sp>
        <p:sp>
          <p:nvSpPr>
            <p:cNvPr id="7193" name="Text Box 6"/>
            <p:cNvSpPr txBox="1">
              <a:spLocks noChangeArrowheads="1"/>
            </p:cNvSpPr>
            <p:nvPr/>
          </p:nvSpPr>
          <p:spPr bwMode="auto">
            <a:xfrm>
              <a:off x="2737" y="2124"/>
              <a:ext cx="11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6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600"/>
            </a:p>
          </p:txBody>
        </p:sp>
      </p:grp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56608" y="2705216"/>
            <a:ext cx="241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990000"/>
                </a:solidFill>
              </a:rPr>
              <a:t>one-nucleon reactions: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168275" y="4869160"/>
            <a:ext cx="2682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990000"/>
                </a:solidFill>
              </a:rPr>
              <a:t>two-nucleon reactions:</a:t>
            </a:r>
          </a:p>
        </p:txBody>
      </p:sp>
      <p:pic>
        <p:nvPicPr>
          <p:cNvPr id="7174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85" y="2818159"/>
            <a:ext cx="15605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4972471"/>
            <a:ext cx="24733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85" y="5805140"/>
            <a:ext cx="24828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4633119" y="2691916"/>
            <a:ext cx="2036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/>
              <a:t>direct </a:t>
            </a:r>
            <a:r>
              <a:rPr lang="en-US" altLang="ru-RU" sz="2000" dirty="0" err="1"/>
              <a:t>Urca</a:t>
            </a:r>
            <a:r>
              <a:rPr lang="en-US" altLang="ru-RU" sz="2000" dirty="0"/>
              <a:t> (DU)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5948363" y="4903415"/>
            <a:ext cx="2406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/>
              <a:t>modified </a:t>
            </a:r>
            <a:r>
              <a:rPr lang="en-US" altLang="ru-RU" sz="2000" dirty="0" err="1"/>
              <a:t>Urca</a:t>
            </a:r>
            <a:r>
              <a:rPr lang="en-US" altLang="ru-RU" sz="2000" dirty="0"/>
              <a:t> (MU)</a:t>
            </a: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5473949" y="5617308"/>
            <a:ext cx="37052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/>
              <a:t>nucleon bremsstrahlung (NB)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/>
              <a:t>(less important) </a:t>
            </a:r>
          </a:p>
        </p:txBody>
      </p:sp>
      <p:pic>
        <p:nvPicPr>
          <p:cNvPr id="7183" name="Picture 1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19" y="1005377"/>
            <a:ext cx="368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5" name="Rectangle 20"/>
          <p:cNvSpPr>
            <a:spLocks noChangeArrowheads="1"/>
          </p:cNvSpPr>
          <p:nvPr/>
        </p:nvSpPr>
        <p:spPr bwMode="auto">
          <a:xfrm>
            <a:off x="3172619" y="1827258"/>
            <a:ext cx="3738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i="1" dirty="0"/>
              <a:t>n</a:t>
            </a:r>
            <a:r>
              <a:rPr lang="en-US" altLang="ru-RU" sz="2000" baseline="-25000" dirty="0"/>
              <a:t>0 </a:t>
            </a:r>
            <a:r>
              <a:rPr lang="en-US" altLang="ru-RU" sz="1800" dirty="0"/>
              <a:t>is the nuclear saturation density)</a:t>
            </a:r>
            <a:endParaRPr lang="ru-RU" altLang="ru-RU" sz="1800" dirty="0"/>
          </a:p>
        </p:txBody>
      </p:sp>
      <p:sp>
        <p:nvSpPr>
          <p:cNvPr id="7187" name="Text Box 22"/>
          <p:cNvSpPr txBox="1">
            <a:spLocks noChangeArrowheads="1"/>
          </p:cNvSpPr>
          <p:nvPr/>
        </p:nvSpPr>
        <p:spPr bwMode="auto">
          <a:xfrm>
            <a:off x="2239964" y="2315394"/>
            <a:ext cx="28257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FF0000"/>
                </a:solidFill>
              </a:rPr>
              <a:t>Phase-space separation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sp>
        <p:nvSpPr>
          <p:cNvPr id="7189" name="Text Box 24"/>
          <p:cNvSpPr txBox="1">
            <a:spLocks noChangeArrowheads="1"/>
          </p:cNvSpPr>
          <p:nvPr/>
        </p:nvSpPr>
        <p:spPr bwMode="auto">
          <a:xfrm>
            <a:off x="7667625" y="2492375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err="1">
                <a:solidFill>
                  <a:schemeClr val="bg1"/>
                </a:solidFill>
              </a:rPr>
              <a:t>G.Gamov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8343"/>
            <a:ext cx="904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Main reactions in minimal cooling scenario (MCS)-most popular till now </a:t>
            </a:r>
            <a:endParaRPr lang="ru-RU" sz="2000" b="1" dirty="0"/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799933" y="3717032"/>
            <a:ext cx="1978227" cy="839787"/>
            <a:chOff x="612" y="1117"/>
            <a:chExt cx="1536" cy="935"/>
          </a:xfrm>
        </p:grpSpPr>
        <p:pic>
          <p:nvPicPr>
            <p:cNvPr id="26" name="Picture 3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117"/>
              <a:ext cx="1536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4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" y="1117"/>
              <a:ext cx="81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5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" y="1561"/>
              <a:ext cx="88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6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933"/>
              <a:ext cx="136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7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933"/>
              <a:ext cx="280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2754258" y="4267894"/>
            <a:ext cx="1512887" cy="2889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1600" dirty="0">
                <a:solidFill>
                  <a:schemeClr val="tx1"/>
                </a:solidFill>
              </a:rPr>
              <a:t>paired nucleon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130491" y="3939021"/>
            <a:ext cx="1512887" cy="2889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1600" dirty="0" smtClean="0">
                <a:solidFill>
                  <a:schemeClr val="tx1"/>
                </a:solidFill>
              </a:rPr>
              <a:t>unpaired </a:t>
            </a:r>
            <a:r>
              <a:rPr lang="en-US" altLang="ru-RU" sz="1600" dirty="0">
                <a:solidFill>
                  <a:schemeClr val="tx1"/>
                </a:solidFill>
              </a:rPr>
              <a:t>nucleon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84813" y="3839951"/>
            <a:ext cx="532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 smtClean="0">
                <a:solidFill>
                  <a:schemeClr val="tx1"/>
                </a:solidFill>
              </a:rPr>
              <a:t>PBF processes  are allowed in presence of pairing</a:t>
            </a:r>
            <a:endParaRPr lang="en-US" alt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8121" y="2685172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eeds 2p</a:t>
            </a:r>
            <a:r>
              <a:rPr lang="en-US" baseline="-25000" dirty="0" smtClean="0">
                <a:solidFill>
                  <a:schemeClr val="tx1"/>
                </a:solidFill>
              </a:rPr>
              <a:t>Fp</a:t>
            </a:r>
            <a:r>
              <a:rPr lang="en-US" dirty="0" smtClean="0">
                <a:solidFill>
                  <a:schemeClr val="tx1"/>
                </a:solidFill>
              </a:rPr>
              <a:t> &gt;</a:t>
            </a:r>
            <a:r>
              <a:rPr lang="en-US" dirty="0" err="1" smtClean="0">
                <a:solidFill>
                  <a:schemeClr val="tx1"/>
                </a:solidFill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</a:rPr>
              <a:t>Fn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not allowed in SC/MCS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" y="473346"/>
            <a:ext cx="904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1965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Tsuruta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Cameron and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Bahcall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, Wolf-standard scenario (SC),  D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 Page 2004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MCS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Similar scenario by Yakovlev et al.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567" y="5247976"/>
            <a:ext cx="799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process in SC and MCS, computed with FOPE model of NN interaction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05541" y="4267894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ot included in SC, included in MCS</a:t>
            </a:r>
            <a:endParaRPr lang="ru-RU" dirty="0"/>
          </a:p>
        </p:txBody>
      </p:sp>
      <p:pic>
        <p:nvPicPr>
          <p:cNvPr id="34" name="Picture 2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1" y="5617308"/>
            <a:ext cx="2033060" cy="116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43" y="3153249"/>
            <a:ext cx="669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allowed at least in most of NSs, otherwise  too rapid cooling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4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CCFF66">
                <a:alpha val="39000"/>
                <a:lumMod val="36000"/>
              </a:srgbClr>
            </a:gs>
            <a:gs pos="50000">
              <a:schemeClr val="bg1"/>
            </a:gs>
            <a:gs pos="79000">
              <a:srgbClr val="CCFF66"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1246188"/>
            <a:ext cx="43942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38200" y="3197225"/>
            <a:ext cx="29067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2600" dirty="0">
                <a:solidFill>
                  <a:srgbClr val="00FF00"/>
                </a:solidFill>
                <a:latin typeface="Times New Roman" pitchFamily="18" charset="0"/>
              </a:rPr>
              <a:t>intermediate </a:t>
            </a:r>
            <a:r>
              <a:rPr lang="de-DE" altLang="ru-RU" sz="2600" dirty="0" err="1">
                <a:solidFill>
                  <a:srgbClr val="00FF00"/>
                </a:solidFill>
                <a:latin typeface="Times New Roman" pitchFamily="18" charset="0"/>
              </a:rPr>
              <a:t>cooling</a:t>
            </a:r>
            <a:endParaRPr lang="en-GB" altLang="ru-RU" sz="2600" dirty="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5600700" y="2670175"/>
            <a:ext cx="1511300" cy="1147763"/>
          </a:xfrm>
          <a:custGeom>
            <a:avLst/>
            <a:gdLst>
              <a:gd name="T0" fmla="*/ 2147483647 w 952"/>
              <a:gd name="T1" fmla="*/ 0 h 723"/>
              <a:gd name="T2" fmla="*/ 2147483647 w 952"/>
              <a:gd name="T3" fmla="*/ 2147483647 h 723"/>
              <a:gd name="T4" fmla="*/ 2147483647 w 952"/>
              <a:gd name="T5" fmla="*/ 2147483647 h 723"/>
              <a:gd name="T6" fmla="*/ 2147483647 w 952"/>
              <a:gd name="T7" fmla="*/ 2147483647 h 723"/>
              <a:gd name="T8" fmla="*/ 2147483647 w 952"/>
              <a:gd name="T9" fmla="*/ 2147483647 h 723"/>
              <a:gd name="T10" fmla="*/ 2147483647 w 952"/>
              <a:gd name="T11" fmla="*/ 2147483647 h 723"/>
              <a:gd name="T12" fmla="*/ 2147483647 w 952"/>
              <a:gd name="T13" fmla="*/ 2147483647 h 723"/>
              <a:gd name="T14" fmla="*/ 2147483647 w 952"/>
              <a:gd name="T15" fmla="*/ 2147483647 h 723"/>
              <a:gd name="T16" fmla="*/ 2147483647 w 952"/>
              <a:gd name="T17" fmla="*/ 2147483647 h 723"/>
              <a:gd name="T18" fmla="*/ 2147483647 w 952"/>
              <a:gd name="T19" fmla="*/ 2147483647 h 723"/>
              <a:gd name="T20" fmla="*/ 2147483647 w 952"/>
              <a:gd name="T21" fmla="*/ 2147483647 h 723"/>
              <a:gd name="T22" fmla="*/ 2147483647 w 952"/>
              <a:gd name="T23" fmla="*/ 2147483647 h 723"/>
              <a:gd name="T24" fmla="*/ 2147483647 w 952"/>
              <a:gd name="T25" fmla="*/ 2147483647 h 723"/>
              <a:gd name="T26" fmla="*/ 2147483647 w 952"/>
              <a:gd name="T27" fmla="*/ 2147483647 h 723"/>
              <a:gd name="T28" fmla="*/ 2147483647 w 952"/>
              <a:gd name="T29" fmla="*/ 2147483647 h 723"/>
              <a:gd name="T30" fmla="*/ 2147483647 w 952"/>
              <a:gd name="T31" fmla="*/ 2147483647 h 723"/>
              <a:gd name="T32" fmla="*/ 2147483647 w 952"/>
              <a:gd name="T33" fmla="*/ 2147483647 h 723"/>
              <a:gd name="T34" fmla="*/ 2147483647 w 952"/>
              <a:gd name="T35" fmla="*/ 2147483647 h 723"/>
              <a:gd name="T36" fmla="*/ 2147483647 w 952"/>
              <a:gd name="T37" fmla="*/ 2147483647 h 723"/>
              <a:gd name="T38" fmla="*/ 2147483647 w 952"/>
              <a:gd name="T39" fmla="*/ 2147483647 h 723"/>
              <a:gd name="T40" fmla="*/ 2147483647 w 952"/>
              <a:gd name="T41" fmla="*/ 2147483647 h 723"/>
              <a:gd name="T42" fmla="*/ 2147483647 w 952"/>
              <a:gd name="T43" fmla="*/ 0 h 72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52" h="723">
                <a:moveTo>
                  <a:pt x="147" y="0"/>
                </a:moveTo>
                <a:cubicBezTo>
                  <a:pt x="117" y="10"/>
                  <a:pt x="105" y="27"/>
                  <a:pt x="74" y="37"/>
                </a:cubicBezTo>
                <a:cubicBezTo>
                  <a:pt x="57" y="62"/>
                  <a:pt x="41" y="80"/>
                  <a:pt x="19" y="101"/>
                </a:cubicBezTo>
                <a:cubicBezTo>
                  <a:pt x="0" y="178"/>
                  <a:pt x="56" y="268"/>
                  <a:pt x="120" y="311"/>
                </a:cubicBezTo>
                <a:cubicBezTo>
                  <a:pt x="141" y="343"/>
                  <a:pt x="161" y="363"/>
                  <a:pt x="193" y="384"/>
                </a:cubicBezTo>
                <a:cubicBezTo>
                  <a:pt x="221" y="428"/>
                  <a:pt x="261" y="464"/>
                  <a:pt x="312" y="476"/>
                </a:cubicBezTo>
                <a:cubicBezTo>
                  <a:pt x="335" y="510"/>
                  <a:pt x="351" y="512"/>
                  <a:pt x="385" y="531"/>
                </a:cubicBezTo>
                <a:cubicBezTo>
                  <a:pt x="447" y="566"/>
                  <a:pt x="491" y="600"/>
                  <a:pt x="559" y="622"/>
                </a:cubicBezTo>
                <a:cubicBezTo>
                  <a:pt x="618" y="662"/>
                  <a:pt x="692" y="690"/>
                  <a:pt x="760" y="713"/>
                </a:cubicBezTo>
                <a:cubicBezTo>
                  <a:pt x="851" y="706"/>
                  <a:pt x="905" y="723"/>
                  <a:pt x="952" y="649"/>
                </a:cubicBezTo>
                <a:cubicBezTo>
                  <a:pt x="951" y="642"/>
                  <a:pt x="947" y="570"/>
                  <a:pt x="934" y="549"/>
                </a:cubicBezTo>
                <a:cubicBezTo>
                  <a:pt x="915" y="518"/>
                  <a:pt x="877" y="490"/>
                  <a:pt x="851" y="467"/>
                </a:cubicBezTo>
                <a:cubicBezTo>
                  <a:pt x="803" y="425"/>
                  <a:pt x="806" y="408"/>
                  <a:pt x="751" y="393"/>
                </a:cubicBezTo>
                <a:cubicBezTo>
                  <a:pt x="722" y="365"/>
                  <a:pt x="689" y="354"/>
                  <a:pt x="659" y="329"/>
                </a:cubicBezTo>
                <a:cubicBezTo>
                  <a:pt x="649" y="321"/>
                  <a:pt x="642" y="310"/>
                  <a:pt x="632" y="302"/>
                </a:cubicBezTo>
                <a:cubicBezTo>
                  <a:pt x="615" y="288"/>
                  <a:pt x="577" y="265"/>
                  <a:pt x="577" y="265"/>
                </a:cubicBezTo>
                <a:cubicBezTo>
                  <a:pt x="552" y="227"/>
                  <a:pt x="519" y="206"/>
                  <a:pt x="477" y="192"/>
                </a:cubicBezTo>
                <a:cubicBezTo>
                  <a:pt x="411" y="129"/>
                  <a:pt x="510" y="218"/>
                  <a:pt x="431" y="165"/>
                </a:cubicBezTo>
                <a:cubicBezTo>
                  <a:pt x="420" y="158"/>
                  <a:pt x="413" y="145"/>
                  <a:pt x="403" y="137"/>
                </a:cubicBezTo>
                <a:cubicBezTo>
                  <a:pt x="366" y="106"/>
                  <a:pt x="388" y="129"/>
                  <a:pt x="349" y="110"/>
                </a:cubicBezTo>
                <a:cubicBezTo>
                  <a:pt x="307" y="89"/>
                  <a:pt x="316" y="76"/>
                  <a:pt x="266" y="64"/>
                </a:cubicBezTo>
                <a:cubicBezTo>
                  <a:pt x="229" y="39"/>
                  <a:pt x="187" y="20"/>
                  <a:pt x="147" y="0"/>
                </a:cubicBez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00200" y="4264025"/>
            <a:ext cx="19351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2600">
                <a:solidFill>
                  <a:srgbClr val="FF0000"/>
                </a:solidFill>
                <a:latin typeface="Times New Roman" pitchFamily="18" charset="0"/>
              </a:rPr>
              <a:t>rapid cooling</a:t>
            </a:r>
            <a:endParaRPr lang="en-GB" altLang="ru-RU" sz="2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4476751" y="2387997"/>
            <a:ext cx="3016250" cy="2615803"/>
          </a:xfrm>
          <a:custGeom>
            <a:avLst/>
            <a:gdLst>
              <a:gd name="T0" fmla="*/ 2147483647 w 1826"/>
              <a:gd name="T1" fmla="*/ 2147483647 h 1296"/>
              <a:gd name="T2" fmla="*/ 2147483647 w 1826"/>
              <a:gd name="T3" fmla="*/ 2147483647 h 1296"/>
              <a:gd name="T4" fmla="*/ 2147483647 w 1826"/>
              <a:gd name="T5" fmla="*/ 2147483647 h 1296"/>
              <a:gd name="T6" fmla="*/ 2147483647 w 1826"/>
              <a:gd name="T7" fmla="*/ 2147483647 h 1296"/>
              <a:gd name="T8" fmla="*/ 2147483647 w 1826"/>
              <a:gd name="T9" fmla="*/ 2147483647 h 1296"/>
              <a:gd name="T10" fmla="*/ 2147483647 w 1826"/>
              <a:gd name="T11" fmla="*/ 0 h 1296"/>
              <a:gd name="T12" fmla="*/ 2147483647 w 1826"/>
              <a:gd name="T13" fmla="*/ 2147483647 h 1296"/>
              <a:gd name="T14" fmla="*/ 2147483647 w 1826"/>
              <a:gd name="T15" fmla="*/ 2147483647 h 1296"/>
              <a:gd name="T16" fmla="*/ 2147483647 w 1826"/>
              <a:gd name="T17" fmla="*/ 2147483647 h 1296"/>
              <a:gd name="T18" fmla="*/ 2147483647 w 1826"/>
              <a:gd name="T19" fmla="*/ 2147483647 h 1296"/>
              <a:gd name="T20" fmla="*/ 2147483647 w 1826"/>
              <a:gd name="T21" fmla="*/ 2147483647 h 1296"/>
              <a:gd name="T22" fmla="*/ 2147483647 w 1826"/>
              <a:gd name="T23" fmla="*/ 2147483647 h 1296"/>
              <a:gd name="T24" fmla="*/ 2147483647 w 1826"/>
              <a:gd name="T25" fmla="*/ 2147483647 h 1296"/>
              <a:gd name="T26" fmla="*/ 2147483647 w 1826"/>
              <a:gd name="T27" fmla="*/ 2147483647 h 1296"/>
              <a:gd name="T28" fmla="*/ 2147483647 w 1826"/>
              <a:gd name="T29" fmla="*/ 2147483647 h 1296"/>
              <a:gd name="T30" fmla="*/ 2147483647 w 1826"/>
              <a:gd name="T31" fmla="*/ 2147483647 h 1296"/>
              <a:gd name="T32" fmla="*/ 2147483647 w 1826"/>
              <a:gd name="T33" fmla="*/ 2147483647 h 1296"/>
              <a:gd name="T34" fmla="*/ 2147483647 w 1826"/>
              <a:gd name="T35" fmla="*/ 2147483647 h 1296"/>
              <a:gd name="T36" fmla="*/ 2147483647 w 1826"/>
              <a:gd name="T37" fmla="*/ 2147483647 h 1296"/>
              <a:gd name="T38" fmla="*/ 2147483647 w 1826"/>
              <a:gd name="T39" fmla="*/ 2147483647 h 1296"/>
              <a:gd name="T40" fmla="*/ 2147483647 w 1826"/>
              <a:gd name="T41" fmla="*/ 2147483647 h 1296"/>
              <a:gd name="T42" fmla="*/ 2147483647 w 1826"/>
              <a:gd name="T43" fmla="*/ 2147483647 h 1296"/>
              <a:gd name="T44" fmla="*/ 2147483647 w 1826"/>
              <a:gd name="T45" fmla="*/ 2147483647 h 1296"/>
              <a:gd name="T46" fmla="*/ 2147483647 w 1826"/>
              <a:gd name="T47" fmla="*/ 2147483647 h 1296"/>
              <a:gd name="T48" fmla="*/ 2147483647 w 1826"/>
              <a:gd name="T49" fmla="*/ 2147483647 h 1296"/>
              <a:gd name="T50" fmla="*/ 2147483647 w 1826"/>
              <a:gd name="T51" fmla="*/ 2147483647 h 1296"/>
              <a:gd name="T52" fmla="*/ 2147483647 w 1826"/>
              <a:gd name="T53" fmla="*/ 2147483647 h 1296"/>
              <a:gd name="T54" fmla="*/ 2147483647 w 1826"/>
              <a:gd name="T55" fmla="*/ 2147483647 h 1296"/>
              <a:gd name="T56" fmla="*/ 2147483647 w 1826"/>
              <a:gd name="T57" fmla="*/ 2147483647 h 1296"/>
              <a:gd name="T58" fmla="*/ 2147483647 w 1826"/>
              <a:gd name="T59" fmla="*/ 2147483647 h 1296"/>
              <a:gd name="T60" fmla="*/ 2147483647 w 1826"/>
              <a:gd name="T61" fmla="*/ 2147483647 h 1296"/>
              <a:gd name="T62" fmla="*/ 2147483647 w 1826"/>
              <a:gd name="T63" fmla="*/ 2147483647 h 1296"/>
              <a:gd name="T64" fmla="*/ 2147483647 w 1826"/>
              <a:gd name="T65" fmla="*/ 2147483647 h 1296"/>
              <a:gd name="T66" fmla="*/ 2147483647 w 1826"/>
              <a:gd name="T67" fmla="*/ 2147483647 h 1296"/>
              <a:gd name="T68" fmla="*/ 2147483647 w 1826"/>
              <a:gd name="T69" fmla="*/ 2147483647 h 1296"/>
              <a:gd name="T70" fmla="*/ 2147483647 w 1826"/>
              <a:gd name="T71" fmla="*/ 2147483647 h 1296"/>
              <a:gd name="T72" fmla="*/ 2147483647 w 1826"/>
              <a:gd name="T73" fmla="*/ 2147483647 h 1296"/>
              <a:gd name="T74" fmla="*/ 2147483647 w 1826"/>
              <a:gd name="T75" fmla="*/ 2147483647 h 1296"/>
              <a:gd name="T76" fmla="*/ 2147483647 w 1826"/>
              <a:gd name="T77" fmla="*/ 2147483647 h 1296"/>
              <a:gd name="T78" fmla="*/ 2147483647 w 1826"/>
              <a:gd name="T79" fmla="*/ 2147483647 h 1296"/>
              <a:gd name="T80" fmla="*/ 2147483647 w 1826"/>
              <a:gd name="T81" fmla="*/ 2147483647 h 1296"/>
              <a:gd name="T82" fmla="*/ 2147483647 w 1826"/>
              <a:gd name="T83" fmla="*/ 2147483647 h 1296"/>
              <a:gd name="T84" fmla="*/ 2147483647 w 1826"/>
              <a:gd name="T85" fmla="*/ 2147483647 h 1296"/>
              <a:gd name="T86" fmla="*/ 2147483647 w 1826"/>
              <a:gd name="T87" fmla="*/ 2147483647 h 1296"/>
              <a:gd name="T88" fmla="*/ 2147483647 w 1826"/>
              <a:gd name="T89" fmla="*/ 2147483647 h 1296"/>
              <a:gd name="T90" fmla="*/ 2147483647 w 1826"/>
              <a:gd name="T91" fmla="*/ 2147483647 h 1296"/>
              <a:gd name="T92" fmla="*/ 2147483647 w 1826"/>
              <a:gd name="T93" fmla="*/ 2147483647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826" h="1296">
                <a:moveTo>
                  <a:pt x="501" y="165"/>
                </a:moveTo>
                <a:cubicBezTo>
                  <a:pt x="495" y="159"/>
                  <a:pt x="490" y="151"/>
                  <a:pt x="482" y="146"/>
                </a:cubicBezTo>
                <a:cubicBezTo>
                  <a:pt x="474" y="141"/>
                  <a:pt x="462" y="143"/>
                  <a:pt x="455" y="137"/>
                </a:cubicBezTo>
                <a:cubicBezTo>
                  <a:pt x="447" y="130"/>
                  <a:pt x="444" y="118"/>
                  <a:pt x="437" y="110"/>
                </a:cubicBezTo>
                <a:cubicBezTo>
                  <a:pt x="425" y="95"/>
                  <a:pt x="363" y="38"/>
                  <a:pt x="345" y="27"/>
                </a:cubicBezTo>
                <a:cubicBezTo>
                  <a:pt x="325" y="15"/>
                  <a:pt x="302" y="10"/>
                  <a:pt x="281" y="0"/>
                </a:cubicBezTo>
                <a:cubicBezTo>
                  <a:pt x="217" y="3"/>
                  <a:pt x="153" y="4"/>
                  <a:pt x="89" y="9"/>
                </a:cubicBezTo>
                <a:cubicBezTo>
                  <a:pt x="59" y="11"/>
                  <a:pt x="25" y="73"/>
                  <a:pt x="25" y="73"/>
                </a:cubicBezTo>
                <a:cubicBezTo>
                  <a:pt x="0" y="150"/>
                  <a:pt x="59" y="266"/>
                  <a:pt x="135" y="293"/>
                </a:cubicBezTo>
                <a:cubicBezTo>
                  <a:pt x="176" y="355"/>
                  <a:pt x="126" y="292"/>
                  <a:pt x="181" y="329"/>
                </a:cubicBezTo>
                <a:cubicBezTo>
                  <a:pt x="227" y="360"/>
                  <a:pt x="271" y="421"/>
                  <a:pt x="327" y="439"/>
                </a:cubicBezTo>
                <a:cubicBezTo>
                  <a:pt x="352" y="447"/>
                  <a:pt x="395" y="458"/>
                  <a:pt x="418" y="475"/>
                </a:cubicBezTo>
                <a:cubicBezTo>
                  <a:pt x="478" y="518"/>
                  <a:pt x="540" y="587"/>
                  <a:pt x="610" y="613"/>
                </a:cubicBezTo>
                <a:cubicBezTo>
                  <a:pt x="640" y="642"/>
                  <a:pt x="672" y="673"/>
                  <a:pt x="711" y="686"/>
                </a:cubicBezTo>
                <a:cubicBezTo>
                  <a:pt x="744" y="708"/>
                  <a:pt x="765" y="738"/>
                  <a:pt x="802" y="750"/>
                </a:cubicBezTo>
                <a:cubicBezTo>
                  <a:pt x="852" y="798"/>
                  <a:pt x="918" y="834"/>
                  <a:pt x="976" y="869"/>
                </a:cubicBezTo>
                <a:cubicBezTo>
                  <a:pt x="1051" y="914"/>
                  <a:pt x="1121" y="988"/>
                  <a:pt x="1205" y="1015"/>
                </a:cubicBezTo>
                <a:cubicBezTo>
                  <a:pt x="1233" y="1057"/>
                  <a:pt x="1290" y="1078"/>
                  <a:pt x="1333" y="1106"/>
                </a:cubicBezTo>
                <a:cubicBezTo>
                  <a:pt x="1409" y="1155"/>
                  <a:pt x="1316" y="1119"/>
                  <a:pt x="1387" y="1143"/>
                </a:cubicBezTo>
                <a:cubicBezTo>
                  <a:pt x="1442" y="1195"/>
                  <a:pt x="1366" y="1129"/>
                  <a:pt x="1433" y="1170"/>
                </a:cubicBezTo>
                <a:cubicBezTo>
                  <a:pt x="1493" y="1207"/>
                  <a:pt x="1409" y="1171"/>
                  <a:pt x="1470" y="1207"/>
                </a:cubicBezTo>
                <a:cubicBezTo>
                  <a:pt x="1490" y="1219"/>
                  <a:pt x="1513" y="1224"/>
                  <a:pt x="1534" y="1234"/>
                </a:cubicBezTo>
                <a:cubicBezTo>
                  <a:pt x="1562" y="1264"/>
                  <a:pt x="1604" y="1267"/>
                  <a:pt x="1643" y="1280"/>
                </a:cubicBezTo>
                <a:cubicBezTo>
                  <a:pt x="1652" y="1283"/>
                  <a:pt x="1671" y="1289"/>
                  <a:pt x="1671" y="1289"/>
                </a:cubicBezTo>
                <a:cubicBezTo>
                  <a:pt x="1711" y="1285"/>
                  <a:pt x="1759" y="1296"/>
                  <a:pt x="1790" y="1271"/>
                </a:cubicBezTo>
                <a:cubicBezTo>
                  <a:pt x="1813" y="1252"/>
                  <a:pt x="1826" y="1189"/>
                  <a:pt x="1826" y="1189"/>
                </a:cubicBezTo>
                <a:cubicBezTo>
                  <a:pt x="1814" y="1138"/>
                  <a:pt x="1804" y="1097"/>
                  <a:pt x="1781" y="1051"/>
                </a:cubicBezTo>
                <a:cubicBezTo>
                  <a:pt x="1777" y="1042"/>
                  <a:pt x="1777" y="1031"/>
                  <a:pt x="1771" y="1024"/>
                </a:cubicBezTo>
                <a:cubicBezTo>
                  <a:pt x="1761" y="1013"/>
                  <a:pt x="1746" y="1007"/>
                  <a:pt x="1735" y="997"/>
                </a:cubicBezTo>
                <a:cubicBezTo>
                  <a:pt x="1690" y="959"/>
                  <a:pt x="1652" y="915"/>
                  <a:pt x="1607" y="878"/>
                </a:cubicBezTo>
                <a:cubicBezTo>
                  <a:pt x="1559" y="838"/>
                  <a:pt x="1521" y="779"/>
                  <a:pt x="1461" y="759"/>
                </a:cubicBezTo>
                <a:cubicBezTo>
                  <a:pt x="1431" y="730"/>
                  <a:pt x="1395" y="709"/>
                  <a:pt x="1360" y="686"/>
                </a:cubicBezTo>
                <a:cubicBezTo>
                  <a:pt x="1344" y="675"/>
                  <a:pt x="1321" y="678"/>
                  <a:pt x="1305" y="667"/>
                </a:cubicBezTo>
                <a:cubicBezTo>
                  <a:pt x="1255" y="634"/>
                  <a:pt x="1241" y="626"/>
                  <a:pt x="1186" y="613"/>
                </a:cubicBezTo>
                <a:cubicBezTo>
                  <a:pt x="1155" y="580"/>
                  <a:pt x="1176" y="597"/>
                  <a:pt x="1113" y="576"/>
                </a:cubicBezTo>
                <a:cubicBezTo>
                  <a:pt x="1104" y="573"/>
                  <a:pt x="1095" y="570"/>
                  <a:pt x="1086" y="567"/>
                </a:cubicBezTo>
                <a:cubicBezTo>
                  <a:pt x="1077" y="564"/>
                  <a:pt x="1058" y="558"/>
                  <a:pt x="1058" y="558"/>
                </a:cubicBezTo>
                <a:cubicBezTo>
                  <a:pt x="1029" y="527"/>
                  <a:pt x="991" y="533"/>
                  <a:pt x="958" y="512"/>
                </a:cubicBezTo>
                <a:cubicBezTo>
                  <a:pt x="930" y="494"/>
                  <a:pt x="916" y="476"/>
                  <a:pt x="885" y="466"/>
                </a:cubicBezTo>
                <a:cubicBezTo>
                  <a:pt x="858" y="440"/>
                  <a:pt x="828" y="413"/>
                  <a:pt x="793" y="402"/>
                </a:cubicBezTo>
                <a:cubicBezTo>
                  <a:pt x="764" y="380"/>
                  <a:pt x="739" y="368"/>
                  <a:pt x="711" y="347"/>
                </a:cubicBezTo>
                <a:cubicBezTo>
                  <a:pt x="693" y="334"/>
                  <a:pt x="674" y="323"/>
                  <a:pt x="656" y="311"/>
                </a:cubicBezTo>
                <a:cubicBezTo>
                  <a:pt x="647" y="305"/>
                  <a:pt x="629" y="293"/>
                  <a:pt x="629" y="293"/>
                </a:cubicBezTo>
                <a:cubicBezTo>
                  <a:pt x="623" y="284"/>
                  <a:pt x="619" y="272"/>
                  <a:pt x="610" y="265"/>
                </a:cubicBezTo>
                <a:cubicBezTo>
                  <a:pt x="587" y="245"/>
                  <a:pt x="561" y="229"/>
                  <a:pt x="537" y="210"/>
                </a:cubicBezTo>
                <a:cubicBezTo>
                  <a:pt x="532" y="206"/>
                  <a:pt x="495" y="185"/>
                  <a:pt x="491" y="174"/>
                </a:cubicBezTo>
                <a:cubicBezTo>
                  <a:pt x="490" y="170"/>
                  <a:pt x="498" y="168"/>
                  <a:pt x="501" y="165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-26301" y="6065734"/>
            <a:ext cx="869936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Difficult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to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describe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all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data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in MCS.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With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pion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softening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effect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included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data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are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described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within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>
                <a:solidFill>
                  <a:srgbClr val="990000"/>
                </a:solidFill>
                <a:latin typeface="Times New Roman" pitchFamily="18" charset="0"/>
              </a:rPr>
              <a:t>one</a:t>
            </a:r>
            <a:r>
              <a:rPr lang="de-DE" altLang="ru-RU" sz="20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>
                <a:solidFill>
                  <a:srgbClr val="990000"/>
                </a:solidFill>
                <a:latin typeface="Times New Roman" pitchFamily="18" charset="0"/>
              </a:rPr>
              <a:t>cooling</a:t>
            </a:r>
            <a:r>
              <a:rPr lang="de-DE" altLang="ru-RU" sz="20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scenario</a:t>
            </a:r>
            <a:r>
              <a:rPr lang="de-DE" altLang="ru-RU" sz="2400" dirty="0">
                <a:solidFill>
                  <a:srgbClr val="990000"/>
                </a:solidFill>
                <a:latin typeface="Times New Roman" pitchFamily="18" charset="0"/>
              </a:rPr>
              <a:t>.</a:t>
            </a:r>
            <a:endParaRPr lang="en-GB" altLang="ru-RU" sz="2400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323850" y="1633538"/>
            <a:ext cx="7331075" cy="2614613"/>
            <a:chOff x="240" y="1029"/>
            <a:chExt cx="4618" cy="1647"/>
          </a:xfrm>
        </p:grpSpPr>
        <p:sp>
          <p:nvSpPr>
            <p:cNvPr id="18455" name="Text Box 9"/>
            <p:cNvSpPr txBox="1">
              <a:spLocks noChangeArrowheads="1"/>
            </p:cNvSpPr>
            <p:nvPr/>
          </p:nvSpPr>
          <p:spPr bwMode="auto">
            <a:xfrm>
              <a:off x="240" y="1390"/>
              <a:ext cx="118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ru-RU" sz="2600">
                  <a:solidFill>
                    <a:srgbClr val="0000FF"/>
                  </a:solidFill>
                  <a:latin typeface="Times New Roman" pitchFamily="18" charset="0"/>
                </a:rPr>
                <a:t>slow cooling</a:t>
              </a:r>
              <a:endParaRPr lang="en-GB" altLang="ru-RU" sz="2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18456" name="Group 10"/>
            <p:cNvGrpSpPr>
              <a:grpSpLocks/>
            </p:cNvGrpSpPr>
            <p:nvPr/>
          </p:nvGrpSpPr>
          <p:grpSpPr bwMode="auto">
            <a:xfrm>
              <a:off x="3120" y="1029"/>
              <a:ext cx="1738" cy="1647"/>
              <a:chOff x="3120" y="1029"/>
              <a:chExt cx="1738" cy="1647"/>
            </a:xfrm>
          </p:grpSpPr>
          <p:sp>
            <p:nvSpPr>
              <p:cNvPr id="18457" name="Freeform 11"/>
              <p:cNvSpPr>
                <a:spLocks/>
              </p:cNvSpPr>
              <p:nvPr/>
            </p:nvSpPr>
            <p:spPr bwMode="auto">
              <a:xfrm>
                <a:off x="4608" y="2400"/>
                <a:ext cx="250" cy="276"/>
              </a:xfrm>
              <a:custGeom>
                <a:avLst/>
                <a:gdLst>
                  <a:gd name="T0" fmla="*/ 130 w 250"/>
                  <a:gd name="T1" fmla="*/ 0 h 276"/>
                  <a:gd name="T2" fmla="*/ 76 w 250"/>
                  <a:gd name="T3" fmla="*/ 30 h 276"/>
                  <a:gd name="T4" fmla="*/ 22 w 250"/>
                  <a:gd name="T5" fmla="*/ 96 h 276"/>
                  <a:gd name="T6" fmla="*/ 118 w 250"/>
                  <a:gd name="T7" fmla="*/ 276 h 276"/>
                  <a:gd name="T8" fmla="*/ 202 w 250"/>
                  <a:gd name="T9" fmla="*/ 270 h 276"/>
                  <a:gd name="T10" fmla="*/ 220 w 250"/>
                  <a:gd name="T11" fmla="*/ 264 h 276"/>
                  <a:gd name="T12" fmla="*/ 250 w 250"/>
                  <a:gd name="T13" fmla="*/ 144 h 276"/>
                  <a:gd name="T14" fmla="*/ 202 w 250"/>
                  <a:gd name="T15" fmla="*/ 60 h 276"/>
                  <a:gd name="T16" fmla="*/ 148 w 250"/>
                  <a:gd name="T17" fmla="*/ 18 h 276"/>
                  <a:gd name="T18" fmla="*/ 130 w 250"/>
                  <a:gd name="T19" fmla="*/ 12 h 276"/>
                  <a:gd name="T20" fmla="*/ 130 w 250"/>
                  <a:gd name="T21" fmla="*/ 0 h 2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0" h="276">
                    <a:moveTo>
                      <a:pt x="130" y="0"/>
                    </a:moveTo>
                    <a:cubicBezTo>
                      <a:pt x="110" y="7"/>
                      <a:pt x="76" y="30"/>
                      <a:pt x="76" y="30"/>
                    </a:cubicBezTo>
                    <a:cubicBezTo>
                      <a:pt x="65" y="62"/>
                      <a:pt x="45" y="73"/>
                      <a:pt x="22" y="96"/>
                    </a:cubicBezTo>
                    <a:cubicBezTo>
                      <a:pt x="0" y="163"/>
                      <a:pt x="52" y="254"/>
                      <a:pt x="118" y="276"/>
                    </a:cubicBezTo>
                    <a:cubicBezTo>
                      <a:pt x="146" y="274"/>
                      <a:pt x="174" y="273"/>
                      <a:pt x="202" y="270"/>
                    </a:cubicBezTo>
                    <a:cubicBezTo>
                      <a:pt x="208" y="269"/>
                      <a:pt x="217" y="270"/>
                      <a:pt x="220" y="264"/>
                    </a:cubicBezTo>
                    <a:cubicBezTo>
                      <a:pt x="237" y="234"/>
                      <a:pt x="242" y="177"/>
                      <a:pt x="250" y="144"/>
                    </a:cubicBezTo>
                    <a:cubicBezTo>
                      <a:pt x="242" y="113"/>
                      <a:pt x="233" y="70"/>
                      <a:pt x="202" y="60"/>
                    </a:cubicBezTo>
                    <a:cubicBezTo>
                      <a:pt x="174" y="32"/>
                      <a:pt x="191" y="47"/>
                      <a:pt x="148" y="18"/>
                    </a:cubicBezTo>
                    <a:cubicBezTo>
                      <a:pt x="143" y="14"/>
                      <a:pt x="134" y="16"/>
                      <a:pt x="130" y="12"/>
                    </a:cubicBezTo>
                    <a:cubicBezTo>
                      <a:pt x="127" y="9"/>
                      <a:pt x="130" y="4"/>
                      <a:pt x="13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8" name="Freeform 12"/>
              <p:cNvSpPr>
                <a:spLocks/>
              </p:cNvSpPr>
              <p:nvPr/>
            </p:nvSpPr>
            <p:spPr bwMode="auto">
              <a:xfrm>
                <a:off x="3120" y="1029"/>
                <a:ext cx="1043" cy="747"/>
              </a:xfrm>
              <a:custGeom>
                <a:avLst/>
                <a:gdLst>
                  <a:gd name="T0" fmla="*/ 104 w 790"/>
                  <a:gd name="T1" fmla="*/ 0 h 649"/>
                  <a:gd name="T2" fmla="*/ 40 w 790"/>
                  <a:gd name="T3" fmla="*/ 55 h 649"/>
                  <a:gd name="T4" fmla="*/ 4 w 790"/>
                  <a:gd name="T5" fmla="*/ 119 h 649"/>
                  <a:gd name="T6" fmla="*/ 40 w 790"/>
                  <a:gd name="T7" fmla="*/ 265 h 649"/>
                  <a:gd name="T8" fmla="*/ 113 w 790"/>
                  <a:gd name="T9" fmla="*/ 348 h 649"/>
                  <a:gd name="T10" fmla="*/ 187 w 790"/>
                  <a:gd name="T11" fmla="*/ 393 h 649"/>
                  <a:gd name="T12" fmla="*/ 315 w 790"/>
                  <a:gd name="T13" fmla="*/ 476 h 649"/>
                  <a:gd name="T14" fmla="*/ 561 w 790"/>
                  <a:gd name="T15" fmla="*/ 613 h 649"/>
                  <a:gd name="T16" fmla="*/ 644 w 790"/>
                  <a:gd name="T17" fmla="*/ 640 h 649"/>
                  <a:gd name="T18" fmla="*/ 671 w 790"/>
                  <a:gd name="T19" fmla="*/ 649 h 649"/>
                  <a:gd name="T20" fmla="*/ 726 w 790"/>
                  <a:gd name="T21" fmla="*/ 640 h 649"/>
                  <a:gd name="T22" fmla="*/ 772 w 790"/>
                  <a:gd name="T23" fmla="*/ 530 h 649"/>
                  <a:gd name="T24" fmla="*/ 790 w 790"/>
                  <a:gd name="T25" fmla="*/ 457 h 649"/>
                  <a:gd name="T26" fmla="*/ 708 w 790"/>
                  <a:gd name="T27" fmla="*/ 293 h 649"/>
                  <a:gd name="T28" fmla="*/ 607 w 790"/>
                  <a:gd name="T29" fmla="*/ 229 h 649"/>
                  <a:gd name="T30" fmla="*/ 589 w 790"/>
                  <a:gd name="T31" fmla="*/ 210 h 649"/>
                  <a:gd name="T32" fmla="*/ 534 w 790"/>
                  <a:gd name="T33" fmla="*/ 192 h 649"/>
                  <a:gd name="T34" fmla="*/ 415 w 790"/>
                  <a:gd name="T35" fmla="*/ 119 h 649"/>
                  <a:gd name="T36" fmla="*/ 360 w 790"/>
                  <a:gd name="T37" fmla="*/ 101 h 649"/>
                  <a:gd name="T38" fmla="*/ 333 w 790"/>
                  <a:gd name="T39" fmla="*/ 92 h 649"/>
                  <a:gd name="T40" fmla="*/ 223 w 790"/>
                  <a:gd name="T41" fmla="*/ 37 h 649"/>
                  <a:gd name="T42" fmla="*/ 104 w 790"/>
                  <a:gd name="T43" fmla="*/ 0 h 6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90" h="649">
                    <a:moveTo>
                      <a:pt x="104" y="0"/>
                    </a:moveTo>
                    <a:cubicBezTo>
                      <a:pt x="79" y="17"/>
                      <a:pt x="62" y="35"/>
                      <a:pt x="40" y="55"/>
                    </a:cubicBezTo>
                    <a:cubicBezTo>
                      <a:pt x="29" y="77"/>
                      <a:pt x="6" y="95"/>
                      <a:pt x="4" y="119"/>
                    </a:cubicBezTo>
                    <a:cubicBezTo>
                      <a:pt x="0" y="178"/>
                      <a:pt x="10" y="220"/>
                      <a:pt x="40" y="265"/>
                    </a:cubicBezTo>
                    <a:cubicBezTo>
                      <a:pt x="52" y="302"/>
                      <a:pt x="76" y="334"/>
                      <a:pt x="113" y="348"/>
                    </a:cubicBezTo>
                    <a:cubicBezTo>
                      <a:pt x="137" y="370"/>
                      <a:pt x="156" y="383"/>
                      <a:pt x="187" y="393"/>
                    </a:cubicBezTo>
                    <a:cubicBezTo>
                      <a:pt x="222" y="430"/>
                      <a:pt x="267" y="459"/>
                      <a:pt x="315" y="476"/>
                    </a:cubicBezTo>
                    <a:cubicBezTo>
                      <a:pt x="385" y="546"/>
                      <a:pt x="467" y="585"/>
                      <a:pt x="561" y="613"/>
                    </a:cubicBezTo>
                    <a:cubicBezTo>
                      <a:pt x="589" y="621"/>
                      <a:pt x="616" y="631"/>
                      <a:pt x="644" y="640"/>
                    </a:cubicBezTo>
                    <a:cubicBezTo>
                      <a:pt x="653" y="643"/>
                      <a:pt x="671" y="649"/>
                      <a:pt x="671" y="649"/>
                    </a:cubicBezTo>
                    <a:cubicBezTo>
                      <a:pt x="689" y="646"/>
                      <a:pt x="709" y="648"/>
                      <a:pt x="726" y="640"/>
                    </a:cubicBezTo>
                    <a:cubicBezTo>
                      <a:pt x="743" y="632"/>
                      <a:pt x="767" y="549"/>
                      <a:pt x="772" y="530"/>
                    </a:cubicBezTo>
                    <a:cubicBezTo>
                      <a:pt x="778" y="506"/>
                      <a:pt x="790" y="457"/>
                      <a:pt x="790" y="457"/>
                    </a:cubicBezTo>
                    <a:cubicBezTo>
                      <a:pt x="779" y="400"/>
                      <a:pt x="771" y="314"/>
                      <a:pt x="708" y="293"/>
                    </a:cubicBezTo>
                    <a:cubicBezTo>
                      <a:pt x="678" y="263"/>
                      <a:pt x="647" y="242"/>
                      <a:pt x="607" y="229"/>
                    </a:cubicBezTo>
                    <a:cubicBezTo>
                      <a:pt x="601" y="223"/>
                      <a:pt x="597" y="214"/>
                      <a:pt x="589" y="210"/>
                    </a:cubicBezTo>
                    <a:cubicBezTo>
                      <a:pt x="572" y="201"/>
                      <a:pt x="534" y="192"/>
                      <a:pt x="534" y="192"/>
                    </a:cubicBezTo>
                    <a:cubicBezTo>
                      <a:pt x="493" y="163"/>
                      <a:pt x="460" y="138"/>
                      <a:pt x="415" y="119"/>
                    </a:cubicBezTo>
                    <a:cubicBezTo>
                      <a:pt x="397" y="111"/>
                      <a:pt x="378" y="107"/>
                      <a:pt x="360" y="101"/>
                    </a:cubicBezTo>
                    <a:cubicBezTo>
                      <a:pt x="351" y="98"/>
                      <a:pt x="333" y="92"/>
                      <a:pt x="333" y="92"/>
                    </a:cubicBezTo>
                    <a:cubicBezTo>
                      <a:pt x="300" y="70"/>
                      <a:pt x="261" y="49"/>
                      <a:pt x="223" y="37"/>
                    </a:cubicBezTo>
                    <a:cubicBezTo>
                      <a:pt x="184" y="9"/>
                      <a:pt x="150" y="0"/>
                      <a:pt x="104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517525" y="1565275"/>
            <a:ext cx="225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2400">
                <a:latin typeface="Times New Roman" pitchFamily="18" charset="0"/>
              </a:rPr>
              <a:t>3 groups+Cas A:</a:t>
            </a:r>
            <a:endParaRPr lang="en-GB" altLang="ru-RU" sz="2400">
              <a:latin typeface="Times New Roman" pitchFamily="18" charset="0"/>
            </a:endParaRPr>
          </a:p>
        </p:txBody>
      </p:sp>
      <p:pic>
        <p:nvPicPr>
          <p:cNvPr id="18442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44675"/>
            <a:ext cx="15605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2411413" y="188913"/>
            <a:ext cx="39645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dirty="0">
                <a:solidFill>
                  <a:srgbClr val="008000"/>
                </a:solidFill>
              </a:rPr>
              <a:t>Neutron star cooling </a:t>
            </a:r>
          </a:p>
        </p:txBody>
      </p:sp>
      <p:pic>
        <p:nvPicPr>
          <p:cNvPr id="1844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734050"/>
            <a:ext cx="15605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5" name="Line 17"/>
          <p:cNvSpPr>
            <a:spLocks noChangeShapeType="1"/>
          </p:cNvSpPr>
          <p:nvPr/>
        </p:nvSpPr>
        <p:spPr bwMode="auto">
          <a:xfrm>
            <a:off x="6551613" y="4554538"/>
            <a:ext cx="17287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6" name="Line 18"/>
          <p:cNvSpPr>
            <a:spLocks noChangeShapeType="1"/>
          </p:cNvSpPr>
          <p:nvPr/>
        </p:nvSpPr>
        <p:spPr bwMode="auto">
          <a:xfrm>
            <a:off x="6732588" y="2276475"/>
            <a:ext cx="172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7" name="Line 19"/>
          <p:cNvSpPr>
            <a:spLocks noChangeShapeType="1"/>
          </p:cNvSpPr>
          <p:nvPr/>
        </p:nvSpPr>
        <p:spPr bwMode="auto">
          <a:xfrm>
            <a:off x="8027988" y="2276475"/>
            <a:ext cx="0" cy="2232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8" name="Rectangle 20"/>
          <p:cNvSpPr>
            <a:spLocks noChangeArrowheads="1"/>
          </p:cNvSpPr>
          <p:nvPr/>
        </p:nvSpPr>
        <p:spPr bwMode="auto">
          <a:xfrm>
            <a:off x="6772275" y="1633538"/>
            <a:ext cx="1584325" cy="5905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FF3300"/>
                </a:solidFill>
              </a:rPr>
              <a:t>&gt;10</a:t>
            </a:r>
            <a:r>
              <a:rPr lang="en-US" altLang="ru-RU" sz="1800" baseline="30000" dirty="0">
                <a:solidFill>
                  <a:srgbClr val="FF3300"/>
                </a:solidFill>
              </a:rPr>
              <a:t>3</a:t>
            </a:r>
            <a:r>
              <a:rPr lang="en-US" altLang="ru-RU" sz="1600" dirty="0">
                <a:solidFill>
                  <a:srgbClr val="FF3300"/>
                </a:solidFill>
              </a:rPr>
              <a:t> in emissivity</a:t>
            </a:r>
            <a:endParaRPr lang="ru-RU" altLang="ru-RU" sz="1600" dirty="0">
              <a:solidFill>
                <a:srgbClr val="FF3300"/>
              </a:solidFill>
            </a:endParaRPr>
          </a:p>
        </p:txBody>
      </p:sp>
      <p:sp>
        <p:nvSpPr>
          <p:cNvPr id="18449" name="Rectangle 21"/>
          <p:cNvSpPr>
            <a:spLocks noChangeArrowheads="1"/>
          </p:cNvSpPr>
          <p:nvPr/>
        </p:nvSpPr>
        <p:spPr bwMode="auto">
          <a:xfrm>
            <a:off x="4749800" y="2276475"/>
            <a:ext cx="1027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50" name="Rectangle 23"/>
          <p:cNvSpPr>
            <a:spLocks noChangeArrowheads="1"/>
          </p:cNvSpPr>
          <p:nvPr/>
        </p:nvSpPr>
        <p:spPr bwMode="auto">
          <a:xfrm>
            <a:off x="4895850" y="2636838"/>
            <a:ext cx="1473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/>
              <a:t>CaS A</a:t>
            </a:r>
            <a:endParaRPr lang="ru-RU" altLang="ru-RU" sz="1200"/>
          </a:p>
        </p:txBody>
      </p:sp>
      <p:pic>
        <p:nvPicPr>
          <p:cNvPr id="18451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2547938"/>
            <a:ext cx="2127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2" name="Oval 27"/>
          <p:cNvSpPr>
            <a:spLocks noChangeArrowheads="1"/>
          </p:cNvSpPr>
          <p:nvPr/>
        </p:nvSpPr>
        <p:spPr bwMode="auto">
          <a:xfrm>
            <a:off x="4749800" y="2370138"/>
            <a:ext cx="233363" cy="44926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8453" name="TextBox 2"/>
          <p:cNvSpPr txBox="1">
            <a:spLocks noChangeArrowheads="1"/>
          </p:cNvSpPr>
          <p:nvPr/>
        </p:nvSpPr>
        <p:spPr bwMode="auto">
          <a:xfrm>
            <a:off x="6551613" y="2276475"/>
            <a:ext cx="1260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000" b="1" dirty="0">
                <a:solidFill>
                  <a:schemeClr val="tx2"/>
                </a:solidFill>
              </a:rPr>
              <a:t>XMMU-J17328</a:t>
            </a:r>
            <a:endParaRPr lang="ru-RU" altLang="ru-RU" sz="1000" b="1" dirty="0">
              <a:solidFill>
                <a:schemeClr val="tx2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 bwMode="auto">
          <a:xfrm flipV="1">
            <a:off x="6226175" y="2316163"/>
            <a:ext cx="325438" cy="143668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149974" y="2206625"/>
            <a:ext cx="401639" cy="29845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V="1">
            <a:off x="3535362" y="1633538"/>
            <a:ext cx="31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∞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28194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7" name="Picture 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2" y="467675"/>
            <a:ext cx="4992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611188" y="836613"/>
            <a:ext cx="7129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/>
              <a:t>The only diagram in FOPE model which contributes to the MU and NB is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3068638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990000"/>
                </a:solidFill>
              </a:rPr>
              <a:t>For consistency one </a:t>
            </a:r>
            <a:r>
              <a:rPr lang="en-US" altLang="ru-RU" sz="1600" b="1" dirty="0" smtClean="0">
                <a:solidFill>
                  <a:srgbClr val="990000"/>
                </a:solidFill>
              </a:rPr>
              <a:t>needs !!! </a:t>
            </a:r>
            <a:r>
              <a:rPr lang="en-US" altLang="ru-RU" sz="1600" b="1" dirty="0">
                <a:solidFill>
                  <a:srgbClr val="990000"/>
                </a:solidFill>
              </a:rPr>
              <a:t>to calculate corrections of the second-order in </a:t>
            </a:r>
            <a:r>
              <a:rPr lang="en-US" altLang="ru-RU" sz="2000" b="1" i="1" dirty="0">
                <a:solidFill>
                  <a:srgbClr val="990000"/>
                </a:solidFill>
                <a:latin typeface="Times New Roman" pitchFamily="18" charset="0"/>
              </a:rPr>
              <a:t>f</a:t>
            </a:r>
            <a:r>
              <a:rPr lang="en-US" altLang="ru-RU" sz="2000" b="1" i="1" baseline="-25000" dirty="0">
                <a:solidFill>
                  <a:srgbClr val="990000"/>
                </a:solidFill>
                <a:latin typeface="Times New Roman" pitchFamily="18" charset="0"/>
                <a:sym typeface="Symbol" pitchFamily="18" charset="2"/>
              </a:rPr>
              <a:t> NN</a:t>
            </a:r>
            <a:r>
              <a:rPr lang="en-US" altLang="ru-RU" sz="1600" b="1" dirty="0">
                <a:solidFill>
                  <a:srgbClr val="990000"/>
                </a:solidFill>
              </a:rPr>
              <a:t>  in </a:t>
            </a:r>
            <a:r>
              <a:rPr lang="en-US" altLang="ru-RU" sz="1600" b="1" dirty="0" smtClean="0">
                <a:solidFill>
                  <a:srgbClr val="990000"/>
                </a:solidFill>
              </a:rPr>
              <a:t>all  </a:t>
            </a:r>
            <a:r>
              <a:rPr lang="en-US" altLang="ru-RU" sz="1600" b="1" dirty="0">
                <a:solidFill>
                  <a:srgbClr val="990000"/>
                </a:solidFill>
              </a:rPr>
              <a:t>values. Otherwise -- problems with </a:t>
            </a:r>
            <a:r>
              <a:rPr lang="en-US" altLang="ru-RU" sz="1600" b="1" dirty="0" err="1">
                <a:solidFill>
                  <a:srgbClr val="990000"/>
                </a:solidFill>
              </a:rPr>
              <a:t>unitarity</a:t>
            </a:r>
            <a:r>
              <a:rPr lang="en-US" altLang="ru-RU" sz="1600" b="1" dirty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0372" y="3842859"/>
            <a:ext cx="45416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smtClean="0"/>
              <a:t>Real part of pion self-energy </a:t>
            </a:r>
            <a:r>
              <a:rPr lang="en-US" altLang="ru-RU" sz="1600" b="1" dirty="0"/>
              <a:t>at order </a:t>
            </a:r>
            <a:r>
              <a:rPr lang="en-US" altLang="ru-RU" sz="2000" b="1" i="1" dirty="0">
                <a:latin typeface="Times New Roman" pitchFamily="18" charset="0"/>
              </a:rPr>
              <a:t>f</a:t>
            </a:r>
            <a:r>
              <a:rPr lang="en-US" altLang="ru-RU" sz="2000" b="1" i="1" baseline="-25000" dirty="0">
                <a:latin typeface="Times New Roman" pitchFamily="18" charset="0"/>
                <a:sym typeface="Symbol" pitchFamily="18" charset="2"/>
              </a:rPr>
              <a:t> NN</a:t>
            </a:r>
            <a:r>
              <a:rPr lang="en-US" altLang="ru-RU" sz="2000" b="1" i="1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altLang="ru-RU" sz="2000" b="1" i="1" dirty="0">
                <a:latin typeface="Times New Roman" pitchFamily="18" charset="0"/>
                <a:sym typeface="Symbol" pitchFamily="18" charset="2"/>
              </a:rPr>
              <a:t> :</a:t>
            </a:r>
            <a:endParaRPr lang="en-US" altLang="ru-RU" sz="2000" b="1" i="1" dirty="0">
              <a:latin typeface="Times New Roman" pitchFamily="18" charset="0"/>
            </a:endParaRPr>
          </a:p>
        </p:txBody>
      </p:sp>
      <p:grpSp>
        <p:nvGrpSpPr>
          <p:cNvPr id="62471" name="Group 7"/>
          <p:cNvGrpSpPr>
            <a:grpSpLocks/>
          </p:cNvGrpSpPr>
          <p:nvPr/>
        </p:nvGrpSpPr>
        <p:grpSpPr bwMode="auto">
          <a:xfrm>
            <a:off x="4627563" y="3612756"/>
            <a:ext cx="2014537" cy="838200"/>
            <a:chOff x="2523" y="2003"/>
            <a:chExt cx="1077" cy="379"/>
          </a:xfrm>
        </p:grpSpPr>
        <p:pic>
          <p:nvPicPr>
            <p:cNvPr id="62483" name="Picture 8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" y="2003"/>
              <a:ext cx="28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484" name="Picture 9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240"/>
              <a:ext cx="28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485" name="Picture 10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" y="2013"/>
              <a:ext cx="968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472" name="Text Box 11"/>
          <p:cNvSpPr txBox="1">
            <a:spLocks noChangeArrowheads="1"/>
          </p:cNvSpPr>
          <p:nvPr/>
        </p:nvSpPr>
        <p:spPr bwMode="auto">
          <a:xfrm>
            <a:off x="251520" y="4653136"/>
            <a:ext cx="8784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FF0000"/>
                </a:solidFill>
              </a:rPr>
              <a:t>i</a:t>
            </a:r>
            <a:r>
              <a:rPr lang="en-US" altLang="ru-RU" sz="1800" b="1" dirty="0" smtClean="0">
                <a:solidFill>
                  <a:srgbClr val="FF0000"/>
                </a:solidFill>
              </a:rPr>
              <a:t>s so attractive that pion </a:t>
            </a:r>
            <a:r>
              <a:rPr lang="en-US" altLang="ru-RU" sz="1800" b="1" dirty="0">
                <a:solidFill>
                  <a:srgbClr val="FF0000"/>
                </a:solidFill>
              </a:rPr>
              <a:t>condensation </a:t>
            </a:r>
            <a:r>
              <a:rPr lang="en-US" altLang="ru-RU" sz="1800" b="1" dirty="0" smtClean="0">
                <a:solidFill>
                  <a:srgbClr val="FF0000"/>
                </a:solidFill>
              </a:rPr>
              <a:t>would appear already </a:t>
            </a:r>
            <a:r>
              <a:rPr lang="en-US" altLang="ru-RU" sz="1800" b="1" dirty="0">
                <a:solidFill>
                  <a:srgbClr val="FF0000"/>
                </a:solidFill>
              </a:rPr>
              <a:t>at </a:t>
            </a:r>
            <a:r>
              <a:rPr lang="en-US" altLang="ru-RU" sz="1800" b="1" i="1" dirty="0">
                <a:solidFill>
                  <a:srgbClr val="FF0000"/>
                </a:solidFill>
                <a:latin typeface="Times New Roman" pitchFamily="18" charset="0"/>
              </a:rPr>
              <a:t>n&gt;0.3 </a:t>
            </a:r>
            <a:r>
              <a:rPr lang="en-US" altLang="ru-RU" sz="1800" b="1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ru-RU" sz="18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endParaRPr lang="en-US" altLang="ru-RU" sz="1800" b="1" i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2473" name="Text Box 12"/>
          <p:cNvSpPr txBox="1">
            <a:spLocks noChangeArrowheads="1"/>
          </p:cNvSpPr>
          <p:nvPr/>
        </p:nvSpPr>
        <p:spPr bwMode="auto">
          <a:xfrm>
            <a:off x="457200" y="2101850"/>
            <a:ext cx="2384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/>
              <a:t>Free one-pion exchange</a:t>
            </a:r>
          </a:p>
        </p:txBody>
      </p:sp>
      <p:sp>
        <p:nvSpPr>
          <p:cNvPr id="62474" name="Line 13"/>
          <p:cNvSpPr>
            <a:spLocks noChangeShapeType="1"/>
          </p:cNvSpPr>
          <p:nvPr/>
        </p:nvSpPr>
        <p:spPr bwMode="auto">
          <a:xfrm>
            <a:off x="2997200" y="2274888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81" name="Text Box 20"/>
          <p:cNvSpPr txBox="1">
            <a:spLocks noChangeArrowheads="1"/>
          </p:cNvSpPr>
          <p:nvPr/>
        </p:nvSpPr>
        <p:spPr bwMode="auto">
          <a:xfrm>
            <a:off x="662364" y="5429798"/>
            <a:ext cx="80329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 smtClean="0"/>
              <a:t>But exp. </a:t>
            </a:r>
            <a:r>
              <a:rPr lang="en-US" altLang="ru-RU" sz="1800" b="1" dirty="0"/>
              <a:t>d</a:t>
            </a:r>
            <a:r>
              <a:rPr lang="en-US" altLang="ru-RU" sz="1800" b="1" dirty="0" smtClean="0"/>
              <a:t>ata show that </a:t>
            </a:r>
            <a:r>
              <a:rPr lang="en-US" altLang="ru-RU" sz="1800" b="1" dirty="0"/>
              <a:t>there is no pion condensation in atomic nuclei</a:t>
            </a:r>
            <a:endParaRPr lang="ru-RU" altLang="ru-RU" sz="1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22886" y="3842859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chemeClr val="accent1"/>
                </a:solidFill>
              </a:rPr>
              <a:t>no  </a:t>
            </a:r>
            <a:r>
              <a:rPr lang="en-US" altLang="ru-RU" b="1" dirty="0">
                <a:solidFill>
                  <a:schemeClr val="accent1"/>
                </a:solidFill>
              </a:rPr>
              <a:t>fitting </a:t>
            </a:r>
            <a:r>
              <a:rPr lang="en-US" altLang="ru-RU" b="1" dirty="0" smtClean="0">
                <a:solidFill>
                  <a:schemeClr val="accent1"/>
                </a:solidFill>
              </a:rPr>
              <a:t>parameters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0350"/>
            <a:ext cx="35575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2120900" y="2572543"/>
            <a:ext cx="5118100" cy="798513"/>
            <a:chOff x="384" y="1129"/>
            <a:chExt cx="3224" cy="503"/>
          </a:xfrm>
        </p:grpSpPr>
        <p:pic>
          <p:nvPicPr>
            <p:cNvPr id="63502" name="Picture 4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129"/>
              <a:ext cx="1352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503" name="Picture 5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273"/>
              <a:ext cx="178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3492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3501008"/>
            <a:ext cx="72263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3" name="Text Box 7"/>
          <p:cNvSpPr txBox="1">
            <a:spLocks noChangeArrowheads="1"/>
          </p:cNvSpPr>
          <p:nvPr/>
        </p:nvSpPr>
        <p:spPr bwMode="auto">
          <a:xfrm>
            <a:off x="228600" y="838200"/>
            <a:ext cx="8763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990000"/>
                </a:solidFill>
              </a:rPr>
              <a:t>One should replace FOPE by the full NN interaction,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990000"/>
                </a:solidFill>
              </a:rPr>
              <a:t>                                       essential part of which is due to MOPE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990000"/>
                </a:solidFill>
              </a:rPr>
              <a:t>                                                                   with vertices corrected by NN correlations.</a:t>
            </a:r>
          </a:p>
        </p:txBody>
      </p:sp>
      <p:sp>
        <p:nvSpPr>
          <p:cNvPr id="63494" name="Text Box 8"/>
          <p:cNvSpPr txBox="1">
            <a:spLocks noChangeArrowheads="1"/>
          </p:cNvSpPr>
          <p:nvPr/>
        </p:nvSpPr>
        <p:spPr bwMode="auto">
          <a:xfrm>
            <a:off x="220590" y="1946285"/>
            <a:ext cx="466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i="1" dirty="0"/>
              <a:t>NN</a:t>
            </a:r>
            <a:r>
              <a:rPr lang="en-US" altLang="ru-RU" sz="1800" i="1" baseline="30000" dirty="0"/>
              <a:t>-1</a:t>
            </a:r>
            <a:r>
              <a:rPr lang="en-US" altLang="ru-RU" sz="1800" i="1" dirty="0"/>
              <a:t> part of the pion </a:t>
            </a:r>
            <a:r>
              <a:rPr lang="en-US" altLang="ru-RU" sz="1800" i="1" dirty="0" smtClean="0"/>
              <a:t>self-energy </a:t>
            </a:r>
            <a:endParaRPr lang="en-US" altLang="ru-RU" sz="1800" i="1" dirty="0"/>
          </a:p>
        </p:txBody>
      </p:sp>
      <p:sp>
        <p:nvSpPr>
          <p:cNvPr id="63495" name="Line 9"/>
          <p:cNvSpPr>
            <a:spLocks noChangeShapeType="1"/>
          </p:cNvSpPr>
          <p:nvPr/>
        </p:nvSpPr>
        <p:spPr bwMode="auto">
          <a:xfrm>
            <a:off x="7239000" y="17526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496" name="Freeform 10"/>
          <p:cNvSpPr>
            <a:spLocks/>
          </p:cNvSpPr>
          <p:nvPr/>
        </p:nvSpPr>
        <p:spPr bwMode="auto">
          <a:xfrm>
            <a:off x="6096000" y="1752599"/>
            <a:ext cx="1981200" cy="956321"/>
          </a:xfrm>
          <a:custGeom>
            <a:avLst/>
            <a:gdLst>
              <a:gd name="T0" fmla="*/ 2147483647 w 1248"/>
              <a:gd name="T1" fmla="*/ 0 h 864"/>
              <a:gd name="T2" fmla="*/ 2147483647 w 1248"/>
              <a:gd name="T3" fmla="*/ 2147483647 h 864"/>
              <a:gd name="T4" fmla="*/ 0 w 1248"/>
              <a:gd name="T5" fmla="*/ 2147483647 h 864"/>
              <a:gd name="T6" fmla="*/ 0 w 1248"/>
              <a:gd name="T7" fmla="*/ 2147483647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48" h="864">
                <a:moveTo>
                  <a:pt x="1248" y="0"/>
                </a:moveTo>
                <a:lnTo>
                  <a:pt x="1248" y="480"/>
                </a:lnTo>
                <a:lnTo>
                  <a:pt x="0" y="480"/>
                </a:lnTo>
                <a:lnTo>
                  <a:pt x="0" y="864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3498" name="Picture 1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89" y="4005350"/>
            <a:ext cx="32893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501" name="TextBox 1"/>
          <p:cNvSpPr txBox="1">
            <a:spLocks noChangeArrowheads="1"/>
          </p:cNvSpPr>
          <p:nvPr/>
        </p:nvSpPr>
        <p:spPr bwMode="auto">
          <a:xfrm>
            <a:off x="1057417" y="3933056"/>
            <a:ext cx="300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In isospin-symmetric matter</a:t>
            </a:r>
            <a:endParaRPr lang="ru-RU" alt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245041" y="4355812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ut pion softening with increase of n</a:t>
            </a:r>
            <a:endParaRPr lang="ru-RU" dirty="0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220590" y="4117999"/>
            <a:ext cx="766791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9" name="Group 28"/>
          <p:cNvGrpSpPr>
            <a:grpSpLocks/>
          </p:cNvGrpSpPr>
          <p:nvPr/>
        </p:nvGrpSpPr>
        <p:grpSpPr bwMode="auto">
          <a:xfrm>
            <a:off x="6372200" y="1671340"/>
            <a:ext cx="2438400" cy="914400"/>
            <a:chOff x="3216" y="2784"/>
            <a:chExt cx="1536" cy="576"/>
          </a:xfrm>
          <a:solidFill>
            <a:schemeClr val="accent2"/>
          </a:solidFill>
        </p:grpSpPr>
        <p:sp>
          <p:nvSpPr>
            <p:cNvPr id="60430" name="AutoShape 24"/>
            <p:cNvSpPr>
              <a:spLocks noChangeArrowheads="1"/>
            </p:cNvSpPr>
            <p:nvPr/>
          </p:nvSpPr>
          <p:spPr bwMode="auto">
            <a:xfrm>
              <a:off x="3216" y="2784"/>
              <a:ext cx="1536" cy="57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FF0000"/>
                </a:solidFill>
              </a:endParaRPr>
            </a:p>
          </p:txBody>
        </p:sp>
        <p:pic>
          <p:nvPicPr>
            <p:cNvPr id="60431" name="Picture 23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102"/>
              <a:ext cx="1232" cy="1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432" name="Text Box 26"/>
            <p:cNvSpPr txBox="1">
              <a:spLocks noChangeArrowheads="1"/>
            </p:cNvSpPr>
            <p:nvPr/>
          </p:nvSpPr>
          <p:spPr bwMode="auto">
            <a:xfrm>
              <a:off x="3264" y="2847"/>
              <a:ext cx="1428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0000"/>
                  </a:solidFill>
                </a:rPr>
                <a:t>Weak reactions start</a:t>
              </a:r>
            </a:p>
          </p:txBody>
        </p:sp>
      </p:grpSp>
      <p:grpSp>
        <p:nvGrpSpPr>
          <p:cNvPr id="60420" name="Group 20"/>
          <p:cNvGrpSpPr>
            <a:grpSpLocks/>
          </p:cNvGrpSpPr>
          <p:nvPr/>
        </p:nvGrpSpPr>
        <p:grpSpPr bwMode="auto">
          <a:xfrm>
            <a:off x="657602" y="206375"/>
            <a:ext cx="4191000" cy="4114800"/>
            <a:chOff x="432" y="1296"/>
            <a:chExt cx="2640" cy="2592"/>
          </a:xfrm>
        </p:grpSpPr>
        <p:grpSp>
          <p:nvGrpSpPr>
            <p:cNvPr id="60424" name="Group 15"/>
            <p:cNvGrpSpPr>
              <a:grpSpLocks/>
            </p:cNvGrpSpPr>
            <p:nvPr/>
          </p:nvGrpSpPr>
          <p:grpSpPr bwMode="auto">
            <a:xfrm>
              <a:off x="432" y="1296"/>
              <a:ext cx="2640" cy="2592"/>
              <a:chOff x="1248" y="1152"/>
              <a:chExt cx="2928" cy="2880"/>
            </a:xfrm>
          </p:grpSpPr>
          <p:sp>
            <p:nvSpPr>
              <p:cNvPr id="60428" name="Rectangle 14"/>
              <p:cNvSpPr>
                <a:spLocks noChangeArrowheads="1"/>
              </p:cNvSpPr>
              <p:nvPr/>
            </p:nvSpPr>
            <p:spPr bwMode="auto">
              <a:xfrm>
                <a:off x="1248" y="1152"/>
                <a:ext cx="2928" cy="288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FF0000"/>
                  </a:solidFill>
                </a:endParaRPr>
              </a:p>
            </p:txBody>
          </p:sp>
          <p:pic>
            <p:nvPicPr>
              <p:cNvPr id="60429" name="Picture 13" descr="TP_tmp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296"/>
                <a:ext cx="2704" cy="2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0425" name="Line 16"/>
            <p:cNvSpPr>
              <a:spLocks noChangeShapeType="1"/>
            </p:cNvSpPr>
            <p:nvPr/>
          </p:nvSpPr>
          <p:spPr bwMode="auto">
            <a:xfrm>
              <a:off x="1008" y="2688"/>
              <a:ext cx="1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6" name="Line 17"/>
            <p:cNvSpPr>
              <a:spLocks noChangeShapeType="1"/>
            </p:cNvSpPr>
            <p:nvPr/>
          </p:nvSpPr>
          <p:spPr bwMode="auto">
            <a:xfrm>
              <a:off x="1440" y="2688"/>
              <a:ext cx="1488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0427" name="Picture 19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448"/>
              <a:ext cx="688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0421" name="Прямоугольник 2"/>
          <p:cNvSpPr>
            <a:spLocks noChangeArrowheads="1"/>
          </p:cNvSpPr>
          <p:nvPr/>
        </p:nvSpPr>
        <p:spPr bwMode="auto">
          <a:xfrm>
            <a:off x="4300889" y="4564063"/>
            <a:ext cx="484311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chemeClr val="accent1"/>
                </a:solidFill>
              </a:rPr>
              <a:t>In </a:t>
            </a:r>
            <a:r>
              <a:rPr lang="en-US" altLang="ru-RU" sz="2000" b="1" dirty="0" smtClean="0">
                <a:solidFill>
                  <a:schemeClr val="accent1"/>
                </a:solidFill>
              </a:rPr>
              <a:t>SC and MCS </a:t>
            </a:r>
            <a:r>
              <a:rPr lang="en-US" altLang="ru-RU" sz="2000" b="1" dirty="0">
                <a:solidFill>
                  <a:schemeClr val="accent1"/>
                </a:solidFill>
              </a:rPr>
              <a:t>one silently ignores </a:t>
            </a:r>
            <a:r>
              <a:rPr lang="en-US" altLang="ru-RU" sz="2000" b="1" dirty="0" smtClean="0">
                <a:solidFill>
                  <a:schemeClr val="accent1"/>
                </a:solidFill>
              </a:rPr>
              <a:t>BEC of </a:t>
            </a:r>
            <a:r>
              <a:rPr lang="en-US" altLang="ru-RU" sz="2000" b="1" dirty="0" err="1" smtClean="0">
                <a:solidFill>
                  <a:schemeClr val="accent1"/>
                </a:solidFill>
              </a:rPr>
              <a:t>pions</a:t>
            </a:r>
            <a:r>
              <a:rPr lang="en-US" altLang="ru-RU" sz="2000" b="1" dirty="0" smtClean="0">
                <a:solidFill>
                  <a:schemeClr val="accent1"/>
                </a:solidFill>
              </a:rPr>
              <a:t>! </a:t>
            </a:r>
            <a:r>
              <a:rPr lang="en-US" altLang="ru-RU" sz="2000" b="1" dirty="0">
                <a:solidFill>
                  <a:schemeClr val="accent1"/>
                </a:solidFill>
              </a:rPr>
              <a:t> </a:t>
            </a:r>
            <a:r>
              <a:rPr lang="en-US" altLang="ru-RU" sz="2000" b="1" dirty="0" smtClean="0">
                <a:solidFill>
                  <a:schemeClr val="accent1"/>
                </a:solidFill>
              </a:rPr>
              <a:t>But  </a:t>
            </a:r>
            <a:r>
              <a:rPr lang="en-US" altLang="ru-RU" sz="2000" b="1" dirty="0">
                <a:solidFill>
                  <a:schemeClr val="accent1"/>
                </a:solidFill>
              </a:rPr>
              <a:t>within their concept it must be included! If </a:t>
            </a:r>
            <a:r>
              <a:rPr lang="en-US" altLang="ru-RU" sz="2000" b="1" dirty="0" smtClean="0">
                <a:solidFill>
                  <a:schemeClr val="accent1"/>
                </a:solidFill>
              </a:rPr>
              <a:t>included for n&lt; (1.5-2) n</a:t>
            </a:r>
            <a:r>
              <a:rPr lang="en-US" altLang="ru-RU" sz="2000" b="1" baseline="-25000" dirty="0" smtClean="0">
                <a:solidFill>
                  <a:schemeClr val="accent1"/>
                </a:solidFill>
              </a:rPr>
              <a:t>0</a:t>
            </a:r>
            <a:r>
              <a:rPr lang="en-US" altLang="ru-RU" sz="2000" b="1" dirty="0" smtClean="0">
                <a:solidFill>
                  <a:schemeClr val="accent1"/>
                </a:solidFill>
              </a:rPr>
              <a:t>, it would result </a:t>
            </a:r>
            <a:r>
              <a:rPr lang="en-US" altLang="ru-RU" sz="2000" b="1" dirty="0">
                <a:solidFill>
                  <a:schemeClr val="accent1"/>
                </a:solidFill>
              </a:rPr>
              <a:t>in a </a:t>
            </a:r>
            <a:r>
              <a:rPr lang="en-US" altLang="ru-RU" sz="2000" b="1" dirty="0" smtClean="0">
                <a:solidFill>
                  <a:schemeClr val="accent1"/>
                </a:solidFill>
              </a:rPr>
              <a:t>too </a:t>
            </a:r>
            <a:r>
              <a:rPr lang="en-US" altLang="ru-RU" sz="2000" b="1" dirty="0">
                <a:solidFill>
                  <a:schemeClr val="accent1"/>
                </a:solidFill>
              </a:rPr>
              <a:t>rapid cooling for all </a:t>
            </a:r>
            <a:r>
              <a:rPr lang="en-US" altLang="ru-RU" sz="2000" b="1" dirty="0" smtClean="0">
                <a:solidFill>
                  <a:schemeClr val="accent1"/>
                </a:solidFill>
              </a:rPr>
              <a:t>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 smtClean="0">
                <a:solidFill>
                  <a:schemeClr val="accent1"/>
                </a:solidFill>
              </a:rPr>
              <a:t>(with M&gt;(0.5-1) </a:t>
            </a:r>
            <a:r>
              <a:rPr lang="en-US" altLang="ru-RU" sz="2000" b="1" dirty="0" err="1" smtClean="0">
                <a:solidFill>
                  <a:schemeClr val="accent1"/>
                </a:solidFill>
              </a:rPr>
              <a:t>M</a:t>
            </a:r>
            <a:r>
              <a:rPr lang="en-US" altLang="ru-RU" sz="2000" b="1" baseline="-25000" dirty="0" err="1" smtClean="0">
                <a:solidFill>
                  <a:schemeClr val="accent1"/>
                </a:solidFill>
              </a:rPr>
              <a:t>sol</a:t>
            </a:r>
            <a:r>
              <a:rPr lang="en-US" altLang="ru-RU" sz="2000" b="1" dirty="0" smtClean="0">
                <a:solidFill>
                  <a:schemeClr val="accent1"/>
                </a:solidFill>
              </a:rPr>
              <a:t> ). </a:t>
            </a:r>
            <a:endParaRPr lang="ru-RU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60423" name="TextBox 2"/>
          <p:cNvSpPr txBox="1">
            <a:spLocks noChangeArrowheads="1"/>
          </p:cNvSpPr>
          <p:nvPr/>
        </p:nvSpPr>
        <p:spPr bwMode="auto">
          <a:xfrm>
            <a:off x="158408" y="4797152"/>
            <a:ext cx="4142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Bose-Einstein </a:t>
            </a:r>
            <a:r>
              <a:rPr lang="el-GR" altLang="ru-RU" sz="2000" b="1" dirty="0" smtClean="0">
                <a:solidFill>
                  <a:srgbClr val="FF0000"/>
                </a:solidFill>
              </a:rPr>
              <a:t>π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-cond. </a:t>
            </a:r>
            <a:r>
              <a:rPr lang="en-US" altLang="ru-RU" sz="2000" b="1" dirty="0">
                <a:solidFill>
                  <a:srgbClr val="FF0000"/>
                </a:solidFill>
              </a:rPr>
              <a:t>a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t k=0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6855618" y="5235575"/>
            <a:ext cx="2138363" cy="5810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990000"/>
                </a:solidFill>
              </a:rPr>
              <a:t>Very strong density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990000"/>
                </a:solidFill>
              </a:rPr>
              <a:t>dependence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234950" y="4868863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/>
              <a:t>emissivity:</a:t>
            </a:r>
          </a:p>
        </p:txBody>
      </p:sp>
      <p:sp>
        <p:nvSpPr>
          <p:cNvPr id="59396" name="Line 5"/>
          <p:cNvSpPr>
            <a:spLocks noChangeShapeType="1"/>
          </p:cNvSpPr>
          <p:nvPr/>
        </p:nvSpPr>
        <p:spPr bwMode="auto">
          <a:xfrm>
            <a:off x="3133725" y="4916488"/>
            <a:ext cx="3276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1905000" y="4733080"/>
            <a:ext cx="76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00FF"/>
                </a:solidFill>
              </a:rPr>
              <a:t>larger</a:t>
            </a:r>
          </a:p>
        </p:txBody>
      </p:sp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6623049" y="4733132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00FF"/>
                </a:solidFill>
              </a:rPr>
              <a:t>smaller</a:t>
            </a:r>
          </a:p>
        </p:txBody>
      </p:sp>
      <p:pic>
        <p:nvPicPr>
          <p:cNvPr id="59399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55" y="667728"/>
            <a:ext cx="29718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0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77" y="207901"/>
            <a:ext cx="64246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1" name="Picture 1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921543"/>
            <a:ext cx="4816474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02" name="Line 12"/>
          <p:cNvSpPr>
            <a:spLocks noChangeShapeType="1"/>
          </p:cNvSpPr>
          <p:nvPr/>
        </p:nvSpPr>
        <p:spPr bwMode="auto">
          <a:xfrm>
            <a:off x="304800" y="2209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940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7" y="4954132"/>
            <a:ext cx="40544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04" name="Text Box 14"/>
          <p:cNvSpPr txBox="1">
            <a:spLocks noChangeArrowheads="1"/>
          </p:cNvSpPr>
          <p:nvPr/>
        </p:nvSpPr>
        <p:spPr bwMode="auto">
          <a:xfrm>
            <a:off x="37805" y="5329853"/>
            <a:ext cx="1941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70C0"/>
                </a:solidFill>
              </a:rPr>
              <a:t>Very important </a:t>
            </a:r>
            <a:r>
              <a:rPr lang="en-US" altLang="ru-RU" sz="1800" b="1" dirty="0" smtClean="0">
                <a:solidFill>
                  <a:srgbClr val="0070C0"/>
                </a:solidFill>
              </a:rPr>
              <a:t>!</a:t>
            </a:r>
            <a:endParaRPr lang="ru-RU" altLang="ru-RU" sz="1800" b="1" dirty="0">
              <a:solidFill>
                <a:srgbClr val="0070C0"/>
              </a:solidFill>
            </a:endParaRPr>
          </a:p>
        </p:txBody>
      </p:sp>
      <p:pic>
        <p:nvPicPr>
          <p:cNvPr id="59405" name="Picture 1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43" y="2708275"/>
            <a:ext cx="647700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06" name="Text Box 16"/>
          <p:cNvSpPr txBox="1">
            <a:spLocks noChangeArrowheads="1"/>
          </p:cNvSpPr>
          <p:nvPr/>
        </p:nvSpPr>
        <p:spPr bwMode="auto">
          <a:xfrm>
            <a:off x="5724525" y="4384675"/>
            <a:ext cx="3830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70C0"/>
                </a:solidFill>
              </a:rPr>
              <a:t>Straight generalization of MU</a:t>
            </a:r>
            <a:endParaRPr lang="ru-RU" altLang="ru-RU" sz="1600" dirty="0">
              <a:solidFill>
                <a:srgbClr val="0070C0"/>
              </a:solidFill>
            </a:endParaRPr>
          </a:p>
        </p:txBody>
      </p:sp>
      <p:sp>
        <p:nvSpPr>
          <p:cNvPr id="59407" name="Rectangle 17"/>
          <p:cNvSpPr>
            <a:spLocks noChangeArrowheads="1"/>
          </p:cNvSpPr>
          <p:nvPr/>
        </p:nvSpPr>
        <p:spPr bwMode="auto">
          <a:xfrm>
            <a:off x="5651500" y="2708275"/>
            <a:ext cx="1944688" cy="16065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7987" y="6029435"/>
            <a:ext cx="6423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rgbClr val="C00000"/>
                </a:solidFill>
              </a:rPr>
              <a:t>enhancement </a:t>
            </a:r>
            <a:r>
              <a:rPr lang="en-US" altLang="ru-RU" dirty="0" smtClean="0">
                <a:solidFill>
                  <a:srgbClr val="C00000"/>
                </a:solidFill>
              </a:rPr>
              <a:t> factor </a:t>
            </a:r>
            <a:r>
              <a:rPr lang="en-US" altLang="ru-RU" dirty="0">
                <a:solidFill>
                  <a:srgbClr val="C00000"/>
                </a:solidFill>
              </a:rPr>
              <a:t>~10</a:t>
            </a:r>
            <a:r>
              <a:rPr lang="en-US" altLang="ru-RU" baseline="30000" dirty="0">
                <a:solidFill>
                  <a:srgbClr val="C00000"/>
                </a:solidFill>
              </a:rPr>
              <a:t>3</a:t>
            </a:r>
            <a:r>
              <a:rPr lang="en-US" altLang="ru-RU" dirty="0">
                <a:solidFill>
                  <a:srgbClr val="C00000"/>
                </a:solidFill>
              </a:rPr>
              <a:t> -- 10</a:t>
            </a:r>
            <a:r>
              <a:rPr lang="en-US" altLang="ru-RU" baseline="30000" dirty="0">
                <a:solidFill>
                  <a:srgbClr val="C00000"/>
                </a:solidFill>
              </a:rPr>
              <a:t>5</a:t>
            </a:r>
            <a:r>
              <a:rPr lang="en-US" altLang="ru-RU" dirty="0">
                <a:solidFill>
                  <a:srgbClr val="C00000"/>
                </a:solidFill>
              </a:rPr>
              <a:t> for n~(1.5-4) n </a:t>
            </a:r>
            <a:r>
              <a:rPr lang="en-US" altLang="ru-RU" baseline="-25000" dirty="0">
                <a:solidFill>
                  <a:srgbClr val="C00000"/>
                </a:solidFill>
              </a:rPr>
              <a:t>0</a:t>
            </a:r>
            <a:r>
              <a:rPr lang="en-US" altLang="ru-RU" dirty="0">
                <a:solidFill>
                  <a:srgbClr val="C00000"/>
                </a:solidFill>
              </a:rPr>
              <a:t> 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51155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MMU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0166" y="2369721"/>
            <a:ext cx="8834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1600" dirty="0" smtClean="0">
                <a:solidFill>
                  <a:schemeClr val="tx1"/>
                </a:solidFill>
              </a:rPr>
              <a:t>D.V.,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Senatorov</a:t>
            </a:r>
            <a:r>
              <a:rPr lang="en-US" altLang="ru-RU" sz="1600" dirty="0" smtClean="0">
                <a:solidFill>
                  <a:schemeClr val="tx1"/>
                </a:solidFill>
              </a:rPr>
              <a:t> JETP (1986),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A.B.Migdal,E.Saperstein,M.Troitsky,D.V</a:t>
            </a:r>
            <a:r>
              <a:rPr lang="en-US" altLang="ru-RU" sz="1600" dirty="0">
                <a:solidFill>
                  <a:schemeClr val="tx1"/>
                </a:solidFill>
              </a:rPr>
              <a:t>. Phys.Rep.190 (1990</a:t>
            </a:r>
            <a:r>
              <a:rPr lang="en-US" altLang="ru-RU" sz="1600" dirty="0" smtClean="0">
                <a:solidFill>
                  <a:schemeClr val="tx1"/>
                </a:solidFill>
              </a:rPr>
              <a:t>)</a:t>
            </a:r>
            <a:endParaRPr lang="en-US" altLang="ru-RU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23534"/>
            <a:ext cx="6179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proc. in “Minimal cooling scenario” </a:t>
            </a:r>
            <a:r>
              <a:rPr lang="en-US" sz="1600" dirty="0" err="1" smtClean="0">
                <a:solidFill>
                  <a:schemeClr val="tx1"/>
                </a:solidFill>
              </a:rPr>
              <a:t>Page,Yakovlev</a:t>
            </a:r>
            <a:r>
              <a:rPr lang="en-US" sz="1600" dirty="0" smtClean="0">
                <a:solidFill>
                  <a:schemeClr val="tx1"/>
                </a:solidFill>
              </a:rPr>
              <a:t> et al.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8767"/>
            <a:ext cx="8541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MMU-key proc. in “Nuclear medium cooling scenario” </a:t>
            </a:r>
            <a:r>
              <a:rPr lang="en-US" sz="1600" dirty="0" err="1">
                <a:solidFill>
                  <a:srgbClr val="0070C0"/>
                </a:solidFill>
              </a:rPr>
              <a:t>Blaschke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Grigorian</a:t>
            </a:r>
            <a:r>
              <a:rPr lang="en-US" sz="1600" dirty="0">
                <a:solidFill>
                  <a:srgbClr val="0070C0"/>
                </a:solidFill>
              </a:rPr>
              <a:t>, D.V</a:t>
            </a:r>
            <a:r>
              <a:rPr lang="en-US" sz="1600" dirty="0" smtClean="0">
                <a:solidFill>
                  <a:srgbClr val="0070C0"/>
                </a:solidFill>
              </a:rPr>
              <a:t>. 2004 </a:t>
            </a:r>
            <a:endParaRPr lang="ru-RU" sz="1600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4999" y="532985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MMU</a:t>
            </a:r>
            <a:r>
              <a:rPr lang="en-US" dirty="0"/>
              <a:t>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4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/>
          <a:lstStyle/>
          <a:p>
            <a:pPr eaLnBrk="1" hangingPunct="1"/>
            <a:r>
              <a:rPr lang="en-US" altLang="ru-RU" sz="1600" b="1" dirty="0" smtClean="0"/>
              <a:t>D.V., </a:t>
            </a:r>
            <a:r>
              <a:rPr lang="en-US" altLang="ru-RU" sz="1600" b="1" dirty="0" err="1" smtClean="0"/>
              <a:t>Senatorov</a:t>
            </a:r>
            <a:r>
              <a:rPr lang="en-US" altLang="ru-RU" sz="1600" b="1" dirty="0" smtClean="0"/>
              <a:t> JETP 1986 </a:t>
            </a:r>
            <a:r>
              <a:rPr lang="en-US" altLang="ru-RU" sz="2000" dirty="0" smtClean="0">
                <a:solidFill>
                  <a:schemeClr val="accent1"/>
                </a:solidFill>
              </a:rPr>
              <a:t>all the data (only </a:t>
            </a:r>
            <a:r>
              <a:rPr lang="en-US" altLang="ru-RU" sz="2000" b="1" dirty="0" smtClean="0">
                <a:solidFill>
                  <a:schemeClr val="accent1"/>
                </a:solidFill>
              </a:rPr>
              <a:t>upper limits on </a:t>
            </a:r>
            <a:r>
              <a:rPr lang="en-US" altLang="ru-RU" sz="2000" b="1" dirty="0" err="1" smtClean="0">
                <a:solidFill>
                  <a:schemeClr val="accent1"/>
                </a:solidFill>
              </a:rPr>
              <a:t>T</a:t>
            </a:r>
            <a:r>
              <a:rPr lang="en-US" altLang="ru-RU" sz="2000" b="1" baseline="-25000" dirty="0" err="1" smtClean="0">
                <a:solidFill>
                  <a:schemeClr val="accent1"/>
                </a:solidFill>
              </a:rPr>
              <a:t>s</a:t>
            </a:r>
            <a:r>
              <a:rPr lang="en-US" altLang="ru-RU" sz="2000" dirty="0" smtClean="0">
                <a:solidFill>
                  <a:schemeClr val="accent1"/>
                </a:solidFill>
              </a:rPr>
              <a:t>!) were explained by medium-modified </a:t>
            </a:r>
            <a:r>
              <a:rPr lang="en-US" altLang="ru-RU" sz="2000" dirty="0" err="1" smtClean="0">
                <a:solidFill>
                  <a:schemeClr val="accent1"/>
                </a:solidFill>
              </a:rPr>
              <a:t>Urca</a:t>
            </a:r>
            <a:r>
              <a:rPr lang="en-US" altLang="ru-RU" sz="2000" dirty="0" smtClean="0">
                <a:solidFill>
                  <a:schemeClr val="accent1"/>
                </a:solidFill>
              </a:rPr>
              <a:t> (MMU) process assuming different masses</a:t>
            </a:r>
            <a:br>
              <a:rPr lang="en-US" altLang="ru-RU" sz="2000" dirty="0" smtClean="0">
                <a:solidFill>
                  <a:schemeClr val="accent1"/>
                </a:solidFill>
              </a:rPr>
            </a:br>
            <a:r>
              <a:rPr lang="en-US" altLang="ru-RU" sz="2000" dirty="0" smtClean="0">
                <a:solidFill>
                  <a:schemeClr val="accent1"/>
                </a:solidFill>
              </a:rPr>
              <a:t> (different average densities) of NS</a:t>
            </a:r>
            <a:endParaRPr lang="ru-RU" altLang="ru-RU" sz="2000" dirty="0" smtClean="0">
              <a:solidFill>
                <a:schemeClr val="accent1"/>
              </a:solidFill>
            </a:endParaRPr>
          </a:p>
        </p:txBody>
      </p:sp>
      <p:pic>
        <p:nvPicPr>
          <p:cNvPr id="1064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503" y="1503590"/>
            <a:ext cx="6584950" cy="4165600"/>
          </a:xfrm>
          <a:noFill/>
        </p:spPr>
      </p:pic>
      <p:sp>
        <p:nvSpPr>
          <p:cNvPr id="106500" name="Oval 5"/>
          <p:cNvSpPr>
            <a:spLocks noChangeArrowheads="1"/>
          </p:cNvSpPr>
          <p:nvPr/>
        </p:nvSpPr>
        <p:spPr bwMode="auto">
          <a:xfrm>
            <a:off x="2187575" y="2420938"/>
            <a:ext cx="198438" cy="57626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06501" name="Oval 5"/>
          <p:cNvSpPr>
            <a:spLocks noChangeArrowheads="1"/>
          </p:cNvSpPr>
          <p:nvPr/>
        </p:nvSpPr>
        <p:spPr bwMode="auto">
          <a:xfrm>
            <a:off x="3203575" y="4124325"/>
            <a:ext cx="558800" cy="576263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10650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67388"/>
            <a:ext cx="4772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8" y="6424613"/>
            <a:ext cx="3848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4" name="Line 22"/>
          <p:cNvSpPr>
            <a:spLocks noChangeShapeType="1"/>
          </p:cNvSpPr>
          <p:nvPr/>
        </p:nvSpPr>
        <p:spPr bwMode="auto">
          <a:xfrm flipH="1" flipV="1">
            <a:off x="251520" y="5721351"/>
            <a:ext cx="0" cy="960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41034" y="994975"/>
            <a:ext cx="4602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Following  Brown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Bethe it was thought that       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             all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NSs have masses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M≈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1.4 M </a:t>
            </a:r>
            <a:r>
              <a:rPr lang="en-US" baseline="-25000" dirty="0">
                <a:solidFill>
                  <a:schemeClr val="accent4">
                    <a:lumMod val="50000"/>
                  </a:schemeClr>
                </a:solidFill>
              </a:rPr>
              <a:t>sol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86390"/>
            <a:ext cx="200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04929" y="1742254"/>
            <a:ext cx="303907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Now it is exp. known that </a:t>
            </a: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NS masses are different</a:t>
            </a:r>
          </a:p>
          <a:p>
            <a:r>
              <a:rPr lang="en-US" altLang="ru-RU" u="sng" dirty="0">
                <a:solidFill>
                  <a:schemeClr val="tx1"/>
                </a:solidFill>
              </a:rPr>
              <a:t> Pulsar J0348-04232</a:t>
            </a:r>
            <a:endParaRPr lang="en-US" altLang="ru-RU" dirty="0" smtClean="0">
              <a:solidFill>
                <a:schemeClr val="tx1"/>
              </a:solidFill>
            </a:endParaRPr>
          </a:p>
          <a:p>
            <a:r>
              <a:rPr lang="en-US" altLang="ru-RU" dirty="0" smtClean="0">
                <a:solidFill>
                  <a:schemeClr val="tx1"/>
                </a:solidFill>
              </a:rPr>
              <a:t>M </a:t>
            </a:r>
            <a:r>
              <a:rPr lang="en-US" altLang="ru-RU" dirty="0">
                <a:solidFill>
                  <a:schemeClr val="tx1"/>
                </a:solidFill>
              </a:rPr>
              <a:t>= (2.01</a:t>
            </a:r>
            <a:r>
              <a:rPr lang="en-US" altLang="ru-RU" dirty="0">
                <a:solidFill>
                  <a:schemeClr val="tx1"/>
                </a:solidFill>
                <a:cs typeface="Arial" charset="0"/>
              </a:rPr>
              <a:t>± 0.04 ) </a:t>
            </a:r>
            <a:r>
              <a:rPr lang="en-US" altLang="ru-RU" dirty="0" err="1">
                <a:solidFill>
                  <a:schemeClr val="tx1"/>
                </a:solidFill>
                <a:cs typeface="Arial" charset="0"/>
              </a:rPr>
              <a:t>M</a:t>
            </a:r>
            <a:r>
              <a:rPr lang="en-US" altLang="ru-RU" baseline="-25000" dirty="0" err="1">
                <a:solidFill>
                  <a:schemeClr val="tx1"/>
                </a:solidFill>
                <a:cs typeface="Arial" charset="0"/>
              </a:rPr>
              <a:t>sol</a:t>
            </a:r>
            <a:endParaRPr lang="en-US" altLang="ru-RU" baseline="-25000" dirty="0">
              <a:solidFill>
                <a:schemeClr val="tx1"/>
              </a:solidFill>
              <a:cs typeface="Arial" charset="0"/>
            </a:endParaRPr>
          </a:p>
          <a:p>
            <a:r>
              <a:rPr lang="en-GB" altLang="ru-RU" dirty="0" smtClean="0">
                <a:solidFill>
                  <a:schemeClr val="tx1"/>
                </a:solidFill>
              </a:rPr>
              <a:t> PSR </a:t>
            </a:r>
            <a:r>
              <a:rPr lang="en-GB" altLang="ru-RU" dirty="0">
                <a:solidFill>
                  <a:schemeClr val="tx1"/>
                </a:solidFill>
              </a:rPr>
              <a:t>J1807-2500B: </a:t>
            </a:r>
            <a:r>
              <a:rPr lang="en-GB" altLang="ru-RU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GB" altLang="ru-RU" dirty="0">
                <a:solidFill>
                  <a:schemeClr val="tx1"/>
                </a:solidFill>
              </a:rPr>
              <a:t> </a:t>
            </a:r>
            <a:r>
              <a:rPr lang="en-GB" altLang="ru-RU" dirty="0" smtClean="0">
                <a:solidFill>
                  <a:schemeClr val="tx1"/>
                </a:solidFill>
              </a:rPr>
              <a:t>M=(1.2064</a:t>
            </a:r>
            <a:r>
              <a:rPr lang="en-GB" altLang="ru-RU" dirty="0">
                <a:solidFill>
                  <a:schemeClr val="tx1"/>
                </a:solidFill>
              </a:rPr>
              <a:t>+-</a:t>
            </a:r>
            <a:r>
              <a:rPr lang="en-GB" altLang="ru-RU" dirty="0" smtClean="0">
                <a:solidFill>
                  <a:schemeClr val="tx1"/>
                </a:solidFill>
              </a:rPr>
              <a:t>0.0020)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>
                <a:solidFill>
                  <a:schemeClr val="tx1"/>
                </a:solidFill>
              </a:rPr>
              <a:t>М</a:t>
            </a:r>
            <a:r>
              <a:rPr lang="en-US" altLang="ru-RU" sz="2000" baseline="-25000" dirty="0">
                <a:solidFill>
                  <a:schemeClr val="tx1"/>
                </a:solidFill>
              </a:rPr>
              <a:t>sol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6082" y="3038288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2M </a:t>
            </a:r>
            <a:r>
              <a:rPr lang="en-US" baseline="-25000" dirty="0" smtClean="0">
                <a:solidFill>
                  <a:schemeClr val="accent4">
                    <a:lumMod val="50000"/>
                  </a:schemeClr>
                </a:solidFill>
              </a:rPr>
              <a:t>sol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9976" y="2302944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1M </a:t>
            </a:r>
            <a:r>
              <a:rPr lang="en-US" baseline="-25000" dirty="0" smtClean="0">
                <a:solidFill>
                  <a:schemeClr val="accent4">
                    <a:lumMod val="50000"/>
                  </a:schemeClr>
                </a:solidFill>
              </a:rPr>
              <a:t>sol</a:t>
            </a:r>
            <a:endParaRPr lang="ru-RU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4355976" y="2564904"/>
            <a:ext cx="984000" cy="65805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81825" y="349328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23593" y="4124325"/>
            <a:ext cx="24288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as thought that no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source in </a:t>
            </a:r>
            <a:r>
              <a:rPr lang="en-US" dirty="0" err="1" smtClean="0">
                <a:solidFill>
                  <a:schemeClr val="tx1"/>
                </a:solidFill>
              </a:rPr>
              <a:t>Cas</a:t>
            </a:r>
            <a:r>
              <a:rPr lang="en-US" dirty="0" smtClean="0">
                <a:solidFill>
                  <a:schemeClr val="tx1"/>
                </a:solidFill>
              </a:rPr>
              <a:t> A , </a:t>
            </a:r>
          </a:p>
          <a:p>
            <a:r>
              <a:rPr lang="en-US" dirty="0" smtClean="0"/>
              <a:t>20 years  of measure-</a:t>
            </a:r>
          </a:p>
          <a:p>
            <a:r>
              <a:rPr lang="en-US" dirty="0" err="1" smtClean="0"/>
              <a:t>ments</a:t>
            </a:r>
            <a:r>
              <a:rPr lang="en-US" dirty="0" smtClean="0"/>
              <a:t> of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r>
              <a:rPr lang="en-US" baseline="-25000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Cas</a:t>
            </a:r>
            <a:r>
              <a:rPr lang="en-US" dirty="0" smtClean="0"/>
              <a:t> A, </a:t>
            </a:r>
          </a:p>
          <a:p>
            <a:r>
              <a:rPr lang="en-US" dirty="0" smtClean="0"/>
              <a:t>~20 other data points.</a:t>
            </a:r>
            <a:endParaRPr lang="ru-RU" baseline="-25000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482975" y="1742252"/>
            <a:ext cx="279400" cy="391907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7996" y="1583261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standard scenario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47976" y="289392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</a:t>
            </a:r>
            <a:endParaRPr lang="ru-RU" dirty="0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3333235" y="2134159"/>
            <a:ext cx="115776" cy="168785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8135937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447088" cy="576262"/>
          </a:xfrm>
        </p:spPr>
        <p:txBody>
          <a:bodyPr/>
          <a:lstStyle/>
          <a:p>
            <a:pPr eaLnBrk="1" hangingPunct="1"/>
            <a:r>
              <a:rPr lang="en-US" altLang="ru-RU" sz="2000" dirty="0" smtClean="0">
                <a:solidFill>
                  <a:srgbClr val="008000"/>
                </a:solidFill>
              </a:rPr>
              <a:t>white body radiation problem in non-eq. closed diagram tech.</a:t>
            </a:r>
            <a:endParaRPr lang="ru-RU" altLang="ru-RU" sz="2000" dirty="0" smtClean="0">
              <a:solidFill>
                <a:srgbClr val="008000"/>
              </a:solidFill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25228" y="119062"/>
            <a:ext cx="79156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 smtClean="0">
                <a:solidFill>
                  <a:schemeClr val="accent1"/>
                </a:solidFill>
              </a:rPr>
              <a:t>Most general </a:t>
            </a:r>
            <a:r>
              <a:rPr lang="en-US" altLang="ru-RU" sz="2400" b="1" dirty="0">
                <a:solidFill>
                  <a:schemeClr val="accent1"/>
                </a:solidFill>
              </a:rPr>
              <a:t>consideration: </a:t>
            </a:r>
            <a:r>
              <a:rPr lang="en-US" altLang="ru-RU" sz="1800" dirty="0"/>
              <a:t>Knoll, D.V.  Ann. Phys. 249 (1996) </a:t>
            </a:r>
            <a:endParaRPr lang="ru-RU" altLang="ru-RU" sz="1800" dirty="0"/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-42863" y="5316538"/>
            <a:ext cx="9144001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Only for low T&lt;&lt;</a:t>
            </a:r>
            <a:r>
              <a:rPr lang="el-GR" altLang="ru-RU" sz="1800" dirty="0"/>
              <a:t>ε</a:t>
            </a:r>
            <a:r>
              <a:rPr lang="en-US" altLang="ru-RU" sz="2000" baseline="-25000" dirty="0"/>
              <a:t>F</a:t>
            </a:r>
            <a:r>
              <a:rPr lang="en-US" altLang="ru-RU" sz="1800" dirty="0"/>
              <a:t>, </a:t>
            </a:r>
            <a:r>
              <a:rPr lang="en-US" altLang="ru-RU" sz="1800" dirty="0">
                <a:solidFill>
                  <a:schemeClr val="hlink"/>
                </a:solidFill>
              </a:rPr>
              <a:t>quasiparticle approximation</a:t>
            </a:r>
            <a:r>
              <a:rPr lang="en-US" altLang="ru-RU" sz="1800" dirty="0"/>
              <a:t> is valid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                                    (each G</a:t>
            </a:r>
            <a:r>
              <a:rPr lang="en-US" altLang="ru-RU" sz="2000" baseline="30000" dirty="0"/>
              <a:t> </a:t>
            </a:r>
            <a:r>
              <a:rPr lang="en-US" altLang="ru-RU" sz="2000" b="1" baseline="30000" dirty="0"/>
              <a:t>- +</a:t>
            </a:r>
            <a:r>
              <a:rPr lang="en-US" altLang="ru-RU" sz="1800" dirty="0"/>
              <a:t> yields T</a:t>
            </a:r>
            <a:r>
              <a:rPr lang="en-US" altLang="ru-RU" sz="2000" baseline="30000" dirty="0"/>
              <a:t>2</a:t>
            </a:r>
            <a:r>
              <a:rPr lang="en-US" altLang="ru-RU" sz="1800" dirty="0"/>
              <a:t>, allows to </a:t>
            </a:r>
            <a:r>
              <a:rPr lang="en-US" altLang="ru-RU" sz="1800" dirty="0">
                <a:solidFill>
                  <a:srgbClr val="FF3300"/>
                </a:solidFill>
              </a:rPr>
              <a:t>cut</a:t>
            </a:r>
            <a:r>
              <a:rPr lang="en-US" altLang="ru-RU" sz="1800" dirty="0"/>
              <a:t>  diagrams over G </a:t>
            </a:r>
            <a:r>
              <a:rPr lang="en-US" altLang="ru-RU" sz="2000" baseline="30000" dirty="0"/>
              <a:t>-+</a:t>
            </a:r>
            <a:r>
              <a:rPr lang="en-US" altLang="ru-RU" sz="1800" dirty="0"/>
              <a:t>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For soft radiation: </a:t>
            </a:r>
            <a:r>
              <a:rPr lang="en-US" altLang="ru-RU" sz="1800" dirty="0" err="1" smtClean="0">
                <a:solidFill>
                  <a:srgbClr val="008000"/>
                </a:solidFill>
              </a:rPr>
              <a:t>semiiclassics</a:t>
            </a:r>
            <a:r>
              <a:rPr lang="en-US" altLang="ru-RU" sz="1800" dirty="0" smtClean="0"/>
              <a:t> </a:t>
            </a:r>
            <a:r>
              <a:rPr lang="en-US" altLang="ru-RU" sz="1800" dirty="0"/>
              <a:t>(all graphs in first line are of the same order):LPM effect</a:t>
            </a:r>
            <a:endParaRPr lang="ru-RU" altLang="ru-RU" sz="1800" dirty="0"/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33600"/>
            <a:ext cx="5070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2124075" y="138113"/>
            <a:ext cx="457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773113" y="1341438"/>
            <a:ext cx="7273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accent1"/>
                </a:solidFill>
              </a:rPr>
              <a:t>Direct reactions from piece of matter (</a:t>
            </a:r>
            <a:r>
              <a:rPr lang="en-US" altLang="ru-RU" sz="1800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ru-RU" sz="1800" b="1" dirty="0">
                <a:solidFill>
                  <a:schemeClr val="accent1"/>
                </a:solidFill>
              </a:rPr>
              <a:t> in NS, </a:t>
            </a:r>
            <a:r>
              <a:rPr lang="en-US" altLang="ru-RU" sz="1800" b="1" dirty="0" err="1">
                <a:solidFill>
                  <a:schemeClr val="accent1"/>
                </a:solidFill>
              </a:rPr>
              <a:t>e+e</a:t>
            </a:r>
            <a:r>
              <a:rPr lang="en-US" altLang="ru-RU" sz="1800" b="1" dirty="0">
                <a:solidFill>
                  <a:schemeClr val="accent1"/>
                </a:solidFill>
              </a:rPr>
              <a:t>-,  </a:t>
            </a:r>
            <a:r>
              <a:rPr lang="el-GR" altLang="ru-RU" sz="1800" b="1" dirty="0">
                <a:solidFill>
                  <a:schemeClr val="accent1"/>
                </a:solidFill>
                <a:cs typeface="Arial" charset="0"/>
              </a:rPr>
              <a:t>γ</a:t>
            </a:r>
            <a:r>
              <a:rPr lang="en-US" altLang="ru-RU" sz="1800" b="1" dirty="0">
                <a:solidFill>
                  <a:schemeClr val="accent1"/>
                </a:solidFill>
                <a:cs typeface="Arial" charset="0"/>
              </a:rPr>
              <a:t>,</a:t>
            </a:r>
            <a:r>
              <a:rPr lang="en-US" altLang="ru-RU" sz="1800" b="1" dirty="0">
                <a:solidFill>
                  <a:schemeClr val="accent1"/>
                </a:solidFill>
              </a:rPr>
              <a:t>  K</a:t>
            </a:r>
            <a:r>
              <a:rPr lang="en-US" altLang="ru-RU" sz="1800" b="1" baseline="30000" dirty="0">
                <a:solidFill>
                  <a:schemeClr val="accent1"/>
                </a:solidFill>
              </a:rPr>
              <a:t>+ </a:t>
            </a:r>
            <a:r>
              <a:rPr lang="en-US" altLang="ru-RU" sz="1800" b="1" dirty="0">
                <a:solidFill>
                  <a:schemeClr val="accent1"/>
                </a:solidFill>
              </a:rPr>
              <a:t>in HIC)</a:t>
            </a:r>
            <a:endParaRPr lang="ru-RU" altLang="ru-RU" sz="1800" b="1" baseline="30000" dirty="0">
              <a:solidFill>
                <a:schemeClr val="accent1"/>
              </a:solidFill>
            </a:endParaRP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2268538" y="1844675"/>
            <a:ext cx="4105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expansion in full non-equilibrium G </a:t>
            </a:r>
            <a:r>
              <a:rPr lang="en-US" altLang="ru-RU" sz="2000" b="1" baseline="30000"/>
              <a:t>- +</a:t>
            </a:r>
            <a:endParaRPr lang="ru-RU" altLang="ru-RU" sz="2000" b="1" baseline="30000"/>
          </a:p>
        </p:txBody>
      </p:sp>
      <p:sp>
        <p:nvSpPr>
          <p:cNvPr id="89098" name="Text Box 11"/>
          <p:cNvSpPr txBox="1">
            <a:spLocks noChangeArrowheads="1"/>
          </p:cNvSpPr>
          <p:nvPr/>
        </p:nvSpPr>
        <p:spPr bwMode="auto">
          <a:xfrm>
            <a:off x="8388350" y="5516563"/>
            <a:ext cx="452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/>
          </a:p>
        </p:txBody>
      </p:sp>
      <p:sp>
        <p:nvSpPr>
          <p:cNvPr id="89099" name="Line 13"/>
          <p:cNvSpPr>
            <a:spLocks noChangeShapeType="1"/>
          </p:cNvSpPr>
          <p:nvPr/>
        </p:nvSpPr>
        <p:spPr bwMode="auto">
          <a:xfrm flipV="1">
            <a:off x="2411413" y="3357563"/>
            <a:ext cx="1079500" cy="7207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9100" name="Line 14"/>
          <p:cNvSpPr>
            <a:spLocks noChangeShapeType="1"/>
          </p:cNvSpPr>
          <p:nvPr/>
        </p:nvSpPr>
        <p:spPr bwMode="auto">
          <a:xfrm flipV="1">
            <a:off x="3995738" y="3429000"/>
            <a:ext cx="1079500" cy="7207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9101" name="Line 15"/>
          <p:cNvSpPr>
            <a:spLocks noChangeShapeType="1"/>
          </p:cNvSpPr>
          <p:nvPr/>
        </p:nvSpPr>
        <p:spPr bwMode="auto">
          <a:xfrm flipV="1">
            <a:off x="5867400" y="3644900"/>
            <a:ext cx="1296988" cy="215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9102" name="Line 16"/>
          <p:cNvSpPr>
            <a:spLocks noChangeShapeType="1"/>
          </p:cNvSpPr>
          <p:nvPr/>
        </p:nvSpPr>
        <p:spPr bwMode="auto">
          <a:xfrm flipV="1">
            <a:off x="2195513" y="4365625"/>
            <a:ext cx="1079500" cy="7207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9103" name="Line 17"/>
          <p:cNvSpPr>
            <a:spLocks noChangeShapeType="1"/>
          </p:cNvSpPr>
          <p:nvPr/>
        </p:nvSpPr>
        <p:spPr bwMode="auto">
          <a:xfrm flipH="1" flipV="1">
            <a:off x="6659563" y="4292600"/>
            <a:ext cx="73025" cy="8651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9104" name="Line 18"/>
          <p:cNvSpPr>
            <a:spLocks noChangeShapeType="1"/>
          </p:cNvSpPr>
          <p:nvPr/>
        </p:nvSpPr>
        <p:spPr bwMode="auto">
          <a:xfrm flipV="1">
            <a:off x="4067175" y="4941888"/>
            <a:ext cx="215900" cy="1460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9105" name="Line 19"/>
          <p:cNvSpPr>
            <a:spLocks noChangeShapeType="1"/>
          </p:cNvSpPr>
          <p:nvPr/>
        </p:nvSpPr>
        <p:spPr bwMode="auto">
          <a:xfrm flipV="1">
            <a:off x="4643438" y="4292600"/>
            <a:ext cx="0" cy="2889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9106" name="Line 20"/>
          <p:cNvSpPr>
            <a:spLocks noChangeShapeType="1"/>
          </p:cNvSpPr>
          <p:nvPr/>
        </p:nvSpPr>
        <p:spPr bwMode="auto">
          <a:xfrm flipV="1">
            <a:off x="4643438" y="4868863"/>
            <a:ext cx="0" cy="2889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9107" name="Line 21"/>
          <p:cNvSpPr>
            <a:spLocks noChangeShapeType="1"/>
          </p:cNvSpPr>
          <p:nvPr/>
        </p:nvSpPr>
        <p:spPr bwMode="auto">
          <a:xfrm>
            <a:off x="4932363" y="4868863"/>
            <a:ext cx="215900" cy="1444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30300"/>
            <a:ext cx="6453188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0" y="6192982"/>
            <a:ext cx="80784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CC3300"/>
                </a:solidFill>
              </a:rPr>
              <a:t>Cannot be written in matrix form in </a:t>
            </a:r>
            <a:r>
              <a:rPr lang="en-US" altLang="ru-RU" sz="1800" dirty="0" err="1">
                <a:solidFill>
                  <a:srgbClr val="CC3300"/>
                </a:solidFill>
              </a:rPr>
              <a:t>Nambu-Gor’kov</a:t>
            </a:r>
            <a:r>
              <a:rPr lang="en-US" altLang="ru-RU" sz="1800" dirty="0">
                <a:solidFill>
                  <a:srgbClr val="CC3300"/>
                </a:solidFill>
              </a:rPr>
              <a:t> space  since U </a:t>
            </a:r>
            <a:r>
              <a:rPr lang="en-US" altLang="ru-RU" sz="1800" dirty="0">
                <a:solidFill>
                  <a:srgbClr val="CC3300"/>
                </a:solidFill>
                <a:cs typeface="Arial" charset="0"/>
              </a:rPr>
              <a:t>≠</a:t>
            </a:r>
            <a:r>
              <a:rPr lang="en-US" altLang="ru-RU" sz="1800" dirty="0">
                <a:solidFill>
                  <a:srgbClr val="CC3300"/>
                </a:solidFill>
              </a:rPr>
              <a:t> </a:t>
            </a:r>
            <a:r>
              <a:rPr lang="en-US" altLang="ru-RU" sz="1800" dirty="0" smtClean="0">
                <a:solidFill>
                  <a:srgbClr val="CC3300"/>
                </a:solidFill>
              </a:rPr>
              <a:t>V in p-h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solidFill>
                  <a:srgbClr val="CC3300"/>
                </a:solidFill>
              </a:rPr>
              <a:t>and p-p channels. </a:t>
            </a:r>
            <a:r>
              <a:rPr lang="en-US" altLang="ru-RU" sz="1800" dirty="0" smtClean="0">
                <a:solidFill>
                  <a:schemeClr val="accent4">
                    <a:lumMod val="50000"/>
                  </a:schemeClr>
                </a:solidFill>
              </a:rPr>
              <a:t>In non-eq. </a:t>
            </a:r>
            <a:r>
              <a:rPr lang="en-US" alt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diagr</a:t>
            </a:r>
            <a:r>
              <a:rPr lang="en-US" altLang="ru-RU" sz="1800" dirty="0" smtClean="0">
                <a:solidFill>
                  <a:schemeClr val="accent4">
                    <a:lumMod val="50000"/>
                  </a:schemeClr>
                </a:solidFill>
              </a:rPr>
              <a:t>. tech.: </a:t>
            </a:r>
            <a:r>
              <a:rPr lang="en-US" alt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Kolomeitsev</a:t>
            </a:r>
            <a:r>
              <a:rPr lang="en-US" altLang="ru-RU" sz="1800" dirty="0" smtClean="0">
                <a:solidFill>
                  <a:schemeClr val="accent4">
                    <a:lumMod val="50000"/>
                  </a:schemeClr>
                </a:solidFill>
              </a:rPr>
              <a:t>, D.V. 2011</a:t>
            </a:r>
            <a:endParaRPr lang="en-US" alt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762000" y="914400"/>
            <a:ext cx="4495800" cy="2743200"/>
          </a:xfrm>
          <a:prstGeom prst="rect">
            <a:avLst/>
          </a:prstGeom>
          <a:noFill/>
          <a:ln w="28575">
            <a:solidFill>
              <a:srgbClr val="CC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81925" name="Text Box 6"/>
          <p:cNvSpPr txBox="1">
            <a:spLocks noChangeArrowheads="1"/>
          </p:cNvSpPr>
          <p:nvPr/>
        </p:nvSpPr>
        <p:spPr bwMode="auto">
          <a:xfrm>
            <a:off x="762000" y="971797"/>
            <a:ext cx="41676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CC3300"/>
                </a:solidFill>
              </a:rPr>
              <a:t>taken into account  </a:t>
            </a:r>
            <a:r>
              <a:rPr lang="en-US" altLang="ru-RU" sz="1600" dirty="0" smtClean="0">
                <a:solidFill>
                  <a:srgbClr val="CC3300"/>
                </a:solidFill>
              </a:rPr>
              <a:t>by Senatorov,D.V.1987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CC3300"/>
                </a:solidFill>
              </a:rPr>
              <a:t>i</a:t>
            </a:r>
            <a:r>
              <a:rPr lang="en-US" altLang="ru-RU" sz="1600" dirty="0" smtClean="0">
                <a:solidFill>
                  <a:srgbClr val="CC3300"/>
                </a:solidFill>
              </a:rPr>
              <a:t>n PBF emissivity</a:t>
            </a:r>
            <a:endParaRPr lang="en-US" altLang="ru-RU" sz="1600" dirty="0">
              <a:solidFill>
                <a:srgbClr val="CC3300"/>
              </a:solidFill>
            </a:endParaRPr>
          </a:p>
        </p:txBody>
      </p:sp>
      <p:sp>
        <p:nvSpPr>
          <p:cNvPr id="81926" name="TextBox 1"/>
          <p:cNvSpPr txBox="1">
            <a:spLocks noChangeArrowheads="1"/>
          </p:cNvSpPr>
          <p:nvPr/>
        </p:nvSpPr>
        <p:spPr bwMode="auto">
          <a:xfrm>
            <a:off x="5443" y="116739"/>
            <a:ext cx="7230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 smtClean="0">
                <a:solidFill>
                  <a:schemeClr val="accent1"/>
                </a:solidFill>
              </a:rPr>
              <a:t>In presence of </a:t>
            </a:r>
            <a:r>
              <a:rPr lang="en-US" altLang="ru-RU" sz="2400" b="1" dirty="0" err="1" smtClean="0">
                <a:solidFill>
                  <a:schemeClr val="accent1"/>
                </a:solidFill>
              </a:rPr>
              <a:t>pairing:Larkin-Migdal</a:t>
            </a:r>
            <a:r>
              <a:rPr lang="en-US" altLang="ru-RU" sz="2400" b="1" dirty="0" smtClean="0">
                <a:solidFill>
                  <a:schemeClr val="accent1"/>
                </a:solidFill>
              </a:rPr>
              <a:t> </a:t>
            </a:r>
            <a:r>
              <a:rPr lang="en-US" altLang="ru-RU" sz="2400" b="1" dirty="0">
                <a:solidFill>
                  <a:schemeClr val="accent1"/>
                </a:solidFill>
              </a:rPr>
              <a:t>equations</a:t>
            </a:r>
            <a:endParaRPr lang="ru-RU" altLang="ru-RU" sz="2400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2483" y="162905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Larkin, </a:t>
            </a:r>
            <a:r>
              <a:rPr lang="en-US" dirty="0" err="1" smtClean="0">
                <a:solidFill>
                  <a:schemeClr val="tx1"/>
                </a:solidFill>
              </a:rPr>
              <a:t>Migdal</a:t>
            </a:r>
            <a:r>
              <a:rPr lang="en-US" dirty="0" smtClean="0">
                <a:solidFill>
                  <a:schemeClr val="tx1"/>
                </a:solidFill>
              </a:rPr>
              <a:t> 1963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3" y="548995"/>
            <a:ext cx="920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Neutrino processes in presence of Cooper pairing of nucleons: </a:t>
            </a:r>
            <a:r>
              <a:rPr lang="en-US" dirty="0" err="1" smtClean="0">
                <a:solidFill>
                  <a:schemeClr val="tx1"/>
                </a:solidFill>
              </a:rPr>
              <a:t>Kolomeitsev</a:t>
            </a:r>
            <a:r>
              <a:rPr lang="en-US" dirty="0" smtClean="0">
                <a:solidFill>
                  <a:schemeClr val="tx1"/>
                </a:solidFill>
              </a:rPr>
              <a:t>, D.V. 2008  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8"/>
          <a:stretch>
            <a:fillRect/>
          </a:stretch>
        </p:blipFill>
        <p:spPr bwMode="auto">
          <a:xfrm>
            <a:off x="5508104" y="1196752"/>
            <a:ext cx="2141935" cy="352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562" y="5404574"/>
            <a:ext cx="8861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961"/>
            </a:pPr>
            <a:r>
              <a:rPr lang="en-US" dirty="0" smtClean="0">
                <a:solidFill>
                  <a:schemeClr val="tx1"/>
                </a:solidFill>
              </a:rPr>
              <a:t> work  under the guidance of A.B. </a:t>
            </a:r>
            <a:r>
              <a:rPr lang="en-US" dirty="0" err="1" smtClean="0">
                <a:solidFill>
                  <a:schemeClr val="tx1"/>
                </a:solidFill>
              </a:rPr>
              <a:t>Migdal</a:t>
            </a:r>
            <a:r>
              <a:rPr lang="en-US" dirty="0" smtClean="0">
                <a:solidFill>
                  <a:schemeClr val="tx1"/>
                </a:solidFill>
              </a:rPr>
              <a:t> on theory of finite Fermi systems. Pion degree of freedom was not treated explicitly  that time.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>
                <a:lumMod val="49000"/>
                <a:lumOff val="51000"/>
                <a:alpha val="30000"/>
              </a:srgbClr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826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 </a:t>
            </a:r>
            <a:r>
              <a:rPr lang="en-US" sz="2400" b="1" dirty="0"/>
              <a:t>C</a:t>
            </a:r>
            <a:r>
              <a:rPr lang="en-US" sz="2400" b="1" dirty="0" smtClean="0"/>
              <a:t>onstraints on hadron  </a:t>
            </a:r>
            <a:r>
              <a:rPr lang="en-US" sz="2400" b="1" dirty="0" err="1" smtClean="0"/>
              <a:t>EoS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13444"/>
            <a:ext cx="90364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EoS</a:t>
            </a:r>
            <a:r>
              <a:rPr lang="en-US" b="1" dirty="0" smtClean="0">
                <a:solidFill>
                  <a:schemeClr val="tx1"/>
                </a:solidFill>
              </a:rPr>
              <a:t> of </a:t>
            </a:r>
            <a:r>
              <a:rPr lang="en-US" b="1" dirty="0">
                <a:solidFill>
                  <a:schemeClr val="tx1"/>
                </a:solidFill>
              </a:rPr>
              <a:t>the cold hadronic matter </a:t>
            </a:r>
            <a:r>
              <a:rPr lang="en-US" b="1" dirty="0" smtClean="0">
                <a:solidFill>
                  <a:schemeClr val="tx1"/>
                </a:solidFill>
              </a:rPr>
              <a:t>should: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(cf. </a:t>
            </a:r>
            <a:r>
              <a:rPr lang="en-US" sz="1600" dirty="0" err="1" smtClean="0">
                <a:solidFill>
                  <a:schemeClr val="tx1"/>
                </a:solidFill>
              </a:rPr>
              <a:t>Klähn</a:t>
            </a:r>
            <a:r>
              <a:rPr lang="en-US" sz="1600" dirty="0" smtClean="0">
                <a:solidFill>
                  <a:schemeClr val="tx1"/>
                </a:solidFill>
              </a:rPr>
              <a:t> et al. 2006, </a:t>
            </a:r>
            <a:r>
              <a:rPr lang="en-US" sz="1600" dirty="0" err="1" smtClean="0">
                <a:solidFill>
                  <a:schemeClr val="tx1"/>
                </a:solidFill>
              </a:rPr>
              <a:t>Kolomeitsev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Maslov</a:t>
            </a:r>
            <a:r>
              <a:rPr lang="en-US" sz="1600" dirty="0" smtClean="0">
                <a:solidFill>
                  <a:schemeClr val="tx1"/>
                </a:solidFill>
              </a:rPr>
              <a:t>, DV 2015-2018)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satisfy </a:t>
            </a:r>
            <a:r>
              <a:rPr lang="en-US" dirty="0" smtClean="0">
                <a:solidFill>
                  <a:schemeClr val="tx1"/>
                </a:solidFill>
              </a:rPr>
              <a:t>empirical </a:t>
            </a:r>
            <a:r>
              <a:rPr lang="en-US" dirty="0">
                <a:solidFill>
                  <a:schemeClr val="tx1"/>
                </a:solidFill>
              </a:rPr>
              <a:t>constraints </a:t>
            </a:r>
            <a:r>
              <a:rPr lang="en-US" dirty="0" smtClean="0">
                <a:solidFill>
                  <a:schemeClr val="tx1"/>
                </a:solidFill>
              </a:rPr>
              <a:t>on global </a:t>
            </a:r>
            <a:r>
              <a:rPr lang="en-US" dirty="0">
                <a:solidFill>
                  <a:schemeClr val="tx1"/>
                </a:solidFill>
              </a:rPr>
              <a:t>characteristics of atomic </a:t>
            </a:r>
            <a:r>
              <a:rPr lang="en-US" dirty="0" smtClean="0">
                <a:solidFill>
                  <a:schemeClr val="tx1"/>
                </a:solidFill>
              </a:rPr>
              <a:t>nuclei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constraints </a:t>
            </a:r>
            <a:r>
              <a:rPr lang="en-US" dirty="0">
                <a:solidFill>
                  <a:schemeClr val="tx1"/>
                </a:solidFill>
              </a:rPr>
              <a:t>on the pressure of the nuclear mater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from the description of particle transverse and elliptic </a:t>
            </a:r>
            <a:r>
              <a:rPr lang="en-US" dirty="0" smtClean="0">
                <a:solidFill>
                  <a:schemeClr val="tx1"/>
                </a:solidFill>
              </a:rPr>
              <a:t>flows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 K</a:t>
            </a:r>
            <a:r>
              <a:rPr lang="en-US" baseline="30000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 production in HIC (</a:t>
            </a:r>
            <a:r>
              <a:rPr lang="en-US" b="1" dirty="0" smtClean="0">
                <a:solidFill>
                  <a:schemeClr val="tx1"/>
                </a:solidFill>
              </a:rPr>
              <a:t>flow constraint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allow </a:t>
            </a:r>
            <a:r>
              <a:rPr lang="en-US" dirty="0">
                <a:solidFill>
                  <a:schemeClr val="tx1"/>
                </a:solidFill>
              </a:rPr>
              <a:t>for the </a:t>
            </a:r>
            <a:r>
              <a:rPr lang="en-US" b="1" dirty="0">
                <a:solidFill>
                  <a:schemeClr val="tx1"/>
                </a:solidFill>
              </a:rPr>
              <a:t>heaviest known </a:t>
            </a:r>
            <a:r>
              <a:rPr lang="en-US" b="1" dirty="0" smtClean="0">
                <a:solidFill>
                  <a:schemeClr val="tx1"/>
                </a:solidFill>
              </a:rPr>
              <a:t>compact  </a:t>
            </a:r>
            <a:r>
              <a:rPr lang="en-US" b="1" dirty="0">
                <a:solidFill>
                  <a:schemeClr val="tx1"/>
                </a:solidFill>
              </a:rPr>
              <a:t>stars </a:t>
            </a:r>
            <a:r>
              <a:rPr lang="en-US" b="1" dirty="0" smtClean="0">
                <a:solidFill>
                  <a:schemeClr val="tx1"/>
                </a:solidFill>
              </a:rPr>
              <a:t>with mass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allow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1"/>
                </a:solidFill>
              </a:rPr>
              <a:t>adequate </a:t>
            </a:r>
            <a:r>
              <a:rPr lang="en-US" dirty="0">
                <a:solidFill>
                  <a:schemeClr val="tx1"/>
                </a:solidFill>
              </a:rPr>
              <a:t>description of the </a:t>
            </a:r>
            <a:r>
              <a:rPr lang="en-US" dirty="0" smtClean="0">
                <a:solidFill>
                  <a:schemeClr val="tx1"/>
                </a:solidFill>
              </a:rPr>
              <a:t> NS </a:t>
            </a:r>
            <a:r>
              <a:rPr lang="en-US" dirty="0">
                <a:solidFill>
                  <a:schemeClr val="tx1"/>
                </a:solidFill>
              </a:rPr>
              <a:t>cooling, </a:t>
            </a:r>
            <a:r>
              <a:rPr lang="en-US" dirty="0" smtClean="0">
                <a:solidFill>
                  <a:schemeClr val="tx1"/>
                </a:solidFill>
              </a:rPr>
              <a:t>most probably without DU </a:t>
            </a:r>
            <a:r>
              <a:rPr lang="en-US" dirty="0">
                <a:solidFill>
                  <a:schemeClr val="tx1"/>
                </a:solidFill>
              </a:rPr>
              <a:t>neutrino processes </a:t>
            </a:r>
            <a:r>
              <a:rPr lang="en-US" dirty="0" smtClean="0">
                <a:solidFill>
                  <a:schemeClr val="tx1"/>
                </a:solidFill>
              </a:rPr>
              <a:t>                            in </a:t>
            </a:r>
            <a:r>
              <a:rPr lang="en-US" dirty="0">
                <a:solidFill>
                  <a:schemeClr val="tx1"/>
                </a:solidFill>
              </a:rPr>
              <a:t>the majority of the known </a:t>
            </a:r>
            <a:r>
              <a:rPr lang="en-US" dirty="0" smtClean="0">
                <a:solidFill>
                  <a:schemeClr val="tx1"/>
                </a:solidFill>
              </a:rPr>
              <a:t>pulsars with M&lt;(1.4-1.5) M </a:t>
            </a:r>
            <a:r>
              <a:rPr lang="en-US" baseline="-25000" dirty="0" smtClean="0">
                <a:solidFill>
                  <a:schemeClr val="tx1"/>
                </a:solidFill>
              </a:rPr>
              <a:t>sol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DU constraint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yield </a:t>
            </a:r>
            <a:r>
              <a:rPr lang="en-US" dirty="0">
                <a:solidFill>
                  <a:schemeClr val="tx1"/>
                </a:solidFill>
              </a:rPr>
              <a:t>a mass-radius relation comparable with the </a:t>
            </a:r>
            <a:r>
              <a:rPr lang="en-US" dirty="0" smtClean="0">
                <a:solidFill>
                  <a:schemeClr val="tx1"/>
                </a:solidFill>
              </a:rPr>
              <a:t>empirical constraints (gravitational wave constraint)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olve </a:t>
            </a:r>
            <a:r>
              <a:rPr lang="en-US" b="1" dirty="0" smtClean="0">
                <a:solidFill>
                  <a:schemeClr val="tx1"/>
                </a:solidFill>
              </a:rPr>
              <a:t>hyperon and Delta puzzles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 being </a:t>
            </a:r>
            <a:r>
              <a:rPr lang="en-US" dirty="0">
                <a:solidFill>
                  <a:srgbClr val="00B0F0"/>
                </a:solidFill>
              </a:rPr>
              <a:t>extended to </a:t>
            </a:r>
            <a:r>
              <a:rPr lang="en-US" dirty="0" smtClean="0">
                <a:solidFill>
                  <a:srgbClr val="00B0F0"/>
                </a:solidFill>
              </a:rPr>
              <a:t>T≠0,  </a:t>
            </a:r>
            <a:r>
              <a:rPr lang="en-US" dirty="0">
                <a:solidFill>
                  <a:srgbClr val="00B0F0"/>
                </a:solidFill>
              </a:rPr>
              <a:t>appropriately describe </a:t>
            </a:r>
            <a:r>
              <a:rPr lang="en-US" dirty="0" smtClean="0">
                <a:solidFill>
                  <a:srgbClr val="002060"/>
                </a:solidFill>
              </a:rPr>
              <a:t>supernova explosions and proto-neutron stars,</a:t>
            </a:r>
            <a:r>
              <a:rPr lang="en-US" dirty="0" smtClean="0">
                <a:solidFill>
                  <a:srgbClr val="00B0F0"/>
                </a:solidFill>
              </a:rPr>
              <a:t> and </a:t>
            </a:r>
            <a:r>
              <a:rPr lang="en-US" dirty="0" smtClean="0">
                <a:solidFill>
                  <a:schemeClr val="tx1"/>
                </a:solidFill>
              </a:rPr>
              <a:t>heavy-ion </a:t>
            </a:r>
            <a:r>
              <a:rPr lang="en-US" dirty="0">
                <a:solidFill>
                  <a:schemeClr val="tx1"/>
                </a:solidFill>
              </a:rPr>
              <a:t>collision </a:t>
            </a:r>
            <a:r>
              <a:rPr lang="en-US" dirty="0" smtClean="0">
                <a:solidFill>
                  <a:schemeClr val="tx1"/>
                </a:solidFill>
              </a:rPr>
              <a:t>data till T~T </a:t>
            </a:r>
            <a:r>
              <a:rPr lang="en-US" baseline="-25000" dirty="0" smtClean="0">
                <a:solidFill>
                  <a:schemeClr val="tx1"/>
                </a:solidFill>
              </a:rPr>
              <a:t>CEP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, </a:t>
            </a:r>
            <a:r>
              <a:rPr lang="en-US" dirty="0" err="1" smtClean="0">
                <a:solidFill>
                  <a:srgbClr val="00B0F0"/>
                </a:solidFill>
              </a:rPr>
              <a:t>etc</a:t>
            </a:r>
            <a:endParaRPr lang="en-US" dirty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44" y="2886075"/>
            <a:ext cx="200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19" y="3706598"/>
            <a:ext cx="1647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3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>
                <a:alpha val="27000"/>
              </a:srgbClr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3" y="1124744"/>
            <a:ext cx="22574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5401" y="188640"/>
            <a:ext cx="4099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Hyperon and Delta puzzles</a:t>
            </a:r>
            <a:endParaRPr lang="ru-RU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61099"/>
            <a:ext cx="50958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73216"/>
            <a:ext cx="4295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32673" y="1417730"/>
            <a:ext cx="3779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non-linear </a:t>
            </a:r>
            <a:r>
              <a:rPr lang="en-US" dirty="0" err="1">
                <a:solidFill>
                  <a:schemeClr val="tx2"/>
                </a:solidFill>
              </a:rPr>
              <a:t>Walecka</a:t>
            </a:r>
            <a:r>
              <a:rPr lang="en-US" dirty="0">
                <a:solidFill>
                  <a:schemeClr val="tx2"/>
                </a:solidFill>
              </a:rPr>
              <a:t> RMF </a:t>
            </a:r>
            <a:r>
              <a:rPr lang="en-US" dirty="0" smtClean="0">
                <a:solidFill>
                  <a:schemeClr val="tx2"/>
                </a:solidFill>
              </a:rPr>
              <a:t>model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5261605" y="2033913"/>
            <a:ext cx="28574" cy="254721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1674" y="6028150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Filling of new Fermi seas leads to decrease of NS maximum mass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044" y="987340"/>
            <a:ext cx="30670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95" y="4149080"/>
            <a:ext cx="27336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1"/>
          <p:cNvSpPr txBox="1">
            <a:spLocks noChangeArrowheads="1"/>
          </p:cNvSpPr>
          <p:nvPr/>
        </p:nvSpPr>
        <p:spPr bwMode="auto">
          <a:xfrm>
            <a:off x="114735" y="5014460"/>
            <a:ext cx="54658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err="1" smtClean="0">
                <a:solidFill>
                  <a:srgbClr val="002060"/>
                </a:solidFill>
              </a:rPr>
              <a:t>EoS</a:t>
            </a:r>
            <a:r>
              <a:rPr lang="en-US" altLang="ru-RU" sz="1800" dirty="0" smtClean="0">
                <a:solidFill>
                  <a:srgbClr val="002060"/>
                </a:solidFill>
              </a:rPr>
              <a:t> with </a:t>
            </a:r>
            <a:r>
              <a:rPr lang="en-US" altLang="ru-RU" sz="1800" dirty="0">
                <a:solidFill>
                  <a:srgbClr val="002060"/>
                </a:solidFill>
              </a:rPr>
              <a:t>included charged </a:t>
            </a:r>
            <a:r>
              <a:rPr lang="el-GR" altLang="ru-RU" sz="1800" dirty="0" smtClean="0">
                <a:solidFill>
                  <a:srgbClr val="002060"/>
                </a:solidFill>
              </a:rPr>
              <a:t>ρ</a:t>
            </a:r>
            <a:r>
              <a:rPr lang="en-US" altLang="ru-RU" sz="1800" baseline="30000" dirty="0" smtClean="0">
                <a:solidFill>
                  <a:srgbClr val="002060"/>
                </a:solidFill>
              </a:rPr>
              <a:t>-</a:t>
            </a:r>
            <a:r>
              <a:rPr lang="en-US" altLang="ru-RU" sz="1800" dirty="0" smtClean="0">
                <a:solidFill>
                  <a:srgbClr val="002060"/>
                </a:solidFill>
              </a:rPr>
              <a:t> condensate also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2060"/>
                </a:solidFill>
              </a:rPr>
              <a:t>f</a:t>
            </a:r>
            <a:r>
              <a:rPr lang="en-US" altLang="ru-RU" sz="1800" dirty="0" smtClean="0">
                <a:solidFill>
                  <a:srgbClr val="002060"/>
                </a:solidFill>
              </a:rPr>
              <a:t>ulfills constraints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  <p:sp>
        <p:nvSpPr>
          <p:cNvPr id="62471" name="TextBox 2"/>
          <p:cNvSpPr txBox="1">
            <a:spLocks noChangeArrowheads="1"/>
          </p:cNvSpPr>
          <p:nvPr/>
        </p:nvSpPr>
        <p:spPr bwMode="auto">
          <a:xfrm>
            <a:off x="0" y="39282"/>
            <a:ext cx="88873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 err="1" smtClean="0">
                <a:solidFill>
                  <a:schemeClr val="accent1"/>
                </a:solidFill>
              </a:rPr>
              <a:t>EoS</a:t>
            </a:r>
            <a:r>
              <a:rPr lang="en-US" altLang="ru-RU" sz="2000" b="1" dirty="0" smtClean="0">
                <a:solidFill>
                  <a:schemeClr val="accent1"/>
                </a:solidFill>
              </a:rPr>
              <a:t> with scaled masses-couplings with included hyperons and Deltas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 smtClean="0">
                <a:solidFill>
                  <a:schemeClr val="accent1"/>
                </a:solidFill>
              </a:rPr>
              <a:t>satisfies main known constraints</a:t>
            </a:r>
            <a:endParaRPr lang="ru-RU" altLang="ru-RU" sz="2000" b="1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5692606"/>
            <a:ext cx="3436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Kolomeitsev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Maslov,D.V</a:t>
            </a:r>
            <a:r>
              <a:rPr lang="en-US" sz="1600" dirty="0" smtClean="0">
                <a:solidFill>
                  <a:schemeClr val="tx1"/>
                </a:solidFill>
              </a:rPr>
              <a:t>. NPA 2018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14735" y="1412388"/>
            <a:ext cx="2081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Our </a:t>
            </a:r>
            <a:r>
              <a:rPr lang="en-US" dirty="0" err="1" smtClean="0">
                <a:solidFill>
                  <a:schemeClr val="accent1"/>
                </a:solidFill>
              </a:rPr>
              <a:t>EoS</a:t>
            </a:r>
            <a:r>
              <a:rPr lang="en-US" dirty="0" smtClean="0">
                <a:solidFill>
                  <a:schemeClr val="accent1"/>
                </a:solidFill>
              </a:rPr>
              <a:t> with a cut in </a:t>
            </a:r>
            <a:r>
              <a:rPr lang="el-GR" dirty="0" smtClean="0">
                <a:solidFill>
                  <a:schemeClr val="accent1"/>
                </a:solidFill>
              </a:rPr>
              <a:t>ρ</a:t>
            </a:r>
            <a:r>
              <a:rPr lang="en-US" dirty="0" smtClean="0">
                <a:solidFill>
                  <a:schemeClr val="accent1"/>
                </a:solidFill>
              </a:rPr>
              <a:t> sector: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3807" y="4344701"/>
            <a:ext cx="503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Charged </a:t>
            </a:r>
            <a:r>
              <a:rPr lang="el-GR" b="1" dirty="0" smtClean="0">
                <a:solidFill>
                  <a:schemeClr val="accent1"/>
                </a:solidFill>
              </a:rPr>
              <a:t>ρ</a:t>
            </a:r>
            <a:r>
              <a:rPr lang="en-US" b="1" dirty="0" smtClean="0">
                <a:solidFill>
                  <a:schemeClr val="accent1"/>
                </a:solidFill>
              </a:rPr>
              <a:t> condensation:</a:t>
            </a:r>
            <a:r>
              <a:rPr lang="en-US" dirty="0" smtClean="0"/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D.V. </a:t>
            </a:r>
            <a:r>
              <a:rPr lang="en-US" sz="1600" dirty="0" err="1" smtClean="0">
                <a:solidFill>
                  <a:schemeClr val="tx1"/>
                </a:solidFill>
              </a:rPr>
              <a:t>Phys.Lett</a:t>
            </a:r>
            <a:r>
              <a:rPr lang="en-US" sz="1600" dirty="0" smtClean="0">
                <a:solidFill>
                  <a:schemeClr val="tx1"/>
                </a:solidFill>
              </a:rPr>
              <a:t>. (1997)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735" y="2192243"/>
            <a:ext cx="2092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Kolomeitsev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Maslov</a:t>
            </a:r>
            <a:r>
              <a:rPr lang="en-US" sz="1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D.V</a:t>
            </a:r>
            <a:r>
              <a:rPr lang="en-US" sz="1600" dirty="0">
                <a:solidFill>
                  <a:schemeClr val="tx1"/>
                </a:solidFill>
              </a:rPr>
              <a:t>. NPA </a:t>
            </a:r>
            <a:r>
              <a:rPr lang="en-US" sz="1600" dirty="0" smtClean="0">
                <a:solidFill>
                  <a:schemeClr val="tx1"/>
                </a:solidFill>
              </a:rPr>
              <a:t>2017</a:t>
            </a: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86270"/>
            <a:ext cx="3384804" cy="321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3813" y="2875002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Flow constraint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39044" y="615894"/>
            <a:ext cx="3122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 </a:t>
            </a:r>
            <a:r>
              <a:rPr lang="en-US" baseline="-25000" dirty="0" smtClean="0"/>
              <a:t>max</a:t>
            </a:r>
            <a:r>
              <a:rPr lang="en-US" dirty="0" smtClean="0"/>
              <a:t> &gt;1.97 M </a:t>
            </a:r>
            <a:r>
              <a:rPr lang="en-US" baseline="-25000" dirty="0" smtClean="0"/>
              <a:t>sol</a:t>
            </a:r>
            <a:r>
              <a:rPr lang="en-US" dirty="0" smtClean="0"/>
              <a:t> constraint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431801" y="-99392"/>
            <a:ext cx="8229600" cy="1143000"/>
          </a:xfrm>
        </p:spPr>
        <p:txBody>
          <a:bodyPr/>
          <a:lstStyle/>
          <a:p>
            <a:r>
              <a:rPr lang="en-US" altLang="ru-RU" sz="2400" b="1" dirty="0" smtClean="0">
                <a:solidFill>
                  <a:srgbClr val="FF0000"/>
                </a:solidFill>
              </a:rPr>
              <a:t>Nuclear medium cooling scenario</a:t>
            </a:r>
            <a:r>
              <a:rPr lang="en-US" altLang="ru-RU" sz="3200" b="1" dirty="0" smtClean="0">
                <a:solidFill>
                  <a:srgbClr val="FF0000"/>
                </a:solidFill>
              </a:rPr>
              <a:t/>
            </a:r>
            <a:br>
              <a:rPr lang="en-US" altLang="ru-RU" sz="3200" b="1" dirty="0" smtClean="0">
                <a:solidFill>
                  <a:srgbClr val="FF0000"/>
                </a:solidFill>
              </a:rPr>
            </a:br>
            <a:r>
              <a:rPr lang="en-US" altLang="ru-RU" sz="2000" b="1" dirty="0" smtClean="0">
                <a:solidFill>
                  <a:schemeClr val="accent1"/>
                </a:solidFill>
              </a:rPr>
              <a:t>with stiff </a:t>
            </a:r>
            <a:r>
              <a:rPr lang="en-US" altLang="ru-RU" sz="2000" b="1" dirty="0" err="1" smtClean="0">
                <a:solidFill>
                  <a:schemeClr val="accent1"/>
                </a:solidFill>
              </a:rPr>
              <a:t>EoSs</a:t>
            </a:r>
            <a:r>
              <a:rPr lang="en-US" altLang="ru-RU" sz="2000" b="1" dirty="0" smtClean="0">
                <a:solidFill>
                  <a:schemeClr val="accent1"/>
                </a:solidFill>
              </a:rPr>
              <a:t> without/with hyperons included</a:t>
            </a:r>
            <a:endParaRPr lang="ru-RU" altLang="ru-RU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319" y="1690753"/>
            <a:ext cx="3522662" cy="4525962"/>
          </a:xfrm>
          <a:noFill/>
        </p:spPr>
      </p:pic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4546601" y="985013"/>
            <a:ext cx="50679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 err="1" smtClean="0"/>
              <a:t>Grigorian</a:t>
            </a:r>
            <a:r>
              <a:rPr lang="en-US" altLang="ru-RU" sz="1600" dirty="0" smtClean="0"/>
              <a:t>, </a:t>
            </a:r>
            <a:r>
              <a:rPr lang="en-US" altLang="ru-RU" sz="1600" dirty="0" err="1" smtClean="0"/>
              <a:t>Maslov</a:t>
            </a:r>
            <a:r>
              <a:rPr lang="en-US" altLang="ru-RU" sz="1600" dirty="0" smtClean="0"/>
              <a:t>, D.V. 2018: Example of cooling </a:t>
            </a:r>
            <a:r>
              <a:rPr lang="en-US" altLang="ru-RU" sz="1600" dirty="0" err="1" smtClean="0"/>
              <a:t>calcul</a:t>
            </a:r>
            <a:r>
              <a:rPr lang="en-US" altLang="ru-RU" sz="1600" dirty="0" smtClean="0"/>
              <a:t>. with stiff MKVOR </a:t>
            </a:r>
            <a:r>
              <a:rPr lang="en-US" altLang="ru-RU" sz="1600" dirty="0" err="1" smtClean="0"/>
              <a:t>EoS</a:t>
            </a:r>
            <a:r>
              <a:rPr lang="en-US" altLang="ru-RU" sz="1600" dirty="0" smtClean="0"/>
              <a:t> with hyperons</a:t>
            </a:r>
            <a:endParaRPr lang="ru-RU" altLang="ru-RU" sz="1600" dirty="0"/>
          </a:p>
        </p:txBody>
      </p:sp>
      <p:sp>
        <p:nvSpPr>
          <p:cNvPr id="52230" name="Прямоугольник 1"/>
          <p:cNvSpPr>
            <a:spLocks noChangeArrowheads="1"/>
          </p:cNvSpPr>
          <p:nvPr/>
        </p:nvSpPr>
        <p:spPr bwMode="auto">
          <a:xfrm>
            <a:off x="0" y="987007"/>
            <a:ext cx="3865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 err="1"/>
              <a:t>Blaschke</a:t>
            </a:r>
            <a:r>
              <a:rPr lang="en-US" altLang="ru-RU" sz="1600" dirty="0"/>
              <a:t>, </a:t>
            </a:r>
            <a:r>
              <a:rPr lang="en-US" altLang="ru-RU" sz="1600" dirty="0" err="1"/>
              <a:t>Grigorian</a:t>
            </a:r>
            <a:r>
              <a:rPr lang="en-US" altLang="ru-RU" sz="1600" dirty="0"/>
              <a:t>, D.V. </a:t>
            </a:r>
            <a:r>
              <a:rPr lang="en-US" altLang="ru-RU" sz="1600" dirty="0" smtClean="0"/>
              <a:t>PRC 2013,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 smtClean="0"/>
              <a:t>EPJA 2016, HDD </a:t>
            </a:r>
            <a:r>
              <a:rPr lang="en-US" altLang="ru-RU" sz="1600" dirty="0" err="1" smtClean="0"/>
              <a:t>EoS</a:t>
            </a:r>
            <a:r>
              <a:rPr lang="en-US" altLang="ru-RU" sz="1600" dirty="0" smtClean="0"/>
              <a:t> without  hyperons</a:t>
            </a:r>
            <a:endParaRPr lang="ru-RU" alt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" y="6093296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MMU-main processes: low mass objects-slow coolers,  more massive objects –more rapid coolers. Data are explained with </a:t>
            </a:r>
            <a:r>
              <a:rPr lang="en-US" b="1" dirty="0" err="1" smtClean="0">
                <a:solidFill>
                  <a:schemeClr val="accent1"/>
                </a:solidFill>
              </a:rPr>
              <a:t>EoSs</a:t>
            </a:r>
            <a:r>
              <a:rPr lang="en-US" b="1" dirty="0" smtClean="0">
                <a:solidFill>
                  <a:schemeClr val="accent1"/>
                </a:solidFill>
              </a:rPr>
              <a:t>, as with hyperons, as without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12" y="1616636"/>
            <a:ext cx="4040236" cy="384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5463328"/>
            <a:ext cx="4134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DU is allowed in our </a:t>
            </a:r>
            <a:r>
              <a:rPr lang="en-US" sz="1600" b="1" dirty="0" err="1" smtClean="0">
                <a:solidFill>
                  <a:schemeClr val="accent1"/>
                </a:solidFill>
              </a:rPr>
              <a:t>EoSs</a:t>
            </a:r>
            <a:r>
              <a:rPr lang="en-US" sz="1600" b="1" dirty="0" smtClean="0">
                <a:solidFill>
                  <a:schemeClr val="accent1"/>
                </a:solidFill>
              </a:rPr>
              <a:t> only for most 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massive NSs</a:t>
            </a:r>
            <a:endParaRPr lang="ru-RU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016750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7467600" y="3581400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9050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ru-RU" b="1">
                <a:solidFill>
                  <a:srgbClr val="990000"/>
                </a:solidFill>
              </a:rPr>
              <a:t>stability of </a:t>
            </a:r>
          </a:p>
          <a:p>
            <a:pPr algn="ctr"/>
            <a:r>
              <a:rPr lang="en-GB" altLang="ru-RU" b="1">
                <a:solidFill>
                  <a:srgbClr val="990000"/>
                </a:solidFill>
              </a:rPr>
              <a:t>old pulsars?</a:t>
            </a:r>
            <a:endParaRPr lang="en-US" altLang="ru-R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514600" y="228600"/>
            <a:ext cx="4033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sz="2000" b="1">
                <a:solidFill>
                  <a:srgbClr val="0000CC"/>
                </a:solidFill>
              </a:rPr>
              <a:t> Age-period diagram for pulsars</a:t>
            </a:r>
            <a:endParaRPr lang="en-US" altLang="ru-RU" sz="2000" b="1">
              <a:solidFill>
                <a:srgbClr val="0000CC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775325" y="798513"/>
            <a:ext cx="297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u="sng" dirty="0">
                <a:solidFill>
                  <a:schemeClr val="tx2"/>
                </a:solidFill>
              </a:rPr>
              <a:t>The ATNF pulsar catalogue</a:t>
            </a:r>
            <a:endParaRPr lang="en-US" altLang="ru-RU" u="sng" dirty="0">
              <a:solidFill>
                <a:schemeClr val="tx2"/>
              </a:solidFill>
            </a:endParaRP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7086600" y="2743200"/>
            <a:ext cx="1371600" cy="60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ru-RU" b="1"/>
              <a:t>recycled </a:t>
            </a:r>
          </a:p>
          <a:p>
            <a:pPr algn="ctr"/>
            <a:r>
              <a:rPr lang="en-GB" altLang="ru-RU" b="1"/>
              <a:t>pulsars</a:t>
            </a:r>
            <a:endParaRPr lang="en-US" altLang="ru-RU" b="1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6705600" y="3352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0" y="5791200"/>
            <a:ext cx="3124200" cy="8382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9050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ru-RU" b="1" dirty="0">
                <a:solidFill>
                  <a:srgbClr val="990000"/>
                </a:solidFill>
              </a:rPr>
              <a:t>Young pulsars periods </a:t>
            </a:r>
            <a:endParaRPr lang="en-GB" altLang="ru-RU" b="1" dirty="0" smtClean="0">
              <a:solidFill>
                <a:srgbClr val="990000"/>
              </a:solidFill>
            </a:endParaRPr>
          </a:p>
          <a:p>
            <a:pPr algn="ctr"/>
            <a:r>
              <a:rPr lang="en-GB" altLang="ru-RU" b="1" dirty="0" smtClean="0">
                <a:solidFill>
                  <a:srgbClr val="990000"/>
                </a:solidFill>
              </a:rPr>
              <a:t>are much larger </a:t>
            </a:r>
          </a:p>
          <a:p>
            <a:pPr algn="ctr"/>
            <a:r>
              <a:rPr lang="en-GB" altLang="ru-RU" b="1" dirty="0" smtClean="0">
                <a:solidFill>
                  <a:srgbClr val="990000"/>
                </a:solidFill>
              </a:rPr>
              <a:t>than the Kepler limit (why ?)</a:t>
            </a:r>
            <a:endParaRPr lang="en-US" altLang="ru-RU" b="1" dirty="0">
              <a:solidFill>
                <a:srgbClr val="990000"/>
              </a:solidFill>
            </a:endParaRPr>
          </a:p>
        </p:txBody>
      </p:sp>
      <p:sp>
        <p:nvSpPr>
          <p:cNvPr id="7189" name="Freeform 21"/>
          <p:cNvSpPr>
            <a:spLocks/>
          </p:cNvSpPr>
          <p:nvPr/>
        </p:nvSpPr>
        <p:spPr bwMode="auto">
          <a:xfrm>
            <a:off x="685800" y="4191000"/>
            <a:ext cx="1371600" cy="1600200"/>
          </a:xfrm>
          <a:custGeom>
            <a:avLst/>
            <a:gdLst>
              <a:gd name="T0" fmla="*/ 0 w 864"/>
              <a:gd name="T1" fmla="*/ 1008 h 1008"/>
              <a:gd name="T2" fmla="*/ 0 w 864"/>
              <a:gd name="T3" fmla="*/ 0 h 1008"/>
              <a:gd name="T4" fmla="*/ 864 w 864"/>
              <a:gd name="T5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4" h="1008">
                <a:moveTo>
                  <a:pt x="0" y="1008"/>
                </a:moveTo>
                <a:lnTo>
                  <a:pt x="0" y="0"/>
                </a:lnTo>
                <a:lnTo>
                  <a:pt x="864" y="0"/>
                </a:lnTo>
              </a:path>
            </a:pathLst>
          </a:custGeom>
          <a:noFill/>
          <a:ln w="31750" cmpd="sng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93" name="Picture 2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38800"/>
            <a:ext cx="182403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8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71447" y="1027113"/>
            <a:ext cx="89650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ru-RU" dirty="0">
                <a:solidFill>
                  <a:schemeClr val="tx1"/>
                </a:solidFill>
              </a:rPr>
              <a:t>In a </a:t>
            </a:r>
            <a:r>
              <a:rPr lang="en-GB" altLang="ru-RU" dirty="0" smtClean="0">
                <a:solidFill>
                  <a:schemeClr val="tx1"/>
                </a:solidFill>
              </a:rPr>
              <a:t>dense </a:t>
            </a:r>
            <a:r>
              <a:rPr lang="en-GB" altLang="ru-RU" dirty="0">
                <a:solidFill>
                  <a:schemeClr val="tx1"/>
                </a:solidFill>
              </a:rPr>
              <a:t>system like a </a:t>
            </a:r>
            <a:r>
              <a:rPr lang="en-GB" altLang="ru-RU" dirty="0" smtClean="0">
                <a:solidFill>
                  <a:schemeClr val="tx1"/>
                </a:solidFill>
              </a:rPr>
              <a:t>NS </a:t>
            </a:r>
            <a:r>
              <a:rPr lang="en-GB" altLang="ru-RU" dirty="0">
                <a:solidFill>
                  <a:schemeClr val="tx1"/>
                </a:solidFill>
              </a:rPr>
              <a:t>the </a:t>
            </a:r>
            <a:r>
              <a:rPr lang="en-GB" altLang="ru-RU" dirty="0" err="1">
                <a:solidFill>
                  <a:schemeClr val="tx1"/>
                </a:solidFill>
              </a:rPr>
              <a:t>Rossby</a:t>
            </a:r>
            <a:r>
              <a:rPr lang="en-GB" altLang="ru-RU" dirty="0">
                <a:solidFill>
                  <a:schemeClr val="tx1"/>
                </a:solidFill>
              </a:rPr>
              <a:t> waves are sources </a:t>
            </a:r>
            <a:r>
              <a:rPr lang="en-GB" altLang="ru-RU" dirty="0" smtClean="0">
                <a:solidFill>
                  <a:schemeClr val="tx1"/>
                </a:solidFill>
              </a:rPr>
              <a:t>of r-mode instability</a:t>
            </a:r>
            <a:endParaRPr lang="en-GB" altLang="ru-RU" dirty="0">
              <a:solidFill>
                <a:schemeClr val="tx1"/>
              </a:solidFill>
            </a:endParaRPr>
          </a:p>
          <a:p>
            <a:endParaRPr lang="en-GB" altLang="ru-RU" dirty="0">
              <a:solidFill>
                <a:schemeClr val="tx1"/>
              </a:solidFill>
            </a:endParaRPr>
          </a:p>
          <a:p>
            <a:r>
              <a:rPr lang="en-GB" altLang="ru-RU" sz="1600" dirty="0">
                <a:solidFill>
                  <a:schemeClr val="tx1"/>
                </a:solidFill>
              </a:rPr>
              <a:t>1998 </a:t>
            </a:r>
            <a:r>
              <a:rPr lang="en-GB" altLang="ru-RU" sz="1600" dirty="0" err="1" smtClean="0">
                <a:solidFill>
                  <a:schemeClr val="tx1"/>
                </a:solidFill>
              </a:rPr>
              <a:t>Andersson</a:t>
            </a:r>
            <a:r>
              <a:rPr lang="en-GB" altLang="ru-RU" sz="1600" dirty="0">
                <a:solidFill>
                  <a:schemeClr val="tx1"/>
                </a:solidFill>
              </a:rPr>
              <a:t>, Friedman and </a:t>
            </a:r>
            <a:r>
              <a:rPr lang="en-GB" altLang="ru-RU" sz="1600" dirty="0" err="1" smtClean="0">
                <a:solidFill>
                  <a:schemeClr val="tx1"/>
                </a:solidFill>
              </a:rPr>
              <a:t>Morsnik</a:t>
            </a:r>
            <a:endParaRPr lang="en-US" altLang="ru-RU" sz="1600" b="1" dirty="0">
              <a:solidFill>
                <a:schemeClr val="tx1"/>
              </a:solidFill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1447" y="228600"/>
            <a:ext cx="856035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sz="2200" b="1" dirty="0" smtClean="0"/>
              <a:t>Viscosity effects: </a:t>
            </a:r>
          </a:p>
          <a:p>
            <a:r>
              <a:rPr lang="en-GB" altLang="ru-RU" sz="2200" b="1" dirty="0">
                <a:solidFill>
                  <a:srgbClr val="0000CC"/>
                </a:solidFill>
              </a:rPr>
              <a:t> </a:t>
            </a:r>
            <a:r>
              <a:rPr lang="en-GB" altLang="ru-RU" sz="2200" b="1" dirty="0" smtClean="0">
                <a:solidFill>
                  <a:srgbClr val="0000CC"/>
                </a:solidFill>
              </a:rPr>
              <a:t>           r-mode </a:t>
            </a:r>
            <a:r>
              <a:rPr lang="en-GB" altLang="ru-RU" sz="2200" b="1" dirty="0">
                <a:solidFill>
                  <a:srgbClr val="0000CC"/>
                </a:solidFill>
              </a:rPr>
              <a:t>instability of rotating neutron star and viscosity</a:t>
            </a:r>
            <a:endParaRPr lang="en-US" altLang="ru-RU" sz="2200" b="1" dirty="0">
              <a:solidFill>
                <a:srgbClr val="0000CC"/>
              </a:solidFill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766758" y="2276872"/>
            <a:ext cx="38010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dirty="0" smtClean="0">
                <a:solidFill>
                  <a:schemeClr val="tx1"/>
                </a:solidFill>
              </a:rPr>
              <a:t>r-modes </a:t>
            </a:r>
            <a:r>
              <a:rPr lang="en-GB" altLang="ru-RU" dirty="0">
                <a:solidFill>
                  <a:schemeClr val="tx1"/>
                </a:solidFill>
              </a:rPr>
              <a:t>can either destroy the star</a:t>
            </a:r>
          </a:p>
          <a:p>
            <a:r>
              <a:rPr lang="en-GB" altLang="ru-RU" dirty="0">
                <a:solidFill>
                  <a:schemeClr val="tx1"/>
                </a:solidFill>
              </a:rPr>
              <a:t>or the star </a:t>
            </a:r>
            <a:r>
              <a:rPr lang="en-GB" altLang="ru-RU" dirty="0" smtClean="0">
                <a:solidFill>
                  <a:schemeClr val="tx1"/>
                </a:solidFill>
              </a:rPr>
              <a:t>stops rotating </a:t>
            </a:r>
            <a:endParaRPr lang="en-US" altLang="ru-RU" dirty="0">
              <a:solidFill>
                <a:schemeClr val="tx1"/>
              </a:solidFill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-3872" y="5589240"/>
            <a:ext cx="92599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b="1" dirty="0"/>
              <a:t>Viscosity of the dense nuclear matter can damp r-modes and save the rotating star</a:t>
            </a:r>
            <a:endParaRPr lang="en-US" altLang="ru-RU" b="1" dirty="0"/>
          </a:p>
        </p:txBody>
      </p:sp>
      <p:pic>
        <p:nvPicPr>
          <p:cNvPr id="7" name="r-mode oscillation on a neutron star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9" y="2276872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20" y="3645024"/>
            <a:ext cx="2246313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20072" y="3068960"/>
            <a:ext cx="199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ru-RU" b="1" dirty="0" smtClean="0">
                <a:latin typeface="Times New Roman" pitchFamily="18" charset="0"/>
              </a:rPr>
              <a:t>r-mode </a:t>
            </a:r>
            <a:r>
              <a:rPr lang="en-GB" altLang="ru-RU" b="1" dirty="0">
                <a:latin typeface="Times New Roman" pitchFamily="18" charset="0"/>
              </a:rPr>
              <a:t>is </a:t>
            </a:r>
            <a:r>
              <a:rPr lang="en-GB" altLang="ru-RU" b="1" dirty="0" smtClean="0">
                <a:latin typeface="Times New Roman" pitchFamily="18" charset="0"/>
              </a:rPr>
              <a:t>stable </a:t>
            </a:r>
            <a:r>
              <a:rPr lang="en-GB" altLang="ru-RU" b="1" dirty="0">
                <a:latin typeface="Times New Roman" pitchFamily="18" charset="0"/>
              </a:rPr>
              <a:t>if </a:t>
            </a:r>
            <a:endParaRPr lang="en-US" altLang="ru-RU" b="1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6376" y="376595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&gt;0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30617" y="4509120"/>
            <a:ext cx="4102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ru-RU" b="1" i="1" dirty="0" smtClean="0">
                <a:solidFill>
                  <a:schemeClr val="tx1"/>
                </a:solidFill>
                <a:latin typeface="Times New Roman" pitchFamily="18" charset="0"/>
              </a:rPr>
              <a:t>In presence of “soft-mode</a:t>
            </a:r>
            <a:r>
              <a:rPr lang="en-GB" altLang="ru-RU" b="1" i="1" dirty="0">
                <a:solidFill>
                  <a:schemeClr val="tx1"/>
                </a:solidFill>
                <a:latin typeface="Times New Roman" pitchFamily="18" charset="0"/>
              </a:rPr>
              <a:t>” </a:t>
            </a:r>
            <a:r>
              <a:rPr lang="en-GB" altLang="ru-RU" b="1" i="1" dirty="0" smtClean="0">
                <a:solidFill>
                  <a:schemeClr val="tx1"/>
                </a:solidFill>
                <a:latin typeface="Times New Roman" pitchFamily="18" charset="0"/>
              </a:rPr>
              <a:t>bulk viscosity</a:t>
            </a:r>
          </a:p>
          <a:p>
            <a:r>
              <a:rPr lang="en-GB" altLang="ru-RU" b="1" i="1" dirty="0" smtClean="0">
                <a:solidFill>
                  <a:schemeClr val="tx1"/>
                </a:solidFill>
                <a:latin typeface="Times New Roman" pitchFamily="18" charset="0"/>
              </a:rPr>
              <a:t>increases</a:t>
            </a:r>
            <a:r>
              <a:rPr lang="en-GB" altLang="ru-RU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7467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8" y="5602747"/>
            <a:ext cx="34290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923928" y="5828758"/>
            <a:ext cx="27238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chemeClr val="tx2"/>
                </a:solidFill>
              </a:rPr>
              <a:t>Main term is from MMU</a:t>
            </a:r>
          </a:p>
          <a:p>
            <a:r>
              <a:rPr lang="en-US" altLang="ru-RU" b="1" dirty="0">
                <a:solidFill>
                  <a:srgbClr val="C00000"/>
                </a:solidFill>
              </a:rPr>
              <a:t>a</a:t>
            </a:r>
            <a:r>
              <a:rPr lang="en-US" altLang="ru-RU" b="1" dirty="0" smtClean="0">
                <a:solidFill>
                  <a:srgbClr val="C00000"/>
                </a:solidFill>
              </a:rPr>
              <a:t>gain pion softening 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>
            <a:off x="6084168" y="1052735"/>
            <a:ext cx="0" cy="15363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0968" y="6488668"/>
            <a:ext cx="58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Kolomeitsev,D.V</a:t>
            </a:r>
            <a:r>
              <a:rPr lang="en-US" sz="1600" dirty="0">
                <a:solidFill>
                  <a:schemeClr val="tx1"/>
                </a:solidFill>
              </a:rPr>
              <a:t>. EPJA (2014), PRC (2015)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5838928" y="2613416"/>
            <a:ext cx="574714" cy="1751434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51" y="5883726"/>
            <a:ext cx="2473650" cy="45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23151" y="3789040"/>
            <a:ext cx="1720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DU</a:t>
            </a:r>
            <a:r>
              <a:rPr lang="en-US" dirty="0" smtClean="0"/>
              <a:t> </a:t>
            </a:r>
            <a:r>
              <a:rPr lang="en-US" dirty="0"/>
              <a:t>=1.90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sol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6381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2497146" y="0"/>
            <a:ext cx="43973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2800" b="1" dirty="0">
                <a:solidFill>
                  <a:srgbClr val="0000CC"/>
                </a:solidFill>
              </a:rPr>
              <a:t>R-mode stability window</a:t>
            </a:r>
            <a:endParaRPr lang="en-US" altLang="ru-RU" sz="2800" b="1" dirty="0">
              <a:solidFill>
                <a:srgbClr val="0000CC"/>
              </a:solidFill>
            </a:endParaRPr>
          </a:p>
        </p:txBody>
      </p:sp>
      <p:pic>
        <p:nvPicPr>
          <p:cNvPr id="60419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530369"/>
            <a:ext cx="31527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2" y="555831"/>
            <a:ext cx="11715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1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10922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2" name="Line 18"/>
          <p:cNvSpPr>
            <a:spLocks noChangeShapeType="1"/>
          </p:cNvSpPr>
          <p:nvPr/>
        </p:nvSpPr>
        <p:spPr bwMode="auto">
          <a:xfrm>
            <a:off x="5013325" y="706581"/>
            <a:ext cx="5334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0423" name="Picture 3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979169"/>
            <a:ext cx="579120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4" name="Line 36"/>
          <p:cNvSpPr>
            <a:spLocks noChangeShapeType="1"/>
          </p:cNvSpPr>
          <p:nvPr/>
        </p:nvSpPr>
        <p:spPr bwMode="auto">
          <a:xfrm>
            <a:off x="3048000" y="563682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5" name="Text Box 37"/>
          <p:cNvSpPr txBox="1">
            <a:spLocks noChangeArrowheads="1"/>
          </p:cNvSpPr>
          <p:nvPr/>
        </p:nvSpPr>
        <p:spPr bwMode="auto">
          <a:xfrm>
            <a:off x="3468782" y="5156201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dirty="0"/>
              <a:t>shear</a:t>
            </a:r>
            <a:endParaRPr lang="en-US" altLang="ru-RU" dirty="0"/>
          </a:p>
        </p:txBody>
      </p:sp>
      <p:sp>
        <p:nvSpPr>
          <p:cNvPr id="60426" name="Line 38"/>
          <p:cNvSpPr>
            <a:spLocks noChangeShapeType="1"/>
          </p:cNvSpPr>
          <p:nvPr/>
        </p:nvSpPr>
        <p:spPr bwMode="auto">
          <a:xfrm>
            <a:off x="5410200" y="56388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7" name="Text Box 39"/>
          <p:cNvSpPr txBox="1">
            <a:spLocks noChangeArrowheads="1"/>
          </p:cNvSpPr>
          <p:nvPr/>
        </p:nvSpPr>
        <p:spPr bwMode="auto">
          <a:xfrm>
            <a:off x="5546725" y="5156201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dirty="0"/>
              <a:t>bulk</a:t>
            </a:r>
            <a:endParaRPr lang="en-US" alt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6453336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62 Hz threshold is reached with MMU for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3125" y="3007985"/>
            <a:ext cx="1544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</a:t>
            </a:r>
            <a:r>
              <a:rPr lang="en-US" dirty="0" smtClean="0">
                <a:solidFill>
                  <a:schemeClr val="tx1"/>
                </a:solidFill>
              </a:rPr>
              <a:t>Region of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     data on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     recycled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pulsars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413126" y="1484784"/>
            <a:ext cx="1518914" cy="272353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223" y="6097975"/>
            <a:ext cx="4356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Kolomeitsev,D.V</a:t>
            </a:r>
            <a:r>
              <a:rPr lang="en-US" sz="1600" dirty="0">
                <a:solidFill>
                  <a:schemeClr val="tx1"/>
                </a:solidFill>
              </a:rPr>
              <a:t>. EPJA (2014), PRC (2015)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8884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</a:t>
            </a:r>
            <a:r>
              <a:rPr lang="en-US" baseline="-25000" dirty="0" smtClean="0"/>
              <a:t>DU</a:t>
            </a:r>
            <a:r>
              <a:rPr lang="en-US" dirty="0" smtClean="0"/>
              <a:t> =1.90 M </a:t>
            </a:r>
            <a:r>
              <a:rPr lang="en-US" baseline="-25000" dirty="0" smtClean="0"/>
              <a:t>sol</a:t>
            </a:r>
            <a:endParaRPr lang="ru-RU" baseline="-25000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707944" y="1484784"/>
            <a:ext cx="330656" cy="18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8782" y="1664784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+DU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422" y="499634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/>
              <a:t> </a:t>
            </a:r>
            <a:r>
              <a:rPr lang="en-US" altLang="ru-RU" dirty="0" smtClean="0"/>
              <a:t>stable </a:t>
            </a:r>
            <a:r>
              <a:rPr lang="en-US" altLang="ru-RU" dirty="0"/>
              <a:t>region</a:t>
            </a: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6436529"/>
            <a:ext cx="224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M&gt;</a:t>
            </a:r>
            <a:r>
              <a:rPr lang="en-US" dirty="0" err="1" smtClean="0">
                <a:solidFill>
                  <a:schemeClr val="tx1"/>
                </a:solidFill>
              </a:rPr>
              <a:t>M</a:t>
            </a:r>
            <a:r>
              <a:rPr lang="en-US" baseline="-25000" dirty="0" err="1" smtClean="0">
                <a:solidFill>
                  <a:schemeClr val="tx1"/>
                </a:solidFill>
              </a:rPr>
              <a:t>c</a:t>
            </a:r>
            <a:r>
              <a:rPr lang="en-US" baseline="30000" dirty="0" err="1" smtClean="0">
                <a:solidFill>
                  <a:schemeClr val="tx1"/>
                </a:solidFill>
              </a:rPr>
              <a:t>MMU</a:t>
            </a:r>
            <a:r>
              <a:rPr lang="en-US" dirty="0" smtClean="0">
                <a:solidFill>
                  <a:schemeClr val="tx1"/>
                </a:solidFill>
              </a:rPr>
              <a:t>=1.84 </a:t>
            </a:r>
            <a:r>
              <a:rPr lang="en-US" dirty="0">
                <a:solidFill>
                  <a:schemeClr val="tx1"/>
                </a:solidFill>
              </a:rPr>
              <a:t>M </a:t>
            </a:r>
            <a:r>
              <a:rPr lang="en-US" baseline="-25000" dirty="0">
                <a:solidFill>
                  <a:schemeClr val="tx1"/>
                </a:solidFill>
              </a:rPr>
              <a:t>sol</a:t>
            </a:r>
            <a:endParaRPr lang="ru-RU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916832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Key message </a:t>
            </a:r>
            <a:r>
              <a:rPr lang="en-US" sz="2400" b="1" dirty="0" smtClean="0">
                <a:solidFill>
                  <a:schemeClr val="accent1"/>
                </a:solidFill>
              </a:rPr>
              <a:t>– pion is soften in nuclear medium –simultaneous </a:t>
            </a:r>
            <a:r>
              <a:rPr lang="en-US" sz="2400" b="1" dirty="0">
                <a:solidFill>
                  <a:schemeClr val="accent1"/>
                </a:solidFill>
              </a:rPr>
              <a:t>analysis </a:t>
            </a:r>
            <a:r>
              <a:rPr lang="en-US" sz="2400" b="1" dirty="0" smtClean="0">
                <a:solidFill>
                  <a:schemeClr val="accent1"/>
                </a:solidFill>
              </a:rPr>
              <a:t>is needed of </a:t>
            </a:r>
            <a:r>
              <a:rPr lang="en-US" sz="2400" b="1" dirty="0">
                <a:solidFill>
                  <a:schemeClr val="accent1"/>
                </a:solidFill>
              </a:rPr>
              <a:t>the relevant phenomena in different domains of nuclear </a:t>
            </a:r>
            <a:r>
              <a:rPr lang="en-US" sz="2400" b="1" dirty="0" smtClean="0">
                <a:solidFill>
                  <a:schemeClr val="accent1"/>
                </a:solidFill>
              </a:rPr>
              <a:t>physics: </a:t>
            </a:r>
            <a:r>
              <a:rPr lang="en-US" sz="2400" b="1" smtClean="0">
                <a:solidFill>
                  <a:schemeClr val="accent1"/>
                </a:solidFill>
              </a:rPr>
              <a:t>low-density domain, </a:t>
            </a:r>
            <a:r>
              <a:rPr lang="en-US" sz="2400" b="1" dirty="0">
                <a:solidFill>
                  <a:schemeClr val="accent1"/>
                </a:solidFill>
              </a:rPr>
              <a:t>atomic nuclei, neutron stars, </a:t>
            </a:r>
            <a:r>
              <a:rPr lang="en-US" sz="2400" b="1" dirty="0" smtClean="0">
                <a:solidFill>
                  <a:schemeClr val="accent1"/>
                </a:solidFill>
              </a:rPr>
              <a:t>supernovas</a:t>
            </a:r>
            <a:r>
              <a:rPr lang="en-US" sz="2400" b="1" dirty="0">
                <a:solidFill>
                  <a:schemeClr val="accent1"/>
                </a:solidFill>
              </a:rPr>
              <a:t>, heavy-ion collisions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9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" y="692696"/>
            <a:ext cx="9143999" cy="558354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1800" b="1" dirty="0" smtClean="0">
                <a:solidFill>
                  <a:srgbClr val="FF0000"/>
                </a:solidFill>
              </a:rPr>
              <a:t>1971-1978  I period</a:t>
            </a:r>
            <a:r>
              <a:rPr lang="en-US" altLang="ru-RU" sz="1800" b="1" dirty="0">
                <a:solidFill>
                  <a:srgbClr val="FF0000"/>
                </a:solidFill>
              </a:rPr>
              <a:t>. </a:t>
            </a:r>
            <a:endParaRPr lang="en-US" altLang="ru-RU" sz="18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1800" dirty="0" smtClean="0"/>
              <a:t>1971 A.B. </a:t>
            </a:r>
            <a:r>
              <a:rPr lang="en-US" altLang="ru-RU" sz="1800" dirty="0" err="1" smtClean="0"/>
              <a:t>Migdal</a:t>
            </a:r>
            <a:r>
              <a:rPr lang="en-US" altLang="ru-RU" sz="1800" dirty="0"/>
              <a:t> </a:t>
            </a:r>
            <a:r>
              <a:rPr lang="en-US" altLang="ru-RU" sz="1800" dirty="0" err="1"/>
              <a:t>ZhETF</a:t>
            </a:r>
            <a:r>
              <a:rPr lang="en-US" altLang="ru-RU" sz="1800" dirty="0"/>
              <a:t> </a:t>
            </a:r>
            <a:r>
              <a:rPr lang="en-US" altLang="ru-RU" sz="1800" dirty="0" smtClean="0"/>
              <a:t>: pion cond. in strong fields, with ideas of pi-cond. in dense nuclear matter, and possibility of </a:t>
            </a:r>
            <a:r>
              <a:rPr lang="en-US" altLang="ru-RU" sz="1800" dirty="0" err="1" smtClean="0"/>
              <a:t>superdense</a:t>
            </a:r>
            <a:r>
              <a:rPr lang="en-US" altLang="ru-RU" sz="1800" dirty="0" smtClean="0"/>
              <a:t>  pi-cond. nuclei.  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18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1800" dirty="0" smtClean="0"/>
              <a:t>1972 </a:t>
            </a:r>
            <a:r>
              <a:rPr lang="en-US" altLang="ru-RU" sz="1800" dirty="0" err="1" smtClean="0"/>
              <a:t>Migdal</a:t>
            </a:r>
            <a:r>
              <a:rPr lang="en-US" altLang="ru-RU" sz="1800" dirty="0" smtClean="0"/>
              <a:t>: P-wave pion cond. in dense nuclear matter. Are middle-heavy and heavy nuclei similar to  liquid crystals or crystals?  </a:t>
            </a:r>
            <a:r>
              <a:rPr lang="en-US" altLang="ru-RU" sz="1800" dirty="0"/>
              <a:t>P</a:t>
            </a:r>
            <a:r>
              <a:rPr lang="en-US" altLang="ru-RU" sz="1800" dirty="0" smtClean="0"/>
              <a:t>i-cond</a:t>
            </a:r>
            <a:r>
              <a:rPr lang="en-US" altLang="ru-RU" sz="1800" dirty="0"/>
              <a:t>. i</a:t>
            </a:r>
            <a:r>
              <a:rPr lang="en-US" altLang="ru-RU" sz="1800" dirty="0" smtClean="0"/>
              <a:t>n NS. 1974 </a:t>
            </a:r>
            <a:r>
              <a:rPr lang="en-US" altLang="ru-RU" sz="1800" dirty="0" err="1" smtClean="0"/>
              <a:t>Migdal</a:t>
            </a:r>
            <a:r>
              <a:rPr lang="en-US" altLang="ru-RU" sz="1800" dirty="0" smtClean="0"/>
              <a:t>, </a:t>
            </a:r>
            <a:r>
              <a:rPr lang="en-US" altLang="ru-RU" sz="1800" dirty="0" err="1" smtClean="0"/>
              <a:t>Markin</a:t>
            </a:r>
            <a:r>
              <a:rPr lang="en-US" altLang="ru-RU" sz="1800" dirty="0" smtClean="0"/>
              <a:t>, </a:t>
            </a:r>
            <a:r>
              <a:rPr lang="en-US" altLang="ru-RU" sz="1800" dirty="0" err="1" smtClean="0"/>
              <a:t>Mishustin</a:t>
            </a:r>
            <a:r>
              <a:rPr lang="en-US" altLang="ru-RU" sz="1800" dirty="0" smtClean="0"/>
              <a:t> JETP: Pion </a:t>
            </a:r>
            <a:r>
              <a:rPr lang="en-US" altLang="ru-RU" sz="1800" dirty="0"/>
              <a:t>mode in </a:t>
            </a:r>
            <a:r>
              <a:rPr lang="en-US" altLang="ru-RU" sz="1800" dirty="0" smtClean="0"/>
              <a:t>cold dense </a:t>
            </a:r>
            <a:r>
              <a:rPr lang="en-US" altLang="ru-RU" sz="1800" dirty="0"/>
              <a:t>nuclear matter</a:t>
            </a:r>
            <a:r>
              <a:rPr lang="en-US" altLang="ru-RU" sz="1800" dirty="0" smtClean="0"/>
              <a:t>. 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18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1800" dirty="0" smtClean="0"/>
              <a:t>1975-1978 </a:t>
            </a:r>
            <a:r>
              <a:rPr lang="en-US" altLang="ru-RU" sz="1800" dirty="0" smtClean="0">
                <a:solidFill>
                  <a:schemeClr val="accent4"/>
                </a:solidFill>
              </a:rPr>
              <a:t>Saperstein</a:t>
            </a:r>
            <a:r>
              <a:rPr lang="en-US" altLang="ru-RU" sz="1800" dirty="0" smtClean="0"/>
              <a:t>, </a:t>
            </a:r>
            <a:r>
              <a:rPr lang="en-US" altLang="ru-RU" sz="1800" dirty="0" err="1" smtClean="0"/>
              <a:t>Troitsky</a:t>
            </a:r>
            <a:r>
              <a:rPr lang="en-US" altLang="ru-RU" sz="1800" dirty="0" smtClean="0"/>
              <a:t>, </a:t>
            </a:r>
            <a:r>
              <a:rPr lang="en-US" altLang="ru-RU" sz="1800" dirty="0" err="1" smtClean="0"/>
              <a:t>Fayans</a:t>
            </a:r>
            <a:r>
              <a:rPr lang="en-US" altLang="ru-RU" sz="1800" dirty="0" smtClean="0"/>
              <a:t>, </a:t>
            </a:r>
            <a:r>
              <a:rPr lang="en-US" altLang="ru-RU" sz="1800" dirty="0" err="1" smtClean="0"/>
              <a:t>Tolokonnikov</a:t>
            </a:r>
            <a:r>
              <a:rPr lang="en-US" altLang="ru-RU" sz="1800" dirty="0" smtClean="0"/>
              <a:t> : no pion cond. </a:t>
            </a:r>
            <a:r>
              <a:rPr lang="en-US" altLang="ru-RU" sz="1800" dirty="0"/>
              <a:t>i</a:t>
            </a:r>
            <a:r>
              <a:rPr lang="en-US" altLang="ru-RU" sz="1800" dirty="0" smtClean="0"/>
              <a:t>n at. nuclei. But pion excitation mode is soften in nuclei.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18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1800" dirty="0" smtClean="0"/>
              <a:t>1976 </a:t>
            </a:r>
            <a:r>
              <a:rPr lang="en-US" altLang="ru-RU" sz="1800" dirty="0" err="1" smtClean="0"/>
              <a:t>Migdal</a:t>
            </a:r>
            <a:r>
              <a:rPr lang="en-US" altLang="ru-RU" sz="1800" dirty="0" smtClean="0"/>
              <a:t>, Popov, D.V., 1977 </a:t>
            </a:r>
            <a:r>
              <a:rPr lang="en-US" altLang="ru-RU" sz="1800" dirty="0" err="1" smtClean="0"/>
              <a:t>Chernoutsan,Sorokin</a:t>
            </a:r>
            <a:r>
              <a:rPr lang="en-US" altLang="ru-RU" sz="1800" dirty="0" smtClean="0"/>
              <a:t>, D.V.: </a:t>
            </a:r>
            <a:r>
              <a:rPr lang="en-US" altLang="ru-RU" sz="1800" dirty="0"/>
              <a:t>Relativistic </a:t>
            </a:r>
            <a:r>
              <a:rPr lang="en-US" altLang="ru-RU" sz="1800" dirty="0" err="1" smtClean="0"/>
              <a:t>semicl</a:t>
            </a:r>
            <a:r>
              <a:rPr lang="en-US" altLang="ru-RU" sz="1800" dirty="0" smtClean="0"/>
              <a:t>. </a:t>
            </a:r>
            <a:r>
              <a:rPr lang="en-US" altLang="ru-RU" sz="1800" dirty="0"/>
              <a:t>a</a:t>
            </a:r>
            <a:r>
              <a:rPr lang="en-US" altLang="ru-RU" sz="1800" dirty="0" smtClean="0"/>
              <a:t>pprox. for Dirac eq., suggested nuclei-stars glued by π</a:t>
            </a:r>
            <a:r>
              <a:rPr lang="en-US" altLang="ru-RU" sz="1800" baseline="30000" dirty="0" smtClean="0"/>
              <a:t>-</a:t>
            </a:r>
            <a:r>
              <a:rPr lang="en-US" altLang="ru-RU" sz="1800" dirty="0" smtClean="0"/>
              <a:t>-cond. </a:t>
            </a:r>
            <a:r>
              <a:rPr lang="en-US" altLang="ru-RU" sz="1800" dirty="0"/>
              <a:t>a</a:t>
            </a:r>
            <a:r>
              <a:rPr lang="en-US" altLang="ru-RU" sz="1800" dirty="0" smtClean="0"/>
              <a:t>nd e</a:t>
            </a:r>
            <a:r>
              <a:rPr lang="en-US" altLang="ru-RU" sz="1800" baseline="30000" dirty="0" smtClean="0"/>
              <a:t>- </a:t>
            </a:r>
            <a:r>
              <a:rPr lang="en-US" altLang="ru-RU" sz="1800" dirty="0" smtClean="0"/>
              <a:t>. 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18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1800" dirty="0" smtClean="0"/>
              <a:t>1978 </a:t>
            </a:r>
            <a:r>
              <a:rPr lang="en-US" altLang="ru-RU" sz="1800" dirty="0" err="1"/>
              <a:t>Migdal</a:t>
            </a:r>
            <a:r>
              <a:rPr lang="en-US" altLang="ru-RU" sz="1800" dirty="0"/>
              <a:t>  </a:t>
            </a:r>
            <a:r>
              <a:rPr lang="en-US" altLang="ru-RU" sz="1800" dirty="0" err="1"/>
              <a:t>Rev.Mod.Phys</a:t>
            </a:r>
            <a:r>
              <a:rPr lang="en-US" altLang="ru-RU" sz="1800" dirty="0"/>
              <a:t>., book (in Rus.) `Fermions and bosons in strong fields.`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1800" dirty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 smtClean="0">
                <a:solidFill>
                  <a:srgbClr val="FF0000"/>
                </a:solidFill>
              </a:rPr>
              <a:t>     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500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6458" y="203133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Pion degree of freedom in hadron matter – </a:t>
            </a:r>
            <a:r>
              <a:rPr lang="en-US" i="1" dirty="0" smtClean="0"/>
              <a:t>history in Moscow time, </a:t>
            </a:r>
            <a:r>
              <a:rPr lang="en-US" i="1" dirty="0"/>
              <a:t>in </a:t>
            </a:r>
            <a:r>
              <a:rPr lang="en-US" i="1" dirty="0" smtClean="0"/>
              <a:t>brief</a:t>
            </a:r>
            <a:r>
              <a:rPr lang="en-US" b="1" dirty="0" smtClean="0"/>
              <a:t>: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902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11562" y="548680"/>
            <a:ext cx="9143999" cy="558354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1800" b="1" dirty="0" smtClean="0">
                <a:solidFill>
                  <a:srgbClr val="FF0000"/>
                </a:solidFill>
              </a:rPr>
              <a:t>1978-1983  II period. 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1800" dirty="0" smtClean="0"/>
              <a:t>1978-1983 </a:t>
            </a:r>
            <a:r>
              <a:rPr lang="en-US" altLang="ru-RU" sz="1800" dirty="0">
                <a:solidFill>
                  <a:schemeClr val="accent4"/>
                </a:solidFill>
              </a:rPr>
              <a:t>Saperstein</a:t>
            </a:r>
            <a:r>
              <a:rPr lang="en-US" altLang="ru-RU" sz="1800" dirty="0"/>
              <a:t>, </a:t>
            </a:r>
            <a:r>
              <a:rPr lang="en-US" altLang="ru-RU" sz="1800" dirty="0" err="1" smtClean="0"/>
              <a:t>Troitsky</a:t>
            </a:r>
            <a:r>
              <a:rPr lang="en-US" altLang="ru-RU" sz="1800" dirty="0"/>
              <a:t>, </a:t>
            </a:r>
            <a:r>
              <a:rPr lang="en-US" altLang="ru-RU" sz="1800" dirty="0" err="1"/>
              <a:t>Fayans</a:t>
            </a:r>
            <a:r>
              <a:rPr lang="en-US" altLang="ru-RU" sz="1800" dirty="0"/>
              <a:t>, </a:t>
            </a:r>
            <a:r>
              <a:rPr lang="en-US" altLang="ru-RU" sz="1800" dirty="0" err="1" smtClean="0"/>
              <a:t>Tolokonnikov</a:t>
            </a:r>
            <a:r>
              <a:rPr lang="en-US" altLang="ru-RU" sz="1800" dirty="0" smtClean="0"/>
              <a:t>, </a:t>
            </a:r>
            <a:r>
              <a:rPr lang="en-US" altLang="ru-RU" sz="1800" dirty="0" err="1" smtClean="0"/>
              <a:t>Borzov</a:t>
            </a:r>
            <a:r>
              <a:rPr lang="en-US" altLang="ru-RU" sz="1800" dirty="0"/>
              <a:t> </a:t>
            </a:r>
            <a:r>
              <a:rPr lang="en-US" altLang="ru-RU" sz="1800" dirty="0" smtClean="0"/>
              <a:t>et al.  </a:t>
            </a:r>
            <a:r>
              <a:rPr lang="en-US" altLang="ru-RU" sz="1800" dirty="0" err="1"/>
              <a:t>r</a:t>
            </a:r>
            <a:r>
              <a:rPr lang="en-US" altLang="ru-RU" sz="1800" dirty="0" err="1" smtClean="0"/>
              <a:t>ecalc</a:t>
            </a:r>
            <a:r>
              <a:rPr lang="en-US" altLang="ru-RU" sz="1800" dirty="0" smtClean="0"/>
              <a:t>. Landau-</a:t>
            </a:r>
            <a:r>
              <a:rPr lang="en-US" altLang="ru-RU" sz="1800" dirty="0" err="1" smtClean="0"/>
              <a:t>Migdal</a:t>
            </a:r>
            <a:r>
              <a:rPr lang="en-US" altLang="ru-RU" sz="1800" dirty="0" smtClean="0"/>
              <a:t> </a:t>
            </a:r>
            <a:r>
              <a:rPr lang="en-US" altLang="ru-RU" sz="1800" dirty="0" err="1" smtClean="0"/>
              <a:t>param</a:t>
            </a:r>
            <a:r>
              <a:rPr lang="en-US" altLang="ru-RU" sz="1800" dirty="0" smtClean="0"/>
              <a:t>. at inclusion of pi-mode in support  of idea of pion softening in nuclei.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1800" dirty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1800" dirty="0" smtClean="0"/>
              <a:t> 1978 </a:t>
            </a:r>
            <a:r>
              <a:rPr lang="en-US" altLang="ru-RU" sz="1800" dirty="0" err="1"/>
              <a:t>Migdal</a:t>
            </a:r>
            <a:r>
              <a:rPr lang="en-US" altLang="ru-RU" sz="1800" dirty="0"/>
              <a:t>, </a:t>
            </a:r>
            <a:r>
              <a:rPr lang="en-US" altLang="ru-RU" sz="1800" dirty="0" err="1"/>
              <a:t>Chernoutsan</a:t>
            </a:r>
            <a:r>
              <a:rPr lang="en-US" altLang="ru-RU" sz="1800" dirty="0"/>
              <a:t>, </a:t>
            </a:r>
            <a:r>
              <a:rPr lang="en-US" altLang="ru-RU" sz="1800" dirty="0" err="1"/>
              <a:t>Mishustin</a:t>
            </a:r>
            <a:r>
              <a:rPr lang="en-US" altLang="ru-RU" sz="1800" dirty="0"/>
              <a:t>  I-order pi-cond. phase  tr. </a:t>
            </a:r>
            <a:r>
              <a:rPr lang="en-US" altLang="ru-RU" sz="1800" dirty="0" smtClean="0"/>
              <a:t>in </a:t>
            </a:r>
            <a:r>
              <a:rPr lang="en-US" altLang="ru-RU" sz="1800" dirty="0"/>
              <a:t>NS, blowing off </a:t>
            </a:r>
            <a:r>
              <a:rPr lang="en-US" altLang="ru-RU" sz="1800" dirty="0" smtClean="0"/>
              <a:t> a matter</a:t>
            </a:r>
            <a:r>
              <a:rPr lang="en-US" altLang="ru-RU" sz="1800" dirty="0"/>
              <a:t>. </a:t>
            </a:r>
            <a:endParaRPr lang="en-US" altLang="ru-RU" sz="18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1800" dirty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1800" dirty="0" smtClean="0"/>
              <a:t>1978 </a:t>
            </a:r>
            <a:r>
              <a:rPr lang="en-US" altLang="ru-RU" sz="1800" dirty="0" err="1" smtClean="0"/>
              <a:t>Mishustin</a:t>
            </a:r>
            <a:r>
              <a:rPr lang="en-US" altLang="ru-RU" sz="1800" dirty="0"/>
              <a:t>, D.V</a:t>
            </a:r>
            <a:r>
              <a:rPr lang="en-US" altLang="ru-RU" sz="1800" dirty="0" smtClean="0"/>
              <a:t>.  Pion degree of freedom in </a:t>
            </a:r>
            <a:r>
              <a:rPr lang="en-US" altLang="ru-RU" sz="1800" dirty="0" err="1" smtClean="0"/>
              <a:t>nucl</a:t>
            </a:r>
            <a:r>
              <a:rPr lang="en-US" altLang="ru-RU" sz="1800" dirty="0" smtClean="0"/>
              <a:t>. </a:t>
            </a:r>
            <a:r>
              <a:rPr lang="en-US" altLang="ru-RU" sz="1800" dirty="0"/>
              <a:t>m</a:t>
            </a:r>
            <a:r>
              <a:rPr lang="en-US" altLang="ru-RU" sz="1800" dirty="0" smtClean="0"/>
              <a:t>atter at T≠0. 1982,1983 </a:t>
            </a:r>
            <a:r>
              <a:rPr lang="en-US" altLang="ru-RU" sz="1800" dirty="0" err="1" smtClean="0"/>
              <a:t>Dyugaev</a:t>
            </a:r>
            <a:r>
              <a:rPr lang="en-US" altLang="ru-RU" sz="1800" dirty="0" smtClean="0"/>
              <a:t> : liquid (fl.) and solid phases </a:t>
            </a:r>
            <a:r>
              <a:rPr lang="en-US" altLang="ru-RU" sz="1800" dirty="0"/>
              <a:t>of pi-cond. for T≠</a:t>
            </a:r>
            <a:r>
              <a:rPr lang="en-US" altLang="ru-RU" sz="1800" dirty="0" smtClean="0"/>
              <a:t>0.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18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1800" dirty="0" smtClean="0"/>
              <a:t>1980 </a:t>
            </a:r>
            <a:r>
              <a:rPr lang="en-US" altLang="ru-RU" sz="1800" dirty="0" err="1" smtClean="0"/>
              <a:t>Anisimov</a:t>
            </a:r>
            <a:r>
              <a:rPr lang="en-US" altLang="ru-RU" sz="1800" dirty="0" smtClean="0"/>
              <a:t>, D.V.  JETP, pi</a:t>
            </a:r>
            <a:r>
              <a:rPr lang="en-US" altLang="ru-RU" sz="1800" baseline="30000" dirty="0" smtClean="0"/>
              <a:t>-</a:t>
            </a:r>
            <a:r>
              <a:rPr lang="en-US" altLang="ru-RU" sz="1800" dirty="0" smtClean="0"/>
              <a:t> -cond. superconductivity in NS, Layer str. in mag. </a:t>
            </a:r>
            <a:r>
              <a:rPr lang="en-US" altLang="ru-RU" sz="1800" dirty="0"/>
              <a:t>f</a:t>
            </a:r>
            <a:r>
              <a:rPr lang="en-US" altLang="ru-RU" sz="1800" dirty="0" smtClean="0"/>
              <a:t>ields. 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1800" dirty="0"/>
              <a:t> </a:t>
            </a:r>
            <a:endParaRPr lang="en-US" altLang="ru-RU" sz="18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1800" dirty="0" smtClean="0"/>
              <a:t>1982 </a:t>
            </a:r>
            <a:r>
              <a:rPr lang="en-US" altLang="ru-RU" sz="1800" dirty="0">
                <a:solidFill>
                  <a:schemeClr val="accent4"/>
                </a:solidFill>
              </a:rPr>
              <a:t>Saperstein</a:t>
            </a:r>
            <a:r>
              <a:rPr lang="en-US" altLang="ru-RU" sz="1800" dirty="0"/>
              <a:t> and </a:t>
            </a:r>
            <a:r>
              <a:rPr lang="en-US" altLang="ru-RU" sz="1800" dirty="0" err="1" smtClean="0"/>
              <a:t>Khodel</a:t>
            </a:r>
            <a:r>
              <a:rPr lang="en-US" altLang="ru-RU" sz="1800" dirty="0" smtClean="0"/>
              <a:t> </a:t>
            </a:r>
            <a:r>
              <a:rPr lang="en-US" altLang="ru-RU" sz="1800" dirty="0" err="1" smtClean="0"/>
              <a:t>Phys.Rep</a:t>
            </a:r>
            <a:r>
              <a:rPr lang="en-US" altLang="ru-RU" sz="1800" dirty="0" smtClean="0"/>
              <a:t>.:  Self-consistent  </a:t>
            </a:r>
            <a:r>
              <a:rPr lang="en-US" altLang="ru-RU" sz="1800" dirty="0"/>
              <a:t>theory of finite Fermi systems. </a:t>
            </a:r>
            <a:endParaRPr lang="en-US" altLang="ru-RU" sz="18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1800" dirty="0" err="1"/>
              <a:t>Migdal</a:t>
            </a:r>
            <a:r>
              <a:rPr lang="en-US" altLang="ru-RU" sz="1800" dirty="0"/>
              <a:t> 1983: II ed. book `Theory of finite Fermi systems. </a:t>
            </a:r>
            <a:r>
              <a:rPr lang="en-US" altLang="ru-RU" sz="1800" dirty="0" smtClean="0"/>
              <a:t>.. (</a:t>
            </a:r>
            <a:r>
              <a:rPr lang="en-US" altLang="ru-RU" sz="1800" dirty="0"/>
              <a:t>in Rus. ) </a:t>
            </a:r>
            <a:r>
              <a:rPr lang="en-US" altLang="ru-RU" sz="1800" dirty="0">
                <a:solidFill>
                  <a:schemeClr val="accent2"/>
                </a:solidFill>
              </a:rPr>
              <a:t>Saperstein</a:t>
            </a:r>
            <a:r>
              <a:rPr lang="en-US" altLang="ru-RU" sz="1800" dirty="0"/>
              <a:t> and </a:t>
            </a:r>
            <a:r>
              <a:rPr lang="en-US" altLang="ru-RU" sz="1800" dirty="0" err="1"/>
              <a:t>Khodel</a:t>
            </a:r>
            <a:r>
              <a:rPr lang="en-US" altLang="ru-RU" sz="1800" dirty="0"/>
              <a:t> </a:t>
            </a:r>
            <a:r>
              <a:rPr lang="en-US" altLang="ru-RU" sz="1800" dirty="0" smtClean="0"/>
              <a:t>helped him </a:t>
            </a:r>
            <a:r>
              <a:rPr lang="en-US" altLang="ru-RU" sz="1800" dirty="0"/>
              <a:t>a lot. 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18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>
                <a:solidFill>
                  <a:srgbClr val="FF0000"/>
                </a:solidFill>
              </a:rPr>
              <a:t> </a:t>
            </a:r>
            <a:r>
              <a:rPr lang="en-US" altLang="ru-RU" sz="2400" dirty="0" smtClean="0">
                <a:solidFill>
                  <a:srgbClr val="FF0000"/>
                </a:solidFill>
              </a:rPr>
              <a:t>    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500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6458" y="18467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Pion degree of freedom in hadron matter – </a:t>
            </a:r>
            <a:r>
              <a:rPr lang="en-US" i="1" dirty="0" smtClean="0"/>
              <a:t>history in Moscow time, </a:t>
            </a:r>
            <a:r>
              <a:rPr lang="en-US" i="1" dirty="0"/>
              <a:t>in </a:t>
            </a:r>
            <a:r>
              <a:rPr lang="en-US" i="1" dirty="0" smtClean="0"/>
              <a:t>brief</a:t>
            </a:r>
            <a:r>
              <a:rPr lang="en-US" b="1" dirty="0" smtClean="0"/>
              <a:t>: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80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" y="692696"/>
            <a:ext cx="9143999" cy="558354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1800" b="1" dirty="0" smtClean="0">
                <a:solidFill>
                  <a:srgbClr val="FF0000"/>
                </a:solidFill>
              </a:rPr>
              <a:t>1983-1990  III period</a:t>
            </a:r>
            <a:r>
              <a:rPr lang="en-US" altLang="ru-RU" sz="1800" b="1" dirty="0">
                <a:solidFill>
                  <a:srgbClr val="FF0000"/>
                </a:solidFill>
              </a:rPr>
              <a:t>. </a:t>
            </a:r>
            <a:r>
              <a:rPr lang="en-US" altLang="ru-RU" sz="18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1800" dirty="0" smtClean="0"/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1800" dirty="0"/>
              <a:t>1981 </a:t>
            </a:r>
            <a:r>
              <a:rPr lang="en-US" altLang="ru-RU" sz="1800" dirty="0" err="1"/>
              <a:t>Nagamiya</a:t>
            </a:r>
            <a:r>
              <a:rPr lang="en-US" altLang="ru-RU" sz="1800" dirty="0"/>
              <a:t> PRC: Results of HIC exp. on </a:t>
            </a:r>
            <a:r>
              <a:rPr lang="en-US" altLang="ru-RU" sz="1800" dirty="0" err="1"/>
              <a:t>Bevalac</a:t>
            </a:r>
            <a:r>
              <a:rPr lang="en-US" altLang="ru-RU" sz="1800" dirty="0"/>
              <a:t>. </a:t>
            </a:r>
            <a:r>
              <a:rPr lang="en-US" altLang="ru-RU" sz="1800" dirty="0" smtClean="0"/>
              <a:t>- Ideal </a:t>
            </a:r>
            <a:r>
              <a:rPr lang="en-US" altLang="ru-RU" sz="1800" dirty="0"/>
              <a:t>gas models. </a:t>
            </a:r>
            <a:endParaRPr lang="en-US" altLang="ru-RU" sz="18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1800" dirty="0"/>
              <a:t> </a:t>
            </a:r>
            <a:r>
              <a:rPr lang="en-US" altLang="ru-RU" sz="1800" dirty="0" smtClean="0"/>
              <a:t>     1984 Schulz, D.V. </a:t>
            </a:r>
            <a:r>
              <a:rPr lang="en-US" altLang="ru-RU" sz="1800" dirty="0"/>
              <a:t>I</a:t>
            </a:r>
            <a:r>
              <a:rPr lang="en-US" altLang="ru-RU" sz="1800" dirty="0" smtClean="0"/>
              <a:t>n-medium  effects  </a:t>
            </a:r>
            <a:r>
              <a:rPr lang="en-US" altLang="ru-RU" sz="1800" dirty="0"/>
              <a:t>in </a:t>
            </a:r>
            <a:r>
              <a:rPr lang="en-US" altLang="ru-RU" sz="1800" dirty="0" smtClean="0"/>
              <a:t>pion production in HIC</a:t>
            </a:r>
            <a:r>
              <a:rPr lang="en-US" altLang="ru-RU" sz="1800" dirty="0"/>
              <a:t>.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1800" dirty="0" smtClean="0"/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1800" dirty="0" smtClean="0"/>
              <a:t>1984 </a:t>
            </a:r>
            <a:r>
              <a:rPr lang="en-US" altLang="ru-RU" sz="1800" dirty="0" err="1" smtClean="0"/>
              <a:t>Koldaev</a:t>
            </a:r>
            <a:r>
              <a:rPr lang="en-US" altLang="ru-RU" sz="1800" dirty="0" smtClean="0"/>
              <a:t>, </a:t>
            </a:r>
            <a:r>
              <a:rPr lang="en-US" altLang="ru-RU" sz="1800" dirty="0" err="1" smtClean="0"/>
              <a:t>Troitsky</a:t>
            </a:r>
            <a:r>
              <a:rPr lang="en-US" altLang="ru-RU" sz="1800" dirty="0" smtClean="0"/>
              <a:t>, </a:t>
            </a:r>
            <a:r>
              <a:rPr lang="en-US" altLang="ru-RU" sz="1800" dirty="0" err="1" smtClean="0"/>
              <a:t>Khodel</a:t>
            </a:r>
            <a:r>
              <a:rPr lang="en-US" altLang="ru-RU" sz="1800" dirty="0" smtClean="0"/>
              <a:t>. Localized states of </a:t>
            </a:r>
            <a:r>
              <a:rPr lang="en-US" altLang="ru-RU" sz="1800" dirty="0" err="1" smtClean="0"/>
              <a:t>pions</a:t>
            </a:r>
            <a:r>
              <a:rPr lang="en-US" altLang="ru-RU" sz="1800" dirty="0" smtClean="0"/>
              <a:t> and kaons in nuclei.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endParaRPr lang="en-US" altLang="ru-RU" sz="1800" dirty="0" smtClean="0"/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1800" dirty="0" smtClean="0"/>
              <a:t>1986  </a:t>
            </a:r>
            <a:r>
              <a:rPr lang="en-US" altLang="ru-RU" sz="1800" dirty="0" err="1" smtClean="0"/>
              <a:t>Senatorov,D.V</a:t>
            </a:r>
            <a:r>
              <a:rPr lang="en-US" altLang="ru-RU" sz="1800" dirty="0" smtClean="0"/>
              <a:t>.  Pion in-medium effects in problem of cooling </a:t>
            </a:r>
            <a:r>
              <a:rPr lang="en-US" altLang="ru-RU" sz="1800" dirty="0"/>
              <a:t>of NS. </a:t>
            </a:r>
            <a:r>
              <a:rPr lang="en-US" altLang="ru-RU" sz="1800" dirty="0" smtClean="0"/>
              <a:t>1987  </a:t>
            </a:r>
            <a:r>
              <a:rPr lang="en-US" altLang="ru-RU" sz="1800" dirty="0" err="1"/>
              <a:t>Senatorov</a:t>
            </a:r>
            <a:r>
              <a:rPr lang="en-US" altLang="ru-RU" sz="1800" dirty="0"/>
              <a:t>, D.V.,</a:t>
            </a:r>
            <a:r>
              <a:rPr lang="en-US" altLang="ru-RU" sz="1800" dirty="0" err="1" smtClean="0"/>
              <a:t>Kämpfer</a:t>
            </a:r>
            <a:r>
              <a:rPr lang="en-US" altLang="ru-RU" sz="1800" dirty="0" smtClean="0"/>
              <a:t>, </a:t>
            </a:r>
            <a:r>
              <a:rPr lang="en-US" altLang="ru-RU" sz="1800" dirty="0" err="1" smtClean="0"/>
              <a:t>Haubold</a:t>
            </a:r>
            <a:r>
              <a:rPr lang="en-US" altLang="ru-RU" sz="1800" dirty="0" smtClean="0"/>
              <a:t>: </a:t>
            </a:r>
            <a:r>
              <a:rPr lang="en-US" altLang="ru-RU" sz="1800" dirty="0"/>
              <a:t>second neutrino burst </a:t>
            </a:r>
            <a:r>
              <a:rPr lang="en-US" altLang="ru-RU" sz="1800" dirty="0" smtClean="0"/>
              <a:t>as result of pi-cond</a:t>
            </a:r>
            <a:r>
              <a:rPr lang="en-US" altLang="ru-RU" sz="1800" dirty="0"/>
              <a:t>. tr. d</a:t>
            </a:r>
            <a:r>
              <a:rPr lang="en-US" altLang="ru-RU" sz="1800" dirty="0" smtClean="0"/>
              <a:t>uring supernova explosion.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1800" dirty="0"/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1800" dirty="0" smtClean="0"/>
              <a:t>1989 D.V.: </a:t>
            </a:r>
            <a:r>
              <a:rPr lang="en-US" altLang="ru-RU" sz="1800" dirty="0"/>
              <a:t>liquid phase of π</a:t>
            </a:r>
            <a:r>
              <a:rPr lang="en-US" altLang="ru-RU" sz="1800" dirty="0" smtClean="0"/>
              <a:t>-cond</a:t>
            </a:r>
            <a:r>
              <a:rPr lang="en-US" altLang="ru-RU" sz="1800" dirty="0"/>
              <a:t>. </a:t>
            </a:r>
            <a:r>
              <a:rPr lang="en-US" altLang="ru-RU" sz="1800" dirty="0" smtClean="0"/>
              <a:t>&amp;</a:t>
            </a:r>
            <a:r>
              <a:rPr lang="en-US" altLang="ru-RU" sz="1800" dirty="0"/>
              <a:t> </a:t>
            </a:r>
            <a:r>
              <a:rPr lang="en-US" altLang="ru-RU" sz="1800" dirty="0" smtClean="0"/>
              <a:t>pion softening in HIC </a:t>
            </a:r>
            <a:r>
              <a:rPr lang="en-US" altLang="ru-RU" sz="1800" dirty="0"/>
              <a:t>below 2GeV A </a:t>
            </a:r>
            <a:r>
              <a:rPr lang="en-US" altLang="ru-RU" sz="1800" dirty="0" smtClean="0"/>
              <a:t>energies.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1800" dirty="0" smtClean="0"/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1800" dirty="0"/>
              <a:t>1990 </a:t>
            </a:r>
            <a:r>
              <a:rPr lang="en-US" altLang="ru-RU" sz="1800" dirty="0" err="1"/>
              <a:t>Migdal</a:t>
            </a:r>
            <a:r>
              <a:rPr lang="en-US" altLang="ru-RU" sz="1800" dirty="0"/>
              <a:t>, </a:t>
            </a:r>
            <a:r>
              <a:rPr lang="en-US" altLang="ru-RU" sz="1800" dirty="0">
                <a:solidFill>
                  <a:schemeClr val="accent2"/>
                </a:solidFill>
              </a:rPr>
              <a:t>Saperstein</a:t>
            </a:r>
            <a:r>
              <a:rPr lang="en-US" altLang="ru-RU" sz="1800" b="1" dirty="0"/>
              <a:t>,</a:t>
            </a:r>
            <a:r>
              <a:rPr lang="en-US" altLang="ru-RU" sz="1800" dirty="0"/>
              <a:t> </a:t>
            </a:r>
            <a:r>
              <a:rPr lang="en-US" altLang="ru-RU" sz="1800" dirty="0" err="1"/>
              <a:t>Troitsky</a:t>
            </a:r>
            <a:r>
              <a:rPr lang="en-US" altLang="ru-RU" sz="1800" dirty="0"/>
              <a:t>, D.V. 3-volums </a:t>
            </a:r>
            <a:r>
              <a:rPr lang="en-US" altLang="ru-RU" sz="1800" dirty="0" err="1"/>
              <a:t>Phys.Rep</a:t>
            </a:r>
            <a:r>
              <a:rPr lang="en-US" altLang="ru-RU" sz="1800" dirty="0"/>
              <a:t>. , 1991 book in Rus. `Pion degrees of freedom in nuclear matter</a:t>
            </a:r>
            <a:r>
              <a:rPr lang="en-US" altLang="ru-RU" sz="1800" dirty="0" smtClean="0"/>
              <a:t>`.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1800" dirty="0"/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1800" dirty="0" smtClean="0"/>
              <a:t>1990 </a:t>
            </a:r>
            <a:r>
              <a:rPr lang="en-US" altLang="ru-RU" sz="1800" dirty="0" err="1" smtClean="0"/>
              <a:t>Migdal</a:t>
            </a:r>
            <a:r>
              <a:rPr lang="en-US" altLang="ru-RU" sz="1800" dirty="0" smtClean="0"/>
              <a:t>: Program: QCD-deformed  nucleon string with pion tail. in vac. </a:t>
            </a:r>
            <a:r>
              <a:rPr lang="en-US" altLang="ru-RU" sz="1800" dirty="0"/>
              <a:t>a</a:t>
            </a:r>
            <a:r>
              <a:rPr lang="en-US" altLang="ru-RU" sz="1800" dirty="0" smtClean="0"/>
              <a:t>nd in hadron medium (worked </a:t>
            </a:r>
            <a:r>
              <a:rPr lang="en-US" altLang="ru-RU" sz="1800" dirty="0"/>
              <a:t>on that with </a:t>
            </a:r>
            <a:r>
              <a:rPr lang="en-US" altLang="ru-RU" sz="1800" dirty="0">
                <a:solidFill>
                  <a:schemeClr val="accent2"/>
                </a:solidFill>
              </a:rPr>
              <a:t>Saperstein</a:t>
            </a:r>
            <a:r>
              <a:rPr lang="en-US" altLang="ru-RU" sz="1800" dirty="0"/>
              <a:t> and </a:t>
            </a:r>
            <a:r>
              <a:rPr lang="en-US" altLang="ru-RU" sz="1800" dirty="0" smtClean="0"/>
              <a:t>me, not finished, not publ.)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endParaRPr lang="en-US" altLang="ru-RU" sz="1800" dirty="0" smtClean="0"/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endParaRPr lang="en-US" altLang="ru-RU" sz="1800" dirty="0" smtClean="0"/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endParaRPr lang="en-US" altLang="ru-RU" sz="18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18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1800" dirty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>
                <a:solidFill>
                  <a:srgbClr val="FF0000"/>
                </a:solidFill>
              </a:rPr>
              <a:t> </a:t>
            </a:r>
            <a:r>
              <a:rPr lang="en-US" altLang="ru-RU" sz="2400" dirty="0" smtClean="0">
                <a:solidFill>
                  <a:srgbClr val="FF0000"/>
                </a:solidFill>
              </a:rPr>
              <a:t>    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500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045" y="203133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Pion degree of freedom in hadron matter - </a:t>
            </a:r>
            <a:r>
              <a:rPr lang="en-US" i="1" dirty="0" smtClean="0"/>
              <a:t>history in Moscow time,  in brief: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98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123" y="38510"/>
            <a:ext cx="823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P</a:t>
            </a:r>
            <a:r>
              <a:rPr lang="en-US" sz="2400" b="1" dirty="0" smtClean="0">
                <a:solidFill>
                  <a:schemeClr val="accent1"/>
                </a:solidFill>
              </a:rPr>
              <a:t>ion condensation, </a:t>
            </a:r>
            <a:r>
              <a:rPr lang="en-US" sz="2400" b="1" dirty="0" err="1" smtClean="0">
                <a:solidFill>
                  <a:schemeClr val="accent1"/>
                </a:solidFill>
              </a:rPr>
              <a:t>superheavy</a:t>
            </a:r>
            <a:r>
              <a:rPr lang="en-US" sz="2400" b="1" dirty="0" smtClean="0">
                <a:solidFill>
                  <a:schemeClr val="accent1"/>
                </a:solidFill>
              </a:rPr>
              <a:t> nuclei and nuclei-stars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519" y="476424"/>
            <a:ext cx="90931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uperdense</a:t>
            </a:r>
            <a:r>
              <a:rPr lang="en-US" dirty="0" smtClean="0">
                <a:solidFill>
                  <a:schemeClr val="tx1"/>
                </a:solidFill>
              </a:rPr>
              <a:t> and supercharged nuclei, </a:t>
            </a:r>
            <a:r>
              <a:rPr lang="en-US" dirty="0" err="1" smtClean="0">
                <a:solidFill>
                  <a:schemeClr val="tx1"/>
                </a:solidFill>
              </a:rPr>
              <a:t>nuclearites</a:t>
            </a:r>
            <a:r>
              <a:rPr lang="en-US" dirty="0" smtClean="0">
                <a:solidFill>
                  <a:schemeClr val="tx1"/>
                </a:solidFill>
              </a:rPr>
              <a:t>, compact stars with pi-cond. </a:t>
            </a:r>
            <a:r>
              <a:rPr lang="en-US" sz="1600" dirty="0" err="1" smtClean="0">
                <a:solidFill>
                  <a:schemeClr val="tx1"/>
                </a:solidFill>
              </a:rPr>
              <a:t>Migdal</a:t>
            </a:r>
            <a:r>
              <a:rPr lang="en-US" sz="1600" dirty="0" smtClean="0">
                <a:solidFill>
                  <a:schemeClr val="tx1"/>
                </a:solidFill>
              </a:rPr>
              <a:t> ,ZhETF1971,1974, </a:t>
            </a:r>
            <a:r>
              <a:rPr lang="en-US" sz="1600" dirty="0" err="1" smtClean="0">
                <a:solidFill>
                  <a:schemeClr val="tx1"/>
                </a:solidFill>
              </a:rPr>
              <a:t>Migdal</a:t>
            </a:r>
            <a:r>
              <a:rPr lang="en-US" sz="1600" dirty="0" smtClean="0">
                <a:solidFill>
                  <a:schemeClr val="tx1"/>
                </a:solidFill>
              </a:rPr>
              <a:t>, Popov, D.V. JETP Lett.1976, </a:t>
            </a:r>
            <a:r>
              <a:rPr lang="en-US" sz="1600" dirty="0" err="1" smtClean="0">
                <a:solidFill>
                  <a:schemeClr val="tx1"/>
                </a:solidFill>
              </a:rPr>
              <a:t>Chernoutsan</a:t>
            </a:r>
            <a:r>
              <a:rPr lang="en-US" sz="1600" dirty="0" smtClean="0">
                <a:solidFill>
                  <a:schemeClr val="tx1"/>
                </a:solidFill>
              </a:rPr>
              <a:t>, Sorokin, D.V. 1977.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99588"/>
            <a:ext cx="907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D.V.1977 in PhD thesis: </a:t>
            </a:r>
            <a:r>
              <a:rPr lang="en-US" dirty="0" smtClean="0">
                <a:solidFill>
                  <a:srgbClr val="002060"/>
                </a:solidFill>
              </a:rPr>
              <a:t>if there were -charged light bosons with mass m </a:t>
            </a:r>
            <a:r>
              <a:rPr lang="en-US" baseline="-25000" dirty="0" smtClean="0">
                <a:solidFill>
                  <a:srgbClr val="002060"/>
                </a:solidFill>
              </a:rPr>
              <a:t>b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nuclei-stars with </a:t>
            </a:r>
            <a:r>
              <a:rPr lang="en-US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n~</a:t>
            </a:r>
            <a:r>
              <a:rPr lang="en-US" dirty="0" err="1">
                <a:solidFill>
                  <a:srgbClr val="002060"/>
                </a:solidFill>
                <a:sym typeface="Wingdings" panose="05000000000000000000" pitchFamily="2" charset="2"/>
              </a:rPr>
              <a:t>n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baseline="-25000" dirty="0">
                <a:solidFill>
                  <a:srgbClr val="002060"/>
                </a:solidFill>
                <a:sym typeface="Wingdings" panose="05000000000000000000" pitchFamily="2" charset="2"/>
              </a:rPr>
              <a:t>0</a:t>
            </a:r>
            <a:endParaRPr lang="ru-RU" baseline="-25000" dirty="0"/>
          </a:p>
          <a:p>
            <a:endParaRPr lang="ru-RU" baseline="-25000" dirty="0">
              <a:solidFill>
                <a:srgbClr val="002060"/>
              </a:solidFill>
            </a:endParaRPr>
          </a:p>
        </p:txBody>
      </p:sp>
      <p:pic>
        <p:nvPicPr>
          <p:cNvPr id="9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6" y="3378405"/>
            <a:ext cx="576064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6232" y="4161090"/>
            <a:ext cx="8444200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1600" dirty="0">
                <a:solidFill>
                  <a:schemeClr val="tx1"/>
                </a:solidFill>
              </a:rPr>
              <a:t>1979 </a:t>
            </a:r>
            <a:r>
              <a:rPr lang="en-US" altLang="ru-RU" sz="1600" dirty="0" err="1">
                <a:solidFill>
                  <a:schemeClr val="tx1"/>
                </a:solidFill>
              </a:rPr>
              <a:t>Troitsky</a:t>
            </a:r>
            <a:r>
              <a:rPr lang="en-US" altLang="ru-RU" sz="1600" dirty="0">
                <a:solidFill>
                  <a:schemeClr val="tx1"/>
                </a:solidFill>
              </a:rPr>
              <a:t>, </a:t>
            </a:r>
            <a:r>
              <a:rPr lang="en-US" altLang="ru-RU" sz="1600" dirty="0" err="1">
                <a:solidFill>
                  <a:schemeClr val="tx1"/>
                </a:solidFill>
              </a:rPr>
              <a:t>Chekunaev</a:t>
            </a:r>
            <a:r>
              <a:rPr lang="en-US" altLang="ru-RU" sz="1600" dirty="0">
                <a:solidFill>
                  <a:schemeClr val="tx1"/>
                </a:solidFill>
              </a:rPr>
              <a:t>, Δ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>
                <a:solidFill>
                  <a:schemeClr val="tx1"/>
                </a:solidFill>
              </a:rPr>
              <a:t>and </a:t>
            </a:r>
            <a:r>
              <a:rPr lang="en-US" altLang="ru-RU" sz="1600" dirty="0" smtClean="0">
                <a:solidFill>
                  <a:schemeClr val="tx1"/>
                </a:solidFill>
              </a:rPr>
              <a:t>hyperon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enreached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superdense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>
                <a:solidFill>
                  <a:schemeClr val="tx1"/>
                </a:solidFill>
              </a:rPr>
              <a:t>nuclei with π</a:t>
            </a:r>
            <a:r>
              <a:rPr lang="en-US" altLang="ru-RU" sz="1600" dirty="0" smtClean="0">
                <a:solidFill>
                  <a:schemeClr val="tx1"/>
                </a:solidFill>
              </a:rPr>
              <a:t>-cond</a:t>
            </a:r>
            <a:r>
              <a:rPr lang="en-US" alt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40" y="1447686"/>
            <a:ext cx="6288971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96" y="2382244"/>
            <a:ext cx="5943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786" y="2885959"/>
            <a:ext cx="525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realistic πN interaction problem m</a:t>
            </a:r>
            <a:r>
              <a:rPr lang="en-US" dirty="0" smtClean="0">
                <a:sym typeface="Wingdings" panose="05000000000000000000" pitchFamily="2" charset="2"/>
              </a:rPr>
              <a:t> m* (k</a:t>
            </a:r>
            <a:r>
              <a:rPr lang="en-US" baseline="-25000" dirty="0" smtClean="0">
                <a:sym typeface="Wingdings" panose="05000000000000000000" pitchFamily="2" charset="2"/>
              </a:rPr>
              <a:t>m </a:t>
            </a:r>
            <a:r>
              <a:rPr lang="en-US" dirty="0" smtClean="0">
                <a:sym typeface="Wingdings" panose="05000000000000000000" pitchFamily="2" charset="2"/>
              </a:rPr>
              <a:t>(n))</a:t>
            </a:r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72" y="2775985"/>
            <a:ext cx="2467987" cy="138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49" y="4511125"/>
            <a:ext cx="4781748" cy="131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711" y="4836702"/>
            <a:ext cx="4286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1984 Witten, </a:t>
            </a:r>
            <a:r>
              <a:rPr lang="en-US" sz="1600" dirty="0" err="1" smtClean="0">
                <a:solidFill>
                  <a:schemeClr val="tx1"/>
                </a:solidFill>
              </a:rPr>
              <a:t>Farhi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Jaffe,De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Rujula</a:t>
            </a:r>
            <a:r>
              <a:rPr lang="en-US" sz="1600" dirty="0" smtClean="0">
                <a:solidFill>
                  <a:schemeClr val="tx1"/>
                </a:solidFill>
              </a:rPr>
              <a:t>, Glashow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613" y="4511125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Quark strange nuggets, strange  stars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58" y="5821193"/>
            <a:ext cx="905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2005 Glashow, U </a:t>
            </a:r>
            <a:r>
              <a:rPr lang="en-US" sz="1600" dirty="0" err="1" smtClean="0">
                <a:solidFill>
                  <a:schemeClr val="tx1"/>
                </a:solidFill>
              </a:rPr>
              <a:t>tera</a:t>
            </a:r>
            <a:r>
              <a:rPr lang="en-US" sz="1600" dirty="0" smtClean="0">
                <a:solidFill>
                  <a:schemeClr val="tx1"/>
                </a:solidFill>
              </a:rPr>
              <a:t>-quarks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dirty="0" smtClean="0">
                <a:solidFill>
                  <a:schemeClr val="tx1"/>
                </a:solidFill>
              </a:rPr>
              <a:t>O-{UUU} (e=-2) baryons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2006 </a:t>
            </a:r>
            <a:r>
              <a:rPr lang="en-US" sz="1600" dirty="0" err="1" smtClean="0">
                <a:solidFill>
                  <a:schemeClr val="tx1"/>
                </a:solidFill>
              </a:rPr>
              <a:t>Khlopov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m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O</a:t>
            </a:r>
            <a:r>
              <a:rPr lang="en-US" sz="1600" dirty="0" smtClean="0">
                <a:solidFill>
                  <a:schemeClr val="tx1"/>
                </a:solidFill>
              </a:rPr>
              <a:t> ~1TeV, </a:t>
            </a:r>
            <a:r>
              <a:rPr lang="en-US" sz="1600" dirty="0" err="1">
                <a:solidFill>
                  <a:schemeClr val="tx1"/>
                </a:solidFill>
              </a:rPr>
              <a:t>OHe</a:t>
            </a:r>
            <a:r>
              <a:rPr lang="en-US" sz="1600" dirty="0">
                <a:solidFill>
                  <a:schemeClr val="tx1"/>
                </a:solidFill>
              </a:rPr>
              <a:t> DM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543" y="6242824"/>
            <a:ext cx="4190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2019 </a:t>
            </a:r>
            <a:r>
              <a:rPr lang="en-US" sz="1600" dirty="0" err="1" smtClean="0">
                <a:solidFill>
                  <a:schemeClr val="tx1"/>
                </a:solidFill>
              </a:rPr>
              <a:t>Gani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Khlopov</a:t>
            </a:r>
            <a:r>
              <a:rPr lang="en-US" sz="1600" dirty="0" smtClean="0">
                <a:solidFill>
                  <a:schemeClr val="tx1"/>
                </a:solidFill>
              </a:rPr>
              <a:t>, DV, DM O-</a:t>
            </a:r>
            <a:r>
              <a:rPr lang="en-US" sz="1600" dirty="0" err="1" smtClean="0">
                <a:solidFill>
                  <a:schemeClr val="tx1"/>
                </a:solidFill>
              </a:rPr>
              <a:t>nuclearites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29" y="6225350"/>
            <a:ext cx="3711049" cy="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7543" y="5527721"/>
            <a:ext cx="3815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1984 Glashow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smtClean="0"/>
              <a:t>charged DM champs </a:t>
            </a:r>
            <a:endParaRPr lang="ru-RU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44414"/>
            <a:ext cx="878194" cy="26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37039" y="1831965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</a:t>
            </a:r>
            <a:r>
              <a:rPr lang="en-US" sz="1600" dirty="0" smtClean="0"/>
              <a:t>nstead of Coulomb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542" y="1831965"/>
            <a:ext cx="2737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For |V| ≥</a:t>
            </a:r>
            <a:r>
              <a:rPr lang="en-US" altLang="ru-RU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m</a:t>
            </a:r>
            <a:r>
              <a:rPr lang="en-US" altLang="ru-RU" baseline="-250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b</a:t>
            </a:r>
            <a:r>
              <a:rPr lang="en-US" altLang="ru-RU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, n </a:t>
            </a:r>
            <a:r>
              <a:rPr lang="en-US" altLang="ru-RU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p+b</a:t>
            </a:r>
            <a:r>
              <a:rPr lang="en-US" altLang="ru-RU" baseline="30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-</a:t>
            </a:r>
            <a:r>
              <a:rPr lang="en-US" altLang="ru-RU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,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dirty="0" smtClean="0">
                <a:solidFill>
                  <a:schemeClr val="accent1"/>
                </a:solidFill>
              </a:rPr>
              <a:t>charge-neutral interior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dirty="0" smtClean="0">
                <a:solidFill>
                  <a:schemeClr val="accent1"/>
                </a:solidFill>
              </a:rPr>
              <a:t> </a:t>
            </a:r>
            <a:r>
              <a:rPr lang="en-US" altLang="ru-RU" dirty="0">
                <a:solidFill>
                  <a:schemeClr val="accent1"/>
                </a:solidFill>
              </a:rPr>
              <a:t>for A~Z&gt;&gt;1/e</a:t>
            </a:r>
            <a:r>
              <a:rPr lang="en-US" altLang="ru-RU" baseline="30000" dirty="0">
                <a:solidFill>
                  <a:schemeClr val="accent1"/>
                </a:solidFill>
              </a:rPr>
              <a:t>3 </a:t>
            </a:r>
            <a:r>
              <a:rPr lang="en-US" altLang="ru-RU" dirty="0">
                <a:solidFill>
                  <a:schemeClr val="accent1"/>
                </a:solidFill>
              </a:rPr>
              <a:t>, and </a:t>
            </a:r>
            <a:r>
              <a:rPr lang="en-US" altLang="ru-RU" dirty="0" smtClean="0">
                <a:solidFill>
                  <a:schemeClr val="accent1"/>
                </a:solidFill>
              </a:rPr>
              <a:t>surf</a:t>
            </a:r>
            <a:r>
              <a:rPr lang="en-US" altLang="ru-RU" dirty="0">
                <a:solidFill>
                  <a:schemeClr val="accent1"/>
                </a:solidFill>
              </a:rPr>
              <a:t>. </a:t>
            </a:r>
            <a:endParaRPr lang="en-US" altLang="ru-RU" dirty="0" smtClean="0">
              <a:solidFill>
                <a:schemeClr val="accent1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dirty="0" smtClean="0">
                <a:solidFill>
                  <a:schemeClr val="accent1"/>
                </a:solidFill>
              </a:rPr>
              <a:t>layer with </a:t>
            </a:r>
            <a:r>
              <a:rPr lang="en-US" altLang="ru-RU" dirty="0">
                <a:solidFill>
                  <a:schemeClr val="accent1"/>
                </a:solidFill>
              </a:rPr>
              <a:t>field strength </a:t>
            </a:r>
            <a:endParaRPr lang="en-US" altLang="ru-RU" dirty="0" smtClean="0">
              <a:solidFill>
                <a:schemeClr val="accent1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dirty="0" smtClean="0">
                <a:solidFill>
                  <a:schemeClr val="accent1"/>
                </a:solidFill>
              </a:rPr>
              <a:t>E~10</a:t>
            </a:r>
            <a:r>
              <a:rPr lang="en-US" altLang="ru-RU" baseline="30000" dirty="0" smtClean="0">
                <a:solidFill>
                  <a:schemeClr val="accent1"/>
                </a:solidFill>
              </a:rPr>
              <a:t>2</a:t>
            </a:r>
            <a:r>
              <a:rPr lang="en-US" altLang="ru-RU" dirty="0" smtClean="0">
                <a:solidFill>
                  <a:schemeClr val="accent1"/>
                </a:solidFill>
              </a:rPr>
              <a:t> </a:t>
            </a:r>
            <a:r>
              <a:rPr lang="en-US" altLang="ru-RU" dirty="0">
                <a:solidFill>
                  <a:schemeClr val="accent1"/>
                </a:solidFill>
              </a:rPr>
              <a:t>E</a:t>
            </a:r>
            <a:r>
              <a:rPr lang="en-US" altLang="ru-RU" baseline="-25000" dirty="0">
                <a:solidFill>
                  <a:schemeClr val="accent1"/>
                </a:solidFill>
              </a:rPr>
              <a:t>el</a:t>
            </a:r>
            <a:r>
              <a:rPr lang="en-US" altLang="ru-RU" dirty="0">
                <a:solidFill>
                  <a:schemeClr val="accent1"/>
                </a:solidFill>
              </a:rPr>
              <a:t> ~10</a:t>
            </a:r>
            <a:r>
              <a:rPr lang="en-US" altLang="ru-RU" baseline="30000" dirty="0">
                <a:solidFill>
                  <a:schemeClr val="accent1"/>
                </a:solidFill>
              </a:rPr>
              <a:t>18</a:t>
            </a:r>
            <a:r>
              <a:rPr lang="en-US" altLang="ru-RU" dirty="0">
                <a:solidFill>
                  <a:schemeClr val="accent1"/>
                </a:solidFill>
              </a:rPr>
              <a:t>v/cm.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53" y="2093156"/>
            <a:ext cx="2466035" cy="33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-9695" y="51868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ru-RU" sz="1600" dirty="0">
                <a:solidFill>
                  <a:schemeClr val="tx1"/>
                </a:solidFill>
              </a:rPr>
              <a:t>1988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Bethe,Brown</a:t>
            </a:r>
            <a:r>
              <a:rPr lang="en-US" altLang="ru-RU" sz="1600" dirty="0">
                <a:solidFill>
                  <a:schemeClr val="tx1"/>
                </a:solidFill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Cooperstein</a:t>
            </a:r>
            <a:r>
              <a:rPr lang="en-US" altLang="ru-RU" sz="1600" dirty="0" smtClean="0">
                <a:solidFill>
                  <a:schemeClr val="tx1"/>
                </a:solidFill>
              </a:rPr>
              <a:t>, </a:t>
            </a:r>
            <a:r>
              <a:rPr lang="en-US" altLang="ru-RU" dirty="0" smtClean="0"/>
              <a:t>hybrid </a:t>
            </a:r>
            <a:r>
              <a:rPr lang="en-US" altLang="ru-RU" dirty="0"/>
              <a:t>stars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828032" y="1831965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harged boson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249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334681" y="438620"/>
            <a:ext cx="6779650" cy="82330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ru-RU" b="1" dirty="0" smtClean="0"/>
              <a:t>Superconductivity of </a:t>
            </a:r>
            <a:r>
              <a:rPr lang="el-GR" altLang="ru-RU" b="1" dirty="0" smtClean="0"/>
              <a:t>π</a:t>
            </a:r>
            <a:r>
              <a:rPr lang="en-US" altLang="ru-RU" b="1" baseline="30000" dirty="0" smtClean="0"/>
              <a:t>- </a:t>
            </a:r>
            <a:r>
              <a:rPr lang="en-US" altLang="ru-RU" b="1" dirty="0" smtClean="0"/>
              <a:t>condensate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ru-RU" b="1" dirty="0" smtClean="0"/>
              <a:t>in NS </a:t>
            </a:r>
            <a:r>
              <a:rPr lang="en-US" altLang="ru-RU" sz="1600" dirty="0" smtClean="0">
                <a:solidFill>
                  <a:schemeClr val="tx1"/>
                </a:solidFill>
              </a:rPr>
              <a:t>[D.V</a:t>
            </a:r>
            <a:r>
              <a:rPr lang="en-US" altLang="ru-RU" sz="1600" dirty="0">
                <a:solidFill>
                  <a:schemeClr val="tx1"/>
                </a:solidFill>
              </a:rPr>
              <a:t>., </a:t>
            </a:r>
            <a:r>
              <a:rPr lang="en-US" altLang="ru-RU" sz="1600" dirty="0" err="1">
                <a:solidFill>
                  <a:schemeClr val="tx1"/>
                </a:solidFill>
              </a:rPr>
              <a:t>Anisimov</a:t>
            </a:r>
            <a:r>
              <a:rPr lang="en-US" altLang="ru-RU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Sov.Phys.JETP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51</a:t>
            </a:r>
            <a:r>
              <a:rPr lang="en-US" sz="1600" dirty="0">
                <a:solidFill>
                  <a:schemeClr val="tx1"/>
                </a:solidFill>
              </a:rPr>
              <a:t> (1980) 13]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altLang="ru-RU" dirty="0" smtClean="0">
                <a:solidFill>
                  <a:schemeClr val="tx1"/>
                </a:solidFill>
              </a:rPr>
              <a:t>vortices are not threads but slabs (</a:t>
            </a:r>
            <a:r>
              <a:rPr lang="en-US" altLang="ru-RU" b="1" dirty="0" err="1">
                <a:solidFill>
                  <a:schemeClr val="tx1"/>
                </a:solidFill>
              </a:rPr>
              <a:t>k~p</a:t>
            </a:r>
            <a:r>
              <a:rPr lang="en-US" altLang="ru-RU" b="1" baseline="-25000" dirty="0" err="1">
                <a:solidFill>
                  <a:schemeClr val="tx1"/>
                </a:solidFill>
              </a:rPr>
              <a:t>Fn</a:t>
            </a:r>
            <a:r>
              <a:rPr lang="en-US" altLang="ru-RU" b="1" dirty="0" smtClean="0">
                <a:solidFill>
                  <a:schemeClr val="tx1"/>
                </a:solidFill>
              </a:rPr>
              <a:t>, H</a:t>
            </a:r>
            <a:r>
              <a:rPr lang="en-US" altLang="ru-RU" dirty="0" smtClean="0">
                <a:solidFill>
                  <a:schemeClr val="tx1"/>
                </a:solidFill>
              </a:rPr>
              <a:t>-plane) in magnetic field, </a:t>
            </a:r>
            <a:r>
              <a:rPr lang="en-US" altLang="ru-RU" b="1" dirty="0" smtClean="0">
                <a:solidFill>
                  <a:schemeClr val="tx1"/>
                </a:solidFill>
              </a:rPr>
              <a:t>H</a:t>
            </a:r>
            <a:r>
              <a:rPr lang="en-US" altLang="ru-RU" b="1" baseline="-25000" dirty="0" smtClean="0">
                <a:solidFill>
                  <a:schemeClr val="tx1"/>
                </a:solidFill>
              </a:rPr>
              <a:t>c2</a:t>
            </a:r>
            <a:r>
              <a:rPr lang="en-US" altLang="ru-RU" b="1" dirty="0" smtClean="0">
                <a:solidFill>
                  <a:schemeClr val="tx1"/>
                </a:solidFill>
              </a:rPr>
              <a:t> ~ p</a:t>
            </a:r>
            <a:r>
              <a:rPr lang="en-US" altLang="ru-RU" b="1" baseline="-25000" dirty="0" smtClean="0">
                <a:solidFill>
                  <a:schemeClr val="tx1"/>
                </a:solidFill>
              </a:rPr>
              <a:t>Fn</a:t>
            </a:r>
            <a:r>
              <a:rPr lang="en-US" altLang="ru-RU" b="1" baseline="30000" dirty="0" smtClean="0">
                <a:solidFill>
                  <a:schemeClr val="tx1"/>
                </a:solidFill>
              </a:rPr>
              <a:t>2</a:t>
            </a:r>
            <a:r>
              <a:rPr lang="en-US" altLang="ru-RU" b="1" dirty="0" smtClean="0">
                <a:solidFill>
                  <a:schemeClr val="tx1"/>
                </a:solidFill>
              </a:rPr>
              <a:t>/e ~ 10 </a:t>
            </a:r>
            <a:r>
              <a:rPr lang="en-US" altLang="ru-RU" b="1" baseline="30000" dirty="0" smtClean="0">
                <a:solidFill>
                  <a:schemeClr val="tx1"/>
                </a:solidFill>
              </a:rPr>
              <a:t>19</a:t>
            </a:r>
            <a:r>
              <a:rPr lang="en-US" altLang="ru-RU" b="1" dirty="0" smtClean="0">
                <a:solidFill>
                  <a:schemeClr val="tx1"/>
                </a:solidFill>
              </a:rPr>
              <a:t> G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Estimate of H in peripheral HIC at ~GeV/A as </a:t>
            </a:r>
            <a:r>
              <a:rPr lang="en-US" altLang="ru-RU" b="1" dirty="0" smtClean="0">
                <a:solidFill>
                  <a:schemeClr val="tx1"/>
                </a:solidFill>
              </a:rPr>
              <a:t>~ </a:t>
            </a:r>
            <a:r>
              <a:rPr lang="en-US" altLang="ru-RU" b="1" dirty="0">
                <a:solidFill>
                  <a:schemeClr val="tx1"/>
                </a:solidFill>
              </a:rPr>
              <a:t>10 </a:t>
            </a:r>
            <a:r>
              <a:rPr lang="en-US" altLang="ru-RU" b="1" baseline="30000" dirty="0" smtClean="0">
                <a:solidFill>
                  <a:schemeClr val="tx1"/>
                </a:solidFill>
              </a:rPr>
              <a:t>17</a:t>
            </a:r>
            <a:r>
              <a:rPr lang="en-US" altLang="ru-RU" b="1" dirty="0" smtClean="0">
                <a:solidFill>
                  <a:schemeClr val="tx1"/>
                </a:solidFill>
              </a:rPr>
              <a:t> -10 </a:t>
            </a:r>
            <a:r>
              <a:rPr lang="en-US" altLang="ru-RU" b="1" baseline="30000" dirty="0" smtClean="0">
                <a:solidFill>
                  <a:schemeClr val="tx1"/>
                </a:solidFill>
              </a:rPr>
              <a:t>18</a:t>
            </a:r>
            <a:r>
              <a:rPr lang="en-US" altLang="ru-RU" b="1" dirty="0" smtClean="0">
                <a:solidFill>
                  <a:schemeClr val="tx1"/>
                </a:solidFill>
              </a:rPr>
              <a:t> </a:t>
            </a:r>
            <a:r>
              <a:rPr lang="en-US" altLang="ru-RU" b="1" dirty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:</a:t>
            </a:r>
          </a:p>
          <a:p>
            <a:endParaRPr lang="en-US" altLang="ru-RU" dirty="0" smtClean="0">
              <a:solidFill>
                <a:schemeClr val="tx1"/>
              </a:solidFill>
            </a:endParaRPr>
          </a:p>
          <a:p>
            <a:endParaRPr lang="en-US" altLang="ru-RU" dirty="0" smtClean="0">
              <a:solidFill>
                <a:schemeClr val="accent2"/>
              </a:solidFill>
            </a:endParaRPr>
          </a:p>
          <a:p>
            <a:endParaRPr lang="en-US" altLang="ru-RU" dirty="0" smtClean="0">
              <a:solidFill>
                <a:schemeClr val="accent2"/>
              </a:solidFill>
            </a:endParaRPr>
          </a:p>
          <a:p>
            <a:endParaRPr lang="en-US" altLang="ru-RU" dirty="0" smtClean="0">
              <a:solidFill>
                <a:schemeClr val="accent2"/>
              </a:solidFill>
            </a:endParaRPr>
          </a:p>
          <a:p>
            <a:r>
              <a:rPr lang="en-US" altLang="ru-RU" u="sng" dirty="0" smtClean="0">
                <a:solidFill>
                  <a:schemeClr val="tx1"/>
                </a:solidFill>
              </a:rPr>
              <a:t>supported by detailed </a:t>
            </a:r>
            <a:r>
              <a:rPr lang="en-US" altLang="ru-RU" dirty="0" err="1" smtClean="0">
                <a:solidFill>
                  <a:schemeClr val="tx1"/>
                </a:solidFill>
              </a:rPr>
              <a:t>calcul</a:t>
            </a:r>
            <a:r>
              <a:rPr lang="en-US" altLang="ru-RU" dirty="0">
                <a:solidFill>
                  <a:schemeClr val="tx1"/>
                </a:solidFill>
              </a:rPr>
              <a:t>. b</a:t>
            </a:r>
            <a:r>
              <a:rPr lang="en-US" altLang="ru-RU" dirty="0" smtClean="0">
                <a:solidFill>
                  <a:schemeClr val="tx1"/>
                </a:solidFill>
              </a:rPr>
              <a:t>y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Skokov</a:t>
            </a:r>
            <a:r>
              <a:rPr lang="en-US" altLang="ru-RU" sz="1600" dirty="0">
                <a:solidFill>
                  <a:schemeClr val="tx1"/>
                </a:solidFill>
              </a:rPr>
              <a:t>, </a:t>
            </a:r>
            <a:r>
              <a:rPr lang="en-US" altLang="ru-RU" sz="1600" dirty="0" err="1">
                <a:solidFill>
                  <a:schemeClr val="tx1"/>
                </a:solidFill>
              </a:rPr>
              <a:t>Illarionov,Toneev</a:t>
            </a:r>
            <a:r>
              <a:rPr lang="en-US" altLang="ru-RU" sz="1600" dirty="0">
                <a:solidFill>
                  <a:schemeClr val="tx1"/>
                </a:solidFill>
              </a:rPr>
              <a:t> </a:t>
            </a:r>
            <a:r>
              <a:rPr lang="en-US" altLang="ru-RU" sz="1600" dirty="0" smtClean="0">
                <a:solidFill>
                  <a:schemeClr val="tx1"/>
                </a:solidFill>
              </a:rPr>
              <a:t>2009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Magnetars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observed 1998: </a:t>
            </a:r>
            <a:r>
              <a:rPr lang="en-US" dirty="0" smtClean="0">
                <a:solidFill>
                  <a:schemeClr val="tx1"/>
                </a:solidFill>
              </a:rPr>
              <a:t>have at surface H</a:t>
            </a:r>
            <a:r>
              <a:rPr lang="en-US" dirty="0">
                <a:solidFill>
                  <a:schemeClr val="tx1"/>
                </a:solidFill>
              </a:rPr>
              <a:t>~</a:t>
            </a:r>
            <a:r>
              <a:rPr lang="en-US" altLang="ru-RU" dirty="0">
                <a:solidFill>
                  <a:schemeClr val="tx1"/>
                </a:solidFill>
              </a:rPr>
              <a:t> 10 </a:t>
            </a:r>
            <a:r>
              <a:rPr lang="en-US" altLang="ru-RU" baseline="30000" dirty="0">
                <a:solidFill>
                  <a:schemeClr val="tx1"/>
                </a:solidFill>
              </a:rPr>
              <a:t>15</a:t>
            </a:r>
            <a:r>
              <a:rPr lang="en-US" altLang="ru-RU" dirty="0">
                <a:solidFill>
                  <a:schemeClr val="tx1"/>
                </a:solidFill>
              </a:rPr>
              <a:t> G, with dynamo mech. </a:t>
            </a:r>
            <a:r>
              <a:rPr lang="en-US" altLang="ru-RU" dirty="0" smtClean="0">
                <a:solidFill>
                  <a:schemeClr val="tx1"/>
                </a:solidFill>
              </a:rPr>
              <a:t>in interior H </a:t>
            </a:r>
            <a:r>
              <a:rPr lang="en-US" altLang="ru-RU" dirty="0">
                <a:solidFill>
                  <a:schemeClr val="tx1"/>
                </a:solidFill>
              </a:rPr>
              <a:t>up to </a:t>
            </a:r>
            <a:r>
              <a:rPr lang="en-US" dirty="0" smtClean="0">
                <a:solidFill>
                  <a:schemeClr val="tx1"/>
                </a:solidFill>
              </a:rPr>
              <a:t>~</a:t>
            </a:r>
            <a:r>
              <a:rPr lang="en-US" altLang="ru-RU" dirty="0" smtClean="0">
                <a:solidFill>
                  <a:schemeClr val="tx1"/>
                </a:solidFill>
              </a:rPr>
              <a:t>10 </a:t>
            </a:r>
            <a:r>
              <a:rPr lang="en-US" altLang="ru-RU" baseline="30000" dirty="0">
                <a:solidFill>
                  <a:schemeClr val="tx1"/>
                </a:solidFill>
              </a:rPr>
              <a:t>18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ru-RU" dirty="0" smtClean="0">
                <a:solidFill>
                  <a:schemeClr val="tx1"/>
                </a:solidFill>
              </a:rPr>
              <a:t>G, so π</a:t>
            </a:r>
            <a:r>
              <a:rPr lang="en-US" altLang="ru-RU" baseline="30000" dirty="0" smtClean="0">
                <a:solidFill>
                  <a:schemeClr val="tx1"/>
                </a:solidFill>
              </a:rPr>
              <a:t>-</a:t>
            </a:r>
            <a:r>
              <a:rPr lang="en-US" altLang="ru-RU" dirty="0" smtClean="0">
                <a:solidFill>
                  <a:schemeClr val="tx1"/>
                </a:solidFill>
              </a:rPr>
              <a:t>-cond. survives.</a:t>
            </a:r>
          </a:p>
          <a:p>
            <a:r>
              <a:rPr lang="en-US" altLang="ru-RU" b="1" dirty="0" smtClean="0"/>
              <a:t>Sheet-mixed-state  in rotating NS.</a:t>
            </a:r>
          </a:p>
          <a:p>
            <a:endParaRPr lang="en-US" altLang="ru-RU" u="sng" dirty="0" smtClean="0">
              <a:solidFill>
                <a:schemeClr val="tx1"/>
              </a:solidFill>
            </a:endParaRPr>
          </a:p>
          <a:p>
            <a:r>
              <a:rPr lang="en-US" altLang="ru-RU" b="1" u="sng" dirty="0" smtClean="0"/>
              <a:t>Possibility </a:t>
            </a:r>
            <a:r>
              <a:rPr lang="en-US" altLang="ru-RU" b="1" u="sng" dirty="0"/>
              <a:t>of the </a:t>
            </a:r>
            <a:r>
              <a:rPr lang="en-US" altLang="ru-RU" b="1" u="sng" dirty="0" smtClean="0"/>
              <a:t>van-der-Waals  EOS due to pi-cond.</a:t>
            </a:r>
            <a:r>
              <a:rPr lang="en-US" altLang="ru-RU" b="1" dirty="0" smtClean="0"/>
              <a:t>:</a:t>
            </a:r>
            <a:endParaRPr lang="en-US" altLang="ru-RU" b="1" dirty="0"/>
          </a:p>
          <a:p>
            <a:r>
              <a:rPr lang="en-US" altLang="ru-RU" dirty="0" smtClean="0">
                <a:solidFill>
                  <a:schemeClr val="tx1"/>
                </a:solidFill>
              </a:rPr>
              <a:t>consequences </a:t>
            </a:r>
            <a:r>
              <a:rPr lang="en-US" altLang="ru-RU" dirty="0">
                <a:solidFill>
                  <a:schemeClr val="tx1"/>
                </a:solidFill>
              </a:rPr>
              <a:t>for supernova explosions: </a:t>
            </a:r>
            <a:r>
              <a:rPr lang="en-US" altLang="ru-RU" dirty="0" smtClean="0">
                <a:solidFill>
                  <a:schemeClr val="tx1"/>
                </a:solidFill>
              </a:rPr>
              <a:t>blowing </a:t>
            </a:r>
            <a:r>
              <a:rPr lang="en-US" altLang="ru-RU" dirty="0">
                <a:solidFill>
                  <a:schemeClr val="tx1"/>
                </a:solidFill>
              </a:rPr>
              <a:t>off part of matter,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Migdal</a:t>
            </a:r>
            <a:r>
              <a:rPr lang="en-US" altLang="ru-RU" sz="1600" dirty="0">
                <a:solidFill>
                  <a:schemeClr val="tx1"/>
                </a:solidFill>
              </a:rPr>
              <a:t>, </a:t>
            </a:r>
            <a:r>
              <a:rPr lang="en-US" altLang="ru-RU" sz="1600" dirty="0" err="1">
                <a:solidFill>
                  <a:schemeClr val="tx1"/>
                </a:solidFill>
              </a:rPr>
              <a:t>Chernoutsan</a:t>
            </a:r>
            <a:r>
              <a:rPr lang="en-US" altLang="ru-RU" sz="1600" dirty="0">
                <a:solidFill>
                  <a:schemeClr val="tx1"/>
                </a:solidFill>
              </a:rPr>
              <a:t>, </a:t>
            </a:r>
            <a:r>
              <a:rPr lang="en-US" altLang="ru-RU" sz="1600" dirty="0" err="1">
                <a:solidFill>
                  <a:schemeClr val="tx1"/>
                </a:solidFill>
              </a:rPr>
              <a:t>Mishustin</a:t>
            </a:r>
            <a:r>
              <a:rPr lang="en-US" altLang="ru-RU" sz="1600" dirty="0">
                <a:solidFill>
                  <a:schemeClr val="tx1"/>
                </a:solidFill>
              </a:rPr>
              <a:t>, Phys. Lett. </a:t>
            </a:r>
            <a:r>
              <a:rPr lang="en-US" altLang="ru-RU" sz="1600" b="1" dirty="0">
                <a:solidFill>
                  <a:schemeClr val="tx1"/>
                </a:solidFill>
              </a:rPr>
              <a:t>B83</a:t>
            </a:r>
            <a:r>
              <a:rPr lang="en-US" altLang="ru-RU" sz="1600" dirty="0">
                <a:solidFill>
                  <a:schemeClr val="tx1"/>
                </a:solidFill>
              </a:rPr>
              <a:t> (1979</a:t>
            </a:r>
            <a:r>
              <a:rPr lang="en-US" altLang="ru-RU" sz="16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baseline="-25000" dirty="0">
                <a:solidFill>
                  <a:schemeClr val="accent1"/>
                </a:solidFill>
              </a:rPr>
              <a:t>tr</a:t>
            </a:r>
            <a:r>
              <a:rPr lang="en-US" dirty="0">
                <a:solidFill>
                  <a:schemeClr val="accent1"/>
                </a:solidFill>
              </a:rPr>
              <a:t>~10</a:t>
            </a:r>
            <a:r>
              <a:rPr lang="en-US" baseline="30000" dirty="0">
                <a:solidFill>
                  <a:schemeClr val="accent1"/>
                </a:solidFill>
              </a:rPr>
              <a:t>-3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sec. Q</a:t>
            </a:r>
            <a:r>
              <a:rPr lang="en-US" altLang="ru-RU" dirty="0" smtClean="0">
                <a:solidFill>
                  <a:schemeClr val="tx1"/>
                </a:solidFill>
              </a:rPr>
              <a:t>uestion of </a:t>
            </a:r>
            <a:r>
              <a:rPr lang="en-US" altLang="ru-RU" dirty="0" err="1" smtClean="0">
                <a:solidFill>
                  <a:schemeClr val="tx1"/>
                </a:solidFill>
              </a:rPr>
              <a:t>D.Pines</a:t>
            </a:r>
            <a:r>
              <a:rPr lang="en-US" altLang="ru-RU" dirty="0" smtClean="0">
                <a:solidFill>
                  <a:schemeClr val="tx1"/>
                </a:solidFill>
              </a:rPr>
              <a:t>: check that NS M </a:t>
            </a:r>
            <a:r>
              <a:rPr lang="en-US" altLang="ru-RU" baseline="-25000" dirty="0" smtClean="0">
                <a:solidFill>
                  <a:schemeClr val="tx1"/>
                </a:solidFill>
              </a:rPr>
              <a:t>max</a:t>
            </a:r>
            <a:r>
              <a:rPr lang="en-US" altLang="ru-RU" dirty="0" smtClean="0">
                <a:solidFill>
                  <a:schemeClr val="tx1"/>
                </a:solidFill>
              </a:rPr>
              <a:t>  &gt;1.4M</a:t>
            </a:r>
            <a:r>
              <a:rPr lang="en-US" altLang="ru-RU" baseline="-25000" dirty="0" smtClean="0">
                <a:solidFill>
                  <a:schemeClr val="tx1"/>
                </a:solidFill>
              </a:rPr>
              <a:t>sol</a:t>
            </a:r>
            <a:r>
              <a:rPr lang="en-US" altLang="ru-RU" dirty="0" smtClean="0">
                <a:solidFill>
                  <a:schemeClr val="tx1"/>
                </a:solidFill>
              </a:rPr>
              <a:t>, (Max NS mass constraint now M&gt;1.97</a:t>
            </a:r>
            <a:r>
              <a:rPr lang="en-US" altLang="ru-RU" dirty="0">
                <a:solidFill>
                  <a:schemeClr val="tx1"/>
                </a:solidFill>
              </a:rPr>
              <a:t>M</a:t>
            </a:r>
            <a:r>
              <a:rPr lang="en-US" altLang="ru-RU" baseline="-25000" dirty="0">
                <a:solidFill>
                  <a:schemeClr val="tx1"/>
                </a:solidFill>
              </a:rPr>
              <a:t>sol</a:t>
            </a:r>
            <a:r>
              <a:rPr lang="en-US" altLang="ru-RU" dirty="0" smtClean="0">
                <a:solidFill>
                  <a:schemeClr val="tx1"/>
                </a:solidFill>
              </a:rPr>
              <a:t> ) </a:t>
            </a:r>
            <a:r>
              <a:rPr lang="en-US" altLang="ru-RU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ru-RU" b="1" dirty="0" smtClean="0"/>
              <a:t>Weaker tr.: strong </a:t>
            </a:r>
            <a:r>
              <a:rPr lang="en-US" altLang="ru-RU" b="1" dirty="0"/>
              <a:t>glitches, strong NS </a:t>
            </a:r>
            <a:r>
              <a:rPr lang="en-US" altLang="ru-RU" b="1" dirty="0" smtClean="0"/>
              <a:t>kicks </a:t>
            </a:r>
            <a:r>
              <a:rPr lang="en-US" altLang="ru-RU" sz="1600" dirty="0" smtClean="0">
                <a:solidFill>
                  <a:schemeClr val="tx1"/>
                </a:solidFill>
              </a:rPr>
              <a:t>[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Haensel</a:t>
            </a:r>
            <a:r>
              <a:rPr lang="en-US" altLang="ru-RU" sz="1600" dirty="0" smtClean="0">
                <a:solidFill>
                  <a:schemeClr val="tx1"/>
                </a:solidFill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Proszynski</a:t>
            </a:r>
            <a:r>
              <a:rPr lang="en-US" altLang="ru-RU" sz="1600" dirty="0" smtClean="0">
                <a:solidFill>
                  <a:schemeClr val="tx1"/>
                </a:solidFill>
              </a:rPr>
              <a:t>, Phys. Lett. 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B96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>
                <a:solidFill>
                  <a:schemeClr val="tx1"/>
                </a:solidFill>
              </a:rPr>
              <a:t>(</a:t>
            </a:r>
            <a:r>
              <a:rPr lang="en-US" altLang="ru-RU" sz="1600" dirty="0" smtClean="0">
                <a:solidFill>
                  <a:schemeClr val="tx1"/>
                </a:solidFill>
              </a:rPr>
              <a:t>1980)] </a:t>
            </a:r>
            <a:r>
              <a:rPr lang="en-US" altLang="ru-RU" dirty="0" smtClean="0">
                <a:solidFill>
                  <a:schemeClr val="tx1"/>
                </a:solidFill>
              </a:rPr>
              <a:t>Similar consequences for Q-tr. In hybrid stars.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endParaRPr lang="en-US" altLang="ru-RU" dirty="0">
              <a:solidFill>
                <a:schemeClr val="tx1"/>
              </a:solidFill>
            </a:endParaRPr>
          </a:p>
          <a:p>
            <a:endParaRPr lang="en-US" altLang="ru-RU" b="1" dirty="0" smtClean="0"/>
          </a:p>
          <a:p>
            <a:r>
              <a:rPr lang="en-US" altLang="ru-RU" b="1" dirty="0" smtClean="0"/>
              <a:t>2-nd </a:t>
            </a:r>
            <a:r>
              <a:rPr lang="en-US" altLang="ru-RU" b="1" dirty="0"/>
              <a:t>neutrino burst</a:t>
            </a:r>
            <a:r>
              <a:rPr lang="en-US" altLang="ru-RU" dirty="0">
                <a:solidFill>
                  <a:schemeClr val="accent2"/>
                </a:solidFill>
              </a:rPr>
              <a:t> </a:t>
            </a:r>
            <a:r>
              <a:rPr lang="en-US" altLang="ru-RU" dirty="0" smtClean="0">
                <a:solidFill>
                  <a:schemeClr val="tx1"/>
                </a:solidFill>
              </a:rPr>
              <a:t>if tr. occurred during supernova explosion </a:t>
            </a:r>
            <a:r>
              <a:rPr lang="en-US" altLang="ru-RU" sz="1600" dirty="0">
                <a:solidFill>
                  <a:schemeClr val="tx1"/>
                </a:solidFill>
              </a:rPr>
              <a:t>[</a:t>
            </a:r>
            <a:r>
              <a:rPr lang="en-US" altLang="ru-RU" sz="1600" dirty="0" err="1">
                <a:solidFill>
                  <a:schemeClr val="tx1"/>
                </a:solidFill>
              </a:rPr>
              <a:t>Haubold</a:t>
            </a:r>
            <a:r>
              <a:rPr lang="en-US" altLang="ru-RU" sz="1600" dirty="0">
                <a:solidFill>
                  <a:schemeClr val="tx1"/>
                </a:solidFill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K</a:t>
            </a:r>
            <a:r>
              <a:rPr lang="en-US" altLang="ru-RU" sz="1600" dirty="0" err="1">
                <a:solidFill>
                  <a:schemeClr val="tx1"/>
                </a:solidFill>
              </a:rPr>
              <a:t>ä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mpfer</a:t>
            </a:r>
            <a:r>
              <a:rPr lang="en-US" altLang="ru-RU" sz="1600" dirty="0">
                <a:solidFill>
                  <a:schemeClr val="tx1"/>
                </a:solidFill>
              </a:rPr>
              <a:t>, </a:t>
            </a:r>
            <a:r>
              <a:rPr lang="en-US" altLang="ru-RU" sz="1600" dirty="0" err="1">
                <a:solidFill>
                  <a:schemeClr val="tx1"/>
                </a:solidFill>
              </a:rPr>
              <a:t>Senatorov</a:t>
            </a:r>
            <a:r>
              <a:rPr lang="en-US" altLang="ru-RU" sz="1600" dirty="0">
                <a:solidFill>
                  <a:schemeClr val="tx1"/>
                </a:solidFill>
              </a:rPr>
              <a:t>, D.V., </a:t>
            </a:r>
            <a:r>
              <a:rPr lang="en-US" altLang="ru-RU" sz="1600" dirty="0" smtClean="0">
                <a:solidFill>
                  <a:schemeClr val="tx1"/>
                </a:solidFill>
              </a:rPr>
              <a:t>1987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>
                <a:solidFill>
                  <a:schemeClr val="accent1"/>
                </a:solidFill>
              </a:rPr>
              <a:t>tr</a:t>
            </a:r>
            <a:r>
              <a:rPr lang="en-US" dirty="0" smtClean="0">
                <a:solidFill>
                  <a:schemeClr val="accent1"/>
                </a:solidFill>
              </a:rPr>
              <a:t>~10 </a:t>
            </a:r>
            <a:r>
              <a:rPr lang="en-US" dirty="0">
                <a:solidFill>
                  <a:schemeClr val="accent1"/>
                </a:solidFill>
              </a:rPr>
              <a:t>sec</a:t>
            </a:r>
            <a:r>
              <a:rPr lang="en-US" dirty="0" smtClean="0">
                <a:solidFill>
                  <a:schemeClr val="accent1"/>
                </a:solidFill>
              </a:rPr>
              <a:t>.– </a:t>
            </a:r>
            <a:r>
              <a:rPr lang="en-US" dirty="0">
                <a:solidFill>
                  <a:schemeClr val="accent1"/>
                </a:solidFill>
              </a:rPr>
              <a:t>h.</a:t>
            </a:r>
          </a:p>
          <a:p>
            <a:endParaRPr lang="en-US" altLang="ru-RU" dirty="0" smtClean="0">
              <a:solidFill>
                <a:schemeClr val="tx1"/>
              </a:solidFill>
            </a:endParaRPr>
          </a:p>
          <a:p>
            <a:endParaRPr lang="en-US" altLang="ru-RU" dirty="0" smtClean="0">
              <a:solidFill>
                <a:schemeClr val="tx1"/>
              </a:solidFill>
            </a:endParaRPr>
          </a:p>
          <a:p>
            <a:endParaRPr lang="en-US" altLang="ru-RU" sz="1600" dirty="0"/>
          </a:p>
          <a:p>
            <a:endParaRPr lang="en-US" altLang="ru-RU" sz="1600" dirty="0" smtClean="0"/>
          </a:p>
          <a:p>
            <a:endParaRPr lang="en-US" altLang="ru-RU" sz="1600" dirty="0"/>
          </a:p>
          <a:p>
            <a:endParaRPr lang="en-US" altLang="ru-RU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659705" y="0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Compact stars with pion condensate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2450097" cy="259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91" y="1700808"/>
            <a:ext cx="415183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3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ru-RU" sz="2400" b="1" dirty="0" smtClean="0"/>
              <a:t>Dynamics of I order phase transition near critical point</a:t>
            </a:r>
            <a:br>
              <a:rPr lang="en-US" altLang="ru-RU" sz="2400" b="1" dirty="0" smtClean="0"/>
            </a:br>
            <a:r>
              <a:rPr lang="en-US" altLang="ru-RU" sz="2400" b="1" dirty="0" smtClean="0"/>
              <a:t>(nuclear liquid-gas, quark-hadron (?), </a:t>
            </a:r>
            <a:r>
              <a:rPr lang="el-GR" altLang="ru-RU" sz="2400" b="1" dirty="0" smtClean="0"/>
              <a:t>π</a:t>
            </a:r>
            <a:r>
              <a:rPr lang="en-US" altLang="ru-RU" sz="2400" b="1" dirty="0" smtClean="0"/>
              <a:t>-condensate tr. )  </a:t>
            </a:r>
            <a:endParaRPr lang="ru-RU" altLang="ru-RU" sz="2400" b="1" dirty="0"/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5272088" y="1144588"/>
            <a:ext cx="668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ru-RU"/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0" y="45085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/>
              <a:t>           </a:t>
            </a: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179388" y="1341438"/>
            <a:ext cx="474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>
                <a:solidFill>
                  <a:schemeClr val="tx1"/>
                </a:solidFill>
              </a:rPr>
              <a:t>From </a:t>
            </a:r>
            <a:r>
              <a:rPr lang="en-US" altLang="ru-RU" dirty="0" err="1">
                <a:solidFill>
                  <a:schemeClr val="tx1"/>
                </a:solidFill>
              </a:rPr>
              <a:t>Navier</a:t>
            </a:r>
            <a:r>
              <a:rPr lang="en-US" altLang="ru-RU" dirty="0">
                <a:solidFill>
                  <a:schemeClr val="tx1"/>
                </a:solidFill>
              </a:rPr>
              <a:t>-Stokes and continuity equations</a:t>
            </a:r>
          </a:p>
          <a:p>
            <a:pPr eaLnBrk="1" hangingPunct="1"/>
            <a:r>
              <a:rPr lang="en-US" altLang="ru-RU" dirty="0">
                <a:solidFill>
                  <a:schemeClr val="tx1"/>
                </a:solidFill>
              </a:rPr>
              <a:t>neglecting u</a:t>
            </a:r>
            <a:r>
              <a:rPr lang="en-US" altLang="ru-RU" sz="2400" baseline="30000" dirty="0">
                <a:solidFill>
                  <a:schemeClr val="tx1"/>
                </a:solidFill>
              </a:rPr>
              <a:t>2</a:t>
            </a:r>
            <a:r>
              <a:rPr lang="en-US" altLang="ru-RU" dirty="0">
                <a:solidFill>
                  <a:schemeClr val="tx1"/>
                </a:solidFill>
              </a:rPr>
              <a:t>     terms:</a:t>
            </a:r>
          </a:p>
        </p:txBody>
      </p:sp>
      <p:pic>
        <p:nvPicPr>
          <p:cNvPr id="339974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11509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75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4" y="2175970"/>
            <a:ext cx="69342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976" name="Text Box 8"/>
          <p:cNvSpPr txBox="1">
            <a:spLocks noChangeArrowheads="1"/>
          </p:cNvSpPr>
          <p:nvPr/>
        </p:nvSpPr>
        <p:spPr bwMode="auto">
          <a:xfrm>
            <a:off x="5274109" y="1308267"/>
            <a:ext cx="3540456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 smtClean="0">
                <a:solidFill>
                  <a:schemeClr val="tx1"/>
                </a:solidFill>
              </a:rPr>
              <a:t>Viscosity is driving force of ph. tr.</a:t>
            </a:r>
            <a:endParaRPr lang="en-US" altLang="ru-RU" dirty="0">
              <a:solidFill>
                <a:schemeClr val="tx1"/>
              </a:solidFill>
            </a:endParaRPr>
          </a:p>
        </p:txBody>
      </p:sp>
      <p:sp>
        <p:nvSpPr>
          <p:cNvPr id="339977" name="Line 9"/>
          <p:cNvSpPr>
            <a:spLocks noChangeShapeType="1"/>
          </p:cNvSpPr>
          <p:nvPr/>
        </p:nvSpPr>
        <p:spPr bwMode="auto">
          <a:xfrm>
            <a:off x="5642636" y="1989138"/>
            <a:ext cx="935037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78" name="Freeform 10"/>
          <p:cNvSpPr>
            <a:spLocks/>
          </p:cNvSpPr>
          <p:nvPr/>
        </p:nvSpPr>
        <p:spPr bwMode="auto">
          <a:xfrm>
            <a:off x="6139822" y="1662113"/>
            <a:ext cx="863600" cy="215900"/>
          </a:xfrm>
          <a:custGeom>
            <a:avLst/>
            <a:gdLst>
              <a:gd name="T0" fmla="*/ 544 w 544"/>
              <a:gd name="T1" fmla="*/ 0 h 136"/>
              <a:gd name="T2" fmla="*/ 0 w 544"/>
              <a:gd name="T3" fmla="*/ 0 h 136"/>
              <a:gd name="T4" fmla="*/ 0 w 54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136">
                <a:moveTo>
                  <a:pt x="544" y="0"/>
                </a:moveTo>
                <a:lnTo>
                  <a:pt x="0" y="0"/>
                </a:lnTo>
                <a:lnTo>
                  <a:pt x="0" y="136"/>
                </a:lnTo>
              </a:path>
            </a:pathLst>
          </a:custGeom>
          <a:noFill/>
          <a:ln w="28575" cmpd="sng">
            <a:solidFill>
              <a:srgbClr val="FF99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bulk</a:t>
            </a:r>
            <a:endParaRPr lang="ru-RU" dirty="0"/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1547813" y="-304800"/>
            <a:ext cx="236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 altLang="ru-RU" sz="1400" b="1"/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179388" y="2997200"/>
            <a:ext cx="310892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600" dirty="0" smtClean="0">
                <a:solidFill>
                  <a:srgbClr val="000066"/>
                </a:solidFill>
              </a:rPr>
              <a:t>D.V</a:t>
            </a:r>
            <a:r>
              <a:rPr lang="en-US" altLang="ru-RU" sz="1600" dirty="0">
                <a:solidFill>
                  <a:srgbClr val="000066"/>
                </a:solidFill>
              </a:rPr>
              <a:t>. </a:t>
            </a:r>
            <a:r>
              <a:rPr lang="en-US" altLang="ru-RU" sz="1600" dirty="0" err="1">
                <a:solidFill>
                  <a:srgbClr val="000066"/>
                </a:solidFill>
              </a:rPr>
              <a:t>Phys.Scripta</a:t>
            </a:r>
            <a:r>
              <a:rPr lang="en-US" altLang="ru-RU" sz="1600" dirty="0">
                <a:solidFill>
                  <a:srgbClr val="000066"/>
                </a:solidFill>
              </a:rPr>
              <a:t> 47 (1993) 333</a:t>
            </a:r>
            <a:endParaRPr lang="ru-RU" altLang="ru-RU" sz="1600" dirty="0">
              <a:solidFill>
                <a:srgbClr val="000066"/>
              </a:solidFill>
            </a:endParaRPr>
          </a:p>
          <a:p>
            <a:pPr eaLnBrk="1" hangingPunct="1"/>
            <a:r>
              <a:rPr lang="en-US" altLang="ru-RU" dirty="0"/>
              <a:t> </a:t>
            </a:r>
            <a:endParaRPr lang="ru-RU" altLang="ru-RU" dirty="0"/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>
            <a:off x="1798638" y="2850081"/>
            <a:ext cx="52578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82" name="Freeform 14"/>
          <p:cNvSpPr>
            <a:spLocks/>
          </p:cNvSpPr>
          <p:nvPr/>
        </p:nvSpPr>
        <p:spPr bwMode="auto">
          <a:xfrm flipV="1">
            <a:off x="5766461" y="2989984"/>
            <a:ext cx="2159000" cy="503238"/>
          </a:xfrm>
          <a:custGeom>
            <a:avLst/>
            <a:gdLst>
              <a:gd name="T0" fmla="*/ 544 w 544"/>
              <a:gd name="T1" fmla="*/ 0 h 136"/>
              <a:gd name="T2" fmla="*/ 0 w 544"/>
              <a:gd name="T3" fmla="*/ 0 h 136"/>
              <a:gd name="T4" fmla="*/ 0 w 54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136">
                <a:moveTo>
                  <a:pt x="544" y="0"/>
                </a:moveTo>
                <a:lnTo>
                  <a:pt x="0" y="0"/>
                </a:lnTo>
                <a:lnTo>
                  <a:pt x="0" y="136"/>
                </a:lnTo>
              </a:path>
            </a:pathLst>
          </a:custGeom>
          <a:noFill/>
          <a:ln w="28575" cmpd="sng">
            <a:solidFill>
              <a:srgbClr val="FF99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83" name="Text Box 15"/>
          <p:cNvSpPr txBox="1">
            <a:spLocks noChangeArrowheads="1"/>
          </p:cNvSpPr>
          <p:nvPr/>
        </p:nvSpPr>
        <p:spPr bwMode="auto">
          <a:xfrm>
            <a:off x="5850452" y="3055938"/>
            <a:ext cx="31140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chemeClr val="accent2"/>
                </a:solidFill>
              </a:rPr>
              <a:t>cf. </a:t>
            </a:r>
            <a:r>
              <a:rPr lang="en-US" altLang="ru-RU" sz="2400" dirty="0" err="1" smtClean="0">
                <a:solidFill>
                  <a:schemeClr val="accent2"/>
                </a:solidFill>
              </a:rPr>
              <a:t>Ginzburg</a:t>
            </a:r>
            <a:r>
              <a:rPr lang="en-US" altLang="ru-RU" sz="2400" dirty="0">
                <a:solidFill>
                  <a:schemeClr val="accent2"/>
                </a:solidFill>
              </a:rPr>
              <a:t>-</a:t>
            </a:r>
            <a:r>
              <a:rPr lang="en-US" altLang="ru-RU" sz="2400" dirty="0" smtClean="0">
                <a:solidFill>
                  <a:schemeClr val="accent2"/>
                </a:solidFill>
              </a:rPr>
              <a:t>Landau </a:t>
            </a:r>
            <a:endParaRPr lang="ru-RU" altLang="ru-RU" sz="2400" dirty="0">
              <a:solidFill>
                <a:schemeClr val="accent2"/>
              </a:solidFill>
            </a:endParaRPr>
          </a:p>
        </p:txBody>
      </p:sp>
      <p:sp>
        <p:nvSpPr>
          <p:cNvPr id="339984" name="Text Box 16"/>
          <p:cNvSpPr txBox="1">
            <a:spLocks noChangeArrowheads="1"/>
          </p:cNvSpPr>
          <p:nvPr/>
        </p:nvSpPr>
        <p:spPr bwMode="auto">
          <a:xfrm>
            <a:off x="314542" y="4508500"/>
            <a:ext cx="4392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000" dirty="0" smtClean="0">
                <a:solidFill>
                  <a:schemeClr val="tx1"/>
                </a:solidFill>
              </a:rPr>
              <a:t>Slow </a:t>
            </a:r>
            <a:r>
              <a:rPr lang="en-US" altLang="ru-RU" sz="2000" dirty="0" err="1" smtClean="0">
                <a:solidFill>
                  <a:schemeClr val="tx1"/>
                </a:solidFill>
              </a:rPr>
              <a:t>tr.process</a:t>
            </a:r>
            <a:r>
              <a:rPr lang="en-US" altLang="ru-RU" sz="2000" dirty="0" smtClean="0">
                <a:solidFill>
                  <a:schemeClr val="tx1"/>
                </a:solidFill>
              </a:rPr>
              <a:t>:</a:t>
            </a:r>
            <a:r>
              <a:rPr lang="en-US" altLang="ru-RU" dirty="0" smtClean="0">
                <a:solidFill>
                  <a:schemeClr val="tx1"/>
                </a:solidFill>
              </a:rPr>
              <a:t>  </a:t>
            </a:r>
            <a:r>
              <a:rPr lang="en-US" altLang="ru-RU" sz="2400" dirty="0">
                <a:solidFill>
                  <a:schemeClr val="tx1"/>
                </a:solidFill>
              </a:rPr>
              <a:t>T </a:t>
            </a:r>
            <a:r>
              <a:rPr lang="en-US" altLang="ru-RU" sz="2000" b="1" dirty="0">
                <a:solidFill>
                  <a:schemeClr val="tx1"/>
                </a:solidFill>
              </a:rPr>
              <a:t>∂</a:t>
            </a:r>
            <a:r>
              <a:rPr lang="en-US" altLang="ru-RU" sz="2400" dirty="0">
                <a:solidFill>
                  <a:schemeClr val="tx1"/>
                </a:solidFill>
                <a:cs typeface="Arial" pitchFamily="34" charset="0"/>
              </a:rPr>
              <a:t>s/ </a:t>
            </a:r>
            <a:r>
              <a:rPr lang="en-US" altLang="ru-RU" sz="2000" b="1" dirty="0">
                <a:solidFill>
                  <a:schemeClr val="tx1"/>
                </a:solidFill>
              </a:rPr>
              <a:t>∂</a:t>
            </a:r>
            <a:r>
              <a:rPr lang="en-US" altLang="ru-RU" sz="2400" dirty="0">
                <a:solidFill>
                  <a:schemeClr val="tx1"/>
                </a:solidFill>
                <a:cs typeface="Arial" pitchFamily="34" charset="0"/>
              </a:rPr>
              <a:t> t = </a:t>
            </a:r>
            <a:r>
              <a:rPr lang="el-GR" altLang="ru-RU" sz="2400" dirty="0">
                <a:solidFill>
                  <a:schemeClr val="tx1"/>
                </a:solidFill>
                <a:cs typeface="Arial" pitchFamily="34" charset="0"/>
              </a:rPr>
              <a:t>κ</a:t>
            </a:r>
            <a:r>
              <a:rPr lang="en-US" altLang="ru-RU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l-GR" altLang="ru-RU" sz="2400" dirty="0">
                <a:solidFill>
                  <a:schemeClr val="tx1"/>
                </a:solidFill>
                <a:cs typeface="Arial" pitchFamily="34" charset="0"/>
              </a:rPr>
              <a:t>Δ</a:t>
            </a:r>
            <a:r>
              <a:rPr lang="en-US" altLang="ru-RU" sz="2400" dirty="0">
                <a:solidFill>
                  <a:schemeClr val="tx1"/>
                </a:solidFill>
                <a:cs typeface="Arial" pitchFamily="34" charset="0"/>
              </a:rPr>
              <a:t> T,</a:t>
            </a:r>
            <a:endParaRPr lang="el-GR" altLang="ru-RU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39985" name="Text Box 17"/>
          <p:cNvSpPr txBox="1">
            <a:spLocks noChangeArrowheads="1"/>
          </p:cNvSpPr>
          <p:nvPr/>
        </p:nvSpPr>
        <p:spPr bwMode="auto">
          <a:xfrm>
            <a:off x="5003006" y="4468505"/>
            <a:ext cx="280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chemeClr val="tx1"/>
                </a:solidFill>
              </a:rPr>
              <a:t>s -</a:t>
            </a:r>
            <a:r>
              <a:rPr lang="en-US" altLang="ru-RU" sz="2000" dirty="0">
                <a:solidFill>
                  <a:schemeClr val="tx1"/>
                </a:solidFill>
              </a:rPr>
              <a:t> is entropy density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2700338" y="2205038"/>
            <a:ext cx="273526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9987" name="Text Box 19"/>
          <p:cNvSpPr txBox="1">
            <a:spLocks noChangeArrowheads="1"/>
          </p:cNvSpPr>
          <p:nvPr/>
        </p:nvSpPr>
        <p:spPr bwMode="auto">
          <a:xfrm>
            <a:off x="2967038" y="1719263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cs typeface="Arial" pitchFamily="34" charset="0"/>
              </a:rPr>
              <a:t> </a:t>
            </a:r>
            <a:r>
              <a:rPr lang="el-GR" altLang="ru-RU" sz="2400"/>
              <a:t>δ</a:t>
            </a:r>
            <a:r>
              <a:rPr lang="en-US" altLang="ru-RU" sz="2400"/>
              <a:t> </a:t>
            </a:r>
            <a:r>
              <a:rPr lang="en-US" altLang="ru-RU" sz="2400">
                <a:cs typeface="Arial" pitchFamily="34" charset="0"/>
              </a:rPr>
              <a:t>F / </a:t>
            </a:r>
            <a:r>
              <a:rPr lang="el-GR" altLang="ru-RU" sz="2400">
                <a:cs typeface="Arial" pitchFamily="34" charset="0"/>
              </a:rPr>
              <a:t>δ</a:t>
            </a:r>
            <a:r>
              <a:rPr lang="en-US" altLang="ru-RU" sz="2400">
                <a:cs typeface="Arial" pitchFamily="34" charset="0"/>
              </a:rPr>
              <a:t> </a:t>
            </a:r>
            <a:r>
              <a:rPr lang="el-GR" altLang="ru-RU" sz="2400">
                <a:cs typeface="Arial" pitchFamily="34" charset="0"/>
              </a:rPr>
              <a:t>ρ</a:t>
            </a:r>
          </a:p>
        </p:txBody>
      </p:sp>
      <p:sp>
        <p:nvSpPr>
          <p:cNvPr id="339988" name="Text Box 20"/>
          <p:cNvSpPr txBox="1">
            <a:spLocks noChangeArrowheads="1"/>
          </p:cNvSpPr>
          <p:nvPr/>
        </p:nvSpPr>
        <p:spPr bwMode="auto">
          <a:xfrm>
            <a:off x="202161" y="3440112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l-GR" altLang="ru-RU" sz="2000" dirty="0">
                <a:solidFill>
                  <a:schemeClr val="tx1"/>
                </a:solidFill>
              </a:rPr>
              <a:t>ρ</a:t>
            </a:r>
            <a:r>
              <a:rPr lang="en-US" altLang="ru-RU" sz="2000" dirty="0">
                <a:solidFill>
                  <a:schemeClr val="tx1"/>
                </a:solidFill>
              </a:rPr>
              <a:t>=</a:t>
            </a:r>
            <a:r>
              <a:rPr lang="en-US" altLang="ru-RU" sz="2000" dirty="0" err="1">
                <a:solidFill>
                  <a:schemeClr val="tx1"/>
                </a:solidFill>
              </a:rPr>
              <a:t>mn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339989" name="Text Box 21"/>
          <p:cNvSpPr txBox="1">
            <a:spLocks noChangeArrowheads="1"/>
          </p:cNvSpPr>
          <p:nvPr/>
        </p:nvSpPr>
        <p:spPr bwMode="auto">
          <a:xfrm>
            <a:off x="225025" y="4008779"/>
            <a:ext cx="8986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dirty="0"/>
              <a:t> </a:t>
            </a:r>
            <a:r>
              <a:rPr lang="en-US" altLang="ru-RU" dirty="0" smtClean="0">
                <a:solidFill>
                  <a:schemeClr val="tx1"/>
                </a:solidFill>
              </a:rPr>
              <a:t>F-expansion </a:t>
            </a:r>
            <a:r>
              <a:rPr lang="en-US" altLang="ru-RU" dirty="0">
                <a:solidFill>
                  <a:schemeClr val="tx1"/>
                </a:solidFill>
              </a:rPr>
              <a:t>near critical point </a:t>
            </a:r>
            <a:r>
              <a:rPr lang="en-US" altLang="ru-RU" dirty="0" smtClean="0">
                <a:solidFill>
                  <a:schemeClr val="tx1"/>
                </a:solidFill>
              </a:rPr>
              <a:t>but in </a:t>
            </a:r>
            <a:r>
              <a:rPr lang="en-US" altLang="ru-RU" dirty="0">
                <a:solidFill>
                  <a:schemeClr val="tx1"/>
                </a:solidFill>
              </a:rPr>
              <a:t>mean field approximation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6801" y="2299765"/>
            <a:ext cx="1159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+d</a:t>
            </a:r>
            <a:r>
              <a:rPr lang="el-GR" sz="2200" b="1" i="1" dirty="0" smtClean="0"/>
              <a:t>Δ</a:t>
            </a:r>
            <a:r>
              <a:rPr lang="en-US" sz="2200" b="1" i="1" baseline="30000" dirty="0" smtClean="0"/>
              <a:t>3</a:t>
            </a:r>
            <a:r>
              <a:rPr lang="el-GR" sz="2200" b="1" i="1" dirty="0" smtClean="0"/>
              <a:t>δρ</a:t>
            </a:r>
            <a:endParaRPr lang="ru-RU" sz="2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54" y="5177397"/>
            <a:ext cx="9033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 smtClean="0"/>
              <a:t>initially spherical pi-</a:t>
            </a:r>
            <a:r>
              <a:rPr lang="en-US" altLang="ru-RU" dirty="0" err="1" smtClean="0"/>
              <a:t>cond.seed</a:t>
            </a:r>
            <a:r>
              <a:rPr lang="en-US" altLang="ru-RU" dirty="0" smtClean="0"/>
              <a:t> deforms: </a:t>
            </a:r>
            <a:r>
              <a:rPr lang="en-US" altLang="ru-RU" dirty="0" smtClean="0">
                <a:solidFill>
                  <a:schemeClr val="tx1"/>
                </a:solidFill>
              </a:rPr>
              <a:t>stick-like structures observed in A-</a:t>
            </a:r>
            <a:r>
              <a:rPr lang="en-US" altLang="ru-RU" dirty="0" err="1" smtClean="0">
                <a:solidFill>
                  <a:schemeClr val="tx1"/>
                </a:solidFill>
              </a:rPr>
              <a:t>smectics</a:t>
            </a:r>
            <a:endParaRPr lang="ru-RU" altLang="ru-RU" baseline="30000" dirty="0" smtClean="0">
              <a:solidFill>
                <a:schemeClr val="tx1"/>
              </a:solidFill>
            </a:endParaRPr>
          </a:p>
          <a:p>
            <a:r>
              <a:rPr lang="en-US" altLang="ru-RU" dirty="0" smtClean="0"/>
              <a:t> </a:t>
            </a:r>
            <a:endParaRPr lang="ru-RU" dirty="0"/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 flipH="1" flipV="1">
            <a:off x="343364" y="2712105"/>
            <a:ext cx="8236921" cy="3237175"/>
          </a:xfrm>
          <a:custGeom>
            <a:avLst/>
            <a:gdLst>
              <a:gd name="T0" fmla="*/ 544 w 544"/>
              <a:gd name="T1" fmla="*/ 0 h 136"/>
              <a:gd name="T2" fmla="*/ 0 w 544"/>
              <a:gd name="T3" fmla="*/ 0 h 136"/>
              <a:gd name="T4" fmla="*/ 0 w 54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136">
                <a:moveTo>
                  <a:pt x="544" y="0"/>
                </a:moveTo>
                <a:lnTo>
                  <a:pt x="0" y="0"/>
                </a:lnTo>
                <a:lnTo>
                  <a:pt x="0" y="136"/>
                </a:lnTo>
              </a:path>
            </a:pathLst>
          </a:custGeom>
          <a:noFill/>
          <a:ln w="28575" cmpd="sng">
            <a:solidFill>
              <a:srgbClr val="FF99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7006" y="5978897"/>
            <a:ext cx="87983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 smtClean="0">
                <a:solidFill>
                  <a:srgbClr val="000066"/>
                </a:solidFill>
              </a:rPr>
              <a:t>Similar subjects - chiral </a:t>
            </a:r>
            <a:r>
              <a:rPr lang="en-US" altLang="ru-RU" dirty="0" err="1" smtClean="0">
                <a:solidFill>
                  <a:srgbClr val="000066"/>
                </a:solidFill>
              </a:rPr>
              <a:t>nonuniform</a:t>
            </a:r>
            <a:r>
              <a:rPr lang="en-US" altLang="ru-RU" dirty="0" smtClean="0">
                <a:solidFill>
                  <a:srgbClr val="000066"/>
                </a:solidFill>
              </a:rPr>
              <a:t> phases  in quark matter: </a:t>
            </a:r>
            <a:r>
              <a:rPr lang="en-US" altLang="ru-RU" sz="1600" dirty="0" err="1" smtClean="0">
                <a:solidFill>
                  <a:srgbClr val="000066"/>
                </a:solidFill>
              </a:rPr>
              <a:t>Tatsumi</a:t>
            </a:r>
            <a:r>
              <a:rPr lang="en-US" altLang="ru-RU" sz="1600" dirty="0" smtClean="0">
                <a:solidFill>
                  <a:srgbClr val="000066"/>
                </a:solidFill>
              </a:rPr>
              <a:t>, Nakano 2004, </a:t>
            </a:r>
          </a:p>
          <a:p>
            <a:r>
              <a:rPr lang="en-US" altLang="ru-RU" sz="1600" dirty="0" smtClean="0">
                <a:solidFill>
                  <a:srgbClr val="000066"/>
                </a:solidFill>
              </a:rPr>
              <a:t>Nickel 2009, </a:t>
            </a:r>
            <a:r>
              <a:rPr lang="en-US" altLang="ru-RU" dirty="0" err="1" smtClean="0">
                <a:solidFill>
                  <a:srgbClr val="000066"/>
                </a:solidFill>
              </a:rPr>
              <a:t>quarkyonic</a:t>
            </a:r>
            <a:r>
              <a:rPr lang="en-US" altLang="ru-RU" dirty="0" smtClean="0">
                <a:solidFill>
                  <a:srgbClr val="000066"/>
                </a:solidFill>
              </a:rPr>
              <a:t> matter </a:t>
            </a:r>
            <a:r>
              <a:rPr lang="en-US" altLang="ru-RU" sz="1600" dirty="0" err="1" smtClean="0">
                <a:solidFill>
                  <a:srgbClr val="000066"/>
                </a:solidFill>
              </a:rPr>
              <a:t>McLerran</a:t>
            </a:r>
            <a:r>
              <a:rPr lang="en-US" altLang="ru-RU" sz="1600" dirty="0" smtClean="0">
                <a:solidFill>
                  <a:srgbClr val="000066"/>
                </a:solidFill>
              </a:rPr>
              <a:t>, </a:t>
            </a:r>
            <a:r>
              <a:rPr lang="en-US" altLang="ru-RU" sz="1600" dirty="0" err="1" smtClean="0">
                <a:solidFill>
                  <a:srgbClr val="000066"/>
                </a:solidFill>
              </a:rPr>
              <a:t>Pisarski</a:t>
            </a:r>
            <a:r>
              <a:rPr lang="en-US" altLang="ru-RU" sz="1600" dirty="0" smtClean="0">
                <a:solidFill>
                  <a:srgbClr val="000066"/>
                </a:solidFill>
              </a:rPr>
              <a:t>  2007.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47843" y="3534178"/>
            <a:ext cx="508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liquid-gas tr. c&gt;0, for pion cond. tr. c&lt;0, d&gt;0.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78075" y="165939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2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 \be \delta E=[m_{\pi}^2 +k_m^2 +\Pi (\om_c , k_m )]|\phi|^2&#10;+\frac{\lambda(\om_c ,&#10;k_m)|\phi|^4}{2}=-\frac{\om^{*\,4}}{4\lambda}\sim -m_{\pi}^4&#10;\frac{(n-n_c)^2}{n_c^2}\nonumber\ee &#10;&#10;\end{document}&#10;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380"/>
  <p:tag name="PICTUREFILESIZE" val="56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$&#10;\om\ll k_0 v_{\rm F}&#10;$$&#10;\end{document}&#10;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43"/>
  <p:tag name="PICTUREFILESIZE" val="79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$&#10;k\sim k_0 \simeq p_{\rm F}&#10;$$&#10;\end{document}&#10;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52"/>
  <p:tag name="PICTUREFILESIZE" val="103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include{ect-adds}&#10;\begin{document}&#10;\includegraphics[width=5cm]{Fig-6.eps}&#10;\end{document}&#10;&#10;"/>
  <p:tag name="FILENAME" val="TP_tmp"/>
  <p:tag name="FORMAT" val="bmp256"/>
  <p:tag name="RES" val="600"/>
  <p:tag name="BLEND" val="0"/>
  <p:tag name="TRANSPARENT" val="0"/>
  <p:tag name="TBUG" val="0"/>
  <p:tag name="ALLOWFS" val="0"/>
  <p:tag name="ORIGWIDTH" val="141"/>
  <p:tag name="PICTUREFILESIZE" val="13440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LARGE&#10;\BrickRed{\bulletitem}\subtit{pion softenning&#10;}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71"/>
  <p:tag name="PICTUREFILESIZE" val="708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D:\My Physics\Mytex\Lectures\Dubna-14\pion-spec.eps"/>
  <p:tag name="FORMAT" val="bmp256"/>
  <p:tag name="RES" val="300"/>
  <p:tag name="BLEND" val="0"/>
  <p:tag name="TRANSPARENT" val="0"/>
  <p:tag name="TBUG" val="0"/>
  <p:tag name="ORIGWIDTH" val="194"/>
  <p:tag name="PICTUREFILESIZE" val="65394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\BrickRed{&#10;$\om \propto -i \widetilde{\omega}^{2}&#10;(k_{\rm min})/\beta$&#10;}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56"/>
  <p:tag name="PICTUREFILESIZE" val="38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 $\widetilde{\omega}^{2} (k)=-D^{-1} (0,k)&#10;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68"/>
  <p:tag name="PICTUREFILESIZE" val="294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 $\widetilde{\omega}^{2} (k_{\rm min} \simeq p_{\rm F})&lt;0 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54"/>
  <p:tag name="PICTUREFILESIZE" val="288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 $\Blue{D^{-1} (\om,k)\simeq D^{-1} (0,k)+i\beta\,\om}&#10;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51"/>
  <p:tag name="PICTUREFILESIZE" val="377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\Blue{\beta =m_N^{*2}\, k\, f_{\pi NN}^2/\pi$}&#10;\end{document}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82"/>
  <p:tag name="PICTUREFILESIZE" val="182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LARGE&#10;$\delta\rho=\rho-\rho_{\rm r}$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97"/>
  <p:tag name="PICTUREFILESIZE" val="17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\begin{align}&#10;\nonumber&#10;A_{\pi}(\om,\vec k)&amp;\approx&#10;\sum_{i=\pi, \Delta}\frac{2\,\pi\,\delta(\om-\om_i(\vec&#10;k))}{\left(2\om-\frac{\dsp&#10;\prt\Pi^R}{\dsp \prt\om}\right)\Big |_{\om=\om_i(\vec k)} }&#10;\nonumber\\&#10;&amp;+&#10;\frac{2\,\beta\, k\, \om }{\widetilde\om^4(k)+\beta^2\,&#10;k^2\,\om^2 }\,\theta(\om&lt;v_F\, k)&#10;\nonumber&#10;\end{align}&#10;\end{document}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177"/>
  <p:tag name="PICTUREFILESIZE" val="2016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$ n_c^+\lsim n_0\,,\quad n_c^{\pm}\sim (1-3)\, n_0\,,\quad n_c^{\pi^0} \sim (1-3)\, n_0$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398.875"/>
  <p:tag name="PICTUREFILESIZE" val="42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n_c\simeq 2\, n_0\,\quad N=Z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61"/>
  <p:tag name="PICTUREFILESIZE" val="236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n_c\simeq 2\, n_0\,\quad N=Z\,,\qquad n_c=1.3\, n_0\quad N&gt;&gt;Z 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400.125"/>
  <p:tag name="PICTUREFILESIZE" val="39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\huge&#10;$\BrickRed{\mathbf{\pi^+}}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127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\huge&#10;$\BrickRed{\pi^-}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30"/>
  <p:tag name="PICTUREFILESIZE" val="12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(\om\to -\om)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85.875"/>
  <p:tag name="PICTUREFILESIZE" val="166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\BrickRed{p\to n+\pi_s^+}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3"/>
  <p:tag name="PICTUREFILESIZE" val="22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\BrickRed{$\pi^+\,\pi^-$ condensation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63.875"/>
  <p:tag name="PICTUREFILESIZE" val="343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n&lt;n_c^+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1.875"/>
  <p:tag name="PICTUREFILESIZE" val="15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&#10;-\frac{\partial^2 \delta\rho}{\partial t^2}=\Delta\left[c\Delta&#10;\delta \rho +\lambda v^2 \delta \rho -\lambda (\delta \rho)^3&#10;+\epsilon -\rho_{\rm r}^{-1}\left(\frac43\,{\eta_{\rm r}}&#10;+{\zeta_{\rm r }} \right)\frac{\partial \delta\rho}{\partial&#10;t}\right]&#10;\nonumber&#10; \ee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546"/>
  <p:tag name="PICTUREFILESIZE" val="975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n_c^+&lt;n&lt; n_c^{\pm}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13"/>
  <p:tag name="PICTUREFILESIZE" val="189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n&gt;n_c^{\pm}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1.875"/>
  <p:tag name="PICTUREFILESIZE" val="158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\lambda_{\nu}\gg R\simeq 10&#10;$km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39"/>
  <p:tag name="PICTUREFILESIZE" val="23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LARGE&#10;$n\rightarrow p+e+\bar{\nu}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22.875"/>
  <p:tag name="PICTUREFILESIZE" val="193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LARGE&#10;$n+n\rightarrow n+p+e+\bar{\nu}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94.875"/>
  <p:tag name="PICTUREFILESIZE" val="231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LARGE&#10;$n+n\rightarrow&#10;n+n+\nu +\bar{\nu}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99"/>
  <p:tag name="PICTUREFILESIZE" val="204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includegraphics[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4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\includegraphics[width=5cm]{murca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42.125"/>
  <p:tag name="PICTUREFILESIZE" val="389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width=6cm]{du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92"/>
  <p:tag name="PICTUREFILESIZE" val="351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LARGE&#10;$\nu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includegraphics[width=14cm]{FL-Full-ampl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397"/>
  <p:tag name="PICTUREFILESIZE" val="858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LARGE&#10;$$\bar\nu$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1"/>
  <p:tag name="PICTUREFILESIZE" val="107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LARGE&#10;$N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7"/>
  <p:tag name="PICTUREFILESIZE" val="114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LARGE &quot;$N$&quot;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35"/>
  <p:tag name="PICTUREFILESIZE" val="129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LARGE&#10;$n\gsim n_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54"/>
  <p:tag name="PICTUREFILESIZE" val="15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includegraphics[width=6cm]{M0.eps}&#10;\end{document}&#10;"/>
  <p:tag name="EXTERNALNAME" val="txp_fig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173"/>
  <p:tag name="PICTUREFILESIZE" val="764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LARGE&#10;${\rm Log}(T_{\rm surface}/{\rm K})$&#10;\end{document}&#10;"/>
  <p:tag name="EXTERNALNAME" val="txp_fig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122.875"/>
  <p:tag name="PICTUREFILESIZE" val="269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LARGE &#10;${\rm Log(Age/Year)}$&#10;\end{document}&#10;"/>
  <p:tag name="EXTERNALNAME" val="txp_fig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122.875"/>
  <p:tag name="PICTUREFILESIZE" val="273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\includegraphics[width=5cm]{murca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42.125"/>
  <p:tag name="PICTUREFILESIZE" val="389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\sectit{Inconsistencies of FOPE model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393.125"/>
  <p:tag name="PICTUREFILESIZE" val="1765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f_{\pi NN}$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36"/>
  <p:tag name="PICTUREFILESIZE" val="13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rickRed{\bulletitem} \subtit{explicit $\Delta$ degrees of freedom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88"/>
  <p:tag name="PICTUREFILESIZE" val="1093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$f_{\pi NN}$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36"/>
  <p:tag name="PICTUREFILESIZE" val="137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\includegraphics[width=4cm]{pion-loop.eps}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121"/>
  <p:tag name="PICTUREFILESIZE" val="240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\sectit{Solution of the puzzle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80.125"/>
  <p:tag name="PICTUREFILESIZE" val="1224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LARGE&#10; suppressed&#10;by the factor {\Red{$\gamma (g' ,\omega =0, k\simeq p_F , n \simeq&#10;n_0 )\simeq 0.35 \div 0.45$.}} 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569"/>
  <p:tag name="PICTUREFILESIZE" val="723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LARGE&#10;no pion condensation at $n\lsim n_0$&#10;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59"/>
  <p:tag name="PICTUREFILESIZE" val="333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parbox{60mm}{\includegraphics[width=6cm]{NN-loop-exact.eps}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69"/>
  <p:tag name="PICTUREFILESIZE" val="364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LARGE&#10;$$\approx \Pi^R_0 (\omega , k, n) \, \gamma(g' , \omega , k, n ) &#10;$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23"/>
  <p:tag name="PICTUREFILESIZE" val="377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$$\mu_e=m_\pi$$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3"/>
  <p:tag name="PICTUREFILESIZE" val="124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includegraphics[width=6cm]{Chempot-big.eps}&#10;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9"/>
  <p:tag name="PICTUREFILESIZE" val="723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%\Yellow&#10;{$$e^-\longrightarrow \pi^- +\nu_e$$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7"/>
  <p:tag name="PICTUREFILESIZE" val="13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&#10;\includegraphics[width=6cm]{FL-Bare-ampl-Delta.eps}&#10;\nonumber&#10;\ee&#10;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69.875"/>
  <p:tag name="PICTUREFILESIZE" val="484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includegraphics[width=7cm]{MUrca.eps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199"/>
  <p:tag name="PICTUREFILESIZE" val="522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sectit{Medium effects in two-nucleon processes}&#10;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505.875"/>
  <p:tag name="PICTUREFILESIZE" val="2151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$$\Red{\rm MU(FOPE):}&#10;\parbox{50mm}{\includegraphics[width=5cm]{murca.eps}}\qquad&#10;\phantom{x}\hspace{5mm}\parbox{1cm}{\includegraphics[clip=true,width=1cm]&#10;{dgreen-arrow.eps}}$$&#10;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349"/>
  <p:tag name="PICTUREFILESIZE" val="766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$$\parbox{5cm}{\includegraphics[width=5cm]{murca-from-pion.eps}}&#10;\quad+\quad&#10;\parbox{5cm}{\includegraphics[width=5cm]{murca-from-pion-loop.eps}}&#10;\quad+\quad&#10;\parbox{5cm}{\includegraphics[width=5cm]{murca-dressed.eps}}&#10;\quad+\dots&#10; $$&#10;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540"/>
  <p:tag name="PICTUREFILESIZE" val="164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includegraphics[width=18cm]{Vertex-ren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508.125"/>
  <p:tag name="PICTUREFILESIZE" val="4201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include{ect-adds}&#10;\begin{document}&#10;\includegraphics[width=11cm]{Pulsar-Age-P0.eps}&#10;\end{document}&#10;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276"/>
  <p:tag name="PICTUREFILESIZE" val="97106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include{ect-adds}&#10;\begin{document}&#10;$\tau_{\rm s.d.}=P/(2\dot P)$&#10;\end{document}&#10;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72"/>
  <p:tag name="PICTUREFILESIZE" val="1967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include{ect-adds}&#10;\begin{document}&#10;$$\frac{1}{\tau}=-\frac{1}{\tau_G}  + \frac{1}{\tau_\eta} + \frac{1}{\tau_\zeta} $$&#10;\end{document}&#10;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88"/>
  <p:tag name="PICTUREFILESIZE" val="3787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include{ect-adds}&#10;\begin{document}&#10;\includegraphics[width=8cm]{AverViscos-2.eps}&#10;\end{document}&#10;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226"/>
  <p:tag name="PICTUREFILESIZE" val="86200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\tau^{-1}_G(\nu_c)=\tau_\eta^{-1}(\nu_c)+\tau_\zeta^{-1}(\nu_c)$&#10;\end{document}&#10;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124"/>
  <p:tag name="PICTUREFILESIZE" val="312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rickRed{\bulletitem} \subtit{explicit pionic degrees of freedom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325.875"/>
  <p:tag name="PICTUREFILESIZE" val="1366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\nu_c=\nu_c(T)$&#10;\end{document}&#10;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46"/>
  <p:tag name="PICTUREFILESIZE" val="991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\nu =\Omega/2\pi$&#10;\end{document}&#10;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43"/>
  <p:tag name="PICTUREFILESIZE" val="935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includegraphics[width=8cm]{Fig-28.eps}&#10;\end{document}&#10;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226"/>
  <p:tag name="PICTUREFILESIZE" val="8393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includegraphics[width=9cm]{FL-Bare-ampl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53.875"/>
  <p:tag name="PICTUREFILESIZE" val="65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$&#10;D_{\pi}^R(\omega,k)%=\frac{1}{\omega^2 -m_{\pi}^2 -k^2 -\Sigma^R(\omega,k,n)}&#10;\simeq&#10;\frac{1}{-\Blue{\tilde\om}^2-\gamma\,(k-k_0)^2+i\beta(k) \,\om}&#10;$$&#10;\end{document}&#10;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175"/>
  <p:tag name="PICTUREFILESIZE" val="74278"/>
</p:tagLst>
</file>

<file path=ppt/theme/theme1.xml><?xml version="1.0" encoding="utf-8"?>
<a:theme xmlns:a="http://schemas.openxmlformats.org/drawingml/2006/main" name="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10966</TotalTime>
  <Words>3200</Words>
  <Application>Microsoft Office PowerPoint</Application>
  <PresentationFormat>Экран (4:3)</PresentationFormat>
  <Paragraphs>412</Paragraphs>
  <Slides>39</Slides>
  <Notes>8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Dynamics of I order phase transition near critical point (nuclear liquid-gas, quark-hadron (?), π-condensate tr. )  </vt:lpstr>
      <vt:lpstr>Презентация PowerPoint</vt:lpstr>
      <vt:lpstr>Презентация PowerPoint</vt:lpstr>
      <vt:lpstr>Low energy excitations in nuclear Fermi liquid (Migdal approach)</vt:lpstr>
      <vt:lpstr>Презентация PowerPoint</vt:lpstr>
      <vt:lpstr>Презентация PowerPoint</vt:lpstr>
      <vt:lpstr>Презентация PowerPoint</vt:lpstr>
      <vt:lpstr>Презентация PowerPoint</vt:lpstr>
      <vt:lpstr>Is π-condensation  possible  in peripheral HIC?</vt:lpstr>
      <vt:lpstr>Antikaon spectra in nuclear matter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D.V., Senatorov JETP 1986 all the data (only upper limits on Ts!) were explained by medium-modified Urca (MMU) process assuming different masses  (different average densities) of NS</vt:lpstr>
      <vt:lpstr>white body radiation problem in non-eq. closed diagram tech.</vt:lpstr>
      <vt:lpstr>Презентация PowerPoint</vt:lpstr>
      <vt:lpstr>Презентация PowerPoint</vt:lpstr>
      <vt:lpstr>Презентация PowerPoint</vt:lpstr>
      <vt:lpstr>Презентация PowerPoint</vt:lpstr>
      <vt:lpstr>Nuclear medium cooling scenario with stiff EoSs without/with hyperons included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 Chainik</dc:creator>
  <cp:lastModifiedBy>Dima</cp:lastModifiedBy>
  <cp:revision>1036</cp:revision>
  <dcterms:created xsi:type="dcterms:W3CDTF">2013-10-16T07:54:16Z</dcterms:created>
  <dcterms:modified xsi:type="dcterms:W3CDTF">2019-03-21T04:43:30Z</dcterms:modified>
</cp:coreProperties>
</file>